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3"/>
  </p:sldMasterIdLst>
  <p:notesMasterIdLst>
    <p:notesMasterId r:id="rId18"/>
  </p:notesMasterIdLst>
  <p:handoutMasterIdLst>
    <p:handoutMasterId r:id="rId19"/>
  </p:handoutMasterIdLst>
  <p:sldIdLst>
    <p:sldId id="272" r:id="rId4"/>
    <p:sldId id="278" r:id="rId5"/>
    <p:sldId id="268" r:id="rId6"/>
    <p:sldId id="279" r:id="rId7"/>
    <p:sldId id="280" r:id="rId8"/>
    <p:sldId id="281" r:id="rId9"/>
    <p:sldId id="282" r:id="rId10"/>
    <p:sldId id="283" r:id="rId11"/>
    <p:sldId id="302" r:id="rId12"/>
    <p:sldId id="297" r:id="rId13"/>
    <p:sldId id="303" r:id="rId14"/>
    <p:sldId id="304" r:id="rId15"/>
    <p:sldId id="305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A52"/>
    <a:srgbClr val="B49D5A"/>
    <a:srgbClr val="202C41"/>
    <a:srgbClr val="646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0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19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F110C3-464B-F8EF-FFF3-2817732845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021223_Natl8aConf_NewOrleans_TG, 2/13/23, 2:30pm-3:30pmCDT, Elite AB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CCEE4-4E34-FBA9-397F-7704FFA059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B03F9-E84F-47EF-9B17-F6AD877F3CA5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8ACA7-E12E-5737-D784-D8F1B1890D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2A07E-5D62-9DDF-92F6-65FC9651B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CA367-F803-42F0-B861-A2D7ACC4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7316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021223_Natl8aConf_NewOrleans_TG, 2/13/23, 2:30pm-3:30pmCDT, Elite AB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7737F-66A4-4783-96FC-DCE6AD5257EE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EE13C-0B2A-4DC7-ACEC-5CFB7A457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2292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2556-BEF5-BD45-97A8-62240D3A5590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6C56-6EBC-A44E-90AB-E89E1CD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7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SBC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A6F8A3-DA16-65A8-25C2-A2FEA0742C85}"/>
              </a:ext>
            </a:extLst>
          </p:cNvPr>
          <p:cNvSpPr/>
          <p:nvPr userDrawn="1"/>
        </p:nvSpPr>
        <p:spPr>
          <a:xfrm>
            <a:off x="0" y="4828108"/>
            <a:ext cx="9144000" cy="2029895"/>
          </a:xfrm>
          <a:prstGeom prst="rect">
            <a:avLst/>
          </a:prstGeom>
          <a:solidFill>
            <a:srgbClr val="2C3A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82950CD-F4F7-6B17-69B5-8064E5A21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094" y="517947"/>
            <a:ext cx="3855813" cy="427265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6ABDBD-C911-6F20-924E-D9EFB6B00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043811"/>
            <a:ext cx="7886700" cy="888736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B49D5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4765902-493D-6E64-28F9-69929D8AA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5897378"/>
            <a:ext cx="7886700" cy="50995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/ Moderator Name, Organization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5F882F1-57FE-0BB0-E434-2953E8258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2" y="0"/>
            <a:ext cx="9148762" cy="482810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1FA8E6-8441-258C-7255-969C739B2AE7}"/>
              </a:ext>
            </a:extLst>
          </p:cNvPr>
          <p:cNvCxnSpPr>
            <a:cxnSpLocks/>
          </p:cNvCxnSpPr>
          <p:nvPr userDrawn="1"/>
        </p:nvCxnSpPr>
        <p:spPr>
          <a:xfrm>
            <a:off x="-2" y="4654419"/>
            <a:ext cx="9144002" cy="0"/>
          </a:xfrm>
          <a:prstGeom prst="line">
            <a:avLst/>
          </a:prstGeom>
          <a:ln w="38100">
            <a:solidFill>
              <a:srgbClr val="B49D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7436897-0510-F102-CA3D-D15E1559DC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23799" y="546354"/>
            <a:ext cx="4486878" cy="3728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7CCD2-DE83-F03F-7E25-A938B29F2783}"/>
              </a:ext>
            </a:extLst>
          </p:cNvPr>
          <p:cNvSpPr txBox="1"/>
          <p:nvPr userDrawn="1"/>
        </p:nvSpPr>
        <p:spPr>
          <a:xfrm>
            <a:off x="45528" y="6396352"/>
            <a:ext cx="1188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©TargetGov2023</a:t>
            </a:r>
          </a:p>
        </p:txBody>
      </p:sp>
    </p:spTree>
    <p:extLst>
      <p:ext uri="{BB962C8B-B14F-4D97-AF65-F5344CB8AC3E}">
        <p14:creationId xmlns:p14="http://schemas.microsoft.com/office/powerpoint/2010/main" val="320751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SBC - 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378A0F-2121-5AA9-77C4-606E78B3D709}"/>
              </a:ext>
            </a:extLst>
          </p:cNvPr>
          <p:cNvSpPr/>
          <p:nvPr userDrawn="1"/>
        </p:nvSpPr>
        <p:spPr>
          <a:xfrm>
            <a:off x="7066190" y="0"/>
            <a:ext cx="2077811" cy="6858000"/>
          </a:xfrm>
          <a:prstGeom prst="rect">
            <a:avLst/>
          </a:prstGeom>
          <a:solidFill>
            <a:srgbClr val="B49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1F36D-2672-077D-4130-BCE2B97C6D1E}"/>
              </a:ext>
            </a:extLst>
          </p:cNvPr>
          <p:cNvSpPr txBox="1"/>
          <p:nvPr userDrawn="1"/>
        </p:nvSpPr>
        <p:spPr>
          <a:xfrm>
            <a:off x="240456" y="105050"/>
            <a:ext cx="4167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46E7E"/>
                </a:solidFill>
                <a:effectLst/>
                <a:latin typeface="OldErika" pitchFamily="2" charset="0"/>
              </a:rPr>
              <a:t>Speaker</a:t>
            </a:r>
            <a:endParaRPr lang="en-US" sz="2800" dirty="0">
              <a:solidFill>
                <a:srgbClr val="646E7E"/>
              </a:solidFill>
              <a:effectLst/>
              <a:latin typeface="OldErika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1DAE56-3F59-EBB9-B814-53EE8AB2262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9345" y="912822"/>
            <a:ext cx="5417682" cy="63094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60594DE-D268-8D89-9B13-38AAB781AFC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7735" y="1624350"/>
            <a:ext cx="5425169" cy="630942"/>
          </a:xfrm>
        </p:spPr>
        <p:txBody>
          <a:bodyPr>
            <a:normAutofit/>
          </a:bodyPr>
          <a:lstStyle>
            <a:lvl1pPr marL="0" indent="0">
              <a:buNone/>
              <a:defRPr sz="2850" b="0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CC46179-A5BA-0893-712C-FB8D770BF15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76360" y="2335878"/>
            <a:ext cx="5425169" cy="630942"/>
          </a:xfrm>
        </p:spPr>
        <p:txBody>
          <a:bodyPr>
            <a:normAutofit/>
          </a:bodyPr>
          <a:lstStyle>
            <a:lvl1pPr marL="0" indent="0">
              <a:buNone/>
              <a:defRPr sz="2850" b="0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Company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B2151-FEC4-919E-C4D0-2F51E365FABA}"/>
              </a:ext>
            </a:extLst>
          </p:cNvPr>
          <p:cNvCxnSpPr>
            <a:cxnSpLocks/>
          </p:cNvCxnSpPr>
          <p:nvPr userDrawn="1"/>
        </p:nvCxnSpPr>
        <p:spPr>
          <a:xfrm>
            <a:off x="228215" y="790997"/>
            <a:ext cx="5425169" cy="0"/>
          </a:xfrm>
          <a:prstGeom prst="line">
            <a:avLst/>
          </a:prstGeom>
          <a:ln w="38100">
            <a:solidFill>
              <a:srgbClr val="646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1A6FD5E8-8DAA-9146-9CB1-D68EF178B3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10" y="1397609"/>
            <a:ext cx="2260062" cy="3454090"/>
          </a:xfrm>
          <a:solidFill>
            <a:srgbClr val="646E7E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22BB80-743F-2ADA-DED1-90F3276A0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3341" y="5923426"/>
            <a:ext cx="1183508" cy="530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05ECB-E2B8-D785-CB33-73A96EC00615}"/>
              </a:ext>
            </a:extLst>
          </p:cNvPr>
          <p:cNvSpPr txBox="1"/>
          <p:nvPr userDrawn="1"/>
        </p:nvSpPr>
        <p:spPr>
          <a:xfrm>
            <a:off x="45528" y="6396352"/>
            <a:ext cx="1188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©TargetGov2023</a:t>
            </a:r>
          </a:p>
        </p:txBody>
      </p:sp>
    </p:spTree>
    <p:extLst>
      <p:ext uri="{BB962C8B-B14F-4D97-AF65-F5344CB8AC3E}">
        <p14:creationId xmlns:p14="http://schemas.microsoft.com/office/powerpoint/2010/main" val="29292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3SBC - 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378A0F-2121-5AA9-77C4-606E78B3D709}"/>
              </a:ext>
            </a:extLst>
          </p:cNvPr>
          <p:cNvSpPr/>
          <p:nvPr userDrawn="1"/>
        </p:nvSpPr>
        <p:spPr>
          <a:xfrm>
            <a:off x="7066190" y="0"/>
            <a:ext cx="2077811" cy="6858000"/>
          </a:xfrm>
          <a:prstGeom prst="rect">
            <a:avLst/>
          </a:prstGeom>
          <a:solidFill>
            <a:srgbClr val="B49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1F36D-2672-077D-4130-BCE2B97C6D1E}"/>
              </a:ext>
            </a:extLst>
          </p:cNvPr>
          <p:cNvSpPr txBox="1"/>
          <p:nvPr userDrawn="1"/>
        </p:nvSpPr>
        <p:spPr>
          <a:xfrm>
            <a:off x="240456" y="105050"/>
            <a:ext cx="4167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46E7E"/>
                </a:solidFill>
                <a:effectLst/>
                <a:latin typeface="OldErika" pitchFamily="2" charset="0"/>
              </a:rPr>
              <a:t>Meet the Coaches</a:t>
            </a:r>
            <a:endParaRPr lang="en-US" sz="2800" dirty="0">
              <a:solidFill>
                <a:srgbClr val="646E7E"/>
              </a:solidFill>
              <a:effectLst/>
              <a:latin typeface="OldErika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1DAE56-3F59-EBB9-B814-53EE8AB2262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28304" y="105050"/>
            <a:ext cx="5417682" cy="630942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60594DE-D268-8D89-9B13-38AAB781AFC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8214" y="853466"/>
            <a:ext cx="5425169" cy="630942"/>
          </a:xfrm>
        </p:spPr>
        <p:txBody>
          <a:bodyPr>
            <a:normAutofit/>
          </a:bodyPr>
          <a:lstStyle>
            <a:lvl1pPr marL="0" indent="0">
              <a:buNone/>
              <a:defRPr sz="2850" b="0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CC46179-A5BA-0893-712C-FB8D770BF15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8214" y="1616613"/>
            <a:ext cx="5995044" cy="4617011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B49D5A"/>
                </a:solidFill>
                <a:latin typeface="Trebuchet MS" panose="020B070302020209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Company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B2151-FEC4-919E-C4D0-2F51E365FABA}"/>
              </a:ext>
            </a:extLst>
          </p:cNvPr>
          <p:cNvCxnSpPr>
            <a:cxnSpLocks/>
          </p:cNvCxnSpPr>
          <p:nvPr userDrawn="1"/>
        </p:nvCxnSpPr>
        <p:spPr>
          <a:xfrm>
            <a:off x="228215" y="790997"/>
            <a:ext cx="5425169" cy="0"/>
          </a:xfrm>
          <a:prstGeom prst="line">
            <a:avLst/>
          </a:prstGeom>
          <a:ln w="38100">
            <a:solidFill>
              <a:srgbClr val="646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1A6FD5E8-8DAA-9146-9CB1-D68EF178B3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6033" y="865746"/>
            <a:ext cx="2260062" cy="3454090"/>
          </a:xfrm>
          <a:solidFill>
            <a:srgbClr val="646E7E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22BB80-743F-2ADA-DED1-90F3276A0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3341" y="5923426"/>
            <a:ext cx="1183508" cy="530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05ECB-E2B8-D785-CB33-73A96EC00615}"/>
              </a:ext>
            </a:extLst>
          </p:cNvPr>
          <p:cNvSpPr txBox="1"/>
          <p:nvPr userDrawn="1"/>
        </p:nvSpPr>
        <p:spPr>
          <a:xfrm>
            <a:off x="45528" y="6396352"/>
            <a:ext cx="1188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©TargetGov2023</a:t>
            </a:r>
          </a:p>
        </p:txBody>
      </p:sp>
    </p:spTree>
    <p:extLst>
      <p:ext uri="{BB962C8B-B14F-4D97-AF65-F5344CB8AC3E}">
        <p14:creationId xmlns:p14="http://schemas.microsoft.com/office/powerpoint/2010/main" val="286972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SBC -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2E675B7-4B5C-9AB1-820A-58C33863F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894503" y="1922669"/>
            <a:ext cx="4531802" cy="4531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7ECD4-7627-22C9-2E85-C709F602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2556-BEF5-BD45-97A8-62240D3A5590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4EFF-5165-8340-88AA-E3246EE5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CD5D-31C1-69E2-2CEC-849EA776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6C56-6EBC-A44E-90AB-E89E1CDDCF7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5FC0EB-CBE1-2E19-BF49-42D2CC90E029}"/>
              </a:ext>
            </a:extLst>
          </p:cNvPr>
          <p:cNvCxnSpPr>
            <a:cxnSpLocks/>
          </p:cNvCxnSpPr>
          <p:nvPr userDrawn="1"/>
        </p:nvCxnSpPr>
        <p:spPr>
          <a:xfrm>
            <a:off x="628650" y="1288575"/>
            <a:ext cx="7886700" cy="0"/>
          </a:xfrm>
          <a:prstGeom prst="line">
            <a:avLst/>
          </a:prstGeom>
          <a:ln w="38100">
            <a:solidFill>
              <a:srgbClr val="B49D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C4814D9-2CD9-A243-AFA3-6CABA0746598}"/>
              </a:ext>
            </a:extLst>
          </p:cNvPr>
          <p:cNvSpPr/>
          <p:nvPr userDrawn="1"/>
        </p:nvSpPr>
        <p:spPr>
          <a:xfrm>
            <a:off x="0" y="6121400"/>
            <a:ext cx="9144000" cy="736600"/>
          </a:xfrm>
          <a:prstGeom prst="rect">
            <a:avLst/>
          </a:prstGeom>
          <a:solidFill>
            <a:srgbClr val="2C3A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FE393-418D-D0CE-A6F1-F8ED9753174D}"/>
              </a:ext>
            </a:extLst>
          </p:cNvPr>
          <p:cNvSpPr txBox="1"/>
          <p:nvPr userDrawn="1"/>
        </p:nvSpPr>
        <p:spPr>
          <a:xfrm>
            <a:off x="809394" y="6399771"/>
            <a:ext cx="8427584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i="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National 8(a) Association  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◆      </a:t>
            </a:r>
            <a:r>
              <a:rPr lang="en-US" sz="750" b="1" spc="225" dirty="0">
                <a:solidFill>
                  <a:srgbClr val="B49D5A"/>
                </a:solidFill>
                <a:effectLst/>
                <a:latin typeface="Montserrat" pitchFamily="2" charset="77"/>
              </a:rPr>
              <a:t>2023 National Small Business Conference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     ◆     </a:t>
            </a:r>
            <a:r>
              <a:rPr lang="en-US" sz="750" b="1" i="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New Orleans, LA 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 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90BA96F-BE4D-51ED-1335-E2A603C90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6380140"/>
            <a:ext cx="588233" cy="2635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5F8AF64-9DC2-E4B8-94CF-12121C250D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82691"/>
            <a:ext cx="7886700" cy="4094627"/>
          </a:xfrm>
        </p:spPr>
        <p:txBody>
          <a:bodyPr/>
          <a:lstStyle>
            <a:lvl1pPr>
              <a:defRPr b="0" i="0">
                <a:solidFill>
                  <a:srgbClr val="202C4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6F634-4025-B241-002A-77BC723E3B97}"/>
              </a:ext>
            </a:extLst>
          </p:cNvPr>
          <p:cNvSpPr txBox="1"/>
          <p:nvPr userDrawn="1"/>
        </p:nvSpPr>
        <p:spPr>
          <a:xfrm>
            <a:off x="45528" y="6128934"/>
            <a:ext cx="1188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©TargetGov2023</a:t>
            </a:r>
          </a:p>
        </p:txBody>
      </p:sp>
    </p:spTree>
    <p:extLst>
      <p:ext uri="{BB962C8B-B14F-4D97-AF65-F5344CB8AC3E}">
        <p14:creationId xmlns:p14="http://schemas.microsoft.com/office/powerpoint/2010/main" val="316845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SBC - 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2E675B7-4B5C-9AB1-820A-58C33863F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5894503" y="1922669"/>
            <a:ext cx="4531802" cy="4531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7ECD4-7627-22C9-2E85-C709F602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2556-BEF5-BD45-97A8-62240D3A5590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4EFF-5165-8340-88AA-E3246EE5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CD5D-31C1-69E2-2CEC-849EA776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6C56-6EBC-A44E-90AB-E89E1CDDCF7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5FC0EB-CBE1-2E19-BF49-42D2CC90E029}"/>
              </a:ext>
            </a:extLst>
          </p:cNvPr>
          <p:cNvCxnSpPr>
            <a:cxnSpLocks/>
          </p:cNvCxnSpPr>
          <p:nvPr userDrawn="1"/>
        </p:nvCxnSpPr>
        <p:spPr>
          <a:xfrm>
            <a:off x="628650" y="1288575"/>
            <a:ext cx="7886700" cy="0"/>
          </a:xfrm>
          <a:prstGeom prst="line">
            <a:avLst/>
          </a:prstGeom>
          <a:ln w="38100">
            <a:solidFill>
              <a:srgbClr val="202C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C4814D9-2CD9-A243-AFA3-6CABA0746598}"/>
              </a:ext>
            </a:extLst>
          </p:cNvPr>
          <p:cNvSpPr/>
          <p:nvPr userDrawn="1"/>
        </p:nvSpPr>
        <p:spPr>
          <a:xfrm>
            <a:off x="0" y="6121400"/>
            <a:ext cx="9144000" cy="736600"/>
          </a:xfrm>
          <a:prstGeom prst="rect">
            <a:avLst/>
          </a:prstGeom>
          <a:solidFill>
            <a:srgbClr val="2C3A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FE393-418D-D0CE-A6F1-F8ED9753174D}"/>
              </a:ext>
            </a:extLst>
          </p:cNvPr>
          <p:cNvSpPr txBox="1"/>
          <p:nvPr userDrawn="1"/>
        </p:nvSpPr>
        <p:spPr>
          <a:xfrm>
            <a:off x="809394" y="6399771"/>
            <a:ext cx="8427584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i="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National 8(a) Association  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◆      </a:t>
            </a:r>
            <a:r>
              <a:rPr lang="en-US" sz="750" b="1" spc="225" dirty="0">
                <a:solidFill>
                  <a:srgbClr val="B49D5A"/>
                </a:solidFill>
                <a:effectLst/>
                <a:latin typeface="Montserrat" pitchFamily="2" charset="77"/>
              </a:rPr>
              <a:t>2023 National Small Business Conference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     ◆     </a:t>
            </a:r>
            <a:r>
              <a:rPr lang="en-US" sz="750" b="1" i="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New Orleans, LA </a:t>
            </a:r>
            <a:r>
              <a:rPr lang="en-US" sz="750" spc="225" dirty="0">
                <a:solidFill>
                  <a:srgbClr val="B49D5A"/>
                </a:solidFill>
                <a:effectLst/>
                <a:latin typeface="Montserrat" pitchFamily="2" charset="77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7018-FA82-20A2-46D3-D6E986374CA0}"/>
              </a:ext>
            </a:extLst>
          </p:cNvPr>
          <p:cNvSpPr txBox="1"/>
          <p:nvPr userDrawn="1"/>
        </p:nvSpPr>
        <p:spPr>
          <a:xfrm>
            <a:off x="628650" y="477860"/>
            <a:ext cx="7886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B49D5A"/>
                </a:solidFill>
                <a:latin typeface="Trebuchet MS" panose="020B0703020202090204" pitchFamily="34" charset="0"/>
              </a:rPr>
              <a:t>Key Takeaways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90BA96F-BE4D-51ED-1335-E2A603C90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6380140"/>
            <a:ext cx="588233" cy="2635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5F8AF64-9DC2-E4B8-94CF-12121C250D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82691"/>
            <a:ext cx="7886700" cy="4094627"/>
          </a:xfrm>
        </p:spPr>
        <p:txBody>
          <a:bodyPr/>
          <a:lstStyle>
            <a:lvl1pPr>
              <a:defRPr b="0" i="0">
                <a:solidFill>
                  <a:srgbClr val="202C4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702F2-2F00-4D8A-8DE4-55194B49EF5E}"/>
              </a:ext>
            </a:extLst>
          </p:cNvPr>
          <p:cNvSpPr txBox="1"/>
          <p:nvPr userDrawn="1"/>
        </p:nvSpPr>
        <p:spPr>
          <a:xfrm>
            <a:off x="45528" y="6120308"/>
            <a:ext cx="1188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©TargetGov2023</a:t>
            </a:r>
          </a:p>
        </p:txBody>
      </p:sp>
    </p:spTree>
    <p:extLst>
      <p:ext uri="{BB962C8B-B14F-4D97-AF65-F5344CB8AC3E}">
        <p14:creationId xmlns:p14="http://schemas.microsoft.com/office/powerpoint/2010/main" val="409364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DF6EDA9-C152-A18A-7105-1D14F0F5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6477" y="6310313"/>
            <a:ext cx="482589" cy="365125"/>
          </a:xfrm>
        </p:spPr>
        <p:txBody>
          <a:bodyPr/>
          <a:lstStyle/>
          <a:p>
            <a:fld id="{CD1603A3-CD05-DF48-96D5-1ACDD2E7AF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A679CF5-83A9-A87B-36B1-BC18D7529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2027" y="671513"/>
            <a:ext cx="1460501" cy="3651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5D26FB-4BF6-A91E-2610-F306B54CF34B}"/>
              </a:ext>
            </a:extLst>
          </p:cNvPr>
          <p:cNvGrpSpPr/>
          <p:nvPr userDrawn="1"/>
        </p:nvGrpSpPr>
        <p:grpSpPr>
          <a:xfrm rot="5400000">
            <a:off x="-2585330" y="1905412"/>
            <a:ext cx="6165297" cy="564767"/>
            <a:chOff x="-297897" y="5219403"/>
            <a:chExt cx="6165297" cy="7530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B12934-FA37-D61B-8E02-39C9D6F0349E}"/>
                </a:ext>
              </a:extLst>
            </p:cNvPr>
            <p:cNvSpPr/>
            <p:nvPr/>
          </p:nvSpPr>
          <p:spPr>
            <a:xfrm rot="5400000">
              <a:off x="3560565" y="3047831"/>
              <a:ext cx="130569" cy="4483101"/>
            </a:xfrm>
            <a:prstGeom prst="rect">
              <a:avLst/>
            </a:prstGeom>
            <a:solidFill>
              <a:srgbClr val="B33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26693A-DF41-3C5C-AF99-2EA1EBDBB969}"/>
                </a:ext>
              </a:extLst>
            </p:cNvPr>
            <p:cNvSpPr/>
            <p:nvPr/>
          </p:nvSpPr>
          <p:spPr>
            <a:xfrm rot="5400000">
              <a:off x="654027" y="4889933"/>
              <a:ext cx="130569" cy="2034417"/>
            </a:xfrm>
            <a:prstGeom prst="rect">
              <a:avLst/>
            </a:prstGeom>
            <a:solidFill>
              <a:srgbClr val="B33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59B9A-DF7F-D5A6-7F86-E93423D368EB}"/>
                </a:ext>
              </a:extLst>
            </p:cNvPr>
            <p:cNvSpPr/>
            <p:nvPr/>
          </p:nvSpPr>
          <p:spPr>
            <a:xfrm rot="5400000">
              <a:off x="2205944" y="5633954"/>
              <a:ext cx="130569" cy="546375"/>
            </a:xfrm>
            <a:prstGeom prst="rect">
              <a:avLst/>
            </a:prstGeom>
            <a:solidFill>
              <a:srgbClr val="B33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86E372-DA3D-3797-991F-40EA74A08DF6}"/>
                </a:ext>
              </a:extLst>
            </p:cNvPr>
            <p:cNvSpPr/>
            <p:nvPr/>
          </p:nvSpPr>
          <p:spPr>
            <a:xfrm rot="5400000">
              <a:off x="2430315" y="3005639"/>
              <a:ext cx="130569" cy="5193097"/>
            </a:xfrm>
            <a:prstGeom prst="rect">
              <a:avLst/>
            </a:prstGeom>
            <a:solidFill>
              <a:srgbClr val="0092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548D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EC154A-3DA1-2AED-BEDD-C717BF962788}"/>
                </a:ext>
              </a:extLst>
            </p:cNvPr>
            <p:cNvSpPr/>
            <p:nvPr/>
          </p:nvSpPr>
          <p:spPr>
            <a:xfrm rot="5400000">
              <a:off x="3319590" y="5278663"/>
              <a:ext cx="130569" cy="1256649"/>
            </a:xfrm>
            <a:prstGeom prst="rect">
              <a:avLst/>
            </a:prstGeom>
            <a:solidFill>
              <a:srgbClr val="0054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548D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75877A-DCD7-98FC-135D-2975677A6B0C}"/>
                </a:ext>
              </a:extLst>
            </p:cNvPr>
            <p:cNvSpPr/>
            <p:nvPr/>
          </p:nvSpPr>
          <p:spPr>
            <a:xfrm rot="5400000">
              <a:off x="419296" y="4622956"/>
              <a:ext cx="139956" cy="1332850"/>
            </a:xfrm>
            <a:prstGeom prst="rect">
              <a:avLst/>
            </a:prstGeom>
            <a:solidFill>
              <a:srgbClr val="0054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548D"/>
                </a:solidFill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39698-FE47-1029-AE62-1F917077B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1081" y="558801"/>
            <a:ext cx="3634979" cy="581025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6EC19F-EF9A-AF8C-9189-FFD21CE827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617" y="1531939"/>
            <a:ext cx="3039665" cy="581025"/>
          </a:xfrm>
        </p:spPr>
        <p:txBody>
          <a:bodyPr>
            <a:normAutofit/>
          </a:bodyPr>
          <a:lstStyle>
            <a:lvl1pPr marL="171450" indent="-171450">
              <a:buClr>
                <a:srgbClr val="B23427"/>
              </a:buClr>
              <a:buFont typeface="Wingdings" panose="05000000000000000000" pitchFamily="2" charset="2"/>
              <a:buChar char="§"/>
              <a:defRPr sz="180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A40D0D-D29A-E92F-AE30-AFF55D801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934" y="6356351"/>
            <a:ext cx="4219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467F"/>
                </a:solidFill>
              </a:defRPr>
            </a:lvl1pPr>
          </a:lstStyle>
          <a:p>
            <a:pPr algn="l"/>
            <a:r>
              <a:rPr lang="en-US"/>
              <a:t>©2023TargetGov 		questions@targetgov.com </a:t>
            </a:r>
          </a:p>
        </p:txBody>
      </p:sp>
    </p:spTree>
    <p:extLst>
      <p:ext uri="{BB962C8B-B14F-4D97-AF65-F5344CB8AC3E}">
        <p14:creationId xmlns:p14="http://schemas.microsoft.com/office/powerpoint/2010/main" val="118769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0263869-9CC3-AA00-F1DB-6EC821B9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7508" y="6310313"/>
            <a:ext cx="441558" cy="365125"/>
          </a:xfrm>
        </p:spPr>
        <p:txBody>
          <a:bodyPr/>
          <a:lstStyle/>
          <a:p>
            <a:fld id="{CD1603A3-CD05-DF48-96D5-1ACDD2E7AF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2924778-52B1-83A0-5FB2-FEFBA64A83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2027" y="671513"/>
            <a:ext cx="1460501" cy="365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B0C6E2-F8E8-235C-E00E-C7B5B77708D7}"/>
              </a:ext>
            </a:extLst>
          </p:cNvPr>
          <p:cNvSpPr/>
          <p:nvPr userDrawn="1"/>
        </p:nvSpPr>
        <p:spPr>
          <a:xfrm rot="5400000">
            <a:off x="2654103" y="3608219"/>
            <a:ext cx="130569" cy="3362326"/>
          </a:xfrm>
          <a:prstGeom prst="rect">
            <a:avLst/>
          </a:prstGeom>
          <a:solidFill>
            <a:srgbClr val="B33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E6E3F7-7A45-1F8A-B6C1-C25BA9B65280}"/>
              </a:ext>
            </a:extLst>
          </p:cNvPr>
          <p:cNvSpPr/>
          <p:nvPr userDrawn="1"/>
        </p:nvSpPr>
        <p:spPr>
          <a:xfrm rot="5400000">
            <a:off x="474200" y="5144236"/>
            <a:ext cx="130569" cy="1525813"/>
          </a:xfrm>
          <a:prstGeom prst="rect">
            <a:avLst/>
          </a:prstGeom>
          <a:solidFill>
            <a:srgbClr val="B33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344FF-F3AE-9F51-54C5-B7186EA7A6C5}"/>
              </a:ext>
            </a:extLst>
          </p:cNvPr>
          <p:cNvSpPr/>
          <p:nvPr userDrawn="1"/>
        </p:nvSpPr>
        <p:spPr>
          <a:xfrm rot="5400000">
            <a:off x="1638137" y="5702252"/>
            <a:ext cx="130569" cy="409781"/>
          </a:xfrm>
          <a:prstGeom prst="rect">
            <a:avLst/>
          </a:prstGeom>
          <a:solidFill>
            <a:srgbClr val="B33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22D97C-89D1-21AA-7AB0-780F585D5A0A}"/>
              </a:ext>
            </a:extLst>
          </p:cNvPr>
          <p:cNvSpPr/>
          <p:nvPr userDrawn="1"/>
        </p:nvSpPr>
        <p:spPr>
          <a:xfrm rot="5400000">
            <a:off x="1806416" y="3654777"/>
            <a:ext cx="130569" cy="3894823"/>
          </a:xfrm>
          <a:prstGeom prst="rect">
            <a:avLst/>
          </a:prstGeom>
          <a:solidFill>
            <a:srgbClr val="009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548D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F72CA1-8309-46AB-D7EC-F9ED97902F89}"/>
              </a:ext>
            </a:extLst>
          </p:cNvPr>
          <p:cNvSpPr/>
          <p:nvPr userDrawn="1"/>
        </p:nvSpPr>
        <p:spPr>
          <a:xfrm rot="5400000">
            <a:off x="2473372" y="5435745"/>
            <a:ext cx="130569" cy="942487"/>
          </a:xfrm>
          <a:prstGeom prst="rect">
            <a:avLst/>
          </a:prstGeom>
          <a:solidFill>
            <a:srgbClr val="005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548D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769D8-8ED2-BA64-A7F5-34C53D6B8886}"/>
              </a:ext>
            </a:extLst>
          </p:cNvPr>
          <p:cNvSpPr/>
          <p:nvPr userDrawn="1"/>
        </p:nvSpPr>
        <p:spPr>
          <a:xfrm rot="5400000">
            <a:off x="296978" y="4789562"/>
            <a:ext cx="139956" cy="999638"/>
          </a:xfrm>
          <a:prstGeom prst="rect">
            <a:avLst/>
          </a:prstGeom>
          <a:solidFill>
            <a:srgbClr val="005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548D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B9206-34F7-7F86-E4C4-25A329530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282" y="555626"/>
            <a:ext cx="4431506" cy="538163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800BE-2232-415A-1354-1F99406AA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282" y="1735138"/>
            <a:ext cx="3945731" cy="1243012"/>
          </a:xfrm>
        </p:spPr>
        <p:txBody>
          <a:bodyPr>
            <a:normAutofit/>
          </a:bodyPr>
          <a:lstStyle>
            <a:lvl1pPr marL="257175" indent="-257175">
              <a:buClr>
                <a:srgbClr val="B23427"/>
              </a:buClr>
              <a:buFont typeface="Wingdings" panose="05000000000000000000" pitchFamily="2" charset="2"/>
              <a:buChar char="§"/>
              <a:defRPr sz="180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371600" indent="0">
              <a:buNone/>
              <a:defRPr sz="180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74DC2E-E806-1B43-6489-D773751F6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934" y="6356351"/>
            <a:ext cx="4219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467F"/>
                </a:solidFill>
              </a:defRPr>
            </a:lvl1pPr>
          </a:lstStyle>
          <a:p>
            <a:pPr algn="l"/>
            <a:r>
              <a:rPr lang="en-US"/>
              <a:t>©2023TargetGov 		questions@targetgov.com </a:t>
            </a:r>
          </a:p>
        </p:txBody>
      </p:sp>
    </p:spTree>
    <p:extLst>
      <p:ext uri="{BB962C8B-B14F-4D97-AF65-F5344CB8AC3E}">
        <p14:creationId xmlns:p14="http://schemas.microsoft.com/office/powerpoint/2010/main" val="162642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42556-BEF5-BD45-97A8-62240D3A5590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6C56-6EBC-A44E-90AB-E89E1CD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8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9" r:id="rId2"/>
    <p:sldLayoutId id="2147483690" r:id="rId3"/>
    <p:sldLayoutId id="2147483691" r:id="rId4"/>
    <p:sldLayoutId id="2147483688" r:id="rId5"/>
    <p:sldLayoutId id="2147483689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rgetgov.com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C695-56A9-3053-33BF-E44C61CA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Who Said It Best™ Elevator Pitch Workshop &amp; Coaching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10926-FE0E-8D7A-9949-5A7BEDEF8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947786"/>
            <a:ext cx="7886700" cy="509952"/>
          </a:xfrm>
        </p:spPr>
        <p:txBody>
          <a:bodyPr>
            <a:normAutofit/>
          </a:bodyPr>
          <a:lstStyle/>
          <a:p>
            <a:r>
              <a:rPr lang="en-US" sz="2400" dirty="0"/>
              <a:t>Gloria Larkin, President &amp; CEO</a:t>
            </a:r>
          </a:p>
        </p:txBody>
      </p:sp>
    </p:spTree>
    <p:extLst>
      <p:ext uri="{BB962C8B-B14F-4D97-AF65-F5344CB8AC3E}">
        <p14:creationId xmlns:p14="http://schemas.microsoft.com/office/powerpoint/2010/main" val="400188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D23E5-8163-58F3-621E-D6EF961B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03A3-CD05-DF48-96D5-1ACDD2E7AF83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AD875-FEAC-F674-DC0E-1592613E3E42}"/>
              </a:ext>
            </a:extLst>
          </p:cNvPr>
          <p:cNvSpPr txBox="1"/>
          <p:nvPr/>
        </p:nvSpPr>
        <p:spPr>
          <a:xfrm>
            <a:off x="3769833" y="1511240"/>
            <a:ext cx="53762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B49D5A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Today, how does your firm look in the eyes of your federal targets?</a:t>
            </a:r>
          </a:p>
          <a:p>
            <a:pPr marL="257175" indent="-257175">
              <a:buClr>
                <a:srgbClr val="B49D5A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SAM.gov active and compete</a:t>
            </a:r>
          </a:p>
          <a:p>
            <a:pPr marL="257175" indent="-257175">
              <a:buClr>
                <a:srgbClr val="B49D5A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SBA Profile at dsbs.sba.gov/</a:t>
            </a:r>
            <a:r>
              <a:rPr lang="en-US" altLang="en-US" sz="2400" dirty="0" err="1">
                <a:solidFill>
                  <a:srgbClr val="202C41"/>
                </a:solidFill>
                <a:latin typeface="Trebuchet MS" panose="020B0603020202020204" pitchFamily="34" charset="0"/>
              </a:rPr>
              <a:t>dsbs</a:t>
            </a: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 </a:t>
            </a:r>
          </a:p>
          <a:p>
            <a:pPr marL="257175" indent="-257175">
              <a:buClr>
                <a:srgbClr val="B49D5A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Keywords</a:t>
            </a:r>
          </a:p>
          <a:p>
            <a:pPr marL="257175" indent="-257175">
              <a:buClr>
                <a:srgbClr val="B49D5A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Past Performance</a:t>
            </a:r>
          </a:p>
          <a:p>
            <a:pPr marL="257175" indent="-257175">
              <a:buClr>
                <a:srgbClr val="B23427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DB443-19BA-9C39-AB3B-39CBB208FE50}"/>
              </a:ext>
            </a:extLst>
          </p:cNvPr>
          <p:cNvSpPr txBox="1"/>
          <p:nvPr/>
        </p:nvSpPr>
        <p:spPr>
          <a:xfrm>
            <a:off x="656179" y="500098"/>
            <a:ext cx="6978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02C41"/>
                </a:solidFill>
                <a:latin typeface="Trebuchet MS" panose="020B0603020202020204" pitchFamily="34" charset="0"/>
              </a:rPr>
              <a:t>Perfect Registrations?</a:t>
            </a:r>
            <a:endParaRPr lang="en-US" sz="3600" dirty="0">
              <a:solidFill>
                <a:srgbClr val="202C4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group of people holding up signs&#10;&#10;Description automatically generated with medium confidence">
            <a:extLst>
              <a:ext uri="{FF2B5EF4-FFF2-40B4-BE49-F238E27FC236}">
                <a16:creationId xmlns:a16="http://schemas.microsoft.com/office/drawing/2014/main" id="{6A964A33-26AC-1445-7FBF-D4290FCF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5" y="3338546"/>
            <a:ext cx="4000486" cy="266015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https://encrypted-tbn2.gstatic.com/images?q=tbn:ANd9GcR2DER3H6ggXiEkDwHcj8sv6HtNzYprNqyVXI0NVXxdDrtaeFE0">
            <a:extLst>
              <a:ext uri="{FF2B5EF4-FFF2-40B4-BE49-F238E27FC236}">
                <a16:creationId xmlns:a16="http://schemas.microsoft.com/office/drawing/2014/main" id="{03ABDE87-E2CE-156D-A4FB-58DB649F0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r="2883" b="2"/>
          <a:stretch/>
        </p:blipFill>
        <p:spPr bwMode="auto">
          <a:xfrm>
            <a:off x="144999" y="1308102"/>
            <a:ext cx="3411650" cy="1960775"/>
          </a:xfrm>
          <a:custGeom>
            <a:avLst/>
            <a:gdLst>
              <a:gd name="connsiteX0" fmla="*/ 28132 w 4548867"/>
              <a:gd name="connsiteY0" fmla="*/ 0 h 2614366"/>
              <a:gd name="connsiteX1" fmla="*/ 4520736 w 4548867"/>
              <a:gd name="connsiteY1" fmla="*/ 0 h 2614366"/>
              <a:gd name="connsiteX2" fmla="*/ 4537124 w 4548867"/>
              <a:gd name="connsiteY2" fmla="*/ 107385 h 2614366"/>
              <a:gd name="connsiteX3" fmla="*/ 4548867 w 4548867"/>
              <a:gd name="connsiteY3" fmla="*/ 339933 h 2614366"/>
              <a:gd name="connsiteX4" fmla="*/ 2274434 w 4548867"/>
              <a:gd name="connsiteY4" fmla="*/ 2614366 h 2614366"/>
              <a:gd name="connsiteX5" fmla="*/ 0 w 4548867"/>
              <a:gd name="connsiteY5" fmla="*/ 339933 h 2614366"/>
              <a:gd name="connsiteX6" fmla="*/ 11743 w 4548867"/>
              <a:gd name="connsiteY6" fmla="*/ 107385 h 261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7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2C41"/>
                </a:solidFill>
                <a:latin typeface="Trebuchet MS" panose="020B0603020202020204" pitchFamily="34" charset="0"/>
              </a:rPr>
              <a:t>Elevator Pitch Contest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F0F91-A157-0B88-DF14-F98C3A096211}"/>
              </a:ext>
            </a:extLst>
          </p:cNvPr>
          <p:cNvSpPr txBox="1"/>
          <p:nvPr/>
        </p:nvSpPr>
        <p:spPr>
          <a:xfrm>
            <a:off x="809897" y="1741714"/>
            <a:ext cx="72542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Today, Monday, February 13</a:t>
            </a:r>
            <a:r>
              <a:rPr lang="en-US" sz="2400" baseline="30000" dirty="0">
                <a:solidFill>
                  <a:srgbClr val="202C41"/>
                </a:solidFill>
                <a:latin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, 2023 from 4:00-5:00pm CDT</a:t>
            </a:r>
          </a:p>
          <a:p>
            <a:pPr marL="342900" indent="-342900"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Location: Elite Hall AB</a:t>
            </a:r>
          </a:p>
          <a:p>
            <a:pPr marL="342900" indent="-342900"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Finalists from both the video submissions and this workshop</a:t>
            </a:r>
          </a:p>
          <a:p>
            <a:pPr marL="342900" indent="-342900"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Bragging rights!</a:t>
            </a:r>
          </a:p>
          <a:p>
            <a:pPr marL="342900" indent="-342900"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02C41"/>
                </a:solidFill>
                <a:latin typeface="Calibri" panose="020F0502020204030204" pitchFamily="34" charset="0"/>
              </a:rPr>
              <a:t>Prizes!</a:t>
            </a:r>
          </a:p>
          <a:p>
            <a:endParaRPr lang="en-US" dirty="0"/>
          </a:p>
        </p:txBody>
      </p:sp>
      <p:pic>
        <p:nvPicPr>
          <p:cNvPr id="3" name="Picture 2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942A060-4494-98EB-BD21-CA1010EE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36" y="4000619"/>
            <a:ext cx="4029891" cy="20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2C41"/>
                </a:solidFill>
                <a:latin typeface="Trebuchet MS" panose="020B0603020202020204" pitchFamily="34" charset="0"/>
              </a:rPr>
              <a:t>FAQs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F0F91-A157-0B88-DF14-F98C3A096211}"/>
              </a:ext>
            </a:extLst>
          </p:cNvPr>
          <p:cNvSpPr txBox="1"/>
          <p:nvPr/>
        </p:nvSpPr>
        <p:spPr>
          <a:xfrm>
            <a:off x="418011" y="1445623"/>
            <a:ext cx="757645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C3A52"/>
                </a:solidFill>
              </a:rPr>
              <a:t>Can we just get on stage and compete? </a:t>
            </a:r>
            <a:r>
              <a:rPr lang="en-US" sz="2400" i="1" dirty="0">
                <a:solidFill>
                  <a:srgbClr val="2C3A52"/>
                </a:solidFill>
              </a:rPr>
              <a:t>No, we have a limited number of slots available for the competition. You must meet with a coach and we will choose the best competitors for the live competition.</a:t>
            </a:r>
            <a:endParaRPr lang="en-US" sz="2400" dirty="0">
              <a:solidFill>
                <a:srgbClr val="2C3A52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C3A52"/>
                </a:solidFill>
              </a:rPr>
              <a:t>Does the owner need to compete</a:t>
            </a:r>
            <a:r>
              <a:rPr lang="en-US" sz="2400" i="1" dirty="0">
                <a:solidFill>
                  <a:srgbClr val="2C3A52"/>
                </a:solidFill>
              </a:rPr>
              <a:t>? Anyone can represent your company, and they would then compete in live contest if selected as a finalist.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C3A52"/>
                </a:solidFill>
              </a:rPr>
              <a:t>Can I be coached for matchmaking and not the contest? </a:t>
            </a:r>
            <a:r>
              <a:rPr lang="en-US" sz="2400" i="1" dirty="0">
                <a:solidFill>
                  <a:srgbClr val="2C3A52"/>
                </a:solidFill>
              </a:rPr>
              <a:t>Yes, absolutely!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1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2C41"/>
                </a:solidFill>
                <a:latin typeface="Trebuchet MS" panose="020B0603020202020204" pitchFamily="34" charset="0"/>
              </a:rPr>
              <a:t>FAQs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F0F91-A157-0B88-DF14-F98C3A096211}"/>
              </a:ext>
            </a:extLst>
          </p:cNvPr>
          <p:cNvSpPr txBox="1"/>
          <p:nvPr/>
        </p:nvSpPr>
        <p:spPr>
          <a:xfrm>
            <a:off x="418011" y="1445623"/>
            <a:ext cx="75764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C3A52"/>
                </a:solidFill>
              </a:rPr>
              <a:t>Who can participate in the pitch contest? </a:t>
            </a:r>
            <a:r>
              <a:rPr lang="en-US" sz="2400" i="1" dirty="0">
                <a:solidFill>
                  <a:srgbClr val="2C3A52"/>
                </a:solidFill>
              </a:rPr>
              <a:t>Anyone can represent any small business in the video, but they would then compete in live contest if selected as a finalist. Only small businesses are eligible to compete.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9D5A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C3A52"/>
                </a:solidFill>
              </a:rPr>
              <a:t>Why are you doing this contest? </a:t>
            </a:r>
            <a:r>
              <a:rPr lang="en-US" sz="2400" i="1" dirty="0">
                <a:solidFill>
                  <a:srgbClr val="2C3A52"/>
                </a:solidFill>
              </a:rPr>
              <a:t>To help everyone in the audience and the contestants as well improve their pitch for matchmaking and the expo. Plus, to have fun and win prizes!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7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qr code&#10;&#10;Description automatically generated">
            <a:extLst>
              <a:ext uri="{FF2B5EF4-FFF2-40B4-BE49-F238E27FC236}">
                <a16:creationId xmlns:a16="http://schemas.microsoft.com/office/drawing/2014/main" id="{8BA1BB7A-AB4D-8095-1170-5E572FA23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9" y="1502626"/>
            <a:ext cx="1377650" cy="1377650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DB17F49B-5B11-410A-FA69-6D05C96B3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9" y="3089564"/>
            <a:ext cx="1377650" cy="1377650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311D125-9258-B98D-5E80-EFFFE3C9B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3" y="4676502"/>
            <a:ext cx="1380495" cy="1380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76100-17F0-1CCB-3F99-B2A9867C3B53}"/>
              </a:ext>
            </a:extLst>
          </p:cNvPr>
          <p:cNvSpPr txBox="1"/>
          <p:nvPr/>
        </p:nvSpPr>
        <p:spPr>
          <a:xfrm>
            <a:off x="1821185" y="4570544"/>
            <a:ext cx="5764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67F"/>
                </a:solidFill>
                <a:latin typeface="Trebuchet MS" panose="020B0603020202020204" pitchFamily="34" charset="0"/>
              </a:rPr>
              <a:t>Sign up as a Preferred Client and receive our bi-monthly Newsletter, complimentary materials, contracting news and exclusive coupons.</a:t>
            </a:r>
          </a:p>
        </p:txBody>
      </p:sp>
      <p:pic>
        <p:nvPicPr>
          <p:cNvPr id="7" name="Google Shape;412;p48">
            <a:extLst>
              <a:ext uri="{FF2B5EF4-FFF2-40B4-BE49-F238E27FC236}">
                <a16:creationId xmlns:a16="http://schemas.microsoft.com/office/drawing/2014/main" id="{A1ED0898-8560-8513-C8F1-A154927993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22815" y="4570544"/>
            <a:ext cx="1152881" cy="13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043CF5F9-439F-A8D5-8862-185DC9746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5" y="3444437"/>
            <a:ext cx="2094412" cy="769145"/>
          </a:xfrm>
          <a:prstGeom prst="rect">
            <a:avLst/>
          </a:prstGeom>
        </p:spPr>
      </p:pic>
      <p:pic>
        <p:nvPicPr>
          <p:cNvPr id="9" name="Picture 8" descr="Diagram, arrow&#10;&#10;Description automatically generated">
            <a:extLst>
              <a:ext uri="{FF2B5EF4-FFF2-40B4-BE49-F238E27FC236}">
                <a16:creationId xmlns:a16="http://schemas.microsoft.com/office/drawing/2014/main" id="{58E0D4AE-0922-FF85-76DA-55C1F5F3F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168" y="1628460"/>
            <a:ext cx="1676240" cy="12518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72AB43-6D15-6DF6-E7AE-3DD2A310EE83}"/>
              </a:ext>
            </a:extLst>
          </p:cNvPr>
          <p:cNvSpPr txBox="1"/>
          <p:nvPr/>
        </p:nvSpPr>
        <p:spPr>
          <a:xfrm>
            <a:off x="3903371" y="1391826"/>
            <a:ext cx="484874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Bef>
                <a:spcPct val="20000"/>
              </a:spcBef>
              <a:buNone/>
              <a:defRPr/>
            </a:pPr>
            <a:r>
              <a:rPr lang="en-US" sz="2400" dirty="0">
                <a:solidFill>
                  <a:srgbClr val="2C3A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Contact:</a:t>
            </a:r>
          </a:p>
          <a:p>
            <a:pPr marL="0" lvl="1" indent="0">
              <a:spcBef>
                <a:spcPct val="20000"/>
              </a:spcBef>
              <a:buNone/>
              <a:defRPr/>
            </a:pPr>
            <a:r>
              <a:rPr lang="en-US" sz="2400" dirty="0">
                <a:solidFill>
                  <a:srgbClr val="2C3A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FAST@TargetGov.com </a:t>
            </a:r>
          </a:p>
          <a:p>
            <a:pPr marL="0" lvl="1" indent="0">
              <a:spcBef>
                <a:spcPct val="20000"/>
              </a:spcBef>
              <a:buNone/>
              <a:defRPr/>
            </a:pPr>
            <a:r>
              <a:rPr lang="en-US" sz="2400" dirty="0">
                <a:solidFill>
                  <a:srgbClr val="2C3A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Toll-free: 866-579-1346 x 325</a:t>
            </a:r>
          </a:p>
          <a:p>
            <a:pPr marL="0" lvl="1" indent="0">
              <a:spcBef>
                <a:spcPct val="20000"/>
              </a:spcBef>
              <a:buNone/>
              <a:defRPr/>
            </a:pPr>
            <a:r>
              <a:rPr lang="en-US" sz="2400" dirty="0">
                <a:solidFill>
                  <a:srgbClr val="2C3A5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www.TargetGov.com </a:t>
            </a:r>
            <a:endParaRPr lang="en-US" sz="2400" dirty="0">
              <a:solidFill>
                <a:srgbClr val="2C3A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A5342F-9A08-44E6-8CF7-0643D5C7875F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C3A52"/>
                </a:solidFill>
                <a:latin typeface="Trebuchet MS" panose="020B0603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30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4D0376-5CD6-1F54-053C-E3F02F0623F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03379" y="97619"/>
            <a:ext cx="5417682" cy="630942"/>
          </a:xfrm>
        </p:spPr>
        <p:txBody>
          <a:bodyPr/>
          <a:lstStyle/>
          <a:p>
            <a:r>
              <a:rPr lang="en-US" dirty="0"/>
              <a:t>Gloria Larkin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F3080-6A49-7E58-C1F0-598C066CA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86069" y="766667"/>
            <a:ext cx="5425169" cy="630942"/>
          </a:xfrm>
        </p:spPr>
        <p:txBody>
          <a:bodyPr>
            <a:normAutofit/>
          </a:bodyPr>
          <a:lstStyle/>
          <a:p>
            <a:r>
              <a:rPr lang="en-US" sz="2400" dirty="0"/>
              <a:t>President &amp; CEO at TargetGov</a:t>
            </a:r>
          </a:p>
        </p:txBody>
      </p:sp>
      <p:pic>
        <p:nvPicPr>
          <p:cNvPr id="7" name="Picture Placeholder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B3FE303-4466-B789-53F0-26F24B73AC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3593" r="13593"/>
          <a:stretch/>
        </p:blipFill>
        <p:spPr>
          <a:xfrm>
            <a:off x="6697869" y="674801"/>
            <a:ext cx="2260062" cy="34540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0923A-EFCC-F8CC-F673-C01F57EF5967}"/>
              </a:ext>
            </a:extLst>
          </p:cNvPr>
          <p:cNvSpPr txBox="1"/>
          <p:nvPr/>
        </p:nvSpPr>
        <p:spPr>
          <a:xfrm>
            <a:off x="76146" y="1497402"/>
            <a:ext cx="66672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Creator of the FAST® Process and KickStart Program®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Invented the federal capability statement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Clients won $10+ billion in federal contracts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Nationally recognized federal contracting business development expert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Quoted in Wall Street Journal, Washington Post, INC Magazine, Bloomberg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Author of “The Basic Guide to Government Contracting”</a:t>
            </a:r>
          </a:p>
          <a:p>
            <a:pPr marL="342900" lvl="0" indent="-342900">
              <a:spcBef>
                <a:spcPts val="0"/>
              </a:spcBef>
              <a:buClr>
                <a:srgbClr val="2C3A52"/>
              </a:buCl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2C3A52"/>
                </a:solidFill>
                <a:latin typeface="Trebuchet MS" panose="020B0603020202020204" pitchFamily="34" charset="0"/>
              </a:rPr>
              <a:t>Educational Foundation Board Chair Emeritus and Legacy Circle Inductee at WIPP.org</a:t>
            </a:r>
          </a:p>
          <a:p>
            <a:pPr marL="347472" lvl="0" indent="-347472">
              <a:spcBef>
                <a:spcPts val="0"/>
              </a:spcBef>
              <a:buClr>
                <a:schemeClr val="bg1"/>
              </a:buClr>
            </a:pPr>
            <a:endParaRPr lang="en-US" sz="2400" noProof="0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C565D-A909-8C3F-68C2-0DB3761C558D}"/>
              </a:ext>
            </a:extLst>
          </p:cNvPr>
          <p:cNvSpPr txBox="1"/>
          <p:nvPr/>
        </p:nvSpPr>
        <p:spPr>
          <a:xfrm>
            <a:off x="186069" y="1089607"/>
            <a:ext cx="5903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C3A52"/>
                </a:solidFill>
              </a:rPr>
              <a:t>FAST@TargetGov.com 866-579-1346x 325</a:t>
            </a:r>
          </a:p>
        </p:txBody>
      </p:sp>
    </p:spTree>
    <p:extLst>
      <p:ext uri="{BB962C8B-B14F-4D97-AF65-F5344CB8AC3E}">
        <p14:creationId xmlns:p14="http://schemas.microsoft.com/office/powerpoint/2010/main" val="18590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FFCFDC-5BBC-B7FC-D718-7FC6D06E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Prizes!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Meet the Coaches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altLang="en-US" sz="2400" dirty="0"/>
              <a:t>Six Steps Before the Conference and Contest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Matchmaking Pitch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Critical Six Sentences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Are You Ready for Your Matchmaking Sessions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Pitch Competition Details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Common Mistakes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202C41"/>
              </a:buClr>
            </a:pPr>
            <a:r>
              <a:rPr lang="en-US" sz="2400" dirty="0"/>
              <a:t>FAQs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Agenda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D937156-8146-4E50-1D5D-83FBFDA6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11" y="201830"/>
            <a:ext cx="3915408" cy="19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50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Cash Prizes!</a:t>
            </a:r>
          </a:p>
        </p:txBody>
      </p:sp>
      <p:pic>
        <p:nvPicPr>
          <p:cNvPr id="6" name="Picture 5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4629A26-E21C-B92C-4506-F37ECB72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845128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E4130-80EC-94EE-79FD-347A8A99E88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028304" y="163787"/>
            <a:ext cx="5417682" cy="630942"/>
          </a:xfrm>
        </p:spPr>
        <p:txBody>
          <a:bodyPr/>
          <a:lstStyle/>
          <a:p>
            <a:r>
              <a:rPr lang="en-US" dirty="0"/>
              <a:t>Marie Myszkier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93C44-F350-1662-5B13-05F6D898893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28214" y="853466"/>
            <a:ext cx="6120335" cy="6309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>
                <a:solidFill>
                  <a:srgbClr val="202C41"/>
                </a:solidFill>
              </a:rPr>
              <a:t>Procurement Specialist, 904-620-2053, marie.myszkier@unf.edu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CEC4E-B498-9938-E52A-E981AA3A0D5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12589" y="1601882"/>
            <a:ext cx="6712518" cy="4981304"/>
          </a:xfrm>
        </p:spPr>
        <p:txBody>
          <a:bodyPr>
            <a:normAutofit fontScale="25000" lnSpcReduction="20000"/>
          </a:bodyPr>
          <a:lstStyle/>
          <a:p>
            <a:pPr marR="147320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Procurement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Technical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Assistance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Center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(PTAC)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Procurement Specialist with the University of North Florida located in Jacksonville. </a:t>
            </a:r>
            <a:r>
              <a:rPr lang="en-US" sz="8800" dirty="0">
                <a:solidFill>
                  <a:srgbClr val="202C41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She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works with</a:t>
            </a:r>
            <a:r>
              <a:rPr lang="en-US" sz="8800" spc="-3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Florida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companies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who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are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interested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in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pursuing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federal,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state,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county,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and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local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government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business.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Her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15+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years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of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government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experience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encompasses the Department</a:t>
            </a:r>
            <a:r>
              <a:rPr lang="en-US" sz="8800" spc="-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of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Energy</a:t>
            </a:r>
            <a:r>
              <a:rPr lang="en-US" sz="8800" spc="-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(DOE),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M&amp;O</a:t>
            </a:r>
            <a:r>
              <a:rPr lang="en-US" sz="8800" spc="-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contractors,</a:t>
            </a:r>
            <a:r>
              <a:rPr lang="en-US" sz="8800" spc="-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civilian</a:t>
            </a:r>
            <a:r>
              <a:rPr lang="en-US" sz="8800" spc="-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agencies and all facets of business operations.  </a:t>
            </a:r>
          </a:p>
          <a:p>
            <a:pPr marR="24130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Prior to joining the University of North Florida’s PTAC she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was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the Lead Supplier Diversity Advocate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at Sandia National Laboratories’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Supply Chain Risk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Management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&amp;</a:t>
            </a:r>
            <a:r>
              <a:rPr lang="en-US" sz="8800" spc="-1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Supplier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Diversity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Department. Her previous rotations within the Laboratories included Small Business Advocate, Program Manager for SBIR/STTR programs, and Financial Lead for the Material Protection,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Control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&amp;</a:t>
            </a:r>
            <a:r>
              <a:rPr lang="en-US" sz="8800" spc="-3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Accounting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(MPC&amp;A)</a:t>
            </a:r>
            <a:r>
              <a:rPr lang="en-US" sz="8800" spc="-3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Program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within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the</a:t>
            </a:r>
            <a:r>
              <a:rPr lang="en-US" sz="8800" spc="-2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International</a:t>
            </a:r>
            <a:r>
              <a:rPr lang="en-US" sz="8800" spc="-25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880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Security </a:t>
            </a:r>
            <a:r>
              <a:rPr lang="en-US" sz="8800" spc="-10" dirty="0">
                <a:solidFill>
                  <a:srgbClr val="202C4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Program.</a:t>
            </a:r>
            <a:endParaRPr lang="en-US" sz="8800" dirty="0">
              <a:solidFill>
                <a:srgbClr val="202C4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9" name="Picture Placeholder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A101C05-00D9-E11C-91D9-C9B70BEA492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899" r="899"/>
          <a:stretch>
            <a:fillRect/>
          </a:stretch>
        </p:blipFill>
        <p:spPr>
          <a:xfrm>
            <a:off x="6655724" y="435761"/>
            <a:ext cx="2260062" cy="3454090"/>
          </a:xfrm>
        </p:spPr>
      </p:pic>
    </p:spTree>
    <p:extLst>
      <p:ext uri="{BB962C8B-B14F-4D97-AF65-F5344CB8AC3E}">
        <p14:creationId xmlns:p14="http://schemas.microsoft.com/office/powerpoint/2010/main" val="271531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93C44-F350-1662-5B13-05F6D898893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53534" y="5867521"/>
            <a:ext cx="6120335" cy="330900"/>
          </a:xfrm>
        </p:spPr>
        <p:txBody>
          <a:bodyPr>
            <a:normAutofit fontScale="25000" lnSpcReduction="200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tabLst>
                <a:tab pos="4219575" algn="l"/>
              </a:tabLst>
            </a:pPr>
            <a:r>
              <a:rPr lang="en-US" sz="9600" noProof="0" dirty="0">
                <a:solidFill>
                  <a:srgbClr val="202C41"/>
                </a:solidFill>
              </a:rPr>
              <a:t>FAST@targetgov.com  866-579-1346x 325</a:t>
            </a:r>
          </a:p>
          <a:p>
            <a:pPr marR="14732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included Small Business Advocate, Program Manager for SBIR/STTR programs, and Financial Lead for the Material Protection,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&amp;</a:t>
            </a:r>
            <a:r>
              <a:rPr lang="en-US" sz="3200" spc="-3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Accounting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(MPC&amp;A)</a:t>
            </a:r>
            <a:r>
              <a:rPr lang="en-US" sz="3200" spc="-3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within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n-US" sz="3200" spc="-2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International</a:t>
            </a:r>
            <a:r>
              <a:rPr lang="en-US" sz="3200" spc="-25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Security </a:t>
            </a:r>
            <a:r>
              <a:rPr lang="en-US" sz="3200" spc="-1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Program.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CEC4E-B498-9938-E52A-E981AA3A0D5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06807" y="1593806"/>
            <a:ext cx="6220119" cy="3936275"/>
          </a:xfrm>
        </p:spPr>
        <p:txBody>
          <a:bodyPr>
            <a:normAutofit lnSpcReduction="10000"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Business Development in Sales at TargetGov, a government procurement, related business development and marketing company offering 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the exclusive </a:t>
            </a:r>
            <a:r>
              <a:rPr lang="en-US" sz="2400" b="1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Federal Acceleration Strategies and Tactics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US" sz="2400" b="1" i="1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FAST</a:t>
            </a:r>
            <a:r>
              <a:rPr lang="en-US" sz="2400" spc="-10" baseline="300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®</a:t>
            </a:r>
            <a:r>
              <a:rPr lang="en-US" sz="2400" b="1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) Process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, and the </a:t>
            </a:r>
            <a:r>
              <a:rPr lang="en-US" sz="2400" b="1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KickStart Program</a:t>
            </a:r>
            <a:r>
              <a:rPr lang="en-US" sz="2400" b="1" spc="-10" baseline="300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®</a:t>
            </a:r>
            <a:r>
              <a:rPr lang="en-US" sz="2400" b="1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 Capability Statements, </a:t>
            </a: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and expert federal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contracting</a:t>
            </a:r>
            <a:r>
              <a:rPr lang="en-US" sz="2400" spc="-1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services. TargetGov celebrates its 26</a:t>
            </a:r>
            <a:r>
              <a:rPr lang="en-US" sz="2400" baseline="300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 anniversary in 2023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tabLst>
                <a:tab pos="4219575" algn="l"/>
              </a:tabLst>
            </a:pPr>
            <a:r>
              <a:rPr lang="en-US" sz="2400" dirty="0">
                <a:solidFill>
                  <a:srgbClr val="202C41"/>
                </a:solidFill>
                <a:effectLst/>
                <a:ea typeface="Times New Roman" panose="02020603050405020304" pitchFamily="18" charset="0"/>
              </a:rPr>
              <a:t>In recent years, clients won over $10+ billion in federal contracts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tabLst>
                <a:tab pos="4219575" algn="l"/>
              </a:tabLst>
            </a:pPr>
            <a:endParaRPr lang="en-US" sz="2400" noProof="0" dirty="0">
              <a:solidFill>
                <a:srgbClr val="202C41"/>
              </a:solidFill>
            </a:endParaRPr>
          </a:p>
          <a:p>
            <a:endParaRPr lang="en-US" dirty="0"/>
          </a:p>
        </p:txBody>
      </p:sp>
      <p:pic>
        <p:nvPicPr>
          <p:cNvPr id="8" name="Picture Placeholder 7" descr="A person with a beard and mustache&#10;&#10;Description automatically generated with medium confidence">
            <a:extLst>
              <a:ext uri="{FF2B5EF4-FFF2-40B4-BE49-F238E27FC236}">
                <a16:creationId xmlns:a16="http://schemas.microsoft.com/office/drawing/2014/main" id="{BBEDDB6B-D5C0-4212-FEB3-5B5A93EA10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914" t="5215" r="914"/>
          <a:stretch/>
        </p:blipFill>
        <p:spPr>
          <a:xfrm>
            <a:off x="6745323" y="105050"/>
            <a:ext cx="1758401" cy="2547259"/>
          </a:xfrm>
        </p:spPr>
      </p:pic>
      <p:pic>
        <p:nvPicPr>
          <p:cNvPr id="11" name="Picture 1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A11EA1D-3DCC-B294-A06C-BFCCB094F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23" y="3204754"/>
            <a:ext cx="1854583" cy="2547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4BBA09-BA53-7F77-CF28-9965D81E5491}"/>
              </a:ext>
            </a:extLst>
          </p:cNvPr>
          <p:cNvSpPr txBox="1"/>
          <p:nvPr/>
        </p:nvSpPr>
        <p:spPr>
          <a:xfrm>
            <a:off x="4591493" y="1136495"/>
            <a:ext cx="255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49D5A"/>
                </a:solidFill>
                <a:latin typeface="Trebuchet MS" panose="020B0603020202020204" pitchFamily="34" charset="0"/>
              </a:rPr>
              <a:t>John McQueen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4614D-D67B-A70A-EED2-5D1F7F721C1E}"/>
              </a:ext>
            </a:extLst>
          </p:cNvPr>
          <p:cNvSpPr txBox="1"/>
          <p:nvPr/>
        </p:nvSpPr>
        <p:spPr>
          <a:xfrm>
            <a:off x="4058194" y="5168538"/>
            <a:ext cx="315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49D5A"/>
                </a:solidFill>
                <a:latin typeface="Trebuchet MS" panose="020B0603020202020204" pitchFamily="34" charset="0"/>
              </a:rPr>
              <a:t>Matthew Dellinger</a:t>
            </a:r>
          </a:p>
        </p:txBody>
      </p:sp>
    </p:spTree>
    <p:extLst>
      <p:ext uri="{BB962C8B-B14F-4D97-AF65-F5344CB8AC3E}">
        <p14:creationId xmlns:p14="http://schemas.microsoft.com/office/powerpoint/2010/main" val="150335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628650" y="649460"/>
            <a:ext cx="796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panose="020B0603020202020204" pitchFamily="34" charset="0"/>
              </a:rPr>
              <a:t>Steps to Take Before the Contest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1CF67-9AEA-882C-C22B-659F9FBF9B77}"/>
              </a:ext>
            </a:extLst>
          </p:cNvPr>
          <p:cNvSpPr txBox="1"/>
          <p:nvPr/>
        </p:nvSpPr>
        <p:spPr>
          <a:xfrm>
            <a:off x="775063" y="2030883"/>
            <a:ext cx="85605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Create a strong niche statement</a:t>
            </a:r>
          </a:p>
          <a:p>
            <a:pPr marL="457200" indent="-4572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Write your draft 90 second elevator pitch</a:t>
            </a:r>
          </a:p>
          <a:p>
            <a:pPr marL="457200" indent="-4572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Practice your 90 second elevator pitch</a:t>
            </a:r>
          </a:p>
          <a:p>
            <a:pPr marL="457200" indent="-4572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Test record your 90 second elevator pitch</a:t>
            </a:r>
          </a:p>
          <a:p>
            <a:pPr>
              <a:buClr>
                <a:srgbClr val="B49D5A"/>
              </a:buClr>
            </a:pPr>
            <a:endParaRPr lang="en-US" altLang="en-US" sz="2400" dirty="0">
              <a:solidFill>
                <a:srgbClr val="202C41"/>
              </a:solidFill>
              <a:latin typeface="Trebuchet MS" panose="020B06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7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EF16B4-6072-E765-7397-09C956179C92}"/>
              </a:ext>
            </a:extLst>
          </p:cNvPr>
          <p:cNvSpPr txBox="1"/>
          <p:nvPr/>
        </p:nvSpPr>
        <p:spPr>
          <a:xfrm>
            <a:off x="496389" y="126945"/>
            <a:ext cx="8342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>
                <a:solidFill>
                  <a:srgbClr val="202C4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Perfect Matchmaking Pitch Starts </a:t>
            </a:r>
          </a:p>
          <a:p>
            <a:r>
              <a:rPr lang="en-US" altLang="en-US" sz="3600" dirty="0">
                <a:solidFill>
                  <a:srgbClr val="202C4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with Elevator Pitch</a:t>
            </a:r>
            <a:endParaRPr lang="en-US" sz="3600" dirty="0">
              <a:solidFill>
                <a:srgbClr val="202C4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1CF67-9AEA-882C-C22B-659F9FBF9B77}"/>
              </a:ext>
            </a:extLst>
          </p:cNvPr>
          <p:cNvSpPr txBox="1"/>
          <p:nvPr/>
        </p:nvSpPr>
        <p:spPr>
          <a:xfrm>
            <a:off x="775063" y="2030883"/>
            <a:ext cx="7663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B49D5A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02C41"/>
                </a:solidFill>
                <a:latin typeface="Trebuchet MS" panose="020B0603020202020204" pitchFamily="34" charset="0"/>
                <a:ea typeface="ＭＳ Ｐゴシック" pitchFamily="-112" charset="-128"/>
              </a:rPr>
              <a:t>Develop a focused “Matchmaking Pitch” to communicate specific offerings matching decision-makers current and future needs </a:t>
            </a:r>
          </a:p>
          <a:p>
            <a:pPr marL="342900" indent="-342900">
              <a:spcAft>
                <a:spcPts val="1200"/>
              </a:spcAft>
              <a:buClr>
                <a:srgbClr val="B49D5A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02C41"/>
                </a:solidFill>
                <a:latin typeface="Trebuchet MS" panose="020B0603020202020204" pitchFamily="34" charset="0"/>
                <a:ea typeface="ＭＳ Ｐゴシック" pitchFamily="-112" charset="-128"/>
              </a:rPr>
              <a:t>No company does “Everything”</a:t>
            </a:r>
          </a:p>
          <a:p>
            <a:pPr marL="342900" indent="-342900">
              <a:spcAft>
                <a:spcPts val="1200"/>
              </a:spcAft>
              <a:buClr>
                <a:srgbClr val="B49D5A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02C41"/>
                </a:solidFill>
                <a:latin typeface="Trebuchet MS" panose="020B0603020202020204" pitchFamily="34" charset="0"/>
                <a:ea typeface="ＭＳ Ｐゴシック" pitchFamily="-112" charset="-128"/>
              </a:rPr>
              <a:t>Use this template Elevator Pitch for your talking points</a:t>
            </a:r>
          </a:p>
          <a:p>
            <a:pPr>
              <a:buClr>
                <a:srgbClr val="B49D5A"/>
              </a:buClr>
            </a:pPr>
            <a:endParaRPr lang="en-US" altLang="en-US" sz="2400" dirty="0">
              <a:solidFill>
                <a:srgbClr val="202C41"/>
              </a:solidFill>
              <a:latin typeface="Trebuchet MS" panose="020B06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6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B72E76-4261-57AF-1FFB-596B5421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03A3-CD05-DF48-96D5-1ACDD2E7AF83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A342DD-1D63-0B33-FAC3-717F78130623}"/>
              </a:ext>
            </a:extLst>
          </p:cNvPr>
          <p:cNvSpPr txBox="1">
            <a:spLocks/>
          </p:cNvSpPr>
          <p:nvPr/>
        </p:nvSpPr>
        <p:spPr>
          <a:xfrm>
            <a:off x="444137" y="1659789"/>
            <a:ext cx="8604069" cy="36872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I am [your name], [your title], with  [your company name].</a:t>
            </a:r>
          </a:p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We provide __________________.</a:t>
            </a:r>
          </a:p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Our core competencies are ____________.</a:t>
            </a:r>
          </a:p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We are the absolute best at ___________.</a:t>
            </a:r>
          </a:p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We are different because _______________.</a:t>
            </a:r>
          </a:p>
          <a:p>
            <a:pPr marL="342900" indent="-342900">
              <a:buClr>
                <a:srgbClr val="B49D5A"/>
              </a:buClr>
              <a:buFont typeface="+mj-lt"/>
              <a:buAutoNum type="arabicPeriod"/>
            </a:pPr>
            <a:r>
              <a:rPr lang="en-US" altLang="en-US" sz="2400" dirty="0">
                <a:solidFill>
                  <a:srgbClr val="202C41"/>
                </a:solidFill>
                <a:latin typeface="Trebuchet MS" panose="020B0603020202020204" pitchFamily="34" charset="0"/>
              </a:rPr>
              <a:t>We can help your agency/office/company by 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57905-C612-C5A2-DC22-1BFEE507854F}"/>
              </a:ext>
            </a:extLst>
          </p:cNvPr>
          <p:cNvSpPr txBox="1"/>
          <p:nvPr/>
        </p:nvSpPr>
        <p:spPr>
          <a:xfrm>
            <a:off x="566057" y="190832"/>
            <a:ext cx="788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02C41"/>
                </a:solidFill>
                <a:latin typeface="+mn-lt"/>
              </a:rPr>
              <a:t>Six Critical Sentences in Your </a:t>
            </a:r>
            <a:r>
              <a:rPr lang="en-US" sz="3600" b="1" dirty="0">
                <a:solidFill>
                  <a:srgbClr val="202C41"/>
                </a:solidFill>
                <a:latin typeface="+mn-lt"/>
              </a:rPr>
              <a:t>90 Second</a:t>
            </a:r>
            <a:br>
              <a:rPr lang="en-US" sz="3600" b="1" dirty="0">
                <a:solidFill>
                  <a:srgbClr val="202C41"/>
                </a:solidFill>
                <a:latin typeface="+mn-lt"/>
              </a:rPr>
            </a:br>
            <a:r>
              <a:rPr lang="en-US" sz="3600" b="1" dirty="0">
                <a:solidFill>
                  <a:srgbClr val="202C41"/>
                </a:solidFill>
                <a:latin typeface="+mn-lt"/>
              </a:rPr>
              <a:t>Elevator Pitch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3ED3BF8E87DA46865422703C4F6154" ma:contentTypeVersion="16" ma:contentTypeDescription="Create a new document." ma:contentTypeScope="" ma:versionID="2414fad1e6caf165d9d9a73f3355a993">
  <xsd:schema xmlns:xsd="http://www.w3.org/2001/XMLSchema" xmlns:xs="http://www.w3.org/2001/XMLSchema" xmlns:p="http://schemas.microsoft.com/office/2006/metadata/properties" xmlns:ns2="bcea27f8-abb6-4495-a4e3-ec12936e0e85" xmlns:ns3="50acc133-efb0-4fed-8279-1cd501136e2e" xmlns:ns4="a4360dc0-ad13-4614-a822-4aff74096b9e" targetNamespace="http://schemas.microsoft.com/office/2006/metadata/properties" ma:root="true" ma:fieldsID="683edca488012b8b5825a429b38f14c6" ns2:_="" ns3:_="" ns4:_="">
    <xsd:import namespace="bcea27f8-abb6-4495-a4e3-ec12936e0e85"/>
    <xsd:import namespace="50acc133-efb0-4fed-8279-1cd501136e2e"/>
    <xsd:import namespace="a4360dc0-ad13-4614-a822-4aff74096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a27f8-abb6-4495-a4e3-ec12936e0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1859d4-0c3f-4469-a6a9-2b7ab4a052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cc133-efb0-4fed-8279-1cd501136e2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60dc0-ad13-4614-a822-4aff74096b9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0bf6c78-9aad-4aee-977b-738c48452c75}" ma:internalName="TaxCatchAll" ma:showField="CatchAllData" ma:web="a4360dc0-ad13-4614-a822-4aff74096b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897BF5-64C4-4A90-A0FE-6A7C969A4D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986F4F-B3FB-44EE-8BBE-826E98B20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ea27f8-abb6-4495-a4e3-ec12936e0e85"/>
    <ds:schemaRef ds:uri="50acc133-efb0-4fed-8279-1cd501136e2e"/>
    <ds:schemaRef ds:uri="a4360dc0-ad13-4614-a822-4aff74096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799</Words>
  <Application>Microsoft Office PowerPoint</Application>
  <PresentationFormat>On-screen Show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OldErika</vt:lpstr>
      <vt:lpstr>Trebuchet MS</vt:lpstr>
      <vt:lpstr>Wingdings</vt:lpstr>
      <vt:lpstr>Office Theme</vt:lpstr>
      <vt:lpstr>Who Said It Best™ Elevator Pitch Workshop &amp; Coaching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Sharon Halley</cp:lastModifiedBy>
  <cp:revision>13</cp:revision>
  <dcterms:created xsi:type="dcterms:W3CDTF">2022-11-29T14:54:37Z</dcterms:created>
  <dcterms:modified xsi:type="dcterms:W3CDTF">2023-02-10T17:41:57Z</dcterms:modified>
</cp:coreProperties>
</file>