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47" r:id="rId4"/>
  </p:sldMasterIdLst>
  <p:notesMasterIdLst>
    <p:notesMasterId r:id="rId21"/>
  </p:notesMasterIdLst>
  <p:handoutMasterIdLst>
    <p:handoutMasterId r:id="rId22"/>
  </p:handoutMasterIdLst>
  <p:sldIdLst>
    <p:sldId id="272" r:id="rId5"/>
    <p:sldId id="2210" r:id="rId6"/>
    <p:sldId id="2161" r:id="rId7"/>
    <p:sldId id="2222" r:id="rId8"/>
    <p:sldId id="2223" r:id="rId9"/>
    <p:sldId id="2224" r:id="rId10"/>
    <p:sldId id="2113" r:id="rId11"/>
    <p:sldId id="2229" r:id="rId12"/>
    <p:sldId id="2228" r:id="rId13"/>
    <p:sldId id="2216" r:id="rId14"/>
    <p:sldId id="2219" r:id="rId15"/>
    <p:sldId id="2225" r:id="rId16"/>
    <p:sldId id="2226" r:id="rId17"/>
    <p:sldId id="2122" r:id="rId18"/>
    <p:sldId id="2145" r:id="rId19"/>
    <p:sldId id="2110" r:id="rId2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159"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318"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477"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637"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5797" algn="l" defTabSz="914318" rtl="0" eaLnBrk="1" latinLnBrk="0" hangingPunct="1">
      <a:defRPr sz="2400" kern="1200">
        <a:solidFill>
          <a:schemeClr val="tx1"/>
        </a:solidFill>
        <a:latin typeface="Arial" pitchFamily="34" charset="0"/>
        <a:ea typeface="+mn-ea"/>
        <a:cs typeface="+mn-cs"/>
      </a:defRPr>
    </a:lvl6pPr>
    <a:lvl7pPr marL="2742956" algn="l" defTabSz="914318" rtl="0" eaLnBrk="1" latinLnBrk="0" hangingPunct="1">
      <a:defRPr sz="2400" kern="1200">
        <a:solidFill>
          <a:schemeClr val="tx1"/>
        </a:solidFill>
        <a:latin typeface="Arial" pitchFamily="34" charset="0"/>
        <a:ea typeface="+mn-ea"/>
        <a:cs typeface="+mn-cs"/>
      </a:defRPr>
    </a:lvl7pPr>
    <a:lvl8pPr marL="3200115" algn="l" defTabSz="914318" rtl="0" eaLnBrk="1" latinLnBrk="0" hangingPunct="1">
      <a:defRPr sz="2400" kern="1200">
        <a:solidFill>
          <a:schemeClr val="tx1"/>
        </a:solidFill>
        <a:latin typeface="Arial" pitchFamily="34" charset="0"/>
        <a:ea typeface="+mn-ea"/>
        <a:cs typeface="+mn-cs"/>
      </a:defRPr>
    </a:lvl8pPr>
    <a:lvl9pPr marL="3657274" algn="l" defTabSz="914318"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2880">
          <p15:clr>
            <a:srgbClr val="A4A3A4"/>
          </p15:clr>
        </p15:guide>
        <p15:guide id="3" orient="horz">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Alain CTR MDA/IS" initials="JACM" lastIdx="2" clrIdx="2">
    <p:extLst>
      <p:ext uri="{19B8F6BF-5375-455C-9EA6-DF929625EA0E}">
        <p15:presenceInfo xmlns:p15="http://schemas.microsoft.com/office/powerpoint/2012/main" userId="S-1-5-21-823039811-846351949-3725858278-182404" providerId="AD"/>
      </p:ext>
    </p:extLst>
  </p:cmAuthor>
  <p:cmAuthor id="2" name="Small, Nancy CIV MDA/SB-A" initials="SNCM" lastIdx="10" clrIdx="1">
    <p:extLst>
      <p:ext uri="{19B8F6BF-5375-455C-9EA6-DF929625EA0E}">
        <p15:presenceInfo xmlns:p15="http://schemas.microsoft.com/office/powerpoint/2012/main" userId="S-1-5-21-823039811-846351949-3725858278-1977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291C"/>
    <a:srgbClr val="0033CC"/>
    <a:srgbClr val="0000FF"/>
    <a:srgbClr val="6699FF"/>
    <a:srgbClr val="B651DF"/>
    <a:srgbClr val="000099"/>
    <a:srgbClr val="B779AA"/>
    <a:srgbClr val="001642"/>
    <a:srgbClr val="A40000"/>
    <a:srgbClr val="B13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9" autoAdjust="0"/>
    <p:restoredTop sz="92653" autoAdjust="0"/>
  </p:normalViewPr>
  <p:slideViewPr>
    <p:cSldViewPr>
      <p:cViewPr varScale="1">
        <p:scale>
          <a:sx n="118" d="100"/>
          <a:sy n="118" d="100"/>
        </p:scale>
        <p:origin x="1656" y="200"/>
      </p:cViewPr>
      <p:guideLst>
        <p:guide orient="horz" pos="1440"/>
        <p:guide pos="2880"/>
        <p:guide orient="horz"/>
      </p:guideLst>
    </p:cSldViewPr>
  </p:slideViewPr>
  <p:outlineViewPr>
    <p:cViewPr>
      <p:scale>
        <a:sx n="33" d="100"/>
        <a:sy n="33" d="100"/>
      </p:scale>
      <p:origin x="0" y="-688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55" d="100"/>
          <a:sy n="55" d="100"/>
        </p:scale>
        <p:origin x="1642" y="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2927894510479894E-2"/>
          <c:y val="1.7209481627296588E-2"/>
          <c:w val="0.93872585327172253"/>
          <c:h val="0.94872753886533412"/>
        </c:manualLayout>
      </c:layout>
      <c:pie3DChart>
        <c:varyColors val="1"/>
        <c:dLbls>
          <c:dLblPos val="outEnd"/>
          <c:showLegendKey val="0"/>
          <c:showVal val="1"/>
          <c:showCatName val="0"/>
          <c:showSerName val="0"/>
          <c:showPercent val="0"/>
          <c:showBubbleSize val="0"/>
          <c:showLeaderLines val="0"/>
        </c:dLbls>
      </c:pie3DChart>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5998687664042"/>
          <c:y val="7.1297265264836943E-2"/>
          <c:w val="0.70344575678040244"/>
          <c:h val="0.83339577591552527"/>
        </c:manualLayout>
      </c:layout>
      <c:pieChart>
        <c:varyColors val="1"/>
        <c:ser>
          <c:idx val="0"/>
          <c:order val="0"/>
          <c:dPt>
            <c:idx val="0"/>
            <c:bubble3D val="0"/>
            <c:spPr>
              <a:solidFill>
                <a:schemeClr val="accent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BAAF-478E-88B1-B5D42AB0333C}"/>
              </c:ext>
            </c:extLst>
          </c:dPt>
          <c:dPt>
            <c:idx val="1"/>
            <c:bubble3D val="0"/>
            <c:spPr>
              <a:solidFill>
                <a:schemeClr val="accent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BAAF-478E-88B1-B5D42AB0333C}"/>
              </c:ext>
            </c:extLst>
          </c:dPt>
          <c:dPt>
            <c:idx val="2"/>
            <c:bubble3D val="0"/>
            <c:spPr>
              <a:solidFill>
                <a:schemeClr val="accent3"/>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5-BAAF-478E-88B1-B5D42AB0333C}"/>
              </c:ext>
            </c:extLst>
          </c:dPt>
          <c:dLbls>
            <c:dLbl>
              <c:idx val="0"/>
              <c:tx>
                <c:rich>
                  <a:bodyPr rot="0" spcFirstLastPara="1" vertOverflow="ellipsis" vert="horz" wrap="square" lIns="38100" tIns="19050" rIns="38100" bIns="19050" anchor="ctr" anchorCtr="1">
                    <a:spAutoFit/>
                  </a:bodyPr>
                  <a:lstStyle/>
                  <a:p>
                    <a:pPr>
                      <a:defRPr sz="1000" b="1" i="0" u="none" strike="noStrike" kern="1200" baseline="0">
                        <a:solidFill>
                          <a:schemeClr val="dk1"/>
                        </a:solidFill>
                        <a:latin typeface="+mn-lt"/>
                        <a:ea typeface="+mn-ea"/>
                        <a:cs typeface="+mn-cs"/>
                      </a:defRPr>
                    </a:pPr>
                    <a:r>
                      <a:rPr lang="en-US" b="1" dirty="0"/>
                      <a:t>8.48%</a:t>
                    </a:r>
                  </a:p>
                </c:rich>
              </c:tx>
              <c:spPr>
                <a:solidFill>
                  <a:prstClr val="white"/>
                </a:solidFill>
                <a:ln>
                  <a:solidFill>
                    <a:prstClr val="black">
                      <a:lumMod val="65000"/>
                      <a:lumOff val="35000"/>
                    </a:prstClr>
                  </a:solidFill>
                </a:ln>
                <a:effectLst/>
              </c:sp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showDataLabelsRange val="0"/>
                </c:ext>
                <c:ext xmlns:c16="http://schemas.microsoft.com/office/drawing/2014/chart" uri="{C3380CC4-5D6E-409C-BE32-E72D297353CC}">
                  <c16:uniqueId val="{00000001-BAAF-478E-88B1-B5D42AB0333C}"/>
                </c:ext>
              </c:extLst>
            </c:dLbl>
            <c:dLbl>
              <c:idx val="1"/>
              <c:tx>
                <c:rich>
                  <a:bodyPr rot="0" spcFirstLastPara="1" vertOverflow="ellipsis" vert="horz" wrap="square" lIns="38100" tIns="19050" rIns="38100" bIns="19050" anchor="ctr" anchorCtr="1">
                    <a:spAutoFit/>
                  </a:bodyPr>
                  <a:lstStyle/>
                  <a:p>
                    <a:pPr>
                      <a:defRPr sz="1000" b="1" i="0" u="none" strike="noStrike" kern="1200" baseline="0">
                        <a:solidFill>
                          <a:schemeClr val="dk1"/>
                        </a:solidFill>
                        <a:latin typeface="+mn-lt"/>
                        <a:ea typeface="+mn-ea"/>
                        <a:cs typeface="+mn-cs"/>
                      </a:defRPr>
                    </a:pPr>
                    <a:r>
                      <a:rPr lang="en-US" b="1" dirty="0"/>
                      <a:t>10.33%</a:t>
                    </a:r>
                  </a:p>
                </c:rich>
              </c:tx>
              <c:spPr>
                <a:solidFill>
                  <a:prstClr val="white"/>
                </a:solidFill>
                <a:ln>
                  <a:solidFill>
                    <a:prstClr val="black">
                      <a:lumMod val="65000"/>
                      <a:lumOff val="35000"/>
                    </a:prstClr>
                  </a:solidFill>
                </a:ln>
                <a:effectLst/>
              </c:sp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showDataLabelsRange val="0"/>
                </c:ext>
                <c:ext xmlns:c16="http://schemas.microsoft.com/office/drawing/2014/chart" uri="{C3380CC4-5D6E-409C-BE32-E72D297353CC}">
                  <c16:uniqueId val="{00000003-BAAF-478E-88B1-B5D42AB0333C}"/>
                </c:ext>
              </c:extLst>
            </c:dLbl>
            <c:spPr>
              <a:solidFill>
                <a:prstClr val="white"/>
              </a:solidFill>
              <a:ln>
                <a:solidFill>
                  <a:prstClr val="black">
                    <a:lumMod val="65000"/>
                    <a:lumOff val="35000"/>
                  </a:prstClr>
                </a:solid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ext>
            </c:extLst>
          </c:dLbls>
          <c:val>
            <c:numRef>
              <c:f>'chart data'!$D$30:$D$32</c:f>
              <c:numCache>
                <c:formatCode>0.00%</c:formatCode>
                <c:ptCount val="3"/>
                <c:pt idx="0">
                  <c:v>8.4789936565028326E-2</c:v>
                </c:pt>
                <c:pt idx="1">
                  <c:v>9.5002115708591114E-2</c:v>
                </c:pt>
                <c:pt idx="2">
                  <c:v>0.82020794772374384</c:v>
                </c:pt>
              </c:numCache>
            </c:numRef>
          </c:val>
          <c:extLst>
            <c:ext xmlns:c16="http://schemas.microsoft.com/office/drawing/2014/chart" uri="{C3380CC4-5D6E-409C-BE32-E72D297353CC}">
              <c16:uniqueId val="{00000006-BAAF-478E-88B1-B5D42AB0333C}"/>
            </c:ext>
          </c:extLst>
        </c:ser>
        <c:ser>
          <c:idx val="1"/>
          <c:order val="1"/>
          <c:dPt>
            <c:idx val="0"/>
            <c:bubble3D val="0"/>
            <c:spPr>
              <a:solidFill>
                <a:schemeClr val="accent1"/>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8-BAAF-478E-88B1-B5D42AB0333C}"/>
              </c:ext>
            </c:extLst>
          </c:dPt>
          <c:dPt>
            <c:idx val="1"/>
            <c:bubble3D val="0"/>
            <c:spPr>
              <a:solidFill>
                <a:schemeClr val="accent2"/>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A-BAAF-478E-88B1-B5D42AB0333C}"/>
              </c:ext>
            </c:extLst>
          </c:dPt>
          <c:dPt>
            <c:idx val="2"/>
            <c:bubble3D val="0"/>
            <c:spPr>
              <a:solidFill>
                <a:schemeClr val="accent3"/>
              </a:soli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C-BAAF-478E-88B1-B5D42AB0333C}"/>
              </c:ext>
            </c:extLst>
          </c:dPt>
          <c:cat>
            <c:strRef>
              <c:f>'Top 10 Primes'!$B$12:$B$14</c:f>
              <c:strCache>
                <c:ptCount val="3"/>
                <c:pt idx="0">
                  <c:v>ORBITAL SCIENCES CORPORATION</c:v>
                </c:pt>
                <c:pt idx="1">
                  <c:v>AEROJET ROCKETDYNE COLEMAN AEROSPACE, INC.</c:v>
                </c:pt>
                <c:pt idx="2">
                  <c:v>ORBITAL SCIENCES LLC</c:v>
                </c:pt>
              </c:strCache>
            </c:strRef>
          </c:cat>
          <c:val>
            <c:numRef>
              <c:f>'Top 10 Primes'!$C$12:$C$14</c:f>
              <c:numCache>
                <c:formatCode>_("$"* #,##0.00_);_("$"* \(#,##0.00\);_("$"* "-"??_);_(@_)</c:formatCode>
                <c:ptCount val="3"/>
                <c:pt idx="0">
                  <c:v>116781173.91</c:v>
                </c:pt>
                <c:pt idx="1">
                  <c:v>100847274.02000001</c:v>
                </c:pt>
                <c:pt idx="2">
                  <c:v>75741554.420000002</c:v>
                </c:pt>
              </c:numCache>
            </c:numRef>
          </c:val>
          <c:extLst>
            <c:ext xmlns:c16="http://schemas.microsoft.com/office/drawing/2014/chart" uri="{C3380CC4-5D6E-409C-BE32-E72D297353CC}">
              <c16:uniqueId val="{0000000D-BAAF-478E-88B1-B5D42AB033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2">
          <a:lumMod val="15000"/>
          <a:lumOff val="85000"/>
        </a:schemeClr>
      </a:solidFill>
      <a:prstDash val="solid"/>
      <a:round/>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rawings/drawing1.xml><?xml version="1.0" encoding="utf-8"?>
<c:userShapes xmlns:c="http://schemas.openxmlformats.org/drawingml/2006/chart">
  <cdr:relSizeAnchor xmlns:cdr="http://schemas.openxmlformats.org/drawingml/2006/chartDrawing">
    <cdr:from>
      <cdr:x>0.31288</cdr:x>
      <cdr:y>0.78031</cdr:y>
    </cdr:from>
    <cdr:to>
      <cdr:x>1</cdr:x>
      <cdr:y>0.84346</cdr:y>
    </cdr:to>
    <cdr:sp macro="" textlink="">
      <cdr:nvSpPr>
        <cdr:cNvPr id="2" name="TextBox 1"/>
        <cdr:cNvSpPr txBox="1"/>
      </cdr:nvSpPr>
      <cdr:spPr>
        <a:xfrm xmlns:a="http://schemas.openxmlformats.org/drawingml/2006/main">
          <a:off x="810610" y="5291887"/>
          <a:ext cx="1780190" cy="4282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0.489</cdr:x>
      <cdr:y>0.21567</cdr:y>
    </cdr:from>
    <cdr:to>
      <cdr:x>0.64994</cdr:x>
      <cdr:y>0.49693</cdr:y>
    </cdr:to>
    <cdr:sp macro="" textlink="">
      <cdr:nvSpPr>
        <cdr:cNvPr id="3" name="TextBox 2"/>
        <cdr:cNvSpPr txBox="1"/>
      </cdr:nvSpPr>
      <cdr:spPr>
        <a:xfrm xmlns:a="http://schemas.openxmlformats.org/drawingml/2006/main">
          <a:off x="2291652" y="1462644"/>
          <a:ext cx="754229" cy="19074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0.60841</cdr:x>
      <cdr:y>0.26305</cdr:y>
    </cdr:from>
    <cdr:to>
      <cdr:x>0.85366</cdr:x>
      <cdr:y>0.39326</cdr:y>
    </cdr:to>
    <cdr:sp macro="" textlink="">
      <cdr:nvSpPr>
        <cdr:cNvPr id="4" name="TextBox 3"/>
        <cdr:cNvSpPr txBox="1"/>
      </cdr:nvSpPr>
      <cdr:spPr>
        <a:xfrm xmlns:a="http://schemas.openxmlformats.org/drawingml/2006/main">
          <a:off x="2851239" y="1783983"/>
          <a:ext cx="1149361" cy="8830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0.30595</cdr:x>
      <cdr:y>0.7575</cdr:y>
    </cdr:from>
    <cdr:to>
      <cdr:x>1</cdr:x>
      <cdr:y>0.81196</cdr:y>
    </cdr:to>
    <cdr:sp macro="" textlink="">
      <cdr:nvSpPr>
        <cdr:cNvPr id="8" name="Text Box 682"/>
        <cdr:cNvSpPr txBox="1">
          <a:spLocks xmlns:a="http://schemas.openxmlformats.org/drawingml/2006/main" noChangeArrowheads="1"/>
        </cdr:cNvSpPr>
      </cdr:nvSpPr>
      <cdr:spPr bwMode="auto">
        <a:xfrm xmlns:a="http://schemas.openxmlformats.org/drawingml/2006/main">
          <a:off x="792655" y="5137217"/>
          <a:ext cx="1798145" cy="36933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wrap="square">
          <a:spAutoFit/>
        </a:bodyPr>
        <a:lstStyle xmlns:a="http://schemas.openxmlformats.org/drawingml/2006/main">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159"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318"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477"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637"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5797" algn="l" defTabSz="914318" rtl="0" eaLnBrk="1" latinLnBrk="0" hangingPunct="1">
            <a:defRPr sz="2400" kern="1200">
              <a:solidFill>
                <a:schemeClr val="tx1"/>
              </a:solidFill>
              <a:latin typeface="Arial" pitchFamily="34" charset="0"/>
              <a:ea typeface="+mn-ea"/>
              <a:cs typeface="+mn-cs"/>
            </a:defRPr>
          </a:lvl6pPr>
          <a:lvl7pPr marL="2742956" algn="l" defTabSz="914318" rtl="0" eaLnBrk="1" latinLnBrk="0" hangingPunct="1">
            <a:defRPr sz="2400" kern="1200">
              <a:solidFill>
                <a:schemeClr val="tx1"/>
              </a:solidFill>
              <a:latin typeface="Arial" pitchFamily="34" charset="0"/>
              <a:ea typeface="+mn-ea"/>
              <a:cs typeface="+mn-cs"/>
            </a:defRPr>
          </a:lvl7pPr>
          <a:lvl8pPr marL="3200115" algn="l" defTabSz="914318" rtl="0" eaLnBrk="1" latinLnBrk="0" hangingPunct="1">
            <a:defRPr sz="2400" kern="1200">
              <a:solidFill>
                <a:schemeClr val="tx1"/>
              </a:solidFill>
              <a:latin typeface="Arial" pitchFamily="34" charset="0"/>
              <a:ea typeface="+mn-ea"/>
              <a:cs typeface="+mn-cs"/>
            </a:defRPr>
          </a:lvl8pPr>
          <a:lvl9pPr marL="3657274" algn="l" defTabSz="914318" rtl="0" eaLnBrk="1" latinLnBrk="0" hangingPunct="1">
            <a:defRPr sz="2400" kern="1200">
              <a:solidFill>
                <a:schemeClr val="tx1"/>
              </a:solidFill>
              <a:latin typeface="Arial" pitchFamily="34" charset="0"/>
              <a:ea typeface="+mn-ea"/>
              <a:cs typeface="+mn-cs"/>
            </a:defRPr>
          </a:lvl9pPr>
        </a:lstStyle>
        <a:p xmlns:a="http://schemas.openxmlformats.org/drawingml/2006/main">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mn-lt"/>
              <a:cs typeface="Arial" panose="020B0604020202020204" pitchFamily="34" charset="0"/>
            </a:rPr>
            <a:t>Based on FY </a:t>
          </a:r>
          <a:r>
            <a:rPr lang="en-US" altLang="en-US" sz="900" b="1" dirty="0">
              <a:solidFill>
                <a:srgbClr val="000000"/>
              </a:solidFill>
              <a:latin typeface="+mn-lt"/>
              <a:cs typeface="Arial" panose="020B0604020202020204" pitchFamily="34" charset="0"/>
            </a:rPr>
            <a:t>22</a:t>
          </a:r>
          <a:r>
            <a:rPr kumimoji="0" lang="en-US" altLang="en-US" sz="900" b="1" i="0" u="none" strike="noStrike" kern="1200" cap="none" spc="0" normalizeH="0" baseline="0" noProof="0" dirty="0">
              <a:ln>
                <a:noFill/>
              </a:ln>
              <a:solidFill>
                <a:srgbClr val="000000"/>
              </a:solidFill>
              <a:effectLst/>
              <a:uLnTx/>
              <a:uFillTx/>
              <a:latin typeface="+mn-lt"/>
              <a:cs typeface="Arial" panose="020B0604020202020204" pitchFamily="34" charset="0"/>
            </a:rPr>
            <a:t> FPDS-NG</a:t>
          </a:r>
        </a:p>
        <a:p xmlns:a="http://schemas.openxmlformats.org/drawingml/2006/main">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mn-lt"/>
              <a:cs typeface="Arial" panose="020B0604020202020204" pitchFamily="34" charset="0"/>
            </a:rPr>
            <a:t> </a:t>
          </a:r>
          <a:r>
            <a:rPr kumimoji="0" lang="en-US" altLang="en-US" sz="900" b="1" i="0" u="none" strike="noStrike" kern="1200" cap="none" spc="0" normalizeH="0" noProof="0" dirty="0">
              <a:ln>
                <a:noFill/>
              </a:ln>
              <a:solidFill>
                <a:srgbClr val="000000"/>
              </a:solidFill>
              <a:effectLst/>
              <a:uLnTx/>
              <a:uFillTx/>
              <a:latin typeface="+mn-lt"/>
              <a:cs typeface="Arial" panose="020B0604020202020204" pitchFamily="34" charset="0"/>
            </a:rPr>
            <a:t>data</a:t>
          </a:r>
          <a:r>
            <a:rPr kumimoji="0" lang="en-US" altLang="en-US" sz="900" b="1" i="0" u="none" strike="noStrike" kern="1200" cap="none" spc="0" normalizeH="0" baseline="0" noProof="0" dirty="0">
              <a:ln>
                <a:noFill/>
              </a:ln>
              <a:solidFill>
                <a:srgbClr val="000000"/>
              </a:solidFill>
              <a:effectLst/>
              <a:uLnTx/>
              <a:uFillTx/>
              <a:latin typeface="+mn-lt"/>
              <a:cs typeface="Arial" panose="020B0604020202020204" pitchFamily="34" charset="0"/>
            </a:rPr>
            <a:t> as of </a:t>
          </a:r>
          <a:r>
            <a:rPr lang="en-US" altLang="en-US" sz="900" b="1" dirty="0">
              <a:solidFill>
                <a:srgbClr val="000000"/>
              </a:solidFill>
              <a:latin typeface="+mn-lt"/>
              <a:cs typeface="Arial" panose="020B0604020202020204" pitchFamily="34" charset="0"/>
            </a:rPr>
            <a:t>02/07/2023</a:t>
          </a:r>
          <a:endParaRPr kumimoji="0" lang="en-US" altLang="en-US" sz="900" b="1" i="0" u="none" strike="noStrike" kern="1200" cap="none" spc="0" normalizeH="0" baseline="0" noProof="0" dirty="0">
            <a:ln>
              <a:noFill/>
            </a:ln>
            <a:solidFill>
              <a:srgbClr val="000000"/>
            </a:solidFill>
            <a:effectLst/>
            <a:uLnTx/>
            <a:uFillTx/>
            <a:latin typeface="+mn-lt"/>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0.37366</cdr:x>
      <cdr:y>0.54683</cdr:y>
    </cdr:from>
    <cdr:to>
      <cdr:x>0.91386</cdr:x>
      <cdr:y>0.88016</cdr:y>
    </cdr:to>
    <cdr:sp macro="" textlink="">
      <cdr:nvSpPr>
        <cdr:cNvPr id="2" name="TextBox 1"/>
        <cdr:cNvSpPr txBox="1"/>
      </cdr:nvSpPr>
      <cdr:spPr>
        <a:xfrm xmlns:a="http://schemas.openxmlformats.org/drawingml/2006/main">
          <a:off x="2341294" y="2547000"/>
          <a:ext cx="3384820" cy="155256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b="1"/>
        </a:p>
      </cdr:txBody>
    </cdr:sp>
  </cdr:relSizeAnchor>
  <cdr:relSizeAnchor xmlns:cdr="http://schemas.openxmlformats.org/drawingml/2006/chartDrawing">
    <cdr:from>
      <cdr:x>0.50041</cdr:x>
      <cdr:y>0.12799</cdr:y>
    </cdr:from>
    <cdr:to>
      <cdr:x>0.66135</cdr:x>
      <cdr:y>0.34275</cdr:y>
    </cdr:to>
    <cdr:sp macro="" textlink="">
      <cdr:nvSpPr>
        <cdr:cNvPr id="3" name="TextBox 2"/>
        <cdr:cNvSpPr txBox="1"/>
      </cdr:nvSpPr>
      <cdr:spPr>
        <a:xfrm xmlns:a="http://schemas.openxmlformats.org/drawingml/2006/main">
          <a:off x="3135496" y="596141"/>
          <a:ext cx="1008428" cy="100029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b="1"/>
        </a:p>
      </cdr:txBody>
    </cdr:sp>
  </cdr:relSizeAnchor>
  <cdr:relSizeAnchor xmlns:cdr="http://schemas.openxmlformats.org/drawingml/2006/chartDrawing">
    <cdr:from>
      <cdr:x>0.53577</cdr:x>
      <cdr:y>0.65773</cdr:y>
    </cdr:from>
    <cdr:to>
      <cdr:x>0.69671</cdr:x>
      <cdr:y>0.71497</cdr:y>
    </cdr:to>
    <cdr:sp macro="" textlink="">
      <cdr:nvSpPr>
        <cdr:cNvPr id="6" name="TextBox 5"/>
        <cdr:cNvSpPr txBox="1"/>
      </cdr:nvSpPr>
      <cdr:spPr>
        <a:xfrm xmlns:a="http://schemas.openxmlformats.org/drawingml/2006/main">
          <a:off x="3357037" y="2959101"/>
          <a:ext cx="1008428" cy="25754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b="1"/>
        </a:p>
      </cdr:txBody>
    </cdr:sp>
  </cdr:relSizeAnchor>
  <cdr:relSizeAnchor xmlns:cdr="http://schemas.openxmlformats.org/drawingml/2006/chartDrawing">
    <cdr:from>
      <cdr:x>0.51254</cdr:x>
      <cdr:y>0.20748</cdr:y>
    </cdr:from>
    <cdr:to>
      <cdr:x>0.65847</cdr:x>
      <cdr:y>0.41073</cdr:y>
    </cdr:to>
    <cdr:sp macro="" textlink="">
      <cdr:nvSpPr>
        <cdr:cNvPr id="5" name="TextBox 4"/>
        <cdr:cNvSpPr txBox="1"/>
      </cdr:nvSpPr>
      <cdr:spPr>
        <a:xfrm xmlns:a="http://schemas.openxmlformats.org/drawingml/2006/main">
          <a:off x="3211506" y="966385"/>
          <a:ext cx="914377" cy="9466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b="1"/>
        </a:p>
      </cdr:txBody>
    </cdr:sp>
  </cdr:relSizeAnchor>
  <cdr:relSizeAnchor xmlns:cdr="http://schemas.openxmlformats.org/drawingml/2006/chartDrawing">
    <cdr:from>
      <cdr:x>0.77007</cdr:x>
      <cdr:y>0.28158</cdr:y>
    </cdr:from>
    <cdr:to>
      <cdr:x>0.97913</cdr:x>
      <cdr:y>0.50742</cdr:y>
    </cdr:to>
    <cdr:sp macro="" textlink="">
      <cdr:nvSpPr>
        <cdr:cNvPr id="4" name="TextBox 3"/>
        <cdr:cNvSpPr txBox="1"/>
      </cdr:nvSpPr>
      <cdr:spPr>
        <a:xfrm xmlns:a="http://schemas.openxmlformats.org/drawingml/2006/main">
          <a:off x="3368227" y="114012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0.72776</cdr:x>
      <cdr:y>0.221</cdr:y>
    </cdr:from>
    <cdr:to>
      <cdr:x>0.93681</cdr:x>
      <cdr:y>0.44684</cdr:y>
    </cdr:to>
    <cdr:sp macro="" textlink="">
      <cdr:nvSpPr>
        <cdr:cNvPr id="7" name="TextBox 6"/>
        <cdr:cNvSpPr txBox="1"/>
      </cdr:nvSpPr>
      <cdr:spPr>
        <a:xfrm xmlns:a="http://schemas.openxmlformats.org/drawingml/2006/main">
          <a:off x="3183143" y="868460"/>
          <a:ext cx="914368" cy="8874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t>LB Prime</a:t>
          </a:r>
        </a:p>
        <a:p xmlns:a="http://schemas.openxmlformats.org/drawingml/2006/main">
          <a:r>
            <a:rPr lang="en-US" b="1" dirty="0"/>
            <a:t>Non-System </a:t>
          </a:r>
        </a:p>
        <a:p xmlns:a="http://schemas.openxmlformats.org/drawingml/2006/main">
          <a:r>
            <a:rPr lang="en-US" b="1" dirty="0"/>
            <a:t>Contracts</a:t>
          </a:r>
        </a:p>
        <a:p xmlns:a="http://schemas.openxmlformats.org/drawingml/2006/main">
          <a:endParaRPr lang="en-US" sz="1100" dirty="0"/>
        </a:p>
      </cdr:txBody>
    </cdr:sp>
  </cdr:relSizeAnchor>
  <cdr:relSizeAnchor xmlns:cdr="http://schemas.openxmlformats.org/drawingml/2006/chartDrawing">
    <cdr:from>
      <cdr:x>0.28636</cdr:x>
      <cdr:y>0.50795</cdr:y>
    </cdr:from>
    <cdr:to>
      <cdr:x>0.49542</cdr:x>
      <cdr:y>0.73378</cdr:y>
    </cdr:to>
    <cdr:sp macro="" textlink="">
      <cdr:nvSpPr>
        <cdr:cNvPr id="8" name="TextBox 7"/>
        <cdr:cNvSpPr txBox="1"/>
      </cdr:nvSpPr>
      <cdr:spPr>
        <a:xfrm xmlns:a="http://schemas.openxmlformats.org/drawingml/2006/main">
          <a:off x="1252503" y="1996106"/>
          <a:ext cx="914411" cy="88745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b="1" dirty="0"/>
            <a:t>Large Prime Systems</a:t>
          </a:r>
        </a:p>
        <a:p xmlns:a="http://schemas.openxmlformats.org/drawingml/2006/main">
          <a:r>
            <a:rPr lang="en-US" b="1" dirty="0"/>
            <a:t>Contracts (Top 5 - LM, Boeing, Raytheon,</a:t>
          </a:r>
        </a:p>
        <a:p xmlns:a="http://schemas.openxmlformats.org/drawingml/2006/main">
          <a:r>
            <a:rPr lang="en-US" b="1" dirty="0"/>
            <a:t>Northrop Grumman, and Jacobs) </a:t>
          </a:r>
        </a:p>
        <a:p xmlns:a="http://schemas.openxmlformats.org/drawingml/2006/main">
          <a:r>
            <a:rPr lang="en-US" b="1" dirty="0"/>
            <a:t>	81.19%</a:t>
          </a:r>
        </a:p>
        <a:p xmlns:a="http://schemas.openxmlformats.org/drawingml/2006/main">
          <a:endParaRPr lang="en-US" b="1" dirty="0"/>
        </a:p>
        <a:p xmlns:a="http://schemas.openxmlformats.org/drawingml/2006/main">
          <a:endParaRPr lang="en-US" b="1" dirty="0"/>
        </a:p>
        <a:p xmlns:a="http://schemas.openxmlformats.org/drawingml/2006/main">
          <a:endParaRPr lang="en-US" sz="1100" dirty="0"/>
        </a:p>
      </cdr:txBody>
    </cdr:sp>
  </cdr:relSizeAnchor>
  <cdr:relSizeAnchor xmlns:cdr="http://schemas.openxmlformats.org/drawingml/2006/chartDrawing">
    <cdr:from>
      <cdr:x>0.60611</cdr:x>
      <cdr:y>0.13263</cdr:y>
    </cdr:from>
    <cdr:to>
      <cdr:x>0.81517</cdr:x>
      <cdr:y>0.35846</cdr:y>
    </cdr:to>
    <cdr:sp macro="" textlink="">
      <cdr:nvSpPr>
        <cdr:cNvPr id="9" name="TextBox 8"/>
        <cdr:cNvSpPr txBox="1"/>
      </cdr:nvSpPr>
      <cdr:spPr>
        <a:xfrm xmlns:a="http://schemas.openxmlformats.org/drawingml/2006/main">
          <a:off x="2743200" y="547121"/>
          <a:ext cx="946185" cy="9315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b="1" dirty="0"/>
            <a:t>SB Prime </a:t>
          </a:r>
        </a:p>
        <a:p xmlns:a="http://schemas.openxmlformats.org/drawingml/2006/main">
          <a:r>
            <a:rPr lang="en-US" sz="1100" b="1" dirty="0"/>
            <a:t>Contracts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hdr" sz="quarter"/>
          </p:nvPr>
        </p:nvSpPr>
        <p:spPr bwMode="auto">
          <a:xfrm>
            <a:off x="4" y="3"/>
            <a:ext cx="3037840" cy="464820"/>
          </a:xfrm>
          <a:prstGeom prst="rect">
            <a:avLst/>
          </a:prstGeom>
          <a:noFill/>
          <a:ln w="9525">
            <a:noFill/>
            <a:miter lim="800000"/>
            <a:headEnd/>
            <a:tailEnd/>
          </a:ln>
          <a:effectLst/>
        </p:spPr>
        <p:txBody>
          <a:bodyPr vert="horz" wrap="square" lIns="93150" tIns="46575" rIns="93150" bIns="46575" numCol="1" anchor="t" anchorCtr="0" compatLnSpc="1">
            <a:prstTxWarp prst="textNoShape">
              <a:avLst/>
            </a:prstTxWarp>
          </a:bodyPr>
          <a:lstStyle>
            <a:lvl1pPr>
              <a:defRPr sz="1200"/>
            </a:lvl1pPr>
          </a:lstStyle>
          <a:p>
            <a:pPr>
              <a:defRPr/>
            </a:pPr>
            <a:endParaRPr lang="en-US" dirty="0"/>
          </a:p>
        </p:txBody>
      </p:sp>
      <p:sp>
        <p:nvSpPr>
          <p:cNvPr id="199683" name="Rectangle 3"/>
          <p:cNvSpPr>
            <a:spLocks noGrp="1" noChangeArrowheads="1"/>
          </p:cNvSpPr>
          <p:nvPr>
            <p:ph type="dt" sz="quarter" idx="1"/>
          </p:nvPr>
        </p:nvSpPr>
        <p:spPr bwMode="auto">
          <a:xfrm>
            <a:off x="3972561" y="3"/>
            <a:ext cx="3037840" cy="464820"/>
          </a:xfrm>
          <a:prstGeom prst="rect">
            <a:avLst/>
          </a:prstGeom>
          <a:noFill/>
          <a:ln w="9525">
            <a:noFill/>
            <a:miter lim="800000"/>
            <a:headEnd/>
            <a:tailEnd/>
          </a:ln>
          <a:effectLst/>
        </p:spPr>
        <p:txBody>
          <a:bodyPr vert="horz" wrap="square" lIns="93150" tIns="46575" rIns="93150" bIns="46575" numCol="1" anchor="t" anchorCtr="0" compatLnSpc="1">
            <a:prstTxWarp prst="textNoShape">
              <a:avLst/>
            </a:prstTxWarp>
          </a:bodyPr>
          <a:lstStyle>
            <a:lvl1pPr algn="r">
              <a:defRPr sz="1200"/>
            </a:lvl1pPr>
          </a:lstStyle>
          <a:p>
            <a:pPr>
              <a:defRPr/>
            </a:pPr>
            <a:endParaRPr lang="en-US" dirty="0"/>
          </a:p>
        </p:txBody>
      </p:sp>
      <p:sp>
        <p:nvSpPr>
          <p:cNvPr id="199684" name="Rectangle 4"/>
          <p:cNvSpPr>
            <a:spLocks noGrp="1" noChangeArrowheads="1"/>
          </p:cNvSpPr>
          <p:nvPr>
            <p:ph type="ftr" sz="quarter" idx="2"/>
          </p:nvPr>
        </p:nvSpPr>
        <p:spPr bwMode="auto">
          <a:xfrm>
            <a:off x="4" y="8831584"/>
            <a:ext cx="3037840" cy="464820"/>
          </a:xfrm>
          <a:prstGeom prst="rect">
            <a:avLst/>
          </a:prstGeom>
          <a:noFill/>
          <a:ln w="9525">
            <a:noFill/>
            <a:miter lim="800000"/>
            <a:headEnd/>
            <a:tailEnd/>
          </a:ln>
          <a:effectLst/>
        </p:spPr>
        <p:txBody>
          <a:bodyPr vert="horz" wrap="square" lIns="93150" tIns="46575" rIns="93150" bIns="46575" numCol="1" anchor="b" anchorCtr="0" compatLnSpc="1">
            <a:prstTxWarp prst="textNoShape">
              <a:avLst/>
            </a:prstTxWarp>
          </a:bodyPr>
          <a:lstStyle>
            <a:lvl1pPr>
              <a:defRPr sz="1200"/>
            </a:lvl1pPr>
          </a:lstStyle>
          <a:p>
            <a:pPr>
              <a:defRPr/>
            </a:pPr>
            <a:endParaRPr lang="en-US" dirty="0"/>
          </a:p>
        </p:txBody>
      </p:sp>
      <p:sp>
        <p:nvSpPr>
          <p:cNvPr id="199685" name="Rectangle 5"/>
          <p:cNvSpPr>
            <a:spLocks noGrp="1" noChangeArrowheads="1"/>
          </p:cNvSpPr>
          <p:nvPr>
            <p:ph type="sldNum" sz="quarter" idx="3"/>
          </p:nvPr>
        </p:nvSpPr>
        <p:spPr bwMode="auto">
          <a:xfrm>
            <a:off x="3972561" y="8831584"/>
            <a:ext cx="3037840" cy="464820"/>
          </a:xfrm>
          <a:prstGeom prst="rect">
            <a:avLst/>
          </a:prstGeom>
          <a:noFill/>
          <a:ln w="9525">
            <a:noFill/>
            <a:miter lim="800000"/>
            <a:headEnd/>
            <a:tailEnd/>
          </a:ln>
          <a:effectLst/>
        </p:spPr>
        <p:txBody>
          <a:bodyPr vert="horz" wrap="square" lIns="93150" tIns="46575" rIns="93150" bIns="46575" numCol="1" anchor="b" anchorCtr="0" compatLnSpc="1">
            <a:prstTxWarp prst="textNoShape">
              <a:avLst/>
            </a:prstTxWarp>
          </a:bodyPr>
          <a:lstStyle>
            <a:lvl1pPr algn="r">
              <a:defRPr sz="1200"/>
            </a:lvl1pPr>
          </a:lstStyle>
          <a:p>
            <a:pPr>
              <a:defRPr/>
            </a:pPr>
            <a:fld id="{279F5EC4-D67B-4E11-923F-1E33474394B6}" type="slidenum">
              <a:rPr lang="en-US"/>
              <a:pPr>
                <a:defRPr/>
              </a:pPr>
              <a:t>‹#›</a:t>
            </a:fld>
            <a:endParaRPr lang="en-US" dirty="0"/>
          </a:p>
        </p:txBody>
      </p:sp>
    </p:spTree>
    <p:extLst>
      <p:ext uri="{BB962C8B-B14F-4D97-AF65-F5344CB8AC3E}">
        <p14:creationId xmlns:p14="http://schemas.microsoft.com/office/powerpoint/2010/main" val="36110260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4" y="3"/>
            <a:ext cx="3037840" cy="464820"/>
          </a:xfrm>
          <a:prstGeom prst="rect">
            <a:avLst/>
          </a:prstGeom>
          <a:noFill/>
          <a:ln w="9525">
            <a:noFill/>
            <a:miter lim="800000"/>
            <a:headEnd/>
            <a:tailEnd/>
          </a:ln>
          <a:effectLst/>
        </p:spPr>
        <p:txBody>
          <a:bodyPr vert="horz" wrap="square" lIns="93150" tIns="46575" rIns="93150" bIns="46575" numCol="1" anchor="t" anchorCtr="0" compatLnSpc="1">
            <a:prstTxWarp prst="textNoShape">
              <a:avLst/>
            </a:prstTxWarp>
          </a:bodyPr>
          <a:lstStyle>
            <a:lvl1pPr>
              <a:defRPr sz="1200"/>
            </a:lvl1pPr>
          </a:lstStyle>
          <a:p>
            <a:pPr>
              <a:defRPr/>
            </a:pPr>
            <a:endParaRPr lang="en-US" dirty="0"/>
          </a:p>
        </p:txBody>
      </p:sp>
      <p:sp>
        <p:nvSpPr>
          <p:cNvPr id="6147" name="Rectangle 3"/>
          <p:cNvSpPr>
            <a:spLocks noGrp="1" noChangeArrowheads="1"/>
          </p:cNvSpPr>
          <p:nvPr>
            <p:ph type="dt" idx="1"/>
          </p:nvPr>
        </p:nvSpPr>
        <p:spPr bwMode="auto">
          <a:xfrm>
            <a:off x="3972561" y="3"/>
            <a:ext cx="3037840" cy="464820"/>
          </a:xfrm>
          <a:prstGeom prst="rect">
            <a:avLst/>
          </a:prstGeom>
          <a:noFill/>
          <a:ln w="9525">
            <a:noFill/>
            <a:miter lim="800000"/>
            <a:headEnd/>
            <a:tailEnd/>
          </a:ln>
          <a:effectLst/>
        </p:spPr>
        <p:txBody>
          <a:bodyPr vert="horz" wrap="square" lIns="93150" tIns="46575" rIns="93150" bIns="46575" numCol="1" anchor="t" anchorCtr="0" compatLnSpc="1">
            <a:prstTxWarp prst="textNoShape">
              <a:avLst/>
            </a:prstTxWarp>
          </a:bodyPr>
          <a:lstStyle>
            <a:lvl1pPr algn="r">
              <a:defRPr sz="1200"/>
            </a:lvl1pPr>
          </a:lstStyle>
          <a:p>
            <a:pPr>
              <a:defRPr/>
            </a:pPr>
            <a:endParaRPr lang="en-US" dirty="0"/>
          </a:p>
        </p:txBody>
      </p:sp>
      <p:sp>
        <p:nvSpPr>
          <p:cNvPr id="41988"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6150" name="Rectangle 6"/>
          <p:cNvSpPr>
            <a:spLocks noGrp="1" noChangeArrowheads="1"/>
          </p:cNvSpPr>
          <p:nvPr>
            <p:ph type="ftr" sz="quarter" idx="4"/>
          </p:nvPr>
        </p:nvSpPr>
        <p:spPr bwMode="auto">
          <a:xfrm>
            <a:off x="4" y="8831584"/>
            <a:ext cx="3037840" cy="464820"/>
          </a:xfrm>
          <a:prstGeom prst="rect">
            <a:avLst/>
          </a:prstGeom>
          <a:noFill/>
          <a:ln w="9525">
            <a:noFill/>
            <a:miter lim="800000"/>
            <a:headEnd/>
            <a:tailEnd/>
          </a:ln>
          <a:effectLst/>
        </p:spPr>
        <p:txBody>
          <a:bodyPr vert="horz" wrap="square" lIns="93150" tIns="46575" rIns="93150" bIns="46575" numCol="1" anchor="b" anchorCtr="0" compatLnSpc="1">
            <a:prstTxWarp prst="textNoShape">
              <a:avLst/>
            </a:prstTxWarp>
          </a:bodyPr>
          <a:lstStyle>
            <a:lvl1pPr>
              <a:defRPr sz="1200"/>
            </a:lvl1pPr>
          </a:lstStyle>
          <a:p>
            <a:pPr>
              <a:defRPr/>
            </a:pPr>
            <a:endParaRPr lang="en-US" dirty="0"/>
          </a:p>
        </p:txBody>
      </p:sp>
      <p:sp>
        <p:nvSpPr>
          <p:cNvPr id="6151" name="Rectangle 7"/>
          <p:cNvSpPr>
            <a:spLocks noGrp="1" noChangeArrowheads="1"/>
          </p:cNvSpPr>
          <p:nvPr>
            <p:ph type="sldNum" sz="quarter" idx="5"/>
          </p:nvPr>
        </p:nvSpPr>
        <p:spPr bwMode="auto">
          <a:xfrm>
            <a:off x="3972561" y="8831584"/>
            <a:ext cx="3037840" cy="464820"/>
          </a:xfrm>
          <a:prstGeom prst="rect">
            <a:avLst/>
          </a:prstGeom>
          <a:noFill/>
          <a:ln w="9525">
            <a:noFill/>
            <a:miter lim="800000"/>
            <a:headEnd/>
            <a:tailEnd/>
          </a:ln>
          <a:effectLst/>
        </p:spPr>
        <p:txBody>
          <a:bodyPr vert="horz" wrap="square" lIns="93150" tIns="46575" rIns="93150" bIns="46575" numCol="1" anchor="b" anchorCtr="0" compatLnSpc="1">
            <a:prstTxWarp prst="textNoShape">
              <a:avLst/>
            </a:prstTxWarp>
          </a:bodyPr>
          <a:lstStyle>
            <a:lvl1pPr algn="r">
              <a:defRPr sz="1200"/>
            </a:lvl1pPr>
          </a:lstStyle>
          <a:p>
            <a:pPr>
              <a:defRPr/>
            </a:pPr>
            <a:fld id="{1DF15A56-A3DA-46B2-9EA7-889A7E74A2DA}" type="slidenum">
              <a:rPr lang="en-US"/>
              <a:pPr>
                <a:defRPr/>
              </a:pPr>
              <a:t>‹#›</a:t>
            </a:fld>
            <a:endParaRPr lang="en-US" dirty="0"/>
          </a:p>
        </p:txBody>
      </p:sp>
    </p:spTree>
    <p:extLst>
      <p:ext uri="{BB962C8B-B14F-4D97-AF65-F5344CB8AC3E}">
        <p14:creationId xmlns:p14="http://schemas.microsoft.com/office/powerpoint/2010/main" val="2532657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159"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318"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477"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637"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5797" algn="l" defTabSz="914318" rtl="0" eaLnBrk="1" latinLnBrk="0" hangingPunct="1">
      <a:defRPr sz="1200" kern="1200">
        <a:solidFill>
          <a:schemeClr val="tx1"/>
        </a:solidFill>
        <a:latin typeface="+mn-lt"/>
        <a:ea typeface="+mn-ea"/>
        <a:cs typeface="+mn-cs"/>
      </a:defRPr>
    </a:lvl6pPr>
    <a:lvl7pPr marL="2742956" algn="l" defTabSz="914318" rtl="0" eaLnBrk="1" latinLnBrk="0" hangingPunct="1">
      <a:defRPr sz="1200" kern="1200">
        <a:solidFill>
          <a:schemeClr val="tx1"/>
        </a:solidFill>
        <a:latin typeface="+mn-lt"/>
        <a:ea typeface="+mn-ea"/>
        <a:cs typeface="+mn-cs"/>
      </a:defRPr>
    </a:lvl7pPr>
    <a:lvl8pPr marL="3200115" algn="l" defTabSz="914318" rtl="0" eaLnBrk="1" latinLnBrk="0" hangingPunct="1">
      <a:defRPr sz="1200" kern="1200">
        <a:solidFill>
          <a:schemeClr val="tx1"/>
        </a:solidFill>
        <a:latin typeface="+mn-lt"/>
        <a:ea typeface="+mn-ea"/>
        <a:cs typeface="+mn-cs"/>
      </a:defRPr>
    </a:lvl8pPr>
    <a:lvl9pPr marL="3657274" algn="l" defTabSz="9143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15A56-A3DA-46B2-9EA7-889A7E74A2DA}" type="slidenum">
              <a:rPr lang="en-US" smtClean="0"/>
              <a:pPr>
                <a:defRPr/>
              </a:pPr>
              <a:t>3</a:t>
            </a:fld>
            <a:endParaRPr lang="en-US" dirty="0"/>
          </a:p>
        </p:txBody>
      </p:sp>
    </p:spTree>
    <p:extLst>
      <p:ext uri="{BB962C8B-B14F-4D97-AF65-F5344CB8AC3E}">
        <p14:creationId xmlns:p14="http://schemas.microsoft.com/office/powerpoint/2010/main" val="68922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15A56-A3DA-46B2-9EA7-889A7E74A2DA}" type="slidenum">
              <a:rPr lang="en-US" smtClean="0"/>
              <a:pPr>
                <a:defRPr/>
              </a:pPr>
              <a:t>7</a:t>
            </a:fld>
            <a:endParaRPr lang="en-US" dirty="0"/>
          </a:p>
        </p:txBody>
      </p:sp>
    </p:spTree>
    <p:extLst>
      <p:ext uri="{BB962C8B-B14F-4D97-AF65-F5344CB8AC3E}">
        <p14:creationId xmlns:p14="http://schemas.microsoft.com/office/powerpoint/2010/main" val="417477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b="1" dirty="0"/>
              <a:t>FY 22 Small Business Utilization in MDA</a:t>
            </a:r>
            <a:endParaRPr lang="en-US" dirty="0"/>
          </a:p>
          <a:p>
            <a:r>
              <a:rPr lang="en-US" sz="1100" b="1" dirty="0"/>
              <a:t>(Pie Chart) </a:t>
            </a:r>
            <a:r>
              <a:rPr lang="en-US" sz="1100" dirty="0"/>
              <a:t>Currently, the largest share of our acquisition budget every year goes to our large business system integrators. There are many subcontracting opportunities with them at various tiers and our office can assist you in locating the right small business liaison officer in those companies so you can make them aware of your capabilities.  MDA OSBP encourages utilization of set-asides and subcontracting to the maximum extent possible for socioeconomic procurement programs during the development of Agency acquisition strategies and consistent with the capabilities of the small business community.</a:t>
            </a:r>
          </a:p>
          <a:p>
            <a:r>
              <a:rPr lang="en-US" sz="1100" b="1" dirty="0"/>
              <a:t>(SB Objectives) </a:t>
            </a:r>
            <a:r>
              <a:rPr lang="en-US" sz="1100" dirty="0"/>
              <a:t>The American defense industry is renowned for its ingenuity and ability to deliver cutting-edge military capabilities to the Joint Force.</a:t>
            </a:r>
          </a:p>
          <a:p>
            <a:r>
              <a:rPr lang="en-US" sz="1100" dirty="0"/>
              <a:t>Simply put, industry propels America’s military and technological future.  </a:t>
            </a:r>
          </a:p>
          <a:p>
            <a:r>
              <a:rPr lang="en-US" sz="1100" dirty="0"/>
              <a:t>MDA relies on our large and small business contractors, domestic and foreign, as they develop, test, integrate, and field the missile defense system.  </a:t>
            </a:r>
          </a:p>
          <a:p>
            <a:r>
              <a:rPr lang="en-US" sz="1100" dirty="0"/>
              <a:t>MDA plans to use small business to--</a:t>
            </a:r>
          </a:p>
          <a:p>
            <a:pPr lvl="0"/>
            <a:r>
              <a:rPr lang="en-US" sz="1100" dirty="0"/>
              <a:t>Increase use of qualified small businesses to enhance readiness and sustainment</a:t>
            </a:r>
          </a:p>
          <a:p>
            <a:pPr lvl="0"/>
            <a:r>
              <a:rPr lang="en-US" sz="1100" dirty="0"/>
              <a:t>Maximize use of small businesses to improve quality of products and services and build out force structure to outpace emerging threats</a:t>
            </a:r>
          </a:p>
          <a:p>
            <a:pPr lvl="0"/>
            <a:r>
              <a:rPr lang="en-US" sz="1100" dirty="0"/>
              <a:t>Increase the use of Small Business Innovation Resources and Small Business Technology Transfer programs, America’s seed fund to speed delivery of new capability addressing evolving missile threats</a:t>
            </a:r>
          </a:p>
          <a:p>
            <a:r>
              <a:rPr lang="en-US" sz="1100" dirty="0"/>
              <a:t> </a:t>
            </a:r>
          </a:p>
          <a:p>
            <a:r>
              <a:rPr lang="en-US" sz="1100" dirty="0"/>
              <a:t>The bullet points here are three small business objectives of significant importance to MDA; the overarching strategic objectives aligned with the Director’s priorities and the Agency’s direction.</a:t>
            </a:r>
          </a:p>
          <a:p>
            <a:endParaRPr lang="en-US" sz="11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100" kern="0" dirty="0">
                <a:solidFill>
                  <a:srgbClr val="00B050"/>
                </a:solidFill>
                <a:latin typeface="Arial" pitchFamily="34" charset="0"/>
                <a:ea typeface="+mn-ea"/>
                <a:cs typeface="+mn-cs"/>
              </a:rPr>
              <a:t>$647M  </a:t>
            </a:r>
            <a:r>
              <a:rPr lang="en-US" altLang="en-US" sz="1100" kern="0" dirty="0">
                <a:solidFill>
                  <a:schemeClr val="tx1"/>
                </a:solidFill>
                <a:latin typeface="Arial" pitchFamily="34" charset="0"/>
                <a:ea typeface="+mn-ea"/>
                <a:cs typeface="+mn-cs"/>
              </a:rPr>
              <a:t>in Prime Contracts to Small Businesses (this includes</a:t>
            </a:r>
            <a:r>
              <a:rPr lang="en-US" altLang="en-US" sz="1100" kern="0" baseline="0" dirty="0">
                <a:solidFill>
                  <a:schemeClr val="tx1"/>
                </a:solidFill>
                <a:latin typeface="Arial" pitchFamily="34" charset="0"/>
                <a:ea typeface="+mn-ea"/>
                <a:cs typeface="+mn-cs"/>
              </a:rPr>
              <a:t> MDA SB Dollars spent through GSA BIC and NASA SEWP)</a:t>
            </a:r>
            <a:endParaRPr lang="en-US" altLang="en-US" sz="1100" kern="0" dirty="0">
              <a:solidFill>
                <a:schemeClr val="tx1"/>
              </a:solidFill>
              <a:latin typeface="Arial" pitchFamily="34" charset="0"/>
              <a:ea typeface="+mn-ea"/>
              <a:cs typeface="+mn-cs"/>
            </a:endParaRPr>
          </a:p>
          <a:p>
            <a:endParaRPr lang="en-US" sz="1100" dirty="0"/>
          </a:p>
          <a:p>
            <a:endParaRPr lang="en-US" sz="1100" dirty="0"/>
          </a:p>
        </p:txBody>
      </p:sp>
      <p:sp>
        <p:nvSpPr>
          <p:cNvPr id="4" name="Slide Number Placeholder 3"/>
          <p:cNvSpPr>
            <a:spLocks noGrp="1"/>
          </p:cNvSpPr>
          <p:nvPr>
            <p:ph type="sldNum" sz="quarter" idx="10"/>
          </p:nvPr>
        </p:nvSpPr>
        <p:spPr/>
        <p:txBody>
          <a:bodyPr/>
          <a:lstStyle/>
          <a:p>
            <a:pPr>
              <a:defRPr/>
            </a:pPr>
            <a:fld id="{1DF15A56-A3DA-46B2-9EA7-889A7E74A2DA}" type="slidenum">
              <a:rPr lang="en-US" smtClean="0"/>
              <a:pPr>
                <a:defRPr/>
              </a:pPr>
              <a:t>8</a:t>
            </a:fld>
            <a:endParaRPr lang="en-US" dirty="0"/>
          </a:p>
        </p:txBody>
      </p:sp>
    </p:spTree>
    <p:extLst>
      <p:ext uri="{BB962C8B-B14F-4D97-AF65-F5344CB8AC3E}">
        <p14:creationId xmlns:p14="http://schemas.microsoft.com/office/powerpoint/2010/main" val="244733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15A56-A3DA-46B2-9EA7-889A7E74A2DA}" type="slidenum">
              <a:rPr lang="en-US" smtClean="0"/>
              <a:pPr>
                <a:defRPr/>
              </a:pPr>
              <a:t>9</a:t>
            </a:fld>
            <a:endParaRPr lang="en-US" dirty="0"/>
          </a:p>
        </p:txBody>
      </p:sp>
    </p:spTree>
    <p:extLst>
      <p:ext uri="{BB962C8B-B14F-4D97-AF65-F5344CB8AC3E}">
        <p14:creationId xmlns:p14="http://schemas.microsoft.com/office/powerpoint/2010/main" val="3872926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r>
              <a:rPr lang="en-US" dirty="0"/>
              <a:t>M&amp;S Futures – There might be a draft RFP for this effort</a:t>
            </a:r>
            <a:r>
              <a:rPr lang="en-US" baseline="0" dirty="0"/>
              <a:t> coming out prior to the RFP timeline.</a:t>
            </a:r>
            <a:endParaRPr lang="en-US" dirty="0"/>
          </a:p>
        </p:txBody>
      </p:sp>
      <p:sp>
        <p:nvSpPr>
          <p:cNvPr id="4" name="Slide Number Placeholder 3"/>
          <p:cNvSpPr>
            <a:spLocks noGrp="1"/>
          </p:cNvSpPr>
          <p:nvPr>
            <p:ph type="sldNum" sz="quarter" idx="10"/>
          </p:nvPr>
        </p:nvSpPr>
        <p:spPr/>
        <p:txBody>
          <a:bodyPr/>
          <a:lstStyle/>
          <a:p>
            <a:pPr>
              <a:defRPr/>
            </a:pPr>
            <a:fld id="{1DF15A56-A3DA-46B2-9EA7-889A7E74A2DA}" type="slidenum">
              <a:rPr lang="en-US" smtClean="0"/>
              <a:pPr>
                <a:defRPr/>
              </a:pPr>
              <a:t>10</a:t>
            </a:fld>
            <a:endParaRPr lang="en-US" dirty="0"/>
          </a:p>
        </p:txBody>
      </p:sp>
    </p:spTree>
    <p:extLst>
      <p:ext uri="{BB962C8B-B14F-4D97-AF65-F5344CB8AC3E}">
        <p14:creationId xmlns:p14="http://schemas.microsoft.com/office/powerpoint/2010/main" val="181929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15A56-A3DA-46B2-9EA7-889A7E74A2DA}" type="slidenum">
              <a:rPr lang="en-US" smtClean="0"/>
              <a:pPr>
                <a:defRPr/>
              </a:pPr>
              <a:t>14</a:t>
            </a:fld>
            <a:endParaRPr lang="en-US" dirty="0"/>
          </a:p>
        </p:txBody>
      </p:sp>
    </p:spTree>
    <p:extLst>
      <p:ext uri="{BB962C8B-B14F-4D97-AF65-F5344CB8AC3E}">
        <p14:creationId xmlns:p14="http://schemas.microsoft.com/office/powerpoint/2010/main" val="270496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15A56-A3DA-46B2-9EA7-889A7E74A2DA}" type="slidenum">
              <a:rPr lang="en-US" smtClean="0"/>
              <a:pPr>
                <a:defRPr/>
              </a:pPr>
              <a:t>15</a:t>
            </a:fld>
            <a:endParaRPr lang="en-US" dirty="0"/>
          </a:p>
        </p:txBody>
      </p:sp>
    </p:spTree>
    <p:extLst>
      <p:ext uri="{BB962C8B-B14F-4D97-AF65-F5344CB8AC3E}">
        <p14:creationId xmlns:p14="http://schemas.microsoft.com/office/powerpoint/2010/main" val="3191454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F15A56-A3DA-46B2-9EA7-889A7E74A2DA}" type="slidenum">
              <a:rPr lang="en-US" smtClean="0"/>
              <a:pPr>
                <a:defRPr/>
              </a:pPr>
              <a:t>16</a:t>
            </a:fld>
            <a:endParaRPr lang="en-US" dirty="0"/>
          </a:p>
        </p:txBody>
      </p:sp>
    </p:spTree>
    <p:extLst>
      <p:ext uri="{BB962C8B-B14F-4D97-AF65-F5344CB8AC3E}">
        <p14:creationId xmlns:p14="http://schemas.microsoft.com/office/powerpoint/2010/main" val="6199523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ctrTitle" hasCustomPrompt="1"/>
          </p:nvPr>
        </p:nvSpPr>
        <p:spPr>
          <a:xfrm>
            <a:off x="3733801" y="2879636"/>
            <a:ext cx="5026214" cy="735823"/>
          </a:xfrm>
        </p:spPr>
        <p:txBody>
          <a:bodyPr anchor="t" anchorCtr="0">
            <a:noAutofit/>
          </a:bodyPr>
          <a:lstStyle>
            <a:lvl1pPr algn="r">
              <a:defRPr sz="2800">
                <a:solidFill>
                  <a:schemeClr val="tx1"/>
                </a:solidFill>
                <a:effectLst/>
              </a:defRPr>
            </a:lvl1pPr>
          </a:lstStyle>
          <a:p>
            <a:r>
              <a:rPr lang="en-US" dirty="0"/>
              <a:t>Click to insert BRIEF TITLE</a:t>
            </a:r>
          </a:p>
        </p:txBody>
      </p:sp>
      <p:sp>
        <p:nvSpPr>
          <p:cNvPr id="4" name="Text Placeholder 3"/>
          <p:cNvSpPr>
            <a:spLocks noGrp="1"/>
          </p:cNvSpPr>
          <p:nvPr>
            <p:ph type="body" sz="quarter" idx="10" hasCustomPrompt="1"/>
          </p:nvPr>
        </p:nvSpPr>
        <p:spPr>
          <a:xfrm>
            <a:off x="0" y="6652140"/>
            <a:ext cx="9144000" cy="205860"/>
          </a:xfrm>
        </p:spPr>
        <p:txBody>
          <a:bodyPr/>
          <a:lstStyle>
            <a:lvl1pPr marL="0" indent="0" algn="ctr">
              <a:buNone/>
              <a:defRPr sz="1000">
                <a:solidFill>
                  <a:schemeClr val="tx1"/>
                </a:solidFill>
              </a:defRPr>
            </a:lvl1pPr>
          </a:lstStyle>
          <a:p>
            <a:pPr lvl="0"/>
            <a:r>
              <a:rPr lang="en-US" dirty="0"/>
              <a:t>CLASSIFICATION</a:t>
            </a:r>
          </a:p>
        </p:txBody>
      </p:sp>
      <p:sp>
        <p:nvSpPr>
          <p:cNvPr id="11" name="Text Placeholder 10"/>
          <p:cNvSpPr>
            <a:spLocks noGrp="1"/>
          </p:cNvSpPr>
          <p:nvPr>
            <p:ph type="body" sz="quarter" idx="11" hasCustomPrompt="1"/>
          </p:nvPr>
        </p:nvSpPr>
        <p:spPr>
          <a:xfrm>
            <a:off x="5791200" y="1066800"/>
            <a:ext cx="2967262" cy="485094"/>
          </a:xfrm>
        </p:spPr>
        <p:txBody>
          <a:bodyPr/>
          <a:lstStyle>
            <a:lvl1pPr marL="0" indent="0" algn="r">
              <a:buNone/>
              <a:defRPr sz="2200"/>
            </a:lvl1pPr>
            <a:lvl2pPr marL="228600" indent="0" algn="r">
              <a:buNone/>
              <a:defRPr/>
            </a:lvl2pPr>
            <a:lvl3pPr marL="457200" indent="0" algn="r">
              <a:buNone/>
              <a:defRPr/>
            </a:lvl3pPr>
            <a:lvl4pPr marL="631825" indent="0" algn="r">
              <a:buNone/>
              <a:defRPr/>
            </a:lvl4pPr>
            <a:lvl5pPr marL="1828800" indent="0" algn="r">
              <a:buNone/>
              <a:defRPr/>
            </a:lvl5pPr>
          </a:lstStyle>
          <a:p>
            <a:pPr lvl="0"/>
            <a:r>
              <a:rPr lang="en-US" dirty="0"/>
              <a:t>Click to insert DATE</a:t>
            </a:r>
          </a:p>
        </p:txBody>
      </p:sp>
      <p:sp>
        <p:nvSpPr>
          <p:cNvPr id="7" name="Text Placeholder 12"/>
          <p:cNvSpPr>
            <a:spLocks noGrp="1"/>
          </p:cNvSpPr>
          <p:nvPr>
            <p:ph type="body" sz="quarter" idx="13" hasCustomPrompt="1"/>
          </p:nvPr>
        </p:nvSpPr>
        <p:spPr>
          <a:xfrm>
            <a:off x="2895600" y="4343401"/>
            <a:ext cx="5862862" cy="533400"/>
          </a:xfrm>
        </p:spPr>
        <p:txBody>
          <a:bodyPr/>
          <a:lstStyle>
            <a:lvl1pPr marL="0" indent="0" algn="r">
              <a:buNone/>
              <a:defRPr sz="2600" baseline="0"/>
            </a:lvl1pPr>
            <a:lvl2pPr marL="228600" indent="0" algn="r">
              <a:buNone/>
              <a:defRPr/>
            </a:lvl2pPr>
            <a:lvl3pPr marL="457200" indent="0" algn="r">
              <a:buNone/>
              <a:defRPr/>
            </a:lvl3pPr>
            <a:lvl4pPr marL="631825" indent="0" algn="r">
              <a:buNone/>
              <a:defRPr/>
            </a:lvl4pPr>
            <a:lvl5pPr marL="1828800" indent="0" algn="r">
              <a:buNone/>
              <a:defRPr/>
            </a:lvl5pPr>
          </a:lstStyle>
          <a:p>
            <a:pPr lvl="0"/>
            <a:r>
              <a:rPr lang="en-US" dirty="0"/>
              <a:t>Click to insert PRESENTED TO</a:t>
            </a:r>
          </a:p>
        </p:txBody>
      </p:sp>
      <p:sp>
        <p:nvSpPr>
          <p:cNvPr id="10" name="Text Placeholder 12"/>
          <p:cNvSpPr>
            <a:spLocks noGrp="1"/>
          </p:cNvSpPr>
          <p:nvPr>
            <p:ph type="body" sz="quarter" idx="15" hasCustomPrompt="1"/>
          </p:nvPr>
        </p:nvSpPr>
        <p:spPr>
          <a:xfrm>
            <a:off x="2590800" y="5582002"/>
            <a:ext cx="6167662" cy="418396"/>
          </a:xfrm>
        </p:spPr>
        <p:txBody>
          <a:bodyPr/>
          <a:lstStyle>
            <a:lvl1pPr marL="0" indent="0" algn="r">
              <a:lnSpc>
                <a:spcPct val="100000"/>
              </a:lnSpc>
              <a:spcBef>
                <a:spcPts val="0"/>
              </a:spcBef>
              <a:buNone/>
              <a:defRPr sz="2600" baseline="0"/>
            </a:lvl1pPr>
            <a:lvl2pPr marL="228600" indent="0" algn="r">
              <a:buNone/>
              <a:defRPr/>
            </a:lvl2pPr>
            <a:lvl3pPr marL="457200" indent="0" algn="r">
              <a:buNone/>
              <a:defRPr/>
            </a:lvl3pPr>
            <a:lvl4pPr marL="631825" indent="0" algn="r">
              <a:buNone/>
              <a:defRPr/>
            </a:lvl4pPr>
            <a:lvl5pPr marL="1828800" indent="0" algn="r">
              <a:buNone/>
              <a:defRPr/>
            </a:lvl5pPr>
          </a:lstStyle>
          <a:p>
            <a:pPr lvl="0"/>
            <a:r>
              <a:rPr lang="en-US" dirty="0"/>
              <a:t>         Click to insert NAME and RANK</a:t>
            </a:r>
          </a:p>
        </p:txBody>
      </p:sp>
      <p:sp>
        <p:nvSpPr>
          <p:cNvPr id="12" name="Text Placeholder 12"/>
          <p:cNvSpPr>
            <a:spLocks noGrp="1"/>
          </p:cNvSpPr>
          <p:nvPr>
            <p:ph type="body" sz="quarter" idx="16" hasCustomPrompt="1"/>
          </p:nvPr>
        </p:nvSpPr>
        <p:spPr>
          <a:xfrm>
            <a:off x="2794738" y="6000398"/>
            <a:ext cx="5968262" cy="457199"/>
          </a:xfrm>
        </p:spPr>
        <p:txBody>
          <a:bodyPr/>
          <a:lstStyle>
            <a:lvl1pPr marL="0" indent="0" algn="r">
              <a:lnSpc>
                <a:spcPct val="100000"/>
              </a:lnSpc>
              <a:spcBef>
                <a:spcPts val="0"/>
              </a:spcBef>
              <a:buNone/>
              <a:defRPr sz="2200" baseline="0"/>
            </a:lvl1pPr>
            <a:lvl2pPr marL="228600" indent="0" algn="r">
              <a:buNone/>
              <a:defRPr/>
            </a:lvl2pPr>
            <a:lvl3pPr marL="457200" indent="0" algn="r">
              <a:buNone/>
              <a:defRPr/>
            </a:lvl3pPr>
            <a:lvl4pPr marL="631825" indent="0" algn="r">
              <a:buNone/>
              <a:defRPr/>
            </a:lvl4pPr>
            <a:lvl5pPr marL="1828800" indent="0" algn="r">
              <a:buNone/>
              <a:defRPr/>
            </a:lvl5pPr>
          </a:lstStyle>
          <a:p>
            <a:pPr lvl="0"/>
            <a:r>
              <a:rPr lang="en-US" dirty="0"/>
              <a:t>         Click to insert TITLE</a:t>
            </a:r>
          </a:p>
        </p:txBody>
      </p:sp>
    </p:spTree>
    <p:extLst>
      <p:ext uri="{BB962C8B-B14F-4D97-AF65-F5344CB8AC3E}">
        <p14:creationId xmlns:p14="http://schemas.microsoft.com/office/powerpoint/2010/main" val="943049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3SBC - 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CA6F8A3-DA16-65A8-25C2-A2FEA0742C85}"/>
              </a:ext>
            </a:extLst>
          </p:cNvPr>
          <p:cNvSpPr/>
          <p:nvPr userDrawn="1"/>
        </p:nvSpPr>
        <p:spPr>
          <a:xfrm>
            <a:off x="0" y="4828108"/>
            <a:ext cx="9144000" cy="2029895"/>
          </a:xfrm>
          <a:prstGeom prst="rect">
            <a:avLst/>
          </a:prstGeom>
          <a:solidFill>
            <a:srgbClr val="2C3A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descr="Logo, company name&#10;&#10;Description automatically generated">
            <a:extLst>
              <a:ext uri="{FF2B5EF4-FFF2-40B4-BE49-F238E27FC236}">
                <a16:creationId xmlns:a16="http://schemas.microsoft.com/office/drawing/2014/main" id="{982950CD-F4F7-6B17-69B5-8064E5A211E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44094" y="517947"/>
            <a:ext cx="3855813" cy="4272658"/>
          </a:xfrm>
          <a:prstGeom prst="rect">
            <a:avLst/>
          </a:prstGeom>
        </p:spPr>
      </p:pic>
      <p:sp>
        <p:nvSpPr>
          <p:cNvPr id="15" name="Title 1">
            <a:extLst>
              <a:ext uri="{FF2B5EF4-FFF2-40B4-BE49-F238E27FC236}">
                <a16:creationId xmlns:a16="http://schemas.microsoft.com/office/drawing/2014/main" id="{916ABDBD-C911-6F20-924E-D9EFB6B002BA}"/>
              </a:ext>
            </a:extLst>
          </p:cNvPr>
          <p:cNvSpPr>
            <a:spLocks noGrp="1"/>
          </p:cNvSpPr>
          <p:nvPr>
            <p:ph type="title" hasCustomPrompt="1"/>
          </p:nvPr>
        </p:nvSpPr>
        <p:spPr>
          <a:xfrm>
            <a:off x="628650" y="5043811"/>
            <a:ext cx="7886700" cy="888736"/>
          </a:xfrm>
        </p:spPr>
        <p:txBody>
          <a:bodyPr>
            <a:normAutofit/>
          </a:bodyPr>
          <a:lstStyle>
            <a:lvl1pPr algn="ctr">
              <a:defRPr sz="3000" b="1">
                <a:solidFill>
                  <a:srgbClr val="B49D5A"/>
                </a:solidFill>
                <a:latin typeface="Trebuchet MS" panose="020B0703020202090204" pitchFamily="34" charset="0"/>
              </a:defRPr>
            </a:lvl1pPr>
          </a:lstStyle>
          <a:p>
            <a:r>
              <a:rPr lang="en-US" dirty="0"/>
              <a:t>Session Title</a:t>
            </a:r>
          </a:p>
        </p:txBody>
      </p:sp>
      <p:sp>
        <p:nvSpPr>
          <p:cNvPr id="18" name="Text Placeholder 2">
            <a:extLst>
              <a:ext uri="{FF2B5EF4-FFF2-40B4-BE49-F238E27FC236}">
                <a16:creationId xmlns:a16="http://schemas.microsoft.com/office/drawing/2014/main" id="{64765902-493D-6E64-28F9-69929D8AAE25}"/>
              </a:ext>
            </a:extLst>
          </p:cNvPr>
          <p:cNvSpPr>
            <a:spLocks noGrp="1"/>
          </p:cNvSpPr>
          <p:nvPr>
            <p:ph type="body" idx="1" hasCustomPrompt="1"/>
          </p:nvPr>
        </p:nvSpPr>
        <p:spPr>
          <a:xfrm>
            <a:off x="623888" y="5897378"/>
            <a:ext cx="7886700" cy="509952"/>
          </a:xfrm>
        </p:spPr>
        <p:txBody>
          <a:bodyPr>
            <a:normAutofit/>
          </a:bodyPr>
          <a:lstStyle>
            <a:lvl1pPr marL="0" indent="0" algn="ctr">
              <a:buNone/>
              <a:defRPr sz="2100">
                <a:solidFill>
                  <a:srgbClr val="B49D5A"/>
                </a:solidFill>
                <a:latin typeface="Trebuchet MS" panose="020B070302020209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Speaker / Moderator Name, Organization</a:t>
            </a:r>
          </a:p>
        </p:txBody>
      </p:sp>
      <p:pic>
        <p:nvPicPr>
          <p:cNvPr id="10" name="Picture 9" descr="A picture containing text&#10;&#10;Description automatically generated">
            <a:extLst>
              <a:ext uri="{FF2B5EF4-FFF2-40B4-BE49-F238E27FC236}">
                <a16:creationId xmlns:a16="http://schemas.microsoft.com/office/drawing/2014/main" id="{35F882F1-57FE-0BB0-E434-2953E82581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4762" y="0"/>
            <a:ext cx="9148762" cy="4828108"/>
          </a:xfrm>
          <a:prstGeom prst="rect">
            <a:avLst/>
          </a:prstGeom>
        </p:spPr>
      </p:pic>
      <p:cxnSp>
        <p:nvCxnSpPr>
          <p:cNvPr id="20" name="Straight Connector 19">
            <a:extLst>
              <a:ext uri="{FF2B5EF4-FFF2-40B4-BE49-F238E27FC236}">
                <a16:creationId xmlns:a16="http://schemas.microsoft.com/office/drawing/2014/main" id="{F61FA8E6-8441-258C-7255-969C739B2AE7}"/>
              </a:ext>
            </a:extLst>
          </p:cNvPr>
          <p:cNvCxnSpPr>
            <a:cxnSpLocks/>
          </p:cNvCxnSpPr>
          <p:nvPr userDrawn="1"/>
        </p:nvCxnSpPr>
        <p:spPr>
          <a:xfrm>
            <a:off x="-2" y="4654419"/>
            <a:ext cx="9144002" cy="0"/>
          </a:xfrm>
          <a:prstGeom prst="line">
            <a:avLst/>
          </a:prstGeom>
          <a:ln w="38100">
            <a:solidFill>
              <a:srgbClr val="B49D5A"/>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Description automatically generated">
            <a:extLst>
              <a:ext uri="{FF2B5EF4-FFF2-40B4-BE49-F238E27FC236}">
                <a16:creationId xmlns:a16="http://schemas.microsoft.com/office/drawing/2014/main" id="{D7436897-0510-F102-CA3D-D15E1559DC6F}"/>
              </a:ext>
            </a:extLst>
          </p:cNvPr>
          <p:cNvPicPr>
            <a:picLocks noChangeAspect="1"/>
          </p:cNvPicPr>
          <p:nvPr userDrawn="1"/>
        </p:nvPicPr>
        <p:blipFill>
          <a:blip r:embed="rId4"/>
          <a:stretch>
            <a:fillRect/>
          </a:stretch>
        </p:blipFill>
        <p:spPr>
          <a:xfrm>
            <a:off x="2323799" y="546354"/>
            <a:ext cx="4486878" cy="3728960"/>
          </a:xfrm>
          <a:prstGeom prst="rect">
            <a:avLst/>
          </a:prstGeom>
        </p:spPr>
      </p:pic>
    </p:spTree>
    <p:extLst>
      <p:ext uri="{BB962C8B-B14F-4D97-AF65-F5344CB8AC3E}">
        <p14:creationId xmlns:p14="http://schemas.microsoft.com/office/powerpoint/2010/main" val="327652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ext Placeholder 3"/>
          <p:cNvSpPr>
            <a:spLocks noGrp="1"/>
          </p:cNvSpPr>
          <p:nvPr>
            <p:ph type="body" sz="quarter" idx="10" hasCustomPrompt="1"/>
          </p:nvPr>
        </p:nvSpPr>
        <p:spPr>
          <a:xfrm>
            <a:off x="2930525" y="6629628"/>
            <a:ext cx="3282950" cy="203880"/>
          </a:xfrm>
        </p:spPr>
        <p:txBody>
          <a:bodyPr/>
          <a:lstStyle>
            <a:lvl1pPr marL="0" indent="0" algn="ctr">
              <a:buNone/>
              <a:defRPr sz="1000">
                <a:solidFill>
                  <a:srgbClr val="072946"/>
                </a:solidFill>
              </a:defRPr>
            </a:lvl1pPr>
          </a:lstStyle>
          <a:p>
            <a:pPr lvl="0"/>
            <a:r>
              <a:rPr lang="en-US" dirty="0"/>
              <a:t>CLASSIFICATION</a:t>
            </a:r>
          </a:p>
        </p:txBody>
      </p:sp>
      <p:sp>
        <p:nvSpPr>
          <p:cNvPr id="8" name="Text Placeholder 7"/>
          <p:cNvSpPr>
            <a:spLocks noGrp="1"/>
          </p:cNvSpPr>
          <p:nvPr>
            <p:ph type="body" sz="quarter" idx="11" hasCustomPrompt="1"/>
          </p:nvPr>
        </p:nvSpPr>
        <p:spPr>
          <a:xfrm>
            <a:off x="3008312" y="73252"/>
            <a:ext cx="3127375" cy="236991"/>
          </a:xfrm>
        </p:spPr>
        <p:txBody>
          <a:bodyPr/>
          <a:lstStyle>
            <a:lvl1pPr marL="0" indent="0" algn="ctr">
              <a:buNone/>
              <a:defRPr sz="1000">
                <a:solidFill>
                  <a:schemeClr val="bg1"/>
                </a:solidFill>
              </a:defRPr>
            </a:lvl1pPr>
          </a:lstStyle>
          <a:p>
            <a:pPr lvl="0"/>
            <a:r>
              <a:rPr lang="en-US" dirty="0"/>
              <a:t>CLASSIFICATION</a:t>
            </a:r>
          </a:p>
        </p:txBody>
      </p:sp>
    </p:spTree>
    <p:extLst>
      <p:ext uri="{BB962C8B-B14F-4D97-AF65-F5344CB8AC3E}">
        <p14:creationId xmlns:p14="http://schemas.microsoft.com/office/powerpoint/2010/main" val="3198736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8472" y="306346"/>
            <a:ext cx="6327056" cy="631308"/>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457200" y="1231265"/>
            <a:ext cx="8229600" cy="4351338"/>
          </a:xfrm>
        </p:spPr>
        <p:txBody>
          <a:bodyPr>
            <a:noAutofit/>
          </a:bodyPr>
          <a:lstStyle>
            <a:lvl1pPr>
              <a:defRPr sz="2400" b="1"/>
            </a:lvl1pPr>
            <a:lvl2pPr marL="457200" indent="-228600">
              <a:buFont typeface="Arial" panose="020B0604020202020204" pitchFamily="34" charset="0"/>
              <a:buChar char="─"/>
              <a:defRPr sz="2000"/>
            </a:lvl2pPr>
            <a:lvl3pPr marL="631825" indent="-174625">
              <a:defRPr b="1">
                <a:solidFill>
                  <a:srgbClr val="0000FF"/>
                </a:solidFill>
              </a:defRPr>
            </a:lvl3pPr>
            <a:lvl4pPr marL="800100" indent="-168275">
              <a:buFont typeface="Arial" panose="020B0604020202020204" pitchFamily="34" charset="0"/>
              <a:buChar char="-"/>
              <a:defRPr sz="1600" i="1"/>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2991564E-8479-4CF4-B5F3-F3B53EDC7644}" type="slidenum">
              <a:rPr lang="en-US" smtClean="0"/>
              <a:t>‹#›</a:t>
            </a:fld>
            <a:endParaRPr lang="en-US" dirty="0"/>
          </a:p>
        </p:txBody>
      </p:sp>
      <p:sp>
        <p:nvSpPr>
          <p:cNvPr id="8" name="Text Placeholder 7"/>
          <p:cNvSpPr>
            <a:spLocks noGrp="1"/>
          </p:cNvSpPr>
          <p:nvPr>
            <p:ph type="body" sz="quarter" idx="13" hasCustomPrompt="1"/>
          </p:nvPr>
        </p:nvSpPr>
        <p:spPr>
          <a:xfrm>
            <a:off x="2824729" y="20899"/>
            <a:ext cx="3494541" cy="215865"/>
          </a:xfrm>
        </p:spPr>
        <p:txBody>
          <a:bodyPr/>
          <a:lstStyle>
            <a:lvl1pPr marL="0" indent="0" algn="ctr">
              <a:buNone/>
              <a:defRPr sz="1000">
                <a:solidFill>
                  <a:schemeClr val="bg1"/>
                </a:solidFill>
              </a:defRPr>
            </a:lvl1pPr>
          </a:lstStyle>
          <a:p>
            <a:pPr lvl="0"/>
            <a:r>
              <a:rPr lang="en-US" dirty="0"/>
              <a:t>CLASSIFICATION</a:t>
            </a:r>
          </a:p>
        </p:txBody>
      </p:sp>
      <p:sp>
        <p:nvSpPr>
          <p:cNvPr id="10" name="Text Placeholder 9"/>
          <p:cNvSpPr>
            <a:spLocks noGrp="1"/>
          </p:cNvSpPr>
          <p:nvPr>
            <p:ph type="body" sz="quarter" idx="14" hasCustomPrompt="1"/>
          </p:nvPr>
        </p:nvSpPr>
        <p:spPr>
          <a:xfrm>
            <a:off x="2951161" y="6649962"/>
            <a:ext cx="3241675" cy="179387"/>
          </a:xfrm>
        </p:spPr>
        <p:txBody>
          <a:bodyPr/>
          <a:lstStyle>
            <a:lvl1pPr marL="0" indent="0" algn="ctr">
              <a:buNone/>
              <a:defRPr sz="1000">
                <a:solidFill>
                  <a:schemeClr val="bg1"/>
                </a:solidFill>
              </a:defRPr>
            </a:lvl1pPr>
          </a:lstStyle>
          <a:p>
            <a:pPr lvl="0"/>
            <a:r>
              <a:rPr lang="en-US" dirty="0"/>
              <a:t>CLASSIFICATION</a:t>
            </a:r>
          </a:p>
        </p:txBody>
      </p:sp>
    </p:spTree>
    <p:extLst>
      <p:ext uri="{BB962C8B-B14F-4D97-AF65-F5344CB8AC3E}">
        <p14:creationId xmlns:p14="http://schemas.microsoft.com/office/powerpoint/2010/main" val="3325306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79070" y="1193165"/>
            <a:ext cx="4225290" cy="222059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739641" y="1189990"/>
            <a:ext cx="4290059" cy="22237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12"/>
          </p:nvPr>
        </p:nvSpPr>
        <p:spPr/>
        <p:txBody>
          <a:bodyPr/>
          <a:lstStyle/>
          <a:p>
            <a:fld id="{2991564E-8479-4CF4-B5F3-F3B53EDC7644}" type="slidenum">
              <a:rPr lang="en-US" smtClean="0"/>
              <a:t>‹#›</a:t>
            </a:fld>
            <a:endParaRPr lang="en-US" dirty="0"/>
          </a:p>
        </p:txBody>
      </p:sp>
      <p:cxnSp>
        <p:nvCxnSpPr>
          <p:cNvPr id="9" name="Straight Connector 8"/>
          <p:cNvCxnSpPr/>
          <p:nvPr userDrawn="1"/>
        </p:nvCxnSpPr>
        <p:spPr>
          <a:xfrm>
            <a:off x="4572000" y="1266190"/>
            <a:ext cx="0" cy="522668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74320" y="3771900"/>
            <a:ext cx="86106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sz="half" idx="13"/>
          </p:nvPr>
        </p:nvSpPr>
        <p:spPr>
          <a:xfrm>
            <a:off x="179070" y="3896529"/>
            <a:ext cx="4225290" cy="222059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3"/>
          <p:cNvSpPr>
            <a:spLocks noGrp="1"/>
          </p:cNvSpPr>
          <p:nvPr>
            <p:ph sz="half" idx="14"/>
          </p:nvPr>
        </p:nvSpPr>
        <p:spPr>
          <a:xfrm>
            <a:off x="4739641" y="3893354"/>
            <a:ext cx="4290059" cy="222377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5" hasCustomPrompt="1"/>
          </p:nvPr>
        </p:nvSpPr>
        <p:spPr>
          <a:xfrm>
            <a:off x="2946876" y="22523"/>
            <a:ext cx="3265487" cy="236537"/>
          </a:xfrm>
        </p:spPr>
        <p:txBody>
          <a:bodyPr/>
          <a:lstStyle>
            <a:lvl1pPr marL="0" indent="0" algn="ctr">
              <a:buNone/>
              <a:defRPr sz="1000">
                <a:solidFill>
                  <a:schemeClr val="bg1"/>
                </a:solidFill>
              </a:defRPr>
            </a:lvl1pPr>
          </a:lstStyle>
          <a:p>
            <a:pPr lvl="0"/>
            <a:r>
              <a:rPr lang="en-US" dirty="0"/>
              <a:t>CLASSIFICATION</a:t>
            </a:r>
          </a:p>
        </p:txBody>
      </p:sp>
      <p:sp>
        <p:nvSpPr>
          <p:cNvPr id="10" name="Text Placeholder 9"/>
          <p:cNvSpPr>
            <a:spLocks noGrp="1"/>
          </p:cNvSpPr>
          <p:nvPr>
            <p:ph type="body" sz="quarter" idx="16" hasCustomPrompt="1"/>
          </p:nvPr>
        </p:nvSpPr>
        <p:spPr>
          <a:xfrm>
            <a:off x="2873375" y="6636134"/>
            <a:ext cx="3454400" cy="179287"/>
          </a:xfrm>
        </p:spPr>
        <p:txBody>
          <a:bodyPr/>
          <a:lstStyle>
            <a:lvl1pPr marL="0" indent="0" algn="ctr">
              <a:buNone/>
              <a:defRPr sz="1000">
                <a:solidFill>
                  <a:schemeClr val="bg1"/>
                </a:solidFill>
              </a:defRPr>
            </a:lvl1pPr>
          </a:lstStyle>
          <a:p>
            <a:pPr lvl="0"/>
            <a:r>
              <a:rPr lang="en-US" dirty="0"/>
              <a:t>CLASSIFICATION</a:t>
            </a:r>
          </a:p>
        </p:txBody>
      </p:sp>
    </p:spTree>
    <p:extLst>
      <p:ext uri="{BB962C8B-B14F-4D97-AF65-F5344CB8AC3E}">
        <p14:creationId xmlns:p14="http://schemas.microsoft.com/office/powerpoint/2010/main" val="85849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pSp>
        <p:nvGrpSpPr>
          <p:cNvPr id="6" name="Group 5"/>
          <p:cNvGrpSpPr/>
          <p:nvPr userDrawn="1"/>
        </p:nvGrpSpPr>
        <p:grpSpPr>
          <a:xfrm>
            <a:off x="0" y="0"/>
            <a:ext cx="9144000" cy="1042416"/>
            <a:chOff x="0" y="0"/>
            <a:chExt cx="9144000" cy="1042416"/>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042416"/>
            </a:xfrm>
            <a:prstGeom prst="rect">
              <a:avLst/>
            </a:prstGeom>
          </p:spPr>
        </p:pic>
        <p:cxnSp>
          <p:nvCxnSpPr>
            <p:cNvPr id="8" name="Straight Connector 7"/>
            <p:cNvCxnSpPr/>
            <p:nvPr userDrawn="1"/>
          </p:nvCxnSpPr>
          <p:spPr>
            <a:xfrm>
              <a:off x="0" y="1042416"/>
              <a:ext cx="9144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p:cNvSpPr>
            <a:spLocks noGrp="1"/>
          </p:cNvSpPr>
          <p:nvPr>
            <p:ph type="sldNum" sz="quarter" idx="12"/>
          </p:nvPr>
        </p:nvSpPr>
        <p:spPr/>
        <p:txBody>
          <a:bodyPr/>
          <a:lstStyle>
            <a:lvl1pPr>
              <a:defRPr>
                <a:solidFill>
                  <a:schemeClr val="tx1"/>
                </a:solidFill>
              </a:defRPr>
            </a:lvl1pPr>
          </a:lstStyle>
          <a:p>
            <a:fld id="{2991564E-8479-4CF4-B5F3-F3B53EDC7644}"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13" hasCustomPrompt="1"/>
          </p:nvPr>
        </p:nvSpPr>
        <p:spPr>
          <a:xfrm>
            <a:off x="3053669" y="6645275"/>
            <a:ext cx="3021012" cy="212725"/>
          </a:xfrm>
        </p:spPr>
        <p:txBody>
          <a:bodyPr/>
          <a:lstStyle>
            <a:lvl1pPr marL="0" indent="0" algn="ctr">
              <a:buNone/>
              <a:defRPr sz="1000">
                <a:solidFill>
                  <a:srgbClr val="063153"/>
                </a:solidFill>
              </a:defRPr>
            </a:lvl1pPr>
          </a:lstStyle>
          <a:p>
            <a:pPr lvl="0"/>
            <a:r>
              <a:rPr lang="en-US" dirty="0"/>
              <a:t>CLASSIFICATION</a:t>
            </a:r>
          </a:p>
        </p:txBody>
      </p:sp>
      <p:sp>
        <p:nvSpPr>
          <p:cNvPr id="11" name="Text Placeholder 10"/>
          <p:cNvSpPr>
            <a:spLocks noGrp="1"/>
          </p:cNvSpPr>
          <p:nvPr>
            <p:ph type="body" sz="quarter" idx="14" hasCustomPrompt="1"/>
          </p:nvPr>
        </p:nvSpPr>
        <p:spPr>
          <a:xfrm>
            <a:off x="2497931" y="25331"/>
            <a:ext cx="4148137" cy="204561"/>
          </a:xfrm>
        </p:spPr>
        <p:txBody>
          <a:bodyPr/>
          <a:lstStyle>
            <a:lvl1pPr marL="0" indent="0" algn="ctr">
              <a:buNone/>
              <a:defRPr sz="1000">
                <a:solidFill>
                  <a:schemeClr val="bg1"/>
                </a:solidFill>
              </a:defRPr>
            </a:lvl1pPr>
          </a:lstStyle>
          <a:p>
            <a:pPr lvl="0"/>
            <a:r>
              <a:rPr lang="en-US" dirty="0"/>
              <a:t>CLASSIFICATION</a:t>
            </a:r>
          </a:p>
        </p:txBody>
      </p:sp>
    </p:spTree>
    <p:extLst>
      <p:ext uri="{BB962C8B-B14F-4D97-AF65-F5344CB8AC3E}">
        <p14:creationId xmlns:p14="http://schemas.microsoft.com/office/powerpoint/2010/main" val="2441304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8472" y="306346"/>
            <a:ext cx="6327056" cy="631308"/>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457200" y="1231265"/>
            <a:ext cx="8229600" cy="4351338"/>
          </a:xfrm>
        </p:spPr>
        <p:txBody>
          <a:bodyPr>
            <a:noAutofit/>
          </a:bodyPr>
          <a:lstStyle>
            <a:lvl1pPr>
              <a:defRPr sz="2400" b="1"/>
            </a:lvl1pPr>
            <a:lvl2pPr marL="457200" indent="-228600">
              <a:buFont typeface="Arial" panose="020B0604020202020204" pitchFamily="34" charset="0"/>
              <a:buChar char="─"/>
              <a:defRPr sz="2000"/>
            </a:lvl2pPr>
            <a:lvl3pPr marL="631825" indent="-174625">
              <a:defRPr b="1">
                <a:solidFill>
                  <a:srgbClr val="0000FF"/>
                </a:solidFill>
              </a:defRPr>
            </a:lvl3pPr>
            <a:lvl4pPr marL="800100" indent="-168275">
              <a:buFont typeface="Arial" panose="020B0604020202020204" pitchFamily="34" charset="0"/>
              <a:buChar char="-"/>
              <a:defRPr sz="1600" i="1"/>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12"/>
          </p:nvPr>
        </p:nvSpPr>
        <p:spPr/>
        <p:txBody>
          <a:bodyPr/>
          <a:lstStyle/>
          <a:p>
            <a:fld id="{2991564E-8479-4CF4-B5F3-F3B53EDC7644}" type="slidenum">
              <a:rPr lang="en-US" smtClean="0"/>
              <a:t>‹#›</a:t>
            </a:fld>
            <a:endParaRPr lang="en-US" dirty="0"/>
          </a:p>
        </p:txBody>
      </p:sp>
      <p:sp>
        <p:nvSpPr>
          <p:cNvPr id="8" name="Rectangle 7"/>
          <p:cNvSpPr/>
          <p:nvPr userDrawn="1"/>
        </p:nvSpPr>
        <p:spPr>
          <a:xfrm>
            <a:off x="5754005" y="6627168"/>
            <a:ext cx="2971800" cy="230832"/>
          </a:xfrm>
          <a:prstGeom prst="rect">
            <a:avLst/>
          </a:prstGeom>
        </p:spPr>
        <p:txBody>
          <a:bodyPr wrap="square">
            <a:spAutoFit/>
          </a:bodyPr>
          <a:lstStyle/>
          <a:p>
            <a:pPr marL="0" marR="0">
              <a:spcBef>
                <a:spcPts val="0"/>
              </a:spcBef>
              <a:spcAft>
                <a:spcPts val="0"/>
              </a:spcAft>
            </a:pPr>
            <a:r>
              <a:rPr lang="en-US" sz="900" dirty="0">
                <a:solidFill>
                  <a:schemeClr val="bg1"/>
                </a:solidFill>
                <a:latin typeface="Calibri" panose="020F0502020204030204" pitchFamily="34" charset="0"/>
                <a:ea typeface="Calibri" panose="020F0502020204030204" pitchFamily="34" charset="0"/>
                <a:cs typeface="Times New Roman" panose="02020603050405020304" pitchFamily="18" charset="0"/>
              </a:rPr>
              <a:t>Approved for Public Release       22-MDA-11324 (22 Nov 22)</a:t>
            </a:r>
            <a:endParaRPr lang="en-US" sz="900" dirty="0">
              <a:solidFill>
                <a:schemeClr val="bg1"/>
              </a:solidFill>
            </a:endParaRPr>
          </a:p>
        </p:txBody>
      </p:sp>
    </p:spTree>
    <p:extLst>
      <p:ext uri="{BB962C8B-B14F-4D97-AF65-F5344CB8AC3E}">
        <p14:creationId xmlns:p14="http://schemas.microsoft.com/office/powerpoint/2010/main" val="310604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8AC995-86D8-4B39-A38D-AB38FAB3D1F9}" type="datetimeFigureOut">
              <a:rPr lang="en-US" smtClean="0"/>
              <a:t>2/13/23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991564E-8479-4CF4-B5F3-F3B53EDC7644}" type="slidenum">
              <a:rPr lang="en-US" smtClean="0"/>
              <a:t>‹#›</a:t>
            </a:fld>
            <a:endParaRPr lang="en-US" dirty="0"/>
          </a:p>
        </p:txBody>
      </p:sp>
      <p:sp>
        <p:nvSpPr>
          <p:cNvPr id="6" name="Rectangle 5"/>
          <p:cNvSpPr/>
          <p:nvPr userDrawn="1"/>
        </p:nvSpPr>
        <p:spPr>
          <a:xfrm>
            <a:off x="5791200" y="6638565"/>
            <a:ext cx="2971800" cy="230832"/>
          </a:xfrm>
          <a:prstGeom prst="rect">
            <a:avLst/>
          </a:prstGeom>
        </p:spPr>
        <p:txBody>
          <a:bodyPr wrap="square">
            <a:spAutoFit/>
          </a:bodyPr>
          <a:lstStyle/>
          <a:p>
            <a:pPr marL="0" marR="0">
              <a:spcBef>
                <a:spcPts val="0"/>
              </a:spcBef>
              <a:spcAft>
                <a:spcPts val="0"/>
              </a:spcAft>
            </a:pPr>
            <a:r>
              <a:rPr lang="en-US" sz="900" dirty="0">
                <a:solidFill>
                  <a:schemeClr val="bg1"/>
                </a:solidFill>
                <a:latin typeface="Calibri" panose="020F0502020204030204" pitchFamily="34" charset="0"/>
                <a:ea typeface="Calibri" panose="020F0502020204030204" pitchFamily="34" charset="0"/>
                <a:cs typeface="Times New Roman" panose="02020603050405020304" pitchFamily="18" charset="0"/>
              </a:rPr>
              <a:t>Approved for Public Release       22-MDA-11234 (16 Aug 22)</a:t>
            </a:r>
            <a:endParaRPr lang="en-US" sz="900" dirty="0">
              <a:solidFill>
                <a:schemeClr val="bg1"/>
              </a:solidFill>
            </a:endParaRPr>
          </a:p>
        </p:txBody>
      </p:sp>
    </p:spTree>
    <p:extLst>
      <p:ext uri="{BB962C8B-B14F-4D97-AF65-F5344CB8AC3E}">
        <p14:creationId xmlns:p14="http://schemas.microsoft.com/office/powerpoint/2010/main" val="94535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ack 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046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991564E-8479-4CF4-B5F3-F3B53EDC7644}" type="slidenum">
              <a:rPr lang="en-US" smtClean="0"/>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50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0" y="6611112"/>
            <a:ext cx="9144000" cy="246888"/>
          </a:xfrm>
          <a:prstGeom prst="rect">
            <a:avLst/>
          </a:prstGeom>
        </p:spPr>
      </p:pic>
      <p:grpSp>
        <p:nvGrpSpPr>
          <p:cNvPr id="15" name="Group 14"/>
          <p:cNvGrpSpPr/>
          <p:nvPr userDrawn="1"/>
        </p:nvGrpSpPr>
        <p:grpSpPr>
          <a:xfrm>
            <a:off x="0" y="0"/>
            <a:ext cx="9144000" cy="1042416"/>
            <a:chOff x="0" y="0"/>
            <a:chExt cx="9144000" cy="1042416"/>
          </a:xfrm>
        </p:grpSpPr>
        <p:pic>
          <p:nvPicPr>
            <p:cNvPr id="7" name="Pictur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9144000" cy="1042416"/>
            </a:xfrm>
            <a:prstGeom prst="rect">
              <a:avLst/>
            </a:prstGeom>
          </p:spPr>
        </p:pic>
        <p:cxnSp>
          <p:nvCxnSpPr>
            <p:cNvPr id="8" name="Straight Connector 7"/>
            <p:cNvCxnSpPr/>
            <p:nvPr userDrawn="1"/>
          </p:nvCxnSpPr>
          <p:spPr>
            <a:xfrm>
              <a:off x="0" y="1042416"/>
              <a:ext cx="91440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1408472" y="328664"/>
            <a:ext cx="6327056" cy="631308"/>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64820" y="1207302"/>
            <a:ext cx="8237220" cy="5238921"/>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7086600" y="6649962"/>
            <a:ext cx="2057400" cy="208038"/>
          </a:xfrm>
          <a:prstGeom prst="rect">
            <a:avLst/>
          </a:prstGeom>
        </p:spPr>
        <p:txBody>
          <a:bodyPr vert="horz" wrap="none" lIns="91440" tIns="45720" rIns="91440" bIns="45720" rtlCol="0" anchor="b" anchorCtr="0"/>
          <a:lstStyle>
            <a:lvl1pPr algn="r">
              <a:defRPr sz="900">
                <a:solidFill>
                  <a:schemeClr val="bg1"/>
                </a:solidFill>
              </a:defRPr>
            </a:lvl1pPr>
          </a:lstStyle>
          <a:p>
            <a:fld id="{2991564E-8479-4CF4-B5F3-F3B53EDC7644}" type="slidenum">
              <a:rPr lang="en-US" smtClean="0"/>
              <a:pPr/>
              <a:t>‹#›</a:t>
            </a:fld>
            <a:endParaRPr lang="en-US" dirty="0"/>
          </a:p>
        </p:txBody>
      </p:sp>
    </p:spTree>
    <p:extLst>
      <p:ext uri="{BB962C8B-B14F-4D97-AF65-F5344CB8AC3E}">
        <p14:creationId xmlns:p14="http://schemas.microsoft.com/office/powerpoint/2010/main" val="3250998822"/>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61" r:id="rId6"/>
    <p:sldLayoutId id="2147484591" r:id="rId7"/>
    <p:sldLayoutId id="2147484592" r:id="rId8"/>
    <p:sldLayoutId id="2147484558" r:id="rId9"/>
    <p:sldLayoutId id="2147484593" r:id="rId10"/>
  </p:sldLayoutIdLst>
  <p:hf hdr="0" dt="0"/>
  <p:txStyles>
    <p:titleStyle>
      <a:lvl1pPr algn="ctr" defTabSz="914400" rtl="0" eaLnBrk="1" latinLnBrk="0" hangingPunct="1">
        <a:lnSpc>
          <a:spcPct val="90000"/>
        </a:lnSpc>
        <a:spcBef>
          <a:spcPct val="0"/>
        </a:spcBef>
        <a:buNone/>
        <a:defRPr sz="2800" b="1" kern="1200">
          <a:solidFill>
            <a:schemeClr val="bg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1825" indent="-174625" algn="l" defTabSz="914400" rtl="0" eaLnBrk="1" latinLnBrk="0" hangingPunct="1">
        <a:lnSpc>
          <a:spcPct val="90000"/>
        </a:lnSpc>
        <a:spcBef>
          <a:spcPts val="500"/>
        </a:spcBef>
        <a:buFont typeface="Arial" panose="020B0604020202020204" pitchFamily="34" charset="0"/>
        <a:buChar char="•"/>
        <a:defRPr sz="1800" b="1" kern="1200">
          <a:solidFill>
            <a:srgbClr val="0000FF"/>
          </a:solidFill>
          <a:latin typeface="+mn-lt"/>
          <a:ea typeface="+mn-ea"/>
          <a:cs typeface="+mn-cs"/>
        </a:defRPr>
      </a:lvl3pPr>
      <a:lvl4pPr marL="800100" indent="-168275" algn="l" defTabSz="914400" rtl="0" eaLnBrk="1" latinLnBrk="0" hangingPunct="1">
        <a:lnSpc>
          <a:spcPct val="90000"/>
        </a:lnSpc>
        <a:spcBef>
          <a:spcPts val="500"/>
        </a:spcBef>
        <a:buFont typeface="Arial" panose="020B0604020202020204" pitchFamily="34" charset="0"/>
        <a:buChar char="-"/>
        <a:defRPr sz="16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emf"/><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mailto:Outreach@mda.mil" TargetMode="External"/><Relationship Id="rId5" Type="http://schemas.openxmlformats.org/officeDocument/2006/relationships/image" Target="../media/image36.emf"/><Relationship Id="rId4" Type="http://schemas.openxmlformats.org/officeDocument/2006/relationships/image" Target="../media/image35.emf"/><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C695-56A9-3053-33BF-E44C61CA35FF}"/>
              </a:ext>
            </a:extLst>
          </p:cNvPr>
          <p:cNvSpPr>
            <a:spLocks noGrp="1"/>
          </p:cNvSpPr>
          <p:nvPr>
            <p:ph type="title"/>
          </p:nvPr>
        </p:nvSpPr>
        <p:spPr/>
        <p:txBody>
          <a:bodyPr>
            <a:normAutofit/>
          </a:bodyPr>
          <a:lstStyle/>
          <a:p>
            <a:r>
              <a:rPr lang="en-US" sz="2400" b="1" dirty="0">
                <a:effectLst/>
                <a:latin typeface="Montserrat" pitchFamily="2" charset="77"/>
              </a:rPr>
              <a:t>Doing Business with the</a:t>
            </a:r>
            <a:br>
              <a:rPr lang="en-US" sz="2400" b="1" dirty="0">
                <a:effectLst/>
                <a:latin typeface="Montserrat" pitchFamily="2" charset="77"/>
              </a:rPr>
            </a:br>
            <a:r>
              <a:rPr lang="en-US" sz="2400" b="1" dirty="0">
                <a:effectLst/>
                <a:latin typeface="Montserrat" pitchFamily="2" charset="77"/>
              </a:rPr>
              <a:t>Department of Defense</a:t>
            </a:r>
            <a:endParaRPr lang="en-US" sz="3600" dirty="0"/>
          </a:p>
        </p:txBody>
      </p:sp>
      <p:sp>
        <p:nvSpPr>
          <p:cNvPr id="3" name="Text Placeholder 2">
            <a:extLst>
              <a:ext uri="{FF2B5EF4-FFF2-40B4-BE49-F238E27FC236}">
                <a16:creationId xmlns:a16="http://schemas.microsoft.com/office/drawing/2014/main" id="{3A410926-FE0E-8D7A-9949-5A7BEDEF8486}"/>
              </a:ext>
            </a:extLst>
          </p:cNvPr>
          <p:cNvSpPr>
            <a:spLocks noGrp="1"/>
          </p:cNvSpPr>
          <p:nvPr>
            <p:ph type="body" idx="1"/>
          </p:nvPr>
        </p:nvSpPr>
        <p:spPr>
          <a:xfrm>
            <a:off x="623888" y="5897377"/>
            <a:ext cx="7886700" cy="811535"/>
          </a:xfrm>
        </p:spPr>
        <p:txBody>
          <a:bodyPr>
            <a:normAutofit fontScale="25000" lnSpcReduction="20000"/>
          </a:bodyPr>
          <a:lstStyle/>
          <a:p>
            <a:pPr>
              <a:lnSpc>
                <a:spcPct val="120000"/>
              </a:lnSpc>
              <a:spcBef>
                <a:spcPts val="0"/>
              </a:spcBef>
            </a:pPr>
            <a:r>
              <a:rPr lang="en-US" sz="4800" dirty="0">
                <a:effectLst/>
                <a:latin typeface="Montserrat" pitchFamily="2" charset="77"/>
              </a:rPr>
              <a:t>Moderator: Edward </a:t>
            </a:r>
            <a:r>
              <a:rPr lang="en-US" sz="4800" dirty="0" err="1">
                <a:effectLst/>
                <a:latin typeface="Montserrat" pitchFamily="2" charset="77"/>
              </a:rPr>
              <a:t>DeLisle</a:t>
            </a:r>
            <a:r>
              <a:rPr lang="en-US" sz="4800" dirty="0">
                <a:effectLst/>
                <a:latin typeface="Montserrat" pitchFamily="2" charset="77"/>
              </a:rPr>
              <a:t>, Thompson Hine LLP</a:t>
            </a:r>
          </a:p>
          <a:p>
            <a:pPr>
              <a:lnSpc>
                <a:spcPct val="120000"/>
              </a:lnSpc>
              <a:spcBef>
                <a:spcPts val="0"/>
              </a:spcBef>
            </a:pPr>
            <a:r>
              <a:rPr lang="en-US" sz="4800" dirty="0">
                <a:effectLst/>
                <a:latin typeface="Montserrat" pitchFamily="2" charset="77"/>
              </a:rPr>
              <a:t>Speakers: Kyle Beagle, National Guard; Tim Cole, Missile Defense Agency; Elizabeth</a:t>
            </a:r>
          </a:p>
          <a:p>
            <a:pPr>
              <a:lnSpc>
                <a:spcPct val="120000"/>
              </a:lnSpc>
              <a:spcBef>
                <a:spcPts val="0"/>
              </a:spcBef>
            </a:pPr>
            <a:r>
              <a:rPr lang="en-US" sz="4800" dirty="0">
                <a:effectLst/>
                <a:latin typeface="Montserrat" pitchFamily="2" charset="77"/>
              </a:rPr>
              <a:t>Walker, Army Corps of Engineers; Paul Ward, U.S. Special Operations Command</a:t>
            </a:r>
          </a:p>
          <a:p>
            <a:pPr>
              <a:lnSpc>
                <a:spcPct val="120000"/>
              </a:lnSpc>
              <a:spcBef>
                <a:spcPts val="0"/>
              </a:spcBef>
            </a:pPr>
            <a:r>
              <a:rPr lang="en-US" sz="4800" dirty="0">
                <a:effectLst/>
                <a:latin typeface="Montserrat" pitchFamily="2" charset="77"/>
              </a:rPr>
              <a:t>&amp; </a:t>
            </a:r>
            <a:r>
              <a:rPr lang="en-US" sz="4800" dirty="0" err="1">
                <a:effectLst/>
                <a:latin typeface="Montserrat" pitchFamily="2" charset="77"/>
              </a:rPr>
              <a:t>Arveice</a:t>
            </a:r>
            <a:r>
              <a:rPr lang="en-US" sz="4800" dirty="0">
                <a:effectLst/>
                <a:latin typeface="Montserrat" pitchFamily="2" charset="77"/>
              </a:rPr>
              <a:t> Washington, U.S. Department of the Navy</a:t>
            </a:r>
          </a:p>
          <a:p>
            <a:endParaRPr lang="en-US" dirty="0"/>
          </a:p>
        </p:txBody>
      </p:sp>
    </p:spTree>
    <p:extLst>
      <p:ext uri="{BB962C8B-B14F-4D97-AF65-F5344CB8AC3E}">
        <p14:creationId xmlns:p14="http://schemas.microsoft.com/office/powerpoint/2010/main" val="400188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Days</a:t>
            </a:r>
          </a:p>
        </p:txBody>
      </p:sp>
      <p:sp>
        <p:nvSpPr>
          <p:cNvPr id="3" name="Content Placeholder 2"/>
          <p:cNvSpPr>
            <a:spLocks noGrp="1"/>
          </p:cNvSpPr>
          <p:nvPr>
            <p:ph idx="1"/>
          </p:nvPr>
        </p:nvSpPr>
        <p:spPr>
          <a:xfrm>
            <a:off x="457200" y="1447800"/>
            <a:ext cx="8229600" cy="4351338"/>
          </a:xfrm>
        </p:spPr>
        <p:txBody>
          <a:bodyPr/>
          <a:lstStyle/>
          <a:p>
            <a:r>
              <a:rPr lang="en-US" dirty="0"/>
              <a:t>M &amp; S Futures  - Modeling and Simulations</a:t>
            </a:r>
          </a:p>
          <a:p>
            <a:pPr lvl="1"/>
            <a:r>
              <a:rPr lang="en-US" b="1" dirty="0">
                <a:solidFill>
                  <a:srgbClr val="0033CC"/>
                </a:solidFill>
              </a:rPr>
              <a:t>Request for Proposal (RFP) tentatively scheduled for 3Q FY24</a:t>
            </a:r>
          </a:p>
          <a:p>
            <a:pPr lvl="2"/>
            <a:r>
              <a:rPr lang="en-US" dirty="0">
                <a:solidFill>
                  <a:srgbClr val="A0291C"/>
                </a:solidFill>
              </a:rPr>
              <a:t>Industry Day - 4Q FY23 (July – September 2023)</a:t>
            </a:r>
          </a:p>
          <a:p>
            <a:pPr marL="457200" lvl="2" indent="0">
              <a:buNone/>
            </a:pPr>
            <a:endParaRPr lang="en-US" b="0" dirty="0">
              <a:solidFill>
                <a:schemeClr val="tx1"/>
              </a:solidFill>
            </a:endParaRPr>
          </a:p>
          <a:p>
            <a:r>
              <a:rPr lang="en-US" dirty="0"/>
              <a:t>Ground Sensor (SN)</a:t>
            </a:r>
          </a:p>
          <a:p>
            <a:pPr lvl="1"/>
            <a:r>
              <a:rPr lang="en-US" dirty="0"/>
              <a:t>Sea-Based X-Band Radar Mission Integration (SBX-MI) Follow-on Industry Day Event Mission Support Facility Sustainment</a:t>
            </a:r>
          </a:p>
          <a:p>
            <a:pPr lvl="1"/>
            <a:r>
              <a:rPr lang="en-US" b="1" dirty="0">
                <a:solidFill>
                  <a:srgbClr val="0033CC"/>
                </a:solidFill>
              </a:rPr>
              <a:t>RFP tentatively scheduled for Q2 FY23   </a:t>
            </a:r>
          </a:p>
          <a:p>
            <a:pPr lvl="2"/>
            <a:r>
              <a:rPr lang="en-US" b="0" dirty="0">
                <a:solidFill>
                  <a:schemeClr val="tx1"/>
                </a:solidFill>
              </a:rPr>
              <a:t>Small Business Set-Aside </a:t>
            </a:r>
          </a:p>
          <a:p>
            <a:pPr lvl="2"/>
            <a:r>
              <a:rPr lang="en-US" b="0" dirty="0">
                <a:solidFill>
                  <a:schemeClr val="tx1"/>
                </a:solidFill>
              </a:rPr>
              <a:t>PSC: AC13, 9999</a:t>
            </a:r>
            <a:endParaRPr lang="en-US" sz="800" b="0" dirty="0">
              <a:solidFill>
                <a:schemeClr val="tx1"/>
              </a:solidFill>
            </a:endParaRPr>
          </a:p>
          <a:p>
            <a:pPr lvl="2"/>
            <a:r>
              <a:rPr lang="en-US" b="0" dirty="0">
                <a:solidFill>
                  <a:schemeClr val="tx1"/>
                </a:solidFill>
              </a:rPr>
              <a:t>NAICS:  541330 – Engineering Services</a:t>
            </a:r>
          </a:p>
          <a:p>
            <a:pPr lvl="2"/>
            <a:r>
              <a:rPr lang="en-US" dirty="0">
                <a:solidFill>
                  <a:srgbClr val="A0291C"/>
                </a:solidFill>
              </a:rPr>
              <a:t>Industry Day – Held January 12, 2023</a:t>
            </a:r>
          </a:p>
          <a:p>
            <a:pPr marL="228600" lvl="1" indent="0">
              <a:buNone/>
            </a:pPr>
            <a:endParaRPr lang="en-US" dirty="0"/>
          </a:p>
          <a:p>
            <a:pPr marL="228600" lvl="1" indent="0">
              <a:buNone/>
            </a:pPr>
            <a:r>
              <a:rPr lang="en-US" b="1" dirty="0">
                <a:solidFill>
                  <a:srgbClr val="0033CC"/>
                </a:solidFill>
              </a:rPr>
              <a:t>More information will be posted on SAM.gov</a:t>
            </a:r>
          </a:p>
        </p:txBody>
      </p:sp>
      <p:sp>
        <p:nvSpPr>
          <p:cNvPr id="4" name="Slide Number Placeholder 3"/>
          <p:cNvSpPr>
            <a:spLocks noGrp="1"/>
          </p:cNvSpPr>
          <p:nvPr>
            <p:ph type="sldNum" sz="quarter" idx="12"/>
          </p:nvPr>
        </p:nvSpPr>
        <p:spPr/>
        <p:txBody>
          <a:bodyPr/>
          <a:lstStyle/>
          <a:p>
            <a:fld id="{2991564E-8479-4CF4-B5F3-F3B53EDC7644}" type="slidenum">
              <a:rPr lang="en-US" smtClean="0"/>
              <a:t>10</a:t>
            </a:fld>
            <a:endParaRPr lang="en-US"/>
          </a:p>
        </p:txBody>
      </p:sp>
      <p:sp>
        <p:nvSpPr>
          <p:cNvPr id="6" name="TextBox 5"/>
          <p:cNvSpPr txBox="1"/>
          <p:nvPr/>
        </p:nvSpPr>
        <p:spPr>
          <a:xfrm>
            <a:off x="609600" y="6280630"/>
            <a:ext cx="3733800" cy="369332"/>
          </a:xfrm>
          <a:prstGeom prst="rect">
            <a:avLst/>
          </a:prstGeom>
          <a:noFill/>
        </p:spPr>
        <p:txBody>
          <a:bodyPr wrap="square" rtlCol="0">
            <a:spAutoFit/>
          </a:bodyPr>
          <a:lstStyle/>
          <a:p>
            <a:r>
              <a:rPr lang="en-US" sz="1800" i="1" dirty="0"/>
              <a:t>NOTE: Time frames are estimates.</a:t>
            </a:r>
          </a:p>
        </p:txBody>
      </p:sp>
    </p:spTree>
    <p:extLst>
      <p:ext uri="{BB962C8B-B14F-4D97-AF65-F5344CB8AC3E}">
        <p14:creationId xmlns:p14="http://schemas.microsoft.com/office/powerpoint/2010/main" val="2735749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Acquisition</a:t>
            </a:r>
          </a:p>
        </p:txBody>
      </p:sp>
      <p:sp>
        <p:nvSpPr>
          <p:cNvPr id="3" name="Content Placeholder 2"/>
          <p:cNvSpPr>
            <a:spLocks noGrp="1"/>
          </p:cNvSpPr>
          <p:nvPr>
            <p:ph idx="1"/>
          </p:nvPr>
        </p:nvSpPr>
        <p:spPr>
          <a:xfrm>
            <a:off x="457200" y="1398564"/>
            <a:ext cx="8229600" cy="4351338"/>
          </a:xfrm>
        </p:spPr>
        <p:txBody>
          <a:bodyPr/>
          <a:lstStyle/>
          <a:p>
            <a:r>
              <a:rPr lang="en-US" dirty="0"/>
              <a:t>MDA Integration &amp; Operations for Enterprise Solutions (MIOES) (IRES Follow-on)</a:t>
            </a:r>
          </a:p>
          <a:p>
            <a:pPr lvl="1"/>
            <a:r>
              <a:rPr lang="en-US" dirty="0"/>
              <a:t>Currently in development of the Market Research Report released in December 2022.</a:t>
            </a:r>
          </a:p>
          <a:p>
            <a:pPr lvl="1"/>
            <a:r>
              <a:rPr lang="en-US" dirty="0"/>
              <a:t>Expected award: Spring 2025</a:t>
            </a:r>
          </a:p>
          <a:p>
            <a:r>
              <a:rPr lang="en-US" dirty="0"/>
              <a:t>Technical Areas (Scope)</a:t>
            </a:r>
          </a:p>
          <a:p>
            <a:pPr lvl="1"/>
            <a:r>
              <a:rPr lang="en-US" dirty="0"/>
              <a:t>Enterprise Information Environment and RDT&amp;E IT Services and Solutions</a:t>
            </a:r>
          </a:p>
          <a:p>
            <a:pPr lvl="1"/>
            <a:r>
              <a:rPr lang="en-US" dirty="0"/>
              <a:t>MDS Mission IT Support and Solutions</a:t>
            </a:r>
          </a:p>
          <a:p>
            <a:pPr lvl="1"/>
            <a:r>
              <a:rPr lang="en-US" dirty="0"/>
              <a:t>MDS Mission Operations </a:t>
            </a:r>
          </a:p>
          <a:p>
            <a:pPr lvl="1"/>
            <a:r>
              <a:rPr lang="en-US" dirty="0"/>
              <a:t>Missile Defense Integration &amp; Operations Center (MDIOC) Facility Operations &amp; Sustainment</a:t>
            </a:r>
          </a:p>
          <a:p>
            <a:pPr lvl="1"/>
            <a:r>
              <a:rPr lang="en-US" dirty="0"/>
              <a:t>Systems Engineering &amp; Program Integration</a:t>
            </a:r>
          </a:p>
          <a:p>
            <a:pPr marL="228600" lvl="1" indent="0">
              <a:buNone/>
            </a:pPr>
            <a:endParaRPr lang="en-US" dirty="0"/>
          </a:p>
        </p:txBody>
      </p:sp>
      <p:sp>
        <p:nvSpPr>
          <p:cNvPr id="4" name="Slide Number Placeholder 3"/>
          <p:cNvSpPr>
            <a:spLocks noGrp="1"/>
          </p:cNvSpPr>
          <p:nvPr>
            <p:ph type="sldNum" sz="quarter" idx="12"/>
          </p:nvPr>
        </p:nvSpPr>
        <p:spPr/>
        <p:txBody>
          <a:bodyPr/>
          <a:lstStyle/>
          <a:p>
            <a:fld id="{2991564E-8479-4CF4-B5F3-F3B53EDC7644}" type="slidenum">
              <a:rPr lang="en-US" smtClean="0"/>
              <a:t>11</a:t>
            </a:fld>
            <a:endParaRPr lang="en-US"/>
          </a:p>
        </p:txBody>
      </p:sp>
      <p:sp>
        <p:nvSpPr>
          <p:cNvPr id="6" name="TextBox 5"/>
          <p:cNvSpPr txBox="1"/>
          <p:nvPr/>
        </p:nvSpPr>
        <p:spPr>
          <a:xfrm>
            <a:off x="2133600" y="6177411"/>
            <a:ext cx="7516368" cy="461665"/>
          </a:xfrm>
          <a:prstGeom prst="rect">
            <a:avLst/>
          </a:prstGeom>
          <a:noFill/>
        </p:spPr>
        <p:txBody>
          <a:bodyPr wrap="square" rtlCol="0">
            <a:spAutoFit/>
          </a:bodyPr>
          <a:lstStyle/>
          <a:p>
            <a:r>
              <a:rPr lang="en-US" i="1" dirty="0"/>
              <a:t>Note: Time frames are estimates.</a:t>
            </a:r>
          </a:p>
        </p:txBody>
      </p:sp>
    </p:spTree>
    <p:extLst>
      <p:ext uri="{BB962C8B-B14F-4D97-AF65-F5344CB8AC3E}">
        <p14:creationId xmlns:p14="http://schemas.microsoft.com/office/powerpoint/2010/main" val="160515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135" y="306346"/>
            <a:ext cx="7300451" cy="631308"/>
          </a:xfrm>
        </p:spPr>
        <p:txBody>
          <a:bodyPr/>
          <a:lstStyle/>
          <a:p>
            <a:r>
              <a:rPr lang="en-US" dirty="0"/>
              <a:t>Potential Sub-Contracting Opportunities</a:t>
            </a:r>
            <a:endParaRPr lang="en-US" sz="1800" dirty="0"/>
          </a:p>
        </p:txBody>
      </p:sp>
      <p:sp>
        <p:nvSpPr>
          <p:cNvPr id="4" name="Slide Number Placeholder 3"/>
          <p:cNvSpPr>
            <a:spLocks noGrp="1"/>
          </p:cNvSpPr>
          <p:nvPr>
            <p:ph type="sldNum" sz="quarter" idx="12"/>
          </p:nvPr>
        </p:nvSpPr>
        <p:spPr/>
        <p:txBody>
          <a:bodyPr/>
          <a:lstStyle/>
          <a:p>
            <a:fld id="{2991564E-8479-4CF4-B5F3-F3B53EDC7644}" type="slidenum">
              <a:rPr lang="en-US" smtClean="0"/>
              <a:t>12</a:t>
            </a:fld>
            <a:endParaRPr lang="en-US"/>
          </a:p>
        </p:txBody>
      </p:sp>
      <p:graphicFrame>
        <p:nvGraphicFramePr>
          <p:cNvPr id="107" name="Table 106"/>
          <p:cNvGraphicFramePr>
            <a:graphicFrameLocks noGrp="1"/>
          </p:cNvGraphicFramePr>
          <p:nvPr/>
        </p:nvGraphicFramePr>
        <p:xfrm>
          <a:off x="114301" y="1153098"/>
          <a:ext cx="8915399" cy="5365544"/>
        </p:xfrm>
        <a:graphic>
          <a:graphicData uri="http://schemas.openxmlformats.org/drawingml/2006/table">
            <a:tbl>
              <a:tblPr firstRow="1" firstCol="1" bandRow="1"/>
              <a:tblGrid>
                <a:gridCol w="2776540">
                  <a:extLst>
                    <a:ext uri="{9D8B030D-6E8A-4147-A177-3AD203B41FA5}">
                      <a16:colId xmlns:a16="http://schemas.microsoft.com/office/drawing/2014/main" val="20000"/>
                    </a:ext>
                  </a:extLst>
                </a:gridCol>
                <a:gridCol w="2786059">
                  <a:extLst>
                    <a:ext uri="{9D8B030D-6E8A-4147-A177-3AD203B41FA5}">
                      <a16:colId xmlns:a16="http://schemas.microsoft.com/office/drawing/2014/main" val="20001"/>
                    </a:ext>
                  </a:extLst>
                </a:gridCol>
                <a:gridCol w="1719541">
                  <a:extLst>
                    <a:ext uri="{9D8B030D-6E8A-4147-A177-3AD203B41FA5}">
                      <a16:colId xmlns:a16="http://schemas.microsoft.com/office/drawing/2014/main" val="20002"/>
                    </a:ext>
                  </a:extLst>
                </a:gridCol>
                <a:gridCol w="1633259">
                  <a:extLst>
                    <a:ext uri="{9D8B030D-6E8A-4147-A177-3AD203B41FA5}">
                      <a16:colId xmlns:a16="http://schemas.microsoft.com/office/drawing/2014/main" val="20003"/>
                    </a:ext>
                  </a:extLst>
                </a:gridCol>
              </a:tblGrid>
              <a:tr h="19923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1100" b="1" dirty="0">
                          <a:solidFill>
                            <a:srgbClr val="FFFFFF"/>
                          </a:solidFill>
                          <a:effectLst/>
                          <a:latin typeface="Arial"/>
                          <a:ea typeface="Calibri"/>
                          <a:cs typeface="Times New Roman"/>
                        </a:rPr>
                        <a:t>Contract</a:t>
                      </a:r>
                      <a:endParaRPr lang="en-US" sz="1100" dirty="0">
                        <a:effectLst/>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1100" b="1" dirty="0">
                          <a:solidFill>
                            <a:srgbClr val="FFFFFF"/>
                          </a:solidFill>
                          <a:effectLst/>
                          <a:latin typeface="Arial"/>
                          <a:ea typeface="Calibri"/>
                          <a:cs typeface="Times New Roman"/>
                        </a:rPr>
                        <a:t>Description</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1100" b="1" dirty="0">
                          <a:solidFill>
                            <a:srgbClr val="FFFFFF"/>
                          </a:solidFill>
                          <a:effectLst/>
                          <a:latin typeface="Arial"/>
                          <a:ea typeface="Calibri"/>
                          <a:cs typeface="Times New Roman"/>
                        </a:rPr>
                        <a:t>Prime(s)</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1100" b="1" dirty="0">
                          <a:solidFill>
                            <a:srgbClr val="FFFFFF"/>
                          </a:solidFill>
                          <a:effectLst/>
                          <a:latin typeface="Arial"/>
                          <a:ea typeface="Calibri"/>
                          <a:cs typeface="Times New Roman"/>
                        </a:rPr>
                        <a:t>Current PoP End</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9771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200" b="1" dirty="0">
                          <a:effectLst/>
                          <a:latin typeface="Arial"/>
                          <a:ea typeface="Calibri"/>
                          <a:cs typeface="Times New Roman"/>
                        </a:rPr>
                        <a:t>SBX </a:t>
                      </a:r>
                    </a:p>
                    <a:p>
                      <a:pPr marL="0" marR="0">
                        <a:lnSpc>
                          <a:spcPct val="115000"/>
                        </a:lnSpc>
                        <a:spcBef>
                          <a:spcPts val="0"/>
                        </a:spcBef>
                        <a:spcAft>
                          <a:spcPts val="0"/>
                        </a:spcAft>
                      </a:pPr>
                      <a:r>
                        <a:rPr lang="en-US" sz="1200" b="1" dirty="0">
                          <a:effectLst/>
                          <a:latin typeface="Arial"/>
                          <a:ea typeface="Calibri"/>
                          <a:cs typeface="Times New Roman"/>
                        </a:rPr>
                        <a:t>Mission Integration</a:t>
                      </a:r>
                      <a:r>
                        <a:rPr lang="en-US" sz="1400" b="1" dirty="0">
                          <a:effectLst/>
                          <a:latin typeface="Arial"/>
                          <a:ea typeface="Calibri"/>
                          <a:cs typeface="Times New Roman"/>
                        </a:rPr>
                        <a:t> </a:t>
                      </a:r>
                      <a:endParaRPr lang="en-US" sz="1400" b="1" dirty="0">
                        <a:effectLst/>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indent="-171450">
                        <a:lnSpc>
                          <a:spcPct val="115000"/>
                        </a:lnSpc>
                        <a:spcBef>
                          <a:spcPts val="0"/>
                        </a:spcBef>
                        <a:spcAft>
                          <a:spcPts val="0"/>
                        </a:spcAft>
                        <a:buSzPct val="75000"/>
                        <a:buFont typeface="Wingdings" panose="05000000000000000000" pitchFamily="2" charset="2"/>
                        <a:buChar char="u"/>
                      </a:pPr>
                      <a:r>
                        <a:rPr lang="en-US" sz="1100" b="1" dirty="0">
                          <a:effectLst/>
                          <a:latin typeface="Arial"/>
                          <a:ea typeface="Calibri"/>
                          <a:cs typeface="Times New Roman"/>
                        </a:rPr>
                        <a:t>SBX vessel integration and coordination of services (tech, ops,</a:t>
                      </a:r>
                      <a:r>
                        <a:rPr lang="en-US" sz="1100" b="1" baseline="0" dirty="0">
                          <a:effectLst/>
                          <a:latin typeface="Arial"/>
                          <a:ea typeface="Calibri"/>
                          <a:cs typeface="Times New Roman"/>
                        </a:rPr>
                        <a:t> supply, </a:t>
                      </a:r>
                      <a:r>
                        <a:rPr lang="en-US" sz="1100" b="1" baseline="0" dirty="0" err="1">
                          <a:effectLst/>
                          <a:latin typeface="Arial"/>
                          <a:ea typeface="Calibri"/>
                          <a:cs typeface="Times New Roman"/>
                        </a:rPr>
                        <a:t>etc</a:t>
                      </a:r>
                      <a:r>
                        <a:rPr lang="en-US" sz="1100" b="1" baseline="0" dirty="0">
                          <a:effectLst/>
                          <a:latin typeface="Arial"/>
                          <a:ea typeface="Calibri"/>
                          <a:cs typeface="Times New Roman"/>
                        </a:rPr>
                        <a:t>)</a:t>
                      </a:r>
                      <a:r>
                        <a:rPr lang="en-US" sz="1100" b="1" dirty="0">
                          <a:effectLst/>
                          <a:latin typeface="Arial"/>
                          <a:ea typeface="Calibri"/>
                          <a:cs typeface="Times New Roman"/>
                        </a:rPr>
                        <a:t> through various sources</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Arial"/>
                          <a:ea typeface="Calibri"/>
                          <a:cs typeface="Times New Roman"/>
                        </a:rPr>
                        <a:t>Gryphon Technologies</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solidFill>
                            <a:schemeClr val="tx1"/>
                          </a:solidFill>
                          <a:effectLst/>
                          <a:latin typeface="+mn-lt"/>
                          <a:ea typeface="Calibri"/>
                          <a:cs typeface="Times New Roman"/>
                        </a:rPr>
                        <a:t>June 2024</a:t>
                      </a:r>
                    </a:p>
                    <a:p>
                      <a:pPr marL="0" marR="0">
                        <a:lnSpc>
                          <a:spcPct val="115000"/>
                        </a:lnSpc>
                        <a:spcBef>
                          <a:spcPts val="0"/>
                        </a:spcBef>
                        <a:spcAft>
                          <a:spcPts val="0"/>
                        </a:spcAft>
                      </a:pP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038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200" b="1" dirty="0">
                          <a:effectLst/>
                          <a:latin typeface="Arial"/>
                          <a:ea typeface="Calibri"/>
                          <a:cs typeface="Times New Roman"/>
                        </a:rPr>
                        <a:t>Radar Development </a:t>
                      </a:r>
                    </a:p>
                    <a:p>
                      <a:pPr marL="0" marR="0">
                        <a:lnSpc>
                          <a:spcPct val="115000"/>
                        </a:lnSpc>
                        <a:spcBef>
                          <a:spcPts val="0"/>
                        </a:spcBef>
                        <a:spcAft>
                          <a:spcPts val="0"/>
                        </a:spcAft>
                      </a:pPr>
                      <a:r>
                        <a:rPr lang="en-US" sz="1200" b="1" dirty="0">
                          <a:effectLst/>
                          <a:latin typeface="Arial"/>
                          <a:ea typeface="Calibri"/>
                          <a:cs typeface="Times New Roman"/>
                        </a:rPr>
                        <a:t>Contract </a:t>
                      </a:r>
                    </a:p>
                    <a:p>
                      <a:pPr marL="0" marR="0">
                        <a:lnSpc>
                          <a:spcPct val="115000"/>
                        </a:lnSpc>
                        <a:spcBef>
                          <a:spcPts val="0"/>
                        </a:spcBef>
                        <a:spcAft>
                          <a:spcPts val="0"/>
                        </a:spcAft>
                      </a:pPr>
                      <a:r>
                        <a:rPr lang="en-US" sz="1200" b="1" dirty="0">
                          <a:effectLst/>
                          <a:latin typeface="Arial"/>
                          <a:ea typeface="Calibri"/>
                          <a:cs typeface="Times New Roman"/>
                        </a:rPr>
                        <a:t>(RDC)</a:t>
                      </a:r>
                      <a:endParaRPr lang="en-US" sz="1200" b="1" dirty="0">
                        <a:effectLst/>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fontAlgn="auto" latinLnBrk="0" hangingPunct="1">
                        <a:lnSpc>
                          <a:spcPct val="115000"/>
                        </a:lnSpc>
                        <a:spcBef>
                          <a:spcPts val="0"/>
                        </a:spcBef>
                        <a:spcAft>
                          <a:spcPts val="0"/>
                        </a:spcAft>
                        <a:buClrTx/>
                        <a:buSzPct val="75000"/>
                        <a:buFont typeface="Wingdings" panose="05000000000000000000" pitchFamily="2" charset="2"/>
                        <a:buChar char="u"/>
                        <a:tabLst/>
                        <a:defRPr/>
                      </a:pPr>
                      <a:r>
                        <a:rPr lang="en-US" sz="1100" b="1" dirty="0">
                          <a:effectLst/>
                          <a:latin typeface="Arial"/>
                          <a:ea typeface="Calibri"/>
                          <a:cs typeface="Times New Roman"/>
                        </a:rPr>
                        <a:t>Program Management</a:t>
                      </a:r>
                    </a:p>
                    <a:p>
                      <a:pPr marL="171450" marR="0" lvl="0" indent="-171450" algn="l" defTabSz="914400" rtl="0" eaLnBrk="1" fontAlgn="auto" latinLnBrk="0" hangingPunct="1">
                        <a:lnSpc>
                          <a:spcPct val="115000"/>
                        </a:lnSpc>
                        <a:spcBef>
                          <a:spcPts val="0"/>
                        </a:spcBef>
                        <a:spcAft>
                          <a:spcPts val="0"/>
                        </a:spcAft>
                        <a:buClrTx/>
                        <a:buSzPct val="75000"/>
                        <a:buFont typeface="Wingdings" panose="05000000000000000000" pitchFamily="2" charset="2"/>
                        <a:buChar char="u"/>
                        <a:tabLst/>
                        <a:defRPr/>
                      </a:pPr>
                      <a:r>
                        <a:rPr lang="en-US" sz="1100" b="1" dirty="0">
                          <a:effectLst/>
                          <a:latin typeface="Arial"/>
                          <a:ea typeface="Calibri"/>
                          <a:cs typeface="Times New Roman"/>
                        </a:rPr>
                        <a:t>Hardware</a:t>
                      </a:r>
                      <a:r>
                        <a:rPr lang="en-US" sz="1100" b="1" baseline="0" dirty="0">
                          <a:effectLst/>
                          <a:latin typeface="Arial"/>
                          <a:ea typeface="Calibri"/>
                          <a:cs typeface="Times New Roman"/>
                        </a:rPr>
                        <a:t> &amp;</a:t>
                      </a:r>
                      <a:r>
                        <a:rPr lang="en-US" sz="1100" b="1" dirty="0">
                          <a:effectLst/>
                          <a:latin typeface="Arial"/>
                          <a:ea typeface="Calibri"/>
                          <a:cs typeface="Times New Roman"/>
                        </a:rPr>
                        <a:t> Software </a:t>
                      </a:r>
                      <a:r>
                        <a:rPr lang="en-US" sz="1100" b="1" dirty="0">
                          <a:effectLst/>
                          <a:latin typeface="+mn-lt"/>
                          <a:ea typeface="Calibri"/>
                          <a:cs typeface="Times New Roman"/>
                        </a:rPr>
                        <a:t>Development and Sustainment for AN/TPY-2 Radars</a:t>
                      </a:r>
                      <a:r>
                        <a:rPr lang="en-US" sz="1100" b="1" baseline="0" dirty="0">
                          <a:effectLst/>
                          <a:latin typeface="+mn-lt"/>
                          <a:ea typeface="Calibri"/>
                          <a:cs typeface="Times New Roman"/>
                        </a:rPr>
                        <a:t> </a:t>
                      </a:r>
                      <a:r>
                        <a:rPr lang="en-US" sz="1100" b="1" dirty="0">
                          <a:effectLst/>
                          <a:latin typeface="+mn-lt"/>
                          <a:ea typeface="Calibri"/>
                          <a:cs typeface="Times New Roman"/>
                        </a:rPr>
                        <a:t>and SBX</a:t>
                      </a:r>
                    </a:p>
                    <a:p>
                      <a:pPr marL="171450" marR="0" lvl="0" indent="-171450" algn="l" defTabSz="914400" rtl="0" eaLnBrk="1" fontAlgn="auto" latinLnBrk="0" hangingPunct="1">
                        <a:lnSpc>
                          <a:spcPct val="115000"/>
                        </a:lnSpc>
                        <a:spcBef>
                          <a:spcPts val="0"/>
                        </a:spcBef>
                        <a:spcAft>
                          <a:spcPts val="0"/>
                        </a:spcAft>
                        <a:buClrTx/>
                        <a:buSzPct val="75000"/>
                        <a:buFont typeface="Wingdings" panose="05000000000000000000" pitchFamily="2" charset="2"/>
                        <a:buChar char="u"/>
                        <a:tabLst/>
                        <a:defRPr/>
                      </a:pPr>
                      <a:r>
                        <a:rPr lang="en-US" sz="1100" b="1" dirty="0">
                          <a:effectLst/>
                          <a:latin typeface="+mn-lt"/>
                          <a:ea typeface="Calibri"/>
                          <a:cs typeface="Times New Roman"/>
                        </a:rPr>
                        <a:t>Engineering Services</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Arial"/>
                          <a:ea typeface="Calibri"/>
                          <a:cs typeface="Times New Roman"/>
                        </a:rPr>
                        <a:t>Raytheon Technologies</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Arial"/>
                          <a:ea typeface="Calibri"/>
                          <a:cs typeface="Times New Roman"/>
                        </a:rPr>
                        <a:t>October 2024</a:t>
                      </a:r>
                    </a:p>
                    <a:p>
                      <a:pPr marL="0" marR="0">
                        <a:lnSpc>
                          <a:spcPct val="115000"/>
                        </a:lnSpc>
                        <a:spcBef>
                          <a:spcPts val="0"/>
                        </a:spcBef>
                        <a:spcAft>
                          <a:spcPts val="0"/>
                        </a:spcAft>
                      </a:pPr>
                      <a:endParaRPr lang="en-US" sz="1100" b="1" dirty="0">
                        <a:effectLst/>
                        <a:latin typeface="Arial"/>
                        <a:ea typeface="Calibri"/>
                        <a:cs typeface="Times New Roman"/>
                      </a:endParaRPr>
                    </a:p>
                    <a:p>
                      <a:pPr marL="0" marR="0">
                        <a:lnSpc>
                          <a:spcPct val="115000"/>
                        </a:lnSpc>
                        <a:spcBef>
                          <a:spcPts val="0"/>
                        </a:spcBef>
                        <a:spcAft>
                          <a:spcPts val="0"/>
                        </a:spcAft>
                      </a:pPr>
                      <a:endParaRPr lang="en-US" sz="1100" b="1" dirty="0">
                        <a:effectLst/>
                        <a:latin typeface="Arial"/>
                        <a:ea typeface="Calibri"/>
                        <a:cs typeface="Times New Roman"/>
                      </a:endParaRPr>
                    </a:p>
                    <a:p>
                      <a:pPr marL="0" marR="0">
                        <a:lnSpc>
                          <a:spcPct val="115000"/>
                        </a:lnSpc>
                        <a:spcBef>
                          <a:spcPts val="0"/>
                        </a:spcBef>
                        <a:spcAft>
                          <a:spcPts val="0"/>
                        </a:spcAft>
                      </a:pPr>
                      <a:endParaRPr lang="en-US" sz="1100" b="1" dirty="0">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0847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200" b="1" dirty="0">
                          <a:effectLst/>
                          <a:latin typeface="Arial"/>
                          <a:ea typeface="Calibri"/>
                          <a:cs typeface="Times New Roman"/>
                        </a:rPr>
                        <a:t>Contractor </a:t>
                      </a:r>
                    </a:p>
                    <a:p>
                      <a:pPr marL="0" marR="0">
                        <a:lnSpc>
                          <a:spcPct val="115000"/>
                        </a:lnSpc>
                        <a:spcBef>
                          <a:spcPts val="0"/>
                        </a:spcBef>
                        <a:spcAft>
                          <a:spcPts val="0"/>
                        </a:spcAft>
                      </a:pPr>
                      <a:r>
                        <a:rPr lang="en-US" sz="1200" b="1" dirty="0">
                          <a:effectLst/>
                          <a:latin typeface="Arial"/>
                          <a:ea typeface="Calibri"/>
                          <a:cs typeface="Times New Roman"/>
                        </a:rPr>
                        <a:t>Logistics </a:t>
                      </a:r>
                    </a:p>
                    <a:p>
                      <a:pPr marL="0" marR="0">
                        <a:lnSpc>
                          <a:spcPct val="115000"/>
                        </a:lnSpc>
                        <a:spcBef>
                          <a:spcPts val="0"/>
                        </a:spcBef>
                        <a:spcAft>
                          <a:spcPts val="0"/>
                        </a:spcAft>
                      </a:pPr>
                      <a:r>
                        <a:rPr lang="en-US" sz="1200" b="1" dirty="0">
                          <a:effectLst/>
                          <a:latin typeface="Arial"/>
                          <a:ea typeface="Calibri"/>
                          <a:cs typeface="Times New Roman"/>
                        </a:rPr>
                        <a:t>Support (CLS)</a:t>
                      </a:r>
                      <a:endParaRPr lang="en-US" sz="1100" b="1" dirty="0">
                        <a:effectLst/>
                        <a:latin typeface="Arial"/>
                        <a:ea typeface="Calibri"/>
                        <a:cs typeface="Times New Roman"/>
                      </a:endParaRPr>
                    </a:p>
                    <a:p>
                      <a:pPr marL="0" marR="0">
                        <a:lnSpc>
                          <a:spcPct val="115000"/>
                        </a:lnSpc>
                        <a:spcBef>
                          <a:spcPts val="0"/>
                        </a:spcBef>
                        <a:spcAft>
                          <a:spcPts val="0"/>
                        </a:spcAft>
                      </a:pPr>
                      <a:endParaRPr lang="en-US" sz="1100" b="1" dirty="0">
                        <a:effectLst/>
                        <a:latin typeface="Arial"/>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nSpc>
                          <a:spcPct val="115000"/>
                        </a:lnSpc>
                        <a:spcBef>
                          <a:spcPts val="0"/>
                        </a:spcBef>
                        <a:spcAft>
                          <a:spcPts val="0"/>
                        </a:spcAft>
                        <a:buSzPct val="75000"/>
                        <a:buFont typeface="Wingdings" panose="05000000000000000000" pitchFamily="2" charset="2"/>
                        <a:buChar char="u"/>
                      </a:pPr>
                      <a:r>
                        <a:rPr lang="en-US" sz="1100" b="1" dirty="0">
                          <a:effectLst/>
                          <a:latin typeface="Arial"/>
                          <a:ea typeface="Calibri"/>
                          <a:cs typeface="Times New Roman"/>
                        </a:rPr>
                        <a:t>Operations and Sustainment activities for all AN/TPY-2 </a:t>
                      </a:r>
                      <a:r>
                        <a:rPr lang="en-US" sz="1100" b="1" dirty="0">
                          <a:solidFill>
                            <a:schemeClr val="tx1"/>
                          </a:solidFill>
                          <a:effectLst/>
                          <a:latin typeface="Arial"/>
                          <a:ea typeface="Calibri"/>
                          <a:cs typeface="Times New Roman"/>
                        </a:rPr>
                        <a:t>Radars</a:t>
                      </a:r>
                      <a:r>
                        <a:rPr lang="en-US" sz="1100" b="1" dirty="0">
                          <a:effectLst/>
                          <a:latin typeface="Arial"/>
                          <a:ea typeface="Calibri"/>
                          <a:cs typeface="Times New Roman"/>
                        </a:rPr>
                        <a:t> and SBX</a:t>
                      </a:r>
                    </a:p>
                    <a:p>
                      <a:pPr marL="171450" marR="0" lvl="0" indent="-171450">
                        <a:lnSpc>
                          <a:spcPct val="115000"/>
                        </a:lnSpc>
                        <a:spcBef>
                          <a:spcPts val="0"/>
                        </a:spcBef>
                        <a:spcAft>
                          <a:spcPts val="0"/>
                        </a:spcAft>
                        <a:buSzPct val="75000"/>
                        <a:buFont typeface="Wingdings" panose="05000000000000000000" pitchFamily="2" charset="2"/>
                        <a:buChar char="u"/>
                      </a:pPr>
                      <a:r>
                        <a:rPr lang="en-US" sz="1100" b="1" dirty="0">
                          <a:effectLst/>
                          <a:latin typeface="Arial"/>
                          <a:ea typeface="Calibri"/>
                          <a:cs typeface="Times New Roman"/>
                        </a:rPr>
                        <a:t>Deployment</a:t>
                      </a:r>
                      <a:r>
                        <a:rPr lang="en-US" sz="1100" b="1" baseline="0" dirty="0">
                          <a:effectLst/>
                          <a:latin typeface="Arial"/>
                          <a:ea typeface="Calibri"/>
                          <a:cs typeface="Times New Roman"/>
                        </a:rPr>
                        <a:t> and Site Support</a:t>
                      </a:r>
                      <a:endParaRPr lang="en-US" sz="1100" b="1" dirty="0">
                        <a:effectLst/>
                        <a:latin typeface="Calibri"/>
                        <a:ea typeface="Calibri"/>
                        <a:cs typeface="Times New Roman"/>
                      </a:endParaRPr>
                    </a:p>
                    <a:p>
                      <a:pPr marL="171450" marR="0" lvl="0" indent="-171450">
                        <a:lnSpc>
                          <a:spcPct val="115000"/>
                        </a:lnSpc>
                        <a:spcBef>
                          <a:spcPts val="0"/>
                        </a:spcBef>
                        <a:spcAft>
                          <a:spcPts val="0"/>
                        </a:spcAft>
                        <a:buSzPct val="75000"/>
                        <a:buFont typeface="Wingdings" panose="05000000000000000000" pitchFamily="2" charset="2"/>
                        <a:buChar char="u"/>
                      </a:pPr>
                      <a:r>
                        <a:rPr lang="en-US" sz="1100" b="1" dirty="0">
                          <a:effectLst/>
                          <a:latin typeface="Arial"/>
                          <a:ea typeface="Calibri"/>
                          <a:cs typeface="Times New Roman"/>
                        </a:rPr>
                        <a:t>Depot transition support</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Arial"/>
                          <a:ea typeface="Calibri"/>
                          <a:cs typeface="Times New Roman"/>
                        </a:rPr>
                        <a:t>Raytheon Technologies</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solidFill>
                            <a:schemeClr val="tx1"/>
                          </a:solidFill>
                          <a:effectLst/>
                          <a:latin typeface="+mn-lt"/>
                          <a:ea typeface="Calibri"/>
                          <a:cs typeface="Times New Roman"/>
                        </a:rPr>
                        <a:t>October 2024</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9619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Arial"/>
                          <a:ea typeface="Calibri"/>
                          <a:cs typeface="Times New Roman"/>
                        </a:rPr>
                        <a:t>Radar Test </a:t>
                      </a:r>
                    </a:p>
                    <a:p>
                      <a:pPr marL="0" marR="0">
                        <a:lnSpc>
                          <a:spcPct val="115000"/>
                        </a:lnSpc>
                        <a:spcBef>
                          <a:spcPts val="0"/>
                        </a:spcBef>
                        <a:spcAft>
                          <a:spcPts val="0"/>
                        </a:spcAft>
                      </a:pPr>
                      <a:r>
                        <a:rPr lang="en-US" sz="1100" b="1" dirty="0">
                          <a:effectLst/>
                          <a:latin typeface="Arial"/>
                          <a:ea typeface="Calibri"/>
                          <a:cs typeface="Times New Roman"/>
                        </a:rPr>
                        <a:t>Contract </a:t>
                      </a:r>
                    </a:p>
                    <a:p>
                      <a:pPr marL="0" marR="0">
                        <a:lnSpc>
                          <a:spcPct val="115000"/>
                        </a:lnSpc>
                        <a:spcBef>
                          <a:spcPts val="0"/>
                        </a:spcBef>
                        <a:spcAft>
                          <a:spcPts val="0"/>
                        </a:spcAft>
                      </a:pPr>
                      <a:r>
                        <a:rPr lang="en-US" sz="1100" b="1" dirty="0">
                          <a:effectLst/>
                          <a:latin typeface="Arial"/>
                          <a:ea typeface="Calibri"/>
                          <a:cs typeface="Times New Roman"/>
                        </a:rPr>
                        <a:t>(RTC)</a:t>
                      </a:r>
                    </a:p>
                    <a:p>
                      <a:pPr marL="0" marR="0">
                        <a:lnSpc>
                          <a:spcPct val="115000"/>
                        </a:lnSpc>
                        <a:spcBef>
                          <a:spcPts val="0"/>
                        </a:spcBef>
                        <a:spcAft>
                          <a:spcPts val="0"/>
                        </a:spcAft>
                      </a:pPr>
                      <a:endParaRPr lang="en-US" sz="600" b="1" dirty="0">
                        <a:effectLst/>
                        <a:latin typeface="Arial"/>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Arial"/>
                          <a:ea typeface="Calibri"/>
                          <a:cs typeface="Times New Roman"/>
                        </a:rPr>
                        <a:t>Flight and ground test support to Upgraded Early Warning Radars (UEWRs) and COBRA DANE (CD)</a:t>
                      </a:r>
                      <a:r>
                        <a:rPr lang="en-US" sz="1100" b="1" kern="1200" baseline="0" dirty="0">
                          <a:solidFill>
                            <a:schemeClr val="tx1"/>
                          </a:solidFill>
                          <a:effectLst/>
                          <a:latin typeface="Arial"/>
                          <a:ea typeface="Calibri"/>
                          <a:cs typeface="Times New Roman"/>
                        </a:rPr>
                        <a:t> and X-Band Radars</a:t>
                      </a: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baseline="0" dirty="0">
                          <a:solidFill>
                            <a:schemeClr val="tx1"/>
                          </a:solidFill>
                          <a:effectLst/>
                          <a:latin typeface="Arial"/>
                          <a:ea typeface="Calibri"/>
                          <a:cs typeface="Times New Roman"/>
                        </a:rPr>
                        <a:t>Models and Simulations</a:t>
                      </a:r>
                      <a:endParaRPr lang="en-US" sz="1100" b="1" kern="12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mn-lt"/>
                          <a:ea typeface="Calibri"/>
                          <a:cs typeface="Times New Roman"/>
                        </a:rPr>
                        <a:t>Raytheon Technologies</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solidFill>
                            <a:schemeClr val="tx1"/>
                          </a:solidFill>
                          <a:effectLst/>
                          <a:latin typeface="+mn-lt"/>
                          <a:ea typeface="Calibri"/>
                          <a:cs typeface="Times New Roman"/>
                        </a:rPr>
                        <a:t>November 2024</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8002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Arial"/>
                          <a:ea typeface="Calibri"/>
                          <a:cs typeface="Times New Roman"/>
                        </a:rPr>
                        <a:t>AN/TPY-2</a:t>
                      </a:r>
                      <a:r>
                        <a:rPr lang="en-US" sz="1100" b="1" baseline="0" dirty="0">
                          <a:effectLst/>
                          <a:latin typeface="Arial"/>
                          <a:ea typeface="Calibri"/>
                          <a:cs typeface="Times New Roman"/>
                        </a:rPr>
                        <a:t> FMS – United </a:t>
                      </a:r>
                    </a:p>
                    <a:p>
                      <a:pPr marL="0" marR="0">
                        <a:lnSpc>
                          <a:spcPct val="115000"/>
                        </a:lnSpc>
                        <a:spcBef>
                          <a:spcPts val="0"/>
                        </a:spcBef>
                        <a:spcAft>
                          <a:spcPts val="0"/>
                        </a:spcAft>
                      </a:pPr>
                      <a:r>
                        <a:rPr lang="en-US" sz="1100" b="1" baseline="0" dirty="0">
                          <a:effectLst/>
                          <a:latin typeface="Arial"/>
                          <a:ea typeface="Calibri"/>
                          <a:cs typeface="Times New Roman"/>
                        </a:rPr>
                        <a:t>Arab Emirates (UAE)</a:t>
                      </a:r>
                      <a:endParaRPr lang="en-US" sz="1100" b="1" dirty="0">
                        <a:effectLst/>
                        <a:latin typeface="Arial"/>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Arial"/>
                          <a:ea typeface="Calibri"/>
                          <a:cs typeface="Times New Roman"/>
                        </a:rPr>
                        <a:t>Operations and Sustainment of 2 AN/TPY-2 Radars</a:t>
                      </a:r>
                      <a:r>
                        <a:rPr lang="en-US" sz="1100" b="1" kern="1200" baseline="0" dirty="0">
                          <a:solidFill>
                            <a:schemeClr val="tx1"/>
                          </a:solidFill>
                          <a:effectLst/>
                          <a:latin typeface="Arial"/>
                          <a:ea typeface="Calibri"/>
                          <a:cs typeface="Times New Roman"/>
                        </a:rPr>
                        <a:t> in-country</a:t>
                      </a: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baseline="0" dirty="0">
                          <a:solidFill>
                            <a:schemeClr val="tx1"/>
                          </a:solidFill>
                          <a:effectLst/>
                          <a:latin typeface="Arial"/>
                          <a:ea typeface="Calibri"/>
                          <a:cs typeface="Times New Roman"/>
                        </a:rPr>
                        <a:t>Spares, Sustainment, Maintenance, and Training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dirty="0">
                          <a:effectLst/>
                          <a:latin typeface="+mn-lt"/>
                          <a:ea typeface="Calibri"/>
                          <a:cs typeface="Times New Roman"/>
                        </a:rPr>
                        <a:t>Raytheon Technologies</a:t>
                      </a:r>
                      <a:endParaRPr lang="en-US" sz="1100" b="1" dirty="0">
                        <a:effectLst/>
                        <a:latin typeface="Calibri"/>
                        <a:ea typeface="Calibri"/>
                        <a:cs typeface="Times New Roman"/>
                      </a:endParaRPr>
                    </a:p>
                    <a:p>
                      <a:pPr marL="0" marR="0">
                        <a:lnSpc>
                          <a:spcPct val="115000"/>
                        </a:lnSpc>
                        <a:spcBef>
                          <a:spcPts val="0"/>
                        </a:spcBef>
                        <a:spcAft>
                          <a:spcPts val="0"/>
                        </a:spcAft>
                      </a:pP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mn-lt"/>
                          <a:ea typeface="Calibri"/>
                          <a:cs typeface="Times New Roman"/>
                        </a:rPr>
                        <a:t>September 2025</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8549265"/>
                  </a:ext>
                </a:extLst>
              </a:tr>
              <a:tr h="78002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Arial"/>
                          <a:ea typeface="Calibri"/>
                          <a:cs typeface="Times New Roman"/>
                        </a:rPr>
                        <a:t>AN/TPY-2</a:t>
                      </a:r>
                      <a:r>
                        <a:rPr lang="en-US" sz="1100" b="1" baseline="0" dirty="0">
                          <a:effectLst/>
                          <a:latin typeface="Arial"/>
                          <a:ea typeface="Calibri"/>
                          <a:cs typeface="Times New Roman"/>
                        </a:rPr>
                        <a:t> FMS – Kingdom</a:t>
                      </a:r>
                    </a:p>
                    <a:p>
                      <a:pPr marL="0" marR="0">
                        <a:lnSpc>
                          <a:spcPct val="115000"/>
                        </a:lnSpc>
                        <a:spcBef>
                          <a:spcPts val="0"/>
                        </a:spcBef>
                        <a:spcAft>
                          <a:spcPts val="0"/>
                        </a:spcAft>
                      </a:pPr>
                      <a:r>
                        <a:rPr lang="en-US" sz="1100" b="1" baseline="0" dirty="0">
                          <a:effectLst/>
                          <a:latin typeface="Arial"/>
                          <a:ea typeface="Calibri"/>
                          <a:cs typeface="Times New Roman"/>
                        </a:rPr>
                        <a:t>of Saudi Arabia (KSA)</a:t>
                      </a:r>
                    </a:p>
                    <a:p>
                      <a:pPr marL="0" marR="0">
                        <a:lnSpc>
                          <a:spcPct val="115000"/>
                        </a:lnSpc>
                        <a:spcBef>
                          <a:spcPts val="0"/>
                        </a:spcBef>
                        <a:spcAft>
                          <a:spcPts val="0"/>
                        </a:spcAft>
                      </a:pPr>
                      <a:endParaRPr lang="en-US" sz="1100" b="1" dirty="0">
                        <a:effectLst/>
                        <a:latin typeface="Arial"/>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mn-lt"/>
                          <a:ea typeface="Calibri"/>
                          <a:cs typeface="Times New Roman"/>
                        </a:rPr>
                        <a:t>Production and initial CLS of</a:t>
                      </a:r>
                      <a:r>
                        <a:rPr lang="en-US" sz="1100" b="1" kern="1200" baseline="0" dirty="0">
                          <a:solidFill>
                            <a:schemeClr val="tx1"/>
                          </a:solidFill>
                          <a:effectLst/>
                          <a:latin typeface="+mn-lt"/>
                          <a:ea typeface="Calibri"/>
                          <a:cs typeface="Times New Roman"/>
                        </a:rPr>
                        <a:t> 7 AN/TPY-2 Radars in-country</a:t>
                      </a: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baseline="0" dirty="0">
                          <a:solidFill>
                            <a:schemeClr val="tx1"/>
                          </a:solidFill>
                          <a:effectLst/>
                          <a:latin typeface="+mn-lt"/>
                          <a:ea typeface="Calibri"/>
                          <a:cs typeface="Times New Roman"/>
                        </a:rPr>
                        <a:t>Spares, Sustainment, Maintenance, and Training</a:t>
                      </a:r>
                      <a:endParaRPr lang="en-US" sz="1100" b="1" kern="120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100" b="1" dirty="0">
                          <a:effectLst/>
                          <a:latin typeface="+mn-lt"/>
                          <a:ea typeface="Calibri"/>
                          <a:cs typeface="Times New Roman"/>
                        </a:rPr>
                        <a:t>Raytheon</a:t>
                      </a:r>
                      <a:r>
                        <a:rPr lang="en-US" sz="1100" b="1" baseline="0" dirty="0">
                          <a:effectLst/>
                          <a:latin typeface="+mn-lt"/>
                          <a:ea typeface="Calibri"/>
                          <a:cs typeface="Times New Roman"/>
                        </a:rPr>
                        <a:t> Technologies</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solidFill>
                            <a:schemeClr val="tx1"/>
                          </a:solidFill>
                          <a:effectLst/>
                          <a:latin typeface="+mn-lt"/>
                          <a:ea typeface="Calibri"/>
                          <a:cs typeface="Times New Roman"/>
                        </a:rPr>
                        <a:t>August 2032</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4021477"/>
                  </a:ext>
                </a:extLst>
              </a:tr>
            </a:tbl>
          </a:graphicData>
        </a:graphic>
      </p:graphicFrame>
      <p:grpSp>
        <p:nvGrpSpPr>
          <p:cNvPr id="133" name="Group 132"/>
          <p:cNvGrpSpPr/>
          <p:nvPr/>
        </p:nvGrpSpPr>
        <p:grpSpPr>
          <a:xfrm>
            <a:off x="783728" y="1392715"/>
            <a:ext cx="2073772" cy="4982590"/>
            <a:chOff x="783728" y="1392715"/>
            <a:chExt cx="2073772" cy="4982590"/>
          </a:xfrm>
        </p:grpSpPr>
        <p:grpSp>
          <p:nvGrpSpPr>
            <p:cNvPr id="132" name="Group 131"/>
            <p:cNvGrpSpPr/>
            <p:nvPr/>
          </p:nvGrpSpPr>
          <p:grpSpPr>
            <a:xfrm>
              <a:off x="1145930" y="2256039"/>
              <a:ext cx="1711570" cy="570111"/>
              <a:chOff x="1145930" y="2256039"/>
              <a:chExt cx="1711570" cy="570111"/>
            </a:xfrm>
          </p:grpSpPr>
          <p:pic>
            <p:nvPicPr>
              <p:cNvPr id="109" name="Picture 2" descr="C:\Users\colet\Desktop\17_jpg.jpg"/>
              <p:cNvPicPr>
                <a:picLocks noChangeAspect="1" noChangeArrowheads="1"/>
              </p:cNvPicPr>
              <p:nvPr/>
            </p:nvPicPr>
            <p:blipFill>
              <a:blip r:embed="rId2" cstate="print"/>
              <a:srcRect/>
              <a:stretch>
                <a:fillRect/>
              </a:stretch>
            </p:blipFill>
            <p:spPr bwMode="auto">
              <a:xfrm>
                <a:off x="1145930" y="2256039"/>
                <a:ext cx="838200" cy="570111"/>
              </a:xfrm>
              <a:prstGeom prst="rect">
                <a:avLst/>
              </a:prstGeom>
              <a:noFill/>
              <a:scene3d>
                <a:camera prst="orthographicFront"/>
                <a:lightRig rig="threePt" dir="t"/>
              </a:scene3d>
              <a:sp3d>
                <a:bevelT/>
              </a:sp3d>
            </p:spPr>
          </p:pic>
          <p:pic>
            <p:nvPicPr>
              <p:cNvPr id="110" name="Picture 18" descr="DSC_1731Rev-1-cropSmall"/>
              <p:cNvPicPr>
                <a:picLocks noChangeAspect="1" noChangeArrowheads="1"/>
              </p:cNvPicPr>
              <p:nvPr/>
            </p:nvPicPr>
            <p:blipFill>
              <a:blip r:embed="rId3" cstate="print"/>
              <a:srcRect/>
              <a:stretch>
                <a:fillRect/>
              </a:stretch>
            </p:blipFill>
            <p:spPr bwMode="auto">
              <a:xfrm>
                <a:off x="2156960" y="2257267"/>
                <a:ext cx="700540" cy="560707"/>
              </a:xfrm>
              <a:prstGeom prst="rect">
                <a:avLst/>
              </a:prstGeom>
              <a:noFill/>
              <a:ln w="19050">
                <a:noFill/>
                <a:miter lim="800000"/>
                <a:headEnd/>
                <a:tailEnd/>
              </a:ln>
              <a:scene3d>
                <a:camera prst="orthographicFront"/>
                <a:lightRig rig="threePt" dir="t"/>
              </a:scene3d>
              <a:sp3d>
                <a:bevelT/>
              </a:sp3d>
            </p:spPr>
          </p:pic>
        </p:grpSp>
        <p:grpSp>
          <p:nvGrpSpPr>
            <p:cNvPr id="131" name="Group 130"/>
            <p:cNvGrpSpPr/>
            <p:nvPr/>
          </p:nvGrpSpPr>
          <p:grpSpPr>
            <a:xfrm>
              <a:off x="1314908" y="3286698"/>
              <a:ext cx="1524000" cy="556799"/>
              <a:chOff x="1314908" y="3286698"/>
              <a:chExt cx="1524000" cy="556799"/>
            </a:xfrm>
          </p:grpSpPr>
          <p:pic>
            <p:nvPicPr>
              <p:cNvPr id="112" name="Picture 2" descr="Deployable Radar Project Office"/>
              <p:cNvPicPr>
                <a:picLocks noChangeAspect="1" noChangeArrowheads="1"/>
              </p:cNvPicPr>
              <p:nvPr/>
            </p:nvPicPr>
            <p:blipFill rotWithShape="1">
              <a:blip r:embed="rId4" cstate="print"/>
              <a:srcRect l="8336" t="16404" r="8238" b="12002"/>
              <a:stretch/>
            </p:blipFill>
            <p:spPr bwMode="auto">
              <a:xfrm>
                <a:off x="1314908" y="3286698"/>
                <a:ext cx="665372" cy="556799"/>
              </a:xfrm>
              <a:prstGeom prst="rect">
                <a:avLst/>
              </a:prstGeom>
              <a:noFill/>
              <a:ln w="6350">
                <a:noFill/>
                <a:miter lim="800000"/>
                <a:headEnd/>
                <a:tailEnd/>
              </a:ln>
              <a:scene3d>
                <a:camera prst="orthographicFront"/>
                <a:lightRig rig="threePt" dir="t"/>
              </a:scene3d>
              <a:sp3d>
                <a:bevelT/>
              </a:sp3d>
            </p:spPr>
          </p:pic>
          <p:pic>
            <p:nvPicPr>
              <p:cNvPr id="113" name="Picture 1" descr="C:\Users\williamsonb\Desktop\Common Docs\Pics\Open Ocean.JPG"/>
              <p:cNvPicPr>
                <a:picLocks noChangeAspect="1" noChangeArrowheads="1"/>
              </p:cNvPicPr>
              <p:nvPr/>
            </p:nvPicPr>
            <p:blipFill>
              <a:blip r:embed="rId5" cstate="print"/>
              <a:srcRect/>
              <a:stretch>
                <a:fillRect/>
              </a:stretch>
            </p:blipFill>
            <p:spPr bwMode="auto">
              <a:xfrm>
                <a:off x="2085055" y="3286698"/>
                <a:ext cx="753853" cy="556799"/>
              </a:xfrm>
              <a:prstGeom prst="rect">
                <a:avLst/>
              </a:prstGeom>
              <a:noFill/>
              <a:ln>
                <a:solidFill>
                  <a:srgbClr val="000000"/>
                </a:solidFill>
              </a:ln>
              <a:scene3d>
                <a:camera prst="orthographicFront"/>
                <a:lightRig rig="threePt" dir="t"/>
              </a:scene3d>
              <a:sp3d>
                <a:bevelT/>
              </a:sp3d>
            </p:spPr>
          </p:pic>
        </p:grpSp>
        <p:grpSp>
          <p:nvGrpSpPr>
            <p:cNvPr id="130" name="Group 129"/>
            <p:cNvGrpSpPr/>
            <p:nvPr/>
          </p:nvGrpSpPr>
          <p:grpSpPr>
            <a:xfrm>
              <a:off x="1610275" y="1457898"/>
              <a:ext cx="496242" cy="375489"/>
              <a:chOff x="1610275" y="1457898"/>
              <a:chExt cx="496242" cy="375489"/>
            </a:xfrm>
          </p:grpSpPr>
          <p:sp>
            <p:nvSpPr>
              <p:cNvPr id="117" name="Rectangle 9"/>
              <p:cNvSpPr>
                <a:spLocks noChangeAspect="1" noChangeArrowheads="1"/>
              </p:cNvSpPr>
              <p:nvPr/>
            </p:nvSpPr>
            <p:spPr bwMode="auto">
              <a:xfrm>
                <a:off x="1610275" y="1457898"/>
                <a:ext cx="496242" cy="375489"/>
              </a:xfrm>
              <a:prstGeom prst="rect">
                <a:avLst/>
              </a:prstGeom>
              <a:noFill/>
              <a:ln w="12700" algn="ctr">
                <a:noFill/>
                <a:miter lim="800000"/>
                <a:headEnd/>
                <a:tailEnd/>
              </a:ln>
              <a:effectLst>
                <a:prstShdw prst="shdw17" dist="17961" dir="2700000">
                  <a:srgbClr val="997A00"/>
                </a:prstShdw>
              </a:effectLst>
              <a:scene3d>
                <a:camera prst="orthographicFront"/>
                <a:lightRig rig="threePt" dir="t"/>
              </a:scene3d>
              <a:sp3d>
                <a:bevelT/>
              </a:sp3d>
            </p:spPr>
            <p:txBody>
              <a:bodyPr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endParaRPr>
              </a:p>
            </p:txBody>
          </p:sp>
          <p:pic>
            <p:nvPicPr>
              <p:cNvPr id="118" name="Picture 10" descr="face under dome2"/>
              <p:cNvPicPr>
                <a:picLocks noChangeAspect="1" noChangeArrowheads="1"/>
              </p:cNvPicPr>
              <p:nvPr/>
            </p:nvPicPr>
            <p:blipFill>
              <a:blip r:embed="rId6" cstate="print"/>
              <a:srcRect/>
              <a:stretch>
                <a:fillRect/>
              </a:stretch>
            </p:blipFill>
            <p:spPr bwMode="auto">
              <a:xfrm>
                <a:off x="1614810" y="1463752"/>
                <a:ext cx="489817" cy="365454"/>
              </a:xfrm>
              <a:prstGeom prst="rect">
                <a:avLst/>
              </a:prstGeom>
              <a:noFill/>
              <a:ln w="6350">
                <a:noFill/>
                <a:miter lim="800000"/>
                <a:headEnd/>
                <a:tailEnd/>
              </a:ln>
              <a:scene3d>
                <a:camera prst="orthographicFront"/>
                <a:lightRig rig="threePt" dir="t"/>
              </a:scene3d>
              <a:sp3d>
                <a:bevelT/>
              </a:sp3d>
            </p:spPr>
          </p:pic>
        </p:grpSp>
        <p:pic>
          <p:nvPicPr>
            <p:cNvPr id="116" name="Picture 115"/>
            <p:cNvPicPr>
              <a:picLocks noChangeAspect="1"/>
            </p:cNvPicPr>
            <p:nvPr/>
          </p:nvPicPr>
          <p:blipFill>
            <a:blip r:embed="rId7"/>
            <a:stretch>
              <a:fillRect/>
            </a:stretch>
          </p:blipFill>
          <p:spPr>
            <a:xfrm>
              <a:off x="2171699" y="1392715"/>
              <a:ext cx="667209" cy="473232"/>
            </a:xfrm>
            <a:prstGeom prst="rect">
              <a:avLst/>
            </a:prstGeom>
            <a:noFill/>
            <a:ln w="6350">
              <a:noFill/>
              <a:miter lim="800000"/>
              <a:headEnd/>
              <a:tailEnd/>
            </a:ln>
            <a:scene3d>
              <a:camera prst="orthographicFront"/>
              <a:lightRig rig="threePt" dir="t"/>
            </a:scene3d>
            <a:sp3d>
              <a:bevelT/>
            </a:sp3d>
          </p:spPr>
        </p:pic>
        <p:grpSp>
          <p:nvGrpSpPr>
            <p:cNvPr id="129" name="Group 128"/>
            <p:cNvGrpSpPr/>
            <p:nvPr/>
          </p:nvGrpSpPr>
          <p:grpSpPr>
            <a:xfrm>
              <a:off x="783728" y="4033773"/>
              <a:ext cx="2049748" cy="842661"/>
              <a:chOff x="783728" y="4033773"/>
              <a:chExt cx="2049748" cy="842661"/>
            </a:xfrm>
          </p:grpSpPr>
          <p:pic>
            <p:nvPicPr>
              <p:cNvPr id="120" name="Picture 25"/>
              <p:cNvPicPr>
                <a:picLocks noChangeAspect="1" noChangeArrowheads="1"/>
              </p:cNvPicPr>
              <p:nvPr/>
            </p:nvPicPr>
            <p:blipFill>
              <a:blip r:embed="rId8" cstate="print"/>
              <a:srcRect/>
              <a:stretch>
                <a:fillRect/>
              </a:stretch>
            </p:blipFill>
            <p:spPr bwMode="auto">
              <a:xfrm>
                <a:off x="1110515" y="4033773"/>
                <a:ext cx="608658" cy="387552"/>
              </a:xfrm>
              <a:prstGeom prst="rect">
                <a:avLst/>
              </a:prstGeom>
              <a:noFill/>
              <a:ln w="9525">
                <a:noFill/>
                <a:miter lim="800000"/>
                <a:headEnd/>
                <a:tailEnd/>
              </a:ln>
              <a:scene3d>
                <a:camera prst="orthographicFront"/>
                <a:lightRig rig="threePt" dir="t"/>
              </a:scene3d>
              <a:sp3d>
                <a:bevelT/>
              </a:sp3d>
            </p:spPr>
          </p:pic>
          <p:pic>
            <p:nvPicPr>
              <p:cNvPr id="121" name="Picture 1" descr="C:\Users\williamsonb\Desktop\Common Docs\Pics\Open Ocean.JPG"/>
              <p:cNvPicPr>
                <a:picLocks noChangeAspect="1" noChangeArrowheads="1"/>
              </p:cNvPicPr>
              <p:nvPr/>
            </p:nvPicPr>
            <p:blipFill>
              <a:blip r:embed="rId5" cstate="print"/>
              <a:srcRect/>
              <a:stretch>
                <a:fillRect/>
              </a:stretch>
            </p:blipFill>
            <p:spPr bwMode="auto">
              <a:xfrm>
                <a:off x="2297206" y="4459941"/>
                <a:ext cx="536270" cy="396091"/>
              </a:xfrm>
              <a:prstGeom prst="rect">
                <a:avLst/>
              </a:prstGeom>
              <a:noFill/>
              <a:ln>
                <a:solidFill>
                  <a:srgbClr val="000000"/>
                </a:solidFill>
              </a:ln>
              <a:scene3d>
                <a:camera prst="orthographicFront"/>
                <a:lightRig rig="threePt" dir="t"/>
              </a:scene3d>
              <a:sp3d>
                <a:bevelT/>
              </a:sp3d>
            </p:spPr>
          </p:pic>
          <p:pic>
            <p:nvPicPr>
              <p:cNvPr id="122" name="Picture 48"/>
              <p:cNvPicPr>
                <a:picLocks noChangeAspect="1" noChangeArrowheads="1"/>
              </p:cNvPicPr>
              <p:nvPr/>
            </p:nvPicPr>
            <p:blipFill>
              <a:blip r:embed="rId9" cstate="print"/>
              <a:srcRect/>
              <a:stretch>
                <a:fillRect/>
              </a:stretch>
            </p:blipFill>
            <p:spPr bwMode="auto">
              <a:xfrm>
                <a:off x="2014928" y="4042863"/>
                <a:ext cx="450636" cy="322604"/>
              </a:xfrm>
              <a:prstGeom prst="rect">
                <a:avLst/>
              </a:prstGeom>
              <a:noFill/>
              <a:ln w="6350">
                <a:noFill/>
                <a:miter lim="800000"/>
                <a:headEnd/>
                <a:tailEnd/>
              </a:ln>
              <a:scene3d>
                <a:camera prst="orthographicFront"/>
                <a:lightRig rig="threePt" dir="t"/>
              </a:scene3d>
              <a:sp3d>
                <a:bevelT/>
              </a:sp3d>
            </p:spPr>
          </p:pic>
          <p:pic>
            <p:nvPicPr>
              <p:cNvPr id="123" name="Picture 122"/>
              <p:cNvPicPr>
                <a:picLocks noChangeAspect="1"/>
              </p:cNvPicPr>
              <p:nvPr/>
            </p:nvPicPr>
            <p:blipFill>
              <a:blip r:embed="rId10"/>
              <a:stretch>
                <a:fillRect/>
              </a:stretch>
            </p:blipFill>
            <p:spPr>
              <a:xfrm>
                <a:off x="1561547" y="4473527"/>
                <a:ext cx="602483" cy="402907"/>
              </a:xfrm>
              <a:prstGeom prst="rect">
                <a:avLst/>
              </a:prstGeom>
              <a:noFill/>
              <a:ln w="6350">
                <a:noFill/>
                <a:miter lim="800000"/>
                <a:headEnd/>
                <a:tailEnd/>
              </a:ln>
              <a:scene3d>
                <a:camera prst="orthographicFront"/>
                <a:lightRig rig="threePt" dir="t"/>
              </a:scene3d>
              <a:sp3d>
                <a:bevelT/>
              </a:sp3d>
            </p:spPr>
          </p:pic>
          <p:pic>
            <p:nvPicPr>
              <p:cNvPr id="124" name="Picture 123"/>
              <p:cNvPicPr>
                <a:picLocks noChangeAspect="1"/>
              </p:cNvPicPr>
              <p:nvPr/>
            </p:nvPicPr>
            <p:blipFill>
              <a:blip r:embed="rId11"/>
              <a:stretch>
                <a:fillRect/>
              </a:stretch>
            </p:blipFill>
            <p:spPr>
              <a:xfrm>
                <a:off x="783728" y="4480483"/>
                <a:ext cx="581025" cy="388996"/>
              </a:xfrm>
              <a:prstGeom prst="rect">
                <a:avLst/>
              </a:prstGeom>
              <a:noFill/>
              <a:ln w="6350">
                <a:noFill/>
                <a:miter lim="800000"/>
                <a:headEnd/>
                <a:tailEnd/>
              </a:ln>
              <a:scene3d>
                <a:camera prst="orthographicFront"/>
                <a:lightRig rig="threePt" dir="t"/>
              </a:scene3d>
              <a:sp3d>
                <a:bevelT/>
              </a:sp3d>
            </p:spPr>
          </p:pic>
        </p:grpSp>
        <p:pic>
          <p:nvPicPr>
            <p:cNvPr id="125" name="Picture 124"/>
            <p:cNvPicPr>
              <a:picLocks noChangeAspect="1"/>
            </p:cNvPicPr>
            <p:nvPr/>
          </p:nvPicPr>
          <p:blipFill>
            <a:blip r:embed="rId12"/>
            <a:stretch>
              <a:fillRect/>
            </a:stretch>
          </p:blipFill>
          <p:spPr>
            <a:xfrm>
              <a:off x="1934011" y="5084412"/>
              <a:ext cx="666258" cy="518499"/>
            </a:xfrm>
            <a:prstGeom prst="rect">
              <a:avLst/>
            </a:prstGeom>
            <a:noFill/>
            <a:ln w="6350">
              <a:noFill/>
              <a:miter lim="800000"/>
              <a:headEnd/>
              <a:tailEnd/>
            </a:ln>
            <a:scene3d>
              <a:camera prst="orthographicFront"/>
              <a:lightRig rig="threePt" dir="t"/>
            </a:scene3d>
            <a:sp3d>
              <a:bevelT/>
            </a:sp3d>
          </p:spPr>
        </p:pic>
        <p:pic>
          <p:nvPicPr>
            <p:cNvPr id="126" name="Picture 125"/>
            <p:cNvPicPr>
              <a:picLocks noChangeAspect="1"/>
            </p:cNvPicPr>
            <p:nvPr/>
          </p:nvPicPr>
          <p:blipFill>
            <a:blip r:embed="rId12"/>
            <a:stretch>
              <a:fillRect/>
            </a:stretch>
          </p:blipFill>
          <p:spPr>
            <a:xfrm>
              <a:off x="1937698" y="5856806"/>
              <a:ext cx="666258" cy="518499"/>
            </a:xfrm>
            <a:prstGeom prst="rect">
              <a:avLst/>
            </a:prstGeom>
            <a:noFill/>
            <a:ln w="6350">
              <a:noFill/>
              <a:miter lim="800000"/>
              <a:headEnd/>
              <a:tailEnd/>
            </a:ln>
            <a:scene3d>
              <a:camera prst="orthographicFront"/>
              <a:lightRig rig="threePt" dir="t"/>
            </a:scene3d>
            <a:sp3d>
              <a:bevelT/>
            </a:sp3d>
          </p:spPr>
        </p:pic>
      </p:grpSp>
    </p:spTree>
    <p:extLst>
      <p:ext uri="{BB962C8B-B14F-4D97-AF65-F5344CB8AC3E}">
        <p14:creationId xmlns:p14="http://schemas.microsoft.com/office/powerpoint/2010/main" val="2590837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135" y="306346"/>
            <a:ext cx="7300451" cy="631308"/>
          </a:xfrm>
        </p:spPr>
        <p:txBody>
          <a:bodyPr/>
          <a:lstStyle/>
          <a:p>
            <a:r>
              <a:rPr lang="en-US" dirty="0"/>
              <a:t>Potential Sub-Contracting Opportunities (cont.)</a:t>
            </a:r>
            <a:endParaRPr lang="en-US" sz="1800" dirty="0"/>
          </a:p>
        </p:txBody>
      </p:sp>
      <p:sp>
        <p:nvSpPr>
          <p:cNvPr id="4" name="Slide Number Placeholder 3"/>
          <p:cNvSpPr>
            <a:spLocks noGrp="1"/>
          </p:cNvSpPr>
          <p:nvPr>
            <p:ph type="sldNum" sz="quarter" idx="12"/>
          </p:nvPr>
        </p:nvSpPr>
        <p:spPr/>
        <p:txBody>
          <a:bodyPr/>
          <a:lstStyle/>
          <a:p>
            <a:fld id="{2991564E-8479-4CF4-B5F3-F3B53EDC7644}" type="slidenum">
              <a:rPr lang="en-US" smtClean="0"/>
              <a:t>13</a:t>
            </a:fld>
            <a:endParaRPr lang="en-US"/>
          </a:p>
        </p:txBody>
      </p:sp>
      <p:graphicFrame>
        <p:nvGraphicFramePr>
          <p:cNvPr id="107" name="Table 106"/>
          <p:cNvGraphicFramePr>
            <a:graphicFrameLocks noGrp="1"/>
          </p:cNvGraphicFramePr>
          <p:nvPr/>
        </p:nvGraphicFramePr>
        <p:xfrm>
          <a:off x="99647" y="1134944"/>
          <a:ext cx="8922678" cy="4732456"/>
        </p:xfrm>
        <a:graphic>
          <a:graphicData uri="http://schemas.openxmlformats.org/drawingml/2006/table">
            <a:tbl>
              <a:tblPr firstRow="1" firstCol="1" bandRow="1"/>
              <a:tblGrid>
                <a:gridCol w="2778807">
                  <a:extLst>
                    <a:ext uri="{9D8B030D-6E8A-4147-A177-3AD203B41FA5}">
                      <a16:colId xmlns:a16="http://schemas.microsoft.com/office/drawing/2014/main" val="20000"/>
                    </a:ext>
                  </a:extLst>
                </a:gridCol>
                <a:gridCol w="2788334">
                  <a:extLst>
                    <a:ext uri="{9D8B030D-6E8A-4147-A177-3AD203B41FA5}">
                      <a16:colId xmlns:a16="http://schemas.microsoft.com/office/drawing/2014/main" val="20001"/>
                    </a:ext>
                  </a:extLst>
                </a:gridCol>
                <a:gridCol w="1720945">
                  <a:extLst>
                    <a:ext uri="{9D8B030D-6E8A-4147-A177-3AD203B41FA5}">
                      <a16:colId xmlns:a16="http://schemas.microsoft.com/office/drawing/2014/main" val="20002"/>
                    </a:ext>
                  </a:extLst>
                </a:gridCol>
                <a:gridCol w="1634592">
                  <a:extLst>
                    <a:ext uri="{9D8B030D-6E8A-4147-A177-3AD203B41FA5}">
                      <a16:colId xmlns:a16="http://schemas.microsoft.com/office/drawing/2014/main" val="20003"/>
                    </a:ext>
                  </a:extLst>
                </a:gridCol>
              </a:tblGrid>
              <a:tr h="3154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1100" b="1" dirty="0">
                          <a:solidFill>
                            <a:srgbClr val="FFFFFF"/>
                          </a:solidFill>
                          <a:effectLst/>
                          <a:latin typeface="Arial"/>
                          <a:ea typeface="Calibri"/>
                          <a:cs typeface="Times New Roman"/>
                        </a:rPr>
                        <a:t>Contract</a:t>
                      </a:r>
                      <a:endParaRPr lang="en-US" sz="1100" dirty="0">
                        <a:effectLst/>
                        <a:latin typeface="Calibri"/>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1100" b="1" dirty="0">
                          <a:solidFill>
                            <a:srgbClr val="FFFFFF"/>
                          </a:solidFill>
                          <a:effectLst/>
                          <a:latin typeface="Arial"/>
                          <a:ea typeface="Calibri"/>
                          <a:cs typeface="Times New Roman"/>
                        </a:rPr>
                        <a:t>Description</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1100" b="1" dirty="0">
                          <a:solidFill>
                            <a:srgbClr val="FFFFFF"/>
                          </a:solidFill>
                          <a:effectLst/>
                          <a:latin typeface="Arial"/>
                          <a:ea typeface="Calibri"/>
                          <a:cs typeface="Times New Roman"/>
                        </a:rPr>
                        <a:t>Prime(s)</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15000"/>
                        </a:lnSpc>
                        <a:spcBef>
                          <a:spcPts val="0"/>
                        </a:spcBef>
                        <a:spcAft>
                          <a:spcPts val="0"/>
                        </a:spcAft>
                      </a:pPr>
                      <a:r>
                        <a:rPr lang="en-US" sz="1100" b="1" dirty="0">
                          <a:solidFill>
                            <a:srgbClr val="FFFFFF"/>
                          </a:solidFill>
                          <a:effectLst/>
                          <a:latin typeface="Arial"/>
                          <a:ea typeface="Calibri"/>
                          <a:cs typeface="Times New Roman"/>
                        </a:rPr>
                        <a:t>Current PoP End</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12619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Arial"/>
                          <a:ea typeface="Calibri"/>
                          <a:cs typeface="Times New Roman"/>
                        </a:rPr>
                        <a:t>AN/TPY-2</a:t>
                      </a:r>
                      <a:r>
                        <a:rPr lang="en-US" sz="1100" b="1" baseline="0" dirty="0">
                          <a:effectLst/>
                          <a:latin typeface="Arial"/>
                          <a:ea typeface="Calibri"/>
                          <a:cs typeface="Times New Roman"/>
                        </a:rPr>
                        <a:t> US Radar </a:t>
                      </a:r>
                    </a:p>
                    <a:p>
                      <a:pPr marL="0" marR="0">
                        <a:lnSpc>
                          <a:spcPct val="115000"/>
                        </a:lnSpc>
                        <a:spcBef>
                          <a:spcPts val="0"/>
                        </a:spcBef>
                        <a:spcAft>
                          <a:spcPts val="0"/>
                        </a:spcAft>
                      </a:pPr>
                      <a:r>
                        <a:rPr lang="en-US" sz="1100" b="1" baseline="0" dirty="0">
                          <a:effectLst/>
                          <a:latin typeface="Arial"/>
                          <a:ea typeface="Calibri"/>
                          <a:cs typeface="Times New Roman"/>
                        </a:rPr>
                        <a:t>Production</a:t>
                      </a:r>
                      <a:endParaRPr lang="en-US" sz="1100" b="1" dirty="0">
                        <a:effectLst/>
                        <a:latin typeface="Arial"/>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Arial"/>
                          <a:ea typeface="Calibri"/>
                          <a:cs typeface="Times New Roman"/>
                        </a:rPr>
                        <a:t>Radar Production</a:t>
                      </a: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Arial"/>
                          <a:ea typeface="Calibri"/>
                          <a:cs typeface="Times New Roman"/>
                        </a:rPr>
                        <a:t>Spares Production</a:t>
                      </a: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Arial"/>
                          <a:ea typeface="Calibri"/>
                          <a:cs typeface="Times New Roman"/>
                        </a:rPr>
                        <a:t>Major</a:t>
                      </a:r>
                      <a:r>
                        <a:rPr lang="en-US" sz="1100" b="1" kern="1200" baseline="0" dirty="0">
                          <a:solidFill>
                            <a:schemeClr val="tx1"/>
                          </a:solidFill>
                          <a:effectLst/>
                          <a:latin typeface="Arial"/>
                          <a:ea typeface="Calibri"/>
                          <a:cs typeface="Times New Roman"/>
                        </a:rPr>
                        <a:t> components</a:t>
                      </a: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endParaRPr lang="en-US" sz="1100" b="1" kern="12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defTabSz="914400" rtl="0" eaLnBrk="1" latinLnBrk="0" hangingPunct="1">
                        <a:lnSpc>
                          <a:spcPct val="115000"/>
                        </a:lnSpc>
                        <a:spcBef>
                          <a:spcPts val="0"/>
                        </a:spcBef>
                        <a:spcAft>
                          <a:spcPts val="0"/>
                        </a:spcAft>
                      </a:pPr>
                      <a:r>
                        <a:rPr lang="en-US" sz="1100" b="1" kern="1200" dirty="0">
                          <a:solidFill>
                            <a:schemeClr val="tx1"/>
                          </a:solidFill>
                          <a:effectLst/>
                          <a:latin typeface="+mn-lt"/>
                          <a:ea typeface="Calibri"/>
                          <a:cs typeface="Times New Roman"/>
                        </a:rPr>
                        <a:t>Raytheon Technologies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mn-lt"/>
                          <a:ea typeface="Calibri"/>
                          <a:cs typeface="Times New Roman"/>
                        </a:rPr>
                        <a:t>March 2025</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6382881"/>
                  </a:ext>
                </a:extLst>
              </a:tr>
              <a:tr h="15774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Arial"/>
                          <a:ea typeface="Calibri"/>
                          <a:cs typeface="Times New Roman"/>
                        </a:rPr>
                        <a:t>Long Range </a:t>
                      </a:r>
                    </a:p>
                    <a:p>
                      <a:pPr marL="0" marR="0">
                        <a:lnSpc>
                          <a:spcPct val="115000"/>
                        </a:lnSpc>
                        <a:spcBef>
                          <a:spcPts val="0"/>
                        </a:spcBef>
                        <a:spcAft>
                          <a:spcPts val="0"/>
                        </a:spcAft>
                      </a:pPr>
                      <a:r>
                        <a:rPr lang="en-US" sz="1100" b="1" dirty="0">
                          <a:effectLst/>
                          <a:latin typeface="Arial"/>
                          <a:ea typeface="Calibri"/>
                          <a:cs typeface="Times New Roman"/>
                        </a:rPr>
                        <a:t>Discrimination Radar </a:t>
                      </a:r>
                    </a:p>
                    <a:p>
                      <a:pPr marL="0" marR="0">
                        <a:lnSpc>
                          <a:spcPct val="115000"/>
                        </a:lnSpc>
                        <a:spcBef>
                          <a:spcPts val="0"/>
                        </a:spcBef>
                        <a:spcAft>
                          <a:spcPts val="0"/>
                        </a:spcAft>
                      </a:pPr>
                      <a:r>
                        <a:rPr lang="en-US" sz="1100" b="1" dirty="0">
                          <a:effectLst/>
                          <a:latin typeface="Arial"/>
                          <a:ea typeface="Calibri"/>
                          <a:cs typeface="Times New Roman"/>
                        </a:rPr>
                        <a:t>(LRDR)</a:t>
                      </a:r>
                    </a:p>
                    <a:p>
                      <a:pPr marL="0" marR="0">
                        <a:lnSpc>
                          <a:spcPct val="115000"/>
                        </a:lnSpc>
                        <a:spcBef>
                          <a:spcPts val="0"/>
                        </a:spcBef>
                        <a:spcAft>
                          <a:spcPts val="0"/>
                        </a:spcAft>
                      </a:pPr>
                      <a:endParaRPr lang="en-US" sz="1100" b="1" dirty="0">
                        <a:effectLst/>
                        <a:latin typeface="Arial"/>
                        <a:ea typeface="Calibri"/>
                        <a:cs typeface="Times New Roman"/>
                      </a:endParaRPr>
                    </a:p>
                    <a:p>
                      <a:pPr marL="0" marR="0">
                        <a:lnSpc>
                          <a:spcPct val="115000"/>
                        </a:lnSpc>
                        <a:spcBef>
                          <a:spcPts val="0"/>
                        </a:spcBef>
                        <a:spcAft>
                          <a:spcPts val="0"/>
                        </a:spcAft>
                      </a:pPr>
                      <a:endParaRPr lang="en-US" sz="1100" b="1" dirty="0">
                        <a:effectLst/>
                        <a:latin typeface="Arial"/>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Arial"/>
                          <a:ea typeface="Calibri"/>
                          <a:cs typeface="Times New Roman"/>
                        </a:rPr>
                        <a:t>Radar Development and Production</a:t>
                      </a: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Arial"/>
                          <a:ea typeface="Calibri"/>
                          <a:cs typeface="Times New Roman"/>
                        </a:rPr>
                        <a:t>Site construction</a:t>
                      </a:r>
                      <a:endParaRPr lang="en-US" sz="1100" b="1" kern="1200" baseline="0" dirty="0">
                        <a:solidFill>
                          <a:schemeClr val="tx1"/>
                        </a:solidFill>
                        <a:effectLst/>
                        <a:latin typeface="Arial"/>
                        <a:ea typeface="Calibri"/>
                        <a:cs typeface="Times New Roman"/>
                      </a:endParaRP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baseline="0" dirty="0">
                          <a:solidFill>
                            <a:schemeClr val="tx1"/>
                          </a:solidFill>
                          <a:effectLst/>
                          <a:latin typeface="Arial"/>
                          <a:ea typeface="Calibri"/>
                          <a:cs typeface="Times New Roman"/>
                        </a:rPr>
                        <a:t>Deploy</a:t>
                      </a: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baseline="0" dirty="0">
                          <a:solidFill>
                            <a:schemeClr val="tx1"/>
                          </a:solidFill>
                          <a:effectLst/>
                          <a:latin typeface="Arial"/>
                          <a:ea typeface="Calibri"/>
                          <a:cs typeface="Times New Roman"/>
                        </a:rPr>
                        <a:t>Sustainment</a:t>
                      </a:r>
                      <a:endParaRPr lang="en-US" sz="1100" b="1" kern="1200" dirty="0">
                        <a:solidFill>
                          <a:schemeClr val="tx1"/>
                        </a:solidFill>
                        <a:effectLst/>
                        <a:latin typeface="Arial"/>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mn-lt"/>
                          <a:ea typeface="Calibri"/>
                          <a:cs typeface="Times New Roman"/>
                        </a:rPr>
                        <a:t>Lockheed Martin</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mn-lt"/>
                          <a:ea typeface="Calibri"/>
                          <a:cs typeface="Times New Roman"/>
                        </a:rPr>
                        <a:t>July 2024</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57748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Arial"/>
                          <a:ea typeface="Calibri"/>
                          <a:cs typeface="Times New Roman"/>
                        </a:rPr>
                        <a:t>Homeland</a:t>
                      </a:r>
                      <a:r>
                        <a:rPr lang="en-US" sz="1100" b="1" baseline="0" dirty="0">
                          <a:effectLst/>
                          <a:latin typeface="Arial"/>
                          <a:ea typeface="Calibri"/>
                          <a:cs typeface="Times New Roman"/>
                        </a:rPr>
                        <a:t> Defense </a:t>
                      </a:r>
                    </a:p>
                    <a:p>
                      <a:pPr marL="0" marR="0">
                        <a:lnSpc>
                          <a:spcPct val="115000"/>
                        </a:lnSpc>
                        <a:spcBef>
                          <a:spcPts val="0"/>
                        </a:spcBef>
                        <a:spcAft>
                          <a:spcPts val="0"/>
                        </a:spcAft>
                      </a:pPr>
                      <a:r>
                        <a:rPr lang="en-US" sz="1100" b="1" baseline="0" dirty="0">
                          <a:effectLst/>
                          <a:latin typeface="Arial"/>
                          <a:ea typeface="Calibri"/>
                          <a:cs typeface="Times New Roman"/>
                        </a:rPr>
                        <a:t>Radar (HDR)</a:t>
                      </a:r>
                    </a:p>
                    <a:p>
                      <a:pPr marL="0" marR="0">
                        <a:lnSpc>
                          <a:spcPct val="115000"/>
                        </a:lnSpc>
                        <a:spcBef>
                          <a:spcPts val="0"/>
                        </a:spcBef>
                        <a:spcAft>
                          <a:spcPts val="0"/>
                        </a:spcAft>
                      </a:pPr>
                      <a:endParaRPr lang="en-US" sz="1100" b="1" dirty="0">
                        <a:effectLst/>
                        <a:latin typeface="Arial"/>
                        <a:ea typeface="Calibri"/>
                        <a:cs typeface="Times New Roman"/>
                      </a:endParaRPr>
                    </a:p>
                  </a:txBody>
                  <a:tcPr marL="68580" marR="68580"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mn-lt"/>
                          <a:ea typeface="Calibri"/>
                          <a:cs typeface="Times New Roman"/>
                        </a:rPr>
                        <a:t>Multi-Award</a:t>
                      </a:r>
                      <a:r>
                        <a:rPr lang="en-US" sz="1100" b="1" kern="1200" baseline="0" dirty="0">
                          <a:solidFill>
                            <a:schemeClr val="tx1"/>
                          </a:solidFill>
                          <a:effectLst/>
                          <a:latin typeface="+mn-lt"/>
                          <a:ea typeface="Calibri"/>
                          <a:cs typeface="Times New Roman"/>
                        </a:rPr>
                        <a:t> Indefinite Delivery / Indefinite Quantity (MAIDIQ)</a:t>
                      </a:r>
                      <a:endParaRPr lang="en-US" sz="1100" b="1" kern="1200" dirty="0">
                        <a:solidFill>
                          <a:schemeClr val="tx1"/>
                        </a:solidFill>
                        <a:effectLst/>
                        <a:latin typeface="+mn-lt"/>
                        <a:ea typeface="Calibri"/>
                        <a:cs typeface="Times New Roman"/>
                      </a:endParaRP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mn-lt"/>
                          <a:ea typeface="Calibri"/>
                          <a:cs typeface="Times New Roman"/>
                        </a:rPr>
                        <a:t>Radar Development and Production</a:t>
                      </a: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dirty="0">
                          <a:solidFill>
                            <a:schemeClr val="tx1"/>
                          </a:solidFill>
                          <a:effectLst/>
                          <a:latin typeface="+mn-lt"/>
                          <a:ea typeface="Calibri"/>
                          <a:cs typeface="Times New Roman"/>
                        </a:rPr>
                        <a:t>Site construction</a:t>
                      </a:r>
                      <a:endParaRPr lang="en-US" sz="1100" b="1" kern="1200" baseline="0" dirty="0">
                        <a:solidFill>
                          <a:schemeClr val="tx1"/>
                        </a:solidFill>
                        <a:effectLst/>
                        <a:latin typeface="+mn-lt"/>
                        <a:ea typeface="Calibri"/>
                        <a:cs typeface="Times New Roman"/>
                      </a:endParaRPr>
                    </a:p>
                    <a:p>
                      <a:pPr marL="171450" marR="0" lvl="0" indent="-171450" algn="l" defTabSz="914400" rtl="0" eaLnBrk="1" latinLnBrk="0" hangingPunct="1">
                        <a:lnSpc>
                          <a:spcPct val="115000"/>
                        </a:lnSpc>
                        <a:spcBef>
                          <a:spcPts val="0"/>
                        </a:spcBef>
                        <a:spcAft>
                          <a:spcPts val="0"/>
                        </a:spcAft>
                        <a:buSzPct val="75000"/>
                        <a:buFont typeface="Wingdings" panose="05000000000000000000" pitchFamily="2" charset="2"/>
                        <a:buChar char="u"/>
                      </a:pPr>
                      <a:r>
                        <a:rPr lang="en-US" sz="1100" b="1" kern="1200" baseline="0" dirty="0">
                          <a:solidFill>
                            <a:schemeClr val="tx1"/>
                          </a:solidFill>
                          <a:effectLst/>
                          <a:latin typeface="+mn-lt"/>
                          <a:ea typeface="Calibri"/>
                          <a:cs typeface="Times New Roman"/>
                        </a:rPr>
                        <a:t>Logistics</a:t>
                      </a:r>
                      <a:endParaRPr lang="en-US" sz="1100" b="1" kern="1200" dirty="0">
                        <a:solidFill>
                          <a:schemeClr val="tx1"/>
                        </a:solidFill>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effectLst/>
                          <a:latin typeface="+mn-lt"/>
                          <a:ea typeface="Calibri"/>
                          <a:cs typeface="Times New Roman"/>
                        </a:rPr>
                        <a:t>Lockheed Martin,</a:t>
                      </a:r>
                      <a:r>
                        <a:rPr lang="en-US" sz="1100" b="1" baseline="0" dirty="0">
                          <a:effectLst/>
                          <a:latin typeface="+mn-lt"/>
                          <a:ea typeface="Calibri"/>
                          <a:cs typeface="Times New Roman"/>
                        </a:rPr>
                        <a:t> Northrop Grumman, </a:t>
                      </a:r>
                      <a:r>
                        <a:rPr lang="en-US" sz="1100" b="1" dirty="0">
                          <a:effectLst/>
                          <a:latin typeface="+mn-lt"/>
                          <a:ea typeface="Calibri"/>
                          <a:cs typeface="Times New Roman"/>
                        </a:rPr>
                        <a:t>Raytheon Technologies</a:t>
                      </a:r>
                      <a:endParaRPr lang="en-US" sz="1100" b="1"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15000"/>
                        </a:lnSpc>
                        <a:spcBef>
                          <a:spcPts val="0"/>
                        </a:spcBef>
                        <a:spcAft>
                          <a:spcPts val="0"/>
                        </a:spcAft>
                      </a:pPr>
                      <a:r>
                        <a:rPr lang="en-US" sz="1100" b="1" dirty="0">
                          <a:solidFill>
                            <a:schemeClr val="tx1"/>
                          </a:solidFill>
                          <a:effectLst/>
                          <a:latin typeface="+mn-lt"/>
                          <a:ea typeface="Calibri"/>
                          <a:cs typeface="Times New Roman"/>
                        </a:rPr>
                        <a:t>July 2025</a:t>
                      </a:r>
                    </a:p>
                  </a:txBody>
                  <a:tcPr marL="68580" marR="68580"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110" name="Picture 109"/>
          <p:cNvPicPr>
            <a:picLocks noChangeAspect="1"/>
          </p:cNvPicPr>
          <p:nvPr/>
        </p:nvPicPr>
        <p:blipFill rotWithShape="1">
          <a:blip r:embed="rId2" cstate="print">
            <a:extLst>
              <a:ext uri="{28A0092B-C50C-407E-A947-70E740481C1C}">
                <a14:useLocalDpi xmlns:a14="http://schemas.microsoft.com/office/drawing/2010/main" val="0"/>
              </a:ext>
            </a:extLst>
          </a:blip>
          <a:srcRect l="4737" t="16082" r="22763" b="2281"/>
          <a:stretch/>
        </p:blipFill>
        <p:spPr>
          <a:xfrm>
            <a:off x="1483027" y="4419600"/>
            <a:ext cx="1350039" cy="783770"/>
          </a:xfrm>
          <a:prstGeom prst="rect">
            <a:avLst/>
          </a:prstGeom>
          <a:noFill/>
          <a:ln w="6350">
            <a:noFill/>
            <a:miter lim="800000"/>
            <a:headEnd/>
            <a:tailEnd/>
          </a:ln>
          <a:scene3d>
            <a:camera prst="orthographicFront"/>
            <a:lightRig rig="threePt" dir="t"/>
          </a:scene3d>
          <a:sp3d>
            <a:bevelT/>
          </a:sp3d>
        </p:spPr>
      </p:pic>
      <p:pic>
        <p:nvPicPr>
          <p:cNvPr id="120" name="Picture 119"/>
          <p:cNvPicPr>
            <a:picLocks noChangeAspect="1"/>
          </p:cNvPicPr>
          <p:nvPr/>
        </p:nvPicPr>
        <p:blipFill>
          <a:blip r:embed="rId3"/>
          <a:stretch>
            <a:fillRect/>
          </a:stretch>
        </p:blipFill>
        <p:spPr>
          <a:xfrm>
            <a:off x="1877635" y="1493146"/>
            <a:ext cx="914400" cy="770022"/>
          </a:xfrm>
          <a:prstGeom prst="rect">
            <a:avLst/>
          </a:prstGeom>
          <a:noFill/>
          <a:ln w="6350">
            <a:noFill/>
            <a:miter lim="800000"/>
            <a:headEnd/>
            <a:tailEnd/>
          </a:ln>
          <a:scene3d>
            <a:camera prst="orthographicFront"/>
            <a:lightRig rig="threePt" dir="t"/>
          </a:scene3d>
          <a:sp3d>
            <a:bevelT/>
          </a:sp3d>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1044" y="2770270"/>
            <a:ext cx="1108576" cy="866768"/>
          </a:xfrm>
          <a:prstGeom prst="rect">
            <a:avLst/>
          </a:prstGeom>
        </p:spPr>
      </p:pic>
    </p:spTree>
    <p:extLst>
      <p:ext uri="{BB962C8B-B14F-4D97-AF65-F5344CB8AC3E}">
        <p14:creationId xmlns:p14="http://schemas.microsoft.com/office/powerpoint/2010/main" val="1935908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MDA OSBP Website </a:t>
            </a:r>
          </a:p>
        </p:txBody>
      </p:sp>
      <p:sp>
        <p:nvSpPr>
          <p:cNvPr id="4" name="Slide Number Placeholder 3"/>
          <p:cNvSpPr>
            <a:spLocks noGrp="1"/>
          </p:cNvSpPr>
          <p:nvPr>
            <p:ph type="sldNum" sz="quarter" idx="12"/>
          </p:nvPr>
        </p:nvSpPr>
        <p:spPr/>
        <p:txBody>
          <a:bodyPr/>
          <a:lstStyle/>
          <a:p>
            <a:fld id="{2991564E-8479-4CF4-B5F3-F3B53EDC7644}" type="slidenum">
              <a:rPr lang="en-US" smtClean="0"/>
              <a:t>14</a:t>
            </a:fld>
            <a:endParaRPr lang="en-US" dirty="0"/>
          </a:p>
        </p:txBody>
      </p:sp>
      <p:sp>
        <p:nvSpPr>
          <p:cNvPr id="6" name="Rectangle 6"/>
          <p:cNvSpPr txBox="1">
            <a:spLocks noChangeArrowheads="1"/>
          </p:cNvSpPr>
          <p:nvPr/>
        </p:nvSpPr>
        <p:spPr>
          <a:xfrm>
            <a:off x="5562600" y="1295400"/>
            <a:ext cx="3800773" cy="6096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en-US" sz="2000" dirty="0">
                <a:solidFill>
                  <a:schemeClr val="tx1"/>
                </a:solidFill>
                <a:latin typeface="+mn-lt"/>
              </a:rPr>
              <a:t>www.mda.mil</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2438400"/>
            <a:ext cx="1818555" cy="1828800"/>
          </a:xfrm>
          <a:prstGeom prst="rect">
            <a:avLst/>
          </a:prstGeom>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425" y="1143000"/>
            <a:ext cx="5453582" cy="536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7"/>
          <p:cNvSpPr>
            <a:spLocks noChangeArrowheads="1"/>
          </p:cNvSpPr>
          <p:nvPr/>
        </p:nvSpPr>
        <p:spPr bwMode="auto">
          <a:xfrm>
            <a:off x="3505200" y="5181600"/>
            <a:ext cx="1143000" cy="381000"/>
          </a:xfrm>
          <a:prstGeom prst="ellipse">
            <a:avLst/>
          </a:prstGeom>
          <a:noFill/>
          <a:ln w="38100" algn="ctr">
            <a:solidFill>
              <a:srgbClr val="FF0000"/>
            </a:solidFill>
            <a:round/>
            <a:headEnd/>
            <a:tailEnd/>
          </a:ln>
        </p:spPr>
        <p:txBody>
          <a:bodyPr/>
          <a:lstStyle/>
          <a:p>
            <a:endParaRPr lang="en-US" dirty="0"/>
          </a:p>
        </p:txBody>
      </p:sp>
    </p:spTree>
    <p:extLst>
      <p:ext uri="{BB962C8B-B14F-4D97-AF65-F5344CB8AC3E}">
        <p14:creationId xmlns:p14="http://schemas.microsoft.com/office/powerpoint/2010/main" val="3274542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MDA OSBP STAFF</a:t>
            </a:r>
            <a:endParaRPr lang="en-US" dirty="0">
              <a:solidFill>
                <a:schemeClr val="tx1"/>
              </a:solidFill>
            </a:endParaRPr>
          </a:p>
        </p:txBody>
      </p:sp>
      <p:sp>
        <p:nvSpPr>
          <p:cNvPr id="2" name="Slide Number Placeholder 1"/>
          <p:cNvSpPr>
            <a:spLocks noGrp="1"/>
          </p:cNvSpPr>
          <p:nvPr>
            <p:ph type="sldNum" sz="quarter" idx="12"/>
          </p:nvPr>
        </p:nvSpPr>
        <p:spPr/>
        <p:txBody>
          <a:bodyPr/>
          <a:lstStyle/>
          <a:p>
            <a:fld id="{2991564E-8479-4CF4-B5F3-F3B53EDC7644}" type="slidenum">
              <a:rPr lang="en-US" smtClean="0">
                <a:solidFill>
                  <a:schemeClr val="tx1"/>
                </a:solidFill>
              </a:rPr>
              <a:t>15</a:t>
            </a:fld>
            <a:endParaRPr lang="en-US" dirty="0">
              <a:solidFill>
                <a:schemeClr val="tx1"/>
              </a:solidFill>
            </a:endParaRPr>
          </a:p>
        </p:txBody>
      </p:sp>
      <p:sp>
        <p:nvSpPr>
          <p:cNvPr id="8" name="TextBox 9"/>
          <p:cNvSpPr txBox="1"/>
          <p:nvPr/>
        </p:nvSpPr>
        <p:spPr>
          <a:xfrm>
            <a:off x="1143000" y="1394926"/>
            <a:ext cx="2438400" cy="677108"/>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159"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318"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477"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637"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5797" algn="l" defTabSz="914318" rtl="0" eaLnBrk="1" latinLnBrk="0" hangingPunct="1">
              <a:defRPr sz="2400" kern="1200">
                <a:solidFill>
                  <a:schemeClr val="tx1"/>
                </a:solidFill>
                <a:latin typeface="Arial" pitchFamily="34" charset="0"/>
                <a:ea typeface="+mn-ea"/>
                <a:cs typeface="+mn-cs"/>
              </a:defRPr>
            </a:lvl6pPr>
            <a:lvl7pPr marL="2742956" algn="l" defTabSz="914318" rtl="0" eaLnBrk="1" latinLnBrk="0" hangingPunct="1">
              <a:defRPr sz="2400" kern="1200">
                <a:solidFill>
                  <a:schemeClr val="tx1"/>
                </a:solidFill>
                <a:latin typeface="Arial" pitchFamily="34" charset="0"/>
                <a:ea typeface="+mn-ea"/>
                <a:cs typeface="+mn-cs"/>
              </a:defRPr>
            </a:lvl7pPr>
            <a:lvl8pPr marL="3200115" algn="l" defTabSz="914318" rtl="0" eaLnBrk="1" latinLnBrk="0" hangingPunct="1">
              <a:defRPr sz="2400" kern="1200">
                <a:solidFill>
                  <a:schemeClr val="tx1"/>
                </a:solidFill>
                <a:latin typeface="Arial" pitchFamily="34" charset="0"/>
                <a:ea typeface="+mn-ea"/>
                <a:cs typeface="+mn-cs"/>
              </a:defRPr>
            </a:lvl8pPr>
            <a:lvl9pPr marL="3657274" algn="l" defTabSz="914318" rtl="0" eaLnBrk="1" latinLnBrk="0" hangingPunct="1">
              <a:defRPr sz="2400" kern="1200">
                <a:solidFill>
                  <a:schemeClr val="tx1"/>
                </a:solidFill>
                <a:latin typeface="Arial" pitchFamily="34" charset="0"/>
                <a:ea typeface="+mn-ea"/>
                <a:cs typeface="+mn-cs"/>
              </a:defRPr>
            </a:lvl9pPr>
          </a:lstStyle>
          <a:p>
            <a:r>
              <a:rPr lang="en-US" altLang="en-US" sz="2000" b="1" dirty="0">
                <a:cs typeface="Calibri" panose="020F0502020204030204" pitchFamily="34" charset="0"/>
              </a:rPr>
              <a:t>Tim Cole</a:t>
            </a:r>
          </a:p>
          <a:p>
            <a:r>
              <a:rPr lang="en-US" sz="1800" dirty="0">
                <a:cs typeface="Calibri" panose="020F0502020204030204" pitchFamily="34" charset="0"/>
              </a:rPr>
              <a:t>Director </a:t>
            </a:r>
            <a:endParaRPr lang="en-US" sz="1800" dirty="0"/>
          </a:p>
        </p:txBody>
      </p:sp>
      <p:sp>
        <p:nvSpPr>
          <p:cNvPr id="11" name="TextBox 12"/>
          <p:cNvSpPr txBox="1"/>
          <p:nvPr/>
        </p:nvSpPr>
        <p:spPr>
          <a:xfrm>
            <a:off x="5723490" y="1219200"/>
            <a:ext cx="2847717" cy="95410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159"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318"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477"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637"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5797" algn="l" defTabSz="914318" rtl="0" eaLnBrk="1" latinLnBrk="0" hangingPunct="1">
              <a:defRPr sz="2400" kern="1200">
                <a:solidFill>
                  <a:schemeClr val="tx1"/>
                </a:solidFill>
                <a:latin typeface="Arial" pitchFamily="34" charset="0"/>
                <a:ea typeface="+mn-ea"/>
                <a:cs typeface="+mn-cs"/>
              </a:defRPr>
            </a:lvl6pPr>
            <a:lvl7pPr marL="2742956" algn="l" defTabSz="914318" rtl="0" eaLnBrk="1" latinLnBrk="0" hangingPunct="1">
              <a:defRPr sz="2400" kern="1200">
                <a:solidFill>
                  <a:schemeClr val="tx1"/>
                </a:solidFill>
                <a:latin typeface="Arial" pitchFamily="34" charset="0"/>
                <a:ea typeface="+mn-ea"/>
                <a:cs typeface="+mn-cs"/>
              </a:defRPr>
            </a:lvl7pPr>
            <a:lvl8pPr marL="3200115" algn="l" defTabSz="914318" rtl="0" eaLnBrk="1" latinLnBrk="0" hangingPunct="1">
              <a:defRPr sz="2400" kern="1200">
                <a:solidFill>
                  <a:schemeClr val="tx1"/>
                </a:solidFill>
                <a:latin typeface="Arial" pitchFamily="34" charset="0"/>
                <a:ea typeface="+mn-ea"/>
                <a:cs typeface="+mn-cs"/>
              </a:defRPr>
            </a:lvl8pPr>
            <a:lvl9pPr marL="3657274" algn="l" defTabSz="914318" rtl="0" eaLnBrk="1" latinLnBrk="0" hangingPunct="1">
              <a:defRPr sz="2400" kern="1200">
                <a:solidFill>
                  <a:schemeClr val="tx1"/>
                </a:solidFill>
                <a:latin typeface="Arial" pitchFamily="34" charset="0"/>
                <a:ea typeface="+mn-ea"/>
                <a:cs typeface="+mn-cs"/>
              </a:defRPr>
            </a:lvl9pPr>
          </a:lstStyle>
          <a:p>
            <a:r>
              <a:rPr lang="en-US" altLang="en-US" sz="2000" b="1" dirty="0">
                <a:cs typeface="Calibri" panose="020F0502020204030204" pitchFamily="34" charset="0"/>
              </a:rPr>
              <a:t>Laura Anderson</a:t>
            </a:r>
          </a:p>
          <a:p>
            <a:r>
              <a:rPr lang="en-US" sz="1800" dirty="0"/>
              <a:t>Small Business Advisor for Policy</a:t>
            </a:r>
          </a:p>
        </p:txBody>
      </p:sp>
      <p:sp>
        <p:nvSpPr>
          <p:cNvPr id="13" name="TextBox 11"/>
          <p:cNvSpPr txBox="1"/>
          <p:nvPr/>
        </p:nvSpPr>
        <p:spPr>
          <a:xfrm>
            <a:off x="5798690" y="2437028"/>
            <a:ext cx="2990288" cy="95410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159"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318"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477"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637"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5797" algn="l" defTabSz="914318" rtl="0" eaLnBrk="1" latinLnBrk="0" hangingPunct="1">
              <a:defRPr sz="2400" kern="1200">
                <a:solidFill>
                  <a:schemeClr val="tx1"/>
                </a:solidFill>
                <a:latin typeface="Arial" pitchFamily="34" charset="0"/>
                <a:ea typeface="+mn-ea"/>
                <a:cs typeface="+mn-cs"/>
              </a:defRPr>
            </a:lvl6pPr>
            <a:lvl7pPr marL="2742956" algn="l" defTabSz="914318" rtl="0" eaLnBrk="1" latinLnBrk="0" hangingPunct="1">
              <a:defRPr sz="2400" kern="1200">
                <a:solidFill>
                  <a:schemeClr val="tx1"/>
                </a:solidFill>
                <a:latin typeface="Arial" pitchFamily="34" charset="0"/>
                <a:ea typeface="+mn-ea"/>
                <a:cs typeface="+mn-cs"/>
              </a:defRPr>
            </a:lvl7pPr>
            <a:lvl8pPr marL="3200115" algn="l" defTabSz="914318" rtl="0" eaLnBrk="1" latinLnBrk="0" hangingPunct="1">
              <a:defRPr sz="2400" kern="1200">
                <a:solidFill>
                  <a:schemeClr val="tx1"/>
                </a:solidFill>
                <a:latin typeface="Arial" pitchFamily="34" charset="0"/>
                <a:ea typeface="+mn-ea"/>
                <a:cs typeface="+mn-cs"/>
              </a:defRPr>
            </a:lvl8pPr>
            <a:lvl9pPr marL="3657274" algn="l" defTabSz="914318" rtl="0" eaLnBrk="1" latinLnBrk="0" hangingPunct="1">
              <a:defRPr sz="2400" kern="1200">
                <a:solidFill>
                  <a:schemeClr val="tx1"/>
                </a:solidFill>
                <a:latin typeface="Arial" pitchFamily="34" charset="0"/>
                <a:ea typeface="+mn-ea"/>
                <a:cs typeface="+mn-cs"/>
              </a:defRPr>
            </a:lvl9pPr>
          </a:lstStyle>
          <a:p>
            <a:r>
              <a:rPr lang="en-US" altLang="en-US" sz="2000" b="1" dirty="0">
                <a:cs typeface="Calibri" panose="020F0502020204030204" pitchFamily="34" charset="0"/>
              </a:rPr>
              <a:t>Cheryl Michael</a:t>
            </a:r>
          </a:p>
          <a:p>
            <a:r>
              <a:rPr lang="en-US" altLang="en-US" sz="1800" dirty="0">
                <a:cs typeface="Calibri" panose="020F0502020204030204" pitchFamily="34" charset="0"/>
              </a:rPr>
              <a:t>Analyst/Contractor Support. Outreach Coordinator</a:t>
            </a:r>
            <a:endParaRPr lang="en-US" sz="1800" i="1" dirty="0"/>
          </a:p>
        </p:txBody>
      </p:sp>
      <p:sp>
        <p:nvSpPr>
          <p:cNvPr id="17" name="TextBox 11"/>
          <p:cNvSpPr txBox="1"/>
          <p:nvPr/>
        </p:nvSpPr>
        <p:spPr>
          <a:xfrm>
            <a:off x="5722904" y="3645694"/>
            <a:ext cx="2819400" cy="1231106"/>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159"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318"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477"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637"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5797" algn="l" defTabSz="914318" rtl="0" eaLnBrk="1" latinLnBrk="0" hangingPunct="1">
              <a:defRPr sz="2400" kern="1200">
                <a:solidFill>
                  <a:schemeClr val="tx1"/>
                </a:solidFill>
                <a:latin typeface="Arial" pitchFamily="34" charset="0"/>
                <a:ea typeface="+mn-ea"/>
                <a:cs typeface="+mn-cs"/>
              </a:defRPr>
            </a:lvl6pPr>
            <a:lvl7pPr marL="2742956" algn="l" defTabSz="914318" rtl="0" eaLnBrk="1" latinLnBrk="0" hangingPunct="1">
              <a:defRPr sz="2400" kern="1200">
                <a:solidFill>
                  <a:schemeClr val="tx1"/>
                </a:solidFill>
                <a:latin typeface="Arial" pitchFamily="34" charset="0"/>
                <a:ea typeface="+mn-ea"/>
                <a:cs typeface="+mn-cs"/>
              </a:defRPr>
            </a:lvl7pPr>
            <a:lvl8pPr marL="3200115" algn="l" defTabSz="914318" rtl="0" eaLnBrk="1" latinLnBrk="0" hangingPunct="1">
              <a:defRPr sz="2400" kern="1200">
                <a:solidFill>
                  <a:schemeClr val="tx1"/>
                </a:solidFill>
                <a:latin typeface="Arial" pitchFamily="34" charset="0"/>
                <a:ea typeface="+mn-ea"/>
                <a:cs typeface="+mn-cs"/>
              </a:defRPr>
            </a:lvl8pPr>
            <a:lvl9pPr marL="3657274" algn="l" defTabSz="914318" rtl="0" eaLnBrk="1" latinLnBrk="0" hangingPunct="1">
              <a:defRPr sz="2400" kern="1200">
                <a:solidFill>
                  <a:schemeClr val="tx1"/>
                </a:solidFill>
                <a:latin typeface="Arial" pitchFamily="34" charset="0"/>
                <a:ea typeface="+mn-ea"/>
                <a:cs typeface="+mn-cs"/>
              </a:defRPr>
            </a:lvl9pPr>
          </a:lstStyle>
          <a:p>
            <a:r>
              <a:rPr lang="en-US" altLang="en-US" sz="2000" b="1" dirty="0">
                <a:cs typeface="Calibri" panose="020F0502020204030204" pitchFamily="34" charset="0"/>
              </a:rPr>
              <a:t>Nicole Greene</a:t>
            </a:r>
          </a:p>
          <a:p>
            <a:r>
              <a:rPr lang="en-US" sz="1800" dirty="0"/>
              <a:t>Mentor- Protégé Program Analyst/Contractor Support</a:t>
            </a:r>
            <a:endParaRPr lang="en-US" sz="1800" i="1" dirty="0"/>
          </a:p>
        </p:txBody>
      </p:sp>
      <p:pic>
        <p:nvPicPr>
          <p:cNvPr id="24" name="Picture 23"/>
          <p:cNvPicPr>
            <a:picLocks noChangeAspect="1"/>
          </p:cNvPicPr>
          <p:nvPr/>
        </p:nvPicPr>
        <p:blipFill>
          <a:blip r:embed="rId3"/>
          <a:stretch>
            <a:fillRect/>
          </a:stretch>
        </p:blipFill>
        <p:spPr>
          <a:xfrm>
            <a:off x="4790894" y="3639215"/>
            <a:ext cx="863500" cy="1115313"/>
          </a:xfrm>
          <a:prstGeom prst="rect">
            <a:avLst/>
          </a:prstGeom>
        </p:spPr>
      </p:pic>
      <p:pic>
        <p:nvPicPr>
          <p:cNvPr id="29" name="Picture 28"/>
          <p:cNvPicPr>
            <a:picLocks noChangeAspect="1"/>
          </p:cNvPicPr>
          <p:nvPr/>
        </p:nvPicPr>
        <p:blipFill>
          <a:blip r:embed="rId4"/>
          <a:stretch>
            <a:fillRect/>
          </a:stretch>
        </p:blipFill>
        <p:spPr>
          <a:xfrm>
            <a:off x="4790894" y="1143000"/>
            <a:ext cx="886083" cy="1099507"/>
          </a:xfrm>
          <a:prstGeom prst="rect">
            <a:avLst/>
          </a:prstGeom>
        </p:spPr>
      </p:pic>
      <p:pic>
        <p:nvPicPr>
          <p:cNvPr id="33" name="Picture 32"/>
          <p:cNvPicPr>
            <a:picLocks noChangeAspect="1"/>
          </p:cNvPicPr>
          <p:nvPr/>
        </p:nvPicPr>
        <p:blipFill>
          <a:blip r:embed="rId5"/>
          <a:stretch>
            <a:fillRect/>
          </a:stretch>
        </p:blipFill>
        <p:spPr>
          <a:xfrm>
            <a:off x="4790894" y="2380682"/>
            <a:ext cx="911710" cy="1066800"/>
          </a:xfrm>
          <a:prstGeom prst="rect">
            <a:avLst/>
          </a:prstGeom>
        </p:spPr>
      </p:pic>
      <p:sp>
        <p:nvSpPr>
          <p:cNvPr id="4" name="TextBox 3"/>
          <p:cNvSpPr txBox="1"/>
          <p:nvPr/>
        </p:nvSpPr>
        <p:spPr>
          <a:xfrm>
            <a:off x="38100" y="6187690"/>
            <a:ext cx="8953500" cy="289310"/>
          </a:xfrm>
          <a:prstGeom prst="rect">
            <a:avLst/>
          </a:prstGeom>
          <a:noFill/>
        </p:spPr>
        <p:txBody>
          <a:bodyPr wrap="square" rtlCol="0">
            <a:spAutoFit/>
          </a:bodyPr>
          <a:lstStyle/>
          <a:p>
            <a:pPr algn="ctr">
              <a:lnSpc>
                <a:spcPct val="80000"/>
              </a:lnSpc>
              <a:buFontTx/>
              <a:buNone/>
            </a:pPr>
            <a:r>
              <a:rPr lang="en-US" altLang="en-US" sz="1600" b="1" dirty="0">
                <a:solidFill>
                  <a:srgbClr val="FF0000"/>
                </a:solidFill>
              </a:rPr>
              <a:t>To make an appointment, contact </a:t>
            </a:r>
            <a:r>
              <a:rPr lang="en-US" altLang="en-US" sz="1600" b="1" dirty="0">
                <a:solidFill>
                  <a:srgbClr val="000099"/>
                </a:solidFill>
                <a:hlinkClick r:id="rId6"/>
              </a:rPr>
              <a:t>Outreach@mda.mil</a:t>
            </a:r>
            <a:r>
              <a:rPr lang="en-US" altLang="en-US" sz="1600" b="1" dirty="0">
                <a:solidFill>
                  <a:srgbClr val="000099"/>
                </a:solidFill>
              </a:rPr>
              <a:t>.</a:t>
            </a:r>
            <a:endParaRPr lang="en-US" sz="1600" dirty="0">
              <a:solidFill>
                <a:srgbClr val="FF0000"/>
              </a:solidFill>
            </a:endParaRPr>
          </a:p>
        </p:txBody>
      </p:sp>
      <p:sp>
        <p:nvSpPr>
          <p:cNvPr id="20" name="Slide Number Placeholder 3"/>
          <p:cNvSpPr txBox="1">
            <a:spLocks/>
          </p:cNvSpPr>
          <p:nvPr/>
        </p:nvSpPr>
        <p:spPr>
          <a:xfrm>
            <a:off x="8465482" y="6579883"/>
            <a:ext cx="667312" cy="312618"/>
          </a:xfrm>
          <a:prstGeom prst="rect">
            <a:avLst/>
          </a:prstGeom>
        </p:spPr>
        <p:txBody>
          <a:bodyPr vert="horz" wrap="none" lIns="91440" tIns="45720" rIns="91440" bIns="45720" rtlCol="0" anchor="b" anchorCtr="0"/>
          <a:lstStyle>
            <a:defPPr>
              <a:defRPr lang="en-US"/>
            </a:defPPr>
            <a:lvl1pPr algn="r" rtl="0" eaLnBrk="0" fontAlgn="base" hangingPunct="0">
              <a:spcBef>
                <a:spcPct val="0"/>
              </a:spcBef>
              <a:spcAft>
                <a:spcPct val="0"/>
              </a:spcAft>
              <a:defRPr sz="900" kern="1200">
                <a:solidFill>
                  <a:schemeClr val="bg1"/>
                </a:solidFill>
                <a:latin typeface="Arial" pitchFamily="34" charset="0"/>
                <a:ea typeface="+mn-ea"/>
                <a:cs typeface="+mn-cs"/>
              </a:defRPr>
            </a:lvl1pPr>
            <a:lvl2pPr marL="457159"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318"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477"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637"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5797" algn="l" defTabSz="914318" rtl="0" eaLnBrk="1" latinLnBrk="0" hangingPunct="1">
              <a:defRPr sz="2400" kern="1200">
                <a:solidFill>
                  <a:schemeClr val="tx1"/>
                </a:solidFill>
                <a:latin typeface="Arial" pitchFamily="34" charset="0"/>
                <a:ea typeface="+mn-ea"/>
                <a:cs typeface="+mn-cs"/>
              </a:defRPr>
            </a:lvl6pPr>
            <a:lvl7pPr marL="2742956" algn="l" defTabSz="914318" rtl="0" eaLnBrk="1" latinLnBrk="0" hangingPunct="1">
              <a:defRPr sz="2400" kern="1200">
                <a:solidFill>
                  <a:schemeClr val="tx1"/>
                </a:solidFill>
                <a:latin typeface="Arial" pitchFamily="34" charset="0"/>
                <a:ea typeface="+mn-ea"/>
                <a:cs typeface="+mn-cs"/>
              </a:defRPr>
            </a:lvl7pPr>
            <a:lvl8pPr marL="3200115" algn="l" defTabSz="914318" rtl="0" eaLnBrk="1" latinLnBrk="0" hangingPunct="1">
              <a:defRPr sz="2400" kern="1200">
                <a:solidFill>
                  <a:schemeClr val="tx1"/>
                </a:solidFill>
                <a:latin typeface="Arial" pitchFamily="34" charset="0"/>
                <a:ea typeface="+mn-ea"/>
                <a:cs typeface="+mn-cs"/>
              </a:defRPr>
            </a:lvl8pPr>
            <a:lvl9pPr marL="3657274" algn="l" defTabSz="914318" rtl="0" eaLnBrk="1" latinLnBrk="0" hangingPunct="1">
              <a:defRPr sz="2400" kern="1200">
                <a:solidFill>
                  <a:schemeClr val="tx1"/>
                </a:solidFill>
                <a:latin typeface="Arial" pitchFamily="34" charset="0"/>
                <a:ea typeface="+mn-ea"/>
                <a:cs typeface="+mn-cs"/>
              </a:defRPr>
            </a:lvl9pPr>
          </a:lstStyle>
          <a:p>
            <a:fld id="{2991564E-8479-4CF4-B5F3-F3B53EDC7644}" type="slidenum">
              <a:rPr lang="en-US" smtClean="0"/>
              <a:pPr/>
              <a:t>15</a:t>
            </a:fld>
            <a:endParaRPr lang="en-US" dirty="0"/>
          </a:p>
        </p:txBody>
      </p:sp>
      <p:pic>
        <p:nvPicPr>
          <p:cNvPr id="5" name="Picture 4"/>
          <p:cNvPicPr>
            <a:picLocks noChangeAspect="1"/>
          </p:cNvPicPr>
          <p:nvPr/>
        </p:nvPicPr>
        <p:blipFill>
          <a:blip r:embed="rId7"/>
          <a:stretch>
            <a:fillRect/>
          </a:stretch>
        </p:blipFill>
        <p:spPr>
          <a:xfrm>
            <a:off x="280497" y="2380682"/>
            <a:ext cx="917681" cy="1116512"/>
          </a:xfrm>
          <a:prstGeom prst="rect">
            <a:avLst/>
          </a:prstGeom>
        </p:spPr>
      </p:pic>
      <p:sp>
        <p:nvSpPr>
          <p:cNvPr id="22" name="TextBox 11"/>
          <p:cNvSpPr txBox="1"/>
          <p:nvPr/>
        </p:nvSpPr>
        <p:spPr>
          <a:xfrm>
            <a:off x="1190883" y="2370010"/>
            <a:ext cx="3909150" cy="95410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159"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318"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477"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637"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5797" algn="l" defTabSz="914318" rtl="0" eaLnBrk="1" latinLnBrk="0" hangingPunct="1">
              <a:defRPr sz="2400" kern="1200">
                <a:solidFill>
                  <a:schemeClr val="tx1"/>
                </a:solidFill>
                <a:latin typeface="Arial" pitchFamily="34" charset="0"/>
                <a:ea typeface="+mn-ea"/>
                <a:cs typeface="+mn-cs"/>
              </a:defRPr>
            </a:lvl6pPr>
            <a:lvl7pPr marL="2742956" algn="l" defTabSz="914318" rtl="0" eaLnBrk="1" latinLnBrk="0" hangingPunct="1">
              <a:defRPr sz="2400" kern="1200">
                <a:solidFill>
                  <a:schemeClr val="tx1"/>
                </a:solidFill>
                <a:latin typeface="Arial" pitchFamily="34" charset="0"/>
                <a:ea typeface="+mn-ea"/>
                <a:cs typeface="+mn-cs"/>
              </a:defRPr>
            </a:lvl7pPr>
            <a:lvl8pPr marL="3200115" algn="l" defTabSz="914318" rtl="0" eaLnBrk="1" latinLnBrk="0" hangingPunct="1">
              <a:defRPr sz="2400" kern="1200">
                <a:solidFill>
                  <a:schemeClr val="tx1"/>
                </a:solidFill>
                <a:latin typeface="Arial" pitchFamily="34" charset="0"/>
                <a:ea typeface="+mn-ea"/>
                <a:cs typeface="+mn-cs"/>
              </a:defRPr>
            </a:lvl8pPr>
            <a:lvl9pPr marL="3657274" algn="l" defTabSz="914318" rtl="0" eaLnBrk="1" latinLnBrk="0" hangingPunct="1">
              <a:defRPr sz="2400" kern="1200">
                <a:solidFill>
                  <a:schemeClr val="tx1"/>
                </a:solidFill>
                <a:latin typeface="Arial" pitchFamily="34" charset="0"/>
                <a:ea typeface="+mn-ea"/>
                <a:cs typeface="+mn-cs"/>
              </a:defRPr>
            </a:lvl9pPr>
          </a:lstStyle>
          <a:p>
            <a:r>
              <a:rPr lang="en-US" altLang="en-US" sz="2000" b="1" dirty="0">
                <a:cs typeface="Calibri" panose="020F0502020204030204" pitchFamily="34" charset="0"/>
              </a:rPr>
              <a:t>Pam Parker</a:t>
            </a:r>
          </a:p>
          <a:p>
            <a:r>
              <a:rPr lang="en-US" altLang="en-US" sz="1800" dirty="0">
                <a:cs typeface="Calibri" panose="020F0502020204030204" pitchFamily="34" charset="0"/>
              </a:rPr>
              <a:t>Small Business Advisor for Research and Development</a:t>
            </a:r>
            <a:endParaRPr lang="en-US" sz="1800" i="1" dirty="0"/>
          </a:p>
        </p:txBody>
      </p:sp>
      <p:sp>
        <p:nvSpPr>
          <p:cNvPr id="21" name="TextBox 11"/>
          <p:cNvSpPr txBox="1"/>
          <p:nvPr/>
        </p:nvSpPr>
        <p:spPr>
          <a:xfrm>
            <a:off x="1198178" y="3606161"/>
            <a:ext cx="2990288" cy="1231106"/>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pitchFamily="34" charset="0"/>
                <a:ea typeface="+mn-ea"/>
                <a:cs typeface="+mn-cs"/>
              </a:defRPr>
            </a:lvl1pPr>
            <a:lvl2pPr marL="457159"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318"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477"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637"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5797" algn="l" defTabSz="914318" rtl="0" eaLnBrk="1" latinLnBrk="0" hangingPunct="1">
              <a:defRPr sz="2400" kern="1200">
                <a:solidFill>
                  <a:schemeClr val="tx1"/>
                </a:solidFill>
                <a:latin typeface="Arial" pitchFamily="34" charset="0"/>
                <a:ea typeface="+mn-ea"/>
                <a:cs typeface="+mn-cs"/>
              </a:defRPr>
            </a:lvl6pPr>
            <a:lvl7pPr marL="2742956" algn="l" defTabSz="914318" rtl="0" eaLnBrk="1" latinLnBrk="0" hangingPunct="1">
              <a:defRPr sz="2400" kern="1200">
                <a:solidFill>
                  <a:schemeClr val="tx1"/>
                </a:solidFill>
                <a:latin typeface="Arial" pitchFamily="34" charset="0"/>
                <a:ea typeface="+mn-ea"/>
                <a:cs typeface="+mn-cs"/>
              </a:defRPr>
            </a:lvl7pPr>
            <a:lvl8pPr marL="3200115" algn="l" defTabSz="914318" rtl="0" eaLnBrk="1" latinLnBrk="0" hangingPunct="1">
              <a:defRPr sz="2400" kern="1200">
                <a:solidFill>
                  <a:schemeClr val="tx1"/>
                </a:solidFill>
                <a:latin typeface="Arial" pitchFamily="34" charset="0"/>
                <a:ea typeface="+mn-ea"/>
                <a:cs typeface="+mn-cs"/>
              </a:defRPr>
            </a:lvl8pPr>
            <a:lvl9pPr marL="3657274" algn="l" defTabSz="914318" rtl="0" eaLnBrk="1" latinLnBrk="0" hangingPunct="1">
              <a:defRPr sz="2400" kern="1200">
                <a:solidFill>
                  <a:schemeClr val="tx1"/>
                </a:solidFill>
                <a:latin typeface="Arial" pitchFamily="34" charset="0"/>
                <a:ea typeface="+mn-ea"/>
                <a:cs typeface="+mn-cs"/>
              </a:defRPr>
            </a:lvl9pPr>
          </a:lstStyle>
          <a:p>
            <a:r>
              <a:rPr lang="en-US" altLang="en-US" sz="2000" b="1" dirty="0">
                <a:cs typeface="Calibri" panose="020F0502020204030204" pitchFamily="34" charset="0"/>
              </a:rPr>
              <a:t>Jo Brown</a:t>
            </a:r>
          </a:p>
          <a:p>
            <a:r>
              <a:rPr lang="en-US" altLang="en-US" sz="1800" dirty="0">
                <a:cs typeface="Calibri" panose="020F0502020204030204" pitchFamily="34" charset="0"/>
              </a:rPr>
              <a:t>Small Business Office Media Analyst/Contractor Support. </a:t>
            </a:r>
            <a:endParaRPr lang="en-US" sz="1800" i="1" dirty="0"/>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7465" y="3592820"/>
            <a:ext cx="901735" cy="125778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819" y="1143000"/>
            <a:ext cx="901807" cy="1142056"/>
          </a:xfrm>
          <a:prstGeom prst="rect">
            <a:avLst/>
          </a:prstGeom>
        </p:spPr>
      </p:pic>
    </p:spTree>
    <p:extLst>
      <p:ext uri="{BB962C8B-B14F-4D97-AF65-F5344CB8AC3E}">
        <p14:creationId xmlns:p14="http://schemas.microsoft.com/office/powerpoint/2010/main" val="3233416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583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6600" y="2997977"/>
            <a:ext cx="5483415" cy="735823"/>
          </a:xfrm>
        </p:spPr>
        <p:txBody>
          <a:bodyPr/>
          <a:lstStyle/>
          <a:p>
            <a:r>
              <a:rPr lang="en-US" dirty="0"/>
              <a:t>How to Do Business with the Missile Defense Agency (MDA)</a:t>
            </a:r>
            <a:br>
              <a:rPr lang="en-US" dirty="0"/>
            </a:br>
            <a:endParaRPr lang="en-US" dirty="0"/>
          </a:p>
        </p:txBody>
      </p:sp>
      <p:sp>
        <p:nvSpPr>
          <p:cNvPr id="4" name="Text Placeholder 3"/>
          <p:cNvSpPr>
            <a:spLocks noGrp="1"/>
          </p:cNvSpPr>
          <p:nvPr>
            <p:ph type="body" sz="quarter" idx="11"/>
          </p:nvPr>
        </p:nvSpPr>
        <p:spPr>
          <a:xfrm>
            <a:off x="5791200" y="1267506"/>
            <a:ext cx="2967262" cy="485094"/>
          </a:xfrm>
        </p:spPr>
        <p:txBody>
          <a:bodyPr/>
          <a:lstStyle/>
          <a:p>
            <a:r>
              <a:rPr lang="en-US" dirty="0"/>
              <a:t>February 14, 2023</a:t>
            </a:r>
          </a:p>
        </p:txBody>
      </p:sp>
      <p:sp>
        <p:nvSpPr>
          <p:cNvPr id="5" name="Text Placeholder 4"/>
          <p:cNvSpPr>
            <a:spLocks noGrp="1"/>
          </p:cNvSpPr>
          <p:nvPr>
            <p:ph type="body" sz="quarter" idx="13"/>
          </p:nvPr>
        </p:nvSpPr>
        <p:spPr>
          <a:xfrm>
            <a:off x="1741449" y="4247797"/>
            <a:ext cx="6984356" cy="1238602"/>
          </a:xfrm>
        </p:spPr>
        <p:txBody>
          <a:bodyPr/>
          <a:lstStyle/>
          <a:p>
            <a:pPr>
              <a:spcBef>
                <a:spcPts val="0"/>
              </a:spcBef>
            </a:pPr>
            <a:r>
              <a:rPr lang="en-US" sz="2000" dirty="0"/>
              <a:t>National 8(a) Association </a:t>
            </a:r>
          </a:p>
          <a:p>
            <a:pPr>
              <a:spcBef>
                <a:spcPts val="0"/>
              </a:spcBef>
            </a:pPr>
            <a:r>
              <a:rPr lang="en-US" sz="2000" dirty="0"/>
              <a:t>2023 National Small Business Conference</a:t>
            </a:r>
            <a:endParaRPr lang="en-US" dirty="0"/>
          </a:p>
        </p:txBody>
      </p:sp>
      <p:sp>
        <p:nvSpPr>
          <p:cNvPr id="6" name="Text Placeholder 5"/>
          <p:cNvSpPr>
            <a:spLocks noGrp="1"/>
          </p:cNvSpPr>
          <p:nvPr>
            <p:ph type="body" sz="quarter" idx="15"/>
          </p:nvPr>
        </p:nvSpPr>
        <p:spPr/>
        <p:txBody>
          <a:bodyPr/>
          <a:lstStyle/>
          <a:p>
            <a:r>
              <a:rPr lang="en-US" dirty="0">
                <a:solidFill>
                  <a:srgbClr val="000000"/>
                </a:solidFill>
              </a:rPr>
              <a:t>Tim Cole</a:t>
            </a:r>
          </a:p>
          <a:p>
            <a:endParaRPr lang="en-US" dirty="0"/>
          </a:p>
        </p:txBody>
      </p:sp>
      <p:sp>
        <p:nvSpPr>
          <p:cNvPr id="7" name="Text Placeholder 6"/>
          <p:cNvSpPr>
            <a:spLocks noGrp="1"/>
          </p:cNvSpPr>
          <p:nvPr>
            <p:ph type="body" sz="quarter" idx="16"/>
          </p:nvPr>
        </p:nvSpPr>
        <p:spPr/>
        <p:txBody>
          <a:bodyPr/>
          <a:lstStyle/>
          <a:p>
            <a:r>
              <a:rPr lang="en-US" dirty="0">
                <a:solidFill>
                  <a:srgbClr val="000000"/>
                </a:solidFill>
              </a:rPr>
              <a:t>Director for Small Business</a:t>
            </a:r>
            <a:endParaRPr lang="en-US" dirty="0"/>
          </a:p>
        </p:txBody>
      </p:sp>
      <p:sp>
        <p:nvSpPr>
          <p:cNvPr id="3" name="Rectangle 2"/>
          <p:cNvSpPr/>
          <p:nvPr/>
        </p:nvSpPr>
        <p:spPr>
          <a:xfrm>
            <a:off x="5754005" y="6553200"/>
            <a:ext cx="2971800" cy="230832"/>
          </a:xfrm>
          <a:prstGeom prst="rect">
            <a:avLst/>
          </a:prstGeom>
        </p:spPr>
        <p:txBody>
          <a:bodyPr wrap="square">
            <a:spAutoFit/>
          </a:bodyPr>
          <a:lstStyle/>
          <a:p>
            <a:pPr marL="0" marR="0">
              <a:spcBef>
                <a:spcPts val="0"/>
              </a:spcBef>
              <a:spcAft>
                <a:spcPts val="0"/>
              </a:spcAft>
            </a:pPr>
            <a:r>
              <a:rPr lang="en-US" sz="900" dirty="0">
                <a:latin typeface="Calibri" panose="020F0502020204030204" pitchFamily="34" charset="0"/>
                <a:ea typeface="Calibri" panose="020F0502020204030204" pitchFamily="34" charset="0"/>
                <a:cs typeface="Times New Roman" panose="02020603050405020304" pitchFamily="18" charset="0"/>
              </a:rPr>
              <a:t>Approved for Public Release       22-MDA-11324 (22 Nov 22)</a:t>
            </a:r>
            <a:endParaRPr lang="en-US" sz="900" dirty="0"/>
          </a:p>
        </p:txBody>
      </p:sp>
      <p:sp>
        <p:nvSpPr>
          <p:cNvPr id="8" name="Rectangle 7"/>
          <p:cNvSpPr/>
          <p:nvPr/>
        </p:nvSpPr>
        <p:spPr>
          <a:xfrm>
            <a:off x="304800" y="6616634"/>
            <a:ext cx="4572000" cy="230832"/>
          </a:xfrm>
          <a:prstGeom prst="rect">
            <a:avLst/>
          </a:prstGeom>
        </p:spPr>
        <p:txBody>
          <a:bodyPr>
            <a:spAutoFit/>
          </a:bodyPr>
          <a:lstStyle/>
          <a:p>
            <a:pPr marL="0" marR="0">
              <a:spcBef>
                <a:spcPts val="0"/>
              </a:spcBef>
              <a:spcAft>
                <a:spcPts val="0"/>
              </a:spcAft>
            </a:pPr>
            <a:r>
              <a:rPr lang="en-US" sz="900" dirty="0">
                <a:latin typeface="Calibri" panose="020F0502020204030204" pitchFamily="34" charset="0"/>
                <a:ea typeface="Calibri" panose="020F0502020204030204" pitchFamily="34" charset="0"/>
                <a:cs typeface="Times New Roman" panose="02020603050405020304" pitchFamily="18" charset="0"/>
              </a:rPr>
              <a:t>DISTRIBUTION STATEMENT A. Approved for public release; distribution is unlimited.</a:t>
            </a:r>
          </a:p>
        </p:txBody>
      </p:sp>
    </p:spTree>
    <p:extLst>
      <p:ext uri="{BB962C8B-B14F-4D97-AF65-F5344CB8AC3E}">
        <p14:creationId xmlns:p14="http://schemas.microsoft.com/office/powerpoint/2010/main" val="521500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MDA OSBP Overview</a:t>
            </a:r>
          </a:p>
        </p:txBody>
      </p:sp>
      <p:sp>
        <p:nvSpPr>
          <p:cNvPr id="3" name="Content Placeholder 2"/>
          <p:cNvSpPr>
            <a:spLocks noGrp="1"/>
          </p:cNvSpPr>
          <p:nvPr>
            <p:ph idx="1"/>
          </p:nvPr>
        </p:nvSpPr>
        <p:spPr>
          <a:xfrm>
            <a:off x="609600" y="914400"/>
            <a:ext cx="8229600" cy="4351338"/>
          </a:xfrm>
        </p:spPr>
        <p:txBody>
          <a:bodyPr/>
          <a:lstStyle/>
          <a:p>
            <a:endParaRPr lang="en-US" dirty="0"/>
          </a:p>
          <a:p>
            <a:r>
              <a:rPr lang="en-US" dirty="0"/>
              <a:t>Missile Defense Evolving Threat</a:t>
            </a:r>
          </a:p>
          <a:p>
            <a:r>
              <a:rPr lang="en-US" dirty="0"/>
              <a:t>Delivering Capabilities to the Warfighter</a:t>
            </a:r>
          </a:p>
          <a:p>
            <a:r>
              <a:rPr lang="en-US" dirty="0"/>
              <a:t>Today’s Layered Missile Defense</a:t>
            </a:r>
          </a:p>
          <a:p>
            <a:r>
              <a:rPr lang="en-US" dirty="0"/>
              <a:t>Office of Small Business Programs (OSBP) Mission and Vision</a:t>
            </a:r>
          </a:p>
          <a:p>
            <a:r>
              <a:rPr lang="en-US" dirty="0"/>
              <a:t>FY21 Small Business Utilization &amp; Performance</a:t>
            </a:r>
          </a:p>
          <a:p>
            <a:r>
              <a:rPr lang="en-US" dirty="0"/>
              <a:t>Upcoming Industry Days</a:t>
            </a:r>
          </a:p>
          <a:p>
            <a:r>
              <a:rPr lang="en-US" dirty="0"/>
              <a:t>Future Acquisition</a:t>
            </a:r>
          </a:p>
          <a:p>
            <a:r>
              <a:rPr lang="en-US" dirty="0"/>
              <a:t>OSBP Web Resources</a:t>
            </a:r>
          </a:p>
          <a:p>
            <a:r>
              <a:rPr lang="en-US" dirty="0"/>
              <a:t>OSBP Staff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2991564E-8479-4CF4-B5F3-F3B53EDC7644}" type="slidenum">
              <a:rPr lang="en-US" smtClean="0"/>
              <a:t>3</a:t>
            </a:fld>
            <a:endParaRPr lang="en-US" dirty="0"/>
          </a:p>
        </p:txBody>
      </p:sp>
      <p:sp>
        <p:nvSpPr>
          <p:cNvPr id="6" name="Slide Number Placeholder 3"/>
          <p:cNvSpPr txBox="1">
            <a:spLocks/>
          </p:cNvSpPr>
          <p:nvPr/>
        </p:nvSpPr>
        <p:spPr>
          <a:xfrm>
            <a:off x="7239000" y="6802362"/>
            <a:ext cx="2057400" cy="208038"/>
          </a:xfrm>
          <a:prstGeom prst="rect">
            <a:avLst/>
          </a:prstGeom>
        </p:spPr>
        <p:txBody>
          <a:bodyPr vert="horz" wrap="none" lIns="91440" tIns="45720" rIns="91440" bIns="45720" rtlCol="0" anchor="b" anchorCtr="0"/>
          <a:lstStyle>
            <a:defPPr>
              <a:defRPr lang="en-US"/>
            </a:defPPr>
            <a:lvl1pPr algn="r" rtl="0" eaLnBrk="0" fontAlgn="base" hangingPunct="0">
              <a:spcBef>
                <a:spcPct val="0"/>
              </a:spcBef>
              <a:spcAft>
                <a:spcPct val="0"/>
              </a:spcAft>
              <a:defRPr sz="900" kern="1200">
                <a:solidFill>
                  <a:schemeClr val="bg1"/>
                </a:solidFill>
                <a:latin typeface="Arial" pitchFamily="34" charset="0"/>
                <a:ea typeface="+mn-ea"/>
                <a:cs typeface="+mn-cs"/>
              </a:defRPr>
            </a:lvl1pPr>
            <a:lvl2pPr marL="457159" algn="l" rtl="0" eaLnBrk="0" fontAlgn="base" hangingPunct="0">
              <a:spcBef>
                <a:spcPct val="0"/>
              </a:spcBef>
              <a:spcAft>
                <a:spcPct val="0"/>
              </a:spcAft>
              <a:defRPr sz="2400" kern="1200">
                <a:solidFill>
                  <a:schemeClr val="tx1"/>
                </a:solidFill>
                <a:latin typeface="Arial" pitchFamily="34" charset="0"/>
                <a:ea typeface="+mn-ea"/>
                <a:cs typeface="+mn-cs"/>
              </a:defRPr>
            </a:lvl2pPr>
            <a:lvl3pPr marL="914318" algn="l" rtl="0" eaLnBrk="0" fontAlgn="base" hangingPunct="0">
              <a:spcBef>
                <a:spcPct val="0"/>
              </a:spcBef>
              <a:spcAft>
                <a:spcPct val="0"/>
              </a:spcAft>
              <a:defRPr sz="2400" kern="1200">
                <a:solidFill>
                  <a:schemeClr val="tx1"/>
                </a:solidFill>
                <a:latin typeface="Arial" pitchFamily="34" charset="0"/>
                <a:ea typeface="+mn-ea"/>
                <a:cs typeface="+mn-cs"/>
              </a:defRPr>
            </a:lvl3pPr>
            <a:lvl4pPr marL="1371477" algn="l" rtl="0" eaLnBrk="0" fontAlgn="base" hangingPunct="0">
              <a:spcBef>
                <a:spcPct val="0"/>
              </a:spcBef>
              <a:spcAft>
                <a:spcPct val="0"/>
              </a:spcAft>
              <a:defRPr sz="2400" kern="1200">
                <a:solidFill>
                  <a:schemeClr val="tx1"/>
                </a:solidFill>
                <a:latin typeface="Arial" pitchFamily="34" charset="0"/>
                <a:ea typeface="+mn-ea"/>
                <a:cs typeface="+mn-cs"/>
              </a:defRPr>
            </a:lvl4pPr>
            <a:lvl5pPr marL="1828637" algn="l" rtl="0" eaLnBrk="0" fontAlgn="base" hangingPunct="0">
              <a:spcBef>
                <a:spcPct val="0"/>
              </a:spcBef>
              <a:spcAft>
                <a:spcPct val="0"/>
              </a:spcAft>
              <a:defRPr sz="2400" kern="1200">
                <a:solidFill>
                  <a:schemeClr val="tx1"/>
                </a:solidFill>
                <a:latin typeface="Arial" pitchFamily="34" charset="0"/>
                <a:ea typeface="+mn-ea"/>
                <a:cs typeface="+mn-cs"/>
              </a:defRPr>
            </a:lvl5pPr>
            <a:lvl6pPr marL="2285797" algn="l" defTabSz="914318" rtl="0" eaLnBrk="1" latinLnBrk="0" hangingPunct="1">
              <a:defRPr sz="2400" kern="1200">
                <a:solidFill>
                  <a:schemeClr val="tx1"/>
                </a:solidFill>
                <a:latin typeface="Arial" pitchFamily="34" charset="0"/>
                <a:ea typeface="+mn-ea"/>
                <a:cs typeface="+mn-cs"/>
              </a:defRPr>
            </a:lvl6pPr>
            <a:lvl7pPr marL="2742956" algn="l" defTabSz="914318" rtl="0" eaLnBrk="1" latinLnBrk="0" hangingPunct="1">
              <a:defRPr sz="2400" kern="1200">
                <a:solidFill>
                  <a:schemeClr val="tx1"/>
                </a:solidFill>
                <a:latin typeface="Arial" pitchFamily="34" charset="0"/>
                <a:ea typeface="+mn-ea"/>
                <a:cs typeface="+mn-cs"/>
              </a:defRPr>
            </a:lvl7pPr>
            <a:lvl8pPr marL="3200115" algn="l" defTabSz="914318" rtl="0" eaLnBrk="1" latinLnBrk="0" hangingPunct="1">
              <a:defRPr sz="2400" kern="1200">
                <a:solidFill>
                  <a:schemeClr val="tx1"/>
                </a:solidFill>
                <a:latin typeface="Arial" pitchFamily="34" charset="0"/>
                <a:ea typeface="+mn-ea"/>
                <a:cs typeface="+mn-cs"/>
              </a:defRPr>
            </a:lvl8pPr>
            <a:lvl9pPr marL="3657274" algn="l" defTabSz="914318" rtl="0" eaLnBrk="1" latinLnBrk="0" hangingPunct="1">
              <a:defRPr sz="2400" kern="1200">
                <a:solidFill>
                  <a:schemeClr val="tx1"/>
                </a:solidFill>
                <a:latin typeface="Arial" pitchFamily="34" charset="0"/>
                <a:ea typeface="+mn-ea"/>
                <a:cs typeface="+mn-cs"/>
              </a:defRPr>
            </a:lvl9pPr>
          </a:lstStyle>
          <a:p>
            <a:fld id="{2991564E-8479-4CF4-B5F3-F3B53EDC7644}" type="slidenum">
              <a:rPr lang="en-US" smtClean="0"/>
              <a:pPr/>
              <a:t>3</a:t>
            </a:fld>
            <a:endParaRPr lang="en-US" dirty="0"/>
          </a:p>
        </p:txBody>
      </p:sp>
    </p:spTree>
    <p:extLst>
      <p:ext uri="{BB962C8B-B14F-4D97-AF65-F5344CB8AC3E}">
        <p14:creationId xmlns:p14="http://schemas.microsoft.com/office/powerpoint/2010/main" val="15500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1488682" y="224458"/>
            <a:ext cx="6327056" cy="631308"/>
          </a:xfrm>
        </p:spPr>
        <p:txBody>
          <a:bodyPr/>
          <a:lstStyle/>
          <a:p>
            <a:r>
              <a:rPr lang="en-US" sz="2600" dirty="0"/>
              <a:t>Missile Defense</a:t>
            </a:r>
            <a:br>
              <a:rPr lang="en-US" sz="2600" dirty="0"/>
            </a:br>
            <a:r>
              <a:rPr lang="en-US" sz="2600" dirty="0"/>
              <a:t>Evolving Threat Environment</a:t>
            </a:r>
          </a:p>
        </p:txBody>
      </p:sp>
      <p:sp>
        <p:nvSpPr>
          <p:cNvPr id="77" name="TextBox 76"/>
          <p:cNvSpPr txBox="1"/>
          <p:nvPr/>
        </p:nvSpPr>
        <p:spPr>
          <a:xfrm>
            <a:off x="175933" y="6581745"/>
            <a:ext cx="165994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398713" algn="l"/>
              </a:tabLst>
              <a:defRPr/>
            </a:pPr>
            <a:r>
              <a:rPr kumimoji="0" lang="en-US" sz="700" b="1" i="1"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Ref:  2022 Missile Defense Review</a:t>
            </a:r>
          </a:p>
        </p:txBody>
      </p:sp>
      <p:grpSp>
        <p:nvGrpSpPr>
          <p:cNvPr id="3" name="Group 2"/>
          <p:cNvGrpSpPr/>
          <p:nvPr/>
        </p:nvGrpSpPr>
        <p:grpSpPr>
          <a:xfrm>
            <a:off x="839" y="1075104"/>
            <a:ext cx="9066962" cy="5765807"/>
            <a:chOff x="839" y="1075104"/>
            <a:chExt cx="9066962" cy="5765807"/>
          </a:xfrm>
        </p:grpSpPr>
        <p:sp>
          <p:nvSpPr>
            <p:cNvPr id="6" name="Rectangle 5"/>
            <p:cNvSpPr/>
            <p:nvPr/>
          </p:nvSpPr>
          <p:spPr bwMode="auto">
            <a:xfrm>
              <a:off x="4215365" y="1080243"/>
              <a:ext cx="4842086" cy="4121467"/>
            </a:xfrm>
            <a:prstGeom prst="rect">
              <a:avLst/>
            </a:prstGeom>
            <a:solidFill>
              <a:srgbClr val="FFFFFF"/>
            </a:solidFill>
            <a:ln w="15875" cap="flat" cmpd="sng" algn="ctr">
              <a:solidFill>
                <a:srgbClr val="0000F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panose="020B0604020202020204"/>
                <a:ea typeface="ＭＳ Ｐゴシック" pitchFamily="-60" charset="-128"/>
                <a:cs typeface="+mn-cs"/>
              </a:endParaRPr>
            </a:p>
          </p:txBody>
        </p:sp>
        <p:sp>
          <p:nvSpPr>
            <p:cNvPr id="28" name="TextBox 27"/>
            <p:cNvSpPr txBox="1"/>
            <p:nvPr/>
          </p:nvSpPr>
          <p:spPr>
            <a:xfrm>
              <a:off x="4338566" y="1143000"/>
              <a:ext cx="4729234"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ＭＳ Ｐゴシック" pitchFamily="-60" charset="-128"/>
                  <a:cs typeface="+mn-cs"/>
                </a:rPr>
                <a:t>New missiles &amp; existing system improvements</a:t>
              </a:r>
            </a:p>
            <a:p>
              <a:pPr marL="460375"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Precision strike</a:t>
              </a:r>
            </a:p>
            <a:p>
              <a:pPr marL="460375"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Decoys and jammers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a:ea typeface="ＭＳ Ｐゴシック" pitchFamily="-60" charset="-128"/>
                  <a:cs typeface="+mn-cs"/>
                </a:rPr>
                <a:t>Maneuvering in </a:t>
              </a:r>
              <a:r>
                <a:rPr kumimoji="0" lang="en-US" sz="1600" b="1" i="0" u="sng" strike="noStrike" kern="0" cap="none" spc="0" normalizeH="0" baseline="0" noProof="0" dirty="0">
                  <a:ln>
                    <a:noFill/>
                  </a:ln>
                  <a:solidFill>
                    <a:srgbClr val="000000"/>
                  </a:solidFill>
                  <a:effectLst/>
                  <a:uLnTx/>
                  <a:uFillTx/>
                  <a:latin typeface="Arial" panose="020B0604020202020204"/>
                  <a:ea typeface="ＭＳ Ｐゴシック" pitchFamily="-60" charset="-128"/>
                  <a:cs typeface="+mn-cs"/>
                </a:rPr>
                <a:t>midcourse</a:t>
              </a:r>
              <a:r>
                <a:rPr kumimoji="0" lang="en-US" sz="1600" b="1" i="0" u="none" strike="noStrike" kern="0" cap="none" spc="0" normalizeH="0" baseline="0" noProof="0" dirty="0">
                  <a:ln>
                    <a:noFill/>
                  </a:ln>
                  <a:solidFill>
                    <a:srgbClr val="000000"/>
                  </a:solidFill>
                  <a:effectLst/>
                  <a:uLnTx/>
                  <a:uFillTx/>
                  <a:latin typeface="Arial" panose="020B0604020202020204"/>
                  <a:ea typeface="ＭＳ Ｐゴシック" pitchFamily="-60" charset="-128"/>
                  <a:cs typeface="+mn-cs"/>
                </a:rPr>
                <a:t> or </a:t>
              </a:r>
              <a:r>
                <a:rPr kumimoji="0" lang="en-US" sz="1600" b="1" i="0" u="sng" strike="noStrike" kern="0" cap="none" spc="0" normalizeH="0" baseline="0" noProof="0" dirty="0">
                  <a:ln>
                    <a:noFill/>
                  </a:ln>
                  <a:solidFill>
                    <a:srgbClr val="000000"/>
                  </a:solidFill>
                  <a:effectLst/>
                  <a:uLnTx/>
                  <a:uFillTx/>
                  <a:latin typeface="Arial" panose="020B0604020202020204"/>
                  <a:ea typeface="ＭＳ Ｐゴシック" pitchFamily="-60" charset="-128"/>
                  <a:cs typeface="+mn-cs"/>
                </a:rPr>
                <a:t>terminal</a:t>
              </a:r>
              <a:r>
                <a:rPr kumimoji="0" lang="en-US" sz="1600" b="1" i="0" u="none" strike="noStrike" kern="0" cap="none" spc="0" normalizeH="0" baseline="0" noProof="0" dirty="0">
                  <a:ln>
                    <a:noFill/>
                  </a:ln>
                  <a:solidFill>
                    <a:srgbClr val="000000"/>
                  </a:solidFill>
                  <a:effectLst/>
                  <a:uLnTx/>
                  <a:uFillTx/>
                  <a:latin typeface="Arial" panose="020B0604020202020204"/>
                  <a:ea typeface="ＭＳ Ｐゴシック" pitchFamily="-60" charset="-128"/>
                  <a:cs typeface="+mn-cs"/>
                </a:rPr>
                <a:t> phase</a:t>
              </a:r>
            </a:p>
            <a:p>
              <a:pPr marL="460375"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Depressed Ballistic Trajectories</a:t>
              </a:r>
            </a:p>
            <a:p>
              <a:pPr marL="460375"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Multiple Independent Reentry Vehicle (MIRV)</a:t>
              </a:r>
            </a:p>
            <a:p>
              <a:pPr marL="460375"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Maneuvering Reentry Vehicle (</a:t>
              </a:r>
              <a:r>
                <a:rPr kumimoji="0" lang="en-US" sz="1400" b="1" i="0" u="none" strike="noStrike" kern="0" cap="none" spc="0" normalizeH="0" baseline="0" noProof="0" dirty="0" err="1">
                  <a:ln>
                    <a:noFill/>
                  </a:ln>
                  <a:solidFill>
                    <a:srgbClr val="0000FF"/>
                  </a:solidFill>
                  <a:effectLst/>
                  <a:uLnTx/>
                  <a:uFillTx/>
                  <a:latin typeface="Arial" panose="020B0604020202020204"/>
                  <a:ea typeface="ＭＳ Ｐゴシック" pitchFamily="-60" charset="-128"/>
                  <a:cs typeface="+mn-cs"/>
                </a:rPr>
                <a:t>MaRV</a:t>
              </a:r>
              <a:r>
                <a:rPr kumimoji="0" lang="en-US" sz="1400" b="1" i="0"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a:t>
              </a:r>
            </a:p>
            <a:p>
              <a:pPr marL="460375"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Global Hypersonic Glide Vehicles (HGV)</a:t>
              </a:r>
            </a:p>
            <a:p>
              <a:pPr marL="460375"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400" b="1" i="0"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Long Range Hypersonic Cruise Missiles (HCM)</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ＭＳ Ｐゴシック" pitchFamily="-60" charset="-128"/>
                  <a:cs typeface="+mn-cs"/>
                </a:rPr>
                <a:t>Integrated ballistic, hypersonic, air, cruise missile, unmanned and non-kinetic attacks</a:t>
              </a:r>
            </a:p>
          </p:txBody>
        </p:sp>
        <p:pic>
          <p:nvPicPr>
            <p:cNvPr id="56" name="Picture 2" descr="A picture North Korean state media released of a weapon called the Hwasong-8, which it claimed carries a hypersonic boost-glide vehicle."/>
            <p:cNvPicPr>
              <a:picLocks noChangeArrowheads="1"/>
            </p:cNvPicPr>
            <p:nvPr/>
          </p:nvPicPr>
          <p:blipFill rotWithShape="1">
            <a:blip r:embed="rId2" cstate="screen">
              <a:extLst>
                <a:ext uri="{28A0092B-C50C-407E-A947-70E740481C1C}">
                  <a14:useLocalDpi xmlns:a14="http://schemas.microsoft.com/office/drawing/2010/main"/>
                </a:ext>
              </a:extLst>
            </a:blip>
            <a:srcRect l="19703" t="2308" r="-16058" b="1335"/>
            <a:stretch/>
          </p:blipFill>
          <p:spPr bwMode="auto">
            <a:xfrm>
              <a:off x="4221998" y="5361383"/>
              <a:ext cx="2014825" cy="1143001"/>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58" name="Rectangle 57"/>
            <p:cNvSpPr/>
            <p:nvPr/>
          </p:nvSpPr>
          <p:spPr>
            <a:xfrm>
              <a:off x="4054466" y="6492098"/>
              <a:ext cx="1248771" cy="348813"/>
            </a:xfrm>
            <a:prstGeom prst="rect">
              <a:avLst/>
            </a:prstGeom>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1" i="1"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Arial"/>
                </a:rPr>
                <a:t>North Korea</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1" i="1"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Arial"/>
                </a:rPr>
                <a:t>IRBM Hwasong-8</a:t>
              </a:r>
            </a:p>
          </p:txBody>
        </p:sp>
        <p:sp>
          <p:nvSpPr>
            <p:cNvPr id="60" name="Rectangle 59"/>
            <p:cNvSpPr/>
            <p:nvPr/>
          </p:nvSpPr>
          <p:spPr>
            <a:xfrm>
              <a:off x="5257799" y="6492098"/>
              <a:ext cx="1264638" cy="348813"/>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FF"/>
                  </a:solidFill>
                  <a:effectLst/>
                  <a:uLnTx/>
                  <a:uFillTx/>
                  <a:latin typeface="Arial"/>
                  <a:ea typeface="ＭＳ Ｐゴシック" pitchFamily="-60" charset="-128"/>
                  <a:cs typeface="Arial"/>
                </a:rPr>
                <a:t>Iran</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FF"/>
                  </a:solidFill>
                  <a:effectLst/>
                  <a:uLnTx/>
                  <a:uFillTx/>
                  <a:latin typeface="Arial"/>
                  <a:ea typeface="ＭＳ Ｐゴシック" pitchFamily="-60" charset="-128"/>
                  <a:cs typeface="Arial"/>
                </a:rPr>
                <a:t>Multiple MRBMs</a:t>
              </a:r>
            </a:p>
          </p:txBody>
        </p:sp>
        <p:pic>
          <p:nvPicPr>
            <p:cNvPr id="62" name="Picture 61"/>
            <p:cNvPicPr>
              <a:picLocks/>
            </p:cNvPicPr>
            <p:nvPr/>
          </p:nvPicPr>
          <p:blipFill rotWithShape="1">
            <a:blip r:embed="rId3" cstate="screen">
              <a:extLst>
                <a:ext uri="{28A0092B-C50C-407E-A947-70E740481C1C}">
                  <a14:useLocalDpi xmlns:a14="http://schemas.microsoft.com/office/drawing/2010/main"/>
                </a:ext>
              </a:extLst>
            </a:blip>
            <a:srcRect l="22497" t="6277" r="2513" b="8721"/>
            <a:stretch/>
          </p:blipFill>
          <p:spPr>
            <a:xfrm>
              <a:off x="5257800" y="5361383"/>
              <a:ext cx="1524000" cy="1142605"/>
            </a:xfrm>
            <a:prstGeom prst="rect">
              <a:avLst/>
            </a:prstGeom>
            <a:ln>
              <a:solidFill>
                <a:schemeClr val="tx1"/>
              </a:solidFill>
            </a:ln>
            <a:effectLst/>
          </p:spPr>
        </p:pic>
        <p:pic>
          <p:nvPicPr>
            <p:cNvPr id="63" name="Picture 62"/>
            <p:cNvPicPr>
              <a:picLocks/>
            </p:cNvPicPr>
            <p:nvPr/>
          </p:nvPicPr>
          <p:blipFill rotWithShape="1">
            <a:blip r:embed="rId4">
              <a:extLst>
                <a:ext uri="{28A0092B-C50C-407E-A947-70E740481C1C}">
                  <a14:useLocalDpi xmlns:a14="http://schemas.microsoft.com/office/drawing/2010/main" val="0"/>
                </a:ext>
              </a:extLst>
            </a:blip>
            <a:srcRect l="16799" t="19058" r="28489" b="15978"/>
            <a:stretch/>
          </p:blipFill>
          <p:spPr>
            <a:xfrm>
              <a:off x="7696201" y="5361383"/>
              <a:ext cx="1371600" cy="1143000"/>
            </a:xfrm>
            <a:prstGeom prst="rect">
              <a:avLst/>
            </a:prstGeom>
            <a:ln>
              <a:solidFill>
                <a:schemeClr val="tx1"/>
              </a:solidFill>
            </a:ln>
            <a:effectLst/>
          </p:spPr>
        </p:pic>
        <p:sp>
          <p:nvSpPr>
            <p:cNvPr id="64" name="Rectangle 63"/>
            <p:cNvSpPr/>
            <p:nvPr/>
          </p:nvSpPr>
          <p:spPr>
            <a:xfrm>
              <a:off x="7772400" y="6492098"/>
              <a:ext cx="1165234" cy="348813"/>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00FF"/>
                  </a:solidFill>
                  <a:effectLst/>
                  <a:uLnTx/>
                  <a:uFillTx/>
                  <a:latin typeface="Arial"/>
                  <a:ea typeface="ＭＳ Ｐゴシック" pitchFamily="-60" charset="-128"/>
                  <a:cs typeface="Arial"/>
                </a:rPr>
                <a:t>Russia</a:t>
              </a:r>
            </a:p>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1" i="1" u="none" strike="noStrike" kern="1200" cap="none" spc="0" normalizeH="0" baseline="0" noProof="0" dirty="0" err="1">
                  <a:ln>
                    <a:noFill/>
                  </a:ln>
                  <a:solidFill>
                    <a:srgbClr val="0000FF"/>
                  </a:solidFill>
                  <a:effectLst/>
                  <a:uLnTx/>
                  <a:uFillTx/>
                  <a:latin typeface="Arial"/>
                  <a:ea typeface="ＭＳ Ｐゴシック" pitchFamily="-60" charset="-128"/>
                  <a:cs typeface="Arial"/>
                </a:rPr>
                <a:t>Tsirkon</a:t>
              </a:r>
              <a:r>
                <a:rPr kumimoji="0" lang="en-US" sz="1000" b="1" i="1" u="none" strike="noStrike" kern="1200" cap="none" spc="0" normalizeH="0" baseline="0" noProof="0" dirty="0">
                  <a:ln>
                    <a:noFill/>
                  </a:ln>
                  <a:solidFill>
                    <a:srgbClr val="0000FF"/>
                  </a:solidFill>
                  <a:effectLst/>
                  <a:uLnTx/>
                  <a:uFillTx/>
                  <a:latin typeface="Arial"/>
                  <a:ea typeface="ＭＳ Ｐゴシック" pitchFamily="-60" charset="-128"/>
                  <a:cs typeface="Arial"/>
                </a:rPr>
                <a:t> HCM</a:t>
              </a:r>
            </a:p>
          </p:txBody>
        </p:sp>
        <p:sp>
          <p:nvSpPr>
            <p:cNvPr id="65" name="Right Arrow 64"/>
            <p:cNvSpPr/>
            <p:nvPr/>
          </p:nvSpPr>
          <p:spPr>
            <a:xfrm>
              <a:off x="373521" y="5566497"/>
              <a:ext cx="3347619" cy="762000"/>
            </a:xfrm>
            <a:prstGeom prst="rightArrow">
              <a:avLst/>
            </a:prstGeom>
            <a:gradFill flip="none" rotWithShape="1">
              <a:gsLst>
                <a:gs pos="0">
                  <a:schemeClr val="accent1">
                    <a:lumMod val="5000"/>
                    <a:lumOff val="95000"/>
                  </a:schemeClr>
                </a:gs>
                <a:gs pos="100000">
                  <a:srgbClr val="FF00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6" name="TextBox 65"/>
            <p:cNvSpPr txBox="1"/>
            <p:nvPr/>
          </p:nvSpPr>
          <p:spPr>
            <a:xfrm>
              <a:off x="304800" y="5832459"/>
              <a:ext cx="704039"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itchFamily="34" charset="0"/>
                  <a:ea typeface="+mn-ea"/>
                  <a:cs typeface="+mn-cs"/>
                </a:rPr>
                <a:t>Subsonic</a:t>
              </a:r>
            </a:p>
          </p:txBody>
        </p:sp>
        <p:sp>
          <p:nvSpPr>
            <p:cNvPr id="67" name="TextBox 66"/>
            <p:cNvSpPr txBox="1"/>
            <p:nvPr/>
          </p:nvSpPr>
          <p:spPr>
            <a:xfrm>
              <a:off x="1062835" y="5834212"/>
              <a:ext cx="813043"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itchFamily="34" charset="0"/>
                  <a:ea typeface="+mn-ea"/>
                  <a:cs typeface="+mn-cs"/>
                </a:rPr>
                <a:t>Supersonic</a:t>
              </a:r>
            </a:p>
          </p:txBody>
        </p:sp>
        <p:sp>
          <p:nvSpPr>
            <p:cNvPr id="68" name="TextBox 67"/>
            <p:cNvSpPr txBox="1"/>
            <p:nvPr/>
          </p:nvSpPr>
          <p:spPr>
            <a:xfrm>
              <a:off x="1872196" y="5831242"/>
              <a:ext cx="813043"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itchFamily="34" charset="0"/>
                  <a:ea typeface="+mn-ea"/>
                  <a:cs typeface="+mn-cs"/>
                </a:rPr>
                <a:t>Hypersonic</a:t>
              </a:r>
            </a:p>
          </p:txBody>
        </p:sp>
        <p:sp>
          <p:nvSpPr>
            <p:cNvPr id="78" name="TextBox 77"/>
            <p:cNvSpPr txBox="1"/>
            <p:nvPr/>
          </p:nvSpPr>
          <p:spPr>
            <a:xfrm>
              <a:off x="2736297" y="5757274"/>
              <a:ext cx="845103"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itchFamily="34" charset="0"/>
                  <a:ea typeface="+mn-ea"/>
                  <a:cs typeface="+mn-cs"/>
                </a:rPr>
                <a:t>High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itchFamily="34" charset="0"/>
                  <a:ea typeface="+mn-ea"/>
                  <a:cs typeface="+mn-cs"/>
                </a:rPr>
                <a:t>Hypersonic</a:t>
              </a:r>
            </a:p>
          </p:txBody>
        </p:sp>
        <p:sp>
          <p:nvSpPr>
            <p:cNvPr id="96" name="TextBox 95"/>
            <p:cNvSpPr txBox="1"/>
            <p:nvPr/>
          </p:nvSpPr>
          <p:spPr>
            <a:xfrm>
              <a:off x="877232" y="5343627"/>
              <a:ext cx="255198"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mn-cs"/>
                </a:rPr>
                <a:t>1</a:t>
              </a:r>
            </a:p>
          </p:txBody>
        </p:sp>
        <p:sp>
          <p:nvSpPr>
            <p:cNvPr id="97" name="TextBox 96"/>
            <p:cNvSpPr txBox="1"/>
            <p:nvPr/>
          </p:nvSpPr>
          <p:spPr>
            <a:xfrm>
              <a:off x="803502" y="6230779"/>
              <a:ext cx="396262"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mn-cs"/>
                </a:rPr>
                <a:t>770</a:t>
              </a:r>
            </a:p>
          </p:txBody>
        </p:sp>
        <p:sp>
          <p:nvSpPr>
            <p:cNvPr id="98" name="TextBox 97"/>
            <p:cNvSpPr txBox="1"/>
            <p:nvPr/>
          </p:nvSpPr>
          <p:spPr>
            <a:xfrm>
              <a:off x="1719327" y="5343990"/>
              <a:ext cx="255198"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mn-cs"/>
                </a:rPr>
                <a:t>5</a:t>
              </a:r>
            </a:p>
          </p:txBody>
        </p:sp>
        <p:sp>
          <p:nvSpPr>
            <p:cNvPr id="99" name="TextBox 98"/>
            <p:cNvSpPr txBox="1"/>
            <p:nvPr/>
          </p:nvSpPr>
          <p:spPr>
            <a:xfrm>
              <a:off x="1586795" y="6224311"/>
              <a:ext cx="50206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mn-cs"/>
                </a:rPr>
                <a:t>3,800</a:t>
              </a:r>
            </a:p>
          </p:txBody>
        </p:sp>
        <p:sp>
          <p:nvSpPr>
            <p:cNvPr id="100" name="TextBox 99"/>
            <p:cNvSpPr txBox="1"/>
            <p:nvPr/>
          </p:nvSpPr>
          <p:spPr>
            <a:xfrm>
              <a:off x="2526223" y="5337303"/>
              <a:ext cx="325730"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mn-cs"/>
                </a:rPr>
                <a:t>10</a:t>
              </a:r>
            </a:p>
          </p:txBody>
        </p:sp>
        <p:sp>
          <p:nvSpPr>
            <p:cNvPr id="101" name="TextBox 100"/>
            <p:cNvSpPr txBox="1"/>
            <p:nvPr/>
          </p:nvSpPr>
          <p:spPr>
            <a:xfrm>
              <a:off x="2430084" y="6214474"/>
              <a:ext cx="502061"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mn-cs"/>
                </a:rPr>
                <a:t>7,700</a:t>
              </a:r>
            </a:p>
          </p:txBody>
        </p:sp>
        <p:sp>
          <p:nvSpPr>
            <p:cNvPr id="102" name="TextBox 101"/>
            <p:cNvSpPr txBox="1"/>
            <p:nvPr/>
          </p:nvSpPr>
          <p:spPr>
            <a:xfrm>
              <a:off x="3544440" y="5323296"/>
              <a:ext cx="341760" cy="2616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itchFamily="34" charset="0"/>
                  <a:ea typeface="+mn-ea"/>
                  <a:cs typeface="+mn-cs"/>
                </a:rPr>
                <a:t>25</a:t>
              </a:r>
            </a:p>
          </p:txBody>
        </p:sp>
        <p:sp>
          <p:nvSpPr>
            <p:cNvPr id="103" name="TextBox 102"/>
            <p:cNvSpPr txBox="1"/>
            <p:nvPr/>
          </p:nvSpPr>
          <p:spPr>
            <a:xfrm>
              <a:off x="3363074" y="6207842"/>
              <a:ext cx="572593" cy="24622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itchFamily="34" charset="0"/>
                  <a:ea typeface="+mn-ea"/>
                  <a:cs typeface="+mn-cs"/>
                </a:rPr>
                <a:t>19,200</a:t>
              </a:r>
            </a:p>
          </p:txBody>
        </p:sp>
        <p:cxnSp>
          <p:nvCxnSpPr>
            <p:cNvPr id="104" name="Straight Connector 103"/>
            <p:cNvCxnSpPr/>
            <p:nvPr/>
          </p:nvCxnSpPr>
          <p:spPr>
            <a:xfrm>
              <a:off x="3726322" y="5604874"/>
              <a:ext cx="0" cy="64008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688556" y="5604874"/>
              <a:ext cx="0" cy="64008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1850356" y="5604874"/>
              <a:ext cx="0" cy="64008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1012156" y="5604874"/>
              <a:ext cx="0" cy="64008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00844" y="5366647"/>
              <a:ext cx="519612"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rial" pitchFamily="34" charset="0"/>
                  <a:ea typeface="+mn-ea"/>
                  <a:cs typeface="+mn-cs"/>
                </a:rPr>
                <a:t>(Mach)</a:t>
              </a:r>
            </a:p>
          </p:txBody>
        </p:sp>
        <p:sp>
          <p:nvSpPr>
            <p:cNvPr id="53" name="TextBox 52"/>
            <p:cNvSpPr txBox="1"/>
            <p:nvPr/>
          </p:nvSpPr>
          <p:spPr>
            <a:xfrm>
              <a:off x="175714" y="6251200"/>
              <a:ext cx="533400"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1" u="none" strike="noStrike" kern="1200" cap="none" spc="0" normalizeH="0" baseline="0" noProof="0" dirty="0">
                  <a:ln>
                    <a:noFill/>
                  </a:ln>
                  <a:solidFill>
                    <a:prstClr val="black"/>
                  </a:solidFill>
                  <a:effectLst/>
                  <a:uLnTx/>
                  <a:uFillTx/>
                  <a:latin typeface="Arial" pitchFamily="34" charset="0"/>
                  <a:ea typeface="+mn-ea"/>
                  <a:cs typeface="+mn-cs"/>
                </a:rPr>
                <a:t>(MPH)</a:t>
              </a:r>
            </a:p>
          </p:txBody>
        </p:sp>
        <p:grpSp>
          <p:nvGrpSpPr>
            <p:cNvPr id="5" name="Group 4"/>
            <p:cNvGrpSpPr/>
            <p:nvPr/>
          </p:nvGrpSpPr>
          <p:grpSpPr>
            <a:xfrm>
              <a:off x="27444" y="1075104"/>
              <a:ext cx="4011156" cy="4115994"/>
              <a:chOff x="386181" y="1399821"/>
              <a:chExt cx="3505200" cy="3578579"/>
            </a:xfrm>
          </p:grpSpPr>
          <p:pic>
            <p:nvPicPr>
              <p:cNvPr id="54" name="Picture 5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6181" y="1399821"/>
                <a:ext cx="3505200" cy="3578579"/>
              </a:xfrm>
              <a:prstGeom prst="rect">
                <a:avLst/>
              </a:prstGeom>
              <a:ln>
                <a:solidFill>
                  <a:schemeClr val="tx1"/>
                </a:solidFill>
              </a:ln>
              <a:effectLst>
                <a:outerShdw blurRad="292100" dist="139700" dir="2700000" algn="tl" rotWithShape="0">
                  <a:prstClr val="black">
                    <a:alpha val="65000"/>
                  </a:prstClr>
                </a:outerShdw>
              </a:effectLst>
            </p:spPr>
          </p:pic>
          <p:sp>
            <p:nvSpPr>
              <p:cNvPr id="55" name="TextBox 54"/>
              <p:cNvSpPr txBox="1"/>
              <p:nvPr/>
            </p:nvSpPr>
            <p:spPr>
              <a:xfrm>
                <a:off x="1442737" y="1458852"/>
                <a:ext cx="1050289" cy="43088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Intercontinental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ICBM</a:t>
                </a:r>
              </a:p>
            </p:txBody>
          </p:sp>
          <p:sp>
            <p:nvSpPr>
              <p:cNvPr id="69" name="TextBox 68"/>
              <p:cNvSpPr txBox="1"/>
              <p:nvPr/>
            </p:nvSpPr>
            <p:spPr>
              <a:xfrm>
                <a:off x="1091422" y="2121913"/>
                <a:ext cx="870751" cy="43088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Intermediate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(IRBM)</a:t>
                </a:r>
              </a:p>
            </p:txBody>
          </p:sp>
          <p:sp>
            <p:nvSpPr>
              <p:cNvPr id="70" name="TextBox 69"/>
              <p:cNvSpPr txBox="1"/>
              <p:nvPr/>
            </p:nvSpPr>
            <p:spPr>
              <a:xfrm>
                <a:off x="559182" y="3957220"/>
                <a:ext cx="761747" cy="60016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Ship / Sub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Launched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(SLBM)</a:t>
                </a:r>
              </a:p>
            </p:txBody>
          </p:sp>
          <p:sp>
            <p:nvSpPr>
              <p:cNvPr id="71" name="TextBox 70"/>
              <p:cNvSpPr txBox="1"/>
              <p:nvPr/>
            </p:nvSpPr>
            <p:spPr>
              <a:xfrm>
                <a:off x="412687" y="3275707"/>
                <a:ext cx="954107" cy="43088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Air  Launched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(ALBM)</a:t>
                </a:r>
              </a:p>
            </p:txBody>
          </p:sp>
          <p:sp>
            <p:nvSpPr>
              <p:cNvPr id="72" name="TextBox 71"/>
              <p:cNvSpPr txBox="1"/>
              <p:nvPr/>
            </p:nvSpPr>
            <p:spPr>
              <a:xfrm>
                <a:off x="408977" y="2462670"/>
                <a:ext cx="620684" cy="43088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Medium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(MRBM)</a:t>
                </a:r>
              </a:p>
            </p:txBody>
          </p:sp>
          <p:sp>
            <p:nvSpPr>
              <p:cNvPr id="73" name="TextBox 72"/>
              <p:cNvSpPr txBox="1"/>
              <p:nvPr/>
            </p:nvSpPr>
            <p:spPr>
              <a:xfrm>
                <a:off x="2534326" y="3522873"/>
                <a:ext cx="601447" cy="43088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Short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(SRBM)</a:t>
                </a:r>
              </a:p>
            </p:txBody>
          </p:sp>
          <p:sp>
            <p:nvSpPr>
              <p:cNvPr id="74" name="TextBox 73"/>
              <p:cNvSpPr txBox="1"/>
              <p:nvPr/>
            </p:nvSpPr>
            <p:spPr>
              <a:xfrm>
                <a:off x="1943977" y="4230822"/>
                <a:ext cx="607859" cy="43088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Close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(CRBM)</a:t>
                </a:r>
              </a:p>
            </p:txBody>
          </p:sp>
        </p:grpSp>
        <p:sp>
          <p:nvSpPr>
            <p:cNvPr id="2" name="TextBox 1"/>
            <p:cNvSpPr txBox="1"/>
            <p:nvPr/>
          </p:nvSpPr>
          <p:spPr>
            <a:xfrm>
              <a:off x="839" y="4737556"/>
              <a:ext cx="1307100" cy="2154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1" u="none" strike="noStrike" kern="1200" cap="none" spc="0" normalizeH="0" baseline="0" noProof="0" dirty="0">
                  <a:ln>
                    <a:noFill/>
                  </a:ln>
                  <a:solidFill>
                    <a:prstClr val="white">
                      <a:lumMod val="85000"/>
                    </a:prstClr>
                  </a:solidFill>
                  <a:effectLst/>
                  <a:uLnTx/>
                  <a:uFillTx/>
                  <a:latin typeface="Arial" pitchFamily="34" charset="0"/>
                  <a:ea typeface="+mn-ea"/>
                  <a:cs typeface="+mn-cs"/>
                </a:rPr>
                <a:t>Notional Representation</a:t>
              </a:r>
            </a:p>
          </p:txBody>
        </p:sp>
        <p:sp>
          <p:nvSpPr>
            <p:cNvPr id="59" name="Rectangle 1"/>
            <p:cNvSpPr>
              <a:spLocks noChangeArrowheads="1"/>
            </p:cNvSpPr>
            <p:nvPr/>
          </p:nvSpPr>
          <p:spPr bwMode="auto">
            <a:xfrm>
              <a:off x="6457950" y="6491702"/>
              <a:ext cx="1238250"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ts val="1000"/>
                </a:lnSpc>
                <a:spcBef>
                  <a:spcPct val="0"/>
                </a:spcBef>
                <a:spcAft>
                  <a:spcPct val="0"/>
                </a:spcAft>
                <a:buClrTx/>
                <a:buSzTx/>
                <a:buFontTx/>
                <a:buNone/>
                <a:tabLst/>
                <a:defRPr/>
              </a:pPr>
              <a:r>
                <a:rPr kumimoji="0" lang="en-US" altLang="en-US" sz="1000" b="1" i="1"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China</a:t>
              </a:r>
            </a:p>
            <a:p>
              <a:pPr marL="0" marR="0" lvl="0" indent="0" algn="ctr" defTabSz="914400" rtl="0" eaLnBrk="0" fontAlgn="base" latinLnBrk="0" hangingPunct="0">
                <a:lnSpc>
                  <a:spcPts val="1000"/>
                </a:lnSpc>
                <a:spcBef>
                  <a:spcPct val="0"/>
                </a:spcBef>
                <a:spcAft>
                  <a:spcPct val="0"/>
                </a:spcAft>
                <a:buClrTx/>
                <a:buSzTx/>
                <a:buFontTx/>
                <a:buNone/>
                <a:tabLst/>
                <a:defRPr/>
              </a:pPr>
              <a:r>
                <a:rPr kumimoji="0" lang="en-US" altLang="en-US" sz="1000" b="1" i="1" u="none" strike="noStrike" kern="0" cap="none" spc="0" normalizeH="0" baseline="0" noProof="0" dirty="0">
                  <a:ln>
                    <a:noFill/>
                  </a:ln>
                  <a:solidFill>
                    <a:srgbClr val="0000FF"/>
                  </a:solidFill>
                  <a:effectLst/>
                  <a:uLnTx/>
                  <a:uFillTx/>
                  <a:latin typeface="Arial" panose="020B0604020202020204"/>
                  <a:ea typeface="ＭＳ Ｐゴシック" pitchFamily="-60" charset="-128"/>
                  <a:cs typeface="+mn-cs"/>
                </a:rPr>
                <a:t>DF-15 SRBM</a:t>
              </a:r>
            </a:p>
          </p:txBody>
        </p:sp>
        <p:pic>
          <p:nvPicPr>
            <p:cNvPr id="61" name="Picture 60"/>
            <p:cNvPicPr>
              <a:picLocks/>
            </p:cNvPicPr>
            <p:nvPr/>
          </p:nvPicPr>
          <p:blipFill rotWithShape="1">
            <a:blip r:embed="rId6" cstate="screen">
              <a:extLst>
                <a:ext uri="{28A0092B-C50C-407E-A947-70E740481C1C}">
                  <a14:useLocalDpi xmlns:a14="http://schemas.microsoft.com/office/drawing/2010/main"/>
                </a:ext>
              </a:extLst>
            </a:blip>
            <a:srcRect l="16473" t="10652" r="61561" b="52696"/>
            <a:stretch/>
          </p:blipFill>
          <p:spPr>
            <a:xfrm>
              <a:off x="6477000" y="5360987"/>
              <a:ext cx="1219200" cy="1143000"/>
            </a:xfrm>
            <a:prstGeom prst="rect">
              <a:avLst/>
            </a:prstGeom>
            <a:ln>
              <a:solidFill>
                <a:srgbClr val="000000"/>
              </a:solidFill>
            </a:ln>
            <a:effectLst/>
          </p:spPr>
        </p:pic>
      </p:grpSp>
      <p:sp>
        <p:nvSpPr>
          <p:cNvPr id="44" name="Slide Number Placeholder 1"/>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91564E-8479-4CF4-B5F3-F3B53EDC7644}" type="slidenum">
              <a:rPr kumimoji="0" lang="en-US" sz="900" b="0" i="0" u="none" strike="noStrike" kern="1200" cap="none" spc="0" normalizeH="0" baseline="0" noProof="0" smtClean="0">
                <a:ln>
                  <a:noFill/>
                </a:ln>
                <a:solidFill>
                  <a:prstClr val="black"/>
                </a:solidFill>
                <a:effectLst/>
                <a:uLnTx/>
                <a:uFillTx/>
                <a:latin typeface="Arial" panose="020B0604020202020204"/>
                <a:ea typeface="ＭＳ Ｐゴシック" pitchFamily="-6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prstClr val="black"/>
              </a:solidFill>
              <a:effectLst/>
              <a:uLnTx/>
              <a:uFillTx/>
              <a:latin typeface="Arial" panose="020B0604020202020204"/>
              <a:ea typeface="ＭＳ Ｐゴシック" pitchFamily="-60" charset="-128"/>
              <a:cs typeface="+mn-cs"/>
            </a:endParaRPr>
          </a:p>
        </p:txBody>
      </p:sp>
      <p:sp>
        <p:nvSpPr>
          <p:cNvPr id="45" name="Rectangle 44"/>
          <p:cNvSpPr/>
          <p:nvPr/>
        </p:nvSpPr>
        <p:spPr>
          <a:xfrm>
            <a:off x="5754005" y="6553200"/>
            <a:ext cx="2971800" cy="230832"/>
          </a:xfrm>
          <a:prstGeom prst="rect">
            <a:avLst/>
          </a:prstGeom>
        </p:spPr>
        <p:txBody>
          <a:bodyPr wrap="square">
            <a:spAutoFit/>
          </a:bodyPr>
          <a:lstStyle/>
          <a:p>
            <a:pPr marL="0" marR="0">
              <a:spcBef>
                <a:spcPts val="0"/>
              </a:spcBef>
              <a:spcAft>
                <a:spcPts val="0"/>
              </a:spcAft>
            </a:pPr>
            <a:r>
              <a:rPr lang="en-US" sz="900" dirty="0">
                <a:latin typeface="Calibri" panose="020F0502020204030204" pitchFamily="34" charset="0"/>
                <a:ea typeface="Calibri" panose="020F0502020204030204" pitchFamily="34" charset="0"/>
                <a:cs typeface="Times New Roman" panose="02020603050405020304" pitchFamily="18" charset="0"/>
              </a:rPr>
              <a:t>Approved for Public Release       22-MDA-11324 (22 Nov 22)</a:t>
            </a:r>
            <a:endParaRPr lang="en-US" sz="900" dirty="0"/>
          </a:p>
        </p:txBody>
      </p:sp>
      <p:sp>
        <p:nvSpPr>
          <p:cNvPr id="46" name="Rectangle 45"/>
          <p:cNvSpPr/>
          <p:nvPr/>
        </p:nvSpPr>
        <p:spPr>
          <a:xfrm>
            <a:off x="1105600" y="6427952"/>
            <a:ext cx="2971800" cy="230832"/>
          </a:xfrm>
          <a:prstGeom prst="rect">
            <a:avLst/>
          </a:prstGeom>
        </p:spPr>
        <p:txBody>
          <a:bodyPr wrap="square">
            <a:spAutoFit/>
          </a:bodyPr>
          <a:lstStyle/>
          <a:p>
            <a:pPr marL="0" marR="0">
              <a:spcBef>
                <a:spcPts val="0"/>
              </a:spcBef>
              <a:spcAft>
                <a:spcPts val="0"/>
              </a:spcAft>
            </a:pPr>
            <a:r>
              <a:rPr lang="en-US" sz="900" dirty="0">
                <a:latin typeface="Calibri" panose="020F0502020204030204" pitchFamily="34" charset="0"/>
                <a:ea typeface="Calibri" panose="020F0502020204030204" pitchFamily="34" charset="0"/>
                <a:cs typeface="Times New Roman" panose="02020603050405020304" pitchFamily="18" charset="0"/>
              </a:rPr>
              <a:t>Approved for Public Release       22-MDA-1134 (22 Nov 22)</a:t>
            </a:r>
            <a:endParaRPr lang="en-US" sz="900" dirty="0"/>
          </a:p>
        </p:txBody>
      </p:sp>
    </p:spTree>
    <p:extLst>
      <p:ext uri="{BB962C8B-B14F-4D97-AF65-F5344CB8AC3E}">
        <p14:creationId xmlns:p14="http://schemas.microsoft.com/office/powerpoint/2010/main" val="2501461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 y="1562581"/>
            <a:ext cx="9144003" cy="5074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91564E-8479-4CF4-B5F3-F3B53EDC7644}" type="slidenum">
              <a:rPr kumimoji="0" lang="en-US"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1" name="Title 1"/>
          <p:cNvSpPr>
            <a:spLocks noGrp="1"/>
          </p:cNvSpPr>
          <p:nvPr>
            <p:ph type="title"/>
          </p:nvPr>
        </p:nvSpPr>
        <p:spPr>
          <a:xfrm>
            <a:off x="983533" y="292698"/>
            <a:ext cx="7137779" cy="631308"/>
          </a:xfrm>
        </p:spPr>
        <p:txBody>
          <a:bodyPr/>
          <a:lstStyle/>
          <a:p>
            <a:pPr>
              <a:lnSpc>
                <a:spcPts val="2500"/>
              </a:lnSpc>
            </a:pPr>
            <a:r>
              <a:rPr lang="en-US" sz="2600" dirty="0"/>
              <a:t>Missile Defense Agency</a:t>
            </a:r>
            <a:endParaRPr lang="en-US" sz="1500" dirty="0"/>
          </a:p>
        </p:txBody>
      </p:sp>
      <p:pic>
        <p:nvPicPr>
          <p:cNvPr id="7" name="Picture 6"/>
          <p:cNvPicPr>
            <a:picLocks/>
          </p:cNvPicPr>
          <p:nvPr/>
        </p:nvPicPr>
        <p:blipFill rotWithShape="1">
          <a:blip r:embed="rId2">
            <a:extLst>
              <a:ext uri="{28A0092B-C50C-407E-A947-70E740481C1C}">
                <a14:useLocalDpi xmlns:a14="http://schemas.microsoft.com/office/drawing/2010/main" val="0"/>
              </a:ext>
            </a:extLst>
          </a:blip>
          <a:srcRect t="1636" b="360"/>
          <a:stretch/>
        </p:blipFill>
        <p:spPr>
          <a:xfrm>
            <a:off x="323323" y="1562582"/>
            <a:ext cx="8423131" cy="5045460"/>
          </a:xfrm>
          <a:prstGeom prst="rect">
            <a:avLst/>
          </a:prstGeom>
        </p:spPr>
      </p:pic>
      <p:sp>
        <p:nvSpPr>
          <p:cNvPr id="9" name="TextBox 8"/>
          <p:cNvSpPr txBox="1">
            <a:spLocks noChangeArrowheads="1"/>
          </p:cNvSpPr>
          <p:nvPr/>
        </p:nvSpPr>
        <p:spPr bwMode="auto">
          <a:xfrm flipH="1">
            <a:off x="983532" y="6100821"/>
            <a:ext cx="7246067" cy="477054"/>
          </a:xfrm>
          <a:prstGeom prst="rect">
            <a:avLst/>
          </a:prstGeom>
          <a:solidFill>
            <a:srgbClr val="BFBFBF"/>
          </a:solidFill>
          <a:ln w="9525">
            <a:noFill/>
            <a:miter lim="800000"/>
            <a:headEnd/>
            <a:tailEnd/>
          </a:ln>
          <a:effectLst>
            <a:outerShdw blurRad="50800" dist="38100" dir="2700000" algn="tl" rotWithShape="0">
              <a:schemeClr val="bg1">
                <a:alpha val="40000"/>
              </a:schemeClr>
            </a:outerShdw>
          </a:effectLst>
        </p:spPr>
        <p:txBody>
          <a:bodyPr wrap="square">
            <a:spAutoFit/>
          </a:bodyPr>
          <a:lstStyle/>
          <a:p>
            <a:pPr marL="0" marR="0" lvl="0" indent="0" algn="ctr" defTabSz="914400" rtl="0" eaLnBrk="0" fontAlgn="base" latinLnBrk="0" hangingPunct="0">
              <a:lnSpc>
                <a:spcPts val="1500"/>
              </a:lnSpc>
              <a:spcBef>
                <a:spcPct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a:ea typeface="ＭＳ Ｐゴシック" pitchFamily="84" charset="-128"/>
                <a:cs typeface="+mn-cs"/>
              </a:rPr>
              <a:t>Delivering Capability by, with and through the Services</a:t>
            </a:r>
          </a:p>
          <a:p>
            <a:pPr marL="0" marR="0" lvl="0" indent="0" algn="ctr" defTabSz="914400" rtl="0" eaLnBrk="0" fontAlgn="base" latinLnBrk="0" hangingPunct="0">
              <a:lnSpc>
                <a:spcPts val="1500"/>
              </a:lnSpc>
              <a:spcBef>
                <a:spcPct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a:ea typeface="ＭＳ Ｐゴシック" pitchFamily="84" charset="-128"/>
                <a:cs typeface="+mn-cs"/>
              </a:rPr>
              <a:t>to meet Combatant Command Requirements</a:t>
            </a:r>
          </a:p>
        </p:txBody>
      </p:sp>
      <p:sp>
        <p:nvSpPr>
          <p:cNvPr id="10" name="TextBox 9"/>
          <p:cNvSpPr txBox="1">
            <a:spLocks noChangeArrowheads="1"/>
          </p:cNvSpPr>
          <p:nvPr/>
        </p:nvSpPr>
        <p:spPr bwMode="auto">
          <a:xfrm flipH="1">
            <a:off x="0" y="1046946"/>
            <a:ext cx="9144000" cy="477054"/>
          </a:xfrm>
          <a:prstGeom prst="rect">
            <a:avLst/>
          </a:prstGeom>
          <a:noFill/>
          <a:ln w="9525">
            <a:noFill/>
            <a:miter lim="800000"/>
            <a:headEnd/>
            <a:tailEnd/>
          </a:ln>
          <a:effectLst>
            <a:outerShdw blurRad="50800" dist="38100" dir="2700000" algn="tl" rotWithShape="0">
              <a:schemeClr val="bg1">
                <a:alpha val="40000"/>
              </a:schemeClr>
            </a:outerShdw>
          </a:effectLst>
        </p:spPr>
        <p:txBody>
          <a:bodyPr wrap="square">
            <a:spAutoFit/>
          </a:bodyPr>
          <a:lstStyle/>
          <a:p>
            <a:pPr marL="0" marR="0" lvl="0" indent="0" algn="ctr" defTabSz="914400" rtl="0" eaLnBrk="0" fontAlgn="base" latinLnBrk="0" hangingPunct="0">
              <a:lnSpc>
                <a:spcPts val="1500"/>
              </a:lnSpc>
              <a:spcBef>
                <a:spcPct val="0"/>
              </a:spcBef>
              <a:spcAft>
                <a:spcPts val="0"/>
              </a:spcAft>
              <a:buClrTx/>
              <a:buSzTx/>
              <a:buFontTx/>
              <a:buNone/>
              <a:tabLst/>
              <a:defRPr/>
            </a:pPr>
            <a:r>
              <a:rPr kumimoji="0" lang="en-US" sz="1400" b="0" i="1" u="none" strike="noStrike" kern="0" cap="none" spc="0" normalizeH="0" baseline="0" noProof="0" dirty="0">
                <a:ln>
                  <a:noFill/>
                </a:ln>
                <a:solidFill>
                  <a:srgbClr val="0000FF"/>
                </a:solidFill>
                <a:effectLst/>
                <a:uLnTx/>
                <a:uFillTx/>
                <a:latin typeface="Arial" panose="020B0604020202020204"/>
                <a:ea typeface="ＭＳ Ｐゴシック" pitchFamily="84" charset="-128"/>
                <a:cs typeface="+mn-cs"/>
              </a:rPr>
              <a:t>To develop and deploy </a:t>
            </a:r>
            <a:r>
              <a:rPr kumimoji="0" lang="en-US" sz="1400" b="0" i="1" u="none" strike="noStrike" kern="0" cap="none" spc="0" normalizeH="0" baseline="0" noProof="0" dirty="0">
                <a:ln>
                  <a:noFill/>
                </a:ln>
                <a:solidFill>
                  <a:srgbClr val="0000FF"/>
                </a:solidFill>
                <a:effectLst/>
                <a:uLnTx/>
                <a:uFillTx/>
                <a:latin typeface="Arial" pitchFamily="34" charset="0"/>
                <a:ea typeface="ＭＳ Ｐゴシック" pitchFamily="84" charset="-128"/>
                <a:cs typeface="Arial" panose="020B0604020202020204" pitchFamily="34" charset="0"/>
              </a:rPr>
              <a:t>a </a:t>
            </a:r>
            <a:r>
              <a:rPr kumimoji="0" lang="en-US" sz="1400" b="1" i="1" u="sng" strike="noStrike" kern="0" cap="none" spc="0" normalizeH="0" baseline="0" noProof="0" dirty="0">
                <a:ln>
                  <a:noFill/>
                </a:ln>
                <a:solidFill>
                  <a:srgbClr val="0000FF"/>
                </a:solidFill>
                <a:effectLst/>
                <a:uLnTx/>
                <a:uFillTx/>
                <a:latin typeface="Arial" pitchFamily="34" charset="0"/>
                <a:ea typeface="ＭＳ Ｐゴシック" pitchFamily="84" charset="-128"/>
                <a:cs typeface="Arial" panose="020B0604020202020204" pitchFamily="34" charset="0"/>
              </a:rPr>
              <a:t>layered</a:t>
            </a:r>
            <a:r>
              <a:rPr kumimoji="0" lang="en-US" sz="1400" b="0" i="1" u="none" strike="noStrike" kern="0" cap="none" spc="0" normalizeH="0" baseline="0" noProof="0" dirty="0">
                <a:ln>
                  <a:noFill/>
                </a:ln>
                <a:solidFill>
                  <a:srgbClr val="0000FF"/>
                </a:solidFill>
                <a:effectLst/>
                <a:uLnTx/>
                <a:uFillTx/>
                <a:latin typeface="Arial" pitchFamily="34" charset="0"/>
                <a:ea typeface="ＭＳ Ｐゴシック" pitchFamily="84" charset="-128"/>
                <a:cs typeface="Arial" panose="020B0604020202020204" pitchFamily="34" charset="0"/>
              </a:rPr>
              <a:t>, Integrated </a:t>
            </a:r>
            <a:r>
              <a:rPr kumimoji="0" lang="en-US" sz="1400" b="0" i="1" u="none" strike="noStrike" kern="0" cap="none" spc="0" normalizeH="0" baseline="0" noProof="0" dirty="0">
                <a:ln>
                  <a:noFill/>
                </a:ln>
                <a:solidFill>
                  <a:srgbClr val="0000FF"/>
                </a:solidFill>
                <a:effectLst/>
                <a:uLnTx/>
                <a:uFillTx/>
                <a:latin typeface="Arial" panose="020B0604020202020204"/>
                <a:ea typeface="ＭＳ Ｐゴシック" pitchFamily="84" charset="-128"/>
                <a:cs typeface="+mn-cs"/>
              </a:rPr>
              <a:t>Missile Defense System to defend the </a:t>
            </a:r>
          </a:p>
          <a:p>
            <a:pPr marL="0" marR="0" lvl="0" indent="0" algn="ctr" defTabSz="914400" rtl="0" eaLnBrk="0" fontAlgn="base" latinLnBrk="0" hangingPunct="0">
              <a:lnSpc>
                <a:spcPts val="1500"/>
              </a:lnSpc>
              <a:spcBef>
                <a:spcPct val="0"/>
              </a:spcBef>
              <a:spcAft>
                <a:spcPts val="0"/>
              </a:spcAft>
              <a:buClrTx/>
              <a:buSzTx/>
              <a:buFontTx/>
              <a:buNone/>
              <a:tabLst/>
              <a:defRPr/>
            </a:pPr>
            <a:r>
              <a:rPr kumimoji="0" lang="en-US" sz="1400" b="1" i="1" u="sng" strike="noStrike" kern="0" cap="none" spc="0" normalizeH="0" baseline="0" noProof="0" dirty="0">
                <a:ln>
                  <a:noFill/>
                </a:ln>
                <a:solidFill>
                  <a:srgbClr val="0000FF"/>
                </a:solidFill>
                <a:effectLst/>
                <a:uLnTx/>
                <a:uFillTx/>
                <a:latin typeface="Arial" panose="020B0604020202020204"/>
                <a:ea typeface="ＭＳ Ｐゴシック" pitchFamily="84" charset="-128"/>
                <a:cs typeface="+mn-cs"/>
              </a:rPr>
              <a:t>United States, its deployed forces, allies, and friends</a:t>
            </a:r>
            <a:r>
              <a:rPr kumimoji="0" lang="en-US" sz="1400" b="1" i="1" u="none" strike="noStrike" kern="0" cap="none" spc="0" normalizeH="0" baseline="0" noProof="0" dirty="0">
                <a:ln>
                  <a:noFill/>
                </a:ln>
                <a:solidFill>
                  <a:srgbClr val="0000FF"/>
                </a:solidFill>
                <a:effectLst/>
                <a:uLnTx/>
                <a:uFillTx/>
                <a:latin typeface="Arial" panose="020B0604020202020204"/>
                <a:ea typeface="ＭＳ Ｐゴシック" pitchFamily="84" charset="-128"/>
                <a:cs typeface="+mn-cs"/>
              </a:rPr>
              <a:t> </a:t>
            </a:r>
            <a:r>
              <a:rPr kumimoji="0" lang="en-US" sz="1400" b="0" i="1" u="none" strike="noStrike" kern="0" cap="none" spc="0" normalizeH="0" baseline="0" noProof="0" dirty="0">
                <a:ln>
                  <a:noFill/>
                </a:ln>
                <a:solidFill>
                  <a:srgbClr val="0000FF"/>
                </a:solidFill>
                <a:effectLst/>
                <a:uLnTx/>
                <a:uFillTx/>
                <a:latin typeface="Arial" panose="020B0604020202020204"/>
                <a:ea typeface="ＭＳ Ｐゴシック" pitchFamily="84" charset="-128"/>
                <a:cs typeface="+mn-cs"/>
              </a:rPr>
              <a:t>from missile attacks in </a:t>
            </a:r>
            <a:r>
              <a:rPr kumimoji="0" lang="en-US" sz="1400" b="1" i="1" u="sng" strike="noStrike" kern="0" cap="none" spc="0" normalizeH="0" baseline="0" noProof="0" dirty="0">
                <a:ln>
                  <a:noFill/>
                </a:ln>
                <a:solidFill>
                  <a:srgbClr val="0000FF"/>
                </a:solidFill>
                <a:effectLst/>
                <a:uLnTx/>
                <a:uFillTx/>
                <a:latin typeface="Arial" panose="020B0604020202020204"/>
                <a:ea typeface="ＭＳ Ｐゴシック" pitchFamily="84" charset="-128"/>
                <a:cs typeface="+mn-cs"/>
              </a:rPr>
              <a:t>all phases of flight </a:t>
            </a:r>
          </a:p>
        </p:txBody>
      </p:sp>
    </p:spTree>
    <p:extLst>
      <p:ext uri="{BB962C8B-B14F-4D97-AF65-F5344CB8AC3E}">
        <p14:creationId xmlns:p14="http://schemas.microsoft.com/office/powerpoint/2010/main" val="783662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txBox="1">
            <a:spLocks noGrp="1"/>
          </p:cNvSpPr>
          <p:nvPr>
            <p:ph type="title"/>
          </p:nvPr>
        </p:nvSpPr>
        <p:spPr>
          <a:xfrm>
            <a:off x="1125415" y="253591"/>
            <a:ext cx="7825154" cy="631308"/>
          </a:xfrm>
        </p:spPr>
        <p:txBody>
          <a:bodyPr/>
          <a:lstStyle/>
          <a:p>
            <a:r>
              <a:rPr lang="en-US" sz="2600" dirty="0"/>
              <a:t>Today’s Active, Layered Missile Defense System</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482812"/>
            <a:ext cx="9144000" cy="5375188"/>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29569"/>
            <a:ext cx="9144000" cy="455649"/>
          </a:xfrm>
          <a:prstGeom prst="rect">
            <a:avLst/>
          </a:prstGeom>
        </p:spPr>
      </p:pic>
      <p:sp>
        <p:nvSpPr>
          <p:cNvPr id="8" name="Slide Number Placeholder 3"/>
          <p:cNvSpPr>
            <a:spLocks noGrp="1"/>
          </p:cNvSpPr>
          <p:nvPr>
            <p:ph type="sldNum" sz="quarter" idx="12"/>
          </p:nvPr>
        </p:nvSpPr>
        <p:spPr>
          <a:xfrm>
            <a:off x="7086600" y="6492875"/>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91564E-8479-4CF4-B5F3-F3B53EDC7644}" type="slidenum">
              <a:rPr kumimoji="0" lang="en-US"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Rectangle 5"/>
          <p:cNvSpPr/>
          <p:nvPr/>
        </p:nvSpPr>
        <p:spPr>
          <a:xfrm>
            <a:off x="5754005" y="6553200"/>
            <a:ext cx="2971800" cy="230832"/>
          </a:xfrm>
          <a:prstGeom prst="rect">
            <a:avLst/>
          </a:prstGeom>
        </p:spPr>
        <p:txBody>
          <a:bodyPr wrap="square">
            <a:spAutoFit/>
          </a:bodyPr>
          <a:lstStyle/>
          <a:p>
            <a:pPr marL="0" marR="0">
              <a:spcBef>
                <a:spcPts val="0"/>
              </a:spcBef>
              <a:spcAft>
                <a:spcPts val="0"/>
              </a:spcAft>
            </a:pPr>
            <a:r>
              <a:rPr lang="en-US" sz="900" dirty="0">
                <a:solidFill>
                  <a:schemeClr val="bg1"/>
                </a:solidFill>
                <a:latin typeface="Calibri" panose="020F0502020204030204" pitchFamily="34" charset="0"/>
                <a:ea typeface="Calibri" panose="020F0502020204030204" pitchFamily="34" charset="0"/>
                <a:cs typeface="Times New Roman" panose="02020603050405020304" pitchFamily="18" charset="0"/>
              </a:rPr>
              <a:t>Approved for Public Release       22-MDA-11324 (22 Nov 22)</a:t>
            </a:r>
            <a:endParaRPr lang="en-US" sz="900" dirty="0">
              <a:solidFill>
                <a:schemeClr val="bg1"/>
              </a:solidFill>
            </a:endParaRPr>
          </a:p>
        </p:txBody>
      </p:sp>
    </p:spTree>
    <p:extLst>
      <p:ext uri="{BB962C8B-B14F-4D97-AF65-F5344CB8AC3E}">
        <p14:creationId xmlns:p14="http://schemas.microsoft.com/office/powerpoint/2010/main" val="5746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3" y="1142999"/>
            <a:ext cx="9097897" cy="5181601"/>
          </a:xfrm>
          <a:prstGeom prst="rect">
            <a:avLst/>
          </a:prstGeom>
        </p:spPr>
      </p:pic>
      <p:sp>
        <p:nvSpPr>
          <p:cNvPr id="2" name="Title 1"/>
          <p:cNvSpPr>
            <a:spLocks noGrp="1"/>
          </p:cNvSpPr>
          <p:nvPr>
            <p:ph type="title"/>
          </p:nvPr>
        </p:nvSpPr>
        <p:spPr/>
        <p:txBody>
          <a:bodyPr/>
          <a:lstStyle/>
          <a:p>
            <a:r>
              <a:rPr lang="en-US" dirty="0"/>
              <a:t>MDA Office of Small Business Programs (OSBP) Mission/Vision</a:t>
            </a:r>
          </a:p>
        </p:txBody>
      </p:sp>
      <p:sp>
        <p:nvSpPr>
          <p:cNvPr id="3" name="Content Placeholder 2"/>
          <p:cNvSpPr>
            <a:spLocks noGrp="1"/>
          </p:cNvSpPr>
          <p:nvPr>
            <p:ph idx="1"/>
          </p:nvPr>
        </p:nvSpPr>
        <p:spPr>
          <a:xfrm>
            <a:off x="3352800" y="1656794"/>
            <a:ext cx="5370634" cy="3601006"/>
          </a:xfrm>
        </p:spPr>
        <p:txBody>
          <a:bodyPr>
            <a:normAutofit fontScale="92500" lnSpcReduction="10000"/>
          </a:bodyPr>
          <a:lstStyle/>
          <a:p>
            <a:pPr marL="0" indent="0">
              <a:buNone/>
            </a:pPr>
            <a:r>
              <a:rPr lang="en-US" sz="2200" dirty="0">
                <a:solidFill>
                  <a:srgbClr val="FF0000"/>
                </a:solidFill>
              </a:rPr>
              <a:t>Mission:  </a:t>
            </a:r>
            <a:r>
              <a:rPr lang="en-US" sz="2200" dirty="0">
                <a:solidFill>
                  <a:schemeClr val="bg1"/>
                </a:solidFill>
              </a:rPr>
              <a:t>To facilitate access to ingenuity residing within the small business industrial base the Missile Defense Agency (MDA) relies on for missile defense. </a:t>
            </a:r>
          </a:p>
          <a:p>
            <a:pPr marL="0" indent="0">
              <a:buNone/>
            </a:pPr>
            <a:endParaRPr lang="en-US" kern="0" dirty="0">
              <a:solidFill>
                <a:srgbClr val="0033CC"/>
              </a:solidFill>
            </a:endParaRPr>
          </a:p>
          <a:p>
            <a:pPr marL="0" indent="0">
              <a:buNone/>
            </a:pPr>
            <a:r>
              <a:rPr lang="en-US" sz="2200" kern="0" dirty="0">
                <a:solidFill>
                  <a:srgbClr val="FFC000"/>
                </a:solidFill>
              </a:rPr>
              <a:t>Vision:</a:t>
            </a:r>
            <a:r>
              <a:rPr lang="en-US" sz="2200" dirty="0">
                <a:solidFill>
                  <a:schemeClr val="bg1">
                    <a:lumMod val="95000"/>
                  </a:schemeClr>
                </a:solidFill>
              </a:rPr>
              <a:t>  </a:t>
            </a:r>
            <a:r>
              <a:rPr lang="en-US" sz="2200" dirty="0">
                <a:solidFill>
                  <a:schemeClr val="bg1"/>
                </a:solidFill>
              </a:rPr>
              <a:t>We strive to remain an integral player and valued advisor to the workforce developing and implementing acquisition strategies supporting MDA’s foundation for missile defense, while effectively advocating for use of small businesses in our procurements.</a:t>
            </a:r>
          </a:p>
        </p:txBody>
      </p:sp>
      <p:sp>
        <p:nvSpPr>
          <p:cNvPr id="4" name="Slide Number Placeholder 3"/>
          <p:cNvSpPr>
            <a:spLocks noGrp="1"/>
          </p:cNvSpPr>
          <p:nvPr>
            <p:ph type="sldNum" sz="quarter" idx="12"/>
          </p:nvPr>
        </p:nvSpPr>
        <p:spPr/>
        <p:txBody>
          <a:bodyPr/>
          <a:lstStyle/>
          <a:p>
            <a:fld id="{2991564E-8479-4CF4-B5F3-F3B53EDC7644}" type="slidenum">
              <a:rPr lang="en-US" smtClean="0"/>
              <a:t>7</a:t>
            </a:fld>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828800"/>
            <a:ext cx="2952750" cy="2952750"/>
          </a:xfrm>
          <a:prstGeom prst="rect">
            <a:avLst/>
          </a:prstGeom>
        </p:spPr>
      </p:pic>
    </p:spTree>
    <p:extLst>
      <p:ext uri="{BB962C8B-B14F-4D97-AF65-F5344CB8AC3E}">
        <p14:creationId xmlns:p14="http://schemas.microsoft.com/office/powerpoint/2010/main" val="2896961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6346"/>
            <a:ext cx="7772400" cy="631308"/>
          </a:xfrm>
        </p:spPr>
        <p:txBody>
          <a:bodyPr>
            <a:normAutofit/>
          </a:bodyPr>
          <a:lstStyle/>
          <a:p>
            <a:r>
              <a:rPr lang="en-US" dirty="0"/>
              <a:t>FY 22 Small Business Utilization in MDA</a:t>
            </a:r>
          </a:p>
        </p:txBody>
      </p:sp>
      <p:sp>
        <p:nvSpPr>
          <p:cNvPr id="4" name="Slide Number Placeholder 3"/>
          <p:cNvSpPr>
            <a:spLocks noGrp="1"/>
          </p:cNvSpPr>
          <p:nvPr>
            <p:ph type="sldNum" sz="quarter" idx="12"/>
          </p:nvPr>
        </p:nvSpPr>
        <p:spPr/>
        <p:txBody>
          <a:bodyPr/>
          <a:lstStyle/>
          <a:p>
            <a:fld id="{2991564E-8479-4CF4-B5F3-F3B53EDC7644}" type="slidenum">
              <a:rPr lang="en-US" smtClean="0"/>
              <a:t>8</a:t>
            </a:fld>
            <a:endParaRPr lang="en-US" dirty="0"/>
          </a:p>
        </p:txBody>
      </p:sp>
      <p:sp>
        <p:nvSpPr>
          <p:cNvPr id="7" name="Rectangle 6"/>
          <p:cNvSpPr txBox="1">
            <a:spLocks noChangeArrowheads="1"/>
          </p:cNvSpPr>
          <p:nvPr/>
        </p:nvSpPr>
        <p:spPr bwMode="auto">
          <a:xfrm>
            <a:off x="183939" y="5279553"/>
            <a:ext cx="6902661" cy="1058081"/>
          </a:xfrm>
          <a:prstGeom prst="rect">
            <a:avLst/>
          </a:prstGeom>
          <a:noFill/>
          <a:ln w="2857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lnSpc>
                <a:spcPts val="3000"/>
              </a:lnSpc>
              <a:spcBef>
                <a:spcPct val="0"/>
              </a:spcBef>
              <a:spcAft>
                <a:spcPct val="0"/>
              </a:spcAft>
              <a:defRPr sz="2800" b="1">
                <a:solidFill>
                  <a:srgbClr val="0000FF"/>
                </a:solidFill>
                <a:latin typeface="+mj-lt"/>
                <a:ea typeface="+mj-ea"/>
                <a:cs typeface="+mj-cs"/>
              </a:defRPr>
            </a:lvl1pPr>
            <a:lvl2pPr algn="ctr" rtl="0" eaLnBrk="0" fontAlgn="base" hangingPunct="0">
              <a:lnSpc>
                <a:spcPts val="3000"/>
              </a:lnSpc>
              <a:spcBef>
                <a:spcPct val="0"/>
              </a:spcBef>
              <a:spcAft>
                <a:spcPct val="0"/>
              </a:spcAft>
              <a:defRPr sz="2800" b="1">
                <a:solidFill>
                  <a:srgbClr val="0000FF"/>
                </a:solidFill>
                <a:latin typeface="Arial" charset="0"/>
              </a:defRPr>
            </a:lvl2pPr>
            <a:lvl3pPr algn="ctr" rtl="0" eaLnBrk="0" fontAlgn="base" hangingPunct="0">
              <a:lnSpc>
                <a:spcPts val="3000"/>
              </a:lnSpc>
              <a:spcBef>
                <a:spcPct val="0"/>
              </a:spcBef>
              <a:spcAft>
                <a:spcPct val="0"/>
              </a:spcAft>
              <a:defRPr sz="2800" b="1">
                <a:solidFill>
                  <a:srgbClr val="0000FF"/>
                </a:solidFill>
                <a:latin typeface="Arial" charset="0"/>
              </a:defRPr>
            </a:lvl3pPr>
            <a:lvl4pPr algn="ctr" rtl="0" eaLnBrk="0" fontAlgn="base" hangingPunct="0">
              <a:lnSpc>
                <a:spcPts val="3000"/>
              </a:lnSpc>
              <a:spcBef>
                <a:spcPct val="0"/>
              </a:spcBef>
              <a:spcAft>
                <a:spcPct val="0"/>
              </a:spcAft>
              <a:defRPr sz="2800" b="1">
                <a:solidFill>
                  <a:srgbClr val="0000FF"/>
                </a:solidFill>
                <a:latin typeface="Arial" charset="0"/>
              </a:defRPr>
            </a:lvl4pPr>
            <a:lvl5pPr algn="ctr" rtl="0" eaLnBrk="0" fontAlgn="base" hangingPunct="0">
              <a:lnSpc>
                <a:spcPts val="3000"/>
              </a:lnSpc>
              <a:spcBef>
                <a:spcPct val="0"/>
              </a:spcBef>
              <a:spcAft>
                <a:spcPct val="0"/>
              </a:spcAft>
              <a:defRPr sz="2800" b="1">
                <a:solidFill>
                  <a:srgbClr val="0000FF"/>
                </a:solidFill>
                <a:latin typeface="Arial" charset="0"/>
              </a:defRPr>
            </a:lvl5pPr>
            <a:lvl6pPr marL="457200" algn="ctr" rtl="0" eaLnBrk="0" fontAlgn="base" hangingPunct="0">
              <a:lnSpc>
                <a:spcPts val="3000"/>
              </a:lnSpc>
              <a:spcBef>
                <a:spcPct val="0"/>
              </a:spcBef>
              <a:spcAft>
                <a:spcPct val="0"/>
              </a:spcAft>
              <a:defRPr sz="2800" b="1">
                <a:solidFill>
                  <a:srgbClr val="0000FF"/>
                </a:solidFill>
                <a:latin typeface="Arial" charset="0"/>
              </a:defRPr>
            </a:lvl6pPr>
            <a:lvl7pPr marL="914400" algn="ctr" rtl="0" eaLnBrk="0" fontAlgn="base" hangingPunct="0">
              <a:lnSpc>
                <a:spcPts val="3000"/>
              </a:lnSpc>
              <a:spcBef>
                <a:spcPct val="0"/>
              </a:spcBef>
              <a:spcAft>
                <a:spcPct val="0"/>
              </a:spcAft>
              <a:defRPr sz="2800" b="1">
                <a:solidFill>
                  <a:srgbClr val="0000FF"/>
                </a:solidFill>
                <a:latin typeface="Arial" charset="0"/>
              </a:defRPr>
            </a:lvl7pPr>
            <a:lvl8pPr marL="1371600" algn="ctr" rtl="0" eaLnBrk="0" fontAlgn="base" hangingPunct="0">
              <a:lnSpc>
                <a:spcPts val="3000"/>
              </a:lnSpc>
              <a:spcBef>
                <a:spcPct val="0"/>
              </a:spcBef>
              <a:spcAft>
                <a:spcPct val="0"/>
              </a:spcAft>
              <a:defRPr sz="2800" b="1">
                <a:solidFill>
                  <a:srgbClr val="0000FF"/>
                </a:solidFill>
                <a:latin typeface="Arial" charset="0"/>
              </a:defRPr>
            </a:lvl8pPr>
            <a:lvl9pPr marL="1828800" algn="ctr" rtl="0" eaLnBrk="0" fontAlgn="base" hangingPunct="0">
              <a:lnSpc>
                <a:spcPts val="3000"/>
              </a:lnSpc>
              <a:spcBef>
                <a:spcPct val="0"/>
              </a:spcBef>
              <a:spcAft>
                <a:spcPct val="0"/>
              </a:spcAft>
              <a:defRPr sz="2800" b="1">
                <a:solidFill>
                  <a:srgbClr val="0000FF"/>
                </a:solidFill>
                <a:latin typeface="Arial" charset="0"/>
              </a:defRPr>
            </a:lvl9pPr>
          </a:lstStyle>
          <a:p>
            <a:pPr marR="0" lvl="0" algn="l" defTabSz="914400" rtl="0" eaLnBrk="0" fontAlgn="base" latinLnBrk="0" hangingPunct="0">
              <a:lnSpc>
                <a:spcPts val="3000"/>
              </a:lnSpc>
              <a:spcBef>
                <a:spcPct val="0"/>
              </a:spcBef>
              <a:spcAft>
                <a:spcPct val="0"/>
              </a:spcAft>
              <a:buClrTx/>
              <a:buSzTx/>
              <a:tabLst/>
              <a:defRPr/>
            </a:pPr>
            <a:r>
              <a:rPr lang="en-US" altLang="en-US" sz="2000" kern="0" dirty="0">
                <a:solidFill>
                  <a:srgbClr val="00B050"/>
                </a:solidFill>
                <a:latin typeface="+mn-lt"/>
              </a:rPr>
              <a:t>$647M  </a:t>
            </a:r>
            <a:r>
              <a:rPr lang="en-US" altLang="en-US" sz="2000" kern="0" dirty="0">
                <a:latin typeface="+mn-lt"/>
              </a:rPr>
              <a:t>in Prime Contracts to Small Businesses</a:t>
            </a:r>
          </a:p>
          <a:p>
            <a:pPr marR="0" lvl="0" algn="l" defTabSz="914400" rtl="0" eaLnBrk="0" fontAlgn="base" latinLnBrk="0" hangingPunct="0">
              <a:lnSpc>
                <a:spcPts val="3000"/>
              </a:lnSpc>
              <a:spcBef>
                <a:spcPct val="0"/>
              </a:spcBef>
              <a:spcAft>
                <a:spcPct val="0"/>
              </a:spcAft>
              <a:buClrTx/>
              <a:buSzTx/>
              <a:tabLst/>
              <a:defRPr/>
            </a:pPr>
            <a:r>
              <a:rPr lang="en-US" altLang="en-US" sz="2000" u="sng" kern="0" dirty="0">
                <a:solidFill>
                  <a:srgbClr val="00B050"/>
                </a:solidFill>
                <a:latin typeface="+mn-lt"/>
              </a:rPr>
              <a:t>+500M  </a:t>
            </a:r>
            <a:r>
              <a:rPr lang="en-US" altLang="en-US" sz="2000" kern="0" dirty="0">
                <a:latin typeface="+mn-lt"/>
              </a:rPr>
              <a:t>in Subcontracts to Small Businesses</a:t>
            </a:r>
          </a:p>
          <a:p>
            <a:pPr algn="l">
              <a:defRPr/>
            </a:pPr>
            <a:r>
              <a:rPr lang="en-US" altLang="en-US" sz="2000" kern="0" dirty="0">
                <a:solidFill>
                  <a:srgbClr val="00B050"/>
                </a:solidFill>
              </a:rPr>
              <a:t> $1.14B       </a:t>
            </a:r>
            <a:r>
              <a:rPr lang="en-US" altLang="en-US" sz="2000" kern="0" dirty="0"/>
              <a:t>awarded to Small Businesses in FY22</a:t>
            </a:r>
          </a:p>
        </p:txBody>
      </p:sp>
      <p:graphicFrame>
        <p:nvGraphicFramePr>
          <p:cNvPr id="8" name="Chart 7"/>
          <p:cNvGraphicFramePr>
            <a:graphicFrameLocks/>
          </p:cNvGraphicFramePr>
          <p:nvPr>
            <p:extLst>
              <p:ext uri="{D42A27DB-BD31-4B8C-83A1-F6EECF244321}">
                <p14:modId xmlns:p14="http://schemas.microsoft.com/office/powerpoint/2010/main" val="1328890190"/>
              </p:ext>
            </p:extLst>
          </p:nvPr>
        </p:nvGraphicFramePr>
        <p:xfrm>
          <a:off x="6400800" y="313273"/>
          <a:ext cx="2590800" cy="678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nvGraphicFramePr>
        <p:xfrm>
          <a:off x="4433819" y="1154445"/>
          <a:ext cx="4736307" cy="42062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nvGraphicFramePr>
        <p:xfrm>
          <a:off x="4572000" y="1154445"/>
          <a:ext cx="4598126" cy="4083403"/>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p:cNvSpPr txBox="1"/>
          <p:nvPr/>
        </p:nvSpPr>
        <p:spPr>
          <a:xfrm>
            <a:off x="93184" y="1161130"/>
            <a:ext cx="4649072" cy="707886"/>
          </a:xfrm>
          <a:prstGeom prst="rect">
            <a:avLst/>
          </a:prstGeom>
          <a:noFill/>
        </p:spPr>
        <p:txBody>
          <a:bodyPr wrap="square" rtlCol="0">
            <a:spAutoFit/>
          </a:bodyPr>
          <a:lstStyle/>
          <a:p>
            <a:r>
              <a:rPr lang="en-US" sz="2000" b="1" dirty="0">
                <a:latin typeface="+mn-lt"/>
              </a:rPr>
              <a:t>Strategic Objectives to </a:t>
            </a:r>
            <a:r>
              <a:rPr lang="en-US" sz="2000" b="1" dirty="0"/>
              <a:t>Strengthen the Small Business Industrial Base</a:t>
            </a:r>
            <a:endParaRPr lang="en-US" sz="2000" b="1" dirty="0">
              <a:latin typeface="+mn-lt"/>
            </a:endParaRPr>
          </a:p>
        </p:txBody>
      </p:sp>
      <p:sp>
        <p:nvSpPr>
          <p:cNvPr id="18" name="Content Placeholder 2"/>
          <p:cNvSpPr>
            <a:spLocks noGrp="1"/>
          </p:cNvSpPr>
          <p:nvPr>
            <p:ph idx="1"/>
          </p:nvPr>
        </p:nvSpPr>
        <p:spPr>
          <a:xfrm>
            <a:off x="78181" y="1659861"/>
            <a:ext cx="4664075" cy="3222625"/>
          </a:xfrm>
        </p:spPr>
        <p:txBody>
          <a:bodyPr/>
          <a:lstStyle/>
          <a:p>
            <a:pPr marL="0" indent="0">
              <a:buNone/>
            </a:pPr>
            <a:endParaRPr lang="en-US" sz="1400" dirty="0"/>
          </a:p>
          <a:p>
            <a:pPr>
              <a:buFont typeface="Wingdings" panose="05000000000000000000" pitchFamily="2" charset="2"/>
              <a:buChar char="Ø"/>
            </a:pPr>
            <a:r>
              <a:rPr lang="en-US" sz="1400" dirty="0"/>
              <a:t>Increase use of qualified small businesses to enhance operations and readiness</a:t>
            </a:r>
          </a:p>
          <a:p>
            <a:pPr>
              <a:buFont typeface="Wingdings" panose="05000000000000000000" pitchFamily="2" charset="2"/>
              <a:buChar char="Ø"/>
            </a:pPr>
            <a:r>
              <a:rPr lang="en-US" sz="1400" dirty="0"/>
              <a:t>Maximize use of small businesses to optimize production and fielding</a:t>
            </a:r>
          </a:p>
          <a:p>
            <a:pPr>
              <a:buFont typeface="Wingdings" panose="05000000000000000000" pitchFamily="2" charset="2"/>
              <a:buChar char="Ø"/>
            </a:pPr>
            <a:r>
              <a:rPr lang="en-US" sz="1400" dirty="0"/>
              <a:t>Increase use of SBIR/STTR programs to continue development of technology improvements for the Missile Defense System (MDS) </a:t>
            </a:r>
          </a:p>
          <a:p>
            <a:pPr marL="0" indent="0">
              <a:buNone/>
            </a:pPr>
            <a:endParaRPr lang="en-US" sz="1400" dirty="0"/>
          </a:p>
          <a:p>
            <a:pPr marL="0" indent="0">
              <a:buNone/>
            </a:pPr>
            <a:endParaRPr lang="en-US" sz="1400" dirty="0"/>
          </a:p>
        </p:txBody>
      </p:sp>
      <p:sp>
        <p:nvSpPr>
          <p:cNvPr id="19" name="TextBox 18"/>
          <p:cNvSpPr txBox="1"/>
          <p:nvPr/>
        </p:nvSpPr>
        <p:spPr>
          <a:xfrm>
            <a:off x="183939" y="4019490"/>
            <a:ext cx="4649072" cy="400110"/>
          </a:xfrm>
          <a:prstGeom prst="rect">
            <a:avLst/>
          </a:prstGeom>
          <a:noFill/>
        </p:spPr>
        <p:txBody>
          <a:bodyPr wrap="square" rtlCol="0">
            <a:spAutoFit/>
          </a:bodyPr>
          <a:lstStyle/>
          <a:p>
            <a:r>
              <a:rPr lang="en-US" sz="2000" b="1" dirty="0">
                <a:latin typeface="+mn-lt"/>
              </a:rPr>
              <a:t>AbilityOne Program</a:t>
            </a:r>
          </a:p>
        </p:txBody>
      </p:sp>
      <p:sp>
        <p:nvSpPr>
          <p:cNvPr id="20" name="Content Placeholder 2"/>
          <p:cNvSpPr txBox="1">
            <a:spLocks/>
          </p:cNvSpPr>
          <p:nvPr/>
        </p:nvSpPr>
        <p:spPr>
          <a:xfrm>
            <a:off x="152400" y="4283255"/>
            <a:ext cx="4556573" cy="7459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tx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631825" indent="-174625" algn="l" defTabSz="914400" rtl="0" eaLnBrk="1" latinLnBrk="0" hangingPunct="1">
              <a:lnSpc>
                <a:spcPct val="90000"/>
              </a:lnSpc>
              <a:spcBef>
                <a:spcPts val="500"/>
              </a:spcBef>
              <a:buFont typeface="Arial" panose="020B0604020202020204" pitchFamily="34" charset="0"/>
              <a:buChar char="•"/>
              <a:defRPr sz="1800" b="1" kern="1200">
                <a:solidFill>
                  <a:srgbClr val="0000FF"/>
                </a:solidFill>
                <a:latin typeface="+mn-lt"/>
                <a:ea typeface="+mn-ea"/>
                <a:cs typeface="+mn-cs"/>
              </a:defRPr>
            </a:lvl3pPr>
            <a:lvl4pPr marL="800100" indent="-168275" algn="l" defTabSz="914400" rtl="0" eaLnBrk="1" latinLnBrk="0" hangingPunct="1">
              <a:lnSpc>
                <a:spcPct val="90000"/>
              </a:lnSpc>
              <a:spcBef>
                <a:spcPts val="500"/>
              </a:spcBef>
              <a:buFont typeface="Arial" panose="020B0604020202020204" pitchFamily="34" charset="0"/>
              <a:buChar char="-"/>
              <a:defRPr sz="1600" i="1"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endParaRPr lang="en-US" sz="1400" dirty="0"/>
          </a:p>
          <a:p>
            <a:pPr fontAlgn="auto">
              <a:spcAft>
                <a:spcPts val="0"/>
              </a:spcAft>
              <a:buFont typeface="Wingdings" panose="05000000000000000000" pitchFamily="2" charset="2"/>
              <a:buChar char="Ø"/>
            </a:pPr>
            <a:r>
              <a:rPr lang="en-US" sz="1400" dirty="0"/>
              <a:t>Increase MDA’s participation </a:t>
            </a:r>
          </a:p>
        </p:txBody>
      </p:sp>
      <p:graphicFrame>
        <p:nvGraphicFramePr>
          <p:cNvPr id="16" name="Chart 15"/>
          <p:cNvGraphicFramePr>
            <a:graphicFrameLocks/>
          </p:cNvGraphicFramePr>
          <p:nvPr>
            <p:extLst>
              <p:ext uri="{D42A27DB-BD31-4B8C-83A1-F6EECF244321}">
                <p14:modId xmlns:p14="http://schemas.microsoft.com/office/powerpoint/2010/main" val="3438449687"/>
              </p:ext>
            </p:extLst>
          </p:nvPr>
        </p:nvGraphicFramePr>
        <p:xfrm>
          <a:off x="4572000" y="1112740"/>
          <a:ext cx="4525894" cy="412510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296384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991564E-8479-4CF4-B5F3-F3B53EDC7644}" type="slidenum">
              <a:rPr lang="en-US" smtClean="0"/>
              <a:t>9</a:t>
            </a:fld>
            <a:endParaRPr lang="en-US" dirty="0"/>
          </a:p>
        </p:txBody>
      </p:sp>
      <p:sp>
        <p:nvSpPr>
          <p:cNvPr id="6" name="Title 2"/>
          <p:cNvSpPr txBox="1">
            <a:spLocks/>
          </p:cNvSpPr>
          <p:nvPr/>
        </p:nvSpPr>
        <p:spPr>
          <a:xfrm>
            <a:off x="1686737" y="228600"/>
            <a:ext cx="6327056" cy="63130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800" b="1" kern="1200">
                <a:solidFill>
                  <a:schemeClr val="bg1"/>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en-US" dirty="0"/>
              <a:t>FY 2023 Small Business Goals/Performance to Date</a:t>
            </a:r>
          </a:p>
        </p:txBody>
      </p:sp>
      <p:graphicFrame>
        <p:nvGraphicFramePr>
          <p:cNvPr id="7" name="Content Placeholder 5"/>
          <p:cNvGraphicFramePr>
            <a:graphicFrameLocks/>
          </p:cNvGraphicFramePr>
          <p:nvPr>
            <p:extLst>
              <p:ext uri="{D42A27DB-BD31-4B8C-83A1-F6EECF244321}">
                <p14:modId xmlns:p14="http://schemas.microsoft.com/office/powerpoint/2010/main" val="4087508325"/>
              </p:ext>
            </p:extLst>
          </p:nvPr>
        </p:nvGraphicFramePr>
        <p:xfrm>
          <a:off x="304800" y="1074302"/>
          <a:ext cx="8534400" cy="4406109"/>
        </p:xfrm>
        <a:graphic>
          <a:graphicData uri="http://schemas.openxmlformats.org/drawingml/2006/table">
            <a:tbl>
              <a:tblPr bandRow="1">
                <a:tableStyleId>{5940675A-B579-460E-94D1-54222C63F5DA}</a:tableStyleId>
              </a:tblPr>
              <a:tblGrid>
                <a:gridCol w="2490957">
                  <a:extLst>
                    <a:ext uri="{9D8B030D-6E8A-4147-A177-3AD203B41FA5}">
                      <a16:colId xmlns:a16="http://schemas.microsoft.com/office/drawing/2014/main" val="20000"/>
                    </a:ext>
                  </a:extLst>
                </a:gridCol>
                <a:gridCol w="1495648">
                  <a:extLst>
                    <a:ext uri="{9D8B030D-6E8A-4147-A177-3AD203B41FA5}">
                      <a16:colId xmlns:a16="http://schemas.microsoft.com/office/drawing/2014/main" val="1568219691"/>
                    </a:ext>
                  </a:extLst>
                </a:gridCol>
                <a:gridCol w="2160388">
                  <a:extLst>
                    <a:ext uri="{9D8B030D-6E8A-4147-A177-3AD203B41FA5}">
                      <a16:colId xmlns:a16="http://schemas.microsoft.com/office/drawing/2014/main" val="4058209969"/>
                    </a:ext>
                  </a:extLst>
                </a:gridCol>
                <a:gridCol w="2387407">
                  <a:extLst>
                    <a:ext uri="{9D8B030D-6E8A-4147-A177-3AD203B41FA5}">
                      <a16:colId xmlns:a16="http://schemas.microsoft.com/office/drawing/2014/main" val="20003"/>
                    </a:ext>
                  </a:extLst>
                </a:gridCol>
              </a:tblGrid>
              <a:tr h="507829">
                <a:tc>
                  <a:txBody>
                    <a:bodyPr/>
                    <a:lstStyle/>
                    <a:p>
                      <a:pPr algn="ctr"/>
                      <a:endParaRPr lang="en-US" sz="1400" b="1" u="sng" dirty="0">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1400" b="1" u="sng" dirty="0">
                          <a:latin typeface="Arial" panose="020B0604020202020204" pitchFamily="34" charset="0"/>
                          <a:cs typeface="Arial" panose="020B0604020202020204" pitchFamily="34" charset="0"/>
                        </a:rPr>
                        <a:t>Goals FY23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1400" b="1" u="sng">
                          <a:latin typeface="Arial" panose="020B0604020202020204" pitchFamily="34" charset="0"/>
                          <a:cs typeface="Arial" panose="020B0604020202020204" pitchFamily="34" charset="0"/>
                        </a:rPr>
                        <a:t>Performance FY23</a:t>
                      </a:r>
                      <a:endParaRPr lang="en-US" sz="1400" b="1" u="sng" dirty="0">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u="sng" dirty="0">
                          <a:latin typeface="Arial" panose="020B0604020202020204" pitchFamily="34" charset="0"/>
                          <a:cs typeface="Arial" panose="020B0604020202020204" pitchFamily="34" charset="0"/>
                        </a:rPr>
                        <a:t>Obligated Dollars FY23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0"/>
                  </a:ext>
                </a:extLst>
              </a:tr>
              <a:tr h="395261">
                <a:tc>
                  <a:txBody>
                    <a:bodyPr/>
                    <a:lstStyle/>
                    <a:p>
                      <a:pPr algn="ctr"/>
                      <a:r>
                        <a:rPr lang="en-US" sz="1400" b="1" dirty="0">
                          <a:latin typeface="Arial" panose="020B0604020202020204" pitchFamily="34" charset="0"/>
                          <a:cs typeface="Arial" panose="020B0604020202020204" pitchFamily="34" charset="0"/>
                        </a:rPr>
                        <a:t>Small</a:t>
                      </a:r>
                      <a:r>
                        <a:rPr lang="en-US" sz="1400" b="1" baseline="0" dirty="0">
                          <a:latin typeface="Arial" panose="020B0604020202020204" pitchFamily="34" charset="0"/>
                          <a:cs typeface="Arial" panose="020B0604020202020204" pitchFamily="34" charset="0"/>
                        </a:rPr>
                        <a:t> Business</a:t>
                      </a:r>
                      <a:endParaRPr lang="en-US" sz="1400" b="1" dirty="0">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7.55%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7.02%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400" b="1" i="0" u="none" strike="noStrike" dirty="0">
                          <a:solidFill>
                            <a:schemeClr val="tx1"/>
                          </a:solidFill>
                          <a:effectLst/>
                          <a:latin typeface="Arial" panose="020B0604020202020204" pitchFamily="34" charset="0"/>
                          <a:cs typeface="Arial" panose="020B0604020202020204" pitchFamily="34" charset="0"/>
                        </a:rPr>
                        <a:t>$95,078,781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15924">
                <a:tc>
                  <a:txBody>
                    <a:bodyPr/>
                    <a:lstStyle/>
                    <a:p>
                      <a:pPr algn="l"/>
                      <a:r>
                        <a:rPr lang="en-US" sz="1200" b="1" u="none" baseline="0" dirty="0">
                          <a:solidFill>
                            <a:schemeClr val="tx1"/>
                          </a:solidFill>
                          <a:latin typeface="Arial" panose="020B0604020202020204" pitchFamily="34" charset="0"/>
                          <a:cs typeface="Arial" panose="020B0604020202020204" pitchFamily="34" charset="0"/>
                        </a:rPr>
                        <a:t>Socio-Economic Categories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algn="ctr" defTabSz="914400" rtl="0" eaLnBrk="1" fontAlgn="b" latinLnBrk="0" hangingPunct="1"/>
                      <a:endParaRPr lang="en-US" sz="1400" b="1" kern="1200" dirty="0">
                        <a:solidFill>
                          <a:schemeClr val="tx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algn="ctr" defTabSz="914400" rtl="0" eaLnBrk="1" fontAlgn="b" latinLnBrk="0" hangingPunct="1"/>
                      <a:endParaRPr lang="en-US" sz="1400" b="1" kern="1200" dirty="0">
                        <a:solidFill>
                          <a:schemeClr val="tx1"/>
                        </a:solidFill>
                        <a:latin typeface="Arial" panose="020B0604020202020204" pitchFamily="34" charset="0"/>
                        <a:ea typeface="+mn-ea"/>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fontAlgn="b"/>
                      <a:endParaRPr lang="en-US" sz="1400" b="1" i="0" u="none" strike="noStrike" baseline="0" dirty="0">
                        <a:solidFill>
                          <a:schemeClr val="tx1"/>
                        </a:solidFill>
                        <a:latin typeface="Arial" panose="020B0604020202020204" pitchFamily="34" charset="0"/>
                        <a:cs typeface="Arial" panose="020B0604020202020204" pitchFamily="34" charset="0"/>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962759975"/>
                  </a:ext>
                </a:extLst>
              </a:tr>
              <a:tr h="716936">
                <a:tc>
                  <a:txBody>
                    <a:bodyPr/>
                    <a:lstStyle/>
                    <a:p>
                      <a:pPr algn="ctr"/>
                      <a:r>
                        <a:rPr lang="en-US" sz="1400" b="1" dirty="0">
                          <a:latin typeface="Arial" panose="020B0604020202020204" pitchFamily="34" charset="0"/>
                          <a:cs typeface="Arial" panose="020B0604020202020204" pitchFamily="34" charset="0"/>
                        </a:rPr>
                        <a:t>Small Disadvantaged Business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2.36%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2.04%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$27,660,088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3155">
                <a:tc>
                  <a:txBody>
                    <a:bodyPr/>
                    <a:lstStyle/>
                    <a:p>
                      <a:pPr algn="ctr"/>
                      <a:r>
                        <a:rPr lang="en-US" sz="1400" b="1" dirty="0">
                          <a:latin typeface="Arial" panose="020B0604020202020204" pitchFamily="34" charset="0"/>
                          <a:cs typeface="Arial" panose="020B0604020202020204" pitchFamily="34" charset="0"/>
                        </a:rPr>
                        <a:t>Service-Disabled Veteran-Owned Small</a:t>
                      </a:r>
                      <a:r>
                        <a:rPr lang="en-US" sz="1400" b="1" baseline="0" dirty="0">
                          <a:latin typeface="Arial" panose="020B0604020202020204" pitchFamily="34" charset="0"/>
                          <a:cs typeface="Arial" panose="020B0604020202020204" pitchFamily="34" charset="0"/>
                        </a:rPr>
                        <a:t> Business</a:t>
                      </a:r>
                      <a:endParaRPr lang="en-US" sz="1400" b="1" dirty="0">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.87%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$11,845,357</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15924">
                <a:tc>
                  <a:txBody>
                    <a:bodyPr/>
                    <a:lstStyle/>
                    <a:p>
                      <a:pPr algn="ctr"/>
                      <a:r>
                        <a:rPr lang="en-US" sz="1400" b="1" dirty="0">
                          <a:latin typeface="Arial" panose="020B0604020202020204" pitchFamily="34" charset="0"/>
                          <a:cs typeface="Arial" panose="020B0604020202020204" pitchFamily="34" charset="0"/>
                        </a:rPr>
                        <a:t>Women-Owned Small Business</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1.00%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2.04%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Arial" panose="020B0604020202020204" pitchFamily="34" charset="0"/>
                          <a:cs typeface="Arial" panose="020B0604020202020204" pitchFamily="34" charset="0"/>
                        </a:rPr>
                        <a:t>$27,618,516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5924">
                <a:tc>
                  <a:txBody>
                    <a:bodyPr/>
                    <a:lstStyle/>
                    <a:p>
                      <a:pPr algn="ctr"/>
                      <a:r>
                        <a:rPr lang="en-US" sz="1400" b="1" dirty="0">
                          <a:latin typeface="Arial" panose="020B0604020202020204" pitchFamily="34" charset="0"/>
                          <a:cs typeface="Arial" panose="020B0604020202020204" pitchFamily="34" charset="0"/>
                        </a:rPr>
                        <a:t>HUBZone</a:t>
                      </a:r>
                      <a:r>
                        <a:rPr lang="en-US" sz="1400" b="1" baseline="0" dirty="0">
                          <a:latin typeface="Arial" panose="020B0604020202020204" pitchFamily="34" charset="0"/>
                          <a:cs typeface="Arial" panose="020B0604020202020204" pitchFamily="34" charset="0"/>
                        </a:rPr>
                        <a:t> Small Business</a:t>
                      </a:r>
                      <a:endParaRPr lang="en-US" sz="1400" b="1" dirty="0">
                        <a:latin typeface="Arial" panose="020B0604020202020204" pitchFamily="34" charset="0"/>
                        <a:cs typeface="Arial" panose="020B060402020202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0.20%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fontAlgn="b" latinLnBrk="0" hangingPunct="1"/>
                      <a:r>
                        <a:rPr lang="en-US" sz="1400" b="1" kern="1200" dirty="0">
                          <a:solidFill>
                            <a:schemeClr val="tx1"/>
                          </a:solidFill>
                          <a:latin typeface="Arial" panose="020B0604020202020204" pitchFamily="34" charset="0"/>
                          <a:ea typeface="+mn-ea"/>
                          <a:cs typeface="Arial" panose="020B0604020202020204" pitchFamily="34" charset="0"/>
                        </a:rPr>
                        <a:t>1.22%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i="0" u="none" strike="noStrike" dirty="0">
                          <a:solidFill>
                            <a:schemeClr val="tx1"/>
                          </a:solidFill>
                          <a:effectLst/>
                          <a:latin typeface="Arial" panose="020B0604020202020204" pitchFamily="34" charset="0"/>
                          <a:cs typeface="Arial" panose="020B0604020202020204" pitchFamily="34" charset="0"/>
                        </a:rPr>
                        <a:t>$16,539,325</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92893">
                <a:tc gridSpan="4">
                  <a:txBody>
                    <a:bodyPr/>
                    <a:lstStyle/>
                    <a:p>
                      <a:pPr algn="ctr"/>
                      <a:r>
                        <a:rPr lang="en-US" sz="900" b="1" dirty="0">
                          <a:latin typeface="+mn-lt"/>
                          <a:cs typeface="Times New Roman" panose="02020603050405020304" pitchFamily="18" charset="0"/>
                        </a:rPr>
                        <a:t>Note: Each goal</a:t>
                      </a:r>
                      <a:r>
                        <a:rPr lang="en-US" sz="900" b="1" baseline="0" dirty="0">
                          <a:latin typeface="+mn-lt"/>
                          <a:cs typeface="Times New Roman" panose="02020603050405020304" pitchFamily="18" charset="0"/>
                        </a:rPr>
                        <a:t> above is </a:t>
                      </a:r>
                      <a:r>
                        <a:rPr lang="en-US" sz="900" b="1" dirty="0">
                          <a:latin typeface="+mn-lt"/>
                          <a:cs typeface="Times New Roman" panose="02020603050405020304" pitchFamily="18" charset="0"/>
                        </a:rPr>
                        <a:t>calculated separately; any socio-economic small business may be included in more than one category.</a:t>
                      </a:r>
                    </a:p>
                    <a:p>
                      <a:pPr algn="ctr"/>
                      <a:endParaRPr lang="en-US" sz="900" b="1" dirty="0">
                        <a:solidFill>
                          <a:srgbClr val="0000FF"/>
                        </a:solidFill>
                        <a:latin typeface="+mj-lt"/>
                        <a:ea typeface="+mj-ea"/>
                        <a:cs typeface="Times New Roman" panose="02020603050405020304" pitchFamily="18" charset="0"/>
                      </a:endParaRPr>
                    </a:p>
                    <a:p>
                      <a:pPr algn="ctr"/>
                      <a:r>
                        <a:rPr lang="en-US" sz="900" b="1" dirty="0">
                          <a:solidFill>
                            <a:srgbClr val="0000FF"/>
                          </a:solidFill>
                          <a:latin typeface="+mj-lt"/>
                          <a:ea typeface="+mj-ea"/>
                          <a:cs typeface="Times New Roman" panose="02020603050405020304" pitchFamily="18" charset="0"/>
                        </a:rPr>
                        <a:t>Date range for this report is 10/01/022-1/17/2023</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hMerge="1">
                  <a:txBody>
                    <a:bodyPr/>
                    <a:lstStyle/>
                    <a:p>
                      <a:endParaRPr lang="en-US"/>
                    </a:p>
                  </a:txBody>
                  <a:tcPr/>
                </a:tc>
                <a:tc hMerge="1">
                  <a:txBody>
                    <a:bodyPr/>
                    <a:lstStyle/>
                    <a:p>
                      <a:endParaRPr lang="en-US"/>
                    </a:p>
                  </a:txBody>
                  <a:tcPr/>
                </a:tc>
                <a:tc hMerge="1">
                  <a:txBody>
                    <a:bodyPr/>
                    <a:lstStyle/>
                    <a:p>
                      <a:pPr algn="ctr" fontAlgn="b"/>
                      <a:endParaRPr lang="en-US" sz="16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729553714"/>
                  </a:ext>
                </a:extLst>
              </a:tr>
            </a:tbl>
          </a:graphicData>
        </a:graphic>
      </p:graphicFrame>
      <p:sp>
        <p:nvSpPr>
          <p:cNvPr id="8" name="Rectangle 7"/>
          <p:cNvSpPr/>
          <p:nvPr/>
        </p:nvSpPr>
        <p:spPr>
          <a:xfrm>
            <a:off x="228600" y="5584430"/>
            <a:ext cx="8490465" cy="615553"/>
          </a:xfrm>
          <a:prstGeom prst="rect">
            <a:avLst/>
          </a:prstGeom>
        </p:spPr>
        <p:txBody>
          <a:bodyPr wrap="square">
            <a:spAutoFit/>
          </a:bodyPr>
          <a:lstStyle/>
          <a:p>
            <a:pPr algn="ctr"/>
            <a:r>
              <a:rPr lang="en-US" sz="1000" b="1" dirty="0">
                <a:cs typeface="Times New Roman" panose="02020603050405020304" pitchFamily="18" charset="0"/>
              </a:rPr>
              <a:t>Note: Each goal above is calculated separately; any socio-economic small business may be included in more than one category.</a:t>
            </a:r>
          </a:p>
          <a:p>
            <a:pPr lvl="0" algn="ctr" defTabSz="457200" eaLnBrk="1" fontAlgn="auto" hangingPunct="1">
              <a:spcBef>
                <a:spcPts val="0"/>
              </a:spcBef>
              <a:spcAft>
                <a:spcPts val="0"/>
              </a:spcAft>
              <a:defRPr/>
            </a:pPr>
            <a:endParaRPr lang="en-US" sz="1200" b="1" dirty="0">
              <a:solidFill>
                <a:schemeClr val="accent1">
                  <a:lumMod val="75000"/>
                </a:schemeClr>
              </a:solidFill>
              <a:cs typeface="Times New Roman" panose="02020603050405020304" pitchFamily="18" charset="0"/>
            </a:endParaRPr>
          </a:p>
          <a:p>
            <a:pPr lvl="0"/>
            <a:r>
              <a:rPr lang="en-US" sz="1200" b="1" dirty="0">
                <a:solidFill>
                  <a:schemeClr val="accent1">
                    <a:lumMod val="75000"/>
                  </a:schemeClr>
                </a:solidFill>
                <a:cs typeface="Times New Roman" panose="02020603050405020304" pitchFamily="18" charset="0"/>
              </a:rPr>
              <a:t>                                                              Total SB Eligible Dollars:  </a:t>
            </a:r>
            <a:r>
              <a:rPr lang="en-US" sz="1200" dirty="0"/>
              <a:t> </a:t>
            </a:r>
            <a:r>
              <a:rPr lang="en-US" sz="1200" b="1" dirty="0"/>
              <a:t>$1,354,518,664.96</a:t>
            </a:r>
          </a:p>
        </p:txBody>
      </p:sp>
      <p:sp>
        <p:nvSpPr>
          <p:cNvPr id="9" name="Rectangle 8"/>
          <p:cNvSpPr/>
          <p:nvPr/>
        </p:nvSpPr>
        <p:spPr>
          <a:xfrm>
            <a:off x="1686737" y="6199983"/>
            <a:ext cx="7228663" cy="553998"/>
          </a:xfrm>
          <a:prstGeom prst="rect">
            <a:avLst/>
          </a:prstGeom>
        </p:spPr>
        <p:txBody>
          <a:bodyPr wrap="square">
            <a:spAutoFit/>
          </a:bodyPr>
          <a:lstStyle/>
          <a:p>
            <a:pPr marL="171450" indent="-171450">
              <a:buFont typeface="Arial" panose="020B0604020202020204" pitchFamily="34" charset="0"/>
              <a:buChar char="•"/>
            </a:pPr>
            <a:r>
              <a:rPr lang="en-US" sz="1000" dirty="0">
                <a:latin typeface="+mn-lt"/>
                <a:cs typeface="Times New Roman" panose="02020603050405020304" pitchFamily="18" charset="0"/>
              </a:rPr>
              <a:t>Socioeconomic goals established by MDA Office of Small Business Programs (OSBP) Director</a:t>
            </a:r>
          </a:p>
          <a:p>
            <a:pPr marL="171450" indent="-171450">
              <a:buFont typeface="Arial" panose="020B0604020202020204" pitchFamily="34" charset="0"/>
              <a:buChar char="•"/>
            </a:pPr>
            <a:r>
              <a:rPr lang="en-US" sz="1000" dirty="0">
                <a:latin typeface="+mn-lt"/>
                <a:cs typeface="Times New Roman" panose="02020603050405020304" pitchFamily="18" charset="0"/>
              </a:rPr>
              <a:t>Small Business goal established by The Office of the Secretary of Defense (OSD) OSBP</a:t>
            </a:r>
          </a:p>
          <a:p>
            <a:endParaRPr lang="en-US" sz="1000" dirty="0">
              <a:latin typeface="+mn-lt"/>
              <a:cs typeface="Times New Roman" panose="02020603050405020304" pitchFamily="18" charset="0"/>
            </a:endParaRPr>
          </a:p>
        </p:txBody>
      </p:sp>
      <p:sp>
        <p:nvSpPr>
          <p:cNvPr id="10" name="TextBox 9"/>
          <p:cNvSpPr txBox="1"/>
          <p:nvPr/>
        </p:nvSpPr>
        <p:spPr>
          <a:xfrm>
            <a:off x="7213693" y="5276653"/>
            <a:ext cx="1600200" cy="615553"/>
          </a:xfrm>
          <a:prstGeom prst="rect">
            <a:avLst/>
          </a:prstGeom>
          <a:noFill/>
        </p:spPr>
        <p:txBody>
          <a:bodyPr wrap="square" rtlCol="0">
            <a:spAutoFit/>
          </a:bodyPr>
          <a:lstStyle/>
          <a:p>
            <a:r>
              <a:rPr lang="en-US" sz="900" b="1" dirty="0">
                <a:cs typeface="Times New Roman" panose="02020603050405020304" pitchFamily="18" charset="0"/>
              </a:rPr>
              <a:t>SOURCE: FPDS-NG</a:t>
            </a:r>
          </a:p>
          <a:p>
            <a:endParaRPr lang="en-US" dirty="0"/>
          </a:p>
        </p:txBody>
      </p:sp>
    </p:spTree>
    <p:extLst>
      <p:ext uri="{BB962C8B-B14F-4D97-AF65-F5344CB8AC3E}">
        <p14:creationId xmlns:p14="http://schemas.microsoft.com/office/powerpoint/2010/main" val="837337694"/>
      </p:ext>
    </p:extLst>
  </p:cSld>
  <p:clrMapOvr>
    <a:masterClrMapping/>
  </p:clrMapOvr>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747E839CF5447B3BA4A44A71A9479" ma:contentTypeVersion="0" ma:contentTypeDescription="Create a new document." ma:contentTypeScope="" ma:versionID="07d3ed0d9389c30ff5ade3ea210c6402">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BC6559-8C7D-4379-A804-9D9250F9A7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494BF4A9-936A-451E-8D89-82C099C0646E}">
  <ds:schemaRefs>
    <ds:schemaRef ds:uri="http://schemas.microsoft.com/sharepoint/v3/contenttype/forms"/>
  </ds:schemaRefs>
</ds:datastoreItem>
</file>

<file path=customXml/itemProps3.xml><?xml version="1.0" encoding="utf-8"?>
<ds:datastoreItem xmlns:ds="http://schemas.openxmlformats.org/officeDocument/2006/customXml" ds:itemID="{629199CA-FF25-45FC-A66D-FAE1277E8AE3}">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37150</TotalTime>
  <Words>1615</Words>
  <Application>Microsoft Macintosh PowerPoint</Application>
  <PresentationFormat>On-screen Show (4:3)</PresentationFormat>
  <Paragraphs>304</Paragraphs>
  <Slides>16</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 Narrow</vt:lpstr>
      <vt:lpstr>Calibri</vt:lpstr>
      <vt:lpstr>Montserrat</vt:lpstr>
      <vt:lpstr>Trebuchet MS</vt:lpstr>
      <vt:lpstr>Wingdings</vt:lpstr>
      <vt:lpstr>3_Office Theme</vt:lpstr>
      <vt:lpstr>Doing Business with the Department of Defense</vt:lpstr>
      <vt:lpstr>How to Do Business with the Missile Defense Agency (MDA) </vt:lpstr>
      <vt:lpstr>MDA OSBP Overview</vt:lpstr>
      <vt:lpstr>Missile Defense Evolving Threat Environment</vt:lpstr>
      <vt:lpstr>Missile Defense Agency</vt:lpstr>
      <vt:lpstr>Today’s Active, Layered Missile Defense System</vt:lpstr>
      <vt:lpstr>MDA Office of Small Business Programs (OSBP) Mission/Vision</vt:lpstr>
      <vt:lpstr>FY 22 Small Business Utilization in MDA</vt:lpstr>
      <vt:lpstr>PowerPoint Presentation</vt:lpstr>
      <vt:lpstr>Industry Days</vt:lpstr>
      <vt:lpstr>Future Acquisition</vt:lpstr>
      <vt:lpstr>Potential Sub-Contracting Opportunities</vt:lpstr>
      <vt:lpstr>Potential Sub-Contracting Opportunities (cont.)</vt:lpstr>
      <vt:lpstr>MDA OSBP Website </vt:lpstr>
      <vt:lpstr>MDA OSBP STAFF</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DIRECTOR'S FRONT END CHARTS</dc:title>
  <dc:creator>Lambakis, Steven CTR MDA/D</dc:creator>
  <cp:lastModifiedBy>McKenzie Carter</cp:lastModifiedBy>
  <cp:revision>446</cp:revision>
  <cp:lastPrinted>2019-06-25T17:14:28Z</cp:lastPrinted>
  <dcterms:created xsi:type="dcterms:W3CDTF">2001-02-21T13:45:29Z</dcterms:created>
  <dcterms:modified xsi:type="dcterms:W3CDTF">2023-02-14T04:54:41Z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0x0101001C0747E839CF5447B3BA4A44A71A9479</vt:lpwstr>
  </property>
</Properties>
</file>