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8"/>
  </p:notesMasterIdLst>
  <p:sldIdLst>
    <p:sldId id="256" r:id="rId2"/>
    <p:sldId id="368" r:id="rId3"/>
    <p:sldId id="369" r:id="rId4"/>
    <p:sldId id="263" r:id="rId5"/>
    <p:sldId id="268" r:id="rId6"/>
    <p:sldId id="377" r:id="rId7"/>
    <p:sldId id="257" r:id="rId8"/>
    <p:sldId id="370" r:id="rId9"/>
    <p:sldId id="273" r:id="rId10"/>
    <p:sldId id="271" r:id="rId11"/>
    <p:sldId id="272" r:id="rId12"/>
    <p:sldId id="371" r:id="rId13"/>
    <p:sldId id="323" r:id="rId14"/>
    <p:sldId id="324" r:id="rId15"/>
    <p:sldId id="372" r:id="rId16"/>
    <p:sldId id="325" r:id="rId17"/>
    <p:sldId id="326" r:id="rId18"/>
    <p:sldId id="373" r:id="rId19"/>
    <p:sldId id="327" r:id="rId20"/>
    <p:sldId id="328" r:id="rId21"/>
    <p:sldId id="374" r:id="rId22"/>
    <p:sldId id="329" r:id="rId23"/>
    <p:sldId id="330" r:id="rId24"/>
    <p:sldId id="331" r:id="rId25"/>
    <p:sldId id="332" r:id="rId26"/>
    <p:sldId id="333" r:id="rId27"/>
    <p:sldId id="334" r:id="rId28"/>
    <p:sldId id="335" r:id="rId29"/>
    <p:sldId id="336" r:id="rId30"/>
    <p:sldId id="337" r:id="rId31"/>
    <p:sldId id="338" r:id="rId32"/>
    <p:sldId id="339" r:id="rId33"/>
    <p:sldId id="340" r:id="rId34"/>
    <p:sldId id="341" r:id="rId35"/>
    <p:sldId id="342" r:id="rId36"/>
    <p:sldId id="362" r:id="rId37"/>
    <p:sldId id="356" r:id="rId38"/>
    <p:sldId id="357" r:id="rId39"/>
    <p:sldId id="358" r:id="rId40"/>
    <p:sldId id="359" r:id="rId41"/>
    <p:sldId id="375" r:id="rId42"/>
    <p:sldId id="360" r:id="rId43"/>
    <p:sldId id="361" r:id="rId44"/>
    <p:sldId id="353" r:id="rId45"/>
    <p:sldId id="378" r:id="rId46"/>
    <p:sldId id="379" r:id="rId47"/>
    <p:sldId id="354" r:id="rId48"/>
    <p:sldId id="355" r:id="rId49"/>
    <p:sldId id="346" r:id="rId50"/>
    <p:sldId id="347" r:id="rId51"/>
    <p:sldId id="348" r:id="rId52"/>
    <p:sldId id="349" r:id="rId53"/>
    <p:sldId id="350" r:id="rId54"/>
    <p:sldId id="351" r:id="rId55"/>
    <p:sldId id="352" r:id="rId56"/>
    <p:sldId id="309" r:id="rId57"/>
    <p:sldId id="275" r:id="rId58"/>
    <p:sldId id="276" r:id="rId59"/>
    <p:sldId id="277" r:id="rId60"/>
    <p:sldId id="310" r:id="rId61"/>
    <p:sldId id="278" r:id="rId62"/>
    <p:sldId id="279" r:id="rId63"/>
    <p:sldId id="289" r:id="rId64"/>
    <p:sldId id="290" r:id="rId65"/>
    <p:sldId id="280" r:id="rId66"/>
    <p:sldId id="314" r:id="rId67"/>
    <p:sldId id="292" r:id="rId68"/>
    <p:sldId id="293" r:id="rId69"/>
    <p:sldId id="363" r:id="rId70"/>
    <p:sldId id="364" r:id="rId71"/>
    <p:sldId id="365" r:id="rId72"/>
    <p:sldId id="366" r:id="rId73"/>
    <p:sldId id="367" r:id="rId74"/>
    <p:sldId id="274" r:id="rId75"/>
    <p:sldId id="265" r:id="rId76"/>
    <p:sldId id="266" r:id="rId7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a Williams" initials="TLW" lastIdx="1" clrIdx="0">
    <p:extLst>
      <p:ext uri="{19B8F6BF-5375-455C-9EA6-DF929625EA0E}">
        <p15:presenceInfo xmlns:p15="http://schemas.microsoft.com/office/powerpoint/2012/main" userId="Tia William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3A52"/>
    <a:srgbClr val="B49D5A"/>
    <a:srgbClr val="202C41"/>
    <a:srgbClr val="646E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30"/>
    <p:restoredTop sz="86418" autoAdjust="0"/>
  </p:normalViewPr>
  <p:slideViewPr>
    <p:cSldViewPr snapToGrid="0" snapToObjects="1">
      <p:cViewPr varScale="1">
        <p:scale>
          <a:sx n="95" d="100"/>
          <a:sy n="95" d="100"/>
        </p:scale>
        <p:origin x="12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F9C926-8B58-47D3-ACA8-ECC37E09EE37}" type="datetimeFigureOut">
              <a:rPr lang="en-US" smtClean="0"/>
              <a:t>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2D5A34-2A0F-4EB7-8DB4-39B234CD74DA}" type="slidenum">
              <a:rPr lang="en-US" smtClean="0"/>
              <a:t>‹#›</a:t>
            </a:fld>
            <a:endParaRPr lang="en-US"/>
          </a:p>
        </p:txBody>
      </p:sp>
    </p:spTree>
    <p:extLst>
      <p:ext uri="{BB962C8B-B14F-4D97-AF65-F5344CB8AC3E}">
        <p14:creationId xmlns:p14="http://schemas.microsoft.com/office/powerpoint/2010/main" val="1363220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2D5A34-2A0F-4EB7-8DB4-39B234CD74DA}" type="slidenum">
              <a:rPr lang="en-US" smtClean="0"/>
              <a:t>1</a:t>
            </a:fld>
            <a:endParaRPr lang="en-US" dirty="0"/>
          </a:p>
        </p:txBody>
      </p:sp>
    </p:spTree>
    <p:extLst>
      <p:ext uri="{BB962C8B-B14F-4D97-AF65-F5344CB8AC3E}">
        <p14:creationId xmlns:p14="http://schemas.microsoft.com/office/powerpoint/2010/main" val="1633386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FAR 22.801 – Equal Employment Opportunity Requirements</a:t>
            </a:r>
          </a:p>
          <a:p>
            <a:pPr lvl="1"/>
            <a:r>
              <a:rPr lang="en-US"/>
              <a:t>Any agreement or arrangement between a contractor and any person (in which parties do not stand in the relationship of employer and employee) (a) for the purchase, sale, or use of personal property or nonpersonal services that, in whole or are in part, are necessary to the performance of any one or more subcontracts, or (b) under which any portion of the contractor’s obligation under any one or more contracts is performed, undertaken, or assumed.</a:t>
            </a:r>
          </a:p>
          <a:p>
            <a:r>
              <a:rPr lang="en-US"/>
              <a:t>FAR 44.101 – Advance Notice and Consent to Subcontract</a:t>
            </a:r>
          </a:p>
          <a:p>
            <a:pPr lvl="1"/>
            <a:r>
              <a:rPr lang="en-US"/>
              <a:t>Any contract described in Subpart 21 entered into by a subcontractor to furnish supplies or services for performance of a prime contract or a subcontract.  It includes but is not limited to purchase orders, and changes or modifications to purchase orders.  </a:t>
            </a:r>
          </a:p>
          <a:p>
            <a:endParaRPr lang="en-US"/>
          </a:p>
          <a:p>
            <a:r>
              <a:rPr lang="en-US"/>
              <a:t>FAR 3.501-1, Anti-Kickback Act </a:t>
            </a:r>
          </a:p>
          <a:p>
            <a:pPr lvl="1"/>
            <a:r>
              <a:rPr lang="en-US"/>
              <a:t>“Any person, other than a prime contractor, who offers to furnish or furnishes any supplies, materials, equipment, or services of any kind under a prime contract or a subcontract entered into in connection with such prime contract, an dany person who offers to furnish or furnishes general supplies to the prime contractor or higher tier subcontractor.”</a:t>
            </a:r>
          </a:p>
          <a:p>
            <a:r>
              <a:rPr lang="en-US"/>
              <a:t>FAR 22.801, Equal Opportunity Act</a:t>
            </a:r>
          </a:p>
          <a:p>
            <a:pPr lvl="1"/>
            <a:r>
              <a:rPr lang="en-US"/>
              <a:t>“Any person who holds, or has held, a subcontract subject to E.O. 11246.  The term first tier subcontractor means a subcontractor holding a subcontract with a prime contractor.”</a:t>
            </a:r>
          </a:p>
          <a:p>
            <a:r>
              <a:rPr lang="en-US"/>
              <a:t>FAR 44.101, Subcontract Approval</a:t>
            </a:r>
          </a:p>
          <a:p>
            <a:pPr lvl="1"/>
            <a:r>
              <a:rPr lang="en-US"/>
              <a:t>“Any supplier, distributor, vendor, or firm that furnishes supplies or services to or for a prime contractor or another subcontractor.”</a:t>
            </a:r>
          </a:p>
          <a:p>
            <a:pPr lvl="1"/>
            <a:endParaRPr lang="en-US"/>
          </a:p>
          <a:p>
            <a:r>
              <a:rPr lang="en-US"/>
              <a:t>FAR 3.502-1 – Anti-Kickback Act Provisions</a:t>
            </a:r>
          </a:p>
          <a:p>
            <a:pPr lvl="1"/>
            <a:r>
              <a:rPr lang="en-US"/>
              <a:t>“A contract or contractual action entered into by a prime contractor or subcontractor for the purpose of obtaining supplies, materials, equipment, or services of any kind under a prime contract.”</a:t>
            </a:r>
          </a:p>
          <a:p>
            <a:r>
              <a:rPr lang="en-US"/>
              <a:t>FAR 19.701 – Small Business Subcontracting Plans</a:t>
            </a:r>
          </a:p>
          <a:p>
            <a:pPr lvl="1"/>
            <a:r>
              <a:rPr lang="en-US"/>
              <a:t>“Any agreement other than one involving an employer-employee relationship entered into by the government prime contractor or subcontractor calling for supplies and/or services required for performance of the contract, contract modification, or subcontract.”</a:t>
            </a:r>
          </a:p>
          <a:p>
            <a:endParaRPr lang="en-US"/>
          </a:p>
          <a:p>
            <a:endParaRPr lang="en-US"/>
          </a:p>
          <a:p>
            <a:endParaRPr lang="en-US"/>
          </a:p>
          <a:p>
            <a:endParaRPr lang="en-US"/>
          </a:p>
        </p:txBody>
      </p:sp>
      <p:sp>
        <p:nvSpPr>
          <p:cNvPr id="4" name="Slide Number Placeholder 3"/>
          <p:cNvSpPr>
            <a:spLocks noGrp="1"/>
          </p:cNvSpPr>
          <p:nvPr>
            <p:ph type="sldNum" sz="quarter" idx="10"/>
          </p:nvPr>
        </p:nvSpPr>
        <p:spPr/>
        <p:txBody>
          <a:bodyPr/>
          <a:lstStyle/>
          <a:p>
            <a:fld id="{FE2D5A34-2A0F-4EB7-8DB4-39B234CD74DA}" type="slidenum">
              <a:rPr lang="en-US" smtClean="0"/>
              <a:t>9</a:t>
            </a:fld>
            <a:endParaRPr lang="en-US"/>
          </a:p>
        </p:txBody>
      </p:sp>
    </p:spTree>
    <p:extLst>
      <p:ext uri="{BB962C8B-B14F-4D97-AF65-F5344CB8AC3E}">
        <p14:creationId xmlns:p14="http://schemas.microsoft.com/office/powerpoint/2010/main" val="2268946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2D5A34-2A0F-4EB7-8DB4-39B234CD74DA}" type="slidenum">
              <a:rPr lang="en-US" smtClean="0"/>
              <a:t>10</a:t>
            </a:fld>
            <a:endParaRPr lang="en-US"/>
          </a:p>
        </p:txBody>
      </p:sp>
    </p:spTree>
    <p:extLst>
      <p:ext uri="{BB962C8B-B14F-4D97-AF65-F5344CB8AC3E}">
        <p14:creationId xmlns:p14="http://schemas.microsoft.com/office/powerpoint/2010/main" val="3595625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Although</a:t>
            </a:r>
            <a:r>
              <a:rPr lang="en-US" baseline="0" smtClean="0"/>
              <a:t> only required on projects over $100K, agencies may require alternative protection son projects under $100K</a:t>
            </a:r>
            <a:endParaRPr lang="en-US"/>
          </a:p>
        </p:txBody>
      </p:sp>
      <p:sp>
        <p:nvSpPr>
          <p:cNvPr id="4" name="Slide Number Placeholder 3"/>
          <p:cNvSpPr>
            <a:spLocks noGrp="1"/>
          </p:cNvSpPr>
          <p:nvPr>
            <p:ph type="sldNum" sz="quarter" idx="10"/>
          </p:nvPr>
        </p:nvSpPr>
        <p:spPr/>
        <p:txBody>
          <a:bodyPr/>
          <a:lstStyle/>
          <a:p>
            <a:fld id="{FE2D5A34-2A0F-4EB7-8DB4-39B234CD74DA}" type="slidenum">
              <a:rPr lang="en-US" smtClean="0"/>
              <a:t>45</a:t>
            </a:fld>
            <a:endParaRPr lang="en-US"/>
          </a:p>
        </p:txBody>
      </p:sp>
    </p:spTree>
    <p:extLst>
      <p:ext uri="{BB962C8B-B14F-4D97-AF65-F5344CB8AC3E}">
        <p14:creationId xmlns:p14="http://schemas.microsoft.com/office/powerpoint/2010/main" val="899849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Although</a:t>
            </a:r>
            <a:r>
              <a:rPr lang="en-US" baseline="0" smtClean="0"/>
              <a:t> only required on projects over $100K, agencies may require alternative protection son projects under $100K</a:t>
            </a:r>
            <a:endParaRPr lang="en-US"/>
          </a:p>
        </p:txBody>
      </p:sp>
      <p:sp>
        <p:nvSpPr>
          <p:cNvPr id="4" name="Slide Number Placeholder 3"/>
          <p:cNvSpPr>
            <a:spLocks noGrp="1"/>
          </p:cNvSpPr>
          <p:nvPr>
            <p:ph type="sldNum" sz="quarter" idx="10"/>
          </p:nvPr>
        </p:nvSpPr>
        <p:spPr/>
        <p:txBody>
          <a:bodyPr/>
          <a:lstStyle/>
          <a:p>
            <a:fld id="{FE2D5A34-2A0F-4EB7-8DB4-39B234CD74DA}" type="slidenum">
              <a:rPr lang="en-US" smtClean="0"/>
              <a:t>46</a:t>
            </a:fld>
            <a:endParaRPr lang="en-US"/>
          </a:p>
        </p:txBody>
      </p:sp>
    </p:spTree>
    <p:extLst>
      <p:ext uri="{BB962C8B-B14F-4D97-AF65-F5344CB8AC3E}">
        <p14:creationId xmlns:p14="http://schemas.microsoft.com/office/powerpoint/2010/main" val="3436689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2D5A34-2A0F-4EB7-8DB4-39B234CD74DA}" type="slidenum">
              <a:rPr lang="en-US" smtClean="0"/>
              <a:t>76</a:t>
            </a:fld>
            <a:endParaRPr lang="en-US"/>
          </a:p>
        </p:txBody>
      </p:sp>
    </p:spTree>
    <p:extLst>
      <p:ext uri="{BB962C8B-B14F-4D97-AF65-F5344CB8AC3E}">
        <p14:creationId xmlns:p14="http://schemas.microsoft.com/office/powerpoint/2010/main" val="33672347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3SBC - Title Slide">
    <p:spTree>
      <p:nvGrpSpPr>
        <p:cNvPr id="1" name=""/>
        <p:cNvGrpSpPr/>
        <p:nvPr/>
      </p:nvGrpSpPr>
      <p:grpSpPr>
        <a:xfrm>
          <a:off x="0" y="0"/>
          <a:ext cx="0" cy="0"/>
          <a:chOff x="0" y="0"/>
          <a:chExt cx="0" cy="0"/>
        </a:xfrm>
      </p:grpSpPr>
      <p:pic>
        <p:nvPicPr>
          <p:cNvPr id="7" name="Picture 6" descr="A picture containing text&#10;&#10;Description automatically generated">
            <a:extLst>
              <a:ext uri="{FF2B5EF4-FFF2-40B4-BE49-F238E27FC236}">
                <a16:creationId xmlns:a16="http://schemas.microsoft.com/office/drawing/2014/main" id="{9F2056A2-4CB4-F69C-AAE5-685566BE53C1}"/>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 y="0"/>
            <a:ext cx="12192002" cy="6437478"/>
          </a:xfrm>
          <a:prstGeom prst="rect">
            <a:avLst/>
          </a:prstGeom>
        </p:spPr>
      </p:pic>
      <p:sp>
        <p:nvSpPr>
          <p:cNvPr id="8" name="Rectangle 7">
            <a:extLst>
              <a:ext uri="{FF2B5EF4-FFF2-40B4-BE49-F238E27FC236}">
                <a16:creationId xmlns:a16="http://schemas.microsoft.com/office/drawing/2014/main" id="{ACA6F8A3-DA16-65A8-25C2-A2FEA0742C85}"/>
              </a:ext>
            </a:extLst>
          </p:cNvPr>
          <p:cNvSpPr/>
          <p:nvPr userDrawn="1"/>
        </p:nvSpPr>
        <p:spPr>
          <a:xfrm>
            <a:off x="0" y="5301049"/>
            <a:ext cx="12192000" cy="1556951"/>
          </a:xfrm>
          <a:prstGeom prst="rect">
            <a:avLst/>
          </a:prstGeom>
          <a:solidFill>
            <a:srgbClr val="2C3A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Logo, company name&#10;&#10;Description automatically generated">
            <a:extLst>
              <a:ext uri="{FF2B5EF4-FFF2-40B4-BE49-F238E27FC236}">
                <a16:creationId xmlns:a16="http://schemas.microsoft.com/office/drawing/2014/main" id="{982950CD-F4F7-6B17-69B5-8064E5A211E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525458" y="517947"/>
            <a:ext cx="5141084" cy="4272658"/>
          </a:xfrm>
          <a:prstGeom prst="rect">
            <a:avLst/>
          </a:prstGeom>
        </p:spPr>
      </p:pic>
      <p:sp>
        <p:nvSpPr>
          <p:cNvPr id="15" name="Title 1">
            <a:extLst>
              <a:ext uri="{FF2B5EF4-FFF2-40B4-BE49-F238E27FC236}">
                <a16:creationId xmlns:a16="http://schemas.microsoft.com/office/drawing/2014/main" id="{916ABDBD-C911-6F20-924E-D9EFB6B002BA}"/>
              </a:ext>
            </a:extLst>
          </p:cNvPr>
          <p:cNvSpPr>
            <a:spLocks noGrp="1"/>
          </p:cNvSpPr>
          <p:nvPr>
            <p:ph type="title" hasCustomPrompt="1"/>
          </p:nvPr>
        </p:nvSpPr>
        <p:spPr>
          <a:xfrm>
            <a:off x="838200" y="5353154"/>
            <a:ext cx="10515600" cy="888736"/>
          </a:xfrm>
        </p:spPr>
        <p:txBody>
          <a:bodyPr>
            <a:normAutofit/>
          </a:bodyPr>
          <a:lstStyle>
            <a:lvl1pPr algn="ctr">
              <a:defRPr sz="4000" b="1">
                <a:solidFill>
                  <a:srgbClr val="B49D5A"/>
                </a:solidFill>
                <a:latin typeface="Trebuchet MS" panose="020B0703020202090204" pitchFamily="34" charset="0"/>
              </a:defRPr>
            </a:lvl1pPr>
          </a:lstStyle>
          <a:p>
            <a:r>
              <a:rPr lang="en-US" dirty="0"/>
              <a:t>Session Title</a:t>
            </a:r>
          </a:p>
        </p:txBody>
      </p:sp>
      <p:sp>
        <p:nvSpPr>
          <p:cNvPr id="18" name="Text Placeholder 2">
            <a:extLst>
              <a:ext uri="{FF2B5EF4-FFF2-40B4-BE49-F238E27FC236}">
                <a16:creationId xmlns:a16="http://schemas.microsoft.com/office/drawing/2014/main" id="{64765902-493D-6E64-28F9-69929D8AAE25}"/>
              </a:ext>
            </a:extLst>
          </p:cNvPr>
          <p:cNvSpPr>
            <a:spLocks noGrp="1"/>
          </p:cNvSpPr>
          <p:nvPr>
            <p:ph type="body" idx="1" hasCustomPrompt="1"/>
          </p:nvPr>
        </p:nvSpPr>
        <p:spPr>
          <a:xfrm>
            <a:off x="831850" y="6206721"/>
            <a:ext cx="10515600" cy="509952"/>
          </a:xfrm>
        </p:spPr>
        <p:txBody>
          <a:bodyPr>
            <a:normAutofit/>
          </a:bodyPr>
          <a:lstStyle>
            <a:lvl1pPr marL="0" indent="0" algn="ctr">
              <a:buNone/>
              <a:defRPr sz="2800">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Speaker / Moderator Name, Organization</a:t>
            </a:r>
          </a:p>
        </p:txBody>
      </p:sp>
      <p:cxnSp>
        <p:nvCxnSpPr>
          <p:cNvPr id="20" name="Straight Connector 19">
            <a:extLst>
              <a:ext uri="{FF2B5EF4-FFF2-40B4-BE49-F238E27FC236}">
                <a16:creationId xmlns:a16="http://schemas.microsoft.com/office/drawing/2014/main" id="{F61FA8E6-8441-258C-7255-969C739B2AE7}"/>
              </a:ext>
            </a:extLst>
          </p:cNvPr>
          <p:cNvCxnSpPr>
            <a:cxnSpLocks/>
          </p:cNvCxnSpPr>
          <p:nvPr userDrawn="1"/>
        </p:nvCxnSpPr>
        <p:spPr>
          <a:xfrm>
            <a:off x="-2" y="5157339"/>
            <a:ext cx="12192002" cy="0"/>
          </a:xfrm>
          <a:prstGeom prst="line">
            <a:avLst/>
          </a:prstGeom>
          <a:ln w="38100">
            <a:solidFill>
              <a:srgbClr val="B49D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7598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23SBC - Contact Info">
    <p:spTree>
      <p:nvGrpSpPr>
        <p:cNvPr id="1" name=""/>
        <p:cNvGrpSpPr/>
        <p:nvPr/>
      </p:nvGrpSpPr>
      <p:grpSpPr>
        <a:xfrm>
          <a:off x="0" y="0"/>
          <a:ext cx="0" cy="0"/>
          <a:chOff x="0" y="0"/>
          <a:chExt cx="0" cy="0"/>
        </a:xfrm>
      </p:grpSpPr>
      <p:sp>
        <p:nvSpPr>
          <p:cNvPr id="10" name="Text Placeholder 25">
            <a:extLst>
              <a:ext uri="{FF2B5EF4-FFF2-40B4-BE49-F238E27FC236}">
                <a16:creationId xmlns:a16="http://schemas.microsoft.com/office/drawing/2014/main" id="{5CA08FA5-20A5-3F4A-E29A-4C46273EDDC4}"/>
              </a:ext>
            </a:extLst>
          </p:cNvPr>
          <p:cNvSpPr>
            <a:spLocks noGrp="1"/>
          </p:cNvSpPr>
          <p:nvPr>
            <p:ph type="body" sz="quarter" idx="12" hasCustomPrompt="1"/>
          </p:nvPr>
        </p:nvSpPr>
        <p:spPr>
          <a:xfrm>
            <a:off x="1085633" y="1242297"/>
            <a:ext cx="4592640" cy="334320"/>
          </a:xfrm>
          <a:prstGeom prst="rect">
            <a:avLst/>
          </a:prstGeom>
        </p:spPr>
        <p:txBody>
          <a:bodyPr/>
          <a:lstStyle>
            <a:lvl1pPr marL="0" indent="0" algn="l">
              <a:buNone/>
              <a:defRPr sz="2000" b="1" i="0">
                <a:solidFill>
                  <a:srgbClr val="B49D5A"/>
                </a:solidFill>
                <a:latin typeface="Trebuchet MS" panose="020B0703020202090204" pitchFamily="34" charset="0"/>
              </a:defRPr>
            </a:lvl1pPr>
          </a:lstStyle>
          <a:p>
            <a:pPr lvl="0"/>
            <a:r>
              <a:rPr lang="en-US" dirty="0"/>
              <a:t>Speaker Name, Organization</a:t>
            </a:r>
          </a:p>
        </p:txBody>
      </p:sp>
      <p:sp>
        <p:nvSpPr>
          <p:cNvPr id="11" name="Text Placeholder 25">
            <a:extLst>
              <a:ext uri="{FF2B5EF4-FFF2-40B4-BE49-F238E27FC236}">
                <a16:creationId xmlns:a16="http://schemas.microsoft.com/office/drawing/2014/main" id="{BF16B36C-D0FE-5453-FBD7-30F18067B8A5}"/>
              </a:ext>
            </a:extLst>
          </p:cNvPr>
          <p:cNvSpPr>
            <a:spLocks noGrp="1"/>
          </p:cNvSpPr>
          <p:nvPr>
            <p:ph type="body" sz="quarter" idx="13" hasCustomPrompt="1"/>
          </p:nvPr>
        </p:nvSpPr>
        <p:spPr>
          <a:xfrm>
            <a:off x="1085633" y="1611503"/>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12" name="Text Placeholder 25">
            <a:extLst>
              <a:ext uri="{FF2B5EF4-FFF2-40B4-BE49-F238E27FC236}">
                <a16:creationId xmlns:a16="http://schemas.microsoft.com/office/drawing/2014/main" id="{E59F5C5D-49BB-D57F-1A81-E5BB40FC36D6}"/>
              </a:ext>
            </a:extLst>
          </p:cNvPr>
          <p:cNvSpPr>
            <a:spLocks noGrp="1"/>
          </p:cNvSpPr>
          <p:nvPr>
            <p:ph type="body" sz="quarter" idx="14" hasCustomPrompt="1"/>
          </p:nvPr>
        </p:nvSpPr>
        <p:spPr>
          <a:xfrm>
            <a:off x="1085632" y="1933394"/>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13" name="Text Placeholder 25">
            <a:extLst>
              <a:ext uri="{FF2B5EF4-FFF2-40B4-BE49-F238E27FC236}">
                <a16:creationId xmlns:a16="http://schemas.microsoft.com/office/drawing/2014/main" id="{374F402B-9FA4-0EFA-7B77-EA6136625B33}"/>
              </a:ext>
            </a:extLst>
          </p:cNvPr>
          <p:cNvSpPr>
            <a:spLocks noGrp="1"/>
          </p:cNvSpPr>
          <p:nvPr>
            <p:ph type="body" sz="quarter" idx="15" hasCustomPrompt="1"/>
          </p:nvPr>
        </p:nvSpPr>
        <p:spPr>
          <a:xfrm>
            <a:off x="1085631" y="2256660"/>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14" name="Text Placeholder 25">
            <a:extLst>
              <a:ext uri="{FF2B5EF4-FFF2-40B4-BE49-F238E27FC236}">
                <a16:creationId xmlns:a16="http://schemas.microsoft.com/office/drawing/2014/main" id="{B037760C-71E2-7DF4-35F0-4724CBEA308D}"/>
              </a:ext>
            </a:extLst>
          </p:cNvPr>
          <p:cNvSpPr>
            <a:spLocks noGrp="1"/>
          </p:cNvSpPr>
          <p:nvPr>
            <p:ph type="body" sz="quarter" idx="16" hasCustomPrompt="1"/>
          </p:nvPr>
        </p:nvSpPr>
        <p:spPr>
          <a:xfrm>
            <a:off x="6533933" y="1242297"/>
            <a:ext cx="4592640" cy="334320"/>
          </a:xfrm>
          <a:prstGeom prst="rect">
            <a:avLst/>
          </a:prstGeom>
        </p:spPr>
        <p:txBody>
          <a:bodyPr/>
          <a:lstStyle>
            <a:lvl1pPr marL="0" indent="0" algn="l">
              <a:buNone/>
              <a:defRPr sz="2000" b="1" i="0">
                <a:solidFill>
                  <a:srgbClr val="B49D5A"/>
                </a:solidFill>
                <a:latin typeface="Trebuchet MS" panose="020B0703020202090204" pitchFamily="34" charset="0"/>
              </a:defRPr>
            </a:lvl1pPr>
          </a:lstStyle>
          <a:p>
            <a:pPr lvl="0"/>
            <a:r>
              <a:rPr lang="en-US" dirty="0"/>
              <a:t>Speaker Name, Organization</a:t>
            </a:r>
          </a:p>
        </p:txBody>
      </p:sp>
      <p:sp>
        <p:nvSpPr>
          <p:cNvPr id="15" name="Text Placeholder 25">
            <a:extLst>
              <a:ext uri="{FF2B5EF4-FFF2-40B4-BE49-F238E27FC236}">
                <a16:creationId xmlns:a16="http://schemas.microsoft.com/office/drawing/2014/main" id="{25D5B37C-9EAD-5C08-B604-F83E4872DB12}"/>
              </a:ext>
            </a:extLst>
          </p:cNvPr>
          <p:cNvSpPr>
            <a:spLocks noGrp="1"/>
          </p:cNvSpPr>
          <p:nvPr>
            <p:ph type="body" sz="quarter" idx="17" hasCustomPrompt="1"/>
          </p:nvPr>
        </p:nvSpPr>
        <p:spPr>
          <a:xfrm>
            <a:off x="6533933" y="1611503"/>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16" name="Text Placeholder 25">
            <a:extLst>
              <a:ext uri="{FF2B5EF4-FFF2-40B4-BE49-F238E27FC236}">
                <a16:creationId xmlns:a16="http://schemas.microsoft.com/office/drawing/2014/main" id="{BB5E5133-A635-3A19-51BC-B9A081594629}"/>
              </a:ext>
            </a:extLst>
          </p:cNvPr>
          <p:cNvSpPr>
            <a:spLocks noGrp="1"/>
          </p:cNvSpPr>
          <p:nvPr>
            <p:ph type="body" sz="quarter" idx="18" hasCustomPrompt="1"/>
          </p:nvPr>
        </p:nvSpPr>
        <p:spPr>
          <a:xfrm>
            <a:off x="6533932" y="1933394"/>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17" name="Text Placeholder 25">
            <a:extLst>
              <a:ext uri="{FF2B5EF4-FFF2-40B4-BE49-F238E27FC236}">
                <a16:creationId xmlns:a16="http://schemas.microsoft.com/office/drawing/2014/main" id="{71414711-2924-EF61-089C-8E6AF14DD61D}"/>
              </a:ext>
            </a:extLst>
          </p:cNvPr>
          <p:cNvSpPr>
            <a:spLocks noGrp="1"/>
          </p:cNvSpPr>
          <p:nvPr>
            <p:ph type="body" sz="quarter" idx="19" hasCustomPrompt="1"/>
          </p:nvPr>
        </p:nvSpPr>
        <p:spPr>
          <a:xfrm>
            <a:off x="6533931" y="2256660"/>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18" name="Text Placeholder 25">
            <a:extLst>
              <a:ext uri="{FF2B5EF4-FFF2-40B4-BE49-F238E27FC236}">
                <a16:creationId xmlns:a16="http://schemas.microsoft.com/office/drawing/2014/main" id="{B9FAD080-8047-D65A-CE6E-C7D07453A6A7}"/>
              </a:ext>
            </a:extLst>
          </p:cNvPr>
          <p:cNvSpPr>
            <a:spLocks noGrp="1"/>
          </p:cNvSpPr>
          <p:nvPr>
            <p:ph type="body" sz="quarter" idx="20" hasCustomPrompt="1"/>
          </p:nvPr>
        </p:nvSpPr>
        <p:spPr>
          <a:xfrm>
            <a:off x="1085633" y="2860638"/>
            <a:ext cx="4592640" cy="334320"/>
          </a:xfrm>
          <a:prstGeom prst="rect">
            <a:avLst/>
          </a:prstGeom>
        </p:spPr>
        <p:txBody>
          <a:bodyPr/>
          <a:lstStyle>
            <a:lvl1pPr marL="0" indent="0" algn="l">
              <a:buNone/>
              <a:defRPr sz="2000" b="1" i="0">
                <a:solidFill>
                  <a:srgbClr val="B49D5A"/>
                </a:solidFill>
                <a:latin typeface="Trebuchet MS" panose="020B0703020202090204" pitchFamily="34" charset="0"/>
              </a:defRPr>
            </a:lvl1pPr>
          </a:lstStyle>
          <a:p>
            <a:pPr lvl="0"/>
            <a:r>
              <a:rPr lang="en-US" dirty="0"/>
              <a:t>Speaker Name, Organization</a:t>
            </a:r>
          </a:p>
        </p:txBody>
      </p:sp>
      <p:sp>
        <p:nvSpPr>
          <p:cNvPr id="19" name="Text Placeholder 25">
            <a:extLst>
              <a:ext uri="{FF2B5EF4-FFF2-40B4-BE49-F238E27FC236}">
                <a16:creationId xmlns:a16="http://schemas.microsoft.com/office/drawing/2014/main" id="{A28BE422-1366-3BA3-6CA6-914C9F76FB85}"/>
              </a:ext>
            </a:extLst>
          </p:cNvPr>
          <p:cNvSpPr>
            <a:spLocks noGrp="1"/>
          </p:cNvSpPr>
          <p:nvPr>
            <p:ph type="body" sz="quarter" idx="21" hasCustomPrompt="1"/>
          </p:nvPr>
        </p:nvSpPr>
        <p:spPr>
          <a:xfrm>
            <a:off x="1085633" y="3229844"/>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20" name="Text Placeholder 25">
            <a:extLst>
              <a:ext uri="{FF2B5EF4-FFF2-40B4-BE49-F238E27FC236}">
                <a16:creationId xmlns:a16="http://schemas.microsoft.com/office/drawing/2014/main" id="{A3ECC47E-4095-0D06-9872-AC6B197F3E2B}"/>
              </a:ext>
            </a:extLst>
          </p:cNvPr>
          <p:cNvSpPr>
            <a:spLocks noGrp="1"/>
          </p:cNvSpPr>
          <p:nvPr>
            <p:ph type="body" sz="quarter" idx="22" hasCustomPrompt="1"/>
          </p:nvPr>
        </p:nvSpPr>
        <p:spPr>
          <a:xfrm>
            <a:off x="1085632" y="3551735"/>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21" name="Text Placeholder 25">
            <a:extLst>
              <a:ext uri="{FF2B5EF4-FFF2-40B4-BE49-F238E27FC236}">
                <a16:creationId xmlns:a16="http://schemas.microsoft.com/office/drawing/2014/main" id="{BA9B0051-B1D6-93F0-2921-0EF4EC111135}"/>
              </a:ext>
            </a:extLst>
          </p:cNvPr>
          <p:cNvSpPr>
            <a:spLocks noGrp="1"/>
          </p:cNvSpPr>
          <p:nvPr>
            <p:ph type="body" sz="quarter" idx="23" hasCustomPrompt="1"/>
          </p:nvPr>
        </p:nvSpPr>
        <p:spPr>
          <a:xfrm>
            <a:off x="1085631" y="3875001"/>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22" name="Text Placeholder 25">
            <a:extLst>
              <a:ext uri="{FF2B5EF4-FFF2-40B4-BE49-F238E27FC236}">
                <a16:creationId xmlns:a16="http://schemas.microsoft.com/office/drawing/2014/main" id="{B7D82FA3-DE3B-A4C5-B4AB-F6E8F35C6636}"/>
              </a:ext>
            </a:extLst>
          </p:cNvPr>
          <p:cNvSpPr>
            <a:spLocks noGrp="1"/>
          </p:cNvSpPr>
          <p:nvPr>
            <p:ph type="body" sz="quarter" idx="24" hasCustomPrompt="1"/>
          </p:nvPr>
        </p:nvSpPr>
        <p:spPr>
          <a:xfrm>
            <a:off x="6533933" y="2860638"/>
            <a:ext cx="4592640" cy="334320"/>
          </a:xfrm>
          <a:prstGeom prst="rect">
            <a:avLst/>
          </a:prstGeom>
        </p:spPr>
        <p:txBody>
          <a:bodyPr/>
          <a:lstStyle>
            <a:lvl1pPr marL="0" indent="0" algn="l">
              <a:buNone/>
              <a:defRPr sz="2000" b="1" i="0">
                <a:solidFill>
                  <a:srgbClr val="B49D5A"/>
                </a:solidFill>
                <a:latin typeface="Trebuchet MS" panose="020B0703020202090204" pitchFamily="34" charset="0"/>
              </a:defRPr>
            </a:lvl1pPr>
          </a:lstStyle>
          <a:p>
            <a:pPr lvl="0"/>
            <a:r>
              <a:rPr lang="en-US" dirty="0"/>
              <a:t>Speaker Name, Organization</a:t>
            </a:r>
          </a:p>
        </p:txBody>
      </p:sp>
      <p:sp>
        <p:nvSpPr>
          <p:cNvPr id="23" name="Text Placeholder 25">
            <a:extLst>
              <a:ext uri="{FF2B5EF4-FFF2-40B4-BE49-F238E27FC236}">
                <a16:creationId xmlns:a16="http://schemas.microsoft.com/office/drawing/2014/main" id="{7E1FB705-21B4-7EC8-995C-64D1CCA38E49}"/>
              </a:ext>
            </a:extLst>
          </p:cNvPr>
          <p:cNvSpPr>
            <a:spLocks noGrp="1"/>
          </p:cNvSpPr>
          <p:nvPr>
            <p:ph type="body" sz="quarter" idx="25" hasCustomPrompt="1"/>
          </p:nvPr>
        </p:nvSpPr>
        <p:spPr>
          <a:xfrm>
            <a:off x="6533933" y="3229844"/>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24" name="Text Placeholder 25">
            <a:extLst>
              <a:ext uri="{FF2B5EF4-FFF2-40B4-BE49-F238E27FC236}">
                <a16:creationId xmlns:a16="http://schemas.microsoft.com/office/drawing/2014/main" id="{0716A3B5-2036-75D7-3A94-0CF9893958BD}"/>
              </a:ext>
            </a:extLst>
          </p:cNvPr>
          <p:cNvSpPr>
            <a:spLocks noGrp="1"/>
          </p:cNvSpPr>
          <p:nvPr>
            <p:ph type="body" sz="quarter" idx="26" hasCustomPrompt="1"/>
          </p:nvPr>
        </p:nvSpPr>
        <p:spPr>
          <a:xfrm>
            <a:off x="6533932" y="3551735"/>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25" name="Text Placeholder 25">
            <a:extLst>
              <a:ext uri="{FF2B5EF4-FFF2-40B4-BE49-F238E27FC236}">
                <a16:creationId xmlns:a16="http://schemas.microsoft.com/office/drawing/2014/main" id="{201CAEF0-DC36-2A04-93EE-1FD6B267415E}"/>
              </a:ext>
            </a:extLst>
          </p:cNvPr>
          <p:cNvSpPr>
            <a:spLocks noGrp="1"/>
          </p:cNvSpPr>
          <p:nvPr>
            <p:ph type="body" sz="quarter" idx="27" hasCustomPrompt="1"/>
          </p:nvPr>
        </p:nvSpPr>
        <p:spPr>
          <a:xfrm>
            <a:off x="6533931" y="3875001"/>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26" name="Text Placeholder 25">
            <a:extLst>
              <a:ext uri="{FF2B5EF4-FFF2-40B4-BE49-F238E27FC236}">
                <a16:creationId xmlns:a16="http://schemas.microsoft.com/office/drawing/2014/main" id="{650C6B4D-F4BB-2157-617E-0370BBD60CAF}"/>
              </a:ext>
            </a:extLst>
          </p:cNvPr>
          <p:cNvSpPr>
            <a:spLocks noGrp="1"/>
          </p:cNvSpPr>
          <p:nvPr>
            <p:ph type="body" sz="quarter" idx="28" hasCustomPrompt="1"/>
          </p:nvPr>
        </p:nvSpPr>
        <p:spPr>
          <a:xfrm>
            <a:off x="1085633" y="4471727"/>
            <a:ext cx="4592640" cy="334320"/>
          </a:xfrm>
          <a:prstGeom prst="rect">
            <a:avLst/>
          </a:prstGeom>
        </p:spPr>
        <p:txBody>
          <a:bodyPr/>
          <a:lstStyle>
            <a:lvl1pPr marL="0" indent="0" algn="l">
              <a:buNone/>
              <a:defRPr sz="2000" b="1" i="0">
                <a:solidFill>
                  <a:srgbClr val="B49D5A"/>
                </a:solidFill>
                <a:latin typeface="Trebuchet MS" panose="020B0703020202090204" pitchFamily="34" charset="0"/>
              </a:defRPr>
            </a:lvl1pPr>
          </a:lstStyle>
          <a:p>
            <a:pPr lvl="0"/>
            <a:r>
              <a:rPr lang="en-US" dirty="0"/>
              <a:t>Speaker Name, Organization</a:t>
            </a:r>
          </a:p>
        </p:txBody>
      </p:sp>
      <p:sp>
        <p:nvSpPr>
          <p:cNvPr id="27" name="Text Placeholder 25">
            <a:extLst>
              <a:ext uri="{FF2B5EF4-FFF2-40B4-BE49-F238E27FC236}">
                <a16:creationId xmlns:a16="http://schemas.microsoft.com/office/drawing/2014/main" id="{2B43DCA3-2B11-F51E-772B-F3C6B42B2C5C}"/>
              </a:ext>
            </a:extLst>
          </p:cNvPr>
          <p:cNvSpPr>
            <a:spLocks noGrp="1"/>
          </p:cNvSpPr>
          <p:nvPr>
            <p:ph type="body" sz="quarter" idx="29" hasCustomPrompt="1"/>
          </p:nvPr>
        </p:nvSpPr>
        <p:spPr>
          <a:xfrm>
            <a:off x="1085633" y="4840933"/>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28" name="Text Placeholder 25">
            <a:extLst>
              <a:ext uri="{FF2B5EF4-FFF2-40B4-BE49-F238E27FC236}">
                <a16:creationId xmlns:a16="http://schemas.microsoft.com/office/drawing/2014/main" id="{5C91D120-98FD-F797-9C24-0CED3414A4D2}"/>
              </a:ext>
            </a:extLst>
          </p:cNvPr>
          <p:cNvSpPr>
            <a:spLocks noGrp="1"/>
          </p:cNvSpPr>
          <p:nvPr>
            <p:ph type="body" sz="quarter" idx="30" hasCustomPrompt="1"/>
          </p:nvPr>
        </p:nvSpPr>
        <p:spPr>
          <a:xfrm>
            <a:off x="1085632" y="5162824"/>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29" name="Text Placeholder 25">
            <a:extLst>
              <a:ext uri="{FF2B5EF4-FFF2-40B4-BE49-F238E27FC236}">
                <a16:creationId xmlns:a16="http://schemas.microsoft.com/office/drawing/2014/main" id="{5F64847A-C2AD-BCB0-DB59-3B89A675C601}"/>
              </a:ext>
            </a:extLst>
          </p:cNvPr>
          <p:cNvSpPr>
            <a:spLocks noGrp="1"/>
          </p:cNvSpPr>
          <p:nvPr>
            <p:ph type="body" sz="quarter" idx="31" hasCustomPrompt="1"/>
          </p:nvPr>
        </p:nvSpPr>
        <p:spPr>
          <a:xfrm>
            <a:off x="1085631" y="5486090"/>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30" name="Text Placeholder 25">
            <a:extLst>
              <a:ext uri="{FF2B5EF4-FFF2-40B4-BE49-F238E27FC236}">
                <a16:creationId xmlns:a16="http://schemas.microsoft.com/office/drawing/2014/main" id="{ED9729DC-B69D-2306-F00B-28F954A8E207}"/>
              </a:ext>
            </a:extLst>
          </p:cNvPr>
          <p:cNvSpPr>
            <a:spLocks noGrp="1"/>
          </p:cNvSpPr>
          <p:nvPr>
            <p:ph type="body" sz="quarter" idx="32" hasCustomPrompt="1"/>
          </p:nvPr>
        </p:nvSpPr>
        <p:spPr>
          <a:xfrm>
            <a:off x="6533933" y="4471727"/>
            <a:ext cx="4592640" cy="334320"/>
          </a:xfrm>
          <a:prstGeom prst="rect">
            <a:avLst/>
          </a:prstGeom>
        </p:spPr>
        <p:txBody>
          <a:bodyPr/>
          <a:lstStyle>
            <a:lvl1pPr marL="0" indent="0" algn="l">
              <a:buNone/>
              <a:defRPr sz="2000" b="1" i="0">
                <a:solidFill>
                  <a:srgbClr val="B49D5A"/>
                </a:solidFill>
                <a:latin typeface="Trebuchet MS" panose="020B0703020202090204" pitchFamily="34" charset="0"/>
              </a:defRPr>
            </a:lvl1pPr>
          </a:lstStyle>
          <a:p>
            <a:pPr lvl="0"/>
            <a:r>
              <a:rPr lang="en-US" dirty="0"/>
              <a:t>Speaker Name, Organization</a:t>
            </a:r>
          </a:p>
        </p:txBody>
      </p:sp>
      <p:sp>
        <p:nvSpPr>
          <p:cNvPr id="31" name="Text Placeholder 25">
            <a:extLst>
              <a:ext uri="{FF2B5EF4-FFF2-40B4-BE49-F238E27FC236}">
                <a16:creationId xmlns:a16="http://schemas.microsoft.com/office/drawing/2014/main" id="{A04F0918-21AA-8D55-D793-31A5F706A88B}"/>
              </a:ext>
            </a:extLst>
          </p:cNvPr>
          <p:cNvSpPr>
            <a:spLocks noGrp="1"/>
          </p:cNvSpPr>
          <p:nvPr>
            <p:ph type="body" sz="quarter" idx="33" hasCustomPrompt="1"/>
          </p:nvPr>
        </p:nvSpPr>
        <p:spPr>
          <a:xfrm>
            <a:off x="6533933" y="4840933"/>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32" name="Text Placeholder 25">
            <a:extLst>
              <a:ext uri="{FF2B5EF4-FFF2-40B4-BE49-F238E27FC236}">
                <a16:creationId xmlns:a16="http://schemas.microsoft.com/office/drawing/2014/main" id="{F7B86C37-C3FF-371D-3F48-F5A67F851119}"/>
              </a:ext>
            </a:extLst>
          </p:cNvPr>
          <p:cNvSpPr>
            <a:spLocks noGrp="1"/>
          </p:cNvSpPr>
          <p:nvPr>
            <p:ph type="body" sz="quarter" idx="34" hasCustomPrompt="1"/>
          </p:nvPr>
        </p:nvSpPr>
        <p:spPr>
          <a:xfrm>
            <a:off x="6533932" y="5162824"/>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33" name="Text Placeholder 25">
            <a:extLst>
              <a:ext uri="{FF2B5EF4-FFF2-40B4-BE49-F238E27FC236}">
                <a16:creationId xmlns:a16="http://schemas.microsoft.com/office/drawing/2014/main" id="{6462C683-58B9-093C-2834-FE16B2010C06}"/>
              </a:ext>
            </a:extLst>
          </p:cNvPr>
          <p:cNvSpPr>
            <a:spLocks noGrp="1"/>
          </p:cNvSpPr>
          <p:nvPr>
            <p:ph type="body" sz="quarter" idx="35" hasCustomPrompt="1"/>
          </p:nvPr>
        </p:nvSpPr>
        <p:spPr>
          <a:xfrm>
            <a:off x="6533931" y="5486090"/>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34" name="TextBox 33">
            <a:extLst>
              <a:ext uri="{FF2B5EF4-FFF2-40B4-BE49-F238E27FC236}">
                <a16:creationId xmlns:a16="http://schemas.microsoft.com/office/drawing/2014/main" id="{B5350530-FEAC-A299-0BA0-64528813EAD9}"/>
              </a:ext>
            </a:extLst>
          </p:cNvPr>
          <p:cNvSpPr txBox="1"/>
          <p:nvPr userDrawn="1"/>
        </p:nvSpPr>
        <p:spPr>
          <a:xfrm>
            <a:off x="1085631" y="314660"/>
            <a:ext cx="10040940"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b="1" dirty="0">
                <a:solidFill>
                  <a:srgbClr val="B49D5A"/>
                </a:solidFill>
                <a:effectLst/>
                <a:latin typeface="Trebuchet MS" panose="020B0703020202090204" pitchFamily="34" charset="0"/>
              </a:rPr>
              <a:t>Contact Information</a:t>
            </a:r>
          </a:p>
        </p:txBody>
      </p:sp>
      <p:sp>
        <p:nvSpPr>
          <p:cNvPr id="42" name="Rectangle 41">
            <a:extLst>
              <a:ext uri="{FF2B5EF4-FFF2-40B4-BE49-F238E27FC236}">
                <a16:creationId xmlns:a16="http://schemas.microsoft.com/office/drawing/2014/main" id="{4CAAE5F2-AE18-C544-1187-CF0441C296D3}"/>
              </a:ext>
            </a:extLst>
          </p:cNvPr>
          <p:cNvSpPr/>
          <p:nvPr userDrawn="1"/>
        </p:nvSpPr>
        <p:spPr>
          <a:xfrm>
            <a:off x="0" y="6121400"/>
            <a:ext cx="12192000" cy="736600"/>
          </a:xfrm>
          <a:prstGeom prst="rect">
            <a:avLst/>
          </a:prstGeom>
          <a:solidFill>
            <a:srgbClr val="2C3A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descr="A picture containing text&#10;&#10;Description automatically generated">
            <a:extLst>
              <a:ext uri="{FF2B5EF4-FFF2-40B4-BE49-F238E27FC236}">
                <a16:creationId xmlns:a16="http://schemas.microsoft.com/office/drawing/2014/main" id="{889ED987-8135-CB30-53FC-7A0F727955D2}"/>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66854" y="6325152"/>
            <a:ext cx="814975" cy="365125"/>
          </a:xfrm>
          <a:prstGeom prst="rect">
            <a:avLst/>
          </a:prstGeom>
        </p:spPr>
      </p:pic>
      <p:sp>
        <p:nvSpPr>
          <p:cNvPr id="35" name="TextBox 34">
            <a:extLst>
              <a:ext uri="{FF2B5EF4-FFF2-40B4-BE49-F238E27FC236}">
                <a16:creationId xmlns:a16="http://schemas.microsoft.com/office/drawing/2014/main" id="{0896CFE6-4BAA-E863-120B-157E9BAC46AE}"/>
              </a:ext>
            </a:extLst>
          </p:cNvPr>
          <p:cNvSpPr txBox="1"/>
          <p:nvPr userDrawn="1"/>
        </p:nvSpPr>
        <p:spPr>
          <a:xfrm>
            <a:off x="1079190" y="6399769"/>
            <a:ext cx="11236779"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i="0" spc="300" dirty="0">
                <a:solidFill>
                  <a:srgbClr val="B49D5A"/>
                </a:solidFill>
                <a:effectLst/>
                <a:latin typeface="Montserrat" pitchFamily="2" charset="77"/>
              </a:rPr>
              <a:t>National 8(a) Association  </a:t>
            </a:r>
            <a:r>
              <a:rPr lang="en-US" sz="1000" spc="300" dirty="0">
                <a:solidFill>
                  <a:srgbClr val="B49D5A"/>
                </a:solidFill>
                <a:effectLst/>
                <a:latin typeface="Montserrat" pitchFamily="2" charset="77"/>
              </a:rPr>
              <a:t>◆      </a:t>
            </a:r>
            <a:r>
              <a:rPr lang="en-US" sz="1000" b="1" spc="300" dirty="0">
                <a:solidFill>
                  <a:srgbClr val="B49D5A"/>
                </a:solidFill>
                <a:effectLst/>
                <a:latin typeface="Montserrat" pitchFamily="2" charset="77"/>
              </a:rPr>
              <a:t>2023 National Small Business Conference</a:t>
            </a:r>
            <a:r>
              <a:rPr lang="en-US" sz="1000" spc="300" dirty="0">
                <a:solidFill>
                  <a:srgbClr val="B49D5A"/>
                </a:solidFill>
                <a:effectLst/>
                <a:latin typeface="Montserrat" pitchFamily="2" charset="77"/>
              </a:rPr>
              <a:t>     ◆     </a:t>
            </a:r>
            <a:r>
              <a:rPr lang="en-US" sz="1000" b="1" i="0" spc="300" dirty="0">
                <a:solidFill>
                  <a:srgbClr val="B49D5A"/>
                </a:solidFill>
                <a:effectLst/>
                <a:latin typeface="Montserrat" pitchFamily="2" charset="77"/>
              </a:rPr>
              <a:t>New Orleans, LA </a:t>
            </a:r>
            <a:r>
              <a:rPr lang="en-US" sz="1000" spc="300" dirty="0">
                <a:solidFill>
                  <a:srgbClr val="B49D5A"/>
                </a:solidFill>
                <a:effectLst/>
                <a:latin typeface="Montserrat" pitchFamily="2" charset="77"/>
              </a:rPr>
              <a:t> </a:t>
            </a:r>
          </a:p>
        </p:txBody>
      </p:sp>
    </p:spTree>
    <p:extLst>
      <p:ext uri="{BB962C8B-B14F-4D97-AF65-F5344CB8AC3E}">
        <p14:creationId xmlns:p14="http://schemas.microsoft.com/office/powerpoint/2010/main" val="4238124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3SBC - Contact Info 2">
    <p:bg>
      <p:bgPr>
        <a:solidFill>
          <a:srgbClr val="B49D5A"/>
        </a:solidFill>
        <a:effectLst/>
      </p:bgPr>
    </p:bg>
    <p:spTree>
      <p:nvGrpSpPr>
        <p:cNvPr id="1" name=""/>
        <p:cNvGrpSpPr/>
        <p:nvPr/>
      </p:nvGrpSpPr>
      <p:grpSpPr>
        <a:xfrm>
          <a:off x="0" y="0"/>
          <a:ext cx="0" cy="0"/>
          <a:chOff x="0" y="0"/>
          <a:chExt cx="0" cy="0"/>
        </a:xfrm>
      </p:grpSpPr>
      <p:sp>
        <p:nvSpPr>
          <p:cNvPr id="10" name="Text Placeholder 25">
            <a:extLst>
              <a:ext uri="{FF2B5EF4-FFF2-40B4-BE49-F238E27FC236}">
                <a16:creationId xmlns:a16="http://schemas.microsoft.com/office/drawing/2014/main" id="{5CA08FA5-20A5-3F4A-E29A-4C46273EDDC4}"/>
              </a:ext>
            </a:extLst>
          </p:cNvPr>
          <p:cNvSpPr>
            <a:spLocks noGrp="1"/>
          </p:cNvSpPr>
          <p:nvPr>
            <p:ph type="body" sz="quarter" idx="12" hasCustomPrompt="1"/>
          </p:nvPr>
        </p:nvSpPr>
        <p:spPr>
          <a:xfrm>
            <a:off x="1085633" y="1242297"/>
            <a:ext cx="4592640" cy="334320"/>
          </a:xfrm>
          <a:prstGeom prst="rect">
            <a:avLst/>
          </a:prstGeom>
        </p:spPr>
        <p:txBody>
          <a:bodyPr/>
          <a:lstStyle>
            <a:lvl1pPr marL="0" indent="0" algn="l">
              <a:buNone/>
              <a:defRPr sz="2000" b="1" i="0">
                <a:solidFill>
                  <a:srgbClr val="2C3A52"/>
                </a:solidFill>
                <a:latin typeface="Trebuchet MS" panose="020B0703020202090204" pitchFamily="34" charset="0"/>
              </a:defRPr>
            </a:lvl1pPr>
          </a:lstStyle>
          <a:p>
            <a:pPr lvl="0"/>
            <a:r>
              <a:rPr lang="en-US" dirty="0"/>
              <a:t>Speaker Name, Organization</a:t>
            </a:r>
          </a:p>
        </p:txBody>
      </p:sp>
      <p:sp>
        <p:nvSpPr>
          <p:cNvPr id="11" name="Text Placeholder 25">
            <a:extLst>
              <a:ext uri="{FF2B5EF4-FFF2-40B4-BE49-F238E27FC236}">
                <a16:creationId xmlns:a16="http://schemas.microsoft.com/office/drawing/2014/main" id="{BF16B36C-D0FE-5453-FBD7-30F18067B8A5}"/>
              </a:ext>
            </a:extLst>
          </p:cNvPr>
          <p:cNvSpPr>
            <a:spLocks noGrp="1"/>
          </p:cNvSpPr>
          <p:nvPr>
            <p:ph type="body" sz="quarter" idx="13" hasCustomPrompt="1"/>
          </p:nvPr>
        </p:nvSpPr>
        <p:spPr>
          <a:xfrm>
            <a:off x="1085633" y="1611503"/>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12" name="Text Placeholder 25">
            <a:extLst>
              <a:ext uri="{FF2B5EF4-FFF2-40B4-BE49-F238E27FC236}">
                <a16:creationId xmlns:a16="http://schemas.microsoft.com/office/drawing/2014/main" id="{E59F5C5D-49BB-D57F-1A81-E5BB40FC36D6}"/>
              </a:ext>
            </a:extLst>
          </p:cNvPr>
          <p:cNvSpPr>
            <a:spLocks noGrp="1"/>
          </p:cNvSpPr>
          <p:nvPr>
            <p:ph type="body" sz="quarter" idx="14" hasCustomPrompt="1"/>
          </p:nvPr>
        </p:nvSpPr>
        <p:spPr>
          <a:xfrm>
            <a:off x="1085632" y="1933394"/>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13" name="Text Placeholder 25">
            <a:extLst>
              <a:ext uri="{FF2B5EF4-FFF2-40B4-BE49-F238E27FC236}">
                <a16:creationId xmlns:a16="http://schemas.microsoft.com/office/drawing/2014/main" id="{374F402B-9FA4-0EFA-7B77-EA6136625B33}"/>
              </a:ext>
            </a:extLst>
          </p:cNvPr>
          <p:cNvSpPr>
            <a:spLocks noGrp="1"/>
          </p:cNvSpPr>
          <p:nvPr>
            <p:ph type="body" sz="quarter" idx="15" hasCustomPrompt="1"/>
          </p:nvPr>
        </p:nvSpPr>
        <p:spPr>
          <a:xfrm>
            <a:off x="1085631" y="2256660"/>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14" name="Text Placeholder 25">
            <a:extLst>
              <a:ext uri="{FF2B5EF4-FFF2-40B4-BE49-F238E27FC236}">
                <a16:creationId xmlns:a16="http://schemas.microsoft.com/office/drawing/2014/main" id="{B037760C-71E2-7DF4-35F0-4724CBEA308D}"/>
              </a:ext>
            </a:extLst>
          </p:cNvPr>
          <p:cNvSpPr>
            <a:spLocks noGrp="1"/>
          </p:cNvSpPr>
          <p:nvPr>
            <p:ph type="body" sz="quarter" idx="16" hasCustomPrompt="1"/>
          </p:nvPr>
        </p:nvSpPr>
        <p:spPr>
          <a:xfrm>
            <a:off x="6533933" y="1242297"/>
            <a:ext cx="4592640" cy="334320"/>
          </a:xfrm>
          <a:prstGeom prst="rect">
            <a:avLst/>
          </a:prstGeom>
        </p:spPr>
        <p:txBody>
          <a:bodyPr/>
          <a:lstStyle>
            <a:lvl1pPr marL="0" indent="0" algn="l">
              <a:buNone/>
              <a:defRPr sz="2000" b="1" i="0">
                <a:solidFill>
                  <a:srgbClr val="2C3A52"/>
                </a:solidFill>
                <a:latin typeface="Trebuchet MS" panose="020B0703020202090204" pitchFamily="34" charset="0"/>
              </a:defRPr>
            </a:lvl1pPr>
          </a:lstStyle>
          <a:p>
            <a:pPr lvl="0"/>
            <a:r>
              <a:rPr lang="en-US" dirty="0"/>
              <a:t>Speaker Name, Organization</a:t>
            </a:r>
          </a:p>
        </p:txBody>
      </p:sp>
      <p:sp>
        <p:nvSpPr>
          <p:cNvPr id="15" name="Text Placeholder 25">
            <a:extLst>
              <a:ext uri="{FF2B5EF4-FFF2-40B4-BE49-F238E27FC236}">
                <a16:creationId xmlns:a16="http://schemas.microsoft.com/office/drawing/2014/main" id="{25D5B37C-9EAD-5C08-B604-F83E4872DB12}"/>
              </a:ext>
            </a:extLst>
          </p:cNvPr>
          <p:cNvSpPr>
            <a:spLocks noGrp="1"/>
          </p:cNvSpPr>
          <p:nvPr>
            <p:ph type="body" sz="quarter" idx="17" hasCustomPrompt="1"/>
          </p:nvPr>
        </p:nvSpPr>
        <p:spPr>
          <a:xfrm>
            <a:off x="6533933" y="1611503"/>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16" name="Text Placeholder 25">
            <a:extLst>
              <a:ext uri="{FF2B5EF4-FFF2-40B4-BE49-F238E27FC236}">
                <a16:creationId xmlns:a16="http://schemas.microsoft.com/office/drawing/2014/main" id="{BB5E5133-A635-3A19-51BC-B9A081594629}"/>
              </a:ext>
            </a:extLst>
          </p:cNvPr>
          <p:cNvSpPr>
            <a:spLocks noGrp="1"/>
          </p:cNvSpPr>
          <p:nvPr>
            <p:ph type="body" sz="quarter" idx="18" hasCustomPrompt="1"/>
          </p:nvPr>
        </p:nvSpPr>
        <p:spPr>
          <a:xfrm>
            <a:off x="6533932" y="1933394"/>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17" name="Text Placeholder 25">
            <a:extLst>
              <a:ext uri="{FF2B5EF4-FFF2-40B4-BE49-F238E27FC236}">
                <a16:creationId xmlns:a16="http://schemas.microsoft.com/office/drawing/2014/main" id="{71414711-2924-EF61-089C-8E6AF14DD61D}"/>
              </a:ext>
            </a:extLst>
          </p:cNvPr>
          <p:cNvSpPr>
            <a:spLocks noGrp="1"/>
          </p:cNvSpPr>
          <p:nvPr>
            <p:ph type="body" sz="quarter" idx="19" hasCustomPrompt="1"/>
          </p:nvPr>
        </p:nvSpPr>
        <p:spPr>
          <a:xfrm>
            <a:off x="6533931" y="2256660"/>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18" name="Text Placeholder 25">
            <a:extLst>
              <a:ext uri="{FF2B5EF4-FFF2-40B4-BE49-F238E27FC236}">
                <a16:creationId xmlns:a16="http://schemas.microsoft.com/office/drawing/2014/main" id="{B9FAD080-8047-D65A-CE6E-C7D07453A6A7}"/>
              </a:ext>
            </a:extLst>
          </p:cNvPr>
          <p:cNvSpPr>
            <a:spLocks noGrp="1"/>
          </p:cNvSpPr>
          <p:nvPr>
            <p:ph type="body" sz="quarter" idx="20" hasCustomPrompt="1"/>
          </p:nvPr>
        </p:nvSpPr>
        <p:spPr>
          <a:xfrm>
            <a:off x="1085633" y="2860638"/>
            <a:ext cx="4592640" cy="334320"/>
          </a:xfrm>
          <a:prstGeom prst="rect">
            <a:avLst/>
          </a:prstGeom>
        </p:spPr>
        <p:txBody>
          <a:bodyPr/>
          <a:lstStyle>
            <a:lvl1pPr marL="0" indent="0" algn="l">
              <a:buNone/>
              <a:defRPr sz="2000" b="1" i="0">
                <a:solidFill>
                  <a:srgbClr val="2C3A52"/>
                </a:solidFill>
                <a:latin typeface="Trebuchet MS" panose="020B0703020202090204" pitchFamily="34" charset="0"/>
              </a:defRPr>
            </a:lvl1pPr>
          </a:lstStyle>
          <a:p>
            <a:pPr lvl="0"/>
            <a:r>
              <a:rPr lang="en-US" dirty="0"/>
              <a:t>Speaker Name, Organization</a:t>
            </a:r>
          </a:p>
        </p:txBody>
      </p:sp>
      <p:sp>
        <p:nvSpPr>
          <p:cNvPr id="19" name="Text Placeholder 25">
            <a:extLst>
              <a:ext uri="{FF2B5EF4-FFF2-40B4-BE49-F238E27FC236}">
                <a16:creationId xmlns:a16="http://schemas.microsoft.com/office/drawing/2014/main" id="{A28BE422-1366-3BA3-6CA6-914C9F76FB85}"/>
              </a:ext>
            </a:extLst>
          </p:cNvPr>
          <p:cNvSpPr>
            <a:spLocks noGrp="1"/>
          </p:cNvSpPr>
          <p:nvPr>
            <p:ph type="body" sz="quarter" idx="21" hasCustomPrompt="1"/>
          </p:nvPr>
        </p:nvSpPr>
        <p:spPr>
          <a:xfrm>
            <a:off x="1085633" y="3229844"/>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20" name="Text Placeholder 25">
            <a:extLst>
              <a:ext uri="{FF2B5EF4-FFF2-40B4-BE49-F238E27FC236}">
                <a16:creationId xmlns:a16="http://schemas.microsoft.com/office/drawing/2014/main" id="{A3ECC47E-4095-0D06-9872-AC6B197F3E2B}"/>
              </a:ext>
            </a:extLst>
          </p:cNvPr>
          <p:cNvSpPr>
            <a:spLocks noGrp="1"/>
          </p:cNvSpPr>
          <p:nvPr>
            <p:ph type="body" sz="quarter" idx="22" hasCustomPrompt="1"/>
          </p:nvPr>
        </p:nvSpPr>
        <p:spPr>
          <a:xfrm>
            <a:off x="1085632" y="3551735"/>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21" name="Text Placeholder 25">
            <a:extLst>
              <a:ext uri="{FF2B5EF4-FFF2-40B4-BE49-F238E27FC236}">
                <a16:creationId xmlns:a16="http://schemas.microsoft.com/office/drawing/2014/main" id="{BA9B0051-B1D6-93F0-2921-0EF4EC111135}"/>
              </a:ext>
            </a:extLst>
          </p:cNvPr>
          <p:cNvSpPr>
            <a:spLocks noGrp="1"/>
          </p:cNvSpPr>
          <p:nvPr>
            <p:ph type="body" sz="quarter" idx="23" hasCustomPrompt="1"/>
          </p:nvPr>
        </p:nvSpPr>
        <p:spPr>
          <a:xfrm>
            <a:off x="1085631" y="3875001"/>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22" name="Text Placeholder 25">
            <a:extLst>
              <a:ext uri="{FF2B5EF4-FFF2-40B4-BE49-F238E27FC236}">
                <a16:creationId xmlns:a16="http://schemas.microsoft.com/office/drawing/2014/main" id="{B7D82FA3-DE3B-A4C5-B4AB-F6E8F35C6636}"/>
              </a:ext>
            </a:extLst>
          </p:cNvPr>
          <p:cNvSpPr>
            <a:spLocks noGrp="1"/>
          </p:cNvSpPr>
          <p:nvPr>
            <p:ph type="body" sz="quarter" idx="24" hasCustomPrompt="1"/>
          </p:nvPr>
        </p:nvSpPr>
        <p:spPr>
          <a:xfrm>
            <a:off x="6533933" y="2860638"/>
            <a:ext cx="4592640" cy="334320"/>
          </a:xfrm>
          <a:prstGeom prst="rect">
            <a:avLst/>
          </a:prstGeom>
        </p:spPr>
        <p:txBody>
          <a:bodyPr/>
          <a:lstStyle>
            <a:lvl1pPr marL="0" indent="0" algn="l">
              <a:buNone/>
              <a:defRPr sz="2000" b="1" i="0">
                <a:solidFill>
                  <a:srgbClr val="2C3A52"/>
                </a:solidFill>
                <a:latin typeface="Trebuchet MS" panose="020B0703020202090204" pitchFamily="34" charset="0"/>
              </a:defRPr>
            </a:lvl1pPr>
          </a:lstStyle>
          <a:p>
            <a:pPr lvl="0"/>
            <a:r>
              <a:rPr lang="en-US" dirty="0"/>
              <a:t>Speaker Name, Organization</a:t>
            </a:r>
          </a:p>
        </p:txBody>
      </p:sp>
      <p:sp>
        <p:nvSpPr>
          <p:cNvPr id="23" name="Text Placeholder 25">
            <a:extLst>
              <a:ext uri="{FF2B5EF4-FFF2-40B4-BE49-F238E27FC236}">
                <a16:creationId xmlns:a16="http://schemas.microsoft.com/office/drawing/2014/main" id="{7E1FB705-21B4-7EC8-995C-64D1CCA38E49}"/>
              </a:ext>
            </a:extLst>
          </p:cNvPr>
          <p:cNvSpPr>
            <a:spLocks noGrp="1"/>
          </p:cNvSpPr>
          <p:nvPr>
            <p:ph type="body" sz="quarter" idx="25" hasCustomPrompt="1"/>
          </p:nvPr>
        </p:nvSpPr>
        <p:spPr>
          <a:xfrm>
            <a:off x="6533933" y="3229844"/>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24" name="Text Placeholder 25">
            <a:extLst>
              <a:ext uri="{FF2B5EF4-FFF2-40B4-BE49-F238E27FC236}">
                <a16:creationId xmlns:a16="http://schemas.microsoft.com/office/drawing/2014/main" id="{0716A3B5-2036-75D7-3A94-0CF9893958BD}"/>
              </a:ext>
            </a:extLst>
          </p:cNvPr>
          <p:cNvSpPr>
            <a:spLocks noGrp="1"/>
          </p:cNvSpPr>
          <p:nvPr>
            <p:ph type="body" sz="quarter" idx="26" hasCustomPrompt="1"/>
          </p:nvPr>
        </p:nvSpPr>
        <p:spPr>
          <a:xfrm>
            <a:off x="6533932" y="3551735"/>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25" name="Text Placeholder 25">
            <a:extLst>
              <a:ext uri="{FF2B5EF4-FFF2-40B4-BE49-F238E27FC236}">
                <a16:creationId xmlns:a16="http://schemas.microsoft.com/office/drawing/2014/main" id="{201CAEF0-DC36-2A04-93EE-1FD6B267415E}"/>
              </a:ext>
            </a:extLst>
          </p:cNvPr>
          <p:cNvSpPr>
            <a:spLocks noGrp="1"/>
          </p:cNvSpPr>
          <p:nvPr>
            <p:ph type="body" sz="quarter" idx="27" hasCustomPrompt="1"/>
          </p:nvPr>
        </p:nvSpPr>
        <p:spPr>
          <a:xfrm>
            <a:off x="6533931" y="3875001"/>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26" name="Text Placeholder 25">
            <a:extLst>
              <a:ext uri="{FF2B5EF4-FFF2-40B4-BE49-F238E27FC236}">
                <a16:creationId xmlns:a16="http://schemas.microsoft.com/office/drawing/2014/main" id="{650C6B4D-F4BB-2157-617E-0370BBD60CAF}"/>
              </a:ext>
            </a:extLst>
          </p:cNvPr>
          <p:cNvSpPr>
            <a:spLocks noGrp="1"/>
          </p:cNvSpPr>
          <p:nvPr>
            <p:ph type="body" sz="quarter" idx="28" hasCustomPrompt="1"/>
          </p:nvPr>
        </p:nvSpPr>
        <p:spPr>
          <a:xfrm>
            <a:off x="1085633" y="4471727"/>
            <a:ext cx="4592640" cy="334320"/>
          </a:xfrm>
          <a:prstGeom prst="rect">
            <a:avLst/>
          </a:prstGeom>
        </p:spPr>
        <p:txBody>
          <a:bodyPr/>
          <a:lstStyle>
            <a:lvl1pPr marL="0" indent="0" algn="l">
              <a:buNone/>
              <a:defRPr sz="2000" b="1" i="0">
                <a:solidFill>
                  <a:srgbClr val="2C3A52"/>
                </a:solidFill>
                <a:latin typeface="Trebuchet MS" panose="020B0703020202090204" pitchFamily="34" charset="0"/>
              </a:defRPr>
            </a:lvl1pPr>
          </a:lstStyle>
          <a:p>
            <a:pPr lvl="0"/>
            <a:r>
              <a:rPr lang="en-US" dirty="0"/>
              <a:t>Speaker Name, Organization</a:t>
            </a:r>
          </a:p>
        </p:txBody>
      </p:sp>
      <p:sp>
        <p:nvSpPr>
          <p:cNvPr id="27" name="Text Placeholder 25">
            <a:extLst>
              <a:ext uri="{FF2B5EF4-FFF2-40B4-BE49-F238E27FC236}">
                <a16:creationId xmlns:a16="http://schemas.microsoft.com/office/drawing/2014/main" id="{2B43DCA3-2B11-F51E-772B-F3C6B42B2C5C}"/>
              </a:ext>
            </a:extLst>
          </p:cNvPr>
          <p:cNvSpPr>
            <a:spLocks noGrp="1"/>
          </p:cNvSpPr>
          <p:nvPr>
            <p:ph type="body" sz="quarter" idx="29" hasCustomPrompt="1"/>
          </p:nvPr>
        </p:nvSpPr>
        <p:spPr>
          <a:xfrm>
            <a:off x="1085633" y="4840933"/>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28" name="Text Placeholder 25">
            <a:extLst>
              <a:ext uri="{FF2B5EF4-FFF2-40B4-BE49-F238E27FC236}">
                <a16:creationId xmlns:a16="http://schemas.microsoft.com/office/drawing/2014/main" id="{5C91D120-98FD-F797-9C24-0CED3414A4D2}"/>
              </a:ext>
            </a:extLst>
          </p:cNvPr>
          <p:cNvSpPr>
            <a:spLocks noGrp="1"/>
          </p:cNvSpPr>
          <p:nvPr>
            <p:ph type="body" sz="quarter" idx="30" hasCustomPrompt="1"/>
          </p:nvPr>
        </p:nvSpPr>
        <p:spPr>
          <a:xfrm>
            <a:off x="1085632" y="5162824"/>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29" name="Text Placeholder 25">
            <a:extLst>
              <a:ext uri="{FF2B5EF4-FFF2-40B4-BE49-F238E27FC236}">
                <a16:creationId xmlns:a16="http://schemas.microsoft.com/office/drawing/2014/main" id="{5F64847A-C2AD-BCB0-DB59-3B89A675C601}"/>
              </a:ext>
            </a:extLst>
          </p:cNvPr>
          <p:cNvSpPr>
            <a:spLocks noGrp="1"/>
          </p:cNvSpPr>
          <p:nvPr>
            <p:ph type="body" sz="quarter" idx="31" hasCustomPrompt="1"/>
          </p:nvPr>
        </p:nvSpPr>
        <p:spPr>
          <a:xfrm>
            <a:off x="1085631" y="5486090"/>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30" name="Text Placeholder 25">
            <a:extLst>
              <a:ext uri="{FF2B5EF4-FFF2-40B4-BE49-F238E27FC236}">
                <a16:creationId xmlns:a16="http://schemas.microsoft.com/office/drawing/2014/main" id="{ED9729DC-B69D-2306-F00B-28F954A8E207}"/>
              </a:ext>
            </a:extLst>
          </p:cNvPr>
          <p:cNvSpPr>
            <a:spLocks noGrp="1"/>
          </p:cNvSpPr>
          <p:nvPr>
            <p:ph type="body" sz="quarter" idx="32" hasCustomPrompt="1"/>
          </p:nvPr>
        </p:nvSpPr>
        <p:spPr>
          <a:xfrm>
            <a:off x="6533933" y="4471727"/>
            <a:ext cx="4592640" cy="334320"/>
          </a:xfrm>
          <a:prstGeom prst="rect">
            <a:avLst/>
          </a:prstGeom>
        </p:spPr>
        <p:txBody>
          <a:bodyPr/>
          <a:lstStyle>
            <a:lvl1pPr marL="0" indent="0" algn="l">
              <a:buNone/>
              <a:defRPr sz="2000" b="1" i="0">
                <a:solidFill>
                  <a:srgbClr val="2C3A52"/>
                </a:solidFill>
                <a:latin typeface="Trebuchet MS" panose="020B0703020202090204" pitchFamily="34" charset="0"/>
              </a:defRPr>
            </a:lvl1pPr>
          </a:lstStyle>
          <a:p>
            <a:pPr lvl="0"/>
            <a:r>
              <a:rPr lang="en-US" dirty="0"/>
              <a:t>Speaker Name, Organization</a:t>
            </a:r>
          </a:p>
        </p:txBody>
      </p:sp>
      <p:sp>
        <p:nvSpPr>
          <p:cNvPr id="31" name="Text Placeholder 25">
            <a:extLst>
              <a:ext uri="{FF2B5EF4-FFF2-40B4-BE49-F238E27FC236}">
                <a16:creationId xmlns:a16="http://schemas.microsoft.com/office/drawing/2014/main" id="{A04F0918-21AA-8D55-D793-31A5F706A88B}"/>
              </a:ext>
            </a:extLst>
          </p:cNvPr>
          <p:cNvSpPr>
            <a:spLocks noGrp="1"/>
          </p:cNvSpPr>
          <p:nvPr>
            <p:ph type="body" sz="quarter" idx="33" hasCustomPrompt="1"/>
          </p:nvPr>
        </p:nvSpPr>
        <p:spPr>
          <a:xfrm>
            <a:off x="6533933" y="4840933"/>
            <a:ext cx="4592640" cy="277341"/>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Email Address</a:t>
            </a:r>
          </a:p>
        </p:txBody>
      </p:sp>
      <p:sp>
        <p:nvSpPr>
          <p:cNvPr id="32" name="Text Placeholder 25">
            <a:extLst>
              <a:ext uri="{FF2B5EF4-FFF2-40B4-BE49-F238E27FC236}">
                <a16:creationId xmlns:a16="http://schemas.microsoft.com/office/drawing/2014/main" id="{F7B86C37-C3FF-371D-3F48-F5A67F851119}"/>
              </a:ext>
            </a:extLst>
          </p:cNvPr>
          <p:cNvSpPr>
            <a:spLocks noGrp="1"/>
          </p:cNvSpPr>
          <p:nvPr>
            <p:ph type="body" sz="quarter" idx="34" hasCustomPrompt="1"/>
          </p:nvPr>
        </p:nvSpPr>
        <p:spPr>
          <a:xfrm>
            <a:off x="6533932" y="5162824"/>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Phone Number</a:t>
            </a:r>
          </a:p>
        </p:txBody>
      </p:sp>
      <p:sp>
        <p:nvSpPr>
          <p:cNvPr id="33" name="Text Placeholder 25">
            <a:extLst>
              <a:ext uri="{FF2B5EF4-FFF2-40B4-BE49-F238E27FC236}">
                <a16:creationId xmlns:a16="http://schemas.microsoft.com/office/drawing/2014/main" id="{6462C683-58B9-093C-2834-FE16B2010C06}"/>
              </a:ext>
            </a:extLst>
          </p:cNvPr>
          <p:cNvSpPr>
            <a:spLocks noGrp="1"/>
          </p:cNvSpPr>
          <p:nvPr>
            <p:ph type="body" sz="quarter" idx="35" hasCustomPrompt="1"/>
          </p:nvPr>
        </p:nvSpPr>
        <p:spPr>
          <a:xfrm>
            <a:off x="6533931" y="5486090"/>
            <a:ext cx="4592640" cy="277342"/>
          </a:xfrm>
          <a:prstGeom prst="rect">
            <a:avLst/>
          </a:prstGeom>
          <a:ln>
            <a:noFill/>
          </a:ln>
        </p:spPr>
        <p:txBody>
          <a:bodyPr/>
          <a:lstStyle>
            <a:lvl1pPr marL="0" indent="0" algn="l">
              <a:buNone/>
              <a:defRPr sz="2000" b="0" i="0">
                <a:solidFill>
                  <a:srgbClr val="202C41"/>
                </a:solidFill>
                <a:latin typeface="Trebuchet MS" panose="020B0703020202090204" pitchFamily="34" charset="0"/>
              </a:defRPr>
            </a:lvl1pPr>
          </a:lstStyle>
          <a:p>
            <a:pPr lvl="0"/>
            <a:r>
              <a:rPr lang="en-US" dirty="0"/>
              <a:t>Website</a:t>
            </a:r>
          </a:p>
        </p:txBody>
      </p:sp>
      <p:sp>
        <p:nvSpPr>
          <p:cNvPr id="34" name="TextBox 33">
            <a:extLst>
              <a:ext uri="{FF2B5EF4-FFF2-40B4-BE49-F238E27FC236}">
                <a16:creationId xmlns:a16="http://schemas.microsoft.com/office/drawing/2014/main" id="{B5350530-FEAC-A299-0BA0-64528813EAD9}"/>
              </a:ext>
            </a:extLst>
          </p:cNvPr>
          <p:cNvSpPr txBox="1"/>
          <p:nvPr userDrawn="1"/>
        </p:nvSpPr>
        <p:spPr>
          <a:xfrm>
            <a:off x="1085631" y="314660"/>
            <a:ext cx="10040940"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b="1" dirty="0">
                <a:solidFill>
                  <a:srgbClr val="2C3A52"/>
                </a:solidFill>
                <a:effectLst/>
                <a:latin typeface="Trebuchet MS" panose="020B0703020202090204" pitchFamily="34" charset="0"/>
              </a:rPr>
              <a:t>Contact Information</a:t>
            </a:r>
          </a:p>
        </p:txBody>
      </p:sp>
      <p:sp>
        <p:nvSpPr>
          <p:cNvPr id="42" name="Rectangle 41">
            <a:extLst>
              <a:ext uri="{FF2B5EF4-FFF2-40B4-BE49-F238E27FC236}">
                <a16:creationId xmlns:a16="http://schemas.microsoft.com/office/drawing/2014/main" id="{4CAAE5F2-AE18-C544-1187-CF0441C296D3}"/>
              </a:ext>
            </a:extLst>
          </p:cNvPr>
          <p:cNvSpPr/>
          <p:nvPr userDrawn="1"/>
        </p:nvSpPr>
        <p:spPr>
          <a:xfrm>
            <a:off x="0" y="6121400"/>
            <a:ext cx="12192000" cy="736600"/>
          </a:xfrm>
          <a:prstGeom prst="rect">
            <a:avLst/>
          </a:prstGeom>
          <a:solidFill>
            <a:srgbClr val="2C3A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descr="A picture containing text&#10;&#10;Description automatically generated">
            <a:extLst>
              <a:ext uri="{FF2B5EF4-FFF2-40B4-BE49-F238E27FC236}">
                <a16:creationId xmlns:a16="http://schemas.microsoft.com/office/drawing/2014/main" id="{889ED987-8135-CB30-53FC-7A0F727955D2}"/>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66854" y="6325152"/>
            <a:ext cx="814975" cy="365125"/>
          </a:xfrm>
          <a:prstGeom prst="rect">
            <a:avLst/>
          </a:prstGeom>
        </p:spPr>
      </p:pic>
      <p:sp>
        <p:nvSpPr>
          <p:cNvPr id="35" name="TextBox 34">
            <a:extLst>
              <a:ext uri="{FF2B5EF4-FFF2-40B4-BE49-F238E27FC236}">
                <a16:creationId xmlns:a16="http://schemas.microsoft.com/office/drawing/2014/main" id="{79707301-7AC2-2BD7-8D30-B702052EA2F2}"/>
              </a:ext>
            </a:extLst>
          </p:cNvPr>
          <p:cNvSpPr txBox="1"/>
          <p:nvPr userDrawn="1"/>
        </p:nvSpPr>
        <p:spPr>
          <a:xfrm>
            <a:off x="1079190" y="6399769"/>
            <a:ext cx="11236779"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i="0" spc="300" dirty="0">
                <a:solidFill>
                  <a:srgbClr val="B49D5A"/>
                </a:solidFill>
                <a:effectLst/>
                <a:latin typeface="Montserrat" pitchFamily="2" charset="77"/>
              </a:rPr>
              <a:t>National 8(a) Association  </a:t>
            </a:r>
            <a:r>
              <a:rPr lang="en-US" sz="1000" spc="300" dirty="0">
                <a:solidFill>
                  <a:srgbClr val="B49D5A"/>
                </a:solidFill>
                <a:effectLst/>
                <a:latin typeface="Montserrat" pitchFamily="2" charset="77"/>
              </a:rPr>
              <a:t>◆      </a:t>
            </a:r>
            <a:r>
              <a:rPr lang="en-US" sz="1000" b="1" spc="300" dirty="0">
                <a:solidFill>
                  <a:srgbClr val="B49D5A"/>
                </a:solidFill>
                <a:effectLst/>
                <a:latin typeface="Montserrat" pitchFamily="2" charset="77"/>
              </a:rPr>
              <a:t>2023 National Small Business Conference</a:t>
            </a:r>
            <a:r>
              <a:rPr lang="en-US" sz="1000" spc="300" dirty="0">
                <a:solidFill>
                  <a:srgbClr val="B49D5A"/>
                </a:solidFill>
                <a:effectLst/>
                <a:latin typeface="Montserrat" pitchFamily="2" charset="77"/>
              </a:rPr>
              <a:t>     ◆     </a:t>
            </a:r>
            <a:r>
              <a:rPr lang="en-US" sz="1000" b="1" i="0" spc="300" dirty="0">
                <a:solidFill>
                  <a:srgbClr val="B49D5A"/>
                </a:solidFill>
                <a:effectLst/>
                <a:latin typeface="Montserrat" pitchFamily="2" charset="77"/>
              </a:rPr>
              <a:t>New Orleans, LA </a:t>
            </a:r>
            <a:r>
              <a:rPr lang="en-US" sz="1000" spc="300" dirty="0">
                <a:solidFill>
                  <a:srgbClr val="B49D5A"/>
                </a:solidFill>
                <a:effectLst/>
                <a:latin typeface="Montserrat" pitchFamily="2" charset="77"/>
              </a:rPr>
              <a:t> </a:t>
            </a:r>
          </a:p>
        </p:txBody>
      </p:sp>
    </p:spTree>
    <p:extLst>
      <p:ext uri="{BB962C8B-B14F-4D97-AF65-F5344CB8AC3E}">
        <p14:creationId xmlns:p14="http://schemas.microsoft.com/office/powerpoint/2010/main" val="144664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3SBC - Moderator 1">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8827BB-7693-5FF2-DBA8-378E27FCE99B}"/>
              </a:ext>
            </a:extLst>
          </p:cNvPr>
          <p:cNvSpPr/>
          <p:nvPr userDrawn="1"/>
        </p:nvSpPr>
        <p:spPr>
          <a:xfrm>
            <a:off x="-2" y="0"/>
            <a:ext cx="9421587" cy="6858000"/>
          </a:xfrm>
          <a:prstGeom prst="rect">
            <a:avLst/>
          </a:prstGeom>
          <a:solidFill>
            <a:srgbClr val="2C3A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7378A0F-2121-5AA9-77C4-606E78B3D709}"/>
              </a:ext>
            </a:extLst>
          </p:cNvPr>
          <p:cNvSpPr/>
          <p:nvPr userDrawn="1"/>
        </p:nvSpPr>
        <p:spPr>
          <a:xfrm>
            <a:off x="9421586" y="0"/>
            <a:ext cx="2770414" cy="6858000"/>
          </a:xfrm>
          <a:prstGeom prst="rect">
            <a:avLst/>
          </a:prstGeom>
          <a:solidFill>
            <a:srgbClr val="B49D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4C1F36D-2672-077D-4130-BCE2B97C6D1E}"/>
              </a:ext>
            </a:extLst>
          </p:cNvPr>
          <p:cNvSpPr txBox="1"/>
          <p:nvPr userDrawn="1"/>
        </p:nvSpPr>
        <p:spPr>
          <a:xfrm>
            <a:off x="831851" y="1518557"/>
            <a:ext cx="5556858" cy="63094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500" b="1" dirty="0">
                <a:solidFill>
                  <a:srgbClr val="646E7E"/>
                </a:solidFill>
                <a:effectLst/>
                <a:latin typeface="OldErika" pitchFamily="2" charset="0"/>
              </a:rPr>
              <a:t>Moderator</a:t>
            </a:r>
            <a:endParaRPr lang="en-US" sz="3500" dirty="0">
              <a:solidFill>
                <a:srgbClr val="646E7E"/>
              </a:solidFill>
              <a:effectLst/>
              <a:latin typeface="OldErika" pitchFamily="2" charset="0"/>
            </a:endParaRPr>
          </a:p>
        </p:txBody>
      </p:sp>
      <p:sp>
        <p:nvSpPr>
          <p:cNvPr id="11" name="Text Placeholder 2">
            <a:extLst>
              <a:ext uri="{FF2B5EF4-FFF2-40B4-BE49-F238E27FC236}">
                <a16:creationId xmlns:a16="http://schemas.microsoft.com/office/drawing/2014/main" id="{9C1DAE56-3F59-EBB9-B814-53EE8AB22627}"/>
              </a:ext>
            </a:extLst>
          </p:cNvPr>
          <p:cNvSpPr>
            <a:spLocks noGrp="1"/>
          </p:cNvSpPr>
          <p:nvPr>
            <p:ph type="body" idx="13" hasCustomPrompt="1"/>
          </p:nvPr>
        </p:nvSpPr>
        <p:spPr>
          <a:xfrm>
            <a:off x="831850" y="2493712"/>
            <a:ext cx="7223576" cy="630942"/>
          </a:xfrm>
        </p:spPr>
        <p:txBody>
          <a:bodyPr>
            <a:normAutofit/>
          </a:bodyPr>
          <a:lstStyle>
            <a:lvl1pPr marL="0" indent="0">
              <a:buNone/>
              <a:defRPr sz="4800" b="1">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12" name="Text Placeholder 2">
            <a:extLst>
              <a:ext uri="{FF2B5EF4-FFF2-40B4-BE49-F238E27FC236}">
                <a16:creationId xmlns:a16="http://schemas.microsoft.com/office/drawing/2014/main" id="{160594DE-D268-8D89-9B13-38AAB781AFC7}"/>
              </a:ext>
            </a:extLst>
          </p:cNvPr>
          <p:cNvSpPr>
            <a:spLocks noGrp="1"/>
          </p:cNvSpPr>
          <p:nvPr>
            <p:ph type="body" idx="14" hasCustomPrompt="1"/>
          </p:nvPr>
        </p:nvSpPr>
        <p:spPr>
          <a:xfrm>
            <a:off x="831850" y="3244825"/>
            <a:ext cx="7233558" cy="630942"/>
          </a:xfrm>
        </p:spPr>
        <p:txBody>
          <a:bodyPr>
            <a:normAutofit/>
          </a:bodyPr>
          <a:lstStyle>
            <a:lvl1pPr marL="0" indent="0">
              <a:buNone/>
              <a:defRPr sz="3800" b="0">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14" name="Text Placeholder 2">
            <a:extLst>
              <a:ext uri="{FF2B5EF4-FFF2-40B4-BE49-F238E27FC236}">
                <a16:creationId xmlns:a16="http://schemas.microsoft.com/office/drawing/2014/main" id="{FCC46179-A5BA-0893-712C-FB8D770BF157}"/>
              </a:ext>
            </a:extLst>
          </p:cNvPr>
          <p:cNvSpPr>
            <a:spLocks noGrp="1"/>
          </p:cNvSpPr>
          <p:nvPr>
            <p:ph type="body" idx="15" hasCustomPrompt="1"/>
          </p:nvPr>
        </p:nvSpPr>
        <p:spPr>
          <a:xfrm>
            <a:off x="831850" y="4012267"/>
            <a:ext cx="7233558" cy="630942"/>
          </a:xfrm>
        </p:spPr>
        <p:txBody>
          <a:bodyPr>
            <a:normAutofit/>
          </a:bodyPr>
          <a:lstStyle>
            <a:lvl1pPr marL="0" indent="0">
              <a:buNone/>
              <a:defRPr sz="3800" b="0">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Company</a:t>
            </a:r>
          </a:p>
        </p:txBody>
      </p:sp>
      <p:cxnSp>
        <p:nvCxnSpPr>
          <p:cNvPr id="15" name="Straight Connector 14">
            <a:extLst>
              <a:ext uri="{FF2B5EF4-FFF2-40B4-BE49-F238E27FC236}">
                <a16:creationId xmlns:a16="http://schemas.microsoft.com/office/drawing/2014/main" id="{E90B2151-FEC4-919E-C4D0-2F51E365FABA}"/>
              </a:ext>
            </a:extLst>
          </p:cNvPr>
          <p:cNvCxnSpPr>
            <a:cxnSpLocks/>
          </p:cNvCxnSpPr>
          <p:nvPr userDrawn="1"/>
        </p:nvCxnSpPr>
        <p:spPr>
          <a:xfrm>
            <a:off x="821868" y="2197103"/>
            <a:ext cx="7233558" cy="0"/>
          </a:xfrm>
          <a:prstGeom prst="line">
            <a:avLst/>
          </a:prstGeom>
          <a:ln w="38100">
            <a:solidFill>
              <a:srgbClr val="646E7E"/>
            </a:solidFill>
          </a:ln>
        </p:spPr>
        <p:style>
          <a:lnRef idx="1">
            <a:schemeClr val="accent1"/>
          </a:lnRef>
          <a:fillRef idx="0">
            <a:schemeClr val="accent1"/>
          </a:fillRef>
          <a:effectRef idx="0">
            <a:schemeClr val="accent1"/>
          </a:effectRef>
          <a:fontRef idx="minor">
            <a:schemeClr val="tx1"/>
          </a:fontRef>
        </p:style>
      </p:cxnSp>
      <p:sp>
        <p:nvSpPr>
          <p:cNvPr id="21" name="Picture Placeholder 20">
            <a:extLst>
              <a:ext uri="{FF2B5EF4-FFF2-40B4-BE49-F238E27FC236}">
                <a16:creationId xmlns:a16="http://schemas.microsoft.com/office/drawing/2014/main" id="{E09B9AE7-8AD8-946F-5D87-8C9148A20E9D}"/>
              </a:ext>
            </a:extLst>
          </p:cNvPr>
          <p:cNvSpPr>
            <a:spLocks noGrp="1"/>
          </p:cNvSpPr>
          <p:nvPr>
            <p:ph type="pic" sz="quarter" idx="16" hasCustomPrompt="1"/>
          </p:nvPr>
        </p:nvSpPr>
        <p:spPr>
          <a:xfrm>
            <a:off x="8514556" y="1189115"/>
            <a:ext cx="3013416" cy="4209393"/>
          </a:xfrm>
          <a:solidFill>
            <a:srgbClr val="646E7E"/>
          </a:solidFill>
        </p:spPr>
        <p:txBody>
          <a:bodyPr/>
          <a:lstStyle>
            <a:lvl1pPr marL="0" indent="0" algn="ctr">
              <a:buNone/>
              <a:defRPr/>
            </a:lvl1pPr>
          </a:lstStyle>
          <a:p>
            <a:r>
              <a:rPr lang="en-US" dirty="0"/>
              <a:t>Insert Picture Here</a:t>
            </a:r>
          </a:p>
        </p:txBody>
      </p:sp>
      <p:pic>
        <p:nvPicPr>
          <p:cNvPr id="26" name="Picture 25" descr="A picture containing background pattern&#10;&#10;Description automatically generated">
            <a:extLst>
              <a:ext uri="{FF2B5EF4-FFF2-40B4-BE49-F238E27FC236}">
                <a16:creationId xmlns:a16="http://schemas.microsoft.com/office/drawing/2014/main" id="{562155DF-5F90-07F5-0924-D6285C1604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193272" y="5912294"/>
            <a:ext cx="1227042" cy="549739"/>
          </a:xfrm>
          <a:prstGeom prst="rect">
            <a:avLst/>
          </a:prstGeom>
        </p:spPr>
      </p:pic>
    </p:spTree>
    <p:extLst>
      <p:ext uri="{BB962C8B-B14F-4D97-AF65-F5344CB8AC3E}">
        <p14:creationId xmlns:p14="http://schemas.microsoft.com/office/powerpoint/2010/main" val="2970807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3SBC - Speaker 1">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8827BB-7693-5FF2-DBA8-378E27FCE99B}"/>
              </a:ext>
            </a:extLst>
          </p:cNvPr>
          <p:cNvSpPr/>
          <p:nvPr userDrawn="1"/>
        </p:nvSpPr>
        <p:spPr>
          <a:xfrm>
            <a:off x="-2" y="0"/>
            <a:ext cx="9421587" cy="6858000"/>
          </a:xfrm>
          <a:prstGeom prst="rect">
            <a:avLst/>
          </a:prstGeom>
          <a:solidFill>
            <a:srgbClr val="2C3A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7378A0F-2121-5AA9-77C4-606E78B3D709}"/>
              </a:ext>
            </a:extLst>
          </p:cNvPr>
          <p:cNvSpPr/>
          <p:nvPr userDrawn="1"/>
        </p:nvSpPr>
        <p:spPr>
          <a:xfrm>
            <a:off x="9421586" y="0"/>
            <a:ext cx="2770414" cy="6858000"/>
          </a:xfrm>
          <a:prstGeom prst="rect">
            <a:avLst/>
          </a:prstGeom>
          <a:solidFill>
            <a:srgbClr val="B49D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4C1F36D-2672-077D-4130-BCE2B97C6D1E}"/>
              </a:ext>
            </a:extLst>
          </p:cNvPr>
          <p:cNvSpPr txBox="1"/>
          <p:nvPr userDrawn="1"/>
        </p:nvSpPr>
        <p:spPr>
          <a:xfrm>
            <a:off x="831851" y="1518557"/>
            <a:ext cx="5556858" cy="63094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500" b="1" dirty="0">
                <a:solidFill>
                  <a:srgbClr val="646E7E"/>
                </a:solidFill>
                <a:effectLst/>
                <a:latin typeface="OldErika" pitchFamily="2" charset="0"/>
              </a:rPr>
              <a:t>Speaker</a:t>
            </a:r>
            <a:endParaRPr lang="en-US" sz="3500" dirty="0">
              <a:solidFill>
                <a:srgbClr val="646E7E"/>
              </a:solidFill>
              <a:effectLst/>
              <a:latin typeface="OldErika" pitchFamily="2" charset="0"/>
            </a:endParaRPr>
          </a:p>
        </p:txBody>
      </p:sp>
      <p:sp>
        <p:nvSpPr>
          <p:cNvPr id="11" name="Text Placeholder 2">
            <a:extLst>
              <a:ext uri="{FF2B5EF4-FFF2-40B4-BE49-F238E27FC236}">
                <a16:creationId xmlns:a16="http://schemas.microsoft.com/office/drawing/2014/main" id="{9C1DAE56-3F59-EBB9-B814-53EE8AB22627}"/>
              </a:ext>
            </a:extLst>
          </p:cNvPr>
          <p:cNvSpPr>
            <a:spLocks noGrp="1"/>
          </p:cNvSpPr>
          <p:nvPr>
            <p:ph type="body" idx="13" hasCustomPrompt="1"/>
          </p:nvPr>
        </p:nvSpPr>
        <p:spPr>
          <a:xfrm>
            <a:off x="831850" y="2493712"/>
            <a:ext cx="7223576" cy="630942"/>
          </a:xfrm>
        </p:spPr>
        <p:txBody>
          <a:bodyPr>
            <a:normAutofit/>
          </a:bodyPr>
          <a:lstStyle>
            <a:lvl1pPr marL="0" indent="0">
              <a:buNone/>
              <a:defRPr sz="4800" b="1">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12" name="Text Placeholder 2">
            <a:extLst>
              <a:ext uri="{FF2B5EF4-FFF2-40B4-BE49-F238E27FC236}">
                <a16:creationId xmlns:a16="http://schemas.microsoft.com/office/drawing/2014/main" id="{160594DE-D268-8D89-9B13-38AAB781AFC7}"/>
              </a:ext>
            </a:extLst>
          </p:cNvPr>
          <p:cNvSpPr>
            <a:spLocks noGrp="1"/>
          </p:cNvSpPr>
          <p:nvPr>
            <p:ph type="body" idx="14" hasCustomPrompt="1"/>
          </p:nvPr>
        </p:nvSpPr>
        <p:spPr>
          <a:xfrm>
            <a:off x="831850" y="3244825"/>
            <a:ext cx="7233558" cy="630942"/>
          </a:xfrm>
        </p:spPr>
        <p:txBody>
          <a:bodyPr>
            <a:normAutofit/>
          </a:bodyPr>
          <a:lstStyle>
            <a:lvl1pPr marL="0" indent="0">
              <a:buNone/>
              <a:defRPr sz="3800" b="0">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14" name="Text Placeholder 2">
            <a:extLst>
              <a:ext uri="{FF2B5EF4-FFF2-40B4-BE49-F238E27FC236}">
                <a16:creationId xmlns:a16="http://schemas.microsoft.com/office/drawing/2014/main" id="{FCC46179-A5BA-0893-712C-FB8D770BF157}"/>
              </a:ext>
            </a:extLst>
          </p:cNvPr>
          <p:cNvSpPr>
            <a:spLocks noGrp="1"/>
          </p:cNvSpPr>
          <p:nvPr>
            <p:ph type="body" idx="15" hasCustomPrompt="1"/>
          </p:nvPr>
        </p:nvSpPr>
        <p:spPr>
          <a:xfrm>
            <a:off x="831850" y="4012267"/>
            <a:ext cx="7233558" cy="630942"/>
          </a:xfrm>
        </p:spPr>
        <p:txBody>
          <a:bodyPr>
            <a:normAutofit/>
          </a:bodyPr>
          <a:lstStyle>
            <a:lvl1pPr marL="0" indent="0">
              <a:buNone/>
              <a:defRPr sz="3800" b="0">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Company</a:t>
            </a:r>
          </a:p>
        </p:txBody>
      </p:sp>
      <p:cxnSp>
        <p:nvCxnSpPr>
          <p:cNvPr id="15" name="Straight Connector 14">
            <a:extLst>
              <a:ext uri="{FF2B5EF4-FFF2-40B4-BE49-F238E27FC236}">
                <a16:creationId xmlns:a16="http://schemas.microsoft.com/office/drawing/2014/main" id="{E90B2151-FEC4-919E-C4D0-2F51E365FABA}"/>
              </a:ext>
            </a:extLst>
          </p:cNvPr>
          <p:cNvCxnSpPr>
            <a:cxnSpLocks/>
          </p:cNvCxnSpPr>
          <p:nvPr userDrawn="1"/>
        </p:nvCxnSpPr>
        <p:spPr>
          <a:xfrm>
            <a:off x="821868" y="2197103"/>
            <a:ext cx="7233558" cy="0"/>
          </a:xfrm>
          <a:prstGeom prst="line">
            <a:avLst/>
          </a:prstGeom>
          <a:ln w="38100">
            <a:solidFill>
              <a:srgbClr val="646E7E"/>
            </a:solidFill>
          </a:ln>
        </p:spPr>
        <p:style>
          <a:lnRef idx="1">
            <a:schemeClr val="accent1"/>
          </a:lnRef>
          <a:fillRef idx="0">
            <a:schemeClr val="accent1"/>
          </a:fillRef>
          <a:effectRef idx="0">
            <a:schemeClr val="accent1"/>
          </a:effectRef>
          <a:fontRef idx="minor">
            <a:schemeClr val="tx1"/>
          </a:fontRef>
        </p:style>
      </p:cxnSp>
      <p:sp>
        <p:nvSpPr>
          <p:cNvPr id="21" name="Picture Placeholder 20">
            <a:extLst>
              <a:ext uri="{FF2B5EF4-FFF2-40B4-BE49-F238E27FC236}">
                <a16:creationId xmlns:a16="http://schemas.microsoft.com/office/drawing/2014/main" id="{E09B9AE7-8AD8-946F-5D87-8C9148A20E9D}"/>
              </a:ext>
            </a:extLst>
          </p:cNvPr>
          <p:cNvSpPr>
            <a:spLocks noGrp="1"/>
          </p:cNvSpPr>
          <p:nvPr>
            <p:ph type="pic" sz="quarter" idx="16" hasCustomPrompt="1"/>
          </p:nvPr>
        </p:nvSpPr>
        <p:spPr>
          <a:xfrm>
            <a:off x="8514556" y="1189115"/>
            <a:ext cx="3013416" cy="4209393"/>
          </a:xfrm>
          <a:solidFill>
            <a:srgbClr val="646E7E"/>
          </a:solidFill>
        </p:spPr>
        <p:txBody>
          <a:bodyPr/>
          <a:lstStyle>
            <a:lvl1pPr marL="0" indent="0" algn="ctr">
              <a:buNone/>
              <a:defRPr/>
            </a:lvl1pPr>
          </a:lstStyle>
          <a:p>
            <a:r>
              <a:rPr lang="en-US" dirty="0"/>
              <a:t>Insert Picture Here</a:t>
            </a:r>
          </a:p>
        </p:txBody>
      </p:sp>
      <p:pic>
        <p:nvPicPr>
          <p:cNvPr id="26" name="Picture 25" descr="A picture containing background pattern&#10;&#10;Description automatically generated">
            <a:extLst>
              <a:ext uri="{FF2B5EF4-FFF2-40B4-BE49-F238E27FC236}">
                <a16:creationId xmlns:a16="http://schemas.microsoft.com/office/drawing/2014/main" id="{562155DF-5F90-07F5-0924-D6285C1604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193272" y="5912294"/>
            <a:ext cx="1227042" cy="549739"/>
          </a:xfrm>
          <a:prstGeom prst="rect">
            <a:avLst/>
          </a:prstGeom>
        </p:spPr>
      </p:pic>
    </p:spTree>
    <p:extLst>
      <p:ext uri="{BB962C8B-B14F-4D97-AF65-F5344CB8AC3E}">
        <p14:creationId xmlns:p14="http://schemas.microsoft.com/office/powerpoint/2010/main" val="1148409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3SBC - Moderator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7378A0F-2121-5AA9-77C4-606E78B3D709}"/>
              </a:ext>
            </a:extLst>
          </p:cNvPr>
          <p:cNvSpPr/>
          <p:nvPr userDrawn="1"/>
        </p:nvSpPr>
        <p:spPr>
          <a:xfrm>
            <a:off x="9421586" y="0"/>
            <a:ext cx="2770414" cy="6858000"/>
          </a:xfrm>
          <a:prstGeom prst="rect">
            <a:avLst/>
          </a:prstGeom>
          <a:solidFill>
            <a:srgbClr val="B49D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4C1F36D-2672-077D-4130-BCE2B97C6D1E}"/>
              </a:ext>
            </a:extLst>
          </p:cNvPr>
          <p:cNvSpPr txBox="1"/>
          <p:nvPr userDrawn="1"/>
        </p:nvSpPr>
        <p:spPr>
          <a:xfrm>
            <a:off x="831851" y="1518557"/>
            <a:ext cx="5556858" cy="63094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500" b="1" dirty="0">
                <a:solidFill>
                  <a:srgbClr val="646E7E"/>
                </a:solidFill>
                <a:effectLst/>
                <a:latin typeface="OldErika" pitchFamily="2" charset="0"/>
              </a:rPr>
              <a:t>Moderator</a:t>
            </a:r>
            <a:endParaRPr lang="en-US" sz="3500" dirty="0">
              <a:solidFill>
                <a:srgbClr val="646E7E"/>
              </a:solidFill>
              <a:effectLst/>
              <a:latin typeface="OldErika" pitchFamily="2" charset="0"/>
            </a:endParaRPr>
          </a:p>
        </p:txBody>
      </p:sp>
      <p:sp>
        <p:nvSpPr>
          <p:cNvPr id="11" name="Text Placeholder 2">
            <a:extLst>
              <a:ext uri="{FF2B5EF4-FFF2-40B4-BE49-F238E27FC236}">
                <a16:creationId xmlns:a16="http://schemas.microsoft.com/office/drawing/2014/main" id="{9C1DAE56-3F59-EBB9-B814-53EE8AB22627}"/>
              </a:ext>
            </a:extLst>
          </p:cNvPr>
          <p:cNvSpPr>
            <a:spLocks noGrp="1"/>
          </p:cNvSpPr>
          <p:nvPr>
            <p:ph type="body" idx="13" hasCustomPrompt="1"/>
          </p:nvPr>
        </p:nvSpPr>
        <p:spPr>
          <a:xfrm>
            <a:off x="831850" y="2493712"/>
            <a:ext cx="7223576" cy="630942"/>
          </a:xfrm>
        </p:spPr>
        <p:txBody>
          <a:bodyPr>
            <a:normAutofit/>
          </a:bodyPr>
          <a:lstStyle>
            <a:lvl1pPr marL="0" indent="0">
              <a:buNone/>
              <a:defRPr sz="4800" b="1">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12" name="Text Placeholder 2">
            <a:extLst>
              <a:ext uri="{FF2B5EF4-FFF2-40B4-BE49-F238E27FC236}">
                <a16:creationId xmlns:a16="http://schemas.microsoft.com/office/drawing/2014/main" id="{160594DE-D268-8D89-9B13-38AAB781AFC7}"/>
              </a:ext>
            </a:extLst>
          </p:cNvPr>
          <p:cNvSpPr>
            <a:spLocks noGrp="1"/>
          </p:cNvSpPr>
          <p:nvPr>
            <p:ph type="body" idx="14" hasCustomPrompt="1"/>
          </p:nvPr>
        </p:nvSpPr>
        <p:spPr>
          <a:xfrm>
            <a:off x="831850" y="3244825"/>
            <a:ext cx="7233558" cy="630942"/>
          </a:xfrm>
        </p:spPr>
        <p:txBody>
          <a:bodyPr>
            <a:normAutofit/>
          </a:bodyPr>
          <a:lstStyle>
            <a:lvl1pPr marL="0" indent="0">
              <a:buNone/>
              <a:defRPr sz="3800" b="0">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14" name="Text Placeholder 2">
            <a:extLst>
              <a:ext uri="{FF2B5EF4-FFF2-40B4-BE49-F238E27FC236}">
                <a16:creationId xmlns:a16="http://schemas.microsoft.com/office/drawing/2014/main" id="{FCC46179-A5BA-0893-712C-FB8D770BF157}"/>
              </a:ext>
            </a:extLst>
          </p:cNvPr>
          <p:cNvSpPr>
            <a:spLocks noGrp="1"/>
          </p:cNvSpPr>
          <p:nvPr>
            <p:ph type="body" idx="15" hasCustomPrompt="1"/>
          </p:nvPr>
        </p:nvSpPr>
        <p:spPr>
          <a:xfrm>
            <a:off x="831850" y="4012267"/>
            <a:ext cx="7233558" cy="630942"/>
          </a:xfrm>
        </p:spPr>
        <p:txBody>
          <a:bodyPr>
            <a:normAutofit/>
          </a:bodyPr>
          <a:lstStyle>
            <a:lvl1pPr marL="0" indent="0">
              <a:buNone/>
              <a:defRPr sz="3800" b="0">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Company</a:t>
            </a:r>
          </a:p>
        </p:txBody>
      </p:sp>
      <p:cxnSp>
        <p:nvCxnSpPr>
          <p:cNvPr id="15" name="Straight Connector 14">
            <a:extLst>
              <a:ext uri="{FF2B5EF4-FFF2-40B4-BE49-F238E27FC236}">
                <a16:creationId xmlns:a16="http://schemas.microsoft.com/office/drawing/2014/main" id="{E90B2151-FEC4-919E-C4D0-2F51E365FABA}"/>
              </a:ext>
            </a:extLst>
          </p:cNvPr>
          <p:cNvCxnSpPr>
            <a:cxnSpLocks/>
          </p:cNvCxnSpPr>
          <p:nvPr userDrawn="1"/>
        </p:nvCxnSpPr>
        <p:spPr>
          <a:xfrm>
            <a:off x="821868" y="2197103"/>
            <a:ext cx="7233558" cy="0"/>
          </a:xfrm>
          <a:prstGeom prst="line">
            <a:avLst/>
          </a:prstGeom>
          <a:ln w="38100">
            <a:solidFill>
              <a:srgbClr val="646E7E"/>
            </a:solidFill>
          </a:ln>
        </p:spPr>
        <p:style>
          <a:lnRef idx="1">
            <a:schemeClr val="accent1"/>
          </a:lnRef>
          <a:fillRef idx="0">
            <a:schemeClr val="accent1"/>
          </a:fillRef>
          <a:effectRef idx="0">
            <a:schemeClr val="accent1"/>
          </a:effectRef>
          <a:fontRef idx="minor">
            <a:schemeClr val="tx1"/>
          </a:fontRef>
        </p:style>
      </p:cxnSp>
      <p:sp>
        <p:nvSpPr>
          <p:cNvPr id="21" name="Picture Placeholder 20">
            <a:extLst>
              <a:ext uri="{FF2B5EF4-FFF2-40B4-BE49-F238E27FC236}">
                <a16:creationId xmlns:a16="http://schemas.microsoft.com/office/drawing/2014/main" id="{E09B9AE7-8AD8-946F-5D87-8C9148A20E9D}"/>
              </a:ext>
            </a:extLst>
          </p:cNvPr>
          <p:cNvSpPr>
            <a:spLocks noGrp="1"/>
          </p:cNvSpPr>
          <p:nvPr>
            <p:ph type="pic" sz="quarter" idx="16" hasCustomPrompt="1"/>
          </p:nvPr>
        </p:nvSpPr>
        <p:spPr>
          <a:xfrm>
            <a:off x="8514556" y="1189115"/>
            <a:ext cx="3013416" cy="4209393"/>
          </a:xfrm>
          <a:solidFill>
            <a:srgbClr val="646E7E"/>
          </a:solidFill>
        </p:spPr>
        <p:txBody>
          <a:bodyPr/>
          <a:lstStyle>
            <a:lvl1pPr marL="0" indent="0" algn="ctr">
              <a:buNone/>
              <a:defRPr/>
            </a:lvl1pPr>
          </a:lstStyle>
          <a:p>
            <a:r>
              <a:rPr lang="en-US" dirty="0"/>
              <a:t>Insert Picture Here</a:t>
            </a:r>
          </a:p>
        </p:txBody>
      </p:sp>
      <p:pic>
        <p:nvPicPr>
          <p:cNvPr id="26" name="Picture 25" descr="A picture containing background pattern&#10;&#10;Description automatically generated">
            <a:extLst>
              <a:ext uri="{FF2B5EF4-FFF2-40B4-BE49-F238E27FC236}">
                <a16:creationId xmlns:a16="http://schemas.microsoft.com/office/drawing/2014/main" id="{562155DF-5F90-07F5-0924-D6285C1604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193272" y="5912294"/>
            <a:ext cx="1227042" cy="549739"/>
          </a:xfrm>
          <a:prstGeom prst="rect">
            <a:avLst/>
          </a:prstGeom>
        </p:spPr>
      </p:pic>
    </p:spTree>
    <p:extLst>
      <p:ext uri="{BB962C8B-B14F-4D97-AF65-F5344CB8AC3E}">
        <p14:creationId xmlns:p14="http://schemas.microsoft.com/office/powerpoint/2010/main" val="918953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3SBC - Speaker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7378A0F-2121-5AA9-77C4-606E78B3D709}"/>
              </a:ext>
            </a:extLst>
          </p:cNvPr>
          <p:cNvSpPr/>
          <p:nvPr userDrawn="1"/>
        </p:nvSpPr>
        <p:spPr>
          <a:xfrm>
            <a:off x="9421586" y="0"/>
            <a:ext cx="2770414" cy="6858000"/>
          </a:xfrm>
          <a:prstGeom prst="rect">
            <a:avLst/>
          </a:prstGeom>
          <a:solidFill>
            <a:srgbClr val="B49D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4C1F36D-2672-077D-4130-BCE2B97C6D1E}"/>
              </a:ext>
            </a:extLst>
          </p:cNvPr>
          <p:cNvSpPr txBox="1"/>
          <p:nvPr userDrawn="1"/>
        </p:nvSpPr>
        <p:spPr>
          <a:xfrm>
            <a:off x="831851" y="1518557"/>
            <a:ext cx="5556858" cy="63094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500" b="1" dirty="0">
                <a:solidFill>
                  <a:srgbClr val="646E7E"/>
                </a:solidFill>
                <a:effectLst/>
                <a:latin typeface="OldErika" pitchFamily="2" charset="0"/>
              </a:rPr>
              <a:t>Speaker</a:t>
            </a:r>
            <a:endParaRPr lang="en-US" sz="3500" dirty="0">
              <a:solidFill>
                <a:srgbClr val="646E7E"/>
              </a:solidFill>
              <a:effectLst/>
              <a:latin typeface="OldErika" pitchFamily="2" charset="0"/>
            </a:endParaRPr>
          </a:p>
        </p:txBody>
      </p:sp>
      <p:sp>
        <p:nvSpPr>
          <p:cNvPr id="11" name="Text Placeholder 2">
            <a:extLst>
              <a:ext uri="{FF2B5EF4-FFF2-40B4-BE49-F238E27FC236}">
                <a16:creationId xmlns:a16="http://schemas.microsoft.com/office/drawing/2014/main" id="{9C1DAE56-3F59-EBB9-B814-53EE8AB22627}"/>
              </a:ext>
            </a:extLst>
          </p:cNvPr>
          <p:cNvSpPr>
            <a:spLocks noGrp="1"/>
          </p:cNvSpPr>
          <p:nvPr>
            <p:ph type="body" idx="13" hasCustomPrompt="1"/>
          </p:nvPr>
        </p:nvSpPr>
        <p:spPr>
          <a:xfrm>
            <a:off x="831850" y="2493712"/>
            <a:ext cx="7223576" cy="630942"/>
          </a:xfrm>
        </p:spPr>
        <p:txBody>
          <a:bodyPr>
            <a:normAutofit/>
          </a:bodyPr>
          <a:lstStyle>
            <a:lvl1pPr marL="0" indent="0">
              <a:buNone/>
              <a:defRPr sz="4800" b="1">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12" name="Text Placeholder 2">
            <a:extLst>
              <a:ext uri="{FF2B5EF4-FFF2-40B4-BE49-F238E27FC236}">
                <a16:creationId xmlns:a16="http://schemas.microsoft.com/office/drawing/2014/main" id="{160594DE-D268-8D89-9B13-38AAB781AFC7}"/>
              </a:ext>
            </a:extLst>
          </p:cNvPr>
          <p:cNvSpPr>
            <a:spLocks noGrp="1"/>
          </p:cNvSpPr>
          <p:nvPr>
            <p:ph type="body" idx="14" hasCustomPrompt="1"/>
          </p:nvPr>
        </p:nvSpPr>
        <p:spPr>
          <a:xfrm>
            <a:off x="831850" y="3244825"/>
            <a:ext cx="7233558" cy="630942"/>
          </a:xfrm>
        </p:spPr>
        <p:txBody>
          <a:bodyPr>
            <a:normAutofit/>
          </a:bodyPr>
          <a:lstStyle>
            <a:lvl1pPr marL="0" indent="0">
              <a:buNone/>
              <a:defRPr sz="3800" b="0">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14" name="Text Placeholder 2">
            <a:extLst>
              <a:ext uri="{FF2B5EF4-FFF2-40B4-BE49-F238E27FC236}">
                <a16:creationId xmlns:a16="http://schemas.microsoft.com/office/drawing/2014/main" id="{FCC46179-A5BA-0893-712C-FB8D770BF157}"/>
              </a:ext>
            </a:extLst>
          </p:cNvPr>
          <p:cNvSpPr>
            <a:spLocks noGrp="1"/>
          </p:cNvSpPr>
          <p:nvPr>
            <p:ph type="body" idx="15" hasCustomPrompt="1"/>
          </p:nvPr>
        </p:nvSpPr>
        <p:spPr>
          <a:xfrm>
            <a:off x="831850" y="4012267"/>
            <a:ext cx="7233558" cy="630942"/>
          </a:xfrm>
        </p:spPr>
        <p:txBody>
          <a:bodyPr>
            <a:normAutofit/>
          </a:bodyPr>
          <a:lstStyle>
            <a:lvl1pPr marL="0" indent="0">
              <a:buNone/>
              <a:defRPr sz="3800" b="0">
                <a:solidFill>
                  <a:srgbClr val="B49D5A"/>
                </a:solidFill>
                <a:latin typeface="Trebuchet MS" panose="020B070302020209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Company</a:t>
            </a:r>
          </a:p>
        </p:txBody>
      </p:sp>
      <p:cxnSp>
        <p:nvCxnSpPr>
          <p:cNvPr id="15" name="Straight Connector 14">
            <a:extLst>
              <a:ext uri="{FF2B5EF4-FFF2-40B4-BE49-F238E27FC236}">
                <a16:creationId xmlns:a16="http://schemas.microsoft.com/office/drawing/2014/main" id="{E90B2151-FEC4-919E-C4D0-2F51E365FABA}"/>
              </a:ext>
            </a:extLst>
          </p:cNvPr>
          <p:cNvCxnSpPr>
            <a:cxnSpLocks/>
          </p:cNvCxnSpPr>
          <p:nvPr userDrawn="1"/>
        </p:nvCxnSpPr>
        <p:spPr>
          <a:xfrm>
            <a:off x="821868" y="2197103"/>
            <a:ext cx="7233558" cy="0"/>
          </a:xfrm>
          <a:prstGeom prst="line">
            <a:avLst/>
          </a:prstGeom>
          <a:ln w="38100">
            <a:solidFill>
              <a:srgbClr val="646E7E"/>
            </a:solidFill>
          </a:ln>
        </p:spPr>
        <p:style>
          <a:lnRef idx="1">
            <a:schemeClr val="accent1"/>
          </a:lnRef>
          <a:fillRef idx="0">
            <a:schemeClr val="accent1"/>
          </a:fillRef>
          <a:effectRef idx="0">
            <a:schemeClr val="accent1"/>
          </a:effectRef>
          <a:fontRef idx="minor">
            <a:schemeClr val="tx1"/>
          </a:fontRef>
        </p:style>
      </p:cxnSp>
      <p:sp>
        <p:nvSpPr>
          <p:cNvPr id="21" name="Picture Placeholder 20">
            <a:extLst>
              <a:ext uri="{FF2B5EF4-FFF2-40B4-BE49-F238E27FC236}">
                <a16:creationId xmlns:a16="http://schemas.microsoft.com/office/drawing/2014/main" id="{E09B9AE7-8AD8-946F-5D87-8C9148A20E9D}"/>
              </a:ext>
            </a:extLst>
          </p:cNvPr>
          <p:cNvSpPr>
            <a:spLocks noGrp="1"/>
          </p:cNvSpPr>
          <p:nvPr>
            <p:ph type="pic" sz="quarter" idx="16" hasCustomPrompt="1"/>
          </p:nvPr>
        </p:nvSpPr>
        <p:spPr>
          <a:xfrm>
            <a:off x="8514556" y="1189115"/>
            <a:ext cx="3013416" cy="4209393"/>
          </a:xfrm>
          <a:solidFill>
            <a:srgbClr val="646E7E"/>
          </a:solidFill>
        </p:spPr>
        <p:txBody>
          <a:bodyPr/>
          <a:lstStyle>
            <a:lvl1pPr marL="0" indent="0" algn="ctr">
              <a:buNone/>
              <a:defRPr/>
            </a:lvl1pPr>
          </a:lstStyle>
          <a:p>
            <a:r>
              <a:rPr lang="en-US" dirty="0"/>
              <a:t>Insert Picture Here</a:t>
            </a:r>
          </a:p>
        </p:txBody>
      </p:sp>
      <p:pic>
        <p:nvPicPr>
          <p:cNvPr id="26" name="Picture 25" descr="A picture containing background pattern&#10;&#10;Description automatically generated">
            <a:extLst>
              <a:ext uri="{FF2B5EF4-FFF2-40B4-BE49-F238E27FC236}">
                <a16:creationId xmlns:a16="http://schemas.microsoft.com/office/drawing/2014/main" id="{562155DF-5F90-07F5-0924-D6285C1604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193272" y="5912294"/>
            <a:ext cx="1227042" cy="549739"/>
          </a:xfrm>
          <a:prstGeom prst="rect">
            <a:avLst/>
          </a:prstGeom>
        </p:spPr>
      </p:pic>
    </p:spTree>
    <p:extLst>
      <p:ext uri="{BB962C8B-B14F-4D97-AF65-F5344CB8AC3E}">
        <p14:creationId xmlns:p14="http://schemas.microsoft.com/office/powerpoint/2010/main" val="78669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3SBC - Introductions Info">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7C7ECD4-7627-22C9-2E85-C709F6028CEF}"/>
              </a:ext>
            </a:extLst>
          </p:cNvPr>
          <p:cNvSpPr>
            <a:spLocks noGrp="1"/>
          </p:cNvSpPr>
          <p:nvPr>
            <p:ph type="dt" sz="half" idx="10"/>
          </p:nvPr>
        </p:nvSpPr>
        <p:spPr/>
        <p:txBody>
          <a:bodyPr/>
          <a:lstStyle/>
          <a:p>
            <a:fld id="{F8C42556-BEF5-BD45-97A8-62240D3A5590}" type="datetimeFigureOut">
              <a:rPr lang="en-US" smtClean="0"/>
              <a:t>2/2/2023</a:t>
            </a:fld>
            <a:endParaRPr lang="en-US"/>
          </a:p>
        </p:txBody>
      </p:sp>
      <p:sp>
        <p:nvSpPr>
          <p:cNvPr id="5" name="Footer Placeholder 4">
            <a:extLst>
              <a:ext uri="{FF2B5EF4-FFF2-40B4-BE49-F238E27FC236}">
                <a16:creationId xmlns:a16="http://schemas.microsoft.com/office/drawing/2014/main" id="{EA094EFF-5165-8340-88AA-E3246EE5B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43CD5D-31C1-69E2-2CEC-849EA776C6F6}"/>
              </a:ext>
            </a:extLst>
          </p:cNvPr>
          <p:cNvSpPr>
            <a:spLocks noGrp="1"/>
          </p:cNvSpPr>
          <p:nvPr>
            <p:ph type="sldNum" sz="quarter" idx="12"/>
          </p:nvPr>
        </p:nvSpPr>
        <p:spPr/>
        <p:txBody>
          <a:bodyPr/>
          <a:lstStyle/>
          <a:p>
            <a:fld id="{36896C56-6EBC-A44E-90AB-E89E1CDDCF72}" type="slidenum">
              <a:rPr lang="en-US" smtClean="0"/>
              <a:t>‹#›</a:t>
            </a:fld>
            <a:endParaRPr lang="en-US"/>
          </a:p>
        </p:txBody>
      </p:sp>
      <p:cxnSp>
        <p:nvCxnSpPr>
          <p:cNvPr id="7" name="Straight Connector 6">
            <a:extLst>
              <a:ext uri="{FF2B5EF4-FFF2-40B4-BE49-F238E27FC236}">
                <a16:creationId xmlns:a16="http://schemas.microsoft.com/office/drawing/2014/main" id="{0A5FC0EB-CBE1-2E19-BF49-42D2CC90E029}"/>
              </a:ext>
            </a:extLst>
          </p:cNvPr>
          <p:cNvCxnSpPr>
            <a:cxnSpLocks/>
          </p:cNvCxnSpPr>
          <p:nvPr userDrawn="1"/>
        </p:nvCxnSpPr>
        <p:spPr>
          <a:xfrm>
            <a:off x="838200" y="1288575"/>
            <a:ext cx="10515600" cy="0"/>
          </a:xfrm>
          <a:prstGeom prst="line">
            <a:avLst/>
          </a:prstGeom>
          <a:ln w="38100">
            <a:solidFill>
              <a:srgbClr val="B49D5A"/>
            </a:solidFill>
          </a:ln>
        </p:spPr>
        <p:style>
          <a:lnRef idx="1">
            <a:schemeClr val="accent1"/>
          </a:lnRef>
          <a:fillRef idx="0">
            <a:schemeClr val="accent1"/>
          </a:fillRef>
          <a:effectRef idx="0">
            <a:schemeClr val="accent1"/>
          </a:effectRef>
          <a:fontRef idx="minor">
            <a:schemeClr val="tx1"/>
          </a:fontRef>
        </p:style>
      </p:cxnSp>
      <p:pic>
        <p:nvPicPr>
          <p:cNvPr id="10" name="Picture 9" descr="Icon&#10;&#10;Description automatically generated">
            <a:extLst>
              <a:ext uri="{FF2B5EF4-FFF2-40B4-BE49-F238E27FC236}">
                <a16:creationId xmlns:a16="http://schemas.microsoft.com/office/drawing/2014/main" id="{258F76E5-0639-E420-9CF1-F068DC61155E}"/>
              </a:ext>
            </a:extLst>
          </p:cNvPr>
          <p:cNvPicPr>
            <a:picLocks noChangeAspect="1"/>
          </p:cNvPicPr>
          <p:nvPr userDrawn="1"/>
        </p:nvPicPr>
        <p:blipFill>
          <a:blip r:embed="rId2" cstate="email">
            <a:alphaModFix amt="19000"/>
            <a:extLst>
              <a:ext uri="{28A0092B-C50C-407E-A947-70E740481C1C}">
                <a14:useLocalDpi xmlns:a14="http://schemas.microsoft.com/office/drawing/2010/main"/>
              </a:ext>
            </a:extLst>
          </a:blip>
          <a:stretch>
            <a:fillRect/>
          </a:stretch>
        </p:blipFill>
        <p:spPr>
          <a:xfrm>
            <a:off x="8610600" y="1885950"/>
            <a:ext cx="4876800" cy="4876800"/>
          </a:xfrm>
          <a:prstGeom prst="rect">
            <a:avLst/>
          </a:prstGeom>
        </p:spPr>
      </p:pic>
      <p:sp>
        <p:nvSpPr>
          <p:cNvPr id="11" name="Rectangle 10">
            <a:extLst>
              <a:ext uri="{FF2B5EF4-FFF2-40B4-BE49-F238E27FC236}">
                <a16:creationId xmlns:a16="http://schemas.microsoft.com/office/drawing/2014/main" id="{CC4814D9-2CD9-A243-AFA3-6CABA0746598}"/>
              </a:ext>
            </a:extLst>
          </p:cNvPr>
          <p:cNvSpPr/>
          <p:nvPr userDrawn="1"/>
        </p:nvSpPr>
        <p:spPr>
          <a:xfrm>
            <a:off x="0" y="6121400"/>
            <a:ext cx="12192000" cy="736600"/>
          </a:xfrm>
          <a:prstGeom prst="rect">
            <a:avLst/>
          </a:prstGeom>
          <a:solidFill>
            <a:srgbClr val="2C3A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F0DFE393-418D-D0CE-A6F1-F8ED9753174D}"/>
              </a:ext>
            </a:extLst>
          </p:cNvPr>
          <p:cNvSpPr txBox="1"/>
          <p:nvPr userDrawn="1"/>
        </p:nvSpPr>
        <p:spPr>
          <a:xfrm>
            <a:off x="1079190" y="6399769"/>
            <a:ext cx="11236779"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i="0" spc="300" dirty="0">
                <a:solidFill>
                  <a:srgbClr val="B49D5A"/>
                </a:solidFill>
                <a:effectLst/>
                <a:latin typeface="Montserrat" pitchFamily="2" charset="77"/>
              </a:rPr>
              <a:t>National 8(a) Association  </a:t>
            </a:r>
            <a:r>
              <a:rPr lang="en-US" sz="1000" spc="300" dirty="0">
                <a:solidFill>
                  <a:srgbClr val="B49D5A"/>
                </a:solidFill>
                <a:effectLst/>
                <a:latin typeface="Montserrat" pitchFamily="2" charset="77"/>
              </a:rPr>
              <a:t>◆      </a:t>
            </a:r>
            <a:r>
              <a:rPr lang="en-US" sz="1000" b="1" spc="300" dirty="0">
                <a:solidFill>
                  <a:srgbClr val="B49D5A"/>
                </a:solidFill>
                <a:effectLst/>
                <a:latin typeface="Montserrat" pitchFamily="2" charset="77"/>
              </a:rPr>
              <a:t>2023 National Small Business Conference</a:t>
            </a:r>
            <a:r>
              <a:rPr lang="en-US" sz="1000" spc="300" dirty="0">
                <a:solidFill>
                  <a:srgbClr val="B49D5A"/>
                </a:solidFill>
                <a:effectLst/>
                <a:latin typeface="Montserrat" pitchFamily="2" charset="77"/>
              </a:rPr>
              <a:t>     ◆     </a:t>
            </a:r>
            <a:r>
              <a:rPr lang="en-US" sz="1000" b="1" i="0" spc="300" dirty="0">
                <a:solidFill>
                  <a:srgbClr val="B49D5A"/>
                </a:solidFill>
                <a:effectLst/>
                <a:latin typeface="Montserrat" pitchFamily="2" charset="77"/>
              </a:rPr>
              <a:t>New Orleans, LA </a:t>
            </a:r>
            <a:r>
              <a:rPr lang="en-US" sz="1000" spc="300" dirty="0">
                <a:solidFill>
                  <a:srgbClr val="B49D5A"/>
                </a:solidFill>
                <a:effectLst/>
                <a:latin typeface="Montserrat" pitchFamily="2" charset="77"/>
              </a:rPr>
              <a:t> </a:t>
            </a:r>
          </a:p>
        </p:txBody>
      </p:sp>
      <p:pic>
        <p:nvPicPr>
          <p:cNvPr id="15" name="Picture 14" descr="A picture containing text&#10;&#10;Description automatically generated">
            <a:extLst>
              <a:ext uri="{FF2B5EF4-FFF2-40B4-BE49-F238E27FC236}">
                <a16:creationId xmlns:a16="http://schemas.microsoft.com/office/drawing/2014/main" id="{AB0C4B4A-0D36-84CB-AE79-0E0C983C7EE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66854" y="6325152"/>
            <a:ext cx="814975" cy="365125"/>
          </a:xfrm>
          <a:prstGeom prst="rect">
            <a:avLst/>
          </a:prstGeom>
        </p:spPr>
      </p:pic>
      <p:sp>
        <p:nvSpPr>
          <p:cNvPr id="8" name="TextBox 7">
            <a:extLst>
              <a:ext uri="{FF2B5EF4-FFF2-40B4-BE49-F238E27FC236}">
                <a16:creationId xmlns:a16="http://schemas.microsoft.com/office/drawing/2014/main" id="{06777018-FA82-20A2-46D3-D6E986374CA0}"/>
              </a:ext>
            </a:extLst>
          </p:cNvPr>
          <p:cNvSpPr txBox="1"/>
          <p:nvPr userDrawn="1"/>
        </p:nvSpPr>
        <p:spPr>
          <a:xfrm>
            <a:off x="838200" y="477859"/>
            <a:ext cx="10515600" cy="769441"/>
          </a:xfrm>
          <a:prstGeom prst="rect">
            <a:avLst/>
          </a:prstGeom>
          <a:noFill/>
        </p:spPr>
        <p:txBody>
          <a:bodyPr wrap="square" rtlCol="0">
            <a:spAutoFit/>
          </a:bodyPr>
          <a:lstStyle/>
          <a:p>
            <a:r>
              <a:rPr lang="en-US" sz="4400" b="1" dirty="0">
                <a:solidFill>
                  <a:srgbClr val="B49D5A"/>
                </a:solidFill>
                <a:latin typeface="Trebuchet MS" panose="020B0703020202090204" pitchFamily="34" charset="0"/>
              </a:rPr>
              <a:t>Introductions</a:t>
            </a:r>
          </a:p>
        </p:txBody>
      </p:sp>
      <p:sp>
        <p:nvSpPr>
          <p:cNvPr id="14" name="TextBox 13">
            <a:extLst>
              <a:ext uri="{FF2B5EF4-FFF2-40B4-BE49-F238E27FC236}">
                <a16:creationId xmlns:a16="http://schemas.microsoft.com/office/drawing/2014/main" id="{E5A675A0-ECD8-2F55-06A1-B6ACB2013D9E}"/>
              </a:ext>
            </a:extLst>
          </p:cNvPr>
          <p:cNvSpPr txBox="1"/>
          <p:nvPr userDrawn="1"/>
        </p:nvSpPr>
        <p:spPr>
          <a:xfrm>
            <a:off x="838200" y="1408586"/>
            <a:ext cx="10515600" cy="630942"/>
          </a:xfrm>
          <a:prstGeom prst="rect">
            <a:avLst/>
          </a:prstGeom>
          <a:noFill/>
        </p:spPr>
        <p:txBody>
          <a:bodyPr wrap="square" rtlCol="0">
            <a:spAutoFit/>
          </a:bodyPr>
          <a:lstStyle/>
          <a:p>
            <a:r>
              <a:rPr lang="en-US" sz="3500" b="1" dirty="0">
                <a:solidFill>
                  <a:srgbClr val="2C3A52"/>
                </a:solidFill>
                <a:latin typeface="Trebuchet MS" panose="020B0703020202090204" pitchFamily="34" charset="0"/>
              </a:rPr>
              <a:t>Suggested Format:</a:t>
            </a:r>
          </a:p>
        </p:txBody>
      </p:sp>
      <p:sp>
        <p:nvSpPr>
          <p:cNvPr id="16" name="TextBox 15">
            <a:extLst>
              <a:ext uri="{FF2B5EF4-FFF2-40B4-BE49-F238E27FC236}">
                <a16:creationId xmlns:a16="http://schemas.microsoft.com/office/drawing/2014/main" id="{C6F1B8F5-24F0-2428-5437-45638DC6A06C}"/>
              </a:ext>
            </a:extLst>
          </p:cNvPr>
          <p:cNvSpPr txBox="1"/>
          <p:nvPr userDrawn="1"/>
        </p:nvSpPr>
        <p:spPr>
          <a:xfrm>
            <a:off x="838200" y="2241343"/>
            <a:ext cx="8550729" cy="3416320"/>
          </a:xfrm>
          <a:prstGeom prst="rect">
            <a:avLst/>
          </a:prstGeom>
          <a:noFill/>
        </p:spPr>
        <p:txBody>
          <a:bodyPr wrap="square" rtlCol="0">
            <a:spAutoFit/>
          </a:bodyPr>
          <a:lstStyle/>
          <a:p>
            <a:pPr marL="514350" indent="-514350">
              <a:buFont typeface="Arial" panose="020B0604020202020204" pitchFamily="34" charset="0"/>
              <a:buChar char="•"/>
            </a:pPr>
            <a:r>
              <a:rPr lang="en-US" sz="2400" b="1" dirty="0">
                <a:solidFill>
                  <a:srgbClr val="202C41"/>
                </a:solidFill>
                <a:latin typeface="Trebuchet MS" panose="020B0703020202090204" pitchFamily="34" charset="0"/>
              </a:rPr>
              <a:t>Pre-Intensive Session (75 Minutes): </a:t>
            </a:r>
            <a:r>
              <a:rPr lang="en-US" sz="2400" dirty="0">
                <a:solidFill>
                  <a:srgbClr val="202C41"/>
                </a:solidFill>
                <a:latin typeface="Trebuchet MS" panose="020B0703020202090204" pitchFamily="34" charset="0"/>
              </a:rPr>
              <a:t>Moderator provides introductions, and each speaker is given 20-30 minutes to present their area of expertise related to the session topic</a:t>
            </a:r>
          </a:p>
          <a:p>
            <a:pPr marL="514350" indent="-514350">
              <a:buFont typeface="Arial" panose="020B0604020202020204" pitchFamily="34" charset="0"/>
              <a:buChar char="•"/>
            </a:pPr>
            <a:endParaRPr lang="en-US" sz="2400" dirty="0">
              <a:solidFill>
                <a:srgbClr val="202C41"/>
              </a:solidFill>
              <a:latin typeface="Trebuchet MS" panose="020B0703020202090204" pitchFamily="34" charset="0"/>
            </a:endParaRPr>
          </a:p>
          <a:p>
            <a:pPr marL="457200" indent="-457200">
              <a:buFont typeface="Arial" panose="020B0604020202020204" pitchFamily="34" charset="0"/>
              <a:buChar char="•"/>
            </a:pPr>
            <a:r>
              <a:rPr lang="en-US" sz="2400" b="1" dirty="0">
                <a:solidFill>
                  <a:srgbClr val="202C41"/>
                </a:solidFill>
                <a:latin typeface="Trebuchet MS" panose="020B0703020202090204" pitchFamily="34" charset="0"/>
              </a:rPr>
              <a:t>Breakout Session (60 Minutes): </a:t>
            </a:r>
            <a:r>
              <a:rPr lang="en-US" sz="2400" dirty="0">
                <a:solidFill>
                  <a:srgbClr val="202C41"/>
                </a:solidFill>
                <a:latin typeface="Trebuchet MS" panose="020B0703020202090204" pitchFamily="34" charset="0"/>
              </a:rPr>
              <a:t>Moderator provides introductions, and each speaker is given 5-8 minutes to introduce themselves and present their specific information related to the session topic</a:t>
            </a:r>
          </a:p>
        </p:txBody>
      </p:sp>
    </p:spTree>
    <p:extLst>
      <p:ext uri="{BB962C8B-B14F-4D97-AF65-F5344CB8AC3E}">
        <p14:creationId xmlns:p14="http://schemas.microsoft.com/office/powerpoint/2010/main" val="3540560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3SBC - 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2D77E-789D-689D-99AB-8C43D8732AF3}"/>
              </a:ext>
            </a:extLst>
          </p:cNvPr>
          <p:cNvSpPr>
            <a:spLocks noGrp="1"/>
          </p:cNvSpPr>
          <p:nvPr>
            <p:ph type="title" hasCustomPrompt="1"/>
          </p:nvPr>
        </p:nvSpPr>
        <p:spPr>
          <a:xfrm>
            <a:off x="838200" y="365125"/>
            <a:ext cx="10515600" cy="549275"/>
          </a:xfrm>
        </p:spPr>
        <p:txBody>
          <a:bodyPr/>
          <a:lstStyle>
            <a:lvl1pPr>
              <a:defRPr b="1">
                <a:solidFill>
                  <a:srgbClr val="2C3A52"/>
                </a:solidFill>
                <a:latin typeface="Trebuchet MS" panose="020B0703020202090204" pitchFamily="34" charset="0"/>
              </a:defRPr>
            </a:lvl1pPr>
          </a:lstStyle>
          <a:p>
            <a:r>
              <a:rPr lang="en-US" dirty="0"/>
              <a:t>Slide Title Here</a:t>
            </a:r>
          </a:p>
        </p:txBody>
      </p:sp>
      <p:sp>
        <p:nvSpPr>
          <p:cNvPr id="4" name="Date Placeholder 3">
            <a:extLst>
              <a:ext uri="{FF2B5EF4-FFF2-40B4-BE49-F238E27FC236}">
                <a16:creationId xmlns:a16="http://schemas.microsoft.com/office/drawing/2014/main" id="{47C7ECD4-7627-22C9-2E85-C709F6028CEF}"/>
              </a:ext>
            </a:extLst>
          </p:cNvPr>
          <p:cNvSpPr>
            <a:spLocks noGrp="1"/>
          </p:cNvSpPr>
          <p:nvPr>
            <p:ph type="dt" sz="half" idx="10"/>
          </p:nvPr>
        </p:nvSpPr>
        <p:spPr/>
        <p:txBody>
          <a:bodyPr/>
          <a:lstStyle/>
          <a:p>
            <a:fld id="{F8C42556-BEF5-BD45-97A8-62240D3A5590}" type="datetimeFigureOut">
              <a:rPr lang="en-US" smtClean="0"/>
              <a:t>2/2/2023</a:t>
            </a:fld>
            <a:endParaRPr lang="en-US"/>
          </a:p>
        </p:txBody>
      </p:sp>
      <p:sp>
        <p:nvSpPr>
          <p:cNvPr id="5" name="Footer Placeholder 4">
            <a:extLst>
              <a:ext uri="{FF2B5EF4-FFF2-40B4-BE49-F238E27FC236}">
                <a16:creationId xmlns:a16="http://schemas.microsoft.com/office/drawing/2014/main" id="{EA094EFF-5165-8340-88AA-E3246EE5B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43CD5D-31C1-69E2-2CEC-849EA776C6F6}"/>
              </a:ext>
            </a:extLst>
          </p:cNvPr>
          <p:cNvSpPr>
            <a:spLocks noGrp="1"/>
          </p:cNvSpPr>
          <p:nvPr>
            <p:ph type="sldNum" sz="quarter" idx="12"/>
          </p:nvPr>
        </p:nvSpPr>
        <p:spPr/>
        <p:txBody>
          <a:bodyPr/>
          <a:lstStyle/>
          <a:p>
            <a:fld id="{36896C56-6EBC-A44E-90AB-E89E1CDDCF72}" type="slidenum">
              <a:rPr lang="en-US" smtClean="0"/>
              <a:t>‹#›</a:t>
            </a:fld>
            <a:endParaRPr lang="en-US"/>
          </a:p>
        </p:txBody>
      </p:sp>
      <p:cxnSp>
        <p:nvCxnSpPr>
          <p:cNvPr id="7" name="Straight Connector 6">
            <a:extLst>
              <a:ext uri="{FF2B5EF4-FFF2-40B4-BE49-F238E27FC236}">
                <a16:creationId xmlns:a16="http://schemas.microsoft.com/office/drawing/2014/main" id="{0A5FC0EB-CBE1-2E19-BF49-42D2CC90E029}"/>
              </a:ext>
            </a:extLst>
          </p:cNvPr>
          <p:cNvCxnSpPr>
            <a:cxnSpLocks/>
          </p:cNvCxnSpPr>
          <p:nvPr userDrawn="1"/>
        </p:nvCxnSpPr>
        <p:spPr>
          <a:xfrm>
            <a:off x="838200" y="1065786"/>
            <a:ext cx="10515600" cy="0"/>
          </a:xfrm>
          <a:prstGeom prst="line">
            <a:avLst/>
          </a:prstGeom>
          <a:ln w="38100">
            <a:solidFill>
              <a:srgbClr val="B49D5A"/>
            </a:solidFill>
          </a:ln>
        </p:spPr>
        <p:style>
          <a:lnRef idx="1">
            <a:schemeClr val="accent1"/>
          </a:lnRef>
          <a:fillRef idx="0">
            <a:schemeClr val="accent1"/>
          </a:fillRef>
          <a:effectRef idx="0">
            <a:schemeClr val="accent1"/>
          </a:effectRef>
          <a:fontRef idx="minor">
            <a:schemeClr val="tx1"/>
          </a:fontRef>
        </p:style>
      </p:cxnSp>
      <p:pic>
        <p:nvPicPr>
          <p:cNvPr id="10" name="Picture 9" descr="Icon&#10;&#10;Description automatically generated">
            <a:extLst>
              <a:ext uri="{FF2B5EF4-FFF2-40B4-BE49-F238E27FC236}">
                <a16:creationId xmlns:a16="http://schemas.microsoft.com/office/drawing/2014/main" id="{258F76E5-0639-E420-9CF1-F068DC61155E}"/>
              </a:ext>
            </a:extLst>
          </p:cNvPr>
          <p:cNvPicPr>
            <a:picLocks noChangeAspect="1"/>
          </p:cNvPicPr>
          <p:nvPr userDrawn="1"/>
        </p:nvPicPr>
        <p:blipFill>
          <a:blip r:embed="rId2" cstate="email">
            <a:alphaModFix amt="19000"/>
            <a:extLst>
              <a:ext uri="{28A0092B-C50C-407E-A947-70E740481C1C}">
                <a14:useLocalDpi xmlns:a14="http://schemas.microsoft.com/office/drawing/2010/main"/>
              </a:ext>
            </a:extLst>
          </a:blip>
          <a:stretch>
            <a:fillRect/>
          </a:stretch>
        </p:blipFill>
        <p:spPr>
          <a:xfrm>
            <a:off x="8610600" y="1885950"/>
            <a:ext cx="4876800" cy="4876800"/>
          </a:xfrm>
          <a:prstGeom prst="rect">
            <a:avLst/>
          </a:prstGeom>
        </p:spPr>
      </p:pic>
      <p:sp>
        <p:nvSpPr>
          <p:cNvPr id="3" name="Content Placeholder 2">
            <a:extLst>
              <a:ext uri="{FF2B5EF4-FFF2-40B4-BE49-F238E27FC236}">
                <a16:creationId xmlns:a16="http://schemas.microsoft.com/office/drawing/2014/main" id="{59327E75-B28F-D768-B014-AC7BE34E3AD8}"/>
              </a:ext>
            </a:extLst>
          </p:cNvPr>
          <p:cNvSpPr>
            <a:spLocks noGrp="1"/>
          </p:cNvSpPr>
          <p:nvPr>
            <p:ph idx="1" hasCustomPrompt="1"/>
          </p:nvPr>
        </p:nvSpPr>
        <p:spPr>
          <a:xfrm>
            <a:off x="838200" y="1268422"/>
            <a:ext cx="10515600" cy="4351338"/>
          </a:xfrm>
        </p:spPr>
        <p:txBody>
          <a:bodyPr/>
          <a:lstStyle>
            <a:lvl1pPr>
              <a:defRPr>
                <a:solidFill>
                  <a:srgbClr val="202C41"/>
                </a:solidFill>
                <a:latin typeface="Trebuchet MS" panose="020B0703020202090204" pitchFamily="34" charset="0"/>
              </a:defRPr>
            </a:lvl1pPr>
          </a:lstStyle>
          <a:p>
            <a:pPr lvl="0"/>
            <a:r>
              <a:rPr lang="en-US" dirty="0"/>
              <a:t>Insert Content Here</a:t>
            </a:r>
          </a:p>
        </p:txBody>
      </p:sp>
      <p:sp>
        <p:nvSpPr>
          <p:cNvPr id="11" name="Rectangle 10">
            <a:extLst>
              <a:ext uri="{FF2B5EF4-FFF2-40B4-BE49-F238E27FC236}">
                <a16:creationId xmlns:a16="http://schemas.microsoft.com/office/drawing/2014/main" id="{CC4814D9-2CD9-A243-AFA3-6CABA0746598}"/>
              </a:ext>
            </a:extLst>
          </p:cNvPr>
          <p:cNvSpPr/>
          <p:nvPr userDrawn="1"/>
        </p:nvSpPr>
        <p:spPr>
          <a:xfrm>
            <a:off x="0" y="6121400"/>
            <a:ext cx="12192000" cy="736600"/>
          </a:xfrm>
          <a:prstGeom prst="rect">
            <a:avLst/>
          </a:prstGeom>
          <a:solidFill>
            <a:srgbClr val="2C3A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A picture containing text&#10;&#10;Description automatically generated">
            <a:extLst>
              <a:ext uri="{FF2B5EF4-FFF2-40B4-BE49-F238E27FC236}">
                <a16:creationId xmlns:a16="http://schemas.microsoft.com/office/drawing/2014/main" id="{AB0C4B4A-0D36-84CB-AE79-0E0C983C7EE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66854" y="6325152"/>
            <a:ext cx="814975" cy="365125"/>
          </a:xfrm>
          <a:prstGeom prst="rect">
            <a:avLst/>
          </a:prstGeom>
        </p:spPr>
      </p:pic>
      <p:sp>
        <p:nvSpPr>
          <p:cNvPr id="12" name="TextBox 11">
            <a:extLst>
              <a:ext uri="{FF2B5EF4-FFF2-40B4-BE49-F238E27FC236}">
                <a16:creationId xmlns:a16="http://schemas.microsoft.com/office/drawing/2014/main" id="{7FC30C61-23A1-1683-76D0-AF5F3F1BA270}"/>
              </a:ext>
            </a:extLst>
          </p:cNvPr>
          <p:cNvSpPr txBox="1"/>
          <p:nvPr userDrawn="1"/>
        </p:nvSpPr>
        <p:spPr>
          <a:xfrm>
            <a:off x="1079190" y="6399769"/>
            <a:ext cx="11236779"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i="0" spc="300" dirty="0">
                <a:solidFill>
                  <a:srgbClr val="B49D5A"/>
                </a:solidFill>
                <a:effectLst/>
                <a:latin typeface="Montserrat" pitchFamily="2" charset="77"/>
              </a:rPr>
              <a:t>National 8(a) Association  </a:t>
            </a:r>
            <a:r>
              <a:rPr lang="en-US" sz="1000" spc="300" dirty="0">
                <a:solidFill>
                  <a:srgbClr val="B49D5A"/>
                </a:solidFill>
                <a:effectLst/>
                <a:latin typeface="Montserrat" pitchFamily="2" charset="77"/>
              </a:rPr>
              <a:t>◆      </a:t>
            </a:r>
            <a:r>
              <a:rPr lang="en-US" sz="1000" b="1" spc="300" dirty="0">
                <a:solidFill>
                  <a:srgbClr val="B49D5A"/>
                </a:solidFill>
                <a:effectLst/>
                <a:latin typeface="Montserrat" pitchFamily="2" charset="77"/>
              </a:rPr>
              <a:t>2023 National Small Business Conference</a:t>
            </a:r>
            <a:r>
              <a:rPr lang="en-US" sz="1000" spc="300" dirty="0">
                <a:solidFill>
                  <a:srgbClr val="B49D5A"/>
                </a:solidFill>
                <a:effectLst/>
                <a:latin typeface="Montserrat" pitchFamily="2" charset="77"/>
              </a:rPr>
              <a:t>     ◆     </a:t>
            </a:r>
            <a:r>
              <a:rPr lang="en-US" sz="1000" b="1" i="0" spc="300" dirty="0">
                <a:solidFill>
                  <a:srgbClr val="B49D5A"/>
                </a:solidFill>
                <a:effectLst/>
                <a:latin typeface="Montserrat" pitchFamily="2" charset="77"/>
              </a:rPr>
              <a:t>New Orleans, LA </a:t>
            </a:r>
            <a:r>
              <a:rPr lang="en-US" sz="1000" spc="300" dirty="0">
                <a:solidFill>
                  <a:srgbClr val="B49D5A"/>
                </a:solidFill>
                <a:effectLst/>
                <a:latin typeface="Montserrat" pitchFamily="2" charset="77"/>
              </a:rPr>
              <a:t> </a:t>
            </a:r>
          </a:p>
        </p:txBody>
      </p:sp>
    </p:spTree>
    <p:extLst>
      <p:ext uri="{BB962C8B-B14F-4D97-AF65-F5344CB8AC3E}">
        <p14:creationId xmlns:p14="http://schemas.microsoft.com/office/powerpoint/2010/main" val="3573690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3SBC - Key Takeaway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2D77E-789D-689D-99AB-8C43D8732AF3}"/>
              </a:ext>
            </a:extLst>
          </p:cNvPr>
          <p:cNvSpPr>
            <a:spLocks noGrp="1"/>
          </p:cNvSpPr>
          <p:nvPr>
            <p:ph type="title" hasCustomPrompt="1"/>
          </p:nvPr>
        </p:nvSpPr>
        <p:spPr>
          <a:xfrm>
            <a:off x="838200" y="365125"/>
            <a:ext cx="10515600" cy="549275"/>
          </a:xfrm>
        </p:spPr>
        <p:txBody>
          <a:bodyPr/>
          <a:lstStyle>
            <a:lvl1pPr>
              <a:defRPr b="1">
                <a:solidFill>
                  <a:srgbClr val="B49D5A"/>
                </a:solidFill>
                <a:latin typeface="Trebuchet MS" panose="020B0703020202090204" pitchFamily="34" charset="0"/>
              </a:defRPr>
            </a:lvl1pPr>
          </a:lstStyle>
          <a:p>
            <a:r>
              <a:rPr lang="en-US" dirty="0"/>
              <a:t>Key Takeaways</a:t>
            </a:r>
          </a:p>
        </p:txBody>
      </p:sp>
      <p:sp>
        <p:nvSpPr>
          <p:cNvPr id="4" name="Date Placeholder 3">
            <a:extLst>
              <a:ext uri="{FF2B5EF4-FFF2-40B4-BE49-F238E27FC236}">
                <a16:creationId xmlns:a16="http://schemas.microsoft.com/office/drawing/2014/main" id="{47C7ECD4-7627-22C9-2E85-C709F6028CEF}"/>
              </a:ext>
            </a:extLst>
          </p:cNvPr>
          <p:cNvSpPr>
            <a:spLocks noGrp="1"/>
          </p:cNvSpPr>
          <p:nvPr>
            <p:ph type="dt" sz="half" idx="10"/>
          </p:nvPr>
        </p:nvSpPr>
        <p:spPr/>
        <p:txBody>
          <a:bodyPr/>
          <a:lstStyle/>
          <a:p>
            <a:fld id="{F8C42556-BEF5-BD45-97A8-62240D3A5590}" type="datetimeFigureOut">
              <a:rPr lang="en-US" smtClean="0"/>
              <a:t>2/2/2023</a:t>
            </a:fld>
            <a:endParaRPr lang="en-US"/>
          </a:p>
        </p:txBody>
      </p:sp>
      <p:sp>
        <p:nvSpPr>
          <p:cNvPr id="5" name="Footer Placeholder 4">
            <a:extLst>
              <a:ext uri="{FF2B5EF4-FFF2-40B4-BE49-F238E27FC236}">
                <a16:creationId xmlns:a16="http://schemas.microsoft.com/office/drawing/2014/main" id="{EA094EFF-5165-8340-88AA-E3246EE5B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43CD5D-31C1-69E2-2CEC-849EA776C6F6}"/>
              </a:ext>
            </a:extLst>
          </p:cNvPr>
          <p:cNvSpPr>
            <a:spLocks noGrp="1"/>
          </p:cNvSpPr>
          <p:nvPr>
            <p:ph type="sldNum" sz="quarter" idx="12"/>
          </p:nvPr>
        </p:nvSpPr>
        <p:spPr/>
        <p:txBody>
          <a:bodyPr/>
          <a:lstStyle/>
          <a:p>
            <a:fld id="{36896C56-6EBC-A44E-90AB-E89E1CDDCF72}" type="slidenum">
              <a:rPr lang="en-US" smtClean="0"/>
              <a:t>‹#›</a:t>
            </a:fld>
            <a:endParaRPr lang="en-US"/>
          </a:p>
        </p:txBody>
      </p:sp>
      <p:cxnSp>
        <p:nvCxnSpPr>
          <p:cNvPr id="7" name="Straight Connector 6">
            <a:extLst>
              <a:ext uri="{FF2B5EF4-FFF2-40B4-BE49-F238E27FC236}">
                <a16:creationId xmlns:a16="http://schemas.microsoft.com/office/drawing/2014/main" id="{0A5FC0EB-CBE1-2E19-BF49-42D2CC90E029}"/>
              </a:ext>
            </a:extLst>
          </p:cNvPr>
          <p:cNvCxnSpPr>
            <a:cxnSpLocks/>
          </p:cNvCxnSpPr>
          <p:nvPr userDrawn="1"/>
        </p:nvCxnSpPr>
        <p:spPr>
          <a:xfrm>
            <a:off x="838200" y="1065786"/>
            <a:ext cx="10515600" cy="0"/>
          </a:xfrm>
          <a:prstGeom prst="line">
            <a:avLst/>
          </a:prstGeom>
          <a:ln w="38100">
            <a:solidFill>
              <a:srgbClr val="2C3A52"/>
            </a:solidFill>
          </a:ln>
        </p:spPr>
        <p:style>
          <a:lnRef idx="1">
            <a:schemeClr val="accent1"/>
          </a:lnRef>
          <a:fillRef idx="0">
            <a:schemeClr val="accent1"/>
          </a:fillRef>
          <a:effectRef idx="0">
            <a:schemeClr val="accent1"/>
          </a:effectRef>
          <a:fontRef idx="minor">
            <a:schemeClr val="tx1"/>
          </a:fontRef>
        </p:style>
      </p:cxnSp>
      <p:pic>
        <p:nvPicPr>
          <p:cNvPr id="10" name="Picture 9" descr="Icon&#10;&#10;Description automatically generated">
            <a:extLst>
              <a:ext uri="{FF2B5EF4-FFF2-40B4-BE49-F238E27FC236}">
                <a16:creationId xmlns:a16="http://schemas.microsoft.com/office/drawing/2014/main" id="{258F76E5-0639-E420-9CF1-F068DC61155E}"/>
              </a:ext>
            </a:extLst>
          </p:cNvPr>
          <p:cNvPicPr>
            <a:picLocks noChangeAspect="1"/>
          </p:cNvPicPr>
          <p:nvPr userDrawn="1"/>
        </p:nvPicPr>
        <p:blipFill>
          <a:blip r:embed="rId2" cstate="email">
            <a:alphaModFix amt="19000"/>
            <a:extLst>
              <a:ext uri="{28A0092B-C50C-407E-A947-70E740481C1C}">
                <a14:useLocalDpi xmlns:a14="http://schemas.microsoft.com/office/drawing/2010/main"/>
              </a:ext>
            </a:extLst>
          </a:blip>
          <a:stretch>
            <a:fillRect/>
          </a:stretch>
        </p:blipFill>
        <p:spPr>
          <a:xfrm>
            <a:off x="8610600" y="1885950"/>
            <a:ext cx="4876800" cy="4876800"/>
          </a:xfrm>
          <a:prstGeom prst="rect">
            <a:avLst/>
          </a:prstGeom>
        </p:spPr>
      </p:pic>
      <p:sp>
        <p:nvSpPr>
          <p:cNvPr id="3" name="Content Placeholder 2">
            <a:extLst>
              <a:ext uri="{FF2B5EF4-FFF2-40B4-BE49-F238E27FC236}">
                <a16:creationId xmlns:a16="http://schemas.microsoft.com/office/drawing/2014/main" id="{59327E75-B28F-D768-B014-AC7BE34E3AD8}"/>
              </a:ext>
            </a:extLst>
          </p:cNvPr>
          <p:cNvSpPr>
            <a:spLocks noGrp="1"/>
          </p:cNvSpPr>
          <p:nvPr>
            <p:ph idx="1" hasCustomPrompt="1"/>
          </p:nvPr>
        </p:nvSpPr>
        <p:spPr>
          <a:xfrm>
            <a:off x="838200" y="1268422"/>
            <a:ext cx="10515600" cy="4351338"/>
          </a:xfrm>
        </p:spPr>
        <p:txBody>
          <a:bodyPr/>
          <a:lstStyle>
            <a:lvl1pPr>
              <a:defRPr>
                <a:solidFill>
                  <a:srgbClr val="202C41"/>
                </a:solidFill>
                <a:latin typeface="Trebuchet MS" panose="020B0703020202090204" pitchFamily="34" charset="0"/>
              </a:defRPr>
            </a:lvl1pPr>
          </a:lstStyle>
          <a:p>
            <a:pPr lvl="0"/>
            <a:r>
              <a:rPr lang="en-US" dirty="0"/>
              <a:t>Insert Content Here</a:t>
            </a:r>
          </a:p>
        </p:txBody>
      </p:sp>
      <p:sp>
        <p:nvSpPr>
          <p:cNvPr id="11" name="Rectangle 10">
            <a:extLst>
              <a:ext uri="{FF2B5EF4-FFF2-40B4-BE49-F238E27FC236}">
                <a16:creationId xmlns:a16="http://schemas.microsoft.com/office/drawing/2014/main" id="{CC4814D9-2CD9-A243-AFA3-6CABA0746598}"/>
              </a:ext>
            </a:extLst>
          </p:cNvPr>
          <p:cNvSpPr/>
          <p:nvPr userDrawn="1"/>
        </p:nvSpPr>
        <p:spPr>
          <a:xfrm>
            <a:off x="0" y="6121400"/>
            <a:ext cx="12192000" cy="736600"/>
          </a:xfrm>
          <a:prstGeom prst="rect">
            <a:avLst/>
          </a:prstGeom>
          <a:solidFill>
            <a:srgbClr val="2C3A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A picture containing text&#10;&#10;Description automatically generated">
            <a:extLst>
              <a:ext uri="{FF2B5EF4-FFF2-40B4-BE49-F238E27FC236}">
                <a16:creationId xmlns:a16="http://schemas.microsoft.com/office/drawing/2014/main" id="{AB0C4B4A-0D36-84CB-AE79-0E0C983C7EE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66854" y="6325152"/>
            <a:ext cx="814975" cy="365125"/>
          </a:xfrm>
          <a:prstGeom prst="rect">
            <a:avLst/>
          </a:prstGeom>
        </p:spPr>
      </p:pic>
      <p:sp>
        <p:nvSpPr>
          <p:cNvPr id="12" name="TextBox 11">
            <a:extLst>
              <a:ext uri="{FF2B5EF4-FFF2-40B4-BE49-F238E27FC236}">
                <a16:creationId xmlns:a16="http://schemas.microsoft.com/office/drawing/2014/main" id="{FAD6ACB5-EF8B-3DCF-E949-86A9B4212CBD}"/>
              </a:ext>
            </a:extLst>
          </p:cNvPr>
          <p:cNvSpPr txBox="1"/>
          <p:nvPr userDrawn="1"/>
        </p:nvSpPr>
        <p:spPr>
          <a:xfrm>
            <a:off x="1079190" y="6399769"/>
            <a:ext cx="11236779" cy="2462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i="0" spc="300" dirty="0">
                <a:solidFill>
                  <a:srgbClr val="B49D5A"/>
                </a:solidFill>
                <a:effectLst/>
                <a:latin typeface="Montserrat" pitchFamily="2" charset="77"/>
              </a:rPr>
              <a:t>National 8(a) Association  </a:t>
            </a:r>
            <a:r>
              <a:rPr lang="en-US" sz="1000" spc="300" dirty="0">
                <a:solidFill>
                  <a:srgbClr val="B49D5A"/>
                </a:solidFill>
                <a:effectLst/>
                <a:latin typeface="Montserrat" pitchFamily="2" charset="77"/>
              </a:rPr>
              <a:t>◆      </a:t>
            </a:r>
            <a:r>
              <a:rPr lang="en-US" sz="1000" b="1" spc="300" dirty="0">
                <a:solidFill>
                  <a:srgbClr val="B49D5A"/>
                </a:solidFill>
                <a:effectLst/>
                <a:latin typeface="Montserrat" pitchFamily="2" charset="77"/>
              </a:rPr>
              <a:t>2023 National Small Business Conference</a:t>
            </a:r>
            <a:r>
              <a:rPr lang="en-US" sz="1000" spc="300" dirty="0">
                <a:solidFill>
                  <a:srgbClr val="B49D5A"/>
                </a:solidFill>
                <a:effectLst/>
                <a:latin typeface="Montserrat" pitchFamily="2" charset="77"/>
              </a:rPr>
              <a:t>     ◆     </a:t>
            </a:r>
            <a:r>
              <a:rPr lang="en-US" sz="1000" b="1" i="0" spc="300" dirty="0">
                <a:solidFill>
                  <a:srgbClr val="B49D5A"/>
                </a:solidFill>
                <a:effectLst/>
                <a:latin typeface="Montserrat" pitchFamily="2" charset="77"/>
              </a:rPr>
              <a:t>New Orleans, LA </a:t>
            </a:r>
            <a:r>
              <a:rPr lang="en-US" sz="1000" spc="300" dirty="0">
                <a:solidFill>
                  <a:srgbClr val="B49D5A"/>
                </a:solidFill>
                <a:effectLst/>
                <a:latin typeface="Montserrat" pitchFamily="2" charset="77"/>
              </a:rPr>
              <a:t> </a:t>
            </a:r>
          </a:p>
        </p:txBody>
      </p:sp>
    </p:spTree>
    <p:extLst>
      <p:ext uri="{BB962C8B-B14F-4D97-AF65-F5344CB8AC3E}">
        <p14:creationId xmlns:p14="http://schemas.microsoft.com/office/powerpoint/2010/main" val="2650691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rgbClr val="2C3A52"/>
        </a:solidFill>
        <a:effectLst/>
      </p:bgPr>
    </p:bg>
    <p:spTree>
      <p:nvGrpSpPr>
        <p:cNvPr id="1" name=""/>
        <p:cNvGrpSpPr/>
        <p:nvPr/>
      </p:nvGrpSpPr>
      <p:grpSpPr>
        <a:xfrm>
          <a:off x="0" y="0"/>
          <a:ext cx="0" cy="0"/>
          <a:chOff x="0" y="0"/>
          <a:chExt cx="0" cy="0"/>
        </a:xfrm>
      </p:grpSpPr>
      <p:pic>
        <p:nvPicPr>
          <p:cNvPr id="14" name="Picture 13" descr="A picture containing city, scene, harbor&#10;&#10;Description automatically generated">
            <a:extLst>
              <a:ext uri="{FF2B5EF4-FFF2-40B4-BE49-F238E27FC236}">
                <a16:creationId xmlns:a16="http://schemas.microsoft.com/office/drawing/2014/main" id="{6C68B628-92F5-AACD-6EA4-F498673A0B07}"/>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 y="-1"/>
            <a:ext cx="12192001" cy="6858001"/>
          </a:xfrm>
          <a:prstGeom prst="rect">
            <a:avLst/>
          </a:prstGeom>
        </p:spPr>
      </p:pic>
      <p:sp>
        <p:nvSpPr>
          <p:cNvPr id="15" name="Rectangle 14">
            <a:extLst>
              <a:ext uri="{FF2B5EF4-FFF2-40B4-BE49-F238E27FC236}">
                <a16:creationId xmlns:a16="http://schemas.microsoft.com/office/drawing/2014/main" id="{46FCDEDD-39C3-9C2F-0873-6E2704AE6510}"/>
              </a:ext>
            </a:extLst>
          </p:cNvPr>
          <p:cNvSpPr/>
          <p:nvPr userDrawn="1"/>
        </p:nvSpPr>
        <p:spPr>
          <a:xfrm>
            <a:off x="0" y="0"/>
            <a:ext cx="12192000" cy="6858000"/>
          </a:xfrm>
          <a:prstGeom prst="rect">
            <a:avLst/>
          </a:prstGeom>
          <a:solidFill>
            <a:srgbClr val="2C3A52">
              <a:alpha val="95031"/>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49A38A5-B264-3FAA-A88D-2DDCA3BC5D8B}"/>
              </a:ext>
            </a:extLst>
          </p:cNvPr>
          <p:cNvSpPr txBox="1"/>
          <p:nvPr userDrawn="1"/>
        </p:nvSpPr>
        <p:spPr>
          <a:xfrm>
            <a:off x="3837214" y="4767945"/>
            <a:ext cx="7374772" cy="1107996"/>
          </a:xfrm>
          <a:prstGeom prst="rect">
            <a:avLst/>
          </a:prstGeom>
          <a:no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6600" b="1" dirty="0">
                <a:solidFill>
                  <a:srgbClr val="B49D5A"/>
                </a:solidFill>
                <a:effectLst/>
                <a:latin typeface="OldErika" pitchFamily="2" charset="0"/>
              </a:rPr>
              <a:t>QUESTIONS?</a:t>
            </a:r>
            <a:endParaRPr lang="en-US" sz="6600" dirty="0">
              <a:solidFill>
                <a:srgbClr val="B49D5A"/>
              </a:solidFill>
              <a:effectLst/>
              <a:latin typeface="OldErika" pitchFamily="2" charset="0"/>
            </a:endParaRPr>
          </a:p>
        </p:txBody>
      </p:sp>
      <p:cxnSp>
        <p:nvCxnSpPr>
          <p:cNvPr id="9" name="Straight Connector 8">
            <a:extLst>
              <a:ext uri="{FF2B5EF4-FFF2-40B4-BE49-F238E27FC236}">
                <a16:creationId xmlns:a16="http://schemas.microsoft.com/office/drawing/2014/main" id="{D9094C06-492D-9824-F2A5-8C2FD9E94C14}"/>
              </a:ext>
            </a:extLst>
          </p:cNvPr>
          <p:cNvCxnSpPr>
            <a:cxnSpLocks/>
          </p:cNvCxnSpPr>
          <p:nvPr userDrawn="1"/>
        </p:nvCxnSpPr>
        <p:spPr>
          <a:xfrm>
            <a:off x="4604657" y="6017991"/>
            <a:ext cx="7587343" cy="0"/>
          </a:xfrm>
          <a:prstGeom prst="line">
            <a:avLst/>
          </a:prstGeom>
          <a:ln w="38100">
            <a:solidFill>
              <a:srgbClr val="B49D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2550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52F6BB-3E6A-9117-5808-D96BDB58E7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D37DA4-781A-C4B5-9516-6E4EA56617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173892-8B02-38F3-E0B2-CCEB924901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42556-BEF5-BD45-97A8-62240D3A5590}" type="datetimeFigureOut">
              <a:rPr lang="en-US" smtClean="0"/>
              <a:t>2/2/2023</a:t>
            </a:fld>
            <a:endParaRPr lang="en-US"/>
          </a:p>
        </p:txBody>
      </p:sp>
      <p:sp>
        <p:nvSpPr>
          <p:cNvPr id="5" name="Footer Placeholder 4">
            <a:extLst>
              <a:ext uri="{FF2B5EF4-FFF2-40B4-BE49-F238E27FC236}">
                <a16:creationId xmlns:a16="http://schemas.microsoft.com/office/drawing/2014/main" id="{D1C9E0AD-2603-508E-0F06-A9D96B3E19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C867B60-BD7C-8F84-A86C-E82AFADDEE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896C56-6EBC-A44E-90AB-E89E1CDDCF72}" type="slidenum">
              <a:rPr lang="en-US" smtClean="0"/>
              <a:t>‹#›</a:t>
            </a:fld>
            <a:endParaRPr lang="en-US"/>
          </a:p>
        </p:txBody>
      </p:sp>
    </p:spTree>
    <p:extLst>
      <p:ext uri="{BB962C8B-B14F-4D97-AF65-F5344CB8AC3E}">
        <p14:creationId xmlns:p14="http://schemas.microsoft.com/office/powerpoint/2010/main" val="3352545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1" r:id="rId3"/>
    <p:sldLayoutId id="2147483663" r:id="rId4"/>
    <p:sldLayoutId id="2147483662" r:id="rId5"/>
    <p:sldLayoutId id="2147483660" r:id="rId6"/>
    <p:sldLayoutId id="2147483650" r:id="rId7"/>
    <p:sldLayoutId id="2147483664" r:id="rId8"/>
    <p:sldLayoutId id="2147483652" r:id="rId9"/>
    <p:sldLayoutId id="2147483665" r:id="rId10"/>
    <p:sldLayoutId id="214748366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6.xml.rels><?xml version="1.0" encoding="UTF-8" standalone="yes"?>
<Relationships xmlns="http://schemas.openxmlformats.org/package/2006/relationships"><Relationship Id="rId8" Type="http://schemas.openxmlformats.org/officeDocument/2006/relationships/hyperlink" Target="mailto:pspratt@schwabe.com" TargetMode="External"/><Relationship Id="rId3" Type="http://schemas.openxmlformats.org/officeDocument/2006/relationships/hyperlink" Target="mailto:cslottee@schwabe.com?subject=Website%20Inquiry" TargetMode="External"/><Relationship Id="rId7" Type="http://schemas.openxmlformats.org/officeDocument/2006/relationships/hyperlink" Target="mailto:AMarch@schwabe.com?subject=Website%20Inquiry" TargetMode="External"/><Relationship Id="rId12"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hyperlink" Target="tel:%E2%80%8E907-339-7146%E2%80%8E" TargetMode="External"/><Relationship Id="rId11" Type="http://schemas.openxmlformats.org/officeDocument/2006/relationships/image" Target="../media/image13.jpeg"/><Relationship Id="rId5" Type="http://schemas.openxmlformats.org/officeDocument/2006/relationships/hyperlink" Target="tel:360-905-1433" TargetMode="External"/><Relationship Id="rId10" Type="http://schemas.openxmlformats.org/officeDocument/2006/relationships/image" Target="../media/image12.jpeg"/><Relationship Id="rId4" Type="http://schemas.openxmlformats.org/officeDocument/2006/relationships/hyperlink" Target="tel:%E2%80%8E907-339-7130%E2%80%8E" TargetMode="External"/><Relationship Id="rId9" Type="http://schemas.openxmlformats.org/officeDocument/2006/relationships/image" Target="../media/image1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C4720-6654-E4BA-3136-A8E54838D3CA}"/>
              </a:ext>
            </a:extLst>
          </p:cNvPr>
          <p:cNvSpPr>
            <a:spLocks noGrp="1"/>
          </p:cNvSpPr>
          <p:nvPr>
            <p:ph type="title"/>
          </p:nvPr>
        </p:nvSpPr>
        <p:spPr>
          <a:xfrm>
            <a:off x="838200" y="5461634"/>
            <a:ext cx="10515600" cy="888736"/>
          </a:xfrm>
        </p:spPr>
        <p:txBody>
          <a:bodyPr anchor="t">
            <a:normAutofit/>
          </a:bodyPr>
          <a:lstStyle/>
          <a:p>
            <a:r>
              <a:rPr lang="en-US" sz="2400" dirty="0"/>
              <a:t>Subcontracting Rules of the Road</a:t>
            </a:r>
          </a:p>
        </p:txBody>
      </p:sp>
      <p:sp>
        <p:nvSpPr>
          <p:cNvPr id="3" name="Text Placeholder 2">
            <a:extLst>
              <a:ext uri="{FF2B5EF4-FFF2-40B4-BE49-F238E27FC236}">
                <a16:creationId xmlns:a16="http://schemas.microsoft.com/office/drawing/2014/main" id="{F804C6F5-69AA-BBE5-5F11-C326F5DA3F22}"/>
              </a:ext>
            </a:extLst>
          </p:cNvPr>
          <p:cNvSpPr>
            <a:spLocks noGrp="1"/>
          </p:cNvSpPr>
          <p:nvPr>
            <p:ph type="body" idx="1"/>
          </p:nvPr>
        </p:nvSpPr>
        <p:spPr>
          <a:xfrm>
            <a:off x="831850" y="5906002"/>
            <a:ext cx="10515600" cy="509952"/>
          </a:xfrm>
        </p:spPr>
        <p:txBody>
          <a:bodyPr>
            <a:normAutofit/>
          </a:bodyPr>
          <a:lstStyle/>
          <a:p>
            <a:r>
              <a:rPr lang="en-US" sz="1800" dirty="0"/>
              <a:t>Christopher Slottee | Paige Spratt | Andrew March </a:t>
            </a:r>
          </a:p>
        </p:txBody>
      </p:sp>
      <p:pic>
        <p:nvPicPr>
          <p:cNvPr id="5" name="Picture 4">
            <a:extLst>
              <a:ext uri="{FF2B5EF4-FFF2-40B4-BE49-F238E27FC236}">
                <a16:creationId xmlns:a16="http://schemas.microsoft.com/office/drawing/2014/main" id="{D512CC04-DED8-4395-AB2C-3902AA258E52}"/>
              </a:ext>
            </a:extLst>
          </p:cNvPr>
          <p:cNvPicPr>
            <a:picLocks noChangeAspect="1"/>
          </p:cNvPicPr>
          <p:nvPr/>
        </p:nvPicPr>
        <p:blipFill>
          <a:blip r:embed="rId3"/>
          <a:stretch>
            <a:fillRect/>
          </a:stretch>
        </p:blipFill>
        <p:spPr>
          <a:xfrm>
            <a:off x="5285740" y="6350370"/>
            <a:ext cx="1607820" cy="382718"/>
          </a:xfrm>
          <a:prstGeom prst="rect">
            <a:avLst/>
          </a:prstGeom>
        </p:spPr>
      </p:pic>
    </p:spTree>
    <p:extLst>
      <p:ext uri="{BB962C8B-B14F-4D97-AF65-F5344CB8AC3E}">
        <p14:creationId xmlns:p14="http://schemas.microsoft.com/office/powerpoint/2010/main" val="148683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rmAutofit fontScale="90000"/>
          </a:bodyPr>
          <a:lstStyle/>
          <a:p>
            <a:r>
              <a:rPr lang="en-US"/>
              <a:t>Subcontractor or Not?</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a:bodyPr>
          <a:lstStyle/>
          <a:p>
            <a:pPr marL="0" indent="0">
              <a:lnSpc>
                <a:spcPct val="100000"/>
              </a:lnSpc>
              <a:buNone/>
            </a:pPr>
            <a:r>
              <a:rPr lang="en-US" b="1" dirty="0">
                <a:latin typeface="Trebuchet MS" panose="020B0603020202020204" pitchFamily="34" charset="0"/>
              </a:rPr>
              <a:t>Context is key</a:t>
            </a:r>
          </a:p>
          <a:p>
            <a:pPr lvl="1">
              <a:lnSpc>
                <a:spcPct val="100000"/>
              </a:lnSpc>
            </a:pPr>
            <a:r>
              <a:rPr lang="en-US" sz="2800" dirty="0">
                <a:latin typeface="Trebuchet MS" panose="020B0603020202020204" pitchFamily="34" charset="0"/>
              </a:rPr>
              <a:t>Form of agreement is not important</a:t>
            </a:r>
          </a:p>
          <a:p>
            <a:pPr lvl="2">
              <a:lnSpc>
                <a:spcPct val="100000"/>
              </a:lnSpc>
            </a:pPr>
            <a:r>
              <a:rPr lang="en-US" sz="2400" dirty="0">
                <a:latin typeface="Trebuchet MS" panose="020B0603020202020204" pitchFamily="34" charset="0"/>
              </a:rPr>
              <a:t>services or supplies acquired using any form can be deemed “subcontractors” and a “subcontract”</a:t>
            </a:r>
          </a:p>
          <a:p>
            <a:pPr lvl="3">
              <a:lnSpc>
                <a:spcPct val="100000"/>
              </a:lnSpc>
            </a:pPr>
            <a:r>
              <a:rPr lang="en-US" sz="2000" dirty="0">
                <a:latin typeface="Trebuchet MS" panose="020B0603020202020204" pitchFamily="34" charset="0"/>
              </a:rPr>
              <a:t>purchase orders</a:t>
            </a:r>
          </a:p>
          <a:p>
            <a:pPr lvl="3">
              <a:lnSpc>
                <a:spcPct val="100000"/>
              </a:lnSpc>
            </a:pPr>
            <a:r>
              <a:rPr lang="en-US" sz="2000" dirty="0">
                <a:latin typeface="Trebuchet MS" panose="020B0603020202020204" pitchFamily="34" charset="0"/>
              </a:rPr>
              <a:t>consulting agreements</a:t>
            </a:r>
          </a:p>
          <a:p>
            <a:pPr lvl="3">
              <a:lnSpc>
                <a:spcPct val="100000"/>
              </a:lnSpc>
            </a:pPr>
            <a:r>
              <a:rPr lang="en-US" sz="2000" dirty="0">
                <a:latin typeface="Trebuchet MS" panose="020B0603020202020204" pitchFamily="34" charset="0"/>
              </a:rPr>
              <a:t>1099 contractors</a:t>
            </a:r>
          </a:p>
          <a:p>
            <a:pPr lvl="1">
              <a:lnSpc>
                <a:spcPct val="100000"/>
              </a:lnSpc>
            </a:pPr>
            <a:r>
              <a:rPr lang="en-US" sz="2800" dirty="0">
                <a:latin typeface="Trebuchet MS" panose="020B0603020202020204" pitchFamily="34" charset="0"/>
              </a:rPr>
              <a:t>Suppliers can be subcontractors</a:t>
            </a:r>
          </a:p>
          <a:p>
            <a:pPr lvl="1">
              <a:lnSpc>
                <a:spcPct val="100000"/>
              </a:lnSpc>
            </a:pPr>
            <a:r>
              <a:rPr lang="en-US" sz="2800" dirty="0">
                <a:latin typeface="Trebuchet MS" panose="020B0603020202020204" pitchFamily="34" charset="0"/>
              </a:rPr>
              <a:t>Consultants can be subcontractors </a:t>
            </a:r>
          </a:p>
          <a:p>
            <a:pPr marL="0" indent="0">
              <a:lnSpc>
                <a:spcPct val="100000"/>
              </a:lnSpc>
              <a:buNone/>
            </a:pPr>
            <a:endParaRPr lang="en-US" dirty="0">
              <a:latin typeface="Trebuchet MS" panose="020B0603020202020204" pitchFamily="34" charset="0"/>
            </a:endParaRPr>
          </a:p>
        </p:txBody>
      </p:sp>
    </p:spTree>
    <p:extLst>
      <p:ext uri="{BB962C8B-B14F-4D97-AF65-F5344CB8AC3E}">
        <p14:creationId xmlns:p14="http://schemas.microsoft.com/office/powerpoint/2010/main" val="4274849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3600"/>
              <a:t>Subcontractor or Not – Principles </a:t>
            </a:r>
            <a:r>
              <a:rPr lang="en-US" sz="3600" smtClean="0"/>
              <a:t>to </a:t>
            </a:r>
            <a:r>
              <a:rPr lang="en-US" sz="3600"/>
              <a:t>Consider</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a:bodyPr>
          <a:lstStyle/>
          <a:p>
            <a:pPr>
              <a:lnSpc>
                <a:spcPct val="100000"/>
              </a:lnSpc>
            </a:pPr>
            <a:r>
              <a:rPr lang="en-US" dirty="0">
                <a:latin typeface="Trebuchet MS" panose="020B0603020202020204" pitchFamily="34" charset="0"/>
              </a:rPr>
              <a:t>Is the service being acquired necessary to perform the specific work required by the prime contract, or is the service acquired necessary to permit you to perform any work in general?</a:t>
            </a:r>
          </a:p>
          <a:p>
            <a:pPr lvl="1">
              <a:lnSpc>
                <a:spcPct val="100000"/>
              </a:lnSpc>
            </a:pPr>
            <a:r>
              <a:rPr lang="en-US" smtClean="0">
                <a:latin typeface="Trebuchet MS" panose="020B0603020202020204" pitchFamily="34" charset="0"/>
              </a:rPr>
              <a:t>Internet </a:t>
            </a:r>
            <a:r>
              <a:rPr lang="en-US" dirty="0">
                <a:latin typeface="Trebuchet MS" panose="020B0603020202020204" pitchFamily="34" charset="0"/>
              </a:rPr>
              <a:t>service provider versus carpenter</a:t>
            </a:r>
          </a:p>
          <a:p>
            <a:pPr lvl="1">
              <a:lnSpc>
                <a:spcPct val="100000"/>
              </a:lnSpc>
            </a:pPr>
            <a:r>
              <a:rPr lang="en-US" dirty="0">
                <a:latin typeface="Trebuchet MS" panose="020B0603020202020204" pitchFamily="34" charset="0"/>
              </a:rPr>
              <a:t>Toilet paper versus drywall for construction project</a:t>
            </a:r>
          </a:p>
          <a:p>
            <a:pPr>
              <a:lnSpc>
                <a:spcPct val="100000"/>
              </a:lnSpc>
            </a:pPr>
            <a:r>
              <a:rPr lang="en-US" dirty="0">
                <a:latin typeface="Trebuchet MS" panose="020B0603020202020204" pitchFamily="34" charset="0"/>
              </a:rPr>
              <a:t>Is the service being provided in connection with a specific prime contract or to the entity in general?</a:t>
            </a:r>
          </a:p>
          <a:p>
            <a:pPr lvl="1">
              <a:lnSpc>
                <a:spcPct val="100000"/>
              </a:lnSpc>
            </a:pPr>
            <a:r>
              <a:rPr lang="en-US" dirty="0">
                <a:latin typeface="Trebuchet MS" panose="020B0603020202020204" pitchFamily="34" charset="0"/>
              </a:rPr>
              <a:t>Subject matter expert versus corporate trainer</a:t>
            </a:r>
          </a:p>
        </p:txBody>
      </p:sp>
    </p:spTree>
    <p:extLst>
      <p:ext uri="{BB962C8B-B14F-4D97-AF65-F5344CB8AC3E}">
        <p14:creationId xmlns:p14="http://schemas.microsoft.com/office/powerpoint/2010/main" val="2291221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3600"/>
              <a:t>Subcontractor or Not – Principles </a:t>
            </a:r>
            <a:r>
              <a:rPr lang="en-US" sz="3600" smtClean="0"/>
              <a:t>to </a:t>
            </a:r>
            <a:r>
              <a:rPr lang="en-US" sz="3600"/>
              <a:t>Consider</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a:bodyPr>
          <a:lstStyle/>
          <a:p>
            <a:pPr>
              <a:lnSpc>
                <a:spcPct val="100000"/>
              </a:lnSpc>
            </a:pPr>
            <a:r>
              <a:rPr lang="en-US" dirty="0"/>
              <a:t>Was the service/materials cost included in your bid or </a:t>
            </a:r>
            <a:r>
              <a:rPr lang="en-US"/>
              <a:t>proposal</a:t>
            </a:r>
            <a:r>
              <a:rPr lang="en-US" smtClean="0"/>
              <a:t>?</a:t>
            </a:r>
          </a:p>
          <a:p>
            <a:pPr>
              <a:lnSpc>
                <a:spcPct val="100000"/>
              </a:lnSpc>
            </a:pPr>
            <a:endParaRPr lang="en-US" dirty="0"/>
          </a:p>
          <a:p>
            <a:pPr>
              <a:lnSpc>
                <a:spcPct val="100000"/>
              </a:lnSpc>
            </a:pPr>
            <a:r>
              <a:rPr lang="en-US" dirty="0"/>
              <a:t>Does your agreement with the potential subcontractor provide that they are only paid if you are paid on the government contract?</a:t>
            </a:r>
          </a:p>
          <a:p>
            <a:pPr marL="0" indent="0">
              <a:lnSpc>
                <a:spcPct val="100000"/>
              </a:lnSpc>
              <a:buNone/>
            </a:pPr>
            <a:endParaRPr lang="en-US" dirty="0"/>
          </a:p>
        </p:txBody>
      </p:sp>
    </p:spTree>
    <p:extLst>
      <p:ext uri="{BB962C8B-B14F-4D97-AF65-F5344CB8AC3E}">
        <p14:creationId xmlns:p14="http://schemas.microsoft.com/office/powerpoint/2010/main" val="359866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DD4D-E099-6CAF-5FA3-2A78FCED86A4}"/>
              </a:ext>
            </a:extLst>
          </p:cNvPr>
          <p:cNvSpPr>
            <a:spLocks noGrp="1"/>
          </p:cNvSpPr>
          <p:nvPr>
            <p:ph type="title"/>
          </p:nvPr>
        </p:nvSpPr>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p:txBody>
          <a:bodyPr>
            <a:normAutofit/>
          </a:bodyPr>
          <a:lstStyle/>
          <a:p>
            <a:pPr marL="0" indent="0" algn="ctr">
              <a:buNone/>
            </a:pPr>
            <a:endParaRPr lang="en-US" sz="4800" b="1" dirty="0"/>
          </a:p>
          <a:p>
            <a:pPr marL="0" indent="0" algn="ctr">
              <a:buNone/>
            </a:pPr>
            <a:r>
              <a:rPr lang="en-US" sz="4800" b="1"/>
              <a:t>OSTENSIBLE SUBCONTRACTOR RULE</a:t>
            </a:r>
            <a:endParaRPr lang="en-US" sz="4800" b="1" dirty="0"/>
          </a:p>
        </p:txBody>
      </p:sp>
    </p:spTree>
    <p:extLst>
      <p:ext uri="{BB962C8B-B14F-4D97-AF65-F5344CB8AC3E}">
        <p14:creationId xmlns:p14="http://schemas.microsoft.com/office/powerpoint/2010/main" val="2235093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Ostensible Subcontractor Rule, 13 C.F.R. 121.103(h)(2)</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a:bodyPr>
          <a:lstStyle/>
          <a:p>
            <a:pPr>
              <a:lnSpc>
                <a:spcPct val="100000"/>
              </a:lnSpc>
            </a:pPr>
            <a:r>
              <a:rPr lang="en-US" dirty="0"/>
              <a:t>Basic rule</a:t>
            </a:r>
            <a:r>
              <a:rPr lang="en-US"/>
              <a:t>: </a:t>
            </a:r>
            <a:r>
              <a:rPr lang="en-US" smtClean="0"/>
              <a:t>“</a:t>
            </a:r>
            <a:r>
              <a:rPr lang="en-US" dirty="0"/>
              <a:t>A contractor and its ostensible subcontractor are treated as joint venturers for size determination </a:t>
            </a:r>
            <a:r>
              <a:rPr lang="en-US"/>
              <a:t>purposes</a:t>
            </a:r>
            <a:r>
              <a:rPr lang="en-US" smtClean="0"/>
              <a:t>.”</a:t>
            </a:r>
          </a:p>
          <a:p>
            <a:pPr>
              <a:lnSpc>
                <a:spcPct val="100000"/>
              </a:lnSpc>
            </a:pPr>
            <a:endParaRPr lang="en-US" dirty="0"/>
          </a:p>
          <a:p>
            <a:pPr>
              <a:lnSpc>
                <a:spcPct val="100000"/>
              </a:lnSpc>
            </a:pPr>
            <a:r>
              <a:rPr lang="en-US" dirty="0"/>
              <a:t>Finding of ostensible subcontractor = affiliation and potential status as “other than small.”</a:t>
            </a:r>
            <a:endParaRPr lang="en-US" u="sng" dirty="0"/>
          </a:p>
          <a:p>
            <a:pPr lvl="2">
              <a:lnSpc>
                <a:spcPct val="100000"/>
              </a:lnSpc>
            </a:pPr>
            <a:endParaRPr lang="en-US" dirty="0"/>
          </a:p>
          <a:p>
            <a:pPr lvl="1">
              <a:lnSpc>
                <a:spcPct val="100000"/>
              </a:lnSpc>
            </a:pPr>
            <a:endParaRPr lang="en-US" dirty="0"/>
          </a:p>
          <a:p>
            <a:pPr>
              <a:lnSpc>
                <a:spcPct val="100000"/>
              </a:lnSpc>
            </a:pPr>
            <a:endParaRPr lang="en-US" dirty="0"/>
          </a:p>
          <a:p>
            <a:pPr marL="457200" lvl="1" indent="0">
              <a:lnSpc>
                <a:spcPct val="100000"/>
              </a:lnSpc>
              <a:buNone/>
            </a:pPr>
            <a:endParaRPr lang="en-US" dirty="0"/>
          </a:p>
          <a:p>
            <a:pPr>
              <a:lnSpc>
                <a:spcPct val="100000"/>
              </a:lnSpc>
            </a:pPr>
            <a:endParaRPr lang="en-US" dirty="0"/>
          </a:p>
          <a:p>
            <a:pPr>
              <a:lnSpc>
                <a:spcPct val="100000"/>
              </a:lnSpc>
            </a:pPr>
            <a:endParaRPr lang="en-US" dirty="0"/>
          </a:p>
        </p:txBody>
      </p:sp>
    </p:spTree>
    <p:extLst>
      <p:ext uri="{BB962C8B-B14F-4D97-AF65-F5344CB8AC3E}">
        <p14:creationId xmlns:p14="http://schemas.microsoft.com/office/powerpoint/2010/main" val="1138616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Ostensible Subcontractor Rule, 13 C.F.R. 121.103(h)(2)</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a:bodyPr>
          <a:lstStyle/>
          <a:p>
            <a:pPr marL="0" indent="0">
              <a:buNone/>
            </a:pPr>
            <a:r>
              <a:rPr lang="en-US" b="1" dirty="0">
                <a:latin typeface="Trebuchet MS" panose="020B0603020202020204" pitchFamily="34" charset="0"/>
              </a:rPr>
              <a:t>Definition of ostensible subcontractor</a:t>
            </a:r>
            <a:r>
              <a:rPr lang="en-US" b="1">
                <a:latin typeface="Trebuchet MS" panose="020B0603020202020204" pitchFamily="34" charset="0"/>
              </a:rPr>
              <a:t>: </a:t>
            </a:r>
            <a:endParaRPr lang="en-US" b="1" smtClean="0">
              <a:latin typeface="Trebuchet MS" panose="020B0603020202020204" pitchFamily="34" charset="0"/>
            </a:endParaRPr>
          </a:p>
          <a:p>
            <a:pPr marL="0" indent="0">
              <a:buNone/>
            </a:pPr>
            <a:endParaRPr lang="en-US" b="1" dirty="0">
              <a:latin typeface="Trebuchet MS" panose="020B0603020202020204" pitchFamily="34" charset="0"/>
            </a:endParaRPr>
          </a:p>
          <a:p>
            <a:pPr marL="457200" lvl="1" indent="0">
              <a:lnSpc>
                <a:spcPct val="100000"/>
              </a:lnSpc>
              <a:buNone/>
            </a:pPr>
            <a:r>
              <a:rPr lang="en-US" smtClean="0">
                <a:latin typeface="Trebuchet MS" panose="020B0603020202020204" pitchFamily="34" charset="0"/>
              </a:rPr>
              <a:t>“An </a:t>
            </a:r>
            <a:r>
              <a:rPr lang="en-US" dirty="0">
                <a:latin typeface="Trebuchet MS" panose="020B0603020202020204" pitchFamily="34" charset="0"/>
              </a:rPr>
              <a:t>ostensible subcontractor is a subcontractor that is </a:t>
            </a:r>
            <a:r>
              <a:rPr lang="en-US" b="1" dirty="0">
                <a:latin typeface="Trebuchet MS" panose="020B0603020202020204" pitchFamily="34" charset="0"/>
              </a:rPr>
              <a:t>not a similarly situated entity</a:t>
            </a:r>
            <a:r>
              <a:rPr lang="en-US" dirty="0">
                <a:latin typeface="Trebuchet MS" panose="020B0603020202020204" pitchFamily="34" charset="0"/>
              </a:rPr>
              <a:t>, as that term is defined in § 125.1 of this chapter, and performs </a:t>
            </a:r>
            <a:r>
              <a:rPr lang="en-US" b="1" dirty="0">
                <a:latin typeface="Trebuchet MS" panose="020B0603020202020204" pitchFamily="34" charset="0"/>
              </a:rPr>
              <a:t>primary and vital requirements of a contract</a:t>
            </a:r>
            <a:r>
              <a:rPr lang="en-US" dirty="0">
                <a:latin typeface="Trebuchet MS" panose="020B0603020202020204" pitchFamily="34" charset="0"/>
              </a:rPr>
              <a:t>, or of an order, or is a subcontractor upon which the prime contractor is </a:t>
            </a:r>
            <a:r>
              <a:rPr lang="en-US" b="1" dirty="0">
                <a:latin typeface="Trebuchet MS" panose="020B0603020202020204" pitchFamily="34" charset="0"/>
              </a:rPr>
              <a:t>unusually </a:t>
            </a:r>
            <a:r>
              <a:rPr lang="en-US" b="1">
                <a:latin typeface="Trebuchet MS" panose="020B0603020202020204" pitchFamily="34" charset="0"/>
              </a:rPr>
              <a:t>reliant</a:t>
            </a:r>
            <a:r>
              <a:rPr lang="en-US" smtClean="0">
                <a:latin typeface="Trebuchet MS" panose="020B0603020202020204" pitchFamily="34" charset="0"/>
              </a:rPr>
              <a:t>.”</a:t>
            </a:r>
            <a:endParaRPr lang="en-US" dirty="0">
              <a:latin typeface="Trebuchet MS" panose="020B0603020202020204" pitchFamily="34" charset="0"/>
            </a:endParaRPr>
          </a:p>
          <a:p>
            <a:endParaRPr lang="en-US" dirty="0">
              <a:latin typeface="Trebuchet MS" panose="020B0603020202020204" pitchFamily="34" charset="0"/>
            </a:endParaRPr>
          </a:p>
          <a:p>
            <a:endParaRPr lang="en-US" dirty="0">
              <a:latin typeface="Trebuchet MS" panose="020B0603020202020204" pitchFamily="34" charset="0"/>
            </a:endParaRPr>
          </a:p>
        </p:txBody>
      </p:sp>
    </p:spTree>
    <p:extLst>
      <p:ext uri="{BB962C8B-B14F-4D97-AF65-F5344CB8AC3E}">
        <p14:creationId xmlns:p14="http://schemas.microsoft.com/office/powerpoint/2010/main" val="584759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Ostensible Subcontractor, 13 C.F.R. 121.103(h)(2)</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a:bodyPr>
          <a:lstStyle/>
          <a:p>
            <a:pPr>
              <a:lnSpc>
                <a:spcPct val="100000"/>
              </a:lnSpc>
            </a:pPr>
            <a:r>
              <a:rPr lang="en-US">
                <a:latin typeface="Trebuchet MS" panose="020B0603020202020204" pitchFamily="34" charset="0"/>
              </a:rPr>
              <a:t>“not a similarly situated entity”; AND</a:t>
            </a:r>
          </a:p>
          <a:p>
            <a:pPr lvl="1">
              <a:lnSpc>
                <a:spcPct val="100000"/>
              </a:lnSpc>
            </a:pPr>
            <a:r>
              <a:rPr lang="en-US" smtClean="0">
                <a:latin typeface="Trebuchet MS" panose="020B0603020202020204" pitchFamily="34" charset="0"/>
              </a:rPr>
              <a:t>Similarly </a:t>
            </a:r>
            <a:r>
              <a:rPr lang="en-US">
                <a:latin typeface="Trebuchet MS" panose="020B0603020202020204" pitchFamily="34" charset="0"/>
              </a:rPr>
              <a:t>situated entity = entity with the same socio-economic status </a:t>
            </a:r>
          </a:p>
          <a:p>
            <a:pPr lvl="1">
              <a:lnSpc>
                <a:spcPct val="100000"/>
              </a:lnSpc>
            </a:pPr>
            <a:r>
              <a:rPr lang="en-US">
                <a:latin typeface="Trebuchet MS" panose="020B0603020202020204" pitchFamily="34" charset="0"/>
              </a:rPr>
              <a:t>8(a) entity to 8(a) entity subcontract ≠ ostensible </a:t>
            </a:r>
            <a:r>
              <a:rPr lang="en-US" smtClean="0">
                <a:latin typeface="Trebuchet MS" panose="020B0603020202020204" pitchFamily="34" charset="0"/>
              </a:rPr>
              <a:t>subcontractor</a:t>
            </a:r>
          </a:p>
          <a:p>
            <a:pPr lvl="1">
              <a:lnSpc>
                <a:spcPct val="100000"/>
              </a:lnSpc>
            </a:pPr>
            <a:endParaRPr lang="en-US">
              <a:latin typeface="Trebuchet MS" panose="020B0603020202020204" pitchFamily="34" charset="0"/>
            </a:endParaRPr>
          </a:p>
          <a:p>
            <a:pPr>
              <a:lnSpc>
                <a:spcPct val="100000"/>
              </a:lnSpc>
            </a:pPr>
            <a:r>
              <a:rPr lang="en-US">
                <a:latin typeface="Trebuchet MS" panose="020B0603020202020204" pitchFamily="34" charset="0"/>
              </a:rPr>
              <a:t>“primary and vital requirements of a contract”; </a:t>
            </a:r>
            <a:r>
              <a:rPr lang="en-US" smtClean="0">
                <a:latin typeface="Trebuchet MS" panose="020B0603020202020204" pitchFamily="34" charset="0"/>
              </a:rPr>
              <a:t>OR</a:t>
            </a:r>
          </a:p>
          <a:p>
            <a:pPr>
              <a:lnSpc>
                <a:spcPct val="100000"/>
              </a:lnSpc>
            </a:pPr>
            <a:endParaRPr lang="en-US">
              <a:latin typeface="Trebuchet MS" panose="020B0603020202020204" pitchFamily="34" charset="0"/>
            </a:endParaRPr>
          </a:p>
          <a:p>
            <a:pPr>
              <a:lnSpc>
                <a:spcPct val="100000"/>
              </a:lnSpc>
            </a:pPr>
            <a:r>
              <a:rPr lang="en-US">
                <a:latin typeface="Trebuchet MS" panose="020B0603020202020204" pitchFamily="34" charset="0"/>
              </a:rPr>
              <a:t>“unusually reliant”</a:t>
            </a:r>
          </a:p>
          <a:p>
            <a:pPr lvl="2">
              <a:lnSpc>
                <a:spcPct val="100000"/>
              </a:lnSpc>
            </a:pPr>
            <a:endParaRPr lang="en-US">
              <a:latin typeface="Trebuchet MS" panose="020B0603020202020204" pitchFamily="34" charset="0"/>
            </a:endParaRPr>
          </a:p>
          <a:p>
            <a:pPr lvl="1">
              <a:lnSpc>
                <a:spcPct val="100000"/>
              </a:lnSpc>
            </a:pPr>
            <a:endParaRPr lang="en-US">
              <a:latin typeface="Trebuchet MS" panose="020B0603020202020204" pitchFamily="34" charset="0"/>
            </a:endParaRPr>
          </a:p>
          <a:p>
            <a:pPr>
              <a:lnSpc>
                <a:spcPct val="100000"/>
              </a:lnSpc>
            </a:pPr>
            <a:endParaRPr lang="en-US">
              <a:latin typeface="Trebuchet MS" panose="020B0603020202020204" pitchFamily="34" charset="0"/>
            </a:endParaRPr>
          </a:p>
          <a:p>
            <a:pPr marL="457200" lvl="1" indent="0">
              <a:lnSpc>
                <a:spcPct val="100000"/>
              </a:lnSpc>
              <a:buNone/>
            </a:pPr>
            <a:endParaRPr lang="en-US">
              <a:latin typeface="Trebuchet MS" panose="020B0603020202020204" pitchFamily="34" charset="0"/>
            </a:endParaRPr>
          </a:p>
          <a:p>
            <a:pPr>
              <a:lnSpc>
                <a:spcPct val="100000"/>
              </a:lnSpc>
            </a:pPr>
            <a:endParaRPr lang="en-US">
              <a:latin typeface="Trebuchet MS" panose="020B0603020202020204" pitchFamily="34" charset="0"/>
            </a:endParaRPr>
          </a:p>
          <a:p>
            <a:pPr>
              <a:lnSpc>
                <a:spcPct val="100000"/>
              </a:lnSpc>
            </a:pPr>
            <a:endParaRPr lang="en-US">
              <a:latin typeface="Trebuchet MS" panose="020B0603020202020204" pitchFamily="34" charset="0"/>
            </a:endParaRPr>
          </a:p>
        </p:txBody>
      </p:sp>
    </p:spTree>
    <p:extLst>
      <p:ext uri="{BB962C8B-B14F-4D97-AF65-F5344CB8AC3E}">
        <p14:creationId xmlns:p14="http://schemas.microsoft.com/office/powerpoint/2010/main" val="3370840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Ostensible Subcontractor, 13 C.F.R. 121.103(h)(2)</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a:bodyPr>
          <a:lstStyle/>
          <a:p>
            <a:pPr marL="0" indent="0">
              <a:lnSpc>
                <a:spcPct val="100000"/>
              </a:lnSpc>
              <a:buNone/>
            </a:pPr>
            <a:r>
              <a:rPr lang="en-US" smtClean="0">
                <a:latin typeface="Trebuchet MS" panose="020B0603020202020204" pitchFamily="34" charset="0"/>
              </a:rPr>
              <a:t>“Primary </a:t>
            </a:r>
            <a:r>
              <a:rPr lang="en-US" dirty="0">
                <a:latin typeface="Trebuchet MS" panose="020B0603020202020204" pitchFamily="34" charset="0"/>
              </a:rPr>
              <a:t>and vital requirements of a contract”</a:t>
            </a:r>
          </a:p>
          <a:p>
            <a:pPr lvl="1">
              <a:lnSpc>
                <a:spcPct val="100000"/>
              </a:lnSpc>
            </a:pPr>
            <a:r>
              <a:rPr lang="en-US" dirty="0">
                <a:latin typeface="Trebuchet MS" panose="020B0603020202020204" pitchFamily="34" charset="0"/>
              </a:rPr>
              <a:t>Vague—usually those requirements associated with the principal purpose of </a:t>
            </a:r>
            <a:r>
              <a:rPr lang="en-US">
                <a:latin typeface="Trebuchet MS" panose="020B0603020202020204" pitchFamily="34" charset="0"/>
              </a:rPr>
              <a:t>the </a:t>
            </a:r>
            <a:r>
              <a:rPr lang="en-US" smtClean="0">
                <a:latin typeface="Trebuchet MS" panose="020B0603020202020204" pitchFamily="34" charset="0"/>
              </a:rPr>
              <a:t>acquisition</a:t>
            </a:r>
          </a:p>
          <a:p>
            <a:pPr lvl="2">
              <a:lnSpc>
                <a:spcPct val="100000"/>
              </a:lnSpc>
            </a:pPr>
            <a:r>
              <a:rPr lang="en-US" smtClean="0">
                <a:latin typeface="Trebuchet MS" panose="020B0603020202020204" pitchFamily="34" charset="0"/>
              </a:rPr>
              <a:t>What </a:t>
            </a:r>
            <a:r>
              <a:rPr lang="en-US" dirty="0">
                <a:latin typeface="Trebuchet MS" panose="020B0603020202020204" pitchFamily="34" charset="0"/>
              </a:rPr>
              <a:t>is the solicitation’s principal purpose? Usually only one, but </a:t>
            </a:r>
            <a:r>
              <a:rPr lang="en-US">
                <a:latin typeface="Trebuchet MS" panose="020B0603020202020204" pitchFamily="34" charset="0"/>
              </a:rPr>
              <a:t>not </a:t>
            </a:r>
            <a:r>
              <a:rPr lang="en-US" smtClean="0">
                <a:latin typeface="Trebuchet MS" panose="020B0603020202020204" pitchFamily="34" charset="0"/>
              </a:rPr>
              <a:t>always.</a:t>
            </a:r>
          </a:p>
          <a:p>
            <a:pPr lvl="2">
              <a:lnSpc>
                <a:spcPct val="100000"/>
              </a:lnSpc>
            </a:pPr>
            <a:endParaRPr lang="en-US" dirty="0">
              <a:latin typeface="Trebuchet MS" panose="020B0603020202020204" pitchFamily="34" charset="0"/>
            </a:endParaRPr>
          </a:p>
          <a:p>
            <a:pPr lvl="2">
              <a:lnSpc>
                <a:spcPct val="100000"/>
              </a:lnSpc>
            </a:pPr>
            <a:r>
              <a:rPr lang="en-US" dirty="0">
                <a:latin typeface="Trebuchet MS" panose="020B0603020202020204" pitchFamily="34" charset="0"/>
              </a:rPr>
              <a:t>What requirements are associated with that </a:t>
            </a:r>
            <a:r>
              <a:rPr lang="en-US">
                <a:latin typeface="Trebuchet MS" panose="020B0603020202020204" pitchFamily="34" charset="0"/>
              </a:rPr>
              <a:t>purpose</a:t>
            </a:r>
            <a:r>
              <a:rPr lang="en-US" smtClean="0">
                <a:latin typeface="Trebuchet MS" panose="020B0603020202020204" pitchFamily="34" charset="0"/>
              </a:rPr>
              <a:t>?</a:t>
            </a:r>
          </a:p>
          <a:p>
            <a:pPr lvl="2">
              <a:lnSpc>
                <a:spcPct val="100000"/>
              </a:lnSpc>
            </a:pPr>
            <a:endParaRPr lang="en-US" dirty="0">
              <a:latin typeface="Trebuchet MS" panose="020B0603020202020204" pitchFamily="34" charset="0"/>
            </a:endParaRPr>
          </a:p>
          <a:p>
            <a:pPr lvl="2">
              <a:lnSpc>
                <a:spcPct val="100000"/>
              </a:lnSpc>
            </a:pPr>
            <a:r>
              <a:rPr lang="en-US" dirty="0">
                <a:latin typeface="Trebuchet MS" panose="020B0603020202020204" pitchFamily="34" charset="0"/>
              </a:rPr>
              <a:t>“Spraying of herbicide” vs. Procuring herbicides and planning/managing application—SBA found </a:t>
            </a:r>
            <a:r>
              <a:rPr lang="en-US" dirty="0" err="1">
                <a:latin typeface="Trebuchet MS" panose="020B0603020202020204" pitchFamily="34" charset="0"/>
              </a:rPr>
              <a:t>SOW’s</a:t>
            </a:r>
            <a:r>
              <a:rPr lang="en-US" dirty="0">
                <a:latin typeface="Trebuchet MS" panose="020B0603020202020204" pitchFamily="34" charset="0"/>
              </a:rPr>
              <a:t> statement of purpose “[t]he purpose of this contract is to secure services for herbicide spraying” dispositive</a:t>
            </a:r>
            <a:r>
              <a:rPr lang="en-US">
                <a:latin typeface="Trebuchet MS" panose="020B0603020202020204" pitchFamily="34" charset="0"/>
              </a:rPr>
              <a:t>. </a:t>
            </a:r>
            <a:r>
              <a:rPr lang="en-US" i="1" smtClean="0">
                <a:latin typeface="Trebuchet MS" panose="020B0603020202020204" pitchFamily="34" charset="0"/>
              </a:rPr>
              <a:t>Size </a:t>
            </a:r>
            <a:r>
              <a:rPr lang="en-US" i="1" dirty="0">
                <a:latin typeface="Trebuchet MS" panose="020B0603020202020204" pitchFamily="34" charset="0"/>
              </a:rPr>
              <a:t>Appeal of High Desert Aviation</a:t>
            </a:r>
            <a:r>
              <a:rPr lang="en-US" dirty="0">
                <a:latin typeface="Trebuchet MS" panose="020B0603020202020204" pitchFamily="34" charset="0"/>
              </a:rPr>
              <a:t>, SBA No. </a:t>
            </a:r>
            <a:r>
              <a:rPr lang="en-US" dirty="0" err="1">
                <a:latin typeface="Trebuchet MS" panose="020B0603020202020204" pitchFamily="34" charset="0"/>
              </a:rPr>
              <a:t>SIZ</a:t>
            </a:r>
            <a:r>
              <a:rPr lang="en-US" dirty="0">
                <a:latin typeface="Trebuchet MS" panose="020B0603020202020204" pitchFamily="34" charset="0"/>
              </a:rPr>
              <a:t>-6179 </a:t>
            </a:r>
          </a:p>
          <a:p>
            <a:pPr>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lvl="1">
              <a:lnSpc>
                <a:spcPct val="100000"/>
              </a:lnSpc>
            </a:pPr>
            <a:endParaRPr lang="en-US" dirty="0">
              <a:latin typeface="Trebuchet MS" panose="020B0603020202020204" pitchFamily="34" charset="0"/>
            </a:endParaRPr>
          </a:p>
          <a:p>
            <a:pPr lvl="3">
              <a:lnSpc>
                <a:spcPct val="100000"/>
              </a:lnSpc>
            </a:pPr>
            <a:endParaRPr lang="en-US" dirty="0">
              <a:latin typeface="Trebuchet MS" panose="020B0603020202020204" pitchFamily="34" charset="0"/>
            </a:endParaRPr>
          </a:p>
          <a:p>
            <a:pPr lvl="2">
              <a:lnSpc>
                <a:spcPct val="100000"/>
              </a:lnSpc>
            </a:pPr>
            <a:endParaRPr lang="en-US" dirty="0">
              <a:latin typeface="Trebuchet MS" panose="020B0603020202020204" pitchFamily="34" charset="0"/>
            </a:endParaRPr>
          </a:p>
          <a:p>
            <a:pPr lvl="1">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marL="457200" lvl="1" indent="0">
              <a:lnSpc>
                <a:spcPct val="100000"/>
              </a:lnSpc>
              <a:buNone/>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p:txBody>
      </p:sp>
    </p:spTree>
    <p:extLst>
      <p:ext uri="{BB962C8B-B14F-4D97-AF65-F5344CB8AC3E}">
        <p14:creationId xmlns:p14="http://schemas.microsoft.com/office/powerpoint/2010/main" val="1560276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Ostensible Subcontractor, 13 C.F.R. 121.103(h)(2)</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a:bodyPr>
          <a:lstStyle/>
          <a:p>
            <a:pPr marL="0" indent="0">
              <a:lnSpc>
                <a:spcPct val="100000"/>
              </a:lnSpc>
              <a:buNone/>
            </a:pPr>
            <a:r>
              <a:rPr lang="en-US" dirty="0">
                <a:latin typeface="Trebuchet MS" panose="020B0603020202020204" pitchFamily="34" charset="0"/>
              </a:rPr>
              <a:t>Oversight and quality assurance may not be enough</a:t>
            </a:r>
          </a:p>
          <a:p>
            <a:pPr lvl="1">
              <a:lnSpc>
                <a:spcPct val="100000"/>
              </a:lnSpc>
            </a:pPr>
            <a:r>
              <a:rPr lang="en-US" dirty="0">
                <a:latin typeface="Trebuchet MS" panose="020B0603020202020204" pitchFamily="34" charset="0"/>
              </a:rPr>
              <a:t>Can the prime contractor perform the work without the help of the subcontractor </a:t>
            </a:r>
          </a:p>
          <a:p>
            <a:pPr lvl="1">
              <a:lnSpc>
                <a:spcPct val="100000"/>
              </a:lnSpc>
            </a:pPr>
            <a:r>
              <a:rPr lang="en-US" dirty="0">
                <a:latin typeface="Trebuchet MS" panose="020B0603020202020204" pitchFamily="34" charset="0"/>
              </a:rPr>
              <a:t>On-site management of contract may be key:</a:t>
            </a:r>
          </a:p>
          <a:p>
            <a:pPr lvl="2">
              <a:lnSpc>
                <a:spcPct val="100000"/>
              </a:lnSpc>
            </a:pPr>
            <a:r>
              <a:rPr lang="en-US" dirty="0">
                <a:latin typeface="Trebuchet MS" panose="020B0603020202020204" pitchFamily="34" charset="0"/>
              </a:rPr>
              <a:t>Construction contracts</a:t>
            </a:r>
            <a:r>
              <a:rPr lang="en-US">
                <a:latin typeface="Trebuchet MS" panose="020B0603020202020204" pitchFamily="34" charset="0"/>
              </a:rPr>
              <a:t>: </a:t>
            </a:r>
            <a:r>
              <a:rPr lang="en-US" smtClean="0">
                <a:latin typeface="Trebuchet MS" panose="020B0603020202020204" pitchFamily="34" charset="0"/>
              </a:rPr>
              <a:t>superintendent</a:t>
            </a:r>
            <a:r>
              <a:rPr lang="en-US" dirty="0">
                <a:latin typeface="Trebuchet MS" panose="020B0603020202020204" pitchFamily="34" charset="0"/>
              </a:rPr>
              <a:t>, managing and scheduling work, coordinating work of subcontractors, all likely primary and vital requirements of the contract </a:t>
            </a:r>
          </a:p>
          <a:p>
            <a:pPr lvl="1">
              <a:lnSpc>
                <a:spcPct val="100000"/>
              </a:lnSpc>
            </a:pPr>
            <a:r>
              <a:rPr lang="en-US" dirty="0">
                <a:latin typeface="Trebuchet MS" panose="020B0603020202020204" pitchFamily="34" charset="0"/>
              </a:rPr>
              <a:t>Determination of primary and vital requirements of the contract is not dependent on the percentage of work performed by subcontractor</a:t>
            </a:r>
          </a:p>
          <a:p>
            <a:pPr lvl="1">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lvl="1">
              <a:lnSpc>
                <a:spcPct val="100000"/>
              </a:lnSpc>
            </a:pPr>
            <a:endParaRPr lang="en-US" dirty="0">
              <a:latin typeface="Trebuchet MS" panose="020B0603020202020204" pitchFamily="34" charset="0"/>
            </a:endParaRPr>
          </a:p>
          <a:p>
            <a:pPr lvl="3">
              <a:lnSpc>
                <a:spcPct val="100000"/>
              </a:lnSpc>
            </a:pPr>
            <a:endParaRPr lang="en-US" dirty="0">
              <a:latin typeface="Trebuchet MS" panose="020B0603020202020204" pitchFamily="34" charset="0"/>
            </a:endParaRPr>
          </a:p>
          <a:p>
            <a:pPr lvl="2">
              <a:lnSpc>
                <a:spcPct val="100000"/>
              </a:lnSpc>
            </a:pPr>
            <a:endParaRPr lang="en-US" dirty="0">
              <a:latin typeface="Trebuchet MS" panose="020B0603020202020204" pitchFamily="34" charset="0"/>
            </a:endParaRPr>
          </a:p>
          <a:p>
            <a:pPr lvl="1">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marL="457200" lvl="1" indent="0">
              <a:lnSpc>
                <a:spcPct val="100000"/>
              </a:lnSpc>
              <a:buNone/>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p:txBody>
      </p:sp>
    </p:spTree>
    <p:extLst>
      <p:ext uri="{BB962C8B-B14F-4D97-AF65-F5344CB8AC3E}">
        <p14:creationId xmlns:p14="http://schemas.microsoft.com/office/powerpoint/2010/main" val="1442624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Ostensible Subcontractor, 13 C.F.R. 121.103(h)(2)</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a:bodyPr>
          <a:lstStyle/>
          <a:p>
            <a:pPr marL="0" indent="0" fontAlgn="base">
              <a:lnSpc>
                <a:spcPct val="100000"/>
              </a:lnSpc>
              <a:buNone/>
            </a:pPr>
            <a:r>
              <a:rPr lang="en-US" i="1" dirty="0">
                <a:latin typeface="Trebuchet MS" panose="020B0603020202020204" pitchFamily="34" charset="0"/>
              </a:rPr>
              <a:t>“</a:t>
            </a:r>
            <a:r>
              <a:rPr lang="en-US" dirty="0">
                <a:latin typeface="Trebuchet MS" panose="020B0603020202020204" pitchFamily="34" charset="0"/>
              </a:rPr>
              <a:t>unusually reliant”</a:t>
            </a:r>
          </a:p>
          <a:p>
            <a:pPr lvl="1" fontAlgn="base">
              <a:lnSpc>
                <a:spcPct val="100000"/>
              </a:lnSpc>
            </a:pPr>
            <a:r>
              <a:rPr lang="en-US" dirty="0">
                <a:latin typeface="Trebuchet MS" panose="020B0603020202020204" pitchFamily="34" charset="0"/>
              </a:rPr>
              <a:t>Whether the proposed subcontractor is the incumbent contractor and ineligible to compete for the procurement on its own;</a:t>
            </a:r>
          </a:p>
          <a:p>
            <a:pPr lvl="1" fontAlgn="base">
              <a:lnSpc>
                <a:spcPct val="100000"/>
              </a:lnSpc>
            </a:pPr>
            <a:r>
              <a:rPr lang="en-US" dirty="0">
                <a:latin typeface="Trebuchet MS" panose="020B0603020202020204" pitchFamily="34" charset="0"/>
              </a:rPr>
              <a:t>Whether the prime contractor plans to hire the large majority of its workforce from the subcontractor;</a:t>
            </a:r>
          </a:p>
          <a:p>
            <a:pPr lvl="1" fontAlgn="base">
              <a:lnSpc>
                <a:spcPct val="100000"/>
              </a:lnSpc>
            </a:pPr>
            <a:r>
              <a:rPr lang="en-US" dirty="0">
                <a:latin typeface="Trebuchet MS" panose="020B0603020202020204" pitchFamily="34" charset="0"/>
              </a:rPr>
              <a:t>Whether the prime contractor’s proposed management previously served with the subcontractor on the incumbent contract; and</a:t>
            </a:r>
          </a:p>
          <a:p>
            <a:pPr lvl="1" fontAlgn="base">
              <a:lnSpc>
                <a:spcPct val="100000"/>
              </a:lnSpc>
            </a:pPr>
            <a:r>
              <a:rPr lang="en-US" dirty="0">
                <a:latin typeface="Trebuchet MS" panose="020B0603020202020204" pitchFamily="34" charset="0"/>
              </a:rPr>
              <a:t>Whether the prime contractor needs more relevant experience and must </a:t>
            </a:r>
            <a:r>
              <a:rPr lang="en-US">
                <a:latin typeface="Trebuchet MS" panose="020B0603020202020204" pitchFamily="34" charset="0"/>
              </a:rPr>
              <a:t>rely </a:t>
            </a:r>
            <a:r>
              <a:rPr lang="en-US" smtClean="0">
                <a:latin typeface="Trebuchet MS" panose="020B0603020202020204" pitchFamily="34" charset="0"/>
              </a:rPr>
              <a:t>on </a:t>
            </a:r>
            <a:r>
              <a:rPr lang="en-US" dirty="0">
                <a:latin typeface="Trebuchet MS" panose="020B0603020202020204" pitchFamily="34" charset="0"/>
              </a:rPr>
              <a:t>its more experienced subcontractor to win the contract.</a:t>
            </a:r>
          </a:p>
          <a:p>
            <a:pPr>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lvl="1">
              <a:lnSpc>
                <a:spcPct val="100000"/>
              </a:lnSpc>
            </a:pPr>
            <a:endParaRPr lang="en-US" dirty="0">
              <a:latin typeface="Trebuchet MS" panose="020B0603020202020204" pitchFamily="34" charset="0"/>
            </a:endParaRPr>
          </a:p>
          <a:p>
            <a:pPr lvl="3">
              <a:lnSpc>
                <a:spcPct val="100000"/>
              </a:lnSpc>
            </a:pPr>
            <a:endParaRPr lang="en-US" dirty="0">
              <a:latin typeface="Trebuchet MS" panose="020B0603020202020204" pitchFamily="34" charset="0"/>
            </a:endParaRPr>
          </a:p>
          <a:p>
            <a:pPr lvl="2">
              <a:lnSpc>
                <a:spcPct val="100000"/>
              </a:lnSpc>
            </a:pPr>
            <a:endParaRPr lang="en-US" dirty="0">
              <a:latin typeface="Trebuchet MS" panose="020B0603020202020204" pitchFamily="34" charset="0"/>
            </a:endParaRPr>
          </a:p>
          <a:p>
            <a:pPr lvl="1">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marL="457200" lvl="1" indent="0">
              <a:lnSpc>
                <a:spcPct val="100000"/>
              </a:lnSpc>
              <a:buNone/>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p:txBody>
      </p:sp>
    </p:spTree>
    <p:extLst>
      <p:ext uri="{BB962C8B-B14F-4D97-AF65-F5344CB8AC3E}">
        <p14:creationId xmlns:p14="http://schemas.microsoft.com/office/powerpoint/2010/main" val="643937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03EFA5-95A9-1EED-891D-0885CEA6CA90}"/>
              </a:ext>
            </a:extLst>
          </p:cNvPr>
          <p:cNvSpPr>
            <a:spLocks noGrp="1"/>
          </p:cNvSpPr>
          <p:nvPr>
            <p:ph type="body" idx="13"/>
          </p:nvPr>
        </p:nvSpPr>
        <p:spPr/>
        <p:txBody>
          <a:bodyPr>
            <a:normAutofit fontScale="92500" lnSpcReduction="10000"/>
          </a:bodyPr>
          <a:lstStyle/>
          <a:p>
            <a:r>
              <a:rPr lang="en-US" dirty="0"/>
              <a:t>Chris Slottee	</a:t>
            </a:r>
          </a:p>
        </p:txBody>
      </p:sp>
      <p:sp>
        <p:nvSpPr>
          <p:cNvPr id="3" name="Text Placeholder 2">
            <a:extLst>
              <a:ext uri="{FF2B5EF4-FFF2-40B4-BE49-F238E27FC236}">
                <a16:creationId xmlns:a16="http://schemas.microsoft.com/office/drawing/2014/main" id="{B8545753-FAA0-BDD2-A7F4-6B329816AFEA}"/>
              </a:ext>
            </a:extLst>
          </p:cNvPr>
          <p:cNvSpPr>
            <a:spLocks noGrp="1"/>
          </p:cNvSpPr>
          <p:nvPr>
            <p:ph type="body" idx="14"/>
          </p:nvPr>
        </p:nvSpPr>
        <p:spPr/>
        <p:txBody>
          <a:bodyPr/>
          <a:lstStyle/>
          <a:p>
            <a:r>
              <a:rPr lang="en-US" dirty="0"/>
              <a:t>Shareholder</a:t>
            </a:r>
          </a:p>
        </p:txBody>
      </p:sp>
      <p:sp>
        <p:nvSpPr>
          <p:cNvPr id="4" name="Text Placeholder 3">
            <a:extLst>
              <a:ext uri="{FF2B5EF4-FFF2-40B4-BE49-F238E27FC236}">
                <a16:creationId xmlns:a16="http://schemas.microsoft.com/office/drawing/2014/main" id="{FBA5211F-1FC1-32EB-7645-327E67E845E3}"/>
              </a:ext>
            </a:extLst>
          </p:cNvPr>
          <p:cNvSpPr>
            <a:spLocks noGrp="1"/>
          </p:cNvSpPr>
          <p:nvPr>
            <p:ph type="body" idx="15"/>
          </p:nvPr>
        </p:nvSpPr>
        <p:spPr/>
        <p:txBody>
          <a:bodyPr/>
          <a:lstStyle/>
          <a:p>
            <a:r>
              <a:rPr lang="en-US" dirty="0"/>
              <a:t>Schwabe, Williamson &amp; Wyatt</a:t>
            </a:r>
          </a:p>
          <a:p>
            <a:endParaRPr lang="en-US" dirty="0"/>
          </a:p>
        </p:txBody>
      </p:sp>
      <p:pic>
        <p:nvPicPr>
          <p:cNvPr id="6" name="Picture Placeholder 5"/>
          <p:cNvPicPr>
            <a:picLocks noGrp="1" noChangeAspect="1"/>
          </p:cNvPicPr>
          <p:nvPr>
            <p:ph type="pic" sz="quarter" idx="16"/>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026758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Ostensible Subcontractor, 13 C.F.R. 121.103(h)(2)</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fontScale="92500" lnSpcReduction="20000"/>
          </a:bodyPr>
          <a:lstStyle/>
          <a:p>
            <a:pPr marL="0" indent="0" fontAlgn="base">
              <a:lnSpc>
                <a:spcPct val="110000"/>
              </a:lnSpc>
              <a:buNone/>
            </a:pPr>
            <a:r>
              <a:rPr lang="en-US" dirty="0">
                <a:latin typeface="Trebuchet MS" panose="020B0603020202020204" pitchFamily="34" charset="0"/>
              </a:rPr>
              <a:t>Hiring key personnel from the incumbent subcontractor is a factor but does not, on its own, violate the ostensible subcontractor rule – </a:t>
            </a:r>
            <a:r>
              <a:rPr lang="en-US" i="1" dirty="0">
                <a:latin typeface="Trebuchet MS" panose="020B0603020202020204" pitchFamily="34" charset="0"/>
              </a:rPr>
              <a:t>Size Appeal of Hanks Brandan, LLC</a:t>
            </a:r>
            <a:r>
              <a:rPr lang="en-US" dirty="0">
                <a:latin typeface="Trebuchet MS" panose="020B0603020202020204" pitchFamily="34" charset="0"/>
              </a:rPr>
              <a:t>, SBA No. </a:t>
            </a:r>
            <a:r>
              <a:rPr lang="en-US" dirty="0" err="1">
                <a:latin typeface="Trebuchet MS" panose="020B0603020202020204" pitchFamily="34" charset="0"/>
              </a:rPr>
              <a:t>SIZ</a:t>
            </a:r>
            <a:r>
              <a:rPr lang="en-US" dirty="0">
                <a:latin typeface="Trebuchet MS" panose="020B0603020202020204" pitchFamily="34" charset="0"/>
              </a:rPr>
              <a:t>-5692</a:t>
            </a:r>
          </a:p>
          <a:p>
            <a:pPr lvl="1" fontAlgn="base">
              <a:lnSpc>
                <a:spcPct val="110000"/>
              </a:lnSpc>
            </a:pPr>
            <a:r>
              <a:rPr lang="en-US" dirty="0">
                <a:latin typeface="Trebuchet MS" panose="020B0603020202020204" pitchFamily="34" charset="0"/>
              </a:rPr>
              <a:t>Hiring incumbent personnel is generally ok unless there is a unilateral transfer of employees or hiring </a:t>
            </a:r>
            <a:r>
              <a:rPr lang="en-US" i="1" err="1">
                <a:latin typeface="Trebuchet MS" panose="020B0603020202020204" pitchFamily="34" charset="0"/>
              </a:rPr>
              <a:t>en</a:t>
            </a:r>
            <a:r>
              <a:rPr lang="en-US" i="1">
                <a:latin typeface="Trebuchet MS" panose="020B0603020202020204" pitchFamily="34" charset="0"/>
              </a:rPr>
              <a:t> </a:t>
            </a:r>
            <a:r>
              <a:rPr lang="en-US" i="1" smtClean="0">
                <a:latin typeface="Trebuchet MS" panose="020B0603020202020204" pitchFamily="34" charset="0"/>
              </a:rPr>
              <a:t>masse</a:t>
            </a:r>
            <a:endParaRPr lang="en-US" dirty="0">
              <a:latin typeface="Trebuchet MS" panose="020B0603020202020204" pitchFamily="34" charset="0"/>
            </a:endParaRPr>
          </a:p>
          <a:p>
            <a:pPr lvl="1" fontAlgn="base">
              <a:lnSpc>
                <a:spcPct val="110000"/>
              </a:lnSpc>
            </a:pPr>
            <a:r>
              <a:rPr lang="en-US" dirty="0">
                <a:latin typeface="Trebuchet MS" panose="020B0603020202020204" pitchFamily="34" charset="0"/>
              </a:rPr>
              <a:t>Even wholesale hiring of incumbent employees from subcontractors can be justified if the pool of eligible employees is limited (due to, e.g., required clearance or </a:t>
            </a:r>
            <a:r>
              <a:rPr lang="en-US">
                <a:latin typeface="Trebuchet MS" panose="020B0603020202020204" pitchFamily="34" charset="0"/>
              </a:rPr>
              <a:t>experience</a:t>
            </a:r>
            <a:r>
              <a:rPr lang="en-US" smtClean="0">
                <a:latin typeface="Trebuchet MS" panose="020B0603020202020204" pitchFamily="34" charset="0"/>
              </a:rPr>
              <a:t>)</a:t>
            </a:r>
            <a:endParaRPr lang="en-US" dirty="0">
              <a:latin typeface="Trebuchet MS" panose="020B0603020202020204" pitchFamily="34" charset="0"/>
            </a:endParaRPr>
          </a:p>
          <a:p>
            <a:pPr lvl="1" fontAlgn="base">
              <a:lnSpc>
                <a:spcPct val="110000"/>
              </a:lnSpc>
            </a:pPr>
            <a:r>
              <a:rPr lang="en-US" dirty="0">
                <a:latin typeface="Trebuchet MS" panose="020B0603020202020204" pitchFamily="34" charset="0"/>
              </a:rPr>
              <a:t>Key incumbent personnel (management) may be retained so long as they become an employee of the prime contractor and remain under the prime contractor’s supervision and control. </a:t>
            </a:r>
            <a:r>
              <a:rPr lang="en-US" i="1" dirty="0">
                <a:latin typeface="Trebuchet MS" panose="020B0603020202020204" pitchFamily="34" charset="0"/>
              </a:rPr>
              <a:t>Size Appeal of Inquiries, Inc.</a:t>
            </a:r>
            <a:r>
              <a:rPr lang="en-US" dirty="0">
                <a:latin typeface="Trebuchet MS" panose="020B0603020202020204" pitchFamily="34" charset="0"/>
              </a:rPr>
              <a:t>, SBA No. </a:t>
            </a:r>
            <a:r>
              <a:rPr lang="en-US" dirty="0" err="1">
                <a:latin typeface="Trebuchet MS" panose="020B0603020202020204" pitchFamily="34" charset="0"/>
              </a:rPr>
              <a:t>SIZ</a:t>
            </a:r>
            <a:r>
              <a:rPr lang="en-US" dirty="0">
                <a:latin typeface="Trebuchet MS" panose="020B0603020202020204" pitchFamily="34" charset="0"/>
              </a:rPr>
              <a:t>-6008</a:t>
            </a:r>
          </a:p>
          <a:p>
            <a:pPr>
              <a:lnSpc>
                <a:spcPct val="110000"/>
              </a:lnSpc>
            </a:pPr>
            <a:endParaRPr lang="en-US" dirty="0">
              <a:latin typeface="Trebuchet MS" panose="020B0603020202020204" pitchFamily="34" charset="0"/>
            </a:endParaRPr>
          </a:p>
          <a:p>
            <a:pPr lvl="1">
              <a:lnSpc>
                <a:spcPct val="110000"/>
              </a:lnSpc>
            </a:pPr>
            <a:endParaRPr lang="en-US" dirty="0">
              <a:latin typeface="Trebuchet MS" panose="020B0603020202020204" pitchFamily="34" charset="0"/>
            </a:endParaRPr>
          </a:p>
          <a:p>
            <a:pPr lvl="3">
              <a:lnSpc>
                <a:spcPct val="110000"/>
              </a:lnSpc>
            </a:pPr>
            <a:endParaRPr lang="en-US" dirty="0">
              <a:latin typeface="Trebuchet MS" panose="020B0603020202020204" pitchFamily="34" charset="0"/>
            </a:endParaRPr>
          </a:p>
          <a:p>
            <a:pPr lvl="2">
              <a:lnSpc>
                <a:spcPct val="110000"/>
              </a:lnSpc>
            </a:pPr>
            <a:endParaRPr lang="en-US" dirty="0">
              <a:latin typeface="Trebuchet MS" panose="020B0603020202020204" pitchFamily="34" charset="0"/>
            </a:endParaRPr>
          </a:p>
          <a:p>
            <a:pPr lvl="1">
              <a:lnSpc>
                <a:spcPct val="110000"/>
              </a:lnSpc>
            </a:pPr>
            <a:endParaRPr lang="en-US" dirty="0">
              <a:latin typeface="Trebuchet MS" panose="020B0603020202020204" pitchFamily="34" charset="0"/>
            </a:endParaRPr>
          </a:p>
          <a:p>
            <a:pPr>
              <a:lnSpc>
                <a:spcPct val="110000"/>
              </a:lnSpc>
            </a:pPr>
            <a:endParaRPr lang="en-US" dirty="0">
              <a:latin typeface="Trebuchet MS" panose="020B0603020202020204" pitchFamily="34" charset="0"/>
            </a:endParaRPr>
          </a:p>
          <a:p>
            <a:pPr marL="457200" lvl="1" indent="0">
              <a:lnSpc>
                <a:spcPct val="110000"/>
              </a:lnSpc>
              <a:buNone/>
            </a:pPr>
            <a:endParaRPr lang="en-US" dirty="0">
              <a:latin typeface="Trebuchet MS" panose="020B0603020202020204" pitchFamily="34" charset="0"/>
            </a:endParaRPr>
          </a:p>
          <a:p>
            <a:pPr>
              <a:lnSpc>
                <a:spcPct val="110000"/>
              </a:lnSpc>
            </a:pPr>
            <a:endParaRPr lang="en-US" dirty="0">
              <a:latin typeface="Trebuchet MS" panose="020B0603020202020204" pitchFamily="34" charset="0"/>
            </a:endParaRPr>
          </a:p>
          <a:p>
            <a:pPr>
              <a:lnSpc>
                <a:spcPct val="110000"/>
              </a:lnSpc>
            </a:pPr>
            <a:endParaRPr lang="en-US" dirty="0">
              <a:latin typeface="Trebuchet MS" panose="020B0603020202020204" pitchFamily="34" charset="0"/>
            </a:endParaRPr>
          </a:p>
        </p:txBody>
      </p:sp>
    </p:spTree>
    <p:extLst>
      <p:ext uri="{BB962C8B-B14F-4D97-AF65-F5344CB8AC3E}">
        <p14:creationId xmlns:p14="http://schemas.microsoft.com/office/powerpoint/2010/main" val="27951247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Ostensible Subcontractor, 13 C.F.R. 121.103(h)(2)</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a:bodyPr>
          <a:lstStyle/>
          <a:p>
            <a:pPr fontAlgn="base">
              <a:lnSpc>
                <a:spcPct val="100000"/>
              </a:lnSpc>
            </a:pPr>
            <a:r>
              <a:rPr lang="en-US" dirty="0">
                <a:latin typeface="Trebuchet MS" panose="020B0603020202020204" pitchFamily="34" charset="0"/>
              </a:rPr>
              <a:t>Size is determined at the submission of the proposal, so violations of ostensible subcontractors are also determined at that time.</a:t>
            </a:r>
          </a:p>
          <a:p>
            <a:pPr fontAlgn="base">
              <a:lnSpc>
                <a:spcPct val="100000"/>
              </a:lnSpc>
            </a:pPr>
            <a:r>
              <a:rPr lang="en-US" dirty="0">
                <a:latin typeface="Trebuchet MS" panose="020B0603020202020204" pitchFamily="34" charset="0"/>
              </a:rPr>
              <a:t>Engaging an incumbent contractor as a subcontractor may result in “heightened scrutiny” but is not a per se violation of the ostensible subcontractor rule. </a:t>
            </a:r>
          </a:p>
          <a:p>
            <a:pPr lvl="1" fontAlgn="base">
              <a:lnSpc>
                <a:spcPct val="100000"/>
              </a:lnSpc>
            </a:pPr>
            <a:r>
              <a:rPr lang="en-US" i="1" dirty="0">
                <a:latin typeface="Trebuchet MS" panose="020B0603020202020204" pitchFamily="34" charset="0"/>
              </a:rPr>
              <a:t>Size Appeal of </a:t>
            </a:r>
            <a:r>
              <a:rPr lang="en-US" i="1" dirty="0" err="1">
                <a:latin typeface="Trebuchet MS" panose="020B0603020202020204" pitchFamily="34" charset="0"/>
              </a:rPr>
              <a:t>InGenesis</a:t>
            </a:r>
            <a:r>
              <a:rPr lang="en-US" i="1" dirty="0">
                <a:latin typeface="Trebuchet MS" panose="020B0603020202020204" pitchFamily="34" charset="0"/>
              </a:rPr>
              <a:t>, Inc.</a:t>
            </a:r>
            <a:r>
              <a:rPr lang="en-US" dirty="0">
                <a:latin typeface="Trebuchet MS" panose="020B0603020202020204" pitchFamily="34" charset="0"/>
              </a:rPr>
              <a:t>, SBA No. </a:t>
            </a:r>
            <a:r>
              <a:rPr lang="en-US" dirty="0" err="1">
                <a:latin typeface="Trebuchet MS" panose="020B0603020202020204" pitchFamily="34" charset="0"/>
              </a:rPr>
              <a:t>SIZ</a:t>
            </a:r>
            <a:r>
              <a:rPr lang="en-US" dirty="0">
                <a:latin typeface="Trebuchet MS" panose="020B0603020202020204" pitchFamily="34" charset="0"/>
              </a:rPr>
              <a:t>-5436</a:t>
            </a:r>
            <a:endParaRPr lang="en-US" i="1" dirty="0">
              <a:latin typeface="Trebuchet MS" panose="020B0603020202020204" pitchFamily="34" charset="0"/>
            </a:endParaRPr>
          </a:p>
          <a:p>
            <a:pPr>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lvl="1">
              <a:lnSpc>
                <a:spcPct val="100000"/>
              </a:lnSpc>
            </a:pPr>
            <a:endParaRPr lang="en-US" dirty="0">
              <a:latin typeface="Trebuchet MS" panose="020B0603020202020204" pitchFamily="34" charset="0"/>
            </a:endParaRPr>
          </a:p>
          <a:p>
            <a:pPr lvl="3">
              <a:lnSpc>
                <a:spcPct val="100000"/>
              </a:lnSpc>
            </a:pPr>
            <a:endParaRPr lang="en-US" dirty="0">
              <a:latin typeface="Trebuchet MS" panose="020B0603020202020204" pitchFamily="34" charset="0"/>
            </a:endParaRPr>
          </a:p>
          <a:p>
            <a:pPr lvl="2">
              <a:lnSpc>
                <a:spcPct val="100000"/>
              </a:lnSpc>
            </a:pPr>
            <a:endParaRPr lang="en-US" dirty="0">
              <a:latin typeface="Trebuchet MS" panose="020B0603020202020204" pitchFamily="34" charset="0"/>
            </a:endParaRPr>
          </a:p>
          <a:p>
            <a:pPr lvl="1">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marL="457200" lvl="1" indent="0">
              <a:lnSpc>
                <a:spcPct val="100000"/>
              </a:lnSpc>
              <a:buNone/>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p:txBody>
      </p:sp>
    </p:spTree>
    <p:extLst>
      <p:ext uri="{BB962C8B-B14F-4D97-AF65-F5344CB8AC3E}">
        <p14:creationId xmlns:p14="http://schemas.microsoft.com/office/powerpoint/2010/main" val="1434911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Ostensible Subcontractor, 13 C.F.R. 121.103(h)(2)</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fontScale="92500" lnSpcReduction="10000"/>
          </a:bodyPr>
          <a:lstStyle/>
          <a:p>
            <a:pPr marL="0" indent="0" fontAlgn="base">
              <a:lnSpc>
                <a:spcPct val="100000"/>
              </a:lnSpc>
              <a:buNone/>
            </a:pPr>
            <a:r>
              <a:rPr lang="en-US">
                <a:latin typeface="Trebuchet MS" panose="020B0603020202020204" pitchFamily="34" charset="0"/>
              </a:rPr>
              <a:t>Best </a:t>
            </a:r>
            <a:r>
              <a:rPr lang="en-US" smtClean="0">
                <a:latin typeface="Trebuchet MS" panose="020B0603020202020204" pitchFamily="34" charset="0"/>
              </a:rPr>
              <a:t>practices </a:t>
            </a:r>
            <a:r>
              <a:rPr lang="en-US" dirty="0">
                <a:latin typeface="Trebuchet MS" panose="020B0603020202020204" pitchFamily="34" charset="0"/>
              </a:rPr>
              <a:t>to </a:t>
            </a:r>
            <a:r>
              <a:rPr lang="en-US">
                <a:latin typeface="Trebuchet MS" panose="020B0603020202020204" pitchFamily="34" charset="0"/>
              </a:rPr>
              <a:t>avoid </a:t>
            </a:r>
            <a:r>
              <a:rPr lang="en-US" smtClean="0">
                <a:latin typeface="Trebuchet MS" panose="020B0603020202020204" pitchFamily="34" charset="0"/>
              </a:rPr>
              <a:t>ostensible </a:t>
            </a:r>
            <a:r>
              <a:rPr lang="en-US" dirty="0">
                <a:latin typeface="Trebuchet MS" panose="020B0603020202020204" pitchFamily="34" charset="0"/>
              </a:rPr>
              <a:t>s</a:t>
            </a:r>
            <a:r>
              <a:rPr lang="en-US" smtClean="0">
                <a:latin typeface="Trebuchet MS" panose="020B0603020202020204" pitchFamily="34" charset="0"/>
              </a:rPr>
              <a:t>ubcontractor </a:t>
            </a:r>
            <a:r>
              <a:rPr lang="en-US" dirty="0">
                <a:latin typeface="Trebuchet MS" panose="020B0603020202020204" pitchFamily="34" charset="0"/>
              </a:rPr>
              <a:t>issues</a:t>
            </a:r>
          </a:p>
          <a:p>
            <a:pPr lvl="1" fontAlgn="base">
              <a:lnSpc>
                <a:spcPct val="100000"/>
              </a:lnSpc>
            </a:pPr>
            <a:r>
              <a:rPr lang="en-US" dirty="0">
                <a:latin typeface="Trebuchet MS" panose="020B0603020202020204" pitchFamily="34" charset="0"/>
              </a:rPr>
              <a:t>Prime leads the preparation of the proposal</a:t>
            </a:r>
          </a:p>
          <a:p>
            <a:pPr lvl="1" fontAlgn="base">
              <a:lnSpc>
                <a:spcPct val="100000"/>
              </a:lnSpc>
            </a:pPr>
            <a:r>
              <a:rPr lang="en-US" dirty="0">
                <a:latin typeface="Trebuchet MS" panose="020B0603020202020204" pitchFamily="34" charset="0"/>
              </a:rPr>
              <a:t>A teaming agreement is on prime contractor letterhead (not subcontractor’s) and is detailed in roles and scope of work. </a:t>
            </a:r>
          </a:p>
          <a:p>
            <a:pPr lvl="1" fontAlgn="base">
              <a:lnSpc>
                <a:spcPct val="100000"/>
              </a:lnSpc>
            </a:pPr>
            <a:r>
              <a:rPr lang="en-US" dirty="0">
                <a:latin typeface="Trebuchet MS" panose="020B0603020202020204" pitchFamily="34" charset="0"/>
              </a:rPr>
              <a:t>Prime participated in the project/site walkthrough. </a:t>
            </a:r>
          </a:p>
          <a:p>
            <a:pPr lvl="1" fontAlgn="base">
              <a:lnSpc>
                <a:spcPct val="100000"/>
              </a:lnSpc>
            </a:pPr>
            <a:r>
              <a:rPr lang="en-US" dirty="0">
                <a:latin typeface="Trebuchet MS" panose="020B0603020202020204" pitchFamily="34" charset="0"/>
              </a:rPr>
              <a:t>Prime is not leasing or obtaining all necessary equipment/facilities from the subcontractor. </a:t>
            </a:r>
          </a:p>
          <a:p>
            <a:pPr lvl="1" fontAlgn="base">
              <a:lnSpc>
                <a:spcPct val="100000"/>
              </a:lnSpc>
            </a:pPr>
            <a:r>
              <a:rPr lang="en-US" dirty="0">
                <a:latin typeface="Trebuchet MS" panose="020B0603020202020204" pitchFamily="34" charset="0"/>
              </a:rPr>
              <a:t>Prime’s past performance is at least neutral, and prime was otherwise eligible to receive the contract without a subcontractor. </a:t>
            </a:r>
          </a:p>
          <a:p>
            <a:pPr lvl="1" fontAlgn="base">
              <a:lnSpc>
                <a:spcPct val="100000"/>
              </a:lnSpc>
            </a:pPr>
            <a:r>
              <a:rPr lang="en-US" dirty="0">
                <a:latin typeface="Trebuchet MS" panose="020B0603020202020204" pitchFamily="34" charset="0"/>
              </a:rPr>
              <a:t>The amount of work to be performed by the subcontractor is 40% or less</a:t>
            </a:r>
          </a:p>
          <a:p>
            <a:pPr lvl="1" fontAlgn="base">
              <a:lnSpc>
                <a:spcPct val="100000"/>
              </a:lnSpc>
            </a:pPr>
            <a:r>
              <a:rPr lang="en-US" dirty="0">
                <a:latin typeface="Trebuchet MS" panose="020B0603020202020204" pitchFamily="34" charset="0"/>
              </a:rPr>
              <a:t>Referring to the prime and subcontractor as a “team” versus prime/subcontractor.</a:t>
            </a:r>
          </a:p>
          <a:p>
            <a:pPr lvl="1" fontAlgn="base">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lvl="1">
              <a:lnSpc>
                <a:spcPct val="100000"/>
              </a:lnSpc>
            </a:pPr>
            <a:endParaRPr lang="en-US" dirty="0">
              <a:latin typeface="Trebuchet MS" panose="020B0603020202020204" pitchFamily="34" charset="0"/>
            </a:endParaRPr>
          </a:p>
          <a:p>
            <a:pPr lvl="3">
              <a:lnSpc>
                <a:spcPct val="100000"/>
              </a:lnSpc>
            </a:pPr>
            <a:endParaRPr lang="en-US" dirty="0">
              <a:latin typeface="Trebuchet MS" panose="020B0603020202020204" pitchFamily="34" charset="0"/>
            </a:endParaRPr>
          </a:p>
          <a:p>
            <a:pPr lvl="2">
              <a:lnSpc>
                <a:spcPct val="100000"/>
              </a:lnSpc>
            </a:pPr>
            <a:endParaRPr lang="en-US" dirty="0">
              <a:latin typeface="Trebuchet MS" panose="020B0603020202020204" pitchFamily="34" charset="0"/>
            </a:endParaRPr>
          </a:p>
          <a:p>
            <a:pPr lvl="1">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marL="457200" lvl="1" indent="0">
              <a:lnSpc>
                <a:spcPct val="100000"/>
              </a:lnSpc>
              <a:buNone/>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p:txBody>
      </p:sp>
    </p:spTree>
    <p:extLst>
      <p:ext uri="{BB962C8B-B14F-4D97-AF65-F5344CB8AC3E}">
        <p14:creationId xmlns:p14="http://schemas.microsoft.com/office/powerpoint/2010/main" val="1219730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DD4D-E099-6CAF-5FA3-2A78FCED86A4}"/>
              </a:ext>
            </a:extLst>
          </p:cNvPr>
          <p:cNvSpPr>
            <a:spLocks noGrp="1"/>
          </p:cNvSpPr>
          <p:nvPr>
            <p:ph type="title"/>
          </p:nvPr>
        </p:nvSpPr>
        <p:spPr/>
        <p:txBody>
          <a:bodyPr>
            <a:normAutofit/>
          </a:bodyPr>
          <a:lstStyle/>
          <a:p>
            <a:r>
              <a:rPr lang="en-US" sz="2400">
                <a:solidFill>
                  <a:srgbClr val="2C3A52"/>
                </a:solidFill>
              </a:rPr>
              <a:t>Ostensible Subcontractor, 13 C.F.R. 121.103(h)(2)</a:t>
            </a:r>
          </a:p>
        </p:txBody>
      </p:sp>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p:txBody>
          <a:bodyPr>
            <a:normAutofit fontScale="92500" lnSpcReduction="20000"/>
          </a:bodyPr>
          <a:lstStyle/>
          <a:p>
            <a:pPr fontAlgn="base">
              <a:lnSpc>
                <a:spcPct val="110000"/>
              </a:lnSpc>
            </a:pPr>
            <a:r>
              <a:rPr lang="en-US">
                <a:latin typeface="Trebuchet MS" panose="020B0603020202020204" pitchFamily="34" charset="0"/>
              </a:rPr>
              <a:t>Best </a:t>
            </a:r>
            <a:r>
              <a:rPr lang="en-US" smtClean="0">
                <a:latin typeface="Trebuchet MS" panose="020B0603020202020204" pitchFamily="34" charset="0"/>
              </a:rPr>
              <a:t>practices </a:t>
            </a:r>
            <a:r>
              <a:rPr lang="en-US">
                <a:latin typeface="Trebuchet MS" panose="020B0603020202020204" pitchFamily="34" charset="0"/>
              </a:rPr>
              <a:t>to avoid </a:t>
            </a:r>
            <a:r>
              <a:rPr lang="en-US" smtClean="0">
                <a:latin typeface="Trebuchet MS" panose="020B0603020202020204" pitchFamily="34" charset="0"/>
              </a:rPr>
              <a:t>ostensible </a:t>
            </a:r>
            <a:r>
              <a:rPr lang="en-US">
                <a:latin typeface="Trebuchet MS" panose="020B0603020202020204" pitchFamily="34" charset="0"/>
              </a:rPr>
              <a:t>s</a:t>
            </a:r>
            <a:r>
              <a:rPr lang="en-US" smtClean="0">
                <a:latin typeface="Trebuchet MS" panose="020B0603020202020204" pitchFamily="34" charset="0"/>
              </a:rPr>
              <a:t>ubcontractor </a:t>
            </a:r>
            <a:r>
              <a:rPr lang="en-US">
                <a:latin typeface="Trebuchet MS" panose="020B0603020202020204" pitchFamily="34" charset="0"/>
              </a:rPr>
              <a:t>issues</a:t>
            </a:r>
          </a:p>
          <a:p>
            <a:pPr lvl="1" fontAlgn="base">
              <a:lnSpc>
                <a:spcPct val="110000"/>
              </a:lnSpc>
            </a:pPr>
            <a:r>
              <a:rPr lang="en-US">
                <a:latin typeface="Trebuchet MS" panose="020B0603020202020204" pitchFamily="34" charset="0"/>
              </a:rPr>
              <a:t>Perform “primary and vital requirements”</a:t>
            </a:r>
          </a:p>
          <a:p>
            <a:pPr lvl="2" fontAlgn="base">
              <a:lnSpc>
                <a:spcPct val="110000"/>
              </a:lnSpc>
            </a:pPr>
            <a:r>
              <a:rPr lang="en-US" dirty="0">
                <a:latin typeface="Trebuchet MS" panose="020B0603020202020204" pitchFamily="34" charset="0"/>
              </a:rPr>
              <a:t>Identify principal purpose of solicitation</a:t>
            </a:r>
          </a:p>
          <a:p>
            <a:pPr lvl="2" fontAlgn="base">
              <a:lnSpc>
                <a:spcPct val="110000"/>
              </a:lnSpc>
            </a:pPr>
            <a:r>
              <a:rPr lang="en-US" dirty="0">
                <a:latin typeface="Trebuchet MS" panose="020B0603020202020204" pitchFamily="34" charset="0"/>
              </a:rPr>
              <a:t>Ensure that prime is conducting on-site management </a:t>
            </a:r>
          </a:p>
          <a:p>
            <a:pPr lvl="2" fontAlgn="base">
              <a:lnSpc>
                <a:spcPct val="110000"/>
              </a:lnSpc>
            </a:pPr>
            <a:r>
              <a:rPr lang="en-US" dirty="0">
                <a:latin typeface="Trebuchet MS" panose="020B0603020202020204" pitchFamily="34" charset="0"/>
              </a:rPr>
              <a:t>Ensure that subcontracts do not preclude management and supervision of subcontractor’s work</a:t>
            </a:r>
          </a:p>
          <a:p>
            <a:pPr lvl="1" fontAlgn="base">
              <a:lnSpc>
                <a:spcPct val="110000"/>
              </a:lnSpc>
            </a:pPr>
            <a:r>
              <a:rPr lang="en-US" dirty="0">
                <a:latin typeface="Trebuchet MS" panose="020B0603020202020204" pitchFamily="34" charset="0"/>
              </a:rPr>
              <a:t>Avoid “unusual reliance”</a:t>
            </a:r>
          </a:p>
          <a:p>
            <a:pPr lvl="2" fontAlgn="base">
              <a:lnSpc>
                <a:spcPct val="110000"/>
              </a:lnSpc>
            </a:pPr>
            <a:r>
              <a:rPr lang="en-US" dirty="0">
                <a:latin typeface="Trebuchet MS" panose="020B0603020202020204" pitchFamily="34" charset="0"/>
              </a:rPr>
              <a:t>Hire personnel from alternative sources in addition to incumbent subcontractor</a:t>
            </a:r>
          </a:p>
          <a:p>
            <a:pPr lvl="2" fontAlgn="base">
              <a:lnSpc>
                <a:spcPct val="110000"/>
              </a:lnSpc>
            </a:pPr>
            <a:r>
              <a:rPr lang="en-US" dirty="0">
                <a:latin typeface="Trebuchet MS" panose="020B0603020202020204" pitchFamily="34" charset="0"/>
              </a:rPr>
              <a:t>If hiring incumbent personnel from subcontractor, individually review—do not hire </a:t>
            </a:r>
            <a:r>
              <a:rPr lang="en-US" i="1" dirty="0" err="1">
                <a:latin typeface="Trebuchet MS" panose="020B0603020202020204" pitchFamily="34" charset="0"/>
              </a:rPr>
              <a:t>en</a:t>
            </a:r>
            <a:r>
              <a:rPr lang="en-US" i="1">
                <a:latin typeface="Trebuchet MS" panose="020B0603020202020204" pitchFamily="34" charset="0"/>
              </a:rPr>
              <a:t> masse</a:t>
            </a:r>
            <a:r>
              <a:rPr lang="en-US">
                <a:latin typeface="Trebuchet MS" panose="020B0603020202020204" pitchFamily="34" charset="0"/>
              </a:rPr>
              <a:t> unless pool of eligible employees is clearly limited (e.g., requisite clearance or experience)</a:t>
            </a:r>
          </a:p>
          <a:p>
            <a:pPr lvl="2" fontAlgn="base">
              <a:lnSpc>
                <a:spcPct val="110000"/>
              </a:lnSpc>
            </a:pPr>
            <a:r>
              <a:rPr lang="en-US">
                <a:latin typeface="Trebuchet MS" panose="020B0603020202020204" pitchFamily="34" charset="0"/>
              </a:rPr>
              <a:t>If hiring a large pool from subcontractor, have a plan in place to find alternative personnel to those hired from incumbent workforce—this lessens </a:t>
            </a:r>
            <a:r>
              <a:rPr lang="en-US" smtClean="0">
                <a:latin typeface="Trebuchet MS" panose="020B0603020202020204" pitchFamily="34" charset="0"/>
              </a:rPr>
              <a:t>reliance</a:t>
            </a:r>
            <a:endParaRPr lang="en-US">
              <a:latin typeface="Trebuchet MS" panose="020B0603020202020204" pitchFamily="34" charset="0"/>
            </a:endParaRPr>
          </a:p>
          <a:p>
            <a:pPr lvl="1" fontAlgn="base">
              <a:lnSpc>
                <a:spcPct val="110000"/>
              </a:lnSpc>
            </a:pPr>
            <a:endParaRPr lang="en-US">
              <a:latin typeface="Trebuchet MS" panose="020B0603020202020204" pitchFamily="34" charset="0"/>
            </a:endParaRPr>
          </a:p>
          <a:p>
            <a:pPr lvl="1" fontAlgn="base">
              <a:lnSpc>
                <a:spcPct val="110000"/>
              </a:lnSpc>
            </a:pPr>
            <a:endParaRPr lang="en-US">
              <a:latin typeface="Trebuchet MS" panose="020B0603020202020204" pitchFamily="34" charset="0"/>
            </a:endParaRPr>
          </a:p>
          <a:p>
            <a:pPr lvl="1" fontAlgn="base">
              <a:lnSpc>
                <a:spcPct val="110000"/>
              </a:lnSpc>
            </a:pPr>
            <a:endParaRPr lang="en-US">
              <a:latin typeface="Trebuchet MS" panose="020B0603020202020204" pitchFamily="34" charset="0"/>
            </a:endParaRPr>
          </a:p>
        </p:txBody>
      </p:sp>
    </p:spTree>
    <p:extLst>
      <p:ext uri="{BB962C8B-B14F-4D97-AF65-F5344CB8AC3E}">
        <p14:creationId xmlns:p14="http://schemas.microsoft.com/office/powerpoint/2010/main" val="11149638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DD4D-E099-6CAF-5FA3-2A78FCED86A4}"/>
              </a:ext>
            </a:extLst>
          </p:cNvPr>
          <p:cNvSpPr>
            <a:spLocks noGrp="1"/>
          </p:cNvSpPr>
          <p:nvPr>
            <p:ph type="title"/>
          </p:nvPr>
        </p:nvSpPr>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p:txBody>
          <a:bodyPr>
            <a:normAutofit/>
          </a:bodyPr>
          <a:lstStyle/>
          <a:p>
            <a:pPr marL="0" indent="0" algn="ctr">
              <a:buNone/>
            </a:pPr>
            <a:endParaRPr lang="en-US" sz="4800" b="1" dirty="0"/>
          </a:p>
          <a:p>
            <a:pPr marL="0" indent="0" algn="ctr">
              <a:buNone/>
            </a:pPr>
            <a:r>
              <a:rPr lang="en-US" sz="4800" b="1"/>
              <a:t>LIMITATIONS ON SUBCONTRACTING</a:t>
            </a:r>
            <a:endParaRPr lang="en-US" sz="4800" b="1" dirty="0"/>
          </a:p>
        </p:txBody>
      </p:sp>
    </p:spTree>
    <p:extLst>
      <p:ext uri="{BB962C8B-B14F-4D97-AF65-F5344CB8AC3E}">
        <p14:creationId xmlns:p14="http://schemas.microsoft.com/office/powerpoint/2010/main" val="19404879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Limitations on Subcontracting 13 C.F.R. 124.510 and 13 C.F.R 125.6</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a:bodyPr>
          <a:lstStyle/>
          <a:p>
            <a:pPr marL="0" indent="0">
              <a:lnSpc>
                <a:spcPct val="100000"/>
              </a:lnSpc>
              <a:buNone/>
            </a:pPr>
            <a:r>
              <a:rPr lang="en-US" dirty="0">
                <a:latin typeface="Trebuchet MS" panose="020B0603020202020204" pitchFamily="34" charset="0"/>
              </a:rPr>
              <a:t>Services Contracts</a:t>
            </a:r>
          </a:p>
          <a:p>
            <a:pPr lvl="1">
              <a:lnSpc>
                <a:spcPct val="100000"/>
              </a:lnSpc>
            </a:pPr>
            <a:r>
              <a:rPr lang="en-US" dirty="0">
                <a:latin typeface="Trebuchet MS" panose="020B0603020202020204" pitchFamily="34" charset="0"/>
              </a:rPr>
              <a:t>Not more than </a:t>
            </a:r>
            <a:r>
              <a:rPr lang="en-US" b="1" dirty="0">
                <a:latin typeface="Trebuchet MS" panose="020B0603020202020204" pitchFamily="34" charset="0"/>
              </a:rPr>
              <a:t>50%</a:t>
            </a:r>
            <a:r>
              <a:rPr lang="en-US" dirty="0">
                <a:latin typeface="Trebuchet MS" panose="020B0603020202020204" pitchFamily="34" charset="0"/>
              </a:rPr>
              <a:t> of revenue can be paid </a:t>
            </a:r>
            <a:r>
              <a:rPr lang="en-US">
                <a:latin typeface="Trebuchet MS" panose="020B0603020202020204" pitchFamily="34" charset="0"/>
              </a:rPr>
              <a:t>to </a:t>
            </a:r>
            <a:r>
              <a:rPr lang="en-US" smtClean="0">
                <a:latin typeface="Trebuchet MS" panose="020B0603020202020204" pitchFamily="34" charset="0"/>
              </a:rPr>
              <a:t>subcontractors</a:t>
            </a:r>
          </a:p>
          <a:p>
            <a:pPr lvl="1">
              <a:lnSpc>
                <a:spcPct val="100000"/>
              </a:lnSpc>
            </a:pPr>
            <a:endParaRPr lang="en-US" dirty="0">
              <a:latin typeface="Trebuchet MS" panose="020B0603020202020204" pitchFamily="34" charset="0"/>
            </a:endParaRPr>
          </a:p>
          <a:p>
            <a:pPr lvl="1">
              <a:lnSpc>
                <a:spcPct val="100000"/>
              </a:lnSpc>
            </a:pPr>
            <a:r>
              <a:rPr lang="en-US" dirty="0">
                <a:latin typeface="Trebuchet MS" panose="020B0603020202020204" pitchFamily="34" charset="0"/>
              </a:rPr>
              <a:t>What counts</a:t>
            </a:r>
            <a:r>
              <a:rPr lang="en-US">
                <a:latin typeface="Trebuchet MS" panose="020B0603020202020204" pitchFamily="34" charset="0"/>
              </a:rPr>
              <a:t>: </a:t>
            </a:r>
            <a:r>
              <a:rPr lang="en-US" smtClean="0">
                <a:latin typeface="Trebuchet MS" panose="020B0603020202020204" pitchFamily="34" charset="0"/>
              </a:rPr>
              <a:t>all </a:t>
            </a:r>
            <a:r>
              <a:rPr lang="en-US" dirty="0">
                <a:latin typeface="Trebuchet MS" panose="020B0603020202020204" pitchFamily="34" charset="0"/>
              </a:rPr>
              <a:t>payments to </a:t>
            </a:r>
            <a:r>
              <a:rPr lang="en-US">
                <a:latin typeface="Trebuchet MS" panose="020B0603020202020204" pitchFamily="34" charset="0"/>
              </a:rPr>
              <a:t>subcontractors </a:t>
            </a:r>
            <a:r>
              <a:rPr lang="en-US" smtClean="0">
                <a:latin typeface="Trebuchet MS" panose="020B0603020202020204" pitchFamily="34" charset="0"/>
              </a:rPr>
              <a:t>except:</a:t>
            </a:r>
            <a:endParaRPr lang="en-US" dirty="0">
              <a:latin typeface="Trebuchet MS" panose="020B0603020202020204" pitchFamily="34" charset="0"/>
            </a:endParaRPr>
          </a:p>
          <a:p>
            <a:pPr lvl="3">
              <a:lnSpc>
                <a:spcPct val="100000"/>
              </a:lnSpc>
            </a:pPr>
            <a:r>
              <a:rPr lang="en-US" sz="2000" dirty="0">
                <a:latin typeface="Trebuchet MS" panose="020B0603020202020204" pitchFamily="34" charset="0"/>
              </a:rPr>
              <a:t>“direct costs may be excluded to the extent they are not the principal purpose of the acquisition and small business concerns do not provide the service, such as airline travel, work performed by a transportation or disposal entity under a contract assigned the environmental remediation NAICS code (562910), cloud computing services, or mass media purchases.”</a:t>
            </a:r>
          </a:p>
        </p:txBody>
      </p:sp>
    </p:spTree>
    <p:extLst>
      <p:ext uri="{BB962C8B-B14F-4D97-AF65-F5344CB8AC3E}">
        <p14:creationId xmlns:p14="http://schemas.microsoft.com/office/powerpoint/2010/main" val="3919018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Limitations on Subcontracting 13 C.F.R. 124.510 and 13 C.F.R 125.6</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a:bodyPr>
          <a:lstStyle/>
          <a:p>
            <a:pPr>
              <a:lnSpc>
                <a:spcPct val="100000"/>
              </a:lnSpc>
            </a:pPr>
            <a:r>
              <a:rPr lang="en-US">
                <a:latin typeface="Trebuchet MS" panose="020B0603020202020204" pitchFamily="34" charset="0"/>
              </a:rPr>
              <a:t>Supply </a:t>
            </a:r>
            <a:r>
              <a:rPr lang="en-US" smtClean="0">
                <a:latin typeface="Trebuchet MS" panose="020B0603020202020204" pitchFamily="34" charset="0"/>
              </a:rPr>
              <a:t>contracts </a:t>
            </a:r>
            <a:r>
              <a:rPr lang="en-US">
                <a:latin typeface="Trebuchet MS" panose="020B0603020202020204" pitchFamily="34" charset="0"/>
              </a:rPr>
              <a:t>from a manufacturer </a:t>
            </a:r>
          </a:p>
          <a:p>
            <a:pPr lvl="1">
              <a:lnSpc>
                <a:spcPct val="100000"/>
              </a:lnSpc>
            </a:pPr>
            <a:r>
              <a:rPr lang="en-US">
                <a:latin typeface="Trebuchet MS" panose="020B0603020202020204" pitchFamily="34" charset="0"/>
              </a:rPr>
              <a:t>Not more than </a:t>
            </a:r>
            <a:r>
              <a:rPr lang="en-US" b="1">
                <a:latin typeface="Trebuchet MS" panose="020B0603020202020204" pitchFamily="34" charset="0"/>
              </a:rPr>
              <a:t>50% </a:t>
            </a:r>
            <a:r>
              <a:rPr lang="en-US">
                <a:latin typeface="Trebuchet MS" panose="020B0603020202020204" pitchFamily="34" charset="0"/>
              </a:rPr>
              <a:t>of revenue can be paid to subcontractors</a:t>
            </a:r>
          </a:p>
          <a:p>
            <a:pPr lvl="2">
              <a:lnSpc>
                <a:spcPct val="100000"/>
              </a:lnSpc>
            </a:pPr>
            <a:r>
              <a:rPr lang="en-US" smtClean="0">
                <a:latin typeface="Trebuchet MS" panose="020B0603020202020204" pitchFamily="34" charset="0"/>
              </a:rPr>
              <a:t>Costs </a:t>
            </a:r>
            <a:r>
              <a:rPr lang="en-US">
                <a:latin typeface="Trebuchet MS" panose="020B0603020202020204" pitchFamily="34" charset="0"/>
              </a:rPr>
              <a:t>of materials are excluded and not considered to be subcontracted.</a:t>
            </a:r>
          </a:p>
          <a:p>
            <a:pPr>
              <a:lnSpc>
                <a:spcPct val="100000"/>
              </a:lnSpc>
            </a:pPr>
            <a:r>
              <a:rPr lang="en-US">
                <a:latin typeface="Trebuchet MS" panose="020B0603020202020204" pitchFamily="34" charset="0"/>
              </a:rPr>
              <a:t>Supply </a:t>
            </a:r>
            <a:r>
              <a:rPr lang="en-US" smtClean="0">
                <a:latin typeface="Trebuchet MS" panose="020B0603020202020204" pitchFamily="34" charset="0"/>
              </a:rPr>
              <a:t>contracts </a:t>
            </a:r>
            <a:r>
              <a:rPr lang="en-US">
                <a:latin typeface="Trebuchet MS" panose="020B0603020202020204" pitchFamily="34" charset="0"/>
              </a:rPr>
              <a:t>from a non-manufacturer (multiple item procurement) </a:t>
            </a:r>
          </a:p>
          <a:p>
            <a:pPr lvl="1">
              <a:lnSpc>
                <a:spcPct val="100000"/>
              </a:lnSpc>
            </a:pPr>
            <a:r>
              <a:rPr lang="en-US">
                <a:latin typeface="Trebuchet MS" panose="020B0603020202020204" pitchFamily="34" charset="0"/>
              </a:rPr>
              <a:t>More than </a:t>
            </a:r>
            <a:r>
              <a:rPr lang="en-US" b="1">
                <a:latin typeface="Trebuchet MS" panose="020B0603020202020204" pitchFamily="34" charset="0"/>
              </a:rPr>
              <a:t>50% </a:t>
            </a:r>
            <a:r>
              <a:rPr lang="en-US">
                <a:latin typeface="Trebuchet MS" panose="020B0603020202020204" pitchFamily="34" charset="0"/>
              </a:rPr>
              <a:t>of </a:t>
            </a:r>
            <a:r>
              <a:rPr lang="en-US" smtClean="0">
                <a:latin typeface="Trebuchet MS" panose="020B0603020202020204" pitchFamily="34" charset="0"/>
              </a:rPr>
              <a:t>revenue </a:t>
            </a:r>
            <a:r>
              <a:rPr lang="en-US" u="sng">
                <a:latin typeface="Trebuchet MS" panose="020B0603020202020204" pitchFamily="34" charset="0"/>
              </a:rPr>
              <a:t>must</a:t>
            </a:r>
            <a:r>
              <a:rPr lang="en-US">
                <a:latin typeface="Trebuchet MS" panose="020B0603020202020204" pitchFamily="34" charset="0"/>
              </a:rPr>
              <a:t> be paid to subcontractors who are small businesses </a:t>
            </a:r>
          </a:p>
          <a:p>
            <a:pPr lvl="1">
              <a:lnSpc>
                <a:spcPct val="100000"/>
              </a:lnSpc>
            </a:pPr>
            <a:endParaRPr lang="en-US">
              <a:latin typeface="Trebuchet MS" panose="020B0603020202020204" pitchFamily="34" charset="0"/>
            </a:endParaRPr>
          </a:p>
          <a:p>
            <a:pPr lvl="3">
              <a:lnSpc>
                <a:spcPct val="100000"/>
              </a:lnSpc>
            </a:pPr>
            <a:endParaRPr lang="en-US">
              <a:latin typeface="Trebuchet MS" panose="020B0603020202020204" pitchFamily="34" charset="0"/>
            </a:endParaRPr>
          </a:p>
          <a:p>
            <a:pPr lvl="2">
              <a:lnSpc>
                <a:spcPct val="100000"/>
              </a:lnSpc>
            </a:pPr>
            <a:endParaRPr lang="en-US">
              <a:latin typeface="Trebuchet MS" panose="020B0603020202020204" pitchFamily="34" charset="0"/>
            </a:endParaRPr>
          </a:p>
          <a:p>
            <a:pPr lvl="1">
              <a:lnSpc>
                <a:spcPct val="100000"/>
              </a:lnSpc>
            </a:pPr>
            <a:endParaRPr lang="en-US">
              <a:latin typeface="Trebuchet MS" panose="020B0603020202020204" pitchFamily="34" charset="0"/>
            </a:endParaRPr>
          </a:p>
          <a:p>
            <a:pPr>
              <a:lnSpc>
                <a:spcPct val="100000"/>
              </a:lnSpc>
            </a:pPr>
            <a:endParaRPr lang="en-US">
              <a:latin typeface="Trebuchet MS" panose="020B0603020202020204" pitchFamily="34" charset="0"/>
            </a:endParaRPr>
          </a:p>
          <a:p>
            <a:pPr marL="457200" lvl="1" indent="0">
              <a:lnSpc>
                <a:spcPct val="100000"/>
              </a:lnSpc>
              <a:buNone/>
            </a:pPr>
            <a:endParaRPr lang="en-US">
              <a:latin typeface="Trebuchet MS" panose="020B0603020202020204" pitchFamily="34" charset="0"/>
            </a:endParaRPr>
          </a:p>
          <a:p>
            <a:pPr>
              <a:lnSpc>
                <a:spcPct val="100000"/>
              </a:lnSpc>
            </a:pPr>
            <a:endParaRPr lang="en-US">
              <a:latin typeface="Trebuchet MS" panose="020B0603020202020204" pitchFamily="34" charset="0"/>
            </a:endParaRPr>
          </a:p>
          <a:p>
            <a:pPr>
              <a:lnSpc>
                <a:spcPct val="100000"/>
              </a:lnSpc>
            </a:pPr>
            <a:endParaRPr lang="en-US">
              <a:latin typeface="Trebuchet MS" panose="020B0603020202020204" pitchFamily="34" charset="0"/>
            </a:endParaRPr>
          </a:p>
        </p:txBody>
      </p:sp>
    </p:spTree>
    <p:extLst>
      <p:ext uri="{BB962C8B-B14F-4D97-AF65-F5344CB8AC3E}">
        <p14:creationId xmlns:p14="http://schemas.microsoft.com/office/powerpoint/2010/main" val="893109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Limitations on Subcontracting 13 C.F.R. 124.510 and 13 C.F.R 125.6</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a:bodyPr>
          <a:lstStyle/>
          <a:p>
            <a:pPr>
              <a:lnSpc>
                <a:spcPct val="100000"/>
              </a:lnSpc>
            </a:pPr>
            <a:r>
              <a:rPr lang="en-US">
                <a:latin typeface="Trebuchet MS" panose="020B0603020202020204" pitchFamily="34" charset="0"/>
              </a:rPr>
              <a:t>General </a:t>
            </a:r>
            <a:r>
              <a:rPr lang="en-US" smtClean="0">
                <a:latin typeface="Trebuchet MS" panose="020B0603020202020204" pitchFamily="34" charset="0"/>
              </a:rPr>
              <a:t>construction contracts</a:t>
            </a:r>
            <a:endParaRPr lang="en-US">
              <a:latin typeface="Trebuchet MS" panose="020B0603020202020204" pitchFamily="34" charset="0"/>
            </a:endParaRPr>
          </a:p>
          <a:p>
            <a:pPr lvl="1">
              <a:lnSpc>
                <a:spcPct val="100000"/>
              </a:lnSpc>
            </a:pPr>
            <a:r>
              <a:rPr lang="en-US">
                <a:latin typeface="Trebuchet MS" panose="020B0603020202020204" pitchFamily="34" charset="0"/>
              </a:rPr>
              <a:t>Not more than </a:t>
            </a:r>
            <a:r>
              <a:rPr lang="en-US" b="1">
                <a:latin typeface="Trebuchet MS" panose="020B0603020202020204" pitchFamily="34" charset="0"/>
              </a:rPr>
              <a:t>85% </a:t>
            </a:r>
            <a:r>
              <a:rPr lang="en-US">
                <a:latin typeface="Trebuchet MS" panose="020B0603020202020204" pitchFamily="34" charset="0"/>
              </a:rPr>
              <a:t>of revenue can be paid to subcontractors</a:t>
            </a:r>
          </a:p>
          <a:p>
            <a:pPr lvl="2">
              <a:lnSpc>
                <a:spcPct val="100000"/>
              </a:lnSpc>
            </a:pPr>
            <a:r>
              <a:rPr lang="en-US" smtClean="0">
                <a:latin typeface="Trebuchet MS" panose="020B0603020202020204" pitchFamily="34" charset="0"/>
              </a:rPr>
              <a:t>Costs </a:t>
            </a:r>
            <a:r>
              <a:rPr lang="en-US">
                <a:latin typeface="Trebuchet MS" panose="020B0603020202020204" pitchFamily="34" charset="0"/>
              </a:rPr>
              <a:t>of materials are excluded and not considered to be subcontracted.</a:t>
            </a:r>
          </a:p>
          <a:p>
            <a:pPr>
              <a:lnSpc>
                <a:spcPct val="100000"/>
              </a:lnSpc>
            </a:pPr>
            <a:r>
              <a:rPr lang="en-US" smtClean="0">
                <a:latin typeface="Trebuchet MS" panose="020B0603020202020204" pitchFamily="34" charset="0"/>
              </a:rPr>
              <a:t>Contracts </a:t>
            </a:r>
            <a:r>
              <a:rPr lang="en-US">
                <a:latin typeface="Trebuchet MS" panose="020B0603020202020204" pitchFamily="34" charset="0"/>
              </a:rPr>
              <a:t>for </a:t>
            </a:r>
            <a:r>
              <a:rPr lang="en-US" smtClean="0">
                <a:latin typeface="Trebuchet MS" panose="020B0603020202020204" pitchFamily="34" charset="0"/>
              </a:rPr>
              <a:t>special </a:t>
            </a:r>
            <a:r>
              <a:rPr lang="en-US">
                <a:latin typeface="Trebuchet MS" panose="020B0603020202020204" pitchFamily="34" charset="0"/>
              </a:rPr>
              <a:t>t</a:t>
            </a:r>
            <a:r>
              <a:rPr lang="en-US" smtClean="0">
                <a:latin typeface="Trebuchet MS" panose="020B0603020202020204" pitchFamily="34" charset="0"/>
              </a:rPr>
              <a:t>rade </a:t>
            </a:r>
            <a:r>
              <a:rPr lang="en-US">
                <a:latin typeface="Trebuchet MS" panose="020B0603020202020204" pitchFamily="34" charset="0"/>
              </a:rPr>
              <a:t>c</a:t>
            </a:r>
            <a:r>
              <a:rPr lang="en-US" smtClean="0">
                <a:latin typeface="Trebuchet MS" panose="020B0603020202020204" pitchFamily="34" charset="0"/>
              </a:rPr>
              <a:t>ontractors </a:t>
            </a:r>
            <a:endParaRPr lang="en-US">
              <a:latin typeface="Trebuchet MS" panose="020B0603020202020204" pitchFamily="34" charset="0"/>
            </a:endParaRPr>
          </a:p>
          <a:p>
            <a:pPr lvl="1">
              <a:lnSpc>
                <a:spcPct val="100000"/>
              </a:lnSpc>
            </a:pPr>
            <a:r>
              <a:rPr lang="en-US">
                <a:latin typeface="Trebuchet MS" panose="020B0603020202020204" pitchFamily="34" charset="0"/>
              </a:rPr>
              <a:t>Not more than </a:t>
            </a:r>
            <a:r>
              <a:rPr lang="en-US" b="1">
                <a:latin typeface="Trebuchet MS" panose="020B0603020202020204" pitchFamily="34" charset="0"/>
              </a:rPr>
              <a:t>75% </a:t>
            </a:r>
            <a:r>
              <a:rPr lang="en-US">
                <a:latin typeface="Trebuchet MS" panose="020B0603020202020204" pitchFamily="34" charset="0"/>
              </a:rPr>
              <a:t>of revenue can be paid to subcontractors</a:t>
            </a:r>
          </a:p>
          <a:p>
            <a:pPr lvl="2">
              <a:lnSpc>
                <a:spcPct val="100000"/>
              </a:lnSpc>
            </a:pPr>
            <a:r>
              <a:rPr lang="en-US" smtClean="0">
                <a:latin typeface="Trebuchet MS" panose="020B0603020202020204" pitchFamily="34" charset="0"/>
              </a:rPr>
              <a:t>Costs </a:t>
            </a:r>
            <a:r>
              <a:rPr lang="en-US">
                <a:latin typeface="Trebuchet MS" panose="020B0603020202020204" pitchFamily="34" charset="0"/>
              </a:rPr>
              <a:t>of materials are excluded and not considered to be subcontracted.</a:t>
            </a:r>
          </a:p>
          <a:p>
            <a:pPr lvl="3">
              <a:lnSpc>
                <a:spcPct val="100000"/>
              </a:lnSpc>
            </a:pPr>
            <a:endParaRPr lang="en-US">
              <a:latin typeface="Trebuchet MS" panose="020B0603020202020204" pitchFamily="34" charset="0"/>
            </a:endParaRPr>
          </a:p>
          <a:p>
            <a:pPr lvl="2">
              <a:lnSpc>
                <a:spcPct val="100000"/>
              </a:lnSpc>
            </a:pPr>
            <a:endParaRPr lang="en-US">
              <a:latin typeface="Trebuchet MS" panose="020B0603020202020204" pitchFamily="34" charset="0"/>
            </a:endParaRPr>
          </a:p>
          <a:p>
            <a:pPr lvl="1">
              <a:lnSpc>
                <a:spcPct val="100000"/>
              </a:lnSpc>
            </a:pPr>
            <a:endParaRPr lang="en-US">
              <a:latin typeface="Trebuchet MS" panose="020B0603020202020204" pitchFamily="34" charset="0"/>
            </a:endParaRPr>
          </a:p>
          <a:p>
            <a:pPr>
              <a:lnSpc>
                <a:spcPct val="100000"/>
              </a:lnSpc>
            </a:pPr>
            <a:endParaRPr lang="en-US">
              <a:latin typeface="Trebuchet MS" panose="020B0603020202020204" pitchFamily="34" charset="0"/>
            </a:endParaRPr>
          </a:p>
          <a:p>
            <a:pPr marL="457200" lvl="1" indent="0">
              <a:lnSpc>
                <a:spcPct val="100000"/>
              </a:lnSpc>
              <a:buNone/>
            </a:pPr>
            <a:endParaRPr lang="en-US">
              <a:latin typeface="Trebuchet MS" panose="020B0603020202020204" pitchFamily="34" charset="0"/>
            </a:endParaRPr>
          </a:p>
          <a:p>
            <a:pPr>
              <a:lnSpc>
                <a:spcPct val="100000"/>
              </a:lnSpc>
            </a:pPr>
            <a:endParaRPr lang="en-US">
              <a:latin typeface="Trebuchet MS" panose="020B0603020202020204" pitchFamily="34" charset="0"/>
            </a:endParaRPr>
          </a:p>
          <a:p>
            <a:pPr>
              <a:lnSpc>
                <a:spcPct val="100000"/>
              </a:lnSpc>
            </a:pPr>
            <a:endParaRPr lang="en-US">
              <a:latin typeface="Trebuchet MS" panose="020B0603020202020204" pitchFamily="34" charset="0"/>
            </a:endParaRPr>
          </a:p>
        </p:txBody>
      </p:sp>
    </p:spTree>
    <p:extLst>
      <p:ext uri="{BB962C8B-B14F-4D97-AF65-F5344CB8AC3E}">
        <p14:creationId xmlns:p14="http://schemas.microsoft.com/office/powerpoint/2010/main" val="2442696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Limitations on Subcontracting 13 C.F.R. 124.510 and 13 C.F.R 125.6</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fontScale="85000" lnSpcReduction="20000"/>
          </a:bodyPr>
          <a:lstStyle/>
          <a:p>
            <a:pPr>
              <a:lnSpc>
                <a:spcPct val="110000"/>
              </a:lnSpc>
            </a:pPr>
            <a:r>
              <a:rPr lang="en-US">
                <a:latin typeface="Trebuchet MS" panose="020B0603020202020204" pitchFamily="34" charset="0"/>
              </a:rPr>
              <a:t>Mixed </a:t>
            </a:r>
            <a:r>
              <a:rPr lang="en-US" smtClean="0">
                <a:latin typeface="Trebuchet MS" panose="020B0603020202020204" pitchFamily="34" charset="0"/>
              </a:rPr>
              <a:t>contracts </a:t>
            </a:r>
            <a:r>
              <a:rPr lang="en-US">
                <a:latin typeface="Trebuchet MS" panose="020B0603020202020204" pitchFamily="34" charset="0"/>
              </a:rPr>
              <a:t>(contracts with more than one of services, supplies, and/or construction)</a:t>
            </a:r>
          </a:p>
          <a:p>
            <a:pPr lvl="1">
              <a:lnSpc>
                <a:spcPct val="110000"/>
              </a:lnSpc>
            </a:pPr>
            <a:r>
              <a:rPr lang="en-US">
                <a:latin typeface="Trebuchet MS" panose="020B0603020202020204" pitchFamily="34" charset="0"/>
              </a:rPr>
              <a:t>Limits on subcontracting determined by NAICS code assigned to the contract by the Contracting Officer </a:t>
            </a:r>
          </a:p>
          <a:p>
            <a:pPr lvl="1">
              <a:lnSpc>
                <a:spcPct val="110000"/>
              </a:lnSpc>
            </a:pPr>
            <a:r>
              <a:rPr lang="en-US">
                <a:latin typeface="Trebuchet MS" panose="020B0603020202020204" pitchFamily="34" charset="0"/>
              </a:rPr>
              <a:t>Those portions of the contract that are not covered by the NAICS code are not considered for purposes of limitation on subcontracting rules</a:t>
            </a:r>
          </a:p>
          <a:p>
            <a:pPr lvl="1">
              <a:lnSpc>
                <a:spcPct val="110000"/>
              </a:lnSpc>
            </a:pPr>
            <a:r>
              <a:rPr lang="en-US">
                <a:latin typeface="Trebuchet MS" panose="020B0603020202020204" pitchFamily="34" charset="0"/>
              </a:rPr>
              <a:t>Example:</a:t>
            </a:r>
          </a:p>
          <a:p>
            <a:pPr lvl="2">
              <a:lnSpc>
                <a:spcPct val="110000"/>
              </a:lnSpc>
            </a:pPr>
            <a:r>
              <a:rPr lang="en-US">
                <a:latin typeface="Trebuchet MS" panose="020B0603020202020204" pitchFamily="34" charset="0"/>
              </a:rPr>
              <a:t>$3,000,000 contract</a:t>
            </a:r>
          </a:p>
          <a:p>
            <a:pPr lvl="3">
              <a:lnSpc>
                <a:spcPct val="110000"/>
              </a:lnSpc>
            </a:pPr>
            <a:r>
              <a:rPr lang="en-US">
                <a:latin typeface="Trebuchet MS" panose="020B0603020202020204" pitchFamily="34" charset="0"/>
              </a:rPr>
              <a:t>$2,500,000 services</a:t>
            </a:r>
          </a:p>
          <a:p>
            <a:pPr lvl="3">
              <a:lnSpc>
                <a:spcPct val="110000"/>
              </a:lnSpc>
            </a:pPr>
            <a:r>
              <a:rPr lang="en-US">
                <a:latin typeface="Trebuchet MS" panose="020B0603020202020204" pitchFamily="34" charset="0"/>
              </a:rPr>
              <a:t>$500,000 supplies</a:t>
            </a:r>
          </a:p>
          <a:p>
            <a:pPr lvl="2">
              <a:lnSpc>
                <a:spcPct val="110000"/>
              </a:lnSpc>
            </a:pPr>
            <a:r>
              <a:rPr lang="en-US">
                <a:latin typeface="Trebuchet MS" panose="020B0603020202020204" pitchFamily="34" charset="0"/>
              </a:rPr>
              <a:t>Services NAICS code assigned by Contracting Officer</a:t>
            </a:r>
          </a:p>
          <a:p>
            <a:pPr lvl="2">
              <a:lnSpc>
                <a:spcPct val="110000"/>
              </a:lnSpc>
            </a:pPr>
            <a:r>
              <a:rPr lang="en-US">
                <a:latin typeface="Trebuchet MS" panose="020B0603020202020204" pitchFamily="34" charset="0"/>
              </a:rPr>
              <a:t>Services Contract Limitation on subcontracting applies to $</a:t>
            </a:r>
            <a:r>
              <a:rPr lang="en-US" smtClean="0">
                <a:latin typeface="Trebuchet MS" panose="020B0603020202020204" pitchFamily="34" charset="0"/>
              </a:rPr>
              <a:t>2,500,000 </a:t>
            </a:r>
            <a:r>
              <a:rPr lang="en-US">
                <a:latin typeface="Trebuchet MS" panose="020B0603020202020204" pitchFamily="34" charset="0"/>
              </a:rPr>
              <a:t>of the contract</a:t>
            </a:r>
          </a:p>
          <a:p>
            <a:pPr lvl="2">
              <a:lnSpc>
                <a:spcPct val="110000"/>
              </a:lnSpc>
            </a:pPr>
            <a:r>
              <a:rPr lang="en-US">
                <a:latin typeface="Trebuchet MS" panose="020B0603020202020204" pitchFamily="34" charset="0"/>
              </a:rPr>
              <a:t>$500,000 supply portion disregarded for purposes of limitations on subcontracting </a:t>
            </a:r>
          </a:p>
          <a:p>
            <a:pPr lvl="1">
              <a:lnSpc>
                <a:spcPct val="110000"/>
              </a:lnSpc>
            </a:pPr>
            <a:endParaRPr lang="en-US">
              <a:latin typeface="Trebuchet MS" panose="020B0603020202020204" pitchFamily="34" charset="0"/>
            </a:endParaRPr>
          </a:p>
          <a:p>
            <a:pPr lvl="3">
              <a:lnSpc>
                <a:spcPct val="110000"/>
              </a:lnSpc>
            </a:pPr>
            <a:endParaRPr lang="en-US">
              <a:latin typeface="Trebuchet MS" panose="020B0603020202020204" pitchFamily="34" charset="0"/>
            </a:endParaRPr>
          </a:p>
          <a:p>
            <a:pPr lvl="2">
              <a:lnSpc>
                <a:spcPct val="110000"/>
              </a:lnSpc>
            </a:pPr>
            <a:endParaRPr lang="en-US">
              <a:latin typeface="Trebuchet MS" panose="020B0603020202020204" pitchFamily="34" charset="0"/>
            </a:endParaRPr>
          </a:p>
          <a:p>
            <a:pPr lvl="1">
              <a:lnSpc>
                <a:spcPct val="110000"/>
              </a:lnSpc>
            </a:pPr>
            <a:endParaRPr lang="en-US">
              <a:latin typeface="Trebuchet MS" panose="020B0603020202020204" pitchFamily="34" charset="0"/>
            </a:endParaRPr>
          </a:p>
          <a:p>
            <a:pPr>
              <a:lnSpc>
                <a:spcPct val="110000"/>
              </a:lnSpc>
            </a:pPr>
            <a:endParaRPr lang="en-US">
              <a:latin typeface="Trebuchet MS" panose="020B0603020202020204" pitchFamily="34" charset="0"/>
            </a:endParaRPr>
          </a:p>
          <a:p>
            <a:pPr marL="457200" lvl="1" indent="0">
              <a:lnSpc>
                <a:spcPct val="110000"/>
              </a:lnSpc>
              <a:buNone/>
            </a:pPr>
            <a:endParaRPr lang="en-US">
              <a:latin typeface="Trebuchet MS" panose="020B0603020202020204" pitchFamily="34" charset="0"/>
            </a:endParaRPr>
          </a:p>
          <a:p>
            <a:pPr>
              <a:lnSpc>
                <a:spcPct val="110000"/>
              </a:lnSpc>
            </a:pPr>
            <a:endParaRPr lang="en-US">
              <a:latin typeface="Trebuchet MS" panose="020B0603020202020204" pitchFamily="34" charset="0"/>
            </a:endParaRPr>
          </a:p>
          <a:p>
            <a:pPr>
              <a:lnSpc>
                <a:spcPct val="110000"/>
              </a:lnSpc>
            </a:pPr>
            <a:endParaRPr lang="en-US">
              <a:latin typeface="Trebuchet MS" panose="020B0603020202020204" pitchFamily="34" charset="0"/>
            </a:endParaRPr>
          </a:p>
        </p:txBody>
      </p:sp>
    </p:spTree>
    <p:extLst>
      <p:ext uri="{BB962C8B-B14F-4D97-AF65-F5344CB8AC3E}">
        <p14:creationId xmlns:p14="http://schemas.microsoft.com/office/powerpoint/2010/main" val="30225171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a:t>Limitations on Subcontracting Mentor – Protégé JVs 13 C.F.R.§ 125.8</a:t>
            </a:r>
          </a:p>
        </p:txBody>
      </p:sp>
      <p:sp>
        <p:nvSpPr>
          <p:cNvPr id="3" name="Content Placeholder 2"/>
          <p:cNvSpPr>
            <a:spLocks noGrp="1"/>
          </p:cNvSpPr>
          <p:nvPr>
            <p:ph idx="1"/>
          </p:nvPr>
        </p:nvSpPr>
        <p:spPr/>
        <p:txBody>
          <a:bodyPr>
            <a:normAutofit fontScale="85000" lnSpcReduction="20000"/>
          </a:bodyPr>
          <a:lstStyle/>
          <a:p>
            <a:pPr>
              <a:lnSpc>
                <a:spcPct val="110000"/>
              </a:lnSpc>
            </a:pPr>
            <a:r>
              <a:rPr lang="en-US">
                <a:latin typeface="Trebuchet MS" panose="020B0603020202020204" pitchFamily="34" charset="0"/>
              </a:rPr>
              <a:t>Mentor-protégé joint ventures are subject to same limitations on subcontracting; AND</a:t>
            </a:r>
          </a:p>
          <a:p>
            <a:pPr>
              <a:lnSpc>
                <a:spcPct val="110000"/>
              </a:lnSpc>
            </a:pPr>
            <a:r>
              <a:rPr lang="en-US">
                <a:latin typeface="Trebuchet MS" panose="020B0603020202020204" pitchFamily="34" charset="0"/>
              </a:rPr>
              <a:t>40% Rule (applies to 8(a), SDVOSB, WOSB, HUBZone)</a:t>
            </a:r>
          </a:p>
          <a:p>
            <a:pPr lvl="1">
              <a:lnSpc>
                <a:spcPct val="110000"/>
              </a:lnSpc>
            </a:pPr>
            <a:r>
              <a:rPr lang="en-US">
                <a:latin typeface="Trebuchet MS" panose="020B0603020202020204" pitchFamily="34" charset="0"/>
              </a:rPr>
              <a:t>Small business protégé must perform 40% of the work performed by the joint venture</a:t>
            </a:r>
          </a:p>
          <a:p>
            <a:pPr>
              <a:lnSpc>
                <a:spcPct val="110000"/>
              </a:lnSpc>
            </a:pPr>
            <a:r>
              <a:rPr lang="en-US">
                <a:latin typeface="Trebuchet MS" panose="020B0603020202020204" pitchFamily="34" charset="0"/>
              </a:rPr>
              <a:t>Example – services contract</a:t>
            </a:r>
          </a:p>
          <a:p>
            <a:pPr lvl="1">
              <a:lnSpc>
                <a:spcPct val="110000"/>
              </a:lnSpc>
            </a:pPr>
            <a:r>
              <a:rPr lang="en-US">
                <a:latin typeface="Trebuchet MS" panose="020B0603020202020204" pitchFamily="34" charset="0"/>
              </a:rPr>
              <a:t>General rule for services contracts requires that JV perform 50%, small business protégé must perform 40% of that portion (20% of total dollars)</a:t>
            </a:r>
          </a:p>
          <a:p>
            <a:pPr>
              <a:lnSpc>
                <a:spcPct val="110000"/>
              </a:lnSpc>
            </a:pPr>
            <a:r>
              <a:rPr lang="en-US">
                <a:latin typeface="Trebuchet MS" panose="020B0603020202020204" pitchFamily="34" charset="0"/>
              </a:rPr>
              <a:t>Example – construction contract</a:t>
            </a:r>
          </a:p>
          <a:p>
            <a:pPr lvl="1">
              <a:lnSpc>
                <a:spcPct val="110000"/>
              </a:lnSpc>
            </a:pPr>
            <a:r>
              <a:rPr lang="en-US">
                <a:latin typeface="Trebuchet MS" panose="020B0603020202020204" pitchFamily="34" charset="0"/>
              </a:rPr>
              <a:t>General rule for construction contracts requires that JV perform 15%, small business protégé must perform 40% of that portion (6% of total dollars) </a:t>
            </a:r>
          </a:p>
          <a:p>
            <a:pPr marL="457200" lvl="1" indent="0">
              <a:lnSpc>
                <a:spcPct val="110000"/>
              </a:lnSpc>
              <a:buNone/>
            </a:pPr>
            <a:r>
              <a:rPr lang="en-US">
                <a:latin typeface="Trebuchet MS" panose="020B0603020202020204" pitchFamily="34" charset="0"/>
              </a:rPr>
              <a:t> 	</a:t>
            </a:r>
          </a:p>
          <a:p>
            <a:pPr lvl="1">
              <a:lnSpc>
                <a:spcPct val="110000"/>
              </a:lnSpc>
            </a:pPr>
            <a:endParaRPr lang="en-US">
              <a:latin typeface="Trebuchet MS" panose="020B0603020202020204" pitchFamily="34" charset="0"/>
            </a:endParaRPr>
          </a:p>
        </p:txBody>
      </p:sp>
    </p:spTree>
    <p:extLst>
      <p:ext uri="{BB962C8B-B14F-4D97-AF65-F5344CB8AC3E}">
        <p14:creationId xmlns:p14="http://schemas.microsoft.com/office/powerpoint/2010/main" val="2546703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03EFA5-95A9-1EED-891D-0885CEA6CA90}"/>
              </a:ext>
            </a:extLst>
          </p:cNvPr>
          <p:cNvSpPr>
            <a:spLocks noGrp="1"/>
          </p:cNvSpPr>
          <p:nvPr>
            <p:ph type="body" idx="13"/>
          </p:nvPr>
        </p:nvSpPr>
        <p:spPr/>
        <p:txBody>
          <a:bodyPr>
            <a:normAutofit fontScale="92500" lnSpcReduction="10000"/>
          </a:bodyPr>
          <a:lstStyle/>
          <a:p>
            <a:r>
              <a:rPr lang="en-US" dirty="0"/>
              <a:t>Paige Spratt</a:t>
            </a:r>
          </a:p>
          <a:p>
            <a:endParaRPr lang="en-US" dirty="0"/>
          </a:p>
        </p:txBody>
      </p:sp>
      <p:sp>
        <p:nvSpPr>
          <p:cNvPr id="3" name="Text Placeholder 2">
            <a:extLst>
              <a:ext uri="{FF2B5EF4-FFF2-40B4-BE49-F238E27FC236}">
                <a16:creationId xmlns:a16="http://schemas.microsoft.com/office/drawing/2014/main" id="{B8545753-FAA0-BDD2-A7F4-6B329816AFEA}"/>
              </a:ext>
            </a:extLst>
          </p:cNvPr>
          <p:cNvSpPr>
            <a:spLocks noGrp="1"/>
          </p:cNvSpPr>
          <p:nvPr>
            <p:ph type="body" idx="14"/>
          </p:nvPr>
        </p:nvSpPr>
        <p:spPr/>
        <p:txBody>
          <a:bodyPr/>
          <a:lstStyle/>
          <a:p>
            <a:r>
              <a:rPr lang="en-US" dirty="0"/>
              <a:t>Shareholder</a:t>
            </a:r>
          </a:p>
        </p:txBody>
      </p:sp>
      <p:sp>
        <p:nvSpPr>
          <p:cNvPr id="4" name="Text Placeholder 3">
            <a:extLst>
              <a:ext uri="{FF2B5EF4-FFF2-40B4-BE49-F238E27FC236}">
                <a16:creationId xmlns:a16="http://schemas.microsoft.com/office/drawing/2014/main" id="{FBA5211F-1FC1-32EB-7645-327E67E845E3}"/>
              </a:ext>
            </a:extLst>
          </p:cNvPr>
          <p:cNvSpPr>
            <a:spLocks noGrp="1"/>
          </p:cNvSpPr>
          <p:nvPr>
            <p:ph type="body" idx="15"/>
          </p:nvPr>
        </p:nvSpPr>
        <p:spPr/>
        <p:txBody>
          <a:bodyPr/>
          <a:lstStyle/>
          <a:p>
            <a:r>
              <a:rPr lang="en-US" dirty="0"/>
              <a:t>Schwabe, Williamson &amp; Wyatt</a:t>
            </a:r>
          </a:p>
          <a:p>
            <a:endParaRPr lang="en-US" dirty="0"/>
          </a:p>
        </p:txBody>
      </p:sp>
      <p:pic>
        <p:nvPicPr>
          <p:cNvPr id="6" name="Picture Placeholder 5"/>
          <p:cNvPicPr>
            <a:picLocks noGrp="1" noChangeAspect="1"/>
          </p:cNvPicPr>
          <p:nvPr>
            <p:ph type="pic" sz="quarter" idx="16"/>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42133746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Limitations on Subcontracting 13 C.F.R. 124.510 and 13 C.F.R 125.6</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a:xfrm>
            <a:off x="838200" y="1268422"/>
            <a:ext cx="5268310" cy="4351338"/>
          </a:xfrm>
        </p:spPr>
        <p:txBody>
          <a:bodyPr>
            <a:normAutofit/>
          </a:bodyPr>
          <a:lstStyle/>
          <a:p>
            <a:pPr marL="52388" lvl="1" indent="0">
              <a:lnSpc>
                <a:spcPct val="100000"/>
              </a:lnSpc>
              <a:buNone/>
            </a:pPr>
            <a:r>
              <a:rPr lang="en-US" b="1" dirty="0">
                <a:latin typeface="Trebuchet MS" panose="020B0603020202020204" pitchFamily="34" charset="0"/>
              </a:rPr>
              <a:t>8(a) to non-8(a) Subcontractor</a:t>
            </a:r>
          </a:p>
          <a:p>
            <a:pPr marL="395288" lvl="1" indent="-342900">
              <a:lnSpc>
                <a:spcPct val="100000"/>
              </a:lnSpc>
            </a:pPr>
            <a:r>
              <a:rPr lang="en-US" sz="2000" dirty="0">
                <a:latin typeface="Trebuchet MS" panose="020B0603020202020204" pitchFamily="34" charset="0"/>
              </a:rPr>
              <a:t>Prime Contract</a:t>
            </a:r>
            <a:r>
              <a:rPr lang="en-US" sz="2000">
                <a:latin typeface="Trebuchet MS" panose="020B0603020202020204" pitchFamily="34" charset="0"/>
              </a:rPr>
              <a:t>: </a:t>
            </a:r>
            <a:r>
              <a:rPr lang="en-US" sz="2000" smtClean="0">
                <a:latin typeface="Trebuchet MS" panose="020B0603020202020204" pitchFamily="34" charset="0"/>
              </a:rPr>
              <a:t>$</a:t>
            </a:r>
            <a:r>
              <a:rPr lang="en-US" sz="2000" dirty="0">
                <a:latin typeface="Trebuchet MS" panose="020B0603020202020204" pitchFamily="34" charset="0"/>
              </a:rPr>
              <a:t>5,000,000 total</a:t>
            </a:r>
          </a:p>
          <a:p>
            <a:pPr marL="395288" lvl="1" indent="-342900">
              <a:lnSpc>
                <a:spcPct val="100000"/>
              </a:lnSpc>
            </a:pPr>
            <a:r>
              <a:rPr lang="en-US" sz="2000" dirty="0">
                <a:latin typeface="Trebuchet MS" panose="020B0603020202020204" pitchFamily="34" charset="0"/>
              </a:rPr>
              <a:t>Services type contract</a:t>
            </a:r>
          </a:p>
          <a:p>
            <a:pPr marL="395288" lvl="1" indent="-342900">
              <a:lnSpc>
                <a:spcPct val="100000"/>
              </a:lnSpc>
            </a:pPr>
            <a:r>
              <a:rPr lang="en-US" sz="2000" dirty="0">
                <a:latin typeface="Trebuchet MS" panose="020B0603020202020204" pitchFamily="34" charset="0"/>
              </a:rPr>
              <a:t>Limitation on Subcontracting</a:t>
            </a:r>
            <a:r>
              <a:rPr lang="en-US" sz="2000">
                <a:latin typeface="Trebuchet MS" panose="020B0603020202020204" pitchFamily="34" charset="0"/>
              </a:rPr>
              <a:t>: </a:t>
            </a:r>
            <a:r>
              <a:rPr lang="en-US" sz="2000" smtClean="0">
                <a:latin typeface="Trebuchet MS" panose="020B0603020202020204" pitchFamily="34" charset="0"/>
              </a:rPr>
              <a:t>50</a:t>
            </a:r>
            <a:r>
              <a:rPr lang="en-US" sz="2000" dirty="0">
                <a:latin typeface="Trebuchet MS" panose="020B0603020202020204" pitchFamily="34" charset="0"/>
              </a:rPr>
              <a:t>%</a:t>
            </a:r>
          </a:p>
          <a:p>
            <a:pPr marL="395288" lvl="1" indent="-342900">
              <a:lnSpc>
                <a:spcPct val="100000"/>
              </a:lnSpc>
            </a:pPr>
            <a:r>
              <a:rPr lang="en-US" sz="2000" dirty="0">
                <a:latin typeface="Trebuchet MS" panose="020B0603020202020204" pitchFamily="34" charset="0"/>
              </a:rPr>
              <a:t>Prime can subcontract up to $2,500,000 to the subcontractor</a:t>
            </a:r>
          </a:p>
          <a:p>
            <a:pPr marL="52388" lvl="1" indent="0">
              <a:lnSpc>
                <a:spcPct val="100000"/>
              </a:lnSpc>
              <a:buNone/>
            </a:pPr>
            <a:r>
              <a:rPr lang="en-US" sz="2000" b="1" dirty="0">
                <a:latin typeface="Trebuchet MS" panose="020B0603020202020204" pitchFamily="34" charset="0"/>
              </a:rPr>
              <a:t>Permitted</a:t>
            </a:r>
            <a:r>
              <a:rPr lang="en-US" sz="2000" dirty="0">
                <a:latin typeface="Trebuchet MS" panose="020B0603020202020204" pitchFamily="34" charset="0"/>
              </a:rPr>
              <a:t>:  </a:t>
            </a:r>
          </a:p>
          <a:p>
            <a:pPr marL="395288" lvl="1" indent="-342900">
              <a:lnSpc>
                <a:spcPct val="100000"/>
              </a:lnSpc>
            </a:pPr>
            <a:r>
              <a:rPr lang="en-US" sz="2000" dirty="0">
                <a:latin typeface="Trebuchet MS" panose="020B0603020202020204" pitchFamily="34" charset="0"/>
              </a:rPr>
              <a:t>$500,000 to Subcontractor A, $700,000 to Subcontractor B, and $1,200,000 to Subcontractor C</a:t>
            </a:r>
          </a:p>
          <a:p>
            <a:pPr marL="395288" lvl="1" indent="-342900">
              <a:lnSpc>
                <a:spcPct val="100000"/>
              </a:lnSpc>
            </a:pPr>
            <a:r>
              <a:rPr lang="en-US" sz="2000" dirty="0">
                <a:latin typeface="Trebuchet MS" panose="020B0603020202020204" pitchFamily="34" charset="0"/>
              </a:rPr>
              <a:t>Total subcontracting</a:t>
            </a:r>
            <a:r>
              <a:rPr lang="en-US" sz="2000">
                <a:latin typeface="Trebuchet MS" panose="020B0603020202020204" pitchFamily="34" charset="0"/>
              </a:rPr>
              <a:t>: </a:t>
            </a:r>
            <a:r>
              <a:rPr lang="en-US" sz="2000" smtClean="0">
                <a:latin typeface="Trebuchet MS" panose="020B0603020202020204" pitchFamily="34" charset="0"/>
              </a:rPr>
              <a:t>$2,400,000 </a:t>
            </a:r>
            <a:endParaRPr lang="en-US" sz="2000" dirty="0">
              <a:latin typeface="Trebuchet MS" panose="020B0603020202020204" pitchFamily="34" charset="0"/>
            </a:endParaRPr>
          </a:p>
          <a:p>
            <a:pPr marL="395288" lvl="1" indent="-342900">
              <a:lnSpc>
                <a:spcPct val="100000"/>
              </a:lnSpc>
            </a:pPr>
            <a:r>
              <a:rPr lang="en-US" sz="2000" dirty="0">
                <a:latin typeface="Trebuchet MS" panose="020B0603020202020204" pitchFamily="34" charset="0"/>
              </a:rPr>
              <a:t>Prime retains $2,600,000</a:t>
            </a:r>
          </a:p>
          <a:p>
            <a:pPr lvl="3">
              <a:lnSpc>
                <a:spcPct val="100000"/>
              </a:lnSpc>
            </a:pPr>
            <a:endParaRPr lang="en-US" dirty="0">
              <a:latin typeface="Trebuchet MS" panose="020B0603020202020204" pitchFamily="34" charset="0"/>
            </a:endParaRPr>
          </a:p>
          <a:p>
            <a:pPr lvl="2">
              <a:lnSpc>
                <a:spcPct val="100000"/>
              </a:lnSpc>
            </a:pPr>
            <a:endParaRPr lang="en-US" dirty="0">
              <a:latin typeface="Trebuchet MS" panose="020B0603020202020204" pitchFamily="34" charset="0"/>
            </a:endParaRPr>
          </a:p>
          <a:p>
            <a:pPr lvl="1">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marL="457200" lvl="1" indent="0">
              <a:lnSpc>
                <a:spcPct val="100000"/>
              </a:lnSpc>
              <a:buNone/>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p:txBody>
      </p:sp>
      <p:sp>
        <p:nvSpPr>
          <p:cNvPr id="4" name="Content Placeholder 2">
            <a:extLst>
              <a:ext uri="{FF2B5EF4-FFF2-40B4-BE49-F238E27FC236}">
                <a16:creationId xmlns:a16="http://schemas.microsoft.com/office/drawing/2014/main" id="{67A81448-EB5E-5FFE-CF8A-042BBF490B42}"/>
              </a:ext>
            </a:extLst>
          </p:cNvPr>
          <p:cNvSpPr txBox="1">
            <a:spLocks/>
          </p:cNvSpPr>
          <p:nvPr/>
        </p:nvSpPr>
        <p:spPr>
          <a:xfrm>
            <a:off x="6258910" y="1268422"/>
            <a:ext cx="526831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02C41"/>
                </a:solidFill>
                <a:latin typeface="Trebuchet MS" panose="020B070302020209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2388" lvl="1" indent="0">
              <a:lnSpc>
                <a:spcPct val="100000"/>
              </a:lnSpc>
              <a:buFont typeface="Arial" panose="020B0604020202020204" pitchFamily="34" charset="0"/>
              <a:buNone/>
            </a:pPr>
            <a:r>
              <a:rPr lang="en-US" b="1" dirty="0">
                <a:latin typeface="Trebuchet MS" panose="020B0603020202020204" pitchFamily="34" charset="0"/>
              </a:rPr>
              <a:t>8(a) to non-8(a) Subcontractor</a:t>
            </a:r>
          </a:p>
          <a:p>
            <a:pPr marL="395288" lvl="1" indent="-342900">
              <a:lnSpc>
                <a:spcPct val="100000"/>
              </a:lnSpc>
            </a:pPr>
            <a:r>
              <a:rPr lang="en-US" sz="2000" dirty="0">
                <a:latin typeface="Trebuchet MS" panose="020B0603020202020204" pitchFamily="34" charset="0"/>
              </a:rPr>
              <a:t>Prime Contract</a:t>
            </a:r>
            <a:r>
              <a:rPr lang="en-US" sz="2000">
                <a:latin typeface="Trebuchet MS" panose="020B0603020202020204" pitchFamily="34" charset="0"/>
              </a:rPr>
              <a:t>: </a:t>
            </a:r>
            <a:r>
              <a:rPr lang="en-US" sz="2000" smtClean="0">
                <a:latin typeface="Trebuchet MS" panose="020B0603020202020204" pitchFamily="34" charset="0"/>
              </a:rPr>
              <a:t>$</a:t>
            </a:r>
            <a:r>
              <a:rPr lang="en-US" sz="2000" dirty="0">
                <a:latin typeface="Trebuchet MS" panose="020B0603020202020204" pitchFamily="34" charset="0"/>
              </a:rPr>
              <a:t>5,000,000 total</a:t>
            </a:r>
          </a:p>
          <a:p>
            <a:pPr marL="395288" lvl="1" indent="-342900">
              <a:lnSpc>
                <a:spcPct val="100000"/>
              </a:lnSpc>
            </a:pPr>
            <a:r>
              <a:rPr lang="en-US" sz="2000" dirty="0">
                <a:latin typeface="Trebuchet MS" panose="020B0603020202020204" pitchFamily="34" charset="0"/>
              </a:rPr>
              <a:t>Construction type contract</a:t>
            </a:r>
          </a:p>
          <a:p>
            <a:pPr marL="395288" lvl="1" indent="-342900">
              <a:lnSpc>
                <a:spcPct val="100000"/>
              </a:lnSpc>
            </a:pPr>
            <a:r>
              <a:rPr lang="en-US" sz="2000" dirty="0">
                <a:latin typeface="Trebuchet MS" panose="020B0603020202020204" pitchFamily="34" charset="0"/>
              </a:rPr>
              <a:t>Limitation on Subcontracting</a:t>
            </a:r>
            <a:r>
              <a:rPr lang="en-US" sz="2000">
                <a:latin typeface="Trebuchet MS" panose="020B0603020202020204" pitchFamily="34" charset="0"/>
              </a:rPr>
              <a:t>: </a:t>
            </a:r>
            <a:r>
              <a:rPr lang="en-US" sz="2000" smtClean="0">
                <a:latin typeface="Trebuchet MS" panose="020B0603020202020204" pitchFamily="34" charset="0"/>
              </a:rPr>
              <a:t>85</a:t>
            </a:r>
            <a:r>
              <a:rPr lang="en-US" sz="2000" dirty="0">
                <a:latin typeface="Trebuchet MS" panose="020B0603020202020204" pitchFamily="34" charset="0"/>
              </a:rPr>
              <a:t>%</a:t>
            </a:r>
          </a:p>
          <a:p>
            <a:pPr marL="395288" lvl="1" indent="-342900">
              <a:lnSpc>
                <a:spcPct val="100000"/>
              </a:lnSpc>
            </a:pPr>
            <a:r>
              <a:rPr lang="en-US" sz="2000" dirty="0">
                <a:latin typeface="Trebuchet MS" panose="020B0603020202020204" pitchFamily="34" charset="0"/>
              </a:rPr>
              <a:t>Prime can subcontract up to $4,250,000</a:t>
            </a:r>
          </a:p>
          <a:p>
            <a:pPr marL="52388" lvl="1" indent="0">
              <a:lnSpc>
                <a:spcPct val="100000"/>
              </a:lnSpc>
              <a:buNone/>
            </a:pPr>
            <a:r>
              <a:rPr lang="en-US" sz="2000" b="1" dirty="0">
                <a:latin typeface="Trebuchet MS" panose="020B0603020202020204" pitchFamily="34" charset="0"/>
              </a:rPr>
              <a:t>Permitted</a:t>
            </a:r>
            <a:r>
              <a:rPr lang="en-US" sz="2000" dirty="0">
                <a:latin typeface="Trebuchet MS" panose="020B0603020202020204" pitchFamily="34" charset="0"/>
              </a:rPr>
              <a:t>:  </a:t>
            </a:r>
          </a:p>
          <a:p>
            <a:pPr marL="395288" lvl="1" indent="-342900">
              <a:lnSpc>
                <a:spcPct val="100000"/>
              </a:lnSpc>
            </a:pPr>
            <a:r>
              <a:rPr lang="en-US" sz="2000" dirty="0">
                <a:latin typeface="Trebuchet MS" panose="020B0603020202020204" pitchFamily="34" charset="0"/>
              </a:rPr>
              <a:t>$2,000,000 to Subcontractor A, $1,000,000 to Subcontractor B, and $1,200,000 to Subcontractor C</a:t>
            </a:r>
          </a:p>
          <a:p>
            <a:pPr marL="395288" lvl="1" indent="-342900">
              <a:lnSpc>
                <a:spcPct val="100000"/>
              </a:lnSpc>
            </a:pPr>
            <a:r>
              <a:rPr lang="en-US" sz="2000" dirty="0">
                <a:latin typeface="Trebuchet MS" panose="020B0603020202020204" pitchFamily="34" charset="0"/>
              </a:rPr>
              <a:t>Total subcontracting</a:t>
            </a:r>
            <a:r>
              <a:rPr lang="en-US" sz="2000">
                <a:latin typeface="Trebuchet MS" panose="020B0603020202020204" pitchFamily="34" charset="0"/>
              </a:rPr>
              <a:t>: </a:t>
            </a:r>
            <a:r>
              <a:rPr lang="en-US" sz="2000" smtClean="0">
                <a:latin typeface="Trebuchet MS" panose="020B0603020202020204" pitchFamily="34" charset="0"/>
              </a:rPr>
              <a:t>$</a:t>
            </a:r>
            <a:r>
              <a:rPr lang="en-US" sz="2000" dirty="0">
                <a:latin typeface="Trebuchet MS" panose="020B0603020202020204" pitchFamily="34" charset="0"/>
              </a:rPr>
              <a:t>4,200,000</a:t>
            </a:r>
          </a:p>
          <a:p>
            <a:pPr marL="395288" lvl="1" indent="-342900">
              <a:lnSpc>
                <a:spcPct val="100000"/>
              </a:lnSpc>
            </a:pPr>
            <a:r>
              <a:rPr lang="en-US" sz="2000" dirty="0">
                <a:latin typeface="Trebuchet MS" panose="020B0603020202020204" pitchFamily="34" charset="0"/>
              </a:rPr>
              <a:t>Prime retains $800,000</a:t>
            </a:r>
          </a:p>
          <a:p>
            <a:pPr lvl="3">
              <a:lnSpc>
                <a:spcPct val="100000"/>
              </a:lnSpc>
            </a:pPr>
            <a:endParaRPr lang="en-US" dirty="0">
              <a:latin typeface="Trebuchet MS" panose="020B0603020202020204" pitchFamily="34" charset="0"/>
            </a:endParaRPr>
          </a:p>
          <a:p>
            <a:pPr lvl="2">
              <a:lnSpc>
                <a:spcPct val="100000"/>
              </a:lnSpc>
            </a:pPr>
            <a:endParaRPr lang="en-US" dirty="0">
              <a:latin typeface="Trebuchet MS" panose="020B0603020202020204" pitchFamily="34" charset="0"/>
            </a:endParaRPr>
          </a:p>
          <a:p>
            <a:pPr lvl="1">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marL="457200" lvl="1" indent="0">
              <a:lnSpc>
                <a:spcPct val="100000"/>
              </a:lnSpc>
              <a:buFont typeface="Arial" panose="020B0604020202020204" pitchFamily="34" charset="0"/>
              <a:buNone/>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p:txBody>
      </p:sp>
    </p:spTree>
    <p:extLst>
      <p:ext uri="{BB962C8B-B14F-4D97-AF65-F5344CB8AC3E}">
        <p14:creationId xmlns:p14="http://schemas.microsoft.com/office/powerpoint/2010/main" val="13754601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Limitations on Subcontracting 13 C.F.R. 124.510 and 13 C.F.R 125.6</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a:bodyPr>
          <a:lstStyle/>
          <a:p>
            <a:pPr marL="0" indent="0">
              <a:lnSpc>
                <a:spcPct val="100000"/>
              </a:lnSpc>
              <a:buNone/>
            </a:pPr>
            <a:r>
              <a:rPr lang="en-US" dirty="0">
                <a:latin typeface="Trebuchet MS" panose="020B0603020202020204" pitchFamily="34" charset="0"/>
              </a:rPr>
              <a:t>When is compliance measured?</a:t>
            </a:r>
          </a:p>
          <a:p>
            <a:pPr lvl="1">
              <a:lnSpc>
                <a:spcPct val="100000"/>
              </a:lnSpc>
            </a:pPr>
            <a:r>
              <a:rPr lang="en-US" dirty="0">
                <a:latin typeface="Trebuchet MS" panose="020B0603020202020204" pitchFamily="34" charset="0"/>
              </a:rPr>
              <a:t>Contracts – base term and then each option period analyzed separately </a:t>
            </a:r>
          </a:p>
          <a:p>
            <a:pPr lvl="1">
              <a:lnSpc>
                <a:spcPct val="100000"/>
              </a:lnSpc>
            </a:pPr>
            <a:r>
              <a:rPr lang="en-US" dirty="0">
                <a:latin typeface="Trebuchet MS" panose="020B0603020202020204" pitchFamily="34" charset="0"/>
              </a:rPr>
              <a:t>Orders set aside under a full and open contract – period of performance for order </a:t>
            </a:r>
          </a:p>
          <a:p>
            <a:pPr lvl="1">
              <a:lnSpc>
                <a:spcPct val="100000"/>
              </a:lnSpc>
            </a:pPr>
            <a:r>
              <a:rPr lang="en-US" dirty="0">
                <a:latin typeface="Trebuchet MS" panose="020B0603020202020204" pitchFamily="34" charset="0"/>
              </a:rPr>
              <a:t>IDIQs – base term and then each option period analyzed separately </a:t>
            </a:r>
          </a:p>
          <a:p>
            <a:pPr lvl="2">
              <a:lnSpc>
                <a:spcPct val="100000"/>
              </a:lnSpc>
            </a:pPr>
            <a:r>
              <a:rPr lang="en-US" dirty="0">
                <a:latin typeface="Trebuchet MS" panose="020B0603020202020204" pitchFamily="34" charset="0"/>
              </a:rPr>
              <a:t>Contracting office may require 8(a) entity to meet limitation on subcontracting for each order – would have to include this requirement in the order </a:t>
            </a:r>
          </a:p>
          <a:p>
            <a:pPr lvl="1">
              <a:lnSpc>
                <a:spcPct val="100000"/>
              </a:lnSpc>
            </a:pPr>
            <a:endParaRPr lang="en-US" dirty="0">
              <a:latin typeface="Trebuchet MS" panose="020B0603020202020204" pitchFamily="34" charset="0"/>
            </a:endParaRPr>
          </a:p>
          <a:p>
            <a:pPr lvl="3">
              <a:lnSpc>
                <a:spcPct val="100000"/>
              </a:lnSpc>
            </a:pPr>
            <a:endParaRPr lang="en-US" dirty="0">
              <a:latin typeface="Trebuchet MS" panose="020B0603020202020204" pitchFamily="34" charset="0"/>
            </a:endParaRPr>
          </a:p>
          <a:p>
            <a:pPr lvl="2">
              <a:lnSpc>
                <a:spcPct val="100000"/>
              </a:lnSpc>
            </a:pPr>
            <a:endParaRPr lang="en-US" dirty="0">
              <a:latin typeface="Trebuchet MS" panose="020B0603020202020204" pitchFamily="34" charset="0"/>
            </a:endParaRPr>
          </a:p>
          <a:p>
            <a:pPr lvl="1">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marL="457200" lvl="1" indent="0">
              <a:lnSpc>
                <a:spcPct val="100000"/>
              </a:lnSpc>
              <a:buNone/>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p:txBody>
      </p:sp>
    </p:spTree>
    <p:extLst>
      <p:ext uri="{BB962C8B-B14F-4D97-AF65-F5344CB8AC3E}">
        <p14:creationId xmlns:p14="http://schemas.microsoft.com/office/powerpoint/2010/main" val="4985776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DD4D-E099-6CAF-5FA3-2A78FCED86A4}"/>
              </a:ext>
            </a:extLst>
          </p:cNvPr>
          <p:cNvSpPr>
            <a:spLocks noGrp="1"/>
          </p:cNvSpPr>
          <p:nvPr>
            <p:ph type="title"/>
          </p:nvPr>
        </p:nvSpPr>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p:txBody>
          <a:bodyPr>
            <a:normAutofit/>
          </a:bodyPr>
          <a:lstStyle/>
          <a:p>
            <a:pPr marL="0" indent="0" algn="ctr">
              <a:buNone/>
            </a:pPr>
            <a:endParaRPr lang="en-US" sz="4800" b="1" dirty="0"/>
          </a:p>
          <a:p>
            <a:pPr marL="0" indent="0" algn="ctr">
              <a:buNone/>
            </a:pPr>
            <a:r>
              <a:rPr lang="en-US" sz="4800" b="1"/>
              <a:t>SIMILARLY SITUATED ENTITIES</a:t>
            </a:r>
            <a:endParaRPr lang="en-US" sz="4800" b="1" dirty="0"/>
          </a:p>
        </p:txBody>
      </p:sp>
    </p:spTree>
    <p:extLst>
      <p:ext uri="{BB962C8B-B14F-4D97-AF65-F5344CB8AC3E}">
        <p14:creationId xmlns:p14="http://schemas.microsoft.com/office/powerpoint/2010/main" val="11089722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Similarly Situated Entities, 13 C.F.R 125.6(c)</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fontScale="85000" lnSpcReduction="20000"/>
          </a:bodyPr>
          <a:lstStyle/>
          <a:p>
            <a:pPr>
              <a:lnSpc>
                <a:spcPct val="110000"/>
              </a:lnSpc>
            </a:pPr>
            <a:r>
              <a:rPr lang="en-US" dirty="0">
                <a:latin typeface="Trebuchet MS" panose="020B0603020202020204" pitchFamily="34" charset="0"/>
              </a:rPr>
              <a:t>Subcontracts with similarly situated entities do </a:t>
            </a:r>
            <a:r>
              <a:rPr lang="en-US" u="sng" dirty="0">
                <a:latin typeface="Trebuchet MS" panose="020B0603020202020204" pitchFamily="34" charset="0"/>
              </a:rPr>
              <a:t>not</a:t>
            </a:r>
            <a:r>
              <a:rPr lang="en-US" dirty="0">
                <a:latin typeface="Trebuchet MS" panose="020B0603020202020204" pitchFamily="34" charset="0"/>
              </a:rPr>
              <a:t> </a:t>
            </a:r>
            <a:r>
              <a:rPr lang="en-US">
                <a:latin typeface="Trebuchet MS" panose="020B0603020202020204" pitchFamily="34" charset="0"/>
              </a:rPr>
              <a:t>count </a:t>
            </a:r>
            <a:r>
              <a:rPr lang="en-US" smtClean="0">
                <a:latin typeface="Trebuchet MS" panose="020B0603020202020204" pitchFamily="34" charset="0"/>
              </a:rPr>
              <a:t>toward </a:t>
            </a:r>
            <a:r>
              <a:rPr lang="en-US" dirty="0">
                <a:latin typeface="Trebuchet MS" panose="020B0603020202020204" pitchFamily="34" charset="0"/>
              </a:rPr>
              <a:t>subcontracting limitations</a:t>
            </a:r>
          </a:p>
          <a:p>
            <a:pPr lvl="1">
              <a:lnSpc>
                <a:spcPct val="110000"/>
              </a:lnSpc>
            </a:pPr>
            <a:r>
              <a:rPr lang="en-US" dirty="0">
                <a:latin typeface="Trebuchet MS" panose="020B0603020202020204" pitchFamily="34" charset="0"/>
              </a:rPr>
              <a:t>BUT small business protégé in mentor-protégé JV </a:t>
            </a:r>
            <a:r>
              <a:rPr lang="en-US" u="sng" dirty="0">
                <a:latin typeface="Trebuchet MS" panose="020B0603020202020204" pitchFamily="34" charset="0"/>
              </a:rPr>
              <a:t>cannot</a:t>
            </a:r>
            <a:r>
              <a:rPr lang="en-US" dirty="0">
                <a:latin typeface="Trebuchet MS" panose="020B0603020202020204" pitchFamily="34" charset="0"/>
              </a:rPr>
              <a:t> meet 40% rule by subcontracting to similarly situated entity (would not serve purpose of M-P)  </a:t>
            </a:r>
          </a:p>
          <a:p>
            <a:pPr>
              <a:lnSpc>
                <a:spcPct val="110000"/>
              </a:lnSpc>
            </a:pPr>
            <a:r>
              <a:rPr lang="en-US" dirty="0">
                <a:latin typeface="Trebuchet MS" panose="020B0603020202020204" pitchFamily="34" charset="0"/>
              </a:rPr>
              <a:t>Similarly situated entity is an entity with the same socio-economic status as the prime contractor</a:t>
            </a:r>
          </a:p>
          <a:p>
            <a:pPr lvl="1">
              <a:lnSpc>
                <a:spcPct val="110000"/>
              </a:lnSpc>
            </a:pPr>
            <a:r>
              <a:rPr lang="en-US" sz="2800" dirty="0">
                <a:latin typeface="Trebuchet MS" panose="020B0603020202020204" pitchFamily="34" charset="0"/>
              </a:rPr>
              <a:t>8(a) to 8(a) = similarly situated subcontractor</a:t>
            </a:r>
          </a:p>
          <a:p>
            <a:pPr lvl="1">
              <a:lnSpc>
                <a:spcPct val="110000"/>
              </a:lnSpc>
            </a:pPr>
            <a:r>
              <a:rPr lang="en-US" sz="2800" dirty="0">
                <a:latin typeface="Trebuchet MS" panose="020B0603020202020204" pitchFamily="34" charset="0"/>
              </a:rPr>
              <a:t>HUBZone to HUBZone </a:t>
            </a:r>
            <a:r>
              <a:rPr lang="en-US" sz="2800">
                <a:latin typeface="Trebuchet MS" panose="020B0603020202020204" pitchFamily="34" charset="0"/>
              </a:rPr>
              <a:t>= </a:t>
            </a:r>
            <a:r>
              <a:rPr lang="en-US" sz="2800" smtClean="0">
                <a:latin typeface="Trebuchet MS" panose="020B0603020202020204" pitchFamily="34" charset="0"/>
              </a:rPr>
              <a:t>similarly </a:t>
            </a:r>
            <a:r>
              <a:rPr lang="en-US" sz="2800" dirty="0">
                <a:latin typeface="Trebuchet MS" panose="020B0603020202020204" pitchFamily="34" charset="0"/>
              </a:rPr>
              <a:t>situated subcontractor</a:t>
            </a:r>
          </a:p>
          <a:p>
            <a:pPr lvl="1">
              <a:lnSpc>
                <a:spcPct val="110000"/>
              </a:lnSpc>
            </a:pPr>
            <a:r>
              <a:rPr lang="en-US" sz="2800" dirty="0">
                <a:latin typeface="Trebuchet MS" panose="020B0603020202020204" pitchFamily="34" charset="0"/>
              </a:rPr>
              <a:t>WOSB to 8(a) </a:t>
            </a:r>
            <a:r>
              <a:rPr lang="en-US" sz="3800" dirty="0">
                <a:solidFill>
                  <a:srgbClr val="FF0000"/>
                </a:solidFill>
                <a:latin typeface="Trebuchet MS" panose="020B0603020202020204" pitchFamily="34" charset="0"/>
              </a:rPr>
              <a:t>≠</a:t>
            </a:r>
            <a:r>
              <a:rPr lang="en-US" sz="3800" dirty="0">
                <a:latin typeface="Trebuchet MS" panose="020B0603020202020204" pitchFamily="34" charset="0"/>
              </a:rPr>
              <a:t> </a:t>
            </a:r>
            <a:r>
              <a:rPr lang="en-US" sz="2800" dirty="0">
                <a:latin typeface="Trebuchet MS" panose="020B0603020202020204" pitchFamily="34" charset="0"/>
              </a:rPr>
              <a:t>similarly situated subcontractor</a:t>
            </a:r>
          </a:p>
          <a:p>
            <a:pPr>
              <a:lnSpc>
                <a:spcPct val="110000"/>
              </a:lnSpc>
            </a:pPr>
            <a:r>
              <a:rPr lang="en-US" sz="3200" dirty="0">
                <a:latin typeface="Trebuchet MS" panose="020B0603020202020204" pitchFamily="34" charset="0"/>
              </a:rPr>
              <a:t>Subcontracts by similarly situated entities </a:t>
            </a:r>
            <a:r>
              <a:rPr lang="en-US" sz="3200" u="sng" dirty="0">
                <a:latin typeface="Trebuchet MS" panose="020B0603020202020204" pitchFamily="34" charset="0"/>
              </a:rPr>
              <a:t>do</a:t>
            </a:r>
            <a:r>
              <a:rPr lang="en-US" sz="3200" dirty="0">
                <a:latin typeface="Trebuchet MS" panose="020B0603020202020204" pitchFamily="34" charset="0"/>
              </a:rPr>
              <a:t> count towards subcontracting limitations </a:t>
            </a:r>
          </a:p>
          <a:p>
            <a:pPr lvl="1">
              <a:lnSpc>
                <a:spcPct val="110000"/>
              </a:lnSpc>
            </a:pPr>
            <a:endParaRPr lang="en-US" dirty="0">
              <a:latin typeface="Trebuchet MS" panose="020B0603020202020204" pitchFamily="34" charset="0"/>
            </a:endParaRPr>
          </a:p>
          <a:p>
            <a:pPr lvl="3">
              <a:lnSpc>
                <a:spcPct val="110000"/>
              </a:lnSpc>
            </a:pPr>
            <a:endParaRPr lang="en-US" dirty="0">
              <a:latin typeface="Trebuchet MS" panose="020B0603020202020204" pitchFamily="34" charset="0"/>
            </a:endParaRPr>
          </a:p>
          <a:p>
            <a:pPr lvl="2">
              <a:lnSpc>
                <a:spcPct val="110000"/>
              </a:lnSpc>
            </a:pPr>
            <a:endParaRPr lang="en-US" dirty="0">
              <a:latin typeface="Trebuchet MS" panose="020B0603020202020204" pitchFamily="34" charset="0"/>
            </a:endParaRPr>
          </a:p>
          <a:p>
            <a:pPr lvl="1">
              <a:lnSpc>
                <a:spcPct val="110000"/>
              </a:lnSpc>
            </a:pPr>
            <a:endParaRPr lang="en-US" dirty="0">
              <a:latin typeface="Trebuchet MS" panose="020B0603020202020204" pitchFamily="34" charset="0"/>
            </a:endParaRPr>
          </a:p>
          <a:p>
            <a:pPr>
              <a:lnSpc>
                <a:spcPct val="110000"/>
              </a:lnSpc>
            </a:pPr>
            <a:endParaRPr lang="en-US" dirty="0">
              <a:latin typeface="Trebuchet MS" panose="020B0603020202020204" pitchFamily="34" charset="0"/>
            </a:endParaRPr>
          </a:p>
          <a:p>
            <a:pPr marL="457200" lvl="1" indent="0">
              <a:lnSpc>
                <a:spcPct val="110000"/>
              </a:lnSpc>
              <a:buNone/>
            </a:pPr>
            <a:endParaRPr lang="en-US" dirty="0">
              <a:latin typeface="Trebuchet MS" panose="020B0603020202020204" pitchFamily="34" charset="0"/>
            </a:endParaRPr>
          </a:p>
          <a:p>
            <a:pPr>
              <a:lnSpc>
                <a:spcPct val="110000"/>
              </a:lnSpc>
            </a:pPr>
            <a:endParaRPr lang="en-US" dirty="0">
              <a:latin typeface="Trebuchet MS" panose="020B0603020202020204" pitchFamily="34" charset="0"/>
            </a:endParaRPr>
          </a:p>
          <a:p>
            <a:pPr>
              <a:lnSpc>
                <a:spcPct val="110000"/>
              </a:lnSpc>
            </a:pPr>
            <a:endParaRPr lang="en-US" dirty="0">
              <a:latin typeface="Trebuchet MS" panose="020B0603020202020204" pitchFamily="34" charset="0"/>
            </a:endParaRPr>
          </a:p>
        </p:txBody>
      </p:sp>
    </p:spTree>
    <p:extLst>
      <p:ext uri="{BB962C8B-B14F-4D97-AF65-F5344CB8AC3E}">
        <p14:creationId xmlns:p14="http://schemas.microsoft.com/office/powerpoint/2010/main" val="21203867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Similarly Situated Entities, 13 C.F.R 125.6(c)</a:t>
            </a:r>
          </a:p>
        </p:txBody>
      </p:sp>
      <p:sp>
        <p:nvSpPr>
          <p:cNvPr id="5" name="Content Placeholder 2">
            <a:extLst>
              <a:ext uri="{FF2B5EF4-FFF2-40B4-BE49-F238E27FC236}">
                <a16:creationId xmlns:a16="http://schemas.microsoft.com/office/drawing/2014/main" id="{67A81448-EB5E-5FFE-CF8A-042BBF490B42}"/>
              </a:ext>
            </a:extLst>
          </p:cNvPr>
          <p:cNvSpPr txBox="1">
            <a:spLocks/>
          </p:cNvSpPr>
          <p:nvPr/>
        </p:nvSpPr>
        <p:spPr>
          <a:xfrm>
            <a:off x="827690" y="1184339"/>
            <a:ext cx="5268310" cy="435133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02C41"/>
                </a:solidFill>
                <a:latin typeface="Trebuchet MS" panose="020B070302020209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2388" lvl="1" indent="0">
              <a:lnSpc>
                <a:spcPct val="110000"/>
              </a:lnSpc>
              <a:buFont typeface="Arial" panose="020B0604020202020204" pitchFamily="34" charset="0"/>
              <a:buNone/>
            </a:pPr>
            <a:r>
              <a:rPr lang="en-US" b="1" dirty="0">
                <a:latin typeface="Trebuchet MS" panose="020B0603020202020204" pitchFamily="34" charset="0"/>
              </a:rPr>
              <a:t>No Violation of Limitation o Subcontracting </a:t>
            </a:r>
          </a:p>
          <a:p>
            <a:pPr marL="395288" lvl="1" indent="-342900">
              <a:lnSpc>
                <a:spcPct val="110000"/>
              </a:lnSpc>
            </a:pPr>
            <a:r>
              <a:rPr lang="en-US" sz="2200" dirty="0">
                <a:latin typeface="Trebuchet MS" panose="020B0603020202020204" pitchFamily="34" charset="0"/>
              </a:rPr>
              <a:t>Prime Contract</a:t>
            </a:r>
            <a:r>
              <a:rPr lang="en-US" sz="2200">
                <a:latin typeface="Trebuchet MS" panose="020B0603020202020204" pitchFamily="34" charset="0"/>
              </a:rPr>
              <a:t>: </a:t>
            </a:r>
            <a:r>
              <a:rPr lang="en-US" sz="2200" smtClean="0">
                <a:latin typeface="Trebuchet MS" panose="020B0603020202020204" pitchFamily="34" charset="0"/>
              </a:rPr>
              <a:t>$</a:t>
            </a:r>
            <a:r>
              <a:rPr lang="en-US" sz="2200" dirty="0">
                <a:latin typeface="Trebuchet MS" panose="020B0603020202020204" pitchFamily="34" charset="0"/>
              </a:rPr>
              <a:t>5,000,000 total</a:t>
            </a:r>
          </a:p>
          <a:p>
            <a:pPr marL="395288" lvl="1" indent="-342900">
              <a:lnSpc>
                <a:spcPct val="110000"/>
              </a:lnSpc>
            </a:pPr>
            <a:r>
              <a:rPr lang="en-US" sz="2200" dirty="0">
                <a:latin typeface="Trebuchet MS" panose="020B0603020202020204" pitchFamily="34" charset="0"/>
              </a:rPr>
              <a:t>Services type contract</a:t>
            </a:r>
          </a:p>
          <a:p>
            <a:pPr marL="395288" lvl="1" indent="-342900">
              <a:lnSpc>
                <a:spcPct val="110000"/>
              </a:lnSpc>
            </a:pPr>
            <a:r>
              <a:rPr lang="en-US" sz="2200" dirty="0">
                <a:latin typeface="Trebuchet MS" panose="020B0603020202020204" pitchFamily="34" charset="0"/>
              </a:rPr>
              <a:t>Limitation on Subcontracting</a:t>
            </a:r>
            <a:r>
              <a:rPr lang="en-US" sz="2200">
                <a:latin typeface="Trebuchet MS" panose="020B0603020202020204" pitchFamily="34" charset="0"/>
              </a:rPr>
              <a:t>: </a:t>
            </a:r>
            <a:r>
              <a:rPr lang="en-US" sz="2200" smtClean="0">
                <a:latin typeface="Trebuchet MS" panose="020B0603020202020204" pitchFamily="34" charset="0"/>
              </a:rPr>
              <a:t>50</a:t>
            </a:r>
            <a:r>
              <a:rPr lang="en-US" sz="2200" dirty="0">
                <a:latin typeface="Trebuchet MS" panose="020B0603020202020204" pitchFamily="34" charset="0"/>
              </a:rPr>
              <a:t>%</a:t>
            </a:r>
          </a:p>
          <a:p>
            <a:pPr marL="395288" lvl="1" indent="-342900">
              <a:lnSpc>
                <a:spcPct val="110000"/>
              </a:lnSpc>
            </a:pPr>
            <a:r>
              <a:rPr lang="en-US" sz="2200" dirty="0">
                <a:latin typeface="Trebuchet MS" panose="020B0603020202020204" pitchFamily="34" charset="0"/>
              </a:rPr>
              <a:t>Prime subcontracts $4,000,000 to Subcontractor A, who is an 8(a) entity</a:t>
            </a:r>
          </a:p>
          <a:p>
            <a:pPr marL="395288" lvl="1" indent="-342900">
              <a:lnSpc>
                <a:spcPct val="110000"/>
              </a:lnSpc>
            </a:pPr>
            <a:r>
              <a:rPr lang="en-US" sz="2200" dirty="0">
                <a:latin typeface="Trebuchet MS" panose="020B0603020202020204" pitchFamily="34" charset="0"/>
              </a:rPr>
              <a:t>Prime contractor then subcontracts $500,000 to a non-8(a) subcontractor</a:t>
            </a:r>
          </a:p>
          <a:p>
            <a:pPr marL="395288" lvl="1" indent="-342900">
              <a:lnSpc>
                <a:spcPct val="110000"/>
              </a:lnSpc>
            </a:pPr>
            <a:r>
              <a:rPr lang="en-US" sz="2200" dirty="0">
                <a:latin typeface="Trebuchet MS" panose="020B0603020202020204" pitchFamily="34" charset="0"/>
              </a:rPr>
              <a:t>Prime contractor self-performs $500,000</a:t>
            </a:r>
          </a:p>
          <a:p>
            <a:pPr marL="395288" lvl="1" indent="-342900">
              <a:lnSpc>
                <a:spcPct val="110000"/>
              </a:lnSpc>
            </a:pPr>
            <a:r>
              <a:rPr lang="en-US" sz="2200" dirty="0">
                <a:latin typeface="Trebuchet MS" panose="020B0603020202020204" pitchFamily="34" charset="0"/>
              </a:rPr>
              <a:t>Non-8(a) entities perform 10% of the contract</a:t>
            </a:r>
          </a:p>
          <a:p>
            <a:pPr marL="395288" lvl="1" indent="-342900">
              <a:lnSpc>
                <a:spcPct val="110000"/>
              </a:lnSpc>
            </a:pPr>
            <a:r>
              <a:rPr lang="en-US" sz="2200" dirty="0">
                <a:latin typeface="Trebuchet MS" panose="020B0603020202020204" pitchFamily="34" charset="0"/>
              </a:rPr>
              <a:t>No violation of Limitations on Subcontracting Rule </a:t>
            </a:r>
          </a:p>
        </p:txBody>
      </p:sp>
      <p:sp>
        <p:nvSpPr>
          <p:cNvPr id="6" name="Content Placeholder 2">
            <a:extLst>
              <a:ext uri="{FF2B5EF4-FFF2-40B4-BE49-F238E27FC236}">
                <a16:creationId xmlns:a16="http://schemas.microsoft.com/office/drawing/2014/main" id="{67A81448-EB5E-5FFE-CF8A-042BBF490B42}"/>
              </a:ext>
            </a:extLst>
          </p:cNvPr>
          <p:cNvSpPr txBox="1">
            <a:spLocks/>
          </p:cNvSpPr>
          <p:nvPr/>
        </p:nvSpPr>
        <p:spPr>
          <a:xfrm>
            <a:off x="6258910" y="1268422"/>
            <a:ext cx="5268310" cy="435133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02C41"/>
                </a:solidFill>
                <a:latin typeface="Trebuchet MS" panose="020B070302020209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2388" lvl="1" indent="0">
              <a:lnSpc>
                <a:spcPct val="120000"/>
              </a:lnSpc>
              <a:buFont typeface="Arial" panose="020B0604020202020204" pitchFamily="34" charset="0"/>
              <a:buNone/>
            </a:pPr>
            <a:r>
              <a:rPr lang="en-US" sz="3100" b="1" dirty="0">
                <a:latin typeface="Trebuchet MS" panose="020B0603020202020204" pitchFamily="34" charset="0"/>
              </a:rPr>
              <a:t>Violation of Limitations on Subcontracting</a:t>
            </a:r>
          </a:p>
          <a:p>
            <a:pPr marL="395288" lvl="1" indent="-342900">
              <a:lnSpc>
                <a:spcPct val="120000"/>
              </a:lnSpc>
            </a:pPr>
            <a:r>
              <a:rPr lang="en-US" sz="2600" dirty="0">
                <a:latin typeface="Trebuchet MS" panose="020B0603020202020204" pitchFamily="34" charset="0"/>
              </a:rPr>
              <a:t>Prime Contract</a:t>
            </a:r>
            <a:r>
              <a:rPr lang="en-US" sz="2600">
                <a:latin typeface="Trebuchet MS" panose="020B0603020202020204" pitchFamily="34" charset="0"/>
              </a:rPr>
              <a:t>: </a:t>
            </a:r>
            <a:r>
              <a:rPr lang="en-US" sz="2600" smtClean="0">
                <a:latin typeface="Trebuchet MS" panose="020B0603020202020204" pitchFamily="34" charset="0"/>
              </a:rPr>
              <a:t>$</a:t>
            </a:r>
            <a:r>
              <a:rPr lang="en-US" sz="2600" dirty="0">
                <a:latin typeface="Trebuchet MS" panose="020B0603020202020204" pitchFamily="34" charset="0"/>
              </a:rPr>
              <a:t>5,000,000 total</a:t>
            </a:r>
          </a:p>
          <a:p>
            <a:pPr marL="395288" lvl="1" indent="-342900">
              <a:lnSpc>
                <a:spcPct val="120000"/>
              </a:lnSpc>
            </a:pPr>
            <a:r>
              <a:rPr lang="en-US" sz="2600" dirty="0">
                <a:latin typeface="Trebuchet MS" panose="020B0603020202020204" pitchFamily="34" charset="0"/>
              </a:rPr>
              <a:t>Construction type contract</a:t>
            </a:r>
          </a:p>
          <a:p>
            <a:pPr marL="395288" lvl="1" indent="-342900">
              <a:lnSpc>
                <a:spcPct val="120000"/>
              </a:lnSpc>
            </a:pPr>
            <a:r>
              <a:rPr lang="en-US" sz="2600" dirty="0">
                <a:latin typeface="Trebuchet MS" panose="020B0603020202020204" pitchFamily="34" charset="0"/>
              </a:rPr>
              <a:t>Limitation on Subcontracting</a:t>
            </a:r>
            <a:r>
              <a:rPr lang="en-US" sz="2600">
                <a:latin typeface="Trebuchet MS" panose="020B0603020202020204" pitchFamily="34" charset="0"/>
              </a:rPr>
              <a:t>: </a:t>
            </a:r>
            <a:r>
              <a:rPr lang="en-US" sz="2600" smtClean="0">
                <a:latin typeface="Trebuchet MS" panose="020B0603020202020204" pitchFamily="34" charset="0"/>
              </a:rPr>
              <a:t>85</a:t>
            </a:r>
            <a:r>
              <a:rPr lang="en-US" sz="2600" dirty="0">
                <a:latin typeface="Trebuchet MS" panose="020B0603020202020204" pitchFamily="34" charset="0"/>
              </a:rPr>
              <a:t>%</a:t>
            </a:r>
          </a:p>
          <a:p>
            <a:pPr marL="395288" lvl="1" indent="-342900">
              <a:lnSpc>
                <a:spcPct val="120000"/>
              </a:lnSpc>
            </a:pPr>
            <a:r>
              <a:rPr lang="en-US" sz="2600" dirty="0">
                <a:latin typeface="Trebuchet MS" panose="020B0603020202020204" pitchFamily="34" charset="0"/>
              </a:rPr>
              <a:t>Prime subcontracts $4,250,000 (85%) with non-8(a) contractors and retains $750,000 (15%) for self-performance </a:t>
            </a:r>
          </a:p>
          <a:p>
            <a:pPr marL="395288" lvl="1" indent="-342900">
              <a:lnSpc>
                <a:spcPct val="120000"/>
              </a:lnSpc>
            </a:pPr>
            <a:r>
              <a:rPr lang="en-US" sz="2600" dirty="0">
                <a:latin typeface="Trebuchet MS" panose="020B0603020202020204" pitchFamily="34" charset="0"/>
              </a:rPr>
              <a:t>Prime then subcontracts $250,000 of that $750,000 to 8(a) subcontractors </a:t>
            </a:r>
          </a:p>
          <a:p>
            <a:pPr marL="395288" lvl="1" indent="-342900">
              <a:lnSpc>
                <a:spcPct val="120000"/>
              </a:lnSpc>
            </a:pPr>
            <a:r>
              <a:rPr lang="en-US" sz="2600" dirty="0">
                <a:latin typeface="Trebuchet MS" panose="020B0603020202020204" pitchFamily="34" charset="0"/>
              </a:rPr>
              <a:t>8(a) subcontractor then subcontracts $50,000 to non-8(a) subcontractor</a:t>
            </a:r>
          </a:p>
          <a:p>
            <a:pPr marL="395288" lvl="1" indent="-342900">
              <a:lnSpc>
                <a:spcPct val="120000"/>
              </a:lnSpc>
            </a:pPr>
            <a:r>
              <a:rPr lang="en-US" sz="2600">
                <a:latin typeface="Trebuchet MS" panose="020B0603020202020204" pitchFamily="34" charset="0"/>
              </a:rPr>
              <a:t>Non-8(a) entities are now performing $4,300,000 of the contract—86% of the revenue </a:t>
            </a:r>
          </a:p>
          <a:p>
            <a:pPr marL="395288" lvl="1" indent="-342900">
              <a:lnSpc>
                <a:spcPct val="120000"/>
              </a:lnSpc>
            </a:pPr>
            <a:r>
              <a:rPr lang="en-US" sz="2600" smtClean="0">
                <a:latin typeface="Trebuchet MS" panose="020B0603020202020204" pitchFamily="34" charset="0"/>
              </a:rPr>
              <a:t>Violation </a:t>
            </a:r>
            <a:r>
              <a:rPr lang="en-US" sz="2600" dirty="0">
                <a:latin typeface="Trebuchet MS" panose="020B0603020202020204" pitchFamily="34" charset="0"/>
              </a:rPr>
              <a:t>of Limitations on Subcontracting Rule </a:t>
            </a:r>
          </a:p>
          <a:p>
            <a:pPr lvl="3">
              <a:lnSpc>
                <a:spcPct val="120000"/>
              </a:lnSpc>
            </a:pPr>
            <a:endParaRPr lang="en-US" dirty="0">
              <a:latin typeface="Trebuchet MS" panose="020B0603020202020204" pitchFamily="34" charset="0"/>
            </a:endParaRPr>
          </a:p>
          <a:p>
            <a:pPr lvl="2">
              <a:lnSpc>
                <a:spcPct val="120000"/>
              </a:lnSpc>
            </a:pPr>
            <a:endParaRPr lang="en-US" dirty="0">
              <a:latin typeface="Trebuchet MS" panose="020B0603020202020204" pitchFamily="34" charset="0"/>
            </a:endParaRPr>
          </a:p>
          <a:p>
            <a:pPr lvl="1">
              <a:lnSpc>
                <a:spcPct val="120000"/>
              </a:lnSpc>
            </a:pPr>
            <a:endParaRPr lang="en-US" dirty="0">
              <a:latin typeface="Trebuchet MS" panose="020B0603020202020204" pitchFamily="34" charset="0"/>
            </a:endParaRPr>
          </a:p>
          <a:p>
            <a:pPr>
              <a:lnSpc>
                <a:spcPct val="120000"/>
              </a:lnSpc>
            </a:pPr>
            <a:endParaRPr lang="en-US" dirty="0">
              <a:latin typeface="Trebuchet MS" panose="020B0603020202020204" pitchFamily="34" charset="0"/>
            </a:endParaRPr>
          </a:p>
          <a:p>
            <a:pPr marL="457200" lvl="1" indent="0">
              <a:lnSpc>
                <a:spcPct val="120000"/>
              </a:lnSpc>
              <a:buFont typeface="Arial" panose="020B0604020202020204" pitchFamily="34" charset="0"/>
              <a:buNone/>
            </a:pPr>
            <a:endParaRPr lang="en-US" dirty="0">
              <a:latin typeface="Trebuchet MS" panose="020B0603020202020204" pitchFamily="34" charset="0"/>
            </a:endParaRPr>
          </a:p>
          <a:p>
            <a:pPr>
              <a:lnSpc>
                <a:spcPct val="120000"/>
              </a:lnSpc>
            </a:pPr>
            <a:endParaRPr lang="en-US" dirty="0">
              <a:latin typeface="Trebuchet MS" panose="020B0603020202020204" pitchFamily="34" charset="0"/>
            </a:endParaRPr>
          </a:p>
          <a:p>
            <a:pPr>
              <a:lnSpc>
                <a:spcPct val="120000"/>
              </a:lnSpc>
            </a:pPr>
            <a:endParaRPr lang="en-US" dirty="0">
              <a:latin typeface="Trebuchet MS" panose="020B0603020202020204" pitchFamily="34" charset="0"/>
            </a:endParaRPr>
          </a:p>
        </p:txBody>
      </p:sp>
    </p:spTree>
    <p:extLst>
      <p:ext uri="{BB962C8B-B14F-4D97-AF65-F5344CB8AC3E}">
        <p14:creationId xmlns:p14="http://schemas.microsoft.com/office/powerpoint/2010/main" val="10825083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Similarly Situated Entities, Mentor-Protégé Joint Ventures</a:t>
            </a:r>
          </a:p>
        </p:txBody>
      </p:sp>
      <p:sp>
        <p:nvSpPr>
          <p:cNvPr id="5" name="Content Placeholder 2">
            <a:extLst>
              <a:ext uri="{FF2B5EF4-FFF2-40B4-BE49-F238E27FC236}">
                <a16:creationId xmlns:a16="http://schemas.microsoft.com/office/drawing/2014/main" id="{67A81448-EB5E-5FFE-CF8A-042BBF490B42}"/>
              </a:ext>
            </a:extLst>
          </p:cNvPr>
          <p:cNvSpPr txBox="1">
            <a:spLocks/>
          </p:cNvSpPr>
          <p:nvPr/>
        </p:nvSpPr>
        <p:spPr>
          <a:xfrm>
            <a:off x="827690" y="1184339"/>
            <a:ext cx="5268310" cy="435133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02C41"/>
                </a:solidFill>
                <a:latin typeface="Trebuchet MS" panose="020B070302020209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2388" lvl="1" indent="0">
              <a:lnSpc>
                <a:spcPct val="110000"/>
              </a:lnSpc>
              <a:buNone/>
            </a:pPr>
            <a:r>
              <a:rPr lang="en-US" b="1" dirty="0">
                <a:latin typeface="Trebuchet MS" panose="020B0603020202020204" pitchFamily="34" charset="0"/>
              </a:rPr>
              <a:t>No Violation of Limitations on Subcontracting or 40% Rule</a:t>
            </a:r>
          </a:p>
          <a:p>
            <a:pPr marL="395288" lvl="1" indent="-342900">
              <a:lnSpc>
                <a:spcPct val="110000"/>
              </a:lnSpc>
            </a:pPr>
            <a:r>
              <a:rPr lang="en-US" sz="2200" dirty="0">
                <a:latin typeface="Trebuchet MS" panose="020B0603020202020204" pitchFamily="34" charset="0"/>
              </a:rPr>
              <a:t>Prime Contract: M-P JV awarded a $10,000,000 services contract</a:t>
            </a:r>
          </a:p>
          <a:p>
            <a:pPr marL="395288" lvl="1" indent="-342900">
              <a:lnSpc>
                <a:spcPct val="110000"/>
              </a:lnSpc>
            </a:pPr>
            <a:r>
              <a:rPr lang="en-US" sz="2200" dirty="0">
                <a:latin typeface="Trebuchet MS" panose="020B0603020202020204" pitchFamily="34" charset="0"/>
              </a:rPr>
              <a:t>Services type contract</a:t>
            </a:r>
          </a:p>
          <a:p>
            <a:pPr marL="395288" lvl="1" indent="-342900">
              <a:lnSpc>
                <a:spcPct val="110000"/>
              </a:lnSpc>
            </a:pPr>
            <a:r>
              <a:rPr lang="en-US" sz="2200" dirty="0">
                <a:latin typeface="Trebuchet MS" panose="020B0603020202020204" pitchFamily="34" charset="0"/>
              </a:rPr>
              <a:t>Limitation on Subcontracting</a:t>
            </a:r>
            <a:r>
              <a:rPr lang="en-US" sz="2200">
                <a:latin typeface="Trebuchet MS" panose="020B0603020202020204" pitchFamily="34" charset="0"/>
              </a:rPr>
              <a:t>: </a:t>
            </a:r>
            <a:r>
              <a:rPr lang="en-US" sz="2200" smtClean="0">
                <a:latin typeface="Trebuchet MS" panose="020B0603020202020204" pitchFamily="34" charset="0"/>
              </a:rPr>
              <a:t>50</a:t>
            </a:r>
            <a:r>
              <a:rPr lang="en-US" sz="2200" dirty="0">
                <a:latin typeface="Trebuchet MS" panose="020B0603020202020204" pitchFamily="34" charset="0"/>
              </a:rPr>
              <a:t>%</a:t>
            </a:r>
          </a:p>
          <a:p>
            <a:pPr marL="395288" lvl="1" indent="-342900">
              <a:lnSpc>
                <a:spcPct val="110000"/>
              </a:lnSpc>
            </a:pPr>
            <a:r>
              <a:rPr lang="en-US" sz="2200" dirty="0">
                <a:latin typeface="Trebuchet MS" panose="020B0603020202020204" pitchFamily="34" charset="0"/>
              </a:rPr>
              <a:t>M-P JV subcontracts $2,000,000 to 8(a) entity</a:t>
            </a:r>
          </a:p>
          <a:p>
            <a:pPr marL="395288" lvl="1" indent="-342900">
              <a:lnSpc>
                <a:spcPct val="110000"/>
              </a:lnSpc>
            </a:pPr>
            <a:r>
              <a:rPr lang="en-US" sz="2200" dirty="0">
                <a:latin typeface="Trebuchet MS" panose="020B0603020202020204" pitchFamily="34" charset="0"/>
              </a:rPr>
              <a:t>M-P JV must perform $3,000,000 Prime contractor self-performs $500,000</a:t>
            </a:r>
          </a:p>
          <a:p>
            <a:pPr marL="395288" lvl="1" indent="-342900">
              <a:lnSpc>
                <a:spcPct val="110000"/>
              </a:lnSpc>
            </a:pPr>
            <a:r>
              <a:rPr lang="en-US" sz="2200" dirty="0">
                <a:latin typeface="Trebuchet MS" panose="020B0603020202020204" pitchFamily="34" charset="0"/>
              </a:rPr>
              <a:t>Small business </a:t>
            </a:r>
            <a:r>
              <a:rPr lang="en-US" sz="2200" u="sng" dirty="0">
                <a:latin typeface="Trebuchet MS" panose="020B0603020202020204" pitchFamily="34" charset="0"/>
              </a:rPr>
              <a:t>protégé</a:t>
            </a:r>
            <a:r>
              <a:rPr lang="en-US" sz="2200" dirty="0">
                <a:latin typeface="Trebuchet MS" panose="020B0603020202020204" pitchFamily="34" charset="0"/>
              </a:rPr>
              <a:t> performs $1,200,000 (40% of $3,000,000)</a:t>
            </a:r>
          </a:p>
          <a:p>
            <a:pPr marL="395288" lvl="1" indent="-342900">
              <a:lnSpc>
                <a:spcPct val="110000"/>
              </a:lnSpc>
            </a:pPr>
            <a:r>
              <a:rPr lang="en-US" sz="2200">
                <a:latin typeface="Trebuchet MS" panose="020B0603020202020204" pitchFamily="34" charset="0"/>
              </a:rPr>
              <a:t>No </a:t>
            </a:r>
            <a:r>
              <a:rPr lang="en-US" sz="2200" smtClean="0">
                <a:latin typeface="Trebuchet MS" panose="020B0603020202020204" pitchFamily="34" charset="0"/>
              </a:rPr>
              <a:t>Violation </a:t>
            </a:r>
            <a:r>
              <a:rPr lang="en-US" sz="2200" dirty="0">
                <a:latin typeface="Trebuchet MS" panose="020B0603020202020204" pitchFamily="34" charset="0"/>
              </a:rPr>
              <a:t>of Limitations on Subcontracting Rule or 40% Rule</a:t>
            </a:r>
          </a:p>
        </p:txBody>
      </p:sp>
      <p:sp>
        <p:nvSpPr>
          <p:cNvPr id="6" name="Content Placeholder 2">
            <a:extLst>
              <a:ext uri="{FF2B5EF4-FFF2-40B4-BE49-F238E27FC236}">
                <a16:creationId xmlns:a16="http://schemas.microsoft.com/office/drawing/2014/main" id="{67A81448-EB5E-5FFE-CF8A-042BBF490B42}"/>
              </a:ext>
            </a:extLst>
          </p:cNvPr>
          <p:cNvSpPr txBox="1">
            <a:spLocks/>
          </p:cNvSpPr>
          <p:nvPr/>
        </p:nvSpPr>
        <p:spPr>
          <a:xfrm>
            <a:off x="6258910" y="1268422"/>
            <a:ext cx="5268310"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02C41"/>
                </a:solidFill>
                <a:latin typeface="Trebuchet MS" panose="020B070302020209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2388" lvl="1" indent="0">
              <a:buNone/>
            </a:pPr>
            <a:r>
              <a:rPr lang="en-US" sz="2200" b="1" dirty="0">
                <a:latin typeface="Trebuchet MS" panose="020B0603020202020204" pitchFamily="34" charset="0"/>
              </a:rPr>
              <a:t>No Violation of Limitations on Subcontracting/Violation of 40% Rule</a:t>
            </a:r>
          </a:p>
          <a:p>
            <a:pPr marL="395288" lvl="1" indent="-342900"/>
            <a:r>
              <a:rPr lang="en-US" sz="2000" dirty="0">
                <a:latin typeface="Trebuchet MS" panose="020B0603020202020204" pitchFamily="34" charset="0"/>
              </a:rPr>
              <a:t>Prime Contract: M-P JV awarded $10,000,000 construction contract</a:t>
            </a:r>
          </a:p>
          <a:p>
            <a:pPr marL="395288" lvl="1" indent="-342900"/>
            <a:r>
              <a:rPr lang="en-US" sz="2000" dirty="0">
                <a:latin typeface="Trebuchet MS" panose="020B0603020202020204" pitchFamily="34" charset="0"/>
              </a:rPr>
              <a:t>Construction type contract</a:t>
            </a:r>
          </a:p>
          <a:p>
            <a:pPr marL="395288" lvl="1" indent="-342900"/>
            <a:r>
              <a:rPr lang="en-US" sz="2000" dirty="0">
                <a:latin typeface="Trebuchet MS" panose="020B0603020202020204" pitchFamily="34" charset="0"/>
              </a:rPr>
              <a:t>Limitation on Subcontracting</a:t>
            </a:r>
            <a:r>
              <a:rPr lang="en-US" sz="2000">
                <a:latin typeface="Trebuchet MS" panose="020B0603020202020204" pitchFamily="34" charset="0"/>
              </a:rPr>
              <a:t>: </a:t>
            </a:r>
            <a:r>
              <a:rPr lang="en-US" sz="2000" smtClean="0">
                <a:latin typeface="Trebuchet MS" panose="020B0603020202020204" pitchFamily="34" charset="0"/>
              </a:rPr>
              <a:t>85</a:t>
            </a:r>
            <a:r>
              <a:rPr lang="en-US" sz="2000" dirty="0">
                <a:latin typeface="Trebuchet MS" panose="020B0603020202020204" pitchFamily="34" charset="0"/>
              </a:rPr>
              <a:t>%</a:t>
            </a:r>
          </a:p>
          <a:p>
            <a:pPr marL="395288" lvl="1" indent="-342900"/>
            <a:r>
              <a:rPr lang="en-US" sz="2000" dirty="0">
                <a:latin typeface="Trebuchet MS" panose="020B0603020202020204" pitchFamily="34" charset="0"/>
              </a:rPr>
              <a:t>M-P JV subcontracts $500,000 (5%) to 8(a) entity</a:t>
            </a:r>
          </a:p>
          <a:p>
            <a:pPr marL="395288" lvl="1" indent="-342900"/>
            <a:r>
              <a:rPr lang="en-US" sz="2000" dirty="0">
                <a:latin typeface="Trebuchet MS" panose="020B0603020202020204" pitchFamily="34" charset="0"/>
              </a:rPr>
              <a:t>M-P JV must perform $1,000,000 (10%)</a:t>
            </a:r>
          </a:p>
          <a:p>
            <a:pPr marL="395288" lvl="1" indent="-342900"/>
            <a:r>
              <a:rPr lang="en-US" sz="2000" dirty="0">
                <a:latin typeface="Trebuchet MS" panose="020B0603020202020204" pitchFamily="34" charset="0"/>
              </a:rPr>
              <a:t>Small business </a:t>
            </a:r>
            <a:r>
              <a:rPr lang="en-US" sz="2000" u="sng" dirty="0">
                <a:latin typeface="Trebuchet MS" panose="020B0603020202020204" pitchFamily="34" charset="0"/>
              </a:rPr>
              <a:t>protégé</a:t>
            </a:r>
            <a:r>
              <a:rPr lang="en-US" sz="2000" dirty="0">
                <a:latin typeface="Trebuchet MS" panose="020B0603020202020204" pitchFamily="34" charset="0"/>
              </a:rPr>
              <a:t> performs $390,000 (only 39% of $1,000,000)</a:t>
            </a:r>
          </a:p>
          <a:p>
            <a:pPr marL="395288" lvl="1" indent="-342900"/>
            <a:r>
              <a:rPr lang="en-US" sz="2000">
                <a:latin typeface="Trebuchet MS" panose="020B0603020202020204" pitchFamily="34" charset="0"/>
              </a:rPr>
              <a:t>No V</a:t>
            </a:r>
            <a:r>
              <a:rPr lang="en-US" sz="2000" smtClean="0">
                <a:latin typeface="Trebuchet MS" panose="020B0603020202020204" pitchFamily="34" charset="0"/>
              </a:rPr>
              <a:t>iolation </a:t>
            </a:r>
            <a:r>
              <a:rPr lang="en-US" sz="2000" dirty="0">
                <a:latin typeface="Trebuchet MS" panose="020B0603020202020204" pitchFamily="34" charset="0"/>
              </a:rPr>
              <a:t>of Limitations on Subcontracting Rule BUT Violation of 40% Rule</a:t>
            </a:r>
          </a:p>
          <a:p>
            <a:pPr lvl="3"/>
            <a:endParaRPr lang="en-US" dirty="0">
              <a:latin typeface="Trebuchet MS" panose="020B0603020202020204" pitchFamily="34" charset="0"/>
            </a:endParaRPr>
          </a:p>
          <a:p>
            <a:pPr lvl="2"/>
            <a:endParaRPr lang="en-US" dirty="0">
              <a:latin typeface="Trebuchet MS" panose="020B0603020202020204" pitchFamily="34" charset="0"/>
            </a:endParaRPr>
          </a:p>
          <a:p>
            <a:pPr lvl="1"/>
            <a:endParaRPr lang="en-US" dirty="0">
              <a:latin typeface="Trebuchet MS" panose="020B0603020202020204" pitchFamily="34" charset="0"/>
            </a:endParaRPr>
          </a:p>
          <a:p>
            <a:endParaRPr lang="en-US" dirty="0">
              <a:latin typeface="Trebuchet MS" panose="020B0603020202020204" pitchFamily="34" charset="0"/>
            </a:endParaRPr>
          </a:p>
          <a:p>
            <a:pPr marL="457200" lvl="1" indent="0">
              <a:buFont typeface="Arial" panose="020B0604020202020204" pitchFamily="34" charset="0"/>
              <a:buNone/>
            </a:pPr>
            <a:endParaRPr lang="en-US" dirty="0">
              <a:latin typeface="Trebuchet MS" panose="020B0603020202020204" pitchFamily="34" charset="0"/>
            </a:endParaRPr>
          </a:p>
          <a:p>
            <a:endParaRPr lang="en-US" dirty="0">
              <a:latin typeface="Trebuchet MS" panose="020B0603020202020204" pitchFamily="34" charset="0"/>
            </a:endParaRPr>
          </a:p>
          <a:p>
            <a:endParaRPr lang="en-US" dirty="0">
              <a:latin typeface="Trebuchet MS" panose="020B0603020202020204" pitchFamily="34" charset="0"/>
            </a:endParaRPr>
          </a:p>
        </p:txBody>
      </p:sp>
    </p:spTree>
    <p:extLst>
      <p:ext uri="{BB962C8B-B14F-4D97-AF65-F5344CB8AC3E}">
        <p14:creationId xmlns:p14="http://schemas.microsoft.com/office/powerpoint/2010/main" val="25527523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DD4D-E099-6CAF-5FA3-2A78FCED86A4}"/>
              </a:ext>
            </a:extLst>
          </p:cNvPr>
          <p:cNvSpPr>
            <a:spLocks noGrp="1"/>
          </p:cNvSpPr>
          <p:nvPr>
            <p:ph type="title"/>
          </p:nvPr>
        </p:nvSpPr>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p:txBody>
          <a:bodyPr>
            <a:normAutofit/>
          </a:bodyPr>
          <a:lstStyle/>
          <a:p>
            <a:pPr marL="0" indent="0" algn="ctr">
              <a:buNone/>
            </a:pPr>
            <a:endParaRPr lang="en-US" sz="4800" b="1" dirty="0"/>
          </a:p>
          <a:p>
            <a:pPr marL="0" indent="0" algn="ctr">
              <a:buNone/>
            </a:pPr>
            <a:r>
              <a:rPr lang="en-US" sz="4800" b="1"/>
              <a:t>SUBCONTRACTOR PAST PERFORMANCE</a:t>
            </a:r>
            <a:endParaRPr lang="en-US" sz="4800" b="1" dirty="0"/>
          </a:p>
        </p:txBody>
      </p:sp>
    </p:spTree>
    <p:extLst>
      <p:ext uri="{BB962C8B-B14F-4D97-AF65-F5344CB8AC3E}">
        <p14:creationId xmlns:p14="http://schemas.microsoft.com/office/powerpoint/2010/main" val="22756630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DD4D-E099-6CAF-5FA3-2A78FCED86A4}"/>
              </a:ext>
            </a:extLst>
          </p:cNvPr>
          <p:cNvSpPr>
            <a:spLocks noGrp="1"/>
          </p:cNvSpPr>
          <p:nvPr>
            <p:ph type="title"/>
          </p:nvPr>
        </p:nvSpPr>
        <p:spPr/>
        <p:txBody>
          <a:bodyPr>
            <a:normAutofit fontScale="90000"/>
          </a:bodyPr>
          <a:lstStyle/>
          <a:p>
            <a:r>
              <a:rPr lang="en-US"/>
              <a:t>Subcontractor Past Performance</a:t>
            </a:r>
          </a:p>
        </p:txBody>
      </p:sp>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p:txBody>
          <a:bodyPr>
            <a:normAutofit/>
          </a:bodyPr>
          <a:lstStyle/>
          <a:p>
            <a:pPr marL="0" indent="0">
              <a:buNone/>
            </a:pPr>
            <a:r>
              <a:rPr lang="en-US" sz="4000" dirty="0"/>
              <a:t>13 C.F.R. </a:t>
            </a:r>
            <a:r>
              <a:rPr lang="en-US" sz="4000"/>
              <a:t>125.11(a</a:t>
            </a:r>
            <a:r>
              <a:rPr lang="en-US" sz="4000" smtClean="0"/>
              <a:t>): requires </a:t>
            </a:r>
            <a:r>
              <a:rPr lang="en-US" sz="4000" dirty="0"/>
              <a:t>agencies to consider the past performance of small businesses that are:</a:t>
            </a:r>
          </a:p>
          <a:p>
            <a:pPr lvl="1"/>
            <a:r>
              <a:rPr lang="en-US" sz="4000" dirty="0">
                <a:latin typeface="Trebuchet MS" panose="020B0603020202020204" pitchFamily="34" charset="0"/>
              </a:rPr>
              <a:t>Members of a joint venture, or </a:t>
            </a:r>
          </a:p>
          <a:p>
            <a:pPr lvl="1"/>
            <a:r>
              <a:rPr lang="en-US" sz="4000" dirty="0">
                <a:latin typeface="Trebuchet MS" panose="020B0603020202020204" pitchFamily="34" charset="0"/>
              </a:rPr>
              <a:t>First </a:t>
            </a:r>
            <a:r>
              <a:rPr lang="en-US" sz="4000">
                <a:latin typeface="Trebuchet MS" panose="020B0603020202020204" pitchFamily="34" charset="0"/>
              </a:rPr>
              <a:t>tier </a:t>
            </a:r>
            <a:r>
              <a:rPr lang="en-US" sz="4000" smtClean="0">
                <a:latin typeface="Trebuchet MS" panose="020B0603020202020204" pitchFamily="34" charset="0"/>
              </a:rPr>
              <a:t>subcontractors</a:t>
            </a:r>
            <a:endParaRPr lang="en-US" sz="4000" dirty="0">
              <a:latin typeface="Trebuchet MS" panose="020B0603020202020204" pitchFamily="34" charset="0"/>
            </a:endParaRPr>
          </a:p>
        </p:txBody>
      </p:sp>
    </p:spTree>
    <p:extLst>
      <p:ext uri="{BB962C8B-B14F-4D97-AF65-F5344CB8AC3E}">
        <p14:creationId xmlns:p14="http://schemas.microsoft.com/office/powerpoint/2010/main" val="4864261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DD4D-E099-6CAF-5FA3-2A78FCED86A4}"/>
              </a:ext>
            </a:extLst>
          </p:cNvPr>
          <p:cNvSpPr>
            <a:spLocks noGrp="1"/>
          </p:cNvSpPr>
          <p:nvPr>
            <p:ph type="title"/>
          </p:nvPr>
        </p:nvSpPr>
        <p:spPr/>
        <p:txBody>
          <a:bodyPr>
            <a:normAutofit fontScale="90000"/>
          </a:bodyPr>
          <a:lstStyle/>
          <a:p>
            <a:r>
              <a:rPr lang="en-US"/>
              <a:t>Subcontractor Past Performance</a:t>
            </a:r>
          </a:p>
        </p:txBody>
      </p:sp>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p:txBody>
          <a:bodyPr>
            <a:normAutofit fontScale="85000" lnSpcReduction="10000"/>
          </a:bodyPr>
          <a:lstStyle/>
          <a:p>
            <a:pPr>
              <a:lnSpc>
                <a:spcPct val="110000"/>
              </a:lnSpc>
            </a:pPr>
            <a:r>
              <a:rPr lang="en-US">
                <a:latin typeface="Trebuchet MS" panose="020B0603020202020204" pitchFamily="34" charset="0"/>
              </a:rPr>
              <a:t>Joint Venture Past Performance</a:t>
            </a:r>
          </a:p>
          <a:p>
            <a:pPr lvl="1">
              <a:lnSpc>
                <a:spcPct val="110000"/>
              </a:lnSpc>
            </a:pPr>
            <a:r>
              <a:rPr lang="en-US">
                <a:latin typeface="Trebuchet MS" panose="020B0603020202020204" pitchFamily="34" charset="0"/>
              </a:rPr>
              <a:t>Work performed by the small business as part of a joint venture can be used as past performance </a:t>
            </a:r>
          </a:p>
          <a:p>
            <a:pPr lvl="1">
              <a:lnSpc>
                <a:spcPct val="110000"/>
              </a:lnSpc>
            </a:pPr>
            <a:r>
              <a:rPr lang="en-US">
                <a:latin typeface="Trebuchet MS" panose="020B0603020202020204" pitchFamily="34" charset="0"/>
              </a:rPr>
              <a:t>Does not matter if the joint venture partner was small or not; work by the small business on a mentor-protégé joint </a:t>
            </a:r>
            <a:r>
              <a:rPr lang="en-US" smtClean="0">
                <a:latin typeface="Trebuchet MS" panose="020B0603020202020204" pitchFamily="34" charset="0"/>
              </a:rPr>
              <a:t>venture </a:t>
            </a:r>
            <a:r>
              <a:rPr lang="en-US">
                <a:latin typeface="Trebuchet MS" panose="020B0603020202020204" pitchFamily="34" charset="0"/>
              </a:rPr>
              <a:t>can be used as past performance </a:t>
            </a:r>
          </a:p>
          <a:p>
            <a:pPr lvl="1">
              <a:lnSpc>
                <a:spcPct val="110000"/>
              </a:lnSpc>
            </a:pPr>
            <a:r>
              <a:rPr lang="en-US">
                <a:latin typeface="Trebuchet MS" panose="020B0603020202020204" pitchFamily="34" charset="0"/>
              </a:rPr>
              <a:t>Small business can only use its own performance for the joint venture; it cannot use work that was performed exclusively by their joint venture partner</a:t>
            </a:r>
          </a:p>
          <a:p>
            <a:pPr lvl="1">
              <a:lnSpc>
                <a:spcPct val="110000"/>
              </a:lnSpc>
            </a:pPr>
            <a:r>
              <a:rPr lang="en-US">
                <a:latin typeface="Trebuchet MS" panose="020B0603020202020204" pitchFamily="34" charset="0"/>
              </a:rPr>
              <a:t>Small businesses must:</a:t>
            </a:r>
          </a:p>
          <a:p>
            <a:pPr lvl="2">
              <a:lnSpc>
                <a:spcPct val="110000"/>
              </a:lnSpc>
            </a:pPr>
            <a:r>
              <a:rPr lang="en-US">
                <a:latin typeface="Trebuchet MS" panose="020B0603020202020204" pitchFamily="34" charset="0"/>
              </a:rPr>
              <a:t>Identify the joint venture</a:t>
            </a:r>
          </a:p>
          <a:p>
            <a:pPr lvl="2">
              <a:lnSpc>
                <a:spcPct val="110000"/>
              </a:lnSpc>
            </a:pPr>
            <a:r>
              <a:rPr lang="en-US">
                <a:latin typeface="Trebuchet MS" panose="020B0603020202020204" pitchFamily="34" charset="0"/>
              </a:rPr>
              <a:t>Identify the contract </a:t>
            </a:r>
            <a:r>
              <a:rPr lang="en-US" smtClean="0">
                <a:latin typeface="Trebuchet MS" panose="020B0603020202020204" pitchFamily="34" charset="0"/>
              </a:rPr>
              <a:t>the </a:t>
            </a:r>
            <a:r>
              <a:rPr lang="en-US">
                <a:latin typeface="Trebuchet MS" panose="020B0603020202020204" pitchFamily="34" charset="0"/>
              </a:rPr>
              <a:t>joint </a:t>
            </a:r>
            <a:r>
              <a:rPr lang="en-US" smtClean="0">
                <a:latin typeface="Trebuchet MS" panose="020B0603020202020204" pitchFamily="34" charset="0"/>
              </a:rPr>
              <a:t>venture was performing</a:t>
            </a:r>
            <a:endParaRPr lang="en-US">
              <a:latin typeface="Trebuchet MS" panose="020B0603020202020204" pitchFamily="34" charset="0"/>
            </a:endParaRPr>
          </a:p>
          <a:p>
            <a:pPr lvl="2">
              <a:lnSpc>
                <a:spcPct val="110000"/>
              </a:lnSpc>
            </a:pPr>
            <a:r>
              <a:rPr lang="en-US">
                <a:latin typeface="Trebuchet MS" panose="020B0603020202020204" pitchFamily="34" charset="0"/>
              </a:rPr>
              <a:t>Identify the duties and responsibilities of the small business for the joint venture  </a:t>
            </a:r>
          </a:p>
        </p:txBody>
      </p:sp>
    </p:spTree>
    <p:extLst>
      <p:ext uri="{BB962C8B-B14F-4D97-AF65-F5344CB8AC3E}">
        <p14:creationId xmlns:p14="http://schemas.microsoft.com/office/powerpoint/2010/main" val="38735522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DD4D-E099-6CAF-5FA3-2A78FCED86A4}"/>
              </a:ext>
            </a:extLst>
          </p:cNvPr>
          <p:cNvSpPr>
            <a:spLocks noGrp="1"/>
          </p:cNvSpPr>
          <p:nvPr>
            <p:ph type="title"/>
          </p:nvPr>
        </p:nvSpPr>
        <p:spPr/>
        <p:txBody>
          <a:bodyPr>
            <a:normAutofit fontScale="90000"/>
          </a:bodyPr>
          <a:lstStyle/>
          <a:p>
            <a:r>
              <a:rPr lang="en-US"/>
              <a:t>Subcontractor Past Performance</a:t>
            </a:r>
          </a:p>
        </p:txBody>
      </p:sp>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p:txBody>
          <a:bodyPr>
            <a:normAutofit/>
          </a:bodyPr>
          <a:lstStyle/>
          <a:p>
            <a:pPr>
              <a:lnSpc>
                <a:spcPct val="100000"/>
              </a:lnSpc>
            </a:pPr>
            <a:r>
              <a:rPr lang="en-US">
                <a:latin typeface="Trebuchet MS" panose="020B0603020202020204" pitchFamily="34" charset="0"/>
              </a:rPr>
              <a:t>First Tier Subcontractor Past Performance</a:t>
            </a:r>
          </a:p>
          <a:p>
            <a:pPr lvl="1">
              <a:lnSpc>
                <a:spcPct val="100000"/>
              </a:lnSpc>
            </a:pPr>
            <a:r>
              <a:rPr lang="en-US">
                <a:latin typeface="Trebuchet MS" panose="020B0603020202020204" pitchFamily="34" charset="0"/>
              </a:rPr>
              <a:t>Small businesses that are first tier subcontractors can require past performance evaluations from the prime contractor that can be used as evidence of past performance for other procurements </a:t>
            </a:r>
          </a:p>
          <a:p>
            <a:pPr lvl="1">
              <a:lnSpc>
                <a:spcPct val="100000"/>
              </a:lnSpc>
            </a:pPr>
            <a:r>
              <a:rPr lang="en-US">
                <a:latin typeface="Trebuchet MS" panose="020B0603020202020204" pitchFamily="34" charset="0"/>
              </a:rPr>
              <a:t>Applies to prime contractors that are required to have a small business subcontracting plan</a:t>
            </a:r>
          </a:p>
          <a:p>
            <a:pPr lvl="1">
              <a:lnSpc>
                <a:spcPct val="100000"/>
              </a:lnSpc>
            </a:pPr>
            <a:r>
              <a:rPr lang="en-US">
                <a:latin typeface="Trebuchet MS" panose="020B0603020202020204" pitchFamily="34" charset="0"/>
              </a:rPr>
              <a:t>No dollar threshold for the subcontract</a:t>
            </a:r>
          </a:p>
          <a:p>
            <a:pPr lvl="1">
              <a:lnSpc>
                <a:spcPct val="100000"/>
              </a:lnSpc>
            </a:pPr>
            <a:endParaRPr lang="en-US">
              <a:latin typeface="Trebuchet MS" panose="020B0603020202020204" pitchFamily="34" charset="0"/>
            </a:endParaRPr>
          </a:p>
        </p:txBody>
      </p:sp>
    </p:spTree>
    <p:extLst>
      <p:ext uri="{BB962C8B-B14F-4D97-AF65-F5344CB8AC3E}">
        <p14:creationId xmlns:p14="http://schemas.microsoft.com/office/powerpoint/2010/main" val="3395193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03EFA5-95A9-1EED-891D-0885CEA6CA90}"/>
              </a:ext>
            </a:extLst>
          </p:cNvPr>
          <p:cNvSpPr>
            <a:spLocks noGrp="1"/>
          </p:cNvSpPr>
          <p:nvPr>
            <p:ph type="body" idx="13"/>
          </p:nvPr>
        </p:nvSpPr>
        <p:spPr/>
        <p:txBody>
          <a:bodyPr>
            <a:normAutofit fontScale="92500" lnSpcReduction="10000"/>
          </a:bodyPr>
          <a:lstStyle/>
          <a:p>
            <a:r>
              <a:rPr lang="en-US" dirty="0"/>
              <a:t>Andrew March</a:t>
            </a:r>
          </a:p>
        </p:txBody>
      </p:sp>
      <p:sp>
        <p:nvSpPr>
          <p:cNvPr id="3" name="Text Placeholder 2">
            <a:extLst>
              <a:ext uri="{FF2B5EF4-FFF2-40B4-BE49-F238E27FC236}">
                <a16:creationId xmlns:a16="http://schemas.microsoft.com/office/drawing/2014/main" id="{B8545753-FAA0-BDD2-A7F4-6B329816AFEA}"/>
              </a:ext>
            </a:extLst>
          </p:cNvPr>
          <p:cNvSpPr>
            <a:spLocks noGrp="1"/>
          </p:cNvSpPr>
          <p:nvPr>
            <p:ph type="body" idx="14"/>
          </p:nvPr>
        </p:nvSpPr>
        <p:spPr/>
        <p:txBody>
          <a:bodyPr/>
          <a:lstStyle/>
          <a:p>
            <a:r>
              <a:rPr lang="en-US" dirty="0"/>
              <a:t>Of Counsel</a:t>
            </a:r>
          </a:p>
        </p:txBody>
      </p:sp>
      <p:sp>
        <p:nvSpPr>
          <p:cNvPr id="4" name="Text Placeholder 3">
            <a:extLst>
              <a:ext uri="{FF2B5EF4-FFF2-40B4-BE49-F238E27FC236}">
                <a16:creationId xmlns:a16="http://schemas.microsoft.com/office/drawing/2014/main" id="{FBA5211F-1FC1-32EB-7645-327E67E845E3}"/>
              </a:ext>
            </a:extLst>
          </p:cNvPr>
          <p:cNvSpPr>
            <a:spLocks noGrp="1"/>
          </p:cNvSpPr>
          <p:nvPr>
            <p:ph type="body" idx="15"/>
          </p:nvPr>
        </p:nvSpPr>
        <p:spPr/>
        <p:txBody>
          <a:bodyPr/>
          <a:lstStyle/>
          <a:p>
            <a:r>
              <a:rPr lang="en-US" dirty="0"/>
              <a:t>Schwabe, Williamson &amp; Wyatt</a:t>
            </a:r>
          </a:p>
        </p:txBody>
      </p:sp>
      <p:pic>
        <p:nvPicPr>
          <p:cNvPr id="6" name="Picture Placeholder 5"/>
          <p:cNvPicPr>
            <a:picLocks noGrp="1" noChangeAspect="1"/>
          </p:cNvPicPr>
          <p:nvPr>
            <p:ph type="pic" sz="quarter" idx="16"/>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7033094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DD4D-E099-6CAF-5FA3-2A78FCED86A4}"/>
              </a:ext>
            </a:extLst>
          </p:cNvPr>
          <p:cNvSpPr>
            <a:spLocks noGrp="1"/>
          </p:cNvSpPr>
          <p:nvPr>
            <p:ph type="title"/>
          </p:nvPr>
        </p:nvSpPr>
        <p:spPr/>
        <p:txBody>
          <a:bodyPr>
            <a:normAutofit fontScale="90000"/>
          </a:bodyPr>
          <a:lstStyle/>
          <a:p>
            <a:r>
              <a:rPr lang="en-US"/>
              <a:t>Subcontractor Past Performance</a:t>
            </a:r>
          </a:p>
        </p:txBody>
      </p:sp>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p:txBody>
          <a:bodyPr>
            <a:normAutofit/>
          </a:bodyPr>
          <a:lstStyle/>
          <a:p>
            <a:pPr>
              <a:lnSpc>
                <a:spcPct val="100000"/>
              </a:lnSpc>
            </a:pPr>
            <a:r>
              <a:rPr lang="en-US" dirty="0">
                <a:latin typeface="Trebuchet MS" panose="020B0603020202020204" pitchFamily="34" charset="0"/>
              </a:rPr>
              <a:t>First Tier Subcontractor Past Performance</a:t>
            </a:r>
          </a:p>
          <a:p>
            <a:pPr lvl="1">
              <a:lnSpc>
                <a:spcPct val="100000"/>
              </a:lnSpc>
            </a:pPr>
            <a:r>
              <a:rPr lang="en-US" dirty="0">
                <a:latin typeface="Trebuchet MS" panose="020B0603020202020204" pitchFamily="34" charset="0"/>
              </a:rPr>
              <a:t>Prime contractors must provide the performance evaluation within 15 days of request </a:t>
            </a:r>
          </a:p>
          <a:p>
            <a:pPr lvl="1">
              <a:lnSpc>
                <a:spcPct val="100000"/>
              </a:lnSpc>
            </a:pPr>
            <a:r>
              <a:rPr lang="en-US" dirty="0">
                <a:latin typeface="Trebuchet MS" panose="020B0603020202020204" pitchFamily="34" charset="0"/>
              </a:rPr>
              <a:t>Prime contractors must use the CPAR five-scale rating system on the following factors:</a:t>
            </a:r>
          </a:p>
          <a:p>
            <a:pPr lvl="2">
              <a:lnSpc>
                <a:spcPct val="100000"/>
              </a:lnSpc>
            </a:pPr>
            <a:r>
              <a:rPr lang="en-US" dirty="0">
                <a:latin typeface="Trebuchet MS" panose="020B0603020202020204" pitchFamily="34" charset="0"/>
              </a:rPr>
              <a:t>Technical (quality of product or service);</a:t>
            </a:r>
          </a:p>
          <a:p>
            <a:pPr lvl="2">
              <a:lnSpc>
                <a:spcPct val="100000"/>
              </a:lnSpc>
            </a:pPr>
            <a:r>
              <a:rPr lang="en-US" dirty="0">
                <a:latin typeface="Trebuchet MS" panose="020B0603020202020204" pitchFamily="34" charset="0"/>
              </a:rPr>
              <a:t>Cost control (inapplicable for firm-fixed-price or fixed price with economic price adjustment arrangements);</a:t>
            </a:r>
          </a:p>
          <a:p>
            <a:pPr lvl="2">
              <a:lnSpc>
                <a:spcPct val="100000"/>
              </a:lnSpc>
            </a:pPr>
            <a:r>
              <a:rPr lang="en-US" dirty="0">
                <a:latin typeface="Trebuchet MS" panose="020B0603020202020204" pitchFamily="34" charset="0"/>
              </a:rPr>
              <a:t>Schedule/timeliness;</a:t>
            </a:r>
          </a:p>
          <a:p>
            <a:pPr lvl="2">
              <a:lnSpc>
                <a:spcPct val="100000"/>
              </a:lnSpc>
            </a:pPr>
            <a:r>
              <a:rPr lang="en-US" dirty="0">
                <a:latin typeface="Trebuchet MS" panose="020B0603020202020204" pitchFamily="34" charset="0"/>
              </a:rPr>
              <a:t>Management or business relations; and</a:t>
            </a:r>
          </a:p>
          <a:p>
            <a:pPr lvl="2">
              <a:lnSpc>
                <a:spcPct val="100000"/>
              </a:lnSpc>
            </a:pPr>
            <a:r>
              <a:rPr lang="en-US" dirty="0">
                <a:latin typeface="Trebuchet MS" panose="020B0603020202020204" pitchFamily="34" charset="0"/>
              </a:rPr>
              <a:t>Other (as applicable).</a:t>
            </a:r>
          </a:p>
          <a:p>
            <a:pPr lvl="2">
              <a:lnSpc>
                <a:spcPct val="100000"/>
              </a:lnSpc>
            </a:pPr>
            <a:endParaRPr lang="en-US" dirty="0">
              <a:latin typeface="Trebuchet MS" panose="020B0603020202020204" pitchFamily="34" charset="0"/>
            </a:endParaRPr>
          </a:p>
          <a:p>
            <a:pPr lvl="1">
              <a:lnSpc>
                <a:spcPct val="100000"/>
              </a:lnSpc>
            </a:pPr>
            <a:endParaRPr lang="en-US" dirty="0">
              <a:latin typeface="Trebuchet MS" panose="020B0603020202020204" pitchFamily="34" charset="0"/>
            </a:endParaRPr>
          </a:p>
        </p:txBody>
      </p:sp>
    </p:spTree>
    <p:extLst>
      <p:ext uri="{BB962C8B-B14F-4D97-AF65-F5344CB8AC3E}">
        <p14:creationId xmlns:p14="http://schemas.microsoft.com/office/powerpoint/2010/main" val="18592559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DD4D-E099-6CAF-5FA3-2A78FCED86A4}"/>
              </a:ext>
            </a:extLst>
          </p:cNvPr>
          <p:cNvSpPr>
            <a:spLocks noGrp="1"/>
          </p:cNvSpPr>
          <p:nvPr>
            <p:ph type="title"/>
          </p:nvPr>
        </p:nvSpPr>
        <p:spPr/>
        <p:txBody>
          <a:bodyPr>
            <a:normAutofit fontScale="90000"/>
          </a:bodyPr>
          <a:lstStyle/>
          <a:p>
            <a:r>
              <a:rPr lang="en-US"/>
              <a:t>Subcontractor Past Performance</a:t>
            </a:r>
          </a:p>
        </p:txBody>
      </p:sp>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p:txBody>
          <a:bodyPr>
            <a:normAutofit lnSpcReduction="10000"/>
          </a:bodyPr>
          <a:lstStyle/>
          <a:p>
            <a:pPr>
              <a:lnSpc>
                <a:spcPct val="100000"/>
              </a:lnSpc>
            </a:pPr>
            <a:r>
              <a:rPr lang="en-US">
                <a:latin typeface="Trebuchet MS" panose="020B0603020202020204" pitchFamily="34" charset="0"/>
              </a:rPr>
              <a:t>First Tier Subcontractor Past Performance</a:t>
            </a:r>
          </a:p>
          <a:p>
            <a:pPr lvl="1">
              <a:lnSpc>
                <a:spcPct val="100000"/>
              </a:lnSpc>
            </a:pPr>
            <a:r>
              <a:rPr lang="en-US" smtClean="0">
                <a:latin typeface="Trebuchet MS" panose="020B0603020202020204" pitchFamily="34" charset="0"/>
              </a:rPr>
              <a:t>Subcontracting </a:t>
            </a:r>
            <a:r>
              <a:rPr lang="en-US" dirty="0">
                <a:latin typeface="Trebuchet MS" panose="020B0603020202020204" pitchFamily="34" charset="0"/>
              </a:rPr>
              <a:t>past performance evaluations are not submitted to </a:t>
            </a:r>
            <a:r>
              <a:rPr lang="en-US" dirty="0" err="1">
                <a:latin typeface="Trebuchet MS" panose="020B0603020202020204" pitchFamily="34" charset="0"/>
              </a:rPr>
              <a:t>CPARS</a:t>
            </a:r>
            <a:r>
              <a:rPr lang="en-US" dirty="0">
                <a:latin typeface="Trebuchet MS" panose="020B0603020202020204" pitchFamily="34" charset="0"/>
              </a:rPr>
              <a:t>, but provided to the subcontractor. </a:t>
            </a:r>
          </a:p>
          <a:p>
            <a:pPr lvl="1">
              <a:lnSpc>
                <a:spcPct val="100000"/>
              </a:lnSpc>
            </a:pPr>
            <a:r>
              <a:rPr lang="en-US" dirty="0">
                <a:latin typeface="Trebuchet MS" panose="020B0603020202020204" pitchFamily="34" charset="0"/>
              </a:rPr>
              <a:t>Contracting officers are to treat such evaluations as equivalent to </a:t>
            </a:r>
            <a:r>
              <a:rPr lang="en-US" dirty="0" err="1">
                <a:latin typeface="Trebuchet MS" panose="020B0603020202020204" pitchFamily="34" charset="0"/>
              </a:rPr>
              <a:t>CPARS</a:t>
            </a:r>
            <a:r>
              <a:rPr lang="en-US" dirty="0">
                <a:latin typeface="Trebuchet MS" panose="020B0603020202020204" pitchFamily="34" charset="0"/>
              </a:rPr>
              <a:t> ratings.</a:t>
            </a:r>
          </a:p>
          <a:p>
            <a:pPr lvl="1">
              <a:lnSpc>
                <a:spcPct val="100000"/>
              </a:lnSpc>
            </a:pPr>
            <a:r>
              <a:rPr lang="en-US" dirty="0">
                <a:latin typeface="Trebuchet MS" panose="020B0603020202020204" pitchFamily="34" charset="0"/>
              </a:rPr>
              <a:t>No expiration date for past performance evaluations other than what is included in the solicitation</a:t>
            </a:r>
          </a:p>
          <a:p>
            <a:pPr lvl="1">
              <a:lnSpc>
                <a:spcPct val="100000"/>
              </a:lnSpc>
            </a:pPr>
            <a:r>
              <a:rPr lang="en-US" dirty="0">
                <a:latin typeface="Trebuchet MS" panose="020B0603020202020204" pitchFamily="34" charset="0"/>
              </a:rPr>
              <a:t>Subcontractors can notify </a:t>
            </a:r>
            <a:r>
              <a:rPr lang="en-US">
                <a:latin typeface="Trebuchet MS" panose="020B0603020202020204" pitchFamily="34" charset="0"/>
              </a:rPr>
              <a:t>the </a:t>
            </a:r>
            <a:r>
              <a:rPr lang="en-US" smtClean="0">
                <a:latin typeface="Trebuchet MS" panose="020B0603020202020204" pitchFamily="34" charset="0"/>
              </a:rPr>
              <a:t>Contracting </a:t>
            </a:r>
            <a:r>
              <a:rPr lang="en-US" dirty="0">
                <a:latin typeface="Trebuchet MS" panose="020B0603020202020204" pitchFamily="34" charset="0"/>
              </a:rPr>
              <a:t>officer if the prime refuses/fails to provide a rating.</a:t>
            </a:r>
          </a:p>
          <a:p>
            <a:pPr lvl="1">
              <a:lnSpc>
                <a:spcPct val="100000"/>
              </a:lnSpc>
            </a:pPr>
            <a:r>
              <a:rPr lang="en-US" dirty="0">
                <a:latin typeface="Trebuchet MS" panose="020B0603020202020204" pitchFamily="34" charset="0"/>
              </a:rPr>
              <a:t>Contracting Officer can use existing FAR provisions to enforce; no specific enforcement powers are given.</a:t>
            </a:r>
          </a:p>
          <a:p>
            <a:pPr lvl="1">
              <a:lnSpc>
                <a:spcPct val="100000"/>
              </a:lnSpc>
            </a:pPr>
            <a:endParaRPr lang="en-US" dirty="0">
              <a:latin typeface="Trebuchet MS" panose="020B0603020202020204" pitchFamily="34" charset="0"/>
            </a:endParaRPr>
          </a:p>
          <a:p>
            <a:pPr lvl="2">
              <a:lnSpc>
                <a:spcPct val="100000"/>
              </a:lnSpc>
            </a:pPr>
            <a:endParaRPr lang="en-US" dirty="0">
              <a:latin typeface="Trebuchet MS" panose="020B0603020202020204" pitchFamily="34" charset="0"/>
            </a:endParaRPr>
          </a:p>
          <a:p>
            <a:pPr lvl="1">
              <a:lnSpc>
                <a:spcPct val="100000"/>
              </a:lnSpc>
            </a:pPr>
            <a:endParaRPr lang="en-US" dirty="0">
              <a:latin typeface="Trebuchet MS" panose="020B0603020202020204" pitchFamily="34" charset="0"/>
            </a:endParaRPr>
          </a:p>
        </p:txBody>
      </p:sp>
    </p:spTree>
    <p:extLst>
      <p:ext uri="{BB962C8B-B14F-4D97-AF65-F5344CB8AC3E}">
        <p14:creationId xmlns:p14="http://schemas.microsoft.com/office/powerpoint/2010/main" val="11135154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DD4D-E099-6CAF-5FA3-2A78FCED86A4}"/>
              </a:ext>
            </a:extLst>
          </p:cNvPr>
          <p:cNvSpPr>
            <a:spLocks noGrp="1"/>
          </p:cNvSpPr>
          <p:nvPr>
            <p:ph type="title"/>
          </p:nvPr>
        </p:nvSpPr>
        <p:spPr/>
        <p:txBody>
          <a:bodyPr>
            <a:normAutofit fontScale="90000"/>
          </a:bodyPr>
          <a:lstStyle/>
          <a:p>
            <a:r>
              <a:rPr lang="en-US"/>
              <a:t>Subcontractor Past Performance</a:t>
            </a:r>
          </a:p>
        </p:txBody>
      </p:sp>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p:txBody>
          <a:bodyPr>
            <a:noAutofit/>
          </a:bodyPr>
          <a:lstStyle/>
          <a:p>
            <a:pPr>
              <a:lnSpc>
                <a:spcPct val="110000"/>
              </a:lnSpc>
            </a:pPr>
            <a:r>
              <a:rPr lang="en-US">
                <a:latin typeface="Trebuchet MS" panose="020B0603020202020204" pitchFamily="34" charset="0"/>
              </a:rPr>
              <a:t>Negotiation Issues</a:t>
            </a:r>
          </a:p>
          <a:p>
            <a:pPr lvl="1">
              <a:lnSpc>
                <a:spcPct val="110000"/>
              </a:lnSpc>
            </a:pPr>
            <a:r>
              <a:rPr lang="en-US">
                <a:latin typeface="Trebuchet MS" panose="020B0603020202020204" pitchFamily="34" charset="0"/>
              </a:rPr>
              <a:t>Deadline by which subcontractors can request past performance evaluation </a:t>
            </a:r>
          </a:p>
          <a:p>
            <a:pPr lvl="2">
              <a:lnSpc>
                <a:spcPct val="110000"/>
              </a:lnSpc>
            </a:pPr>
            <a:r>
              <a:rPr lang="en-US" sz="1800">
                <a:latin typeface="Trebuchet MS" panose="020B0603020202020204" pitchFamily="34" charset="0"/>
              </a:rPr>
              <a:t>Within X time after completion of period of performance (has to be 30 days or more)</a:t>
            </a:r>
          </a:p>
          <a:p>
            <a:pPr lvl="1">
              <a:lnSpc>
                <a:spcPct val="110000"/>
              </a:lnSpc>
            </a:pPr>
            <a:r>
              <a:rPr lang="en-US">
                <a:latin typeface="Trebuchet MS" panose="020B0603020202020204" pitchFamily="34" charset="0"/>
              </a:rPr>
              <a:t>What happens if the prime contractor gives a bad rating?</a:t>
            </a:r>
          </a:p>
          <a:p>
            <a:pPr lvl="2">
              <a:lnSpc>
                <a:spcPct val="110000"/>
              </a:lnSpc>
            </a:pPr>
            <a:r>
              <a:rPr lang="en-US" sz="1800">
                <a:latin typeface="Trebuchet MS" panose="020B0603020202020204" pitchFamily="34" charset="0"/>
              </a:rPr>
              <a:t>Ratings are not included in CPARS system – subcontractor can just not use the ratings</a:t>
            </a:r>
          </a:p>
          <a:p>
            <a:pPr lvl="2">
              <a:lnSpc>
                <a:spcPct val="110000"/>
              </a:lnSpc>
            </a:pPr>
            <a:r>
              <a:rPr lang="en-US" sz="1800">
                <a:latin typeface="Trebuchet MS" panose="020B0603020202020204" pitchFamily="34" charset="0"/>
              </a:rPr>
              <a:t>But, subcontractor may dispute ratings</a:t>
            </a:r>
          </a:p>
          <a:p>
            <a:pPr lvl="2">
              <a:lnSpc>
                <a:spcPct val="110000"/>
              </a:lnSpc>
            </a:pPr>
            <a:r>
              <a:rPr lang="en-US" sz="1800">
                <a:latin typeface="Trebuchet MS" panose="020B0603020202020204" pitchFamily="34" charset="0"/>
              </a:rPr>
              <a:t>Negotiate remedies/rights</a:t>
            </a:r>
          </a:p>
          <a:p>
            <a:pPr lvl="3">
              <a:lnSpc>
                <a:spcPct val="110000"/>
              </a:lnSpc>
            </a:pPr>
            <a:r>
              <a:rPr lang="en-US" sz="1600">
                <a:latin typeface="Trebuchet MS" panose="020B0603020202020204" pitchFamily="34" charset="0"/>
              </a:rPr>
              <a:t>Review and comment option prior to issuance of ratings</a:t>
            </a:r>
          </a:p>
          <a:p>
            <a:pPr lvl="3">
              <a:lnSpc>
                <a:spcPct val="110000"/>
              </a:lnSpc>
            </a:pPr>
            <a:r>
              <a:rPr lang="en-US" sz="1600" smtClean="0">
                <a:latin typeface="Trebuchet MS" panose="020B0603020202020204" pitchFamily="34" charset="0"/>
              </a:rPr>
              <a:t>Arbitration/alternative </a:t>
            </a:r>
            <a:r>
              <a:rPr lang="en-US" sz="1600">
                <a:latin typeface="Trebuchet MS" panose="020B0603020202020204" pitchFamily="34" charset="0"/>
              </a:rPr>
              <a:t>dispute resolution to address disputes</a:t>
            </a:r>
          </a:p>
          <a:p>
            <a:pPr lvl="3">
              <a:lnSpc>
                <a:spcPct val="110000"/>
              </a:lnSpc>
            </a:pPr>
            <a:r>
              <a:rPr lang="en-US" sz="1600">
                <a:latin typeface="Trebuchet MS" panose="020B0603020202020204" pitchFamily="34" charset="0"/>
              </a:rPr>
              <a:t>Contractual obligation to issue satisfactory or better ratings if quantifiable measures are met</a:t>
            </a:r>
          </a:p>
          <a:p>
            <a:pPr lvl="3">
              <a:lnSpc>
                <a:spcPct val="110000"/>
              </a:lnSpc>
            </a:pPr>
            <a:r>
              <a:rPr lang="en-US" sz="1600">
                <a:latin typeface="Trebuchet MS" panose="020B0603020202020204" pitchFamily="34" charset="0"/>
              </a:rPr>
              <a:t>Contractual obligation to act in good faith with </a:t>
            </a:r>
            <a:r>
              <a:rPr lang="en-US" sz="1600" smtClean="0">
                <a:latin typeface="Trebuchet MS" panose="020B0603020202020204" pitchFamily="34" charset="0"/>
              </a:rPr>
              <a:t>regard </a:t>
            </a:r>
            <a:r>
              <a:rPr lang="en-US" sz="1600">
                <a:latin typeface="Trebuchet MS" panose="020B0603020202020204" pitchFamily="34" charset="0"/>
              </a:rPr>
              <a:t>to </a:t>
            </a:r>
            <a:r>
              <a:rPr lang="en-US" sz="1600" smtClean="0">
                <a:latin typeface="Trebuchet MS" panose="020B0603020202020204" pitchFamily="34" charset="0"/>
              </a:rPr>
              <a:t>ratings</a:t>
            </a:r>
            <a:endParaRPr lang="en-US" sz="1600">
              <a:latin typeface="Trebuchet MS" panose="020B0603020202020204" pitchFamily="34" charset="0"/>
            </a:endParaRPr>
          </a:p>
        </p:txBody>
      </p:sp>
    </p:spTree>
    <p:extLst>
      <p:ext uri="{BB962C8B-B14F-4D97-AF65-F5344CB8AC3E}">
        <p14:creationId xmlns:p14="http://schemas.microsoft.com/office/powerpoint/2010/main" val="13613978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DD4D-E099-6CAF-5FA3-2A78FCED86A4}"/>
              </a:ext>
            </a:extLst>
          </p:cNvPr>
          <p:cNvSpPr>
            <a:spLocks noGrp="1"/>
          </p:cNvSpPr>
          <p:nvPr>
            <p:ph type="title"/>
          </p:nvPr>
        </p:nvSpPr>
        <p:spPr/>
        <p:txBody>
          <a:bodyPr>
            <a:normAutofit fontScale="90000"/>
          </a:bodyPr>
          <a:lstStyle/>
          <a:p>
            <a:r>
              <a:rPr lang="en-US"/>
              <a:t>Subcontractor Past Performance</a:t>
            </a:r>
          </a:p>
        </p:txBody>
      </p:sp>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p:txBody>
          <a:bodyPr>
            <a:normAutofit/>
          </a:bodyPr>
          <a:lstStyle/>
          <a:p>
            <a:pPr>
              <a:lnSpc>
                <a:spcPct val="100000"/>
              </a:lnSpc>
            </a:pPr>
            <a:r>
              <a:rPr lang="en-US">
                <a:latin typeface="Trebuchet MS" panose="020B0603020202020204" pitchFamily="34" charset="0"/>
              </a:rPr>
              <a:t>First Tier Subcontractor Past Performance</a:t>
            </a:r>
          </a:p>
          <a:p>
            <a:pPr lvl="1">
              <a:lnSpc>
                <a:spcPct val="100000"/>
              </a:lnSpc>
            </a:pPr>
            <a:r>
              <a:rPr lang="en-US">
                <a:latin typeface="Trebuchet MS" panose="020B0603020202020204" pitchFamily="34" charset="0"/>
              </a:rPr>
              <a:t>Specific form and process of obtaining prime contractor past performance evaluations is subject to negotiation </a:t>
            </a:r>
          </a:p>
          <a:p>
            <a:pPr lvl="2">
              <a:lnSpc>
                <a:spcPct val="100000"/>
              </a:lnSpc>
            </a:pPr>
            <a:r>
              <a:rPr lang="en-US">
                <a:latin typeface="Trebuchet MS" panose="020B0603020202020204" pitchFamily="34" charset="0"/>
              </a:rPr>
              <a:t>Specific form of evaluation is not specified in regulation</a:t>
            </a:r>
          </a:p>
          <a:p>
            <a:pPr lvl="2">
              <a:lnSpc>
                <a:spcPct val="100000"/>
              </a:lnSpc>
            </a:pPr>
            <a:r>
              <a:rPr lang="en-US">
                <a:latin typeface="Trebuchet MS" panose="020B0603020202020204" pitchFamily="34" charset="0"/>
              </a:rPr>
              <a:t>Deadline by which subcontractor has to ask is not mandated by regulation, except that it cannot be earlier than 30 days after completion of the period of performance of the prime contract</a:t>
            </a:r>
          </a:p>
          <a:p>
            <a:pPr lvl="2">
              <a:lnSpc>
                <a:spcPct val="100000"/>
              </a:lnSpc>
            </a:pPr>
            <a:r>
              <a:rPr lang="en-US">
                <a:latin typeface="Trebuchet MS" panose="020B0603020202020204" pitchFamily="34" charset="0"/>
              </a:rPr>
              <a:t>No mandated method of resolving disputes over past performance evaluations </a:t>
            </a:r>
          </a:p>
          <a:p>
            <a:pPr lvl="1">
              <a:lnSpc>
                <a:spcPct val="100000"/>
              </a:lnSpc>
            </a:pPr>
            <a:endParaRPr lang="en-US">
              <a:latin typeface="Trebuchet MS" panose="020B0603020202020204" pitchFamily="34" charset="0"/>
            </a:endParaRPr>
          </a:p>
          <a:p>
            <a:pPr lvl="2">
              <a:lnSpc>
                <a:spcPct val="100000"/>
              </a:lnSpc>
            </a:pPr>
            <a:endParaRPr lang="en-US">
              <a:latin typeface="Trebuchet MS" panose="020B0603020202020204" pitchFamily="34" charset="0"/>
            </a:endParaRPr>
          </a:p>
          <a:p>
            <a:pPr lvl="1">
              <a:lnSpc>
                <a:spcPct val="100000"/>
              </a:lnSpc>
            </a:pPr>
            <a:endParaRPr lang="en-US">
              <a:latin typeface="Trebuchet MS" panose="020B0603020202020204" pitchFamily="34" charset="0"/>
            </a:endParaRPr>
          </a:p>
        </p:txBody>
      </p:sp>
    </p:spTree>
    <p:extLst>
      <p:ext uri="{BB962C8B-B14F-4D97-AF65-F5344CB8AC3E}">
        <p14:creationId xmlns:p14="http://schemas.microsoft.com/office/powerpoint/2010/main" val="36750301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DD4D-E099-6CAF-5FA3-2A78FCED86A4}"/>
              </a:ext>
            </a:extLst>
          </p:cNvPr>
          <p:cNvSpPr>
            <a:spLocks noGrp="1"/>
          </p:cNvSpPr>
          <p:nvPr>
            <p:ph type="title"/>
          </p:nvPr>
        </p:nvSpPr>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p:txBody>
          <a:bodyPr>
            <a:normAutofit/>
          </a:bodyPr>
          <a:lstStyle/>
          <a:p>
            <a:pPr marL="0" indent="0" algn="ctr">
              <a:buNone/>
            </a:pPr>
            <a:endParaRPr lang="en-US" sz="4800" b="1" dirty="0"/>
          </a:p>
          <a:p>
            <a:pPr marL="0" indent="0" algn="ctr">
              <a:buNone/>
            </a:pPr>
            <a:r>
              <a:rPr lang="en-US" sz="4800" b="1"/>
              <a:t>SUBCONTRACTOR PAYMENT</a:t>
            </a:r>
            <a:endParaRPr lang="en-US" sz="4800" b="1" dirty="0"/>
          </a:p>
        </p:txBody>
      </p:sp>
    </p:spTree>
    <p:extLst>
      <p:ext uri="{BB962C8B-B14F-4D97-AF65-F5344CB8AC3E}">
        <p14:creationId xmlns:p14="http://schemas.microsoft.com/office/powerpoint/2010/main" val="27679034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047" y="365125"/>
            <a:ext cx="10515600" cy="549275"/>
          </a:xfrm>
        </p:spPr>
        <p:txBody>
          <a:bodyPr>
            <a:noAutofit/>
          </a:bodyPr>
          <a:lstStyle/>
          <a:p>
            <a:r>
              <a:rPr lang="en-US" sz="3600" smtClean="0"/>
              <a:t>Federal Miller Act – 40 U.S.C. § 3131 et. seq.</a:t>
            </a:r>
            <a:endParaRPr lang="en-US" sz="3600"/>
          </a:p>
        </p:txBody>
      </p:sp>
      <p:sp>
        <p:nvSpPr>
          <p:cNvPr id="3" name="Content Placeholder 2"/>
          <p:cNvSpPr>
            <a:spLocks noGrp="1"/>
          </p:cNvSpPr>
          <p:nvPr>
            <p:ph idx="1"/>
          </p:nvPr>
        </p:nvSpPr>
        <p:spPr/>
        <p:txBody>
          <a:bodyPr>
            <a:normAutofit/>
          </a:bodyPr>
          <a:lstStyle/>
          <a:p>
            <a:r>
              <a:rPr lang="en-US" u="sng" smtClean="0"/>
              <a:t>Payment bond </a:t>
            </a:r>
            <a:r>
              <a:rPr lang="en-US" smtClean="0"/>
              <a:t>- provides sub or material supplier right to bring claim against surety if unpaid within 90 days after claimant last performed labor/furnished material or equipment.</a:t>
            </a:r>
          </a:p>
          <a:p>
            <a:r>
              <a:rPr lang="en-US" smtClean="0"/>
              <a:t>Applies on projects </a:t>
            </a:r>
            <a:r>
              <a:rPr lang="en-US" u="sng" smtClean="0"/>
              <a:t>&gt; $100,000</a:t>
            </a:r>
            <a:r>
              <a:rPr lang="en-US" smtClean="0"/>
              <a:t> </a:t>
            </a:r>
            <a:r>
              <a:rPr lang="en-US"/>
              <a:t>for “the construction, alteration, or repair of any public building or public work” where the federal government is the owner</a:t>
            </a:r>
            <a:endParaRPr lang="en-US" smtClean="0"/>
          </a:p>
          <a:p>
            <a:r>
              <a:rPr lang="en-US" smtClean="0"/>
              <a:t>Protects first- and second-tier subcontractors and material suppliers</a:t>
            </a:r>
          </a:p>
          <a:p>
            <a:pPr lvl="1"/>
            <a:r>
              <a:rPr lang="en-US" smtClean="0"/>
              <a:t>Third-tier or lower subcontractors have no bond rights</a:t>
            </a:r>
          </a:p>
        </p:txBody>
      </p:sp>
    </p:spTree>
    <p:extLst>
      <p:ext uri="{BB962C8B-B14F-4D97-AF65-F5344CB8AC3E}">
        <p14:creationId xmlns:p14="http://schemas.microsoft.com/office/powerpoint/2010/main" val="33659695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047" y="365125"/>
            <a:ext cx="10515600" cy="549275"/>
          </a:xfrm>
        </p:spPr>
        <p:txBody>
          <a:bodyPr>
            <a:noAutofit/>
          </a:bodyPr>
          <a:lstStyle/>
          <a:p>
            <a:r>
              <a:rPr lang="en-US" sz="3600" smtClean="0"/>
              <a:t>Federal Miller Act – 40 U.S.C. § 3131 et. seq.</a:t>
            </a:r>
            <a:endParaRPr lang="en-US" sz="3600"/>
          </a:p>
        </p:txBody>
      </p:sp>
      <p:sp>
        <p:nvSpPr>
          <p:cNvPr id="3" name="Content Placeholder 2"/>
          <p:cNvSpPr>
            <a:spLocks noGrp="1"/>
          </p:cNvSpPr>
          <p:nvPr>
            <p:ph idx="1"/>
          </p:nvPr>
        </p:nvSpPr>
        <p:spPr/>
        <p:txBody>
          <a:bodyPr>
            <a:normAutofit/>
          </a:bodyPr>
          <a:lstStyle/>
          <a:p>
            <a:r>
              <a:rPr lang="en-US"/>
              <a:t>All </a:t>
            </a:r>
            <a:r>
              <a:rPr lang="en-US" u="sng"/>
              <a:t>second-tier</a:t>
            </a:r>
            <a:r>
              <a:rPr lang="en-US"/>
              <a:t> subcontractors and suppliers must provide written notice to the prime contractor (further described below) within 90 days after the last day of its furnishing labor or materials.</a:t>
            </a:r>
          </a:p>
          <a:p>
            <a:pPr lvl="1"/>
            <a:r>
              <a:rPr lang="en-US"/>
              <a:t>No notice requirement to Prime contractor if in direct privity</a:t>
            </a:r>
          </a:p>
          <a:p>
            <a:r>
              <a:rPr lang="en-US"/>
              <a:t>1-year statute of limitation after last day of work.</a:t>
            </a:r>
          </a:p>
        </p:txBody>
      </p:sp>
    </p:spTree>
    <p:extLst>
      <p:ext uri="{BB962C8B-B14F-4D97-AF65-F5344CB8AC3E}">
        <p14:creationId xmlns:p14="http://schemas.microsoft.com/office/powerpoint/2010/main" val="1103654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Prompt Payment Act, 31 U.S.C. 3905</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lnSpcReduction="10000"/>
          </a:bodyPr>
          <a:lstStyle/>
          <a:p>
            <a:pPr>
              <a:lnSpc>
                <a:spcPct val="100000"/>
              </a:lnSpc>
            </a:pPr>
            <a:r>
              <a:rPr lang="en-US" sz="2400" dirty="0">
                <a:latin typeface="Trebuchet MS" panose="020B0603020202020204" pitchFamily="34" charset="0"/>
              </a:rPr>
              <a:t>An attempt by Congress to ensure timely payment to subcontractors on construction contracts</a:t>
            </a:r>
          </a:p>
          <a:p>
            <a:pPr>
              <a:lnSpc>
                <a:spcPct val="100000"/>
              </a:lnSpc>
            </a:pPr>
            <a:r>
              <a:rPr lang="en-US" sz="2400" dirty="0">
                <a:latin typeface="Trebuchet MS" panose="020B0603020202020204" pitchFamily="34" charset="0"/>
              </a:rPr>
              <a:t>Prompt Payment Act:</a:t>
            </a:r>
          </a:p>
          <a:p>
            <a:pPr lvl="1">
              <a:lnSpc>
                <a:spcPct val="100000"/>
              </a:lnSpc>
            </a:pPr>
            <a:r>
              <a:rPr lang="en-US" sz="2000" dirty="0">
                <a:latin typeface="Trebuchet MS" panose="020B0603020202020204" pitchFamily="34" charset="0"/>
              </a:rPr>
              <a:t>Requires prime contractor to pay the subcontractor within 7 days </a:t>
            </a:r>
            <a:r>
              <a:rPr lang="en-US" sz="2000">
                <a:latin typeface="Trebuchet MS" panose="020B0603020202020204" pitchFamily="34" charset="0"/>
              </a:rPr>
              <a:t>of </a:t>
            </a:r>
            <a:r>
              <a:rPr lang="en-US" sz="2000" smtClean="0">
                <a:latin typeface="Trebuchet MS" panose="020B0603020202020204" pitchFamily="34" charset="0"/>
              </a:rPr>
              <a:t>agency’s payment;</a:t>
            </a:r>
            <a:endParaRPr lang="en-US" sz="2000" dirty="0">
              <a:latin typeface="Trebuchet MS" panose="020B0603020202020204" pitchFamily="34" charset="0"/>
            </a:endParaRPr>
          </a:p>
          <a:p>
            <a:pPr lvl="1">
              <a:lnSpc>
                <a:spcPct val="100000"/>
              </a:lnSpc>
            </a:pPr>
            <a:r>
              <a:rPr lang="en-US" sz="2000" dirty="0">
                <a:latin typeface="Trebuchet MS" panose="020B0603020202020204" pitchFamily="34" charset="0"/>
              </a:rPr>
              <a:t>Requires prime contractor to pay interest to the subcontractor for late payments.</a:t>
            </a:r>
          </a:p>
          <a:p>
            <a:pPr>
              <a:lnSpc>
                <a:spcPct val="100000"/>
              </a:lnSpc>
            </a:pPr>
            <a:r>
              <a:rPr lang="en-US" sz="2400" dirty="0">
                <a:latin typeface="Trebuchet MS" panose="020B0603020202020204" pitchFamily="34" charset="0"/>
              </a:rPr>
              <a:t>If a subcontractor is not paid timely, the subcontractor can:</a:t>
            </a:r>
          </a:p>
          <a:p>
            <a:pPr lvl="1">
              <a:lnSpc>
                <a:spcPct val="100000"/>
              </a:lnSpc>
            </a:pPr>
            <a:r>
              <a:rPr lang="en-US" sz="2000" dirty="0">
                <a:latin typeface="Trebuchet MS" panose="020B0603020202020204" pitchFamily="34" charset="0"/>
              </a:rPr>
              <a:t>Obtain information from the Contracting Officer regarding the status of the government’s payment to the prime contractor (FAR 32.112-2)</a:t>
            </a:r>
          </a:p>
          <a:p>
            <a:pPr lvl="1">
              <a:lnSpc>
                <a:spcPct val="100000"/>
              </a:lnSpc>
            </a:pPr>
            <a:r>
              <a:rPr lang="en-US" sz="2000" dirty="0">
                <a:latin typeface="Trebuchet MS" panose="020B0603020202020204" pitchFamily="34" charset="0"/>
              </a:rPr>
              <a:t>Complain to the Contracting Officer, who can:</a:t>
            </a:r>
          </a:p>
          <a:p>
            <a:pPr lvl="2">
              <a:lnSpc>
                <a:spcPct val="100000"/>
              </a:lnSpc>
            </a:pPr>
            <a:r>
              <a:rPr lang="en-US" sz="1800" dirty="0">
                <a:latin typeface="Trebuchet MS" panose="020B0603020202020204" pitchFamily="34" charset="0"/>
              </a:rPr>
              <a:t>“Encourage” the prime contractor to pay the subcontractor; or</a:t>
            </a:r>
          </a:p>
          <a:p>
            <a:pPr lvl="2">
              <a:lnSpc>
                <a:spcPct val="100000"/>
              </a:lnSpc>
            </a:pPr>
            <a:r>
              <a:rPr lang="en-US" sz="1800" dirty="0">
                <a:latin typeface="Trebuchet MS" panose="020B0603020202020204" pitchFamily="34" charset="0"/>
              </a:rPr>
              <a:t>Retain payments to the prime contractor until the subcontractor is paid (FAR </a:t>
            </a:r>
            <a:r>
              <a:rPr lang="en-US" sz="1800">
                <a:latin typeface="Trebuchet MS" panose="020B0603020202020204" pitchFamily="34" charset="0"/>
              </a:rPr>
              <a:t>32.112-1</a:t>
            </a:r>
            <a:r>
              <a:rPr lang="en-US" sz="1800" smtClean="0">
                <a:latin typeface="Trebuchet MS" panose="020B0603020202020204" pitchFamily="34" charset="0"/>
              </a:rPr>
              <a:t>).</a:t>
            </a:r>
            <a:endParaRPr lang="en-US" sz="1800" dirty="0">
              <a:latin typeface="Trebuchet MS" panose="020B0603020202020204" pitchFamily="34" charset="0"/>
            </a:endParaRPr>
          </a:p>
          <a:p>
            <a:pPr marL="457200" lvl="1" indent="0">
              <a:lnSpc>
                <a:spcPct val="100000"/>
              </a:lnSpc>
              <a:buNone/>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p:txBody>
      </p:sp>
    </p:spTree>
    <p:extLst>
      <p:ext uri="{BB962C8B-B14F-4D97-AF65-F5344CB8AC3E}">
        <p14:creationId xmlns:p14="http://schemas.microsoft.com/office/powerpoint/2010/main" val="18718304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Prompt Payment Act, 31 U.S.C. 3905</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a:bodyPr>
          <a:lstStyle/>
          <a:p>
            <a:pPr>
              <a:lnSpc>
                <a:spcPct val="100000"/>
              </a:lnSpc>
            </a:pPr>
            <a:r>
              <a:rPr lang="en-US" sz="2400" dirty="0">
                <a:latin typeface="Trebuchet MS" panose="020B0603020202020204" pitchFamily="34" charset="0"/>
              </a:rPr>
              <a:t>Prime contractors that do not timely pay a subcontractor or withhold payments to the subcontractor as retainage or offset must provide written notice to the Contracting Officer of the retainage/withholding </a:t>
            </a:r>
          </a:p>
          <a:p>
            <a:pPr lvl="1">
              <a:lnSpc>
                <a:spcPct val="100000"/>
              </a:lnSpc>
            </a:pPr>
            <a:r>
              <a:rPr lang="en-US" sz="2000" dirty="0">
                <a:latin typeface="Trebuchet MS" panose="020B0603020202020204" pitchFamily="34" charset="0"/>
              </a:rPr>
              <a:t>Certification that must be included in pay applications</a:t>
            </a:r>
          </a:p>
          <a:p>
            <a:pPr lvl="1">
              <a:lnSpc>
                <a:spcPct val="100000"/>
              </a:lnSpc>
            </a:pPr>
            <a:r>
              <a:rPr lang="en-US" sz="2000" dirty="0">
                <a:latin typeface="Trebuchet MS" panose="020B0603020202020204" pitchFamily="34" charset="0"/>
              </a:rPr>
              <a:t>FAR 52.232-5</a:t>
            </a:r>
          </a:p>
          <a:p>
            <a:pPr>
              <a:lnSpc>
                <a:spcPct val="100000"/>
              </a:lnSpc>
            </a:pPr>
            <a:r>
              <a:rPr lang="en-US" sz="2400" dirty="0">
                <a:latin typeface="Trebuchet MS" panose="020B0603020202020204" pitchFamily="34" charset="0"/>
              </a:rPr>
              <a:t>Failure by the prime contractor to disclose retainage/withholding of payment to the subcontractor does not give any rights or claims</a:t>
            </a:r>
          </a:p>
          <a:p>
            <a:pPr lvl="1">
              <a:lnSpc>
                <a:spcPct val="100000"/>
              </a:lnSpc>
            </a:pPr>
            <a:r>
              <a:rPr lang="en-US" sz="2000" dirty="0">
                <a:latin typeface="Trebuchet MS" panose="020B0603020202020204" pitchFamily="34" charset="0"/>
              </a:rPr>
              <a:t>Contracting Officer could take action.</a:t>
            </a:r>
          </a:p>
          <a:p>
            <a:pPr>
              <a:lnSpc>
                <a:spcPct val="100000"/>
              </a:lnSpc>
            </a:pPr>
            <a:endParaRPr lang="en-US" dirty="0">
              <a:latin typeface="Trebuchet MS" panose="020B0603020202020204" pitchFamily="34" charset="0"/>
            </a:endParaRPr>
          </a:p>
          <a:p>
            <a:pPr marL="457200" lvl="1" indent="0">
              <a:lnSpc>
                <a:spcPct val="100000"/>
              </a:lnSpc>
              <a:buNone/>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p:txBody>
      </p:sp>
    </p:spTree>
    <p:extLst>
      <p:ext uri="{BB962C8B-B14F-4D97-AF65-F5344CB8AC3E}">
        <p14:creationId xmlns:p14="http://schemas.microsoft.com/office/powerpoint/2010/main" val="15371040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DD4D-E099-6CAF-5FA3-2A78FCED86A4}"/>
              </a:ext>
            </a:extLst>
          </p:cNvPr>
          <p:cNvSpPr>
            <a:spLocks noGrp="1"/>
          </p:cNvSpPr>
          <p:nvPr>
            <p:ph type="title"/>
          </p:nvPr>
        </p:nvSpPr>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p:txBody>
          <a:bodyPr>
            <a:normAutofit/>
          </a:bodyPr>
          <a:lstStyle/>
          <a:p>
            <a:pPr marL="0" indent="0" algn="ctr">
              <a:buNone/>
            </a:pPr>
            <a:endParaRPr lang="en-US" sz="4800" b="1" dirty="0"/>
          </a:p>
          <a:p>
            <a:pPr marL="0" indent="0" algn="ctr">
              <a:buNone/>
            </a:pPr>
            <a:r>
              <a:rPr lang="en-US" sz="4800" b="1"/>
              <a:t>SUBCONTRACTOR TERMINATION (AND PRIME CONTRACTOR TERMINATION DUE TO SUBCONTRACTOR)</a:t>
            </a:r>
            <a:endParaRPr lang="en-US" sz="4800" b="1" dirty="0"/>
          </a:p>
        </p:txBody>
      </p:sp>
    </p:spTree>
    <p:extLst>
      <p:ext uri="{BB962C8B-B14F-4D97-AF65-F5344CB8AC3E}">
        <p14:creationId xmlns:p14="http://schemas.microsoft.com/office/powerpoint/2010/main" val="4070239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Topics</a:t>
            </a:r>
            <a:endParaRPr lang="en-US" dirty="0"/>
          </a:p>
        </p:txBody>
      </p:sp>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p:txBody>
          <a:bodyPr>
            <a:noAutofit/>
          </a:bodyPr>
          <a:lstStyle/>
          <a:p>
            <a:r>
              <a:rPr lang="en-US" sz="2400" b="1" dirty="0" smtClean="0"/>
              <a:t>What is a Subcontractor</a:t>
            </a:r>
          </a:p>
          <a:p>
            <a:r>
              <a:rPr lang="en-US" sz="2400" b="1" dirty="0" smtClean="0"/>
              <a:t>Ostensible Subcontractor Rule</a:t>
            </a:r>
          </a:p>
          <a:p>
            <a:r>
              <a:rPr lang="en-US" sz="2400" b="1" dirty="0" smtClean="0"/>
              <a:t>Limitations on Subcontracting </a:t>
            </a:r>
          </a:p>
          <a:p>
            <a:r>
              <a:rPr lang="en-US" sz="2400" b="1" dirty="0" smtClean="0"/>
              <a:t>Similarly Situated Entities</a:t>
            </a:r>
          </a:p>
          <a:p>
            <a:r>
              <a:rPr lang="en-US" sz="2400" b="1" dirty="0" smtClean="0"/>
              <a:t>Subcontractor Past Performance </a:t>
            </a:r>
          </a:p>
          <a:p>
            <a:r>
              <a:rPr lang="en-US" sz="2400" b="1" dirty="0" smtClean="0"/>
              <a:t>Subcontractor Payment</a:t>
            </a:r>
          </a:p>
          <a:p>
            <a:r>
              <a:rPr lang="en-US" sz="2400" b="1" dirty="0" smtClean="0"/>
              <a:t>Subcontractor Termination</a:t>
            </a:r>
          </a:p>
          <a:p>
            <a:r>
              <a:rPr lang="en-US" sz="2400" b="1" dirty="0" smtClean="0"/>
              <a:t>Subcontractor Claims</a:t>
            </a:r>
          </a:p>
          <a:p>
            <a:r>
              <a:rPr lang="en-US" sz="2400" b="1" dirty="0" smtClean="0"/>
              <a:t>Subcontractors and the Service Contract Act</a:t>
            </a:r>
          </a:p>
          <a:p>
            <a:r>
              <a:rPr lang="en-US" sz="2400" b="1" smtClean="0"/>
              <a:t>Subcontract </a:t>
            </a:r>
            <a:r>
              <a:rPr lang="en-US" sz="2400" b="1" smtClean="0"/>
              <a:t>Terms</a:t>
            </a:r>
          </a:p>
        </p:txBody>
      </p:sp>
    </p:spTree>
    <p:extLst>
      <p:ext uri="{BB962C8B-B14F-4D97-AF65-F5344CB8AC3E}">
        <p14:creationId xmlns:p14="http://schemas.microsoft.com/office/powerpoint/2010/main" val="25464394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Subcontractor – Termination for Default</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fontScale="92500" lnSpcReduction="10000"/>
          </a:bodyPr>
          <a:lstStyle/>
          <a:p>
            <a:pPr>
              <a:lnSpc>
                <a:spcPct val="110000"/>
              </a:lnSpc>
            </a:pPr>
            <a:r>
              <a:rPr lang="en-US">
                <a:latin typeface="Trebuchet MS" panose="020B0603020202020204" pitchFamily="34" charset="0"/>
              </a:rPr>
              <a:t>Prime contractors are responsible for subcontractor performance </a:t>
            </a:r>
          </a:p>
          <a:p>
            <a:pPr>
              <a:lnSpc>
                <a:spcPct val="110000"/>
              </a:lnSpc>
            </a:pPr>
            <a:r>
              <a:rPr lang="en-US">
                <a:latin typeface="Trebuchet MS" panose="020B0603020202020204" pitchFamily="34" charset="0"/>
              </a:rPr>
              <a:t>Subcontractor performance can result in termination of prime contractor for default</a:t>
            </a:r>
          </a:p>
          <a:p>
            <a:pPr lvl="1">
              <a:lnSpc>
                <a:spcPct val="110000"/>
              </a:lnSpc>
            </a:pPr>
            <a:r>
              <a:rPr lang="en-US">
                <a:latin typeface="Trebuchet MS" panose="020B0603020202020204" pitchFamily="34" charset="0"/>
              </a:rPr>
              <a:t>Applies even if:</a:t>
            </a:r>
          </a:p>
          <a:p>
            <a:pPr lvl="2">
              <a:lnSpc>
                <a:spcPct val="110000"/>
              </a:lnSpc>
            </a:pPr>
            <a:r>
              <a:rPr lang="en-US">
                <a:latin typeface="Trebuchet MS" panose="020B0603020202020204" pitchFamily="34" charset="0"/>
              </a:rPr>
              <a:t>government directs use of a particular subcontractor</a:t>
            </a:r>
          </a:p>
          <a:p>
            <a:pPr lvl="2">
              <a:lnSpc>
                <a:spcPct val="110000"/>
              </a:lnSpc>
            </a:pPr>
            <a:r>
              <a:rPr lang="en-US">
                <a:latin typeface="Trebuchet MS" panose="020B0603020202020204" pitchFamily="34" charset="0"/>
              </a:rPr>
              <a:t>subcontractor default is out of the control of the prime contractor</a:t>
            </a:r>
          </a:p>
          <a:p>
            <a:pPr>
              <a:lnSpc>
                <a:spcPct val="110000"/>
              </a:lnSpc>
            </a:pPr>
            <a:r>
              <a:rPr lang="en-US">
                <a:latin typeface="Trebuchet MS" panose="020B0603020202020204" pitchFamily="34" charset="0"/>
              </a:rPr>
              <a:t>Prime contractor needs to be proactive with subcontractors and obtain </a:t>
            </a:r>
            <a:r>
              <a:rPr lang="en-US" i="1">
                <a:latin typeface="Trebuchet MS" panose="020B0603020202020204" pitchFamily="34" charset="0"/>
              </a:rPr>
              <a:t>actual </a:t>
            </a:r>
            <a:r>
              <a:rPr lang="en-US">
                <a:latin typeface="Trebuchet MS" panose="020B0603020202020204" pitchFamily="34" charset="0"/>
              </a:rPr>
              <a:t>performance</a:t>
            </a:r>
          </a:p>
          <a:p>
            <a:pPr lvl="1">
              <a:lnSpc>
                <a:spcPct val="110000"/>
              </a:lnSpc>
            </a:pPr>
            <a:r>
              <a:rPr lang="en-US">
                <a:latin typeface="Trebuchet MS" panose="020B0603020202020204" pitchFamily="34" charset="0"/>
              </a:rPr>
              <a:t>Demonstrating to government that prime tried to improve subcontractor performance likely not enough </a:t>
            </a:r>
          </a:p>
          <a:p>
            <a:pPr lvl="2">
              <a:lnSpc>
                <a:spcPct val="110000"/>
              </a:lnSpc>
            </a:pPr>
            <a:endParaRPr lang="en-US">
              <a:latin typeface="Trebuchet MS" panose="020B0603020202020204" pitchFamily="34" charset="0"/>
            </a:endParaRPr>
          </a:p>
          <a:p>
            <a:pPr lvl="2">
              <a:lnSpc>
                <a:spcPct val="110000"/>
              </a:lnSpc>
            </a:pPr>
            <a:endParaRPr lang="en-US">
              <a:latin typeface="Trebuchet MS" panose="020B0603020202020204" pitchFamily="34" charset="0"/>
            </a:endParaRPr>
          </a:p>
          <a:p>
            <a:pPr marL="457200" lvl="1" indent="0">
              <a:lnSpc>
                <a:spcPct val="110000"/>
              </a:lnSpc>
              <a:buNone/>
            </a:pPr>
            <a:endParaRPr lang="en-US">
              <a:latin typeface="Trebuchet MS" panose="020B0603020202020204" pitchFamily="34" charset="0"/>
            </a:endParaRPr>
          </a:p>
          <a:p>
            <a:pPr>
              <a:lnSpc>
                <a:spcPct val="110000"/>
              </a:lnSpc>
            </a:pPr>
            <a:endParaRPr lang="en-US">
              <a:latin typeface="Trebuchet MS" panose="020B0603020202020204" pitchFamily="34" charset="0"/>
            </a:endParaRPr>
          </a:p>
          <a:p>
            <a:pPr>
              <a:lnSpc>
                <a:spcPct val="110000"/>
              </a:lnSpc>
            </a:pPr>
            <a:endParaRPr lang="en-US">
              <a:latin typeface="Trebuchet MS" panose="020B0603020202020204" pitchFamily="34" charset="0"/>
            </a:endParaRPr>
          </a:p>
        </p:txBody>
      </p:sp>
    </p:spTree>
    <p:extLst>
      <p:ext uri="{BB962C8B-B14F-4D97-AF65-F5344CB8AC3E}">
        <p14:creationId xmlns:p14="http://schemas.microsoft.com/office/powerpoint/2010/main" val="16860055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Subcontractor – Termination for Convenience </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a:xfrm>
            <a:off x="838201" y="1268422"/>
            <a:ext cx="4922519" cy="4351338"/>
          </a:xfrm>
        </p:spPr>
        <p:txBody>
          <a:bodyPr>
            <a:normAutofit/>
          </a:bodyPr>
          <a:lstStyle/>
          <a:p>
            <a:pPr>
              <a:lnSpc>
                <a:spcPct val="100000"/>
              </a:lnSpc>
            </a:pPr>
            <a:r>
              <a:rPr lang="en-US" sz="1800" smtClean="0">
                <a:latin typeface="Trebuchet MS" panose="020B0603020202020204" pitchFamily="34" charset="0"/>
              </a:rPr>
              <a:t>Prime contractors want the ability to terminate for convenience at their election and regardless of whether government terminates all or part of the contract for convenience.</a:t>
            </a:r>
          </a:p>
          <a:p>
            <a:pPr>
              <a:lnSpc>
                <a:spcPct val="100000"/>
              </a:lnSpc>
            </a:pPr>
            <a:r>
              <a:rPr lang="en-US" sz="1800" smtClean="0">
                <a:latin typeface="Trebuchet MS" panose="020B0603020202020204" pitchFamily="34" charset="0"/>
              </a:rPr>
              <a:t>Subcontractors should attempt to limit right of prime contractor to terminate subcontract for convenience to cases where government has terminated all or part of subcontractor’s scope of work. </a:t>
            </a:r>
          </a:p>
          <a:p>
            <a:pPr>
              <a:lnSpc>
                <a:spcPct val="100000"/>
              </a:lnSpc>
            </a:pPr>
            <a:r>
              <a:rPr lang="en-US" sz="1800" smtClean="0">
                <a:latin typeface="Trebuchet MS" panose="020B0603020202020204" pitchFamily="34" charset="0"/>
              </a:rPr>
              <a:t>Raise during teaming agreement negotiations.</a:t>
            </a:r>
          </a:p>
          <a:p>
            <a:pPr lvl="2">
              <a:lnSpc>
                <a:spcPct val="100000"/>
              </a:lnSpc>
            </a:pPr>
            <a:endParaRPr lang="en-US" smtClean="0">
              <a:latin typeface="Trebuchet MS" panose="020B0603020202020204" pitchFamily="34" charset="0"/>
            </a:endParaRPr>
          </a:p>
          <a:p>
            <a:pPr lvl="2">
              <a:lnSpc>
                <a:spcPct val="100000"/>
              </a:lnSpc>
            </a:pPr>
            <a:endParaRPr lang="en-US" smtClean="0">
              <a:latin typeface="Trebuchet MS" panose="020B0603020202020204" pitchFamily="34" charset="0"/>
            </a:endParaRPr>
          </a:p>
          <a:p>
            <a:pPr marL="457200" lvl="1" indent="0">
              <a:lnSpc>
                <a:spcPct val="100000"/>
              </a:lnSpc>
              <a:buNone/>
            </a:pPr>
            <a:endParaRPr lang="en-US" smtClean="0">
              <a:latin typeface="Trebuchet MS" panose="020B0603020202020204" pitchFamily="34" charset="0"/>
            </a:endParaRPr>
          </a:p>
          <a:p>
            <a:pPr>
              <a:lnSpc>
                <a:spcPct val="100000"/>
              </a:lnSpc>
            </a:pPr>
            <a:endParaRPr lang="en-US" smtClean="0">
              <a:latin typeface="Trebuchet MS" panose="020B0603020202020204" pitchFamily="34" charset="0"/>
            </a:endParaRPr>
          </a:p>
          <a:p>
            <a:pPr>
              <a:lnSpc>
                <a:spcPct val="100000"/>
              </a:lnSpc>
            </a:pPr>
            <a:endParaRPr lang="en-US" dirty="0">
              <a:latin typeface="Trebuchet MS" panose="020B0603020202020204" pitchFamily="34" charset="0"/>
            </a:endParaRPr>
          </a:p>
        </p:txBody>
      </p:sp>
      <p:sp>
        <p:nvSpPr>
          <p:cNvPr id="4" name="TextBox 3"/>
          <p:cNvSpPr txBox="1"/>
          <p:nvPr/>
        </p:nvSpPr>
        <p:spPr>
          <a:xfrm>
            <a:off x="5760720" y="1268422"/>
            <a:ext cx="5593080" cy="3416320"/>
          </a:xfrm>
          <a:prstGeom prst="rect">
            <a:avLst/>
          </a:prstGeom>
          <a:noFill/>
        </p:spPr>
        <p:txBody>
          <a:bodyPr wrap="square" rtlCol="0">
            <a:spAutoFit/>
          </a:bodyPr>
          <a:lstStyle/>
          <a:p>
            <a:pPr algn="just"/>
            <a:r>
              <a:rPr lang="en-US" dirty="0">
                <a:solidFill>
                  <a:srgbClr val="0070C0"/>
                </a:solidFill>
                <a:latin typeface="Trebuchet MS" panose="020B0603020202020204" pitchFamily="34" charset="0"/>
              </a:rPr>
              <a:t>The subcontract shall not contain provisions that allow </a:t>
            </a:r>
            <a:r>
              <a:rPr lang="en-US">
                <a:solidFill>
                  <a:srgbClr val="0070C0"/>
                </a:solidFill>
                <a:latin typeface="Trebuchet MS" panose="020B0603020202020204" pitchFamily="34" charset="0"/>
              </a:rPr>
              <a:t>the </a:t>
            </a:r>
            <a:r>
              <a:rPr lang="en-US" smtClean="0">
                <a:solidFill>
                  <a:srgbClr val="0070C0"/>
                </a:solidFill>
                <a:latin typeface="Trebuchet MS" panose="020B0603020202020204" pitchFamily="34" charset="0"/>
              </a:rPr>
              <a:t>prime </a:t>
            </a:r>
            <a:r>
              <a:rPr lang="en-US" dirty="0">
                <a:solidFill>
                  <a:srgbClr val="0070C0"/>
                </a:solidFill>
                <a:latin typeface="Trebuchet MS" panose="020B0603020202020204" pitchFamily="34" charset="0"/>
              </a:rPr>
              <a:t>to unilaterally terminate the subcontract or any work being performed under the subcontract solely for the convenience of </a:t>
            </a:r>
            <a:r>
              <a:rPr lang="en-US">
                <a:solidFill>
                  <a:srgbClr val="0070C0"/>
                </a:solidFill>
                <a:latin typeface="Trebuchet MS" panose="020B0603020202020204" pitchFamily="34" charset="0"/>
              </a:rPr>
              <a:t>the </a:t>
            </a:r>
            <a:r>
              <a:rPr lang="en-US" smtClean="0">
                <a:solidFill>
                  <a:srgbClr val="0070C0"/>
                </a:solidFill>
                <a:latin typeface="Trebuchet MS" panose="020B0603020202020204" pitchFamily="34" charset="0"/>
              </a:rPr>
              <a:t>prime </a:t>
            </a:r>
            <a:r>
              <a:rPr lang="en-US" dirty="0">
                <a:solidFill>
                  <a:srgbClr val="0070C0"/>
                </a:solidFill>
                <a:latin typeface="Trebuchet MS" panose="020B0603020202020204" pitchFamily="34" charset="0"/>
              </a:rPr>
              <a:t>or to make deductive changes to the subcontract work </a:t>
            </a:r>
            <a:r>
              <a:rPr lang="en-US" b="1" dirty="0">
                <a:solidFill>
                  <a:srgbClr val="0070C0"/>
                </a:solidFill>
                <a:latin typeface="Trebuchet MS" panose="020B0603020202020204" pitchFamily="34" charset="0"/>
              </a:rPr>
              <a:t>unless such termination or change is reasonably required as a result of Government action affecting the performance of </a:t>
            </a:r>
            <a:r>
              <a:rPr lang="en-US" b="1">
                <a:solidFill>
                  <a:srgbClr val="0070C0"/>
                </a:solidFill>
                <a:latin typeface="Trebuchet MS" panose="020B0603020202020204" pitchFamily="34" charset="0"/>
              </a:rPr>
              <a:t>the </a:t>
            </a:r>
            <a:r>
              <a:rPr lang="en-US" b="1" smtClean="0">
                <a:solidFill>
                  <a:srgbClr val="0070C0"/>
                </a:solidFill>
                <a:latin typeface="Trebuchet MS" panose="020B0603020202020204" pitchFamily="34" charset="0"/>
              </a:rPr>
              <a:t>subcontractor’s </a:t>
            </a:r>
            <a:r>
              <a:rPr lang="en-US" b="1" dirty="0">
                <a:solidFill>
                  <a:srgbClr val="0070C0"/>
                </a:solidFill>
                <a:latin typeface="Trebuchet MS" panose="020B0603020202020204" pitchFamily="34" charset="0"/>
              </a:rPr>
              <a:t>work under the prime contract</a:t>
            </a:r>
            <a:r>
              <a:rPr lang="en-US" dirty="0">
                <a:solidFill>
                  <a:srgbClr val="0070C0"/>
                </a:solidFill>
                <a:latin typeface="Trebuchet MS" panose="020B0603020202020204" pitchFamily="34" charset="0"/>
              </a:rPr>
              <a:t>.  This clause shall survive termination of </a:t>
            </a:r>
            <a:r>
              <a:rPr lang="en-US">
                <a:solidFill>
                  <a:srgbClr val="0070C0"/>
                </a:solidFill>
                <a:latin typeface="Trebuchet MS" panose="020B0603020202020204" pitchFamily="34" charset="0"/>
              </a:rPr>
              <a:t>the </a:t>
            </a:r>
            <a:r>
              <a:rPr lang="en-US" smtClean="0">
                <a:solidFill>
                  <a:srgbClr val="0070C0"/>
                </a:solidFill>
                <a:latin typeface="Trebuchet MS" panose="020B0603020202020204" pitchFamily="34" charset="0"/>
              </a:rPr>
              <a:t>agreement </a:t>
            </a:r>
            <a:r>
              <a:rPr lang="en-US" dirty="0">
                <a:solidFill>
                  <a:srgbClr val="0070C0"/>
                </a:solidFill>
                <a:latin typeface="Trebuchet MS" panose="020B0603020202020204" pitchFamily="34" charset="0"/>
              </a:rPr>
              <a:t>and shall be contained in the subcontract.</a:t>
            </a:r>
          </a:p>
        </p:txBody>
      </p:sp>
    </p:spTree>
    <p:extLst>
      <p:ext uri="{BB962C8B-B14F-4D97-AF65-F5344CB8AC3E}">
        <p14:creationId xmlns:p14="http://schemas.microsoft.com/office/powerpoint/2010/main" val="11823905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Subcontractor – Termination for Convenience </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a:bodyPr>
          <a:lstStyle/>
          <a:p>
            <a:pPr>
              <a:lnSpc>
                <a:spcPct val="100000"/>
              </a:lnSpc>
            </a:pPr>
            <a:r>
              <a:rPr lang="en-US">
                <a:latin typeface="Trebuchet MS" panose="020B0603020202020204" pitchFamily="34" charset="0"/>
              </a:rPr>
              <a:t>If prime contract is terminated for convenience, prime contractor may be able to recover from the government the cost of terminating subcontractors and any claims, settlements, or judgments incurred as a result </a:t>
            </a:r>
          </a:p>
          <a:p>
            <a:pPr>
              <a:lnSpc>
                <a:spcPct val="100000"/>
              </a:lnSpc>
            </a:pPr>
            <a:r>
              <a:rPr lang="en-US">
                <a:latin typeface="Trebuchet MS" panose="020B0603020202020204" pitchFamily="34" charset="0"/>
              </a:rPr>
              <a:t>FAR 31.205-42(h) addresses how Contracting Officers are to resolve subcontractor claims in terms of recoverable costs</a:t>
            </a:r>
          </a:p>
          <a:p>
            <a:pPr>
              <a:lnSpc>
                <a:spcPct val="100000"/>
              </a:lnSpc>
            </a:pPr>
            <a:endParaRPr lang="en-US">
              <a:latin typeface="Trebuchet MS" panose="020B0603020202020204" pitchFamily="34" charset="0"/>
            </a:endParaRPr>
          </a:p>
          <a:p>
            <a:pPr lvl="2">
              <a:lnSpc>
                <a:spcPct val="100000"/>
              </a:lnSpc>
            </a:pPr>
            <a:endParaRPr lang="en-US">
              <a:latin typeface="Trebuchet MS" panose="020B0603020202020204" pitchFamily="34" charset="0"/>
            </a:endParaRPr>
          </a:p>
          <a:p>
            <a:pPr lvl="2">
              <a:lnSpc>
                <a:spcPct val="100000"/>
              </a:lnSpc>
            </a:pPr>
            <a:endParaRPr lang="en-US">
              <a:latin typeface="Trebuchet MS" panose="020B0603020202020204" pitchFamily="34" charset="0"/>
            </a:endParaRPr>
          </a:p>
          <a:p>
            <a:pPr marL="457200" lvl="1" indent="0">
              <a:lnSpc>
                <a:spcPct val="100000"/>
              </a:lnSpc>
              <a:buNone/>
            </a:pPr>
            <a:endParaRPr lang="en-US">
              <a:latin typeface="Trebuchet MS" panose="020B0603020202020204" pitchFamily="34" charset="0"/>
            </a:endParaRPr>
          </a:p>
          <a:p>
            <a:pPr>
              <a:lnSpc>
                <a:spcPct val="100000"/>
              </a:lnSpc>
            </a:pPr>
            <a:endParaRPr lang="en-US">
              <a:latin typeface="Trebuchet MS" panose="020B0603020202020204" pitchFamily="34" charset="0"/>
            </a:endParaRPr>
          </a:p>
          <a:p>
            <a:pPr>
              <a:lnSpc>
                <a:spcPct val="100000"/>
              </a:lnSpc>
            </a:pPr>
            <a:endParaRPr lang="en-US">
              <a:latin typeface="Trebuchet MS" panose="020B0603020202020204" pitchFamily="34" charset="0"/>
            </a:endParaRPr>
          </a:p>
        </p:txBody>
      </p:sp>
    </p:spTree>
    <p:extLst>
      <p:ext uri="{BB962C8B-B14F-4D97-AF65-F5344CB8AC3E}">
        <p14:creationId xmlns:p14="http://schemas.microsoft.com/office/powerpoint/2010/main" val="23326434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Subcontractor – Termination for Convenience </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fontScale="85000" lnSpcReduction="20000"/>
          </a:bodyPr>
          <a:lstStyle/>
          <a:p>
            <a:pPr>
              <a:lnSpc>
                <a:spcPct val="110000"/>
              </a:lnSpc>
            </a:pPr>
            <a:r>
              <a:rPr lang="en-US" sz="2400" dirty="0">
                <a:latin typeface="Trebuchet MS" panose="020B0603020202020204" pitchFamily="34" charset="0"/>
              </a:rPr>
              <a:t>Settlement costs standards are:</a:t>
            </a:r>
          </a:p>
          <a:p>
            <a:pPr lvl="1">
              <a:lnSpc>
                <a:spcPct val="110000"/>
              </a:lnSpc>
            </a:pPr>
            <a:r>
              <a:rPr lang="en-US" sz="2100" dirty="0">
                <a:latin typeface="Trebuchet MS" panose="020B0603020202020204" pitchFamily="34" charset="0"/>
              </a:rPr>
              <a:t>Reasonableness </a:t>
            </a:r>
          </a:p>
          <a:p>
            <a:pPr lvl="1">
              <a:lnSpc>
                <a:spcPct val="110000"/>
              </a:lnSpc>
            </a:pPr>
            <a:r>
              <a:rPr lang="en-US" sz="2100" dirty="0">
                <a:latin typeface="Trebuchet MS" panose="020B0603020202020204" pitchFamily="34" charset="0"/>
              </a:rPr>
              <a:t>Arms-length negotiations/lack of collusion</a:t>
            </a:r>
          </a:p>
          <a:p>
            <a:pPr lvl="1">
              <a:lnSpc>
                <a:spcPct val="110000"/>
              </a:lnSpc>
            </a:pPr>
            <a:r>
              <a:rPr lang="en-US" sz="2100" dirty="0">
                <a:latin typeface="Trebuchet MS" panose="020B0603020202020204" pitchFamily="34" charset="0"/>
              </a:rPr>
              <a:t>Prudence by prime contractor </a:t>
            </a:r>
          </a:p>
          <a:p>
            <a:pPr>
              <a:lnSpc>
                <a:spcPct val="110000"/>
              </a:lnSpc>
            </a:pPr>
            <a:r>
              <a:rPr lang="en-US" sz="2400" dirty="0">
                <a:latin typeface="Trebuchet MS" panose="020B0603020202020204" pitchFamily="34" charset="0"/>
              </a:rPr>
              <a:t>Contractor generally must have already paid subcontractor or reached binding settlement in order to recover from the government</a:t>
            </a:r>
          </a:p>
          <a:p>
            <a:pPr>
              <a:lnSpc>
                <a:spcPct val="110000"/>
              </a:lnSpc>
            </a:pPr>
            <a:r>
              <a:rPr lang="en-US" sz="2400" dirty="0">
                <a:latin typeface="Trebuchet MS" panose="020B0603020202020204" pitchFamily="34" charset="0"/>
              </a:rPr>
              <a:t>Contractor cannot recover from the government costs that the subcontractor is legally barred from recovering from the prime contractor </a:t>
            </a:r>
          </a:p>
          <a:p>
            <a:pPr lvl="1">
              <a:lnSpc>
                <a:spcPct val="110000"/>
              </a:lnSpc>
            </a:pPr>
            <a:r>
              <a:rPr lang="en-US" sz="2100" dirty="0">
                <a:latin typeface="Trebuchet MS" panose="020B0603020202020204" pitchFamily="34" charset="0"/>
              </a:rPr>
              <a:t>Contractual bars</a:t>
            </a:r>
          </a:p>
          <a:p>
            <a:pPr lvl="1">
              <a:lnSpc>
                <a:spcPct val="110000"/>
              </a:lnSpc>
            </a:pPr>
            <a:r>
              <a:rPr lang="en-US" sz="2100" dirty="0">
                <a:latin typeface="Trebuchet MS" panose="020B0603020202020204" pitchFamily="34" charset="0"/>
              </a:rPr>
              <a:t>Statutory bars (statute of limitations)</a:t>
            </a:r>
          </a:p>
          <a:p>
            <a:pPr>
              <a:lnSpc>
                <a:spcPct val="110000"/>
              </a:lnSpc>
            </a:pPr>
            <a:r>
              <a:rPr lang="en-US" sz="2400" dirty="0">
                <a:latin typeface="Trebuchet MS" panose="020B0603020202020204" pitchFamily="34" charset="0"/>
              </a:rPr>
              <a:t>Court judgments against the prime contract and in favor of subcontractor are recoverable only if the underlying costs are allowable</a:t>
            </a:r>
          </a:p>
          <a:p>
            <a:pPr lvl="1">
              <a:lnSpc>
                <a:spcPct val="110000"/>
              </a:lnSpc>
            </a:pPr>
            <a:r>
              <a:rPr lang="en-US" sz="2100" dirty="0">
                <a:latin typeface="Trebuchet MS" panose="020B0603020202020204" pitchFamily="34" charset="0"/>
              </a:rPr>
              <a:t>FAR 49.108-5 addresses recoverability of subcontractor awards and judgments </a:t>
            </a:r>
          </a:p>
          <a:p>
            <a:pPr lvl="2">
              <a:lnSpc>
                <a:spcPct val="110000"/>
              </a:lnSpc>
            </a:pPr>
            <a:endParaRPr lang="en-US" dirty="0">
              <a:latin typeface="Trebuchet MS" panose="020B0603020202020204" pitchFamily="34" charset="0"/>
            </a:endParaRPr>
          </a:p>
          <a:p>
            <a:pPr lvl="2">
              <a:lnSpc>
                <a:spcPct val="110000"/>
              </a:lnSpc>
            </a:pPr>
            <a:endParaRPr lang="en-US" dirty="0">
              <a:latin typeface="Trebuchet MS" panose="020B0603020202020204" pitchFamily="34" charset="0"/>
            </a:endParaRPr>
          </a:p>
          <a:p>
            <a:pPr marL="457200" lvl="1" indent="0">
              <a:lnSpc>
                <a:spcPct val="110000"/>
              </a:lnSpc>
              <a:buNone/>
            </a:pPr>
            <a:endParaRPr lang="en-US" dirty="0">
              <a:latin typeface="Trebuchet MS" panose="020B0603020202020204" pitchFamily="34" charset="0"/>
            </a:endParaRPr>
          </a:p>
          <a:p>
            <a:pPr>
              <a:lnSpc>
                <a:spcPct val="110000"/>
              </a:lnSpc>
            </a:pPr>
            <a:endParaRPr lang="en-US" dirty="0">
              <a:latin typeface="Trebuchet MS" panose="020B0603020202020204" pitchFamily="34" charset="0"/>
            </a:endParaRPr>
          </a:p>
          <a:p>
            <a:pPr>
              <a:lnSpc>
                <a:spcPct val="110000"/>
              </a:lnSpc>
            </a:pPr>
            <a:endParaRPr lang="en-US" dirty="0">
              <a:latin typeface="Trebuchet MS" panose="020B0603020202020204" pitchFamily="34" charset="0"/>
            </a:endParaRPr>
          </a:p>
        </p:txBody>
      </p:sp>
    </p:spTree>
    <p:extLst>
      <p:ext uri="{BB962C8B-B14F-4D97-AF65-F5344CB8AC3E}">
        <p14:creationId xmlns:p14="http://schemas.microsoft.com/office/powerpoint/2010/main" val="27487868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Subcontractor – Termination for Convenience </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lnSpcReduction="10000"/>
          </a:bodyPr>
          <a:lstStyle/>
          <a:p>
            <a:pPr>
              <a:lnSpc>
                <a:spcPct val="100000"/>
              </a:lnSpc>
            </a:pPr>
            <a:r>
              <a:rPr lang="en-US" sz="2400" dirty="0">
                <a:latin typeface="Trebuchet MS" panose="020B0603020202020204" pitchFamily="34" charset="0"/>
              </a:rPr>
              <a:t>Prime contractors should attempt to include termination clauses similar to FAR 52.249 to govern subcontractor’s ability to recover subcontractor claims/costs from the government </a:t>
            </a:r>
          </a:p>
          <a:p>
            <a:pPr lvl="1">
              <a:lnSpc>
                <a:spcPct val="100000"/>
              </a:lnSpc>
            </a:pPr>
            <a:r>
              <a:rPr lang="en-US" sz="2000" dirty="0">
                <a:latin typeface="Trebuchet MS" panose="020B0603020202020204" pitchFamily="34" charset="0"/>
              </a:rPr>
              <a:t>Provides subcontractor with same type of recovery that the contractor could receive from the government, and EXCLUDES anticipated profits/consequential damages</a:t>
            </a:r>
          </a:p>
          <a:p>
            <a:pPr>
              <a:lnSpc>
                <a:spcPct val="100000"/>
              </a:lnSpc>
            </a:pPr>
            <a:r>
              <a:rPr lang="en-US" sz="2400" dirty="0">
                <a:latin typeface="Trebuchet MS" panose="020B0603020202020204" pitchFamily="34" charset="0"/>
              </a:rPr>
              <a:t>Subcontractors should attempt to prevent application of FAR 52.249 and provide for greater right of recovery if contract is terminated for convenience </a:t>
            </a:r>
          </a:p>
          <a:p>
            <a:pPr lvl="1">
              <a:lnSpc>
                <a:spcPct val="100000"/>
              </a:lnSpc>
            </a:pPr>
            <a:r>
              <a:rPr lang="en-US" sz="2000" dirty="0">
                <a:latin typeface="Trebuchet MS" panose="020B0603020202020204" pitchFamily="34" charset="0"/>
              </a:rPr>
              <a:t>Even if subcontractor’s anticipated profits/consequential damages cannot be passed through to government, subcontractor may have a claim against prime contractor for those amounts </a:t>
            </a:r>
          </a:p>
          <a:p>
            <a:pPr marL="457200" lvl="1" indent="0">
              <a:lnSpc>
                <a:spcPct val="100000"/>
              </a:lnSpc>
              <a:buNone/>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p:txBody>
      </p:sp>
    </p:spTree>
    <p:extLst>
      <p:ext uri="{BB962C8B-B14F-4D97-AF65-F5344CB8AC3E}">
        <p14:creationId xmlns:p14="http://schemas.microsoft.com/office/powerpoint/2010/main" val="5933445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Subcontractor – Termination for Convenience </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lnSpcReduction="10000"/>
          </a:bodyPr>
          <a:lstStyle/>
          <a:p>
            <a:pPr>
              <a:lnSpc>
                <a:spcPct val="100000"/>
              </a:lnSpc>
            </a:pPr>
            <a:r>
              <a:rPr lang="en-US">
                <a:latin typeface="Trebuchet MS" panose="020B0603020202020204" pitchFamily="34" charset="0"/>
              </a:rPr>
              <a:t>Prime </a:t>
            </a:r>
            <a:r>
              <a:rPr lang="en-US" smtClean="0">
                <a:latin typeface="Trebuchet MS" panose="020B0603020202020204" pitchFamily="34" charset="0"/>
              </a:rPr>
              <a:t>contractor </a:t>
            </a:r>
            <a:r>
              <a:rPr lang="en-US">
                <a:latin typeface="Trebuchet MS" panose="020B0603020202020204" pitchFamily="34" charset="0"/>
              </a:rPr>
              <a:t>and </a:t>
            </a:r>
            <a:r>
              <a:rPr lang="en-US" smtClean="0">
                <a:latin typeface="Trebuchet MS" panose="020B0603020202020204" pitchFamily="34" charset="0"/>
              </a:rPr>
              <a:t>subcontractor </a:t>
            </a:r>
            <a:r>
              <a:rPr lang="en-US">
                <a:latin typeface="Trebuchet MS" panose="020B0603020202020204" pitchFamily="34" charset="0"/>
              </a:rPr>
              <a:t>cannot agree on contract terms that will permit the subcontractor to recover excessive amounts from the government</a:t>
            </a:r>
          </a:p>
          <a:p>
            <a:pPr>
              <a:lnSpc>
                <a:spcPct val="100000"/>
              </a:lnSpc>
            </a:pPr>
            <a:endParaRPr lang="en-US">
              <a:latin typeface="Trebuchet MS" panose="020B0603020202020204" pitchFamily="34" charset="0"/>
            </a:endParaRPr>
          </a:p>
          <a:p>
            <a:pPr>
              <a:lnSpc>
                <a:spcPct val="100000"/>
              </a:lnSpc>
            </a:pPr>
            <a:r>
              <a:rPr lang="en-US">
                <a:latin typeface="Trebuchet MS" panose="020B0603020202020204" pitchFamily="34" charset="0"/>
              </a:rPr>
              <a:t>FAR 49.108-5:  </a:t>
            </a:r>
          </a:p>
          <a:p>
            <a:pPr lvl="1">
              <a:lnSpc>
                <a:spcPct val="100000"/>
              </a:lnSpc>
            </a:pPr>
            <a:r>
              <a:rPr lang="en-US">
                <a:latin typeface="Trebuchet MS" panose="020B0603020202020204" pitchFamily="34" charset="0"/>
              </a:rPr>
              <a:t>Reimbursement of subcontractor costs greater than amount permitted under prime contract’s Termination for Convenience Clause (i.e</a:t>
            </a:r>
            <a:r>
              <a:rPr lang="en-US" smtClean="0">
                <a:latin typeface="Trebuchet MS" panose="020B0603020202020204" pitchFamily="34" charset="0"/>
              </a:rPr>
              <a:t>., </a:t>
            </a:r>
            <a:r>
              <a:rPr lang="en-US">
                <a:latin typeface="Trebuchet MS" panose="020B0603020202020204" pitchFamily="34" charset="0"/>
              </a:rPr>
              <a:t>anticipated profits/consequential damages) only permitted if the Contracting Officer is satisfied “the terms of the subcontract did not unreasonably increase the rights of the subcontractor.”</a:t>
            </a:r>
          </a:p>
          <a:p>
            <a:pPr marL="457200" lvl="1" indent="0">
              <a:lnSpc>
                <a:spcPct val="100000"/>
              </a:lnSpc>
              <a:buNone/>
            </a:pPr>
            <a:endParaRPr lang="en-US">
              <a:latin typeface="Trebuchet MS" panose="020B0603020202020204" pitchFamily="34" charset="0"/>
            </a:endParaRPr>
          </a:p>
          <a:p>
            <a:pPr>
              <a:lnSpc>
                <a:spcPct val="100000"/>
              </a:lnSpc>
            </a:pPr>
            <a:endParaRPr lang="en-US">
              <a:latin typeface="Trebuchet MS" panose="020B0603020202020204" pitchFamily="34" charset="0"/>
            </a:endParaRPr>
          </a:p>
          <a:p>
            <a:pPr>
              <a:lnSpc>
                <a:spcPct val="100000"/>
              </a:lnSpc>
            </a:pPr>
            <a:endParaRPr lang="en-US">
              <a:latin typeface="Trebuchet MS" panose="020B0603020202020204" pitchFamily="34" charset="0"/>
            </a:endParaRPr>
          </a:p>
        </p:txBody>
      </p:sp>
    </p:spTree>
    <p:extLst>
      <p:ext uri="{BB962C8B-B14F-4D97-AF65-F5344CB8AC3E}">
        <p14:creationId xmlns:p14="http://schemas.microsoft.com/office/powerpoint/2010/main" val="25065028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DD4D-E099-6CAF-5FA3-2A78FCED86A4}"/>
              </a:ext>
            </a:extLst>
          </p:cNvPr>
          <p:cNvSpPr>
            <a:spLocks noGrp="1"/>
          </p:cNvSpPr>
          <p:nvPr>
            <p:ph type="title"/>
          </p:nvPr>
        </p:nvSpPr>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p:txBody>
          <a:bodyPr>
            <a:normAutofit/>
          </a:bodyPr>
          <a:lstStyle/>
          <a:p>
            <a:pPr marL="0" indent="0" algn="ctr">
              <a:buNone/>
            </a:pPr>
            <a:endParaRPr lang="en-US" sz="4800" b="1" dirty="0"/>
          </a:p>
          <a:p>
            <a:pPr marL="0" indent="0" algn="ctr">
              <a:buNone/>
            </a:pPr>
            <a:r>
              <a:rPr lang="en-US" sz="4800" b="1"/>
              <a:t>SUBCONTRACTOR DELAYS</a:t>
            </a:r>
            <a:endParaRPr lang="en-US" sz="4800" b="1" dirty="0"/>
          </a:p>
        </p:txBody>
      </p:sp>
    </p:spTree>
    <p:extLst>
      <p:ext uri="{BB962C8B-B14F-4D97-AF65-F5344CB8AC3E}">
        <p14:creationId xmlns:p14="http://schemas.microsoft.com/office/powerpoint/2010/main" val="7948576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3200"/>
              <a:t>Subcontractor Delays – Prime Contractor Issues</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a:bodyPr>
          <a:lstStyle/>
          <a:p>
            <a:pPr>
              <a:lnSpc>
                <a:spcPct val="100000"/>
              </a:lnSpc>
            </a:pPr>
            <a:r>
              <a:rPr lang="en-US" sz="2400" dirty="0">
                <a:latin typeface="Trebuchet MS" panose="020B0603020202020204" pitchFamily="34" charset="0"/>
              </a:rPr>
              <a:t>Prime contractors are generally charged with the delays of their subcontractor</a:t>
            </a:r>
          </a:p>
          <a:p>
            <a:pPr lvl="1">
              <a:lnSpc>
                <a:spcPct val="100000"/>
              </a:lnSpc>
            </a:pPr>
            <a:r>
              <a:rPr lang="en-US" dirty="0">
                <a:latin typeface="Trebuchet MS" panose="020B0603020202020204" pitchFamily="34" charset="0"/>
              </a:rPr>
              <a:t>Carriers of material have been found to be subcontractors </a:t>
            </a:r>
          </a:p>
          <a:p>
            <a:pPr lvl="2">
              <a:lnSpc>
                <a:spcPct val="100000"/>
              </a:lnSpc>
            </a:pPr>
            <a:r>
              <a:rPr lang="en-US" dirty="0">
                <a:latin typeface="Trebuchet MS" panose="020B0603020202020204" pitchFamily="34" charset="0"/>
              </a:rPr>
              <a:t>Loss of material during shipment does not necessarily result in excusable delay</a:t>
            </a:r>
          </a:p>
          <a:p>
            <a:pPr>
              <a:lnSpc>
                <a:spcPct val="100000"/>
              </a:lnSpc>
            </a:pPr>
            <a:r>
              <a:rPr lang="en-US" sz="2400" dirty="0">
                <a:latin typeface="Trebuchet MS" panose="020B0603020202020204" pitchFamily="34" charset="0"/>
              </a:rPr>
              <a:t>If subcontractor has excusable delay</a:t>
            </a:r>
            <a:r>
              <a:rPr lang="en-US" sz="2400">
                <a:latin typeface="Trebuchet MS" panose="020B0603020202020204" pitchFamily="34" charset="0"/>
              </a:rPr>
              <a:t>, </a:t>
            </a:r>
            <a:r>
              <a:rPr lang="en-US" sz="2400" smtClean="0">
                <a:latin typeface="Trebuchet MS" panose="020B0603020202020204" pitchFamily="34" charset="0"/>
              </a:rPr>
              <a:t>prime </a:t>
            </a:r>
            <a:r>
              <a:rPr lang="en-US" sz="2400" dirty="0">
                <a:latin typeface="Trebuchet MS" panose="020B0603020202020204" pitchFamily="34" charset="0"/>
              </a:rPr>
              <a:t>may NOT be excused </a:t>
            </a:r>
            <a:r>
              <a:rPr lang="en-US" sz="2400">
                <a:latin typeface="Trebuchet MS" panose="020B0603020202020204" pitchFamily="34" charset="0"/>
              </a:rPr>
              <a:t>if </a:t>
            </a:r>
            <a:r>
              <a:rPr lang="en-US" sz="2400" smtClean="0">
                <a:latin typeface="Trebuchet MS" panose="020B0603020202020204" pitchFamily="34" charset="0"/>
              </a:rPr>
              <a:t>prime </a:t>
            </a:r>
            <a:r>
              <a:rPr lang="en-US" sz="2400" dirty="0">
                <a:latin typeface="Trebuchet MS" panose="020B0603020202020204" pitchFamily="34" charset="0"/>
              </a:rPr>
              <a:t>can obtain alternative/replacement services in a timely manner </a:t>
            </a:r>
          </a:p>
          <a:p>
            <a:pPr>
              <a:lnSpc>
                <a:spcPct val="100000"/>
              </a:lnSpc>
            </a:pPr>
            <a:r>
              <a:rPr lang="en-US" sz="2400">
                <a:latin typeface="Trebuchet MS" panose="020B0603020202020204" pitchFamily="34" charset="0"/>
              </a:rPr>
              <a:t>Prime contractor needs to include contract provisions addressing subcontractor delay and remedies—termination, cover costs</a:t>
            </a:r>
          </a:p>
          <a:p>
            <a:pPr>
              <a:lnSpc>
                <a:spcPct val="100000"/>
              </a:lnSpc>
            </a:pPr>
            <a:endParaRPr lang="en-US" dirty="0">
              <a:latin typeface="Trebuchet MS" panose="020B0603020202020204" pitchFamily="34" charset="0"/>
            </a:endParaRPr>
          </a:p>
          <a:p>
            <a:pPr marL="0" indent="0">
              <a:lnSpc>
                <a:spcPct val="100000"/>
              </a:lnSpc>
              <a:buNone/>
            </a:pPr>
            <a:endParaRPr lang="en-US" dirty="0">
              <a:latin typeface="Trebuchet MS" panose="020B0603020202020204" pitchFamily="34" charset="0"/>
            </a:endParaRPr>
          </a:p>
        </p:txBody>
      </p:sp>
    </p:spTree>
    <p:extLst>
      <p:ext uri="{BB962C8B-B14F-4D97-AF65-F5344CB8AC3E}">
        <p14:creationId xmlns:p14="http://schemas.microsoft.com/office/powerpoint/2010/main" val="3284575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3200"/>
              <a:t>Subcontractor Change Orders and REAs</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fontScale="92500" lnSpcReduction="10000"/>
          </a:bodyPr>
          <a:lstStyle/>
          <a:p>
            <a:pPr>
              <a:lnSpc>
                <a:spcPct val="100000"/>
              </a:lnSpc>
            </a:pPr>
            <a:r>
              <a:rPr lang="en-US">
                <a:latin typeface="Trebuchet MS" panose="020B0603020202020204" pitchFamily="34" charset="0"/>
              </a:rPr>
              <a:t>Prime contractors can generally recover increased subcontractor costs caused by a government change to the contract</a:t>
            </a:r>
          </a:p>
          <a:p>
            <a:pPr>
              <a:lnSpc>
                <a:spcPct val="100000"/>
              </a:lnSpc>
            </a:pPr>
            <a:r>
              <a:rPr lang="en-US">
                <a:latin typeface="Trebuchet MS" panose="020B0603020202020204" pitchFamily="34" charset="0"/>
              </a:rPr>
              <a:t>Prime contractor can negotiate cost of change with the subcontractor and negotiated cost should be recoverable if:</a:t>
            </a:r>
          </a:p>
          <a:p>
            <a:pPr lvl="1">
              <a:lnSpc>
                <a:spcPct val="100000"/>
              </a:lnSpc>
            </a:pPr>
            <a:r>
              <a:rPr lang="en-US">
                <a:latin typeface="Trebuchet MS" panose="020B0603020202020204" pitchFamily="34" charset="0"/>
              </a:rPr>
              <a:t>Negotiations were arms-length</a:t>
            </a:r>
          </a:p>
          <a:p>
            <a:pPr lvl="1">
              <a:lnSpc>
                <a:spcPct val="100000"/>
              </a:lnSpc>
            </a:pPr>
            <a:r>
              <a:rPr lang="en-US">
                <a:latin typeface="Trebuchet MS" panose="020B0603020202020204" pitchFamily="34" charset="0"/>
              </a:rPr>
              <a:t>Prime contractor followed reasonable procedures in negotiating increased cost</a:t>
            </a:r>
          </a:p>
          <a:p>
            <a:pPr>
              <a:lnSpc>
                <a:spcPct val="100000"/>
              </a:lnSpc>
            </a:pPr>
            <a:r>
              <a:rPr lang="en-US">
                <a:latin typeface="Trebuchet MS" panose="020B0603020202020204" pitchFamily="34" charset="0"/>
              </a:rPr>
              <a:t>What does arms length and reasonable procedures mean?</a:t>
            </a:r>
          </a:p>
          <a:p>
            <a:pPr lvl="1">
              <a:lnSpc>
                <a:spcPct val="100000"/>
              </a:lnSpc>
            </a:pPr>
            <a:r>
              <a:rPr lang="en-US">
                <a:latin typeface="Trebuchet MS" panose="020B0603020202020204" pitchFamily="34" charset="0"/>
              </a:rPr>
              <a:t>“vigorous negotiation”</a:t>
            </a:r>
          </a:p>
          <a:p>
            <a:pPr lvl="1">
              <a:lnSpc>
                <a:spcPct val="100000"/>
              </a:lnSpc>
            </a:pPr>
            <a:r>
              <a:rPr lang="en-US">
                <a:latin typeface="Trebuchet MS" panose="020B0603020202020204" pitchFamily="34" charset="0"/>
              </a:rPr>
              <a:t>Obtain cost and pricing data</a:t>
            </a:r>
          </a:p>
          <a:p>
            <a:pPr lvl="1">
              <a:lnSpc>
                <a:spcPct val="100000"/>
              </a:lnSpc>
            </a:pPr>
            <a:r>
              <a:rPr lang="en-US" smtClean="0">
                <a:latin typeface="Trebuchet MS" panose="020B0603020202020204" pitchFamily="34" charset="0"/>
              </a:rPr>
              <a:t>Comparison </a:t>
            </a:r>
            <a:r>
              <a:rPr lang="en-US">
                <a:latin typeface="Trebuchet MS" panose="020B0603020202020204" pitchFamily="34" charset="0"/>
              </a:rPr>
              <a:t>to prevailing wage rates</a:t>
            </a:r>
          </a:p>
        </p:txBody>
      </p:sp>
    </p:spTree>
    <p:extLst>
      <p:ext uri="{BB962C8B-B14F-4D97-AF65-F5344CB8AC3E}">
        <p14:creationId xmlns:p14="http://schemas.microsoft.com/office/powerpoint/2010/main" val="32573494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Documenting Negotiation of Subcontractor Change Orders and REAs</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a:bodyPr>
          <a:lstStyle/>
          <a:p>
            <a:pPr>
              <a:lnSpc>
                <a:spcPct val="100000"/>
              </a:lnSpc>
            </a:pPr>
            <a:r>
              <a:rPr lang="en-US">
                <a:latin typeface="Trebuchet MS" panose="020B0603020202020204" pitchFamily="34" charset="0"/>
              </a:rPr>
              <a:t>Best practices</a:t>
            </a:r>
          </a:p>
          <a:p>
            <a:pPr lvl="1">
              <a:lnSpc>
                <a:spcPct val="100000"/>
              </a:lnSpc>
            </a:pPr>
            <a:r>
              <a:rPr lang="en-US">
                <a:latin typeface="Trebuchet MS" panose="020B0603020202020204" pitchFamily="34" charset="0"/>
              </a:rPr>
              <a:t>Obtain backup of subcontractor pricing</a:t>
            </a:r>
          </a:p>
          <a:p>
            <a:pPr lvl="1">
              <a:lnSpc>
                <a:spcPct val="100000"/>
              </a:lnSpc>
            </a:pPr>
            <a:r>
              <a:rPr lang="en-US">
                <a:latin typeface="Trebuchet MS" panose="020B0603020202020204" pitchFamily="34" charset="0"/>
              </a:rPr>
              <a:t>Document negotiations </a:t>
            </a:r>
          </a:p>
          <a:p>
            <a:pPr lvl="1">
              <a:lnSpc>
                <a:spcPct val="100000"/>
              </a:lnSpc>
            </a:pPr>
            <a:r>
              <a:rPr lang="en-US">
                <a:latin typeface="Trebuchet MS" panose="020B0603020202020204" pitchFamily="34" charset="0"/>
              </a:rPr>
              <a:t>Document availability of alternative options</a:t>
            </a:r>
          </a:p>
          <a:p>
            <a:pPr lvl="2">
              <a:lnSpc>
                <a:spcPct val="100000"/>
              </a:lnSpc>
            </a:pPr>
            <a:r>
              <a:rPr lang="en-US">
                <a:latin typeface="Trebuchet MS" panose="020B0603020202020204" pitchFamily="34" charset="0"/>
              </a:rPr>
              <a:t>Taking lowest cost estimate not necessarily required</a:t>
            </a:r>
          </a:p>
          <a:p>
            <a:pPr lvl="2">
              <a:lnSpc>
                <a:spcPct val="100000"/>
              </a:lnSpc>
            </a:pPr>
            <a:r>
              <a:rPr lang="en-US">
                <a:latin typeface="Trebuchet MS" panose="020B0603020202020204" pitchFamily="34" charset="0"/>
              </a:rPr>
              <a:t>Can consider economies from using subcontractor on site for change order work versus bringing in a new subcontractor</a:t>
            </a:r>
          </a:p>
          <a:p>
            <a:pPr lvl="1">
              <a:lnSpc>
                <a:spcPct val="100000"/>
              </a:lnSpc>
            </a:pPr>
            <a:r>
              <a:rPr lang="en-US">
                <a:latin typeface="Trebuchet MS" panose="020B0603020202020204" pitchFamily="34" charset="0"/>
              </a:rPr>
              <a:t>Prompt negotiation </a:t>
            </a:r>
          </a:p>
          <a:p>
            <a:pPr lvl="1">
              <a:lnSpc>
                <a:spcPct val="100000"/>
              </a:lnSpc>
            </a:pPr>
            <a:r>
              <a:rPr lang="en-US">
                <a:latin typeface="Trebuchet MS" panose="020B0603020202020204" pitchFamily="34" charset="0"/>
              </a:rPr>
              <a:t>Identify cost, overhead, and fee</a:t>
            </a:r>
          </a:p>
          <a:p>
            <a:pPr lvl="1">
              <a:lnSpc>
                <a:spcPct val="100000"/>
              </a:lnSpc>
            </a:pPr>
            <a:r>
              <a:rPr lang="en-US">
                <a:latin typeface="Trebuchet MS" panose="020B0603020202020204" pitchFamily="34" charset="0"/>
              </a:rPr>
              <a:t>Compare to prevailing rates/SCA rates</a:t>
            </a:r>
          </a:p>
        </p:txBody>
      </p:sp>
    </p:spTree>
    <p:extLst>
      <p:ext uri="{BB962C8B-B14F-4D97-AF65-F5344CB8AC3E}">
        <p14:creationId xmlns:p14="http://schemas.microsoft.com/office/powerpoint/2010/main" val="2323515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p:txBody>
          <a:bodyPr>
            <a:normAutofit/>
          </a:bodyPr>
          <a:lstStyle/>
          <a:p>
            <a:pPr marL="0" indent="0" algn="ctr">
              <a:buNone/>
            </a:pPr>
            <a:endParaRPr lang="en-US" sz="4800" b="1" dirty="0"/>
          </a:p>
          <a:p>
            <a:pPr marL="0" indent="0" algn="ctr">
              <a:buNone/>
            </a:pPr>
            <a:r>
              <a:rPr lang="en-US" sz="4800" b="1" dirty="0"/>
              <a:t>WHAT IS A SUBCONTRACT OR SUBCONTRACTOR</a:t>
            </a:r>
          </a:p>
        </p:txBody>
      </p:sp>
    </p:spTree>
    <p:extLst>
      <p:ext uri="{BB962C8B-B14F-4D97-AF65-F5344CB8AC3E}">
        <p14:creationId xmlns:p14="http://schemas.microsoft.com/office/powerpoint/2010/main" val="23334999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DD4D-E099-6CAF-5FA3-2A78FCED86A4}"/>
              </a:ext>
            </a:extLst>
          </p:cNvPr>
          <p:cNvSpPr>
            <a:spLocks noGrp="1"/>
          </p:cNvSpPr>
          <p:nvPr>
            <p:ph type="title"/>
          </p:nvPr>
        </p:nvSpPr>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p:txBody>
          <a:bodyPr>
            <a:normAutofit/>
          </a:bodyPr>
          <a:lstStyle/>
          <a:p>
            <a:pPr marL="0" indent="0" algn="ctr">
              <a:buNone/>
            </a:pPr>
            <a:endParaRPr lang="en-US" sz="4800" b="1" dirty="0"/>
          </a:p>
          <a:p>
            <a:pPr marL="0" indent="0" algn="ctr">
              <a:buNone/>
            </a:pPr>
            <a:r>
              <a:rPr lang="en-US" sz="4800" b="1"/>
              <a:t>SUBCONTRACTOR CLAIMS</a:t>
            </a:r>
            <a:endParaRPr lang="en-US" sz="4800" b="1" dirty="0"/>
          </a:p>
        </p:txBody>
      </p:sp>
    </p:spTree>
    <p:extLst>
      <p:ext uri="{BB962C8B-B14F-4D97-AF65-F5344CB8AC3E}">
        <p14:creationId xmlns:p14="http://schemas.microsoft.com/office/powerpoint/2010/main" val="39212835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Subcontractor Claims</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fontScale="85000" lnSpcReduction="10000"/>
          </a:bodyPr>
          <a:lstStyle/>
          <a:p>
            <a:pPr>
              <a:lnSpc>
                <a:spcPct val="100000"/>
              </a:lnSpc>
            </a:pPr>
            <a:r>
              <a:rPr lang="en-US" dirty="0">
                <a:latin typeface="Trebuchet MS" panose="020B0603020202020204" pitchFamily="34" charset="0"/>
              </a:rPr>
              <a:t>Subcontractors generally cannot make claims against the government directly</a:t>
            </a:r>
          </a:p>
          <a:p>
            <a:pPr lvl="1">
              <a:lnSpc>
                <a:spcPct val="100000"/>
              </a:lnSpc>
            </a:pPr>
            <a:r>
              <a:rPr lang="en-US" dirty="0">
                <a:latin typeface="Trebuchet MS" panose="020B0603020202020204" pitchFamily="34" charset="0"/>
              </a:rPr>
              <a:t>No “privity of contract”</a:t>
            </a:r>
          </a:p>
          <a:p>
            <a:pPr>
              <a:lnSpc>
                <a:spcPct val="100000"/>
              </a:lnSpc>
            </a:pPr>
            <a:r>
              <a:rPr lang="en-US" dirty="0">
                <a:latin typeface="Trebuchet MS" panose="020B0603020202020204" pitchFamily="34" charset="0"/>
              </a:rPr>
              <a:t>Claim can only be brought if the contractor would be able to recover that cost from the government </a:t>
            </a:r>
          </a:p>
          <a:p>
            <a:pPr lvl="1">
              <a:lnSpc>
                <a:spcPct val="100000"/>
              </a:lnSpc>
            </a:pPr>
            <a:r>
              <a:rPr lang="en-US" dirty="0">
                <a:latin typeface="Trebuchet MS" panose="020B0603020202020204" pitchFamily="34" charset="0"/>
              </a:rPr>
              <a:t>Contractor must have a claim against the government </a:t>
            </a:r>
          </a:p>
          <a:p>
            <a:pPr lvl="1">
              <a:lnSpc>
                <a:spcPct val="100000"/>
              </a:lnSpc>
            </a:pPr>
            <a:r>
              <a:rPr lang="en-US" dirty="0">
                <a:latin typeface="Trebuchet MS" panose="020B0603020202020204" pitchFamily="34" charset="0"/>
              </a:rPr>
              <a:t>Disputes purely between prime and subcontractor cannot be sponsored </a:t>
            </a:r>
          </a:p>
          <a:p>
            <a:pPr lvl="1">
              <a:lnSpc>
                <a:spcPct val="100000"/>
              </a:lnSpc>
            </a:pPr>
            <a:r>
              <a:rPr lang="en-US" dirty="0">
                <a:latin typeface="Trebuchet MS" panose="020B0603020202020204" pitchFamily="34" charset="0"/>
              </a:rPr>
              <a:t>Example</a:t>
            </a:r>
            <a:r>
              <a:rPr lang="en-US">
                <a:latin typeface="Trebuchet MS" panose="020B0603020202020204" pitchFamily="34" charset="0"/>
              </a:rPr>
              <a:t>: </a:t>
            </a:r>
            <a:r>
              <a:rPr lang="en-US" smtClean="0">
                <a:latin typeface="Trebuchet MS" panose="020B0603020202020204" pitchFamily="34" charset="0"/>
              </a:rPr>
              <a:t>contractor </a:t>
            </a:r>
            <a:r>
              <a:rPr lang="en-US" dirty="0">
                <a:latin typeface="Trebuchet MS" panose="020B0603020202020204" pitchFamily="34" charset="0"/>
              </a:rPr>
              <a:t>and subcontractor dispute over terms of change order when there was not an immediate dispute with the government over </a:t>
            </a:r>
            <a:r>
              <a:rPr lang="en-US">
                <a:latin typeface="Trebuchet MS" panose="020B0603020202020204" pitchFamily="34" charset="0"/>
              </a:rPr>
              <a:t>change </a:t>
            </a:r>
            <a:r>
              <a:rPr lang="en-US" smtClean="0">
                <a:latin typeface="Trebuchet MS" panose="020B0603020202020204" pitchFamily="34" charset="0"/>
              </a:rPr>
              <a:t>order</a:t>
            </a:r>
          </a:p>
          <a:p>
            <a:pPr>
              <a:lnSpc>
                <a:spcPct val="100000"/>
              </a:lnSpc>
            </a:pPr>
            <a:r>
              <a:rPr lang="en-US"/>
              <a:t>Contract clauses stating that the prime contractor will pay the subcontractor only if the government pays the claim to the prime will not prevent the subcontractor claim.</a:t>
            </a:r>
          </a:p>
          <a:p>
            <a:pPr lvl="1">
              <a:lnSpc>
                <a:spcPct val="100000"/>
              </a:lnSpc>
            </a:pPr>
            <a:endParaRPr lang="en-US" dirty="0">
              <a:latin typeface="Trebuchet MS" panose="020B0603020202020204" pitchFamily="34" charset="0"/>
            </a:endParaRPr>
          </a:p>
        </p:txBody>
      </p:sp>
    </p:spTree>
    <p:extLst>
      <p:ext uri="{BB962C8B-B14F-4D97-AF65-F5344CB8AC3E}">
        <p14:creationId xmlns:p14="http://schemas.microsoft.com/office/powerpoint/2010/main" val="13713162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Subcontractor Claims – Prime Contractor Considerations</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fontScale="92500" lnSpcReduction="10000"/>
          </a:bodyPr>
          <a:lstStyle/>
          <a:p>
            <a:pPr>
              <a:lnSpc>
                <a:spcPct val="100000"/>
              </a:lnSpc>
            </a:pPr>
            <a:r>
              <a:rPr lang="en-US">
                <a:latin typeface="Trebuchet MS" panose="020B0603020202020204" pitchFamily="34" charset="0"/>
              </a:rPr>
              <a:t>Subcontractor claims must be “sponsored” by the prime contractor</a:t>
            </a:r>
          </a:p>
          <a:p>
            <a:pPr lvl="1">
              <a:lnSpc>
                <a:spcPct val="100000"/>
              </a:lnSpc>
            </a:pPr>
            <a:r>
              <a:rPr lang="en-US">
                <a:latin typeface="Trebuchet MS" panose="020B0603020202020204" pitchFamily="34" charset="0"/>
              </a:rPr>
              <a:t>Prime contractor brings the claim on subcontractor’s behalf, or </a:t>
            </a:r>
          </a:p>
          <a:p>
            <a:pPr lvl="1">
              <a:lnSpc>
                <a:spcPct val="100000"/>
              </a:lnSpc>
            </a:pPr>
            <a:r>
              <a:rPr lang="en-US">
                <a:latin typeface="Trebuchet MS" panose="020B0603020202020204" pitchFamily="34" charset="0"/>
              </a:rPr>
              <a:t>Subcontractor brings claim in the name of the prime contractor </a:t>
            </a:r>
          </a:p>
          <a:p>
            <a:pPr>
              <a:lnSpc>
                <a:spcPct val="100000"/>
              </a:lnSpc>
            </a:pPr>
            <a:r>
              <a:rPr lang="en-US">
                <a:latin typeface="Trebuchet MS" panose="020B0603020202020204" pitchFamily="34" charset="0"/>
              </a:rPr>
              <a:t>Subcontractor claims can only be brought with the consent and cooperation of the prime contractor </a:t>
            </a:r>
          </a:p>
          <a:p>
            <a:pPr>
              <a:lnSpc>
                <a:spcPct val="100000"/>
              </a:lnSpc>
            </a:pPr>
            <a:r>
              <a:rPr lang="en-US">
                <a:latin typeface="Trebuchet MS" panose="020B0603020202020204" pitchFamily="34" charset="0"/>
              </a:rPr>
              <a:t>Subcontracts should address when and how a subcontractor claim will be sponsored by the prime</a:t>
            </a:r>
          </a:p>
          <a:p>
            <a:pPr lvl="1">
              <a:lnSpc>
                <a:spcPct val="100000"/>
              </a:lnSpc>
            </a:pPr>
            <a:r>
              <a:rPr lang="en-US">
                <a:latin typeface="Trebuchet MS" panose="020B0603020202020204" pitchFamily="34" charset="0"/>
              </a:rPr>
              <a:t>Prime contractor: </a:t>
            </a:r>
            <a:r>
              <a:rPr lang="en-US" smtClean="0">
                <a:latin typeface="Trebuchet MS" panose="020B0603020202020204" pitchFamily="34" charset="0"/>
              </a:rPr>
              <a:t>negotiate </a:t>
            </a:r>
            <a:r>
              <a:rPr lang="en-US">
                <a:latin typeface="Trebuchet MS" panose="020B0603020202020204" pitchFamily="34" charset="0"/>
              </a:rPr>
              <a:t>for limits on requirement to sponsor claims – will only sponsor claims prime contractor believes are valid </a:t>
            </a:r>
          </a:p>
          <a:p>
            <a:pPr lvl="1">
              <a:lnSpc>
                <a:spcPct val="100000"/>
              </a:lnSpc>
            </a:pPr>
            <a:r>
              <a:rPr lang="en-US">
                <a:latin typeface="Trebuchet MS" panose="020B0603020202020204" pitchFamily="34" charset="0"/>
              </a:rPr>
              <a:t>Subcontractor: negotiate for requirement to sponsor claims brought in “good faith”</a:t>
            </a:r>
          </a:p>
        </p:txBody>
      </p:sp>
    </p:spTree>
    <p:extLst>
      <p:ext uri="{BB962C8B-B14F-4D97-AF65-F5344CB8AC3E}">
        <p14:creationId xmlns:p14="http://schemas.microsoft.com/office/powerpoint/2010/main" val="26790159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Subcontractor Claims – Prime Contractor Considerations</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a:bodyPr>
          <a:lstStyle/>
          <a:p>
            <a:pPr>
              <a:lnSpc>
                <a:spcPct val="100000"/>
              </a:lnSpc>
            </a:pPr>
            <a:r>
              <a:rPr lang="en-US"/>
              <a:t>Prime contractor must certify claim by subcontractor</a:t>
            </a:r>
          </a:p>
          <a:p>
            <a:pPr>
              <a:lnSpc>
                <a:spcPct val="100000"/>
              </a:lnSpc>
            </a:pPr>
            <a:r>
              <a:rPr lang="en-US"/>
              <a:t>Certification of claim can raise False Claims Act issues, particularly if prime contractor is not confident in subcontractor’s documentation of claim </a:t>
            </a:r>
          </a:p>
          <a:p>
            <a:pPr>
              <a:lnSpc>
                <a:spcPct val="100000"/>
              </a:lnSpc>
            </a:pPr>
            <a:r>
              <a:rPr lang="en-US"/>
              <a:t>Prime contractor can limit scope of certification</a:t>
            </a:r>
          </a:p>
          <a:p>
            <a:pPr>
              <a:lnSpc>
                <a:spcPct val="100000"/>
              </a:lnSpc>
            </a:pPr>
            <a:r>
              <a:rPr lang="en-US"/>
              <a:t>Prime contractor need only believe subcontractor has “good grounds” for the claim</a:t>
            </a:r>
          </a:p>
          <a:p>
            <a:pPr>
              <a:lnSpc>
                <a:spcPct val="100000"/>
              </a:lnSpc>
            </a:pPr>
            <a:endParaRPr lang="en-US"/>
          </a:p>
        </p:txBody>
      </p:sp>
    </p:spTree>
    <p:extLst>
      <p:ext uri="{BB962C8B-B14F-4D97-AF65-F5344CB8AC3E}">
        <p14:creationId xmlns:p14="http://schemas.microsoft.com/office/powerpoint/2010/main" val="1964409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800" dirty="0"/>
              <a:t>Subcontractor Claims – Prime Contractor Considerations</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lstStyle/>
          <a:p>
            <a:pPr marL="0" indent="0">
              <a:lnSpc>
                <a:spcPct val="100000"/>
              </a:lnSpc>
              <a:buNone/>
            </a:pPr>
            <a:r>
              <a:rPr lang="en-US" dirty="0"/>
              <a:t>This claim is being filed by our subcontractor, and inasmuch as they do have contract privity with you, we are acting as a conduit on their behalf in this matter</a:t>
            </a:r>
            <a:r>
              <a:rPr lang="en-US"/>
              <a:t>. </a:t>
            </a:r>
            <a:r>
              <a:rPr lang="en-US" smtClean="0"/>
              <a:t>We </a:t>
            </a:r>
            <a:r>
              <a:rPr lang="en-US" dirty="0"/>
              <a:t>do not have access to their books and records and, therefore, cannot make any statement with respect to the amount of their claim</a:t>
            </a:r>
            <a:r>
              <a:rPr lang="en-US"/>
              <a:t>. </a:t>
            </a:r>
            <a:r>
              <a:rPr lang="en-US" smtClean="0"/>
              <a:t>However</a:t>
            </a:r>
            <a:r>
              <a:rPr lang="en-US" dirty="0"/>
              <a:t>, we have no reason to believe their cost figures and delay estimates are incorrect.  </a:t>
            </a:r>
          </a:p>
          <a:p>
            <a:pPr marL="457200" lvl="1" indent="0">
              <a:lnSpc>
                <a:spcPct val="100000"/>
              </a:lnSpc>
              <a:buNone/>
            </a:pPr>
            <a:r>
              <a:rPr lang="en-US" sz="2000" i="1" smtClean="0"/>
              <a:t>Transamerica </a:t>
            </a:r>
            <a:r>
              <a:rPr lang="en-US" sz="2000" i="1" dirty="0"/>
              <a:t>Ins. Corp. v. United States</a:t>
            </a:r>
            <a:r>
              <a:rPr lang="en-US" sz="2000" dirty="0"/>
              <a:t>, 973 </a:t>
            </a:r>
            <a:r>
              <a:rPr lang="en-US" sz="2000" dirty="0" err="1"/>
              <a:t>F.2d</a:t>
            </a:r>
            <a:r>
              <a:rPr lang="en-US" sz="2000" dirty="0"/>
              <a:t> 1572 (Fed</a:t>
            </a:r>
            <a:r>
              <a:rPr lang="en-US" sz="2000"/>
              <a:t>. </a:t>
            </a:r>
            <a:r>
              <a:rPr lang="en-US" sz="2000" smtClean="0"/>
              <a:t>Cir. 1992</a:t>
            </a:r>
            <a:r>
              <a:rPr lang="en-US" sz="2000" dirty="0"/>
              <a:t>)</a:t>
            </a:r>
          </a:p>
        </p:txBody>
      </p:sp>
    </p:spTree>
    <p:extLst>
      <p:ext uri="{BB962C8B-B14F-4D97-AF65-F5344CB8AC3E}">
        <p14:creationId xmlns:p14="http://schemas.microsoft.com/office/powerpoint/2010/main" val="33518953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Subcontracts – Equitable Adjustment Clause </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a:bodyPr>
          <a:lstStyle/>
          <a:p>
            <a:pPr>
              <a:lnSpc>
                <a:spcPct val="100000"/>
              </a:lnSpc>
            </a:pPr>
            <a:r>
              <a:rPr lang="en-US"/>
              <a:t>Prime </a:t>
            </a:r>
            <a:r>
              <a:rPr lang="en-US" smtClean="0"/>
              <a:t>contractor </a:t>
            </a:r>
            <a:r>
              <a:rPr lang="en-US"/>
              <a:t>may still be liable to government for reduced cost of contract with deductive change even if prime contractor is not able to obtain a reduction in subcontractor price due to lack of equitable adjustment clause</a:t>
            </a:r>
          </a:p>
          <a:p>
            <a:pPr>
              <a:lnSpc>
                <a:spcPct val="100000"/>
              </a:lnSpc>
            </a:pPr>
            <a:endParaRPr lang="en-US"/>
          </a:p>
          <a:p>
            <a:pPr>
              <a:lnSpc>
                <a:spcPct val="100000"/>
              </a:lnSpc>
            </a:pPr>
            <a:endParaRPr lang="en-US"/>
          </a:p>
        </p:txBody>
      </p:sp>
    </p:spTree>
    <p:extLst>
      <p:ext uri="{BB962C8B-B14F-4D97-AF65-F5344CB8AC3E}">
        <p14:creationId xmlns:p14="http://schemas.microsoft.com/office/powerpoint/2010/main" val="26319489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DD4D-E099-6CAF-5FA3-2A78FCED86A4}"/>
              </a:ext>
            </a:extLst>
          </p:cNvPr>
          <p:cNvSpPr>
            <a:spLocks noGrp="1"/>
          </p:cNvSpPr>
          <p:nvPr>
            <p:ph type="title"/>
          </p:nvPr>
        </p:nvSpPr>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p:txBody>
          <a:bodyPr>
            <a:normAutofit/>
          </a:bodyPr>
          <a:lstStyle/>
          <a:p>
            <a:pPr marL="0" indent="0" algn="ctr">
              <a:buNone/>
            </a:pPr>
            <a:endParaRPr lang="en-US" sz="4800" b="1" dirty="0"/>
          </a:p>
          <a:p>
            <a:pPr marL="0" indent="0" algn="ctr">
              <a:buNone/>
            </a:pPr>
            <a:r>
              <a:rPr lang="en-US" sz="4800" b="1"/>
              <a:t>SUBCONTRACTORS AND THE SERVICE CONTRACT ACT</a:t>
            </a:r>
            <a:endParaRPr lang="en-US" sz="4800" b="1" dirty="0"/>
          </a:p>
        </p:txBody>
      </p:sp>
    </p:spTree>
    <p:extLst>
      <p:ext uri="{BB962C8B-B14F-4D97-AF65-F5344CB8AC3E}">
        <p14:creationId xmlns:p14="http://schemas.microsoft.com/office/powerpoint/2010/main" val="1352082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Service Contract Act </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fontScale="92500" lnSpcReduction="20000"/>
          </a:bodyPr>
          <a:lstStyle/>
          <a:p>
            <a:pPr>
              <a:lnSpc>
                <a:spcPct val="110000"/>
              </a:lnSpc>
            </a:pPr>
            <a:r>
              <a:rPr lang="en-US">
                <a:latin typeface="Trebuchet MS" panose="020B0603020202020204" pitchFamily="34" charset="0"/>
              </a:rPr>
              <a:t>Requires payment of wages and benefits specified in wage determination </a:t>
            </a:r>
          </a:p>
          <a:p>
            <a:pPr>
              <a:lnSpc>
                <a:spcPct val="110000"/>
              </a:lnSpc>
            </a:pPr>
            <a:r>
              <a:rPr lang="en-US">
                <a:latin typeface="Trebuchet MS" panose="020B0603020202020204" pitchFamily="34" charset="0"/>
              </a:rPr>
              <a:t>Must be flowed down to subcontractors</a:t>
            </a:r>
          </a:p>
          <a:p>
            <a:pPr>
              <a:lnSpc>
                <a:spcPct val="110000"/>
              </a:lnSpc>
            </a:pPr>
            <a:r>
              <a:rPr lang="en-US">
                <a:latin typeface="Trebuchet MS" panose="020B0603020202020204" pitchFamily="34" charset="0"/>
              </a:rPr>
              <a:t>Prime contractor liable for subcontractor’s failure to comply </a:t>
            </a:r>
          </a:p>
          <a:p>
            <a:pPr lvl="1">
              <a:lnSpc>
                <a:spcPct val="110000"/>
              </a:lnSpc>
            </a:pPr>
            <a:r>
              <a:rPr lang="en-US">
                <a:latin typeface="Trebuchet MS" panose="020B0603020202020204" pitchFamily="34" charset="0"/>
              </a:rPr>
              <a:t>Liable to workers </a:t>
            </a:r>
          </a:p>
          <a:p>
            <a:pPr lvl="1">
              <a:lnSpc>
                <a:spcPct val="110000"/>
              </a:lnSpc>
            </a:pPr>
            <a:r>
              <a:rPr lang="en-US">
                <a:latin typeface="Trebuchet MS" panose="020B0603020202020204" pitchFamily="34" charset="0"/>
              </a:rPr>
              <a:t>Debarment/suspension risk </a:t>
            </a:r>
          </a:p>
          <a:p>
            <a:pPr>
              <a:lnSpc>
                <a:spcPct val="110000"/>
              </a:lnSpc>
            </a:pPr>
            <a:r>
              <a:rPr lang="en-US">
                <a:latin typeface="Trebuchet MS" panose="020B0603020202020204" pitchFamily="34" charset="0"/>
              </a:rPr>
              <a:t>Subcontractors charging fixed price on Service Contract Act contract must still comply with Service Contract Act</a:t>
            </a:r>
          </a:p>
          <a:p>
            <a:pPr>
              <a:lnSpc>
                <a:spcPct val="110000"/>
              </a:lnSpc>
            </a:pPr>
            <a:r>
              <a:rPr lang="en-US">
                <a:latin typeface="Trebuchet MS" panose="020B0603020202020204" pitchFamily="34" charset="0"/>
              </a:rPr>
              <a:t>Clearly flow down Service Contract Act and require indemnity from subcontractor for violations </a:t>
            </a:r>
          </a:p>
          <a:p>
            <a:pPr lvl="1">
              <a:lnSpc>
                <a:spcPct val="110000"/>
              </a:lnSpc>
            </a:pPr>
            <a:endParaRPr lang="en-US">
              <a:latin typeface="Trebuchet MS" panose="020B0603020202020204" pitchFamily="34" charset="0"/>
            </a:endParaRPr>
          </a:p>
          <a:p>
            <a:pPr>
              <a:lnSpc>
                <a:spcPct val="110000"/>
              </a:lnSpc>
            </a:pPr>
            <a:endParaRPr lang="en-US">
              <a:latin typeface="Trebuchet MS" panose="020B0603020202020204" pitchFamily="34" charset="0"/>
            </a:endParaRPr>
          </a:p>
          <a:p>
            <a:pPr marL="457200" lvl="1" indent="0">
              <a:lnSpc>
                <a:spcPct val="110000"/>
              </a:lnSpc>
              <a:buNone/>
            </a:pPr>
            <a:endParaRPr lang="en-US">
              <a:latin typeface="Trebuchet MS" panose="020B0603020202020204" pitchFamily="34" charset="0"/>
            </a:endParaRPr>
          </a:p>
          <a:p>
            <a:pPr>
              <a:lnSpc>
                <a:spcPct val="110000"/>
              </a:lnSpc>
            </a:pPr>
            <a:endParaRPr lang="en-US">
              <a:latin typeface="Trebuchet MS" panose="020B0603020202020204" pitchFamily="34" charset="0"/>
            </a:endParaRPr>
          </a:p>
          <a:p>
            <a:pPr>
              <a:lnSpc>
                <a:spcPct val="110000"/>
              </a:lnSpc>
            </a:pPr>
            <a:endParaRPr lang="en-US">
              <a:latin typeface="Trebuchet MS" panose="020B0603020202020204" pitchFamily="34" charset="0"/>
            </a:endParaRPr>
          </a:p>
        </p:txBody>
      </p:sp>
    </p:spTree>
    <p:extLst>
      <p:ext uri="{BB962C8B-B14F-4D97-AF65-F5344CB8AC3E}">
        <p14:creationId xmlns:p14="http://schemas.microsoft.com/office/powerpoint/2010/main" val="53846194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3200" dirty="0"/>
              <a:t>Service Contract Act </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a:bodyPr>
          <a:lstStyle/>
          <a:p>
            <a:pPr marL="457200" lvl="1" indent="0" algn="just">
              <a:lnSpc>
                <a:spcPct val="100000"/>
              </a:lnSpc>
              <a:buNone/>
            </a:pPr>
            <a:r>
              <a:rPr lang="en-US" dirty="0">
                <a:solidFill>
                  <a:srgbClr val="00B0F0"/>
                </a:solidFill>
                <a:latin typeface="Trebuchet MS" panose="020B0603020202020204" pitchFamily="34" charset="0"/>
              </a:rPr>
              <a:t>“Service Contract Act</a:t>
            </a:r>
            <a:r>
              <a:rPr lang="en-US">
                <a:solidFill>
                  <a:srgbClr val="00B0F0"/>
                </a:solidFill>
                <a:latin typeface="Trebuchet MS" panose="020B0603020202020204" pitchFamily="34" charset="0"/>
              </a:rPr>
              <a:t>. </a:t>
            </a:r>
            <a:r>
              <a:rPr lang="en-US" smtClean="0">
                <a:solidFill>
                  <a:srgbClr val="00B0F0"/>
                </a:solidFill>
                <a:latin typeface="Trebuchet MS" panose="020B0603020202020204" pitchFamily="34" charset="0"/>
              </a:rPr>
              <a:t>This </a:t>
            </a:r>
            <a:r>
              <a:rPr lang="en-US" dirty="0">
                <a:solidFill>
                  <a:srgbClr val="00B0F0"/>
                </a:solidFill>
                <a:latin typeface="Trebuchet MS" panose="020B0603020202020204" pitchFamily="34" charset="0"/>
              </a:rPr>
              <a:t>Subcontract is subject to all requirements of the Service Contract Act, 41 U.S.C. § 351 et seq.”</a:t>
            </a:r>
          </a:p>
          <a:p>
            <a:pPr marL="0" indent="0" algn="just">
              <a:lnSpc>
                <a:spcPct val="100000"/>
              </a:lnSpc>
              <a:buNone/>
            </a:pPr>
            <a:endParaRPr lang="en-US" sz="2400" smtClean="0">
              <a:solidFill>
                <a:srgbClr val="00B0F0"/>
              </a:solidFill>
              <a:latin typeface="Trebuchet MS" panose="020B0603020202020204" pitchFamily="34" charset="0"/>
            </a:endParaRPr>
          </a:p>
          <a:p>
            <a:pPr marL="457200" lvl="1" indent="0" algn="just">
              <a:lnSpc>
                <a:spcPct val="100000"/>
              </a:lnSpc>
              <a:buNone/>
            </a:pPr>
            <a:r>
              <a:rPr lang="en-US" smtClean="0">
                <a:solidFill>
                  <a:srgbClr val="00B0F0"/>
                </a:solidFill>
                <a:latin typeface="Trebuchet MS" panose="020B0603020202020204" pitchFamily="34" charset="0"/>
              </a:rPr>
              <a:t>“</a:t>
            </a:r>
            <a:r>
              <a:rPr lang="en-US" dirty="0">
                <a:solidFill>
                  <a:srgbClr val="00B0F0"/>
                </a:solidFill>
                <a:latin typeface="Trebuchet MS" panose="020B0603020202020204" pitchFamily="34" charset="0"/>
              </a:rPr>
              <a:t>The Subcontractor further agrees to defend, indemnify, and hold harmless the Prime ‎Contractor, its members, shareholders, affiliates, employees, officers, and directors from and ‎against any and all Losses suffered by any of the foregoing arising out of any violation or ‎breach of any term, representation, covenant, or warranty in this Agreement, including but not ‎limited to violations of the Service Contract Act by Subcontractor.”‎</a:t>
            </a:r>
          </a:p>
          <a:p>
            <a:pPr>
              <a:lnSpc>
                <a:spcPct val="100000"/>
              </a:lnSpc>
            </a:pPr>
            <a:endParaRPr lang="en-US" dirty="0">
              <a:latin typeface="Trebuchet MS" panose="020B0603020202020204" pitchFamily="34" charset="0"/>
            </a:endParaRPr>
          </a:p>
          <a:p>
            <a:pPr lvl="1">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lvl="1">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p:txBody>
      </p:sp>
    </p:spTree>
    <p:extLst>
      <p:ext uri="{BB962C8B-B14F-4D97-AF65-F5344CB8AC3E}">
        <p14:creationId xmlns:p14="http://schemas.microsoft.com/office/powerpoint/2010/main" val="13877987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5DD4D-E099-6CAF-5FA3-2A78FCED86A4}"/>
              </a:ext>
            </a:extLst>
          </p:cNvPr>
          <p:cNvSpPr>
            <a:spLocks noGrp="1"/>
          </p:cNvSpPr>
          <p:nvPr>
            <p:ph type="title"/>
          </p:nvPr>
        </p:nvSpPr>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3035678-238C-C732-6484-7D28F5574911}"/>
              </a:ext>
            </a:extLst>
          </p:cNvPr>
          <p:cNvSpPr>
            <a:spLocks noGrp="1"/>
          </p:cNvSpPr>
          <p:nvPr>
            <p:ph idx="1"/>
          </p:nvPr>
        </p:nvSpPr>
        <p:spPr/>
        <p:txBody>
          <a:bodyPr>
            <a:normAutofit/>
          </a:bodyPr>
          <a:lstStyle/>
          <a:p>
            <a:pPr marL="0" indent="0" algn="ctr">
              <a:buNone/>
            </a:pPr>
            <a:endParaRPr lang="en-US" sz="4800" b="1" dirty="0"/>
          </a:p>
          <a:p>
            <a:pPr marL="0" indent="0" algn="ctr">
              <a:buNone/>
            </a:pPr>
            <a:r>
              <a:rPr lang="en-US" sz="4800" b="1"/>
              <a:t>SUBCONTRACT TERMS</a:t>
            </a:r>
            <a:endParaRPr lang="en-US" sz="4800" b="1" dirty="0"/>
          </a:p>
        </p:txBody>
      </p:sp>
    </p:spTree>
    <p:extLst>
      <p:ext uri="{BB962C8B-B14F-4D97-AF65-F5344CB8AC3E}">
        <p14:creationId xmlns:p14="http://schemas.microsoft.com/office/powerpoint/2010/main" val="2540560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3200"/>
              <a:t>Why </a:t>
            </a:r>
            <a:r>
              <a:rPr lang="en-US" sz="3200" smtClean="0"/>
              <a:t>is </a:t>
            </a:r>
            <a:r>
              <a:rPr lang="en-US" sz="3200"/>
              <a:t>Identifying </a:t>
            </a:r>
            <a:r>
              <a:rPr lang="en-US" sz="3200" smtClean="0"/>
              <a:t>a </a:t>
            </a:r>
            <a:r>
              <a:rPr lang="en-US" sz="3200"/>
              <a:t>Subcontractor Important?</a:t>
            </a:r>
            <a:endParaRPr lang="en-US" sz="3200" dirty="0"/>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lstStyle/>
          <a:p>
            <a:pPr marL="0" indent="0">
              <a:lnSpc>
                <a:spcPct val="100000"/>
              </a:lnSpc>
              <a:buNone/>
            </a:pPr>
            <a:r>
              <a:rPr lang="en-US" dirty="0">
                <a:latin typeface="Trebuchet MS" panose="020B0603020202020204" pitchFamily="34" charset="0"/>
              </a:rPr>
              <a:t>As a prime, you need to know who is a “subcontractor” to:</a:t>
            </a:r>
          </a:p>
          <a:p>
            <a:pPr lvl="1">
              <a:lnSpc>
                <a:spcPct val="100000"/>
              </a:lnSpc>
            </a:pPr>
            <a:r>
              <a:rPr lang="en-US" dirty="0">
                <a:latin typeface="Trebuchet MS" panose="020B0603020202020204" pitchFamily="34" charset="0"/>
              </a:rPr>
              <a:t>Flow down the necessary provisions (</a:t>
            </a:r>
            <a:r>
              <a:rPr lang="en-US" dirty="0" err="1">
                <a:latin typeface="Trebuchet MS" panose="020B0603020202020204" pitchFamily="34" charset="0"/>
              </a:rPr>
              <a:t>SCA</a:t>
            </a:r>
            <a:r>
              <a:rPr lang="en-US" dirty="0">
                <a:latin typeface="Trebuchet MS" panose="020B0603020202020204" pitchFamily="34" charset="0"/>
              </a:rPr>
              <a:t> compliance, </a:t>
            </a:r>
            <a:r>
              <a:rPr lang="en-US">
                <a:latin typeface="Trebuchet MS" panose="020B0603020202020204" pitchFamily="34" charset="0"/>
              </a:rPr>
              <a:t>etc</a:t>
            </a:r>
            <a:r>
              <a:rPr lang="en-US" smtClean="0">
                <a:latin typeface="Trebuchet MS" panose="020B0603020202020204" pitchFamily="34" charset="0"/>
              </a:rPr>
              <a:t>.)</a:t>
            </a:r>
          </a:p>
          <a:p>
            <a:pPr lvl="1">
              <a:lnSpc>
                <a:spcPct val="100000"/>
              </a:lnSpc>
            </a:pPr>
            <a:endParaRPr lang="en-US" dirty="0">
              <a:latin typeface="Trebuchet MS" panose="020B0603020202020204" pitchFamily="34" charset="0"/>
            </a:endParaRPr>
          </a:p>
          <a:p>
            <a:pPr lvl="1">
              <a:lnSpc>
                <a:spcPct val="100000"/>
              </a:lnSpc>
            </a:pPr>
            <a:r>
              <a:rPr lang="en-US" dirty="0">
                <a:latin typeface="Trebuchet MS" panose="020B0603020202020204" pitchFamily="34" charset="0"/>
              </a:rPr>
              <a:t>Obtain Contracting Officer consent when </a:t>
            </a:r>
            <a:r>
              <a:rPr lang="en-US">
                <a:latin typeface="Trebuchet MS" panose="020B0603020202020204" pitchFamily="34" charset="0"/>
              </a:rPr>
              <a:t>necessary </a:t>
            </a:r>
            <a:endParaRPr lang="en-US" smtClean="0">
              <a:latin typeface="Trebuchet MS" panose="020B0603020202020204" pitchFamily="34" charset="0"/>
            </a:endParaRPr>
          </a:p>
          <a:p>
            <a:pPr lvl="1">
              <a:lnSpc>
                <a:spcPct val="100000"/>
              </a:lnSpc>
            </a:pPr>
            <a:endParaRPr lang="en-US" dirty="0">
              <a:latin typeface="Trebuchet MS" panose="020B0603020202020204" pitchFamily="34" charset="0"/>
            </a:endParaRPr>
          </a:p>
          <a:p>
            <a:pPr lvl="1">
              <a:lnSpc>
                <a:spcPct val="100000"/>
              </a:lnSpc>
            </a:pPr>
            <a:r>
              <a:rPr lang="en-US" dirty="0">
                <a:latin typeface="Trebuchet MS" panose="020B0603020202020204" pitchFamily="34" charset="0"/>
              </a:rPr>
              <a:t>Identify when you can propose “pay-if-paid” provisions</a:t>
            </a:r>
          </a:p>
        </p:txBody>
      </p:sp>
    </p:spTree>
    <p:extLst>
      <p:ext uri="{BB962C8B-B14F-4D97-AF65-F5344CB8AC3E}">
        <p14:creationId xmlns:p14="http://schemas.microsoft.com/office/powerpoint/2010/main" val="104093962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Subcontract Negotiations – Material Terms</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a:xfrm>
            <a:off x="838200" y="1268422"/>
            <a:ext cx="5499538" cy="4351338"/>
          </a:xfrm>
        </p:spPr>
        <p:txBody>
          <a:bodyPr>
            <a:normAutofit/>
          </a:bodyPr>
          <a:lstStyle/>
          <a:p>
            <a:pPr>
              <a:lnSpc>
                <a:spcPct val="100000"/>
              </a:lnSpc>
            </a:pPr>
            <a:r>
              <a:rPr lang="en-US" dirty="0">
                <a:latin typeface="Trebuchet MS" panose="020B0603020202020204" pitchFamily="34" charset="0"/>
              </a:rPr>
              <a:t>Scope of work</a:t>
            </a:r>
          </a:p>
          <a:p>
            <a:pPr lvl="1">
              <a:lnSpc>
                <a:spcPct val="100000"/>
              </a:lnSpc>
            </a:pPr>
            <a:r>
              <a:rPr lang="en-US" dirty="0">
                <a:latin typeface="Trebuchet MS" panose="020B0603020202020204" pitchFamily="34" charset="0"/>
              </a:rPr>
              <a:t>Ability to expand and reduce the scope of work</a:t>
            </a:r>
          </a:p>
          <a:p>
            <a:pPr lvl="1">
              <a:lnSpc>
                <a:spcPct val="100000"/>
              </a:lnSpc>
            </a:pPr>
            <a:r>
              <a:rPr lang="en-US" dirty="0">
                <a:latin typeface="Trebuchet MS" panose="020B0603020202020204" pitchFamily="34" charset="0"/>
              </a:rPr>
              <a:t>Pricing </a:t>
            </a:r>
          </a:p>
          <a:p>
            <a:pPr>
              <a:lnSpc>
                <a:spcPct val="100000"/>
              </a:lnSpc>
            </a:pPr>
            <a:r>
              <a:rPr lang="en-US" dirty="0">
                <a:latin typeface="Trebuchet MS" panose="020B0603020202020204" pitchFamily="34" charset="0"/>
              </a:rPr>
              <a:t>Reporting obligations</a:t>
            </a:r>
          </a:p>
          <a:p>
            <a:pPr lvl="1">
              <a:lnSpc>
                <a:spcPct val="100000"/>
              </a:lnSpc>
            </a:pPr>
            <a:r>
              <a:rPr lang="en-US" dirty="0">
                <a:latin typeface="Trebuchet MS" panose="020B0603020202020204" pitchFamily="34" charset="0"/>
              </a:rPr>
              <a:t>Certifications on invoices </a:t>
            </a:r>
          </a:p>
          <a:p>
            <a:pPr lvl="1">
              <a:lnSpc>
                <a:spcPct val="100000"/>
              </a:lnSpc>
            </a:pPr>
            <a:r>
              <a:rPr lang="en-US" dirty="0">
                <a:latin typeface="Trebuchet MS" panose="020B0603020202020204" pitchFamily="34" charset="0"/>
              </a:rPr>
              <a:t>Audit rights</a:t>
            </a:r>
          </a:p>
          <a:p>
            <a:pPr>
              <a:lnSpc>
                <a:spcPct val="100000"/>
              </a:lnSpc>
            </a:pPr>
            <a:endParaRPr lang="en-US" dirty="0">
              <a:latin typeface="Trebuchet MS" panose="020B0603020202020204" pitchFamily="34" charset="0"/>
            </a:endParaRPr>
          </a:p>
          <a:p>
            <a:pPr lvl="1">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marL="457200" lvl="1" indent="0">
              <a:lnSpc>
                <a:spcPct val="100000"/>
              </a:lnSpc>
              <a:buNone/>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a:p>
            <a:pPr>
              <a:lnSpc>
                <a:spcPct val="100000"/>
              </a:lnSpc>
            </a:pPr>
            <a:endParaRPr lang="en-US" dirty="0">
              <a:latin typeface="Trebuchet MS" panose="020B0603020202020204" pitchFamily="34" charset="0"/>
            </a:endParaRPr>
          </a:p>
        </p:txBody>
      </p:sp>
      <p:sp>
        <p:nvSpPr>
          <p:cNvPr id="5" name="TextBox 4"/>
          <p:cNvSpPr txBox="1"/>
          <p:nvPr/>
        </p:nvSpPr>
        <p:spPr>
          <a:xfrm>
            <a:off x="6337738" y="1268422"/>
            <a:ext cx="5016062" cy="3754874"/>
          </a:xfrm>
          <a:prstGeom prst="rect">
            <a:avLst/>
          </a:prstGeom>
          <a:noFill/>
        </p:spPr>
        <p:txBody>
          <a:bodyPr wrap="square" rtlCol="0">
            <a:spAutoFit/>
          </a:bodyPr>
          <a:lstStyle/>
          <a:p>
            <a:pPr algn="just"/>
            <a:r>
              <a:rPr lang="en-US" sz="2000" dirty="0">
                <a:solidFill>
                  <a:srgbClr val="0070C0"/>
                </a:solidFill>
                <a:latin typeface="Trebuchet MS" panose="020B0603020202020204" pitchFamily="34" charset="0"/>
              </a:rPr>
              <a:t>“</a:t>
            </a:r>
            <a:r>
              <a:rPr lang="en-US" sz="2000" i="1" dirty="0">
                <a:solidFill>
                  <a:srgbClr val="0070C0"/>
                </a:solidFill>
                <a:latin typeface="Trebuchet MS" panose="020B0603020202020204" pitchFamily="34" charset="0"/>
              </a:rPr>
              <a:t>All services invoiced were properly delivered in support of the effort identified, within the Period of Performance of the contract, are allowable and properly allocable, in accordance with the subcontract terms and conditions, reflect true and accurate accounting of the labor and other costs incurred, and the employee(s) meet the requirements of the labor category to which assigned and invoiced hereunder.”</a:t>
            </a:r>
            <a:endParaRPr lang="en-US" sz="2000" dirty="0">
              <a:solidFill>
                <a:srgbClr val="0070C0"/>
              </a:solidFill>
              <a:latin typeface="Trebuchet MS" panose="020B0603020202020204" pitchFamily="34" charset="0"/>
            </a:endParaRPr>
          </a:p>
          <a:p>
            <a:pPr algn="just"/>
            <a:endParaRPr lang="en-US" sz="2000" dirty="0"/>
          </a:p>
        </p:txBody>
      </p:sp>
    </p:spTree>
    <p:extLst>
      <p:ext uri="{BB962C8B-B14F-4D97-AF65-F5344CB8AC3E}">
        <p14:creationId xmlns:p14="http://schemas.microsoft.com/office/powerpoint/2010/main" val="135207569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Subcontract Negotiations – Material Terms</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a:xfrm>
            <a:off x="838200" y="1268422"/>
            <a:ext cx="3402330" cy="4351338"/>
          </a:xfrm>
        </p:spPr>
        <p:txBody>
          <a:bodyPr>
            <a:normAutofit/>
          </a:bodyPr>
          <a:lstStyle/>
          <a:p>
            <a:pPr>
              <a:lnSpc>
                <a:spcPct val="100000"/>
              </a:lnSpc>
            </a:pPr>
            <a:r>
              <a:rPr lang="en-US" dirty="0">
                <a:latin typeface="Trebuchet MS" panose="020B0603020202020204" pitchFamily="34" charset="0"/>
              </a:rPr>
              <a:t>Warranties and Indemnities</a:t>
            </a:r>
          </a:p>
          <a:p>
            <a:pPr lvl="1">
              <a:lnSpc>
                <a:spcPct val="100000"/>
              </a:lnSpc>
            </a:pPr>
            <a:r>
              <a:rPr lang="en-US" dirty="0">
                <a:latin typeface="Trebuchet MS" panose="020B0603020202020204" pitchFamily="34" charset="0"/>
              </a:rPr>
              <a:t>Warranty against any defects</a:t>
            </a:r>
          </a:p>
          <a:p>
            <a:pPr lvl="1">
              <a:lnSpc>
                <a:spcPct val="100000"/>
              </a:lnSpc>
            </a:pPr>
            <a:r>
              <a:rPr lang="en-US" dirty="0">
                <a:latin typeface="Trebuchet MS" panose="020B0603020202020204" pitchFamily="34" charset="0"/>
              </a:rPr>
              <a:t>indemnification for false claims/third party claims </a:t>
            </a:r>
          </a:p>
          <a:p>
            <a:pPr>
              <a:lnSpc>
                <a:spcPct val="100000"/>
              </a:lnSpc>
            </a:pPr>
            <a:endParaRPr lang="en-US" dirty="0">
              <a:latin typeface="Trebuchet MS" panose="020B0603020202020204" pitchFamily="34" charset="0"/>
            </a:endParaRPr>
          </a:p>
        </p:txBody>
      </p:sp>
      <p:sp>
        <p:nvSpPr>
          <p:cNvPr id="4" name="Content Placeholder 2">
            <a:extLst>
              <a:ext uri="{FF2B5EF4-FFF2-40B4-BE49-F238E27FC236}">
                <a16:creationId xmlns:a16="http://schemas.microsoft.com/office/drawing/2014/main" id="{67A81448-EB5E-5FFE-CF8A-042BBF490B42}"/>
              </a:ext>
            </a:extLst>
          </p:cNvPr>
          <p:cNvSpPr txBox="1">
            <a:spLocks/>
          </p:cNvSpPr>
          <p:nvPr/>
        </p:nvSpPr>
        <p:spPr>
          <a:xfrm>
            <a:off x="4240530" y="1279544"/>
            <a:ext cx="7570470" cy="4351338"/>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02C41"/>
                </a:solidFill>
                <a:latin typeface="Trebuchet MS" panose="020B070302020209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buNone/>
            </a:pPr>
            <a:r>
              <a:rPr lang="en-US" sz="5600" b="1" i="1" dirty="0">
                <a:solidFill>
                  <a:srgbClr val="0070C0"/>
                </a:solidFill>
                <a:latin typeface="Trebuchet MS" panose="020B0603020202020204" pitchFamily="34" charset="0"/>
              </a:rPr>
              <a:t>No Conflict; Right To Use And Provide Information; Ability To Perform </a:t>
            </a:r>
            <a:r>
              <a:rPr lang="en-US" sz="5600" b="1" i="1">
                <a:solidFill>
                  <a:srgbClr val="0070C0"/>
                </a:solidFill>
                <a:latin typeface="Trebuchet MS" panose="020B0603020202020204" pitchFamily="34" charset="0"/>
              </a:rPr>
              <a:t>The </a:t>
            </a:r>
            <a:r>
              <a:rPr lang="en-US" sz="5600" b="1" i="1" smtClean="0">
                <a:solidFill>
                  <a:srgbClr val="0070C0"/>
                </a:solidFill>
                <a:latin typeface="Trebuchet MS" panose="020B0603020202020204" pitchFamily="34" charset="0"/>
              </a:rPr>
              <a:t>Work</a:t>
            </a:r>
            <a:r>
              <a:rPr lang="en-US" sz="5600" i="1" smtClean="0">
                <a:solidFill>
                  <a:srgbClr val="0070C0"/>
                </a:solidFill>
                <a:latin typeface="Trebuchet MS" panose="020B0603020202020204" pitchFamily="34" charset="0"/>
              </a:rPr>
              <a:t>. The </a:t>
            </a:r>
            <a:r>
              <a:rPr lang="en-US" sz="5600" i="1" dirty="0">
                <a:solidFill>
                  <a:srgbClr val="0070C0"/>
                </a:solidFill>
                <a:latin typeface="Trebuchet MS" panose="020B0603020202020204" pitchFamily="34" charset="0"/>
              </a:rPr>
              <a:t>Subcontractor represents and warrants that, as of the date of this Subcontract during the performance any work under this Subcontract, that:</a:t>
            </a:r>
          </a:p>
          <a:p>
            <a:pPr algn="just">
              <a:lnSpc>
                <a:spcPct val="120000"/>
              </a:lnSpc>
            </a:pPr>
            <a:r>
              <a:rPr lang="en-US" sz="5600" i="1" dirty="0">
                <a:solidFill>
                  <a:srgbClr val="0070C0"/>
                </a:solidFill>
                <a:latin typeface="Trebuchet MS" panose="020B0603020202020204" pitchFamily="34" charset="0"/>
              </a:rPr>
              <a:t>the Subcontractor is not aware of any organizational conflict of interest related to its conduct of the work under this Subcontract. The parties agree that this Subcontract may be terminated if an organizational conflict of interest exists or if the government advises either party that such a conflict may exist and the conflict cannot be properly mitigated, said termination to be effective immediately upon written notice to the conflicted party from the non-conflicted party.</a:t>
            </a:r>
          </a:p>
          <a:p>
            <a:pPr algn="just">
              <a:lnSpc>
                <a:spcPct val="120000"/>
              </a:lnSpc>
            </a:pPr>
            <a:r>
              <a:rPr lang="en-US" sz="5600" i="1" dirty="0">
                <a:solidFill>
                  <a:srgbClr val="0070C0"/>
                </a:solidFill>
                <a:latin typeface="Trebuchet MS" panose="020B0603020202020204" pitchFamily="34" charset="0"/>
              </a:rPr>
              <a:t>the Subcontractor’s performance of its work under this Subcontract does not and will not (</a:t>
            </a:r>
            <a:r>
              <a:rPr lang="en-US" sz="5600" i="1" dirty="0" err="1">
                <a:solidFill>
                  <a:srgbClr val="0070C0"/>
                </a:solidFill>
                <a:latin typeface="Trebuchet MS" panose="020B0603020202020204" pitchFamily="34" charset="0"/>
              </a:rPr>
              <a:t>i</a:t>
            </a:r>
            <a:r>
              <a:rPr lang="en-US" sz="5600" i="1" dirty="0">
                <a:solidFill>
                  <a:srgbClr val="0070C0"/>
                </a:solidFill>
                <a:latin typeface="Trebuchet MS" panose="020B0603020202020204" pitchFamily="34" charset="0"/>
              </a:rPr>
              <a:t>) conflict with or result in a violation of, a breach of, or a default under any contract, agreement, or understanding to which it is a party or is otherwise bound; or (ii) violate any non-solicitation, non-competition, or other similar covenant or agreement to which that party or any of its employees, owners, or agents are bound; and </a:t>
            </a:r>
          </a:p>
          <a:p>
            <a:pPr algn="just">
              <a:lnSpc>
                <a:spcPct val="120000"/>
              </a:lnSpc>
            </a:pPr>
            <a:r>
              <a:rPr lang="en-US" sz="5600" i="1" dirty="0">
                <a:solidFill>
                  <a:srgbClr val="0070C0"/>
                </a:solidFill>
                <a:latin typeface="Trebuchet MS" panose="020B0603020202020204" pitchFamily="34" charset="0"/>
              </a:rPr>
              <a:t>the Subcontractor has the technical capabilities and legal ability to perform their portion of its work under this Subcontract in a manner that is in compliance with all applicable laws and regulations.  </a:t>
            </a:r>
          </a:p>
          <a:p>
            <a:pPr algn="just"/>
            <a:endParaRPr lang="en-US" dirty="0"/>
          </a:p>
        </p:txBody>
      </p:sp>
    </p:spTree>
    <p:extLst>
      <p:ext uri="{BB962C8B-B14F-4D97-AF65-F5344CB8AC3E}">
        <p14:creationId xmlns:p14="http://schemas.microsoft.com/office/powerpoint/2010/main" val="174174239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Subcontract Negotiations – Material Terms</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a:xfrm>
            <a:off x="838200" y="1268422"/>
            <a:ext cx="3402330" cy="4351338"/>
          </a:xfrm>
        </p:spPr>
        <p:txBody>
          <a:bodyPr>
            <a:normAutofit/>
          </a:bodyPr>
          <a:lstStyle/>
          <a:p>
            <a:pPr>
              <a:lnSpc>
                <a:spcPct val="100000"/>
              </a:lnSpc>
            </a:pPr>
            <a:r>
              <a:rPr lang="en-US" dirty="0">
                <a:latin typeface="Trebuchet MS" panose="020B0603020202020204" pitchFamily="34" charset="0"/>
              </a:rPr>
              <a:t>Client contact</a:t>
            </a:r>
          </a:p>
          <a:p>
            <a:pPr lvl="1">
              <a:lnSpc>
                <a:spcPct val="100000"/>
              </a:lnSpc>
            </a:pPr>
            <a:r>
              <a:rPr lang="en-US" dirty="0">
                <a:latin typeface="Trebuchet MS" panose="020B0603020202020204" pitchFamily="34" charset="0"/>
              </a:rPr>
              <a:t>Limit or permit direct contact with client</a:t>
            </a:r>
          </a:p>
          <a:p>
            <a:pPr lvl="1">
              <a:lnSpc>
                <a:spcPct val="100000"/>
              </a:lnSpc>
            </a:pPr>
            <a:r>
              <a:rPr lang="en-US" dirty="0">
                <a:latin typeface="Trebuchet MS" panose="020B0603020202020204" pitchFamily="34" charset="0"/>
              </a:rPr>
              <a:t>Distinguish between contact with technical representative </a:t>
            </a:r>
            <a:r>
              <a:rPr lang="en-US">
                <a:latin typeface="Trebuchet MS" panose="020B0603020202020204" pitchFamily="34" charset="0"/>
              </a:rPr>
              <a:t>and </a:t>
            </a:r>
            <a:r>
              <a:rPr lang="en-US" smtClean="0">
                <a:latin typeface="Trebuchet MS" panose="020B0603020202020204" pitchFamily="34" charset="0"/>
              </a:rPr>
              <a:t>Contracting </a:t>
            </a:r>
            <a:r>
              <a:rPr lang="en-US" dirty="0">
                <a:latin typeface="Trebuchet MS" panose="020B0603020202020204" pitchFamily="34" charset="0"/>
              </a:rPr>
              <a:t>O</a:t>
            </a:r>
            <a:r>
              <a:rPr lang="en-US" smtClean="0">
                <a:latin typeface="Trebuchet MS" panose="020B0603020202020204" pitchFamily="34" charset="0"/>
              </a:rPr>
              <a:t>fficer</a:t>
            </a:r>
            <a:endParaRPr lang="en-US" dirty="0">
              <a:latin typeface="Trebuchet MS" panose="020B0603020202020204" pitchFamily="34" charset="0"/>
            </a:endParaRPr>
          </a:p>
          <a:p>
            <a:pPr lvl="1">
              <a:lnSpc>
                <a:spcPct val="100000"/>
              </a:lnSpc>
            </a:pPr>
            <a:endParaRPr lang="en-US" dirty="0">
              <a:latin typeface="Trebuchet MS" panose="020B0603020202020204" pitchFamily="34" charset="0"/>
            </a:endParaRPr>
          </a:p>
        </p:txBody>
      </p:sp>
      <p:sp>
        <p:nvSpPr>
          <p:cNvPr id="4" name="Content Placeholder 2">
            <a:extLst>
              <a:ext uri="{FF2B5EF4-FFF2-40B4-BE49-F238E27FC236}">
                <a16:creationId xmlns:a16="http://schemas.microsoft.com/office/drawing/2014/main" id="{67A81448-EB5E-5FFE-CF8A-042BBF490B42}"/>
              </a:ext>
            </a:extLst>
          </p:cNvPr>
          <p:cNvSpPr txBox="1">
            <a:spLocks/>
          </p:cNvSpPr>
          <p:nvPr/>
        </p:nvSpPr>
        <p:spPr>
          <a:xfrm>
            <a:off x="4320540" y="1279544"/>
            <a:ext cx="749046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02C41"/>
                </a:solidFill>
                <a:latin typeface="Trebuchet MS" panose="020B070302020209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pPr>
            <a:r>
              <a:rPr lang="en-US" sz="1800" i="1" dirty="0">
                <a:solidFill>
                  <a:srgbClr val="0070C0"/>
                </a:solidFill>
                <a:latin typeface="Trebuchet MS" panose="020B0603020202020204" pitchFamily="34" charset="0"/>
              </a:rPr>
              <a:t>‎Client Contact.  ‎</a:t>
            </a:r>
          </a:p>
          <a:p>
            <a:pPr marL="457200" lvl="1" indent="0" algn="just">
              <a:lnSpc>
                <a:spcPct val="100000"/>
              </a:lnSpc>
              <a:buNone/>
            </a:pPr>
            <a:r>
              <a:rPr lang="en-US" sz="1600" i="1" dirty="0">
                <a:solidFill>
                  <a:srgbClr val="0070C0"/>
                </a:solidFill>
                <a:latin typeface="Trebuchet MS" panose="020B0603020202020204" pitchFamily="34" charset="0"/>
              </a:rPr>
              <a:t>‎(a)‎ Throughout the term of this Subcontract, the Prime Contractor shall be primarily responsible ‎for communicating with the Client concerning the terms of this Subcontract or the Prime ‎Contract. The Subcontractor may communicate with the Client’s technical representatives as ‎required for performing the work contemplated by this Subcontract but shall not ‎communicate with the Client regarding the Prime Contract or any Task Order. The Prime ‎Contractor agrees to provide the Subcontractor with copies of any notices from the Client to ‎the Prime Contractor that relate to the Subcontractor’s performance under this Subcontract.‎</a:t>
            </a:r>
          </a:p>
          <a:p>
            <a:pPr marL="457200" lvl="1" indent="0" algn="just">
              <a:lnSpc>
                <a:spcPct val="100000"/>
              </a:lnSpc>
              <a:buNone/>
            </a:pPr>
            <a:r>
              <a:rPr lang="en-US" sz="1600" i="1" dirty="0">
                <a:solidFill>
                  <a:srgbClr val="0070C0"/>
                </a:solidFill>
                <a:latin typeface="Trebuchet MS" panose="020B0603020202020204" pitchFamily="34" charset="0"/>
              </a:rPr>
              <a:t>‎(b)‎ This Subcontract shall not preclude either party from competing for, or contracting ‎independently from the other on, any other government contract in the general area of ‎services and deliverables contemplated by this Subcontract.‎</a:t>
            </a:r>
          </a:p>
          <a:p>
            <a:pPr algn="just">
              <a:lnSpc>
                <a:spcPct val="100000"/>
              </a:lnSpc>
            </a:pPr>
            <a:endParaRPr lang="en-US" sz="1600" dirty="0"/>
          </a:p>
        </p:txBody>
      </p:sp>
    </p:spTree>
    <p:extLst>
      <p:ext uri="{BB962C8B-B14F-4D97-AF65-F5344CB8AC3E}">
        <p14:creationId xmlns:p14="http://schemas.microsoft.com/office/powerpoint/2010/main" val="13698827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2400"/>
              <a:t>Subcontract Negotiations – Material Terms</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a:xfrm>
            <a:off x="838200" y="1268422"/>
            <a:ext cx="4065270" cy="4351338"/>
          </a:xfrm>
        </p:spPr>
        <p:txBody>
          <a:bodyPr>
            <a:normAutofit/>
          </a:bodyPr>
          <a:lstStyle/>
          <a:p>
            <a:r>
              <a:rPr lang="en-US" dirty="0"/>
              <a:t>Client contact</a:t>
            </a:r>
          </a:p>
          <a:p>
            <a:pPr lvl="1"/>
            <a:r>
              <a:rPr lang="en-US" dirty="0"/>
              <a:t>Limit or permit direct contact with client</a:t>
            </a:r>
          </a:p>
          <a:p>
            <a:pPr lvl="1"/>
            <a:r>
              <a:rPr lang="en-US" dirty="0"/>
              <a:t>Distinguish between contact with technical representative </a:t>
            </a:r>
            <a:r>
              <a:rPr lang="en-US"/>
              <a:t>and </a:t>
            </a:r>
            <a:r>
              <a:rPr lang="en-US" smtClean="0"/>
              <a:t>Contracting </a:t>
            </a:r>
            <a:r>
              <a:rPr lang="en-US" dirty="0"/>
              <a:t>O</a:t>
            </a:r>
            <a:r>
              <a:rPr lang="en-US" smtClean="0"/>
              <a:t>fficer</a:t>
            </a:r>
            <a:endParaRPr lang="en-US" dirty="0"/>
          </a:p>
          <a:p>
            <a:pPr lvl="1"/>
            <a:endParaRPr lang="en-US" dirty="0"/>
          </a:p>
        </p:txBody>
      </p:sp>
      <p:sp>
        <p:nvSpPr>
          <p:cNvPr id="4" name="Content Placeholder 2">
            <a:extLst>
              <a:ext uri="{FF2B5EF4-FFF2-40B4-BE49-F238E27FC236}">
                <a16:creationId xmlns:a16="http://schemas.microsoft.com/office/drawing/2014/main" id="{67A81448-EB5E-5FFE-CF8A-042BBF490B42}"/>
              </a:ext>
            </a:extLst>
          </p:cNvPr>
          <p:cNvSpPr txBox="1">
            <a:spLocks/>
          </p:cNvSpPr>
          <p:nvPr/>
        </p:nvSpPr>
        <p:spPr>
          <a:xfrm>
            <a:off x="5067758" y="1279544"/>
            <a:ext cx="6743241" cy="4351338"/>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02C41"/>
                </a:solidFill>
                <a:latin typeface="Trebuchet MS" panose="020B070302020209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buNone/>
            </a:pPr>
            <a:r>
              <a:rPr lang="en-US" sz="3300" i="1" dirty="0">
                <a:solidFill>
                  <a:srgbClr val="0070C0"/>
                </a:solidFill>
                <a:latin typeface="Trebuchet MS" panose="020B0603020202020204" pitchFamily="34" charset="0"/>
              </a:rPr>
              <a:t>‎Client Contact.  ‎</a:t>
            </a:r>
          </a:p>
          <a:p>
            <a:pPr marL="457200" lvl="1" indent="0" algn="just">
              <a:lnSpc>
                <a:spcPct val="120000"/>
              </a:lnSpc>
              <a:buNone/>
            </a:pPr>
            <a:r>
              <a:rPr lang="en-US" sz="2900" i="1" dirty="0">
                <a:solidFill>
                  <a:srgbClr val="0070C0"/>
                </a:solidFill>
                <a:latin typeface="Trebuchet MS" panose="020B0603020202020204" pitchFamily="34" charset="0"/>
              </a:rPr>
              <a:t>‎(a)‎ Throughout the term of this Subcontract, the Prime Contractor shall be primarily responsible ‎for communicating with the Client concerning the terms of this Subcontract or the Prime ‎Contract. The Subcontractor may communicate with the Client’s technical representatives as ‎required for performing the work contemplated by this Subcontract but shall not ‎communicate with the Client regarding the Prime Contract or any Task Order. The Prime ‎Contractor agrees to provide the Subcontractor with copies of any notices from the Client to ‎the Prime Contractor that relate to the Subcontractor’s performance under this Subcontract.‎</a:t>
            </a:r>
          </a:p>
          <a:p>
            <a:pPr marL="457200" lvl="1" indent="0" algn="just">
              <a:lnSpc>
                <a:spcPct val="120000"/>
              </a:lnSpc>
              <a:buNone/>
            </a:pPr>
            <a:r>
              <a:rPr lang="en-US" sz="2900" i="1" dirty="0">
                <a:solidFill>
                  <a:srgbClr val="0070C0"/>
                </a:solidFill>
                <a:latin typeface="Trebuchet MS" panose="020B0603020202020204" pitchFamily="34" charset="0"/>
              </a:rPr>
              <a:t>‎(b)‎ This Subcontract shall not preclude either party from competing for, or contracting ‎independently from the other on, any other government contract in the general area of ‎services and deliverables contemplated by this Subcontract.‎</a:t>
            </a:r>
          </a:p>
          <a:p>
            <a:pPr algn="just">
              <a:lnSpc>
                <a:spcPct val="120000"/>
              </a:lnSpc>
            </a:pPr>
            <a:endParaRPr lang="en-US" dirty="0"/>
          </a:p>
        </p:txBody>
      </p:sp>
    </p:spTree>
    <p:extLst>
      <p:ext uri="{BB962C8B-B14F-4D97-AF65-F5344CB8AC3E}">
        <p14:creationId xmlns:p14="http://schemas.microsoft.com/office/powerpoint/2010/main" val="34049781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3200"/>
              <a:t>Contractual Authority – Did the Prime Get Approval?</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normAutofit lnSpcReduction="10000"/>
          </a:bodyPr>
          <a:lstStyle/>
          <a:p>
            <a:pPr>
              <a:lnSpc>
                <a:spcPct val="100000"/>
              </a:lnSpc>
            </a:pPr>
            <a:r>
              <a:rPr lang="en-US" sz="2000" dirty="0">
                <a:latin typeface="Trebuchet MS" panose="020B0603020202020204" pitchFamily="34" charset="0"/>
              </a:rPr>
              <a:t>Contractors (including subcontractors) are charged with knowledge of who can authorize a change to a government contract</a:t>
            </a:r>
          </a:p>
          <a:p>
            <a:pPr>
              <a:lnSpc>
                <a:spcPct val="100000"/>
              </a:lnSpc>
            </a:pPr>
            <a:r>
              <a:rPr lang="en-US" sz="2000" dirty="0">
                <a:latin typeface="Trebuchet MS" panose="020B0603020202020204" pitchFamily="34" charset="0"/>
              </a:rPr>
              <a:t>Subcontractor may be working at risk if it incurs cost based on claim by prime of government approval</a:t>
            </a:r>
          </a:p>
          <a:p>
            <a:pPr lvl="1">
              <a:lnSpc>
                <a:spcPct val="100000"/>
              </a:lnSpc>
            </a:pPr>
            <a:r>
              <a:rPr lang="en-US" sz="2000" dirty="0">
                <a:latin typeface="Trebuchet MS" panose="020B0603020202020204" pitchFamily="34" charset="0"/>
              </a:rPr>
              <a:t>Overtime</a:t>
            </a:r>
          </a:p>
          <a:p>
            <a:pPr lvl="1">
              <a:lnSpc>
                <a:spcPct val="100000"/>
              </a:lnSpc>
            </a:pPr>
            <a:r>
              <a:rPr lang="en-US" sz="2000" dirty="0">
                <a:latin typeface="Trebuchet MS" panose="020B0603020202020204" pitchFamily="34" charset="0"/>
              </a:rPr>
              <a:t>Change order work</a:t>
            </a:r>
          </a:p>
          <a:p>
            <a:pPr>
              <a:lnSpc>
                <a:spcPct val="100000"/>
              </a:lnSpc>
            </a:pPr>
            <a:r>
              <a:rPr lang="en-US" sz="2000" dirty="0">
                <a:latin typeface="Trebuchet MS" panose="020B0603020202020204" pitchFamily="34" charset="0"/>
              </a:rPr>
              <a:t>While subcontractor may have a claim against the prime if the change was not approved by the government, potential risk of dispute and lack of resources to pay</a:t>
            </a:r>
          </a:p>
          <a:p>
            <a:pPr>
              <a:lnSpc>
                <a:spcPct val="100000"/>
              </a:lnSpc>
            </a:pPr>
            <a:r>
              <a:rPr lang="en-US" sz="2000" dirty="0">
                <a:latin typeface="Trebuchet MS" panose="020B0603020202020204" pitchFamily="34" charset="0"/>
              </a:rPr>
              <a:t>If a prime contractor states that the government has directed a change:</a:t>
            </a:r>
          </a:p>
          <a:p>
            <a:pPr lvl="1">
              <a:lnSpc>
                <a:spcPct val="100000"/>
              </a:lnSpc>
            </a:pPr>
            <a:r>
              <a:rPr lang="en-US" sz="2000" dirty="0">
                <a:latin typeface="Trebuchet MS" panose="020B0603020202020204" pitchFamily="34" charset="0"/>
              </a:rPr>
              <a:t>Confirm if the proper government official (</a:t>
            </a:r>
            <a:r>
              <a:rPr lang="en-US" sz="2000">
                <a:latin typeface="Trebuchet MS" panose="020B0603020202020204" pitchFamily="34" charset="0"/>
              </a:rPr>
              <a:t>i.e</a:t>
            </a:r>
            <a:r>
              <a:rPr lang="en-US" sz="2000" smtClean="0">
                <a:latin typeface="Trebuchet MS" panose="020B0603020202020204" pitchFamily="34" charset="0"/>
              </a:rPr>
              <a:t>., </a:t>
            </a:r>
            <a:r>
              <a:rPr lang="en-US" sz="2000" dirty="0">
                <a:latin typeface="Trebuchet MS" panose="020B0603020202020204" pitchFamily="34" charset="0"/>
              </a:rPr>
              <a:t>Contracting Officer) has authorized the change </a:t>
            </a:r>
          </a:p>
          <a:p>
            <a:pPr lvl="1">
              <a:lnSpc>
                <a:spcPct val="100000"/>
              </a:lnSpc>
            </a:pPr>
            <a:r>
              <a:rPr lang="en-US" sz="2000" dirty="0">
                <a:latin typeface="Trebuchet MS" panose="020B0603020202020204" pitchFamily="34" charset="0"/>
              </a:rPr>
              <a:t>Critical if performing under a “pay-if-paid” government contract</a:t>
            </a:r>
          </a:p>
          <a:p>
            <a:pPr marL="0" indent="0">
              <a:lnSpc>
                <a:spcPct val="100000"/>
              </a:lnSpc>
              <a:buNone/>
            </a:pPr>
            <a:endParaRPr lang="en-US" dirty="0">
              <a:latin typeface="Trebuchet MS" panose="020B0603020202020204" pitchFamily="34" charset="0"/>
            </a:endParaRPr>
          </a:p>
        </p:txBody>
      </p:sp>
    </p:spTree>
    <p:extLst>
      <p:ext uri="{BB962C8B-B14F-4D97-AF65-F5344CB8AC3E}">
        <p14:creationId xmlns:p14="http://schemas.microsoft.com/office/powerpoint/2010/main" val="62182314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466686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C50D44-EB25-AC52-A376-BB72358E18B0}"/>
              </a:ext>
            </a:extLst>
          </p:cNvPr>
          <p:cNvSpPr>
            <a:spLocks noGrp="1"/>
          </p:cNvSpPr>
          <p:nvPr>
            <p:ph type="body" sz="quarter" idx="12"/>
          </p:nvPr>
        </p:nvSpPr>
        <p:spPr>
          <a:xfrm>
            <a:off x="1085633" y="1228789"/>
            <a:ext cx="2206207" cy="854746"/>
          </a:xfrm>
        </p:spPr>
        <p:txBody>
          <a:bodyPr>
            <a:normAutofit/>
          </a:bodyPr>
          <a:lstStyle/>
          <a:p>
            <a:r>
              <a:rPr lang="en-US" sz="1600" dirty="0"/>
              <a:t>Chris </a:t>
            </a:r>
            <a:r>
              <a:rPr lang="en-US" sz="1600" dirty="0" err="1"/>
              <a:t>Slottee</a:t>
            </a:r>
            <a:r>
              <a:rPr lang="en-US" sz="1600" dirty="0"/>
              <a:t>; Schwabe, Williamson &amp; Wyatt</a:t>
            </a:r>
          </a:p>
        </p:txBody>
      </p:sp>
      <p:sp>
        <p:nvSpPr>
          <p:cNvPr id="3" name="Text Placeholder 2">
            <a:extLst>
              <a:ext uri="{FF2B5EF4-FFF2-40B4-BE49-F238E27FC236}">
                <a16:creationId xmlns:a16="http://schemas.microsoft.com/office/drawing/2014/main" id="{40C8C5E3-B7EB-9221-3F23-A26F901F80A8}"/>
              </a:ext>
            </a:extLst>
          </p:cNvPr>
          <p:cNvSpPr>
            <a:spLocks noGrp="1"/>
          </p:cNvSpPr>
          <p:nvPr>
            <p:ph type="body" sz="quarter" idx="13"/>
          </p:nvPr>
        </p:nvSpPr>
        <p:spPr>
          <a:xfrm>
            <a:off x="1085633" y="2118421"/>
            <a:ext cx="4592640" cy="277341"/>
          </a:xfrm>
        </p:spPr>
        <p:txBody>
          <a:bodyPr>
            <a:normAutofit fontScale="85000" lnSpcReduction="20000"/>
          </a:bodyPr>
          <a:lstStyle/>
          <a:p>
            <a:r>
              <a:rPr lang="en-US" dirty="0">
                <a:hlinkClick r:id="rId3"/>
              </a:rPr>
              <a:t>cslottee@schwabe.com</a:t>
            </a:r>
            <a:endParaRPr lang="en-US" dirty="0"/>
          </a:p>
        </p:txBody>
      </p:sp>
      <p:sp>
        <p:nvSpPr>
          <p:cNvPr id="4" name="Text Placeholder 3">
            <a:extLst>
              <a:ext uri="{FF2B5EF4-FFF2-40B4-BE49-F238E27FC236}">
                <a16:creationId xmlns:a16="http://schemas.microsoft.com/office/drawing/2014/main" id="{8B268AD7-6C49-88D3-A0EA-8E871DC538F1}"/>
              </a:ext>
            </a:extLst>
          </p:cNvPr>
          <p:cNvSpPr>
            <a:spLocks noGrp="1"/>
          </p:cNvSpPr>
          <p:nvPr>
            <p:ph type="body" sz="quarter" idx="14"/>
          </p:nvPr>
        </p:nvSpPr>
        <p:spPr>
          <a:xfrm>
            <a:off x="1085632" y="2440312"/>
            <a:ext cx="4592640" cy="277342"/>
          </a:xfrm>
        </p:spPr>
        <p:txBody>
          <a:bodyPr>
            <a:normAutofit fontScale="85000" lnSpcReduction="20000"/>
          </a:bodyPr>
          <a:lstStyle/>
          <a:p>
            <a:r>
              <a:rPr lang="en-US">
                <a:hlinkClick r:id="rId4"/>
              </a:rPr>
              <a:t>907-339-7130‎</a:t>
            </a:r>
            <a:endParaRPr lang="en-US"/>
          </a:p>
        </p:txBody>
      </p:sp>
      <p:sp>
        <p:nvSpPr>
          <p:cNvPr id="5" name="Text Placeholder 4">
            <a:extLst>
              <a:ext uri="{FF2B5EF4-FFF2-40B4-BE49-F238E27FC236}">
                <a16:creationId xmlns:a16="http://schemas.microsoft.com/office/drawing/2014/main" id="{D9DE095E-6FE7-8900-05DD-9C210BEBE0A5}"/>
              </a:ext>
            </a:extLst>
          </p:cNvPr>
          <p:cNvSpPr>
            <a:spLocks noGrp="1"/>
          </p:cNvSpPr>
          <p:nvPr>
            <p:ph type="body" sz="quarter" idx="15"/>
          </p:nvPr>
        </p:nvSpPr>
        <p:spPr>
          <a:xfrm>
            <a:off x="1085631" y="2763578"/>
            <a:ext cx="4592640" cy="277342"/>
          </a:xfrm>
        </p:spPr>
        <p:txBody>
          <a:bodyPr>
            <a:normAutofit fontScale="62500" lnSpcReduction="20000"/>
          </a:bodyPr>
          <a:lstStyle/>
          <a:p>
            <a:r>
              <a:rPr lang="en-US" dirty="0"/>
              <a:t>https://</a:t>
            </a:r>
            <a:r>
              <a:rPr lang="en-US" dirty="0" err="1"/>
              <a:t>www.schwabe.com</a:t>
            </a:r>
            <a:r>
              <a:rPr lang="en-US" dirty="0"/>
              <a:t>/attorneys-</a:t>
            </a:r>
            <a:r>
              <a:rPr lang="en-US" dirty="0" err="1"/>
              <a:t>christopher</a:t>
            </a:r>
            <a:r>
              <a:rPr lang="en-US" dirty="0"/>
              <a:t>-</a:t>
            </a:r>
            <a:r>
              <a:rPr lang="en-US" dirty="0" err="1"/>
              <a:t>slottee</a:t>
            </a:r>
            <a:endParaRPr lang="en-US" dirty="0"/>
          </a:p>
        </p:txBody>
      </p:sp>
      <p:sp>
        <p:nvSpPr>
          <p:cNvPr id="8" name="Text Placeholder 7">
            <a:extLst>
              <a:ext uri="{FF2B5EF4-FFF2-40B4-BE49-F238E27FC236}">
                <a16:creationId xmlns:a16="http://schemas.microsoft.com/office/drawing/2014/main" id="{8674E78C-F7A3-00D0-2A3B-2ABDE11857C3}"/>
              </a:ext>
            </a:extLst>
          </p:cNvPr>
          <p:cNvSpPr>
            <a:spLocks noGrp="1"/>
          </p:cNvSpPr>
          <p:nvPr>
            <p:ph type="body" sz="quarter" idx="18"/>
          </p:nvPr>
        </p:nvSpPr>
        <p:spPr>
          <a:xfrm>
            <a:off x="6533932" y="2440312"/>
            <a:ext cx="4592640" cy="277342"/>
          </a:xfrm>
        </p:spPr>
        <p:txBody>
          <a:bodyPr>
            <a:normAutofit fontScale="85000" lnSpcReduction="20000"/>
          </a:bodyPr>
          <a:lstStyle/>
          <a:p>
            <a:r>
              <a:rPr lang="en-US">
                <a:hlinkClick r:id="rId5"/>
              </a:rPr>
              <a:t>360-905-1433</a:t>
            </a:r>
            <a:endParaRPr lang="en-US"/>
          </a:p>
          <a:p>
            <a:endParaRPr lang="en-US"/>
          </a:p>
        </p:txBody>
      </p:sp>
      <p:sp>
        <p:nvSpPr>
          <p:cNvPr id="9" name="Text Placeholder 8">
            <a:extLst>
              <a:ext uri="{FF2B5EF4-FFF2-40B4-BE49-F238E27FC236}">
                <a16:creationId xmlns:a16="http://schemas.microsoft.com/office/drawing/2014/main" id="{DB49CFF2-077F-1A58-F0DA-78FFA488F414}"/>
              </a:ext>
            </a:extLst>
          </p:cNvPr>
          <p:cNvSpPr>
            <a:spLocks noGrp="1"/>
          </p:cNvSpPr>
          <p:nvPr>
            <p:ph type="body" sz="quarter" idx="19"/>
          </p:nvPr>
        </p:nvSpPr>
        <p:spPr>
          <a:xfrm>
            <a:off x="6533931" y="2763578"/>
            <a:ext cx="4592640" cy="277342"/>
          </a:xfrm>
        </p:spPr>
        <p:txBody>
          <a:bodyPr>
            <a:normAutofit fontScale="85000" lnSpcReduction="10000"/>
          </a:bodyPr>
          <a:lstStyle/>
          <a:p>
            <a:r>
              <a:rPr lang="en-US" sz="1700" dirty="0"/>
              <a:t>https://</a:t>
            </a:r>
            <a:r>
              <a:rPr lang="en-US" sz="1700" dirty="0" err="1"/>
              <a:t>www.schwabe.com</a:t>
            </a:r>
            <a:r>
              <a:rPr lang="en-US" sz="1700" dirty="0"/>
              <a:t>/attorneys-</a:t>
            </a:r>
            <a:r>
              <a:rPr lang="en-US" sz="1700" dirty="0" err="1"/>
              <a:t>paige</a:t>
            </a:r>
            <a:r>
              <a:rPr lang="en-US" sz="1700" dirty="0"/>
              <a:t>-</a:t>
            </a:r>
            <a:r>
              <a:rPr lang="en-US" sz="1700" dirty="0" err="1"/>
              <a:t>spratt</a:t>
            </a:r>
            <a:endParaRPr lang="en-US" sz="1700" dirty="0"/>
          </a:p>
          <a:p>
            <a:endParaRPr lang="en-US" dirty="0"/>
          </a:p>
        </p:txBody>
      </p:sp>
      <p:sp>
        <p:nvSpPr>
          <p:cNvPr id="12" name="Text Placeholder 11">
            <a:extLst>
              <a:ext uri="{FF2B5EF4-FFF2-40B4-BE49-F238E27FC236}">
                <a16:creationId xmlns:a16="http://schemas.microsoft.com/office/drawing/2014/main" id="{382A3ED3-FA06-9F5A-67AA-E41E304D9A5E}"/>
              </a:ext>
            </a:extLst>
          </p:cNvPr>
          <p:cNvSpPr>
            <a:spLocks noGrp="1"/>
          </p:cNvSpPr>
          <p:nvPr>
            <p:ph type="body" sz="quarter" idx="22"/>
          </p:nvPr>
        </p:nvSpPr>
        <p:spPr>
          <a:xfrm>
            <a:off x="1085632" y="4444491"/>
            <a:ext cx="4592640" cy="277342"/>
          </a:xfrm>
        </p:spPr>
        <p:txBody>
          <a:bodyPr>
            <a:normAutofit fontScale="85000" lnSpcReduction="20000"/>
          </a:bodyPr>
          <a:lstStyle/>
          <a:p>
            <a:r>
              <a:rPr lang="en-US">
                <a:hlinkClick r:id="rId6"/>
              </a:rPr>
              <a:t>907-339-7146‎</a:t>
            </a:r>
            <a:endParaRPr lang="en-US"/>
          </a:p>
          <a:p>
            <a:endParaRPr lang="en-US"/>
          </a:p>
        </p:txBody>
      </p:sp>
      <p:sp>
        <p:nvSpPr>
          <p:cNvPr id="13" name="Text Placeholder 12">
            <a:extLst>
              <a:ext uri="{FF2B5EF4-FFF2-40B4-BE49-F238E27FC236}">
                <a16:creationId xmlns:a16="http://schemas.microsoft.com/office/drawing/2014/main" id="{D99852E3-4B91-6D7A-192B-780FB7444F4B}"/>
              </a:ext>
            </a:extLst>
          </p:cNvPr>
          <p:cNvSpPr>
            <a:spLocks noGrp="1"/>
          </p:cNvSpPr>
          <p:nvPr>
            <p:ph type="body" sz="quarter" idx="23"/>
          </p:nvPr>
        </p:nvSpPr>
        <p:spPr>
          <a:xfrm>
            <a:off x="1085631" y="4767757"/>
            <a:ext cx="4592640" cy="277342"/>
          </a:xfrm>
        </p:spPr>
        <p:txBody>
          <a:bodyPr>
            <a:normAutofit/>
          </a:bodyPr>
          <a:lstStyle/>
          <a:p>
            <a:r>
              <a:rPr lang="en-US" sz="1300" dirty="0"/>
              <a:t>https://</a:t>
            </a:r>
            <a:r>
              <a:rPr lang="en-US" sz="1300" dirty="0" err="1"/>
              <a:t>www.schwabe.com</a:t>
            </a:r>
            <a:r>
              <a:rPr lang="en-US" sz="1300" dirty="0"/>
              <a:t>/attorneys-</a:t>
            </a:r>
            <a:r>
              <a:rPr lang="en-US" sz="1300" dirty="0" err="1"/>
              <a:t>andrew</a:t>
            </a:r>
            <a:r>
              <a:rPr lang="en-US" sz="1300" dirty="0"/>
              <a:t>-march</a:t>
            </a:r>
          </a:p>
          <a:p>
            <a:endParaRPr lang="en-US" dirty="0"/>
          </a:p>
        </p:txBody>
      </p:sp>
      <p:sp>
        <p:nvSpPr>
          <p:cNvPr id="18" name="Text Placeholder 17">
            <a:extLst>
              <a:ext uri="{FF2B5EF4-FFF2-40B4-BE49-F238E27FC236}">
                <a16:creationId xmlns:a16="http://schemas.microsoft.com/office/drawing/2014/main" id="{FDBA1DBC-07AB-5D77-C76A-E30E9F6E7620}"/>
              </a:ext>
            </a:extLst>
          </p:cNvPr>
          <p:cNvSpPr>
            <a:spLocks noGrp="1"/>
          </p:cNvSpPr>
          <p:nvPr>
            <p:ph type="body" sz="quarter" idx="28"/>
          </p:nvPr>
        </p:nvSpPr>
        <p:spPr/>
        <p:txBody>
          <a:bodyPr>
            <a:normAutofit fontScale="92500" lnSpcReduction="10000"/>
          </a:bodyPr>
          <a:lstStyle/>
          <a:p>
            <a:endParaRPr lang="en-US" b="0"/>
          </a:p>
          <a:p>
            <a:endParaRPr lang="en-US"/>
          </a:p>
        </p:txBody>
      </p:sp>
      <p:sp>
        <p:nvSpPr>
          <p:cNvPr id="20" name="Text Placeholder 19">
            <a:extLst>
              <a:ext uri="{FF2B5EF4-FFF2-40B4-BE49-F238E27FC236}">
                <a16:creationId xmlns:a16="http://schemas.microsoft.com/office/drawing/2014/main" id="{36BE1C11-33C7-B0CD-F6BF-1F90EDDC0A29}"/>
              </a:ext>
            </a:extLst>
          </p:cNvPr>
          <p:cNvSpPr>
            <a:spLocks noGrp="1"/>
          </p:cNvSpPr>
          <p:nvPr>
            <p:ph type="body" sz="quarter" idx="30"/>
          </p:nvPr>
        </p:nvSpPr>
        <p:spPr/>
        <p:txBody>
          <a:bodyPr>
            <a:normAutofit fontScale="85000" lnSpcReduction="20000"/>
          </a:bodyPr>
          <a:lstStyle/>
          <a:p>
            <a:r>
              <a:rPr lang="en-US">
                <a:hlinkClick r:id="rId6"/>
              </a:rPr>
              <a:t>‎</a:t>
            </a:r>
            <a:endParaRPr lang="en-US"/>
          </a:p>
        </p:txBody>
      </p:sp>
      <p:sp>
        <p:nvSpPr>
          <p:cNvPr id="26" name="Text Placeholder 25"/>
          <p:cNvSpPr>
            <a:spLocks noGrp="1"/>
          </p:cNvSpPr>
          <p:nvPr>
            <p:ph type="body" sz="quarter" idx="20"/>
          </p:nvPr>
        </p:nvSpPr>
        <p:spPr>
          <a:xfrm>
            <a:off x="1085633" y="3336950"/>
            <a:ext cx="2503387" cy="750764"/>
          </a:xfrm>
        </p:spPr>
        <p:txBody>
          <a:bodyPr>
            <a:noAutofit/>
          </a:bodyPr>
          <a:lstStyle/>
          <a:p>
            <a:r>
              <a:rPr lang="en-US" sz="1600" b="0" dirty="0"/>
              <a:t>Andrew March; </a:t>
            </a:r>
            <a:r>
              <a:rPr lang="en-US" sz="1600" dirty="0"/>
              <a:t>Schwabe, Williamson &amp; Wyatt</a:t>
            </a:r>
          </a:p>
          <a:p>
            <a:endParaRPr lang="en-US" sz="1600" dirty="0"/>
          </a:p>
        </p:txBody>
      </p:sp>
      <p:sp>
        <p:nvSpPr>
          <p:cNvPr id="27" name="Text Placeholder 9">
            <a:extLst>
              <a:ext uri="{FF2B5EF4-FFF2-40B4-BE49-F238E27FC236}">
                <a16:creationId xmlns:a16="http://schemas.microsoft.com/office/drawing/2014/main" id="{1E593A1C-9D0F-A00C-022F-8FEFF4FE688B}"/>
              </a:ext>
            </a:extLst>
          </p:cNvPr>
          <p:cNvSpPr>
            <a:spLocks noGrp="1"/>
          </p:cNvSpPr>
          <p:nvPr>
            <p:ph type="body" sz="quarter" idx="16"/>
          </p:nvPr>
        </p:nvSpPr>
        <p:spPr>
          <a:xfrm>
            <a:off x="6533933" y="1234440"/>
            <a:ext cx="2312887" cy="849095"/>
          </a:xfrm>
        </p:spPr>
        <p:txBody>
          <a:bodyPr>
            <a:noAutofit/>
          </a:bodyPr>
          <a:lstStyle/>
          <a:p>
            <a:r>
              <a:rPr lang="en-US" sz="1600" b="0" dirty="0"/>
              <a:t>Paige Spratt; </a:t>
            </a:r>
            <a:r>
              <a:rPr lang="en-US" sz="1600" dirty="0"/>
              <a:t>Schwabe, Williamson &amp; Wyatt</a:t>
            </a:r>
          </a:p>
          <a:p>
            <a:endParaRPr lang="en-US" sz="1600" b="0" dirty="0"/>
          </a:p>
        </p:txBody>
      </p:sp>
      <p:sp>
        <p:nvSpPr>
          <p:cNvPr id="28" name="Text Placeholder 27"/>
          <p:cNvSpPr>
            <a:spLocks noGrp="1"/>
          </p:cNvSpPr>
          <p:nvPr>
            <p:ph type="body" sz="quarter" idx="21"/>
          </p:nvPr>
        </p:nvSpPr>
        <p:spPr>
          <a:xfrm>
            <a:off x="1085633" y="4122600"/>
            <a:ext cx="4592640" cy="277341"/>
          </a:xfrm>
        </p:spPr>
        <p:txBody>
          <a:bodyPr>
            <a:normAutofit fontScale="85000" lnSpcReduction="20000"/>
          </a:bodyPr>
          <a:lstStyle/>
          <a:p>
            <a:r>
              <a:rPr lang="en-US">
                <a:hlinkClick r:id="rId7"/>
              </a:rPr>
              <a:t>AMarch@schwabe.com</a:t>
            </a:r>
            <a:endParaRPr lang="en-US"/>
          </a:p>
          <a:p>
            <a:endParaRPr lang="en-US"/>
          </a:p>
        </p:txBody>
      </p:sp>
      <p:sp>
        <p:nvSpPr>
          <p:cNvPr id="29" name="Text Placeholder 10">
            <a:extLst>
              <a:ext uri="{FF2B5EF4-FFF2-40B4-BE49-F238E27FC236}">
                <a16:creationId xmlns:a16="http://schemas.microsoft.com/office/drawing/2014/main" id="{E05480D8-69E9-A2CD-FF29-9DDB641F9870}"/>
              </a:ext>
            </a:extLst>
          </p:cNvPr>
          <p:cNvSpPr>
            <a:spLocks noGrp="1"/>
          </p:cNvSpPr>
          <p:nvPr>
            <p:ph type="body" sz="quarter" idx="17"/>
          </p:nvPr>
        </p:nvSpPr>
        <p:spPr>
          <a:xfrm>
            <a:off x="6533933" y="2118421"/>
            <a:ext cx="4592640" cy="277341"/>
          </a:xfrm>
        </p:spPr>
        <p:txBody>
          <a:bodyPr>
            <a:normAutofit fontScale="85000" lnSpcReduction="20000"/>
          </a:bodyPr>
          <a:lstStyle/>
          <a:p>
            <a:r>
              <a:rPr lang="en-US" dirty="0">
                <a:hlinkClick r:id="rId8"/>
              </a:rPr>
              <a:t>pspratt@schwabe.com</a:t>
            </a:r>
            <a:endParaRPr lang="en-US" dirty="0"/>
          </a:p>
          <a:p>
            <a:endParaRPr lang="en-US" dirty="0"/>
          </a:p>
        </p:txBody>
      </p:sp>
      <p:pic>
        <p:nvPicPr>
          <p:cNvPr id="6" name="Picture Placeholder 5">
            <a:extLst>
              <a:ext uri="{FF2B5EF4-FFF2-40B4-BE49-F238E27FC236}">
                <a16:creationId xmlns:a16="http://schemas.microsoft.com/office/drawing/2014/main" id="{3DB7089C-65EF-6926-B6E2-99C738F3D03B}"/>
              </a:ext>
            </a:extLst>
          </p:cNvPr>
          <p:cNvPicPr>
            <a:picLocks noChangeAspect="1"/>
          </p:cNvPicPr>
          <p:nvPr/>
        </p:nvPicPr>
        <p:blipFill rotWithShape="1">
          <a:blip r:embed="rId9" cstate="screen">
            <a:extLst>
              <a:ext uri="{28A0092B-C50C-407E-A947-70E740481C1C}">
                <a14:useLocalDpi xmlns:a14="http://schemas.microsoft.com/office/drawing/2010/main"/>
              </a:ext>
            </a:extLst>
          </a:blip>
          <a:srcRect b="-423"/>
          <a:stretch/>
        </p:blipFill>
        <p:spPr>
          <a:xfrm>
            <a:off x="4048701" y="1229362"/>
            <a:ext cx="1371600" cy="1370898"/>
          </a:xfrm>
          <a:prstGeom prst="rect">
            <a:avLst/>
          </a:prstGeom>
        </p:spPr>
      </p:pic>
      <p:pic>
        <p:nvPicPr>
          <p:cNvPr id="7" name="Picture Placeholder 5">
            <a:extLst>
              <a:ext uri="{FF2B5EF4-FFF2-40B4-BE49-F238E27FC236}">
                <a16:creationId xmlns:a16="http://schemas.microsoft.com/office/drawing/2014/main" id="{3B73967D-8C22-A247-57A0-787193595C76}"/>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b="-570"/>
          <a:stretch/>
        </p:blipFill>
        <p:spPr>
          <a:xfrm>
            <a:off x="9645549" y="1228789"/>
            <a:ext cx="1374660" cy="1375172"/>
          </a:xfrm>
          <a:prstGeom prst="rect">
            <a:avLst/>
          </a:prstGeom>
        </p:spPr>
      </p:pic>
      <p:pic>
        <p:nvPicPr>
          <p:cNvPr id="10" name="Picture Placeholder 5">
            <a:extLst>
              <a:ext uri="{FF2B5EF4-FFF2-40B4-BE49-F238E27FC236}">
                <a16:creationId xmlns:a16="http://schemas.microsoft.com/office/drawing/2014/main" id="{CE251783-A657-4825-6711-62B5886CD6AD}"/>
              </a:ext>
            </a:extLst>
          </p:cNvPr>
          <p:cNvPicPr>
            <a:picLocks noChangeAspect="1"/>
          </p:cNvPicPr>
          <p:nvPr/>
        </p:nvPicPr>
        <p:blipFill rotWithShape="1">
          <a:blip r:embed="rId11" cstate="screen">
            <a:extLst>
              <a:ext uri="{28A0092B-C50C-407E-A947-70E740481C1C}">
                <a14:useLocalDpi xmlns:a14="http://schemas.microsoft.com/office/drawing/2010/main"/>
              </a:ext>
            </a:extLst>
          </a:blip>
          <a:srcRect/>
          <a:stretch/>
        </p:blipFill>
        <p:spPr>
          <a:xfrm>
            <a:off x="4040129" y="3362598"/>
            <a:ext cx="1371600" cy="1370898"/>
          </a:xfrm>
          <a:prstGeom prst="rect">
            <a:avLst/>
          </a:prstGeom>
        </p:spPr>
      </p:pic>
      <p:pic>
        <p:nvPicPr>
          <p:cNvPr id="14" name="Picture 13">
            <a:extLst>
              <a:ext uri="{FF2B5EF4-FFF2-40B4-BE49-F238E27FC236}">
                <a16:creationId xmlns:a16="http://schemas.microsoft.com/office/drawing/2014/main" id="{3743CDBC-4D40-3FD9-79D7-A67D38A2B9CC}"/>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9315450" y="4436820"/>
            <a:ext cx="1813404" cy="608279"/>
          </a:xfrm>
          <a:prstGeom prst="rect">
            <a:avLst/>
          </a:prstGeom>
        </p:spPr>
      </p:pic>
    </p:spTree>
    <p:extLst>
      <p:ext uri="{BB962C8B-B14F-4D97-AF65-F5344CB8AC3E}">
        <p14:creationId xmlns:p14="http://schemas.microsoft.com/office/powerpoint/2010/main" val="2029639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3200"/>
              <a:t>Why </a:t>
            </a:r>
            <a:r>
              <a:rPr lang="en-US" sz="3200" smtClean="0"/>
              <a:t>is </a:t>
            </a:r>
            <a:r>
              <a:rPr lang="en-US" sz="3200"/>
              <a:t>Identifying </a:t>
            </a:r>
            <a:r>
              <a:rPr lang="en-US" sz="3200" smtClean="0"/>
              <a:t>a </a:t>
            </a:r>
            <a:r>
              <a:rPr lang="en-US" sz="3200"/>
              <a:t>Subcontractor Important?</a:t>
            </a:r>
            <a:endParaRPr lang="en-US" sz="3200" dirty="0"/>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lstStyle/>
          <a:p>
            <a:pPr marL="0" indent="0">
              <a:lnSpc>
                <a:spcPct val="100000"/>
              </a:lnSpc>
              <a:buNone/>
            </a:pPr>
            <a:r>
              <a:rPr lang="en-US" dirty="0">
                <a:latin typeface="Trebuchet MS" panose="020B0603020202020204" pitchFamily="34" charset="0"/>
              </a:rPr>
              <a:t>As a subcontractor, you need to know if you are a “subcontractor” to:</a:t>
            </a:r>
          </a:p>
          <a:p>
            <a:pPr lvl="1">
              <a:lnSpc>
                <a:spcPct val="100000"/>
              </a:lnSpc>
            </a:pPr>
            <a:r>
              <a:rPr lang="en-US" dirty="0">
                <a:latin typeface="Trebuchet MS" panose="020B0603020202020204" pitchFamily="34" charset="0"/>
              </a:rPr>
              <a:t>Object to flow-down provisions that do not apply </a:t>
            </a:r>
            <a:r>
              <a:rPr lang="en-US">
                <a:latin typeface="Trebuchet MS" panose="020B0603020202020204" pitchFamily="34" charset="0"/>
              </a:rPr>
              <a:t>to </a:t>
            </a:r>
            <a:r>
              <a:rPr lang="en-US" smtClean="0">
                <a:latin typeface="Trebuchet MS" panose="020B0603020202020204" pitchFamily="34" charset="0"/>
              </a:rPr>
              <a:t>you</a:t>
            </a:r>
          </a:p>
          <a:p>
            <a:pPr lvl="1">
              <a:lnSpc>
                <a:spcPct val="100000"/>
              </a:lnSpc>
            </a:pPr>
            <a:endParaRPr lang="en-US" dirty="0">
              <a:latin typeface="Trebuchet MS" panose="020B0603020202020204" pitchFamily="34" charset="0"/>
            </a:endParaRPr>
          </a:p>
          <a:p>
            <a:pPr lvl="1">
              <a:lnSpc>
                <a:spcPct val="100000"/>
              </a:lnSpc>
            </a:pPr>
            <a:r>
              <a:rPr lang="en-US" dirty="0">
                <a:latin typeface="Trebuchet MS" panose="020B0603020202020204" pitchFamily="34" charset="0"/>
              </a:rPr>
              <a:t>Push back on “pay-if-paid</a:t>
            </a:r>
            <a:r>
              <a:rPr lang="en-US">
                <a:latin typeface="Trebuchet MS" panose="020B0603020202020204" pitchFamily="34" charset="0"/>
              </a:rPr>
              <a:t>” </a:t>
            </a:r>
            <a:r>
              <a:rPr lang="en-US" smtClean="0">
                <a:latin typeface="Trebuchet MS" panose="020B0603020202020204" pitchFamily="34" charset="0"/>
              </a:rPr>
              <a:t>provisions</a:t>
            </a:r>
          </a:p>
          <a:p>
            <a:pPr lvl="1">
              <a:lnSpc>
                <a:spcPct val="100000"/>
              </a:lnSpc>
            </a:pPr>
            <a:endParaRPr lang="en-US" dirty="0">
              <a:latin typeface="Trebuchet MS" panose="020B0603020202020204" pitchFamily="34" charset="0"/>
            </a:endParaRPr>
          </a:p>
          <a:p>
            <a:pPr lvl="1">
              <a:lnSpc>
                <a:spcPct val="100000"/>
              </a:lnSpc>
            </a:pPr>
            <a:r>
              <a:rPr lang="en-US" dirty="0">
                <a:latin typeface="Trebuchet MS" panose="020B0603020202020204" pitchFamily="34" charset="0"/>
              </a:rPr>
              <a:t>Know if you are subject to the prime contract provisions or not</a:t>
            </a:r>
          </a:p>
        </p:txBody>
      </p:sp>
    </p:spTree>
    <p:extLst>
      <p:ext uri="{BB962C8B-B14F-4D97-AF65-F5344CB8AC3E}">
        <p14:creationId xmlns:p14="http://schemas.microsoft.com/office/powerpoint/2010/main" val="4202250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5F0C-EDC5-EF0A-BAA4-EA48E777B337}"/>
              </a:ext>
            </a:extLst>
          </p:cNvPr>
          <p:cNvSpPr>
            <a:spLocks noGrp="1"/>
          </p:cNvSpPr>
          <p:nvPr>
            <p:ph type="title"/>
          </p:nvPr>
        </p:nvSpPr>
        <p:spPr/>
        <p:txBody>
          <a:bodyPr>
            <a:noAutofit/>
          </a:bodyPr>
          <a:lstStyle/>
          <a:p>
            <a:r>
              <a:rPr lang="en-US" sz="3600" dirty="0"/>
              <a:t>Context Matters – No Specific FAR Definition</a:t>
            </a:r>
          </a:p>
        </p:txBody>
      </p:sp>
      <p:sp>
        <p:nvSpPr>
          <p:cNvPr id="3" name="Content Placeholder 2">
            <a:extLst>
              <a:ext uri="{FF2B5EF4-FFF2-40B4-BE49-F238E27FC236}">
                <a16:creationId xmlns:a16="http://schemas.microsoft.com/office/drawing/2014/main" id="{67A81448-EB5E-5FFE-CF8A-042BBF490B42}"/>
              </a:ext>
            </a:extLst>
          </p:cNvPr>
          <p:cNvSpPr>
            <a:spLocks noGrp="1"/>
          </p:cNvSpPr>
          <p:nvPr>
            <p:ph idx="1"/>
          </p:nvPr>
        </p:nvSpPr>
        <p:spPr/>
        <p:txBody>
          <a:bodyPr/>
          <a:lstStyle/>
          <a:p>
            <a:pPr>
              <a:lnSpc>
                <a:spcPct val="100000"/>
              </a:lnSpc>
            </a:pPr>
            <a:r>
              <a:rPr lang="en-US" dirty="0"/>
              <a:t>No single definition applicable to all FAR provisions </a:t>
            </a:r>
          </a:p>
          <a:p>
            <a:pPr>
              <a:lnSpc>
                <a:spcPct val="100000"/>
              </a:lnSpc>
            </a:pPr>
            <a:r>
              <a:rPr lang="en-US" dirty="0"/>
              <a:t>Contracting Officer has some discretion</a:t>
            </a:r>
          </a:p>
          <a:p>
            <a:pPr>
              <a:lnSpc>
                <a:spcPct val="100000"/>
              </a:lnSpc>
            </a:pPr>
            <a:r>
              <a:rPr lang="en-US" dirty="0"/>
              <a:t>Context matters – purpose of agreement will inform whether it is a “subcontract” or something else</a:t>
            </a:r>
          </a:p>
          <a:p>
            <a:pPr>
              <a:lnSpc>
                <a:spcPct val="100000"/>
              </a:lnSpc>
            </a:pPr>
            <a:r>
              <a:rPr lang="en-US" dirty="0"/>
              <a:t>Relevant to issues involving rules that apply to subcontractors (Contracting Officer approval) versus Consultants</a:t>
            </a:r>
          </a:p>
        </p:txBody>
      </p:sp>
    </p:spTree>
    <p:extLst>
      <p:ext uri="{BB962C8B-B14F-4D97-AF65-F5344CB8AC3E}">
        <p14:creationId xmlns:p14="http://schemas.microsoft.com/office/powerpoint/2010/main" val="2211587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5868</Words>
  <Application>Microsoft Office PowerPoint</Application>
  <PresentationFormat>Widescreen</PresentationFormat>
  <Paragraphs>648</Paragraphs>
  <Slides>76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76</vt:i4>
      </vt:variant>
    </vt:vector>
  </HeadingPairs>
  <TitlesOfParts>
    <vt:vector size="83" baseType="lpstr">
      <vt:lpstr>Arial</vt:lpstr>
      <vt:lpstr>Calibri</vt:lpstr>
      <vt:lpstr>Calibri Light</vt:lpstr>
      <vt:lpstr>Montserrat</vt:lpstr>
      <vt:lpstr>OldErika</vt:lpstr>
      <vt:lpstr>Trebuchet MS</vt:lpstr>
      <vt:lpstr>Office Theme</vt:lpstr>
      <vt:lpstr>Subcontracting Rules of the Road</vt:lpstr>
      <vt:lpstr>PowerPoint Presentation</vt:lpstr>
      <vt:lpstr>PowerPoint Presentation</vt:lpstr>
      <vt:lpstr>PowerPoint Presentation</vt:lpstr>
      <vt:lpstr>Topics</vt:lpstr>
      <vt:lpstr>PowerPoint Presentation</vt:lpstr>
      <vt:lpstr>Why is Identifying a Subcontractor Important?</vt:lpstr>
      <vt:lpstr>Why is Identifying a Subcontractor Important?</vt:lpstr>
      <vt:lpstr>Context Matters – No Specific FAR Definition</vt:lpstr>
      <vt:lpstr>Subcontractor or Not?</vt:lpstr>
      <vt:lpstr>Subcontractor or Not – Principles to Consider</vt:lpstr>
      <vt:lpstr>Subcontractor or Not – Principles to Consider</vt:lpstr>
      <vt:lpstr>PowerPoint Presentation</vt:lpstr>
      <vt:lpstr>Ostensible Subcontractor Rule, 13 C.F.R. 121.103(h)(2)</vt:lpstr>
      <vt:lpstr>Ostensible Subcontractor Rule, 13 C.F.R. 121.103(h)(2)</vt:lpstr>
      <vt:lpstr>Ostensible Subcontractor, 13 C.F.R. 121.103(h)(2)</vt:lpstr>
      <vt:lpstr>Ostensible Subcontractor, 13 C.F.R. 121.103(h)(2)</vt:lpstr>
      <vt:lpstr>Ostensible Subcontractor, 13 C.F.R. 121.103(h)(2)</vt:lpstr>
      <vt:lpstr>Ostensible Subcontractor, 13 C.F.R. 121.103(h)(2)</vt:lpstr>
      <vt:lpstr>Ostensible Subcontractor, 13 C.F.R. 121.103(h)(2)</vt:lpstr>
      <vt:lpstr>Ostensible Subcontractor, 13 C.F.R. 121.103(h)(2)</vt:lpstr>
      <vt:lpstr>Ostensible Subcontractor, 13 C.F.R. 121.103(h)(2)</vt:lpstr>
      <vt:lpstr>Ostensible Subcontractor, 13 C.F.R. 121.103(h)(2)</vt:lpstr>
      <vt:lpstr>PowerPoint Presentation</vt:lpstr>
      <vt:lpstr>Limitations on Subcontracting 13 C.F.R. 124.510 and 13 C.F.R 125.6</vt:lpstr>
      <vt:lpstr>Limitations on Subcontracting 13 C.F.R. 124.510 and 13 C.F.R 125.6</vt:lpstr>
      <vt:lpstr>Limitations on Subcontracting 13 C.F.R. 124.510 and 13 C.F.R 125.6</vt:lpstr>
      <vt:lpstr>Limitations on Subcontracting 13 C.F.R. 124.510 and 13 C.F.R 125.6</vt:lpstr>
      <vt:lpstr>Limitations on Subcontracting Mentor – Protégé JVs 13 C.F.R.§ 125.8</vt:lpstr>
      <vt:lpstr>Limitations on Subcontracting 13 C.F.R. 124.510 and 13 C.F.R 125.6</vt:lpstr>
      <vt:lpstr>Limitations on Subcontracting 13 C.F.R. 124.510 and 13 C.F.R 125.6</vt:lpstr>
      <vt:lpstr>PowerPoint Presentation</vt:lpstr>
      <vt:lpstr>Similarly Situated Entities, 13 C.F.R 125.6(c)</vt:lpstr>
      <vt:lpstr>Similarly Situated Entities, 13 C.F.R 125.6(c)</vt:lpstr>
      <vt:lpstr>Similarly Situated Entities, Mentor-Protégé Joint Ventures</vt:lpstr>
      <vt:lpstr>PowerPoint Presentation</vt:lpstr>
      <vt:lpstr>Subcontractor Past Performance</vt:lpstr>
      <vt:lpstr>Subcontractor Past Performance</vt:lpstr>
      <vt:lpstr>Subcontractor Past Performance</vt:lpstr>
      <vt:lpstr>Subcontractor Past Performance</vt:lpstr>
      <vt:lpstr>Subcontractor Past Performance</vt:lpstr>
      <vt:lpstr>Subcontractor Past Performance</vt:lpstr>
      <vt:lpstr>Subcontractor Past Performance</vt:lpstr>
      <vt:lpstr>PowerPoint Presentation</vt:lpstr>
      <vt:lpstr>Federal Miller Act – 40 U.S.C. § 3131 et. seq.</vt:lpstr>
      <vt:lpstr>Federal Miller Act – 40 U.S.C. § 3131 et. seq.</vt:lpstr>
      <vt:lpstr>Prompt Payment Act, 31 U.S.C. 3905</vt:lpstr>
      <vt:lpstr>Prompt Payment Act, 31 U.S.C. 3905</vt:lpstr>
      <vt:lpstr>PowerPoint Presentation</vt:lpstr>
      <vt:lpstr>Subcontractor – Termination for Default</vt:lpstr>
      <vt:lpstr>Subcontractor – Termination for Convenience </vt:lpstr>
      <vt:lpstr>Subcontractor – Termination for Convenience </vt:lpstr>
      <vt:lpstr>Subcontractor – Termination for Convenience </vt:lpstr>
      <vt:lpstr>Subcontractor – Termination for Convenience </vt:lpstr>
      <vt:lpstr>Subcontractor – Termination for Convenience </vt:lpstr>
      <vt:lpstr>PowerPoint Presentation</vt:lpstr>
      <vt:lpstr>Subcontractor Delays – Prime Contractor Issues</vt:lpstr>
      <vt:lpstr>Subcontractor Change Orders and REAs</vt:lpstr>
      <vt:lpstr>Documenting Negotiation of Subcontractor Change Orders and REAs</vt:lpstr>
      <vt:lpstr>PowerPoint Presentation</vt:lpstr>
      <vt:lpstr>Subcontractor Claims</vt:lpstr>
      <vt:lpstr>Subcontractor Claims – Prime Contractor Considerations</vt:lpstr>
      <vt:lpstr>Subcontractor Claims – Prime Contractor Considerations</vt:lpstr>
      <vt:lpstr>Subcontractor Claims – Prime Contractor Considerations</vt:lpstr>
      <vt:lpstr>Subcontracts – Equitable Adjustment Clause </vt:lpstr>
      <vt:lpstr>PowerPoint Presentation</vt:lpstr>
      <vt:lpstr>Service Contract Act </vt:lpstr>
      <vt:lpstr>Service Contract Act </vt:lpstr>
      <vt:lpstr>PowerPoint Presentation</vt:lpstr>
      <vt:lpstr>Subcontract Negotiations – Material Terms</vt:lpstr>
      <vt:lpstr>Subcontract Negotiations – Material Terms</vt:lpstr>
      <vt:lpstr>Subcontract Negotiations – Material Terms</vt:lpstr>
      <vt:lpstr>Subcontract Negotiations – Material Terms</vt:lpstr>
      <vt:lpstr>Contractual Authority – Did the Prime Get Approval?</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McKenzie Carter</dc:creator>
  <cp:lastModifiedBy>Tia Williams</cp:lastModifiedBy>
  <cp:revision>132</cp:revision>
  <dcterms:created xsi:type="dcterms:W3CDTF">2022-11-29T14:54:37Z</dcterms:created>
  <dcterms:modified xsi:type="dcterms:W3CDTF">2023-02-02T18:17:14Z</dcterms:modified>
</cp:coreProperties>
</file>