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4" r:id="rId4"/>
    <p:sldMasterId id="2147483699" r:id="rId5"/>
    <p:sldMasterId id="2147483707" r:id="rId6"/>
    <p:sldMasterId id="2147483718" r:id="rId7"/>
  </p:sldMasterIdLst>
  <p:notesMasterIdLst>
    <p:notesMasterId r:id="rId28"/>
  </p:notesMasterIdLst>
  <p:sldIdLst>
    <p:sldId id="259" r:id="rId8"/>
    <p:sldId id="6149" r:id="rId9"/>
    <p:sldId id="6145" r:id="rId10"/>
    <p:sldId id="260" r:id="rId11"/>
    <p:sldId id="268" r:id="rId12"/>
    <p:sldId id="6109" r:id="rId13"/>
    <p:sldId id="6110" r:id="rId14"/>
    <p:sldId id="6116" r:id="rId15"/>
    <p:sldId id="6117" r:id="rId16"/>
    <p:sldId id="6143" r:id="rId17"/>
    <p:sldId id="6118" r:id="rId18"/>
    <p:sldId id="6121" r:id="rId19"/>
    <p:sldId id="6122" r:id="rId20"/>
    <p:sldId id="6146" r:id="rId21"/>
    <p:sldId id="256" r:id="rId22"/>
    <p:sldId id="257" r:id="rId23"/>
    <p:sldId id="258" r:id="rId24"/>
    <p:sldId id="6147" r:id="rId25"/>
    <p:sldId id="6148" r:id="rId26"/>
    <p:sldId id="6151" r:id="rId27"/>
  </p:sldIdLst>
  <p:sldSz cx="12192000" cy="6858000"/>
  <p:notesSz cx="6950075" cy="9236075"/>
  <p:embeddedFontLst>
    <p:embeddedFont>
      <p:font typeface="Baguet Script" pitchFamily="2" charset="77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ExtraBold" panose="020B0606030504020204" pitchFamily="34" charset="0"/>
      <p:bold r:id="rId40"/>
    </p:embeddedFont>
    <p:embeddedFont>
      <p:font typeface="Rockwell" panose="02060603020205020403" pitchFamily="18" charset="77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C59"/>
    <a:srgbClr val="1B1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6327"/>
  </p:normalViewPr>
  <p:slideViewPr>
    <p:cSldViewPr snapToObjects="1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1.fntdata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01E00C-2945-6343-8422-FE722C4240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F129B4-F161-E54A-BA8A-ED867382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74BD7C-1D73-2C42-B37A-253308073410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DC2F8BB-D2C9-2348-BE97-C220B7EC457A}"/>
              </a:ext>
            </a:extLst>
          </p:cNvPr>
          <p:cNvSpPr/>
          <p:nvPr/>
        </p:nvSpPr>
        <p:spPr>
          <a:xfrm>
            <a:off x="685800" y="0"/>
            <a:ext cx="2743200" cy="4114800"/>
          </a:xfrm>
          <a:custGeom>
            <a:avLst/>
            <a:gdLst>
              <a:gd name="connsiteX0" fmla="*/ 0 w 4012608"/>
              <a:gd name="connsiteY0" fmla="*/ 0 h 4762500"/>
              <a:gd name="connsiteX1" fmla="*/ 0 w 4012608"/>
              <a:gd name="connsiteY1" fmla="*/ 3737896 h 4762500"/>
              <a:gd name="connsiteX2" fmla="*/ 1989184 w 4012608"/>
              <a:gd name="connsiteY2" fmla="*/ 4762500 h 4762500"/>
              <a:gd name="connsiteX3" fmla="*/ 4012609 w 4012608"/>
              <a:gd name="connsiteY3" fmla="*/ 3737896 h 4762500"/>
              <a:gd name="connsiteX4" fmla="*/ 4012609 w 4012608"/>
              <a:gd name="connsiteY4" fmla="*/ 0 h 4762500"/>
              <a:gd name="connsiteX5" fmla="*/ 0 w 4012608"/>
              <a:gd name="connsiteY5" fmla="*/ 0 h 4762500"/>
              <a:gd name="connsiteX0" fmla="*/ 0 w 4012609"/>
              <a:gd name="connsiteY0" fmla="*/ 0 h 6136346"/>
              <a:gd name="connsiteX1" fmla="*/ 0 w 4012609"/>
              <a:gd name="connsiteY1" fmla="*/ 5111742 h 6136346"/>
              <a:gd name="connsiteX2" fmla="*/ 1989184 w 4012609"/>
              <a:gd name="connsiteY2" fmla="*/ 6136346 h 6136346"/>
              <a:gd name="connsiteX3" fmla="*/ 4012609 w 4012609"/>
              <a:gd name="connsiteY3" fmla="*/ 5111742 h 6136346"/>
              <a:gd name="connsiteX4" fmla="*/ 4012609 w 4012609"/>
              <a:gd name="connsiteY4" fmla="*/ 1373846 h 6136346"/>
              <a:gd name="connsiteX5" fmla="*/ 0 w 4012609"/>
              <a:gd name="connsiteY5" fmla="*/ 0 h 6136346"/>
              <a:gd name="connsiteX0" fmla="*/ 0 w 4027381"/>
              <a:gd name="connsiteY0" fmla="*/ 0 h 6136346"/>
              <a:gd name="connsiteX1" fmla="*/ 0 w 4027381"/>
              <a:gd name="connsiteY1" fmla="*/ 5111742 h 6136346"/>
              <a:gd name="connsiteX2" fmla="*/ 1989184 w 4027381"/>
              <a:gd name="connsiteY2" fmla="*/ 6136346 h 6136346"/>
              <a:gd name="connsiteX3" fmla="*/ 4012609 w 4027381"/>
              <a:gd name="connsiteY3" fmla="*/ 5111742 h 6136346"/>
              <a:gd name="connsiteX4" fmla="*/ 4027381 w 4027381"/>
              <a:gd name="connsiteY4" fmla="*/ 0 h 6136346"/>
              <a:gd name="connsiteX5" fmla="*/ 0 w 4027381"/>
              <a:gd name="connsiteY5" fmla="*/ 0 h 61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381" h="6136346">
                <a:moveTo>
                  <a:pt x="0" y="0"/>
                </a:moveTo>
                <a:lnTo>
                  <a:pt x="0" y="5111742"/>
                </a:lnTo>
                <a:lnTo>
                  <a:pt x="1989184" y="6136346"/>
                </a:lnTo>
                <a:lnTo>
                  <a:pt x="4012609" y="5111742"/>
                </a:lnTo>
                <a:lnTo>
                  <a:pt x="40273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11" cap="flat">
            <a:noFill/>
            <a:prstDash val="solid"/>
            <a:miter/>
          </a:ln>
          <a:effectLst>
            <a:outerShdw blurRad="190500" dist="127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ln>
                <a:noFill/>
              </a:ln>
              <a:effectLst>
                <a:outerShdw blurRad="539013" dist="1193336" dir="11760000" sx="127000" sy="127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849E-3529-0D42-BFE1-5DB3ABB59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12810"/>
            <a:ext cx="8001000" cy="914400"/>
          </a:xfrm>
        </p:spPr>
        <p:txBody>
          <a:bodyPr lIns="0" tIns="0" bIns="0" anchor="ctr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F9523-2704-7647-8A87-9718D9DC5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35" r="735"/>
          <a:stretch/>
        </p:blipFill>
        <p:spPr>
          <a:xfrm>
            <a:off x="1028700" y="1326650"/>
            <a:ext cx="2057400" cy="2369447"/>
          </a:xfrm>
          <a:prstGeom prst="flowChartOffpageConnector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642A49-2D81-654A-8475-7FDB4F2CC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396" y="4455610"/>
            <a:ext cx="1820008" cy="1828800"/>
          </a:xfrm>
          <a:prstGeom prst="ellipse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AA106-D365-B841-9584-FF2D422D8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143000"/>
            <a:ext cx="8001000" cy="3200400"/>
          </a:xfrm>
        </p:spPr>
        <p:txBody>
          <a:bodyPr lIns="0" tIns="685800"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65724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529E1A-B7AA-D348-9E37-239DB496FD4F}"/>
              </a:ext>
            </a:extLst>
          </p:cNvPr>
          <p:cNvSpPr/>
          <p:nvPr userDrawn="1"/>
        </p:nvSpPr>
        <p:spPr>
          <a:xfrm>
            <a:off x="0" y="6262976"/>
            <a:ext cx="12192000" cy="59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9FE60B-3CEA-EB43-8FEC-29BD566BD290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rgbClr val="091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3605-B01E-BC42-A520-705771F9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91D37D-3A82-B44B-8C1B-FD6401A72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E980C2-47A6-414A-ACD6-A730314D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88952" cy="4800600"/>
          </a:xfrm>
          <a:prstGeom prst="rect">
            <a:avLst/>
          </a:prstGeom>
        </p:spPr>
        <p:txBody>
          <a:bodyPr vert="horz" lIns="457200" tIns="457200" rIns="45720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911D-0708-C947-BC56-092EB5517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8E1C9-ABAD-414A-AC9D-F7376598236E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05398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1256C-41E4-6B40-AE2C-0B26E5BFB376}"/>
              </a:ext>
            </a:extLst>
          </p:cNvPr>
          <p:cNvSpPr/>
          <p:nvPr userDrawn="1"/>
        </p:nvSpPr>
        <p:spPr>
          <a:xfrm>
            <a:off x="0" y="6262976"/>
            <a:ext cx="12192000" cy="59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A68EDA-A3F1-AC4C-BBC4-144BD22790A7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rgbClr val="091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0336-AF6C-044A-A599-B7D193465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3000"/>
            <a:ext cx="6096000" cy="1143000"/>
          </a:xfrm>
        </p:spPr>
        <p:txBody>
          <a:bodyPr lIns="457200" tIns="457200" rIns="0"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163EC-48B1-2041-995C-DDF51BFD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86000"/>
            <a:ext cx="6096000" cy="3657600"/>
          </a:xfrm>
        </p:spPr>
        <p:txBody>
          <a:bodyPr lIns="457200" tIns="45720" rIns="2286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41451-A19F-9842-9EB9-840BDA2D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43000"/>
            <a:ext cx="6096000" cy="1143000"/>
          </a:xfrm>
        </p:spPr>
        <p:txBody>
          <a:bodyPr lIns="457200" tIns="457200" rIns="457200"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9443D-1D59-6745-9678-F72EE612A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2952" y="2286000"/>
            <a:ext cx="6099048" cy="3657600"/>
          </a:xfrm>
        </p:spPr>
        <p:txBody>
          <a:bodyPr tIns="45720" rIns="4572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4265D7-1FD8-EC4E-B600-89A5E6B4F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E96D40E-A6D4-9B46-AEB3-897E3CCCB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1345605-6CD2-BE4B-9B7C-E673FB0286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41847-4D16-8D43-A7A7-2BDEA301E326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58955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AC26C5-BFBB-A948-B222-D6C130927745}"/>
              </a:ext>
            </a:extLst>
          </p:cNvPr>
          <p:cNvSpPr/>
          <p:nvPr userDrawn="1"/>
        </p:nvSpPr>
        <p:spPr>
          <a:xfrm>
            <a:off x="0" y="6262976"/>
            <a:ext cx="12192000" cy="59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1BF758-F030-CD47-BB5F-7CEC2FCC1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143000"/>
            <a:ext cx="6096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FE0A1F-9915-4243-9D5F-AE344C29BF8A}"/>
              </a:ext>
            </a:extLst>
          </p:cNvPr>
          <p:cNvSpPr/>
          <p:nvPr userDrawn="1"/>
        </p:nvSpPr>
        <p:spPr>
          <a:xfrm>
            <a:off x="0" y="0"/>
            <a:ext cx="40386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46C28F-5EF9-2040-97E6-C10DB386D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0001788-4607-1F43-8484-712AED628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D0B5C0-F23D-A84C-B17D-A7536F7F79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143000"/>
            <a:ext cx="5029200" cy="45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B76F36-F7FC-2349-A593-DD347C1AA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286000"/>
            <a:ext cx="6096000" cy="3429000"/>
          </a:xfrm>
        </p:spPr>
        <p:txBody>
          <a:bodyPr tIns="228600" bIns="2286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E3746-FB90-0F49-83DA-AF8B2E4F2584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31619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EC84B-4A36-7347-86D7-C2CCD7CC8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388099-E88B-D24D-BA21-C20F1F49E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E3FAB24-678A-3D49-B84A-E27C4E78B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67" y="3657600"/>
            <a:ext cx="7315200" cy="914400"/>
          </a:xfrm>
        </p:spPr>
        <p:txBody>
          <a:bodyPr tIns="228600" bIns="228600" anchor="t" anchorCtr="0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BE3E9A-B556-DA4F-86A1-DEC2F995A6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067" y="1600200"/>
            <a:ext cx="7315200" cy="2057400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2DD3B6-D37E-3C45-AF6A-66A396683A64}"/>
              </a:ext>
            </a:extLst>
          </p:cNvPr>
          <p:cNvGrpSpPr/>
          <p:nvPr userDrawn="1"/>
        </p:nvGrpSpPr>
        <p:grpSpPr>
          <a:xfrm>
            <a:off x="8736860" y="2636872"/>
            <a:ext cx="4712440" cy="5478428"/>
            <a:chOff x="8736860" y="2636872"/>
            <a:chExt cx="4712440" cy="5478428"/>
          </a:xfrm>
          <a:solidFill>
            <a:schemeClr val="accent2">
              <a:alpha val="9804"/>
            </a:schemeClr>
          </a:solidFill>
        </p:grpSpPr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91E4642-D57E-1E48-B697-3C2663D013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661892" y="2636872"/>
              <a:ext cx="2743200" cy="27432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A3D9464-2AA8-6540-9A92-3D2BD3D7CE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36860" y="4944140"/>
              <a:ext cx="1371600" cy="1371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E5E952F0-BF2F-1645-B11D-5D4E113D70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4700" y="5600700"/>
              <a:ext cx="2514600" cy="2514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7D2666-13DC-D644-8BB9-2E7F1B32446C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57198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EC84B-4A36-7347-86D7-C2CCD7CC8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388099-E88B-D24D-BA21-C20F1F49E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E3FAB24-678A-3D49-B84A-E27C4E78B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67" y="3657600"/>
            <a:ext cx="7315200" cy="914400"/>
          </a:xfrm>
        </p:spPr>
        <p:txBody>
          <a:bodyPr tIns="228600" bIns="228600" anchor="t" anchorCtr="0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E59091-DA8A-3C42-A63D-AC9C62EF4C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067" y="1600200"/>
            <a:ext cx="7315200" cy="2057400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5ABE4-1732-D047-A812-5B9E170023EF}"/>
              </a:ext>
            </a:extLst>
          </p:cNvPr>
          <p:cNvGrpSpPr/>
          <p:nvPr userDrawn="1"/>
        </p:nvGrpSpPr>
        <p:grpSpPr>
          <a:xfrm>
            <a:off x="8736860" y="2636872"/>
            <a:ext cx="4712440" cy="5478428"/>
            <a:chOff x="8736860" y="2636872"/>
            <a:chExt cx="4712440" cy="5478428"/>
          </a:xfrm>
          <a:solidFill>
            <a:schemeClr val="bg1">
              <a:alpha val="9804"/>
            </a:schemeClr>
          </a:solidFill>
        </p:grpSpPr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A16CB5FB-45AE-6042-B794-1EC635B549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661892" y="2636872"/>
              <a:ext cx="2743200" cy="27432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0BD0AB95-2314-294A-9636-3B5F7EB6A9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36860" y="4944140"/>
              <a:ext cx="1371600" cy="1371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92B24AFC-095D-174A-96D4-A8B6FA51F5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4700" y="5600700"/>
              <a:ext cx="2514600" cy="2514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510D5B-AE08-7146-BECA-A3B03C125D10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2022 </a:t>
            </a:r>
            <a:r>
              <a:rPr lang="en-US" sz="800" dirty="0" err="1">
                <a:solidFill>
                  <a:schemeClr val="bg1"/>
                </a:solidFill>
              </a:rPr>
              <a:t>NVSBC.org</a:t>
            </a:r>
            <a:r>
              <a:rPr lang="en-US" sz="800" dirty="0">
                <a:solidFill>
                  <a:schemeClr val="bg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88308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74BD7C-1D73-2C42-B37A-253308073410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849E-3529-0D42-BFE1-5DB3ABB59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12810"/>
            <a:ext cx="8001000" cy="914400"/>
          </a:xfrm>
        </p:spPr>
        <p:txBody>
          <a:bodyPr lIns="0" tIns="0" bIns="0" anchor="ctr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AA106-D365-B841-9584-FF2D422D8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143000"/>
            <a:ext cx="8001000" cy="3200400"/>
          </a:xfrm>
        </p:spPr>
        <p:txBody>
          <a:bodyPr lIns="0" tIns="685800"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79F4269-771F-2343-B8BA-D59606963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02" y="4455610"/>
            <a:ext cx="1820008" cy="1828800"/>
          </a:xfrm>
          <a:prstGeom prst="ellipse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D4551E20-EF30-874F-B1E4-758E43CC1976}"/>
              </a:ext>
            </a:extLst>
          </p:cNvPr>
          <p:cNvSpPr/>
          <p:nvPr userDrawn="1"/>
        </p:nvSpPr>
        <p:spPr>
          <a:xfrm>
            <a:off x="685800" y="0"/>
            <a:ext cx="2743200" cy="4114800"/>
          </a:xfrm>
          <a:custGeom>
            <a:avLst/>
            <a:gdLst>
              <a:gd name="connsiteX0" fmla="*/ 0 w 4012608"/>
              <a:gd name="connsiteY0" fmla="*/ 0 h 4762500"/>
              <a:gd name="connsiteX1" fmla="*/ 0 w 4012608"/>
              <a:gd name="connsiteY1" fmla="*/ 3737896 h 4762500"/>
              <a:gd name="connsiteX2" fmla="*/ 1989184 w 4012608"/>
              <a:gd name="connsiteY2" fmla="*/ 4762500 h 4762500"/>
              <a:gd name="connsiteX3" fmla="*/ 4012609 w 4012608"/>
              <a:gd name="connsiteY3" fmla="*/ 3737896 h 4762500"/>
              <a:gd name="connsiteX4" fmla="*/ 4012609 w 4012608"/>
              <a:gd name="connsiteY4" fmla="*/ 0 h 4762500"/>
              <a:gd name="connsiteX5" fmla="*/ 0 w 4012608"/>
              <a:gd name="connsiteY5" fmla="*/ 0 h 4762500"/>
              <a:gd name="connsiteX0" fmla="*/ 0 w 4012609"/>
              <a:gd name="connsiteY0" fmla="*/ 0 h 6136346"/>
              <a:gd name="connsiteX1" fmla="*/ 0 w 4012609"/>
              <a:gd name="connsiteY1" fmla="*/ 5111742 h 6136346"/>
              <a:gd name="connsiteX2" fmla="*/ 1989184 w 4012609"/>
              <a:gd name="connsiteY2" fmla="*/ 6136346 h 6136346"/>
              <a:gd name="connsiteX3" fmla="*/ 4012609 w 4012609"/>
              <a:gd name="connsiteY3" fmla="*/ 5111742 h 6136346"/>
              <a:gd name="connsiteX4" fmla="*/ 4012609 w 4012609"/>
              <a:gd name="connsiteY4" fmla="*/ 1373846 h 6136346"/>
              <a:gd name="connsiteX5" fmla="*/ 0 w 4012609"/>
              <a:gd name="connsiteY5" fmla="*/ 0 h 6136346"/>
              <a:gd name="connsiteX0" fmla="*/ 0 w 4027381"/>
              <a:gd name="connsiteY0" fmla="*/ 0 h 6136346"/>
              <a:gd name="connsiteX1" fmla="*/ 0 w 4027381"/>
              <a:gd name="connsiteY1" fmla="*/ 5111742 h 6136346"/>
              <a:gd name="connsiteX2" fmla="*/ 1989184 w 4027381"/>
              <a:gd name="connsiteY2" fmla="*/ 6136346 h 6136346"/>
              <a:gd name="connsiteX3" fmla="*/ 4012609 w 4027381"/>
              <a:gd name="connsiteY3" fmla="*/ 5111742 h 6136346"/>
              <a:gd name="connsiteX4" fmla="*/ 4027381 w 4027381"/>
              <a:gd name="connsiteY4" fmla="*/ 0 h 6136346"/>
              <a:gd name="connsiteX5" fmla="*/ 0 w 4027381"/>
              <a:gd name="connsiteY5" fmla="*/ 0 h 61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381" h="6136346">
                <a:moveTo>
                  <a:pt x="0" y="0"/>
                </a:moveTo>
                <a:lnTo>
                  <a:pt x="0" y="5111742"/>
                </a:lnTo>
                <a:lnTo>
                  <a:pt x="1989184" y="6136346"/>
                </a:lnTo>
                <a:lnTo>
                  <a:pt x="4012609" y="5111742"/>
                </a:lnTo>
                <a:lnTo>
                  <a:pt x="40273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11" cap="flat">
            <a:noFill/>
            <a:prstDash val="solid"/>
            <a:miter/>
          </a:ln>
          <a:effectLst>
            <a:outerShdw blurRad="190500" dist="127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ln>
                <a:noFill/>
              </a:ln>
              <a:effectLst>
                <a:outerShdw blurRad="539013" dist="1193336" dir="11760000" sx="127000" sy="127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3DC6653-1E34-2D4C-B92A-4B52F1907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396" y="4455610"/>
            <a:ext cx="1820008" cy="18288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D6197-050F-CF4D-A294-3F7ABEF8CD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5" r="735"/>
          <a:stretch/>
        </p:blipFill>
        <p:spPr>
          <a:xfrm>
            <a:off x="1028700" y="1326650"/>
            <a:ext cx="2057400" cy="2369447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44729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457B5F-5E50-3F48-8B0E-78E89AE1F713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849E-3529-0D42-BFE1-5DB3ABB59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12810"/>
            <a:ext cx="8001000" cy="914400"/>
          </a:xfrm>
        </p:spPr>
        <p:txBody>
          <a:bodyPr lIns="0" tIns="0" bIns="0" anchor="ctr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AA106-D365-B841-9584-FF2D422D8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143000"/>
            <a:ext cx="8001000" cy="2438400"/>
          </a:xfrm>
        </p:spPr>
        <p:txBody>
          <a:bodyPr lIns="0" tIns="685800"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99D3D-A3B7-3E42-8C2F-4C10C6572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581400"/>
            <a:ext cx="8001000" cy="685800"/>
          </a:xfrm>
        </p:spPr>
        <p:txBody>
          <a:bodyPr lIns="0" tIns="228600" rIns="4572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318BBCF-2459-2942-9B2B-DDFA5DBC7B2D}"/>
              </a:ext>
            </a:extLst>
          </p:cNvPr>
          <p:cNvSpPr/>
          <p:nvPr userDrawn="1"/>
        </p:nvSpPr>
        <p:spPr>
          <a:xfrm>
            <a:off x="685800" y="0"/>
            <a:ext cx="2743200" cy="4114800"/>
          </a:xfrm>
          <a:custGeom>
            <a:avLst/>
            <a:gdLst>
              <a:gd name="connsiteX0" fmla="*/ 0 w 4012608"/>
              <a:gd name="connsiteY0" fmla="*/ 0 h 4762500"/>
              <a:gd name="connsiteX1" fmla="*/ 0 w 4012608"/>
              <a:gd name="connsiteY1" fmla="*/ 3737896 h 4762500"/>
              <a:gd name="connsiteX2" fmla="*/ 1989184 w 4012608"/>
              <a:gd name="connsiteY2" fmla="*/ 4762500 h 4762500"/>
              <a:gd name="connsiteX3" fmla="*/ 4012609 w 4012608"/>
              <a:gd name="connsiteY3" fmla="*/ 3737896 h 4762500"/>
              <a:gd name="connsiteX4" fmla="*/ 4012609 w 4012608"/>
              <a:gd name="connsiteY4" fmla="*/ 0 h 4762500"/>
              <a:gd name="connsiteX5" fmla="*/ 0 w 4012608"/>
              <a:gd name="connsiteY5" fmla="*/ 0 h 4762500"/>
              <a:gd name="connsiteX0" fmla="*/ 0 w 4012609"/>
              <a:gd name="connsiteY0" fmla="*/ 0 h 6136346"/>
              <a:gd name="connsiteX1" fmla="*/ 0 w 4012609"/>
              <a:gd name="connsiteY1" fmla="*/ 5111742 h 6136346"/>
              <a:gd name="connsiteX2" fmla="*/ 1989184 w 4012609"/>
              <a:gd name="connsiteY2" fmla="*/ 6136346 h 6136346"/>
              <a:gd name="connsiteX3" fmla="*/ 4012609 w 4012609"/>
              <a:gd name="connsiteY3" fmla="*/ 5111742 h 6136346"/>
              <a:gd name="connsiteX4" fmla="*/ 4012609 w 4012609"/>
              <a:gd name="connsiteY4" fmla="*/ 1373846 h 6136346"/>
              <a:gd name="connsiteX5" fmla="*/ 0 w 4012609"/>
              <a:gd name="connsiteY5" fmla="*/ 0 h 6136346"/>
              <a:gd name="connsiteX0" fmla="*/ 0 w 4027381"/>
              <a:gd name="connsiteY0" fmla="*/ 0 h 6136346"/>
              <a:gd name="connsiteX1" fmla="*/ 0 w 4027381"/>
              <a:gd name="connsiteY1" fmla="*/ 5111742 h 6136346"/>
              <a:gd name="connsiteX2" fmla="*/ 1989184 w 4027381"/>
              <a:gd name="connsiteY2" fmla="*/ 6136346 h 6136346"/>
              <a:gd name="connsiteX3" fmla="*/ 4012609 w 4027381"/>
              <a:gd name="connsiteY3" fmla="*/ 5111742 h 6136346"/>
              <a:gd name="connsiteX4" fmla="*/ 4027381 w 4027381"/>
              <a:gd name="connsiteY4" fmla="*/ 0 h 6136346"/>
              <a:gd name="connsiteX5" fmla="*/ 0 w 4027381"/>
              <a:gd name="connsiteY5" fmla="*/ 0 h 61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381" h="6136346">
                <a:moveTo>
                  <a:pt x="0" y="0"/>
                </a:moveTo>
                <a:lnTo>
                  <a:pt x="0" y="5111742"/>
                </a:lnTo>
                <a:lnTo>
                  <a:pt x="1989184" y="6136346"/>
                </a:lnTo>
                <a:lnTo>
                  <a:pt x="4012609" y="5111742"/>
                </a:lnTo>
                <a:lnTo>
                  <a:pt x="40273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11" cap="flat">
            <a:noFill/>
            <a:prstDash val="solid"/>
            <a:miter/>
          </a:ln>
          <a:effectLst>
            <a:outerShdw blurRad="190500" dist="127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ln>
                <a:noFill/>
              </a:ln>
              <a:effectLst>
                <a:outerShdw blurRad="539013" dist="1193336" dir="11760000" sx="127000" sy="127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30E1F10-CC0F-0343-AFBD-CF1710AEB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396" y="4455610"/>
            <a:ext cx="1820008" cy="18288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4AB2A-2D35-CE48-8374-C064035E0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5" r="735"/>
          <a:stretch/>
        </p:blipFill>
        <p:spPr>
          <a:xfrm>
            <a:off x="1028700" y="1326650"/>
            <a:ext cx="2057400" cy="2369447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6585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9FE60B-3CEA-EB43-8FEC-29BD566BD290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3605-B01E-BC42-A520-705771F9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91D37D-3A82-B44B-8C1B-FD6401A72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E980C2-47A6-414A-ACD6-A730314D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88952" cy="4800600"/>
          </a:xfrm>
          <a:prstGeom prst="rect">
            <a:avLst/>
          </a:prstGeom>
        </p:spPr>
        <p:txBody>
          <a:bodyPr vert="horz" lIns="457200" tIns="457200" rIns="45720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911D-0708-C947-BC56-092EB5517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73897-B191-074F-86CF-1CD3E7F1C15F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0210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C0C7286-8931-2947-910D-5514CC263F5B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0336-AF6C-044A-A599-B7D193465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3000"/>
            <a:ext cx="6096000" cy="1143000"/>
          </a:xfrm>
        </p:spPr>
        <p:txBody>
          <a:bodyPr lIns="457200" tIns="457200" rIns="0"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163EC-48B1-2041-995C-DDF51BFD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86000"/>
            <a:ext cx="6096000" cy="3657600"/>
          </a:xfrm>
        </p:spPr>
        <p:txBody>
          <a:bodyPr lIns="457200" tIns="45720" rIns="2286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41451-A19F-9842-9EB9-840BDA2D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43000"/>
            <a:ext cx="6096000" cy="1143000"/>
          </a:xfrm>
        </p:spPr>
        <p:txBody>
          <a:bodyPr lIns="457200" tIns="457200" rIns="457200"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9443D-1D59-6745-9678-F72EE612A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2952" y="2286000"/>
            <a:ext cx="6099048" cy="3657600"/>
          </a:xfrm>
        </p:spPr>
        <p:txBody>
          <a:bodyPr tIns="45720" rIns="4572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4265D7-1FD8-EC4E-B600-89A5E6B4F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E96D40E-A6D4-9B46-AEB3-897E3CCCB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1345605-6CD2-BE4B-9B7C-E673FB0286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397E3-9BBD-F84C-ACA9-217A81A00604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5650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1BF758-F030-CD47-BB5F-7CEC2FCC1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143000"/>
            <a:ext cx="6096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FE0A1F-9915-4243-9D5F-AE344C29BF8A}"/>
              </a:ext>
            </a:extLst>
          </p:cNvPr>
          <p:cNvSpPr/>
          <p:nvPr userDrawn="1"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46C28F-5EF9-2040-97E6-C10DB386D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0001788-4607-1F43-8484-712AED628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D0B5C0-F23D-A84C-B17D-A7536F7F79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143000"/>
            <a:ext cx="50292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B76F36-F7FC-2349-A593-DD347C1AA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286000"/>
            <a:ext cx="6096000" cy="3429000"/>
          </a:xfrm>
        </p:spPr>
        <p:txBody>
          <a:bodyPr tIns="228600" bIns="2286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D64C4-04F7-1B43-A47D-996F88D6AF1C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75044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74BD7C-1D73-2C42-B37A-253308073410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849E-3529-0D42-BFE1-5DB3ABB59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12810"/>
            <a:ext cx="8001000" cy="914400"/>
          </a:xfrm>
        </p:spPr>
        <p:txBody>
          <a:bodyPr lIns="0" tIns="0" bIns="0" anchor="ctr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AA106-D365-B841-9584-FF2D422D8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143000"/>
            <a:ext cx="8001000" cy="2438400"/>
          </a:xfrm>
        </p:spPr>
        <p:txBody>
          <a:bodyPr lIns="0" tIns="685800"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99D3D-A3B7-3E42-8C2F-4C10C6572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581400"/>
            <a:ext cx="8001000" cy="685800"/>
          </a:xfrm>
        </p:spPr>
        <p:txBody>
          <a:bodyPr lIns="0" tIns="228600" rIns="4572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0779C4-AD1E-0D43-B414-4CCD07B316CA}"/>
              </a:ext>
            </a:extLst>
          </p:cNvPr>
          <p:cNvSpPr/>
          <p:nvPr userDrawn="1"/>
        </p:nvSpPr>
        <p:spPr>
          <a:xfrm>
            <a:off x="685800" y="0"/>
            <a:ext cx="2743200" cy="4114800"/>
          </a:xfrm>
          <a:custGeom>
            <a:avLst/>
            <a:gdLst>
              <a:gd name="connsiteX0" fmla="*/ 0 w 4012608"/>
              <a:gd name="connsiteY0" fmla="*/ 0 h 4762500"/>
              <a:gd name="connsiteX1" fmla="*/ 0 w 4012608"/>
              <a:gd name="connsiteY1" fmla="*/ 3737896 h 4762500"/>
              <a:gd name="connsiteX2" fmla="*/ 1989184 w 4012608"/>
              <a:gd name="connsiteY2" fmla="*/ 4762500 h 4762500"/>
              <a:gd name="connsiteX3" fmla="*/ 4012609 w 4012608"/>
              <a:gd name="connsiteY3" fmla="*/ 3737896 h 4762500"/>
              <a:gd name="connsiteX4" fmla="*/ 4012609 w 4012608"/>
              <a:gd name="connsiteY4" fmla="*/ 0 h 4762500"/>
              <a:gd name="connsiteX5" fmla="*/ 0 w 4012608"/>
              <a:gd name="connsiteY5" fmla="*/ 0 h 4762500"/>
              <a:gd name="connsiteX0" fmla="*/ 0 w 4012609"/>
              <a:gd name="connsiteY0" fmla="*/ 0 h 6136346"/>
              <a:gd name="connsiteX1" fmla="*/ 0 w 4012609"/>
              <a:gd name="connsiteY1" fmla="*/ 5111742 h 6136346"/>
              <a:gd name="connsiteX2" fmla="*/ 1989184 w 4012609"/>
              <a:gd name="connsiteY2" fmla="*/ 6136346 h 6136346"/>
              <a:gd name="connsiteX3" fmla="*/ 4012609 w 4012609"/>
              <a:gd name="connsiteY3" fmla="*/ 5111742 h 6136346"/>
              <a:gd name="connsiteX4" fmla="*/ 4012609 w 4012609"/>
              <a:gd name="connsiteY4" fmla="*/ 1373846 h 6136346"/>
              <a:gd name="connsiteX5" fmla="*/ 0 w 4012609"/>
              <a:gd name="connsiteY5" fmla="*/ 0 h 6136346"/>
              <a:gd name="connsiteX0" fmla="*/ 0 w 4027381"/>
              <a:gd name="connsiteY0" fmla="*/ 0 h 6136346"/>
              <a:gd name="connsiteX1" fmla="*/ 0 w 4027381"/>
              <a:gd name="connsiteY1" fmla="*/ 5111742 h 6136346"/>
              <a:gd name="connsiteX2" fmla="*/ 1989184 w 4027381"/>
              <a:gd name="connsiteY2" fmla="*/ 6136346 h 6136346"/>
              <a:gd name="connsiteX3" fmla="*/ 4012609 w 4027381"/>
              <a:gd name="connsiteY3" fmla="*/ 5111742 h 6136346"/>
              <a:gd name="connsiteX4" fmla="*/ 4027381 w 4027381"/>
              <a:gd name="connsiteY4" fmla="*/ 0 h 6136346"/>
              <a:gd name="connsiteX5" fmla="*/ 0 w 4027381"/>
              <a:gd name="connsiteY5" fmla="*/ 0 h 61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381" h="6136346">
                <a:moveTo>
                  <a:pt x="0" y="0"/>
                </a:moveTo>
                <a:lnTo>
                  <a:pt x="0" y="5111742"/>
                </a:lnTo>
                <a:lnTo>
                  <a:pt x="1989184" y="6136346"/>
                </a:lnTo>
                <a:lnTo>
                  <a:pt x="4012609" y="5111742"/>
                </a:lnTo>
                <a:lnTo>
                  <a:pt x="40273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11" cap="flat">
            <a:noFill/>
            <a:prstDash val="solid"/>
            <a:miter/>
          </a:ln>
          <a:effectLst>
            <a:outerShdw blurRad="190500" dist="127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ln>
                <a:noFill/>
              </a:ln>
              <a:effectLst>
                <a:outerShdw blurRad="539013" dist="1193336" dir="11760000" sx="127000" sy="127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67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ion Head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EC84B-4A36-7347-86D7-C2CCD7CC8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388099-E88B-D24D-BA21-C20F1F49E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E3FAB24-678A-3D49-B84A-E27C4E78B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67" y="3657600"/>
            <a:ext cx="7315200" cy="914400"/>
          </a:xfrm>
        </p:spPr>
        <p:txBody>
          <a:bodyPr tIns="228600" bIns="228600" anchor="t" anchorCtr="0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BE3E9A-B556-DA4F-86A1-DEC2F995A6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067" y="1600200"/>
            <a:ext cx="7315200" cy="2057400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5429AA-13AA-E34D-9A4E-B5E1BC8F52E0}"/>
              </a:ext>
            </a:extLst>
          </p:cNvPr>
          <p:cNvGrpSpPr/>
          <p:nvPr userDrawn="1"/>
        </p:nvGrpSpPr>
        <p:grpSpPr>
          <a:xfrm>
            <a:off x="8736860" y="2636872"/>
            <a:ext cx="4712440" cy="5478428"/>
            <a:chOff x="8736860" y="2636872"/>
            <a:chExt cx="4712440" cy="5478428"/>
          </a:xfrm>
          <a:solidFill>
            <a:schemeClr val="accent2">
              <a:alpha val="9804"/>
            </a:schemeClr>
          </a:solidFill>
        </p:grpSpPr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EF91C3-5262-9947-996C-184A1844E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661892" y="2636872"/>
              <a:ext cx="2743200" cy="27432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65BBE105-F9A8-E543-B3AD-62B4C6BD83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36860" y="4944140"/>
              <a:ext cx="1371600" cy="1371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CFDEB3C1-C10B-C346-855B-C2F8C86DCA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4700" y="5600700"/>
              <a:ext cx="2514600" cy="2514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83EF9A-6960-884D-8BE1-581BDF6161F0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2022 </a:t>
            </a:r>
            <a:r>
              <a:rPr lang="en-US" sz="800" dirty="0" err="1">
                <a:solidFill>
                  <a:schemeClr val="bg1"/>
                </a:solidFill>
              </a:rPr>
              <a:t>NVSBC.org</a:t>
            </a:r>
            <a:r>
              <a:rPr lang="en-US" sz="800" dirty="0">
                <a:solidFill>
                  <a:schemeClr val="bg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34608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6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0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8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2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06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05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9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78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6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5C672F-D2C7-4545-9548-99B321ABD29C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3605-B01E-BC42-A520-705771F9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348300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E980C2-47A6-414A-ACD6-A730314D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88952" cy="4800600"/>
          </a:xfrm>
          <a:prstGeom prst="rect">
            <a:avLst/>
          </a:prstGeom>
        </p:spPr>
        <p:txBody>
          <a:bodyPr vert="horz" lIns="457200" tIns="457200" rIns="45720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911D-0708-C947-BC56-092EB5517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4148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14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3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74BD7C-1D73-2C42-B37A-253308073410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849E-3529-0D42-BFE1-5DB3ABB59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12810"/>
            <a:ext cx="8001000" cy="914400"/>
          </a:xfrm>
        </p:spPr>
        <p:txBody>
          <a:bodyPr lIns="0" tIns="0" bIns="0" anchor="ctr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AA106-D365-B841-9584-FF2D422D8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143000"/>
            <a:ext cx="8001000" cy="2438400"/>
          </a:xfrm>
        </p:spPr>
        <p:txBody>
          <a:bodyPr lIns="0" tIns="685800"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99D3D-A3B7-3E42-8C2F-4C10C6572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581400"/>
            <a:ext cx="8001000" cy="685800"/>
          </a:xfrm>
        </p:spPr>
        <p:txBody>
          <a:bodyPr lIns="0" tIns="228600" rIns="4572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0779C4-AD1E-0D43-B414-4CCD07B316CA}"/>
              </a:ext>
            </a:extLst>
          </p:cNvPr>
          <p:cNvSpPr/>
          <p:nvPr userDrawn="1"/>
        </p:nvSpPr>
        <p:spPr>
          <a:xfrm>
            <a:off x="685800" y="0"/>
            <a:ext cx="2743200" cy="4114800"/>
          </a:xfrm>
          <a:custGeom>
            <a:avLst/>
            <a:gdLst>
              <a:gd name="connsiteX0" fmla="*/ 0 w 4012608"/>
              <a:gd name="connsiteY0" fmla="*/ 0 h 4762500"/>
              <a:gd name="connsiteX1" fmla="*/ 0 w 4012608"/>
              <a:gd name="connsiteY1" fmla="*/ 3737896 h 4762500"/>
              <a:gd name="connsiteX2" fmla="*/ 1989184 w 4012608"/>
              <a:gd name="connsiteY2" fmla="*/ 4762500 h 4762500"/>
              <a:gd name="connsiteX3" fmla="*/ 4012609 w 4012608"/>
              <a:gd name="connsiteY3" fmla="*/ 3737896 h 4762500"/>
              <a:gd name="connsiteX4" fmla="*/ 4012609 w 4012608"/>
              <a:gd name="connsiteY4" fmla="*/ 0 h 4762500"/>
              <a:gd name="connsiteX5" fmla="*/ 0 w 4012608"/>
              <a:gd name="connsiteY5" fmla="*/ 0 h 4762500"/>
              <a:gd name="connsiteX0" fmla="*/ 0 w 4012609"/>
              <a:gd name="connsiteY0" fmla="*/ 0 h 6136346"/>
              <a:gd name="connsiteX1" fmla="*/ 0 w 4012609"/>
              <a:gd name="connsiteY1" fmla="*/ 5111742 h 6136346"/>
              <a:gd name="connsiteX2" fmla="*/ 1989184 w 4012609"/>
              <a:gd name="connsiteY2" fmla="*/ 6136346 h 6136346"/>
              <a:gd name="connsiteX3" fmla="*/ 4012609 w 4012609"/>
              <a:gd name="connsiteY3" fmla="*/ 5111742 h 6136346"/>
              <a:gd name="connsiteX4" fmla="*/ 4012609 w 4012609"/>
              <a:gd name="connsiteY4" fmla="*/ 1373846 h 6136346"/>
              <a:gd name="connsiteX5" fmla="*/ 0 w 4012609"/>
              <a:gd name="connsiteY5" fmla="*/ 0 h 6136346"/>
              <a:gd name="connsiteX0" fmla="*/ 0 w 4027381"/>
              <a:gd name="connsiteY0" fmla="*/ 0 h 6136346"/>
              <a:gd name="connsiteX1" fmla="*/ 0 w 4027381"/>
              <a:gd name="connsiteY1" fmla="*/ 5111742 h 6136346"/>
              <a:gd name="connsiteX2" fmla="*/ 1989184 w 4027381"/>
              <a:gd name="connsiteY2" fmla="*/ 6136346 h 6136346"/>
              <a:gd name="connsiteX3" fmla="*/ 4012609 w 4027381"/>
              <a:gd name="connsiteY3" fmla="*/ 5111742 h 6136346"/>
              <a:gd name="connsiteX4" fmla="*/ 4027381 w 4027381"/>
              <a:gd name="connsiteY4" fmla="*/ 0 h 6136346"/>
              <a:gd name="connsiteX5" fmla="*/ 0 w 4027381"/>
              <a:gd name="connsiteY5" fmla="*/ 0 h 61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381" h="6136346">
                <a:moveTo>
                  <a:pt x="0" y="0"/>
                </a:moveTo>
                <a:lnTo>
                  <a:pt x="0" y="5111742"/>
                </a:lnTo>
                <a:lnTo>
                  <a:pt x="1989184" y="6136346"/>
                </a:lnTo>
                <a:lnTo>
                  <a:pt x="4012609" y="5111742"/>
                </a:lnTo>
                <a:lnTo>
                  <a:pt x="40273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11" cap="flat">
            <a:noFill/>
            <a:prstDash val="solid"/>
            <a:miter/>
          </a:ln>
          <a:effectLst>
            <a:outerShdw blurRad="190500" dist="127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ln>
                <a:noFill/>
              </a:ln>
              <a:effectLst>
                <a:outerShdw blurRad="539013" dist="1193336" dir="11760000" sx="127000" sy="127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19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6DF1474-5510-4040-ABE9-3ED80EE846F8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0336-AF6C-044A-A599-B7D193465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3000"/>
            <a:ext cx="6096000" cy="1143000"/>
          </a:xfrm>
        </p:spPr>
        <p:txBody>
          <a:bodyPr lIns="457200" tIns="457200" rIns="0"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163EC-48B1-2041-995C-DDF51BFD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86000"/>
            <a:ext cx="6096000" cy="3657600"/>
          </a:xfrm>
        </p:spPr>
        <p:txBody>
          <a:bodyPr lIns="457200" tIns="45720" rIns="2286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41451-A19F-9842-9EB9-840BDA2D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43000"/>
            <a:ext cx="6096000" cy="1143000"/>
          </a:xfrm>
        </p:spPr>
        <p:txBody>
          <a:bodyPr lIns="457200" tIns="457200" rIns="457200"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9443D-1D59-6745-9678-F72EE612A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2952" y="2286000"/>
            <a:ext cx="6099048" cy="3657600"/>
          </a:xfrm>
        </p:spPr>
        <p:txBody>
          <a:bodyPr tIns="45720" rIns="4572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4265D7-1FD8-EC4E-B600-89A5E6B4F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E96D40E-A6D4-9B46-AEB3-897E3CCCB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1345605-6CD2-BE4B-9B7C-E673FB0286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28404-5FEB-A44D-ABD3-6C92DBBB63A7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66180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1BF758-F030-CD47-BB5F-7CEC2FCC1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143000"/>
            <a:ext cx="6096000" cy="1143000"/>
          </a:xfrm>
        </p:spPr>
        <p:txBody>
          <a:bodyPr bIns="22860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FE0A1F-9915-4243-9D5F-AE344C29BF8A}"/>
              </a:ext>
            </a:extLst>
          </p:cNvPr>
          <p:cNvSpPr/>
          <p:nvPr userDrawn="1"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46C28F-5EF9-2040-97E6-C10DB386D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0001788-4607-1F43-8484-712AED628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D0B5C0-F23D-A84C-B17D-A7536F7F79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143000"/>
            <a:ext cx="5029200" cy="45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B76F36-F7FC-2349-A593-DD347C1AA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286000"/>
            <a:ext cx="6096000" cy="3429000"/>
          </a:xfrm>
        </p:spPr>
        <p:txBody>
          <a:bodyPr tIns="228600" bIns="2286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214D3-2767-4945-A32B-9EEDDCB59F57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54702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EC84B-4A36-7347-86D7-C2CCD7CC8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388099-E88B-D24D-BA21-C20F1F49E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E3FAB24-678A-3D49-B84A-E27C4E78B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67" y="3657600"/>
            <a:ext cx="7315200" cy="914400"/>
          </a:xfrm>
        </p:spPr>
        <p:txBody>
          <a:bodyPr tIns="228600" bIns="228600" anchor="t" anchorCtr="0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BE3E9A-B556-DA4F-86A1-DEC2F995A6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067" y="1600200"/>
            <a:ext cx="7315200" cy="2057400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DA204E-0E59-1C4C-AE00-3AB6699BE53F}"/>
              </a:ext>
            </a:extLst>
          </p:cNvPr>
          <p:cNvGrpSpPr/>
          <p:nvPr userDrawn="1"/>
        </p:nvGrpSpPr>
        <p:grpSpPr>
          <a:xfrm>
            <a:off x="8736860" y="2636872"/>
            <a:ext cx="4712440" cy="5478428"/>
            <a:chOff x="8736860" y="2636872"/>
            <a:chExt cx="4712440" cy="5478428"/>
          </a:xfrm>
          <a:solidFill>
            <a:schemeClr val="accent2">
              <a:alpha val="9804"/>
            </a:schemeClr>
          </a:solidFill>
        </p:grpSpPr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9859ABA5-BDA8-0F4E-9DD9-EF61BC61EC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661892" y="2636872"/>
              <a:ext cx="2743200" cy="27432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AA015E46-FB49-0443-B395-EACE80276B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36860" y="4944140"/>
              <a:ext cx="1371600" cy="1371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1DC29027-B7C1-324E-B40E-94ACCE3B4D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4700" y="5600700"/>
              <a:ext cx="2514600" cy="2514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83F993-F635-EF48-B002-E3C0668DDFCE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© 2022 </a:t>
            </a:r>
            <a:r>
              <a:rPr lang="en-US" sz="800" dirty="0" err="1">
                <a:solidFill>
                  <a:schemeClr val="tx1"/>
                </a:solidFill>
              </a:rPr>
              <a:t>NVSBC.org</a:t>
            </a:r>
            <a:r>
              <a:rPr lang="en-US" sz="800" dirty="0">
                <a:solidFill>
                  <a:schemeClr val="tx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75829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4570A5-9812-A149-B14C-63180825866B}"/>
              </a:ext>
            </a:extLst>
          </p:cNvPr>
          <p:cNvGrpSpPr/>
          <p:nvPr userDrawn="1"/>
        </p:nvGrpSpPr>
        <p:grpSpPr>
          <a:xfrm>
            <a:off x="8736860" y="2636872"/>
            <a:ext cx="4712440" cy="5478428"/>
            <a:chOff x="8736860" y="2636872"/>
            <a:chExt cx="4712440" cy="5478428"/>
          </a:xfrm>
          <a:solidFill>
            <a:schemeClr val="bg1">
              <a:alpha val="9804"/>
            </a:schemeClr>
          </a:solidFill>
        </p:grpSpPr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BD25D586-8F3F-6046-B4E6-A9D3F8E36F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661892" y="2636872"/>
              <a:ext cx="2743200" cy="27432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21CE58B4-B6D8-BA46-8AFE-95351D6970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36860" y="4944140"/>
              <a:ext cx="1371600" cy="1371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825568A-5B70-394D-834F-A7E3A142E2B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4700" y="5600700"/>
              <a:ext cx="2514600" cy="2514600"/>
            </a:xfrm>
            <a:custGeom>
              <a:avLst/>
              <a:gdLst>
                <a:gd name="connsiteX0" fmla="*/ 3223165 w 4762500"/>
                <a:gd name="connsiteY0" fmla="*/ 1539335 h 4762500"/>
                <a:gd name="connsiteX1" fmla="*/ 4762500 w 4762500"/>
                <a:gd name="connsiteY1" fmla="*/ 2381250 h 4762500"/>
                <a:gd name="connsiteX2" fmla="*/ 3223165 w 4762500"/>
                <a:gd name="connsiteY2" fmla="*/ 3223165 h 4762500"/>
                <a:gd name="connsiteX3" fmla="*/ 2381250 w 4762500"/>
                <a:gd name="connsiteY3" fmla="*/ 4762500 h 4762500"/>
                <a:gd name="connsiteX4" fmla="*/ 1539335 w 4762500"/>
                <a:gd name="connsiteY4" fmla="*/ 3223165 h 4762500"/>
                <a:gd name="connsiteX5" fmla="*/ 0 w 4762500"/>
                <a:gd name="connsiteY5" fmla="*/ 2381250 h 4762500"/>
                <a:gd name="connsiteX6" fmla="*/ 1539335 w 4762500"/>
                <a:gd name="connsiteY6" fmla="*/ 1539335 h 4762500"/>
                <a:gd name="connsiteX7" fmla="*/ 2381250 w 4762500"/>
                <a:gd name="connsiteY7" fmla="*/ 0 h 4762500"/>
                <a:gd name="connsiteX8" fmla="*/ 3223165 w 4762500"/>
                <a:gd name="connsiteY8" fmla="*/ 1539335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0" h="4762500">
                  <a:moveTo>
                    <a:pt x="3223165" y="1539335"/>
                  </a:moveTo>
                  <a:lnTo>
                    <a:pt x="4762500" y="2381250"/>
                  </a:lnTo>
                  <a:lnTo>
                    <a:pt x="3223165" y="3223165"/>
                  </a:lnTo>
                  <a:lnTo>
                    <a:pt x="2381250" y="4762500"/>
                  </a:lnTo>
                  <a:lnTo>
                    <a:pt x="1539335" y="3223165"/>
                  </a:lnTo>
                  <a:lnTo>
                    <a:pt x="0" y="2381250"/>
                  </a:lnTo>
                  <a:lnTo>
                    <a:pt x="1539335" y="1539335"/>
                  </a:lnTo>
                  <a:lnTo>
                    <a:pt x="2381250" y="0"/>
                  </a:lnTo>
                  <a:lnTo>
                    <a:pt x="3223165" y="1539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EC84B-4A36-7347-86D7-C2CCD7CC8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348301"/>
            <a:ext cx="5486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388099-E88B-D24D-BA21-C20F1F49E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019800"/>
            <a:ext cx="682503" cy="685800"/>
          </a:xfrm>
          <a:prstGeom prst="ellipse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E3FAB24-678A-3D49-B84A-E27C4E78B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67" y="3657600"/>
            <a:ext cx="7315200" cy="914400"/>
          </a:xfrm>
        </p:spPr>
        <p:txBody>
          <a:bodyPr tIns="228600" bIns="228600" anchor="t" anchorCtr="0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E59091-DA8A-3C42-A63D-AC9C62EF4C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067" y="1600200"/>
            <a:ext cx="7315200" cy="2057400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864D74-92B1-A949-9EA8-6FD74B698579}"/>
              </a:ext>
            </a:extLst>
          </p:cNvPr>
          <p:cNvSpPr txBox="1"/>
          <p:nvPr userDrawn="1"/>
        </p:nvSpPr>
        <p:spPr>
          <a:xfrm>
            <a:off x="5333999" y="6484023"/>
            <a:ext cx="6172200" cy="123111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2022 </a:t>
            </a:r>
            <a:r>
              <a:rPr lang="en-US" sz="800" dirty="0" err="1">
                <a:solidFill>
                  <a:schemeClr val="bg1"/>
                </a:solidFill>
              </a:rPr>
              <a:t>NVSBC.org</a:t>
            </a:r>
            <a:r>
              <a:rPr lang="en-US" sz="800" dirty="0">
                <a:solidFill>
                  <a:schemeClr val="bg1"/>
                </a:solidFill>
              </a:rPr>
              <a:t>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60570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74BD7C-1D73-2C42-B37A-253308073410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rgbClr val="091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849E-3529-0D42-BFE1-5DB3ABB59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12810"/>
            <a:ext cx="8001000" cy="914400"/>
          </a:xfrm>
        </p:spPr>
        <p:txBody>
          <a:bodyPr lIns="0" tIns="0" bIns="0" anchor="ctr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AA106-D365-B841-9584-FF2D422D8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143000"/>
            <a:ext cx="8001000" cy="3200400"/>
          </a:xfrm>
        </p:spPr>
        <p:txBody>
          <a:bodyPr lIns="0" tIns="685800"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FEDA21A-460A-CC4A-BF5C-84A02676C16D}"/>
              </a:ext>
            </a:extLst>
          </p:cNvPr>
          <p:cNvSpPr/>
          <p:nvPr userDrawn="1"/>
        </p:nvSpPr>
        <p:spPr>
          <a:xfrm>
            <a:off x="685800" y="0"/>
            <a:ext cx="2743200" cy="4114800"/>
          </a:xfrm>
          <a:custGeom>
            <a:avLst/>
            <a:gdLst>
              <a:gd name="connsiteX0" fmla="*/ 0 w 4012608"/>
              <a:gd name="connsiteY0" fmla="*/ 0 h 4762500"/>
              <a:gd name="connsiteX1" fmla="*/ 0 w 4012608"/>
              <a:gd name="connsiteY1" fmla="*/ 3737896 h 4762500"/>
              <a:gd name="connsiteX2" fmla="*/ 1989184 w 4012608"/>
              <a:gd name="connsiteY2" fmla="*/ 4762500 h 4762500"/>
              <a:gd name="connsiteX3" fmla="*/ 4012609 w 4012608"/>
              <a:gd name="connsiteY3" fmla="*/ 3737896 h 4762500"/>
              <a:gd name="connsiteX4" fmla="*/ 4012609 w 4012608"/>
              <a:gd name="connsiteY4" fmla="*/ 0 h 4762500"/>
              <a:gd name="connsiteX5" fmla="*/ 0 w 4012608"/>
              <a:gd name="connsiteY5" fmla="*/ 0 h 4762500"/>
              <a:gd name="connsiteX0" fmla="*/ 0 w 4012609"/>
              <a:gd name="connsiteY0" fmla="*/ 0 h 6136346"/>
              <a:gd name="connsiteX1" fmla="*/ 0 w 4012609"/>
              <a:gd name="connsiteY1" fmla="*/ 5111742 h 6136346"/>
              <a:gd name="connsiteX2" fmla="*/ 1989184 w 4012609"/>
              <a:gd name="connsiteY2" fmla="*/ 6136346 h 6136346"/>
              <a:gd name="connsiteX3" fmla="*/ 4012609 w 4012609"/>
              <a:gd name="connsiteY3" fmla="*/ 5111742 h 6136346"/>
              <a:gd name="connsiteX4" fmla="*/ 4012609 w 4012609"/>
              <a:gd name="connsiteY4" fmla="*/ 1373846 h 6136346"/>
              <a:gd name="connsiteX5" fmla="*/ 0 w 4012609"/>
              <a:gd name="connsiteY5" fmla="*/ 0 h 6136346"/>
              <a:gd name="connsiteX0" fmla="*/ 0 w 4027381"/>
              <a:gd name="connsiteY0" fmla="*/ 0 h 6136346"/>
              <a:gd name="connsiteX1" fmla="*/ 0 w 4027381"/>
              <a:gd name="connsiteY1" fmla="*/ 5111742 h 6136346"/>
              <a:gd name="connsiteX2" fmla="*/ 1989184 w 4027381"/>
              <a:gd name="connsiteY2" fmla="*/ 6136346 h 6136346"/>
              <a:gd name="connsiteX3" fmla="*/ 4012609 w 4027381"/>
              <a:gd name="connsiteY3" fmla="*/ 5111742 h 6136346"/>
              <a:gd name="connsiteX4" fmla="*/ 4027381 w 4027381"/>
              <a:gd name="connsiteY4" fmla="*/ 0 h 6136346"/>
              <a:gd name="connsiteX5" fmla="*/ 0 w 4027381"/>
              <a:gd name="connsiteY5" fmla="*/ 0 h 61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381" h="6136346">
                <a:moveTo>
                  <a:pt x="0" y="0"/>
                </a:moveTo>
                <a:lnTo>
                  <a:pt x="0" y="5111742"/>
                </a:lnTo>
                <a:lnTo>
                  <a:pt x="1989184" y="6136346"/>
                </a:lnTo>
                <a:lnTo>
                  <a:pt x="4012609" y="5111742"/>
                </a:lnTo>
                <a:lnTo>
                  <a:pt x="40273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11" cap="flat">
            <a:noFill/>
            <a:prstDash val="solid"/>
            <a:miter/>
          </a:ln>
          <a:effectLst>
            <a:outerShdw blurRad="190500" dist="127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ln>
                <a:noFill/>
              </a:ln>
              <a:effectLst>
                <a:outerShdw blurRad="539013" dist="1193336" dir="11760000" sx="127000" sy="127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0D1D56E-B694-4641-BB5E-FF076BEBB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396" y="4455610"/>
            <a:ext cx="1820008" cy="18288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2FA65-4261-7F4E-B99B-FD9FF07CB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5" r="735"/>
          <a:stretch/>
        </p:blipFill>
        <p:spPr>
          <a:xfrm>
            <a:off x="1028700" y="1326650"/>
            <a:ext cx="2057400" cy="2369447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97697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457B5F-5E50-3F48-8B0E-78E89AE1F713}"/>
              </a:ext>
            </a:extLst>
          </p:cNvPr>
          <p:cNvSpPr/>
          <p:nvPr userDrawn="1"/>
        </p:nvSpPr>
        <p:spPr>
          <a:xfrm>
            <a:off x="-1" y="0"/>
            <a:ext cx="12192001" cy="1143000"/>
          </a:xfrm>
          <a:prstGeom prst="rect">
            <a:avLst/>
          </a:prstGeom>
          <a:solidFill>
            <a:srgbClr val="091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849E-3529-0D42-BFE1-5DB3ABB59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12810"/>
            <a:ext cx="8001000" cy="914400"/>
          </a:xfrm>
        </p:spPr>
        <p:txBody>
          <a:bodyPr lIns="0" tIns="0" bIns="0" anchor="ctr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AA106-D365-B841-9584-FF2D422D8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143000"/>
            <a:ext cx="8001000" cy="2438400"/>
          </a:xfrm>
        </p:spPr>
        <p:txBody>
          <a:bodyPr lIns="0" tIns="685800"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99D3D-A3B7-3E42-8C2F-4C10C6572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581400"/>
            <a:ext cx="8001000" cy="685800"/>
          </a:xfrm>
        </p:spPr>
        <p:txBody>
          <a:bodyPr lIns="0" tIns="228600" rIns="4572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615B73F-C3D9-8E4F-93AE-8B3A2EF0EDBF}"/>
              </a:ext>
            </a:extLst>
          </p:cNvPr>
          <p:cNvSpPr/>
          <p:nvPr userDrawn="1"/>
        </p:nvSpPr>
        <p:spPr>
          <a:xfrm>
            <a:off x="685800" y="0"/>
            <a:ext cx="2743200" cy="4114800"/>
          </a:xfrm>
          <a:custGeom>
            <a:avLst/>
            <a:gdLst>
              <a:gd name="connsiteX0" fmla="*/ 0 w 4012608"/>
              <a:gd name="connsiteY0" fmla="*/ 0 h 4762500"/>
              <a:gd name="connsiteX1" fmla="*/ 0 w 4012608"/>
              <a:gd name="connsiteY1" fmla="*/ 3737896 h 4762500"/>
              <a:gd name="connsiteX2" fmla="*/ 1989184 w 4012608"/>
              <a:gd name="connsiteY2" fmla="*/ 4762500 h 4762500"/>
              <a:gd name="connsiteX3" fmla="*/ 4012609 w 4012608"/>
              <a:gd name="connsiteY3" fmla="*/ 3737896 h 4762500"/>
              <a:gd name="connsiteX4" fmla="*/ 4012609 w 4012608"/>
              <a:gd name="connsiteY4" fmla="*/ 0 h 4762500"/>
              <a:gd name="connsiteX5" fmla="*/ 0 w 4012608"/>
              <a:gd name="connsiteY5" fmla="*/ 0 h 4762500"/>
              <a:gd name="connsiteX0" fmla="*/ 0 w 4012609"/>
              <a:gd name="connsiteY0" fmla="*/ 0 h 6136346"/>
              <a:gd name="connsiteX1" fmla="*/ 0 w 4012609"/>
              <a:gd name="connsiteY1" fmla="*/ 5111742 h 6136346"/>
              <a:gd name="connsiteX2" fmla="*/ 1989184 w 4012609"/>
              <a:gd name="connsiteY2" fmla="*/ 6136346 h 6136346"/>
              <a:gd name="connsiteX3" fmla="*/ 4012609 w 4012609"/>
              <a:gd name="connsiteY3" fmla="*/ 5111742 h 6136346"/>
              <a:gd name="connsiteX4" fmla="*/ 4012609 w 4012609"/>
              <a:gd name="connsiteY4" fmla="*/ 1373846 h 6136346"/>
              <a:gd name="connsiteX5" fmla="*/ 0 w 4012609"/>
              <a:gd name="connsiteY5" fmla="*/ 0 h 6136346"/>
              <a:gd name="connsiteX0" fmla="*/ 0 w 4027381"/>
              <a:gd name="connsiteY0" fmla="*/ 0 h 6136346"/>
              <a:gd name="connsiteX1" fmla="*/ 0 w 4027381"/>
              <a:gd name="connsiteY1" fmla="*/ 5111742 h 6136346"/>
              <a:gd name="connsiteX2" fmla="*/ 1989184 w 4027381"/>
              <a:gd name="connsiteY2" fmla="*/ 6136346 h 6136346"/>
              <a:gd name="connsiteX3" fmla="*/ 4012609 w 4027381"/>
              <a:gd name="connsiteY3" fmla="*/ 5111742 h 6136346"/>
              <a:gd name="connsiteX4" fmla="*/ 4027381 w 4027381"/>
              <a:gd name="connsiteY4" fmla="*/ 0 h 6136346"/>
              <a:gd name="connsiteX5" fmla="*/ 0 w 4027381"/>
              <a:gd name="connsiteY5" fmla="*/ 0 h 61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381" h="6136346">
                <a:moveTo>
                  <a:pt x="0" y="0"/>
                </a:moveTo>
                <a:lnTo>
                  <a:pt x="0" y="5111742"/>
                </a:lnTo>
                <a:lnTo>
                  <a:pt x="1989184" y="6136346"/>
                </a:lnTo>
                <a:lnTo>
                  <a:pt x="4012609" y="5111742"/>
                </a:lnTo>
                <a:lnTo>
                  <a:pt x="40273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11" cap="flat">
            <a:noFill/>
            <a:prstDash val="solid"/>
            <a:miter/>
          </a:ln>
          <a:effectLst>
            <a:outerShdw blurRad="190500" dist="127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ln>
                <a:noFill/>
              </a:ln>
              <a:effectLst>
                <a:outerShdw blurRad="539013" dist="1193336" dir="11760000" sx="127000" sy="127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6841F52-A942-F143-831C-879F56EFB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396" y="4455610"/>
            <a:ext cx="1820008" cy="18288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C61C8-2E71-1641-A1D2-49F5B2B92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5" r="735"/>
          <a:stretch/>
        </p:blipFill>
        <p:spPr>
          <a:xfrm>
            <a:off x="1028700" y="1326650"/>
            <a:ext cx="2057400" cy="2369447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853326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F662F-4142-3642-9E70-08A857D3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38200"/>
          </a:xfrm>
          <a:prstGeom prst="rect">
            <a:avLst/>
          </a:prstGeom>
        </p:spPr>
        <p:txBody>
          <a:bodyPr vert="horz" lIns="457200" tIns="457200" rIns="457200" bIns="22860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EB895-FD79-6A44-B9A3-E1A1338F4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1"/>
            <a:ext cx="12192000" cy="4572000"/>
          </a:xfrm>
          <a:prstGeom prst="rect">
            <a:avLst/>
          </a:prstGeom>
        </p:spPr>
        <p:txBody>
          <a:bodyPr vert="horz" lIns="457200" tIns="228600" rIns="45720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DE3FEA-6352-D546-B394-15A0EDE25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48300"/>
            <a:ext cx="548640" cy="365760"/>
          </a:xfrm>
          <a:prstGeom prst="rect">
            <a:avLst/>
          </a:prstGeom>
        </p:spPr>
        <p:txBody>
          <a:bodyPr vert="horz" lIns="45720" tIns="0" rIns="228600" bIns="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2" r:id="rId2"/>
    <p:sldLayoutId id="2147483668" r:id="rId3"/>
    <p:sldLayoutId id="2147483653" r:id="rId4"/>
    <p:sldLayoutId id="2147483652" r:id="rId5"/>
    <p:sldLayoutId id="2147483717" r:id="rId6"/>
    <p:sldLayoutId id="214748368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519113" indent="-254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223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37318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System Font Regular"/>
        <a:buChar char="➤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35150" indent="-3127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97113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System Font Regular"/>
        <a:buChar char="☐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746375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Ø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32083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65918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F662F-4142-3642-9E70-08A857D3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38200"/>
          </a:xfrm>
          <a:prstGeom prst="rect">
            <a:avLst/>
          </a:prstGeom>
        </p:spPr>
        <p:txBody>
          <a:bodyPr vert="horz" lIns="457200" tIns="457200" rIns="457200" bIns="22860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EB895-FD79-6A44-B9A3-E1A1338F4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1"/>
            <a:ext cx="12192000" cy="4572000"/>
          </a:xfrm>
          <a:prstGeom prst="rect">
            <a:avLst/>
          </a:prstGeom>
        </p:spPr>
        <p:txBody>
          <a:bodyPr vert="horz" lIns="457200" tIns="228600" rIns="45720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DE3FEA-6352-D546-B394-15A0EDE25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48301"/>
            <a:ext cx="548640" cy="365125"/>
          </a:xfrm>
          <a:prstGeom prst="rect">
            <a:avLst/>
          </a:prstGeom>
        </p:spPr>
        <p:txBody>
          <a:bodyPr vert="horz" lIns="45720" tIns="0" rIns="228600" bIns="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519113" indent="-254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223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37318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System Font Regular"/>
        <a:buChar char="➤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35150" indent="-3127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97113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System Font Regular"/>
        <a:buChar char="☐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746375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Ø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32083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65918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F662F-4142-3642-9E70-08A857D3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38200"/>
          </a:xfrm>
          <a:prstGeom prst="rect">
            <a:avLst/>
          </a:prstGeom>
        </p:spPr>
        <p:txBody>
          <a:bodyPr vert="horz" lIns="457200" tIns="457200" rIns="457200" bIns="22860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EB895-FD79-6A44-B9A3-E1A1338F4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1"/>
            <a:ext cx="12192000" cy="4572000"/>
          </a:xfrm>
          <a:prstGeom prst="rect">
            <a:avLst/>
          </a:prstGeom>
        </p:spPr>
        <p:txBody>
          <a:bodyPr vert="horz" lIns="457200" tIns="228600" rIns="45720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DE3FEA-6352-D546-B394-15A0EDE25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48301"/>
            <a:ext cx="548640" cy="365125"/>
          </a:xfrm>
          <a:prstGeom prst="rect">
            <a:avLst/>
          </a:prstGeom>
        </p:spPr>
        <p:txBody>
          <a:bodyPr vert="horz" lIns="45720" tIns="0" rIns="228600" bIns="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E658135-D256-423C-BDFD-8359C7B16F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20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519113" indent="-254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223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37318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System Font Regular"/>
        <a:buChar char="➤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35150" indent="-3127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97113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System Font Regular"/>
        <a:buChar char="☐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746375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Ø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32083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65918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8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552AE-119A-9349-93A6-D0D1E3B65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3800" y="683418"/>
            <a:ext cx="80010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Financing Considerations for 8(a) Companies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0570-88AA-B447-9B38-8B5653F30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0" y="2895600"/>
            <a:ext cx="8001000" cy="205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Moderator:</a:t>
            </a:r>
            <a:r>
              <a:rPr lang="en-US" sz="2400" dirty="0">
                <a:latin typeface="+mj-lt"/>
              </a:rPr>
              <a:t>  </a:t>
            </a:r>
            <a:r>
              <a:rPr lang="en-US" sz="2400" b="0" dirty="0">
                <a:latin typeface="+mj-lt"/>
              </a:rPr>
              <a:t>Jackie Robinson-Burnette SES2</a:t>
            </a:r>
          </a:p>
          <a:p>
            <a:endParaRPr lang="en-US" sz="1050" dirty="0">
              <a:latin typeface="+mj-lt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Speakers:</a:t>
            </a:r>
            <a:r>
              <a:rPr lang="en-US" sz="3600" dirty="0">
                <a:latin typeface="+mj-lt"/>
              </a:rPr>
              <a:t>  </a:t>
            </a:r>
          </a:p>
          <a:p>
            <a:endParaRPr lang="en-US" sz="10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b="0" dirty="0">
                <a:latin typeface="+mj-lt"/>
              </a:rPr>
              <a:t>Patrick Thom          Action Capital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latin typeface="+mj-lt"/>
              </a:rPr>
              <a:t>Peter </a:t>
            </a:r>
            <a:r>
              <a:rPr lang="en-US" sz="2400" b="0" dirty="0" err="1">
                <a:latin typeface="+mj-lt"/>
              </a:rPr>
              <a:t>Timbas</a:t>
            </a:r>
            <a:r>
              <a:rPr lang="en-US" sz="2400" b="0" dirty="0">
                <a:latin typeface="+mj-lt"/>
              </a:rPr>
              <a:t>          TFN Lending</a:t>
            </a:r>
          </a:p>
          <a:p>
            <a:pPr>
              <a:spcBef>
                <a:spcPts val="0"/>
              </a:spcBef>
            </a:pPr>
            <a:endParaRPr lang="en-US" sz="2400" b="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b="0" dirty="0">
                <a:latin typeface="+mj-lt"/>
              </a:rPr>
              <a:t>Teresa Moon          </a:t>
            </a:r>
            <a:r>
              <a:rPr lang="en-US" sz="2400" b="0" dirty="0" err="1">
                <a:latin typeface="+mj-lt"/>
              </a:rPr>
              <a:t>Parabilis</a:t>
            </a:r>
            <a:r>
              <a:rPr lang="en-US" sz="2400" b="0" dirty="0">
                <a:latin typeface="+mj-lt"/>
              </a:rPr>
              <a:t>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B01B50B-F2FF-4958-5188-600E31FA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2568880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5E3A7-B613-7D76-9A14-688FEBFF2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E8B25D-942A-A757-2949-F71FA3580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16C5-B796-82D5-1EE8-888878CF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12188952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</a:rPr>
              <a:t>Action Capital Builds a Borrowing Base You Can Draw Against </a:t>
            </a:r>
          </a:p>
          <a:p>
            <a:pPr lvl="1"/>
            <a:r>
              <a:rPr lang="en-US" dirty="0">
                <a:latin typeface="+mj-lt"/>
              </a:rPr>
              <a:t>Borrowing Base Consists of Billed Invoices for Completed Work/Deliverables and Accrued Revenue for Work Not Yet Invoiceable Under Your Contract</a:t>
            </a:r>
          </a:p>
          <a:p>
            <a:r>
              <a:rPr lang="en-US" dirty="0">
                <a:latin typeface="+mj-lt"/>
              </a:rPr>
              <a:t>Collateral Reports Submitted to Action (as easy as generating invoices and reporting Accrued Revenue).</a:t>
            </a:r>
          </a:p>
          <a:p>
            <a:r>
              <a:rPr lang="en-US" dirty="0">
                <a:latin typeface="+mj-lt"/>
              </a:rPr>
              <a:t>No Change to How You Invoice Your Customers</a:t>
            </a:r>
          </a:p>
          <a:p>
            <a:r>
              <a:rPr lang="en-US" dirty="0">
                <a:latin typeface="+mj-lt"/>
              </a:rPr>
              <a:t>Payments on Invoices Remitted to Collections Account in Your Name – Payments Received Pays Down Any Advances and Reduces Reported Collateral</a:t>
            </a:r>
          </a:p>
          <a:p>
            <a:r>
              <a:rPr lang="en-US" dirty="0">
                <a:latin typeface="+mj-lt"/>
              </a:rPr>
              <a:t>Interest Billed on Net Borrowed Balance Monthly In Arrears</a:t>
            </a:r>
          </a:p>
          <a:p>
            <a:r>
              <a:rPr lang="en-US" dirty="0">
                <a:latin typeface="+mj-lt"/>
              </a:rPr>
              <a:t>Advances/Borrowings Sent to Your Bank Account Electronically Same Day Requested</a:t>
            </a:r>
          </a:p>
          <a:p>
            <a:pPr marL="265113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Action Pushes Reports to you Daily Reporting Payments Received, Invoice Application Detail and Updated Collateral and Borrowing Capacity.</a:t>
            </a:r>
          </a:p>
          <a:p>
            <a:r>
              <a:rPr lang="en-US" dirty="0">
                <a:latin typeface="+mj-lt"/>
              </a:rPr>
              <a:t>Secure Website Also Provides Detailed Reporting Updated Real Time</a:t>
            </a:r>
          </a:p>
          <a:p>
            <a:pPr marL="265113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No Costs or Fees – Only Pay Interest on What You Borrow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FE2A-3D5B-1F51-9950-A61883F1C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Action Capital Funding Mechanics Work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1DC1E30-9743-2612-5C97-076F4993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06F4D-F6C4-7E51-BF1D-FF1587A1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5715000" cy="52053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Demonstration that you have financial capacity to perform a new award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342900" indent="-342900"/>
            <a:r>
              <a:rPr lang="en-US" sz="2400" dirty="0">
                <a:latin typeface="+mj-lt"/>
              </a:rPr>
              <a:t>Identification of your truly unique capabilities and expertise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342900" indent="-342900"/>
            <a:r>
              <a:rPr lang="en-US" sz="2400" dirty="0">
                <a:latin typeface="+mj-lt"/>
              </a:rPr>
              <a:t>Highlights of your past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What are contracting officers looking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4840A7C-5981-FF98-B938-196228FF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3CED198-1BF5-B3DC-785C-CE40C6C1D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9DE8B-E21A-2A1D-4247-4EF94B3C0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1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Be procurement ready</a:t>
            </a:r>
          </a:p>
          <a:p>
            <a:pPr marL="342900" indent="-342900"/>
            <a:r>
              <a:rPr lang="en-US" sz="2400" dirty="0">
                <a:latin typeface="+mj-lt"/>
              </a:rPr>
              <a:t>Find decision makers – in advance</a:t>
            </a:r>
          </a:p>
          <a:p>
            <a:pPr marL="342900" indent="-342900"/>
            <a:r>
              <a:rPr lang="en-US" sz="2400" dirty="0">
                <a:latin typeface="+mj-lt"/>
              </a:rPr>
              <a:t>Engage decision makers</a:t>
            </a:r>
          </a:p>
          <a:p>
            <a:pPr marL="342900" indent="-342900"/>
            <a:r>
              <a:rPr lang="en-US" sz="2400" dirty="0">
                <a:latin typeface="+mj-lt"/>
              </a:rPr>
              <a:t>Differentiate your company</a:t>
            </a:r>
          </a:p>
          <a:p>
            <a:pPr marL="746125" lvl="1" indent="-342900"/>
            <a:r>
              <a:rPr lang="en-US" sz="2200" dirty="0">
                <a:latin typeface="+mj-lt"/>
              </a:rPr>
              <a:t>Leverage your financial support</a:t>
            </a:r>
          </a:p>
          <a:p>
            <a:pPr marL="746125" lvl="1" indent="-342900"/>
            <a:r>
              <a:rPr lang="en-US" sz="2200" dirty="0">
                <a:latin typeface="+mj-lt"/>
              </a:rPr>
              <a:t>Use your Socio-Economic status</a:t>
            </a:r>
          </a:p>
          <a:p>
            <a:pPr marL="746125" lvl="1" indent="-342900"/>
            <a:r>
              <a:rPr lang="en-US" sz="2200" dirty="0">
                <a:latin typeface="+mj-lt"/>
              </a:rPr>
              <a:t>Give them a reason to say 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Marketing Your Financially Strong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5545A39-1C48-5A08-AA06-75F4F3A7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D0ACF-B38E-3A9A-F8AE-FAD8AA07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0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6400800" cy="48006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Letters of financial support will give the client a competitive advantage with the potential to increase the win rate on contracts</a:t>
            </a:r>
          </a:p>
          <a:p>
            <a:pPr marL="342900" indent="-342900"/>
            <a:r>
              <a:rPr lang="en-US" sz="2400" dirty="0">
                <a:latin typeface="+mj-lt"/>
              </a:rPr>
              <a:t>Financial support will allow the leveraging of business with Action Capital</a:t>
            </a:r>
          </a:p>
          <a:p>
            <a:pPr marL="342900" indent="-342900"/>
            <a:r>
              <a:rPr lang="en-US" sz="2400" dirty="0">
                <a:latin typeface="+mj-lt"/>
              </a:rPr>
              <a:t>Receivables line of credit increase to match business volume rather than being based off of financial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Leveraging Letters of Financial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C741E22-62DE-8F0A-BD15-BFF96542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C4E95-544B-CE81-7C85-2373DD834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04BAEE-0A73-DD7E-31AF-40270E41D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41FAA-F75B-2F87-A6F3-F6889798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b="1" dirty="0">
                <a:latin typeface="+mj-lt"/>
              </a:rPr>
              <a:t>Patrick Thom</a:t>
            </a:r>
            <a:r>
              <a:rPr lang="en-US" dirty="0">
                <a:latin typeface="+mj-lt"/>
              </a:rPr>
              <a:t>					</a:t>
            </a:r>
            <a:r>
              <a:rPr lang="en-US" b="1" dirty="0">
                <a:latin typeface="+mj-lt"/>
              </a:rPr>
              <a:t>Peter Timbas</a:t>
            </a:r>
          </a:p>
          <a:p>
            <a:pPr marL="265113" indent="0">
              <a:buNone/>
            </a:pPr>
            <a:r>
              <a:rPr lang="en-US" dirty="0">
                <a:latin typeface="+mj-lt"/>
              </a:rPr>
              <a:t>	President &amp; CEO					President</a:t>
            </a:r>
          </a:p>
          <a:p>
            <a:pPr marL="265113" indent="0">
              <a:buNone/>
            </a:pPr>
            <a:r>
              <a:rPr lang="en-US" dirty="0">
                <a:latin typeface="+mj-lt"/>
              </a:rPr>
              <a:t>	Action Capital Corporation				TFN Lending</a:t>
            </a:r>
          </a:p>
          <a:p>
            <a:pPr marL="265113" indent="0">
              <a:buNone/>
            </a:pPr>
            <a:r>
              <a:rPr lang="en-US" dirty="0">
                <a:latin typeface="+mj-lt"/>
              </a:rPr>
              <a:t>	Tel. 404-524-3181				Tel. 202-400-1123</a:t>
            </a:r>
          </a:p>
          <a:p>
            <a:pPr marL="265113" indent="0">
              <a:buNone/>
            </a:pPr>
            <a:r>
              <a:rPr lang="en-US" dirty="0">
                <a:latin typeface="+mj-lt"/>
              </a:rPr>
              <a:t>	Email: Patrick@actioncapital.com			Email: peter@tfnlending.com</a:t>
            </a:r>
          </a:p>
          <a:p>
            <a:endParaRPr lang="en-US" dirty="0">
              <a:latin typeface="+mj-lt"/>
            </a:endParaRPr>
          </a:p>
          <a:p>
            <a:pPr marL="265113" indent="0">
              <a:buNone/>
            </a:pPr>
            <a:r>
              <a:rPr lang="en-US" dirty="0">
                <a:latin typeface="+mj-lt"/>
              </a:rPr>
              <a:t>	230 Peachtree Street</a:t>
            </a:r>
          </a:p>
          <a:p>
            <a:pPr marL="265113" indent="0">
              <a:buNone/>
            </a:pPr>
            <a:r>
              <a:rPr lang="en-US" dirty="0">
                <a:latin typeface="+mj-lt"/>
              </a:rPr>
              <a:t>	Suite 1910</a:t>
            </a:r>
          </a:p>
          <a:p>
            <a:pPr marL="265113" indent="0">
              <a:buNone/>
            </a:pPr>
            <a:r>
              <a:rPr lang="en-US" dirty="0">
                <a:latin typeface="+mj-lt"/>
              </a:rPr>
              <a:t>	Atlanta, GA 30303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A1918-B29D-073D-1903-EC5026A1B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Action Capital  &amp;  TFN  Contact Information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3086E4C-84A0-A156-F328-4FCA9427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A68F7-F712-1C27-959C-E98EA25E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7C75-512D-ADDC-5576-51D18147C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Funding your Growth</a:t>
            </a:r>
            <a:br>
              <a:rPr lang="en-US" dirty="0"/>
            </a:br>
            <a:r>
              <a:rPr lang="en-US" sz="3600" dirty="0"/>
              <a:t>Teresa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ED673-92D6-9563-276E-CCF5F7887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National 8(a) Small Business Conference</a:t>
            </a:r>
          </a:p>
          <a:p>
            <a:r>
              <a:rPr lang="en-US" sz="2800" b="1" dirty="0"/>
              <a:t>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FBAC2-44A8-83BB-1014-883804500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17" y="652462"/>
            <a:ext cx="3669489" cy="1341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660DB-8CEF-7B5F-3D59-CF9B8F5562F0}"/>
              </a:ext>
            </a:extLst>
          </p:cNvPr>
          <p:cNvSpPr txBox="1"/>
          <p:nvPr/>
        </p:nvSpPr>
        <p:spPr>
          <a:xfrm>
            <a:off x="1313794" y="5580992"/>
            <a:ext cx="9560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is new to government contracting?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already has a funding plan and partner in place?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is most important to you in a financial partner?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you tracking cash flow, and do you know how it is effecting your profitability?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BD456-E603-2FDD-D79A-0DB96E16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679"/>
            <a:ext cx="1524000" cy="1748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924EAB-70E7-D0D6-1507-05FA83F8E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1D99-E5F0-7205-4260-571DACD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latin typeface="Baguet Script" panose="020B0604020202020204" pitchFamily="2" charset="0"/>
              </a:rPr>
              <a:t>We can all do well if we start by doing good!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C59A-359A-604D-AC63-86CFB77939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Chairman of the Board: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0372E9-392A-79A5-8FEF-69AE85C81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1496" y="1398952"/>
            <a:ext cx="2353321" cy="18058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6BCCE-460E-35E4-EAC0-AC064028B8F8}"/>
              </a:ext>
            </a:extLst>
          </p:cNvPr>
          <p:cNvSpPr txBox="1"/>
          <p:nvPr/>
        </p:nvSpPr>
        <p:spPr>
          <a:xfrm flipH="1">
            <a:off x="8534400" y="1398952"/>
            <a:ext cx="30131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* Dr. Edward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Bersoff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founded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Parabilis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2013. With over 40 years of experience in government contracting, he understood the need small businesses have in accessing flexible and affordable capital when traditional financing is outside of their reach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EB1F184-2D11-D5B8-27C5-AAA48748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63" y="4165941"/>
            <a:ext cx="2151033" cy="2200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E000D1-781B-94F0-39F5-3499B10E100A}"/>
              </a:ext>
            </a:extLst>
          </p:cNvPr>
          <p:cNvSpPr txBox="1"/>
          <p:nvPr/>
        </p:nvSpPr>
        <p:spPr>
          <a:xfrm flipH="1">
            <a:off x="5406887" y="3653201"/>
            <a:ext cx="274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Chief Executive Officer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17CE1-409D-0C30-59D3-ACC5F9BEBB2A}"/>
              </a:ext>
            </a:extLst>
          </p:cNvPr>
          <p:cNvSpPr txBox="1"/>
          <p:nvPr/>
        </p:nvSpPr>
        <p:spPr>
          <a:xfrm>
            <a:off x="8344817" y="3781603"/>
            <a:ext cx="3366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* Retired Col. Bruce Lyman has 30 years of service with USAF both enlisted and as a reservist with most notably 20 deployments to Afghanistan, Iraq and CENTCOM AOR. He retired as Chief Information Officer of USAF Intelligence.  Additionally, Bruce has 20+ years in government contracting experience having led multiple businesses prior to joining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Parabilis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2016.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3990B28-CF46-C021-D7A7-AA1A91A29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72" y="214991"/>
            <a:ext cx="2508384" cy="9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D31-0A34-6A66-F834-87A71FE2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A Better Financial Partner </a:t>
            </a:r>
            <a:r>
              <a:rPr lang="en-US" b="1" i="1" dirty="0">
                <a:latin typeface="+mn-lt"/>
              </a:rPr>
              <a:t>for</a:t>
            </a:r>
            <a:r>
              <a:rPr lang="en-US" b="1" i="1" dirty="0"/>
              <a:t> government 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AA428-D938-7BB5-F5FD-BFB4F32D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fontAlgn="base"/>
            <a:b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</a:br>
            <a: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“We scaled with a very significant double digit million-dollar contract and we were looking for a partner to immediately come in and provide working capital, be flexible in terms of our growth, and be able to scale and make adjustments on an every few month period.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Parabilis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 is our white knight that came in and provided the financing that we needed.”</a:t>
            </a:r>
          </a:p>
          <a:p>
            <a:pPr algn="ctr" fontAlgn="base"/>
            <a:r>
              <a:rPr lang="en-US" b="1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Diana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Hage</a:t>
            </a:r>
            <a:r>
              <a:rPr lang="en-US" b="1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, CEO of RFID Global Solutions</a:t>
            </a:r>
            <a:b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</a:br>
            <a:r>
              <a:rPr lang="en-US" b="0" i="1" dirty="0" err="1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Parabilis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 client since 2015</a:t>
            </a:r>
            <a:b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ctr" fontAlgn="base"/>
            <a:b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</a:br>
            <a: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“The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Parabilis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 model represents a revolutionary approach to financing within the government contracting industry. The team at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Parabilis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 really understands the mechanics of federal contracts and perhaps, more importantly, they invest the time to understand your business beyond just the numbers. I highly recommend giving them a call before you consider any other solution for your cash flow needs.”</a:t>
            </a:r>
          </a:p>
          <a:p>
            <a:pPr algn="ctr" fontAlgn="base"/>
            <a:r>
              <a:rPr lang="en-US" b="1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President, $15M SDVOSB Prime Contractor</a:t>
            </a:r>
            <a:b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</a:br>
            <a:r>
              <a:rPr lang="en-US" b="0" i="1" dirty="0">
                <a:solidFill>
                  <a:srgbClr val="333333"/>
                </a:solidFill>
                <a:effectLst/>
                <a:latin typeface="Open Sans ExtraBold" panose="020B0606030504020204" pitchFamily="34" charset="0"/>
              </a:rPr>
              <a:t>Serving the DoD and DOJ CONUS and OCONUS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b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b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1322E56-FE9C-CAE1-0609-34FC7EAC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7" y="257033"/>
            <a:ext cx="3127518" cy="114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DB05D-38B3-3DD2-2211-55257F39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2A2145-0FDB-4373-4EDE-572D8029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/>
              <a:t>If you win it, can you fund it?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D7CC8-A2F0-5E6B-8C31-67BCD3CA4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partners that understand your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reliability of access in good times and 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advice, support, resources and advocacy without fear of loan 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9D910-62DE-E623-B6D0-83BF9880F652}"/>
              </a:ext>
            </a:extLst>
          </p:cNvPr>
          <p:cNvSpPr txBox="1"/>
          <p:nvPr/>
        </p:nvSpPr>
        <p:spPr>
          <a:xfrm>
            <a:off x="6894786" y="84084"/>
            <a:ext cx="49188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Borrow against any of the following at any time and all at once: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BILLED INVOICES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Up to 90%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You are not selling invoices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Parabilis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, you are borrowing against your prime and sub-contract invoices that have been billed.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WORK IN PROGRESS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Up to 65%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You are eligible to borrow against work that has been completed but not yet billed, further increasing access to capital.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DELIVERY ORDERS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Up to 30%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You can also borrow against delivery orders from the government to purchase physical goods in support of a contract or to fulfill an order.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7C72DBD-68EE-BFE5-5B82-09EBB3C6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4" y="162440"/>
            <a:ext cx="3032925" cy="1108378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77978AC-EE00-98EA-FAB3-8C7D0F1B8D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7374" b="37374"/>
          <a:stretch>
            <a:fillRect/>
          </a:stretch>
        </p:blipFill>
        <p:spPr>
          <a:xfrm>
            <a:off x="1292610" y="5158133"/>
            <a:ext cx="4551362" cy="127419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B078F5-355A-9AA9-D09F-2D5044AAA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4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45DE-13DC-5872-A1E4-27E78B66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Let’s chat! </a:t>
            </a:r>
            <a:br>
              <a:rPr lang="en-US" b="1" i="1" dirty="0"/>
            </a:br>
            <a:br>
              <a:rPr lang="en-US" b="1" i="1" dirty="0"/>
            </a:br>
            <a:r>
              <a:rPr lang="en-US" sz="2700" b="1" dirty="0"/>
              <a:t>Teresa Moon</a:t>
            </a:r>
            <a:br>
              <a:rPr lang="en-US" sz="2700" b="1" dirty="0"/>
            </a:br>
            <a:r>
              <a:rPr lang="en-US" sz="2200" b="1" dirty="0"/>
              <a:t>Director of Business Development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/>
              <a:t>Teresa@parabilis.com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BF92201E-142B-A77F-98A6-0B5D4219E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5503" y="803275"/>
            <a:ext cx="2392004" cy="23825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B53C5-472F-90A8-B37F-60A251734D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you would like to be a guest on our podcast, “Spilling the Tea on </a:t>
            </a:r>
            <a:r>
              <a:rPr lang="en-US" dirty="0" err="1"/>
              <a:t>GovCon”or</a:t>
            </a:r>
            <a:r>
              <a:rPr lang="en-US" dirty="0"/>
              <a:t> you would like to provide information to be shared in a partner blog that will appear in our monthly newsletter, let’s schedule a meeting and chat!</a:t>
            </a:r>
          </a:p>
          <a:p>
            <a:r>
              <a:rPr lang="en-US" dirty="0"/>
              <a:t>We strive to meet you where you are and connect you with the information, resources and access to additional opportunities provided by our vast community can to you!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96A9E69-C096-1607-CF92-40D3D0E02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7" y="186796"/>
            <a:ext cx="3373821" cy="123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999E0-111F-FAB9-96AC-1A4056709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3507E86-DCF1-DD41-A704-23316DD6D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Patrick Thom  &amp; Peter </a:t>
            </a:r>
            <a:r>
              <a:rPr lang="en-US" dirty="0" err="1">
                <a:latin typeface="+mj-lt"/>
              </a:rPr>
              <a:t>Timbas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552AE-119A-9349-93A6-D0D1E3B65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0" y="1371600"/>
            <a:ext cx="80010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Financing Considerations for 8(a) Companies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0570-88AA-B447-9B38-8B5653F30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Establishing Financing Capacity  </a:t>
            </a:r>
          </a:p>
          <a:p>
            <a:r>
              <a:rPr lang="en-US" sz="2800" dirty="0">
                <a:latin typeface="+mj-lt"/>
              </a:rPr>
              <a:t>And Demonstrating Financial Capability</a:t>
            </a:r>
          </a:p>
          <a:p>
            <a:endParaRPr lang="en-US" sz="28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D67D3DB-FE6C-B122-E120-DF02B048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23" y="5972577"/>
            <a:ext cx="3771900" cy="885423"/>
          </a:xfrm>
          <a:prstGeom prst="rect">
            <a:avLst/>
          </a:prstGeom>
        </p:spPr>
      </p:pic>
      <p:pic>
        <p:nvPicPr>
          <p:cNvPr id="7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45FF3E3-8A0B-E14B-F037-AA01CEBC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2568880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7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552AE-119A-9349-93A6-D0D1E3B65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0" y="1371600"/>
            <a:ext cx="8001000" cy="1905000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1026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B01B50B-F2FF-4958-5188-600E31FA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781"/>
            <a:ext cx="293340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10" descr="Questions outline">
            <a:extLst>
              <a:ext uri="{FF2B5EF4-FFF2-40B4-BE49-F238E27FC236}">
                <a16:creationId xmlns:a16="http://schemas.microsoft.com/office/drawing/2014/main" id="{4BC3A217-4FB1-5D06-DDA0-5A74B899E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3364366"/>
            <a:ext cx="26670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6806F-6901-A111-ED4A-F5CD087D9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8600" y="685800"/>
            <a:ext cx="7391400" cy="55863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19 Years with Action Capital</a:t>
            </a:r>
          </a:p>
          <a:p>
            <a:pPr marL="342900" indent="-342900"/>
            <a:r>
              <a:rPr lang="en-US" sz="2400" dirty="0">
                <a:latin typeface="+mj-lt"/>
              </a:rPr>
              <a:t>Former Global Relationship Manager ABN AMRO Bank - providing global banking, investment banking, tax structure and advisory services - 12 years</a:t>
            </a:r>
          </a:p>
          <a:p>
            <a:pPr marL="342900" indent="-342900"/>
            <a:r>
              <a:rPr lang="en-US" sz="2400" dirty="0">
                <a:latin typeface="+mj-lt"/>
              </a:rPr>
              <a:t>Former Director KPMG Corporate Finance- providing M&amp;A Advisory services both sell side and buy side and equity and debt capital raising advisory – 3 years</a:t>
            </a:r>
          </a:p>
          <a:p>
            <a:pPr marL="342900" indent="-342900"/>
            <a:r>
              <a:rPr lang="en-US" sz="2400" dirty="0">
                <a:latin typeface="+mj-lt"/>
              </a:rPr>
              <a:t>Wisconsin native - UW Madison graduate</a:t>
            </a:r>
          </a:p>
          <a:p>
            <a:pPr marL="342900" indent="-342900"/>
            <a:r>
              <a:rPr lang="en-US" sz="2400" dirty="0">
                <a:latin typeface="+mj-lt"/>
              </a:rPr>
              <a:t>Atlanta resident – golfer, tennis, sailing, wild boar hunting</a:t>
            </a:r>
          </a:p>
          <a:p>
            <a:pPr marL="342900" indent="-342900"/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ea typeface="MS UI Gothic" panose="020B0600070205080204" pitchFamily="34" charset="-128"/>
              </a:rPr>
              <a:t>Patrick Thom – President &amp; CEO Action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4676169-5507-8BEF-22D3-CB36A7C5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6048777"/>
            <a:ext cx="3771900" cy="885423"/>
          </a:xfrm>
          <a:prstGeom prst="rect">
            <a:avLst/>
          </a:prstGeom>
        </p:spPr>
      </p:pic>
      <p:pic>
        <p:nvPicPr>
          <p:cNvPr id="8" name="Picture 7" descr="A picture containing text, person, person, wearing&#10;&#10;Description automatically generated">
            <a:extLst>
              <a:ext uri="{FF2B5EF4-FFF2-40B4-BE49-F238E27FC236}">
                <a16:creationId xmlns:a16="http://schemas.microsoft.com/office/drawing/2014/main" id="{FDFB584B-5E70-9AC0-1C74-227EC551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84" y="1295400"/>
            <a:ext cx="4872916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D9B82-524F-B4B1-28CA-F094279BE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Established in 1959</a:t>
            </a:r>
          </a:p>
          <a:p>
            <a:pPr marL="342900" indent="-342900"/>
            <a:r>
              <a:rPr lang="en-US" sz="2400" dirty="0">
                <a:latin typeface="+mj-lt"/>
              </a:rPr>
              <a:t>HQ in Atlanta, GA – but National Lending Presence</a:t>
            </a:r>
          </a:p>
          <a:p>
            <a:pPr marL="342900" indent="-342900"/>
            <a:r>
              <a:rPr lang="en-US" sz="2400" dirty="0">
                <a:latin typeface="+mj-lt"/>
              </a:rPr>
              <a:t>Pioneered the Federal Contracting Lending Market – 64 Years of Experience!</a:t>
            </a:r>
          </a:p>
          <a:p>
            <a:pPr marL="342900" indent="-342900"/>
            <a:r>
              <a:rPr lang="en-US" sz="2400" dirty="0">
                <a:latin typeface="+mj-lt"/>
              </a:rPr>
              <a:t>Fills a Niche Unserved by Traditional Bank Financing</a:t>
            </a:r>
          </a:p>
          <a:p>
            <a:pPr marL="342900" indent="-342900"/>
            <a:r>
              <a:rPr lang="en-US" sz="2400" dirty="0">
                <a:latin typeface="+mj-lt"/>
              </a:rPr>
              <a:t>Expert on Working Capital Financing for Small and Medium Sized Businesses</a:t>
            </a:r>
          </a:p>
          <a:p>
            <a:pPr marL="342900" indent="-342900"/>
            <a:r>
              <a:rPr lang="en-US" sz="2400" dirty="0">
                <a:latin typeface="+mj-lt"/>
              </a:rPr>
              <a:t>One of the Nation’s Largest Independent Receivables Based Finance Companies</a:t>
            </a:r>
          </a:p>
          <a:p>
            <a:pPr marL="342900" indent="-342900"/>
            <a:r>
              <a:rPr lang="en-US" sz="2400" dirty="0">
                <a:latin typeface="+mj-lt"/>
              </a:rPr>
              <a:t>Over $2 Billion in Funding Annually</a:t>
            </a:r>
          </a:p>
          <a:p>
            <a:pPr marL="342900" indent="-342900"/>
            <a:r>
              <a:rPr lang="en-US" sz="2400" dirty="0">
                <a:latin typeface="+mj-lt"/>
              </a:rPr>
              <a:t>“Lending to the Opportunity” – NOT financial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About Action Capital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6AD384E-D7E5-D683-E5D7-1F41A69A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AC413-641C-3539-C31C-185C7233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7010400" cy="48006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Lending to the Opportunity</a:t>
            </a:r>
          </a:p>
          <a:p>
            <a:pPr marL="342900" indent="-342900"/>
            <a:r>
              <a:rPr lang="en-US" sz="2400" dirty="0">
                <a:latin typeface="+mj-lt"/>
              </a:rPr>
              <a:t>Immediate Access to Decision Makers</a:t>
            </a:r>
          </a:p>
          <a:p>
            <a:pPr marL="342900" indent="-342900"/>
            <a:r>
              <a:rPr lang="en-US" sz="2400" dirty="0">
                <a:latin typeface="+mj-lt"/>
              </a:rPr>
              <a:t>Accounts Receivable Lines of Credit up to $10,000,000</a:t>
            </a:r>
          </a:p>
          <a:p>
            <a:pPr marL="342900" indent="-342900"/>
            <a:r>
              <a:rPr lang="en-US" sz="2400" dirty="0">
                <a:latin typeface="+mj-lt"/>
              </a:rPr>
              <a:t>Accrued Revenue Advances/Payroll Funding</a:t>
            </a:r>
          </a:p>
          <a:p>
            <a:pPr marL="342900" indent="-342900"/>
            <a:r>
              <a:rPr lang="en-US" sz="2400" dirty="0">
                <a:latin typeface="+mj-lt"/>
              </a:rPr>
              <a:t>Aggressive advance rates up to 90%</a:t>
            </a:r>
          </a:p>
          <a:p>
            <a:pPr marL="342900" indent="-342900"/>
            <a:r>
              <a:rPr lang="en-US" sz="2400" dirty="0">
                <a:latin typeface="+mj-lt"/>
              </a:rPr>
              <a:t>Competitive Interest Rates and Fees</a:t>
            </a:r>
          </a:p>
          <a:p>
            <a:pPr marL="342900" indent="-342900"/>
            <a:r>
              <a:rPr lang="en-US" sz="2400" dirty="0">
                <a:latin typeface="+mj-lt"/>
              </a:rPr>
              <a:t>Financial Support Letters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Action Capital Provides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group of tall buildings&#10;&#10;Description automatically generated with medium confidence">
            <a:extLst>
              <a:ext uri="{FF2B5EF4-FFF2-40B4-BE49-F238E27FC236}">
                <a16:creationId xmlns:a16="http://schemas.microsoft.com/office/drawing/2014/main" id="{FE01890C-F503-A668-9818-A461CD7D5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14" y="1600200"/>
            <a:ext cx="4740486" cy="304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4676169-5507-8BEF-22D3-CB36A7C5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B2408-A1E7-4F6D-10EA-E851807C1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sz="2400" dirty="0">
                <a:solidFill>
                  <a:schemeClr val="accent1"/>
                </a:solidFill>
                <a:latin typeface="+mj-lt"/>
              </a:rPr>
              <a:t>Equity from Principal or Outside Sources</a:t>
            </a:r>
          </a:p>
          <a:p>
            <a:pPr marL="342900" indent="-34290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Merchant Cash Advance / ACH loans</a:t>
            </a:r>
          </a:p>
          <a:p>
            <a:pPr marL="342900" indent="-342900"/>
            <a:r>
              <a:rPr lang="en-US" sz="2400" dirty="0">
                <a:solidFill>
                  <a:srgbClr val="7030A0"/>
                </a:solidFill>
                <a:latin typeface="+mj-lt"/>
              </a:rPr>
              <a:t>Credit Card</a:t>
            </a:r>
          </a:p>
          <a:p>
            <a:pPr marL="342900" indent="-342900"/>
            <a:r>
              <a:rPr lang="en-US" sz="2400" dirty="0">
                <a:solidFill>
                  <a:srgbClr val="7030A0"/>
                </a:solidFill>
                <a:latin typeface="+mj-lt"/>
              </a:rPr>
              <a:t>Mezzanine Debt</a:t>
            </a:r>
          </a:p>
          <a:p>
            <a:pPr marL="342900" indent="-342900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Factoring</a:t>
            </a:r>
          </a:p>
          <a:p>
            <a:pPr marL="342900" indent="-342900"/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Action Capital (Finance Company)</a:t>
            </a:r>
          </a:p>
          <a:p>
            <a:pPr marL="342900" indent="-342900"/>
            <a:r>
              <a:rPr lang="en-US" sz="2400" dirty="0">
                <a:solidFill>
                  <a:srgbClr val="00B050"/>
                </a:solidFill>
                <a:latin typeface="+mj-lt"/>
              </a:rPr>
              <a:t>Traditional Bank Debt</a:t>
            </a:r>
          </a:p>
          <a:p>
            <a:pPr marL="342900" indent="-342900"/>
            <a:r>
              <a:rPr lang="en-US" sz="2400" dirty="0">
                <a:solidFill>
                  <a:srgbClr val="00B050"/>
                </a:solidFill>
                <a:latin typeface="+mj-lt"/>
              </a:rPr>
              <a:t>Normal Trade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Sources of Capital &amp; Liquidity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72AFAFC-8B67-5551-9989-EBB07E4757F2}"/>
              </a:ext>
            </a:extLst>
          </p:cNvPr>
          <p:cNvSpPr/>
          <p:nvPr/>
        </p:nvSpPr>
        <p:spPr>
          <a:xfrm>
            <a:off x="9675876" y="2068625"/>
            <a:ext cx="304800" cy="3136900"/>
          </a:xfrm>
          <a:prstGeom prst="upArrow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01C33C7-F119-C4A5-454E-839FEFD89DCE}"/>
              </a:ext>
            </a:extLst>
          </p:cNvPr>
          <p:cNvSpPr txBox="1">
            <a:spLocks/>
          </p:cNvSpPr>
          <p:nvPr/>
        </p:nvSpPr>
        <p:spPr>
          <a:xfrm>
            <a:off x="8272272" y="1143000"/>
            <a:ext cx="3124200" cy="914400"/>
          </a:xfrm>
          <a:prstGeom prst="rect">
            <a:avLst/>
          </a:prstGeom>
        </p:spPr>
        <p:txBody>
          <a:bodyPr vert="horz" lIns="457200" tIns="457200" rIns="457200" bIns="45720" rtlCol="0">
            <a:noAutofit/>
          </a:bodyPr>
          <a:lstStyle>
            <a:lvl1pPr marL="519113" indent="-25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223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3188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System Font Regular"/>
              <a:buChar char="➤"/>
              <a:tabLst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35150" indent="-312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9711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System Font Regular"/>
              <a:buChar char="☐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746375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Ø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320833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659188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</a:rPr>
              <a:t>Highest Cost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35C4A59-7DFD-96D0-E603-F15BCC0B6B9C}"/>
              </a:ext>
            </a:extLst>
          </p:cNvPr>
          <p:cNvSpPr txBox="1">
            <a:spLocks/>
          </p:cNvSpPr>
          <p:nvPr/>
        </p:nvSpPr>
        <p:spPr>
          <a:xfrm>
            <a:off x="8282059" y="4866538"/>
            <a:ext cx="3124200" cy="914400"/>
          </a:xfrm>
          <a:prstGeom prst="rect">
            <a:avLst/>
          </a:prstGeom>
        </p:spPr>
        <p:txBody>
          <a:bodyPr vert="horz" lIns="457200" tIns="457200" rIns="457200" bIns="45720" rtlCol="0">
            <a:noAutofit/>
          </a:bodyPr>
          <a:lstStyle>
            <a:lvl1pPr marL="519113" indent="-25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223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3188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System Font Regular"/>
              <a:buChar char="➤"/>
              <a:tabLst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35150" indent="-312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9711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System Font Regular"/>
              <a:buChar char="☐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746375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Ø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320833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659188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</a:rPr>
              <a:t>Lowest Cost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81EA550-4835-EE9B-030E-C47B108E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DEEE1-3E3F-FC3B-E652-746ACEBDC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1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838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Comparison of Working Capital Financing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3AFD6E-F9F9-D47C-C63C-E38C9996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6172200"/>
            <a:ext cx="3771900" cy="6858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C28AD2-D249-E004-9B11-961BCE7C9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65972"/>
              </p:ext>
            </p:extLst>
          </p:nvPr>
        </p:nvGraphicFramePr>
        <p:xfrm>
          <a:off x="254000" y="710745"/>
          <a:ext cx="11709400" cy="559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982838851"/>
                    </a:ext>
                  </a:extLst>
                </a:gridCol>
                <a:gridCol w="3019388">
                  <a:extLst>
                    <a:ext uri="{9D8B030D-6E8A-4147-A177-3AD203B41FA5}">
                      <a16:colId xmlns:a16="http://schemas.microsoft.com/office/drawing/2014/main" val="1689153432"/>
                    </a:ext>
                  </a:extLst>
                </a:gridCol>
                <a:gridCol w="3076613">
                  <a:extLst>
                    <a:ext uri="{9D8B030D-6E8A-4147-A177-3AD203B41FA5}">
                      <a16:colId xmlns:a16="http://schemas.microsoft.com/office/drawing/2014/main" val="3498426366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1836190057"/>
                    </a:ext>
                  </a:extLst>
                </a:gridCol>
              </a:tblGrid>
              <a:tr h="630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Traditional Bank LOC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Action Capital A/R Based Line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Factoring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Merchant Advance Loans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91057"/>
                  </a:ext>
                </a:extLst>
              </a:tr>
              <a:tr h="505856">
                <a:tc>
                  <a:txBody>
                    <a:bodyPr/>
                    <a:lstStyle/>
                    <a:p>
                      <a:r>
                        <a:rPr lang="en-US" sz="900" dirty="0"/>
                        <a:t>Lower Notional interest Rate 7.7% - 10%</a:t>
                      </a:r>
                    </a:p>
                    <a:p>
                      <a:r>
                        <a:rPr lang="en-US" sz="900" dirty="0"/>
                        <a:t>Attorney</a:t>
                      </a:r>
                      <a:r>
                        <a:rPr lang="en-US" sz="900" baseline="0" dirty="0"/>
                        <a:t> cost and closing fees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12-18% APR (Interest </a:t>
                      </a:r>
                      <a:r>
                        <a:rPr lang="en-US" sz="900" baseline="0" dirty="0"/>
                        <a:t>+ Processing fee </a:t>
                      </a:r>
                    </a:p>
                    <a:p>
                      <a:r>
                        <a:rPr lang="en-US" sz="900" baseline="0" dirty="0"/>
                        <a:t>No legal costs, no closing costs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20-30% APR</a:t>
                      </a:r>
                      <a:r>
                        <a:rPr lang="en-US" sz="900" baseline="0" dirty="0"/>
                        <a:t> with a discount on the face amount of the invoice and a per diem on balance advanced. Sometimes difficult or impossible to know actual rate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Stated Rates 25% to 40%</a:t>
                      </a:r>
                    </a:p>
                    <a:p>
                      <a:r>
                        <a:rPr lang="en-US" sz="900" dirty="0"/>
                        <a:t>Actual Rates over 100%!!!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94000"/>
                  </a:ext>
                </a:extLst>
              </a:tr>
              <a:tr h="495360">
                <a:tc>
                  <a:txBody>
                    <a:bodyPr/>
                    <a:lstStyle/>
                    <a:p>
                      <a:r>
                        <a:rPr lang="en-US" sz="900" dirty="0"/>
                        <a:t>Difficult for Government Contractors &amp; Service Companies to Qualify for in large amounts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/>
                        <a:t>64 Years as Demonstrated Experts Supporting Government Contractors.  Excellent fit with services based companies.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Can be a fit for Government Contractors and other industries – but…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All industries – no industry distinction.</a:t>
                      </a:r>
                    </a:p>
                    <a:p>
                      <a:r>
                        <a:rPr lang="en-US" sz="900" dirty="0"/>
                        <a:t>Easy to qualify little financial underwriting</a:t>
                      </a:r>
                    </a:p>
                    <a:p>
                      <a:r>
                        <a:rPr lang="en-US" sz="900" dirty="0"/>
                        <a:t>Based on bank account deposits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677144"/>
                  </a:ext>
                </a:extLst>
              </a:tr>
              <a:tr h="543559">
                <a:tc>
                  <a:txBody>
                    <a:bodyPr/>
                    <a:lstStyle/>
                    <a:p>
                      <a:r>
                        <a:rPr lang="en-US" sz="900" dirty="0"/>
                        <a:t>If Borrowing Base  - ONLY 80% - 85% A/R based advances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90% Advances on A/R </a:t>
                      </a:r>
                    </a:p>
                    <a:p>
                      <a:r>
                        <a:rPr lang="en-US" sz="900" dirty="0"/>
                        <a:t>85% Advances on Accrued Revenue</a:t>
                      </a:r>
                    </a:p>
                    <a:p>
                      <a:r>
                        <a:rPr lang="en-US" sz="900" dirty="0"/>
                        <a:t>Sometimes Mobilization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85% - 90% Advances on A/R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Initial Draw – term structure only</a:t>
                      </a:r>
                    </a:p>
                    <a:p>
                      <a:r>
                        <a:rPr lang="en-US" sz="900" dirty="0"/>
                        <a:t>Daily/Weekly Amortization makes effective life short</a:t>
                      </a:r>
                    </a:p>
                    <a:p>
                      <a:r>
                        <a:rPr lang="en-US" sz="900" dirty="0"/>
                        <a:t>Effective Yield Typically 100% +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53217"/>
                  </a:ext>
                </a:extLst>
              </a:tr>
              <a:tr h="686053">
                <a:tc>
                  <a:txBody>
                    <a:bodyPr/>
                    <a:lstStyle/>
                    <a:p>
                      <a:r>
                        <a:rPr lang="en-US" sz="900" dirty="0"/>
                        <a:t>Requires CPA Financials, historical profits, 3 years of operating history, low debt to worth ratios and other covenant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Requires Financial Statements but not lending to financials  </a:t>
                      </a:r>
                    </a:p>
                    <a:p>
                      <a:endParaRPr lang="en-US" sz="500" dirty="0"/>
                    </a:p>
                    <a:p>
                      <a:r>
                        <a:rPr lang="en-US" sz="900" baseline="0" dirty="0"/>
                        <a:t>Asset Based Lending Approach Allows Easy Qualification</a:t>
                      </a:r>
                    </a:p>
                    <a:p>
                      <a:endParaRPr lang="en-US" sz="500" baseline="0" dirty="0"/>
                    </a:p>
                    <a:p>
                      <a:r>
                        <a:rPr lang="en-US" sz="900" baseline="0" dirty="0"/>
                        <a:t>Startup, limited operating history, losses, concentrations are all mitigated by asset based lending approach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Typically requires a high level of confirmation of invoices and direct contact with your customers. Focus on each invoice with </a:t>
                      </a:r>
                      <a:r>
                        <a:rPr lang="en-US" sz="900" dirty="0" err="1"/>
                        <a:t>upfont</a:t>
                      </a:r>
                      <a:r>
                        <a:rPr lang="en-US" sz="900" dirty="0"/>
                        <a:t> verification, stamping of invoices, mailing and collecting invoices, and high notification to your customers. 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Can cause unhappy customers, funding timing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Bank statement lending. </a:t>
                      </a:r>
                    </a:p>
                    <a:p>
                      <a:r>
                        <a:rPr lang="en-US" sz="900" dirty="0"/>
                        <a:t>Single draw term loan with daily or weekly direct debits from your bank account.</a:t>
                      </a:r>
                    </a:p>
                    <a:p>
                      <a:r>
                        <a:rPr lang="en-US" sz="900" dirty="0"/>
                        <a:t>Severe drain on future cash flow (short term repayment at very high interest rate)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391501"/>
                  </a:ext>
                </a:extLst>
              </a:tr>
              <a:tr h="232016">
                <a:tc>
                  <a:txBody>
                    <a:bodyPr/>
                    <a:lstStyle/>
                    <a:p>
                      <a:r>
                        <a:rPr lang="en-US" sz="900" dirty="0"/>
                        <a:t>Requires Guarantees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Requires Guarantees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May require a guarantor – or pre-validation of every 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Requires Guarantors &amp; Confessed Judgement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82500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en-US" sz="900" dirty="0"/>
                        <a:t>Requires Collateral - Accounts Receivable and Assets</a:t>
                      </a:r>
                      <a:r>
                        <a:rPr lang="en-US" sz="900" baseline="0" dirty="0"/>
                        <a:t> like Real Estate or Equipment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Collateral – only A/R and related contract rights – NO other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Typically A/R and related contract rights – often takes blanket lien on all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Requires Collateral – A/R and future receivables – may or may not file UCC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3828"/>
                  </a:ext>
                </a:extLst>
              </a:tr>
              <a:tr h="387825">
                <a:tc>
                  <a:txBody>
                    <a:bodyPr/>
                    <a:lstStyle/>
                    <a:p>
                      <a:r>
                        <a:rPr lang="en-US" sz="900" dirty="0"/>
                        <a:t>Long Approval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Typically 1 Week Approval – 2 – 3 business days to fund.</a:t>
                      </a:r>
                    </a:p>
                    <a:p>
                      <a:r>
                        <a:rPr lang="en-US" sz="900" dirty="0"/>
                        <a:t>In rush situations have completed entire process n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Typically short approval process – 7 – 14 days but verification of receivable required prior to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Very Quick Approval – 2 – 3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397439"/>
                  </a:ext>
                </a:extLst>
              </a:tr>
              <a:tr h="385999">
                <a:tc>
                  <a:txBody>
                    <a:bodyPr/>
                    <a:lstStyle/>
                    <a:p>
                      <a:r>
                        <a:rPr lang="en-US" sz="900" dirty="0"/>
                        <a:t>Other Costs include Unused or Commitment Fees</a:t>
                      </a:r>
                    </a:p>
                    <a:p>
                      <a:r>
                        <a:rPr lang="en-US" sz="900" dirty="0"/>
                        <a:t>Other Nuisance Admin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other cots, no fees, no hidden costs (float days), no long term contract or minimum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Sometimes closing costs.  Often requires a committed long term contract with </a:t>
                      </a:r>
                      <a:r>
                        <a:rPr lang="en-US" sz="900" dirty="0" err="1"/>
                        <a:t>mimum</a:t>
                      </a:r>
                      <a:r>
                        <a:rPr lang="en-US" sz="900" dirty="0"/>
                        <a:t> spend and audit fees.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Lots of nuisance fees and costs.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784800"/>
                  </a:ext>
                </a:extLst>
              </a:tr>
              <a:tr h="254084">
                <a:tc>
                  <a:txBody>
                    <a:bodyPr/>
                    <a:lstStyle/>
                    <a:p>
                      <a:r>
                        <a:rPr lang="en-US" sz="900" baseline="0" dirty="0"/>
                        <a:t>Little to No Verification of Invoices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Little to No Verification of Invoices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/>
                        <a:t>High verification process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70038"/>
                  </a:ext>
                </a:extLst>
              </a:tr>
              <a:tr h="238595">
                <a:tc>
                  <a:txBody>
                    <a:bodyPr/>
                    <a:lstStyle/>
                    <a:p>
                      <a:r>
                        <a:rPr lang="en-US" sz="900" dirty="0"/>
                        <a:t>Regular Financial Reporting (looking in rear view mirror)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Requires Quarterly Financial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/>
                        <a:t>Requires quarterly financials and monthly bank statements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54359"/>
                  </a:ext>
                </a:extLst>
              </a:tr>
              <a:tr h="627738">
                <a:tc>
                  <a:txBody>
                    <a:bodyPr/>
                    <a:lstStyle/>
                    <a:p>
                      <a:r>
                        <a:rPr lang="en-US" sz="900" dirty="0"/>
                        <a:t>Very strong, long track record operating companies.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Startups</a:t>
                      </a:r>
                      <a:r>
                        <a:rPr lang="en-US" sz="900" baseline="0" dirty="0"/>
                        <a:t> and young companies. Companies with losses, customer concentrations, tax liens, High Growth and Bankruptcy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Startups</a:t>
                      </a:r>
                      <a:r>
                        <a:rPr lang="en-US" sz="900" baseline="0" dirty="0"/>
                        <a:t> and young companies. Companies with losses, customer concentrations, tax liens, High and Low in Growth and Bankruptcy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8278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A69635C-2B94-4643-D2C9-7BF2E7629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New federal contract award</a:t>
            </a:r>
          </a:p>
          <a:p>
            <a:pPr marL="342900" indent="-342900"/>
            <a:r>
              <a:rPr lang="en-US" sz="2400" dirty="0">
                <a:latin typeface="+mj-lt"/>
              </a:rPr>
              <a:t>Service companies without hard assets</a:t>
            </a:r>
          </a:p>
          <a:p>
            <a:pPr marL="342900" indent="-342900"/>
            <a:r>
              <a:rPr lang="en-US" sz="2400" dirty="0">
                <a:latin typeface="+mj-lt"/>
              </a:rPr>
              <a:t>Start up companies or companies with limited operating history</a:t>
            </a:r>
          </a:p>
          <a:p>
            <a:pPr marL="342900" indent="-342900"/>
            <a:r>
              <a:rPr lang="en-US" sz="2400" dirty="0">
                <a:latin typeface="+mj-lt"/>
              </a:rPr>
              <a:t>Turn around situations (sudden change in financial performance)</a:t>
            </a:r>
          </a:p>
          <a:p>
            <a:pPr marL="342900" indent="-342900"/>
            <a:r>
              <a:rPr lang="en-US" sz="2400" dirty="0">
                <a:latin typeface="+mj-lt"/>
              </a:rPr>
              <a:t>Large customer concentrations</a:t>
            </a:r>
          </a:p>
          <a:p>
            <a:pPr marL="342900" indent="-342900"/>
            <a:r>
              <a:rPr lang="en-US" sz="2400" dirty="0">
                <a:latin typeface="+mj-lt"/>
              </a:rPr>
              <a:t>Sales to government agencies</a:t>
            </a:r>
          </a:p>
          <a:p>
            <a:pPr marL="342900" indent="-342900"/>
            <a:r>
              <a:rPr lang="en-US" sz="2400" dirty="0">
                <a:latin typeface="+mj-lt"/>
              </a:rPr>
              <a:t>High financial leverage</a:t>
            </a:r>
          </a:p>
          <a:p>
            <a:pPr marL="342900" indent="-342900"/>
            <a:r>
              <a:rPr lang="en-US" sz="2400" dirty="0">
                <a:latin typeface="+mj-lt"/>
              </a:rPr>
              <a:t>Joint ventures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Ideal Situations for Asset Based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67EC17-E333-6079-4E81-3CD376EA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0F8E1-2DD4-F024-D7C9-779FC0C1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DF1C0-0FA0-1D4A-BBF3-DBFB19D6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199"/>
            <a:ext cx="12188952" cy="5134377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>
                <a:latin typeface="+mj-lt"/>
              </a:rPr>
              <a:t>Look past obstacles that cause issues for traditional lenders</a:t>
            </a:r>
          </a:p>
          <a:p>
            <a:pPr marL="746125" lvl="1" indent="-342900"/>
            <a:r>
              <a:rPr lang="en-US" sz="2200" dirty="0">
                <a:latin typeface="+mj-lt"/>
              </a:rPr>
              <a:t>Limited Operating History</a:t>
            </a:r>
          </a:p>
          <a:p>
            <a:pPr marL="746125" lvl="1" indent="-342900"/>
            <a:r>
              <a:rPr lang="en-US" sz="2200" dirty="0">
                <a:latin typeface="+mj-lt"/>
              </a:rPr>
              <a:t>Mixed Operating Results</a:t>
            </a:r>
          </a:p>
          <a:p>
            <a:pPr marL="746125" lvl="1" indent="-342900"/>
            <a:r>
              <a:rPr lang="en-US" sz="2200" dirty="0">
                <a:latin typeface="+mj-lt"/>
              </a:rPr>
              <a:t>High Growth Situations</a:t>
            </a:r>
          </a:p>
          <a:p>
            <a:pPr marL="746125" lvl="1" indent="-342900"/>
            <a:r>
              <a:rPr lang="en-US" sz="2200" dirty="0">
                <a:latin typeface="+mj-lt"/>
              </a:rPr>
              <a:t>High Leverage</a:t>
            </a:r>
          </a:p>
          <a:p>
            <a:pPr marL="746125" lvl="1" indent="-342900"/>
            <a:r>
              <a:rPr lang="en-US" sz="2200" dirty="0">
                <a:latin typeface="+mj-lt"/>
              </a:rPr>
              <a:t>Customer Concentrations</a:t>
            </a:r>
          </a:p>
          <a:p>
            <a:pPr marL="342900" indent="-342900"/>
            <a:r>
              <a:rPr lang="en-US" sz="2400" dirty="0">
                <a:latin typeface="+mj-lt"/>
              </a:rPr>
              <a:t>Provides significantly higher levels of liquidity and capital than traditional lenders can provide</a:t>
            </a:r>
          </a:p>
          <a:p>
            <a:pPr marL="342900" indent="-342900"/>
            <a:r>
              <a:rPr lang="en-US" sz="2400" dirty="0">
                <a:latin typeface="+mj-lt"/>
              </a:rPr>
              <a:t>Financial support letters can help win new contracts</a:t>
            </a:r>
          </a:p>
          <a:p>
            <a:pPr marL="342900" indent="-342900"/>
            <a:r>
              <a:rPr lang="en-US" sz="2400" dirty="0">
                <a:latin typeface="+mj-lt"/>
              </a:rPr>
              <a:t>No upfront costs, annual costs, or fixed costs</a:t>
            </a:r>
          </a:p>
          <a:p>
            <a:pPr marL="342900" indent="-342900"/>
            <a:r>
              <a:rPr lang="en-US" sz="2400" dirty="0">
                <a:latin typeface="+mj-lt"/>
              </a:rPr>
              <a:t>Quick turnaround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A333-1DDB-A141-8580-5AE165FF8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Benefits of Utilizing an Asset Based Lender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693B-80EB-CD4E-8E61-1BA728E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8135-D256-423C-BDFD-8359C7B16F6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FEEED6B-F25E-7831-A608-BE519B786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5972577"/>
            <a:ext cx="3771900" cy="8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757498-7ABB-930C-E4CC-E9E5FD30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62473"/>
            <a:ext cx="12375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VSBC">
      <a:dk1>
        <a:srgbClr val="091C59"/>
      </a:dk1>
      <a:lt1>
        <a:srgbClr val="FFFFFF"/>
      </a:lt1>
      <a:dk2>
        <a:srgbClr val="091C59"/>
      </a:dk2>
      <a:lt2>
        <a:srgbClr val="E7E6E6"/>
      </a:lt2>
      <a:accent1>
        <a:srgbClr val="E33C30"/>
      </a:accent1>
      <a:accent2>
        <a:srgbClr val="1B365D"/>
      </a:accent2>
      <a:accent3>
        <a:srgbClr val="125FB1"/>
      </a:accent3>
      <a:accent4>
        <a:srgbClr val="323E48"/>
      </a:accent4>
      <a:accent5>
        <a:srgbClr val="B0ACAC"/>
      </a:accent5>
      <a:accent6>
        <a:srgbClr val="FFFFFF"/>
      </a:accent6>
      <a:hlink>
        <a:srgbClr val="E33C30"/>
      </a:hlink>
      <a:folHlink>
        <a:srgbClr val="9F22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136NVS-PPT-Template-2022-01" id="{190F64B3-98F6-C941-9E71-460C2C4C4AF4}" vid="{4D2DF11E-499C-124B-8274-36FEA065C52A}"/>
    </a:ext>
  </a:extLst>
</a:theme>
</file>

<file path=ppt/theme/theme2.xml><?xml version="1.0" encoding="utf-8"?>
<a:theme xmlns:a="http://schemas.openxmlformats.org/drawingml/2006/main" name="1_Office Theme">
  <a:themeElements>
    <a:clrScheme name="NVSBC">
      <a:dk1>
        <a:srgbClr val="091C59"/>
      </a:dk1>
      <a:lt1>
        <a:srgbClr val="FFFFFF"/>
      </a:lt1>
      <a:dk2>
        <a:srgbClr val="091C59"/>
      </a:dk2>
      <a:lt2>
        <a:srgbClr val="E7E6E6"/>
      </a:lt2>
      <a:accent1>
        <a:srgbClr val="E33C30"/>
      </a:accent1>
      <a:accent2>
        <a:srgbClr val="1B365D"/>
      </a:accent2>
      <a:accent3>
        <a:srgbClr val="125FB1"/>
      </a:accent3>
      <a:accent4>
        <a:srgbClr val="323E48"/>
      </a:accent4>
      <a:accent5>
        <a:srgbClr val="B0ACAC"/>
      </a:accent5>
      <a:accent6>
        <a:srgbClr val="FFFFFF"/>
      </a:accent6>
      <a:hlink>
        <a:srgbClr val="E33C30"/>
      </a:hlink>
      <a:folHlink>
        <a:srgbClr val="9F22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136NVS-PPT-Template-2022-01" id="{190F64B3-98F6-C941-9E71-460C2C4C4AF4}" vid="{8D997015-D498-B145-9171-53E8D8F7E7DB}"/>
    </a:ext>
  </a:extLst>
</a:theme>
</file>

<file path=ppt/theme/theme3.xml><?xml version="1.0" encoding="utf-8"?>
<a:theme xmlns:a="http://schemas.openxmlformats.org/drawingml/2006/main" name="2_Office Theme">
  <a:themeElements>
    <a:clrScheme name="NVSBC">
      <a:dk1>
        <a:srgbClr val="091C59"/>
      </a:dk1>
      <a:lt1>
        <a:srgbClr val="FFFFFF"/>
      </a:lt1>
      <a:dk2>
        <a:srgbClr val="091C59"/>
      </a:dk2>
      <a:lt2>
        <a:srgbClr val="E7E6E6"/>
      </a:lt2>
      <a:accent1>
        <a:srgbClr val="E33C30"/>
      </a:accent1>
      <a:accent2>
        <a:srgbClr val="1B365D"/>
      </a:accent2>
      <a:accent3>
        <a:srgbClr val="125FB1"/>
      </a:accent3>
      <a:accent4>
        <a:srgbClr val="323E48"/>
      </a:accent4>
      <a:accent5>
        <a:srgbClr val="B0ACAC"/>
      </a:accent5>
      <a:accent6>
        <a:srgbClr val="FFFFFF"/>
      </a:accent6>
      <a:hlink>
        <a:srgbClr val="E33C30"/>
      </a:hlink>
      <a:folHlink>
        <a:srgbClr val="9F22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136NVS-PPT-Template-2022-01" id="{190F64B3-98F6-C941-9E71-460C2C4C4AF4}" vid="{AB173585-BA24-EB40-AF43-9C361E3F4E4E}"/>
    </a:ext>
  </a:extLst>
</a:theme>
</file>

<file path=ppt/theme/theme4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DBA8DFCE041A499F13116F970FBE80" ma:contentTypeVersion="9" ma:contentTypeDescription="Create a new document." ma:contentTypeScope="" ma:versionID="4fe2b47c8a2f1f3cb073fb4a3c48fc9a">
  <xsd:schema xmlns:xsd="http://www.w3.org/2001/XMLSchema" xmlns:xs="http://www.w3.org/2001/XMLSchema" xmlns:p="http://schemas.microsoft.com/office/2006/metadata/properties" xmlns:ns3="79cdbbdf-9023-4acf-8401-df7a7b9bd5d5" xmlns:ns4="9702cfb1-7399-4204-bb1f-23811d48c1b2" targetNamespace="http://schemas.microsoft.com/office/2006/metadata/properties" ma:root="true" ma:fieldsID="7a36350d92b2d0919b80538b6c5584f5" ns3:_="" ns4:_="">
    <xsd:import namespace="79cdbbdf-9023-4acf-8401-df7a7b9bd5d5"/>
    <xsd:import namespace="9702cfb1-7399-4204-bb1f-23811d48c1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dbbdf-9023-4acf-8401-df7a7b9bd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2cfb1-7399-4204-bb1f-23811d48c1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DE788-F0D7-41B7-BAC4-FAE837B22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cdbbdf-9023-4acf-8401-df7a7b9bd5d5"/>
    <ds:schemaRef ds:uri="9702cfb1-7399-4204-bb1f-23811d48c1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38501F-6347-4BB0-B3A8-2077401D037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9cdbbdf-9023-4acf-8401-df7a7b9bd5d5"/>
    <ds:schemaRef ds:uri="http://purl.org/dc/elements/1.1/"/>
    <ds:schemaRef ds:uri="http://schemas.microsoft.com/office/2006/documentManagement/types"/>
    <ds:schemaRef ds:uri="9702cfb1-7399-4204-bb1f-23811d48c1b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B3961D-8F7B-4CE4-BA62-3110CAA552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22136NVS-PPT-Template-2022-01</Template>
  <TotalTime>8944</TotalTime>
  <Words>1961</Words>
  <Application>Microsoft Macintosh PowerPoint</Application>
  <PresentationFormat>Widescreen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 Light</vt:lpstr>
      <vt:lpstr>System Font Regular</vt:lpstr>
      <vt:lpstr>Open Sans</vt:lpstr>
      <vt:lpstr>Open Sans ExtraBold</vt:lpstr>
      <vt:lpstr>Calibri</vt:lpstr>
      <vt:lpstr>Baguet Script</vt:lpstr>
      <vt:lpstr>Arial</vt:lpstr>
      <vt:lpstr>Rockwell</vt:lpstr>
      <vt:lpstr>Wingdings</vt:lpstr>
      <vt:lpstr>Courier New</vt:lpstr>
      <vt:lpstr>Office Theme</vt:lpstr>
      <vt:lpstr>1_Office Theme</vt:lpstr>
      <vt:lpstr>2_Office Theme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 your Growth Teresa Moon</vt:lpstr>
      <vt:lpstr>We can all do well if we start by doing good!</vt:lpstr>
      <vt:lpstr>A Better Financial Partner for government contractors</vt:lpstr>
      <vt:lpstr>If you win it, can you fund it? </vt:lpstr>
      <vt:lpstr>Let’s chat!   Teresa Moon Director of Business Development  Teresa@parabilis.com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Semple</dc:creator>
  <cp:lastModifiedBy>McKenzie Carter</cp:lastModifiedBy>
  <cp:revision>36</cp:revision>
  <cp:lastPrinted>2023-02-07T20:13:35Z</cp:lastPrinted>
  <dcterms:created xsi:type="dcterms:W3CDTF">2022-03-15T20:55:44Z</dcterms:created>
  <dcterms:modified xsi:type="dcterms:W3CDTF">2023-02-13T12:49:11Z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0x010100C2DBA8DFCE041A499F13116F970FBE80</vt:lpwstr>
  </property>
</Properties>
</file>