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9" r:id="rId4"/>
    <p:sldId id="257" r:id="rId5"/>
    <p:sldId id="258" r:id="rId6"/>
    <p:sldId id="264" r:id="rId7"/>
    <p:sldId id="269" r:id="rId8"/>
    <p:sldId id="273" r:id="rId9"/>
    <p:sldId id="270" r:id="rId10"/>
    <p:sldId id="271" r:id="rId11"/>
    <p:sldId id="274" r:id="rId12"/>
    <p:sldId id="275" r:id="rId13"/>
    <p:sldId id="276" r:id="rId14"/>
    <p:sldId id="277" r:id="rId15"/>
    <p:sldId id="278" r:id="rId16"/>
    <p:sldId id="279" r:id="rId17"/>
    <p:sldId id="280" r:id="rId18"/>
    <p:sldId id="281" r:id="rId19"/>
    <p:sldId id="282" r:id="rId20"/>
    <p:sldId id="268" r:id="rId21"/>
    <p:sldId id="272" r:id="rId22"/>
    <p:sldId id="285" r:id="rId23"/>
    <p:sldId id="287" r:id="rId24"/>
    <p:sldId id="288" r:id="rId25"/>
    <p:sldId id="289" r:id="rId26"/>
    <p:sldId id="283" r:id="rId27"/>
    <p:sldId id="284" r:id="rId28"/>
    <p:sldId id="286" r:id="rId29"/>
    <p:sldId id="291" r:id="rId30"/>
    <p:sldId id="265" r:id="rId31"/>
    <p:sldId id="26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52"/>
    <a:srgbClr val="B49D5A"/>
    <a:srgbClr val="202C41"/>
    <a:srgbClr val="646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99"/>
    <p:restoredTop sz="96327"/>
  </p:normalViewPr>
  <p:slideViewPr>
    <p:cSldViewPr snapToGrid="0" snapToObjects="1">
      <p:cViewPr varScale="1">
        <p:scale>
          <a:sx n="128" d="100"/>
          <a:sy n="128"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SBC - Title Slide">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9F2056A2-4CB4-F69C-AAE5-685566BE53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2002" cy="6437478"/>
          </a:xfrm>
          <a:prstGeom prst="rect">
            <a:avLst/>
          </a:prstGeom>
        </p:spPr>
      </p:pic>
      <p:sp>
        <p:nvSpPr>
          <p:cNvPr id="8" name="Rectangle 7">
            <a:extLst>
              <a:ext uri="{FF2B5EF4-FFF2-40B4-BE49-F238E27FC236}">
                <a16:creationId xmlns:a16="http://schemas.microsoft.com/office/drawing/2014/main" id="{ACA6F8A3-DA16-65A8-25C2-A2FEA0742C85}"/>
              </a:ext>
            </a:extLst>
          </p:cNvPr>
          <p:cNvSpPr/>
          <p:nvPr userDrawn="1"/>
        </p:nvSpPr>
        <p:spPr>
          <a:xfrm>
            <a:off x="0" y="5301049"/>
            <a:ext cx="12192000" cy="1556951"/>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82950CD-F4F7-6B17-69B5-8064E5A211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25458" y="517947"/>
            <a:ext cx="5141084" cy="4272658"/>
          </a:xfrm>
          <a:prstGeom prst="rect">
            <a:avLst/>
          </a:prstGeom>
        </p:spPr>
      </p:pic>
      <p:sp>
        <p:nvSpPr>
          <p:cNvPr id="15" name="Title 1">
            <a:extLst>
              <a:ext uri="{FF2B5EF4-FFF2-40B4-BE49-F238E27FC236}">
                <a16:creationId xmlns:a16="http://schemas.microsoft.com/office/drawing/2014/main" id="{916ABDBD-C911-6F20-924E-D9EFB6B002BA}"/>
              </a:ext>
            </a:extLst>
          </p:cNvPr>
          <p:cNvSpPr>
            <a:spLocks noGrp="1"/>
          </p:cNvSpPr>
          <p:nvPr>
            <p:ph type="title" hasCustomPrompt="1"/>
          </p:nvPr>
        </p:nvSpPr>
        <p:spPr>
          <a:xfrm>
            <a:off x="838200" y="5353154"/>
            <a:ext cx="10515600" cy="888736"/>
          </a:xfrm>
        </p:spPr>
        <p:txBody>
          <a:bodyPr>
            <a:normAutofit/>
          </a:bodyPr>
          <a:lstStyle>
            <a:lvl1pPr algn="ctr">
              <a:defRPr sz="4000" b="1">
                <a:solidFill>
                  <a:srgbClr val="B49D5A"/>
                </a:solidFill>
                <a:latin typeface="Trebuchet MS" panose="020B0703020202090204" pitchFamily="34" charset="0"/>
              </a:defRPr>
            </a:lvl1pPr>
          </a:lstStyle>
          <a:p>
            <a:r>
              <a:rPr lang="en-US" dirty="0"/>
              <a:t>Session Title</a:t>
            </a:r>
          </a:p>
        </p:txBody>
      </p:sp>
      <p:sp>
        <p:nvSpPr>
          <p:cNvPr id="18" name="Text Placeholder 2">
            <a:extLst>
              <a:ext uri="{FF2B5EF4-FFF2-40B4-BE49-F238E27FC236}">
                <a16:creationId xmlns:a16="http://schemas.microsoft.com/office/drawing/2014/main" id="{64765902-493D-6E64-28F9-69929D8AAE25}"/>
              </a:ext>
            </a:extLst>
          </p:cNvPr>
          <p:cNvSpPr>
            <a:spLocks noGrp="1"/>
          </p:cNvSpPr>
          <p:nvPr>
            <p:ph type="body" idx="1" hasCustomPrompt="1"/>
          </p:nvPr>
        </p:nvSpPr>
        <p:spPr>
          <a:xfrm>
            <a:off x="831850" y="6206721"/>
            <a:ext cx="10515600" cy="509952"/>
          </a:xfrm>
        </p:spPr>
        <p:txBody>
          <a:bodyPr>
            <a:normAutofit/>
          </a:bodyPr>
          <a:lstStyle>
            <a:lvl1pPr marL="0" indent="0" algn="ctr">
              <a:buNone/>
              <a:defRPr sz="280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 Moderator Name, Organization</a:t>
            </a:r>
          </a:p>
        </p:txBody>
      </p:sp>
      <p:cxnSp>
        <p:nvCxnSpPr>
          <p:cNvPr id="20" name="Straight Connector 19">
            <a:extLst>
              <a:ext uri="{FF2B5EF4-FFF2-40B4-BE49-F238E27FC236}">
                <a16:creationId xmlns:a16="http://schemas.microsoft.com/office/drawing/2014/main" id="{F61FA8E6-8441-258C-7255-969C739B2AE7}"/>
              </a:ext>
            </a:extLst>
          </p:cNvPr>
          <p:cNvCxnSpPr>
            <a:cxnSpLocks/>
          </p:cNvCxnSpPr>
          <p:nvPr userDrawn="1"/>
        </p:nvCxnSpPr>
        <p:spPr>
          <a:xfrm>
            <a:off x="-2" y="5157339"/>
            <a:ext cx="12192002"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59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3SBC - Contact Info">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B49D5A"/>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0896CFE6-4BAA-E863-120B-157E9BAC46AE}"/>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423812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SBC - Contact Info 2">
    <p:bg>
      <p:bgPr>
        <a:solidFill>
          <a:srgbClr val="B49D5A"/>
        </a:solid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2C3A52"/>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79707301-7AC2-2BD7-8D30-B702052EA2F2}"/>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14466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SBC - Moderato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userDrawn="1"/>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297080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SBC - Speak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userDrawn="1"/>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114840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SBC - Moderato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91895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SBC - Speak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7866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SBC - Introductions Inf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2/13/23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838200" y="1288575"/>
            <a:ext cx="105156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0DFE393-418D-D0CE-A6F1-F8ED9753174D}"/>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8" name="TextBox 7">
            <a:extLst>
              <a:ext uri="{FF2B5EF4-FFF2-40B4-BE49-F238E27FC236}">
                <a16:creationId xmlns:a16="http://schemas.microsoft.com/office/drawing/2014/main" id="{06777018-FA82-20A2-46D3-D6E986374CA0}"/>
              </a:ext>
            </a:extLst>
          </p:cNvPr>
          <p:cNvSpPr txBox="1"/>
          <p:nvPr userDrawn="1"/>
        </p:nvSpPr>
        <p:spPr>
          <a:xfrm>
            <a:off x="838200" y="477859"/>
            <a:ext cx="10515600" cy="769441"/>
          </a:xfrm>
          <a:prstGeom prst="rect">
            <a:avLst/>
          </a:prstGeom>
          <a:noFill/>
        </p:spPr>
        <p:txBody>
          <a:bodyPr wrap="square" rtlCol="0">
            <a:spAutoFit/>
          </a:bodyPr>
          <a:lstStyle/>
          <a:p>
            <a:r>
              <a:rPr lang="en-US" sz="4400" b="1" dirty="0">
                <a:solidFill>
                  <a:srgbClr val="B49D5A"/>
                </a:solidFill>
                <a:latin typeface="Trebuchet MS" panose="020B0703020202090204" pitchFamily="34" charset="0"/>
              </a:rPr>
              <a:t>Introductions</a:t>
            </a:r>
          </a:p>
        </p:txBody>
      </p:sp>
      <p:sp>
        <p:nvSpPr>
          <p:cNvPr id="14" name="TextBox 13">
            <a:extLst>
              <a:ext uri="{FF2B5EF4-FFF2-40B4-BE49-F238E27FC236}">
                <a16:creationId xmlns:a16="http://schemas.microsoft.com/office/drawing/2014/main" id="{E5A675A0-ECD8-2F55-06A1-B6ACB2013D9E}"/>
              </a:ext>
            </a:extLst>
          </p:cNvPr>
          <p:cNvSpPr txBox="1"/>
          <p:nvPr userDrawn="1"/>
        </p:nvSpPr>
        <p:spPr>
          <a:xfrm>
            <a:off x="838200" y="1408586"/>
            <a:ext cx="10515600" cy="630942"/>
          </a:xfrm>
          <a:prstGeom prst="rect">
            <a:avLst/>
          </a:prstGeom>
          <a:noFill/>
        </p:spPr>
        <p:txBody>
          <a:bodyPr wrap="square" rtlCol="0">
            <a:spAutoFit/>
          </a:bodyPr>
          <a:lstStyle/>
          <a:p>
            <a:r>
              <a:rPr lang="en-US" sz="3500" b="1" dirty="0">
                <a:solidFill>
                  <a:srgbClr val="2C3A52"/>
                </a:solidFill>
                <a:latin typeface="Trebuchet MS" panose="020B0703020202090204" pitchFamily="34" charset="0"/>
              </a:rPr>
              <a:t>Suggested Format:</a:t>
            </a:r>
          </a:p>
        </p:txBody>
      </p:sp>
      <p:sp>
        <p:nvSpPr>
          <p:cNvPr id="16" name="TextBox 15">
            <a:extLst>
              <a:ext uri="{FF2B5EF4-FFF2-40B4-BE49-F238E27FC236}">
                <a16:creationId xmlns:a16="http://schemas.microsoft.com/office/drawing/2014/main" id="{C6F1B8F5-24F0-2428-5437-45638DC6A06C}"/>
              </a:ext>
            </a:extLst>
          </p:cNvPr>
          <p:cNvSpPr txBox="1"/>
          <p:nvPr userDrawn="1"/>
        </p:nvSpPr>
        <p:spPr>
          <a:xfrm>
            <a:off x="838200" y="2241343"/>
            <a:ext cx="8550729" cy="3416320"/>
          </a:xfrm>
          <a:prstGeom prst="rect">
            <a:avLst/>
          </a:prstGeom>
          <a:noFill/>
        </p:spPr>
        <p:txBody>
          <a:bodyPr wrap="square" rtlCol="0">
            <a:spAutoFit/>
          </a:bodyPr>
          <a:lstStyle/>
          <a:p>
            <a:pPr marL="514350" indent="-514350">
              <a:buFont typeface="Arial" panose="020B0604020202020204" pitchFamily="34" charset="0"/>
              <a:buChar char="•"/>
            </a:pPr>
            <a:r>
              <a:rPr lang="en-US" sz="2400" b="1" dirty="0">
                <a:solidFill>
                  <a:srgbClr val="202C41"/>
                </a:solidFill>
                <a:latin typeface="Trebuchet MS" panose="020B0703020202090204" pitchFamily="34" charset="0"/>
              </a:rPr>
              <a:t>Pre-Intensive Session (75 Minutes): </a:t>
            </a:r>
            <a:r>
              <a:rPr lang="en-US" sz="2400" dirty="0">
                <a:solidFill>
                  <a:srgbClr val="202C41"/>
                </a:solidFill>
                <a:latin typeface="Trebuchet MS" panose="020B0703020202090204" pitchFamily="34" charset="0"/>
              </a:rPr>
              <a:t>Moderator provides introductions, and each speaker is given 20-30 minutes to present their area of expertise related to the session topic</a:t>
            </a:r>
          </a:p>
          <a:p>
            <a:pPr marL="514350" indent="-514350">
              <a:buFont typeface="Arial" panose="020B0604020202020204" pitchFamily="34" charset="0"/>
              <a:buChar char="•"/>
            </a:pPr>
            <a:endParaRPr lang="en-US" sz="2400" dirty="0">
              <a:solidFill>
                <a:srgbClr val="202C41"/>
              </a:solidFill>
              <a:latin typeface="Trebuchet MS" panose="020B0703020202090204" pitchFamily="34" charset="0"/>
            </a:endParaRPr>
          </a:p>
          <a:p>
            <a:pPr marL="457200" indent="-457200">
              <a:buFont typeface="Arial" panose="020B0604020202020204" pitchFamily="34" charset="0"/>
              <a:buChar char="•"/>
            </a:pPr>
            <a:r>
              <a:rPr lang="en-US" sz="2400" b="1" dirty="0">
                <a:solidFill>
                  <a:srgbClr val="202C41"/>
                </a:solidFill>
                <a:latin typeface="Trebuchet MS" panose="020B0703020202090204" pitchFamily="34" charset="0"/>
              </a:rPr>
              <a:t>Breakout Session (60 Minutes): </a:t>
            </a:r>
            <a:r>
              <a:rPr lang="en-US" sz="2400" dirty="0">
                <a:solidFill>
                  <a:srgbClr val="202C41"/>
                </a:solidFill>
                <a:latin typeface="Trebuchet MS" panose="020B0703020202090204" pitchFamily="34" charset="0"/>
              </a:rPr>
              <a:t>Moderator provides introductions, and each speaker is given 5-8 minutes to introduce themselves and present their specific information related to the session topic</a:t>
            </a:r>
          </a:p>
        </p:txBody>
      </p:sp>
    </p:spTree>
    <p:extLst>
      <p:ext uri="{BB962C8B-B14F-4D97-AF65-F5344CB8AC3E}">
        <p14:creationId xmlns:p14="http://schemas.microsoft.com/office/powerpoint/2010/main" val="354056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3SBC -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D77E-789D-689D-99AB-8C43D8732AF3}"/>
              </a:ext>
            </a:extLst>
          </p:cNvPr>
          <p:cNvSpPr>
            <a:spLocks noGrp="1"/>
          </p:cNvSpPr>
          <p:nvPr>
            <p:ph type="title" hasCustomPrompt="1"/>
          </p:nvPr>
        </p:nvSpPr>
        <p:spPr>
          <a:xfrm>
            <a:off x="838200" y="365125"/>
            <a:ext cx="10515600" cy="549275"/>
          </a:xfrm>
        </p:spPr>
        <p:txBody>
          <a:bodyPr/>
          <a:lstStyle>
            <a:lvl1pPr>
              <a:defRPr b="1">
                <a:solidFill>
                  <a:srgbClr val="2C3A52"/>
                </a:solidFill>
                <a:latin typeface="Trebuchet MS" panose="020B0703020202090204" pitchFamily="34" charset="0"/>
              </a:defRPr>
            </a:lvl1pPr>
          </a:lstStyle>
          <a:p>
            <a:r>
              <a:rPr lang="en-US" dirty="0"/>
              <a:t>Slide Title Here</a:t>
            </a:r>
          </a:p>
        </p:txBody>
      </p:sp>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2/13/23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838200" y="1065786"/>
            <a:ext cx="105156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3" name="Content Placeholder 2">
            <a:extLst>
              <a:ext uri="{FF2B5EF4-FFF2-40B4-BE49-F238E27FC236}">
                <a16:creationId xmlns:a16="http://schemas.microsoft.com/office/drawing/2014/main" id="{59327E75-B28F-D768-B014-AC7BE34E3AD8}"/>
              </a:ext>
            </a:extLst>
          </p:cNvPr>
          <p:cNvSpPr>
            <a:spLocks noGrp="1"/>
          </p:cNvSpPr>
          <p:nvPr>
            <p:ph idx="1" hasCustomPrompt="1"/>
          </p:nvPr>
        </p:nvSpPr>
        <p:spPr>
          <a:xfrm>
            <a:off x="838200" y="1268422"/>
            <a:ext cx="10515600" cy="4351338"/>
          </a:xfrm>
        </p:spPr>
        <p:txBody>
          <a:bodyPr/>
          <a:lstStyle>
            <a:lvl1pPr>
              <a:defRPr>
                <a:solidFill>
                  <a:srgbClr val="202C41"/>
                </a:solidFill>
                <a:latin typeface="Trebuchet MS" panose="020B0703020202090204" pitchFamily="34" charset="0"/>
              </a:defRPr>
            </a:lvl1pPr>
          </a:lstStyle>
          <a:p>
            <a:pPr lvl="0"/>
            <a:r>
              <a:rPr lang="en-US" dirty="0"/>
              <a:t>Insert Content Here</a:t>
            </a:r>
          </a:p>
        </p:txBody>
      </p:sp>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12" name="TextBox 11">
            <a:extLst>
              <a:ext uri="{FF2B5EF4-FFF2-40B4-BE49-F238E27FC236}">
                <a16:creationId xmlns:a16="http://schemas.microsoft.com/office/drawing/2014/main" id="{7FC30C61-23A1-1683-76D0-AF5F3F1BA270}"/>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357369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SBC - Key Takeawa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D77E-789D-689D-99AB-8C43D8732AF3}"/>
              </a:ext>
            </a:extLst>
          </p:cNvPr>
          <p:cNvSpPr>
            <a:spLocks noGrp="1"/>
          </p:cNvSpPr>
          <p:nvPr>
            <p:ph type="title" hasCustomPrompt="1"/>
          </p:nvPr>
        </p:nvSpPr>
        <p:spPr>
          <a:xfrm>
            <a:off x="838200" y="365125"/>
            <a:ext cx="10515600" cy="549275"/>
          </a:xfrm>
        </p:spPr>
        <p:txBody>
          <a:bodyPr/>
          <a:lstStyle>
            <a:lvl1pPr>
              <a:defRPr b="1">
                <a:solidFill>
                  <a:srgbClr val="B49D5A"/>
                </a:solidFill>
                <a:latin typeface="Trebuchet MS" panose="020B0703020202090204" pitchFamily="34" charset="0"/>
              </a:defRPr>
            </a:lvl1pPr>
          </a:lstStyle>
          <a:p>
            <a:r>
              <a:rPr lang="en-US" dirty="0"/>
              <a:t>Key Takeaways</a:t>
            </a:r>
          </a:p>
        </p:txBody>
      </p:sp>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2/13/23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838200" y="1065786"/>
            <a:ext cx="10515600" cy="0"/>
          </a:xfrm>
          <a:prstGeom prst="line">
            <a:avLst/>
          </a:prstGeom>
          <a:ln w="38100">
            <a:solidFill>
              <a:srgbClr val="2C3A52"/>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3" name="Content Placeholder 2">
            <a:extLst>
              <a:ext uri="{FF2B5EF4-FFF2-40B4-BE49-F238E27FC236}">
                <a16:creationId xmlns:a16="http://schemas.microsoft.com/office/drawing/2014/main" id="{59327E75-B28F-D768-B014-AC7BE34E3AD8}"/>
              </a:ext>
            </a:extLst>
          </p:cNvPr>
          <p:cNvSpPr>
            <a:spLocks noGrp="1"/>
          </p:cNvSpPr>
          <p:nvPr>
            <p:ph idx="1" hasCustomPrompt="1"/>
          </p:nvPr>
        </p:nvSpPr>
        <p:spPr>
          <a:xfrm>
            <a:off x="838200" y="1268422"/>
            <a:ext cx="10515600" cy="4351338"/>
          </a:xfrm>
        </p:spPr>
        <p:txBody>
          <a:bodyPr/>
          <a:lstStyle>
            <a:lvl1pPr>
              <a:defRPr>
                <a:solidFill>
                  <a:srgbClr val="202C41"/>
                </a:solidFill>
                <a:latin typeface="Trebuchet MS" panose="020B0703020202090204" pitchFamily="34" charset="0"/>
              </a:defRPr>
            </a:lvl1pPr>
          </a:lstStyle>
          <a:p>
            <a:pPr lvl="0"/>
            <a:r>
              <a:rPr lang="en-US" dirty="0"/>
              <a:t>Insert Content Here</a:t>
            </a:r>
          </a:p>
        </p:txBody>
      </p:sp>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12" name="TextBox 11">
            <a:extLst>
              <a:ext uri="{FF2B5EF4-FFF2-40B4-BE49-F238E27FC236}">
                <a16:creationId xmlns:a16="http://schemas.microsoft.com/office/drawing/2014/main" id="{FAD6ACB5-EF8B-3DCF-E949-86A9B4212CBD}"/>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265069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0" y="0"/>
            <a:ext cx="12192000"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9A38A5-B264-3FAA-A88D-2DDCA3BC5D8B}"/>
              </a:ext>
            </a:extLst>
          </p:cNvPr>
          <p:cNvSpPr txBox="1"/>
          <p:nvPr userDrawn="1"/>
        </p:nvSpPr>
        <p:spPr>
          <a:xfrm>
            <a:off x="3837214" y="4767945"/>
            <a:ext cx="7374772" cy="110799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dirty="0">
                <a:solidFill>
                  <a:srgbClr val="B49D5A"/>
                </a:solidFill>
                <a:effectLst/>
                <a:latin typeface="OldErika" pitchFamily="2" charset="0"/>
              </a:rPr>
              <a:t>QUESTIONS?</a:t>
            </a:r>
            <a:endParaRPr lang="en-US" sz="6600" dirty="0">
              <a:solidFill>
                <a:srgbClr val="B49D5A"/>
              </a:solidFill>
              <a:effectLst/>
              <a:latin typeface="OldErika" pitchFamily="2" charset="0"/>
            </a:endParaRPr>
          </a:p>
        </p:txBody>
      </p:sp>
      <p:cxnSp>
        <p:nvCxnSpPr>
          <p:cNvPr id="9" name="Straight Connector 8">
            <a:extLst>
              <a:ext uri="{FF2B5EF4-FFF2-40B4-BE49-F238E27FC236}">
                <a16:creationId xmlns:a16="http://schemas.microsoft.com/office/drawing/2014/main" id="{D9094C06-492D-9824-F2A5-8C2FD9E94C14}"/>
              </a:ext>
            </a:extLst>
          </p:cNvPr>
          <p:cNvCxnSpPr>
            <a:cxnSpLocks/>
          </p:cNvCxnSpPr>
          <p:nvPr userDrawn="1"/>
        </p:nvCxnSpPr>
        <p:spPr>
          <a:xfrm>
            <a:off x="4604657" y="6017991"/>
            <a:ext cx="7587343"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55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2F6BB-3E6A-9117-5808-D96BDB58E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37DA4-781A-C4B5-9516-6E4EA5661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73892-8B02-38F3-E0B2-CCEB92490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42556-BEF5-BD45-97A8-62240D3A5590}" type="datetimeFigureOut">
              <a:rPr lang="en-US" smtClean="0"/>
              <a:t>2/13/23</a:t>
            </a:fld>
            <a:endParaRPr lang="en-US"/>
          </a:p>
        </p:txBody>
      </p:sp>
      <p:sp>
        <p:nvSpPr>
          <p:cNvPr id="5" name="Footer Placeholder 4">
            <a:extLst>
              <a:ext uri="{FF2B5EF4-FFF2-40B4-BE49-F238E27FC236}">
                <a16:creationId xmlns:a16="http://schemas.microsoft.com/office/drawing/2014/main" id="{D1C9E0AD-2603-508E-0F06-A9D96B3E1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867B60-BD7C-8F84-A86C-E82AFADDE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96C56-6EBC-A44E-90AB-E89E1CDDCF72}" type="slidenum">
              <a:rPr lang="en-US" smtClean="0"/>
              <a:t>‹#›</a:t>
            </a:fld>
            <a:endParaRPr lang="en-US"/>
          </a:p>
        </p:txBody>
      </p:sp>
    </p:spTree>
    <p:extLst>
      <p:ext uri="{BB962C8B-B14F-4D97-AF65-F5344CB8AC3E}">
        <p14:creationId xmlns:p14="http://schemas.microsoft.com/office/powerpoint/2010/main" val="335254529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3" r:id="rId4"/>
    <p:sldLayoutId id="2147483662" r:id="rId5"/>
    <p:sldLayoutId id="2147483660" r:id="rId6"/>
    <p:sldLayoutId id="2147483650" r:id="rId7"/>
    <p:sldLayoutId id="2147483664" r:id="rId8"/>
    <p:sldLayoutId id="2147483652"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www.mccarter.com/" TargetMode="External"/><Relationship Id="rId2" Type="http://schemas.openxmlformats.org/officeDocument/2006/relationships/hyperlink" Target="mailto:amajor@mccarter.com" TargetMode="External"/><Relationship Id="rId1" Type="http://schemas.openxmlformats.org/officeDocument/2006/relationships/slideLayout" Target="../slideLayouts/slideLayout10.xml"/><Relationship Id="rId5" Type="http://schemas.openxmlformats.org/officeDocument/2006/relationships/hyperlink" Target="http://www.gsanational.com/" TargetMode="External"/><Relationship Id="rId4" Type="http://schemas.openxmlformats.org/officeDocument/2006/relationships/hyperlink" Target="mailto:vquinones@gsanationa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4720-6654-E4BA-3136-A8E54838D3CA}"/>
              </a:ext>
            </a:extLst>
          </p:cNvPr>
          <p:cNvSpPr>
            <a:spLocks noGrp="1"/>
          </p:cNvSpPr>
          <p:nvPr>
            <p:ph type="title"/>
          </p:nvPr>
        </p:nvSpPr>
        <p:spPr>
          <a:xfrm>
            <a:off x="838200" y="5459312"/>
            <a:ext cx="10515600" cy="888736"/>
          </a:xfrm>
        </p:spPr>
        <p:txBody>
          <a:bodyPr>
            <a:noAutofit/>
          </a:bodyPr>
          <a:lstStyle/>
          <a:p>
            <a:r>
              <a:rPr lang="en-US" sz="2800" dirty="0"/>
              <a:t>The Service Contract Act:  Issues &amp; Solutions for</a:t>
            </a:r>
            <a:br>
              <a:rPr lang="en-US" sz="2800" dirty="0"/>
            </a:br>
            <a:r>
              <a:rPr lang="en-US" sz="2800" dirty="0"/>
              <a:t>Government Contractors and Subcontractors</a:t>
            </a:r>
          </a:p>
        </p:txBody>
      </p:sp>
      <p:sp>
        <p:nvSpPr>
          <p:cNvPr id="3" name="Text Placeholder 2">
            <a:extLst>
              <a:ext uri="{FF2B5EF4-FFF2-40B4-BE49-F238E27FC236}">
                <a16:creationId xmlns:a16="http://schemas.microsoft.com/office/drawing/2014/main" id="{F804C6F5-69AA-BBE5-5F11-C326F5DA3F22}"/>
              </a:ext>
            </a:extLst>
          </p:cNvPr>
          <p:cNvSpPr>
            <a:spLocks noGrp="1"/>
          </p:cNvSpPr>
          <p:nvPr>
            <p:ph type="body" idx="1"/>
          </p:nvPr>
        </p:nvSpPr>
        <p:spPr>
          <a:xfrm>
            <a:off x="831850" y="6348048"/>
            <a:ext cx="10515600" cy="509952"/>
          </a:xfrm>
        </p:spPr>
        <p:txBody>
          <a:bodyPr>
            <a:noAutofit/>
          </a:bodyPr>
          <a:lstStyle/>
          <a:p>
            <a:r>
              <a:rPr lang="en-US" sz="1600" dirty="0"/>
              <a:t>Alex Major, McCarter &amp; English; Vanessa </a:t>
            </a:r>
            <a:r>
              <a:rPr lang="en-US" sz="1600" dirty="0" err="1"/>
              <a:t>Quiñones</a:t>
            </a:r>
            <a:r>
              <a:rPr lang="en-US" sz="1600" dirty="0"/>
              <a:t>, GSA National; &amp;  Jeffrey Ramsey Assured Partners</a:t>
            </a:r>
          </a:p>
          <a:p>
            <a:endParaRPr lang="en-US" dirty="0"/>
          </a:p>
        </p:txBody>
      </p:sp>
    </p:spTree>
    <p:extLst>
      <p:ext uri="{BB962C8B-B14F-4D97-AF65-F5344CB8AC3E}">
        <p14:creationId xmlns:p14="http://schemas.microsoft.com/office/powerpoint/2010/main" val="14868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p:txBody>
          <a:bodyPr>
            <a:noAutofit/>
          </a:bodyPr>
          <a:lstStyle/>
          <a:p>
            <a:r>
              <a:rPr lang="en-US" sz="4000" dirty="0"/>
              <a:t>SCA Requirements</a:t>
            </a:r>
          </a:p>
        </p:txBody>
      </p:sp>
      <p:sp>
        <p:nvSpPr>
          <p:cNvPr id="3" name="Content Placeholder 2">
            <a:extLst>
              <a:ext uri="{FF2B5EF4-FFF2-40B4-BE49-F238E27FC236}">
                <a16:creationId xmlns:a16="http://schemas.microsoft.com/office/drawing/2014/main" id="{93035678-238C-C732-6484-7D28F5574911}"/>
              </a:ext>
            </a:extLst>
          </p:cNvPr>
          <p:cNvSpPr>
            <a:spLocks noGrp="1"/>
          </p:cNvSpPr>
          <p:nvPr>
            <p:ph idx="1"/>
          </p:nvPr>
        </p:nvSpPr>
        <p:spPr/>
        <p:txBody>
          <a:bodyPr/>
          <a:lstStyle/>
          <a:p>
            <a:r>
              <a:rPr lang="en-US" sz="2800" dirty="0"/>
              <a:t>Wages</a:t>
            </a:r>
          </a:p>
          <a:p>
            <a:r>
              <a:rPr lang="en-US" sz="2800" dirty="0"/>
              <a:t>Fringe Benefits</a:t>
            </a:r>
          </a:p>
          <a:p>
            <a:r>
              <a:rPr lang="en-US" sz="2800" dirty="0"/>
              <a:t>Health and Safety Protections</a:t>
            </a:r>
          </a:p>
          <a:p>
            <a:r>
              <a:rPr lang="en-US" sz="2800" dirty="0"/>
              <a:t>Required Notifications to Employees</a:t>
            </a:r>
          </a:p>
          <a:p>
            <a:r>
              <a:rPr lang="en-US" sz="2800" dirty="0"/>
              <a:t>Sick leave per EO 13706</a:t>
            </a:r>
          </a:p>
          <a:p>
            <a:pPr marL="0" indent="0">
              <a:buNone/>
            </a:pPr>
            <a:endParaRPr lang="en-US" dirty="0"/>
          </a:p>
        </p:txBody>
      </p:sp>
    </p:spTree>
    <p:extLst>
      <p:ext uri="{BB962C8B-B14F-4D97-AF65-F5344CB8AC3E}">
        <p14:creationId xmlns:p14="http://schemas.microsoft.com/office/powerpoint/2010/main" val="150563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6F6E1-3189-6DB7-C77E-483A7D463035}"/>
              </a:ext>
            </a:extLst>
          </p:cNvPr>
          <p:cNvSpPr>
            <a:spLocks noGrp="1"/>
          </p:cNvSpPr>
          <p:nvPr>
            <p:ph type="body" idx="13"/>
          </p:nvPr>
        </p:nvSpPr>
        <p:spPr/>
        <p:txBody>
          <a:bodyPr>
            <a:normAutofit fontScale="92500" lnSpcReduction="10000"/>
          </a:bodyPr>
          <a:lstStyle/>
          <a:p>
            <a:r>
              <a:rPr lang="en-US" dirty="0"/>
              <a:t>Vanessa Quiñones</a:t>
            </a:r>
          </a:p>
        </p:txBody>
      </p:sp>
      <p:sp>
        <p:nvSpPr>
          <p:cNvPr id="3" name="Text Placeholder 2">
            <a:extLst>
              <a:ext uri="{FF2B5EF4-FFF2-40B4-BE49-F238E27FC236}">
                <a16:creationId xmlns:a16="http://schemas.microsoft.com/office/drawing/2014/main" id="{51F94124-F2BA-7120-4864-8E22483E3042}"/>
              </a:ext>
            </a:extLst>
          </p:cNvPr>
          <p:cNvSpPr>
            <a:spLocks noGrp="1"/>
          </p:cNvSpPr>
          <p:nvPr>
            <p:ph type="body" idx="14"/>
          </p:nvPr>
        </p:nvSpPr>
        <p:spPr/>
        <p:txBody>
          <a:bodyPr/>
          <a:lstStyle/>
          <a:p>
            <a:r>
              <a:rPr lang="en-US" dirty="0"/>
              <a:t>EVP of Client Development</a:t>
            </a:r>
          </a:p>
        </p:txBody>
      </p:sp>
      <p:sp>
        <p:nvSpPr>
          <p:cNvPr id="4" name="Text Placeholder 3">
            <a:extLst>
              <a:ext uri="{FF2B5EF4-FFF2-40B4-BE49-F238E27FC236}">
                <a16:creationId xmlns:a16="http://schemas.microsoft.com/office/drawing/2014/main" id="{BE47EE8B-4008-5D48-8417-02C119437B5C}"/>
              </a:ext>
            </a:extLst>
          </p:cNvPr>
          <p:cNvSpPr>
            <a:spLocks noGrp="1"/>
          </p:cNvSpPr>
          <p:nvPr>
            <p:ph type="body" idx="15"/>
          </p:nvPr>
        </p:nvSpPr>
        <p:spPr/>
        <p:txBody>
          <a:bodyPr/>
          <a:lstStyle/>
          <a:p>
            <a:r>
              <a:rPr lang="en-US" dirty="0"/>
              <a:t>GSA National </a:t>
            </a:r>
          </a:p>
        </p:txBody>
      </p:sp>
      <p:pic>
        <p:nvPicPr>
          <p:cNvPr id="9" name="Picture 8" descr="A person with long hair&#10;&#10;Description automatically generated with low confidence">
            <a:extLst>
              <a:ext uri="{FF2B5EF4-FFF2-40B4-BE49-F238E27FC236}">
                <a16:creationId xmlns:a16="http://schemas.microsoft.com/office/drawing/2014/main" id="{12F3999D-EE31-10D3-5E2E-9A1B22AA1C81}"/>
              </a:ext>
            </a:extLst>
          </p:cNvPr>
          <p:cNvPicPr>
            <a:picLocks noChangeAspect="1"/>
          </p:cNvPicPr>
          <p:nvPr/>
        </p:nvPicPr>
        <p:blipFill>
          <a:blip r:embed="rId2"/>
          <a:stretch>
            <a:fillRect/>
          </a:stretch>
        </p:blipFill>
        <p:spPr>
          <a:xfrm>
            <a:off x="8344814" y="1419101"/>
            <a:ext cx="3015336" cy="4019797"/>
          </a:xfrm>
          <a:prstGeom prst="rect">
            <a:avLst/>
          </a:prstGeom>
          <a:effectLst>
            <a:outerShdw blurRad="138527" dist="38100" dir="5400000" sx="102205" sy="102205" algn="t" rotWithShape="0">
              <a:prstClr val="black">
                <a:alpha val="40000"/>
              </a:prstClr>
            </a:outerShdw>
          </a:effectLst>
        </p:spPr>
      </p:pic>
    </p:spTree>
    <p:extLst>
      <p:ext uri="{BB962C8B-B14F-4D97-AF65-F5344CB8AC3E}">
        <p14:creationId xmlns:p14="http://schemas.microsoft.com/office/powerpoint/2010/main" val="187047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5F0697-C3FF-188B-2437-3B9B9EE8FBBB}"/>
              </a:ext>
            </a:extLst>
          </p:cNvPr>
          <p:cNvSpPr txBox="1">
            <a:spLocks noGrp="1"/>
          </p:cNvSpPr>
          <p:nvPr>
            <p:ph type="title"/>
          </p:nvPr>
        </p:nvSpPr>
        <p:spPr>
          <a:xfrm>
            <a:off x="930602" y="264891"/>
            <a:ext cx="5682966" cy="646331"/>
          </a:xfrm>
          <a:prstGeom prst="rect">
            <a:avLst/>
          </a:prstGeom>
          <a:noFill/>
        </p:spPr>
        <p:txBody>
          <a:bodyPr wrap="none" rtlCol="0">
            <a:spAutoFit/>
          </a:bodyPr>
          <a:lstStyle/>
          <a:p>
            <a:pPr>
              <a:lnSpc>
                <a:spcPct val="90000"/>
              </a:lnSpc>
            </a:pPr>
            <a:r>
              <a:rPr lang="en-US" sz="4000" dirty="0">
                <a:solidFill>
                  <a:schemeClr val="accent4">
                    <a:lumMod val="75000"/>
                  </a:schemeClr>
                </a:solidFill>
                <a:cs typeface="Lato Light"/>
              </a:rPr>
              <a:t>Compliance Challenges</a:t>
            </a:r>
          </a:p>
        </p:txBody>
      </p:sp>
      <p:pic>
        <p:nvPicPr>
          <p:cNvPr id="14" name="Picture 13">
            <a:extLst>
              <a:ext uri="{FF2B5EF4-FFF2-40B4-BE49-F238E27FC236}">
                <a16:creationId xmlns:a16="http://schemas.microsoft.com/office/drawing/2014/main" id="{2BB7362D-3D3C-587C-3662-F4B9075439EF}"/>
              </a:ext>
            </a:extLst>
          </p:cNvPr>
          <p:cNvPicPr>
            <a:picLocks noChangeAspect="1"/>
          </p:cNvPicPr>
          <p:nvPr/>
        </p:nvPicPr>
        <p:blipFill>
          <a:blip r:embed="rId2"/>
          <a:stretch>
            <a:fillRect/>
          </a:stretch>
        </p:blipFill>
        <p:spPr>
          <a:xfrm>
            <a:off x="481564" y="1224750"/>
            <a:ext cx="1537360" cy="1328760"/>
          </a:xfrm>
          <a:prstGeom prst="rect">
            <a:avLst/>
          </a:prstGeom>
        </p:spPr>
      </p:pic>
      <p:pic>
        <p:nvPicPr>
          <p:cNvPr id="16" name="Picture 15">
            <a:extLst>
              <a:ext uri="{FF2B5EF4-FFF2-40B4-BE49-F238E27FC236}">
                <a16:creationId xmlns:a16="http://schemas.microsoft.com/office/drawing/2014/main" id="{264F0DD8-ACF5-6A97-3590-9D219294038B}"/>
              </a:ext>
            </a:extLst>
          </p:cNvPr>
          <p:cNvPicPr>
            <a:picLocks noChangeAspect="1"/>
          </p:cNvPicPr>
          <p:nvPr/>
        </p:nvPicPr>
        <p:blipFill>
          <a:blip r:embed="rId3"/>
          <a:stretch>
            <a:fillRect/>
          </a:stretch>
        </p:blipFill>
        <p:spPr>
          <a:xfrm flipH="1">
            <a:off x="481562" y="2745971"/>
            <a:ext cx="1580513" cy="1366057"/>
          </a:xfrm>
          <a:prstGeom prst="rect">
            <a:avLst/>
          </a:prstGeom>
        </p:spPr>
      </p:pic>
      <p:pic>
        <p:nvPicPr>
          <p:cNvPr id="21" name="Picture 20">
            <a:extLst>
              <a:ext uri="{FF2B5EF4-FFF2-40B4-BE49-F238E27FC236}">
                <a16:creationId xmlns:a16="http://schemas.microsoft.com/office/drawing/2014/main" id="{A1774F07-4933-D0D3-13D5-786D620098F3}"/>
              </a:ext>
            </a:extLst>
          </p:cNvPr>
          <p:cNvPicPr>
            <a:picLocks noChangeAspect="1"/>
          </p:cNvPicPr>
          <p:nvPr/>
        </p:nvPicPr>
        <p:blipFill>
          <a:blip r:embed="rId4"/>
          <a:stretch>
            <a:fillRect/>
          </a:stretch>
        </p:blipFill>
        <p:spPr>
          <a:xfrm>
            <a:off x="481562" y="4316850"/>
            <a:ext cx="1627773" cy="1417443"/>
          </a:xfrm>
          <a:prstGeom prst="rect">
            <a:avLst/>
          </a:prstGeom>
        </p:spPr>
      </p:pic>
      <p:pic>
        <p:nvPicPr>
          <p:cNvPr id="23" name="Picture 22">
            <a:extLst>
              <a:ext uri="{FF2B5EF4-FFF2-40B4-BE49-F238E27FC236}">
                <a16:creationId xmlns:a16="http://schemas.microsoft.com/office/drawing/2014/main" id="{E9AFE4A9-8226-5F6F-8B96-BCEBB173FC77}"/>
              </a:ext>
            </a:extLst>
          </p:cNvPr>
          <p:cNvPicPr>
            <a:picLocks noChangeAspect="1"/>
          </p:cNvPicPr>
          <p:nvPr/>
        </p:nvPicPr>
        <p:blipFill>
          <a:blip r:embed="rId5"/>
          <a:stretch>
            <a:fillRect/>
          </a:stretch>
        </p:blipFill>
        <p:spPr>
          <a:xfrm>
            <a:off x="6626280" y="1236400"/>
            <a:ext cx="1540824" cy="1328760"/>
          </a:xfrm>
          <a:prstGeom prst="rect">
            <a:avLst/>
          </a:prstGeom>
        </p:spPr>
      </p:pic>
      <p:pic>
        <p:nvPicPr>
          <p:cNvPr id="24" name="Picture 23">
            <a:extLst>
              <a:ext uri="{FF2B5EF4-FFF2-40B4-BE49-F238E27FC236}">
                <a16:creationId xmlns:a16="http://schemas.microsoft.com/office/drawing/2014/main" id="{4536CB87-929A-9501-390A-E3F82EA4907C}"/>
              </a:ext>
            </a:extLst>
          </p:cNvPr>
          <p:cNvPicPr>
            <a:picLocks noChangeAspect="1"/>
          </p:cNvPicPr>
          <p:nvPr/>
        </p:nvPicPr>
        <p:blipFill>
          <a:blip r:embed="rId6"/>
          <a:stretch>
            <a:fillRect/>
          </a:stretch>
        </p:blipFill>
        <p:spPr>
          <a:xfrm>
            <a:off x="7077292" y="1466491"/>
            <a:ext cx="744318" cy="653034"/>
          </a:xfrm>
          <a:prstGeom prst="rect">
            <a:avLst/>
          </a:prstGeom>
        </p:spPr>
      </p:pic>
      <p:pic>
        <p:nvPicPr>
          <p:cNvPr id="27" name="Picture 26">
            <a:extLst>
              <a:ext uri="{FF2B5EF4-FFF2-40B4-BE49-F238E27FC236}">
                <a16:creationId xmlns:a16="http://schemas.microsoft.com/office/drawing/2014/main" id="{51867FCA-8A20-E849-6909-490B2916ADEA}"/>
              </a:ext>
            </a:extLst>
          </p:cNvPr>
          <p:cNvPicPr>
            <a:picLocks noChangeAspect="1"/>
          </p:cNvPicPr>
          <p:nvPr/>
        </p:nvPicPr>
        <p:blipFill>
          <a:blip r:embed="rId7"/>
          <a:stretch>
            <a:fillRect/>
          </a:stretch>
        </p:blipFill>
        <p:spPr>
          <a:xfrm flipH="1">
            <a:off x="7841770" y="2898565"/>
            <a:ext cx="87595" cy="530434"/>
          </a:xfrm>
          <a:prstGeom prst="rect">
            <a:avLst/>
          </a:prstGeom>
        </p:spPr>
      </p:pic>
      <p:pic>
        <p:nvPicPr>
          <p:cNvPr id="28" name="Picture 27">
            <a:extLst>
              <a:ext uri="{FF2B5EF4-FFF2-40B4-BE49-F238E27FC236}">
                <a16:creationId xmlns:a16="http://schemas.microsoft.com/office/drawing/2014/main" id="{BD67CFEB-DD2D-D015-81B5-EDFE2317C67C}"/>
              </a:ext>
            </a:extLst>
          </p:cNvPr>
          <p:cNvPicPr>
            <a:picLocks noChangeAspect="1"/>
          </p:cNvPicPr>
          <p:nvPr/>
        </p:nvPicPr>
        <p:blipFill>
          <a:blip r:embed="rId8"/>
          <a:stretch>
            <a:fillRect/>
          </a:stretch>
        </p:blipFill>
        <p:spPr>
          <a:xfrm>
            <a:off x="6755490" y="4200774"/>
            <a:ext cx="1555183" cy="1341143"/>
          </a:xfrm>
          <a:prstGeom prst="rect">
            <a:avLst/>
          </a:prstGeom>
        </p:spPr>
      </p:pic>
      <p:pic>
        <p:nvPicPr>
          <p:cNvPr id="30" name="Picture 29">
            <a:extLst>
              <a:ext uri="{FF2B5EF4-FFF2-40B4-BE49-F238E27FC236}">
                <a16:creationId xmlns:a16="http://schemas.microsoft.com/office/drawing/2014/main" id="{837EA20E-D8F3-C5F6-3930-A8227C4D0797}"/>
              </a:ext>
            </a:extLst>
          </p:cNvPr>
          <p:cNvPicPr>
            <a:picLocks noChangeAspect="1"/>
          </p:cNvPicPr>
          <p:nvPr/>
        </p:nvPicPr>
        <p:blipFill>
          <a:blip r:embed="rId9"/>
          <a:stretch>
            <a:fillRect/>
          </a:stretch>
        </p:blipFill>
        <p:spPr>
          <a:xfrm>
            <a:off x="8272622" y="4163700"/>
            <a:ext cx="3555491" cy="1355651"/>
          </a:xfrm>
          <a:prstGeom prst="rect">
            <a:avLst/>
          </a:prstGeom>
        </p:spPr>
      </p:pic>
      <p:pic>
        <p:nvPicPr>
          <p:cNvPr id="32" name="Picture 31">
            <a:extLst>
              <a:ext uri="{FF2B5EF4-FFF2-40B4-BE49-F238E27FC236}">
                <a16:creationId xmlns:a16="http://schemas.microsoft.com/office/drawing/2014/main" id="{71930DA4-2A78-CB58-2AD3-26BC04BB452D}"/>
              </a:ext>
            </a:extLst>
          </p:cNvPr>
          <p:cNvPicPr>
            <a:picLocks noChangeAspect="1"/>
          </p:cNvPicPr>
          <p:nvPr/>
        </p:nvPicPr>
        <p:blipFill>
          <a:blip r:embed="rId10"/>
          <a:stretch>
            <a:fillRect/>
          </a:stretch>
        </p:blipFill>
        <p:spPr>
          <a:xfrm>
            <a:off x="2095438" y="1359438"/>
            <a:ext cx="4278386" cy="1022871"/>
          </a:xfrm>
          <a:prstGeom prst="rect">
            <a:avLst/>
          </a:prstGeom>
        </p:spPr>
      </p:pic>
      <p:pic>
        <p:nvPicPr>
          <p:cNvPr id="33" name="Picture 32">
            <a:extLst>
              <a:ext uri="{FF2B5EF4-FFF2-40B4-BE49-F238E27FC236}">
                <a16:creationId xmlns:a16="http://schemas.microsoft.com/office/drawing/2014/main" id="{7E33B9E6-044E-ADF8-3979-7D07CC6DCA29}"/>
              </a:ext>
            </a:extLst>
          </p:cNvPr>
          <p:cNvPicPr>
            <a:picLocks noChangeAspect="1"/>
          </p:cNvPicPr>
          <p:nvPr/>
        </p:nvPicPr>
        <p:blipFill>
          <a:blip r:embed="rId11"/>
          <a:stretch>
            <a:fillRect/>
          </a:stretch>
        </p:blipFill>
        <p:spPr>
          <a:xfrm>
            <a:off x="2105873" y="2898565"/>
            <a:ext cx="4060899" cy="1022871"/>
          </a:xfrm>
          <a:prstGeom prst="rect">
            <a:avLst/>
          </a:prstGeom>
        </p:spPr>
      </p:pic>
      <p:pic>
        <p:nvPicPr>
          <p:cNvPr id="34" name="Picture 33">
            <a:extLst>
              <a:ext uri="{FF2B5EF4-FFF2-40B4-BE49-F238E27FC236}">
                <a16:creationId xmlns:a16="http://schemas.microsoft.com/office/drawing/2014/main" id="{3F275FFC-47F9-DFFE-E8D3-BFEBB717B5C7}"/>
              </a:ext>
            </a:extLst>
          </p:cNvPr>
          <p:cNvPicPr>
            <a:picLocks noChangeAspect="1"/>
          </p:cNvPicPr>
          <p:nvPr/>
        </p:nvPicPr>
        <p:blipFill>
          <a:blip r:embed="rId12"/>
          <a:stretch>
            <a:fillRect/>
          </a:stretch>
        </p:blipFill>
        <p:spPr>
          <a:xfrm>
            <a:off x="2095438" y="4686203"/>
            <a:ext cx="3667018" cy="678736"/>
          </a:xfrm>
          <a:prstGeom prst="rect">
            <a:avLst/>
          </a:prstGeom>
        </p:spPr>
      </p:pic>
      <p:pic>
        <p:nvPicPr>
          <p:cNvPr id="35" name="Picture 34">
            <a:extLst>
              <a:ext uri="{FF2B5EF4-FFF2-40B4-BE49-F238E27FC236}">
                <a16:creationId xmlns:a16="http://schemas.microsoft.com/office/drawing/2014/main" id="{AB6B4FD8-74BC-118E-669F-1C448BA3E743}"/>
              </a:ext>
            </a:extLst>
          </p:cNvPr>
          <p:cNvPicPr>
            <a:picLocks noChangeAspect="1"/>
          </p:cNvPicPr>
          <p:nvPr/>
        </p:nvPicPr>
        <p:blipFill>
          <a:blip r:embed="rId13"/>
          <a:stretch>
            <a:fillRect/>
          </a:stretch>
        </p:blipFill>
        <p:spPr>
          <a:xfrm>
            <a:off x="8167104" y="1333230"/>
            <a:ext cx="3824868" cy="1149163"/>
          </a:xfrm>
          <a:prstGeom prst="rect">
            <a:avLst/>
          </a:prstGeom>
        </p:spPr>
      </p:pic>
      <p:pic>
        <p:nvPicPr>
          <p:cNvPr id="37" name="Picture 36">
            <a:extLst>
              <a:ext uri="{FF2B5EF4-FFF2-40B4-BE49-F238E27FC236}">
                <a16:creationId xmlns:a16="http://schemas.microsoft.com/office/drawing/2014/main" id="{3FEF076C-805B-68C5-7ADC-4B7B314B3458}"/>
              </a:ext>
            </a:extLst>
          </p:cNvPr>
          <p:cNvPicPr>
            <a:picLocks noChangeAspect="1"/>
          </p:cNvPicPr>
          <p:nvPr/>
        </p:nvPicPr>
        <p:blipFill>
          <a:blip r:embed="rId14"/>
          <a:stretch>
            <a:fillRect/>
          </a:stretch>
        </p:blipFill>
        <p:spPr>
          <a:xfrm>
            <a:off x="7841770" y="2799933"/>
            <a:ext cx="4060899" cy="745543"/>
          </a:xfrm>
          <a:prstGeom prst="rect">
            <a:avLst/>
          </a:prstGeom>
        </p:spPr>
      </p:pic>
      <p:pic>
        <p:nvPicPr>
          <p:cNvPr id="38" name="Picture 37">
            <a:extLst>
              <a:ext uri="{FF2B5EF4-FFF2-40B4-BE49-F238E27FC236}">
                <a16:creationId xmlns:a16="http://schemas.microsoft.com/office/drawing/2014/main" id="{FBC3F07F-0C5D-7EB7-B92B-D0B2C4961690}"/>
              </a:ext>
            </a:extLst>
          </p:cNvPr>
          <p:cNvPicPr>
            <a:picLocks noChangeAspect="1"/>
          </p:cNvPicPr>
          <p:nvPr/>
        </p:nvPicPr>
        <p:blipFill>
          <a:blip r:embed="rId15"/>
          <a:stretch>
            <a:fillRect/>
          </a:stretch>
        </p:blipFill>
        <p:spPr>
          <a:xfrm>
            <a:off x="11073541" y="5481287"/>
            <a:ext cx="829128" cy="506012"/>
          </a:xfrm>
          <a:prstGeom prst="rect">
            <a:avLst/>
          </a:prstGeom>
        </p:spPr>
      </p:pic>
    </p:spTree>
    <p:extLst>
      <p:ext uri="{BB962C8B-B14F-4D97-AF65-F5344CB8AC3E}">
        <p14:creationId xmlns:p14="http://schemas.microsoft.com/office/powerpoint/2010/main" val="421010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rmAutofit fontScale="90000"/>
          </a:bodyPr>
          <a:lstStyle/>
          <a:p>
            <a:r>
              <a:rPr lang="en-US" dirty="0">
                <a:solidFill>
                  <a:schemeClr val="accent4">
                    <a:lumMod val="75000"/>
                  </a:schemeClr>
                </a:solidFill>
                <a:cs typeface="Lato Light"/>
              </a:rPr>
              <a:t>Wage Determinations</a:t>
            </a:r>
            <a:endParaRPr lang="en-US" dirty="0"/>
          </a:p>
        </p:txBody>
      </p:sp>
      <p:pic>
        <p:nvPicPr>
          <p:cNvPr id="5" name="Content Placeholder 4">
            <a:extLst>
              <a:ext uri="{FF2B5EF4-FFF2-40B4-BE49-F238E27FC236}">
                <a16:creationId xmlns:a16="http://schemas.microsoft.com/office/drawing/2014/main" id="{7B4AFA9D-703F-2674-F705-2CBDE65476EA}"/>
              </a:ext>
            </a:extLst>
          </p:cNvPr>
          <p:cNvPicPr>
            <a:picLocks noGrp="1" noChangeAspect="1"/>
          </p:cNvPicPr>
          <p:nvPr>
            <p:ph idx="1"/>
          </p:nvPr>
        </p:nvPicPr>
        <p:blipFill>
          <a:blip r:embed="rId2"/>
          <a:stretch>
            <a:fillRect/>
          </a:stretch>
        </p:blipFill>
        <p:spPr>
          <a:xfrm>
            <a:off x="838200" y="1660924"/>
            <a:ext cx="10515600" cy="3566314"/>
          </a:xfrm>
        </p:spPr>
      </p:pic>
      <p:pic>
        <p:nvPicPr>
          <p:cNvPr id="7" name="Picture 6">
            <a:extLst>
              <a:ext uri="{FF2B5EF4-FFF2-40B4-BE49-F238E27FC236}">
                <a16:creationId xmlns:a16="http://schemas.microsoft.com/office/drawing/2014/main" id="{D9743E09-BE53-8B1A-D915-E65BE88BCD5A}"/>
              </a:ext>
            </a:extLst>
          </p:cNvPr>
          <p:cNvPicPr>
            <a:picLocks noChangeAspect="1"/>
          </p:cNvPicPr>
          <p:nvPr/>
        </p:nvPicPr>
        <p:blipFill>
          <a:blip r:embed="rId3"/>
          <a:stretch>
            <a:fillRect/>
          </a:stretch>
        </p:blipFill>
        <p:spPr>
          <a:xfrm>
            <a:off x="11009215" y="5467750"/>
            <a:ext cx="829128" cy="506012"/>
          </a:xfrm>
          <a:prstGeom prst="rect">
            <a:avLst/>
          </a:prstGeom>
        </p:spPr>
      </p:pic>
    </p:spTree>
    <p:extLst>
      <p:ext uri="{BB962C8B-B14F-4D97-AF65-F5344CB8AC3E}">
        <p14:creationId xmlns:p14="http://schemas.microsoft.com/office/powerpoint/2010/main" val="393375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a:xfrm>
            <a:off x="838199" y="365125"/>
            <a:ext cx="10930165" cy="549275"/>
          </a:xfrm>
        </p:spPr>
        <p:txBody>
          <a:bodyPr>
            <a:noAutofit/>
          </a:bodyPr>
          <a:lstStyle/>
          <a:p>
            <a:r>
              <a:rPr lang="en-US" sz="4000" dirty="0"/>
              <a:t>Wage Determination – Health &amp; Welfare Rate</a:t>
            </a:r>
          </a:p>
        </p:txBody>
      </p:sp>
      <p:pic>
        <p:nvPicPr>
          <p:cNvPr id="4" name="Content Placeholder 3">
            <a:extLst>
              <a:ext uri="{FF2B5EF4-FFF2-40B4-BE49-F238E27FC236}">
                <a16:creationId xmlns:a16="http://schemas.microsoft.com/office/drawing/2014/main" id="{74690C8E-9D8E-405D-DA7A-083B04B70A23}"/>
              </a:ext>
            </a:extLst>
          </p:cNvPr>
          <p:cNvPicPr>
            <a:picLocks noGrp="1" noChangeAspect="1"/>
          </p:cNvPicPr>
          <p:nvPr>
            <p:ph idx="1"/>
          </p:nvPr>
        </p:nvPicPr>
        <p:blipFill>
          <a:blip r:embed="rId2"/>
          <a:stretch>
            <a:fillRect/>
          </a:stretch>
        </p:blipFill>
        <p:spPr>
          <a:xfrm>
            <a:off x="838200" y="1763725"/>
            <a:ext cx="10515600" cy="3360713"/>
          </a:xfrm>
          <a:prstGeom prst="rect">
            <a:avLst/>
          </a:prstGeom>
        </p:spPr>
      </p:pic>
      <p:pic>
        <p:nvPicPr>
          <p:cNvPr id="5" name="Picture 4">
            <a:extLst>
              <a:ext uri="{FF2B5EF4-FFF2-40B4-BE49-F238E27FC236}">
                <a16:creationId xmlns:a16="http://schemas.microsoft.com/office/drawing/2014/main" id="{C03AF50B-3490-B9FC-F463-DC1EA8BE4780}"/>
              </a:ext>
            </a:extLst>
          </p:cNvPr>
          <p:cNvPicPr>
            <a:picLocks noChangeAspect="1"/>
          </p:cNvPicPr>
          <p:nvPr/>
        </p:nvPicPr>
        <p:blipFill>
          <a:blip r:embed="rId3"/>
          <a:stretch>
            <a:fillRect/>
          </a:stretch>
        </p:blipFill>
        <p:spPr>
          <a:xfrm>
            <a:off x="10939236" y="5396680"/>
            <a:ext cx="829128" cy="506012"/>
          </a:xfrm>
          <a:prstGeom prst="rect">
            <a:avLst/>
          </a:prstGeom>
        </p:spPr>
      </p:pic>
    </p:spTree>
    <p:extLst>
      <p:ext uri="{BB962C8B-B14F-4D97-AF65-F5344CB8AC3E}">
        <p14:creationId xmlns:p14="http://schemas.microsoft.com/office/powerpoint/2010/main" val="168691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a:xfrm>
            <a:off x="838199" y="365125"/>
            <a:ext cx="10610461" cy="549275"/>
          </a:xfrm>
        </p:spPr>
        <p:txBody>
          <a:bodyPr>
            <a:noAutofit/>
          </a:bodyPr>
          <a:lstStyle/>
          <a:p>
            <a:r>
              <a:rPr lang="en-US" sz="3600" dirty="0"/>
              <a:t>H&amp;W Rate Increases </a:t>
            </a:r>
          </a:p>
        </p:txBody>
      </p:sp>
      <p:pic>
        <p:nvPicPr>
          <p:cNvPr id="5" name="Picture 4">
            <a:extLst>
              <a:ext uri="{FF2B5EF4-FFF2-40B4-BE49-F238E27FC236}">
                <a16:creationId xmlns:a16="http://schemas.microsoft.com/office/drawing/2014/main" id="{C03AF50B-3490-B9FC-F463-DC1EA8BE4780}"/>
              </a:ext>
            </a:extLst>
          </p:cNvPr>
          <p:cNvPicPr>
            <a:picLocks noChangeAspect="1"/>
          </p:cNvPicPr>
          <p:nvPr/>
        </p:nvPicPr>
        <p:blipFill>
          <a:blip r:embed="rId2"/>
          <a:stretch>
            <a:fillRect/>
          </a:stretch>
        </p:blipFill>
        <p:spPr>
          <a:xfrm>
            <a:off x="10939236" y="5396680"/>
            <a:ext cx="829128" cy="506012"/>
          </a:xfrm>
          <a:prstGeom prst="rect">
            <a:avLst/>
          </a:prstGeom>
        </p:spPr>
      </p:pic>
      <p:sp>
        <p:nvSpPr>
          <p:cNvPr id="15" name="Content Placeholder 14">
            <a:extLst>
              <a:ext uri="{FF2B5EF4-FFF2-40B4-BE49-F238E27FC236}">
                <a16:creationId xmlns:a16="http://schemas.microsoft.com/office/drawing/2014/main" id="{6659C040-469E-AB28-992D-AC60819E9A41}"/>
              </a:ext>
            </a:extLst>
          </p:cNvPr>
          <p:cNvSpPr>
            <a:spLocks noGrp="1"/>
          </p:cNvSpPr>
          <p:nvPr>
            <p:ph idx="1"/>
          </p:nvPr>
        </p:nvSpPr>
        <p:spPr>
          <a:xfrm>
            <a:off x="762699" y="1436201"/>
            <a:ext cx="10515600" cy="4351338"/>
          </a:xfrm>
        </p:spPr>
        <p:txBody>
          <a:bodyPr/>
          <a:lstStyle/>
          <a:p>
            <a:r>
              <a:rPr lang="en-US" sz="2000" dirty="0"/>
              <a:t>Although the H&amp;W rate is published each June-July, the rate is not applied to all contracts on that date.</a:t>
            </a:r>
          </a:p>
          <a:p>
            <a:r>
              <a:rPr lang="en-US" sz="2000" dirty="0"/>
              <a:t>Wage Determination revisions are incorporated either at contract option periods, or if there are not contract option periods, no less than every 2 years. </a:t>
            </a:r>
          </a:p>
          <a:p>
            <a:pPr lvl="1"/>
            <a:r>
              <a:rPr lang="en-US" sz="1800" dirty="0">
                <a:solidFill>
                  <a:schemeClr val="tx1"/>
                </a:solidFill>
              </a:rPr>
              <a:t>Some contracts are not funded with annual appropriations.  In these situations, the contract will not have option years and thus the WD will be incorporated into the contract the second year on the anniversary date, not the first year anniversary date. </a:t>
            </a:r>
          </a:p>
          <a:p>
            <a:r>
              <a:rPr lang="en-US" sz="2000" dirty="0"/>
              <a:t>However, the contractor should only provide the new H&amp;W rate after their Contracting Officer has formally notified the contractor of the rate increase.  </a:t>
            </a:r>
          </a:p>
          <a:p>
            <a:r>
              <a:rPr lang="en-US" sz="2000" dirty="0"/>
              <a:t>It is the Contracting Officer’s responsibility to ensure that contractors are notified of these rate increases. </a:t>
            </a:r>
          </a:p>
        </p:txBody>
      </p:sp>
    </p:spTree>
    <p:extLst>
      <p:ext uri="{BB962C8B-B14F-4D97-AF65-F5344CB8AC3E}">
        <p14:creationId xmlns:p14="http://schemas.microsoft.com/office/powerpoint/2010/main" val="224756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8340D-943E-D4EB-177D-7EBFE1FC4BF8}"/>
              </a:ext>
            </a:extLst>
          </p:cNvPr>
          <p:cNvPicPr>
            <a:picLocks noChangeAspect="1"/>
          </p:cNvPicPr>
          <p:nvPr/>
        </p:nvPicPr>
        <p:blipFill>
          <a:blip r:embed="rId2"/>
          <a:stretch>
            <a:fillRect/>
          </a:stretch>
        </p:blipFill>
        <p:spPr>
          <a:xfrm>
            <a:off x="0" y="11103"/>
            <a:ext cx="12192000" cy="822960"/>
          </a:xfrm>
          <a:prstGeom prst="rect">
            <a:avLst/>
          </a:prstGeom>
        </p:spPr>
      </p:pic>
      <p:pic>
        <p:nvPicPr>
          <p:cNvPr id="5" name="Picture 4">
            <a:extLst>
              <a:ext uri="{FF2B5EF4-FFF2-40B4-BE49-F238E27FC236}">
                <a16:creationId xmlns:a16="http://schemas.microsoft.com/office/drawing/2014/main" id="{C03AF50B-3490-B9FC-F463-DC1EA8BE4780}"/>
              </a:ext>
            </a:extLst>
          </p:cNvPr>
          <p:cNvPicPr>
            <a:picLocks noChangeAspect="1"/>
          </p:cNvPicPr>
          <p:nvPr/>
        </p:nvPicPr>
        <p:blipFill>
          <a:blip r:embed="rId3"/>
          <a:stretch>
            <a:fillRect/>
          </a:stretch>
        </p:blipFill>
        <p:spPr>
          <a:xfrm>
            <a:off x="10939236" y="5396680"/>
            <a:ext cx="829128" cy="506012"/>
          </a:xfrm>
          <a:prstGeom prst="rect">
            <a:avLst/>
          </a:prstGeom>
        </p:spPr>
      </p:pic>
      <p:pic>
        <p:nvPicPr>
          <p:cNvPr id="4" name="Picture 3">
            <a:extLst>
              <a:ext uri="{FF2B5EF4-FFF2-40B4-BE49-F238E27FC236}">
                <a16:creationId xmlns:a16="http://schemas.microsoft.com/office/drawing/2014/main" id="{CFD0188B-9A0D-00E1-85CA-2B55DACF85E4}"/>
              </a:ext>
            </a:extLst>
          </p:cNvPr>
          <p:cNvPicPr>
            <a:picLocks noChangeAspect="1"/>
          </p:cNvPicPr>
          <p:nvPr/>
        </p:nvPicPr>
        <p:blipFill>
          <a:blip r:embed="rId4"/>
          <a:stretch>
            <a:fillRect/>
          </a:stretch>
        </p:blipFill>
        <p:spPr>
          <a:xfrm>
            <a:off x="1000166" y="1269054"/>
            <a:ext cx="5385183" cy="4127626"/>
          </a:xfrm>
          <a:prstGeom prst="rect">
            <a:avLst/>
          </a:prstGeom>
        </p:spPr>
      </p:pic>
      <p:pic>
        <p:nvPicPr>
          <p:cNvPr id="7" name="Picture 6">
            <a:extLst>
              <a:ext uri="{FF2B5EF4-FFF2-40B4-BE49-F238E27FC236}">
                <a16:creationId xmlns:a16="http://schemas.microsoft.com/office/drawing/2014/main" id="{D5F4357D-68EB-D3A2-519D-223CECBDA33C}"/>
              </a:ext>
            </a:extLst>
          </p:cNvPr>
          <p:cNvPicPr>
            <a:picLocks noChangeAspect="1"/>
          </p:cNvPicPr>
          <p:nvPr/>
        </p:nvPicPr>
        <p:blipFill>
          <a:blip r:embed="rId5"/>
          <a:stretch>
            <a:fillRect/>
          </a:stretch>
        </p:blipFill>
        <p:spPr>
          <a:xfrm>
            <a:off x="7216644" y="1269054"/>
            <a:ext cx="4023709" cy="4139543"/>
          </a:xfrm>
          <a:prstGeom prst="rect">
            <a:avLst/>
          </a:prstGeom>
        </p:spPr>
      </p:pic>
    </p:spTree>
    <p:extLst>
      <p:ext uri="{BB962C8B-B14F-4D97-AF65-F5344CB8AC3E}">
        <p14:creationId xmlns:p14="http://schemas.microsoft.com/office/powerpoint/2010/main" val="253311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a:xfrm>
            <a:off x="838199" y="365125"/>
            <a:ext cx="11119339" cy="549275"/>
          </a:xfrm>
        </p:spPr>
        <p:txBody>
          <a:bodyPr>
            <a:noAutofit/>
          </a:bodyPr>
          <a:lstStyle/>
          <a:p>
            <a:r>
              <a:rPr lang="en-US" sz="4000" dirty="0"/>
              <a:t>Health and Welfare Compliance Measurement </a:t>
            </a:r>
          </a:p>
        </p:txBody>
      </p:sp>
      <p:pic>
        <p:nvPicPr>
          <p:cNvPr id="5" name="Picture 4">
            <a:extLst>
              <a:ext uri="{FF2B5EF4-FFF2-40B4-BE49-F238E27FC236}">
                <a16:creationId xmlns:a16="http://schemas.microsoft.com/office/drawing/2014/main" id="{C03AF50B-3490-B9FC-F463-DC1EA8BE4780}"/>
              </a:ext>
            </a:extLst>
          </p:cNvPr>
          <p:cNvPicPr>
            <a:picLocks noChangeAspect="1"/>
          </p:cNvPicPr>
          <p:nvPr/>
        </p:nvPicPr>
        <p:blipFill>
          <a:blip r:embed="rId2"/>
          <a:stretch>
            <a:fillRect/>
          </a:stretch>
        </p:blipFill>
        <p:spPr>
          <a:xfrm>
            <a:off x="10939236" y="5396680"/>
            <a:ext cx="829128" cy="506012"/>
          </a:xfrm>
          <a:prstGeom prst="rect">
            <a:avLst/>
          </a:prstGeom>
        </p:spPr>
      </p:pic>
      <p:sp>
        <p:nvSpPr>
          <p:cNvPr id="8" name="Oval 7">
            <a:extLst>
              <a:ext uri="{FF2B5EF4-FFF2-40B4-BE49-F238E27FC236}">
                <a16:creationId xmlns:a16="http://schemas.microsoft.com/office/drawing/2014/main" id="{078CCD9E-48F5-C34A-069D-0BA444E56694}"/>
              </a:ext>
            </a:extLst>
          </p:cNvPr>
          <p:cNvSpPr/>
          <p:nvPr/>
        </p:nvSpPr>
        <p:spPr>
          <a:xfrm>
            <a:off x="7549880" y="4002594"/>
            <a:ext cx="496748" cy="496748"/>
          </a:xfrm>
          <a:prstGeom prst="ellipse">
            <a:avLst/>
          </a:prstGeom>
          <a:solidFill>
            <a:srgbClr val="445469"/>
          </a:solidFill>
          <a:ln w="635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Light"/>
              <a:ea typeface="+mn-ea"/>
              <a:cs typeface="+mn-cs"/>
            </a:endParaRPr>
          </a:p>
        </p:txBody>
      </p:sp>
      <p:sp>
        <p:nvSpPr>
          <p:cNvPr id="9" name="Oval 8">
            <a:extLst>
              <a:ext uri="{FF2B5EF4-FFF2-40B4-BE49-F238E27FC236}">
                <a16:creationId xmlns:a16="http://schemas.microsoft.com/office/drawing/2014/main" id="{396C1DC4-7A75-115B-2C0B-E4DD18C1BDA0}"/>
              </a:ext>
            </a:extLst>
          </p:cNvPr>
          <p:cNvSpPr/>
          <p:nvPr/>
        </p:nvSpPr>
        <p:spPr>
          <a:xfrm>
            <a:off x="7551039" y="2546661"/>
            <a:ext cx="496748" cy="496748"/>
          </a:xfrm>
          <a:prstGeom prst="ellipse">
            <a:avLst/>
          </a:prstGeom>
          <a:solidFill>
            <a:srgbClr val="445469"/>
          </a:solidFill>
          <a:ln w="635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Light"/>
              <a:ea typeface="+mn-ea"/>
              <a:cs typeface="+mn-cs"/>
            </a:endParaRPr>
          </a:p>
        </p:txBody>
      </p:sp>
      <p:sp>
        <p:nvSpPr>
          <p:cNvPr id="10" name="Hexagon 9">
            <a:extLst>
              <a:ext uri="{FF2B5EF4-FFF2-40B4-BE49-F238E27FC236}">
                <a16:creationId xmlns:a16="http://schemas.microsoft.com/office/drawing/2014/main" id="{8A241594-5CC8-8074-9E00-34B3941786FD}"/>
              </a:ext>
            </a:extLst>
          </p:cNvPr>
          <p:cNvSpPr/>
          <p:nvPr/>
        </p:nvSpPr>
        <p:spPr>
          <a:xfrm>
            <a:off x="4647645" y="2403095"/>
            <a:ext cx="2572377" cy="2218143"/>
          </a:xfrm>
          <a:prstGeom prst="hexagon">
            <a:avLst/>
          </a:prstGeom>
          <a:solidFill>
            <a:srgbClr val="445468"/>
          </a:solidFill>
          <a:ln w="12700" cap="flat" cmpd="sng" algn="ctr">
            <a:noFill/>
            <a:prstDash val="solid"/>
            <a:miter lim="800000"/>
          </a:ln>
          <a:effectLst/>
        </p:spPr>
        <p:txBody>
          <a:bodyPr lIns="91422" tIns="45711" rIns="91422" bIns="45711"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4250" b="0" i="0" u="none" strike="noStrike" kern="0" cap="none" spc="0" normalizeH="0" baseline="0" noProof="0">
              <a:ln>
                <a:noFill/>
              </a:ln>
              <a:solidFill>
                <a:prstClr val="white"/>
              </a:solidFill>
              <a:effectLst/>
              <a:uLnTx/>
              <a:uFillTx/>
              <a:latin typeface="Lato Light"/>
              <a:ea typeface="+mn-ea"/>
              <a:cs typeface="+mn-cs"/>
            </a:endParaRPr>
          </a:p>
        </p:txBody>
      </p:sp>
      <p:sp>
        <p:nvSpPr>
          <p:cNvPr id="11" name="Content Placeholder 2">
            <a:extLst>
              <a:ext uri="{FF2B5EF4-FFF2-40B4-BE49-F238E27FC236}">
                <a16:creationId xmlns:a16="http://schemas.microsoft.com/office/drawing/2014/main" id="{DFF4076F-BA8D-6D1D-C70A-CAE9D3B5B151}"/>
              </a:ext>
            </a:extLst>
          </p:cNvPr>
          <p:cNvSpPr txBox="1">
            <a:spLocks/>
          </p:cNvSpPr>
          <p:nvPr/>
        </p:nvSpPr>
        <p:spPr>
          <a:xfrm>
            <a:off x="1108752" y="1802346"/>
            <a:ext cx="2286000" cy="1371600"/>
          </a:xfrm>
          <a:prstGeom prst="rect">
            <a:avLst/>
          </a:prstGeom>
          <a:solidFill>
            <a:srgbClr val="33D1AD"/>
          </a:solidFill>
          <a:ln>
            <a:solidFill>
              <a:srgbClr val="33D1AD">
                <a:lumMod val="50000"/>
              </a:srgbClr>
            </a:solidFill>
          </a:ln>
          <a:effectLst/>
        </p:spPr>
        <p:txBody>
          <a:bodyPr vert="horz" lIns="0" tIns="0" rIns="0" bIns="0" rtlCol="0" anchor="ctr" anchorCtr="0">
            <a:noAutofit/>
          </a:bodyPr>
          <a:lstStyle>
            <a:lvl1pPr marL="230188" indent="-220663" algn="l" defTabSz="1088291" rtl="0" eaLnBrk="1" latinLnBrk="0" hangingPunct="1">
              <a:spcBef>
                <a:spcPts val="600"/>
              </a:spcBef>
              <a:spcAft>
                <a:spcPts val="600"/>
              </a:spcAft>
              <a:buClr>
                <a:schemeClr val="accent2"/>
              </a:buClr>
              <a:buSzPct val="100000"/>
              <a:buFont typeface="Arial" panose="020B0604020202020204" pitchFamily="34" charset="0"/>
              <a:buChar char="•"/>
              <a:defRPr sz="2000" kern="1200">
                <a:solidFill>
                  <a:schemeClr val="tx1">
                    <a:lumMod val="75000"/>
                    <a:lumOff val="25000"/>
                  </a:schemeClr>
                </a:solidFill>
                <a:latin typeface="+mn-lt"/>
                <a:ea typeface="Roboto Lt" panose="02000000000000000000" pitchFamily="2" charset="0"/>
                <a:cs typeface="+mn-cs"/>
              </a:defRPr>
            </a:lvl1pPr>
            <a:lvl2pPr marL="551703" indent="-275852" algn="l" defTabSz="1088291" rtl="0" eaLnBrk="1" latinLnBrk="0" hangingPunct="1">
              <a:spcBef>
                <a:spcPts val="714"/>
              </a:spcBef>
              <a:buClr>
                <a:schemeClr val="bg1">
                  <a:lumMod val="50000"/>
                </a:schemeClr>
              </a:buClr>
              <a:buSzPct val="70000"/>
              <a:buFont typeface="Arial" panose="020B0604020202020204" pitchFamily="34" charset="0"/>
              <a:buChar char="•"/>
              <a:defRPr sz="2000" kern="1200">
                <a:solidFill>
                  <a:schemeClr val="bg1"/>
                </a:solidFill>
                <a:latin typeface="Roboto Lt" panose="02000000000000000000" pitchFamily="2" charset="0"/>
                <a:ea typeface="Roboto Lt" panose="02000000000000000000" pitchFamily="2" charset="0"/>
                <a:cs typeface="+mn-cs"/>
              </a:defRPr>
            </a:lvl2pPr>
            <a:lvl3pPr marL="751979" indent="-200276"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3pPr>
            <a:lvl4pPr marL="950366" indent="-198387"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4pPr>
            <a:lvl5pPr marL="1088291" indent="-137926" algn="l" defTabSz="1088291" rtl="0" eaLnBrk="1" latinLnBrk="0" hangingPunct="1">
              <a:spcBef>
                <a:spcPts val="714"/>
              </a:spcBef>
              <a:buClr>
                <a:schemeClr val="bg1">
                  <a:lumMod val="50000"/>
                </a:schemeClr>
              </a:buClr>
              <a:buSzPct val="70000"/>
              <a:buFont typeface="Arial" panose="020B0604020202020204" pitchFamily="34" charset="0"/>
              <a:buChar char="•"/>
              <a:defRPr sz="1400" kern="1200">
                <a:solidFill>
                  <a:schemeClr val="bg1"/>
                </a:solidFill>
                <a:latin typeface="Roboto Lt" panose="02000000000000000000" pitchFamily="2" charset="0"/>
                <a:ea typeface="Roboto Lt" panose="02000000000000000000" pitchFamily="2" charset="0"/>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763" marR="0" lvl="0" indent="0" algn="ctr" defTabSz="544146" rtl="0" eaLnBrk="1" fontAlgn="auto" latinLnBrk="0" hangingPunct="1">
              <a:lnSpc>
                <a:spcPct val="100000"/>
              </a:lnSpc>
              <a:spcBef>
                <a:spcPts val="0"/>
              </a:spcBef>
              <a:spcAft>
                <a:spcPts val="300"/>
              </a:spcAft>
              <a:buClrTx/>
              <a:buSzPct val="100000"/>
              <a:buFont typeface="Arial" panose="020B0604020202020204" pitchFamily="34" charset="0"/>
              <a:buNone/>
              <a:tabLst/>
              <a:defRPr/>
            </a:pPr>
            <a:r>
              <a:rPr kumimoji="0" lang="en-US" sz="1600" b="1" i="0" u="none" strike="noStrike" kern="1200" cap="none" spc="0" normalizeH="0" baseline="0" noProof="0" dirty="0">
                <a:ln>
                  <a:noFill/>
                </a:ln>
                <a:solidFill>
                  <a:prstClr val="white"/>
                </a:solidFill>
                <a:effectLst/>
                <a:uLnTx/>
                <a:uFillTx/>
                <a:latin typeface="Lato Light"/>
                <a:cs typeface="+mn-cs"/>
              </a:rPr>
              <a:t>Calculate Employer’s Health &amp; Welfare Obligation</a:t>
            </a:r>
          </a:p>
          <a:p>
            <a:pPr marL="4763" marR="0" lvl="0" indent="0" algn="ctr" defTabSz="544146" rtl="0" eaLnBrk="1" fontAlgn="auto" latinLnBrk="0" hangingPunct="1">
              <a:lnSpc>
                <a:spcPct val="100000"/>
              </a:lnSpc>
              <a:spcBef>
                <a:spcPts val="0"/>
              </a:spcBef>
              <a:spcAft>
                <a:spcPts val="300"/>
              </a:spcAft>
              <a:buClrTx/>
              <a:buSzPct val="100000"/>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Lato Light"/>
                <a:cs typeface="+mn-cs"/>
              </a:rPr>
              <a:t>(Hours x H&amp;W Rate)</a:t>
            </a:r>
          </a:p>
        </p:txBody>
      </p:sp>
      <p:sp>
        <p:nvSpPr>
          <p:cNvPr id="12" name="Content Placeholder 2">
            <a:extLst>
              <a:ext uri="{FF2B5EF4-FFF2-40B4-BE49-F238E27FC236}">
                <a16:creationId xmlns:a16="http://schemas.microsoft.com/office/drawing/2014/main" id="{34FFB356-6D33-B973-3345-E4208AC52463}"/>
              </a:ext>
            </a:extLst>
          </p:cNvPr>
          <p:cNvSpPr txBox="1">
            <a:spLocks/>
          </p:cNvSpPr>
          <p:nvPr/>
        </p:nvSpPr>
        <p:spPr>
          <a:xfrm>
            <a:off x="1061838" y="3787767"/>
            <a:ext cx="2286000" cy="1371600"/>
          </a:xfrm>
          <a:prstGeom prst="rect">
            <a:avLst/>
          </a:prstGeom>
          <a:solidFill>
            <a:srgbClr val="0D73B2"/>
          </a:solidFill>
          <a:ln>
            <a:solidFill>
              <a:srgbClr val="0D73B2">
                <a:lumMod val="50000"/>
              </a:srgbClr>
            </a:solidFill>
          </a:ln>
          <a:effectLst/>
        </p:spPr>
        <p:txBody>
          <a:bodyPr vert="horz" lIns="0" tIns="0" rIns="0" bIns="0" rtlCol="0" anchor="ctr" anchorCtr="0">
            <a:noAutofit/>
          </a:bodyPr>
          <a:lstStyle>
            <a:lvl1pPr marL="230188" indent="-220663" algn="l" defTabSz="1088291" rtl="0" eaLnBrk="1" latinLnBrk="0" hangingPunct="1">
              <a:spcBef>
                <a:spcPts val="600"/>
              </a:spcBef>
              <a:spcAft>
                <a:spcPts val="600"/>
              </a:spcAft>
              <a:buClr>
                <a:schemeClr val="accent2"/>
              </a:buClr>
              <a:buSzPct val="100000"/>
              <a:buFont typeface="Arial" panose="020B0604020202020204" pitchFamily="34" charset="0"/>
              <a:buChar char="•"/>
              <a:defRPr sz="2000" kern="1200">
                <a:solidFill>
                  <a:schemeClr val="tx1">
                    <a:lumMod val="75000"/>
                    <a:lumOff val="25000"/>
                  </a:schemeClr>
                </a:solidFill>
                <a:latin typeface="+mn-lt"/>
                <a:ea typeface="Roboto Lt" panose="02000000000000000000" pitchFamily="2" charset="0"/>
                <a:cs typeface="+mn-cs"/>
              </a:defRPr>
            </a:lvl1pPr>
            <a:lvl2pPr marL="551703" indent="-275852" algn="l" defTabSz="1088291" rtl="0" eaLnBrk="1" latinLnBrk="0" hangingPunct="1">
              <a:spcBef>
                <a:spcPts val="714"/>
              </a:spcBef>
              <a:buClr>
                <a:schemeClr val="bg1">
                  <a:lumMod val="50000"/>
                </a:schemeClr>
              </a:buClr>
              <a:buSzPct val="70000"/>
              <a:buFont typeface="Arial" panose="020B0604020202020204" pitchFamily="34" charset="0"/>
              <a:buChar char="•"/>
              <a:defRPr sz="2000" kern="1200">
                <a:solidFill>
                  <a:schemeClr val="bg1"/>
                </a:solidFill>
                <a:latin typeface="Roboto Lt" panose="02000000000000000000" pitchFamily="2" charset="0"/>
                <a:ea typeface="Roboto Lt" panose="02000000000000000000" pitchFamily="2" charset="0"/>
                <a:cs typeface="+mn-cs"/>
              </a:defRPr>
            </a:lvl2pPr>
            <a:lvl3pPr marL="751979" indent="-200276"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3pPr>
            <a:lvl4pPr marL="950366" indent="-198387"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4pPr>
            <a:lvl5pPr marL="1088291" indent="-137926" algn="l" defTabSz="1088291" rtl="0" eaLnBrk="1" latinLnBrk="0" hangingPunct="1">
              <a:spcBef>
                <a:spcPts val="714"/>
              </a:spcBef>
              <a:buClr>
                <a:schemeClr val="bg1">
                  <a:lumMod val="50000"/>
                </a:schemeClr>
              </a:buClr>
              <a:buSzPct val="70000"/>
              <a:buFont typeface="Arial" panose="020B0604020202020204" pitchFamily="34" charset="0"/>
              <a:buChar char="•"/>
              <a:defRPr sz="1400" kern="1200">
                <a:solidFill>
                  <a:schemeClr val="bg1"/>
                </a:solidFill>
                <a:latin typeface="Roboto Lt" panose="02000000000000000000" pitchFamily="2" charset="0"/>
                <a:ea typeface="Roboto Lt" panose="02000000000000000000" pitchFamily="2" charset="0"/>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763" marR="0" lvl="0" indent="0" algn="ctr" defTabSz="544146" rtl="0" eaLnBrk="1" fontAlgn="auto" latinLnBrk="0" hangingPunct="1">
              <a:lnSpc>
                <a:spcPct val="100000"/>
              </a:lnSpc>
              <a:spcBef>
                <a:spcPts val="0"/>
              </a:spcBef>
              <a:spcAft>
                <a:spcPts val="300"/>
              </a:spcAft>
              <a:buClrTx/>
              <a:buSzPct val="100000"/>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Lato Light"/>
                <a:cs typeface="+mn-cs"/>
              </a:rPr>
              <a:t>Calculate “Bona Fide” Employer-Paid Benefits</a:t>
            </a:r>
          </a:p>
          <a:p>
            <a:pPr marL="4763" marR="0" lvl="0" indent="0" algn="ctr" defTabSz="544146" rtl="0" eaLnBrk="1" fontAlgn="auto" latinLnBrk="0" hangingPunct="1">
              <a:lnSpc>
                <a:spcPct val="100000"/>
              </a:lnSpc>
              <a:spcBef>
                <a:spcPts val="0"/>
              </a:spcBef>
              <a:spcAft>
                <a:spcPts val="300"/>
              </a:spcAft>
              <a:buClrTx/>
              <a:buSzPct val="100000"/>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Lato Light"/>
                <a:cs typeface="+mn-cs"/>
              </a:rPr>
              <a:t>and</a:t>
            </a:r>
            <a:r>
              <a:rPr kumimoji="0" lang="en-US" sz="1600" b="0" i="0" u="none" strike="noStrike" kern="1200" cap="none" spc="0" normalizeH="0" baseline="0" noProof="0">
                <a:ln>
                  <a:noFill/>
                </a:ln>
                <a:solidFill>
                  <a:prstClr val="white"/>
                </a:solidFill>
                <a:effectLst/>
                <a:uLnTx/>
                <a:uFillTx/>
                <a:latin typeface="Lato Light"/>
                <a:cs typeface="+mn-cs"/>
              </a:rPr>
              <a:t> </a:t>
            </a:r>
            <a:r>
              <a:rPr kumimoji="0" lang="en-US" sz="1600" b="1" i="0" u="none" strike="noStrike" kern="1200" cap="none" spc="0" normalizeH="0" baseline="0" noProof="0">
                <a:ln>
                  <a:noFill/>
                </a:ln>
                <a:solidFill>
                  <a:prstClr val="white"/>
                </a:solidFill>
                <a:effectLst/>
                <a:uLnTx/>
                <a:uFillTx/>
                <a:latin typeface="Lato Light"/>
                <a:cs typeface="+mn-cs"/>
              </a:rPr>
              <a:t>H&amp;W Earnings, </a:t>
            </a:r>
          </a:p>
          <a:p>
            <a:pPr marL="4763" marR="0" lvl="0" indent="0" algn="ctr" defTabSz="544146" rtl="0" eaLnBrk="1" fontAlgn="auto" latinLnBrk="0" hangingPunct="1">
              <a:lnSpc>
                <a:spcPct val="100000"/>
              </a:lnSpc>
              <a:spcBef>
                <a:spcPts val="0"/>
              </a:spcBef>
              <a:spcAft>
                <a:spcPts val="300"/>
              </a:spcAft>
              <a:buClrTx/>
              <a:buSzPct val="100000"/>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Lato Light"/>
                <a:cs typeface="+mn-cs"/>
              </a:rPr>
              <a:t>if applicable. </a:t>
            </a:r>
          </a:p>
        </p:txBody>
      </p:sp>
      <p:sp>
        <p:nvSpPr>
          <p:cNvPr id="13" name="Content Placeholder 2">
            <a:extLst>
              <a:ext uri="{FF2B5EF4-FFF2-40B4-BE49-F238E27FC236}">
                <a16:creationId xmlns:a16="http://schemas.microsoft.com/office/drawing/2014/main" id="{F0585FF4-68FF-EEA7-9998-98B4AE3EFB71}"/>
              </a:ext>
            </a:extLst>
          </p:cNvPr>
          <p:cNvSpPr txBox="1">
            <a:spLocks/>
          </p:cNvSpPr>
          <p:nvPr/>
        </p:nvSpPr>
        <p:spPr>
          <a:xfrm>
            <a:off x="8797249" y="1812482"/>
            <a:ext cx="2286000" cy="1371600"/>
          </a:xfrm>
          <a:prstGeom prst="rect">
            <a:avLst/>
          </a:prstGeom>
          <a:solidFill>
            <a:srgbClr val="F19A14"/>
          </a:solidFill>
          <a:ln>
            <a:solidFill>
              <a:srgbClr val="F19A14">
                <a:lumMod val="50000"/>
              </a:srgbClr>
            </a:solidFill>
          </a:ln>
          <a:effectLst/>
        </p:spPr>
        <p:txBody>
          <a:bodyPr vert="horz" lIns="0" tIns="0" rIns="0" bIns="0" rtlCol="0" anchor="ctr" anchorCtr="0">
            <a:noAutofit/>
          </a:bodyPr>
          <a:lstStyle>
            <a:lvl1pPr marL="230188" indent="-220663" algn="l" defTabSz="1088291" rtl="0" eaLnBrk="1" latinLnBrk="0" hangingPunct="1">
              <a:spcBef>
                <a:spcPts val="600"/>
              </a:spcBef>
              <a:spcAft>
                <a:spcPts val="600"/>
              </a:spcAft>
              <a:buClr>
                <a:schemeClr val="accent2"/>
              </a:buClr>
              <a:buSzPct val="100000"/>
              <a:buFont typeface="Arial" panose="020B0604020202020204" pitchFamily="34" charset="0"/>
              <a:buChar char="•"/>
              <a:defRPr sz="2000" kern="1200">
                <a:solidFill>
                  <a:schemeClr val="tx1">
                    <a:lumMod val="75000"/>
                    <a:lumOff val="25000"/>
                  </a:schemeClr>
                </a:solidFill>
                <a:latin typeface="+mn-lt"/>
                <a:ea typeface="Roboto Lt" panose="02000000000000000000" pitchFamily="2" charset="0"/>
                <a:cs typeface="+mn-cs"/>
              </a:defRPr>
            </a:lvl1pPr>
            <a:lvl2pPr marL="551703" indent="-275852" algn="l" defTabSz="1088291" rtl="0" eaLnBrk="1" latinLnBrk="0" hangingPunct="1">
              <a:spcBef>
                <a:spcPts val="714"/>
              </a:spcBef>
              <a:buClr>
                <a:schemeClr val="bg1">
                  <a:lumMod val="50000"/>
                </a:schemeClr>
              </a:buClr>
              <a:buSzPct val="70000"/>
              <a:buFont typeface="Arial" panose="020B0604020202020204" pitchFamily="34" charset="0"/>
              <a:buChar char="•"/>
              <a:defRPr sz="2000" kern="1200">
                <a:solidFill>
                  <a:schemeClr val="bg1"/>
                </a:solidFill>
                <a:latin typeface="Roboto Lt" panose="02000000000000000000" pitchFamily="2" charset="0"/>
                <a:ea typeface="Roboto Lt" panose="02000000000000000000" pitchFamily="2" charset="0"/>
                <a:cs typeface="+mn-cs"/>
              </a:defRPr>
            </a:lvl2pPr>
            <a:lvl3pPr marL="751979" indent="-200276"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3pPr>
            <a:lvl4pPr marL="950366" indent="-198387"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4pPr>
            <a:lvl5pPr marL="1088291" indent="-137926" algn="l" defTabSz="1088291" rtl="0" eaLnBrk="1" latinLnBrk="0" hangingPunct="1">
              <a:spcBef>
                <a:spcPts val="714"/>
              </a:spcBef>
              <a:buClr>
                <a:schemeClr val="bg1">
                  <a:lumMod val="50000"/>
                </a:schemeClr>
              </a:buClr>
              <a:buSzPct val="70000"/>
              <a:buFont typeface="Arial" panose="020B0604020202020204" pitchFamily="34" charset="0"/>
              <a:buChar char="•"/>
              <a:defRPr sz="1400" kern="1200">
                <a:solidFill>
                  <a:schemeClr val="bg1"/>
                </a:solidFill>
                <a:latin typeface="Roboto Lt" panose="02000000000000000000" pitchFamily="2" charset="0"/>
                <a:ea typeface="Roboto Lt" panose="02000000000000000000" pitchFamily="2" charset="0"/>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763" marR="0" lvl="0" indent="0" algn="ctr" defTabSz="544146" rtl="0" eaLnBrk="1" fontAlgn="auto" latinLnBrk="0" hangingPunct="1">
              <a:lnSpc>
                <a:spcPct val="100000"/>
              </a:lnSpc>
              <a:spcBef>
                <a:spcPts val="0"/>
              </a:spcBef>
              <a:spcAft>
                <a:spcPts val="300"/>
              </a:spcAft>
              <a:buClrTx/>
              <a:buSzPct val="100000"/>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Lato Light"/>
                <a:cs typeface="+mn-cs"/>
              </a:rPr>
              <a:t>No Action Required. Employer has over-funded benefits.</a:t>
            </a:r>
          </a:p>
        </p:txBody>
      </p:sp>
      <p:sp>
        <p:nvSpPr>
          <p:cNvPr id="14" name="Content Placeholder 2">
            <a:extLst>
              <a:ext uri="{FF2B5EF4-FFF2-40B4-BE49-F238E27FC236}">
                <a16:creationId xmlns:a16="http://schemas.microsoft.com/office/drawing/2014/main" id="{52C944C8-B7CC-8D39-7CF3-BB8924C798C5}"/>
              </a:ext>
            </a:extLst>
          </p:cNvPr>
          <p:cNvSpPr txBox="1">
            <a:spLocks/>
          </p:cNvSpPr>
          <p:nvPr/>
        </p:nvSpPr>
        <p:spPr>
          <a:xfrm>
            <a:off x="4897568" y="3431818"/>
            <a:ext cx="2060142" cy="919717"/>
          </a:xfrm>
          <a:prstGeom prst="rect">
            <a:avLst/>
          </a:prstGeom>
          <a:noFill/>
          <a:ln>
            <a:noFill/>
          </a:ln>
        </p:spPr>
        <p:txBody>
          <a:bodyPr vert="horz" lIns="0" tIns="0" rIns="0" bIns="0" rtlCol="0">
            <a:noAutofit/>
          </a:bodyPr>
          <a:lstStyle>
            <a:lvl1pPr marL="230188" indent="-220663" algn="l" defTabSz="1088291" rtl="0" eaLnBrk="1" latinLnBrk="0" hangingPunct="1">
              <a:spcBef>
                <a:spcPts val="600"/>
              </a:spcBef>
              <a:spcAft>
                <a:spcPts val="600"/>
              </a:spcAft>
              <a:buClr>
                <a:schemeClr val="accent2"/>
              </a:buClr>
              <a:buSzPct val="100000"/>
              <a:buFont typeface="Arial" panose="020B0604020202020204" pitchFamily="34" charset="0"/>
              <a:buChar char="•"/>
              <a:defRPr sz="2000" kern="1200">
                <a:solidFill>
                  <a:schemeClr val="tx1">
                    <a:lumMod val="75000"/>
                    <a:lumOff val="25000"/>
                  </a:schemeClr>
                </a:solidFill>
                <a:latin typeface="+mn-lt"/>
                <a:ea typeface="Roboto Lt" panose="02000000000000000000" pitchFamily="2" charset="0"/>
                <a:cs typeface="+mn-cs"/>
              </a:defRPr>
            </a:lvl1pPr>
            <a:lvl2pPr marL="551703" indent="-275852" algn="l" defTabSz="1088291" rtl="0" eaLnBrk="1" latinLnBrk="0" hangingPunct="1">
              <a:spcBef>
                <a:spcPts val="714"/>
              </a:spcBef>
              <a:buClr>
                <a:schemeClr val="bg1">
                  <a:lumMod val="50000"/>
                </a:schemeClr>
              </a:buClr>
              <a:buSzPct val="70000"/>
              <a:buFont typeface="Arial" panose="020B0604020202020204" pitchFamily="34" charset="0"/>
              <a:buChar char="•"/>
              <a:defRPr sz="2000" kern="1200">
                <a:solidFill>
                  <a:schemeClr val="bg1"/>
                </a:solidFill>
                <a:latin typeface="Roboto Lt" panose="02000000000000000000" pitchFamily="2" charset="0"/>
                <a:ea typeface="Roboto Lt" panose="02000000000000000000" pitchFamily="2" charset="0"/>
                <a:cs typeface="+mn-cs"/>
              </a:defRPr>
            </a:lvl2pPr>
            <a:lvl3pPr marL="751979" indent="-200276"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3pPr>
            <a:lvl4pPr marL="950366" indent="-198387"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4pPr>
            <a:lvl5pPr marL="1088291" indent="-137926" algn="l" defTabSz="1088291" rtl="0" eaLnBrk="1" latinLnBrk="0" hangingPunct="1">
              <a:spcBef>
                <a:spcPts val="714"/>
              </a:spcBef>
              <a:buClr>
                <a:schemeClr val="bg1">
                  <a:lumMod val="50000"/>
                </a:schemeClr>
              </a:buClr>
              <a:buSzPct val="70000"/>
              <a:buFont typeface="Arial" panose="020B0604020202020204" pitchFamily="34" charset="0"/>
              <a:buChar char="•"/>
              <a:defRPr sz="1400" kern="1200">
                <a:solidFill>
                  <a:schemeClr val="bg1"/>
                </a:solidFill>
                <a:latin typeface="Roboto Lt" panose="02000000000000000000" pitchFamily="2" charset="0"/>
                <a:ea typeface="Roboto Lt" panose="02000000000000000000" pitchFamily="2" charset="0"/>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763" indent="0" algn="ctr" defTabSz="544146">
              <a:spcBef>
                <a:spcPts val="0"/>
              </a:spcBef>
              <a:spcAft>
                <a:spcPts val="300"/>
              </a:spcAft>
              <a:buClrTx/>
              <a:buFont typeface="Arial" panose="020B0604020202020204" pitchFamily="34" charset="0"/>
              <a:buNone/>
            </a:pPr>
            <a:r>
              <a:rPr lang="en-US" sz="1400" b="1" dirty="0">
                <a:solidFill>
                  <a:prstClr val="white"/>
                </a:solidFill>
                <a:latin typeface="Lato Light"/>
              </a:rPr>
              <a:t>Do the Employer-Paid Benefits </a:t>
            </a:r>
            <a:r>
              <a:rPr lang="en-US" sz="1400" b="1" u="sng" dirty="0">
                <a:solidFill>
                  <a:prstClr val="white"/>
                </a:solidFill>
                <a:latin typeface="Lato Light"/>
              </a:rPr>
              <a:t>exceed</a:t>
            </a:r>
            <a:r>
              <a:rPr lang="en-US" sz="1400" b="1" dirty="0">
                <a:solidFill>
                  <a:prstClr val="white"/>
                </a:solidFill>
                <a:latin typeface="Lato Light"/>
              </a:rPr>
              <a:t> the Employer’s H&amp;W Obligation?</a:t>
            </a:r>
          </a:p>
        </p:txBody>
      </p:sp>
      <p:cxnSp>
        <p:nvCxnSpPr>
          <p:cNvPr id="15" name="Straight Arrow Connector 14">
            <a:extLst>
              <a:ext uri="{FF2B5EF4-FFF2-40B4-BE49-F238E27FC236}">
                <a16:creationId xmlns:a16="http://schemas.microsoft.com/office/drawing/2014/main" id="{A954FA78-0BC9-79BB-589A-5E12FC3F7664}"/>
              </a:ext>
            </a:extLst>
          </p:cNvPr>
          <p:cNvCxnSpPr>
            <a:cxnSpLocks/>
            <a:stCxn id="11" idx="3"/>
          </p:cNvCxnSpPr>
          <p:nvPr/>
        </p:nvCxnSpPr>
        <p:spPr>
          <a:xfrm>
            <a:off x="3394752" y="2488146"/>
            <a:ext cx="1448506" cy="522284"/>
          </a:xfrm>
          <a:prstGeom prst="straightConnector1">
            <a:avLst/>
          </a:prstGeom>
          <a:noFill/>
          <a:ln w="114300" cap="flat" cmpd="sng" algn="ctr">
            <a:solidFill>
              <a:srgbClr val="445469"/>
            </a:solidFill>
            <a:prstDash val="solid"/>
            <a:miter lim="800000"/>
            <a:tailEnd type="triangle" w="lg" len="lg"/>
          </a:ln>
          <a:effectLst/>
        </p:spPr>
      </p:cxnSp>
      <p:cxnSp>
        <p:nvCxnSpPr>
          <p:cNvPr id="16" name="Straight Arrow Connector 15">
            <a:extLst>
              <a:ext uri="{FF2B5EF4-FFF2-40B4-BE49-F238E27FC236}">
                <a16:creationId xmlns:a16="http://schemas.microsoft.com/office/drawing/2014/main" id="{E673292D-D84A-ABBA-F219-6783EF61D3C2}"/>
              </a:ext>
            </a:extLst>
          </p:cNvPr>
          <p:cNvCxnSpPr>
            <a:cxnSpLocks/>
            <a:stCxn id="12" idx="3"/>
          </p:cNvCxnSpPr>
          <p:nvPr/>
        </p:nvCxnSpPr>
        <p:spPr>
          <a:xfrm flipV="1">
            <a:off x="3347838" y="4028369"/>
            <a:ext cx="1495420" cy="445198"/>
          </a:xfrm>
          <a:prstGeom prst="straightConnector1">
            <a:avLst/>
          </a:prstGeom>
          <a:noFill/>
          <a:ln w="114300" cap="flat" cmpd="sng" algn="ctr">
            <a:solidFill>
              <a:srgbClr val="445469"/>
            </a:solidFill>
            <a:prstDash val="solid"/>
            <a:miter lim="800000"/>
            <a:tailEnd type="triangle" w="lg" len="lg"/>
          </a:ln>
          <a:effectLst/>
        </p:spPr>
      </p:cxnSp>
      <p:sp>
        <p:nvSpPr>
          <p:cNvPr id="17" name="Content Placeholder 2">
            <a:extLst>
              <a:ext uri="{FF2B5EF4-FFF2-40B4-BE49-F238E27FC236}">
                <a16:creationId xmlns:a16="http://schemas.microsoft.com/office/drawing/2014/main" id="{29C7C712-4542-9C90-369F-7E586C9EB3A2}"/>
              </a:ext>
            </a:extLst>
          </p:cNvPr>
          <p:cNvSpPr txBox="1">
            <a:spLocks/>
          </p:cNvSpPr>
          <p:nvPr/>
        </p:nvSpPr>
        <p:spPr>
          <a:xfrm>
            <a:off x="8807882" y="3838596"/>
            <a:ext cx="2286000" cy="1371600"/>
          </a:xfrm>
          <a:prstGeom prst="rect">
            <a:avLst/>
          </a:prstGeom>
          <a:solidFill>
            <a:srgbClr val="91CE55"/>
          </a:solidFill>
          <a:ln>
            <a:solidFill>
              <a:srgbClr val="91CE55">
                <a:lumMod val="50000"/>
              </a:srgbClr>
            </a:solidFill>
          </a:ln>
          <a:effectLst/>
        </p:spPr>
        <p:txBody>
          <a:bodyPr vert="horz" lIns="0" tIns="0" rIns="0" bIns="0" rtlCol="0" anchor="ctr" anchorCtr="0">
            <a:noAutofit/>
          </a:bodyPr>
          <a:lstStyle>
            <a:lvl1pPr marL="230188" indent="-220663" algn="l" defTabSz="1088291" rtl="0" eaLnBrk="1" latinLnBrk="0" hangingPunct="1">
              <a:spcBef>
                <a:spcPts val="600"/>
              </a:spcBef>
              <a:spcAft>
                <a:spcPts val="600"/>
              </a:spcAft>
              <a:buClr>
                <a:schemeClr val="accent2"/>
              </a:buClr>
              <a:buSzPct val="100000"/>
              <a:buFont typeface="Arial" panose="020B0604020202020204" pitchFamily="34" charset="0"/>
              <a:buChar char="•"/>
              <a:defRPr sz="2000" kern="1200">
                <a:solidFill>
                  <a:schemeClr val="tx1">
                    <a:lumMod val="75000"/>
                    <a:lumOff val="25000"/>
                  </a:schemeClr>
                </a:solidFill>
                <a:latin typeface="+mn-lt"/>
                <a:ea typeface="Roboto Lt" panose="02000000000000000000" pitchFamily="2" charset="0"/>
                <a:cs typeface="+mn-cs"/>
              </a:defRPr>
            </a:lvl1pPr>
            <a:lvl2pPr marL="551703" indent="-275852" algn="l" defTabSz="1088291" rtl="0" eaLnBrk="1" latinLnBrk="0" hangingPunct="1">
              <a:spcBef>
                <a:spcPts val="714"/>
              </a:spcBef>
              <a:buClr>
                <a:schemeClr val="bg1">
                  <a:lumMod val="50000"/>
                </a:schemeClr>
              </a:buClr>
              <a:buSzPct val="70000"/>
              <a:buFont typeface="Arial" panose="020B0604020202020204" pitchFamily="34" charset="0"/>
              <a:buChar char="•"/>
              <a:defRPr sz="2000" kern="1200">
                <a:solidFill>
                  <a:schemeClr val="bg1"/>
                </a:solidFill>
                <a:latin typeface="Roboto Lt" panose="02000000000000000000" pitchFamily="2" charset="0"/>
                <a:ea typeface="Roboto Lt" panose="02000000000000000000" pitchFamily="2" charset="0"/>
                <a:cs typeface="+mn-cs"/>
              </a:defRPr>
            </a:lvl2pPr>
            <a:lvl3pPr marL="751979" indent="-200276"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3pPr>
            <a:lvl4pPr marL="950366" indent="-198387" algn="l" defTabSz="1088291" rtl="0" eaLnBrk="1" latinLnBrk="0" hangingPunct="1">
              <a:spcBef>
                <a:spcPts val="714"/>
              </a:spcBef>
              <a:buClr>
                <a:schemeClr val="bg1">
                  <a:lumMod val="50000"/>
                </a:schemeClr>
              </a:buClr>
              <a:buSzPct val="70000"/>
              <a:buFont typeface="Arial" panose="020B0604020202020204" pitchFamily="34" charset="0"/>
              <a:buChar char="•"/>
              <a:defRPr sz="1800" kern="1200">
                <a:solidFill>
                  <a:schemeClr val="bg1"/>
                </a:solidFill>
                <a:latin typeface="Roboto Lt" panose="02000000000000000000" pitchFamily="2" charset="0"/>
                <a:ea typeface="Roboto Lt" panose="02000000000000000000" pitchFamily="2" charset="0"/>
                <a:cs typeface="+mn-cs"/>
              </a:defRPr>
            </a:lvl4pPr>
            <a:lvl5pPr marL="1088291" indent="-137926" algn="l" defTabSz="1088291" rtl="0" eaLnBrk="1" latinLnBrk="0" hangingPunct="1">
              <a:spcBef>
                <a:spcPts val="714"/>
              </a:spcBef>
              <a:buClr>
                <a:schemeClr val="bg1">
                  <a:lumMod val="50000"/>
                </a:schemeClr>
              </a:buClr>
              <a:buSzPct val="70000"/>
              <a:buFont typeface="Arial" panose="020B0604020202020204" pitchFamily="34" charset="0"/>
              <a:buChar char="•"/>
              <a:defRPr sz="1400" kern="1200">
                <a:solidFill>
                  <a:schemeClr val="bg1"/>
                </a:solidFill>
                <a:latin typeface="Roboto Lt" panose="02000000000000000000" pitchFamily="2" charset="0"/>
                <a:ea typeface="Roboto Lt" panose="02000000000000000000" pitchFamily="2" charset="0"/>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763" marR="0" lvl="0" indent="0" algn="ctr" defTabSz="544146" rtl="0" eaLnBrk="1" fontAlgn="auto" latinLnBrk="0" hangingPunct="1">
              <a:lnSpc>
                <a:spcPct val="100000"/>
              </a:lnSpc>
              <a:spcBef>
                <a:spcPts val="0"/>
              </a:spcBef>
              <a:spcAft>
                <a:spcPts val="300"/>
              </a:spcAft>
              <a:buClrTx/>
              <a:buSzPct val="100000"/>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Lato Light"/>
                <a:cs typeface="+mn-cs"/>
              </a:rPr>
              <a:t>Employer must “true up” underfunded amount (H&amp;W earnings, retirement, etc.)</a:t>
            </a:r>
          </a:p>
        </p:txBody>
      </p:sp>
      <p:cxnSp>
        <p:nvCxnSpPr>
          <p:cNvPr id="18" name="Straight Arrow Connector 17">
            <a:extLst>
              <a:ext uri="{FF2B5EF4-FFF2-40B4-BE49-F238E27FC236}">
                <a16:creationId xmlns:a16="http://schemas.microsoft.com/office/drawing/2014/main" id="{1C7BC7BD-586D-31AC-E82D-0B38794F6EC8}"/>
              </a:ext>
            </a:extLst>
          </p:cNvPr>
          <p:cNvCxnSpPr>
            <a:cxnSpLocks/>
            <a:endCxn id="13" idx="1"/>
          </p:cNvCxnSpPr>
          <p:nvPr/>
        </p:nvCxnSpPr>
        <p:spPr>
          <a:xfrm flipV="1">
            <a:off x="6911971" y="2498282"/>
            <a:ext cx="1885278" cy="563341"/>
          </a:xfrm>
          <a:prstGeom prst="straightConnector1">
            <a:avLst/>
          </a:prstGeom>
          <a:noFill/>
          <a:ln w="114300" cap="flat" cmpd="sng" algn="ctr">
            <a:solidFill>
              <a:srgbClr val="445469"/>
            </a:solidFill>
            <a:prstDash val="solid"/>
            <a:miter lim="800000"/>
            <a:tailEnd type="triangle" w="lg" len="lg"/>
          </a:ln>
          <a:effectLst/>
        </p:spPr>
      </p:cxnSp>
      <p:cxnSp>
        <p:nvCxnSpPr>
          <p:cNvPr id="19" name="Straight Arrow Connector 18">
            <a:extLst>
              <a:ext uri="{FF2B5EF4-FFF2-40B4-BE49-F238E27FC236}">
                <a16:creationId xmlns:a16="http://schemas.microsoft.com/office/drawing/2014/main" id="{5B77E2B5-8792-DF20-5563-2988987D0617}"/>
              </a:ext>
            </a:extLst>
          </p:cNvPr>
          <p:cNvCxnSpPr>
            <a:cxnSpLocks/>
            <a:endCxn id="17" idx="1"/>
          </p:cNvCxnSpPr>
          <p:nvPr/>
        </p:nvCxnSpPr>
        <p:spPr>
          <a:xfrm>
            <a:off x="6911971" y="4028369"/>
            <a:ext cx="1895911" cy="496027"/>
          </a:xfrm>
          <a:prstGeom prst="straightConnector1">
            <a:avLst/>
          </a:prstGeom>
          <a:noFill/>
          <a:ln w="114300" cap="flat" cmpd="sng" algn="ctr">
            <a:solidFill>
              <a:srgbClr val="445469"/>
            </a:solidFill>
            <a:prstDash val="solid"/>
            <a:miter lim="800000"/>
            <a:tailEnd type="triangle" w="lg" len="lg"/>
          </a:ln>
          <a:effectLst/>
        </p:spPr>
      </p:cxnSp>
      <p:sp>
        <p:nvSpPr>
          <p:cNvPr id="20" name="TextBox 19">
            <a:extLst>
              <a:ext uri="{FF2B5EF4-FFF2-40B4-BE49-F238E27FC236}">
                <a16:creationId xmlns:a16="http://schemas.microsoft.com/office/drawing/2014/main" id="{073D3EF9-5760-C077-7305-FF45C97608E6}"/>
              </a:ext>
            </a:extLst>
          </p:cNvPr>
          <p:cNvSpPr txBox="1"/>
          <p:nvPr/>
        </p:nvSpPr>
        <p:spPr>
          <a:xfrm>
            <a:off x="7435332" y="2643050"/>
            <a:ext cx="725843" cy="338554"/>
          </a:xfrm>
          <a:prstGeom prst="rect">
            <a:avLst/>
          </a:prstGeom>
          <a:noFill/>
        </p:spPr>
        <p:txBody>
          <a:bodyPr wrap="square" rtlCol="0">
            <a:spAutoFit/>
          </a:bodyPr>
          <a:lstStyle/>
          <a:p>
            <a:pPr algn="ctr" defTabSz="914217"/>
            <a:r>
              <a:rPr lang="en-US" sz="1600" b="1" dirty="0">
                <a:solidFill>
                  <a:prstClr val="white"/>
                </a:solidFill>
                <a:latin typeface="Lato Light"/>
              </a:rPr>
              <a:t>YES</a:t>
            </a:r>
          </a:p>
        </p:txBody>
      </p:sp>
      <p:sp>
        <p:nvSpPr>
          <p:cNvPr id="21" name="Freeform 302">
            <a:extLst>
              <a:ext uri="{FF2B5EF4-FFF2-40B4-BE49-F238E27FC236}">
                <a16:creationId xmlns:a16="http://schemas.microsoft.com/office/drawing/2014/main" id="{56758F87-AB1F-21D8-55A1-362CD4EA0D11}"/>
              </a:ext>
            </a:extLst>
          </p:cNvPr>
          <p:cNvSpPr>
            <a:spLocks/>
          </p:cNvSpPr>
          <p:nvPr/>
        </p:nvSpPr>
        <p:spPr bwMode="auto">
          <a:xfrm>
            <a:off x="5613828" y="2693941"/>
            <a:ext cx="640010" cy="640008"/>
          </a:xfrm>
          <a:custGeom>
            <a:avLst/>
            <a:gdLst>
              <a:gd name="T0" fmla="*/ 556 w 583"/>
              <a:gd name="T1" fmla="*/ 459 h 583"/>
              <a:gd name="T2" fmla="*/ 387 w 583"/>
              <a:gd name="T3" fmla="*/ 361 h 583"/>
              <a:gd name="T4" fmla="*/ 375 w 583"/>
              <a:gd name="T5" fmla="*/ 348 h 583"/>
              <a:gd name="T6" fmla="*/ 355 w 583"/>
              <a:gd name="T7" fmla="*/ 302 h 583"/>
              <a:gd name="T8" fmla="*/ 401 w 583"/>
              <a:gd name="T9" fmla="*/ 182 h 583"/>
              <a:gd name="T10" fmla="*/ 401 w 583"/>
              <a:gd name="T11" fmla="*/ 109 h 583"/>
              <a:gd name="T12" fmla="*/ 292 w 583"/>
              <a:gd name="T13" fmla="*/ 0 h 583"/>
              <a:gd name="T14" fmla="*/ 182 w 583"/>
              <a:gd name="T15" fmla="*/ 109 h 583"/>
              <a:gd name="T16" fmla="*/ 182 w 583"/>
              <a:gd name="T17" fmla="*/ 182 h 583"/>
              <a:gd name="T18" fmla="*/ 228 w 583"/>
              <a:gd name="T19" fmla="*/ 303 h 583"/>
              <a:gd name="T20" fmla="*/ 208 w 583"/>
              <a:gd name="T21" fmla="*/ 348 h 583"/>
              <a:gd name="T22" fmla="*/ 196 w 583"/>
              <a:gd name="T23" fmla="*/ 361 h 583"/>
              <a:gd name="T24" fmla="*/ 28 w 583"/>
              <a:gd name="T25" fmla="*/ 459 h 583"/>
              <a:gd name="T26" fmla="*/ 18 w 583"/>
              <a:gd name="T27" fmla="*/ 473 h 583"/>
              <a:gd name="T28" fmla="*/ 0 w 583"/>
              <a:gd name="T29" fmla="*/ 583 h 583"/>
              <a:gd name="T30" fmla="*/ 583 w 583"/>
              <a:gd name="T31" fmla="*/ 583 h 583"/>
              <a:gd name="T32" fmla="*/ 566 w 583"/>
              <a:gd name="T33" fmla="*/ 473 h 583"/>
              <a:gd name="T34" fmla="*/ 556 w 583"/>
              <a:gd name="T35" fmla="*/ 45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3" h="583">
                <a:moveTo>
                  <a:pt x="556" y="459"/>
                </a:moveTo>
                <a:lnTo>
                  <a:pt x="387" y="361"/>
                </a:lnTo>
                <a:cubicBezTo>
                  <a:pt x="383" y="359"/>
                  <a:pt x="377" y="353"/>
                  <a:pt x="375" y="348"/>
                </a:cubicBezTo>
                <a:lnTo>
                  <a:pt x="355" y="302"/>
                </a:lnTo>
                <a:cubicBezTo>
                  <a:pt x="382" y="282"/>
                  <a:pt x="401" y="218"/>
                  <a:pt x="401" y="182"/>
                </a:cubicBezTo>
                <a:lnTo>
                  <a:pt x="401" y="109"/>
                </a:lnTo>
                <a:cubicBezTo>
                  <a:pt x="401" y="49"/>
                  <a:pt x="352" y="0"/>
                  <a:pt x="292" y="0"/>
                </a:cubicBezTo>
                <a:cubicBezTo>
                  <a:pt x="232" y="0"/>
                  <a:pt x="182" y="49"/>
                  <a:pt x="182" y="109"/>
                </a:cubicBezTo>
                <a:lnTo>
                  <a:pt x="182" y="182"/>
                </a:lnTo>
                <a:cubicBezTo>
                  <a:pt x="182" y="219"/>
                  <a:pt x="200" y="283"/>
                  <a:pt x="228" y="303"/>
                </a:cubicBezTo>
                <a:lnTo>
                  <a:pt x="208" y="348"/>
                </a:lnTo>
                <a:cubicBezTo>
                  <a:pt x="206" y="353"/>
                  <a:pt x="201" y="359"/>
                  <a:pt x="196" y="361"/>
                </a:cubicBezTo>
                <a:lnTo>
                  <a:pt x="28" y="459"/>
                </a:lnTo>
                <a:cubicBezTo>
                  <a:pt x="23" y="462"/>
                  <a:pt x="19" y="468"/>
                  <a:pt x="18" y="473"/>
                </a:cubicBezTo>
                <a:lnTo>
                  <a:pt x="0" y="583"/>
                </a:lnTo>
                <a:lnTo>
                  <a:pt x="583" y="583"/>
                </a:lnTo>
                <a:lnTo>
                  <a:pt x="566" y="473"/>
                </a:lnTo>
                <a:cubicBezTo>
                  <a:pt x="565" y="468"/>
                  <a:pt x="560" y="462"/>
                  <a:pt x="556" y="459"/>
                </a:cubicBezTo>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737572"/>
              </a:solidFill>
              <a:effectLst/>
              <a:uLnTx/>
              <a:uFillTx/>
              <a:latin typeface="Lato Light"/>
            </a:endParaRPr>
          </a:p>
        </p:txBody>
      </p:sp>
      <p:sp>
        <p:nvSpPr>
          <p:cNvPr id="22" name="TextBox 21">
            <a:extLst>
              <a:ext uri="{FF2B5EF4-FFF2-40B4-BE49-F238E27FC236}">
                <a16:creationId xmlns:a16="http://schemas.microsoft.com/office/drawing/2014/main" id="{ED6BEF84-D162-F380-E882-EAF689080580}"/>
              </a:ext>
            </a:extLst>
          </p:cNvPr>
          <p:cNvSpPr txBox="1"/>
          <p:nvPr/>
        </p:nvSpPr>
        <p:spPr>
          <a:xfrm>
            <a:off x="6055614" y="2418315"/>
            <a:ext cx="444352" cy="769441"/>
          </a:xfrm>
          <a:prstGeom prst="rect">
            <a:avLst/>
          </a:prstGeom>
          <a:noFill/>
        </p:spPr>
        <p:txBody>
          <a:bodyPr wrap="none" rtlCol="0">
            <a:spAutoFit/>
          </a:bodyPr>
          <a:lstStyle/>
          <a:p>
            <a:pPr defTabSz="914217"/>
            <a:r>
              <a:rPr lang="en-US" sz="4400" b="1" dirty="0">
                <a:solidFill>
                  <a:prstClr val="white"/>
                </a:solidFill>
                <a:latin typeface="Lato"/>
              </a:rPr>
              <a:t>?</a:t>
            </a:r>
          </a:p>
        </p:txBody>
      </p:sp>
      <p:sp>
        <p:nvSpPr>
          <p:cNvPr id="23" name="TextBox 22">
            <a:extLst>
              <a:ext uri="{FF2B5EF4-FFF2-40B4-BE49-F238E27FC236}">
                <a16:creationId xmlns:a16="http://schemas.microsoft.com/office/drawing/2014/main" id="{D5B37569-71F4-33A9-FB21-5264746A9732}"/>
              </a:ext>
            </a:extLst>
          </p:cNvPr>
          <p:cNvSpPr txBox="1"/>
          <p:nvPr/>
        </p:nvSpPr>
        <p:spPr>
          <a:xfrm>
            <a:off x="7432104" y="4098343"/>
            <a:ext cx="725843" cy="338554"/>
          </a:xfrm>
          <a:prstGeom prst="rect">
            <a:avLst/>
          </a:prstGeom>
          <a:noFill/>
        </p:spPr>
        <p:txBody>
          <a:bodyPr wrap="square" rtlCol="0">
            <a:spAutoFit/>
          </a:bodyPr>
          <a:lstStyle/>
          <a:p>
            <a:pPr algn="ctr" defTabSz="914217"/>
            <a:r>
              <a:rPr lang="en-US" sz="1600" b="1" dirty="0">
                <a:solidFill>
                  <a:prstClr val="white"/>
                </a:solidFill>
                <a:latin typeface="Lato Light"/>
              </a:rPr>
              <a:t>NO</a:t>
            </a:r>
          </a:p>
        </p:txBody>
      </p:sp>
    </p:spTree>
    <p:extLst>
      <p:ext uri="{BB962C8B-B14F-4D97-AF65-F5344CB8AC3E}">
        <p14:creationId xmlns:p14="http://schemas.microsoft.com/office/powerpoint/2010/main" val="142221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a:xfrm>
            <a:off x="641837" y="365125"/>
            <a:ext cx="11315701" cy="549275"/>
          </a:xfrm>
        </p:spPr>
        <p:txBody>
          <a:bodyPr>
            <a:noAutofit/>
          </a:bodyPr>
          <a:lstStyle/>
          <a:p>
            <a:r>
              <a:rPr lang="en-US" sz="3600" dirty="0"/>
              <a:t>Best Practices for working with Contracting Officers</a:t>
            </a:r>
          </a:p>
        </p:txBody>
      </p:sp>
      <p:pic>
        <p:nvPicPr>
          <p:cNvPr id="5" name="Picture 4">
            <a:extLst>
              <a:ext uri="{FF2B5EF4-FFF2-40B4-BE49-F238E27FC236}">
                <a16:creationId xmlns:a16="http://schemas.microsoft.com/office/drawing/2014/main" id="{C03AF50B-3490-B9FC-F463-DC1EA8BE4780}"/>
              </a:ext>
            </a:extLst>
          </p:cNvPr>
          <p:cNvPicPr>
            <a:picLocks noChangeAspect="1"/>
          </p:cNvPicPr>
          <p:nvPr/>
        </p:nvPicPr>
        <p:blipFill>
          <a:blip r:embed="rId2"/>
          <a:stretch>
            <a:fillRect/>
          </a:stretch>
        </p:blipFill>
        <p:spPr>
          <a:xfrm>
            <a:off x="10939236" y="5396680"/>
            <a:ext cx="829128" cy="506012"/>
          </a:xfrm>
          <a:prstGeom prst="rect">
            <a:avLst/>
          </a:prstGeom>
        </p:spPr>
      </p:pic>
      <p:pic>
        <p:nvPicPr>
          <p:cNvPr id="3" name="Picture 2">
            <a:extLst>
              <a:ext uri="{FF2B5EF4-FFF2-40B4-BE49-F238E27FC236}">
                <a16:creationId xmlns:a16="http://schemas.microsoft.com/office/drawing/2014/main" id="{01E93B28-26CA-5519-6B87-1185548B787D}"/>
              </a:ext>
            </a:extLst>
          </p:cNvPr>
          <p:cNvPicPr>
            <a:picLocks noChangeAspect="1"/>
          </p:cNvPicPr>
          <p:nvPr/>
        </p:nvPicPr>
        <p:blipFill>
          <a:blip r:embed="rId3"/>
          <a:stretch>
            <a:fillRect/>
          </a:stretch>
        </p:blipFill>
        <p:spPr>
          <a:xfrm>
            <a:off x="795068" y="1008678"/>
            <a:ext cx="10601863" cy="4840644"/>
          </a:xfrm>
          <a:prstGeom prst="rect">
            <a:avLst/>
          </a:prstGeom>
        </p:spPr>
      </p:pic>
    </p:spTree>
    <p:extLst>
      <p:ext uri="{BB962C8B-B14F-4D97-AF65-F5344CB8AC3E}">
        <p14:creationId xmlns:p14="http://schemas.microsoft.com/office/powerpoint/2010/main" val="29512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a:xfrm>
            <a:off x="838199" y="365125"/>
            <a:ext cx="11353801" cy="549275"/>
          </a:xfrm>
        </p:spPr>
        <p:txBody>
          <a:bodyPr>
            <a:noAutofit/>
          </a:bodyPr>
          <a:lstStyle/>
          <a:p>
            <a:r>
              <a:rPr lang="en-US" sz="3600" dirty="0"/>
              <a:t>Best Practices for working with Contracting Officers</a:t>
            </a:r>
          </a:p>
        </p:txBody>
      </p:sp>
      <p:pic>
        <p:nvPicPr>
          <p:cNvPr id="5" name="Picture 4">
            <a:extLst>
              <a:ext uri="{FF2B5EF4-FFF2-40B4-BE49-F238E27FC236}">
                <a16:creationId xmlns:a16="http://schemas.microsoft.com/office/drawing/2014/main" id="{C03AF50B-3490-B9FC-F463-DC1EA8BE4780}"/>
              </a:ext>
            </a:extLst>
          </p:cNvPr>
          <p:cNvPicPr>
            <a:picLocks noChangeAspect="1"/>
          </p:cNvPicPr>
          <p:nvPr/>
        </p:nvPicPr>
        <p:blipFill>
          <a:blip r:embed="rId2"/>
          <a:stretch>
            <a:fillRect/>
          </a:stretch>
        </p:blipFill>
        <p:spPr>
          <a:xfrm>
            <a:off x="10939236" y="5396680"/>
            <a:ext cx="829128" cy="506012"/>
          </a:xfrm>
          <a:prstGeom prst="rect">
            <a:avLst/>
          </a:prstGeom>
        </p:spPr>
      </p:pic>
      <p:pic>
        <p:nvPicPr>
          <p:cNvPr id="4" name="Picture 3">
            <a:extLst>
              <a:ext uri="{FF2B5EF4-FFF2-40B4-BE49-F238E27FC236}">
                <a16:creationId xmlns:a16="http://schemas.microsoft.com/office/drawing/2014/main" id="{9CFC1D94-C3B6-F30D-A611-0466D2D31082}"/>
              </a:ext>
            </a:extLst>
          </p:cNvPr>
          <p:cNvPicPr>
            <a:picLocks noChangeAspect="1"/>
          </p:cNvPicPr>
          <p:nvPr/>
        </p:nvPicPr>
        <p:blipFill>
          <a:blip r:embed="rId3"/>
          <a:stretch>
            <a:fillRect/>
          </a:stretch>
        </p:blipFill>
        <p:spPr>
          <a:xfrm>
            <a:off x="769545" y="1041147"/>
            <a:ext cx="9941199" cy="4861545"/>
          </a:xfrm>
          <a:prstGeom prst="rect">
            <a:avLst/>
          </a:prstGeom>
        </p:spPr>
      </p:pic>
    </p:spTree>
    <p:extLst>
      <p:ext uri="{BB962C8B-B14F-4D97-AF65-F5344CB8AC3E}">
        <p14:creationId xmlns:p14="http://schemas.microsoft.com/office/powerpoint/2010/main" val="383241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6F6E1-3189-6DB7-C77E-483A7D463035}"/>
              </a:ext>
            </a:extLst>
          </p:cNvPr>
          <p:cNvSpPr>
            <a:spLocks noGrp="1"/>
          </p:cNvSpPr>
          <p:nvPr>
            <p:ph type="body" idx="13"/>
          </p:nvPr>
        </p:nvSpPr>
        <p:spPr/>
        <p:txBody>
          <a:bodyPr>
            <a:normAutofit fontScale="92500" lnSpcReduction="10000"/>
          </a:bodyPr>
          <a:lstStyle/>
          <a:p>
            <a:r>
              <a:rPr lang="en-US" dirty="0"/>
              <a:t>Alex Major	</a:t>
            </a:r>
          </a:p>
        </p:txBody>
      </p:sp>
      <p:sp>
        <p:nvSpPr>
          <p:cNvPr id="3" name="Text Placeholder 2">
            <a:extLst>
              <a:ext uri="{FF2B5EF4-FFF2-40B4-BE49-F238E27FC236}">
                <a16:creationId xmlns:a16="http://schemas.microsoft.com/office/drawing/2014/main" id="{51F94124-F2BA-7120-4864-8E22483E3042}"/>
              </a:ext>
            </a:extLst>
          </p:cNvPr>
          <p:cNvSpPr>
            <a:spLocks noGrp="1"/>
          </p:cNvSpPr>
          <p:nvPr>
            <p:ph type="body" idx="14"/>
          </p:nvPr>
        </p:nvSpPr>
        <p:spPr>
          <a:xfrm>
            <a:off x="831850" y="3244824"/>
            <a:ext cx="7233558" cy="1283214"/>
          </a:xfrm>
        </p:spPr>
        <p:txBody>
          <a:bodyPr>
            <a:normAutofit fontScale="92500"/>
          </a:bodyPr>
          <a:lstStyle/>
          <a:p>
            <a:r>
              <a:rPr lang="en-US" dirty="0"/>
              <a:t>Attorney/Co-Leader, Government Contracts &amp; Global Trade Group</a:t>
            </a:r>
          </a:p>
          <a:p>
            <a:endParaRPr lang="en-US" dirty="0"/>
          </a:p>
        </p:txBody>
      </p:sp>
      <p:sp>
        <p:nvSpPr>
          <p:cNvPr id="4" name="Text Placeholder 3">
            <a:extLst>
              <a:ext uri="{FF2B5EF4-FFF2-40B4-BE49-F238E27FC236}">
                <a16:creationId xmlns:a16="http://schemas.microsoft.com/office/drawing/2014/main" id="{BE47EE8B-4008-5D48-8417-02C119437B5C}"/>
              </a:ext>
            </a:extLst>
          </p:cNvPr>
          <p:cNvSpPr>
            <a:spLocks noGrp="1"/>
          </p:cNvSpPr>
          <p:nvPr>
            <p:ph type="body" idx="15"/>
          </p:nvPr>
        </p:nvSpPr>
        <p:spPr>
          <a:xfrm>
            <a:off x="821868" y="4434298"/>
            <a:ext cx="7233558" cy="630942"/>
          </a:xfrm>
        </p:spPr>
        <p:txBody>
          <a:bodyPr/>
          <a:lstStyle/>
          <a:p>
            <a:r>
              <a:rPr lang="en-US" dirty="0"/>
              <a:t>McCarter &amp; English</a:t>
            </a:r>
          </a:p>
        </p:txBody>
      </p:sp>
      <p:pic>
        <p:nvPicPr>
          <p:cNvPr id="6" name="Picture Placeholder 5">
            <a:extLst>
              <a:ext uri="{FF2B5EF4-FFF2-40B4-BE49-F238E27FC236}">
                <a16:creationId xmlns:a16="http://schemas.microsoft.com/office/drawing/2014/main" id="{71C1D610-034D-FD77-E4BD-7959613DDF8A}"/>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24" b="124"/>
          <a:stretch>
            <a:fillRect/>
          </a:stretch>
        </p:blipFill>
        <p:spPr>
          <a:xfrm>
            <a:off x="8513763" y="1189038"/>
            <a:ext cx="3014662" cy="4210050"/>
          </a:xfrm>
          <a:prstGeom prst="rect">
            <a:avLst/>
          </a:prstGeom>
        </p:spPr>
      </p:pic>
    </p:spTree>
    <p:extLst>
      <p:ext uri="{BB962C8B-B14F-4D97-AF65-F5344CB8AC3E}">
        <p14:creationId xmlns:p14="http://schemas.microsoft.com/office/powerpoint/2010/main" val="190936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6F6E1-3189-6DB7-C77E-483A7D463035}"/>
              </a:ext>
            </a:extLst>
          </p:cNvPr>
          <p:cNvSpPr>
            <a:spLocks noGrp="1"/>
          </p:cNvSpPr>
          <p:nvPr>
            <p:ph type="body" idx="13"/>
          </p:nvPr>
        </p:nvSpPr>
        <p:spPr/>
        <p:txBody>
          <a:bodyPr>
            <a:normAutofit fontScale="92500" lnSpcReduction="10000"/>
          </a:bodyPr>
          <a:lstStyle/>
          <a:p>
            <a:r>
              <a:rPr lang="en-US" dirty="0"/>
              <a:t>Jeffrey Ramsey</a:t>
            </a:r>
          </a:p>
        </p:txBody>
      </p:sp>
      <p:sp>
        <p:nvSpPr>
          <p:cNvPr id="3" name="Text Placeholder 2">
            <a:extLst>
              <a:ext uri="{FF2B5EF4-FFF2-40B4-BE49-F238E27FC236}">
                <a16:creationId xmlns:a16="http://schemas.microsoft.com/office/drawing/2014/main" id="{51F94124-F2BA-7120-4864-8E22483E3042}"/>
              </a:ext>
            </a:extLst>
          </p:cNvPr>
          <p:cNvSpPr>
            <a:spLocks noGrp="1"/>
          </p:cNvSpPr>
          <p:nvPr>
            <p:ph type="body" idx="14"/>
          </p:nvPr>
        </p:nvSpPr>
        <p:spPr>
          <a:xfrm>
            <a:off x="831850" y="3244825"/>
            <a:ext cx="7740650" cy="630942"/>
          </a:xfrm>
        </p:spPr>
        <p:txBody>
          <a:bodyPr>
            <a:normAutofit fontScale="92500"/>
          </a:bodyPr>
          <a:lstStyle/>
          <a:p>
            <a:r>
              <a:rPr lang="en-US" dirty="0"/>
              <a:t>Vice President of Employee Benefits</a:t>
            </a:r>
          </a:p>
        </p:txBody>
      </p:sp>
      <p:sp>
        <p:nvSpPr>
          <p:cNvPr id="4" name="Text Placeholder 3">
            <a:extLst>
              <a:ext uri="{FF2B5EF4-FFF2-40B4-BE49-F238E27FC236}">
                <a16:creationId xmlns:a16="http://schemas.microsoft.com/office/drawing/2014/main" id="{BE47EE8B-4008-5D48-8417-02C119437B5C}"/>
              </a:ext>
            </a:extLst>
          </p:cNvPr>
          <p:cNvSpPr>
            <a:spLocks noGrp="1"/>
          </p:cNvSpPr>
          <p:nvPr>
            <p:ph type="body" idx="15"/>
          </p:nvPr>
        </p:nvSpPr>
        <p:spPr/>
        <p:txBody>
          <a:bodyPr/>
          <a:lstStyle/>
          <a:p>
            <a:r>
              <a:rPr lang="en-US" dirty="0"/>
              <a:t>Assured Partners</a:t>
            </a:r>
          </a:p>
        </p:txBody>
      </p:sp>
      <p:pic>
        <p:nvPicPr>
          <p:cNvPr id="7" name="Picture Placeholder 6">
            <a:extLst>
              <a:ext uri="{FF2B5EF4-FFF2-40B4-BE49-F238E27FC236}">
                <a16:creationId xmlns:a16="http://schemas.microsoft.com/office/drawing/2014/main" id="{72885E26-3B58-C0DE-6340-3F1A0C987F0F}"/>
              </a:ext>
            </a:extLst>
          </p:cNvPr>
          <p:cNvPicPr>
            <a:picLocks noGrp="1" noChangeAspect="1"/>
          </p:cNvPicPr>
          <p:nvPr>
            <p:ph type="pic" sz="quarter" idx="16"/>
          </p:nvPr>
        </p:nvPicPr>
        <p:blipFill rotWithShape="1">
          <a:blip r:embed="rId2"/>
          <a:srcRect l="20917" r="20917"/>
          <a:stretch/>
        </p:blipFill>
        <p:spPr>
          <a:xfrm>
            <a:off x="8637648" y="1189115"/>
            <a:ext cx="3013416" cy="4209393"/>
          </a:xfrm>
        </p:spPr>
      </p:pic>
    </p:spTree>
    <p:extLst>
      <p:ext uri="{BB962C8B-B14F-4D97-AF65-F5344CB8AC3E}">
        <p14:creationId xmlns:p14="http://schemas.microsoft.com/office/powerpoint/2010/main" val="284093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p:txBody>
          <a:bodyPr>
            <a:normAutofit fontScale="90000"/>
          </a:bodyPr>
          <a:lstStyle/>
          <a:p>
            <a:r>
              <a:rPr lang="en-US" dirty="0"/>
              <a:t>Budgeting H&amp;W Benefits and the SCA</a:t>
            </a:r>
          </a:p>
        </p:txBody>
      </p:sp>
      <p:sp>
        <p:nvSpPr>
          <p:cNvPr id="3" name="Content Placeholder 2">
            <a:extLst>
              <a:ext uri="{FF2B5EF4-FFF2-40B4-BE49-F238E27FC236}">
                <a16:creationId xmlns:a16="http://schemas.microsoft.com/office/drawing/2014/main" id="{93035678-238C-C732-6484-7D28F5574911}"/>
              </a:ext>
            </a:extLst>
          </p:cNvPr>
          <p:cNvSpPr>
            <a:spLocks noGrp="1"/>
          </p:cNvSpPr>
          <p:nvPr>
            <p:ph idx="1"/>
          </p:nvPr>
        </p:nvSpPr>
        <p:spPr/>
        <p:txBody>
          <a:bodyPr/>
          <a:lstStyle/>
          <a:p>
            <a:pPr marL="0" indent="0">
              <a:buNone/>
            </a:pPr>
            <a:r>
              <a:rPr lang="en-US" dirty="0"/>
              <a:t>				</a:t>
            </a:r>
            <a:r>
              <a:rPr lang="en-US" sz="3600" dirty="0"/>
              <a:t>Assumptions</a:t>
            </a:r>
          </a:p>
          <a:p>
            <a:pPr lvl="1"/>
            <a:endParaRPr lang="en-US" dirty="0"/>
          </a:p>
          <a:p>
            <a:pPr lvl="1"/>
            <a:endParaRPr lang="en-US" dirty="0"/>
          </a:p>
          <a:p>
            <a:pPr lvl="1"/>
            <a:endParaRPr lang="en-US" dirty="0"/>
          </a:p>
          <a:p>
            <a:pPr lvl="1"/>
            <a:r>
              <a:rPr lang="en-US" sz="3200" dirty="0"/>
              <a:t>Contract is not subject to E013706 Fringe Rate is $4.80</a:t>
            </a:r>
          </a:p>
          <a:p>
            <a:pPr lvl="1"/>
            <a:r>
              <a:rPr lang="en-US" sz="3200" dirty="0"/>
              <a:t>Contract is Even numbered. Subject to individual accounting and hours worked</a:t>
            </a:r>
          </a:p>
          <a:p>
            <a:pPr lvl="1"/>
            <a:endParaRPr lang="en-US" dirty="0"/>
          </a:p>
        </p:txBody>
      </p:sp>
    </p:spTree>
    <p:extLst>
      <p:ext uri="{BB962C8B-B14F-4D97-AF65-F5344CB8AC3E}">
        <p14:creationId xmlns:p14="http://schemas.microsoft.com/office/powerpoint/2010/main" val="2090431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p:txBody>
          <a:bodyPr>
            <a:normAutofit fontScale="90000"/>
          </a:bodyPr>
          <a:lstStyle/>
          <a:p>
            <a:r>
              <a:rPr lang="en-US" dirty="0"/>
              <a:t>What is my Budget?</a:t>
            </a:r>
          </a:p>
        </p:txBody>
      </p:sp>
      <p:sp>
        <p:nvSpPr>
          <p:cNvPr id="3" name="Content Placeholder 2">
            <a:extLst>
              <a:ext uri="{FF2B5EF4-FFF2-40B4-BE49-F238E27FC236}">
                <a16:creationId xmlns:a16="http://schemas.microsoft.com/office/drawing/2014/main" id="{93035678-238C-C732-6484-7D28F5574911}"/>
              </a:ext>
            </a:extLst>
          </p:cNvPr>
          <p:cNvSpPr>
            <a:spLocks noGrp="1"/>
          </p:cNvSpPr>
          <p:nvPr>
            <p:ph idx="1"/>
          </p:nvPr>
        </p:nvSpPr>
        <p:spPr/>
        <p:txBody>
          <a:bodyPr/>
          <a:lstStyle/>
          <a:p>
            <a:endParaRPr lang="en-US" dirty="0"/>
          </a:p>
          <a:p>
            <a:r>
              <a:rPr lang="en-US" dirty="0">
                <a:effectLst/>
                <a:latin typeface="Calibri" panose="020F0502020204030204" pitchFamily="34" charset="0"/>
                <a:ea typeface="Calibri" panose="020F0502020204030204" pitchFamily="34" charset="0"/>
                <a:cs typeface="Times New Roman" panose="02020603050405020304" pitchFamily="18" charset="0"/>
              </a:rPr>
              <a:t>HEALTH &amp; WELFARE: $4.80 per hour paid up to 40 hours per week or $192 per week or $832 per month</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$832 is NOT the budget for a Full Time employee</a:t>
            </a:r>
          </a:p>
          <a:p>
            <a:pPr lvl="1"/>
            <a:r>
              <a:rPr lang="en-US" sz="2800" dirty="0">
                <a:effectLst/>
                <a:latin typeface="Calibri" panose="020F0502020204030204" pitchFamily="34" charset="0"/>
                <a:ea typeface="Calibri" panose="020F0502020204030204" pitchFamily="34" charset="0"/>
                <a:cs typeface="Times New Roman" panose="02020603050405020304" pitchFamily="18" charset="0"/>
              </a:rPr>
              <a:t>FTEs may be scheduled to work a 40 hour week however there are variables. Sick, PTO change in employment status. </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ACA mandate changes FTE in Benefits Category</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3108060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8BDE-1289-4505-BB13-A8FD99BD865A}"/>
              </a:ext>
            </a:extLst>
          </p:cNvPr>
          <p:cNvSpPr>
            <a:spLocks noGrp="1"/>
          </p:cNvSpPr>
          <p:nvPr>
            <p:ph type="title"/>
          </p:nvPr>
        </p:nvSpPr>
        <p:spPr/>
        <p:txBody>
          <a:bodyPr>
            <a:normAutofit fontScale="90000"/>
          </a:bodyPr>
          <a:lstStyle/>
          <a:p>
            <a:r>
              <a:rPr lang="en-US" dirty="0"/>
              <a:t>ACA Defines Benefits</a:t>
            </a:r>
          </a:p>
        </p:txBody>
      </p:sp>
      <p:sp>
        <p:nvSpPr>
          <p:cNvPr id="3" name="Content Placeholder 2">
            <a:extLst>
              <a:ext uri="{FF2B5EF4-FFF2-40B4-BE49-F238E27FC236}">
                <a16:creationId xmlns:a16="http://schemas.microsoft.com/office/drawing/2014/main" id="{57318A8B-D01C-499C-B35F-D269950FAA39}"/>
              </a:ext>
            </a:extLst>
          </p:cNvPr>
          <p:cNvSpPr>
            <a:spLocks noGrp="1"/>
          </p:cNvSpPr>
          <p:nvPr>
            <p:ph idx="1"/>
          </p:nvPr>
        </p:nvSpPr>
        <p:spPr/>
        <p:txBody>
          <a:bodyPr/>
          <a:lstStyle/>
          <a:p>
            <a:pPr marL="0" indent="0">
              <a:buNone/>
            </a:pPr>
            <a:endParaRPr lang="en-US" sz="4400" dirty="0">
              <a:solidFill>
                <a:srgbClr val="202124"/>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a:t>
            </a:r>
            <a:r>
              <a:rPr lang="en-US" sz="44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n employee working 30 or more hours a week is considered full-time</a:t>
            </a:r>
            <a:r>
              <a:rPr lang="en-US" sz="4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(Applies to 50 FTEs or combined hours of part timers are equivalent to 50 FTEs)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76802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82F6-6A2B-4781-859E-42930C235C78}"/>
              </a:ext>
            </a:extLst>
          </p:cNvPr>
          <p:cNvSpPr>
            <a:spLocks noGrp="1"/>
          </p:cNvSpPr>
          <p:nvPr>
            <p:ph type="title"/>
          </p:nvPr>
        </p:nvSpPr>
        <p:spPr/>
        <p:txBody>
          <a:bodyPr>
            <a:normAutofit fontScale="90000"/>
          </a:bodyPr>
          <a:lstStyle/>
          <a:p>
            <a:r>
              <a:rPr lang="en-US" dirty="0"/>
              <a:t>$623.52 What are My Options?</a:t>
            </a:r>
          </a:p>
        </p:txBody>
      </p:sp>
      <p:sp>
        <p:nvSpPr>
          <p:cNvPr id="3" name="Content Placeholder 2">
            <a:extLst>
              <a:ext uri="{FF2B5EF4-FFF2-40B4-BE49-F238E27FC236}">
                <a16:creationId xmlns:a16="http://schemas.microsoft.com/office/drawing/2014/main" id="{EDCA79B4-387C-403B-8556-23DD6A0A6CED}"/>
              </a:ext>
            </a:extLst>
          </p:cNvPr>
          <p:cNvSpPr>
            <a:spLocks noGrp="1"/>
          </p:cNvSpPr>
          <p:nvPr>
            <p:ph idx="1"/>
          </p:nvPr>
        </p:nvSpPr>
        <p:spPr/>
        <p:txBody>
          <a:bodyPr/>
          <a:lstStyle/>
          <a:p>
            <a:endParaRPr lang="en-US" dirty="0"/>
          </a:p>
          <a:p>
            <a:endParaRPr lang="en-US" dirty="0"/>
          </a:p>
          <a:p>
            <a:r>
              <a:rPr lang="en-US" sz="3600" dirty="0"/>
              <a:t>Pay the Health and Welfare as Cash</a:t>
            </a:r>
          </a:p>
          <a:p>
            <a:r>
              <a:rPr lang="en-US" sz="3600" dirty="0"/>
              <a:t>Offer Medical, Dental, Vision, Life, Disability</a:t>
            </a:r>
          </a:p>
          <a:p>
            <a:r>
              <a:rPr lang="en-US" sz="3600" dirty="0"/>
              <a:t>Retirement</a:t>
            </a:r>
          </a:p>
          <a:p>
            <a:endParaRPr lang="en-US" dirty="0"/>
          </a:p>
          <a:p>
            <a:endParaRPr lang="en-US" dirty="0"/>
          </a:p>
        </p:txBody>
      </p:sp>
    </p:spTree>
    <p:extLst>
      <p:ext uri="{BB962C8B-B14F-4D97-AF65-F5344CB8AC3E}">
        <p14:creationId xmlns:p14="http://schemas.microsoft.com/office/powerpoint/2010/main" val="1705485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9DF2-1369-4CAB-9A16-75BB35367057}"/>
              </a:ext>
            </a:extLst>
          </p:cNvPr>
          <p:cNvSpPr>
            <a:spLocks noGrp="1"/>
          </p:cNvSpPr>
          <p:nvPr>
            <p:ph type="title"/>
          </p:nvPr>
        </p:nvSpPr>
        <p:spPr/>
        <p:txBody>
          <a:bodyPr>
            <a:normAutofit fontScale="90000"/>
          </a:bodyPr>
          <a:lstStyle/>
          <a:p>
            <a:r>
              <a:rPr lang="en-US" dirty="0"/>
              <a:t>Medical Dental Vision Life Disability </a:t>
            </a:r>
          </a:p>
        </p:txBody>
      </p:sp>
      <p:sp>
        <p:nvSpPr>
          <p:cNvPr id="3" name="Content Placeholder 2">
            <a:extLst>
              <a:ext uri="{FF2B5EF4-FFF2-40B4-BE49-F238E27FC236}">
                <a16:creationId xmlns:a16="http://schemas.microsoft.com/office/drawing/2014/main" id="{DF891C92-2913-4594-8390-F0FFB9B493EB}"/>
              </a:ext>
            </a:extLst>
          </p:cNvPr>
          <p:cNvSpPr>
            <a:spLocks noGrp="1"/>
          </p:cNvSpPr>
          <p:nvPr>
            <p:ph idx="1"/>
          </p:nvPr>
        </p:nvSpPr>
        <p:spPr/>
        <p:txBody>
          <a:bodyPr/>
          <a:lstStyle/>
          <a:p>
            <a:endParaRPr lang="en-US" dirty="0"/>
          </a:p>
          <a:p>
            <a:endParaRPr lang="en-US" dirty="0"/>
          </a:p>
          <a:p>
            <a:pPr marL="0" indent="0">
              <a:buNone/>
            </a:pPr>
            <a:r>
              <a:rPr lang="en-US" sz="3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Popular option:  Create multi level plans with the minimum plan cost not to exceed $623.52.  After benefits are selected, the available balance of the fringe may go to retirement.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28647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p:txBody>
          <a:bodyPr>
            <a:normAutofit fontScale="90000"/>
          </a:bodyPr>
          <a:lstStyle/>
          <a:p>
            <a:r>
              <a:rPr lang="en-US" dirty="0"/>
              <a:t>Base Plan</a:t>
            </a:r>
          </a:p>
        </p:txBody>
      </p:sp>
      <p:pic>
        <p:nvPicPr>
          <p:cNvPr id="5" name="Content Placeholder 4">
            <a:extLst>
              <a:ext uri="{FF2B5EF4-FFF2-40B4-BE49-F238E27FC236}">
                <a16:creationId xmlns:a16="http://schemas.microsoft.com/office/drawing/2014/main" id="{52752804-ED4E-4869-D79D-F870BBF08023}"/>
              </a:ext>
            </a:extLst>
          </p:cNvPr>
          <p:cNvPicPr>
            <a:picLocks noGrp="1" noChangeAspect="1"/>
          </p:cNvPicPr>
          <p:nvPr>
            <p:ph idx="1"/>
          </p:nvPr>
        </p:nvPicPr>
        <p:blipFill>
          <a:blip r:embed="rId2"/>
          <a:stretch>
            <a:fillRect/>
          </a:stretch>
        </p:blipFill>
        <p:spPr>
          <a:xfrm>
            <a:off x="1910281" y="1122631"/>
            <a:ext cx="7686392" cy="4979406"/>
          </a:xfrm>
        </p:spPr>
      </p:pic>
    </p:spTree>
    <p:extLst>
      <p:ext uri="{BB962C8B-B14F-4D97-AF65-F5344CB8AC3E}">
        <p14:creationId xmlns:p14="http://schemas.microsoft.com/office/powerpoint/2010/main" val="120702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p:txBody>
          <a:bodyPr>
            <a:normAutofit fontScale="90000"/>
          </a:bodyPr>
          <a:lstStyle/>
          <a:p>
            <a:r>
              <a:rPr lang="en-US" dirty="0"/>
              <a:t>High Plan Options</a:t>
            </a:r>
          </a:p>
        </p:txBody>
      </p:sp>
      <p:pic>
        <p:nvPicPr>
          <p:cNvPr id="5" name="Content Placeholder 4">
            <a:extLst>
              <a:ext uri="{FF2B5EF4-FFF2-40B4-BE49-F238E27FC236}">
                <a16:creationId xmlns:a16="http://schemas.microsoft.com/office/drawing/2014/main" id="{453FB2AC-8A6E-CB2E-F349-EFD73F64E22D}"/>
              </a:ext>
            </a:extLst>
          </p:cNvPr>
          <p:cNvPicPr>
            <a:picLocks noGrp="1" noChangeAspect="1"/>
          </p:cNvPicPr>
          <p:nvPr>
            <p:ph idx="1"/>
          </p:nvPr>
        </p:nvPicPr>
        <p:blipFill>
          <a:blip r:embed="rId2"/>
          <a:stretch>
            <a:fillRect/>
          </a:stretch>
        </p:blipFill>
        <p:spPr>
          <a:xfrm>
            <a:off x="2516863" y="1268413"/>
            <a:ext cx="7161292" cy="4822209"/>
          </a:xfrm>
        </p:spPr>
      </p:pic>
    </p:spTree>
    <p:extLst>
      <p:ext uri="{BB962C8B-B14F-4D97-AF65-F5344CB8AC3E}">
        <p14:creationId xmlns:p14="http://schemas.microsoft.com/office/powerpoint/2010/main" val="251511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p:txBody>
          <a:bodyPr>
            <a:normAutofit fontScale="90000"/>
          </a:bodyPr>
          <a:lstStyle/>
          <a:p>
            <a:r>
              <a:rPr lang="en-US" dirty="0"/>
              <a:t>Part Time and Voluntary Option</a:t>
            </a:r>
          </a:p>
        </p:txBody>
      </p:sp>
      <p:pic>
        <p:nvPicPr>
          <p:cNvPr id="5" name="Content Placeholder 4">
            <a:extLst>
              <a:ext uri="{FF2B5EF4-FFF2-40B4-BE49-F238E27FC236}">
                <a16:creationId xmlns:a16="http://schemas.microsoft.com/office/drawing/2014/main" id="{A1C4BCBC-DF38-456B-3637-0D24B4B21628}"/>
              </a:ext>
            </a:extLst>
          </p:cNvPr>
          <p:cNvPicPr>
            <a:picLocks noGrp="1" noChangeAspect="1"/>
          </p:cNvPicPr>
          <p:nvPr>
            <p:ph idx="1"/>
          </p:nvPr>
        </p:nvPicPr>
        <p:blipFill>
          <a:blip r:embed="rId2"/>
          <a:stretch>
            <a:fillRect/>
          </a:stretch>
        </p:blipFill>
        <p:spPr>
          <a:xfrm>
            <a:off x="1765426" y="1242180"/>
            <a:ext cx="8528363" cy="4643500"/>
          </a:xfrm>
        </p:spPr>
      </p:pic>
    </p:spTree>
    <p:extLst>
      <p:ext uri="{BB962C8B-B14F-4D97-AF65-F5344CB8AC3E}">
        <p14:creationId xmlns:p14="http://schemas.microsoft.com/office/powerpoint/2010/main" val="287361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D1F-2F77-6E2C-7208-6BA451EF5D3F}"/>
              </a:ext>
            </a:extLst>
          </p:cNvPr>
          <p:cNvSpPr>
            <a:spLocks noGrp="1"/>
          </p:cNvSpPr>
          <p:nvPr>
            <p:ph type="title"/>
          </p:nvPr>
        </p:nvSpPr>
        <p:spPr/>
        <p:txBody>
          <a:bodyPr>
            <a:normAutofit fontScale="90000"/>
          </a:bodyPr>
          <a:lstStyle/>
          <a:p>
            <a:r>
              <a:rPr lang="en-US" dirty="0"/>
              <a:t>Sample Reporting</a:t>
            </a:r>
          </a:p>
        </p:txBody>
      </p:sp>
      <p:sp>
        <p:nvSpPr>
          <p:cNvPr id="3" name="Content Placeholder 2">
            <a:extLst>
              <a:ext uri="{FF2B5EF4-FFF2-40B4-BE49-F238E27FC236}">
                <a16:creationId xmlns:a16="http://schemas.microsoft.com/office/drawing/2014/main" id="{876CCA16-FE23-7179-E542-8287301F1F76}"/>
              </a:ext>
            </a:extLst>
          </p:cNvPr>
          <p:cNvSpPr>
            <a:spLocks noGrp="1"/>
          </p:cNvSpPr>
          <p:nvPr>
            <p:ph idx="1"/>
          </p:nvPr>
        </p:nvSpPr>
        <p:spPr>
          <a:xfrm>
            <a:off x="4213412" y="1371599"/>
            <a:ext cx="3325906" cy="3889572"/>
          </a:xfrm>
        </p:spPr>
        <p:txBody>
          <a:bodyPr/>
          <a:lstStyle/>
          <a:p>
            <a:endParaRPr lang="en-US" dirty="0"/>
          </a:p>
        </p:txBody>
      </p:sp>
      <p:graphicFrame>
        <p:nvGraphicFramePr>
          <p:cNvPr id="4" name="Object 3">
            <a:extLst>
              <a:ext uri="{FF2B5EF4-FFF2-40B4-BE49-F238E27FC236}">
                <a16:creationId xmlns:a16="http://schemas.microsoft.com/office/drawing/2014/main" id="{2DF2C9AC-E56E-0CB5-2F7B-29654B853BF3}"/>
              </a:ext>
            </a:extLst>
          </p:cNvPr>
          <p:cNvGraphicFramePr>
            <a:graphicFrameLocks noChangeAspect="1"/>
          </p:cNvGraphicFramePr>
          <p:nvPr/>
        </p:nvGraphicFramePr>
        <p:xfrm>
          <a:off x="2460615" y="1193800"/>
          <a:ext cx="5943600" cy="4470400"/>
        </p:xfrm>
        <a:graphic>
          <a:graphicData uri="http://schemas.openxmlformats.org/presentationml/2006/ole">
            <mc:AlternateContent xmlns:mc="http://schemas.openxmlformats.org/markup-compatibility/2006">
              <mc:Choice xmlns:v="urn:schemas-microsoft-com:vml" Requires="v">
                <p:oleObj spid="_x0000_s1031" name="Document" r:id="rId3" imgW="5943600" imgH="4470400" progId="Word.Document.12">
                  <p:embed/>
                </p:oleObj>
              </mc:Choice>
              <mc:Fallback>
                <p:oleObj name="Document" r:id="rId3" imgW="5943600" imgH="4470400" progId="Word.Document.12">
                  <p:embed/>
                  <p:pic>
                    <p:nvPicPr>
                      <p:cNvPr id="4" name="Object 3">
                        <a:extLst>
                          <a:ext uri="{FF2B5EF4-FFF2-40B4-BE49-F238E27FC236}">
                            <a16:creationId xmlns:a16="http://schemas.microsoft.com/office/drawing/2014/main" id="{2DF2C9AC-E56E-0CB5-2F7B-29654B853BF3}"/>
                          </a:ext>
                        </a:extLst>
                      </p:cNvPr>
                      <p:cNvPicPr/>
                      <p:nvPr/>
                    </p:nvPicPr>
                    <p:blipFill>
                      <a:blip r:embed="rId4"/>
                      <a:stretch>
                        <a:fillRect/>
                      </a:stretch>
                    </p:blipFill>
                    <p:spPr>
                      <a:xfrm>
                        <a:off x="2460615" y="1193800"/>
                        <a:ext cx="5943600" cy="4470400"/>
                      </a:xfrm>
                      <a:prstGeom prst="rect">
                        <a:avLst/>
                      </a:prstGeom>
                    </p:spPr>
                  </p:pic>
                </p:oleObj>
              </mc:Fallback>
            </mc:AlternateContent>
          </a:graphicData>
        </a:graphic>
      </p:graphicFrame>
    </p:spTree>
    <p:extLst>
      <p:ext uri="{BB962C8B-B14F-4D97-AF65-F5344CB8AC3E}">
        <p14:creationId xmlns:p14="http://schemas.microsoft.com/office/powerpoint/2010/main" val="332176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73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66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50D44-EB25-AC52-A376-BB72358E18B0}"/>
              </a:ext>
            </a:extLst>
          </p:cNvPr>
          <p:cNvSpPr>
            <a:spLocks noGrp="1"/>
          </p:cNvSpPr>
          <p:nvPr>
            <p:ph type="body" sz="quarter" idx="12"/>
          </p:nvPr>
        </p:nvSpPr>
        <p:spPr/>
        <p:txBody>
          <a:bodyPr>
            <a:normAutofit fontScale="92500" lnSpcReduction="10000"/>
          </a:bodyPr>
          <a:lstStyle/>
          <a:p>
            <a:r>
              <a:rPr lang="en-US" dirty="0"/>
              <a:t>Alex Major, McCarter &amp; English</a:t>
            </a:r>
          </a:p>
        </p:txBody>
      </p:sp>
      <p:sp>
        <p:nvSpPr>
          <p:cNvPr id="3" name="Text Placeholder 2">
            <a:extLst>
              <a:ext uri="{FF2B5EF4-FFF2-40B4-BE49-F238E27FC236}">
                <a16:creationId xmlns:a16="http://schemas.microsoft.com/office/drawing/2014/main" id="{40C8C5E3-B7EB-9221-3F23-A26F901F80A8}"/>
              </a:ext>
            </a:extLst>
          </p:cNvPr>
          <p:cNvSpPr>
            <a:spLocks noGrp="1"/>
          </p:cNvSpPr>
          <p:nvPr>
            <p:ph type="body" sz="quarter" idx="13"/>
          </p:nvPr>
        </p:nvSpPr>
        <p:spPr/>
        <p:txBody>
          <a:bodyPr>
            <a:normAutofit fontScale="85000" lnSpcReduction="20000"/>
          </a:bodyPr>
          <a:lstStyle/>
          <a:p>
            <a:r>
              <a:rPr lang="en-US" dirty="0">
                <a:hlinkClick r:id="rId2"/>
              </a:rPr>
              <a:t>amajor@mccarter.com</a:t>
            </a:r>
            <a:endParaRPr lang="en-US" dirty="0"/>
          </a:p>
          <a:p>
            <a:endParaRPr lang="en-US" dirty="0"/>
          </a:p>
        </p:txBody>
      </p:sp>
      <p:sp>
        <p:nvSpPr>
          <p:cNvPr id="4" name="Text Placeholder 3">
            <a:extLst>
              <a:ext uri="{FF2B5EF4-FFF2-40B4-BE49-F238E27FC236}">
                <a16:creationId xmlns:a16="http://schemas.microsoft.com/office/drawing/2014/main" id="{8B268AD7-6C49-88D3-A0EA-8E871DC538F1}"/>
              </a:ext>
            </a:extLst>
          </p:cNvPr>
          <p:cNvSpPr>
            <a:spLocks noGrp="1"/>
          </p:cNvSpPr>
          <p:nvPr>
            <p:ph type="body" sz="quarter" idx="14"/>
          </p:nvPr>
        </p:nvSpPr>
        <p:spPr/>
        <p:txBody>
          <a:bodyPr>
            <a:normAutofit fontScale="85000" lnSpcReduction="20000"/>
          </a:bodyPr>
          <a:lstStyle/>
          <a:p>
            <a:r>
              <a:rPr lang="en-US" dirty="0"/>
              <a:t>202.753.3440</a:t>
            </a:r>
          </a:p>
        </p:txBody>
      </p:sp>
      <p:sp>
        <p:nvSpPr>
          <p:cNvPr id="5" name="Text Placeholder 4">
            <a:extLst>
              <a:ext uri="{FF2B5EF4-FFF2-40B4-BE49-F238E27FC236}">
                <a16:creationId xmlns:a16="http://schemas.microsoft.com/office/drawing/2014/main" id="{D9DE095E-6FE7-8900-05DD-9C210BEBE0A5}"/>
              </a:ext>
            </a:extLst>
          </p:cNvPr>
          <p:cNvSpPr>
            <a:spLocks noGrp="1"/>
          </p:cNvSpPr>
          <p:nvPr>
            <p:ph type="body" sz="quarter" idx="15"/>
          </p:nvPr>
        </p:nvSpPr>
        <p:spPr/>
        <p:txBody>
          <a:bodyPr>
            <a:normAutofit fontScale="85000" lnSpcReduction="20000"/>
          </a:bodyPr>
          <a:lstStyle/>
          <a:p>
            <a:r>
              <a:rPr lang="en-US" dirty="0">
                <a:hlinkClick r:id="rId3"/>
              </a:rPr>
              <a:t>www.mccarter.com</a:t>
            </a:r>
            <a:endParaRPr lang="en-US" dirty="0"/>
          </a:p>
          <a:p>
            <a:endParaRPr lang="en-US" dirty="0"/>
          </a:p>
        </p:txBody>
      </p:sp>
      <p:sp>
        <p:nvSpPr>
          <p:cNvPr id="10" name="Text Placeholder 9">
            <a:extLst>
              <a:ext uri="{FF2B5EF4-FFF2-40B4-BE49-F238E27FC236}">
                <a16:creationId xmlns:a16="http://schemas.microsoft.com/office/drawing/2014/main" id="{1E593A1C-9D0F-A00C-022F-8FEFF4FE688B}"/>
              </a:ext>
            </a:extLst>
          </p:cNvPr>
          <p:cNvSpPr>
            <a:spLocks noGrp="1"/>
          </p:cNvSpPr>
          <p:nvPr>
            <p:ph type="body" sz="quarter" idx="20"/>
          </p:nvPr>
        </p:nvSpPr>
        <p:spPr/>
        <p:txBody>
          <a:bodyPr>
            <a:normAutofit fontScale="92500" lnSpcReduction="10000"/>
          </a:bodyPr>
          <a:lstStyle/>
          <a:p>
            <a:r>
              <a:rPr lang="en-US" dirty="0"/>
              <a:t>Vanessa Quiñones, GSA National</a:t>
            </a:r>
          </a:p>
        </p:txBody>
      </p:sp>
      <p:sp>
        <p:nvSpPr>
          <p:cNvPr id="11" name="Text Placeholder 10">
            <a:extLst>
              <a:ext uri="{FF2B5EF4-FFF2-40B4-BE49-F238E27FC236}">
                <a16:creationId xmlns:a16="http://schemas.microsoft.com/office/drawing/2014/main" id="{E05480D8-69E9-A2CD-FF29-9DDB641F9870}"/>
              </a:ext>
            </a:extLst>
          </p:cNvPr>
          <p:cNvSpPr>
            <a:spLocks noGrp="1"/>
          </p:cNvSpPr>
          <p:nvPr>
            <p:ph type="body" sz="quarter" idx="21"/>
          </p:nvPr>
        </p:nvSpPr>
        <p:spPr>
          <a:xfrm>
            <a:off x="1085633" y="3238941"/>
            <a:ext cx="4592640" cy="277341"/>
          </a:xfrm>
        </p:spPr>
        <p:txBody>
          <a:bodyPr>
            <a:normAutofit fontScale="85000" lnSpcReduction="20000"/>
          </a:bodyPr>
          <a:lstStyle/>
          <a:p>
            <a:r>
              <a:rPr lang="en-US" dirty="0">
                <a:hlinkClick r:id="rId4"/>
              </a:rPr>
              <a:t>vquinones@gsanational.com</a:t>
            </a:r>
            <a:endParaRPr lang="en-US" dirty="0"/>
          </a:p>
          <a:p>
            <a:endParaRPr lang="en-US" dirty="0"/>
          </a:p>
        </p:txBody>
      </p:sp>
      <p:sp>
        <p:nvSpPr>
          <p:cNvPr id="12" name="Text Placeholder 11">
            <a:extLst>
              <a:ext uri="{FF2B5EF4-FFF2-40B4-BE49-F238E27FC236}">
                <a16:creationId xmlns:a16="http://schemas.microsoft.com/office/drawing/2014/main" id="{382A3ED3-FA06-9F5A-67AA-E41E304D9A5E}"/>
              </a:ext>
            </a:extLst>
          </p:cNvPr>
          <p:cNvSpPr>
            <a:spLocks noGrp="1"/>
          </p:cNvSpPr>
          <p:nvPr>
            <p:ph type="body" sz="quarter" idx="22"/>
          </p:nvPr>
        </p:nvSpPr>
        <p:spPr/>
        <p:txBody>
          <a:bodyPr>
            <a:normAutofit fontScale="85000" lnSpcReduction="20000"/>
          </a:bodyPr>
          <a:lstStyle/>
          <a:p>
            <a:r>
              <a:rPr lang="en-US" dirty="0"/>
              <a:t>800-250-2741 ext. 193</a:t>
            </a:r>
          </a:p>
        </p:txBody>
      </p:sp>
      <p:sp>
        <p:nvSpPr>
          <p:cNvPr id="13" name="Text Placeholder 12">
            <a:extLst>
              <a:ext uri="{FF2B5EF4-FFF2-40B4-BE49-F238E27FC236}">
                <a16:creationId xmlns:a16="http://schemas.microsoft.com/office/drawing/2014/main" id="{D99852E3-4B91-6D7A-192B-780FB7444F4B}"/>
              </a:ext>
            </a:extLst>
          </p:cNvPr>
          <p:cNvSpPr>
            <a:spLocks noGrp="1"/>
          </p:cNvSpPr>
          <p:nvPr>
            <p:ph type="body" sz="quarter" idx="23"/>
          </p:nvPr>
        </p:nvSpPr>
        <p:spPr/>
        <p:txBody>
          <a:bodyPr>
            <a:normAutofit fontScale="85000" lnSpcReduction="20000"/>
          </a:bodyPr>
          <a:lstStyle/>
          <a:p>
            <a:r>
              <a:rPr lang="en-US" dirty="0">
                <a:hlinkClick r:id="rId5"/>
              </a:rPr>
              <a:t>www.gsanational.com</a:t>
            </a:r>
            <a:endParaRPr lang="en-US" dirty="0"/>
          </a:p>
          <a:p>
            <a:endParaRPr lang="en-US" dirty="0"/>
          </a:p>
        </p:txBody>
      </p:sp>
      <p:sp>
        <p:nvSpPr>
          <p:cNvPr id="18" name="Text Placeholder 17">
            <a:extLst>
              <a:ext uri="{FF2B5EF4-FFF2-40B4-BE49-F238E27FC236}">
                <a16:creationId xmlns:a16="http://schemas.microsoft.com/office/drawing/2014/main" id="{FDBA1DBC-07AB-5D77-C76A-E30E9F6E7620}"/>
              </a:ext>
            </a:extLst>
          </p:cNvPr>
          <p:cNvSpPr>
            <a:spLocks noGrp="1"/>
          </p:cNvSpPr>
          <p:nvPr>
            <p:ph type="body" sz="quarter" idx="28"/>
          </p:nvPr>
        </p:nvSpPr>
        <p:spPr/>
        <p:txBody>
          <a:bodyPr>
            <a:normAutofit fontScale="92500" lnSpcReduction="10000"/>
          </a:bodyPr>
          <a:lstStyle/>
          <a:p>
            <a:r>
              <a:rPr lang="en-US" dirty="0"/>
              <a:t>Jeffrey Ramsey, Assured Partners</a:t>
            </a:r>
          </a:p>
        </p:txBody>
      </p:sp>
      <p:sp>
        <p:nvSpPr>
          <p:cNvPr id="19" name="Text Placeholder 18">
            <a:extLst>
              <a:ext uri="{FF2B5EF4-FFF2-40B4-BE49-F238E27FC236}">
                <a16:creationId xmlns:a16="http://schemas.microsoft.com/office/drawing/2014/main" id="{D93C65E1-8011-A223-06FF-89A9BE1E27ED}"/>
              </a:ext>
            </a:extLst>
          </p:cNvPr>
          <p:cNvSpPr>
            <a:spLocks noGrp="1"/>
          </p:cNvSpPr>
          <p:nvPr>
            <p:ph type="body" sz="quarter" idx="29"/>
          </p:nvPr>
        </p:nvSpPr>
        <p:spPr/>
        <p:txBody>
          <a:bodyPr>
            <a:normAutofit fontScale="85000" lnSpcReduction="20000"/>
          </a:bodyPr>
          <a:lstStyle/>
          <a:p>
            <a:r>
              <a:rPr lang="en-US" dirty="0"/>
              <a:t>Jeffrey.Ramsey@assuredpartners.com</a:t>
            </a:r>
          </a:p>
        </p:txBody>
      </p:sp>
      <p:sp>
        <p:nvSpPr>
          <p:cNvPr id="20" name="Text Placeholder 19">
            <a:extLst>
              <a:ext uri="{FF2B5EF4-FFF2-40B4-BE49-F238E27FC236}">
                <a16:creationId xmlns:a16="http://schemas.microsoft.com/office/drawing/2014/main" id="{36BE1C11-33C7-B0CD-F6BF-1F90EDDC0A29}"/>
              </a:ext>
            </a:extLst>
          </p:cNvPr>
          <p:cNvSpPr>
            <a:spLocks noGrp="1"/>
          </p:cNvSpPr>
          <p:nvPr>
            <p:ph type="body" sz="quarter" idx="30"/>
          </p:nvPr>
        </p:nvSpPr>
        <p:spPr/>
        <p:txBody>
          <a:bodyPr>
            <a:normAutofit fontScale="85000" lnSpcReduction="20000"/>
          </a:bodyPr>
          <a:lstStyle/>
          <a:p>
            <a:r>
              <a:rPr lang="en-US" dirty="0"/>
              <a:t>972.461.7334</a:t>
            </a:r>
          </a:p>
        </p:txBody>
      </p:sp>
      <p:sp>
        <p:nvSpPr>
          <p:cNvPr id="21" name="Text Placeholder 20">
            <a:extLst>
              <a:ext uri="{FF2B5EF4-FFF2-40B4-BE49-F238E27FC236}">
                <a16:creationId xmlns:a16="http://schemas.microsoft.com/office/drawing/2014/main" id="{6DD31014-2399-C4C4-A8D1-7BD3A0F3963F}"/>
              </a:ext>
            </a:extLst>
          </p:cNvPr>
          <p:cNvSpPr>
            <a:spLocks noGrp="1"/>
          </p:cNvSpPr>
          <p:nvPr>
            <p:ph type="body" sz="quarter" idx="31"/>
          </p:nvPr>
        </p:nvSpPr>
        <p:spPr/>
        <p:txBody>
          <a:bodyPr>
            <a:normAutofit fontScale="85000" lnSpcReduction="20000"/>
          </a:bodyPr>
          <a:lstStyle/>
          <a:p>
            <a:endParaRPr lang="en-US" dirty="0"/>
          </a:p>
        </p:txBody>
      </p:sp>
    </p:spTree>
    <p:extLst>
      <p:ext uri="{BB962C8B-B14F-4D97-AF65-F5344CB8AC3E}">
        <p14:creationId xmlns:p14="http://schemas.microsoft.com/office/powerpoint/2010/main" val="202963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a:xfrm>
            <a:off x="483576" y="365125"/>
            <a:ext cx="11708423" cy="549275"/>
          </a:xfrm>
        </p:spPr>
        <p:txBody>
          <a:bodyPr>
            <a:noAutofit/>
          </a:bodyPr>
          <a:lstStyle/>
          <a:p>
            <a:r>
              <a:rPr lang="en-US" sz="3600" dirty="0"/>
              <a:t>The McNamara-O’Hara Service Contract of 1965 (SCA)</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p:txBody>
          <a:bodyPr/>
          <a:lstStyle/>
          <a:p>
            <a:r>
              <a:rPr lang="en-US" dirty="0"/>
              <a:t>Intended to address areas not covered by the Fair Labor Standards Act and similar labor laws</a:t>
            </a:r>
          </a:p>
          <a:p>
            <a:r>
              <a:rPr lang="en-US" dirty="0"/>
              <a:t>Leveled the playing field by removing wages as a bidding factor in contract competition</a:t>
            </a:r>
          </a:p>
          <a:p>
            <a:r>
              <a:rPr lang="en-US" dirty="0"/>
              <a:t>Frequently amended; most prominently:</a:t>
            </a:r>
          </a:p>
          <a:p>
            <a:pPr lvl="1"/>
            <a:r>
              <a:rPr lang="en-US" dirty="0"/>
              <a:t>1972 – to address predecessor wages and discretion in allowable exemptions </a:t>
            </a:r>
          </a:p>
          <a:p>
            <a:pPr lvl="1"/>
            <a:r>
              <a:rPr lang="en-US" dirty="0"/>
              <a:t>1989 – to be included in the FAR</a:t>
            </a:r>
          </a:p>
          <a:p>
            <a:pPr marL="0" indent="0">
              <a:buNone/>
            </a:pPr>
            <a:endParaRPr lang="en-US" dirty="0"/>
          </a:p>
        </p:txBody>
      </p:sp>
    </p:spTree>
    <p:extLst>
      <p:ext uri="{BB962C8B-B14F-4D97-AF65-F5344CB8AC3E}">
        <p14:creationId xmlns:p14="http://schemas.microsoft.com/office/powerpoint/2010/main" val="104093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a:xfrm>
            <a:off x="492368" y="365125"/>
            <a:ext cx="11699632" cy="549275"/>
          </a:xfrm>
        </p:spPr>
        <p:txBody>
          <a:bodyPr>
            <a:noAutofit/>
          </a:bodyPr>
          <a:lstStyle/>
          <a:p>
            <a:r>
              <a:rPr lang="en-US" sz="3600" dirty="0"/>
              <a:t>The McNamara-O’Hara Service Contract of 1965 (SCA)</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p:txBody>
          <a:bodyPr>
            <a:normAutofit fontScale="92500"/>
          </a:bodyPr>
          <a:lstStyle/>
          <a:p>
            <a:r>
              <a:rPr lang="en-US" sz="2400" dirty="0"/>
              <a:t>Requires contractors and subcontractors performing services on prime contracts in excess of $2,500 to pay service employees in various classes no less than the wage rates and fringe benefits found prevailing in the locality, or the rates including prospective increases contained in a predecessor contractor’s CBA</a:t>
            </a:r>
          </a:p>
          <a:p>
            <a:r>
              <a:rPr lang="en-US" sz="2400" dirty="0"/>
              <a:t>The Department of Labor (DOL) issues wage determinations on a contract-by-contract basis in response to specific requests from contracting agencies.</a:t>
            </a:r>
          </a:p>
          <a:p>
            <a:pPr lvl="1"/>
            <a:r>
              <a:rPr lang="en-US" sz="1800" dirty="0"/>
              <a:t>These determinations are incorporated in the contract</a:t>
            </a:r>
          </a:p>
          <a:p>
            <a:pPr lvl="1"/>
            <a:r>
              <a:rPr lang="en-US" sz="1800" dirty="0"/>
              <a:t>…and sometimes not…but should’ve been…but weren’t…but…</a:t>
            </a:r>
          </a:p>
          <a:p>
            <a:r>
              <a:rPr lang="en-US" sz="2400" dirty="0"/>
              <a:t>SCA Elements:</a:t>
            </a:r>
          </a:p>
          <a:p>
            <a:pPr lvl="1"/>
            <a:r>
              <a:rPr lang="en-US" altLang="en-US" sz="1800" dirty="0"/>
              <a:t>Contracts entered into by Federal Government and District of Columbia</a:t>
            </a:r>
          </a:p>
          <a:p>
            <a:pPr lvl="1"/>
            <a:r>
              <a:rPr lang="en-US" altLang="en-US" sz="1800" dirty="0"/>
              <a:t>Contracts principally for services</a:t>
            </a:r>
          </a:p>
          <a:p>
            <a:pPr lvl="1"/>
            <a:r>
              <a:rPr lang="en-US" altLang="en-US" sz="1800" dirty="0"/>
              <a:t>Contracts performed in the U.S.</a:t>
            </a:r>
          </a:p>
          <a:p>
            <a:pPr lvl="1"/>
            <a:r>
              <a:rPr lang="en-US" altLang="en-US" sz="1800" dirty="0"/>
              <a:t>Contracts performed through the use of service employees</a:t>
            </a:r>
          </a:p>
          <a:p>
            <a:pPr marL="0" indent="0">
              <a:buNone/>
            </a:pPr>
            <a:endParaRPr lang="en-US" dirty="0"/>
          </a:p>
        </p:txBody>
      </p:sp>
    </p:spTree>
    <p:extLst>
      <p:ext uri="{BB962C8B-B14F-4D97-AF65-F5344CB8AC3E}">
        <p14:creationId xmlns:p14="http://schemas.microsoft.com/office/powerpoint/2010/main" val="123412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a:xfrm>
            <a:off x="430823" y="365125"/>
            <a:ext cx="11761177" cy="549275"/>
          </a:xfrm>
        </p:spPr>
        <p:txBody>
          <a:bodyPr>
            <a:noAutofit/>
          </a:bodyPr>
          <a:lstStyle/>
          <a:p>
            <a:r>
              <a:rPr lang="en-US" sz="3600" dirty="0"/>
              <a:t>The McNamara-O’Hara Service Contract of 1965 (SCA)</a:t>
            </a:r>
          </a:p>
        </p:txBody>
      </p:sp>
      <p:sp>
        <p:nvSpPr>
          <p:cNvPr id="3" name="Content Placeholder 2">
            <a:extLst>
              <a:ext uri="{FF2B5EF4-FFF2-40B4-BE49-F238E27FC236}">
                <a16:creationId xmlns:a16="http://schemas.microsoft.com/office/drawing/2014/main" id="{93035678-238C-C732-6484-7D28F5574911}"/>
              </a:ext>
            </a:extLst>
          </p:cNvPr>
          <p:cNvSpPr>
            <a:spLocks noGrp="1"/>
          </p:cNvSpPr>
          <p:nvPr>
            <p:ph idx="1"/>
          </p:nvPr>
        </p:nvSpPr>
        <p:spPr/>
        <p:txBody>
          <a:bodyPr>
            <a:normAutofit lnSpcReduction="10000"/>
          </a:bodyPr>
          <a:lstStyle/>
          <a:p>
            <a:r>
              <a:rPr lang="en-US" altLang="en-US" sz="2800" dirty="0"/>
              <a:t>SCA defines service employee as: </a:t>
            </a:r>
          </a:p>
          <a:p>
            <a:pPr lvl="1"/>
            <a:r>
              <a:rPr lang="en-US" altLang="en-US" sz="2000" dirty="0"/>
              <a:t>Any person engaged in performance of contract, except</a:t>
            </a:r>
          </a:p>
          <a:p>
            <a:pPr lvl="1"/>
            <a:r>
              <a:rPr lang="en-US" altLang="en-US" sz="2000" dirty="0"/>
              <a:t>Employees who qualify for exemption as bona fide executive, administrative or professional employees under the FLSA</a:t>
            </a:r>
          </a:p>
          <a:p>
            <a:r>
              <a:rPr lang="en-US" altLang="en-US" sz="2800" dirty="0"/>
              <a:t>Employee coverage does not depend on contractual relationship </a:t>
            </a:r>
          </a:p>
          <a:p>
            <a:pPr lvl="1"/>
            <a:r>
              <a:rPr lang="en-US" altLang="en-US" sz="2000" dirty="0"/>
              <a:t>For example, “owner operator” or “independent contractor” labels immaterial </a:t>
            </a:r>
          </a:p>
          <a:p>
            <a:r>
              <a:rPr lang="en-US" altLang="en-US" sz="2800" dirty="0"/>
              <a:t>Not SCA covered Contracts</a:t>
            </a:r>
          </a:p>
          <a:p>
            <a:pPr lvl="1"/>
            <a:r>
              <a:rPr lang="en-US" altLang="en-US" sz="2000" dirty="0"/>
              <a:t>Contracts primarily for something other than services, e.g., construction</a:t>
            </a:r>
          </a:p>
          <a:p>
            <a:pPr lvl="1"/>
            <a:r>
              <a:rPr lang="en-US" altLang="en-US" sz="2000" dirty="0"/>
              <a:t>Contracts for leasing of space</a:t>
            </a:r>
          </a:p>
          <a:p>
            <a:pPr lvl="1"/>
            <a:r>
              <a:rPr lang="en-US" altLang="en-US" sz="2000" dirty="0"/>
              <a:t>Contracts for professional services </a:t>
            </a:r>
          </a:p>
          <a:p>
            <a:pPr lvl="1"/>
            <a:r>
              <a:rPr lang="en-US" altLang="en-US" sz="2000" dirty="0"/>
              <a:t>Federally-assisted contracts for services entered into by state governments, </a:t>
            </a:r>
            <a:r>
              <a:rPr lang="en-US" altLang="en-US" sz="2000" i="1" dirty="0"/>
              <a:t>e.g.</a:t>
            </a:r>
            <a:r>
              <a:rPr lang="en-US" altLang="en-US" sz="2000" dirty="0"/>
              <a:t>, Medicaid and Medicare programs  </a:t>
            </a:r>
          </a:p>
          <a:p>
            <a:pPr marL="0" indent="0">
              <a:buNone/>
            </a:pPr>
            <a:endParaRPr lang="en-US" dirty="0"/>
          </a:p>
        </p:txBody>
      </p:sp>
    </p:spTree>
    <p:extLst>
      <p:ext uri="{BB962C8B-B14F-4D97-AF65-F5344CB8AC3E}">
        <p14:creationId xmlns:p14="http://schemas.microsoft.com/office/powerpoint/2010/main" val="29924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a:xfrm>
            <a:off x="767862" y="263769"/>
            <a:ext cx="10515600" cy="650631"/>
          </a:xfrm>
        </p:spPr>
        <p:txBody>
          <a:bodyPr>
            <a:normAutofit fontScale="90000"/>
          </a:bodyPr>
          <a:lstStyle/>
          <a:p>
            <a:br>
              <a:rPr lang="en-US" sz="3600" dirty="0"/>
            </a:br>
            <a:r>
              <a:rPr lang="en-US" dirty="0"/>
              <a:t>Key FAR Provisions/Triggers</a:t>
            </a:r>
            <a:br>
              <a:rPr lang="en-US" dirty="0"/>
            </a:br>
            <a:endParaRPr lang="en-US" dirty="0"/>
          </a:p>
        </p:txBody>
      </p:sp>
      <p:sp>
        <p:nvSpPr>
          <p:cNvPr id="3" name="Content Placeholder 2">
            <a:extLst>
              <a:ext uri="{FF2B5EF4-FFF2-40B4-BE49-F238E27FC236}">
                <a16:creationId xmlns:a16="http://schemas.microsoft.com/office/drawing/2014/main" id="{93035678-238C-C732-6484-7D28F5574911}"/>
              </a:ext>
            </a:extLst>
          </p:cNvPr>
          <p:cNvSpPr>
            <a:spLocks noGrp="1"/>
          </p:cNvSpPr>
          <p:nvPr>
            <p:ph idx="1"/>
          </p:nvPr>
        </p:nvSpPr>
        <p:spPr/>
        <p:txBody>
          <a:bodyPr>
            <a:normAutofit fontScale="70000" lnSpcReduction="20000"/>
          </a:bodyPr>
          <a:lstStyle/>
          <a:p>
            <a:r>
              <a:rPr lang="en-US" sz="3200" u="sng" dirty="0"/>
              <a:t>Explanation &amp; Scope</a:t>
            </a:r>
          </a:p>
          <a:p>
            <a:r>
              <a:rPr lang="en-US" sz="2800" dirty="0"/>
              <a:t>48 CFR Subpart 22.10 - Service Contract Labor Standards</a:t>
            </a:r>
          </a:p>
          <a:p>
            <a:endParaRPr lang="en-US" sz="2800" dirty="0"/>
          </a:p>
          <a:p>
            <a:r>
              <a:rPr lang="en-US" sz="2800" u="sng" dirty="0"/>
              <a:t>Relevant Clauses</a:t>
            </a:r>
          </a:p>
          <a:p>
            <a:r>
              <a:rPr lang="en-US" sz="2800" dirty="0"/>
              <a:t>48 CFR § 52.222-41 - Service Contract Labor Standards.</a:t>
            </a:r>
          </a:p>
          <a:p>
            <a:r>
              <a:rPr lang="en-US" sz="2800" dirty="0"/>
              <a:t>48 CFR § 52.222-43 - Fair Labor Standards Act and Service Contract Labor Standards - Price Adjustment (Multiple Year and Option Contracts)</a:t>
            </a:r>
          </a:p>
          <a:p>
            <a:r>
              <a:rPr lang="en-US" sz="2800" dirty="0"/>
              <a:t>48 CFR § 52.222-44 - Fair Labor Standards Act and Service Contract Labor Standards - Price Adjustment</a:t>
            </a:r>
          </a:p>
          <a:p>
            <a:r>
              <a:rPr lang="en-US" sz="2800" dirty="0"/>
              <a:t>48 CFR § 52.222-48 - Exemption From Application of the Service Contract Labor Standards to Contracts for Maintenance, Calibration, or Repair of Certain Equipment - Certification</a:t>
            </a:r>
          </a:p>
          <a:p>
            <a:r>
              <a:rPr lang="en-US" sz="2800" dirty="0"/>
              <a:t>48 CFR § 52.222-49 - Service Contract Labor Standards - Place of Performance Unknown</a:t>
            </a:r>
          </a:p>
          <a:p>
            <a:endParaRPr lang="en-US" sz="2800" dirty="0"/>
          </a:p>
          <a:p>
            <a:pPr marL="0" indent="0">
              <a:buNone/>
            </a:pPr>
            <a:endParaRPr lang="en-US" dirty="0"/>
          </a:p>
        </p:txBody>
      </p:sp>
    </p:spTree>
    <p:extLst>
      <p:ext uri="{BB962C8B-B14F-4D97-AF65-F5344CB8AC3E}">
        <p14:creationId xmlns:p14="http://schemas.microsoft.com/office/powerpoint/2010/main" val="274434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p:txBody>
          <a:bodyPr>
            <a:noAutofit/>
          </a:bodyPr>
          <a:lstStyle/>
          <a:p>
            <a:r>
              <a:rPr lang="en-US" sz="4000" dirty="0"/>
              <a:t>Service Employees</a:t>
            </a:r>
          </a:p>
        </p:txBody>
      </p:sp>
      <p:sp>
        <p:nvSpPr>
          <p:cNvPr id="3" name="Content Placeholder 2">
            <a:extLst>
              <a:ext uri="{FF2B5EF4-FFF2-40B4-BE49-F238E27FC236}">
                <a16:creationId xmlns:a16="http://schemas.microsoft.com/office/drawing/2014/main" id="{93035678-238C-C732-6484-7D28F5574911}"/>
              </a:ext>
            </a:extLst>
          </p:cNvPr>
          <p:cNvSpPr>
            <a:spLocks noGrp="1"/>
          </p:cNvSpPr>
          <p:nvPr>
            <p:ph idx="1"/>
          </p:nvPr>
        </p:nvSpPr>
        <p:spPr/>
        <p:txBody>
          <a:bodyPr/>
          <a:lstStyle/>
          <a:p>
            <a:r>
              <a:rPr lang="en-US" sz="2400" dirty="0"/>
              <a:t>FAR 37.101 defines “service” contract as a contract that directly engages the time and effort of a contractor whose </a:t>
            </a:r>
            <a:r>
              <a:rPr lang="en-US" sz="2400" b="1" i="1" dirty="0"/>
              <a:t>primary purpose </a:t>
            </a:r>
            <a:r>
              <a:rPr lang="en-US" sz="2400" dirty="0"/>
              <a:t>is to perform an identifiable task rather than to furnish an end item of supply</a:t>
            </a:r>
          </a:p>
          <a:p>
            <a:r>
              <a:rPr lang="en-US" sz="2400" dirty="0"/>
              <a:t>Characteristics of </a:t>
            </a:r>
            <a:r>
              <a:rPr lang="en-US" sz="2400" b="1" i="1" dirty="0"/>
              <a:t>services </a:t>
            </a:r>
            <a:r>
              <a:rPr lang="en-US" sz="2400" dirty="0"/>
              <a:t>(one or more may apply):</a:t>
            </a:r>
          </a:p>
          <a:p>
            <a:pPr marL="1028700" lvl="1" indent="-342900"/>
            <a:r>
              <a:rPr lang="en-US" sz="1800" dirty="0"/>
              <a:t>Buying effort and labor hours</a:t>
            </a:r>
          </a:p>
          <a:p>
            <a:pPr marL="1028700" lvl="1" indent="-342900"/>
            <a:r>
              <a:rPr lang="en-US" sz="1800" dirty="0"/>
              <a:t>Performing an identifiable task</a:t>
            </a:r>
          </a:p>
          <a:p>
            <a:pPr marL="1028700" lvl="1" indent="-342900"/>
            <a:r>
              <a:rPr lang="en-US" sz="1800" dirty="0"/>
              <a:t>Work performed on an end item</a:t>
            </a:r>
          </a:p>
          <a:p>
            <a:pPr marL="1028700" lvl="1" indent="-342900"/>
            <a:r>
              <a:rPr lang="en-US" sz="1800" dirty="0"/>
              <a:t>May not have a tangible end item</a:t>
            </a:r>
          </a:p>
          <a:p>
            <a:pPr marL="342900" indent="-342900"/>
            <a:r>
              <a:rPr lang="en-US" sz="2400" dirty="0"/>
              <a:t>Look to the </a:t>
            </a:r>
            <a:r>
              <a:rPr lang="en-US" sz="2400" u="sng" dirty="0"/>
              <a:t>Wage Determinations </a:t>
            </a:r>
            <a:r>
              <a:rPr lang="en-US" sz="2400" dirty="0"/>
              <a:t>and think “broadly”</a:t>
            </a:r>
          </a:p>
          <a:p>
            <a:pPr marL="0" indent="0">
              <a:buNone/>
            </a:pPr>
            <a:endParaRPr lang="en-US" dirty="0"/>
          </a:p>
        </p:txBody>
      </p:sp>
    </p:spTree>
    <p:extLst>
      <p:ext uri="{BB962C8B-B14F-4D97-AF65-F5344CB8AC3E}">
        <p14:creationId xmlns:p14="http://schemas.microsoft.com/office/powerpoint/2010/main" val="128372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4D-E099-6CAF-5FA3-2A78FCED86A4}"/>
              </a:ext>
            </a:extLst>
          </p:cNvPr>
          <p:cNvSpPr>
            <a:spLocks noGrp="1"/>
          </p:cNvSpPr>
          <p:nvPr>
            <p:ph type="title"/>
          </p:nvPr>
        </p:nvSpPr>
        <p:spPr/>
        <p:txBody>
          <a:bodyPr>
            <a:noAutofit/>
          </a:bodyPr>
          <a:lstStyle/>
          <a:p>
            <a:r>
              <a:rPr lang="en-US" sz="4000" dirty="0"/>
              <a:t>Not Service Employees</a:t>
            </a:r>
          </a:p>
        </p:txBody>
      </p:sp>
      <p:sp>
        <p:nvSpPr>
          <p:cNvPr id="3" name="Content Placeholder 2">
            <a:extLst>
              <a:ext uri="{FF2B5EF4-FFF2-40B4-BE49-F238E27FC236}">
                <a16:creationId xmlns:a16="http://schemas.microsoft.com/office/drawing/2014/main" id="{93035678-238C-C732-6484-7D28F5574911}"/>
              </a:ext>
            </a:extLst>
          </p:cNvPr>
          <p:cNvSpPr>
            <a:spLocks noGrp="1"/>
          </p:cNvSpPr>
          <p:nvPr>
            <p:ph idx="1"/>
          </p:nvPr>
        </p:nvSpPr>
        <p:spPr/>
        <p:txBody>
          <a:bodyPr/>
          <a:lstStyle/>
          <a:p>
            <a:r>
              <a:rPr lang="en-US" dirty="0"/>
              <a:t>FLSA Salary Basis Test ($684/week or $35,368/year*)</a:t>
            </a:r>
          </a:p>
          <a:p>
            <a:r>
              <a:rPr lang="en-US" dirty="0"/>
              <a:t>Exempt Duties:</a:t>
            </a:r>
          </a:p>
          <a:p>
            <a:pPr marL="1143000" lvl="1" indent="-457200"/>
            <a:r>
              <a:rPr lang="en-US" dirty="0"/>
              <a:t>Professional</a:t>
            </a:r>
          </a:p>
          <a:p>
            <a:pPr marL="1143000" lvl="1" indent="-457200"/>
            <a:r>
              <a:rPr lang="en-US" dirty="0"/>
              <a:t>Administrative</a:t>
            </a:r>
          </a:p>
          <a:p>
            <a:pPr marL="1143000" lvl="1" indent="-457200"/>
            <a:r>
              <a:rPr lang="en-US" dirty="0"/>
              <a:t>Executives</a:t>
            </a:r>
          </a:p>
          <a:p>
            <a:r>
              <a:rPr lang="en-US" dirty="0"/>
              <a:t>Computer-Related Jobs</a:t>
            </a:r>
          </a:p>
          <a:p>
            <a:r>
              <a:rPr lang="en-US" dirty="0"/>
              <a:t>Exempt computer employees may be paid at least $684 on a salary basis </a:t>
            </a:r>
            <a:r>
              <a:rPr lang="en-US" b="1" i="1" dirty="0"/>
              <a:t>or </a:t>
            </a:r>
            <a:r>
              <a:rPr lang="en-US" dirty="0"/>
              <a:t>$27.63 per hour</a:t>
            </a:r>
          </a:p>
          <a:p>
            <a:r>
              <a:rPr lang="en-US" dirty="0"/>
              <a:t>Highly Compensated Employees</a:t>
            </a:r>
          </a:p>
          <a:p>
            <a:pPr marL="0" indent="0">
              <a:buNone/>
            </a:pPr>
            <a:endParaRPr lang="en-US" dirty="0"/>
          </a:p>
        </p:txBody>
      </p:sp>
    </p:spTree>
    <p:extLst>
      <p:ext uri="{BB962C8B-B14F-4D97-AF65-F5344CB8AC3E}">
        <p14:creationId xmlns:p14="http://schemas.microsoft.com/office/powerpoint/2010/main" val="3576127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2984</TotalTime>
  <Words>1142</Words>
  <Application>Microsoft Macintosh PowerPoint</Application>
  <PresentationFormat>Widescreen</PresentationFormat>
  <Paragraphs>137</Paragraphs>
  <Slides>31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Arial</vt:lpstr>
      <vt:lpstr>Calibri</vt:lpstr>
      <vt:lpstr>Calibri Light</vt:lpstr>
      <vt:lpstr>Lato</vt:lpstr>
      <vt:lpstr>Lato Light</vt:lpstr>
      <vt:lpstr>Montserrat</vt:lpstr>
      <vt:lpstr>OldErika</vt:lpstr>
      <vt:lpstr>Trebuchet MS</vt:lpstr>
      <vt:lpstr>Office Theme</vt:lpstr>
      <vt:lpstr>Document</vt:lpstr>
      <vt:lpstr>The Service Contract Act:  Issues &amp; Solutions for Government Contractors and Subcontractors</vt:lpstr>
      <vt:lpstr>PowerPoint Presentation</vt:lpstr>
      <vt:lpstr>PowerPoint Presentation</vt:lpstr>
      <vt:lpstr>The McNamara-O’Hara Service Contract of 1965 (SCA)</vt:lpstr>
      <vt:lpstr>The McNamara-O’Hara Service Contract of 1965 (SCA)</vt:lpstr>
      <vt:lpstr>The McNamara-O’Hara Service Contract of 1965 (SCA)</vt:lpstr>
      <vt:lpstr> Key FAR Provisions/Triggers </vt:lpstr>
      <vt:lpstr>Service Employees</vt:lpstr>
      <vt:lpstr>Not Service Employees</vt:lpstr>
      <vt:lpstr>SCA Requirements</vt:lpstr>
      <vt:lpstr>PowerPoint Presentation</vt:lpstr>
      <vt:lpstr>Compliance Challenges</vt:lpstr>
      <vt:lpstr>Wage Determinations</vt:lpstr>
      <vt:lpstr>Wage Determination – Health &amp; Welfare Rate</vt:lpstr>
      <vt:lpstr>H&amp;W Rate Increases </vt:lpstr>
      <vt:lpstr>PowerPoint Presentation</vt:lpstr>
      <vt:lpstr>Health and Welfare Compliance Measurement </vt:lpstr>
      <vt:lpstr>Best Practices for working with Contracting Officers</vt:lpstr>
      <vt:lpstr>Best Practices for working with Contracting Officers</vt:lpstr>
      <vt:lpstr>PowerPoint Presentation</vt:lpstr>
      <vt:lpstr>Budgeting H&amp;W Benefits and the SCA</vt:lpstr>
      <vt:lpstr>What is my Budget?</vt:lpstr>
      <vt:lpstr>ACA Defines Benefits</vt:lpstr>
      <vt:lpstr>$623.52 What are My Options?</vt:lpstr>
      <vt:lpstr>Medical Dental Vision Life Disability </vt:lpstr>
      <vt:lpstr>Base Plan</vt:lpstr>
      <vt:lpstr>High Plan Options</vt:lpstr>
      <vt:lpstr>Part Time and Voluntary Option</vt:lpstr>
      <vt:lpstr>Sample Reporting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Carter</dc:creator>
  <cp:lastModifiedBy>McKenzie Carter</cp:lastModifiedBy>
  <cp:revision>17</cp:revision>
  <dcterms:created xsi:type="dcterms:W3CDTF">2022-11-29T14:54:37Z</dcterms:created>
  <dcterms:modified xsi:type="dcterms:W3CDTF">2023-02-13T12:44:42Z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2103588172</vt:i4>
  </property>
  <property fmtid="{D5CDD505-2E9C-101B-9397-08002B2CF9AE}" pid="3" name="_NewReviewCycle">
    <vt:lpwstr/>
  </property>
  <property fmtid="{D5CDD505-2E9C-101B-9397-08002B2CF9AE}" pid="4" name="_EmailSubject">
    <vt:lpwstr>National 8(a) Association 2023 National Small Business Conference – Updated Presentation  on SCA</vt:lpwstr>
  </property>
  <property fmtid="{D5CDD505-2E9C-101B-9397-08002B2CF9AE}" pid="5" name="_AuthorEmail">
    <vt:lpwstr>amajor@mccarter.com</vt:lpwstr>
  </property>
  <property fmtid="{D5CDD505-2E9C-101B-9397-08002B2CF9AE}" pid="6" name="_AuthorEmailDisplayName">
    <vt:lpwstr>Major, Alexander</vt:lpwstr>
  </property>
  <property fmtid="{D5CDD505-2E9C-101B-9397-08002B2CF9AE}" pid="7" name="_PreviousAdHocReviewCycleID">
    <vt:i4>2103588172</vt:i4>
  </property>
</Properties>
</file>