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61" r:id="rId6"/>
    <p:sldId id="268" r:id="rId7"/>
    <p:sldId id="269" r:id="rId8"/>
    <p:sldId id="264" r:id="rId9"/>
    <p:sldId id="272" r:id="rId10"/>
    <p:sldId id="270" r:id="rId11"/>
    <p:sldId id="274" r:id="rId12"/>
    <p:sldId id="271" r:id="rId13"/>
    <p:sldId id="273" r:id="rId14"/>
    <p:sldId id="275" r:id="rId15"/>
    <p:sldId id="276" r:id="rId16"/>
    <p:sldId id="265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A52"/>
    <a:srgbClr val="B49D5A"/>
    <a:srgbClr val="202C41"/>
    <a:srgbClr val="646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CCCE2-D1E8-6EBC-04EE-E565620066C1}" v="30" dt="2023-02-14T13:13:35.778"/>
    <p1510:client id="{728B1F5C-8942-4ABF-811F-B85C156D50D4}" v="9" vWet="10" dt="2023-02-14T13:07:37.153"/>
    <p1510:client id="{EA4083CF-F116-4BAD-1903-440B7CC4D4C3}" v="37" dt="2023-02-14T14:07:05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Ell" userId="a97ee411-fa59-425c-bd72-e66b6966ba27" providerId="ADAL" clId="{728B1F5C-8942-4ABF-811F-B85C156D50D4}"/>
    <pc:docChg chg="undo custSel addSld delSld modSld sldOrd">
      <pc:chgData name="Karen Ell" userId="a97ee411-fa59-425c-bd72-e66b6966ba27" providerId="ADAL" clId="{728B1F5C-8942-4ABF-811F-B85C156D50D4}" dt="2023-02-14T04:44:07.153" v="996" actId="20577"/>
      <pc:docMkLst>
        <pc:docMk/>
      </pc:docMkLst>
      <pc:sldChg chg="addSp delSp modSp del mod modClrScheme chgLayout">
        <pc:chgData name="Karen Ell" userId="a97ee411-fa59-425c-bd72-e66b6966ba27" providerId="ADAL" clId="{728B1F5C-8942-4ABF-811F-B85C156D50D4}" dt="2023-02-14T04:24:08.684" v="428" actId="2696"/>
        <pc:sldMkLst>
          <pc:docMk/>
          <pc:sldMk cId="417067174" sldId="267"/>
        </pc:sldMkLst>
        <pc:spChg chg="mod ord">
          <ac:chgData name="Karen Ell" userId="a97ee411-fa59-425c-bd72-e66b6966ba27" providerId="ADAL" clId="{728B1F5C-8942-4ABF-811F-B85C156D50D4}" dt="2023-02-14T04:23:28.344" v="424" actId="20577"/>
          <ac:spMkLst>
            <pc:docMk/>
            <pc:sldMk cId="417067174" sldId="267"/>
            <ac:spMk id="2" creationId="{38302FE2-6F6E-FA27-28E2-C444CEC9B8D0}"/>
          </ac:spMkLst>
        </pc:spChg>
        <pc:spChg chg="mod ord">
          <ac:chgData name="Karen Ell" userId="a97ee411-fa59-425c-bd72-e66b6966ba27" providerId="ADAL" clId="{728B1F5C-8942-4ABF-811F-B85C156D50D4}" dt="2023-02-14T04:23:44.105" v="427" actId="6549"/>
          <ac:spMkLst>
            <pc:docMk/>
            <pc:sldMk cId="417067174" sldId="267"/>
            <ac:spMk id="3" creationId="{656E388C-1976-C05D-48AD-87291197746C}"/>
          </ac:spMkLst>
        </pc:spChg>
        <pc:spChg chg="mod ord">
          <ac:chgData name="Karen Ell" userId="a97ee411-fa59-425c-bd72-e66b6966ba27" providerId="ADAL" clId="{728B1F5C-8942-4ABF-811F-B85C156D50D4}" dt="2023-02-14T04:23:03.249" v="401" actId="27636"/>
          <ac:spMkLst>
            <pc:docMk/>
            <pc:sldMk cId="417067174" sldId="267"/>
            <ac:spMk id="4" creationId="{541752D0-CF03-5F12-47DB-BB16D2360156}"/>
          </ac:spMkLst>
        </pc:spChg>
        <pc:spChg chg="mod ord">
          <ac:chgData name="Karen Ell" userId="a97ee411-fa59-425c-bd72-e66b6966ba27" providerId="ADAL" clId="{728B1F5C-8942-4ABF-811F-B85C156D50D4}" dt="2023-02-14T04:23:34.599" v="426" actId="20577"/>
          <ac:spMkLst>
            <pc:docMk/>
            <pc:sldMk cId="417067174" sldId="267"/>
            <ac:spMk id="5" creationId="{109030E7-B1B2-BA2F-5299-69D6FCC23294}"/>
          </ac:spMkLst>
        </pc:spChg>
        <pc:spChg chg="mod ord">
          <ac:chgData name="Karen Ell" userId="a97ee411-fa59-425c-bd72-e66b6966ba27" providerId="ADAL" clId="{728B1F5C-8942-4ABF-811F-B85C156D50D4}" dt="2023-02-14T04:23:31.893" v="425" actId="20577"/>
          <ac:spMkLst>
            <pc:docMk/>
            <pc:sldMk cId="417067174" sldId="267"/>
            <ac:spMk id="6" creationId="{9CE45A64-8143-7C24-904D-805C47DFF14F}"/>
          </ac:spMkLst>
        </pc:spChg>
        <pc:spChg chg="add del">
          <ac:chgData name="Karen Ell" userId="a97ee411-fa59-425c-bd72-e66b6966ba27" providerId="ADAL" clId="{728B1F5C-8942-4ABF-811F-B85C156D50D4}" dt="2023-02-14T04:23:03.213" v="397" actId="700"/>
          <ac:spMkLst>
            <pc:docMk/>
            <pc:sldMk cId="417067174" sldId="267"/>
            <ac:spMk id="7" creationId="{E4542E3D-5A5C-C673-B26D-80EE7979F059}"/>
          </ac:spMkLst>
        </pc:spChg>
        <pc:spChg chg="add del">
          <ac:chgData name="Karen Ell" userId="a97ee411-fa59-425c-bd72-e66b6966ba27" providerId="ADAL" clId="{728B1F5C-8942-4ABF-811F-B85C156D50D4}" dt="2023-02-14T04:23:03.213" v="397" actId="700"/>
          <ac:spMkLst>
            <pc:docMk/>
            <pc:sldMk cId="417067174" sldId="267"/>
            <ac:spMk id="8" creationId="{C0AF8F45-8E91-F430-47F2-7060EADE4D5A}"/>
          </ac:spMkLst>
        </pc:spChg>
        <pc:spChg chg="add del">
          <ac:chgData name="Karen Ell" userId="a97ee411-fa59-425c-bd72-e66b6966ba27" providerId="ADAL" clId="{728B1F5C-8942-4ABF-811F-B85C156D50D4}" dt="2023-02-14T04:23:03.213" v="397" actId="700"/>
          <ac:spMkLst>
            <pc:docMk/>
            <pc:sldMk cId="417067174" sldId="267"/>
            <ac:spMk id="9" creationId="{7C798EB6-71E2-CCAC-C897-719E40A3AAE2}"/>
          </ac:spMkLst>
        </pc:spChg>
        <pc:spChg chg="add del">
          <ac:chgData name="Karen Ell" userId="a97ee411-fa59-425c-bd72-e66b6966ba27" providerId="ADAL" clId="{728B1F5C-8942-4ABF-811F-B85C156D50D4}" dt="2023-02-14T04:23:03.213" v="397" actId="700"/>
          <ac:spMkLst>
            <pc:docMk/>
            <pc:sldMk cId="417067174" sldId="267"/>
            <ac:spMk id="10" creationId="{352E4CB9-28B8-E4D5-CEAF-058C887A658D}"/>
          </ac:spMkLst>
        </pc:spChg>
        <pc:spChg chg="add del">
          <ac:chgData name="Karen Ell" userId="a97ee411-fa59-425c-bd72-e66b6966ba27" providerId="ADAL" clId="{728B1F5C-8942-4ABF-811F-B85C156D50D4}" dt="2023-02-14T04:23:03.213" v="397" actId="700"/>
          <ac:spMkLst>
            <pc:docMk/>
            <pc:sldMk cId="417067174" sldId="267"/>
            <ac:spMk id="11" creationId="{E2CFA6B8-C90C-BD22-8764-66F8AAE839B1}"/>
          </ac:spMkLst>
        </pc:spChg>
        <pc:spChg chg="add del mod">
          <ac:chgData name="Karen Ell" userId="a97ee411-fa59-425c-bd72-e66b6966ba27" providerId="ADAL" clId="{728B1F5C-8942-4ABF-811F-B85C156D50D4}" dt="2023-02-14T04:23:03.213" v="397" actId="700"/>
          <ac:spMkLst>
            <pc:docMk/>
            <pc:sldMk cId="417067174" sldId="267"/>
            <ac:spMk id="12" creationId="{7898E952-94FC-2FB2-4DDB-109BABE4FC6A}"/>
          </ac:spMkLst>
        </pc:spChg>
        <pc:spChg chg="add del mod">
          <ac:chgData name="Karen Ell" userId="a97ee411-fa59-425c-bd72-e66b6966ba27" providerId="ADAL" clId="{728B1F5C-8942-4ABF-811F-B85C156D50D4}" dt="2023-02-14T04:23:03.213" v="397" actId="700"/>
          <ac:spMkLst>
            <pc:docMk/>
            <pc:sldMk cId="417067174" sldId="267"/>
            <ac:spMk id="13" creationId="{46A794E0-2407-F50F-151A-AAE702E8A394}"/>
          </ac:spMkLst>
        </pc:spChg>
        <pc:spChg chg="add del">
          <ac:chgData name="Karen Ell" userId="a97ee411-fa59-425c-bd72-e66b6966ba27" providerId="ADAL" clId="{728B1F5C-8942-4ABF-811F-B85C156D50D4}" dt="2023-02-14T04:23:03.213" v="397" actId="700"/>
          <ac:spMkLst>
            <pc:docMk/>
            <pc:sldMk cId="417067174" sldId="267"/>
            <ac:spMk id="14" creationId="{711354BF-C153-B044-50B1-99D9AA8D397D}"/>
          </ac:spMkLst>
        </pc:spChg>
        <pc:spChg chg="add del">
          <ac:chgData name="Karen Ell" userId="a97ee411-fa59-425c-bd72-e66b6966ba27" providerId="ADAL" clId="{728B1F5C-8942-4ABF-811F-B85C156D50D4}" dt="2023-02-14T04:23:03.213" v="397" actId="700"/>
          <ac:spMkLst>
            <pc:docMk/>
            <pc:sldMk cId="417067174" sldId="267"/>
            <ac:spMk id="15" creationId="{53922BED-44BA-93BC-0A79-19D8A3822475}"/>
          </ac:spMkLst>
        </pc:spChg>
        <pc:spChg chg="add del">
          <ac:chgData name="Karen Ell" userId="a97ee411-fa59-425c-bd72-e66b6966ba27" providerId="ADAL" clId="{728B1F5C-8942-4ABF-811F-B85C156D50D4}" dt="2023-02-14T04:23:03.213" v="397" actId="700"/>
          <ac:spMkLst>
            <pc:docMk/>
            <pc:sldMk cId="417067174" sldId="267"/>
            <ac:spMk id="16" creationId="{E8EFC989-A51C-C878-73AE-2ED1508C3F4F}"/>
          </ac:spMkLst>
        </pc:spChg>
        <pc:spChg chg="add del">
          <ac:chgData name="Karen Ell" userId="a97ee411-fa59-425c-bd72-e66b6966ba27" providerId="ADAL" clId="{728B1F5C-8942-4ABF-811F-B85C156D50D4}" dt="2023-02-14T04:23:03.213" v="397" actId="700"/>
          <ac:spMkLst>
            <pc:docMk/>
            <pc:sldMk cId="417067174" sldId="267"/>
            <ac:spMk id="17" creationId="{793AF9DE-18E7-5047-3658-891F235F5FBE}"/>
          </ac:spMkLst>
        </pc:spChg>
        <pc:spChg chg="add del">
          <ac:chgData name="Karen Ell" userId="a97ee411-fa59-425c-bd72-e66b6966ba27" providerId="ADAL" clId="{728B1F5C-8942-4ABF-811F-B85C156D50D4}" dt="2023-02-14T04:23:03.213" v="397" actId="700"/>
          <ac:spMkLst>
            <pc:docMk/>
            <pc:sldMk cId="417067174" sldId="267"/>
            <ac:spMk id="18" creationId="{37129DAC-935A-538D-E042-33C7E0B37CCE}"/>
          </ac:spMkLst>
        </pc:spChg>
        <pc:spChg chg="add del">
          <ac:chgData name="Karen Ell" userId="a97ee411-fa59-425c-bd72-e66b6966ba27" providerId="ADAL" clId="{728B1F5C-8942-4ABF-811F-B85C156D50D4}" dt="2023-02-14T04:23:03.213" v="397" actId="700"/>
          <ac:spMkLst>
            <pc:docMk/>
            <pc:sldMk cId="417067174" sldId="267"/>
            <ac:spMk id="19" creationId="{1A9C9E96-1D2F-428F-971D-6669A2728287}"/>
          </ac:spMkLst>
        </pc:spChg>
        <pc:spChg chg="add del">
          <ac:chgData name="Karen Ell" userId="a97ee411-fa59-425c-bd72-e66b6966ba27" providerId="ADAL" clId="{728B1F5C-8942-4ABF-811F-B85C156D50D4}" dt="2023-02-14T04:23:03.213" v="397" actId="700"/>
          <ac:spMkLst>
            <pc:docMk/>
            <pc:sldMk cId="417067174" sldId="267"/>
            <ac:spMk id="20" creationId="{43A125C2-583B-83B3-29BF-397E74BE3BA0}"/>
          </ac:spMkLst>
        </pc:spChg>
        <pc:spChg chg="add del">
          <ac:chgData name="Karen Ell" userId="a97ee411-fa59-425c-bd72-e66b6966ba27" providerId="ADAL" clId="{728B1F5C-8942-4ABF-811F-B85C156D50D4}" dt="2023-02-14T04:23:03.213" v="397" actId="700"/>
          <ac:spMkLst>
            <pc:docMk/>
            <pc:sldMk cId="417067174" sldId="267"/>
            <ac:spMk id="21" creationId="{00731906-C5FB-3846-7DEB-A69C403E7FA5}"/>
          </ac:spMkLst>
        </pc:spChg>
        <pc:spChg chg="add del">
          <ac:chgData name="Karen Ell" userId="a97ee411-fa59-425c-bd72-e66b6966ba27" providerId="ADAL" clId="{728B1F5C-8942-4ABF-811F-B85C156D50D4}" dt="2023-02-14T04:23:03.213" v="397" actId="700"/>
          <ac:spMkLst>
            <pc:docMk/>
            <pc:sldMk cId="417067174" sldId="267"/>
            <ac:spMk id="22" creationId="{FE99E3B6-0CD6-CF24-93E9-BE9A85DA72AE}"/>
          </ac:spMkLst>
        </pc:spChg>
        <pc:spChg chg="add del">
          <ac:chgData name="Karen Ell" userId="a97ee411-fa59-425c-bd72-e66b6966ba27" providerId="ADAL" clId="{728B1F5C-8942-4ABF-811F-B85C156D50D4}" dt="2023-02-14T04:23:03.213" v="397" actId="700"/>
          <ac:spMkLst>
            <pc:docMk/>
            <pc:sldMk cId="417067174" sldId="267"/>
            <ac:spMk id="23" creationId="{24B51591-A4D2-8AB4-9E28-6ABC12B848A0}"/>
          </ac:spMkLst>
        </pc:spChg>
        <pc:spChg chg="add del">
          <ac:chgData name="Karen Ell" userId="a97ee411-fa59-425c-bd72-e66b6966ba27" providerId="ADAL" clId="{728B1F5C-8942-4ABF-811F-B85C156D50D4}" dt="2023-02-14T04:23:03.213" v="397" actId="700"/>
          <ac:spMkLst>
            <pc:docMk/>
            <pc:sldMk cId="417067174" sldId="267"/>
            <ac:spMk id="24" creationId="{C4754ACB-EA47-BD3C-C33A-FA4D63535229}"/>
          </ac:spMkLst>
        </pc:spChg>
        <pc:spChg chg="del">
          <ac:chgData name="Karen Ell" userId="a97ee411-fa59-425c-bd72-e66b6966ba27" providerId="ADAL" clId="{728B1F5C-8942-4ABF-811F-B85C156D50D4}" dt="2023-02-14T04:17:07.880" v="281" actId="478"/>
          <ac:spMkLst>
            <pc:docMk/>
            <pc:sldMk cId="417067174" sldId="267"/>
            <ac:spMk id="25" creationId="{1789703A-979E-3907-B65C-9E2120A90DA8}"/>
          </ac:spMkLst>
        </pc:spChg>
        <pc:spChg chg="add mod ord">
          <ac:chgData name="Karen Ell" userId="a97ee411-fa59-425c-bd72-e66b6966ba27" providerId="ADAL" clId="{728B1F5C-8942-4ABF-811F-B85C156D50D4}" dt="2023-02-14T04:23:19.651" v="423" actId="20577"/>
          <ac:spMkLst>
            <pc:docMk/>
            <pc:sldMk cId="417067174" sldId="267"/>
            <ac:spMk id="26" creationId="{427FD444-FF88-9BA2-B86E-2794395C6414}"/>
          </ac:spMkLst>
        </pc:spChg>
      </pc:sldChg>
      <pc:sldChg chg="modSp mod">
        <pc:chgData name="Karen Ell" userId="a97ee411-fa59-425c-bd72-e66b6966ba27" providerId="ADAL" clId="{728B1F5C-8942-4ABF-811F-B85C156D50D4}" dt="2023-02-14T04:28:13.431" v="614" actId="20577"/>
        <pc:sldMkLst>
          <pc:docMk/>
          <pc:sldMk cId="57344140" sldId="269"/>
        </pc:sldMkLst>
        <pc:spChg chg="mod">
          <ac:chgData name="Karen Ell" userId="a97ee411-fa59-425c-bd72-e66b6966ba27" providerId="ADAL" clId="{728B1F5C-8942-4ABF-811F-B85C156D50D4}" dt="2023-02-14T04:28:13.431" v="614" actId="20577"/>
          <ac:spMkLst>
            <pc:docMk/>
            <pc:sldMk cId="57344140" sldId="269"/>
            <ac:spMk id="3" creationId="{93035678-238C-C732-6484-7D28F5574911}"/>
          </ac:spMkLst>
        </pc:spChg>
      </pc:sldChg>
      <pc:sldChg chg="modSp add del mod">
        <pc:chgData name="Karen Ell" userId="a97ee411-fa59-425c-bd72-e66b6966ba27" providerId="ADAL" clId="{728B1F5C-8942-4ABF-811F-B85C156D50D4}" dt="2023-02-14T04:44:07.153" v="996" actId="20577"/>
        <pc:sldMkLst>
          <pc:docMk/>
          <pc:sldMk cId="172897982" sldId="271"/>
        </pc:sldMkLst>
        <pc:spChg chg="mod">
          <ac:chgData name="Karen Ell" userId="a97ee411-fa59-425c-bd72-e66b6966ba27" providerId="ADAL" clId="{728B1F5C-8942-4ABF-811F-B85C156D50D4}" dt="2023-02-14T04:44:07.153" v="996" actId="20577"/>
          <ac:spMkLst>
            <pc:docMk/>
            <pc:sldMk cId="172897982" sldId="271"/>
            <ac:spMk id="2" creationId="{AED6F429-276C-43C5-BCE5-1BCA88F430AC}"/>
          </ac:spMkLst>
        </pc:spChg>
        <pc:spChg chg="mod">
          <ac:chgData name="Karen Ell" userId="a97ee411-fa59-425c-bd72-e66b6966ba27" providerId="ADAL" clId="{728B1F5C-8942-4ABF-811F-B85C156D50D4}" dt="2023-02-14T04:05:44.104" v="49" actId="20577"/>
          <ac:spMkLst>
            <pc:docMk/>
            <pc:sldMk cId="172897982" sldId="271"/>
            <ac:spMk id="3" creationId="{348D71C1-8C90-B334-8541-98531126B164}"/>
          </ac:spMkLst>
        </pc:spChg>
      </pc:sldChg>
      <pc:sldChg chg="modSp mod">
        <pc:chgData name="Karen Ell" userId="a97ee411-fa59-425c-bd72-e66b6966ba27" providerId="ADAL" clId="{728B1F5C-8942-4ABF-811F-B85C156D50D4}" dt="2023-02-14T04:10:16.304" v="204" actId="20577"/>
        <pc:sldMkLst>
          <pc:docMk/>
          <pc:sldMk cId="373394446" sldId="273"/>
        </pc:sldMkLst>
        <pc:spChg chg="mod">
          <ac:chgData name="Karen Ell" userId="a97ee411-fa59-425c-bd72-e66b6966ba27" providerId="ADAL" clId="{728B1F5C-8942-4ABF-811F-B85C156D50D4}" dt="2023-02-14T04:10:16.304" v="204" actId="20577"/>
          <ac:spMkLst>
            <pc:docMk/>
            <pc:sldMk cId="373394446" sldId="273"/>
            <ac:spMk id="2" creationId="{AED6F429-276C-43C5-BCE5-1BCA88F430AC}"/>
          </ac:spMkLst>
        </pc:spChg>
      </pc:sldChg>
      <pc:sldChg chg="addSp modSp mod">
        <pc:chgData name="Karen Ell" userId="a97ee411-fa59-425c-bd72-e66b6966ba27" providerId="ADAL" clId="{728B1F5C-8942-4ABF-811F-B85C156D50D4}" dt="2023-02-14T04:41:56.506" v="957" actId="20577"/>
        <pc:sldMkLst>
          <pc:docMk/>
          <pc:sldMk cId="2650233945" sldId="276"/>
        </pc:sldMkLst>
        <pc:spChg chg="mod">
          <ac:chgData name="Karen Ell" userId="a97ee411-fa59-425c-bd72-e66b6966ba27" providerId="ADAL" clId="{728B1F5C-8942-4ABF-811F-B85C156D50D4}" dt="2023-02-14T04:37:39.389" v="861" actId="20577"/>
          <ac:spMkLst>
            <pc:docMk/>
            <pc:sldMk cId="2650233945" sldId="276"/>
            <ac:spMk id="3" creationId="{2F4FAF22-011C-8D30-5936-6202FE2ABEF2}"/>
          </ac:spMkLst>
        </pc:spChg>
        <pc:spChg chg="mod">
          <ac:chgData name="Karen Ell" userId="a97ee411-fa59-425c-bd72-e66b6966ba27" providerId="ADAL" clId="{728B1F5C-8942-4ABF-811F-B85C156D50D4}" dt="2023-02-14T04:41:56.506" v="957" actId="20577"/>
          <ac:spMkLst>
            <pc:docMk/>
            <pc:sldMk cId="2650233945" sldId="276"/>
            <ac:spMk id="4" creationId="{5357709C-40C5-7FAF-EFF5-FE916DA4885C}"/>
          </ac:spMkLst>
        </pc:spChg>
        <pc:spChg chg="add mod">
          <ac:chgData name="Karen Ell" userId="a97ee411-fa59-425c-bd72-e66b6966ba27" providerId="ADAL" clId="{728B1F5C-8942-4ABF-811F-B85C156D50D4}" dt="2023-02-14T04:29:56.492" v="621" actId="688"/>
          <ac:spMkLst>
            <pc:docMk/>
            <pc:sldMk cId="2650233945" sldId="276"/>
            <ac:spMk id="5" creationId="{6FA23803-7998-335F-2B00-00ADFFA608F0}"/>
          </ac:spMkLst>
        </pc:spChg>
      </pc:sldChg>
      <pc:sldChg chg="del">
        <pc:chgData name="Karen Ell" userId="a97ee411-fa59-425c-bd72-e66b6966ba27" providerId="ADAL" clId="{728B1F5C-8942-4ABF-811F-B85C156D50D4}" dt="2023-02-14T04:16:30.278" v="280" actId="47"/>
        <pc:sldMkLst>
          <pc:docMk/>
          <pc:sldMk cId="168053389" sldId="277"/>
        </pc:sldMkLst>
      </pc:sldChg>
      <pc:sldChg chg="modSp new mod ord">
        <pc:chgData name="Karen Ell" userId="a97ee411-fa59-425c-bd72-e66b6966ba27" providerId="ADAL" clId="{728B1F5C-8942-4ABF-811F-B85C156D50D4}" dt="2023-02-14T04:27:02.380" v="610" actId="255"/>
        <pc:sldMkLst>
          <pc:docMk/>
          <pc:sldMk cId="3053371333" sldId="277"/>
        </pc:sldMkLst>
        <pc:spChg chg="mod">
          <ac:chgData name="Karen Ell" userId="a97ee411-fa59-425c-bd72-e66b6966ba27" providerId="ADAL" clId="{728B1F5C-8942-4ABF-811F-B85C156D50D4}" dt="2023-02-14T04:24:49.323" v="454" actId="20577"/>
          <ac:spMkLst>
            <pc:docMk/>
            <pc:sldMk cId="3053371333" sldId="277"/>
            <ac:spMk id="2" creationId="{0441E742-2B2F-0708-B4DE-A96157C4D4B9}"/>
          </ac:spMkLst>
        </pc:spChg>
        <pc:spChg chg="mod">
          <ac:chgData name="Karen Ell" userId="a97ee411-fa59-425c-bd72-e66b6966ba27" providerId="ADAL" clId="{728B1F5C-8942-4ABF-811F-B85C156D50D4}" dt="2023-02-14T04:27:02.380" v="610" actId="255"/>
          <ac:spMkLst>
            <pc:docMk/>
            <pc:sldMk cId="3053371333" sldId="277"/>
            <ac:spMk id="3" creationId="{BB358D0D-09C0-23EC-1A6C-FEB7DF6EA779}"/>
          </ac:spMkLst>
        </pc:spChg>
      </pc:sldChg>
    </pc:docChg>
  </pc:docChgLst>
  <pc:docChgLst>
    <pc:chgData name="Virginia Robinson" userId="S::virginia.robinson@thtbc.com::9b069691-7b5a-48af-9573-23e33b4aeb64" providerId="AD" clId="Web-{048CCCE2-D1E8-6EBC-04EE-E565620066C1}"/>
    <pc:docChg chg="modSld">
      <pc:chgData name="Virginia Robinson" userId="S::virginia.robinson@thtbc.com::9b069691-7b5a-48af-9573-23e33b4aeb64" providerId="AD" clId="Web-{048CCCE2-D1E8-6EBC-04EE-E565620066C1}" dt="2023-02-14T13:13:35.778" v="26" actId="20577"/>
      <pc:docMkLst>
        <pc:docMk/>
      </pc:docMkLst>
      <pc:sldChg chg="modSp">
        <pc:chgData name="Virginia Robinson" userId="S::virginia.robinson@thtbc.com::9b069691-7b5a-48af-9573-23e33b4aeb64" providerId="AD" clId="Web-{048CCCE2-D1E8-6EBC-04EE-E565620066C1}" dt="2023-02-14T13:08:39.674" v="0" actId="20577"/>
        <pc:sldMkLst>
          <pc:docMk/>
          <pc:sldMk cId="1123974637" sldId="268"/>
        </pc:sldMkLst>
        <pc:spChg chg="mod">
          <ac:chgData name="Virginia Robinson" userId="S::virginia.robinson@thtbc.com::9b069691-7b5a-48af-9573-23e33b4aeb64" providerId="AD" clId="Web-{048CCCE2-D1E8-6EBC-04EE-E565620066C1}" dt="2023-02-14T13:08:39.674" v="0" actId="20577"/>
          <ac:spMkLst>
            <pc:docMk/>
            <pc:sldMk cId="1123974637" sldId="268"/>
            <ac:spMk id="2" creationId="{AA86F6E1-3189-6DB7-C77E-483A7D463035}"/>
          </ac:spMkLst>
        </pc:spChg>
      </pc:sldChg>
      <pc:sldChg chg="modSp">
        <pc:chgData name="Virginia Robinson" userId="S::virginia.robinson@thtbc.com::9b069691-7b5a-48af-9573-23e33b4aeb64" providerId="AD" clId="Web-{048CCCE2-D1E8-6EBC-04EE-E565620066C1}" dt="2023-02-14T13:10:42.819" v="17" actId="20577"/>
        <pc:sldMkLst>
          <pc:docMk/>
          <pc:sldMk cId="57344140" sldId="269"/>
        </pc:sldMkLst>
        <pc:spChg chg="mod">
          <ac:chgData name="Virginia Robinson" userId="S::virginia.robinson@thtbc.com::9b069691-7b5a-48af-9573-23e33b4aeb64" providerId="AD" clId="Web-{048CCCE2-D1E8-6EBC-04EE-E565620066C1}" dt="2023-02-14T13:10:42.819" v="17" actId="20577"/>
          <ac:spMkLst>
            <pc:docMk/>
            <pc:sldMk cId="57344140" sldId="269"/>
            <ac:spMk id="3" creationId="{93035678-238C-C732-6484-7D28F5574911}"/>
          </ac:spMkLst>
        </pc:spChg>
      </pc:sldChg>
      <pc:sldChg chg="modSp">
        <pc:chgData name="Virginia Robinson" userId="S::virginia.robinson@thtbc.com::9b069691-7b5a-48af-9573-23e33b4aeb64" providerId="AD" clId="Web-{048CCCE2-D1E8-6EBC-04EE-E565620066C1}" dt="2023-02-14T13:11:55.759" v="19" actId="20577"/>
        <pc:sldMkLst>
          <pc:docMk/>
          <pc:sldMk cId="2429531416" sldId="274"/>
        </pc:sldMkLst>
        <pc:spChg chg="mod">
          <ac:chgData name="Virginia Robinson" userId="S::virginia.robinson@thtbc.com::9b069691-7b5a-48af-9573-23e33b4aeb64" providerId="AD" clId="Web-{048CCCE2-D1E8-6EBC-04EE-E565620066C1}" dt="2023-02-14T13:11:55.759" v="19" actId="20577"/>
          <ac:spMkLst>
            <pc:docMk/>
            <pc:sldMk cId="2429531416" sldId="274"/>
            <ac:spMk id="5" creationId="{7D209C85-CFD0-243A-6AA6-58A20281F9E1}"/>
          </ac:spMkLst>
        </pc:spChg>
      </pc:sldChg>
      <pc:sldChg chg="modSp">
        <pc:chgData name="Virginia Robinson" userId="S::virginia.robinson@thtbc.com::9b069691-7b5a-48af-9573-23e33b4aeb64" providerId="AD" clId="Web-{048CCCE2-D1E8-6EBC-04EE-E565620066C1}" dt="2023-02-14T13:13:35.778" v="26" actId="20577"/>
        <pc:sldMkLst>
          <pc:docMk/>
          <pc:sldMk cId="3053371333" sldId="277"/>
        </pc:sldMkLst>
        <pc:spChg chg="mod">
          <ac:chgData name="Virginia Robinson" userId="S::virginia.robinson@thtbc.com::9b069691-7b5a-48af-9573-23e33b4aeb64" providerId="AD" clId="Web-{048CCCE2-D1E8-6EBC-04EE-E565620066C1}" dt="2023-02-14T13:13:35.778" v="26" actId="20577"/>
          <ac:spMkLst>
            <pc:docMk/>
            <pc:sldMk cId="3053371333" sldId="277"/>
            <ac:spMk id="3" creationId="{BB358D0D-09C0-23EC-1A6C-FEB7DF6EA779}"/>
          </ac:spMkLst>
        </pc:spChg>
      </pc:sldChg>
    </pc:docChg>
  </pc:docChgLst>
  <pc:docChgLst>
    <pc:chgData name="Karen Ell" userId="S::kell@thtbc.com::a97ee411-fa59-425c-bd72-e66b6966ba27" providerId="AD" clId="Web-{EA4083CF-F116-4BAD-1903-440B7CC4D4C3}"/>
    <pc:docChg chg="modSld">
      <pc:chgData name="Karen Ell" userId="S::kell@thtbc.com::a97ee411-fa59-425c-bd72-e66b6966ba27" providerId="AD" clId="Web-{EA4083CF-F116-4BAD-1903-440B7CC4D4C3}" dt="2023-02-14T14:07:05.425" v="34" actId="20577"/>
      <pc:docMkLst>
        <pc:docMk/>
      </pc:docMkLst>
      <pc:sldChg chg="modSp">
        <pc:chgData name="Karen Ell" userId="S::kell@thtbc.com::a97ee411-fa59-425c-bd72-e66b6966ba27" providerId="AD" clId="Web-{EA4083CF-F116-4BAD-1903-440B7CC4D4C3}" dt="2023-02-14T14:07:05.425" v="34" actId="20577"/>
        <pc:sldMkLst>
          <pc:docMk/>
          <pc:sldMk cId="57344140" sldId="269"/>
        </pc:sldMkLst>
        <pc:spChg chg="mod">
          <ac:chgData name="Karen Ell" userId="S::kell@thtbc.com::a97ee411-fa59-425c-bd72-e66b6966ba27" providerId="AD" clId="Web-{EA4083CF-F116-4BAD-1903-440B7CC4D4C3}" dt="2023-02-14T14:07:05.425" v="34" actId="20577"/>
          <ac:spMkLst>
            <pc:docMk/>
            <pc:sldMk cId="57344140" sldId="269"/>
            <ac:spMk id="3" creationId="{93035678-238C-C732-6484-7D28F55749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1900-6368-4257-9EF2-BDC2E7EE5D0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4E733-A1CB-4B4D-A3B3-01D5AAE9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3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E733-A1CB-4B4D-A3B3-01D5AAE9A0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4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F2056A2-4CB4-F69C-AAE5-685566BE5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4374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A6F8A3-DA16-65A8-25C2-A2FEA0742C85}"/>
              </a:ext>
            </a:extLst>
          </p:cNvPr>
          <p:cNvSpPr/>
          <p:nvPr userDrawn="1"/>
        </p:nvSpPr>
        <p:spPr>
          <a:xfrm>
            <a:off x="0" y="5301049"/>
            <a:ext cx="12192000" cy="1556951"/>
          </a:xfrm>
          <a:prstGeom prst="rect">
            <a:avLst/>
          </a:prstGeom>
          <a:solidFill>
            <a:srgbClr val="2C3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82950CD-F4F7-6B17-69B5-8064E5A211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458" y="517947"/>
            <a:ext cx="5141084" cy="427265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16ABDBD-C911-6F20-924E-D9EFB6B00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53154"/>
            <a:ext cx="10515600" cy="888736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Session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4765902-493D-6E64-28F9-69929D8AA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206721"/>
            <a:ext cx="10515600" cy="50995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Speaker / Moderator Name, Organization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1FA8E6-8441-258C-7255-969C739B2AE7}"/>
              </a:ext>
            </a:extLst>
          </p:cNvPr>
          <p:cNvCxnSpPr>
            <a:cxnSpLocks/>
          </p:cNvCxnSpPr>
          <p:nvPr userDrawn="1"/>
        </p:nvCxnSpPr>
        <p:spPr>
          <a:xfrm>
            <a:off x="-2" y="5157339"/>
            <a:ext cx="12192002" cy="0"/>
          </a:xfrm>
          <a:prstGeom prst="line">
            <a:avLst/>
          </a:prstGeom>
          <a:ln w="38100">
            <a:solidFill>
              <a:srgbClr val="B49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59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3SBC -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5CA08FA5-20A5-3F4A-E29A-4C46273EDD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5633" y="1242297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Speaker Name, Organization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BF16B36C-D0FE-5453-FBD7-30F18067B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5633" y="1611503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E59F5C5D-49BB-D57F-1A81-E5BB40FC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5632" y="1933394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74F402B-9FA4-0EFA-7B77-EA6136625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5631" y="2256660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Website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B037760C-71E2-7DF4-35F0-4724CBEA30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3933" y="1242297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Speaker Name, Organization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25D5B37C-9EAD-5C08-B604-F83E4872DB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3933" y="1611503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BB5E5133-A635-3A19-51BC-B9A0815946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3932" y="1933394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71414711-2924-EF61-089C-8E6AF14DD6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33931" y="2256660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Website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B9FAD080-8047-D65A-CE6E-C7D07453A6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5633" y="2860638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Speaker Name, Organization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A28BE422-1366-3BA3-6CA6-914C9F76FB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85633" y="3229844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A3ECC47E-4095-0D06-9872-AC6B197F3E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5632" y="3551735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BA9B0051-B1D6-93F0-2921-0EF4EC1111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85631" y="3875001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Website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B7D82FA3-DE3B-A4C5-B4AB-F6E8F35C66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3933" y="2860638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Speaker Name, Organization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7E1FB705-21B4-7EC8-995C-64D1CCA38E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3933" y="3229844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0716A3B5-2036-75D7-3A94-0CF9893958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33932" y="3551735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201CAEF0-DC36-2A04-93EE-1FD6B26741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33931" y="3875001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Website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50C6B4D-F4BB-2157-617E-0370BBD60C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85633" y="4471727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Speaker Name, Organization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2B43DCA3-2B11-F51E-772B-F3C6B42B2C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85633" y="4840933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5C91D120-98FD-F797-9C24-0CED3414A4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5632" y="5162824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5F64847A-C2AD-BCB0-DB59-3B89A675C60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5631" y="5486090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Website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ED9729DC-B69D-2306-F00B-28F954A8E2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33933" y="4471727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Speaker Name, Organization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A04F0918-21AA-8D55-D793-31A5F706A88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33933" y="4840933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7B86C37-C3FF-371D-3F48-F5A67F85111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33932" y="5162824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6462C683-58B9-093C-2834-FE16B2010C0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33931" y="5486090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Website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350530-FEAC-A299-0BA0-64528813EAD9}"/>
              </a:ext>
            </a:extLst>
          </p:cNvPr>
          <p:cNvSpPr txBox="1"/>
          <p:nvPr userDrawn="1"/>
        </p:nvSpPr>
        <p:spPr>
          <a:xfrm>
            <a:off x="1085631" y="314660"/>
            <a:ext cx="10040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B49D5A"/>
                </a:solidFill>
                <a:effectLst/>
                <a:latin typeface="Trebuchet MS" panose="020B0703020202090204" pitchFamily="34" charset="0"/>
              </a:rPr>
              <a:t>Contact Information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AAE5F2-AE18-C544-1187-CF0441C296D3}"/>
              </a:ext>
            </a:extLst>
          </p:cNvPr>
          <p:cNvSpPr/>
          <p:nvPr userDrawn="1"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C3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044950-80C4-E0B0-BB5E-DB0991C40F83}"/>
              </a:ext>
            </a:extLst>
          </p:cNvPr>
          <p:cNvSpPr txBox="1"/>
          <p:nvPr userDrawn="1"/>
        </p:nvSpPr>
        <p:spPr>
          <a:xfrm>
            <a:off x="1079190" y="6356373"/>
            <a:ext cx="11236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spc="300">
                <a:solidFill>
                  <a:srgbClr val="B49D5A"/>
                </a:solidFill>
                <a:effectLst/>
                <a:latin typeface="Montserrat SemiBold" pitchFamily="2" charset="77"/>
              </a:rPr>
              <a:t>National 8(a) Association  </a:t>
            </a:r>
            <a:r>
              <a:rPr lang="en-US" sz="1200">
                <a:solidFill>
                  <a:srgbClr val="B49D5A"/>
                </a:solidFill>
                <a:effectLst/>
                <a:latin typeface="Montserrat Light" pitchFamily="2" charset="77"/>
              </a:rPr>
              <a:t>◆      </a:t>
            </a:r>
            <a:r>
              <a:rPr lang="en-US" sz="1200" b="1">
                <a:solidFill>
                  <a:srgbClr val="B49D5A"/>
                </a:solidFill>
                <a:effectLst/>
                <a:latin typeface="OldErika" pitchFamily="2" charset="0"/>
              </a:rPr>
              <a:t>2023 National Small Business conference</a:t>
            </a:r>
            <a:r>
              <a:rPr lang="en-US" sz="1200">
                <a:solidFill>
                  <a:srgbClr val="B49D5A"/>
                </a:solidFill>
                <a:effectLst/>
                <a:latin typeface="Montserrat Light" pitchFamily="2" charset="77"/>
              </a:rPr>
              <a:t>     ◆     </a:t>
            </a:r>
            <a:r>
              <a:rPr lang="en-US" sz="1200" b="1" i="0" spc="300">
                <a:solidFill>
                  <a:srgbClr val="B49D5A"/>
                </a:solidFill>
                <a:effectLst/>
                <a:latin typeface="Montserrat SemiBold" pitchFamily="2" charset="77"/>
              </a:rPr>
              <a:t>New Orleans, LA </a:t>
            </a:r>
            <a:r>
              <a:rPr lang="en-US" sz="1200">
                <a:solidFill>
                  <a:srgbClr val="B49D5A"/>
                </a:solidFill>
                <a:effectLst/>
                <a:latin typeface="OldErika" pitchFamily="2" charset="0"/>
              </a:rPr>
              <a:t> </a:t>
            </a:r>
          </a:p>
        </p:txBody>
      </p:sp>
      <p:pic>
        <p:nvPicPr>
          <p:cNvPr id="44" name="Picture 43" descr="A picture containing text&#10;&#10;Description automatically generated">
            <a:extLst>
              <a:ext uri="{FF2B5EF4-FFF2-40B4-BE49-F238E27FC236}">
                <a16:creationId xmlns:a16="http://schemas.microsoft.com/office/drawing/2014/main" id="{889ED987-8135-CB30-53FC-7A0F727955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54" y="6325152"/>
            <a:ext cx="81497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2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Contact Info 2">
    <p:bg>
      <p:bgPr>
        <a:solidFill>
          <a:srgbClr val="B49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5CA08FA5-20A5-3F4A-E29A-4C46273EDD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5633" y="1242297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2C3A52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Speaker Name, Organization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BF16B36C-D0FE-5453-FBD7-30F18067B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5633" y="1611503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E59F5C5D-49BB-D57F-1A81-E5BB40FC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5632" y="1933394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74F402B-9FA4-0EFA-7B77-EA6136625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5631" y="2256660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Website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B037760C-71E2-7DF4-35F0-4724CBEA30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3933" y="1242297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2C3A52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Speaker Name, Organization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25D5B37C-9EAD-5C08-B604-F83E4872DB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3933" y="1611503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BB5E5133-A635-3A19-51BC-B9A0815946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3932" y="1933394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71414711-2924-EF61-089C-8E6AF14DD6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33931" y="2256660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Website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B9FAD080-8047-D65A-CE6E-C7D07453A6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5633" y="2860638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2C3A52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Speaker Name, Organization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A28BE422-1366-3BA3-6CA6-914C9F76FB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85633" y="3229844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A3ECC47E-4095-0D06-9872-AC6B197F3E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5632" y="3551735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BA9B0051-B1D6-93F0-2921-0EF4EC1111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85631" y="3875001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Website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B7D82FA3-DE3B-A4C5-B4AB-F6E8F35C66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3933" y="2860638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2C3A52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Speaker Name, Organization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7E1FB705-21B4-7EC8-995C-64D1CCA38E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3933" y="3229844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0716A3B5-2036-75D7-3A94-0CF9893958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33932" y="3551735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201CAEF0-DC36-2A04-93EE-1FD6B26741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33931" y="3875001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Website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50C6B4D-F4BB-2157-617E-0370BBD60C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85633" y="4471727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2C3A52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Speaker Name, Organization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2B43DCA3-2B11-F51E-772B-F3C6B42B2C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85633" y="4840933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5C91D120-98FD-F797-9C24-0CED3414A4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5632" y="5162824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5F64847A-C2AD-BCB0-DB59-3B89A675C60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5631" y="5486090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Website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ED9729DC-B69D-2306-F00B-28F954A8E2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33933" y="4471727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2C3A52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Speaker Name, Organization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A04F0918-21AA-8D55-D793-31A5F706A88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33933" y="4840933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7B86C37-C3FF-371D-3F48-F5A67F85111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33932" y="5162824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6462C683-58B9-093C-2834-FE16B2010C0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33931" y="5486090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Website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350530-FEAC-A299-0BA0-64528813EAD9}"/>
              </a:ext>
            </a:extLst>
          </p:cNvPr>
          <p:cNvSpPr txBox="1"/>
          <p:nvPr userDrawn="1"/>
        </p:nvSpPr>
        <p:spPr>
          <a:xfrm>
            <a:off x="1085631" y="314660"/>
            <a:ext cx="10040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2C3A52"/>
                </a:solidFill>
                <a:effectLst/>
                <a:latin typeface="Trebuchet MS" panose="020B0703020202090204" pitchFamily="34" charset="0"/>
              </a:rPr>
              <a:t>Contact Information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AAE5F2-AE18-C544-1187-CF0441C296D3}"/>
              </a:ext>
            </a:extLst>
          </p:cNvPr>
          <p:cNvSpPr/>
          <p:nvPr userDrawn="1"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C3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044950-80C4-E0B0-BB5E-DB0991C40F83}"/>
              </a:ext>
            </a:extLst>
          </p:cNvPr>
          <p:cNvSpPr txBox="1"/>
          <p:nvPr userDrawn="1"/>
        </p:nvSpPr>
        <p:spPr>
          <a:xfrm>
            <a:off x="1079190" y="6356373"/>
            <a:ext cx="11236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spc="300">
                <a:solidFill>
                  <a:srgbClr val="B49D5A"/>
                </a:solidFill>
                <a:effectLst/>
                <a:latin typeface="Montserrat SemiBold" pitchFamily="2" charset="77"/>
              </a:rPr>
              <a:t>National 8(a) Association  </a:t>
            </a:r>
            <a:r>
              <a:rPr lang="en-US" sz="1200">
                <a:solidFill>
                  <a:srgbClr val="B49D5A"/>
                </a:solidFill>
                <a:effectLst/>
                <a:latin typeface="Montserrat Light" pitchFamily="2" charset="77"/>
              </a:rPr>
              <a:t>◆      </a:t>
            </a:r>
            <a:r>
              <a:rPr lang="en-US" sz="1200" b="1">
                <a:solidFill>
                  <a:srgbClr val="B49D5A"/>
                </a:solidFill>
                <a:effectLst/>
                <a:latin typeface="OldErika" pitchFamily="2" charset="0"/>
              </a:rPr>
              <a:t>2023 National Small Business conference</a:t>
            </a:r>
            <a:r>
              <a:rPr lang="en-US" sz="1200">
                <a:solidFill>
                  <a:srgbClr val="B49D5A"/>
                </a:solidFill>
                <a:effectLst/>
                <a:latin typeface="Montserrat Light" pitchFamily="2" charset="77"/>
              </a:rPr>
              <a:t>     ◆     </a:t>
            </a:r>
            <a:r>
              <a:rPr lang="en-US" sz="1200" b="1" i="0" spc="300">
                <a:solidFill>
                  <a:srgbClr val="B49D5A"/>
                </a:solidFill>
                <a:effectLst/>
                <a:latin typeface="Montserrat SemiBold" pitchFamily="2" charset="77"/>
              </a:rPr>
              <a:t>New Orleans, LA </a:t>
            </a:r>
            <a:r>
              <a:rPr lang="en-US" sz="1200">
                <a:solidFill>
                  <a:srgbClr val="B49D5A"/>
                </a:solidFill>
                <a:effectLst/>
                <a:latin typeface="OldErika" pitchFamily="2" charset="0"/>
              </a:rPr>
              <a:t> </a:t>
            </a:r>
          </a:p>
        </p:txBody>
      </p:sp>
      <p:pic>
        <p:nvPicPr>
          <p:cNvPr id="44" name="Picture 43" descr="A picture containing text&#10;&#10;Description automatically generated">
            <a:extLst>
              <a:ext uri="{FF2B5EF4-FFF2-40B4-BE49-F238E27FC236}">
                <a16:creationId xmlns:a16="http://schemas.microsoft.com/office/drawing/2014/main" id="{889ED987-8135-CB30-53FC-7A0F727955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54" y="6325152"/>
            <a:ext cx="81497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Mode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827BB-7693-5FF2-DBA8-378E27FCE99B}"/>
              </a:ext>
            </a:extLst>
          </p:cNvPr>
          <p:cNvSpPr/>
          <p:nvPr userDrawn="1"/>
        </p:nvSpPr>
        <p:spPr>
          <a:xfrm>
            <a:off x="-2" y="0"/>
            <a:ext cx="9421587" cy="6858000"/>
          </a:xfrm>
          <a:prstGeom prst="rect">
            <a:avLst/>
          </a:prstGeom>
          <a:solidFill>
            <a:srgbClr val="2C3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78A0F-2121-5AA9-77C4-606E78B3D709}"/>
              </a:ext>
            </a:extLst>
          </p:cNvPr>
          <p:cNvSpPr/>
          <p:nvPr userDrawn="1"/>
        </p:nvSpPr>
        <p:spPr>
          <a:xfrm>
            <a:off x="9421586" y="0"/>
            <a:ext cx="2770414" cy="6858000"/>
          </a:xfrm>
          <a:prstGeom prst="rect">
            <a:avLst/>
          </a:prstGeom>
          <a:solidFill>
            <a:srgbClr val="B49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1F36D-2672-077D-4130-BCE2B97C6D1E}"/>
              </a:ext>
            </a:extLst>
          </p:cNvPr>
          <p:cNvSpPr txBox="1"/>
          <p:nvPr userDrawn="1"/>
        </p:nvSpPr>
        <p:spPr>
          <a:xfrm>
            <a:off x="831851" y="1518557"/>
            <a:ext cx="555685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>
                <a:solidFill>
                  <a:srgbClr val="646E7E"/>
                </a:solidFill>
                <a:effectLst/>
                <a:latin typeface="OldErika" pitchFamily="2" charset="0"/>
              </a:rPr>
              <a:t>Moderator</a:t>
            </a:r>
            <a:endParaRPr lang="en-US" sz="3500">
              <a:solidFill>
                <a:srgbClr val="646E7E"/>
              </a:solidFill>
              <a:effectLst/>
              <a:latin typeface="OldErika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1DAE56-3F59-EBB9-B814-53EE8AB2262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2493712"/>
            <a:ext cx="7223576" cy="630942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60594DE-D268-8D89-9B13-38AAB781AFC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3244825"/>
            <a:ext cx="7233558" cy="630942"/>
          </a:xfrm>
        </p:spPr>
        <p:txBody>
          <a:bodyPr>
            <a:normAutofit/>
          </a:bodyPr>
          <a:lstStyle>
            <a:lvl1pPr marL="0" indent="0">
              <a:buNone/>
              <a:defRPr sz="380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CC46179-A5BA-0893-712C-FB8D770BF15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012267"/>
            <a:ext cx="7233558" cy="630942"/>
          </a:xfrm>
        </p:spPr>
        <p:txBody>
          <a:bodyPr>
            <a:normAutofit/>
          </a:bodyPr>
          <a:lstStyle>
            <a:lvl1pPr marL="0" indent="0">
              <a:buNone/>
              <a:defRPr sz="380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Company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0B2151-FEC4-919E-C4D0-2F51E365FABA}"/>
              </a:ext>
            </a:extLst>
          </p:cNvPr>
          <p:cNvCxnSpPr>
            <a:cxnSpLocks/>
          </p:cNvCxnSpPr>
          <p:nvPr userDrawn="1"/>
        </p:nvCxnSpPr>
        <p:spPr>
          <a:xfrm>
            <a:off x="821868" y="2197103"/>
            <a:ext cx="7233558" cy="0"/>
          </a:xfrm>
          <a:prstGeom prst="line">
            <a:avLst/>
          </a:prstGeom>
          <a:ln w="38100">
            <a:solidFill>
              <a:srgbClr val="64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09B9AE7-8AD8-946F-5D87-8C9148A20E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14556" y="1189115"/>
            <a:ext cx="3013416" cy="4209393"/>
          </a:xfrm>
          <a:solidFill>
            <a:srgbClr val="646E7E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Picture Here</a:t>
            </a:r>
          </a:p>
        </p:txBody>
      </p:sp>
      <p:pic>
        <p:nvPicPr>
          <p:cNvPr id="26" name="Picture 2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62155DF-5F90-07F5-0924-D6285C160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272" y="5912294"/>
            <a:ext cx="1227042" cy="5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0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Spea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827BB-7693-5FF2-DBA8-378E27FCE99B}"/>
              </a:ext>
            </a:extLst>
          </p:cNvPr>
          <p:cNvSpPr/>
          <p:nvPr userDrawn="1"/>
        </p:nvSpPr>
        <p:spPr>
          <a:xfrm>
            <a:off x="-2" y="0"/>
            <a:ext cx="9421587" cy="6858000"/>
          </a:xfrm>
          <a:prstGeom prst="rect">
            <a:avLst/>
          </a:prstGeom>
          <a:solidFill>
            <a:srgbClr val="2C3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78A0F-2121-5AA9-77C4-606E78B3D709}"/>
              </a:ext>
            </a:extLst>
          </p:cNvPr>
          <p:cNvSpPr/>
          <p:nvPr userDrawn="1"/>
        </p:nvSpPr>
        <p:spPr>
          <a:xfrm>
            <a:off x="9421586" y="0"/>
            <a:ext cx="2770414" cy="6858000"/>
          </a:xfrm>
          <a:prstGeom prst="rect">
            <a:avLst/>
          </a:prstGeom>
          <a:solidFill>
            <a:srgbClr val="B49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1F36D-2672-077D-4130-BCE2B97C6D1E}"/>
              </a:ext>
            </a:extLst>
          </p:cNvPr>
          <p:cNvSpPr txBox="1"/>
          <p:nvPr userDrawn="1"/>
        </p:nvSpPr>
        <p:spPr>
          <a:xfrm>
            <a:off x="831851" y="1518557"/>
            <a:ext cx="555685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>
                <a:solidFill>
                  <a:srgbClr val="646E7E"/>
                </a:solidFill>
                <a:effectLst/>
                <a:latin typeface="OldErika" pitchFamily="2" charset="0"/>
              </a:rPr>
              <a:t>Speaker</a:t>
            </a:r>
            <a:endParaRPr lang="en-US" sz="3500">
              <a:solidFill>
                <a:srgbClr val="646E7E"/>
              </a:solidFill>
              <a:effectLst/>
              <a:latin typeface="OldErika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1DAE56-3F59-EBB9-B814-53EE8AB2262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2493712"/>
            <a:ext cx="7223576" cy="630942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60594DE-D268-8D89-9B13-38AAB781AFC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3244825"/>
            <a:ext cx="7233558" cy="630942"/>
          </a:xfrm>
        </p:spPr>
        <p:txBody>
          <a:bodyPr>
            <a:normAutofit/>
          </a:bodyPr>
          <a:lstStyle>
            <a:lvl1pPr marL="0" indent="0">
              <a:buNone/>
              <a:defRPr sz="380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CC46179-A5BA-0893-712C-FB8D770BF15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012267"/>
            <a:ext cx="7233558" cy="630942"/>
          </a:xfrm>
        </p:spPr>
        <p:txBody>
          <a:bodyPr>
            <a:normAutofit/>
          </a:bodyPr>
          <a:lstStyle>
            <a:lvl1pPr marL="0" indent="0">
              <a:buNone/>
              <a:defRPr sz="380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Company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0B2151-FEC4-919E-C4D0-2F51E365FABA}"/>
              </a:ext>
            </a:extLst>
          </p:cNvPr>
          <p:cNvCxnSpPr>
            <a:cxnSpLocks/>
          </p:cNvCxnSpPr>
          <p:nvPr userDrawn="1"/>
        </p:nvCxnSpPr>
        <p:spPr>
          <a:xfrm>
            <a:off x="821868" y="2197103"/>
            <a:ext cx="7233558" cy="0"/>
          </a:xfrm>
          <a:prstGeom prst="line">
            <a:avLst/>
          </a:prstGeom>
          <a:ln w="38100">
            <a:solidFill>
              <a:srgbClr val="64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09B9AE7-8AD8-946F-5D87-8C9148A20E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14556" y="1189115"/>
            <a:ext cx="3013416" cy="4209393"/>
          </a:xfrm>
          <a:solidFill>
            <a:srgbClr val="646E7E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Picture Here</a:t>
            </a:r>
          </a:p>
        </p:txBody>
      </p:sp>
      <p:pic>
        <p:nvPicPr>
          <p:cNvPr id="26" name="Picture 2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62155DF-5F90-07F5-0924-D6285C160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272" y="5912294"/>
            <a:ext cx="1227042" cy="5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0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Moderat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378A0F-2121-5AA9-77C4-606E78B3D709}"/>
              </a:ext>
            </a:extLst>
          </p:cNvPr>
          <p:cNvSpPr/>
          <p:nvPr userDrawn="1"/>
        </p:nvSpPr>
        <p:spPr>
          <a:xfrm>
            <a:off x="9421586" y="0"/>
            <a:ext cx="2770414" cy="6858000"/>
          </a:xfrm>
          <a:prstGeom prst="rect">
            <a:avLst/>
          </a:prstGeom>
          <a:solidFill>
            <a:srgbClr val="B49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1F36D-2672-077D-4130-BCE2B97C6D1E}"/>
              </a:ext>
            </a:extLst>
          </p:cNvPr>
          <p:cNvSpPr txBox="1"/>
          <p:nvPr userDrawn="1"/>
        </p:nvSpPr>
        <p:spPr>
          <a:xfrm>
            <a:off x="831851" y="1518557"/>
            <a:ext cx="555685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>
                <a:solidFill>
                  <a:srgbClr val="646E7E"/>
                </a:solidFill>
                <a:effectLst/>
                <a:latin typeface="OldErika" pitchFamily="2" charset="0"/>
              </a:rPr>
              <a:t>Moderator</a:t>
            </a:r>
            <a:endParaRPr lang="en-US" sz="3500">
              <a:solidFill>
                <a:srgbClr val="646E7E"/>
              </a:solidFill>
              <a:effectLst/>
              <a:latin typeface="OldErika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1DAE56-3F59-EBB9-B814-53EE8AB2262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2493712"/>
            <a:ext cx="7223576" cy="630942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60594DE-D268-8D89-9B13-38AAB781AFC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3244825"/>
            <a:ext cx="7233558" cy="630942"/>
          </a:xfrm>
        </p:spPr>
        <p:txBody>
          <a:bodyPr>
            <a:normAutofit/>
          </a:bodyPr>
          <a:lstStyle>
            <a:lvl1pPr marL="0" indent="0">
              <a:buNone/>
              <a:defRPr sz="380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CC46179-A5BA-0893-712C-FB8D770BF15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012267"/>
            <a:ext cx="7233558" cy="630942"/>
          </a:xfrm>
        </p:spPr>
        <p:txBody>
          <a:bodyPr>
            <a:normAutofit/>
          </a:bodyPr>
          <a:lstStyle>
            <a:lvl1pPr marL="0" indent="0">
              <a:buNone/>
              <a:defRPr sz="380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Company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0B2151-FEC4-919E-C4D0-2F51E365FABA}"/>
              </a:ext>
            </a:extLst>
          </p:cNvPr>
          <p:cNvCxnSpPr>
            <a:cxnSpLocks/>
          </p:cNvCxnSpPr>
          <p:nvPr userDrawn="1"/>
        </p:nvCxnSpPr>
        <p:spPr>
          <a:xfrm>
            <a:off x="821868" y="2197103"/>
            <a:ext cx="7233558" cy="0"/>
          </a:xfrm>
          <a:prstGeom prst="line">
            <a:avLst/>
          </a:prstGeom>
          <a:ln w="38100">
            <a:solidFill>
              <a:srgbClr val="64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09B9AE7-8AD8-946F-5D87-8C9148A20E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14556" y="1189115"/>
            <a:ext cx="3013416" cy="4209393"/>
          </a:xfrm>
          <a:solidFill>
            <a:srgbClr val="646E7E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Picture Here</a:t>
            </a:r>
          </a:p>
        </p:txBody>
      </p:sp>
      <p:pic>
        <p:nvPicPr>
          <p:cNvPr id="26" name="Picture 2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62155DF-5F90-07F5-0924-D6285C160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272" y="5912294"/>
            <a:ext cx="1227042" cy="5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5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Speak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378A0F-2121-5AA9-77C4-606E78B3D709}"/>
              </a:ext>
            </a:extLst>
          </p:cNvPr>
          <p:cNvSpPr/>
          <p:nvPr userDrawn="1"/>
        </p:nvSpPr>
        <p:spPr>
          <a:xfrm>
            <a:off x="9421586" y="0"/>
            <a:ext cx="2770414" cy="6858000"/>
          </a:xfrm>
          <a:prstGeom prst="rect">
            <a:avLst/>
          </a:prstGeom>
          <a:solidFill>
            <a:srgbClr val="B49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1F36D-2672-077D-4130-BCE2B97C6D1E}"/>
              </a:ext>
            </a:extLst>
          </p:cNvPr>
          <p:cNvSpPr txBox="1"/>
          <p:nvPr userDrawn="1"/>
        </p:nvSpPr>
        <p:spPr>
          <a:xfrm>
            <a:off x="831851" y="1518557"/>
            <a:ext cx="555685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>
                <a:solidFill>
                  <a:srgbClr val="646E7E"/>
                </a:solidFill>
                <a:effectLst/>
                <a:latin typeface="OldErika" pitchFamily="2" charset="0"/>
              </a:rPr>
              <a:t>Speaker</a:t>
            </a:r>
            <a:endParaRPr lang="en-US" sz="3500">
              <a:solidFill>
                <a:srgbClr val="646E7E"/>
              </a:solidFill>
              <a:effectLst/>
              <a:latin typeface="OldErika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1DAE56-3F59-EBB9-B814-53EE8AB2262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2493712"/>
            <a:ext cx="7223576" cy="630942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60594DE-D268-8D89-9B13-38AAB781AFC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3244825"/>
            <a:ext cx="7233558" cy="630942"/>
          </a:xfrm>
        </p:spPr>
        <p:txBody>
          <a:bodyPr>
            <a:normAutofit/>
          </a:bodyPr>
          <a:lstStyle>
            <a:lvl1pPr marL="0" indent="0">
              <a:buNone/>
              <a:defRPr sz="380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CC46179-A5BA-0893-712C-FB8D770BF15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012267"/>
            <a:ext cx="7233558" cy="630942"/>
          </a:xfrm>
        </p:spPr>
        <p:txBody>
          <a:bodyPr>
            <a:normAutofit/>
          </a:bodyPr>
          <a:lstStyle>
            <a:lvl1pPr marL="0" indent="0">
              <a:buNone/>
              <a:defRPr sz="380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Company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0B2151-FEC4-919E-C4D0-2F51E365FABA}"/>
              </a:ext>
            </a:extLst>
          </p:cNvPr>
          <p:cNvCxnSpPr>
            <a:cxnSpLocks/>
          </p:cNvCxnSpPr>
          <p:nvPr userDrawn="1"/>
        </p:nvCxnSpPr>
        <p:spPr>
          <a:xfrm>
            <a:off x="821868" y="2197103"/>
            <a:ext cx="7233558" cy="0"/>
          </a:xfrm>
          <a:prstGeom prst="line">
            <a:avLst/>
          </a:prstGeom>
          <a:ln w="38100">
            <a:solidFill>
              <a:srgbClr val="64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09B9AE7-8AD8-946F-5D87-8C9148A20E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14556" y="1189115"/>
            <a:ext cx="3013416" cy="4209393"/>
          </a:xfrm>
          <a:solidFill>
            <a:srgbClr val="646E7E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Picture Here</a:t>
            </a:r>
          </a:p>
        </p:txBody>
      </p:sp>
      <p:pic>
        <p:nvPicPr>
          <p:cNvPr id="26" name="Picture 2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62155DF-5F90-07F5-0924-D6285C160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272" y="5912294"/>
            <a:ext cx="1227042" cy="5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Introductions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7ECD4-7627-22C9-2E85-C709F602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2556-BEF5-BD45-97A8-62240D3A559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94EFF-5165-8340-88AA-E3246EE5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3CD5D-31C1-69E2-2CEC-849EA776C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6C56-6EBC-A44E-90AB-E89E1CDDCF7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5FC0EB-CBE1-2E19-BF49-42D2CC90E02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88575"/>
            <a:ext cx="10515600" cy="0"/>
          </a:xfrm>
          <a:prstGeom prst="line">
            <a:avLst/>
          </a:prstGeom>
          <a:ln w="38100">
            <a:solidFill>
              <a:srgbClr val="B49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58F76E5-0639-E420-9CF1-F068DC611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1885950"/>
            <a:ext cx="4876800" cy="487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4814D9-2CD9-A243-AFA3-6CABA0746598}"/>
              </a:ext>
            </a:extLst>
          </p:cNvPr>
          <p:cNvSpPr/>
          <p:nvPr userDrawn="1"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C3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DFE393-418D-D0CE-A6F1-F8ED9753174D}"/>
              </a:ext>
            </a:extLst>
          </p:cNvPr>
          <p:cNvSpPr txBox="1"/>
          <p:nvPr userDrawn="1"/>
        </p:nvSpPr>
        <p:spPr>
          <a:xfrm>
            <a:off x="1079190" y="6356373"/>
            <a:ext cx="11236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spc="300">
                <a:solidFill>
                  <a:srgbClr val="B49D5A"/>
                </a:solidFill>
                <a:effectLst/>
                <a:latin typeface="Montserrat SemiBold" pitchFamily="2" charset="77"/>
              </a:rPr>
              <a:t>National 8(a) Association  </a:t>
            </a:r>
            <a:r>
              <a:rPr lang="en-US" sz="1200">
                <a:solidFill>
                  <a:srgbClr val="B49D5A"/>
                </a:solidFill>
                <a:effectLst/>
                <a:latin typeface="Montserrat Light" pitchFamily="2" charset="77"/>
              </a:rPr>
              <a:t>◆      </a:t>
            </a:r>
            <a:r>
              <a:rPr lang="en-US" sz="1200" b="1">
                <a:solidFill>
                  <a:srgbClr val="B49D5A"/>
                </a:solidFill>
                <a:effectLst/>
                <a:latin typeface="OldErika" pitchFamily="2" charset="0"/>
              </a:rPr>
              <a:t>2023 National Small Business conference</a:t>
            </a:r>
            <a:r>
              <a:rPr lang="en-US" sz="1200">
                <a:solidFill>
                  <a:srgbClr val="B49D5A"/>
                </a:solidFill>
                <a:effectLst/>
                <a:latin typeface="Montserrat Light" pitchFamily="2" charset="77"/>
              </a:rPr>
              <a:t>     ◆     </a:t>
            </a:r>
            <a:r>
              <a:rPr lang="en-US" sz="1200" b="1" i="0" spc="300">
                <a:solidFill>
                  <a:srgbClr val="B49D5A"/>
                </a:solidFill>
                <a:effectLst/>
                <a:latin typeface="Montserrat SemiBold" pitchFamily="2" charset="77"/>
              </a:rPr>
              <a:t>New Orleans, LA </a:t>
            </a:r>
            <a:r>
              <a:rPr lang="en-US" sz="1200">
                <a:solidFill>
                  <a:srgbClr val="B49D5A"/>
                </a:solidFill>
                <a:effectLst/>
                <a:latin typeface="OldErika" pitchFamily="2" charset="0"/>
              </a:rPr>
              <a:t> 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AB0C4B4A-0D36-84CB-AE79-0E0C983C7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54" y="6325152"/>
            <a:ext cx="814975" cy="365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777018-FA82-20A2-46D3-D6E986374CA0}"/>
              </a:ext>
            </a:extLst>
          </p:cNvPr>
          <p:cNvSpPr txBox="1"/>
          <p:nvPr userDrawn="1"/>
        </p:nvSpPr>
        <p:spPr>
          <a:xfrm>
            <a:off x="838200" y="477859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B49D5A"/>
                </a:solidFill>
                <a:latin typeface="Trebuchet MS" panose="020B0703020202090204" pitchFamily="34" charset="0"/>
              </a:rPr>
              <a:t>Introductions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A675A0-ECD8-2F55-06A1-B6ACB2013D9E}"/>
              </a:ext>
            </a:extLst>
          </p:cNvPr>
          <p:cNvSpPr txBox="1"/>
          <p:nvPr userDrawn="1"/>
        </p:nvSpPr>
        <p:spPr>
          <a:xfrm>
            <a:off x="838200" y="1408586"/>
            <a:ext cx="10515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2C3A52"/>
                </a:solidFill>
                <a:latin typeface="Trebuchet MS" panose="020B0703020202090204" pitchFamily="34" charset="0"/>
              </a:rPr>
              <a:t>Suggested Format: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F1B8F5-24F0-2428-5437-45638DC6A06C}"/>
              </a:ext>
            </a:extLst>
          </p:cNvPr>
          <p:cNvSpPr txBox="1"/>
          <p:nvPr userDrawn="1"/>
        </p:nvSpPr>
        <p:spPr>
          <a:xfrm>
            <a:off x="838200" y="2241343"/>
            <a:ext cx="85507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02C41"/>
                </a:solidFill>
                <a:latin typeface="Trebuchet MS" panose="020B0703020202090204" pitchFamily="34" charset="0"/>
              </a:rPr>
              <a:t>Pre-Intensive Session (75 Minutes): </a:t>
            </a:r>
            <a:r>
              <a:rPr lang="en-US" sz="2400">
                <a:solidFill>
                  <a:srgbClr val="202C41"/>
                </a:solidFill>
                <a:latin typeface="Trebuchet MS" panose="020B0703020202090204" pitchFamily="34" charset="0"/>
              </a:rPr>
              <a:t>Moderator provides introductions, and each speaker is given 20-30 minutes to present their area of expertise related to the session topic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>
              <a:solidFill>
                <a:srgbClr val="202C41"/>
              </a:solidFill>
              <a:latin typeface="Trebuchet MS" panose="020B070302020209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02C41"/>
                </a:solidFill>
                <a:latin typeface="Trebuchet MS" panose="020B0703020202090204" pitchFamily="34" charset="0"/>
              </a:rPr>
              <a:t>Breakout Session: </a:t>
            </a:r>
            <a:r>
              <a:rPr lang="en-US" sz="2400">
                <a:solidFill>
                  <a:srgbClr val="202C41"/>
                </a:solidFill>
                <a:latin typeface="Trebuchet MS" panose="020B0703020202090204" pitchFamily="34" charset="0"/>
              </a:rPr>
              <a:t>Moderator provides </a:t>
            </a:r>
            <a:r>
              <a:rPr lang="en-US" sz="2400" err="1">
                <a:solidFill>
                  <a:srgbClr val="202C41"/>
                </a:solidFill>
                <a:latin typeface="Trebuchet MS" panose="020B0703020202090204" pitchFamily="34" charset="0"/>
              </a:rPr>
              <a:t>introductions,and</a:t>
            </a:r>
            <a:r>
              <a:rPr lang="en-US" sz="2400">
                <a:solidFill>
                  <a:srgbClr val="202C41"/>
                </a:solidFill>
                <a:latin typeface="Trebuchet MS" panose="020B0703020202090204" pitchFamily="34" charset="0"/>
              </a:rPr>
              <a:t> each speaker is given 5-8 minutes to introduce themselves and present their specific information related to the session topic</a:t>
            </a:r>
          </a:p>
        </p:txBody>
      </p:sp>
    </p:spTree>
    <p:extLst>
      <p:ext uri="{BB962C8B-B14F-4D97-AF65-F5344CB8AC3E}">
        <p14:creationId xmlns:p14="http://schemas.microsoft.com/office/powerpoint/2010/main" val="354056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SBC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2D77E-789D-689D-99AB-8C43D8732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49275"/>
          </a:xfrm>
        </p:spPr>
        <p:txBody>
          <a:bodyPr/>
          <a:lstStyle>
            <a:lvl1pPr>
              <a:defRPr b="1">
                <a:solidFill>
                  <a:srgbClr val="2C3A5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7ECD4-7627-22C9-2E85-C709F602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2556-BEF5-BD45-97A8-62240D3A559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94EFF-5165-8340-88AA-E3246EE5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3CD5D-31C1-69E2-2CEC-849EA776C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6C56-6EBC-A44E-90AB-E89E1CDDCF7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5FC0EB-CBE1-2E19-BF49-42D2CC90E02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65786"/>
            <a:ext cx="10515600" cy="0"/>
          </a:xfrm>
          <a:prstGeom prst="line">
            <a:avLst/>
          </a:prstGeom>
          <a:ln w="38100">
            <a:solidFill>
              <a:srgbClr val="B49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58F76E5-0639-E420-9CF1-F068DC611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1885950"/>
            <a:ext cx="4876800" cy="4876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27E75-B28F-D768-B014-AC7BE34E3A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68422"/>
            <a:ext cx="10515600" cy="4351338"/>
          </a:xfrm>
        </p:spPr>
        <p:txBody>
          <a:bodyPr/>
          <a:lstStyle>
            <a:lvl1pPr>
              <a:defRPr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814D9-2CD9-A243-AFA3-6CABA0746598}"/>
              </a:ext>
            </a:extLst>
          </p:cNvPr>
          <p:cNvSpPr/>
          <p:nvPr userDrawn="1"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C3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DFE393-418D-D0CE-A6F1-F8ED9753174D}"/>
              </a:ext>
            </a:extLst>
          </p:cNvPr>
          <p:cNvSpPr txBox="1"/>
          <p:nvPr userDrawn="1"/>
        </p:nvSpPr>
        <p:spPr>
          <a:xfrm>
            <a:off x="1079190" y="6356373"/>
            <a:ext cx="11236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spc="300">
                <a:solidFill>
                  <a:srgbClr val="B49D5A"/>
                </a:solidFill>
                <a:effectLst/>
                <a:latin typeface="Montserrat SemiBold" pitchFamily="2" charset="77"/>
              </a:rPr>
              <a:t>National 8(a) Association  </a:t>
            </a:r>
            <a:r>
              <a:rPr lang="en-US" sz="1200">
                <a:solidFill>
                  <a:srgbClr val="B49D5A"/>
                </a:solidFill>
                <a:effectLst/>
                <a:latin typeface="Montserrat Light" pitchFamily="2" charset="77"/>
              </a:rPr>
              <a:t>◆      </a:t>
            </a:r>
            <a:r>
              <a:rPr lang="en-US" sz="1200" b="1">
                <a:solidFill>
                  <a:srgbClr val="B49D5A"/>
                </a:solidFill>
                <a:effectLst/>
                <a:latin typeface="OldErika" pitchFamily="2" charset="0"/>
              </a:rPr>
              <a:t>2023 National Small Business conference</a:t>
            </a:r>
            <a:r>
              <a:rPr lang="en-US" sz="1200">
                <a:solidFill>
                  <a:srgbClr val="B49D5A"/>
                </a:solidFill>
                <a:effectLst/>
                <a:latin typeface="Montserrat Light" pitchFamily="2" charset="77"/>
              </a:rPr>
              <a:t>     ◆     </a:t>
            </a:r>
            <a:r>
              <a:rPr lang="en-US" sz="1200" b="1" i="0" spc="300">
                <a:solidFill>
                  <a:srgbClr val="B49D5A"/>
                </a:solidFill>
                <a:effectLst/>
                <a:latin typeface="Montserrat SemiBold" pitchFamily="2" charset="77"/>
              </a:rPr>
              <a:t>New Orleans, LA </a:t>
            </a:r>
            <a:r>
              <a:rPr lang="en-US" sz="1200">
                <a:solidFill>
                  <a:srgbClr val="B49D5A"/>
                </a:solidFill>
                <a:effectLst/>
                <a:latin typeface="OldErika" pitchFamily="2" charset="0"/>
              </a:rPr>
              <a:t> 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AB0C4B4A-0D36-84CB-AE79-0E0C983C7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54" y="6325152"/>
            <a:ext cx="81497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9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SBC - 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2D77E-789D-689D-99AB-8C43D8732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49275"/>
          </a:xfrm>
        </p:spPr>
        <p:txBody>
          <a:bodyPr/>
          <a:lstStyle>
            <a:lvl1pPr>
              <a:defRPr b="1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Key Takeaways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7ECD4-7627-22C9-2E85-C709F602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2556-BEF5-BD45-97A8-62240D3A559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94EFF-5165-8340-88AA-E3246EE5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3CD5D-31C1-69E2-2CEC-849EA776C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6C56-6EBC-A44E-90AB-E89E1CDDCF7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5FC0EB-CBE1-2E19-BF49-42D2CC90E02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65786"/>
            <a:ext cx="10515600" cy="0"/>
          </a:xfrm>
          <a:prstGeom prst="line">
            <a:avLst/>
          </a:prstGeom>
          <a:ln w="38100">
            <a:solidFill>
              <a:srgbClr val="2C3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58F76E5-0639-E420-9CF1-F068DC611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1885950"/>
            <a:ext cx="4876800" cy="4876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27E75-B28F-D768-B014-AC7BE34E3A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68422"/>
            <a:ext cx="10515600" cy="4351338"/>
          </a:xfrm>
        </p:spPr>
        <p:txBody>
          <a:bodyPr/>
          <a:lstStyle>
            <a:lvl1pPr>
              <a:defRPr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814D9-2CD9-A243-AFA3-6CABA0746598}"/>
              </a:ext>
            </a:extLst>
          </p:cNvPr>
          <p:cNvSpPr/>
          <p:nvPr userDrawn="1"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C3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DFE393-418D-D0CE-A6F1-F8ED9753174D}"/>
              </a:ext>
            </a:extLst>
          </p:cNvPr>
          <p:cNvSpPr txBox="1"/>
          <p:nvPr userDrawn="1"/>
        </p:nvSpPr>
        <p:spPr>
          <a:xfrm>
            <a:off x="1079190" y="6356373"/>
            <a:ext cx="11236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spc="300">
                <a:solidFill>
                  <a:srgbClr val="B49D5A"/>
                </a:solidFill>
                <a:effectLst/>
                <a:latin typeface="Montserrat SemiBold" pitchFamily="2" charset="77"/>
              </a:rPr>
              <a:t>National 8(a) Association  </a:t>
            </a:r>
            <a:r>
              <a:rPr lang="en-US" sz="1200">
                <a:solidFill>
                  <a:srgbClr val="B49D5A"/>
                </a:solidFill>
                <a:effectLst/>
                <a:latin typeface="Montserrat Light" pitchFamily="2" charset="77"/>
              </a:rPr>
              <a:t>◆      </a:t>
            </a:r>
            <a:r>
              <a:rPr lang="en-US" sz="1200" b="1">
                <a:solidFill>
                  <a:srgbClr val="B49D5A"/>
                </a:solidFill>
                <a:effectLst/>
                <a:latin typeface="OldErika" pitchFamily="2" charset="0"/>
              </a:rPr>
              <a:t>2023 National Small Business conference</a:t>
            </a:r>
            <a:r>
              <a:rPr lang="en-US" sz="1200">
                <a:solidFill>
                  <a:srgbClr val="B49D5A"/>
                </a:solidFill>
                <a:effectLst/>
                <a:latin typeface="Montserrat Light" pitchFamily="2" charset="77"/>
              </a:rPr>
              <a:t>     ◆     </a:t>
            </a:r>
            <a:r>
              <a:rPr lang="en-US" sz="1200" b="1" i="0" spc="300">
                <a:solidFill>
                  <a:srgbClr val="B49D5A"/>
                </a:solidFill>
                <a:effectLst/>
                <a:latin typeface="Montserrat SemiBold" pitchFamily="2" charset="77"/>
              </a:rPr>
              <a:t>New Orleans, LA </a:t>
            </a:r>
            <a:r>
              <a:rPr lang="en-US" sz="1200">
                <a:solidFill>
                  <a:srgbClr val="B49D5A"/>
                </a:solidFill>
                <a:effectLst/>
                <a:latin typeface="OldErika" pitchFamily="2" charset="0"/>
              </a:rPr>
              <a:t> 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AB0C4B4A-0D36-84CB-AE79-0E0C983C7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54" y="6325152"/>
            <a:ext cx="81497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9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2C3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ity, scene, harbor&#10;&#10;Description automatically generated">
            <a:extLst>
              <a:ext uri="{FF2B5EF4-FFF2-40B4-BE49-F238E27FC236}">
                <a16:creationId xmlns:a16="http://schemas.microsoft.com/office/drawing/2014/main" id="{6C68B628-92F5-AACD-6EA4-F498673A0B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6FCDEDD-39C3-9C2F-0873-6E2704AE65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A52">
              <a:alpha val="9503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A38A5-B264-3FAA-A88D-2DDCA3BC5D8B}"/>
              </a:ext>
            </a:extLst>
          </p:cNvPr>
          <p:cNvSpPr txBox="1"/>
          <p:nvPr userDrawn="1"/>
        </p:nvSpPr>
        <p:spPr>
          <a:xfrm>
            <a:off x="3837214" y="4767945"/>
            <a:ext cx="73747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rgbClr val="B49D5A"/>
                </a:solidFill>
                <a:effectLst/>
                <a:latin typeface="OldErika" pitchFamily="2" charset="0"/>
              </a:rPr>
              <a:t>QUESTIONS?</a:t>
            </a:r>
            <a:endParaRPr lang="en-US" sz="6600">
              <a:solidFill>
                <a:srgbClr val="B49D5A"/>
              </a:solidFill>
              <a:effectLst/>
              <a:latin typeface="OldErika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094C06-492D-9824-F2A5-8C2FD9E94C14}"/>
              </a:ext>
            </a:extLst>
          </p:cNvPr>
          <p:cNvCxnSpPr>
            <a:cxnSpLocks/>
          </p:cNvCxnSpPr>
          <p:nvPr userDrawn="1"/>
        </p:nvCxnSpPr>
        <p:spPr>
          <a:xfrm>
            <a:off x="4604657" y="6017991"/>
            <a:ext cx="7587343" cy="0"/>
          </a:xfrm>
          <a:prstGeom prst="line">
            <a:avLst/>
          </a:prstGeom>
          <a:ln w="38100">
            <a:solidFill>
              <a:srgbClr val="B49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5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2F6BB-3E6A-9117-5808-D96BDB58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37DA4-781A-C4B5-9516-6E4EA5661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73892-8B02-38F3-E0B2-CCEB92490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2556-BEF5-BD45-97A8-62240D3A559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9E0AD-2603-508E-0F06-A9D96B3E1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67B60-BD7C-8F84-A86C-E82AFADDE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96C56-6EBC-A44E-90AB-E89E1CDDC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4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63" r:id="rId4"/>
    <p:sldLayoutId id="2147483662" r:id="rId5"/>
    <p:sldLayoutId id="2147483660" r:id="rId6"/>
    <p:sldLayoutId id="2147483650" r:id="rId7"/>
    <p:sldLayoutId id="2147483664" r:id="rId8"/>
    <p:sldLayoutId id="2147483652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deloitte.com/content/dam/Deloitte/in/Documents/risk/Board%20of%20Directors/in-gc-suggested-guidelines-for-writing-a-code-of-conduct-noexp.pdf" TargetMode="External"/><Relationship Id="rId3" Type="http://schemas.openxmlformats.org/officeDocument/2006/relationships/hyperlink" Target="https://www.acquisition.gov/far/3.1004" TargetMode="External"/><Relationship Id="rId7" Type="http://schemas.openxmlformats.org/officeDocument/2006/relationships/hyperlink" Target="https://www.shrm.org/resourcesandtools/tools-and-samples/policies/pages/code-of-ethics-conduct-policy.aspx" TargetMode="External"/><Relationship Id="rId2" Type="http://schemas.openxmlformats.org/officeDocument/2006/relationships/hyperlink" Target="https://www.acquisition.gov/far/52.203-13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orporatecompliance.org/publications/corporate-compliance-forms-and-tools" TargetMode="External"/><Relationship Id="rId5" Type="http://schemas.openxmlformats.org/officeDocument/2006/relationships/hyperlink" Target="https://www.ethics.org/" TargetMode="External"/><Relationship Id="rId4" Type="http://schemas.openxmlformats.org/officeDocument/2006/relationships/hyperlink" Target="https://www.ussc.gov/guidelines/2021-guidelines-manual/annotated-2021-chapter-8#Na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lieromazza.com/insights/events/" TargetMode="External"/><Relationship Id="rId13" Type="http://schemas.openxmlformats.org/officeDocument/2006/relationships/hyperlink" Target="https://www.sba.gov/business-guide/manage-your-business/stay-legally-compliant" TargetMode="External"/><Relationship Id="rId3" Type="http://schemas.openxmlformats.org/officeDocument/2006/relationships/hyperlink" Target="https://www.crowell.com/subscribe" TargetMode="External"/><Relationship Id="rId7" Type="http://schemas.openxmlformats.org/officeDocument/2006/relationships/hyperlink" Target="outlooklaw.com" TargetMode="External"/><Relationship Id="rId12" Type="http://schemas.openxmlformats.org/officeDocument/2006/relationships/hyperlink" Target="https://www.wardberry.com/govcon/" TargetMode="External"/><Relationship Id="rId2" Type="http://schemas.openxmlformats.org/officeDocument/2006/relationships/hyperlink" Target="https://www.blankrome.com/subscribe-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mofo.com/resources" TargetMode="External"/><Relationship Id="rId11" Type="http://schemas.openxmlformats.org/officeDocument/2006/relationships/hyperlink" Target="https://www.venable.com/insights/subscription-center" TargetMode="External"/><Relationship Id="rId5" Type="http://schemas.openxmlformats.org/officeDocument/2006/relationships/hyperlink" Target="https://www.koprince.com/smallgovcon" TargetMode="External"/><Relationship Id="rId10" Type="http://schemas.openxmlformats.org/officeDocument/2006/relationships/hyperlink" Target="https://www.pages05.net/thompsonhinellp/Subscribe/index.html" TargetMode="External"/><Relationship Id="rId4" Type="http://schemas.openxmlformats.org/officeDocument/2006/relationships/hyperlink" Target="https://communication.hklaw.com/REACTION/Home/RSForm?RSID=Al3dWaRc1s8vl2xBwS7fevojoS37I4dsWLAfTGB0JA0" TargetMode="External"/><Relationship Id="rId9" Type="http://schemas.openxmlformats.org/officeDocument/2006/relationships/hyperlink" Target="https://www.schwabe.com/newsroom-signu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virginia.robinson@thtbc.com" TargetMode="External"/><Relationship Id="rId2" Type="http://schemas.openxmlformats.org/officeDocument/2006/relationships/hyperlink" Target="mailto:kell@thtbc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thtbc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uidelines.ussc.gov/gl/%C2%A78B2.1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4720-6654-E4BA-3136-A8E54838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How to Build an Ethics &amp; Compliance Program on a Small Business 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4C6F5-69AA-BBE5-5F11-C326F5DA3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6262488"/>
            <a:ext cx="10515600" cy="509952"/>
          </a:xfrm>
        </p:spPr>
        <p:txBody>
          <a:bodyPr>
            <a:normAutofit fontScale="47500" lnSpcReduction="20000"/>
          </a:bodyPr>
          <a:lstStyle/>
          <a:p>
            <a:r>
              <a:rPr lang="en-US"/>
              <a:t>Karen Ell, Chief Strategy &amp; Growth Officer / THTBC-KIRA</a:t>
            </a:r>
          </a:p>
          <a:p>
            <a:r>
              <a:rPr lang="en-US"/>
              <a:t>Virginia Robinson, General Counsel and Chief Ethics &amp; Compliance Officer / THTBC-KIRA</a:t>
            </a:r>
          </a:p>
        </p:txBody>
      </p:sp>
    </p:spTree>
    <p:extLst>
      <p:ext uri="{BB962C8B-B14F-4D97-AF65-F5344CB8AC3E}">
        <p14:creationId xmlns:p14="http://schemas.microsoft.com/office/powerpoint/2010/main" val="14868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F429-276C-43C5-BCE5-1BCA88F4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Prime Contractors / JV Partners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4A2E35C-08E6-F8F6-0F98-7333BA45B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511319"/>
              </p:ext>
            </p:extLst>
          </p:nvPr>
        </p:nvGraphicFramePr>
        <p:xfrm>
          <a:off x="6462445" y="1249027"/>
          <a:ext cx="5383659" cy="298834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383659">
                  <a:extLst>
                    <a:ext uri="{9D8B030D-6E8A-4147-A177-3AD203B41FA5}">
                      <a16:colId xmlns:a16="http://schemas.microsoft.com/office/drawing/2014/main" val="2718156727"/>
                    </a:ext>
                  </a:extLst>
                </a:gridCol>
              </a:tblGrid>
              <a:tr h="742336">
                <a:tc>
                  <a:txBody>
                    <a:bodyPr/>
                    <a:lstStyle/>
                    <a:p>
                      <a:pPr marL="8001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Has the Potential Protégé conducted business outside of the US in the past 3 years? (yes/no; if yes, please list location)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6720359"/>
                  </a:ext>
                </a:extLst>
              </a:tr>
              <a:tr h="748669">
                <a:tc>
                  <a:txBody>
                    <a:bodyPr/>
                    <a:lstStyle/>
                    <a:p>
                      <a:pPr marL="8001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Does</a:t>
                      </a:r>
                      <a:r>
                        <a:rPr lang="en-US" sz="1200" spc="-15">
                          <a:effectLst/>
                        </a:rPr>
                        <a:t> the Potential Protégé </a:t>
                      </a:r>
                      <a:r>
                        <a:rPr lang="en-US" sz="1200">
                          <a:effectLst/>
                        </a:rPr>
                        <a:t>perform denied/restricted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party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screening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for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customers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and transactions? (yes/no)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22765404"/>
                  </a:ext>
                </a:extLst>
              </a:tr>
              <a:tr h="748669">
                <a:tc>
                  <a:txBody>
                    <a:bodyPr/>
                    <a:lstStyle/>
                    <a:p>
                      <a:pPr marL="8001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Does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Potential Protégé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have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an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Export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Control/Trade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Compliance program? (yes/no; if yes, is Potential Protégé DDTC registered?)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402141"/>
                  </a:ext>
                </a:extLst>
              </a:tr>
              <a:tr h="748669">
                <a:tc>
                  <a:txBody>
                    <a:bodyPr/>
                    <a:lstStyle/>
                    <a:p>
                      <a:pPr marL="8001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Does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Potential Protégé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have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export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jurisdiction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and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classification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for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the products/services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it provides?  (yes/no)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6748181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6CC6880-9F83-753C-AB99-F46215D62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003423"/>
              </p:ext>
            </p:extLst>
          </p:nvPr>
        </p:nvGraphicFramePr>
        <p:xfrm>
          <a:off x="222606" y="2393878"/>
          <a:ext cx="6084475" cy="328381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84475">
                  <a:extLst>
                    <a:ext uri="{9D8B030D-6E8A-4147-A177-3AD203B41FA5}">
                      <a16:colId xmlns:a16="http://schemas.microsoft.com/office/drawing/2014/main" val="4274177215"/>
                    </a:ext>
                  </a:extLst>
                </a:gridCol>
              </a:tblGrid>
              <a:tr h="716615">
                <a:tc>
                  <a:txBody>
                    <a:bodyPr/>
                    <a:lstStyle/>
                    <a:p>
                      <a:pPr marL="8001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Does Potential Protégé (or any business concern controlled by Potential Protégé), have any offices or other operations in Cuba, Iran, North Korea, Crimea or Syria? (yes/no)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374000"/>
                  </a:ext>
                </a:extLst>
              </a:tr>
              <a:tr h="449670">
                <a:tc>
                  <a:txBody>
                    <a:bodyPr/>
                    <a:lstStyle/>
                    <a:p>
                      <a:pPr marL="8001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Does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the Potential Protégé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have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Code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of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Conduct? Do you require an attestation or certification of your Code of Conduct? (yes/no; if yes, please provide a copy)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2038337"/>
                  </a:ext>
                </a:extLst>
              </a:tr>
              <a:tr h="404002">
                <a:tc>
                  <a:txBody>
                    <a:bodyPr/>
                    <a:lstStyle/>
                    <a:p>
                      <a:pPr marL="8001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Does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the Potential Protégé have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Risk Based Compliance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Program? (yes/no)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68053072"/>
                  </a:ext>
                </a:extLst>
              </a:tr>
              <a:tr h="453506">
                <a:tc>
                  <a:txBody>
                    <a:bodyPr/>
                    <a:lstStyle/>
                    <a:p>
                      <a:pPr marL="8001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Does the Potential Protégé understand the requirements of the FCPA, the UK Bribery Act, and other local anti-bribery/anti-corruption laws and regulations in the areas in which it operates?  (yes/no)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7694688"/>
                  </a:ext>
                </a:extLst>
              </a:tr>
              <a:tr h="449670">
                <a:tc>
                  <a:txBody>
                    <a:bodyPr/>
                    <a:lstStyle/>
                    <a:p>
                      <a:pPr marL="8001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Does the Potential Protégé have its own Anti-Bribery Anti-Corruption Policy? (yes/no; if yes, please provide a copy)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4811669"/>
                  </a:ext>
                </a:extLst>
              </a:tr>
              <a:tr h="685375">
                <a:tc>
                  <a:txBody>
                    <a:bodyPr/>
                    <a:lstStyle/>
                    <a:p>
                      <a:pPr marL="8001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Does the Potential Protégé require its subsidiaries, affiliates, joint-venture partners, suppliers, subcontractors and other third parties to comply with Potential Protégé’s ethics and anti-bribery/corruption policies?  (yes/no; if no, please explain)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573573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B87EE3D-9F4B-3BF6-618A-140834DD9C39}"/>
              </a:ext>
            </a:extLst>
          </p:cNvPr>
          <p:cNvSpPr txBox="1"/>
          <p:nvPr/>
        </p:nvSpPr>
        <p:spPr>
          <a:xfrm flipH="1">
            <a:off x="910349" y="1329390"/>
            <a:ext cx="5880242" cy="83099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Sample Questions from an SBA MPP / </a:t>
            </a:r>
          </a:p>
          <a:p>
            <a:r>
              <a:rPr lang="en-US" sz="2400" b="1">
                <a:solidFill>
                  <a:srgbClr val="FF0000"/>
                </a:solidFill>
              </a:rPr>
              <a:t>JV Partner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ADEBEE-FA28-F49F-3C7E-C0127090B0C9}"/>
              </a:ext>
            </a:extLst>
          </p:cNvPr>
          <p:cNvSpPr txBox="1"/>
          <p:nvPr/>
        </p:nvSpPr>
        <p:spPr>
          <a:xfrm>
            <a:off x="6462446" y="4346722"/>
            <a:ext cx="5383658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8001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Does the Potential Protégé have a Cybersecurity Maturity Model Certification?  (yes/no; if yes, what tier are you on?)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Separate Security Assessment Questionnaire to be completed after Initial Review</a:t>
            </a:r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2129707-94DA-6EEC-4B04-348A1B94160F}"/>
              </a:ext>
            </a:extLst>
          </p:cNvPr>
          <p:cNvCxnSpPr/>
          <p:nvPr/>
        </p:nvCxnSpPr>
        <p:spPr>
          <a:xfrm>
            <a:off x="2835667" y="1818526"/>
            <a:ext cx="534257" cy="421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255C292-A38E-13D9-B0FF-C08330407228}"/>
              </a:ext>
            </a:extLst>
          </p:cNvPr>
          <p:cNvCxnSpPr/>
          <p:nvPr/>
        </p:nvCxnSpPr>
        <p:spPr>
          <a:xfrm>
            <a:off x="3123344" y="1818526"/>
            <a:ext cx="3071973" cy="421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9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45B8F-6844-EB98-13C5-C5343B2B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Available Resources for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F8BCF-C8B2-6694-B768-835577F2A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spcBef>
                <a:spcPts val="100"/>
              </a:spcBef>
            </a:pPr>
            <a:r>
              <a:rPr lang="en-US" u="sng">
                <a:latin typeface="Trebuchet MS"/>
                <a:hlinkClick r:id="rId2"/>
              </a:rPr>
              <a:t>FAR 52.203-13</a:t>
            </a:r>
            <a:br>
              <a:rPr lang="en-US" u="sng"/>
            </a:br>
            <a:endParaRPr lang="en-US" u="sng">
              <a:latin typeface="Trebuchet MS"/>
            </a:endParaRPr>
          </a:p>
          <a:p>
            <a:pPr lvl="1">
              <a:spcBef>
                <a:spcPts val="100"/>
              </a:spcBef>
            </a:pPr>
            <a:r>
              <a:rPr lang="en-US" u="sng">
                <a:latin typeface="Trebuchet MS"/>
                <a:hlinkClick r:id="rId3"/>
              </a:rPr>
              <a:t>FAR 3.1004</a:t>
            </a:r>
            <a:br>
              <a:rPr lang="en-US" u="sng"/>
            </a:br>
            <a:endParaRPr lang="en-US" u="sng">
              <a:latin typeface="Trebuchet MS"/>
            </a:endParaRPr>
          </a:p>
          <a:p>
            <a:pPr lvl="1">
              <a:spcBef>
                <a:spcPts val="100"/>
              </a:spcBef>
            </a:pPr>
            <a:r>
              <a:rPr lang="en-US" u="sng">
                <a:latin typeface="Trebuchet MS"/>
                <a:hlinkClick r:id="rId4"/>
              </a:rPr>
              <a:t>DOJ Sentencing Guidelines</a:t>
            </a:r>
            <a:br>
              <a:rPr lang="en-US" u="sng"/>
            </a:br>
            <a:endParaRPr lang="en-US" u="sng">
              <a:latin typeface="Trebuchet MS"/>
            </a:endParaRPr>
          </a:p>
          <a:p>
            <a:pPr lvl="1">
              <a:spcBef>
                <a:spcPts val="100"/>
              </a:spcBef>
            </a:pPr>
            <a:r>
              <a:rPr lang="en-US" u="sng">
                <a:latin typeface="Trebuchet MS"/>
                <a:hlinkClick r:id="rId5"/>
              </a:rPr>
              <a:t>Ethics and Compliance Initiative</a:t>
            </a:r>
            <a:br>
              <a:rPr lang="en-US" u="sng"/>
            </a:br>
            <a:endParaRPr lang="en-US" u="sng">
              <a:latin typeface="Trebuchet MS"/>
            </a:endParaRPr>
          </a:p>
          <a:p>
            <a:pPr lvl="1">
              <a:spcBef>
                <a:spcPts val="100"/>
              </a:spcBef>
            </a:pPr>
            <a:r>
              <a:rPr lang="en-US" u="sng">
                <a:latin typeface="Trebuchet MS"/>
                <a:hlinkClick r:id="rId6"/>
              </a:rPr>
              <a:t>Society of Corporate Compliance and Ethics</a:t>
            </a:r>
            <a:br>
              <a:rPr lang="en-US" u="sng"/>
            </a:br>
            <a:endParaRPr lang="en-US" u="sng">
              <a:latin typeface="Trebuchet MS"/>
            </a:endParaRPr>
          </a:p>
          <a:p>
            <a:pPr lvl="1">
              <a:spcBef>
                <a:spcPts val="100"/>
              </a:spcBef>
            </a:pPr>
            <a:r>
              <a:rPr lang="en-US" u="sng">
                <a:latin typeface="Trebuchet MS"/>
                <a:hlinkClick r:id="rId7"/>
              </a:rPr>
              <a:t>SHRM Sample Code of Ethics and Business Conduct</a:t>
            </a:r>
            <a:br>
              <a:rPr lang="en-US" u="sng"/>
            </a:br>
            <a:endParaRPr lang="en-US" u="sng">
              <a:latin typeface="Trebuchet MS"/>
            </a:endParaRPr>
          </a:p>
          <a:p>
            <a:pPr lvl="1">
              <a:spcBef>
                <a:spcPts val="100"/>
              </a:spcBef>
            </a:pPr>
            <a:r>
              <a:rPr lang="en-US" u="sng">
                <a:latin typeface="Trebuchet MS"/>
                <a:hlinkClick r:id="rId8"/>
              </a:rPr>
              <a:t>Suggested Guidelines for Writing a Code of Conduct</a:t>
            </a:r>
            <a:endParaRPr lang="en-US" u="sng">
              <a:latin typeface="Trebuchet MS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5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E8DB-23B9-5CB3-BE25-03432BF7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More Resources for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FAF22-011C-8D30-5936-6202FE2AB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4940" y="1294543"/>
            <a:ext cx="3298860" cy="4613097"/>
          </a:xfrm>
        </p:spPr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sng" strike="noStrike">
                <a:solidFill>
                  <a:srgbClr val="0563C1"/>
                </a:solidFill>
                <a:effectLst/>
                <a:latin typeface="Trebuchet MS" panose="020B0603020202020204" pitchFamily="34" charset="0"/>
                <a:hlinkClick r:id="rId2"/>
              </a:rPr>
              <a:t>Blank Rome</a:t>
            </a:r>
            <a:r>
              <a:rPr lang="en-US" sz="2400" b="0" i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sng" strike="noStrike">
                <a:solidFill>
                  <a:srgbClr val="0563C1"/>
                </a:solidFill>
                <a:effectLst/>
                <a:latin typeface="Trebuchet MS" panose="020B0603020202020204" pitchFamily="34" charset="0"/>
                <a:hlinkClick r:id="rId3"/>
              </a:rPr>
              <a:t>Crowell &amp; Moring</a:t>
            </a:r>
            <a:r>
              <a:rPr lang="en-US" sz="2400" b="0" i="0" u="none" strike="noStrike">
                <a:solidFill>
                  <a:srgbClr val="202C41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en-US" sz="2400" b="0" i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sng" strike="noStrike">
                <a:solidFill>
                  <a:srgbClr val="0563C1"/>
                </a:solidFill>
                <a:effectLst/>
                <a:latin typeface="Trebuchet MS" panose="020B0603020202020204" pitchFamily="34" charset="0"/>
                <a:hlinkClick r:id="rId4"/>
              </a:rPr>
              <a:t>Holland &amp; Knight</a:t>
            </a:r>
            <a:endParaRPr lang="en-US" sz="2400" b="0" i="0" u="sng" strike="noStrike">
              <a:solidFill>
                <a:srgbClr val="0563C1"/>
              </a:solidFill>
              <a:effectLst/>
              <a:latin typeface="Trebuchet MS" panose="020B0603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Trebuchet MS" panose="020B0603020202020204" pitchFamily="34" charset="0"/>
                <a:hlinkClick r:id="rId5"/>
              </a:rPr>
              <a:t>Koprince​</a:t>
            </a:r>
            <a:endParaRPr lang="en-US" sz="2400" b="0" i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Trebuchet MS" panose="020B0603020202020204" pitchFamily="34" charset="0"/>
                <a:hlinkClick r:id="rId6"/>
              </a:rPr>
              <a:t>Morrison Foerster</a:t>
            </a:r>
            <a:endParaRPr lang="en-US" sz="2400" b="0" i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Trebuchet MS" panose="020B0603020202020204" pitchFamily="34" charset="0"/>
                <a:hlinkClick r:id="rId7"/>
              </a:rPr>
              <a:t>Outlook Law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sng" strike="noStrike" err="1">
                <a:solidFill>
                  <a:srgbClr val="0563C1"/>
                </a:solidFill>
                <a:effectLst/>
                <a:latin typeface="Trebuchet MS" panose="020B0603020202020204" pitchFamily="34" charset="0"/>
                <a:hlinkClick r:id="rId8"/>
              </a:rPr>
              <a:t>Piliero</a:t>
            </a:r>
            <a:r>
              <a:rPr lang="en-US" sz="2400" b="0" i="0" u="sng" strike="noStrike">
                <a:solidFill>
                  <a:srgbClr val="0563C1"/>
                </a:solidFill>
                <a:effectLst/>
                <a:latin typeface="Trebuchet MS" panose="020B0603020202020204" pitchFamily="34" charset="0"/>
                <a:hlinkClick r:id="rId8"/>
              </a:rPr>
              <a:t> Mazza</a:t>
            </a:r>
            <a:r>
              <a:rPr lang="en-US" sz="2400" b="0" i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sng" strike="noStrike">
                <a:solidFill>
                  <a:srgbClr val="0563C1"/>
                </a:solidFill>
                <a:effectLst/>
                <a:latin typeface="Trebuchet MS" panose="020B0603020202020204" pitchFamily="34" charset="0"/>
                <a:hlinkClick r:id="rId9"/>
              </a:rPr>
              <a:t>Schwabe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sng" strike="noStrike">
                <a:solidFill>
                  <a:srgbClr val="0563C1"/>
                </a:solidFill>
                <a:effectLst/>
                <a:latin typeface="Trebuchet MS" panose="020B0603020202020204" pitchFamily="34" charset="0"/>
                <a:hlinkClick r:id="rId10"/>
              </a:rPr>
              <a:t>Thompson Hine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sng" strike="noStrike">
                <a:solidFill>
                  <a:srgbClr val="0563C1"/>
                </a:solidFill>
                <a:effectLst/>
                <a:latin typeface="Trebuchet MS" panose="020B0603020202020204" pitchFamily="34" charset="0"/>
                <a:hlinkClick r:id="rId11"/>
              </a:rPr>
              <a:t>Venable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sng" strike="noStrike">
                <a:solidFill>
                  <a:srgbClr val="0563C1"/>
                </a:solidFill>
                <a:effectLst/>
                <a:latin typeface="Trebuchet MS" panose="020B0603020202020204" pitchFamily="34" charset="0"/>
                <a:hlinkClick r:id="rId12"/>
              </a:rPr>
              <a:t>Ward &amp; Berry</a:t>
            </a:r>
            <a:endParaRPr lang="en-US" sz="2400" b="0" i="0" u="sng" strike="noStrike">
              <a:solidFill>
                <a:srgbClr val="0563C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7709C-40C5-7FAF-EFF5-FE916DA4885C}"/>
              </a:ext>
            </a:extLst>
          </p:cNvPr>
          <p:cNvSpPr txBox="1"/>
          <p:nvPr/>
        </p:nvSpPr>
        <p:spPr>
          <a:xfrm>
            <a:off x="838200" y="1477432"/>
            <a:ext cx="681604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Law Firms – Trainings; Blogs; Newsletters</a:t>
            </a:r>
          </a:p>
          <a:p>
            <a:r>
              <a:rPr lang="en-US" sz="2800"/>
              <a:t>        		         Sign-Up – It’s FREE!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Mentor/Protégé Programs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Ask Your Insurance Broker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Attend Conferences like National 8(a) Conference – Many Vendors and Sponsors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Industry Groups (National 8(a), HUBZone Council, NDIA, PSC, ISOA)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hlinkClick r:id="rId13"/>
              </a:rPr>
              <a:t>SBA.gov</a:t>
            </a:r>
            <a:endParaRPr lang="en-US" sz="2800"/>
          </a:p>
          <a:p>
            <a:endParaRPr 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FA23803-7998-335F-2B00-00ADFFA608F0}"/>
              </a:ext>
            </a:extLst>
          </p:cNvPr>
          <p:cNvSpPr/>
          <p:nvPr/>
        </p:nvSpPr>
        <p:spPr>
          <a:xfrm rot="836067">
            <a:off x="6313712" y="1984255"/>
            <a:ext cx="996180" cy="637465"/>
          </a:xfrm>
          <a:prstGeom prst="rightArrow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33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666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1E742-2B2F-0708-B4DE-A96157C4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Contact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58D0D-09C0-23EC-1A6C-FEB7DF6EA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/>
              <a:t>Karen Ell</a:t>
            </a:r>
          </a:p>
          <a:p>
            <a:pPr marL="0" indent="0">
              <a:buNone/>
            </a:pPr>
            <a:r>
              <a:rPr lang="en-US" sz="2000"/>
              <a:t>THTBC | KIRA</a:t>
            </a:r>
          </a:p>
          <a:p>
            <a:pPr marL="0" indent="0">
              <a:buNone/>
            </a:pPr>
            <a:r>
              <a:rPr lang="en-US" sz="2000">
                <a:hlinkClick r:id="rId2"/>
              </a:rPr>
              <a:t>kell@thtbc.com</a:t>
            </a:r>
            <a:endParaRPr lang="en-US" sz="2000"/>
          </a:p>
          <a:p>
            <a:pPr marL="0" indent="0">
              <a:buNone/>
            </a:pPr>
            <a:r>
              <a:rPr lang="en-US" sz="2000"/>
              <a:t>720-308-2519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>
                <a:latin typeface="Trebuchet MS"/>
              </a:rPr>
              <a:t>Virginia E. Robinson</a:t>
            </a:r>
            <a:endParaRPr lang="en-US" sz="2000"/>
          </a:p>
          <a:p>
            <a:pPr marL="0" indent="0">
              <a:buNone/>
            </a:pPr>
            <a:r>
              <a:rPr lang="en-US" sz="2000"/>
              <a:t>THTBC | KIRA</a:t>
            </a:r>
          </a:p>
          <a:p>
            <a:pPr marL="0" indent="0">
              <a:buNone/>
            </a:pPr>
            <a:r>
              <a:rPr lang="en-US" sz="2000">
                <a:latin typeface="Trebuchet MS"/>
                <a:hlinkClick r:id="rId3"/>
              </a:rPr>
              <a:t>virginia.robinson@thtbc.com</a:t>
            </a:r>
          </a:p>
          <a:p>
            <a:pPr marL="0" indent="0">
              <a:buNone/>
            </a:pPr>
            <a:r>
              <a:rPr lang="en-US" sz="2000"/>
              <a:t>571-373-0919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>
                <a:hlinkClick r:id="rId4"/>
              </a:rPr>
              <a:t>www.thtbc.com</a:t>
            </a:r>
            <a:endParaRPr lang="en-US" sz="200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7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86F6E1-3189-6DB7-C77E-483A7D46303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Karen 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94124-F2BA-7120-4864-8E22483E304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1849" y="3244825"/>
            <a:ext cx="7325831" cy="1244982"/>
          </a:xfrm>
        </p:spPr>
        <p:txBody>
          <a:bodyPr>
            <a:normAutofit fontScale="40000" lnSpcReduction="20000"/>
          </a:bodyPr>
          <a:lstStyle/>
          <a:p>
            <a:r>
              <a:rPr lang="en-US" sz="8600"/>
              <a:t>Chief Strategy &amp; Growth Officer  </a:t>
            </a:r>
          </a:p>
          <a:p>
            <a:r>
              <a:rPr lang="en-US" sz="6000"/>
              <a:t>(Past General Counsel | Chief Legal Officer)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7EE8B-4008-5D48-8417-02C119437B5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46787" y="4294507"/>
            <a:ext cx="7233558" cy="630942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Tlingit Haida Tribal Business Corporation | KIRA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8731E9-836D-559A-EC7D-DEE514D345C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6A880-FAAA-23D2-9783-388A72CA4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556" y="1180098"/>
            <a:ext cx="3062158" cy="429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6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86F6E1-3189-6DB7-C77E-483A7D46303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latin typeface="Trebuchet MS"/>
              </a:rPr>
              <a:t>Virginia E. Robinson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94124-F2BA-7120-4864-8E22483E304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1849" y="3244824"/>
            <a:ext cx="7490217" cy="926483"/>
          </a:xfrm>
        </p:spPr>
        <p:txBody>
          <a:bodyPr>
            <a:noAutofit/>
          </a:bodyPr>
          <a:lstStyle/>
          <a:p>
            <a:r>
              <a:rPr lang="en-US" sz="2800"/>
              <a:t>General Counsel | Chief Ethics &amp; Compliance Officer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7EE8B-4008-5D48-8417-02C119437B5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1849" y="4291477"/>
            <a:ext cx="6986622" cy="630942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Tlingit Haida Tribal Business Corporation | KIRA</a:t>
            </a:r>
          </a:p>
        </p:txBody>
      </p:sp>
      <p:pic>
        <p:nvPicPr>
          <p:cNvPr id="7" name="Picture Placeholder 6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1695C9CD-7179-8F65-2B02-C7617DD52CA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5246" r="52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397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DD4D-E099-6CAF-5FA3-2A78FCED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Presenter Bios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35678-238C-C732-6484-7D28F5574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421"/>
            <a:ext cx="10812694" cy="494744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1600" dirty="0">
                <a:latin typeface="Trebuchet MS"/>
              </a:rPr>
              <a:t>Karen Ell</a:t>
            </a:r>
          </a:p>
          <a:p>
            <a:pPr marL="0" indent="0" algn="just">
              <a:buNone/>
            </a:pPr>
            <a:r>
              <a:rPr lang="en-US" sz="1600" dirty="0">
                <a:latin typeface="Trebuchet MS"/>
              </a:rPr>
              <a:t>Chief Strategy &amp; Growth Officer, THTBC | KIRA </a:t>
            </a:r>
            <a:endParaRPr lang="en-US" sz="1600" dirty="0"/>
          </a:p>
          <a:p>
            <a:pPr marL="0" indent="0" algn="just">
              <a:buNone/>
            </a:pPr>
            <a:r>
              <a:rPr lang="en-US" sz="1600" dirty="0">
                <a:effectLst/>
                <a:latin typeface="Calibri"/>
                <a:ea typeface="Calibri" panose="020F0502020204030204" pitchFamily="34" charset="0"/>
                <a:cs typeface="Calibri"/>
              </a:rPr>
              <a:t>Ms. Ell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Calibri"/>
              </a:rPr>
              <a:t> joined THTBC in 2018 as the company’s first in-house counsel</a:t>
            </a:r>
            <a:r>
              <a:rPr lang="en-US" sz="1800">
                <a:latin typeface="Calibri"/>
                <a:ea typeface="Calibri" panose="020F0502020204030204" pitchFamily="34" charset="0"/>
                <a:cs typeface="Calibri"/>
              </a:rPr>
              <a:t>,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Calibri"/>
              </a:rPr>
              <a:t> serving as General </a:t>
            </a:r>
            <a:r>
              <a:rPr lang="en-US" sz="1800">
                <a:latin typeface="Calibri"/>
                <a:ea typeface="Calibri" panose="020F0502020204030204" pitchFamily="34" charset="0"/>
                <a:cs typeface="Calibri"/>
              </a:rPr>
              <a:t>Counsel / Chief Legal OffiMs. Ell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Calibri"/>
              </a:rPr>
              <a:t> worked with THTBC leadership to build out and otherwise strengthen various back-office 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functions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, 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including the Law 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D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epartment, Ethics &amp; Compliance Program, SBA program participation, Contracts, Security, Risk 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M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anagement, and Human 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R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esources. In her current role as Chief Strategy &amp; Growth Officer, Ms. Ell focuses on the company’s infrastructure to ensure it aligns with the company’s 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corporate 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vision. 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Ms. Ell 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serves as head of strategic partnerships, managing key business relationships, ensuring business deals also support the company’s business strategy to optimize success. Ms. Ell is a graduate of University of Miami, B.A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.,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and Florida State University College of Law, J.D. with over 20 years of combined law firm and in-house business law experience. </a:t>
            </a:r>
            <a:endParaRPr lang="en-US" sz="1600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en-US" sz="1600"/>
          </a:p>
          <a:p>
            <a:pPr marL="0" indent="0" algn="just">
              <a:buNone/>
            </a:pPr>
            <a:r>
              <a:rPr lang="en-US" sz="1600" dirty="0">
                <a:latin typeface="Trebuchet MS"/>
              </a:rPr>
              <a:t>Virginia E. Robinson</a:t>
            </a:r>
            <a:endParaRPr lang="en-US" sz="1600" dirty="0"/>
          </a:p>
          <a:p>
            <a:pPr marL="0" indent="0" algn="just">
              <a:buNone/>
            </a:pPr>
            <a:r>
              <a:rPr lang="en-US" sz="1600" dirty="0">
                <a:latin typeface="Trebuchet MS"/>
              </a:rPr>
              <a:t>General Counsel &amp; Chief Ethics &amp; Compliance Officer, THTBC | KIRA</a:t>
            </a:r>
          </a:p>
          <a:p>
            <a:pPr marL="0" indent="0" algn="just">
              <a:buNone/>
            </a:pP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Ms. Robinson serves 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as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the most senior lawyer to Tlingit Haida Tribal Business Corporation with oversight of Legal, Ethics &amp; Compliance (including Quality and ES&amp;H), Contracts, and Human Resources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,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as well as the management of all outside counsel and litigation. 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With over 17 years of extensive Government Contracting experience, Ms. Robinson offers a unique perspective as former counsel to large prime contractors, and now serving as General Counsel to a small business contractor.  Ms. Robinson previously served as Deputy General Counsel to 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DynCorp International. Following Amentum’s acquisition of DynCorp in 2020, Mr. Robinson was promoted by Amentum to serve as its Deputy General Counsel and Chief Ethics &amp; Compliance Officer to a $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9.5B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government contractor with over 34,000 employees in all 50 states and 105 foreign countries. Mr. Robinson is a graduate of Penn State University, B.A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.,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and Washington and Lee University School of Law, J.D.  </a:t>
            </a: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4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DD4D-E099-6CAF-5FA3-2A78FCED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Ethics &amp; Compliance on a Small Business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35678-238C-C732-6484-7D28F5574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1" y="1340340"/>
            <a:ext cx="11876924" cy="6221439"/>
          </a:xfrm>
        </p:spPr>
        <p:txBody>
          <a:bodyPr>
            <a:normAutofit/>
          </a:bodyPr>
          <a:lstStyle/>
          <a:p>
            <a:r>
              <a:rPr lang="en-US" sz="3200"/>
              <a:t>How do I build a successful program?</a:t>
            </a:r>
          </a:p>
          <a:p>
            <a:r>
              <a:rPr lang="en-US" sz="3200"/>
              <a:t>What is at stake?</a:t>
            </a:r>
          </a:p>
          <a:p>
            <a:r>
              <a:rPr lang="en-US" sz="3200"/>
              <a:t>What REALLY matters to the U.S. Government?</a:t>
            </a:r>
          </a:p>
          <a:p>
            <a:r>
              <a:rPr lang="en-US" sz="3200"/>
              <a:t>What REALLY matters to big Prime Contractors?</a:t>
            </a:r>
          </a:p>
          <a:p>
            <a:r>
              <a:rPr lang="en-US" sz="3200"/>
              <a:t>What resources are available for small businesses?</a:t>
            </a:r>
          </a:p>
          <a:p>
            <a:r>
              <a:rPr lang="en-US" sz="3200"/>
              <a:t>I can’t do it all!! How do I prioritize resources &amp; </a:t>
            </a:r>
            <a:r>
              <a:rPr lang="en-US" sz="3200" b="1">
                <a:solidFill>
                  <a:srgbClr val="00B050"/>
                </a:solidFill>
              </a:rPr>
              <a:t>$$$</a:t>
            </a:r>
            <a:r>
              <a:rPr lang="en-US" sz="3200"/>
              <a:t>? </a:t>
            </a:r>
          </a:p>
          <a:p>
            <a:r>
              <a:rPr lang="en-US" sz="3200"/>
              <a:t>I have an Ethics &amp; Compliance Program – Now what?!</a:t>
            </a:r>
          </a:p>
        </p:txBody>
      </p:sp>
    </p:spTree>
    <p:extLst>
      <p:ext uri="{BB962C8B-B14F-4D97-AF65-F5344CB8AC3E}">
        <p14:creationId xmlns:p14="http://schemas.microsoft.com/office/powerpoint/2010/main" val="29924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F429-276C-43C5-BCE5-1BCA88F4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at Stake?  </a:t>
            </a:r>
          </a:p>
        </p:txBody>
      </p:sp>
      <p:pic>
        <p:nvPicPr>
          <p:cNvPr id="4" name="Content Placeholder 3" descr="A close up of text on a white background">
            <a:extLst>
              <a:ext uri="{FF2B5EF4-FFF2-40B4-BE49-F238E27FC236}">
                <a16:creationId xmlns:a16="http://schemas.microsoft.com/office/drawing/2014/main" id="{21AFFAFE-EB90-BBA5-032C-A937E2F48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508" y="1237591"/>
            <a:ext cx="9867472" cy="4803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BA99C5-CDD5-C39E-D15B-1632232536B8}"/>
              </a:ext>
            </a:extLst>
          </p:cNvPr>
          <p:cNvSpPr txBox="1"/>
          <p:nvPr/>
        </p:nvSpPr>
        <p:spPr>
          <a:xfrm>
            <a:off x="8606869" y="5323324"/>
            <a:ext cx="3413895" cy="1169551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  <a:latin typeface="Arial Black" panose="020B0A04020102020204" pitchFamily="34" charset="0"/>
              </a:rPr>
              <a:t>CONTRACTOR</a:t>
            </a:r>
          </a:p>
          <a:p>
            <a:pPr algn="ctr"/>
            <a:r>
              <a:rPr lang="en-US" sz="1400">
                <a:solidFill>
                  <a:srgbClr val="C00000"/>
                </a:solidFill>
                <a:latin typeface="Arial Black" panose="020B0A04020102020204" pitchFamily="34" charset="0"/>
              </a:rPr>
              <a:t>SUSPENSION</a:t>
            </a:r>
          </a:p>
          <a:p>
            <a:pPr algn="ctr"/>
            <a:r>
              <a:rPr lang="en-US" sz="1400">
                <a:solidFill>
                  <a:srgbClr val="C00000"/>
                </a:solidFill>
                <a:latin typeface="Arial Black" panose="020B0A04020102020204" pitchFamily="34" charset="0"/>
              </a:rPr>
              <a:t>DEBARMENT</a:t>
            </a:r>
          </a:p>
          <a:p>
            <a:pPr algn="ctr"/>
            <a:r>
              <a:rPr lang="en-US" sz="1400"/>
              <a:t>48 CFR § 9.406-2; 2 CFR § 180.800; 48 CFR § 52.203-13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4BF8C0-72AA-285B-33A9-3106DE8C6FDC}"/>
              </a:ext>
            </a:extLst>
          </p:cNvPr>
          <p:cNvCxnSpPr/>
          <p:nvPr/>
        </p:nvCxnSpPr>
        <p:spPr>
          <a:xfrm>
            <a:off x="9226193" y="4592548"/>
            <a:ext cx="503434" cy="523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20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F429-276C-43C5-BCE5-1BCA88F4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Ethics &amp; Compliance Program – Obligations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71C1-8C90-B334-8541-98531126B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68422"/>
            <a:ext cx="11131193" cy="4865250"/>
          </a:xfrm>
        </p:spPr>
        <p:txBody>
          <a:bodyPr>
            <a:normAutofit/>
          </a:bodyPr>
          <a:lstStyle/>
          <a:p>
            <a:r>
              <a:rPr lang="en-US">
                <a:latin typeface="Trebuchet MS"/>
              </a:rPr>
              <a:t>What are my company's obligations to maintain an ethics and compliance program?</a:t>
            </a:r>
            <a:endParaRPr lang="en-US"/>
          </a:p>
          <a:p>
            <a:pPr lvl="1"/>
            <a:r>
              <a:rPr lang="en-US">
                <a:latin typeface="Trebuchet MS"/>
              </a:rPr>
              <a:t>FAR 52.203-13 – Contractor Code of Business Ethics &amp; Conduct</a:t>
            </a:r>
          </a:p>
          <a:p>
            <a:pPr lvl="2"/>
            <a:r>
              <a:rPr lang="en-US">
                <a:latin typeface="Trebuchet MS"/>
              </a:rPr>
              <a:t>Applies to contracts in excess of $6M with performance period of 120+ days (see FAR 3.1004)</a:t>
            </a:r>
          </a:p>
          <a:p>
            <a:pPr lvl="2"/>
            <a:r>
              <a:rPr lang="en-US">
                <a:latin typeface="Trebuchet MS"/>
              </a:rPr>
              <a:t>Requires a Contractor to have a written Code of Business Ethics and Conduct, and to make a copy available to all employees engaged in performance of the contract</a:t>
            </a:r>
          </a:p>
          <a:p>
            <a:pPr lvl="2"/>
            <a:r>
              <a:rPr lang="en-US">
                <a:latin typeface="Trebuchet MS"/>
              </a:rPr>
              <a:t>Also requires a Contractor to "exercise due diligence to prevent and detect criminal conduct" and "promote an organizational culture that encourages ethical conduct and a commitment to compliance with the law"</a:t>
            </a:r>
          </a:p>
          <a:p>
            <a:pPr lvl="2"/>
            <a:r>
              <a:rPr lang="en-US">
                <a:latin typeface="Trebuchet MS"/>
              </a:rPr>
              <a:t>Mandatory disclosure obligations</a:t>
            </a:r>
          </a:p>
          <a:p>
            <a:pPr lvl="2"/>
            <a:r>
              <a:rPr lang="en-US">
                <a:latin typeface="Trebuchet MS"/>
              </a:rPr>
              <a:t>Additional obligations for where Contractor has not represented itself as a small business concern pursuant to the award or if the contract is for commercial products or services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9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F429-276C-43C5-BCE5-1BCA88F4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Ethics &amp; Compliance Program – Obligations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71C1-8C90-B334-8541-98531126B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79" y="1253448"/>
            <a:ext cx="10130319" cy="4366312"/>
          </a:xfrm>
        </p:spPr>
        <p:txBody>
          <a:bodyPr>
            <a:normAutofit/>
          </a:bodyPr>
          <a:lstStyle/>
          <a:p>
            <a:r>
              <a:rPr lang="en-US" b="0" i="0" u="sng" strike="noStrike">
                <a:solidFill>
                  <a:srgbClr val="4472C4"/>
                </a:solidFill>
                <a:effectLst/>
                <a:latin typeface="Trebuchet MS" panose="020B0603020202020204" pitchFamily="34" charset="0"/>
                <a:hlinkClick r:id="rId2"/>
              </a:rPr>
              <a:t>DOJ Sentencing Guidelines</a:t>
            </a:r>
            <a:r>
              <a:rPr lang="en-US" b="0" i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09C85-CFD0-243A-6AA6-58A20281F9E1}"/>
              </a:ext>
            </a:extLst>
          </p:cNvPr>
          <p:cNvSpPr txBox="1"/>
          <p:nvPr/>
        </p:nvSpPr>
        <p:spPr>
          <a:xfrm>
            <a:off x="688369" y="1726054"/>
            <a:ext cx="10665431" cy="42327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Trebuchet MS"/>
              </a:rPr>
              <a:t>Protects a company and its executives from prosecution when a bad actor within the organization acts in a way that is not consistent with company training and values</a:t>
            </a:r>
            <a:r>
              <a:rPr lang="en-US" sz="2400" b="0" i="0">
                <a:solidFill>
                  <a:srgbClr val="000000"/>
                </a:solidFill>
                <a:effectLst/>
                <a:latin typeface="Trebuchet MS"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Trebuchet MS"/>
              </a:rPr>
              <a:t>To have an effective compliance and ethics program, an organization must:</a:t>
            </a:r>
            <a:r>
              <a:rPr lang="en-US" sz="2400" b="0" i="0">
                <a:solidFill>
                  <a:srgbClr val="000000"/>
                </a:solidFill>
                <a:effectLst/>
                <a:latin typeface="Trebuchet MS"/>
              </a:rPr>
              <a:t>​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Trebuchet MS"/>
              </a:rPr>
              <a:t>exercise due diligence to prevent and detect criminal conduct; and</a:t>
            </a:r>
            <a:r>
              <a:rPr lang="en-US" sz="2400" b="0" i="0">
                <a:solidFill>
                  <a:srgbClr val="000000"/>
                </a:solidFill>
                <a:effectLst/>
                <a:latin typeface="Trebuchet MS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Trebuchet MS"/>
              <a:cs typeface="Arial" panose="020B0604020202020204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Trebuchet MS"/>
              </a:rPr>
              <a:t>otherwise promote an organizational culture that encourages ethical conduct and a commitment to compliance with the law.</a:t>
            </a:r>
            <a:r>
              <a:rPr lang="en-US" sz="2400" b="0" i="0">
                <a:solidFill>
                  <a:srgbClr val="000000"/>
                </a:solidFill>
                <a:effectLst/>
                <a:latin typeface="Trebuchet MS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Trebuchet MS"/>
              <a:cs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Trebuchet MS"/>
              </a:rPr>
              <a:t>"Such compliance and ethics program shall be reasonably designed, implemented, and enforced so that the program is generally effective in preventing and detecting criminal conduct."</a:t>
            </a:r>
            <a:r>
              <a:rPr lang="en-US" sz="2400" b="0" i="0">
                <a:solidFill>
                  <a:srgbClr val="000000"/>
                </a:solidFill>
                <a:effectLst/>
                <a:latin typeface="Trebuchet MS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429531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F429-276C-43C5-BCE5-1BCA88F4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Compliance Matters Everyday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71C1-8C90-B334-8541-98531126B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Contract Flow Downs</a:t>
            </a:r>
          </a:p>
          <a:p>
            <a:r>
              <a:rPr lang="en-US"/>
              <a:t>Small Business Administration Certifications  </a:t>
            </a:r>
          </a:p>
          <a:p>
            <a:r>
              <a:rPr lang="en-US"/>
              <a:t>SAM Registration</a:t>
            </a:r>
          </a:p>
          <a:p>
            <a:r>
              <a:rPr lang="en-US"/>
              <a:t>Reps and Certs </a:t>
            </a:r>
          </a:p>
          <a:p>
            <a:r>
              <a:rPr lang="en-US"/>
              <a:t>Banking Covenants</a:t>
            </a:r>
          </a:p>
          <a:p>
            <a:r>
              <a:rPr lang="en-US"/>
              <a:t>General Company Best Practices </a:t>
            </a:r>
          </a:p>
          <a:p>
            <a:r>
              <a:rPr lang="en-US"/>
              <a:t>Teaming Partners / JV Partners </a:t>
            </a:r>
          </a:p>
        </p:txBody>
      </p:sp>
    </p:spTree>
    <p:extLst>
      <p:ext uri="{BB962C8B-B14F-4D97-AF65-F5344CB8AC3E}">
        <p14:creationId xmlns:p14="http://schemas.microsoft.com/office/powerpoint/2010/main" val="172897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ecutedTO_x0028_s_x0029_ xmlns="d6159372-f11e-477b-b2b7-f66c85db3075">false</ExecutedTO_x0028_s_x0029_>
    <ExecutedMSA xmlns="d6159372-f11e-477b-b2b7-f66c85db3075">false</ExecutedMSA>
    <SharedWithUsers xmlns="ed20ae29-2391-41fb-8f3a-fd8e39b49101">
      <UserInfo>
        <DisplayName>Virginia Robinson</DisplayName>
        <AccountId>5900</AccountId>
        <AccountType/>
      </UserInfo>
    </SharedWithUsers>
    <lcf76f155ced4ddcb4097134ff3c332f xmlns="d6159372-f11e-477b-b2b7-f66c85db3075">
      <Terms xmlns="http://schemas.microsoft.com/office/infopath/2007/PartnerControls"/>
    </lcf76f155ced4ddcb4097134ff3c332f>
    <TaxCatchAll xmlns="1a37d74c-3a02-426a-bf4c-58744b3b44d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7CC657547E64C9D57085BD297E032" ma:contentTypeVersion="" ma:contentTypeDescription="Create a new document." ma:contentTypeScope="" ma:versionID="1df333518995700536953e46f1179fe4">
  <xsd:schema xmlns:xsd="http://www.w3.org/2001/XMLSchema" xmlns:xs="http://www.w3.org/2001/XMLSchema" xmlns:p="http://schemas.microsoft.com/office/2006/metadata/properties" xmlns:ns2="D6159372-F11E-477B-B2B7-F66C85DB3075" xmlns:ns3="ed20ae29-2391-41fb-8f3a-fd8e39b49101" xmlns:ns4="d6159372-f11e-477b-b2b7-f66c85db3075" xmlns:ns5="1a37d74c-3a02-426a-bf4c-58744b3b44d8" targetNamespace="http://schemas.microsoft.com/office/2006/metadata/properties" ma:root="true" ma:fieldsID="b99b09b36c1804963b9030002c9b27e4" ns2:_="" ns3:_="" ns4:_="" ns5:_="">
    <xsd:import namespace="D6159372-F11E-477B-B2B7-F66C85DB3075"/>
    <xsd:import namespace="ed20ae29-2391-41fb-8f3a-fd8e39b49101"/>
    <xsd:import namespace="d6159372-f11e-477b-b2b7-f66c85db3075"/>
    <xsd:import namespace="1a37d74c-3a02-426a-bf4c-58744b3b44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ExecutedMSA" minOccurs="0"/>
                <xsd:element ref="ns4:ExecutedTO_x0028_s_x0029_" minOccurs="0"/>
                <xsd:element ref="ns4:MediaLengthInSeconds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59372-F11E-477B-B2B7-F66C85DB30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0ae29-2391-41fb-8f3a-fd8e39b4910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59372-f11e-477b-b2b7-f66c85db3075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ExecutedMSA" ma:index="20" nillable="true" ma:displayName="Executed MSA" ma:default="0" ma:format="Dropdown" ma:internalName="ExecutedMSA">
      <xsd:simpleType>
        <xsd:restriction base="dms:Boolean"/>
      </xsd:simpleType>
    </xsd:element>
    <xsd:element name="ExecutedTO_x0028_s_x0029_" ma:index="21" nillable="true" ma:displayName="Executed TO(s)" ma:default="0" ma:format="Dropdown" ma:internalName="ExecutedTO_x0028_s_x0029_">
      <xsd:simpleType>
        <xsd:restriction base="dms:Boolean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62c29d5f-68d0-40fd-9277-0c2021825e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7d74c-3a02-426a-bf4c-58744b3b44d8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cee5e0f-83e9-4bb7-ae34-b0929a0ee26f}" ma:internalName="TaxCatchAll" ma:showField="CatchAllData" ma:web="1a37d74c-3a02-426a-bf4c-58744b3b44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EB2590-7676-45B1-9BF0-150D0D3EDE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07B07D-98B6-46A3-A4E6-D2AA9EA18BBA}">
  <ds:schemaRefs>
    <ds:schemaRef ds:uri="1a37d74c-3a02-426a-bf4c-58744b3b44d8"/>
    <ds:schemaRef ds:uri="d6159372-f11e-477b-b2b7-f66c85db3075"/>
    <ds:schemaRef ds:uri="ed20ae29-2391-41fb-8f3a-fd8e39b4910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9C2A739-0966-42C4-817C-53A133CE3E4D}">
  <ds:schemaRefs>
    <ds:schemaRef ds:uri="1a37d74c-3a02-426a-bf4c-58744b3b44d8"/>
    <ds:schemaRef ds:uri="D6159372-F11E-477B-B2B7-F66C85DB3075"/>
    <ds:schemaRef ds:uri="d6159372-f11e-477b-b2b7-f66c85db3075"/>
    <ds:schemaRef ds:uri="ed20ae29-2391-41fb-8f3a-fd8e39b491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How to Build an Ethics &amp; Compliance Program on a Small Business Budget</vt:lpstr>
      <vt:lpstr>PowerPoint Presentation</vt:lpstr>
      <vt:lpstr>PowerPoint Presentation</vt:lpstr>
      <vt:lpstr>Presenter Bios </vt:lpstr>
      <vt:lpstr>Ethics &amp; Compliance on a Small Business Budget</vt:lpstr>
      <vt:lpstr>What is at Stake?  </vt:lpstr>
      <vt:lpstr>Ethics &amp; Compliance Program – Obligations</vt:lpstr>
      <vt:lpstr>Ethics &amp; Compliance Program – Obligations</vt:lpstr>
      <vt:lpstr>Compliance Matters Everyday</vt:lpstr>
      <vt:lpstr>Prime Contractors / JV Partners</vt:lpstr>
      <vt:lpstr>Available Resources for Help</vt:lpstr>
      <vt:lpstr>More Resources for Help</vt:lpstr>
      <vt:lpstr>PowerPoint Presentation</vt:lpstr>
      <vt:lpstr>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McKenzie Carter</dc:creator>
  <cp:revision>9</cp:revision>
  <dcterms:created xsi:type="dcterms:W3CDTF">2022-11-29T14:54:37Z</dcterms:created>
  <dcterms:modified xsi:type="dcterms:W3CDTF">2023-02-14T14:07:05Z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0x01010035A7CC657547E64C9D57085BD297E032</vt:lpwstr>
  </property>
  <property fmtid="{D5CDD505-2E9C-101B-9397-08002B2CF9AE}" pid="3" name="MediaServiceImageTags">
    <vt:lpwstr/>
  </property>
</Properties>
</file>