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sldIdLst>
    <p:sldId id="272" r:id="rId2"/>
    <p:sldId id="269" r:id="rId3"/>
    <p:sldId id="277" r:id="rId4"/>
    <p:sldId id="279" r:id="rId5"/>
    <p:sldId id="278" r:id="rId6"/>
    <p:sldId id="280" r:id="rId7"/>
    <p:sldId id="281" r:id="rId8"/>
    <p:sldId id="270" r:id="rId9"/>
    <p:sldId id="265"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D5A"/>
    <a:srgbClr val="202C41"/>
    <a:srgbClr val="646E7E"/>
    <a:srgbClr val="2C3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17" autoAdjust="0"/>
    <p:restoredTop sz="96327"/>
  </p:normalViewPr>
  <p:slideViewPr>
    <p:cSldViewPr snapToGrid="0" snapToObjects="1">
      <p:cViewPr varScale="1">
        <p:scale>
          <a:sx n="86" d="100"/>
          <a:sy n="86" d="100"/>
        </p:scale>
        <p:origin x="151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42556-BEF5-BD45-97A8-62240D3A5590}"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96C56-6EBC-A44E-90AB-E89E1CDDCF72}" type="slidenum">
              <a:rPr lang="en-US" smtClean="0"/>
              <a:t>‹#›</a:t>
            </a:fld>
            <a:endParaRPr lang="en-US"/>
          </a:p>
        </p:txBody>
      </p:sp>
    </p:spTree>
    <p:extLst>
      <p:ext uri="{BB962C8B-B14F-4D97-AF65-F5344CB8AC3E}">
        <p14:creationId xmlns:p14="http://schemas.microsoft.com/office/powerpoint/2010/main" val="7945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3SBC - 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A6F8A3-DA16-65A8-25C2-A2FEA0742C85}"/>
              </a:ext>
            </a:extLst>
          </p:cNvPr>
          <p:cNvSpPr/>
          <p:nvPr userDrawn="1"/>
        </p:nvSpPr>
        <p:spPr>
          <a:xfrm>
            <a:off x="0" y="4828108"/>
            <a:ext cx="9144000" cy="2029895"/>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Logo, company name&#10;&#10;Description automatically generated">
            <a:extLst>
              <a:ext uri="{FF2B5EF4-FFF2-40B4-BE49-F238E27FC236}">
                <a16:creationId xmlns:a16="http://schemas.microsoft.com/office/drawing/2014/main" id="{982950CD-F4F7-6B17-69B5-8064E5A211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44094" y="517947"/>
            <a:ext cx="3855813" cy="4272658"/>
          </a:xfrm>
          <a:prstGeom prst="rect">
            <a:avLst/>
          </a:prstGeom>
        </p:spPr>
      </p:pic>
      <p:sp>
        <p:nvSpPr>
          <p:cNvPr id="15" name="Title 1">
            <a:extLst>
              <a:ext uri="{FF2B5EF4-FFF2-40B4-BE49-F238E27FC236}">
                <a16:creationId xmlns:a16="http://schemas.microsoft.com/office/drawing/2014/main" id="{916ABDBD-C911-6F20-924E-D9EFB6B002BA}"/>
              </a:ext>
            </a:extLst>
          </p:cNvPr>
          <p:cNvSpPr>
            <a:spLocks noGrp="1"/>
          </p:cNvSpPr>
          <p:nvPr>
            <p:ph type="title" hasCustomPrompt="1"/>
          </p:nvPr>
        </p:nvSpPr>
        <p:spPr>
          <a:xfrm>
            <a:off x="628650" y="5043811"/>
            <a:ext cx="7886700" cy="888736"/>
          </a:xfrm>
        </p:spPr>
        <p:txBody>
          <a:bodyPr>
            <a:normAutofit/>
          </a:bodyPr>
          <a:lstStyle>
            <a:lvl1pPr algn="ctr">
              <a:defRPr sz="3000" b="1">
                <a:solidFill>
                  <a:srgbClr val="B49D5A"/>
                </a:solidFill>
                <a:latin typeface="Trebuchet MS" panose="020B0703020202090204" pitchFamily="34" charset="0"/>
              </a:defRPr>
            </a:lvl1pPr>
          </a:lstStyle>
          <a:p>
            <a:r>
              <a:rPr lang="en-US" dirty="0"/>
              <a:t>Session Title</a:t>
            </a:r>
          </a:p>
        </p:txBody>
      </p:sp>
      <p:sp>
        <p:nvSpPr>
          <p:cNvPr id="18" name="Text Placeholder 2">
            <a:extLst>
              <a:ext uri="{FF2B5EF4-FFF2-40B4-BE49-F238E27FC236}">
                <a16:creationId xmlns:a16="http://schemas.microsoft.com/office/drawing/2014/main" id="{64765902-493D-6E64-28F9-69929D8AAE25}"/>
              </a:ext>
            </a:extLst>
          </p:cNvPr>
          <p:cNvSpPr>
            <a:spLocks noGrp="1"/>
          </p:cNvSpPr>
          <p:nvPr>
            <p:ph type="body" idx="1" hasCustomPrompt="1"/>
          </p:nvPr>
        </p:nvSpPr>
        <p:spPr>
          <a:xfrm>
            <a:off x="623888" y="5897378"/>
            <a:ext cx="7886700" cy="509952"/>
          </a:xfrm>
        </p:spPr>
        <p:txBody>
          <a:bodyPr>
            <a:normAutofit/>
          </a:bodyPr>
          <a:lstStyle>
            <a:lvl1pPr marL="0" indent="0" algn="ctr">
              <a:buNone/>
              <a:defRPr sz="2100">
                <a:solidFill>
                  <a:srgbClr val="B49D5A"/>
                </a:solidFill>
                <a:latin typeface="Trebuchet MS" panose="020B070302020209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Speaker / Moderator Name, Organization</a:t>
            </a:r>
          </a:p>
        </p:txBody>
      </p:sp>
      <p:pic>
        <p:nvPicPr>
          <p:cNvPr id="10" name="Picture 9" descr="A picture containing text&#10;&#10;Description automatically generated">
            <a:extLst>
              <a:ext uri="{FF2B5EF4-FFF2-40B4-BE49-F238E27FC236}">
                <a16:creationId xmlns:a16="http://schemas.microsoft.com/office/drawing/2014/main" id="{35F882F1-57FE-0BB0-E434-2953E82581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62" y="0"/>
            <a:ext cx="9148762" cy="4828108"/>
          </a:xfrm>
          <a:prstGeom prst="rect">
            <a:avLst/>
          </a:prstGeom>
        </p:spPr>
      </p:pic>
      <p:cxnSp>
        <p:nvCxnSpPr>
          <p:cNvPr id="20" name="Straight Connector 19">
            <a:extLst>
              <a:ext uri="{FF2B5EF4-FFF2-40B4-BE49-F238E27FC236}">
                <a16:creationId xmlns:a16="http://schemas.microsoft.com/office/drawing/2014/main" id="{F61FA8E6-8441-258C-7255-969C739B2AE7}"/>
              </a:ext>
            </a:extLst>
          </p:cNvPr>
          <p:cNvCxnSpPr>
            <a:cxnSpLocks/>
          </p:cNvCxnSpPr>
          <p:nvPr userDrawn="1"/>
        </p:nvCxnSpPr>
        <p:spPr>
          <a:xfrm>
            <a:off x="-2" y="4654419"/>
            <a:ext cx="9144002"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3" name="Picture 2" descr="Logo, company name&#10;&#10;Description automatically generated">
            <a:extLst>
              <a:ext uri="{FF2B5EF4-FFF2-40B4-BE49-F238E27FC236}">
                <a16:creationId xmlns:a16="http://schemas.microsoft.com/office/drawing/2014/main" id="{D7436897-0510-F102-CA3D-D15E1559DC6F}"/>
              </a:ext>
            </a:extLst>
          </p:cNvPr>
          <p:cNvPicPr>
            <a:picLocks noChangeAspect="1"/>
          </p:cNvPicPr>
          <p:nvPr userDrawn="1"/>
        </p:nvPicPr>
        <p:blipFill>
          <a:blip r:embed="rId4"/>
          <a:stretch>
            <a:fillRect/>
          </a:stretch>
        </p:blipFill>
        <p:spPr>
          <a:xfrm>
            <a:off x="2323799" y="546354"/>
            <a:ext cx="4486878" cy="3728960"/>
          </a:xfrm>
          <a:prstGeom prst="rect">
            <a:avLst/>
          </a:prstGeom>
        </p:spPr>
      </p:pic>
    </p:spTree>
    <p:extLst>
      <p:ext uri="{BB962C8B-B14F-4D97-AF65-F5344CB8AC3E}">
        <p14:creationId xmlns:p14="http://schemas.microsoft.com/office/powerpoint/2010/main" val="320751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3SBC - Speak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7066190" y="0"/>
            <a:ext cx="2077811"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623889" y="1518557"/>
            <a:ext cx="4167644" cy="523220"/>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2800" b="1" dirty="0">
                <a:solidFill>
                  <a:srgbClr val="646E7E"/>
                </a:solidFill>
                <a:effectLst/>
                <a:latin typeface="OldErika" pitchFamily="2" charset="0"/>
              </a:rPr>
              <a:t>Speaker</a:t>
            </a:r>
            <a:endParaRPr lang="en-US" sz="28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623888" y="2493712"/>
            <a:ext cx="5417682" cy="630942"/>
          </a:xfrm>
        </p:spPr>
        <p:txBody>
          <a:bodyPr>
            <a:normAutofit/>
          </a:bodyPr>
          <a:lstStyle>
            <a:lvl1pPr marL="0" indent="0">
              <a:buNone/>
              <a:defRPr sz="3600" b="1">
                <a:solidFill>
                  <a:srgbClr val="B49D5A"/>
                </a:solidFill>
                <a:latin typeface="Trebuchet MS" panose="020B070302020209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623888" y="3244825"/>
            <a:ext cx="5425169" cy="630942"/>
          </a:xfrm>
        </p:spPr>
        <p:txBody>
          <a:bodyPr>
            <a:normAutofit/>
          </a:bodyPr>
          <a:lstStyle>
            <a:lvl1pPr marL="0" indent="0">
              <a:buNone/>
              <a:defRPr sz="2850" b="0">
                <a:solidFill>
                  <a:srgbClr val="B49D5A"/>
                </a:solidFill>
                <a:latin typeface="Trebuchet MS" panose="020B070302020209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623888" y="4012267"/>
            <a:ext cx="5425169" cy="630942"/>
          </a:xfrm>
        </p:spPr>
        <p:txBody>
          <a:bodyPr>
            <a:normAutofit/>
          </a:bodyPr>
          <a:lstStyle>
            <a:lvl1pPr marL="0" indent="0">
              <a:buNone/>
              <a:defRPr sz="2850" b="0">
                <a:solidFill>
                  <a:srgbClr val="B49D5A"/>
                </a:solidFill>
                <a:latin typeface="Trebuchet MS" panose="020B070302020209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616402" y="2197103"/>
            <a:ext cx="5425169"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10" name="Picture Placeholder 20">
            <a:extLst>
              <a:ext uri="{FF2B5EF4-FFF2-40B4-BE49-F238E27FC236}">
                <a16:creationId xmlns:a16="http://schemas.microsoft.com/office/drawing/2014/main" id="{1A6FD5E8-8DAA-9146-9CB1-D68EF178B360}"/>
              </a:ext>
            </a:extLst>
          </p:cNvPr>
          <p:cNvSpPr>
            <a:spLocks noGrp="1"/>
          </p:cNvSpPr>
          <p:nvPr>
            <p:ph type="pic" sz="quarter" idx="16" hasCustomPrompt="1"/>
          </p:nvPr>
        </p:nvSpPr>
        <p:spPr>
          <a:xfrm>
            <a:off x="6383310" y="1397609"/>
            <a:ext cx="2260062" cy="3454090"/>
          </a:xfrm>
          <a:solidFill>
            <a:srgbClr val="646E7E"/>
          </a:solidFill>
        </p:spPr>
        <p:txBody>
          <a:bodyPr/>
          <a:lstStyle>
            <a:lvl1pPr marL="0" indent="0" algn="ctr">
              <a:buNone/>
              <a:defRPr/>
            </a:lvl1pPr>
          </a:lstStyle>
          <a:p>
            <a:r>
              <a:rPr lang="en-US" dirty="0"/>
              <a:t>Insert Picture Here</a:t>
            </a:r>
          </a:p>
        </p:txBody>
      </p:sp>
      <p:pic>
        <p:nvPicPr>
          <p:cNvPr id="13" name="Picture 12" descr="A picture containing background pattern&#10;&#10;Description automatically generated">
            <a:extLst>
              <a:ext uri="{FF2B5EF4-FFF2-40B4-BE49-F238E27FC236}">
                <a16:creationId xmlns:a16="http://schemas.microsoft.com/office/drawing/2014/main" id="{6222BB80-743F-2ADA-DED1-90F3276A0A01}"/>
              </a:ext>
            </a:extLst>
          </p:cNvPr>
          <p:cNvPicPr>
            <a:picLocks noChangeAspect="1"/>
          </p:cNvPicPr>
          <p:nvPr userDrawn="1"/>
        </p:nvPicPr>
        <p:blipFill>
          <a:blip r:embed="rId2"/>
          <a:stretch>
            <a:fillRect/>
          </a:stretch>
        </p:blipFill>
        <p:spPr>
          <a:xfrm>
            <a:off x="7513341" y="5923426"/>
            <a:ext cx="1183508" cy="530235"/>
          </a:xfrm>
          <a:prstGeom prst="rect">
            <a:avLst/>
          </a:prstGeom>
        </p:spPr>
      </p:pic>
    </p:spTree>
    <p:extLst>
      <p:ext uri="{BB962C8B-B14F-4D97-AF65-F5344CB8AC3E}">
        <p14:creationId xmlns:p14="http://schemas.microsoft.com/office/powerpoint/2010/main" val="162032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SBC - Content ">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2E675B7-4B5C-9AB1-820A-58C33863FFAE}"/>
              </a:ext>
            </a:extLst>
          </p:cNvPr>
          <p:cNvPicPr>
            <a:picLocks noChangeAspect="1"/>
          </p:cNvPicPr>
          <p:nvPr userDrawn="1"/>
        </p:nvPicPr>
        <p:blipFill>
          <a:blip r:embed="rId2">
            <a:alphaModFix amt="19000"/>
          </a:blip>
          <a:stretch>
            <a:fillRect/>
          </a:stretch>
        </p:blipFill>
        <p:spPr>
          <a:xfrm>
            <a:off x="5894503" y="1922669"/>
            <a:ext cx="4531802" cy="4531802"/>
          </a:xfrm>
          <a:prstGeom prst="rect">
            <a:avLst/>
          </a:prstGeom>
        </p:spPr>
      </p:pic>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1/31/2023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628650" y="1288575"/>
            <a:ext cx="78867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9144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F0DFE393-418D-D0CE-A6F1-F8ED9753174D}"/>
              </a:ext>
            </a:extLst>
          </p:cNvPr>
          <p:cNvSpPr txBox="1"/>
          <p:nvPr userDrawn="1"/>
        </p:nvSpPr>
        <p:spPr>
          <a:xfrm>
            <a:off x="809394" y="6399771"/>
            <a:ext cx="8427584" cy="207749"/>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750" b="1" i="0" spc="225" dirty="0">
                <a:solidFill>
                  <a:srgbClr val="B49D5A"/>
                </a:solidFill>
                <a:effectLst/>
                <a:latin typeface="Montserrat" pitchFamily="2" charset="77"/>
              </a:rPr>
              <a:t>National 8(a) Association  </a:t>
            </a:r>
            <a:r>
              <a:rPr lang="en-US" sz="750" spc="225" dirty="0">
                <a:solidFill>
                  <a:srgbClr val="B49D5A"/>
                </a:solidFill>
                <a:effectLst/>
                <a:latin typeface="Montserrat" pitchFamily="2" charset="77"/>
              </a:rPr>
              <a:t>◆      </a:t>
            </a:r>
            <a:r>
              <a:rPr lang="en-US" sz="750" b="1" spc="225" dirty="0">
                <a:solidFill>
                  <a:srgbClr val="B49D5A"/>
                </a:solidFill>
                <a:effectLst/>
                <a:latin typeface="Montserrat" pitchFamily="2" charset="77"/>
              </a:rPr>
              <a:t>2023 National Small Business Conference</a:t>
            </a:r>
            <a:r>
              <a:rPr lang="en-US" sz="750" spc="225" dirty="0">
                <a:solidFill>
                  <a:srgbClr val="B49D5A"/>
                </a:solidFill>
                <a:effectLst/>
                <a:latin typeface="Montserrat" pitchFamily="2" charset="77"/>
              </a:rPr>
              <a:t>     ◆     </a:t>
            </a:r>
            <a:r>
              <a:rPr lang="en-US" sz="750" b="1" i="0" spc="225" dirty="0">
                <a:solidFill>
                  <a:srgbClr val="B49D5A"/>
                </a:solidFill>
                <a:effectLst/>
                <a:latin typeface="Montserrat" pitchFamily="2" charset="77"/>
              </a:rPr>
              <a:t>New Orleans, LA </a:t>
            </a:r>
            <a:r>
              <a:rPr lang="en-US" sz="750" spc="225" dirty="0">
                <a:solidFill>
                  <a:srgbClr val="B49D5A"/>
                </a:solidFill>
                <a:effectLst/>
                <a:latin typeface="Montserrat" pitchFamily="2" charset="77"/>
              </a:rPr>
              <a:t> </a:t>
            </a:r>
          </a:p>
        </p:txBody>
      </p:sp>
      <p:pic>
        <p:nvPicPr>
          <p:cNvPr id="12" name="Picture 11" descr="A picture containing text&#10;&#10;Description automatically generated">
            <a:extLst>
              <a:ext uri="{FF2B5EF4-FFF2-40B4-BE49-F238E27FC236}">
                <a16:creationId xmlns:a16="http://schemas.microsoft.com/office/drawing/2014/main" id="{D90BA96F-BE4D-51ED-1335-E2A603C902D4}"/>
              </a:ext>
            </a:extLst>
          </p:cNvPr>
          <p:cNvPicPr>
            <a:picLocks noChangeAspect="1"/>
          </p:cNvPicPr>
          <p:nvPr userDrawn="1"/>
        </p:nvPicPr>
        <p:blipFill>
          <a:blip r:embed="rId3"/>
          <a:stretch>
            <a:fillRect/>
          </a:stretch>
        </p:blipFill>
        <p:spPr>
          <a:xfrm>
            <a:off x="285750" y="6380140"/>
            <a:ext cx="588233" cy="263540"/>
          </a:xfrm>
          <a:prstGeom prst="rect">
            <a:avLst/>
          </a:prstGeom>
        </p:spPr>
      </p:pic>
      <p:sp>
        <p:nvSpPr>
          <p:cNvPr id="15" name="Content Placeholder 2">
            <a:extLst>
              <a:ext uri="{FF2B5EF4-FFF2-40B4-BE49-F238E27FC236}">
                <a16:creationId xmlns:a16="http://schemas.microsoft.com/office/drawing/2014/main" id="{35F8AF64-9DC2-E4B8-94CF-12121C250DA8}"/>
              </a:ext>
            </a:extLst>
          </p:cNvPr>
          <p:cNvSpPr>
            <a:spLocks noGrp="1"/>
          </p:cNvSpPr>
          <p:nvPr>
            <p:ph idx="1" hasCustomPrompt="1"/>
          </p:nvPr>
        </p:nvSpPr>
        <p:spPr>
          <a:xfrm>
            <a:off x="628650" y="1582691"/>
            <a:ext cx="7886700" cy="4094627"/>
          </a:xfrm>
        </p:spPr>
        <p:txBody>
          <a:bodyPr/>
          <a:lstStyle>
            <a:lvl1pPr>
              <a:defRPr b="0" i="0">
                <a:solidFill>
                  <a:srgbClr val="202C41"/>
                </a:solidFill>
                <a:latin typeface="Trebuchet MS" panose="020B0703020202090204" pitchFamily="34" charset="0"/>
              </a:defRPr>
            </a:lvl1pPr>
          </a:lstStyle>
          <a:p>
            <a:pPr lvl="0"/>
            <a:r>
              <a:rPr lang="en-US" dirty="0"/>
              <a:t>Insert content here.</a:t>
            </a:r>
          </a:p>
        </p:txBody>
      </p:sp>
    </p:spTree>
    <p:extLst>
      <p:ext uri="{BB962C8B-B14F-4D97-AF65-F5344CB8AC3E}">
        <p14:creationId xmlns:p14="http://schemas.microsoft.com/office/powerpoint/2010/main" val="316845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3SBC - Content ">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2E675B7-4B5C-9AB1-820A-58C33863FFAE}"/>
              </a:ext>
            </a:extLst>
          </p:cNvPr>
          <p:cNvPicPr>
            <a:picLocks noChangeAspect="1"/>
          </p:cNvPicPr>
          <p:nvPr userDrawn="1"/>
        </p:nvPicPr>
        <p:blipFill>
          <a:blip r:embed="rId2">
            <a:alphaModFix amt="19000"/>
          </a:blip>
          <a:stretch>
            <a:fillRect/>
          </a:stretch>
        </p:blipFill>
        <p:spPr>
          <a:xfrm>
            <a:off x="5894503" y="1922669"/>
            <a:ext cx="4531802" cy="4531802"/>
          </a:xfrm>
          <a:prstGeom prst="rect">
            <a:avLst/>
          </a:prstGeom>
        </p:spPr>
      </p:pic>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1/31/2023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285750" y="1750302"/>
            <a:ext cx="860679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9144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F0DFE393-418D-D0CE-A6F1-F8ED9753174D}"/>
              </a:ext>
            </a:extLst>
          </p:cNvPr>
          <p:cNvSpPr txBox="1"/>
          <p:nvPr userDrawn="1"/>
        </p:nvSpPr>
        <p:spPr>
          <a:xfrm>
            <a:off x="809394" y="6399771"/>
            <a:ext cx="8427584" cy="207749"/>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750" b="1" i="0" spc="225" dirty="0">
                <a:solidFill>
                  <a:srgbClr val="B49D5A"/>
                </a:solidFill>
                <a:effectLst/>
                <a:latin typeface="Montserrat" pitchFamily="2" charset="77"/>
              </a:rPr>
              <a:t>National 8(a) Association  </a:t>
            </a:r>
            <a:r>
              <a:rPr lang="en-US" sz="750" spc="225" dirty="0">
                <a:solidFill>
                  <a:srgbClr val="B49D5A"/>
                </a:solidFill>
                <a:effectLst/>
                <a:latin typeface="Montserrat" pitchFamily="2" charset="77"/>
              </a:rPr>
              <a:t>◆      </a:t>
            </a:r>
            <a:r>
              <a:rPr lang="en-US" sz="750" b="1" spc="225" dirty="0">
                <a:solidFill>
                  <a:srgbClr val="B49D5A"/>
                </a:solidFill>
                <a:effectLst/>
                <a:latin typeface="Montserrat" pitchFamily="2" charset="77"/>
              </a:rPr>
              <a:t>2023 National Small Business Conference</a:t>
            </a:r>
            <a:r>
              <a:rPr lang="en-US" sz="750" spc="225" dirty="0">
                <a:solidFill>
                  <a:srgbClr val="B49D5A"/>
                </a:solidFill>
                <a:effectLst/>
                <a:latin typeface="Montserrat" pitchFamily="2" charset="77"/>
              </a:rPr>
              <a:t>     ◆     </a:t>
            </a:r>
            <a:r>
              <a:rPr lang="en-US" sz="750" b="1" i="0" spc="225" dirty="0">
                <a:solidFill>
                  <a:srgbClr val="B49D5A"/>
                </a:solidFill>
                <a:effectLst/>
                <a:latin typeface="Montserrat" pitchFamily="2" charset="77"/>
              </a:rPr>
              <a:t>New Orleans, LA </a:t>
            </a:r>
            <a:r>
              <a:rPr lang="en-US" sz="750" spc="225" dirty="0">
                <a:solidFill>
                  <a:srgbClr val="B49D5A"/>
                </a:solidFill>
                <a:effectLst/>
                <a:latin typeface="Montserrat" pitchFamily="2" charset="77"/>
              </a:rPr>
              <a:t> </a:t>
            </a:r>
          </a:p>
        </p:txBody>
      </p:sp>
      <p:pic>
        <p:nvPicPr>
          <p:cNvPr id="12" name="Picture 11" descr="A picture containing text&#10;&#10;Description automatically generated">
            <a:extLst>
              <a:ext uri="{FF2B5EF4-FFF2-40B4-BE49-F238E27FC236}">
                <a16:creationId xmlns:a16="http://schemas.microsoft.com/office/drawing/2014/main" id="{D90BA96F-BE4D-51ED-1335-E2A603C902D4}"/>
              </a:ext>
            </a:extLst>
          </p:cNvPr>
          <p:cNvPicPr>
            <a:picLocks noChangeAspect="1"/>
          </p:cNvPicPr>
          <p:nvPr userDrawn="1"/>
        </p:nvPicPr>
        <p:blipFill>
          <a:blip r:embed="rId3"/>
          <a:stretch>
            <a:fillRect/>
          </a:stretch>
        </p:blipFill>
        <p:spPr>
          <a:xfrm>
            <a:off x="285750" y="6380140"/>
            <a:ext cx="588233" cy="263540"/>
          </a:xfrm>
          <a:prstGeom prst="rect">
            <a:avLst/>
          </a:prstGeom>
        </p:spPr>
      </p:pic>
      <p:sp>
        <p:nvSpPr>
          <p:cNvPr id="15" name="Content Placeholder 2">
            <a:extLst>
              <a:ext uri="{FF2B5EF4-FFF2-40B4-BE49-F238E27FC236}">
                <a16:creationId xmlns:a16="http://schemas.microsoft.com/office/drawing/2014/main" id="{35F8AF64-9DC2-E4B8-94CF-12121C250DA8}"/>
              </a:ext>
            </a:extLst>
          </p:cNvPr>
          <p:cNvSpPr>
            <a:spLocks noGrp="1"/>
          </p:cNvSpPr>
          <p:nvPr>
            <p:ph idx="1" hasCustomPrompt="1"/>
          </p:nvPr>
        </p:nvSpPr>
        <p:spPr>
          <a:xfrm>
            <a:off x="628650" y="2028674"/>
            <a:ext cx="7886700" cy="3648644"/>
          </a:xfrm>
        </p:spPr>
        <p:txBody>
          <a:bodyPr/>
          <a:lstStyle>
            <a:lvl1pPr>
              <a:defRPr b="0" i="0">
                <a:solidFill>
                  <a:srgbClr val="202C41"/>
                </a:solidFill>
                <a:latin typeface="Trebuchet MS" panose="020B0703020202090204" pitchFamily="34" charset="0"/>
              </a:defRPr>
            </a:lvl1pPr>
          </a:lstStyle>
          <a:p>
            <a:pPr lvl="0"/>
            <a:r>
              <a:rPr lang="en-US" dirty="0"/>
              <a:t>Insert content here.</a:t>
            </a:r>
          </a:p>
        </p:txBody>
      </p:sp>
    </p:spTree>
    <p:extLst>
      <p:ext uri="{BB962C8B-B14F-4D97-AF65-F5344CB8AC3E}">
        <p14:creationId xmlns:p14="http://schemas.microsoft.com/office/powerpoint/2010/main" val="177252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SBC - Key Takeaways">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2E675B7-4B5C-9AB1-820A-58C33863FFAE}"/>
              </a:ext>
            </a:extLst>
          </p:cNvPr>
          <p:cNvPicPr>
            <a:picLocks noChangeAspect="1"/>
          </p:cNvPicPr>
          <p:nvPr userDrawn="1"/>
        </p:nvPicPr>
        <p:blipFill>
          <a:blip r:embed="rId2">
            <a:alphaModFix amt="19000"/>
          </a:blip>
          <a:stretch>
            <a:fillRect/>
          </a:stretch>
        </p:blipFill>
        <p:spPr>
          <a:xfrm>
            <a:off x="5894503" y="1922669"/>
            <a:ext cx="4531802" cy="4531802"/>
          </a:xfrm>
          <a:prstGeom prst="rect">
            <a:avLst/>
          </a:prstGeom>
        </p:spPr>
      </p:pic>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1/31/2023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628650" y="1288575"/>
            <a:ext cx="7886700" cy="0"/>
          </a:xfrm>
          <a:prstGeom prst="line">
            <a:avLst/>
          </a:prstGeom>
          <a:ln w="38100">
            <a:solidFill>
              <a:srgbClr val="202C4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9144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F0DFE393-418D-D0CE-A6F1-F8ED9753174D}"/>
              </a:ext>
            </a:extLst>
          </p:cNvPr>
          <p:cNvSpPr txBox="1"/>
          <p:nvPr userDrawn="1"/>
        </p:nvSpPr>
        <p:spPr>
          <a:xfrm>
            <a:off x="809394" y="6399771"/>
            <a:ext cx="8427584" cy="207749"/>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750" b="1" i="0" spc="225" dirty="0">
                <a:solidFill>
                  <a:srgbClr val="B49D5A"/>
                </a:solidFill>
                <a:effectLst/>
                <a:latin typeface="Montserrat" pitchFamily="2" charset="77"/>
              </a:rPr>
              <a:t>National 8(a) Association  </a:t>
            </a:r>
            <a:r>
              <a:rPr lang="en-US" sz="750" spc="225" dirty="0">
                <a:solidFill>
                  <a:srgbClr val="B49D5A"/>
                </a:solidFill>
                <a:effectLst/>
                <a:latin typeface="Montserrat" pitchFamily="2" charset="77"/>
              </a:rPr>
              <a:t>◆      </a:t>
            </a:r>
            <a:r>
              <a:rPr lang="en-US" sz="750" b="1" spc="225" dirty="0">
                <a:solidFill>
                  <a:srgbClr val="B49D5A"/>
                </a:solidFill>
                <a:effectLst/>
                <a:latin typeface="Montserrat" pitchFamily="2" charset="77"/>
              </a:rPr>
              <a:t>2023 National Small Business Conference</a:t>
            </a:r>
            <a:r>
              <a:rPr lang="en-US" sz="750" spc="225" dirty="0">
                <a:solidFill>
                  <a:srgbClr val="B49D5A"/>
                </a:solidFill>
                <a:effectLst/>
                <a:latin typeface="Montserrat" pitchFamily="2" charset="77"/>
              </a:rPr>
              <a:t>     ◆     </a:t>
            </a:r>
            <a:r>
              <a:rPr lang="en-US" sz="750" b="1" i="0" spc="225" dirty="0">
                <a:solidFill>
                  <a:srgbClr val="B49D5A"/>
                </a:solidFill>
                <a:effectLst/>
                <a:latin typeface="Montserrat" pitchFamily="2" charset="77"/>
              </a:rPr>
              <a:t>New Orleans, LA </a:t>
            </a:r>
            <a:r>
              <a:rPr lang="en-US" sz="750" spc="225" dirty="0">
                <a:solidFill>
                  <a:srgbClr val="B49D5A"/>
                </a:solidFill>
                <a:effectLst/>
                <a:latin typeface="Montserrat" pitchFamily="2" charset="77"/>
              </a:rPr>
              <a:t> </a:t>
            </a:r>
          </a:p>
        </p:txBody>
      </p:sp>
      <p:sp>
        <p:nvSpPr>
          <p:cNvPr id="8" name="TextBox 7">
            <a:extLst>
              <a:ext uri="{FF2B5EF4-FFF2-40B4-BE49-F238E27FC236}">
                <a16:creationId xmlns:a16="http://schemas.microsoft.com/office/drawing/2014/main" id="{06777018-FA82-20A2-46D3-D6E986374CA0}"/>
              </a:ext>
            </a:extLst>
          </p:cNvPr>
          <p:cNvSpPr txBox="1"/>
          <p:nvPr userDrawn="1"/>
        </p:nvSpPr>
        <p:spPr>
          <a:xfrm>
            <a:off x="628650" y="477860"/>
            <a:ext cx="7886700" cy="600164"/>
          </a:xfrm>
          <a:prstGeom prst="rect">
            <a:avLst/>
          </a:prstGeom>
          <a:noFill/>
        </p:spPr>
        <p:txBody>
          <a:bodyPr wrap="square" rtlCol="0">
            <a:spAutoFit/>
          </a:bodyPr>
          <a:lstStyle/>
          <a:p>
            <a:r>
              <a:rPr lang="en-US" sz="3300" b="1" dirty="0">
                <a:solidFill>
                  <a:srgbClr val="B49D5A"/>
                </a:solidFill>
                <a:latin typeface="Trebuchet MS" panose="020B0703020202090204" pitchFamily="34" charset="0"/>
              </a:rPr>
              <a:t>Key Takeaways</a:t>
            </a:r>
          </a:p>
        </p:txBody>
      </p:sp>
      <p:pic>
        <p:nvPicPr>
          <p:cNvPr id="12" name="Picture 11" descr="A picture containing text&#10;&#10;Description automatically generated">
            <a:extLst>
              <a:ext uri="{FF2B5EF4-FFF2-40B4-BE49-F238E27FC236}">
                <a16:creationId xmlns:a16="http://schemas.microsoft.com/office/drawing/2014/main" id="{D90BA96F-BE4D-51ED-1335-E2A603C902D4}"/>
              </a:ext>
            </a:extLst>
          </p:cNvPr>
          <p:cNvPicPr>
            <a:picLocks noChangeAspect="1"/>
          </p:cNvPicPr>
          <p:nvPr userDrawn="1"/>
        </p:nvPicPr>
        <p:blipFill>
          <a:blip r:embed="rId3"/>
          <a:stretch>
            <a:fillRect/>
          </a:stretch>
        </p:blipFill>
        <p:spPr>
          <a:xfrm>
            <a:off x="285750" y="6380140"/>
            <a:ext cx="588233" cy="263540"/>
          </a:xfrm>
          <a:prstGeom prst="rect">
            <a:avLst/>
          </a:prstGeom>
        </p:spPr>
      </p:pic>
      <p:sp>
        <p:nvSpPr>
          <p:cNvPr id="15" name="Content Placeholder 2">
            <a:extLst>
              <a:ext uri="{FF2B5EF4-FFF2-40B4-BE49-F238E27FC236}">
                <a16:creationId xmlns:a16="http://schemas.microsoft.com/office/drawing/2014/main" id="{35F8AF64-9DC2-E4B8-94CF-12121C250DA8}"/>
              </a:ext>
            </a:extLst>
          </p:cNvPr>
          <p:cNvSpPr>
            <a:spLocks noGrp="1"/>
          </p:cNvSpPr>
          <p:nvPr>
            <p:ph idx="1" hasCustomPrompt="1"/>
          </p:nvPr>
        </p:nvSpPr>
        <p:spPr>
          <a:xfrm>
            <a:off x="628650" y="1582691"/>
            <a:ext cx="7886700" cy="4094627"/>
          </a:xfrm>
        </p:spPr>
        <p:txBody>
          <a:bodyPr/>
          <a:lstStyle>
            <a:lvl1pPr>
              <a:defRPr b="0" i="0">
                <a:solidFill>
                  <a:srgbClr val="202C41"/>
                </a:solidFill>
                <a:latin typeface="Trebuchet MS" panose="020B0703020202090204" pitchFamily="34" charset="0"/>
              </a:defRPr>
            </a:lvl1pPr>
          </a:lstStyle>
          <a:p>
            <a:pPr lvl="0"/>
            <a:r>
              <a:rPr lang="en-US" dirty="0"/>
              <a:t>Insert content here.</a:t>
            </a:r>
          </a:p>
        </p:txBody>
      </p:sp>
    </p:spTree>
    <p:extLst>
      <p:ext uri="{BB962C8B-B14F-4D97-AF65-F5344CB8AC3E}">
        <p14:creationId xmlns:p14="http://schemas.microsoft.com/office/powerpoint/2010/main" val="409364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3SBC - Questions">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633"/>
          <a:stretch/>
        </p:blipFill>
        <p:spPr>
          <a:xfrm>
            <a:off x="-1" y="-1"/>
            <a:ext cx="9144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2" y="0"/>
            <a:ext cx="9144001"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049A38A5-B264-3FAA-A88D-2DDCA3BC5D8B}"/>
              </a:ext>
            </a:extLst>
          </p:cNvPr>
          <p:cNvSpPr txBox="1"/>
          <p:nvPr userDrawn="1"/>
        </p:nvSpPr>
        <p:spPr>
          <a:xfrm>
            <a:off x="2877911" y="4767945"/>
            <a:ext cx="5531079" cy="854080"/>
          </a:xfrm>
          <a:prstGeom prst="rect">
            <a:avLst/>
          </a:prstGeom>
          <a:noFill/>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4950" b="1" dirty="0">
                <a:solidFill>
                  <a:srgbClr val="B49D5A"/>
                </a:solidFill>
                <a:effectLst/>
                <a:latin typeface="OldErika" pitchFamily="2" charset="0"/>
              </a:rPr>
              <a:t>QUESTIONS?</a:t>
            </a:r>
            <a:endParaRPr lang="en-US" sz="4950" dirty="0">
              <a:solidFill>
                <a:srgbClr val="B49D5A"/>
              </a:solidFill>
              <a:effectLst/>
              <a:latin typeface="OldErika" pitchFamily="2" charset="0"/>
            </a:endParaRPr>
          </a:p>
        </p:txBody>
      </p:sp>
      <p:cxnSp>
        <p:nvCxnSpPr>
          <p:cNvPr id="9" name="Straight Connector 8">
            <a:extLst>
              <a:ext uri="{FF2B5EF4-FFF2-40B4-BE49-F238E27FC236}">
                <a16:creationId xmlns:a16="http://schemas.microsoft.com/office/drawing/2014/main" id="{D9094C06-492D-9824-F2A5-8C2FD9E94C14}"/>
              </a:ext>
            </a:extLst>
          </p:cNvPr>
          <p:cNvCxnSpPr>
            <a:cxnSpLocks/>
          </p:cNvCxnSpPr>
          <p:nvPr userDrawn="1"/>
        </p:nvCxnSpPr>
        <p:spPr>
          <a:xfrm>
            <a:off x="3453494" y="6017991"/>
            <a:ext cx="5690507"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7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3SBC - Contact Info 2">
    <p:bg>
      <p:bgPr>
        <a:solidFill>
          <a:srgbClr val="B49D5A"/>
        </a:solid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814225" y="1242297"/>
            <a:ext cx="3444480" cy="334320"/>
          </a:xfrm>
          <a:prstGeom prst="rect">
            <a:avLst/>
          </a:prstGeom>
        </p:spPr>
        <p:txBody>
          <a:bodyPr/>
          <a:lstStyle>
            <a:lvl1pPr marL="0" indent="0" algn="l">
              <a:buNone/>
              <a:defRPr sz="1500" b="1" i="0">
                <a:solidFill>
                  <a:srgbClr val="2C3A52"/>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814225" y="1611504"/>
            <a:ext cx="3444480" cy="277341"/>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814224" y="1933394"/>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814223" y="2256660"/>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4900450" y="1242297"/>
            <a:ext cx="3444480" cy="334320"/>
          </a:xfrm>
          <a:prstGeom prst="rect">
            <a:avLst/>
          </a:prstGeom>
        </p:spPr>
        <p:txBody>
          <a:bodyPr/>
          <a:lstStyle>
            <a:lvl1pPr marL="0" indent="0" algn="l">
              <a:buNone/>
              <a:defRPr sz="1500" b="1" i="0">
                <a:solidFill>
                  <a:srgbClr val="2C3A52"/>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4900450" y="1611504"/>
            <a:ext cx="3444480" cy="277341"/>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4900449" y="1933394"/>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4900448" y="2256660"/>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814225" y="2860638"/>
            <a:ext cx="3444480" cy="334320"/>
          </a:xfrm>
          <a:prstGeom prst="rect">
            <a:avLst/>
          </a:prstGeom>
        </p:spPr>
        <p:txBody>
          <a:bodyPr/>
          <a:lstStyle>
            <a:lvl1pPr marL="0" indent="0" algn="l">
              <a:buNone/>
              <a:defRPr sz="1500" b="1" i="0">
                <a:solidFill>
                  <a:srgbClr val="2C3A52"/>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814225" y="3229847"/>
            <a:ext cx="3444480" cy="277341"/>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814224" y="3551735"/>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814223" y="3875001"/>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4900450" y="2860638"/>
            <a:ext cx="3444480" cy="334320"/>
          </a:xfrm>
          <a:prstGeom prst="rect">
            <a:avLst/>
          </a:prstGeom>
        </p:spPr>
        <p:txBody>
          <a:bodyPr/>
          <a:lstStyle>
            <a:lvl1pPr marL="0" indent="0" algn="l">
              <a:buNone/>
              <a:defRPr sz="1500" b="1" i="0">
                <a:solidFill>
                  <a:srgbClr val="2C3A52"/>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4900450" y="3229847"/>
            <a:ext cx="3444480" cy="277341"/>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4900449" y="3551735"/>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4900448" y="3875001"/>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814225" y="4471727"/>
            <a:ext cx="3444480" cy="334320"/>
          </a:xfrm>
          <a:prstGeom prst="rect">
            <a:avLst/>
          </a:prstGeom>
        </p:spPr>
        <p:txBody>
          <a:bodyPr/>
          <a:lstStyle>
            <a:lvl1pPr marL="0" indent="0" algn="l">
              <a:buNone/>
              <a:defRPr sz="1500" b="1" i="0">
                <a:solidFill>
                  <a:srgbClr val="2C3A52"/>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814225" y="4840936"/>
            <a:ext cx="3444480" cy="277341"/>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814224" y="5162824"/>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814223" y="5486090"/>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4900450" y="4471727"/>
            <a:ext cx="3444480" cy="334320"/>
          </a:xfrm>
          <a:prstGeom prst="rect">
            <a:avLst/>
          </a:prstGeom>
        </p:spPr>
        <p:txBody>
          <a:bodyPr/>
          <a:lstStyle>
            <a:lvl1pPr marL="0" indent="0" algn="l">
              <a:buNone/>
              <a:defRPr sz="1500" b="1" i="0">
                <a:solidFill>
                  <a:srgbClr val="2C3A52"/>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4900450" y="4840936"/>
            <a:ext cx="3444480" cy="277341"/>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4900449" y="5162824"/>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4900448" y="5486090"/>
            <a:ext cx="3444480" cy="277342"/>
          </a:xfrm>
          <a:prstGeom prst="rect">
            <a:avLst/>
          </a:prstGeom>
          <a:ln>
            <a:noFill/>
          </a:ln>
        </p:spPr>
        <p:txBody>
          <a:bodyPr/>
          <a:lstStyle>
            <a:lvl1pPr marL="0" indent="0" algn="l">
              <a:buNone/>
              <a:defRPr sz="15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814223" y="314661"/>
            <a:ext cx="7530705" cy="60016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3300" b="1" dirty="0">
                <a:solidFill>
                  <a:srgbClr val="2C3A52"/>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9144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a:extLst>
              <a:ext uri="{FF2B5EF4-FFF2-40B4-BE49-F238E27FC236}">
                <a16:creationId xmlns:a16="http://schemas.microsoft.com/office/drawing/2014/main" id="{79707301-7AC2-2BD7-8D30-B702052EA2F2}"/>
              </a:ext>
            </a:extLst>
          </p:cNvPr>
          <p:cNvSpPr txBox="1"/>
          <p:nvPr userDrawn="1"/>
        </p:nvSpPr>
        <p:spPr>
          <a:xfrm>
            <a:off x="809394" y="6399771"/>
            <a:ext cx="8427584" cy="207749"/>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750" b="1" i="0" spc="225" dirty="0">
                <a:solidFill>
                  <a:srgbClr val="B49D5A"/>
                </a:solidFill>
                <a:effectLst/>
                <a:latin typeface="Montserrat" pitchFamily="2" charset="77"/>
              </a:rPr>
              <a:t>National 8(a) Association  </a:t>
            </a:r>
            <a:r>
              <a:rPr lang="en-US" sz="750" spc="225" dirty="0">
                <a:solidFill>
                  <a:srgbClr val="B49D5A"/>
                </a:solidFill>
                <a:effectLst/>
                <a:latin typeface="Montserrat" pitchFamily="2" charset="77"/>
              </a:rPr>
              <a:t>◆      </a:t>
            </a:r>
            <a:r>
              <a:rPr lang="en-US" sz="750" b="1" spc="225" dirty="0">
                <a:solidFill>
                  <a:srgbClr val="B49D5A"/>
                </a:solidFill>
                <a:effectLst/>
                <a:latin typeface="Montserrat" pitchFamily="2" charset="77"/>
              </a:rPr>
              <a:t>2023 National Small Business Conference</a:t>
            </a:r>
            <a:r>
              <a:rPr lang="en-US" sz="750" spc="225" dirty="0">
                <a:solidFill>
                  <a:srgbClr val="B49D5A"/>
                </a:solidFill>
                <a:effectLst/>
                <a:latin typeface="Montserrat" pitchFamily="2" charset="77"/>
              </a:rPr>
              <a:t>     ◆     </a:t>
            </a:r>
            <a:r>
              <a:rPr lang="en-US" sz="750" b="1" i="0" spc="225" dirty="0">
                <a:solidFill>
                  <a:srgbClr val="B49D5A"/>
                </a:solidFill>
                <a:effectLst/>
                <a:latin typeface="Montserrat" pitchFamily="2" charset="77"/>
              </a:rPr>
              <a:t>New Orleans, LA </a:t>
            </a:r>
            <a:r>
              <a:rPr lang="en-US" sz="750" spc="225" dirty="0">
                <a:solidFill>
                  <a:srgbClr val="B49D5A"/>
                </a:solidFill>
                <a:effectLst/>
                <a:latin typeface="Montserrat" pitchFamily="2" charset="77"/>
              </a:rPr>
              <a:t> </a:t>
            </a:r>
          </a:p>
        </p:txBody>
      </p:sp>
      <p:pic>
        <p:nvPicPr>
          <p:cNvPr id="36" name="Picture 35" descr="A picture containing text&#10;&#10;Description automatically generated">
            <a:extLst>
              <a:ext uri="{FF2B5EF4-FFF2-40B4-BE49-F238E27FC236}">
                <a16:creationId xmlns:a16="http://schemas.microsoft.com/office/drawing/2014/main" id="{C537B52D-A626-2CDC-76B3-A3C6BAF01DE9}"/>
              </a:ext>
            </a:extLst>
          </p:cNvPr>
          <p:cNvPicPr>
            <a:picLocks noChangeAspect="1"/>
          </p:cNvPicPr>
          <p:nvPr userDrawn="1"/>
        </p:nvPicPr>
        <p:blipFill>
          <a:blip r:embed="rId2"/>
          <a:stretch>
            <a:fillRect/>
          </a:stretch>
        </p:blipFill>
        <p:spPr>
          <a:xfrm>
            <a:off x="285750" y="6380140"/>
            <a:ext cx="588233" cy="263540"/>
          </a:xfrm>
          <a:prstGeom prst="rect">
            <a:avLst/>
          </a:prstGeom>
        </p:spPr>
      </p:pic>
    </p:spTree>
    <p:extLst>
      <p:ext uri="{BB962C8B-B14F-4D97-AF65-F5344CB8AC3E}">
        <p14:creationId xmlns:p14="http://schemas.microsoft.com/office/powerpoint/2010/main" val="364516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42556-BEF5-BD45-97A8-62240D3A5590}" type="datetimeFigureOut">
              <a:rPr lang="en-US" smtClean="0"/>
              <a:t>1/31/2023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96C56-6EBC-A44E-90AB-E89E1CDDCF72}" type="slidenum">
              <a:rPr lang="en-US" smtClean="0"/>
              <a:t>‹#›</a:t>
            </a:fld>
            <a:endParaRPr lang="en-US"/>
          </a:p>
        </p:txBody>
      </p:sp>
    </p:spTree>
    <p:extLst>
      <p:ext uri="{BB962C8B-B14F-4D97-AF65-F5344CB8AC3E}">
        <p14:creationId xmlns:p14="http://schemas.microsoft.com/office/powerpoint/2010/main" val="2950581156"/>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83" r:id="rId3"/>
    <p:sldLayoutId id="2147483688" r:id="rId4"/>
    <p:sldLayoutId id="2147483690" r:id="rId5"/>
    <p:sldLayoutId id="2147483689" r:id="rId6"/>
    <p:sldLayoutId id="2147483685"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Marguerite.Brooks@saic.com" TargetMode="External"/><Relationship Id="rId2" Type="http://schemas.openxmlformats.org/officeDocument/2006/relationships/hyperlink" Target="mailto:gwen.johnson@parsons.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C695-56A9-3053-33BF-E44C61CA35FF}"/>
              </a:ext>
            </a:extLst>
          </p:cNvPr>
          <p:cNvSpPr>
            <a:spLocks noGrp="1"/>
          </p:cNvSpPr>
          <p:nvPr>
            <p:ph type="title"/>
          </p:nvPr>
        </p:nvSpPr>
        <p:spPr/>
        <p:txBody>
          <a:bodyPr/>
          <a:lstStyle/>
          <a:p>
            <a:r>
              <a:rPr lang="en-US" sz="2800" b="1" dirty="0">
                <a:latin typeface="Arial" panose="020B0604020202020204" pitchFamily="34" charset="0"/>
                <a:cs typeface="Arial" panose="020B0604020202020204" pitchFamily="34" charset="0"/>
              </a:rPr>
              <a:t>Maximizing Growth Through Targeted Subcontracting with Large Businesses </a:t>
            </a:r>
            <a:endParaRPr lang="en-US" dirty="0"/>
          </a:p>
        </p:txBody>
      </p:sp>
      <p:sp>
        <p:nvSpPr>
          <p:cNvPr id="3" name="Text Placeholder 2">
            <a:extLst>
              <a:ext uri="{FF2B5EF4-FFF2-40B4-BE49-F238E27FC236}">
                <a16:creationId xmlns:a16="http://schemas.microsoft.com/office/drawing/2014/main" id="{3A410926-FE0E-8D7A-9949-5A7BEDEF8486}"/>
              </a:ext>
            </a:extLst>
          </p:cNvPr>
          <p:cNvSpPr>
            <a:spLocks noGrp="1"/>
          </p:cNvSpPr>
          <p:nvPr>
            <p:ph type="body" idx="1"/>
          </p:nvPr>
        </p:nvSpPr>
        <p:spPr>
          <a:xfrm>
            <a:off x="623888" y="6062472"/>
            <a:ext cx="7886700" cy="344858"/>
          </a:xfrm>
        </p:spPr>
        <p:txBody>
          <a:bodyPr>
            <a:normAutofit fontScale="77500" lnSpcReduction="20000"/>
          </a:bodyPr>
          <a:lstStyle/>
          <a:p>
            <a:r>
              <a:rPr lang="en-US" dirty="0"/>
              <a:t>Gwen Johnson, Rita Brooks, Shawn Ralston, Tyler Brooks-Craft, and Meredith Koons</a:t>
            </a:r>
          </a:p>
        </p:txBody>
      </p:sp>
    </p:spTree>
    <p:extLst>
      <p:ext uri="{BB962C8B-B14F-4D97-AF65-F5344CB8AC3E}">
        <p14:creationId xmlns:p14="http://schemas.microsoft.com/office/powerpoint/2010/main" val="400188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02FE2-6F6E-FA27-28E2-C444CEC9B8D0}"/>
              </a:ext>
            </a:extLst>
          </p:cNvPr>
          <p:cNvSpPr>
            <a:spLocks noGrp="1"/>
          </p:cNvSpPr>
          <p:nvPr>
            <p:ph type="body" sz="quarter" idx="12"/>
          </p:nvPr>
        </p:nvSpPr>
        <p:spPr/>
        <p:txBody>
          <a:bodyPr>
            <a:normAutofit/>
          </a:bodyPr>
          <a:lstStyle/>
          <a:p>
            <a:r>
              <a:rPr lang="en-US" dirty="0"/>
              <a:t>Gwen Johnson, Parsons</a:t>
            </a:r>
          </a:p>
        </p:txBody>
      </p:sp>
      <p:sp>
        <p:nvSpPr>
          <p:cNvPr id="3" name="Text Placeholder 2">
            <a:extLst>
              <a:ext uri="{FF2B5EF4-FFF2-40B4-BE49-F238E27FC236}">
                <a16:creationId xmlns:a16="http://schemas.microsoft.com/office/drawing/2014/main" id="{656E388C-1976-C05D-48AD-87291197746C}"/>
              </a:ext>
            </a:extLst>
          </p:cNvPr>
          <p:cNvSpPr>
            <a:spLocks noGrp="1"/>
          </p:cNvSpPr>
          <p:nvPr>
            <p:ph type="body" sz="quarter" idx="13"/>
          </p:nvPr>
        </p:nvSpPr>
        <p:spPr/>
        <p:txBody>
          <a:bodyPr>
            <a:normAutofit fontScale="92500" lnSpcReduction="10000"/>
          </a:bodyPr>
          <a:lstStyle/>
          <a:p>
            <a:r>
              <a:rPr lang="en-US" dirty="0"/>
              <a:t>gwen.johnson@parsons.com</a:t>
            </a:r>
          </a:p>
        </p:txBody>
      </p:sp>
      <p:sp>
        <p:nvSpPr>
          <p:cNvPr id="4" name="Text Placeholder 3">
            <a:extLst>
              <a:ext uri="{FF2B5EF4-FFF2-40B4-BE49-F238E27FC236}">
                <a16:creationId xmlns:a16="http://schemas.microsoft.com/office/drawing/2014/main" id="{541752D0-CF03-5F12-47DB-BB16D2360156}"/>
              </a:ext>
            </a:extLst>
          </p:cNvPr>
          <p:cNvSpPr>
            <a:spLocks noGrp="1"/>
          </p:cNvSpPr>
          <p:nvPr>
            <p:ph type="body" sz="quarter" idx="14"/>
          </p:nvPr>
        </p:nvSpPr>
        <p:spPr/>
        <p:txBody>
          <a:bodyPr>
            <a:normAutofit fontScale="92500" lnSpcReduction="10000"/>
          </a:bodyPr>
          <a:lstStyle/>
          <a:p>
            <a:r>
              <a:rPr lang="en-US" dirty="0"/>
              <a:t>703.988.8532</a:t>
            </a:r>
          </a:p>
        </p:txBody>
      </p:sp>
      <p:sp>
        <p:nvSpPr>
          <p:cNvPr id="5" name="Text Placeholder 4">
            <a:extLst>
              <a:ext uri="{FF2B5EF4-FFF2-40B4-BE49-F238E27FC236}">
                <a16:creationId xmlns:a16="http://schemas.microsoft.com/office/drawing/2014/main" id="{109030E7-B1B2-BA2F-5299-69D6FCC23294}"/>
              </a:ext>
            </a:extLst>
          </p:cNvPr>
          <p:cNvSpPr>
            <a:spLocks noGrp="1"/>
          </p:cNvSpPr>
          <p:nvPr>
            <p:ph type="body" sz="quarter" idx="15"/>
          </p:nvPr>
        </p:nvSpPr>
        <p:spPr/>
        <p:txBody>
          <a:bodyPr>
            <a:normAutofit fontScale="92500" lnSpcReduction="10000"/>
          </a:bodyPr>
          <a:lstStyle/>
          <a:p>
            <a:r>
              <a:rPr lang="en-US" dirty="0"/>
              <a:t>parsons.com</a:t>
            </a:r>
          </a:p>
        </p:txBody>
      </p:sp>
      <p:sp>
        <p:nvSpPr>
          <p:cNvPr id="6" name="Text Placeholder 5">
            <a:extLst>
              <a:ext uri="{FF2B5EF4-FFF2-40B4-BE49-F238E27FC236}">
                <a16:creationId xmlns:a16="http://schemas.microsoft.com/office/drawing/2014/main" id="{9CE45A64-8143-7C24-904D-805C47DFF14F}"/>
              </a:ext>
            </a:extLst>
          </p:cNvPr>
          <p:cNvSpPr>
            <a:spLocks noGrp="1"/>
          </p:cNvSpPr>
          <p:nvPr>
            <p:ph type="body" sz="quarter" idx="16"/>
          </p:nvPr>
        </p:nvSpPr>
        <p:spPr/>
        <p:txBody>
          <a:bodyPr>
            <a:normAutofit/>
          </a:bodyPr>
          <a:lstStyle/>
          <a:p>
            <a:r>
              <a:rPr lang="en-US" dirty="0"/>
              <a:t>Shawn Ralston, AECOM</a:t>
            </a:r>
          </a:p>
        </p:txBody>
      </p:sp>
      <p:sp>
        <p:nvSpPr>
          <p:cNvPr id="7" name="Text Placeholder 6">
            <a:extLst>
              <a:ext uri="{FF2B5EF4-FFF2-40B4-BE49-F238E27FC236}">
                <a16:creationId xmlns:a16="http://schemas.microsoft.com/office/drawing/2014/main" id="{E4542E3D-5A5C-C673-B26D-80EE7979F059}"/>
              </a:ext>
            </a:extLst>
          </p:cNvPr>
          <p:cNvSpPr>
            <a:spLocks noGrp="1"/>
          </p:cNvSpPr>
          <p:nvPr>
            <p:ph type="body" sz="quarter" idx="17"/>
          </p:nvPr>
        </p:nvSpPr>
        <p:spPr/>
        <p:txBody>
          <a:bodyPr>
            <a:normAutofit fontScale="92500" lnSpcReduction="10000"/>
          </a:bodyPr>
          <a:lstStyle/>
          <a:p>
            <a:r>
              <a:rPr lang="en-US" dirty="0"/>
              <a:t>shawn.ralston@aecom.com</a:t>
            </a:r>
          </a:p>
          <a:p>
            <a:endParaRPr lang="en-US" dirty="0"/>
          </a:p>
        </p:txBody>
      </p:sp>
      <p:sp>
        <p:nvSpPr>
          <p:cNvPr id="8" name="Text Placeholder 7">
            <a:extLst>
              <a:ext uri="{FF2B5EF4-FFF2-40B4-BE49-F238E27FC236}">
                <a16:creationId xmlns:a16="http://schemas.microsoft.com/office/drawing/2014/main" id="{C0AF8F45-8E91-F430-47F2-7060EADE4D5A}"/>
              </a:ext>
            </a:extLst>
          </p:cNvPr>
          <p:cNvSpPr>
            <a:spLocks noGrp="1"/>
          </p:cNvSpPr>
          <p:nvPr>
            <p:ph type="body" sz="quarter" idx="18"/>
          </p:nvPr>
        </p:nvSpPr>
        <p:spPr/>
        <p:txBody>
          <a:bodyPr>
            <a:normAutofit fontScale="92500" lnSpcReduction="10000"/>
          </a:bodyPr>
          <a:lstStyle/>
          <a:p>
            <a:r>
              <a:rPr lang="en-US" dirty="0"/>
              <a:t>703.559.1338</a:t>
            </a:r>
          </a:p>
          <a:p>
            <a:endParaRPr lang="en-US" dirty="0"/>
          </a:p>
        </p:txBody>
      </p:sp>
      <p:sp>
        <p:nvSpPr>
          <p:cNvPr id="9" name="Text Placeholder 8">
            <a:extLst>
              <a:ext uri="{FF2B5EF4-FFF2-40B4-BE49-F238E27FC236}">
                <a16:creationId xmlns:a16="http://schemas.microsoft.com/office/drawing/2014/main" id="{7C798EB6-71E2-CCAC-C897-719E40A3AAE2}"/>
              </a:ext>
            </a:extLst>
          </p:cNvPr>
          <p:cNvSpPr>
            <a:spLocks noGrp="1"/>
          </p:cNvSpPr>
          <p:nvPr>
            <p:ph type="body" sz="quarter" idx="19"/>
          </p:nvPr>
        </p:nvSpPr>
        <p:spPr/>
        <p:txBody>
          <a:bodyPr>
            <a:normAutofit fontScale="92500" lnSpcReduction="10000"/>
          </a:bodyPr>
          <a:lstStyle/>
          <a:p>
            <a:r>
              <a:rPr lang="en-US" dirty="0"/>
              <a:t>aecom.com</a:t>
            </a:r>
          </a:p>
        </p:txBody>
      </p:sp>
      <p:sp>
        <p:nvSpPr>
          <p:cNvPr id="10" name="Text Placeholder 9">
            <a:extLst>
              <a:ext uri="{FF2B5EF4-FFF2-40B4-BE49-F238E27FC236}">
                <a16:creationId xmlns:a16="http://schemas.microsoft.com/office/drawing/2014/main" id="{352E4CB9-28B8-E4D5-CEAF-058C887A658D}"/>
              </a:ext>
            </a:extLst>
          </p:cNvPr>
          <p:cNvSpPr>
            <a:spLocks noGrp="1"/>
          </p:cNvSpPr>
          <p:nvPr>
            <p:ph type="body" sz="quarter" idx="20"/>
          </p:nvPr>
        </p:nvSpPr>
        <p:spPr/>
        <p:txBody>
          <a:bodyPr>
            <a:normAutofit/>
          </a:bodyPr>
          <a:lstStyle/>
          <a:p>
            <a:r>
              <a:rPr lang="en-US" dirty="0"/>
              <a:t>Rita Brooks, SAIC</a:t>
            </a:r>
          </a:p>
        </p:txBody>
      </p:sp>
      <p:sp>
        <p:nvSpPr>
          <p:cNvPr id="11" name="Text Placeholder 10">
            <a:extLst>
              <a:ext uri="{FF2B5EF4-FFF2-40B4-BE49-F238E27FC236}">
                <a16:creationId xmlns:a16="http://schemas.microsoft.com/office/drawing/2014/main" id="{E2CFA6B8-C90C-BD22-8764-66F8AAE839B1}"/>
              </a:ext>
            </a:extLst>
          </p:cNvPr>
          <p:cNvSpPr>
            <a:spLocks noGrp="1"/>
          </p:cNvSpPr>
          <p:nvPr>
            <p:ph type="body" sz="quarter" idx="21"/>
          </p:nvPr>
        </p:nvSpPr>
        <p:spPr/>
        <p:txBody>
          <a:bodyPr>
            <a:normAutofit fontScale="92500" lnSpcReduction="10000"/>
          </a:bodyPr>
          <a:lstStyle/>
          <a:p>
            <a:r>
              <a:rPr lang="en-US" dirty="0"/>
              <a:t>Marguerite.Brooks@saic.com </a:t>
            </a:r>
          </a:p>
        </p:txBody>
      </p:sp>
      <p:sp>
        <p:nvSpPr>
          <p:cNvPr id="12" name="Text Placeholder 11">
            <a:extLst>
              <a:ext uri="{FF2B5EF4-FFF2-40B4-BE49-F238E27FC236}">
                <a16:creationId xmlns:a16="http://schemas.microsoft.com/office/drawing/2014/main" id="{7898E952-94FC-2FB2-4DDB-109BABE4FC6A}"/>
              </a:ext>
            </a:extLst>
          </p:cNvPr>
          <p:cNvSpPr>
            <a:spLocks noGrp="1"/>
          </p:cNvSpPr>
          <p:nvPr>
            <p:ph type="body" sz="quarter" idx="22"/>
          </p:nvPr>
        </p:nvSpPr>
        <p:spPr/>
        <p:txBody>
          <a:bodyPr>
            <a:normAutofit fontScale="92500" lnSpcReduction="10000"/>
          </a:bodyPr>
          <a:lstStyle/>
          <a:p>
            <a:r>
              <a:rPr lang="en-US" dirty="0"/>
              <a:t>830.755.8795</a:t>
            </a:r>
          </a:p>
        </p:txBody>
      </p:sp>
      <p:sp>
        <p:nvSpPr>
          <p:cNvPr id="13" name="Text Placeholder 12">
            <a:extLst>
              <a:ext uri="{FF2B5EF4-FFF2-40B4-BE49-F238E27FC236}">
                <a16:creationId xmlns:a16="http://schemas.microsoft.com/office/drawing/2014/main" id="{46A794E0-2407-F50F-151A-AAE702E8A394}"/>
              </a:ext>
            </a:extLst>
          </p:cNvPr>
          <p:cNvSpPr>
            <a:spLocks noGrp="1"/>
          </p:cNvSpPr>
          <p:nvPr>
            <p:ph type="body" sz="quarter" idx="23"/>
          </p:nvPr>
        </p:nvSpPr>
        <p:spPr/>
        <p:txBody>
          <a:bodyPr>
            <a:normAutofit fontScale="92500" lnSpcReduction="10000"/>
          </a:bodyPr>
          <a:lstStyle/>
          <a:p>
            <a:r>
              <a:rPr lang="en-US" dirty="0"/>
              <a:t>saic.com</a:t>
            </a:r>
          </a:p>
        </p:txBody>
      </p:sp>
      <p:sp>
        <p:nvSpPr>
          <p:cNvPr id="14" name="Text Placeholder 13">
            <a:extLst>
              <a:ext uri="{FF2B5EF4-FFF2-40B4-BE49-F238E27FC236}">
                <a16:creationId xmlns:a16="http://schemas.microsoft.com/office/drawing/2014/main" id="{711354BF-C153-B044-50B1-99D9AA8D397D}"/>
              </a:ext>
            </a:extLst>
          </p:cNvPr>
          <p:cNvSpPr>
            <a:spLocks noGrp="1"/>
          </p:cNvSpPr>
          <p:nvPr>
            <p:ph type="body" sz="quarter" idx="24"/>
          </p:nvPr>
        </p:nvSpPr>
        <p:spPr/>
        <p:txBody>
          <a:bodyPr>
            <a:normAutofit/>
          </a:bodyPr>
          <a:lstStyle/>
          <a:p>
            <a:r>
              <a:rPr lang="en-US" dirty="0"/>
              <a:t>Tyler Brooks-Craft, CGI</a:t>
            </a:r>
          </a:p>
        </p:txBody>
      </p:sp>
      <p:sp>
        <p:nvSpPr>
          <p:cNvPr id="15" name="Text Placeholder 14">
            <a:extLst>
              <a:ext uri="{FF2B5EF4-FFF2-40B4-BE49-F238E27FC236}">
                <a16:creationId xmlns:a16="http://schemas.microsoft.com/office/drawing/2014/main" id="{53922BED-44BA-93BC-0A79-19D8A3822475}"/>
              </a:ext>
            </a:extLst>
          </p:cNvPr>
          <p:cNvSpPr>
            <a:spLocks noGrp="1"/>
          </p:cNvSpPr>
          <p:nvPr>
            <p:ph type="body" sz="quarter" idx="25"/>
          </p:nvPr>
        </p:nvSpPr>
        <p:spPr/>
        <p:txBody>
          <a:bodyPr>
            <a:normAutofit fontScale="92500" lnSpcReduction="10000"/>
          </a:bodyPr>
          <a:lstStyle/>
          <a:p>
            <a:r>
              <a:rPr lang="en-US" dirty="0"/>
              <a:t>tyler.brooks-craft@cgifederal.com</a:t>
            </a:r>
          </a:p>
        </p:txBody>
      </p:sp>
      <p:sp>
        <p:nvSpPr>
          <p:cNvPr id="16" name="Text Placeholder 15">
            <a:extLst>
              <a:ext uri="{FF2B5EF4-FFF2-40B4-BE49-F238E27FC236}">
                <a16:creationId xmlns:a16="http://schemas.microsoft.com/office/drawing/2014/main" id="{E8EFC989-A51C-C878-73AE-2ED1508C3F4F}"/>
              </a:ext>
            </a:extLst>
          </p:cNvPr>
          <p:cNvSpPr>
            <a:spLocks noGrp="1"/>
          </p:cNvSpPr>
          <p:nvPr>
            <p:ph type="body" sz="quarter" idx="26"/>
          </p:nvPr>
        </p:nvSpPr>
        <p:spPr/>
        <p:txBody>
          <a:bodyPr>
            <a:normAutofit fontScale="92500" lnSpcReduction="10000"/>
          </a:bodyPr>
          <a:lstStyle/>
          <a:p>
            <a:r>
              <a:rPr lang="en-US" dirty="0"/>
              <a:t>703.227.6000</a:t>
            </a:r>
          </a:p>
        </p:txBody>
      </p:sp>
      <p:sp>
        <p:nvSpPr>
          <p:cNvPr id="17" name="Text Placeholder 16">
            <a:extLst>
              <a:ext uri="{FF2B5EF4-FFF2-40B4-BE49-F238E27FC236}">
                <a16:creationId xmlns:a16="http://schemas.microsoft.com/office/drawing/2014/main" id="{793AF9DE-18E7-5047-3658-891F235F5FBE}"/>
              </a:ext>
            </a:extLst>
          </p:cNvPr>
          <p:cNvSpPr>
            <a:spLocks noGrp="1"/>
          </p:cNvSpPr>
          <p:nvPr>
            <p:ph type="body" sz="quarter" idx="27"/>
          </p:nvPr>
        </p:nvSpPr>
        <p:spPr/>
        <p:txBody>
          <a:bodyPr>
            <a:normAutofit fontScale="92500" lnSpcReduction="10000"/>
          </a:bodyPr>
          <a:lstStyle/>
          <a:p>
            <a:r>
              <a:rPr lang="en-US" dirty="0"/>
              <a:t>cgi.com/us/</a:t>
            </a:r>
            <a:r>
              <a:rPr lang="en-US" dirty="0" err="1"/>
              <a:t>en</a:t>
            </a:r>
            <a:r>
              <a:rPr lang="en-US" dirty="0"/>
              <a:t>-us/federal</a:t>
            </a:r>
          </a:p>
        </p:txBody>
      </p:sp>
      <p:sp>
        <p:nvSpPr>
          <p:cNvPr id="38" name="Text Placeholder 37">
            <a:extLst>
              <a:ext uri="{FF2B5EF4-FFF2-40B4-BE49-F238E27FC236}">
                <a16:creationId xmlns:a16="http://schemas.microsoft.com/office/drawing/2014/main" id="{BA3E8817-1D6E-4C2E-BBDE-E4DB0F15FA7A}"/>
              </a:ext>
            </a:extLst>
          </p:cNvPr>
          <p:cNvSpPr>
            <a:spLocks noGrp="1"/>
          </p:cNvSpPr>
          <p:nvPr>
            <p:ph type="body" sz="quarter" idx="28"/>
          </p:nvPr>
        </p:nvSpPr>
        <p:spPr/>
        <p:txBody>
          <a:bodyPr/>
          <a:lstStyle/>
          <a:p>
            <a:r>
              <a:rPr lang="en-US" dirty="0"/>
              <a:t>Meredith Koons, Conti Federal</a:t>
            </a:r>
          </a:p>
          <a:p>
            <a:endParaRPr lang="en-US" dirty="0"/>
          </a:p>
        </p:txBody>
      </p:sp>
      <p:sp>
        <p:nvSpPr>
          <p:cNvPr id="39" name="Text Placeholder 38">
            <a:extLst>
              <a:ext uri="{FF2B5EF4-FFF2-40B4-BE49-F238E27FC236}">
                <a16:creationId xmlns:a16="http://schemas.microsoft.com/office/drawing/2014/main" id="{F13AB309-48E6-4165-BF57-13FA7970F5CB}"/>
              </a:ext>
            </a:extLst>
          </p:cNvPr>
          <p:cNvSpPr>
            <a:spLocks noGrp="1"/>
          </p:cNvSpPr>
          <p:nvPr>
            <p:ph type="body" sz="quarter" idx="29"/>
          </p:nvPr>
        </p:nvSpPr>
        <p:spPr/>
        <p:txBody>
          <a:bodyPr>
            <a:normAutofit lnSpcReduction="10000"/>
          </a:bodyPr>
          <a:lstStyle/>
          <a:p>
            <a:r>
              <a:rPr lang="en-US" dirty="0"/>
              <a:t>mkoons@contifederal.com</a:t>
            </a:r>
          </a:p>
          <a:p>
            <a:endParaRPr lang="en-US" dirty="0"/>
          </a:p>
        </p:txBody>
      </p:sp>
      <p:sp>
        <p:nvSpPr>
          <p:cNvPr id="40" name="Text Placeholder 39">
            <a:extLst>
              <a:ext uri="{FF2B5EF4-FFF2-40B4-BE49-F238E27FC236}">
                <a16:creationId xmlns:a16="http://schemas.microsoft.com/office/drawing/2014/main" id="{2B4A37CE-0D6C-46ED-BDCB-6C4E15DF9993}"/>
              </a:ext>
            </a:extLst>
          </p:cNvPr>
          <p:cNvSpPr>
            <a:spLocks noGrp="1"/>
          </p:cNvSpPr>
          <p:nvPr>
            <p:ph type="body" sz="quarter" idx="30"/>
          </p:nvPr>
        </p:nvSpPr>
        <p:spPr/>
        <p:txBody>
          <a:bodyPr>
            <a:normAutofit lnSpcReduction="10000"/>
          </a:bodyPr>
          <a:lstStyle/>
          <a:p>
            <a:r>
              <a:rPr lang="en-US" dirty="0"/>
              <a:t>732.540.9478</a:t>
            </a:r>
          </a:p>
        </p:txBody>
      </p:sp>
      <p:sp>
        <p:nvSpPr>
          <p:cNvPr id="41" name="Text Placeholder 40">
            <a:extLst>
              <a:ext uri="{FF2B5EF4-FFF2-40B4-BE49-F238E27FC236}">
                <a16:creationId xmlns:a16="http://schemas.microsoft.com/office/drawing/2014/main" id="{FA8BA1FC-F3B4-4C57-9C87-A20E64AC3BC5}"/>
              </a:ext>
            </a:extLst>
          </p:cNvPr>
          <p:cNvSpPr>
            <a:spLocks noGrp="1"/>
          </p:cNvSpPr>
          <p:nvPr>
            <p:ph type="body" sz="quarter" idx="31"/>
          </p:nvPr>
        </p:nvSpPr>
        <p:spPr/>
        <p:txBody>
          <a:bodyPr>
            <a:normAutofit lnSpcReduction="10000"/>
          </a:bodyPr>
          <a:lstStyle/>
          <a:p>
            <a:r>
              <a:rPr lang="en-US" dirty="0"/>
              <a:t>contifederal.com </a:t>
            </a:r>
          </a:p>
          <a:p>
            <a:endParaRPr lang="en-US" dirty="0"/>
          </a:p>
        </p:txBody>
      </p:sp>
    </p:spTree>
    <p:extLst>
      <p:ext uri="{BB962C8B-B14F-4D97-AF65-F5344CB8AC3E}">
        <p14:creationId xmlns:p14="http://schemas.microsoft.com/office/powerpoint/2010/main" val="41706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BF90D-B28E-4F8C-9202-8B2C7AE94659}"/>
              </a:ext>
            </a:extLst>
          </p:cNvPr>
          <p:cNvSpPr txBox="1"/>
          <p:nvPr/>
        </p:nvSpPr>
        <p:spPr>
          <a:xfrm>
            <a:off x="628650" y="477860"/>
            <a:ext cx="7886700" cy="600164"/>
          </a:xfrm>
          <a:prstGeom prst="rect">
            <a:avLst/>
          </a:prstGeom>
          <a:noFill/>
        </p:spPr>
        <p:txBody>
          <a:bodyPr wrap="square" rtlCol="0">
            <a:spAutoFit/>
          </a:bodyPr>
          <a:lstStyle/>
          <a:p>
            <a:r>
              <a:rPr lang="en-US" sz="3300" b="1" dirty="0">
                <a:solidFill>
                  <a:srgbClr val="2C3A52"/>
                </a:solidFill>
                <a:latin typeface="Trebuchet MS" panose="020B0703020202090204" pitchFamily="34" charset="0"/>
              </a:rPr>
              <a:t>Who is in the audience today?</a:t>
            </a:r>
          </a:p>
        </p:txBody>
      </p:sp>
      <p:sp>
        <p:nvSpPr>
          <p:cNvPr id="6" name="Content Placeholder 1">
            <a:extLst>
              <a:ext uri="{FF2B5EF4-FFF2-40B4-BE49-F238E27FC236}">
                <a16:creationId xmlns:a16="http://schemas.microsoft.com/office/drawing/2014/main" id="{542A351A-EE4B-4EB6-8700-B092F92A7109}"/>
              </a:ext>
            </a:extLst>
          </p:cNvPr>
          <p:cNvSpPr>
            <a:spLocks noGrp="1"/>
          </p:cNvSpPr>
          <p:nvPr>
            <p:ph idx="1"/>
          </p:nvPr>
        </p:nvSpPr>
        <p:spPr>
          <a:xfrm>
            <a:off x="628650" y="1582691"/>
            <a:ext cx="7886700" cy="4094627"/>
          </a:xfrm>
        </p:spPr>
        <p:txBody>
          <a:bodyPr/>
          <a:lstStyle/>
          <a:p>
            <a:pPr marL="514350" indent="-514350">
              <a:spcAft>
                <a:spcPts val="600"/>
              </a:spcAft>
              <a:buFont typeface="+mj-lt"/>
              <a:buAutoNum type="arabicPeriod"/>
            </a:pPr>
            <a:r>
              <a:rPr lang="en-US" sz="2800" dirty="0"/>
              <a:t>I’m with a Small Business </a:t>
            </a:r>
          </a:p>
          <a:p>
            <a:pPr marL="514350" indent="-514350">
              <a:spcAft>
                <a:spcPts val="600"/>
              </a:spcAft>
              <a:buFont typeface="+mj-lt"/>
              <a:buAutoNum type="arabicPeriod"/>
            </a:pPr>
            <a:r>
              <a:rPr lang="en-US" sz="2800" dirty="0"/>
              <a:t>I’m with a Large Business </a:t>
            </a:r>
          </a:p>
          <a:p>
            <a:pPr marL="514350" indent="-514350">
              <a:spcAft>
                <a:spcPts val="600"/>
              </a:spcAft>
              <a:buFont typeface="+mj-lt"/>
              <a:buAutoNum type="arabicPeriod"/>
            </a:pPr>
            <a:r>
              <a:rPr lang="en-US" sz="2800" dirty="0"/>
              <a:t>I’m with a Non-Profit, PTAC, </a:t>
            </a:r>
            <a:br>
              <a:rPr lang="en-US" sz="2800" dirty="0"/>
            </a:br>
            <a:r>
              <a:rPr lang="en-US" sz="2800" dirty="0"/>
              <a:t>or Educational Institution </a:t>
            </a:r>
          </a:p>
          <a:p>
            <a:pPr marL="514350" indent="-514350">
              <a:spcAft>
                <a:spcPts val="600"/>
              </a:spcAft>
              <a:buFont typeface="+mj-lt"/>
              <a:buAutoNum type="arabicPeriod"/>
            </a:pPr>
            <a:r>
              <a:rPr lang="en-US" sz="2800" dirty="0"/>
              <a:t>I’m with the government </a:t>
            </a:r>
          </a:p>
          <a:p>
            <a:pPr marL="514350" indent="-514350">
              <a:spcAft>
                <a:spcPts val="600"/>
              </a:spcAft>
              <a:buFont typeface="+mj-lt"/>
              <a:buAutoNum type="arabicPeriod"/>
            </a:pPr>
            <a:r>
              <a:rPr lang="en-US" sz="2800" dirty="0"/>
              <a:t>I’d rather not say. I’m undercover! </a:t>
            </a:r>
            <a:endParaRPr lang="en-US" dirty="0"/>
          </a:p>
        </p:txBody>
      </p:sp>
    </p:spTree>
    <p:extLst>
      <p:ext uri="{BB962C8B-B14F-4D97-AF65-F5344CB8AC3E}">
        <p14:creationId xmlns:p14="http://schemas.microsoft.com/office/powerpoint/2010/main" val="423422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3274-CCAC-E83A-AAE0-2F8EC3B5AF70}"/>
              </a:ext>
            </a:extLst>
          </p:cNvPr>
          <p:cNvSpPr>
            <a:spLocks noGrp="1"/>
          </p:cNvSpPr>
          <p:nvPr>
            <p:ph type="body" idx="13"/>
          </p:nvPr>
        </p:nvSpPr>
        <p:spPr>
          <a:xfrm>
            <a:off x="623888" y="2493712"/>
            <a:ext cx="5584888" cy="630942"/>
          </a:xfrm>
        </p:spPr>
        <p:txBody>
          <a:bodyPr>
            <a:normAutofit/>
          </a:bodyPr>
          <a:lstStyle/>
          <a:p>
            <a:r>
              <a:rPr lang="en-US" dirty="0"/>
              <a:t>Gwen Johnson | Parsons</a:t>
            </a:r>
          </a:p>
        </p:txBody>
      </p:sp>
      <p:sp>
        <p:nvSpPr>
          <p:cNvPr id="3" name="Text Placeholder 2">
            <a:extLst>
              <a:ext uri="{FF2B5EF4-FFF2-40B4-BE49-F238E27FC236}">
                <a16:creationId xmlns:a16="http://schemas.microsoft.com/office/drawing/2014/main" id="{400BD709-48A3-B3F1-6768-EC288207098D}"/>
              </a:ext>
            </a:extLst>
          </p:cNvPr>
          <p:cNvSpPr>
            <a:spLocks noGrp="1"/>
          </p:cNvSpPr>
          <p:nvPr>
            <p:ph type="body" idx="14"/>
          </p:nvPr>
        </p:nvSpPr>
        <p:spPr/>
        <p:txBody>
          <a:bodyPr/>
          <a:lstStyle/>
          <a:p>
            <a:r>
              <a:rPr lang="en-US" dirty="0"/>
              <a:t>Director of SB Programs &amp; SBLO</a:t>
            </a:r>
          </a:p>
        </p:txBody>
      </p:sp>
      <p:pic>
        <p:nvPicPr>
          <p:cNvPr id="6" name="Picture Placeholder 5">
            <a:extLst>
              <a:ext uri="{FF2B5EF4-FFF2-40B4-BE49-F238E27FC236}">
                <a16:creationId xmlns:a16="http://schemas.microsoft.com/office/drawing/2014/main" id="{0F668BD2-09B8-4289-B02F-F7302C71DF02}"/>
              </a:ext>
            </a:extLst>
          </p:cNvPr>
          <p:cNvPicPr>
            <a:picLocks noGrp="1" noChangeAspect="1"/>
          </p:cNvPicPr>
          <p:nvPr>
            <p:ph type="pic" sz="quarter" idx="16"/>
          </p:nvPr>
        </p:nvPicPr>
        <p:blipFill>
          <a:blip r:embed="rId2"/>
          <a:srcRect l="12502" r="12502"/>
          <a:stretch>
            <a:fillRect/>
          </a:stretch>
        </p:blipFill>
        <p:spPr>
          <a:prstGeom prst="rect">
            <a:avLst/>
          </a:prstGeom>
        </p:spPr>
      </p:pic>
      <p:graphicFrame>
        <p:nvGraphicFramePr>
          <p:cNvPr id="7" name="Table 7">
            <a:extLst>
              <a:ext uri="{FF2B5EF4-FFF2-40B4-BE49-F238E27FC236}">
                <a16:creationId xmlns:a16="http://schemas.microsoft.com/office/drawing/2014/main" id="{4E9F0427-4C0D-4BA8-AE1C-E0A783320C59}"/>
              </a:ext>
            </a:extLst>
          </p:cNvPr>
          <p:cNvGraphicFramePr>
            <a:graphicFrameLocks noGrp="1"/>
          </p:cNvGraphicFramePr>
          <p:nvPr>
            <p:extLst>
              <p:ext uri="{D42A27DB-BD31-4B8C-83A1-F6EECF244321}">
                <p14:modId xmlns:p14="http://schemas.microsoft.com/office/powerpoint/2010/main" val="1418300845"/>
              </p:ext>
            </p:extLst>
          </p:nvPr>
        </p:nvGraphicFramePr>
        <p:xfrm>
          <a:off x="623889" y="4851699"/>
          <a:ext cx="5512222" cy="1385167"/>
        </p:xfrm>
        <a:graphic>
          <a:graphicData uri="http://schemas.openxmlformats.org/drawingml/2006/table">
            <a:tbl>
              <a:tblPr firstRow="1" bandRow="1">
                <a:tableStyleId>{5C22544A-7EE6-4342-B048-85BDC9FD1C3A}</a:tableStyleId>
              </a:tblPr>
              <a:tblGrid>
                <a:gridCol w="1698554">
                  <a:extLst>
                    <a:ext uri="{9D8B030D-6E8A-4147-A177-3AD203B41FA5}">
                      <a16:colId xmlns:a16="http://schemas.microsoft.com/office/drawing/2014/main" val="2327997818"/>
                    </a:ext>
                  </a:extLst>
                </a:gridCol>
                <a:gridCol w="208280">
                  <a:extLst>
                    <a:ext uri="{9D8B030D-6E8A-4147-A177-3AD203B41FA5}">
                      <a16:colId xmlns:a16="http://schemas.microsoft.com/office/drawing/2014/main" val="2511793282"/>
                    </a:ext>
                  </a:extLst>
                </a:gridCol>
                <a:gridCol w="1698554">
                  <a:extLst>
                    <a:ext uri="{9D8B030D-6E8A-4147-A177-3AD203B41FA5}">
                      <a16:colId xmlns:a16="http://schemas.microsoft.com/office/drawing/2014/main" val="3824120017"/>
                    </a:ext>
                  </a:extLst>
                </a:gridCol>
                <a:gridCol w="208280">
                  <a:extLst>
                    <a:ext uri="{9D8B030D-6E8A-4147-A177-3AD203B41FA5}">
                      <a16:colId xmlns:a16="http://schemas.microsoft.com/office/drawing/2014/main" val="1433508394"/>
                    </a:ext>
                  </a:extLst>
                </a:gridCol>
                <a:gridCol w="1698554">
                  <a:extLst>
                    <a:ext uri="{9D8B030D-6E8A-4147-A177-3AD203B41FA5}">
                      <a16:colId xmlns:a16="http://schemas.microsoft.com/office/drawing/2014/main" val="3666527749"/>
                    </a:ext>
                  </a:extLst>
                </a:gridCol>
              </a:tblGrid>
              <a:tr h="517986">
                <a:tc>
                  <a:txBody>
                    <a:bodyPr/>
                    <a:lstStyle/>
                    <a:p>
                      <a:r>
                        <a:rPr lang="en-US" sz="1400" dirty="0">
                          <a:solidFill>
                            <a:srgbClr val="202C41"/>
                          </a:solidFill>
                          <a:latin typeface="Trebuchet MS" panose="020B0603020202020204" pitchFamily="34" charset="0"/>
                        </a:rPr>
                        <a:t>Favorite Sports Team</a:t>
                      </a:r>
                    </a:p>
                  </a:txBody>
                  <a:tcPr marL="45720" marR="45720">
                    <a:lnT w="12700" cap="flat" cmpd="sng" algn="ctr">
                      <a:solidFill>
                        <a:srgbClr val="646E7E"/>
                      </a:solidFill>
                      <a:prstDash val="solid"/>
                      <a:round/>
                      <a:headEnd type="none" w="med" len="med"/>
                      <a:tailEnd type="none" w="med" len="med"/>
                    </a:lnT>
                    <a:noFill/>
                  </a:tcPr>
                </a:tc>
                <a:tc>
                  <a:txBody>
                    <a:bodyPr/>
                    <a:lstStyle/>
                    <a:p>
                      <a:endParaRPr lang="en-US" sz="1400" dirty="0">
                        <a:solidFill>
                          <a:srgbClr val="202C41"/>
                        </a:solidFill>
                        <a:latin typeface="Trebuchet MS" panose="020B0603020202020204" pitchFamily="34" charset="0"/>
                      </a:endParaRPr>
                    </a:p>
                  </a:txBody>
                  <a:tcPr marL="45720" marR="45720">
                    <a:noFill/>
                  </a:tcPr>
                </a:tc>
                <a:tc>
                  <a:txBody>
                    <a:bodyPr/>
                    <a:lstStyle/>
                    <a:p>
                      <a:r>
                        <a:rPr lang="en-US" sz="1400" dirty="0">
                          <a:solidFill>
                            <a:srgbClr val="202C41"/>
                          </a:solidFill>
                          <a:latin typeface="Trebuchet MS" panose="020B0603020202020204" pitchFamily="34" charset="0"/>
                        </a:rPr>
                        <a:t>Hobbies</a:t>
                      </a:r>
                    </a:p>
                  </a:txBody>
                  <a:tcPr marL="45720" marR="45720">
                    <a:lnT w="12700" cap="flat" cmpd="sng" algn="ctr">
                      <a:solidFill>
                        <a:srgbClr val="646E7E"/>
                      </a:solidFill>
                      <a:prstDash val="solid"/>
                      <a:round/>
                      <a:headEnd type="none" w="med" len="med"/>
                      <a:tailEnd type="none" w="med" len="med"/>
                    </a:lnT>
                    <a:noFill/>
                  </a:tcPr>
                </a:tc>
                <a:tc>
                  <a:txBody>
                    <a:bodyPr/>
                    <a:lstStyle/>
                    <a:p>
                      <a:endParaRPr lang="en-US" sz="1400" dirty="0">
                        <a:solidFill>
                          <a:srgbClr val="202C41"/>
                        </a:solidFill>
                        <a:latin typeface="Trebuchet MS" panose="020B0603020202020204" pitchFamily="34" charset="0"/>
                      </a:endParaRPr>
                    </a:p>
                  </a:txBody>
                  <a:tcPr marL="45720" marR="45720">
                    <a:noFill/>
                  </a:tcPr>
                </a:tc>
                <a:tc>
                  <a:txBody>
                    <a:bodyPr/>
                    <a:lstStyle/>
                    <a:p>
                      <a:r>
                        <a:rPr lang="en-US" sz="1400" dirty="0">
                          <a:solidFill>
                            <a:srgbClr val="202C41"/>
                          </a:solidFill>
                          <a:latin typeface="Trebuchet MS" panose="020B0603020202020204" pitchFamily="34" charset="0"/>
                        </a:rPr>
                        <a:t>Did You Know…</a:t>
                      </a:r>
                    </a:p>
                  </a:txBody>
                  <a:tcPr marL="45720" marR="45720">
                    <a:lnT w="12700" cap="flat" cmpd="sng" algn="ctr">
                      <a:solidFill>
                        <a:srgbClr val="646E7E"/>
                      </a:solidFill>
                      <a:prstDash val="solid"/>
                      <a:round/>
                      <a:headEnd type="none" w="med" len="med"/>
                      <a:tailEnd type="none" w="med" len="med"/>
                    </a:lnT>
                    <a:noFill/>
                  </a:tcPr>
                </a:tc>
                <a:extLst>
                  <a:ext uri="{0D108BD9-81ED-4DB2-BD59-A6C34878D82A}">
                    <a16:rowId xmlns:a16="http://schemas.microsoft.com/office/drawing/2014/main" val="2665886524"/>
                  </a:ext>
                </a:extLst>
              </a:tr>
              <a:tr h="867007">
                <a:tc>
                  <a:txBody>
                    <a:bodyPr/>
                    <a:lstStyle/>
                    <a:p>
                      <a:r>
                        <a:rPr lang="en-US" sz="1200" dirty="0">
                          <a:solidFill>
                            <a:srgbClr val="202C41"/>
                          </a:solidFill>
                          <a:latin typeface="Trebuchet MS" panose="020B0603020202020204" pitchFamily="34" charset="0"/>
                        </a:rPr>
                        <a:t>The Nationals</a:t>
                      </a:r>
                    </a:p>
                  </a:txBody>
                  <a:tcPr marL="45720" marR="45720">
                    <a:noFill/>
                  </a:tcPr>
                </a:tc>
                <a:tc>
                  <a:txBody>
                    <a:bodyPr/>
                    <a:lstStyle/>
                    <a:p>
                      <a:endParaRPr lang="en-US" sz="1200" dirty="0">
                        <a:solidFill>
                          <a:srgbClr val="202C41"/>
                        </a:solidFill>
                        <a:latin typeface="Trebuchet MS" panose="020B0603020202020204" pitchFamily="34"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Traveling, particularly sightseeing</a:t>
                      </a:r>
                    </a:p>
                    <a:p>
                      <a:endParaRPr lang="en-US" sz="1200" dirty="0">
                        <a:solidFill>
                          <a:srgbClr val="202C41"/>
                        </a:solidFill>
                        <a:latin typeface="Trebuchet MS" panose="020B0603020202020204" pitchFamily="34" charset="0"/>
                      </a:endParaRPr>
                    </a:p>
                  </a:txBody>
                  <a:tcPr marL="45720" marR="45720">
                    <a:noFill/>
                  </a:tcPr>
                </a:tc>
                <a:tc>
                  <a:txBody>
                    <a:bodyPr/>
                    <a:lstStyle/>
                    <a:p>
                      <a:endParaRPr lang="en-US" sz="1200" dirty="0">
                        <a:solidFill>
                          <a:srgbClr val="202C41"/>
                        </a:solidFill>
                        <a:latin typeface="Trebuchet MS" panose="020B0603020202020204" pitchFamily="34"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I am a licensed minister</a:t>
                      </a:r>
                    </a:p>
                  </a:txBody>
                  <a:tcPr marL="45720" marR="45720">
                    <a:noFill/>
                  </a:tcPr>
                </a:tc>
                <a:extLst>
                  <a:ext uri="{0D108BD9-81ED-4DB2-BD59-A6C34878D82A}">
                    <a16:rowId xmlns:a16="http://schemas.microsoft.com/office/drawing/2014/main" val="3886227045"/>
                  </a:ext>
                </a:extLst>
              </a:tr>
            </a:tbl>
          </a:graphicData>
        </a:graphic>
      </p:graphicFrame>
    </p:spTree>
    <p:extLst>
      <p:ext uri="{BB962C8B-B14F-4D97-AF65-F5344CB8AC3E}">
        <p14:creationId xmlns:p14="http://schemas.microsoft.com/office/powerpoint/2010/main" val="185387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F554F-FF17-46F9-BCB5-450CEDD89E28}"/>
              </a:ext>
            </a:extLst>
          </p:cNvPr>
          <p:cNvSpPr>
            <a:spLocks noGrp="1"/>
          </p:cNvSpPr>
          <p:nvPr>
            <p:ph type="body" idx="13"/>
          </p:nvPr>
        </p:nvSpPr>
        <p:spPr/>
        <p:txBody>
          <a:bodyPr/>
          <a:lstStyle/>
          <a:p>
            <a:r>
              <a:rPr lang="en-US" dirty="0"/>
              <a:t>Rita Brooks | SAIC</a:t>
            </a:r>
          </a:p>
        </p:txBody>
      </p:sp>
      <p:sp>
        <p:nvSpPr>
          <p:cNvPr id="3" name="Text Placeholder 2">
            <a:extLst>
              <a:ext uri="{FF2B5EF4-FFF2-40B4-BE49-F238E27FC236}">
                <a16:creationId xmlns:a16="http://schemas.microsoft.com/office/drawing/2014/main" id="{A90F82BB-2F18-4C5E-92AD-293A18DDA7C9}"/>
              </a:ext>
            </a:extLst>
          </p:cNvPr>
          <p:cNvSpPr>
            <a:spLocks noGrp="1"/>
          </p:cNvSpPr>
          <p:nvPr>
            <p:ph type="body" idx="14"/>
          </p:nvPr>
        </p:nvSpPr>
        <p:spPr/>
        <p:txBody>
          <a:bodyPr/>
          <a:lstStyle/>
          <a:p>
            <a:r>
              <a:rPr lang="en-US" dirty="0"/>
              <a:t>Director of SB Programs</a:t>
            </a:r>
          </a:p>
        </p:txBody>
      </p:sp>
      <p:pic>
        <p:nvPicPr>
          <p:cNvPr id="6" name="Picture Placeholder 5">
            <a:extLst>
              <a:ext uri="{FF2B5EF4-FFF2-40B4-BE49-F238E27FC236}">
                <a16:creationId xmlns:a16="http://schemas.microsoft.com/office/drawing/2014/main" id="{631D5D3F-D588-4394-82B0-2125E4EFC8F2}"/>
              </a:ext>
            </a:extLst>
          </p:cNvPr>
          <p:cNvPicPr>
            <a:picLocks noGrp="1" noChangeAspect="1"/>
          </p:cNvPicPr>
          <p:nvPr>
            <p:ph type="pic" sz="quarter" idx="16"/>
          </p:nvPr>
        </p:nvPicPr>
        <p:blipFill>
          <a:blip r:embed="rId2"/>
          <a:srcRect l="12631" r="12631"/>
          <a:stretch>
            <a:fillRect/>
          </a:stretch>
        </p:blipFill>
        <p:spPr>
          <a:prstGeom prst="rect">
            <a:avLst/>
          </a:prstGeom>
        </p:spPr>
      </p:pic>
      <p:graphicFrame>
        <p:nvGraphicFramePr>
          <p:cNvPr id="10" name="Table 7">
            <a:extLst>
              <a:ext uri="{FF2B5EF4-FFF2-40B4-BE49-F238E27FC236}">
                <a16:creationId xmlns:a16="http://schemas.microsoft.com/office/drawing/2014/main" id="{BE08D6A3-94D6-4398-AE4A-3FA3760F7B71}"/>
              </a:ext>
            </a:extLst>
          </p:cNvPr>
          <p:cNvGraphicFramePr>
            <a:graphicFrameLocks noGrp="1"/>
          </p:cNvGraphicFramePr>
          <p:nvPr>
            <p:extLst>
              <p:ext uri="{D42A27DB-BD31-4B8C-83A1-F6EECF244321}">
                <p14:modId xmlns:p14="http://schemas.microsoft.com/office/powerpoint/2010/main" val="2862417192"/>
              </p:ext>
            </p:extLst>
          </p:nvPr>
        </p:nvGraphicFramePr>
        <p:xfrm>
          <a:off x="623889" y="4375449"/>
          <a:ext cx="5512222" cy="1889760"/>
        </p:xfrm>
        <a:graphic>
          <a:graphicData uri="http://schemas.openxmlformats.org/drawingml/2006/table">
            <a:tbl>
              <a:tblPr firstRow="1" bandRow="1">
                <a:tableStyleId>{5C22544A-7EE6-4342-B048-85BDC9FD1C3A}</a:tableStyleId>
              </a:tblPr>
              <a:tblGrid>
                <a:gridCol w="1698554">
                  <a:extLst>
                    <a:ext uri="{9D8B030D-6E8A-4147-A177-3AD203B41FA5}">
                      <a16:colId xmlns:a16="http://schemas.microsoft.com/office/drawing/2014/main" val="2327997818"/>
                    </a:ext>
                  </a:extLst>
                </a:gridCol>
                <a:gridCol w="208280">
                  <a:extLst>
                    <a:ext uri="{9D8B030D-6E8A-4147-A177-3AD203B41FA5}">
                      <a16:colId xmlns:a16="http://schemas.microsoft.com/office/drawing/2014/main" val="2511793282"/>
                    </a:ext>
                  </a:extLst>
                </a:gridCol>
                <a:gridCol w="1698554">
                  <a:extLst>
                    <a:ext uri="{9D8B030D-6E8A-4147-A177-3AD203B41FA5}">
                      <a16:colId xmlns:a16="http://schemas.microsoft.com/office/drawing/2014/main" val="3824120017"/>
                    </a:ext>
                  </a:extLst>
                </a:gridCol>
                <a:gridCol w="208280">
                  <a:extLst>
                    <a:ext uri="{9D8B030D-6E8A-4147-A177-3AD203B41FA5}">
                      <a16:colId xmlns:a16="http://schemas.microsoft.com/office/drawing/2014/main" val="1433508394"/>
                    </a:ext>
                  </a:extLst>
                </a:gridCol>
                <a:gridCol w="1698554">
                  <a:extLst>
                    <a:ext uri="{9D8B030D-6E8A-4147-A177-3AD203B41FA5}">
                      <a16:colId xmlns:a16="http://schemas.microsoft.com/office/drawing/2014/main" val="3666527749"/>
                    </a:ext>
                  </a:extLst>
                </a:gridCol>
              </a:tblGrid>
              <a:tr h="517986">
                <a:tc>
                  <a:txBody>
                    <a:bodyPr/>
                    <a:lstStyle/>
                    <a:p>
                      <a:r>
                        <a:rPr lang="en-US" sz="1400" dirty="0">
                          <a:solidFill>
                            <a:srgbClr val="202C41"/>
                          </a:solidFill>
                          <a:latin typeface="Trebuchet MS" panose="020B0603020202020204" pitchFamily="34" charset="0"/>
                        </a:rPr>
                        <a:t>Favorite Sports Team</a:t>
                      </a:r>
                    </a:p>
                  </a:txBody>
                  <a:tcPr marL="45720" marR="45720">
                    <a:lnL w="12700" cmpd="sng">
                      <a:noFill/>
                    </a:lnL>
                    <a:lnR w="12700" cmpd="sng">
                      <a:noFill/>
                    </a:lnR>
                    <a:lnT w="12700" cap="flat" cmpd="sng" algn="ctr">
                      <a:solidFill>
                        <a:srgbClr val="202C4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1400" dirty="0">
                        <a:solidFill>
                          <a:srgbClr val="202C41"/>
                        </a:solidFill>
                        <a:latin typeface="Trebuchet MS" panose="020B0603020202020204" pitchFamily="34" charset="0"/>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dirty="0">
                          <a:solidFill>
                            <a:srgbClr val="202C41"/>
                          </a:solidFill>
                          <a:latin typeface="Trebuchet MS" panose="020B0603020202020204" pitchFamily="34" charset="0"/>
                        </a:rPr>
                        <a:t>Hobbies</a:t>
                      </a:r>
                    </a:p>
                  </a:txBody>
                  <a:tcPr marL="45720" marR="45720">
                    <a:lnL w="12700" cmpd="sng">
                      <a:noFill/>
                    </a:lnL>
                    <a:lnR w="12700" cmpd="sng">
                      <a:noFill/>
                    </a:lnR>
                    <a:lnT w="12700" cap="flat" cmpd="sng" algn="ctr">
                      <a:solidFill>
                        <a:srgbClr val="202C4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1400" dirty="0">
                        <a:solidFill>
                          <a:srgbClr val="202C41"/>
                        </a:solidFill>
                        <a:latin typeface="Trebuchet MS" panose="020B0603020202020204" pitchFamily="34" charset="0"/>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dirty="0">
                          <a:solidFill>
                            <a:srgbClr val="202C41"/>
                          </a:solidFill>
                          <a:latin typeface="Trebuchet MS" panose="020B0603020202020204" pitchFamily="34" charset="0"/>
                        </a:rPr>
                        <a:t>Did You Know…</a:t>
                      </a:r>
                    </a:p>
                  </a:txBody>
                  <a:tcPr marL="45720" marR="45720">
                    <a:lnL w="12700" cmpd="sng">
                      <a:noFill/>
                    </a:lnL>
                    <a:lnR w="12700" cmpd="sng">
                      <a:noFill/>
                    </a:lnR>
                    <a:lnT w="12700" cap="flat" cmpd="sng" algn="ctr">
                      <a:solidFill>
                        <a:srgbClr val="202C4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886524"/>
                  </a:ext>
                </a:extLst>
              </a:tr>
              <a:tr h="867007">
                <a:tc>
                  <a:txBody>
                    <a:bodyPr/>
                    <a:lstStyle/>
                    <a:p>
                      <a:r>
                        <a:rPr lang="en-US" sz="1200" dirty="0">
                          <a:solidFill>
                            <a:srgbClr val="202C41"/>
                          </a:solidFill>
                          <a:latin typeface="Trebuchet MS" panose="020B0603020202020204" pitchFamily="34" charset="0"/>
                        </a:rPr>
                        <a:t>Ravens. I have had a personal seat license (with season tickets) with my husband since they started in 1996. Not happy with them right now!</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rgbClr val="202C41"/>
                        </a:solidFill>
                        <a:latin typeface="Trebuchet MS" panose="020B0603020202020204" pitchFamily="34" charset="0"/>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I Love to read</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rgbClr val="202C41"/>
                        </a:solidFill>
                        <a:latin typeface="Trebuchet MS" panose="020B0603020202020204" pitchFamily="34" charset="0"/>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Me and my family have spent Christmas in a warm place for the past 6 years now that my daughter is grown up (25). This year it is Aruba. Can’t wait!</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6227045"/>
                  </a:ext>
                </a:extLst>
              </a:tr>
            </a:tbl>
          </a:graphicData>
        </a:graphic>
      </p:graphicFrame>
    </p:spTree>
    <p:extLst>
      <p:ext uri="{BB962C8B-B14F-4D97-AF65-F5344CB8AC3E}">
        <p14:creationId xmlns:p14="http://schemas.microsoft.com/office/powerpoint/2010/main" val="106473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3224F-8920-45C0-A98F-CCD4ED66E7ED}"/>
              </a:ext>
            </a:extLst>
          </p:cNvPr>
          <p:cNvSpPr>
            <a:spLocks noGrp="1"/>
          </p:cNvSpPr>
          <p:nvPr>
            <p:ph type="body" idx="13"/>
          </p:nvPr>
        </p:nvSpPr>
        <p:spPr/>
        <p:txBody>
          <a:bodyPr/>
          <a:lstStyle/>
          <a:p>
            <a:r>
              <a:rPr lang="en-US" dirty="0"/>
              <a:t>Shawn Ralston | AECOM</a:t>
            </a:r>
          </a:p>
        </p:txBody>
      </p:sp>
      <p:sp>
        <p:nvSpPr>
          <p:cNvPr id="3" name="Text Placeholder 2">
            <a:extLst>
              <a:ext uri="{FF2B5EF4-FFF2-40B4-BE49-F238E27FC236}">
                <a16:creationId xmlns:a16="http://schemas.microsoft.com/office/drawing/2014/main" id="{942BF7EF-0D1E-4778-ADE4-60C78212CF97}"/>
              </a:ext>
            </a:extLst>
          </p:cNvPr>
          <p:cNvSpPr>
            <a:spLocks noGrp="1"/>
          </p:cNvSpPr>
          <p:nvPr>
            <p:ph type="body" idx="14"/>
          </p:nvPr>
        </p:nvSpPr>
        <p:spPr/>
        <p:txBody>
          <a:bodyPr/>
          <a:lstStyle/>
          <a:p>
            <a:r>
              <a:rPr lang="en-US" dirty="0"/>
              <a:t>SB Program Director &amp; SBLO</a:t>
            </a:r>
          </a:p>
        </p:txBody>
      </p:sp>
      <p:pic>
        <p:nvPicPr>
          <p:cNvPr id="6" name="Picture Placeholder 5">
            <a:extLst>
              <a:ext uri="{FF2B5EF4-FFF2-40B4-BE49-F238E27FC236}">
                <a16:creationId xmlns:a16="http://schemas.microsoft.com/office/drawing/2014/main" id="{9CF54DEE-CFBE-4F86-8CFC-B81844B2DCFD}"/>
              </a:ext>
            </a:extLst>
          </p:cNvPr>
          <p:cNvPicPr>
            <a:picLocks noGrp="1" noChangeAspect="1"/>
          </p:cNvPicPr>
          <p:nvPr>
            <p:ph type="pic" sz="quarter" idx="16"/>
          </p:nvPr>
        </p:nvPicPr>
        <p:blipFill>
          <a:blip r:embed="rId2"/>
          <a:srcRect l="12238" r="12238"/>
          <a:stretch>
            <a:fillRect/>
          </a:stretch>
        </p:blipFill>
        <p:spPr>
          <a:prstGeom prst="rect">
            <a:avLst/>
          </a:prstGeom>
        </p:spPr>
      </p:pic>
      <p:graphicFrame>
        <p:nvGraphicFramePr>
          <p:cNvPr id="13" name="Table 7">
            <a:extLst>
              <a:ext uri="{FF2B5EF4-FFF2-40B4-BE49-F238E27FC236}">
                <a16:creationId xmlns:a16="http://schemas.microsoft.com/office/drawing/2014/main" id="{7CB91BE8-DF25-4C6A-A9B6-CF892CF88CE7}"/>
              </a:ext>
            </a:extLst>
          </p:cNvPr>
          <p:cNvGraphicFramePr>
            <a:graphicFrameLocks noGrp="1"/>
          </p:cNvGraphicFramePr>
          <p:nvPr>
            <p:extLst>
              <p:ext uri="{D42A27DB-BD31-4B8C-83A1-F6EECF244321}">
                <p14:modId xmlns:p14="http://schemas.microsoft.com/office/powerpoint/2010/main" val="4085561443"/>
              </p:ext>
            </p:extLst>
          </p:nvPr>
        </p:nvGraphicFramePr>
        <p:xfrm>
          <a:off x="623889" y="4851699"/>
          <a:ext cx="5512222" cy="1385167"/>
        </p:xfrm>
        <a:graphic>
          <a:graphicData uri="http://schemas.openxmlformats.org/drawingml/2006/table">
            <a:tbl>
              <a:tblPr firstRow="1" bandRow="1">
                <a:tableStyleId>{5C22544A-7EE6-4342-B048-85BDC9FD1C3A}</a:tableStyleId>
              </a:tblPr>
              <a:tblGrid>
                <a:gridCol w="1698554">
                  <a:extLst>
                    <a:ext uri="{9D8B030D-6E8A-4147-A177-3AD203B41FA5}">
                      <a16:colId xmlns:a16="http://schemas.microsoft.com/office/drawing/2014/main" val="2327997818"/>
                    </a:ext>
                  </a:extLst>
                </a:gridCol>
                <a:gridCol w="208280">
                  <a:extLst>
                    <a:ext uri="{9D8B030D-6E8A-4147-A177-3AD203B41FA5}">
                      <a16:colId xmlns:a16="http://schemas.microsoft.com/office/drawing/2014/main" val="2511793282"/>
                    </a:ext>
                  </a:extLst>
                </a:gridCol>
                <a:gridCol w="1698554">
                  <a:extLst>
                    <a:ext uri="{9D8B030D-6E8A-4147-A177-3AD203B41FA5}">
                      <a16:colId xmlns:a16="http://schemas.microsoft.com/office/drawing/2014/main" val="3824120017"/>
                    </a:ext>
                  </a:extLst>
                </a:gridCol>
                <a:gridCol w="208280">
                  <a:extLst>
                    <a:ext uri="{9D8B030D-6E8A-4147-A177-3AD203B41FA5}">
                      <a16:colId xmlns:a16="http://schemas.microsoft.com/office/drawing/2014/main" val="1433508394"/>
                    </a:ext>
                  </a:extLst>
                </a:gridCol>
                <a:gridCol w="1698554">
                  <a:extLst>
                    <a:ext uri="{9D8B030D-6E8A-4147-A177-3AD203B41FA5}">
                      <a16:colId xmlns:a16="http://schemas.microsoft.com/office/drawing/2014/main" val="3666527749"/>
                    </a:ext>
                  </a:extLst>
                </a:gridCol>
              </a:tblGrid>
              <a:tr h="517986">
                <a:tc>
                  <a:txBody>
                    <a:bodyPr/>
                    <a:lstStyle/>
                    <a:p>
                      <a:r>
                        <a:rPr lang="en-US" sz="1400" dirty="0">
                          <a:solidFill>
                            <a:srgbClr val="202C41"/>
                          </a:solidFill>
                          <a:latin typeface="Trebuchet MS" panose="020B0603020202020204" pitchFamily="34" charset="0"/>
                        </a:rPr>
                        <a:t>Favorite Sports Team</a:t>
                      </a:r>
                    </a:p>
                  </a:txBody>
                  <a:tcPr marL="45720" marR="45720">
                    <a:lnT w="12700" cap="flat" cmpd="sng" algn="ctr">
                      <a:solidFill>
                        <a:srgbClr val="646E7E"/>
                      </a:solidFill>
                      <a:prstDash val="solid"/>
                      <a:round/>
                      <a:headEnd type="none" w="med" len="med"/>
                      <a:tailEnd type="none" w="med" len="med"/>
                    </a:lnT>
                    <a:noFill/>
                  </a:tcPr>
                </a:tc>
                <a:tc>
                  <a:txBody>
                    <a:bodyPr/>
                    <a:lstStyle/>
                    <a:p>
                      <a:endParaRPr lang="en-US" sz="1400" dirty="0">
                        <a:solidFill>
                          <a:srgbClr val="202C41"/>
                        </a:solidFill>
                        <a:latin typeface="Trebuchet MS" panose="020B0603020202020204" pitchFamily="34" charset="0"/>
                      </a:endParaRPr>
                    </a:p>
                  </a:txBody>
                  <a:tcPr marL="45720" marR="45720">
                    <a:noFill/>
                  </a:tcPr>
                </a:tc>
                <a:tc>
                  <a:txBody>
                    <a:bodyPr/>
                    <a:lstStyle/>
                    <a:p>
                      <a:r>
                        <a:rPr lang="en-US" sz="1400" dirty="0">
                          <a:solidFill>
                            <a:srgbClr val="202C41"/>
                          </a:solidFill>
                          <a:latin typeface="Trebuchet MS" panose="020B0603020202020204" pitchFamily="34" charset="0"/>
                        </a:rPr>
                        <a:t>Hobbies</a:t>
                      </a:r>
                    </a:p>
                  </a:txBody>
                  <a:tcPr marL="45720" marR="45720">
                    <a:lnT w="12700" cap="flat" cmpd="sng" algn="ctr">
                      <a:solidFill>
                        <a:srgbClr val="646E7E"/>
                      </a:solidFill>
                      <a:prstDash val="solid"/>
                      <a:round/>
                      <a:headEnd type="none" w="med" len="med"/>
                      <a:tailEnd type="none" w="med" len="med"/>
                    </a:lnT>
                    <a:noFill/>
                  </a:tcPr>
                </a:tc>
                <a:tc>
                  <a:txBody>
                    <a:bodyPr/>
                    <a:lstStyle/>
                    <a:p>
                      <a:endParaRPr lang="en-US" sz="1400" dirty="0">
                        <a:solidFill>
                          <a:srgbClr val="202C41"/>
                        </a:solidFill>
                        <a:latin typeface="Trebuchet MS" panose="020B0603020202020204" pitchFamily="34" charset="0"/>
                      </a:endParaRPr>
                    </a:p>
                  </a:txBody>
                  <a:tcPr marL="45720" marR="45720">
                    <a:noFill/>
                  </a:tcPr>
                </a:tc>
                <a:tc>
                  <a:txBody>
                    <a:bodyPr/>
                    <a:lstStyle/>
                    <a:p>
                      <a:r>
                        <a:rPr lang="en-US" sz="1400" dirty="0">
                          <a:solidFill>
                            <a:srgbClr val="202C41"/>
                          </a:solidFill>
                          <a:latin typeface="Trebuchet MS" panose="020B0603020202020204" pitchFamily="34" charset="0"/>
                        </a:rPr>
                        <a:t>Did You Know…</a:t>
                      </a:r>
                    </a:p>
                  </a:txBody>
                  <a:tcPr marL="45720" marR="45720">
                    <a:lnT w="12700" cap="flat" cmpd="sng" algn="ctr">
                      <a:solidFill>
                        <a:srgbClr val="646E7E"/>
                      </a:solidFill>
                      <a:prstDash val="solid"/>
                      <a:round/>
                      <a:headEnd type="none" w="med" len="med"/>
                      <a:tailEnd type="none" w="med" len="med"/>
                    </a:lnT>
                    <a:noFill/>
                  </a:tcPr>
                </a:tc>
                <a:extLst>
                  <a:ext uri="{0D108BD9-81ED-4DB2-BD59-A6C34878D82A}">
                    <a16:rowId xmlns:a16="http://schemas.microsoft.com/office/drawing/2014/main" val="2665886524"/>
                  </a:ext>
                </a:extLst>
              </a:tr>
              <a:tr h="867007">
                <a:tc>
                  <a:txBody>
                    <a:bodyPr/>
                    <a:lstStyle/>
                    <a:p>
                      <a:r>
                        <a:rPr lang="en-US" sz="1200" dirty="0">
                          <a:solidFill>
                            <a:srgbClr val="202C41"/>
                          </a:solidFill>
                          <a:latin typeface="Trebuchet MS" panose="020B0603020202020204" pitchFamily="34" charset="0"/>
                        </a:rPr>
                        <a:t>Any University of Virginia team </a:t>
                      </a:r>
                    </a:p>
                  </a:txBody>
                  <a:tcPr marL="45720" marR="45720">
                    <a:noFill/>
                  </a:tcPr>
                </a:tc>
                <a:tc>
                  <a:txBody>
                    <a:bodyPr/>
                    <a:lstStyle/>
                    <a:p>
                      <a:endParaRPr lang="en-US" sz="1200" dirty="0">
                        <a:solidFill>
                          <a:srgbClr val="202C41"/>
                        </a:solidFill>
                        <a:latin typeface="Trebuchet MS" panose="020B0603020202020204" pitchFamily="34"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Running and Vacationing with my wife and four year old daughter</a:t>
                      </a:r>
                    </a:p>
                  </a:txBody>
                  <a:tcPr marL="45720" marR="45720">
                    <a:noFill/>
                  </a:tcPr>
                </a:tc>
                <a:tc>
                  <a:txBody>
                    <a:bodyPr/>
                    <a:lstStyle/>
                    <a:p>
                      <a:endParaRPr lang="en-US" sz="1200" dirty="0">
                        <a:solidFill>
                          <a:srgbClr val="202C41"/>
                        </a:solidFill>
                        <a:latin typeface="Trebuchet MS" panose="020B0603020202020204" pitchFamily="34"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I’ve completed a marathon in every state. </a:t>
                      </a:r>
                    </a:p>
                  </a:txBody>
                  <a:tcPr marL="45720" marR="45720">
                    <a:noFill/>
                  </a:tcPr>
                </a:tc>
                <a:extLst>
                  <a:ext uri="{0D108BD9-81ED-4DB2-BD59-A6C34878D82A}">
                    <a16:rowId xmlns:a16="http://schemas.microsoft.com/office/drawing/2014/main" val="3886227045"/>
                  </a:ext>
                </a:extLst>
              </a:tr>
            </a:tbl>
          </a:graphicData>
        </a:graphic>
      </p:graphicFrame>
    </p:spTree>
    <p:extLst>
      <p:ext uri="{BB962C8B-B14F-4D97-AF65-F5344CB8AC3E}">
        <p14:creationId xmlns:p14="http://schemas.microsoft.com/office/powerpoint/2010/main" val="202945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9F165-DB87-458F-B304-BB98A98D9FB3}"/>
              </a:ext>
            </a:extLst>
          </p:cNvPr>
          <p:cNvSpPr>
            <a:spLocks noGrp="1"/>
          </p:cNvSpPr>
          <p:nvPr>
            <p:ph type="body" idx="13"/>
          </p:nvPr>
        </p:nvSpPr>
        <p:spPr/>
        <p:txBody>
          <a:bodyPr>
            <a:normAutofit fontScale="70000" lnSpcReduction="20000"/>
          </a:bodyPr>
          <a:lstStyle/>
          <a:p>
            <a:r>
              <a:rPr lang="en-US" dirty="0"/>
              <a:t>Tyler Brooks-Craft | CGI Federal</a:t>
            </a:r>
          </a:p>
        </p:txBody>
      </p:sp>
      <p:sp>
        <p:nvSpPr>
          <p:cNvPr id="3" name="Text Placeholder 2">
            <a:extLst>
              <a:ext uri="{FF2B5EF4-FFF2-40B4-BE49-F238E27FC236}">
                <a16:creationId xmlns:a16="http://schemas.microsoft.com/office/drawing/2014/main" id="{2155DA5A-4708-4BFD-986A-CAA6FF561F72}"/>
              </a:ext>
            </a:extLst>
          </p:cNvPr>
          <p:cNvSpPr>
            <a:spLocks noGrp="1"/>
          </p:cNvSpPr>
          <p:nvPr>
            <p:ph type="body" idx="14"/>
          </p:nvPr>
        </p:nvSpPr>
        <p:spPr>
          <a:xfrm>
            <a:off x="623888" y="3244824"/>
            <a:ext cx="5425169" cy="1606875"/>
          </a:xfrm>
        </p:spPr>
        <p:txBody>
          <a:bodyPr>
            <a:normAutofit/>
          </a:bodyPr>
          <a:lstStyle/>
          <a:p>
            <a:r>
              <a:rPr lang="en-US" dirty="0"/>
              <a:t>Director, Small Business Engagement/Supplier Diversity Advocate</a:t>
            </a:r>
          </a:p>
        </p:txBody>
      </p:sp>
      <p:graphicFrame>
        <p:nvGraphicFramePr>
          <p:cNvPr id="9" name="Table 7">
            <a:extLst>
              <a:ext uri="{FF2B5EF4-FFF2-40B4-BE49-F238E27FC236}">
                <a16:creationId xmlns:a16="http://schemas.microsoft.com/office/drawing/2014/main" id="{166B9DDA-A5B7-42FF-B113-DB07E708694B}"/>
              </a:ext>
            </a:extLst>
          </p:cNvPr>
          <p:cNvGraphicFramePr>
            <a:graphicFrameLocks noGrp="1"/>
          </p:cNvGraphicFramePr>
          <p:nvPr>
            <p:extLst>
              <p:ext uri="{D42A27DB-BD31-4B8C-83A1-F6EECF244321}">
                <p14:modId xmlns:p14="http://schemas.microsoft.com/office/powerpoint/2010/main" val="2676558978"/>
              </p:ext>
            </p:extLst>
          </p:nvPr>
        </p:nvGraphicFramePr>
        <p:xfrm>
          <a:off x="623889" y="4851699"/>
          <a:ext cx="5512222" cy="1385167"/>
        </p:xfrm>
        <a:graphic>
          <a:graphicData uri="http://schemas.openxmlformats.org/drawingml/2006/table">
            <a:tbl>
              <a:tblPr firstRow="1" bandRow="1">
                <a:tableStyleId>{5C22544A-7EE6-4342-B048-85BDC9FD1C3A}</a:tableStyleId>
              </a:tblPr>
              <a:tblGrid>
                <a:gridCol w="1698554">
                  <a:extLst>
                    <a:ext uri="{9D8B030D-6E8A-4147-A177-3AD203B41FA5}">
                      <a16:colId xmlns:a16="http://schemas.microsoft.com/office/drawing/2014/main" val="2327997818"/>
                    </a:ext>
                  </a:extLst>
                </a:gridCol>
                <a:gridCol w="208280">
                  <a:extLst>
                    <a:ext uri="{9D8B030D-6E8A-4147-A177-3AD203B41FA5}">
                      <a16:colId xmlns:a16="http://schemas.microsoft.com/office/drawing/2014/main" val="2511793282"/>
                    </a:ext>
                  </a:extLst>
                </a:gridCol>
                <a:gridCol w="1698554">
                  <a:extLst>
                    <a:ext uri="{9D8B030D-6E8A-4147-A177-3AD203B41FA5}">
                      <a16:colId xmlns:a16="http://schemas.microsoft.com/office/drawing/2014/main" val="3824120017"/>
                    </a:ext>
                  </a:extLst>
                </a:gridCol>
                <a:gridCol w="208280">
                  <a:extLst>
                    <a:ext uri="{9D8B030D-6E8A-4147-A177-3AD203B41FA5}">
                      <a16:colId xmlns:a16="http://schemas.microsoft.com/office/drawing/2014/main" val="1433508394"/>
                    </a:ext>
                  </a:extLst>
                </a:gridCol>
                <a:gridCol w="1698554">
                  <a:extLst>
                    <a:ext uri="{9D8B030D-6E8A-4147-A177-3AD203B41FA5}">
                      <a16:colId xmlns:a16="http://schemas.microsoft.com/office/drawing/2014/main" val="3666527749"/>
                    </a:ext>
                  </a:extLst>
                </a:gridCol>
              </a:tblGrid>
              <a:tr h="517986">
                <a:tc>
                  <a:txBody>
                    <a:bodyPr/>
                    <a:lstStyle/>
                    <a:p>
                      <a:r>
                        <a:rPr lang="en-US" sz="1400" dirty="0">
                          <a:solidFill>
                            <a:srgbClr val="202C41"/>
                          </a:solidFill>
                          <a:latin typeface="Trebuchet MS" panose="020B0603020202020204" pitchFamily="34" charset="0"/>
                        </a:rPr>
                        <a:t>Favorite Sports Team</a:t>
                      </a:r>
                    </a:p>
                  </a:txBody>
                  <a:tcPr marL="45720" marR="45720">
                    <a:lnT w="12700" cap="flat" cmpd="sng" algn="ctr">
                      <a:solidFill>
                        <a:srgbClr val="646E7E"/>
                      </a:solidFill>
                      <a:prstDash val="solid"/>
                      <a:round/>
                      <a:headEnd type="none" w="med" len="med"/>
                      <a:tailEnd type="none" w="med" len="med"/>
                    </a:lnT>
                    <a:noFill/>
                  </a:tcPr>
                </a:tc>
                <a:tc>
                  <a:txBody>
                    <a:bodyPr/>
                    <a:lstStyle/>
                    <a:p>
                      <a:endParaRPr lang="en-US" sz="1400" dirty="0">
                        <a:solidFill>
                          <a:srgbClr val="202C41"/>
                        </a:solidFill>
                        <a:latin typeface="Trebuchet MS" panose="020B0603020202020204" pitchFamily="34" charset="0"/>
                      </a:endParaRPr>
                    </a:p>
                  </a:txBody>
                  <a:tcPr marL="45720" marR="45720">
                    <a:noFill/>
                  </a:tcPr>
                </a:tc>
                <a:tc>
                  <a:txBody>
                    <a:bodyPr/>
                    <a:lstStyle/>
                    <a:p>
                      <a:r>
                        <a:rPr lang="en-US" sz="1400" dirty="0">
                          <a:solidFill>
                            <a:srgbClr val="202C41"/>
                          </a:solidFill>
                          <a:latin typeface="Trebuchet MS" panose="020B0603020202020204" pitchFamily="34" charset="0"/>
                        </a:rPr>
                        <a:t>Hobbies</a:t>
                      </a:r>
                    </a:p>
                  </a:txBody>
                  <a:tcPr marL="45720" marR="45720">
                    <a:lnT w="12700" cap="flat" cmpd="sng" algn="ctr">
                      <a:solidFill>
                        <a:srgbClr val="646E7E"/>
                      </a:solidFill>
                      <a:prstDash val="solid"/>
                      <a:round/>
                      <a:headEnd type="none" w="med" len="med"/>
                      <a:tailEnd type="none" w="med" len="med"/>
                    </a:lnT>
                    <a:noFill/>
                  </a:tcPr>
                </a:tc>
                <a:tc>
                  <a:txBody>
                    <a:bodyPr/>
                    <a:lstStyle/>
                    <a:p>
                      <a:endParaRPr lang="en-US" sz="1400" dirty="0">
                        <a:solidFill>
                          <a:srgbClr val="202C41"/>
                        </a:solidFill>
                        <a:latin typeface="Trebuchet MS" panose="020B0603020202020204" pitchFamily="34" charset="0"/>
                      </a:endParaRPr>
                    </a:p>
                  </a:txBody>
                  <a:tcPr marL="45720" marR="45720">
                    <a:noFill/>
                  </a:tcPr>
                </a:tc>
                <a:tc>
                  <a:txBody>
                    <a:bodyPr/>
                    <a:lstStyle/>
                    <a:p>
                      <a:r>
                        <a:rPr lang="en-US" sz="1400" dirty="0">
                          <a:solidFill>
                            <a:srgbClr val="202C41"/>
                          </a:solidFill>
                          <a:latin typeface="Trebuchet MS" panose="020B0603020202020204" pitchFamily="34" charset="0"/>
                        </a:rPr>
                        <a:t>Did You Know…</a:t>
                      </a:r>
                    </a:p>
                  </a:txBody>
                  <a:tcPr marL="45720" marR="45720">
                    <a:lnT w="12700" cap="flat" cmpd="sng" algn="ctr">
                      <a:solidFill>
                        <a:srgbClr val="646E7E"/>
                      </a:solidFill>
                      <a:prstDash val="solid"/>
                      <a:round/>
                      <a:headEnd type="none" w="med" len="med"/>
                      <a:tailEnd type="none" w="med" len="med"/>
                    </a:lnT>
                    <a:noFill/>
                  </a:tcPr>
                </a:tc>
                <a:extLst>
                  <a:ext uri="{0D108BD9-81ED-4DB2-BD59-A6C34878D82A}">
                    <a16:rowId xmlns:a16="http://schemas.microsoft.com/office/drawing/2014/main" val="2665886524"/>
                  </a:ext>
                </a:extLst>
              </a:tr>
              <a:tr h="867007">
                <a:tc>
                  <a:txBody>
                    <a:bodyPr/>
                    <a:lstStyle/>
                    <a:p>
                      <a:r>
                        <a:rPr lang="en-US" sz="1200" dirty="0">
                          <a:solidFill>
                            <a:srgbClr val="202C41"/>
                          </a:solidFill>
                          <a:latin typeface="Trebuchet MS" panose="020B0603020202020204" pitchFamily="34" charset="0"/>
                        </a:rPr>
                        <a:t>James Madison University (JMU) football team GO DUKES!</a:t>
                      </a:r>
                    </a:p>
                  </a:txBody>
                  <a:tcPr marL="45720" marR="45720">
                    <a:noFill/>
                  </a:tcPr>
                </a:tc>
                <a:tc>
                  <a:txBody>
                    <a:bodyPr/>
                    <a:lstStyle/>
                    <a:p>
                      <a:endParaRPr lang="en-US" sz="1200" dirty="0">
                        <a:solidFill>
                          <a:srgbClr val="202C41"/>
                        </a:solidFill>
                        <a:latin typeface="Trebuchet MS" panose="020B0603020202020204" pitchFamily="34"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Reading and traveling</a:t>
                      </a:r>
                    </a:p>
                  </a:txBody>
                  <a:tcPr marL="45720" marR="45720">
                    <a:noFill/>
                  </a:tcPr>
                </a:tc>
                <a:tc>
                  <a:txBody>
                    <a:bodyPr/>
                    <a:lstStyle/>
                    <a:p>
                      <a:endParaRPr lang="en-US" sz="1200" dirty="0">
                        <a:solidFill>
                          <a:srgbClr val="202C41"/>
                        </a:solidFill>
                        <a:latin typeface="Trebuchet MS" panose="020B0603020202020204" pitchFamily="34"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I am a collector of beanie babies and wheat pennies</a:t>
                      </a:r>
                    </a:p>
                  </a:txBody>
                  <a:tcPr marL="45720" marR="45720">
                    <a:noFill/>
                  </a:tcPr>
                </a:tc>
                <a:extLst>
                  <a:ext uri="{0D108BD9-81ED-4DB2-BD59-A6C34878D82A}">
                    <a16:rowId xmlns:a16="http://schemas.microsoft.com/office/drawing/2014/main" val="3886227045"/>
                  </a:ext>
                </a:extLst>
              </a:tr>
            </a:tbl>
          </a:graphicData>
        </a:graphic>
      </p:graphicFrame>
      <p:pic>
        <p:nvPicPr>
          <p:cNvPr id="11" name="Picture Placeholder 10" descr="A person with blonde hair&#10;&#10;Description automatically generated with medium confidence">
            <a:extLst>
              <a:ext uri="{FF2B5EF4-FFF2-40B4-BE49-F238E27FC236}">
                <a16:creationId xmlns:a16="http://schemas.microsoft.com/office/drawing/2014/main" id="{ACB030F3-B0C2-4C32-A748-6B3EF9A29C57}"/>
              </a:ext>
            </a:extLst>
          </p:cNvPr>
          <p:cNvPicPr>
            <a:picLocks noGrp="1" noChangeAspect="1"/>
          </p:cNvPicPr>
          <p:nvPr>
            <p:ph type="pic" sz="quarter" idx="16"/>
          </p:nvPr>
        </p:nvPicPr>
        <p:blipFill>
          <a:blip r:embed="rId2"/>
          <a:srcRect l="24315" r="24315"/>
          <a:stretch>
            <a:fillRect/>
          </a:stretch>
        </p:blipFill>
        <p:spPr/>
      </p:pic>
    </p:spTree>
    <p:extLst>
      <p:ext uri="{BB962C8B-B14F-4D97-AF65-F5344CB8AC3E}">
        <p14:creationId xmlns:p14="http://schemas.microsoft.com/office/powerpoint/2010/main" val="416960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9F165-DB87-458F-B304-BB98A98D9FB3}"/>
              </a:ext>
            </a:extLst>
          </p:cNvPr>
          <p:cNvSpPr>
            <a:spLocks noGrp="1"/>
          </p:cNvSpPr>
          <p:nvPr>
            <p:ph type="body" idx="13"/>
          </p:nvPr>
        </p:nvSpPr>
        <p:spPr/>
        <p:txBody>
          <a:bodyPr>
            <a:normAutofit fontScale="77500" lnSpcReduction="20000"/>
          </a:bodyPr>
          <a:lstStyle/>
          <a:p>
            <a:r>
              <a:rPr lang="en-US" dirty="0"/>
              <a:t>Meredith Koons| Conti Federal</a:t>
            </a:r>
          </a:p>
        </p:txBody>
      </p:sp>
      <p:sp>
        <p:nvSpPr>
          <p:cNvPr id="3" name="Text Placeholder 2">
            <a:extLst>
              <a:ext uri="{FF2B5EF4-FFF2-40B4-BE49-F238E27FC236}">
                <a16:creationId xmlns:a16="http://schemas.microsoft.com/office/drawing/2014/main" id="{2155DA5A-4708-4BFD-986A-CAA6FF561F72}"/>
              </a:ext>
            </a:extLst>
          </p:cNvPr>
          <p:cNvSpPr>
            <a:spLocks noGrp="1"/>
          </p:cNvSpPr>
          <p:nvPr>
            <p:ph type="body" idx="14"/>
          </p:nvPr>
        </p:nvSpPr>
        <p:spPr>
          <a:xfrm>
            <a:off x="623888" y="3244824"/>
            <a:ext cx="5425169" cy="1606875"/>
          </a:xfrm>
        </p:spPr>
        <p:txBody>
          <a:bodyPr>
            <a:normAutofit/>
          </a:bodyPr>
          <a:lstStyle/>
          <a:p>
            <a:r>
              <a:rPr lang="en-US" dirty="0"/>
              <a:t>Director of Marketing and </a:t>
            </a:r>
            <a:br>
              <a:rPr lang="en-US" dirty="0"/>
            </a:br>
            <a:r>
              <a:rPr lang="en-US" dirty="0"/>
              <a:t>Small Business Programs</a:t>
            </a:r>
          </a:p>
        </p:txBody>
      </p:sp>
      <p:graphicFrame>
        <p:nvGraphicFramePr>
          <p:cNvPr id="9" name="Table 7">
            <a:extLst>
              <a:ext uri="{FF2B5EF4-FFF2-40B4-BE49-F238E27FC236}">
                <a16:creationId xmlns:a16="http://schemas.microsoft.com/office/drawing/2014/main" id="{166B9DDA-A5B7-42FF-B113-DB07E708694B}"/>
              </a:ext>
            </a:extLst>
          </p:cNvPr>
          <p:cNvGraphicFramePr>
            <a:graphicFrameLocks noGrp="1"/>
          </p:cNvGraphicFramePr>
          <p:nvPr>
            <p:extLst>
              <p:ext uri="{D42A27DB-BD31-4B8C-83A1-F6EECF244321}">
                <p14:modId xmlns:p14="http://schemas.microsoft.com/office/powerpoint/2010/main" val="3577816694"/>
              </p:ext>
            </p:extLst>
          </p:nvPr>
        </p:nvGraphicFramePr>
        <p:xfrm>
          <a:off x="623889" y="4851699"/>
          <a:ext cx="5512222" cy="1385167"/>
        </p:xfrm>
        <a:graphic>
          <a:graphicData uri="http://schemas.openxmlformats.org/drawingml/2006/table">
            <a:tbl>
              <a:tblPr firstRow="1" bandRow="1">
                <a:tableStyleId>{5C22544A-7EE6-4342-B048-85BDC9FD1C3A}</a:tableStyleId>
              </a:tblPr>
              <a:tblGrid>
                <a:gridCol w="1698554">
                  <a:extLst>
                    <a:ext uri="{9D8B030D-6E8A-4147-A177-3AD203B41FA5}">
                      <a16:colId xmlns:a16="http://schemas.microsoft.com/office/drawing/2014/main" val="2327997818"/>
                    </a:ext>
                  </a:extLst>
                </a:gridCol>
                <a:gridCol w="208280">
                  <a:extLst>
                    <a:ext uri="{9D8B030D-6E8A-4147-A177-3AD203B41FA5}">
                      <a16:colId xmlns:a16="http://schemas.microsoft.com/office/drawing/2014/main" val="2511793282"/>
                    </a:ext>
                  </a:extLst>
                </a:gridCol>
                <a:gridCol w="1698554">
                  <a:extLst>
                    <a:ext uri="{9D8B030D-6E8A-4147-A177-3AD203B41FA5}">
                      <a16:colId xmlns:a16="http://schemas.microsoft.com/office/drawing/2014/main" val="3824120017"/>
                    </a:ext>
                  </a:extLst>
                </a:gridCol>
                <a:gridCol w="208280">
                  <a:extLst>
                    <a:ext uri="{9D8B030D-6E8A-4147-A177-3AD203B41FA5}">
                      <a16:colId xmlns:a16="http://schemas.microsoft.com/office/drawing/2014/main" val="1433508394"/>
                    </a:ext>
                  </a:extLst>
                </a:gridCol>
                <a:gridCol w="1698554">
                  <a:extLst>
                    <a:ext uri="{9D8B030D-6E8A-4147-A177-3AD203B41FA5}">
                      <a16:colId xmlns:a16="http://schemas.microsoft.com/office/drawing/2014/main" val="3666527749"/>
                    </a:ext>
                  </a:extLst>
                </a:gridCol>
              </a:tblGrid>
              <a:tr h="517986">
                <a:tc>
                  <a:txBody>
                    <a:bodyPr/>
                    <a:lstStyle/>
                    <a:p>
                      <a:r>
                        <a:rPr lang="en-US" sz="1400" dirty="0">
                          <a:solidFill>
                            <a:srgbClr val="202C41"/>
                          </a:solidFill>
                          <a:latin typeface="Trebuchet MS" panose="020B0603020202020204" pitchFamily="34" charset="0"/>
                        </a:rPr>
                        <a:t>Favorite Sports Team</a:t>
                      </a:r>
                    </a:p>
                  </a:txBody>
                  <a:tcPr marL="45720" marR="45720">
                    <a:lnT w="12700" cap="flat" cmpd="sng" algn="ctr">
                      <a:solidFill>
                        <a:srgbClr val="646E7E"/>
                      </a:solidFill>
                      <a:prstDash val="solid"/>
                      <a:round/>
                      <a:headEnd type="none" w="med" len="med"/>
                      <a:tailEnd type="none" w="med" len="med"/>
                    </a:lnT>
                    <a:noFill/>
                  </a:tcPr>
                </a:tc>
                <a:tc>
                  <a:txBody>
                    <a:bodyPr/>
                    <a:lstStyle/>
                    <a:p>
                      <a:endParaRPr lang="en-US" sz="1400" dirty="0">
                        <a:solidFill>
                          <a:srgbClr val="202C41"/>
                        </a:solidFill>
                        <a:latin typeface="Trebuchet MS" panose="020B0603020202020204" pitchFamily="34" charset="0"/>
                      </a:endParaRPr>
                    </a:p>
                  </a:txBody>
                  <a:tcPr marL="45720" marR="45720">
                    <a:noFill/>
                  </a:tcPr>
                </a:tc>
                <a:tc>
                  <a:txBody>
                    <a:bodyPr/>
                    <a:lstStyle/>
                    <a:p>
                      <a:r>
                        <a:rPr lang="en-US" sz="1400" dirty="0">
                          <a:solidFill>
                            <a:srgbClr val="202C41"/>
                          </a:solidFill>
                          <a:latin typeface="Trebuchet MS" panose="020B0603020202020204" pitchFamily="34" charset="0"/>
                        </a:rPr>
                        <a:t>Hobbies</a:t>
                      </a:r>
                    </a:p>
                  </a:txBody>
                  <a:tcPr marL="45720" marR="45720">
                    <a:lnT w="12700" cap="flat" cmpd="sng" algn="ctr">
                      <a:solidFill>
                        <a:srgbClr val="646E7E"/>
                      </a:solidFill>
                      <a:prstDash val="solid"/>
                      <a:round/>
                      <a:headEnd type="none" w="med" len="med"/>
                      <a:tailEnd type="none" w="med" len="med"/>
                    </a:lnT>
                    <a:noFill/>
                  </a:tcPr>
                </a:tc>
                <a:tc>
                  <a:txBody>
                    <a:bodyPr/>
                    <a:lstStyle/>
                    <a:p>
                      <a:endParaRPr lang="en-US" sz="1400" dirty="0">
                        <a:solidFill>
                          <a:srgbClr val="202C41"/>
                        </a:solidFill>
                        <a:latin typeface="Trebuchet MS" panose="020B0603020202020204" pitchFamily="34" charset="0"/>
                      </a:endParaRPr>
                    </a:p>
                  </a:txBody>
                  <a:tcPr marL="45720" marR="45720">
                    <a:noFill/>
                  </a:tcPr>
                </a:tc>
                <a:tc>
                  <a:txBody>
                    <a:bodyPr/>
                    <a:lstStyle/>
                    <a:p>
                      <a:r>
                        <a:rPr lang="en-US" sz="1400" dirty="0">
                          <a:solidFill>
                            <a:srgbClr val="202C41"/>
                          </a:solidFill>
                          <a:latin typeface="Trebuchet MS" panose="020B0603020202020204" pitchFamily="34" charset="0"/>
                        </a:rPr>
                        <a:t>Did You Know…</a:t>
                      </a:r>
                    </a:p>
                  </a:txBody>
                  <a:tcPr marL="45720" marR="45720">
                    <a:lnT w="12700" cap="flat" cmpd="sng" algn="ctr">
                      <a:solidFill>
                        <a:srgbClr val="646E7E"/>
                      </a:solidFill>
                      <a:prstDash val="solid"/>
                      <a:round/>
                      <a:headEnd type="none" w="med" len="med"/>
                      <a:tailEnd type="none" w="med" len="med"/>
                    </a:lnT>
                    <a:noFill/>
                  </a:tcPr>
                </a:tc>
                <a:extLst>
                  <a:ext uri="{0D108BD9-81ED-4DB2-BD59-A6C34878D82A}">
                    <a16:rowId xmlns:a16="http://schemas.microsoft.com/office/drawing/2014/main" val="2665886524"/>
                  </a:ext>
                </a:extLst>
              </a:tr>
              <a:tr h="867007">
                <a:tc>
                  <a:txBody>
                    <a:bodyPr/>
                    <a:lstStyle/>
                    <a:p>
                      <a:r>
                        <a:rPr lang="en-US" sz="1200" dirty="0">
                          <a:solidFill>
                            <a:srgbClr val="202C41"/>
                          </a:solidFill>
                          <a:latin typeface="Trebuchet MS" panose="020B0603020202020204" pitchFamily="34" charset="0"/>
                        </a:rPr>
                        <a:t>Notre Dame football</a:t>
                      </a:r>
                    </a:p>
                  </a:txBody>
                  <a:tcPr marL="45720" marR="45720">
                    <a:noFill/>
                  </a:tcPr>
                </a:tc>
                <a:tc>
                  <a:txBody>
                    <a:bodyPr/>
                    <a:lstStyle/>
                    <a:p>
                      <a:endParaRPr lang="en-US" sz="1200" dirty="0">
                        <a:solidFill>
                          <a:srgbClr val="202C41"/>
                        </a:solidFill>
                        <a:latin typeface="Trebuchet MS" panose="020B0603020202020204" pitchFamily="34"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Kickboxing, Hiking, Biking, Paddleboarding </a:t>
                      </a:r>
                    </a:p>
                  </a:txBody>
                  <a:tcPr marL="45720" marR="45720">
                    <a:noFill/>
                  </a:tcPr>
                </a:tc>
                <a:tc>
                  <a:txBody>
                    <a:bodyPr/>
                    <a:lstStyle/>
                    <a:p>
                      <a:endParaRPr lang="en-US" sz="1200" dirty="0">
                        <a:solidFill>
                          <a:srgbClr val="202C41"/>
                        </a:solidFill>
                        <a:latin typeface="Trebuchet MS" panose="020B0603020202020204" pitchFamily="34"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C41"/>
                          </a:solidFill>
                          <a:latin typeface="Trebuchet MS" panose="020B0603020202020204" pitchFamily="34" charset="0"/>
                        </a:rPr>
                        <a:t>I met Bryan Cranston 3 times – does this make us best friends?</a:t>
                      </a:r>
                    </a:p>
                  </a:txBody>
                  <a:tcPr marL="45720" marR="45720">
                    <a:noFill/>
                  </a:tcPr>
                </a:tc>
                <a:extLst>
                  <a:ext uri="{0D108BD9-81ED-4DB2-BD59-A6C34878D82A}">
                    <a16:rowId xmlns:a16="http://schemas.microsoft.com/office/drawing/2014/main" val="3886227045"/>
                  </a:ext>
                </a:extLst>
              </a:tr>
            </a:tbl>
          </a:graphicData>
        </a:graphic>
      </p:graphicFrame>
      <p:pic>
        <p:nvPicPr>
          <p:cNvPr id="10" name="Picture Placeholder 9" descr="A person with long hair smiling&#10;&#10;Description automatically generated with medium confidence">
            <a:extLst>
              <a:ext uri="{FF2B5EF4-FFF2-40B4-BE49-F238E27FC236}">
                <a16:creationId xmlns:a16="http://schemas.microsoft.com/office/drawing/2014/main" id="{99E66DE6-DB3B-8DCC-8BEA-A1ECC10413E7}"/>
              </a:ext>
            </a:extLst>
          </p:cNvPr>
          <p:cNvPicPr>
            <a:picLocks noGrp="1" noChangeAspect="1"/>
          </p:cNvPicPr>
          <p:nvPr>
            <p:ph type="pic" sz="quarter" idx="16"/>
          </p:nvPr>
        </p:nvPicPr>
        <p:blipFill>
          <a:blip r:embed="rId2"/>
          <a:srcRect l="6373" r="6373"/>
          <a:stretch>
            <a:fillRect/>
          </a:stretch>
        </p:blipFill>
        <p:spPr/>
      </p:pic>
    </p:spTree>
    <p:extLst>
      <p:ext uri="{BB962C8B-B14F-4D97-AF65-F5344CB8AC3E}">
        <p14:creationId xmlns:p14="http://schemas.microsoft.com/office/powerpoint/2010/main" val="78269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3C55F5C-D1AA-4045-8202-1E449FC90EBF}"/>
              </a:ext>
            </a:extLst>
          </p:cNvPr>
          <p:cNvGraphicFramePr>
            <a:graphicFrameLocks noGrp="1"/>
          </p:cNvGraphicFramePr>
          <p:nvPr>
            <p:ph idx="1"/>
            <p:extLst>
              <p:ext uri="{D42A27DB-BD31-4B8C-83A1-F6EECF244321}">
                <p14:modId xmlns:p14="http://schemas.microsoft.com/office/powerpoint/2010/main" val="3362221835"/>
              </p:ext>
            </p:extLst>
          </p:nvPr>
        </p:nvGraphicFramePr>
        <p:xfrm>
          <a:off x="251460" y="1955672"/>
          <a:ext cx="8641080" cy="3856198"/>
        </p:xfrm>
        <a:graphic>
          <a:graphicData uri="http://schemas.openxmlformats.org/drawingml/2006/table">
            <a:tbl>
              <a:tblPr firstRow="1" bandRow="1">
                <a:tableStyleId>{5C22544A-7EE6-4342-B048-85BDC9FD1C3A}</a:tableStyleId>
              </a:tblPr>
              <a:tblGrid>
                <a:gridCol w="1728216">
                  <a:extLst>
                    <a:ext uri="{9D8B030D-6E8A-4147-A177-3AD203B41FA5}">
                      <a16:colId xmlns:a16="http://schemas.microsoft.com/office/drawing/2014/main" val="3915604784"/>
                    </a:ext>
                  </a:extLst>
                </a:gridCol>
                <a:gridCol w="1728216">
                  <a:extLst>
                    <a:ext uri="{9D8B030D-6E8A-4147-A177-3AD203B41FA5}">
                      <a16:colId xmlns:a16="http://schemas.microsoft.com/office/drawing/2014/main" val="3077779442"/>
                    </a:ext>
                  </a:extLst>
                </a:gridCol>
                <a:gridCol w="1728216">
                  <a:extLst>
                    <a:ext uri="{9D8B030D-6E8A-4147-A177-3AD203B41FA5}">
                      <a16:colId xmlns:a16="http://schemas.microsoft.com/office/drawing/2014/main" val="3998764680"/>
                    </a:ext>
                  </a:extLst>
                </a:gridCol>
                <a:gridCol w="1728216">
                  <a:extLst>
                    <a:ext uri="{9D8B030D-6E8A-4147-A177-3AD203B41FA5}">
                      <a16:colId xmlns:a16="http://schemas.microsoft.com/office/drawing/2014/main" val="3932590012"/>
                    </a:ext>
                  </a:extLst>
                </a:gridCol>
                <a:gridCol w="1728216">
                  <a:extLst>
                    <a:ext uri="{9D8B030D-6E8A-4147-A177-3AD203B41FA5}">
                      <a16:colId xmlns:a16="http://schemas.microsoft.com/office/drawing/2014/main" val="144107031"/>
                    </a:ext>
                  </a:extLst>
                </a:gridCol>
              </a:tblGrid>
              <a:tr h="504064">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algn="l" defTabSz="914400" rtl="0" eaLnBrk="1" latinLnBrk="0" hangingPunct="1">
                        <a:lnSpc>
                          <a:spcPct val="90000"/>
                        </a:lnSpc>
                      </a:pPr>
                      <a:r>
                        <a:rPr lang="en-US" sz="1400" b="1" kern="1200" dirty="0">
                          <a:solidFill>
                            <a:srgbClr val="202C41"/>
                          </a:solidFill>
                          <a:latin typeface="Trebuchet MS" panose="020B0603020202020204" pitchFamily="34" charset="0"/>
                          <a:ea typeface="+mn-ea"/>
                          <a:cs typeface="+mn-cs"/>
                        </a:rPr>
                        <a:t>Gwen Johnson</a:t>
                      </a:r>
                    </a:p>
                  </a:txBody>
                  <a:tcPr anchor="ctr">
                    <a:lnL w="12700" cmpd="sng">
                      <a:noFill/>
                    </a:lnL>
                    <a:lnR w="12700" cap="flat" cmpd="sng" algn="ctr">
                      <a:solidFill>
                        <a:srgbClr val="B49D5A"/>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algn="l" defTabSz="914400" rtl="0" eaLnBrk="1" latinLnBrk="0" hangingPunct="1">
                        <a:lnSpc>
                          <a:spcPct val="90000"/>
                        </a:lnSpc>
                      </a:pPr>
                      <a:r>
                        <a:rPr lang="en-US" sz="1400" b="1" kern="1200" dirty="0">
                          <a:solidFill>
                            <a:srgbClr val="202C41"/>
                          </a:solidFill>
                          <a:latin typeface="Trebuchet MS" panose="020B0603020202020204" pitchFamily="34" charset="0"/>
                          <a:ea typeface="+mn-ea"/>
                          <a:cs typeface="+mn-cs"/>
                        </a:rPr>
                        <a:t>Rita Brooks</a:t>
                      </a:r>
                    </a:p>
                  </a:txBody>
                  <a:tcPr anchor="ct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algn="l" defTabSz="914400" rtl="0" eaLnBrk="1" latinLnBrk="0" hangingPunct="1">
                        <a:lnSpc>
                          <a:spcPct val="90000"/>
                        </a:lnSpc>
                      </a:pPr>
                      <a:r>
                        <a:rPr lang="en-US" sz="1400" b="1" kern="1200" dirty="0">
                          <a:solidFill>
                            <a:srgbClr val="202C41"/>
                          </a:solidFill>
                          <a:latin typeface="Trebuchet MS" panose="020B0603020202020204" pitchFamily="34" charset="0"/>
                          <a:ea typeface="+mn-ea"/>
                          <a:cs typeface="+mn-cs"/>
                        </a:rPr>
                        <a:t>Shawn Ralston</a:t>
                      </a:r>
                    </a:p>
                  </a:txBody>
                  <a:tcPr anchor="ct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dirty="0">
                          <a:solidFill>
                            <a:srgbClr val="202C41"/>
                          </a:solidFill>
                          <a:latin typeface="Trebuchet MS" panose="020B0603020202020204" pitchFamily="34" charset="0"/>
                        </a:rPr>
                        <a:t>Tyler Brooks-Craft</a:t>
                      </a:r>
                    </a:p>
                  </a:txBody>
                  <a:tcPr anchor="ct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400" dirty="0">
                          <a:solidFill>
                            <a:srgbClr val="202C41"/>
                          </a:solidFill>
                          <a:latin typeface="Trebuchet MS" panose="020B0603020202020204" pitchFamily="34" charset="0"/>
                        </a:rPr>
                        <a:t>Meredith Koons</a:t>
                      </a:r>
                    </a:p>
                  </a:txBody>
                  <a:tcPr anchor="ctr">
                    <a:lnL w="12700" cap="flat" cmpd="sng" algn="ctr">
                      <a:solidFill>
                        <a:srgbClr val="B49D5A"/>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4709180"/>
                  </a:ext>
                </a:extLst>
              </a:tr>
              <a:tr h="841248">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200" b="1" i="0" dirty="0">
                          <a:solidFill>
                            <a:srgbClr val="202C41"/>
                          </a:solidFill>
                          <a:latin typeface="Trebuchet MS" panose="020B0603020202020204" pitchFamily="34" charset="0"/>
                        </a:rPr>
                        <a:t>Parsons</a:t>
                      </a:r>
                      <a:br>
                        <a:rPr lang="en-US" sz="1200" b="1" i="0" dirty="0">
                          <a:solidFill>
                            <a:srgbClr val="202C41"/>
                          </a:solidFill>
                          <a:latin typeface="Trebuchet MS" panose="020B0603020202020204" pitchFamily="34" charset="0"/>
                        </a:rPr>
                      </a:br>
                      <a:r>
                        <a:rPr lang="en-US" sz="1100" b="0" i="0" dirty="0">
                          <a:solidFill>
                            <a:srgbClr val="202C41"/>
                          </a:solidFill>
                          <a:latin typeface="Trebuchet MS" panose="020B0603020202020204" pitchFamily="34" charset="0"/>
                        </a:rPr>
                        <a:t>Director</a:t>
                      </a:r>
                      <a:r>
                        <a:rPr lang="en-US" sz="1100" b="0" i="0" baseline="0" dirty="0">
                          <a:solidFill>
                            <a:srgbClr val="202C41"/>
                          </a:solidFill>
                          <a:latin typeface="Trebuchet MS" panose="020B0603020202020204" pitchFamily="34" charset="0"/>
                        </a:rPr>
                        <a:t> of SB</a:t>
                      </a:r>
                      <a:br>
                        <a:rPr lang="en-US" sz="1100" b="0" i="0" baseline="0" dirty="0">
                          <a:solidFill>
                            <a:srgbClr val="202C41"/>
                          </a:solidFill>
                          <a:latin typeface="Trebuchet MS" panose="020B0603020202020204" pitchFamily="34" charset="0"/>
                        </a:rPr>
                      </a:br>
                      <a:r>
                        <a:rPr lang="en-US" sz="1100" b="0" i="0" baseline="0" dirty="0">
                          <a:solidFill>
                            <a:srgbClr val="202C41"/>
                          </a:solidFill>
                          <a:latin typeface="Trebuchet MS" panose="020B0603020202020204" pitchFamily="34" charset="0"/>
                        </a:rPr>
                        <a:t>Programs &amp; SBLO</a:t>
                      </a:r>
                      <a:endParaRPr lang="en-US" sz="1100" b="1" i="0" dirty="0">
                        <a:solidFill>
                          <a:srgbClr val="202C41"/>
                        </a:solidFill>
                        <a:latin typeface="Trebuchet MS" panose="020B0603020202020204" pitchFamily="34" charset="0"/>
                      </a:endParaRPr>
                    </a:p>
                  </a:txBody>
                  <a:tcPr>
                    <a:lnL w="12700" cmpd="sng">
                      <a:noFill/>
                    </a:lnL>
                    <a:lnR w="12700" cap="flat" cmpd="sng" algn="ctr">
                      <a:solidFill>
                        <a:srgbClr val="B49D5A"/>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algn="l">
                        <a:lnSpc>
                          <a:spcPct val="90000"/>
                        </a:lnSpc>
                      </a:pPr>
                      <a:r>
                        <a:rPr lang="en-US" sz="1200" b="1" i="0" dirty="0">
                          <a:solidFill>
                            <a:srgbClr val="202C41"/>
                          </a:solidFill>
                          <a:latin typeface="Trebuchet MS" panose="020B0603020202020204" pitchFamily="34" charset="0"/>
                        </a:rPr>
                        <a:t>SAIC</a:t>
                      </a:r>
                      <a:br>
                        <a:rPr lang="en-US" sz="1200" b="1" i="1" dirty="0">
                          <a:solidFill>
                            <a:srgbClr val="202C41"/>
                          </a:solidFill>
                          <a:latin typeface="Trebuchet MS" panose="020B0603020202020204" pitchFamily="34" charset="0"/>
                        </a:rPr>
                      </a:br>
                      <a:r>
                        <a:rPr lang="en-US" sz="1100" b="0" i="0" kern="1200" dirty="0">
                          <a:solidFill>
                            <a:srgbClr val="202C41"/>
                          </a:solidFill>
                          <a:latin typeface="Trebuchet MS" panose="020B0603020202020204" pitchFamily="34" charset="0"/>
                          <a:ea typeface="+mn-ea"/>
                          <a:cs typeface="+mn-cs"/>
                        </a:rPr>
                        <a:t>Director of SB Programs</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200" b="1" i="0" dirty="0">
                          <a:solidFill>
                            <a:srgbClr val="202C41"/>
                          </a:solidFill>
                          <a:latin typeface="Trebuchet MS" panose="020B0603020202020204" pitchFamily="34" charset="0"/>
                        </a:rPr>
                        <a:t>AECOM</a:t>
                      </a:r>
                      <a:br>
                        <a:rPr lang="en-US" sz="1200" b="1" i="0" dirty="0">
                          <a:solidFill>
                            <a:srgbClr val="202C41"/>
                          </a:solidFill>
                          <a:latin typeface="Trebuchet MS" panose="020B0603020202020204" pitchFamily="34" charset="0"/>
                        </a:rPr>
                      </a:br>
                      <a:r>
                        <a:rPr lang="en-US" sz="1100" b="0" i="0" dirty="0">
                          <a:solidFill>
                            <a:srgbClr val="202C41"/>
                          </a:solidFill>
                          <a:latin typeface="Trebuchet MS" panose="020B0603020202020204" pitchFamily="34" charset="0"/>
                        </a:rPr>
                        <a:t>SB Program</a:t>
                      </a:r>
                      <a:br>
                        <a:rPr lang="en-US" sz="1100" b="0" i="0" dirty="0">
                          <a:solidFill>
                            <a:srgbClr val="202C41"/>
                          </a:solidFill>
                          <a:latin typeface="Trebuchet MS" panose="020B0603020202020204" pitchFamily="34" charset="0"/>
                        </a:rPr>
                      </a:br>
                      <a:r>
                        <a:rPr lang="en-US" sz="1100" b="0" i="0" dirty="0">
                          <a:solidFill>
                            <a:srgbClr val="202C41"/>
                          </a:solidFill>
                          <a:latin typeface="Trebuchet MS" panose="020B0603020202020204" pitchFamily="34" charset="0"/>
                        </a:rPr>
                        <a:t>Director &amp; SBLO</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02C41"/>
                          </a:solidFill>
                          <a:effectLst/>
                          <a:uLnTx/>
                          <a:uFillTx/>
                          <a:latin typeface="Trebuchet MS" panose="020B0603020202020204" pitchFamily="34" charset="0"/>
                          <a:ea typeface="+mn-ea"/>
                          <a:cs typeface="+mn-cs"/>
                        </a:rPr>
                        <a:t>CGI Federal</a:t>
                      </a:r>
                      <a:br>
                        <a:rPr kumimoji="0" lang="en-US" sz="1200" b="1" i="0" u="none" strike="noStrike" kern="1200" cap="none" spc="0" normalizeH="0" baseline="0" noProof="0" dirty="0">
                          <a:ln>
                            <a:noFill/>
                          </a:ln>
                          <a:solidFill>
                            <a:srgbClr val="202C41"/>
                          </a:solidFill>
                          <a:effectLst/>
                          <a:uLnTx/>
                          <a:uFillTx/>
                          <a:latin typeface="Trebuchet MS" panose="020B0603020202020204" pitchFamily="34" charset="0"/>
                          <a:ea typeface="+mn-ea"/>
                          <a:cs typeface="+mn-cs"/>
                        </a:rPr>
                      </a:br>
                      <a:r>
                        <a:rPr lang="en-US" sz="1100" b="0" i="0" kern="1200" noProof="0" dirty="0">
                          <a:solidFill>
                            <a:srgbClr val="202C41"/>
                          </a:solidFill>
                          <a:latin typeface="Trebuchet MS" panose="020B0603020202020204" pitchFamily="34" charset="0"/>
                          <a:ea typeface="+mn-ea"/>
                          <a:cs typeface="+mn-cs"/>
                        </a:rPr>
                        <a:t>Director, Small Business Engagement/Supplier Diversity Advocate</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b="1" i="0" dirty="0">
                          <a:solidFill>
                            <a:srgbClr val="202C41"/>
                          </a:solidFill>
                          <a:latin typeface="Trebuchet MS" panose="020B0603020202020204" pitchFamily="34" charset="0"/>
                        </a:rPr>
                        <a:t>Conti Federal</a:t>
                      </a:r>
                      <a:br>
                        <a:rPr lang="en-US" sz="1200" b="1" i="0" dirty="0">
                          <a:solidFill>
                            <a:srgbClr val="202C41"/>
                          </a:solidFill>
                          <a:latin typeface="Trebuchet MS" panose="020B0603020202020204" pitchFamily="34" charset="0"/>
                        </a:rPr>
                      </a:br>
                      <a:r>
                        <a:rPr lang="en-US" sz="1100" b="0" i="0" dirty="0">
                          <a:solidFill>
                            <a:srgbClr val="202C41"/>
                          </a:solidFill>
                          <a:latin typeface="Trebuchet MS" panose="020B0603020202020204" pitchFamily="34" charset="0"/>
                        </a:rPr>
                        <a:t>Director of Marketing and Small Business Programs</a:t>
                      </a:r>
                    </a:p>
                  </a:txBody>
                  <a:tcPr>
                    <a:lnL w="12700" cap="flat" cmpd="sng" algn="ctr">
                      <a:solidFill>
                        <a:srgbClr val="B49D5A"/>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385502"/>
                  </a:ext>
                </a:extLst>
              </a:tr>
              <a:tr h="636366">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algn="l"/>
                      <a:r>
                        <a:rPr lang="en-US" sz="1200" b="1" dirty="0">
                          <a:solidFill>
                            <a:srgbClr val="202C41"/>
                          </a:solidFill>
                          <a:latin typeface="Trebuchet MS" panose="020B0603020202020204" pitchFamily="34" charset="0"/>
                        </a:rPr>
                        <a:t>703.988.8532</a:t>
                      </a:r>
                      <a:br>
                        <a:rPr lang="en-US" sz="1100" b="0" dirty="0">
                          <a:solidFill>
                            <a:srgbClr val="202C41"/>
                          </a:solidFill>
                          <a:latin typeface="Trebuchet MS" panose="020B0603020202020204" pitchFamily="34" charset="0"/>
                        </a:rPr>
                      </a:br>
                      <a:r>
                        <a:rPr lang="en-US" sz="900" b="0" dirty="0">
                          <a:solidFill>
                            <a:srgbClr val="202C41"/>
                          </a:solidFill>
                          <a:latin typeface="Trebuchet MS" panose="020B0603020202020204" pitchFamily="34" charset="0"/>
                          <a:hlinkClick r:id="rId2">
                            <a:extLst>
                              <a:ext uri="{A12FA001-AC4F-418D-AE19-62706E023703}">
                                <ahyp:hlinkClr xmlns:ahyp="http://schemas.microsoft.com/office/drawing/2018/hyperlinkcolor" val="tx"/>
                              </a:ext>
                            </a:extLst>
                          </a:hlinkClick>
                        </a:rPr>
                        <a:t>gwen.johnson@parsons.com</a:t>
                      </a:r>
                      <a:endParaRPr lang="en-US" sz="900" b="0" dirty="0">
                        <a:solidFill>
                          <a:srgbClr val="202C41"/>
                        </a:solidFill>
                        <a:latin typeface="Trebuchet MS" panose="020B0603020202020204" pitchFamily="34" charset="0"/>
                      </a:endParaRPr>
                    </a:p>
                  </a:txBody>
                  <a:tcPr>
                    <a:lnL w="12700" cmpd="sng">
                      <a:noFill/>
                    </a:lnL>
                    <a:lnR w="12700" cap="flat" cmpd="sng" algn="ctr">
                      <a:solidFill>
                        <a:srgbClr val="B49D5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02C41"/>
                          </a:solidFill>
                          <a:latin typeface="Trebuchet MS" panose="020B0603020202020204" pitchFamily="34" charset="0"/>
                        </a:rPr>
                        <a:t>830.755.8795</a:t>
                      </a:r>
                      <a:r>
                        <a:rPr lang="en-US" sz="1100" b="1" dirty="0">
                          <a:solidFill>
                            <a:srgbClr val="202C41"/>
                          </a:solidFill>
                          <a:latin typeface="Trebuchet MS" panose="020B0603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u="sng" kern="1200" dirty="0">
                          <a:solidFill>
                            <a:srgbClr val="202C41"/>
                          </a:solidFill>
                          <a:latin typeface="Trebuchet MS" panose="020B0603020202020204" pitchFamily="34" charset="0"/>
                          <a:ea typeface="+mn-ea"/>
                          <a:cs typeface="+mn-cs"/>
                          <a:hlinkClick r:id="rId3">
                            <a:extLst>
                              <a:ext uri="{A12FA001-AC4F-418D-AE19-62706E023703}">
                                <ahyp:hlinkClr xmlns:ahyp="http://schemas.microsoft.com/office/drawing/2018/hyperlinkcolor" val="tx"/>
                              </a:ext>
                            </a:extLst>
                          </a:hlinkClick>
                        </a:rPr>
                        <a:t>Marguerite.Brooks@saic.com</a:t>
                      </a:r>
                      <a:r>
                        <a:rPr lang="en-US" sz="900" b="0" u="sng" kern="1200" dirty="0">
                          <a:solidFill>
                            <a:srgbClr val="202C41"/>
                          </a:solidFill>
                          <a:latin typeface="Trebuchet MS" panose="020B0603020202020204" pitchFamily="34" charset="0"/>
                          <a:ea typeface="+mn-ea"/>
                          <a:cs typeface="+mn-cs"/>
                        </a:rPr>
                        <a:t>  </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02C41"/>
                          </a:solidFill>
                          <a:latin typeface="Trebuchet MS" panose="020B0603020202020204" pitchFamily="34" charset="0"/>
                        </a:rPr>
                        <a:t>703.559.1338</a:t>
                      </a:r>
                      <a:endParaRPr lang="en-US" sz="1200" b="0" dirty="0">
                        <a:solidFill>
                          <a:srgbClr val="202C41"/>
                        </a:solidFill>
                        <a:latin typeface="Trebuchet MS" panose="020B0603020202020204" pitchFamily="34" charset="0"/>
                      </a:endParaRPr>
                    </a:p>
                    <a:p>
                      <a:pPr algn="l"/>
                      <a:r>
                        <a:rPr lang="en-US" sz="900" b="0" u="sng" dirty="0">
                          <a:solidFill>
                            <a:srgbClr val="202C41"/>
                          </a:solidFill>
                          <a:latin typeface="Trebuchet MS" panose="020B0603020202020204" pitchFamily="34" charset="0"/>
                        </a:rPr>
                        <a:t>shawn.ralston@aecom.com</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02C41"/>
                          </a:solidFill>
                          <a:effectLst/>
                          <a:uLnTx/>
                          <a:uFillTx/>
                          <a:latin typeface="Trebuchet MS" panose="020B0603020202020204" pitchFamily="34" charset="0"/>
                          <a:ea typeface="+mn-ea"/>
                          <a:cs typeface="+mn-cs"/>
                        </a:rPr>
                        <a:t>703.227.6000</a:t>
                      </a:r>
                      <a:endParaRPr kumimoji="0" lang="en-US" sz="1200" b="0" i="0" u="none" strike="noStrike" kern="1200" cap="none" spc="0" normalizeH="0" baseline="0" noProof="0" dirty="0">
                        <a:ln>
                          <a:noFill/>
                        </a:ln>
                        <a:solidFill>
                          <a:srgbClr val="202C41"/>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sng" strike="noStrike" kern="1200" cap="none" spc="0" normalizeH="0" baseline="0" noProof="0" dirty="0">
                          <a:ln>
                            <a:noFill/>
                          </a:ln>
                          <a:solidFill>
                            <a:srgbClr val="202C41"/>
                          </a:solidFill>
                          <a:effectLst/>
                          <a:uLnTx/>
                          <a:uFillTx/>
                          <a:latin typeface="Trebuchet MS" panose="020B0603020202020204" pitchFamily="34" charset="0"/>
                          <a:ea typeface="+mn-ea"/>
                          <a:cs typeface="+mn-cs"/>
                        </a:rPr>
                        <a:t>tyler.brooks-craft@cgifederal.com</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02C41"/>
                          </a:solidFill>
                          <a:latin typeface="Trebuchet MS" panose="020B0603020202020204" pitchFamily="34" charset="0"/>
                        </a:rPr>
                        <a:t>732.540.9478</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u="sng" dirty="0">
                          <a:solidFill>
                            <a:srgbClr val="202C41"/>
                          </a:solidFill>
                          <a:latin typeface="Trebuchet MS" panose="020B0603020202020204" pitchFamily="34" charset="0"/>
                        </a:rPr>
                        <a:t>mkoons@contifederal.com</a:t>
                      </a:r>
                    </a:p>
                  </a:txBody>
                  <a:tcPr>
                    <a:lnL w="12700" cap="flat" cmpd="sng" algn="ctr">
                      <a:solidFill>
                        <a:srgbClr val="B49D5A"/>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8153467"/>
                  </a:ext>
                </a:extLst>
              </a:tr>
              <a:tr h="939832">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indent="0" algn="l">
                        <a:lnSpc>
                          <a:spcPct val="100000"/>
                        </a:lnSpc>
                      </a:pPr>
                      <a:r>
                        <a:rPr lang="en-US" sz="900" b="1" dirty="0">
                          <a:solidFill>
                            <a:srgbClr val="202C41"/>
                          </a:solidFill>
                          <a:latin typeface="Trebuchet MS" panose="020B0603020202020204" pitchFamily="34" charset="0"/>
                        </a:rPr>
                        <a:t>Parsons</a:t>
                      </a:r>
                      <a:r>
                        <a:rPr lang="en-US" sz="900" b="0" kern="1200" dirty="0">
                          <a:solidFill>
                            <a:srgbClr val="202C41"/>
                          </a:solidFill>
                          <a:latin typeface="Trebuchet MS" panose="020B0603020202020204" pitchFamily="34" charset="0"/>
                          <a:ea typeface="+mn-ea"/>
                          <a:cs typeface="+mn-cs"/>
                        </a:rPr>
                        <a:t>, a leading disruptive technology provider in national security and critical infrastructure markets, has capabilities across cybersecurity, missile defense, space, C5ISR, transportation, enviro.  remediation, &amp; water/ wastewater treatment. </a:t>
                      </a:r>
                    </a:p>
                  </a:txBody>
                  <a:tcPr>
                    <a:lnL w="12700" cmpd="sng">
                      <a:noFill/>
                    </a:lnL>
                    <a:lnR w="12700" cap="flat" cmpd="sng" algn="ctr">
                      <a:solidFill>
                        <a:srgbClr val="B49D5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lvl="1" indent="0" algn="l">
                        <a:lnSpc>
                          <a:spcPct val="100000"/>
                        </a:lnSpc>
                      </a:pPr>
                      <a:r>
                        <a:rPr lang="en-US" sz="900" b="1" dirty="0">
                          <a:solidFill>
                            <a:srgbClr val="202C41"/>
                          </a:solidFill>
                          <a:latin typeface="Trebuchet MS" panose="020B0603020202020204" pitchFamily="34" charset="0"/>
                        </a:rPr>
                        <a:t>SAIC </a:t>
                      </a:r>
                      <a:r>
                        <a:rPr lang="en-US" sz="900" b="0" dirty="0">
                          <a:solidFill>
                            <a:srgbClr val="202C41"/>
                          </a:solidFill>
                          <a:latin typeface="Trebuchet MS" panose="020B0603020202020204" pitchFamily="34" charset="0"/>
                        </a:rPr>
                        <a:t>is a premier technology integrator driving our nation’s technology transformation Our secure solutions include engineering, digital, artificial intelligence, and mission solutions</a:t>
                      </a:r>
                      <a:r>
                        <a:rPr lang="en-US" sz="900" b="0" kern="1200" dirty="0">
                          <a:solidFill>
                            <a:srgbClr val="202C41"/>
                          </a:solidFill>
                          <a:latin typeface="Trebuchet MS" panose="020B0603020202020204" pitchFamily="34" charset="0"/>
                          <a:ea typeface="+mn-ea"/>
                          <a:cs typeface="+mn-cs"/>
                        </a:rPr>
                        <a:t>.</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342892" rtl="0" eaLnBrk="1" latinLnBrk="0" hangingPunct="1">
                        <a:defRPr sz="1350" kern="1200">
                          <a:solidFill>
                            <a:schemeClr val="dk1"/>
                          </a:solidFill>
                          <a:latin typeface="Calibri"/>
                        </a:defRPr>
                      </a:lvl1pPr>
                      <a:lvl2pPr marL="342892" algn="l" defTabSz="342892" rtl="0" eaLnBrk="1" latinLnBrk="0" hangingPunct="1">
                        <a:defRPr sz="1350" kern="1200">
                          <a:solidFill>
                            <a:schemeClr val="dk1"/>
                          </a:solidFill>
                          <a:latin typeface="Calibri"/>
                        </a:defRPr>
                      </a:lvl2pPr>
                      <a:lvl3pPr marL="685784" algn="l" defTabSz="342892" rtl="0" eaLnBrk="1" latinLnBrk="0" hangingPunct="1">
                        <a:defRPr sz="1350" kern="1200">
                          <a:solidFill>
                            <a:schemeClr val="dk1"/>
                          </a:solidFill>
                          <a:latin typeface="Calibri"/>
                        </a:defRPr>
                      </a:lvl3pPr>
                      <a:lvl4pPr marL="1028675" algn="l" defTabSz="342892" rtl="0" eaLnBrk="1" latinLnBrk="0" hangingPunct="1">
                        <a:defRPr sz="1350" kern="1200">
                          <a:solidFill>
                            <a:schemeClr val="dk1"/>
                          </a:solidFill>
                          <a:latin typeface="Calibri"/>
                        </a:defRPr>
                      </a:lvl4pPr>
                      <a:lvl5pPr marL="1371566" algn="l" defTabSz="342892" rtl="0" eaLnBrk="1" latinLnBrk="0" hangingPunct="1">
                        <a:defRPr sz="1350" kern="1200">
                          <a:solidFill>
                            <a:schemeClr val="dk1"/>
                          </a:solidFill>
                          <a:latin typeface="Calibri"/>
                        </a:defRPr>
                      </a:lvl5pPr>
                      <a:lvl6pPr marL="1714457" algn="l" defTabSz="342892" rtl="0" eaLnBrk="1" latinLnBrk="0" hangingPunct="1">
                        <a:defRPr sz="1350" kern="1200">
                          <a:solidFill>
                            <a:schemeClr val="dk1"/>
                          </a:solidFill>
                          <a:latin typeface="Calibri"/>
                        </a:defRPr>
                      </a:lvl6pPr>
                      <a:lvl7pPr marL="2057349" algn="l" defTabSz="342892" rtl="0" eaLnBrk="1" latinLnBrk="0" hangingPunct="1">
                        <a:defRPr sz="1350" kern="1200">
                          <a:solidFill>
                            <a:schemeClr val="dk1"/>
                          </a:solidFill>
                          <a:latin typeface="Calibri"/>
                        </a:defRPr>
                      </a:lvl7pPr>
                      <a:lvl8pPr marL="2400240" algn="l" defTabSz="342892" rtl="0" eaLnBrk="1" latinLnBrk="0" hangingPunct="1">
                        <a:defRPr sz="1350" kern="1200">
                          <a:solidFill>
                            <a:schemeClr val="dk1"/>
                          </a:solidFill>
                          <a:latin typeface="Calibri"/>
                        </a:defRPr>
                      </a:lvl8pPr>
                      <a:lvl9pPr marL="2743132" algn="l" defTabSz="342892" rtl="0" eaLnBrk="1" latinLnBrk="0" hangingPunct="1">
                        <a:defRPr sz="1350" kern="1200">
                          <a:solidFill>
                            <a:schemeClr val="dk1"/>
                          </a:solidFill>
                          <a:latin typeface="Calibri"/>
                        </a:defRPr>
                      </a:lvl9pPr>
                    </a:lstStyle>
                    <a:p>
                      <a:pPr marL="0" indent="0" algn="l">
                        <a:lnSpc>
                          <a:spcPct val="100000"/>
                        </a:lnSpc>
                      </a:pPr>
                      <a:r>
                        <a:rPr lang="en-US" sz="900" b="1" dirty="0">
                          <a:solidFill>
                            <a:srgbClr val="202C41"/>
                          </a:solidFill>
                          <a:latin typeface="Trebuchet MS" panose="020B0603020202020204" pitchFamily="34" charset="0"/>
                        </a:rPr>
                        <a:t>AECOM </a:t>
                      </a:r>
                      <a:r>
                        <a:rPr lang="en-US" sz="900" b="0" kern="1200" dirty="0">
                          <a:solidFill>
                            <a:srgbClr val="202C41"/>
                          </a:solidFill>
                          <a:latin typeface="Trebuchet MS" panose="020B0603020202020204" pitchFamily="34" charset="0"/>
                          <a:ea typeface="+mn-ea"/>
                          <a:cs typeface="+mn-cs"/>
                        </a:rPr>
                        <a:t>has partnered with federal agencies for 100+ years to deliver com-prehensive infrastructure, facilities, energy, environment, disaster resilience and civil works services for our clients’ most challenging projects. </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b="1" kern="1200" dirty="0">
                          <a:solidFill>
                            <a:srgbClr val="202C41"/>
                          </a:solidFill>
                          <a:latin typeface="Trebuchet MS" panose="020B0603020202020204" pitchFamily="34" charset="0"/>
                          <a:ea typeface="+mn-ea"/>
                          <a:cs typeface="+mn-cs"/>
                        </a:rPr>
                        <a:t>CGI</a:t>
                      </a:r>
                      <a:r>
                        <a:rPr lang="en-US" sz="900" b="0" kern="1200" dirty="0">
                          <a:solidFill>
                            <a:srgbClr val="202C41"/>
                          </a:solidFill>
                          <a:latin typeface="Trebuchet MS" panose="020B0603020202020204" pitchFamily="34" charset="0"/>
                          <a:ea typeface="+mn-ea"/>
                          <a:cs typeface="+mn-cs"/>
                        </a:rPr>
                        <a:t> is among the largest IT and business consulting services firms in the world and provides comprehensive, scalable and sustainable IT and business consulting services that are informed globally and delivered locally.</a:t>
                      </a:r>
                    </a:p>
                  </a:txBody>
                  <a:tcPr>
                    <a:lnL w="12700" cap="flat" cmpd="sng" algn="ctr">
                      <a:solidFill>
                        <a:srgbClr val="B49D5A"/>
                      </a:solidFill>
                      <a:prstDash val="solid"/>
                      <a:round/>
                      <a:headEnd type="none" w="med" len="med"/>
                      <a:tailEnd type="none" w="med" len="med"/>
                    </a:lnL>
                    <a:lnR w="12700" cap="flat" cmpd="sng" algn="ctr">
                      <a:solidFill>
                        <a:srgbClr val="B49D5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b="1" kern="1200" dirty="0">
                          <a:solidFill>
                            <a:srgbClr val="202C41"/>
                          </a:solidFill>
                          <a:latin typeface="Trebuchet MS" panose="020B0603020202020204" pitchFamily="34" charset="0"/>
                          <a:ea typeface="+mn-ea"/>
                          <a:cs typeface="+mn-cs"/>
                        </a:rPr>
                        <a:t>Conti Federal Services </a:t>
                      </a:r>
                      <a:r>
                        <a:rPr lang="en-US" sz="900" b="0" kern="1200" dirty="0">
                          <a:solidFill>
                            <a:srgbClr val="202C41"/>
                          </a:solidFill>
                          <a:latin typeface="Trebuchet MS" panose="020B0603020202020204" pitchFamily="34" charset="0"/>
                          <a:ea typeface="+mn-ea"/>
                          <a:cs typeface="+mn-cs"/>
                        </a:rPr>
                        <a:t>is a leading global construction and engineering company with roots dating back to 1906. The company has delivered some of the most demanding projects for the U.S. federal government, specializing in military and secure construction, critical infrastructure, environmental remediation, and disaster response and recovery. </a:t>
                      </a:r>
                    </a:p>
                  </a:txBody>
                  <a:tcPr>
                    <a:lnL w="12700" cap="flat" cmpd="sng" algn="ctr">
                      <a:solidFill>
                        <a:srgbClr val="B49D5A"/>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6394103"/>
                  </a:ext>
                </a:extLst>
              </a:tr>
            </a:tbl>
          </a:graphicData>
        </a:graphic>
      </p:graphicFrame>
      <p:sp>
        <p:nvSpPr>
          <p:cNvPr id="3" name="TextBox 2">
            <a:extLst>
              <a:ext uri="{FF2B5EF4-FFF2-40B4-BE49-F238E27FC236}">
                <a16:creationId xmlns:a16="http://schemas.microsoft.com/office/drawing/2014/main" id="{5D61F617-10B8-4D23-9989-79DBF91539AB}"/>
              </a:ext>
            </a:extLst>
          </p:cNvPr>
          <p:cNvSpPr txBox="1"/>
          <p:nvPr/>
        </p:nvSpPr>
        <p:spPr>
          <a:xfrm>
            <a:off x="251460" y="477860"/>
            <a:ext cx="8263890" cy="1107996"/>
          </a:xfrm>
          <a:prstGeom prst="rect">
            <a:avLst/>
          </a:prstGeom>
          <a:noFill/>
        </p:spPr>
        <p:txBody>
          <a:bodyPr wrap="square" rtlCol="0">
            <a:spAutoFit/>
          </a:bodyPr>
          <a:lstStyle/>
          <a:p>
            <a:r>
              <a:rPr lang="en-US" sz="3300" b="1" dirty="0">
                <a:solidFill>
                  <a:srgbClr val="2C3A52"/>
                </a:solidFill>
                <a:latin typeface="Trebuchet MS" panose="020B0703020202090204" pitchFamily="34" charset="0"/>
              </a:rPr>
              <a:t>Maximizing Growth Through Targeted Subcontracting with Large Businesses</a:t>
            </a:r>
          </a:p>
        </p:txBody>
      </p:sp>
    </p:spTree>
    <p:extLst>
      <p:ext uri="{BB962C8B-B14F-4D97-AF65-F5344CB8AC3E}">
        <p14:creationId xmlns:p14="http://schemas.microsoft.com/office/powerpoint/2010/main" val="22330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66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TotalTime>
  <Words>678</Words>
  <Application>Microsoft Office PowerPoint</Application>
  <PresentationFormat>On-screen Show (4:3)</PresentationFormat>
  <Paragraphs>93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Montserrat</vt:lpstr>
      <vt:lpstr>OldErika</vt:lpstr>
      <vt:lpstr>Trebuchet MS</vt:lpstr>
      <vt:lpstr>Office Theme</vt:lpstr>
      <vt:lpstr>Maximizing Growth Through Targeted Subcontracting with Large Businesses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Carter</dc:creator>
  <cp:lastModifiedBy>Ralston, Shawn</cp:lastModifiedBy>
  <cp:revision>21</cp:revision>
  <dcterms:created xsi:type="dcterms:W3CDTF">2022-11-29T14:54:37Z</dcterms:created>
  <dcterms:modified xsi:type="dcterms:W3CDTF">2023-01-31T14:54:08Z</dcterms:modified>
</cp:coreProperties>
</file>