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3" r:id="rId4"/>
    <p:sldId id="257" r:id="rId5"/>
    <p:sldId id="258" r:id="rId6"/>
    <p:sldId id="264" r:id="rId7"/>
    <p:sldId id="269" r:id="rId8"/>
    <p:sldId id="270" r:id="rId9"/>
    <p:sldId id="271" r:id="rId10"/>
    <p:sldId id="272" r:id="rId11"/>
    <p:sldId id="273" r:id="rId12"/>
    <p:sldId id="268" r:id="rId13"/>
    <p:sldId id="265"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3A52"/>
    <a:srgbClr val="B49D5A"/>
    <a:srgbClr val="202C41"/>
    <a:srgbClr val="646E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11"/>
    <p:restoredTop sz="96327"/>
  </p:normalViewPr>
  <p:slideViewPr>
    <p:cSldViewPr snapToGrid="0" snapToObjects="1">
      <p:cViewPr>
        <p:scale>
          <a:sx n="71" d="100"/>
          <a:sy n="71" d="100"/>
        </p:scale>
        <p:origin x="36" y="7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3SBC - Title Slide">
    <p:spTree>
      <p:nvGrpSpPr>
        <p:cNvPr id="1" name=""/>
        <p:cNvGrpSpPr/>
        <p:nvPr/>
      </p:nvGrpSpPr>
      <p:grpSpPr>
        <a:xfrm>
          <a:off x="0" y="0"/>
          <a:ext cx="0" cy="0"/>
          <a:chOff x="0" y="0"/>
          <a:chExt cx="0" cy="0"/>
        </a:xfrm>
      </p:grpSpPr>
      <p:pic>
        <p:nvPicPr>
          <p:cNvPr id="7" name="Picture 6" descr="A picture containing text&#10;&#10;Description automatically generated">
            <a:extLst>
              <a:ext uri="{FF2B5EF4-FFF2-40B4-BE49-F238E27FC236}">
                <a16:creationId xmlns:a16="http://schemas.microsoft.com/office/drawing/2014/main" id="{9F2056A2-4CB4-F69C-AAE5-685566BE53C1}"/>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 y="0"/>
            <a:ext cx="12192002" cy="6437478"/>
          </a:xfrm>
          <a:prstGeom prst="rect">
            <a:avLst/>
          </a:prstGeom>
        </p:spPr>
      </p:pic>
      <p:sp>
        <p:nvSpPr>
          <p:cNvPr id="8" name="Rectangle 7">
            <a:extLst>
              <a:ext uri="{FF2B5EF4-FFF2-40B4-BE49-F238E27FC236}">
                <a16:creationId xmlns:a16="http://schemas.microsoft.com/office/drawing/2014/main" id="{ACA6F8A3-DA16-65A8-25C2-A2FEA0742C85}"/>
              </a:ext>
            </a:extLst>
          </p:cNvPr>
          <p:cNvSpPr/>
          <p:nvPr userDrawn="1"/>
        </p:nvSpPr>
        <p:spPr>
          <a:xfrm>
            <a:off x="0" y="5301049"/>
            <a:ext cx="12192000" cy="1556951"/>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Logo, company name&#10;&#10;Description automatically generated">
            <a:extLst>
              <a:ext uri="{FF2B5EF4-FFF2-40B4-BE49-F238E27FC236}">
                <a16:creationId xmlns:a16="http://schemas.microsoft.com/office/drawing/2014/main" id="{982950CD-F4F7-6B17-69B5-8064E5A211E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25458" y="517947"/>
            <a:ext cx="5141084" cy="4272658"/>
          </a:xfrm>
          <a:prstGeom prst="rect">
            <a:avLst/>
          </a:prstGeom>
        </p:spPr>
      </p:pic>
      <p:sp>
        <p:nvSpPr>
          <p:cNvPr id="15" name="Title 1">
            <a:extLst>
              <a:ext uri="{FF2B5EF4-FFF2-40B4-BE49-F238E27FC236}">
                <a16:creationId xmlns:a16="http://schemas.microsoft.com/office/drawing/2014/main" id="{916ABDBD-C911-6F20-924E-D9EFB6B002BA}"/>
              </a:ext>
            </a:extLst>
          </p:cNvPr>
          <p:cNvSpPr>
            <a:spLocks noGrp="1"/>
          </p:cNvSpPr>
          <p:nvPr>
            <p:ph type="title" hasCustomPrompt="1"/>
          </p:nvPr>
        </p:nvSpPr>
        <p:spPr>
          <a:xfrm>
            <a:off x="838200" y="5353154"/>
            <a:ext cx="10515600" cy="888736"/>
          </a:xfrm>
        </p:spPr>
        <p:txBody>
          <a:bodyPr>
            <a:normAutofit/>
          </a:bodyPr>
          <a:lstStyle>
            <a:lvl1pPr algn="ctr">
              <a:defRPr sz="4000" b="1">
                <a:solidFill>
                  <a:srgbClr val="B49D5A"/>
                </a:solidFill>
                <a:latin typeface="Trebuchet MS" panose="020B0703020202090204" pitchFamily="34" charset="0"/>
              </a:defRPr>
            </a:lvl1pPr>
          </a:lstStyle>
          <a:p>
            <a:r>
              <a:rPr lang="en-US" dirty="0"/>
              <a:t>Session Title</a:t>
            </a:r>
          </a:p>
        </p:txBody>
      </p:sp>
      <p:sp>
        <p:nvSpPr>
          <p:cNvPr id="18" name="Text Placeholder 2">
            <a:extLst>
              <a:ext uri="{FF2B5EF4-FFF2-40B4-BE49-F238E27FC236}">
                <a16:creationId xmlns:a16="http://schemas.microsoft.com/office/drawing/2014/main" id="{64765902-493D-6E64-28F9-69929D8AAE25}"/>
              </a:ext>
            </a:extLst>
          </p:cNvPr>
          <p:cNvSpPr>
            <a:spLocks noGrp="1"/>
          </p:cNvSpPr>
          <p:nvPr>
            <p:ph type="body" idx="1" hasCustomPrompt="1"/>
          </p:nvPr>
        </p:nvSpPr>
        <p:spPr>
          <a:xfrm>
            <a:off x="831850" y="6206721"/>
            <a:ext cx="10515600" cy="509952"/>
          </a:xfrm>
        </p:spPr>
        <p:txBody>
          <a:bodyPr>
            <a:normAutofit/>
          </a:bodyPr>
          <a:lstStyle>
            <a:lvl1pPr marL="0" indent="0" algn="ctr">
              <a:buNone/>
              <a:defRPr sz="280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Speaker / Moderator Name, Organization</a:t>
            </a:r>
          </a:p>
        </p:txBody>
      </p:sp>
      <p:cxnSp>
        <p:nvCxnSpPr>
          <p:cNvPr id="20" name="Straight Connector 19">
            <a:extLst>
              <a:ext uri="{FF2B5EF4-FFF2-40B4-BE49-F238E27FC236}">
                <a16:creationId xmlns:a16="http://schemas.microsoft.com/office/drawing/2014/main" id="{F61FA8E6-8441-258C-7255-969C739B2AE7}"/>
              </a:ext>
            </a:extLst>
          </p:cNvPr>
          <p:cNvCxnSpPr>
            <a:cxnSpLocks/>
          </p:cNvCxnSpPr>
          <p:nvPr userDrawn="1"/>
        </p:nvCxnSpPr>
        <p:spPr>
          <a:xfrm>
            <a:off x="-2" y="5157339"/>
            <a:ext cx="12192002" cy="0"/>
          </a:xfrm>
          <a:prstGeom prst="line">
            <a:avLst/>
          </a:prstGeom>
          <a:ln w="38100">
            <a:solidFill>
              <a:srgbClr val="B49D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59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23SBC - Contact Info">
    <p:spTree>
      <p:nvGrpSpPr>
        <p:cNvPr id="1" name=""/>
        <p:cNvGrpSpPr/>
        <p:nvPr/>
      </p:nvGrpSpPr>
      <p:grpSpPr>
        <a:xfrm>
          <a:off x="0" y="0"/>
          <a:ext cx="0" cy="0"/>
          <a:chOff x="0" y="0"/>
          <a:chExt cx="0" cy="0"/>
        </a:xfrm>
      </p:grpSpPr>
      <p:sp>
        <p:nvSpPr>
          <p:cNvPr id="10" name="Text Placeholder 25">
            <a:extLst>
              <a:ext uri="{FF2B5EF4-FFF2-40B4-BE49-F238E27FC236}">
                <a16:creationId xmlns:a16="http://schemas.microsoft.com/office/drawing/2014/main" id="{5CA08FA5-20A5-3F4A-E29A-4C46273EDDC4}"/>
              </a:ext>
            </a:extLst>
          </p:cNvPr>
          <p:cNvSpPr>
            <a:spLocks noGrp="1"/>
          </p:cNvSpPr>
          <p:nvPr>
            <p:ph type="body" sz="quarter" idx="12" hasCustomPrompt="1"/>
          </p:nvPr>
        </p:nvSpPr>
        <p:spPr>
          <a:xfrm>
            <a:off x="1085633" y="1242297"/>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11" name="Text Placeholder 25">
            <a:extLst>
              <a:ext uri="{FF2B5EF4-FFF2-40B4-BE49-F238E27FC236}">
                <a16:creationId xmlns:a16="http://schemas.microsoft.com/office/drawing/2014/main" id="{BF16B36C-D0FE-5453-FBD7-30F18067B8A5}"/>
              </a:ext>
            </a:extLst>
          </p:cNvPr>
          <p:cNvSpPr>
            <a:spLocks noGrp="1"/>
          </p:cNvSpPr>
          <p:nvPr>
            <p:ph type="body" sz="quarter" idx="13" hasCustomPrompt="1"/>
          </p:nvPr>
        </p:nvSpPr>
        <p:spPr>
          <a:xfrm>
            <a:off x="1085633" y="161150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12" name="Text Placeholder 25">
            <a:extLst>
              <a:ext uri="{FF2B5EF4-FFF2-40B4-BE49-F238E27FC236}">
                <a16:creationId xmlns:a16="http://schemas.microsoft.com/office/drawing/2014/main" id="{E59F5C5D-49BB-D57F-1A81-E5BB40FC36D6}"/>
              </a:ext>
            </a:extLst>
          </p:cNvPr>
          <p:cNvSpPr>
            <a:spLocks noGrp="1"/>
          </p:cNvSpPr>
          <p:nvPr>
            <p:ph type="body" sz="quarter" idx="14" hasCustomPrompt="1"/>
          </p:nvPr>
        </p:nvSpPr>
        <p:spPr>
          <a:xfrm>
            <a:off x="1085632" y="193339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13" name="Text Placeholder 25">
            <a:extLst>
              <a:ext uri="{FF2B5EF4-FFF2-40B4-BE49-F238E27FC236}">
                <a16:creationId xmlns:a16="http://schemas.microsoft.com/office/drawing/2014/main" id="{374F402B-9FA4-0EFA-7B77-EA6136625B33}"/>
              </a:ext>
            </a:extLst>
          </p:cNvPr>
          <p:cNvSpPr>
            <a:spLocks noGrp="1"/>
          </p:cNvSpPr>
          <p:nvPr>
            <p:ph type="body" sz="quarter" idx="15" hasCustomPrompt="1"/>
          </p:nvPr>
        </p:nvSpPr>
        <p:spPr>
          <a:xfrm>
            <a:off x="1085631" y="225666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14" name="Text Placeholder 25">
            <a:extLst>
              <a:ext uri="{FF2B5EF4-FFF2-40B4-BE49-F238E27FC236}">
                <a16:creationId xmlns:a16="http://schemas.microsoft.com/office/drawing/2014/main" id="{B037760C-71E2-7DF4-35F0-4724CBEA308D}"/>
              </a:ext>
            </a:extLst>
          </p:cNvPr>
          <p:cNvSpPr>
            <a:spLocks noGrp="1"/>
          </p:cNvSpPr>
          <p:nvPr>
            <p:ph type="body" sz="quarter" idx="16" hasCustomPrompt="1"/>
          </p:nvPr>
        </p:nvSpPr>
        <p:spPr>
          <a:xfrm>
            <a:off x="6533933" y="1242297"/>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15" name="Text Placeholder 25">
            <a:extLst>
              <a:ext uri="{FF2B5EF4-FFF2-40B4-BE49-F238E27FC236}">
                <a16:creationId xmlns:a16="http://schemas.microsoft.com/office/drawing/2014/main" id="{25D5B37C-9EAD-5C08-B604-F83E4872DB12}"/>
              </a:ext>
            </a:extLst>
          </p:cNvPr>
          <p:cNvSpPr>
            <a:spLocks noGrp="1"/>
          </p:cNvSpPr>
          <p:nvPr>
            <p:ph type="body" sz="quarter" idx="17" hasCustomPrompt="1"/>
          </p:nvPr>
        </p:nvSpPr>
        <p:spPr>
          <a:xfrm>
            <a:off x="6533933" y="161150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16" name="Text Placeholder 25">
            <a:extLst>
              <a:ext uri="{FF2B5EF4-FFF2-40B4-BE49-F238E27FC236}">
                <a16:creationId xmlns:a16="http://schemas.microsoft.com/office/drawing/2014/main" id="{BB5E5133-A635-3A19-51BC-B9A081594629}"/>
              </a:ext>
            </a:extLst>
          </p:cNvPr>
          <p:cNvSpPr>
            <a:spLocks noGrp="1"/>
          </p:cNvSpPr>
          <p:nvPr>
            <p:ph type="body" sz="quarter" idx="18" hasCustomPrompt="1"/>
          </p:nvPr>
        </p:nvSpPr>
        <p:spPr>
          <a:xfrm>
            <a:off x="6533932" y="193339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17" name="Text Placeholder 25">
            <a:extLst>
              <a:ext uri="{FF2B5EF4-FFF2-40B4-BE49-F238E27FC236}">
                <a16:creationId xmlns:a16="http://schemas.microsoft.com/office/drawing/2014/main" id="{71414711-2924-EF61-089C-8E6AF14DD61D}"/>
              </a:ext>
            </a:extLst>
          </p:cNvPr>
          <p:cNvSpPr>
            <a:spLocks noGrp="1"/>
          </p:cNvSpPr>
          <p:nvPr>
            <p:ph type="body" sz="quarter" idx="19" hasCustomPrompt="1"/>
          </p:nvPr>
        </p:nvSpPr>
        <p:spPr>
          <a:xfrm>
            <a:off x="6533931" y="225666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18" name="Text Placeholder 25">
            <a:extLst>
              <a:ext uri="{FF2B5EF4-FFF2-40B4-BE49-F238E27FC236}">
                <a16:creationId xmlns:a16="http://schemas.microsoft.com/office/drawing/2014/main" id="{B9FAD080-8047-D65A-CE6E-C7D07453A6A7}"/>
              </a:ext>
            </a:extLst>
          </p:cNvPr>
          <p:cNvSpPr>
            <a:spLocks noGrp="1"/>
          </p:cNvSpPr>
          <p:nvPr>
            <p:ph type="body" sz="quarter" idx="20" hasCustomPrompt="1"/>
          </p:nvPr>
        </p:nvSpPr>
        <p:spPr>
          <a:xfrm>
            <a:off x="1085633" y="2860638"/>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19" name="Text Placeholder 25">
            <a:extLst>
              <a:ext uri="{FF2B5EF4-FFF2-40B4-BE49-F238E27FC236}">
                <a16:creationId xmlns:a16="http://schemas.microsoft.com/office/drawing/2014/main" id="{A28BE422-1366-3BA3-6CA6-914C9F76FB85}"/>
              </a:ext>
            </a:extLst>
          </p:cNvPr>
          <p:cNvSpPr>
            <a:spLocks noGrp="1"/>
          </p:cNvSpPr>
          <p:nvPr>
            <p:ph type="body" sz="quarter" idx="21" hasCustomPrompt="1"/>
          </p:nvPr>
        </p:nvSpPr>
        <p:spPr>
          <a:xfrm>
            <a:off x="1085633" y="3229844"/>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0" name="Text Placeholder 25">
            <a:extLst>
              <a:ext uri="{FF2B5EF4-FFF2-40B4-BE49-F238E27FC236}">
                <a16:creationId xmlns:a16="http://schemas.microsoft.com/office/drawing/2014/main" id="{A3ECC47E-4095-0D06-9872-AC6B197F3E2B}"/>
              </a:ext>
            </a:extLst>
          </p:cNvPr>
          <p:cNvSpPr>
            <a:spLocks noGrp="1"/>
          </p:cNvSpPr>
          <p:nvPr>
            <p:ph type="body" sz="quarter" idx="22" hasCustomPrompt="1"/>
          </p:nvPr>
        </p:nvSpPr>
        <p:spPr>
          <a:xfrm>
            <a:off x="1085632" y="3551735"/>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1" name="Text Placeholder 25">
            <a:extLst>
              <a:ext uri="{FF2B5EF4-FFF2-40B4-BE49-F238E27FC236}">
                <a16:creationId xmlns:a16="http://schemas.microsoft.com/office/drawing/2014/main" id="{BA9B0051-B1D6-93F0-2921-0EF4EC111135}"/>
              </a:ext>
            </a:extLst>
          </p:cNvPr>
          <p:cNvSpPr>
            <a:spLocks noGrp="1"/>
          </p:cNvSpPr>
          <p:nvPr>
            <p:ph type="body" sz="quarter" idx="23" hasCustomPrompt="1"/>
          </p:nvPr>
        </p:nvSpPr>
        <p:spPr>
          <a:xfrm>
            <a:off x="1085631" y="3875001"/>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22" name="Text Placeholder 25">
            <a:extLst>
              <a:ext uri="{FF2B5EF4-FFF2-40B4-BE49-F238E27FC236}">
                <a16:creationId xmlns:a16="http://schemas.microsoft.com/office/drawing/2014/main" id="{B7D82FA3-DE3B-A4C5-B4AB-F6E8F35C6636}"/>
              </a:ext>
            </a:extLst>
          </p:cNvPr>
          <p:cNvSpPr>
            <a:spLocks noGrp="1"/>
          </p:cNvSpPr>
          <p:nvPr>
            <p:ph type="body" sz="quarter" idx="24" hasCustomPrompt="1"/>
          </p:nvPr>
        </p:nvSpPr>
        <p:spPr>
          <a:xfrm>
            <a:off x="6533933" y="2860638"/>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23" name="Text Placeholder 25">
            <a:extLst>
              <a:ext uri="{FF2B5EF4-FFF2-40B4-BE49-F238E27FC236}">
                <a16:creationId xmlns:a16="http://schemas.microsoft.com/office/drawing/2014/main" id="{7E1FB705-21B4-7EC8-995C-64D1CCA38E49}"/>
              </a:ext>
            </a:extLst>
          </p:cNvPr>
          <p:cNvSpPr>
            <a:spLocks noGrp="1"/>
          </p:cNvSpPr>
          <p:nvPr>
            <p:ph type="body" sz="quarter" idx="25" hasCustomPrompt="1"/>
          </p:nvPr>
        </p:nvSpPr>
        <p:spPr>
          <a:xfrm>
            <a:off x="6533933" y="3229844"/>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4" name="Text Placeholder 25">
            <a:extLst>
              <a:ext uri="{FF2B5EF4-FFF2-40B4-BE49-F238E27FC236}">
                <a16:creationId xmlns:a16="http://schemas.microsoft.com/office/drawing/2014/main" id="{0716A3B5-2036-75D7-3A94-0CF9893958BD}"/>
              </a:ext>
            </a:extLst>
          </p:cNvPr>
          <p:cNvSpPr>
            <a:spLocks noGrp="1"/>
          </p:cNvSpPr>
          <p:nvPr>
            <p:ph type="body" sz="quarter" idx="26" hasCustomPrompt="1"/>
          </p:nvPr>
        </p:nvSpPr>
        <p:spPr>
          <a:xfrm>
            <a:off x="6533932" y="3551735"/>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5" name="Text Placeholder 25">
            <a:extLst>
              <a:ext uri="{FF2B5EF4-FFF2-40B4-BE49-F238E27FC236}">
                <a16:creationId xmlns:a16="http://schemas.microsoft.com/office/drawing/2014/main" id="{201CAEF0-DC36-2A04-93EE-1FD6B267415E}"/>
              </a:ext>
            </a:extLst>
          </p:cNvPr>
          <p:cNvSpPr>
            <a:spLocks noGrp="1"/>
          </p:cNvSpPr>
          <p:nvPr>
            <p:ph type="body" sz="quarter" idx="27" hasCustomPrompt="1"/>
          </p:nvPr>
        </p:nvSpPr>
        <p:spPr>
          <a:xfrm>
            <a:off x="6533931" y="3875001"/>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26" name="Text Placeholder 25">
            <a:extLst>
              <a:ext uri="{FF2B5EF4-FFF2-40B4-BE49-F238E27FC236}">
                <a16:creationId xmlns:a16="http://schemas.microsoft.com/office/drawing/2014/main" id="{650C6B4D-F4BB-2157-617E-0370BBD60CAF}"/>
              </a:ext>
            </a:extLst>
          </p:cNvPr>
          <p:cNvSpPr>
            <a:spLocks noGrp="1"/>
          </p:cNvSpPr>
          <p:nvPr>
            <p:ph type="body" sz="quarter" idx="28" hasCustomPrompt="1"/>
          </p:nvPr>
        </p:nvSpPr>
        <p:spPr>
          <a:xfrm>
            <a:off x="1085633" y="4471727"/>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27" name="Text Placeholder 25">
            <a:extLst>
              <a:ext uri="{FF2B5EF4-FFF2-40B4-BE49-F238E27FC236}">
                <a16:creationId xmlns:a16="http://schemas.microsoft.com/office/drawing/2014/main" id="{2B43DCA3-2B11-F51E-772B-F3C6B42B2C5C}"/>
              </a:ext>
            </a:extLst>
          </p:cNvPr>
          <p:cNvSpPr>
            <a:spLocks noGrp="1"/>
          </p:cNvSpPr>
          <p:nvPr>
            <p:ph type="body" sz="quarter" idx="29" hasCustomPrompt="1"/>
          </p:nvPr>
        </p:nvSpPr>
        <p:spPr>
          <a:xfrm>
            <a:off x="1085633" y="484093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8" name="Text Placeholder 25">
            <a:extLst>
              <a:ext uri="{FF2B5EF4-FFF2-40B4-BE49-F238E27FC236}">
                <a16:creationId xmlns:a16="http://schemas.microsoft.com/office/drawing/2014/main" id="{5C91D120-98FD-F797-9C24-0CED3414A4D2}"/>
              </a:ext>
            </a:extLst>
          </p:cNvPr>
          <p:cNvSpPr>
            <a:spLocks noGrp="1"/>
          </p:cNvSpPr>
          <p:nvPr>
            <p:ph type="body" sz="quarter" idx="30" hasCustomPrompt="1"/>
          </p:nvPr>
        </p:nvSpPr>
        <p:spPr>
          <a:xfrm>
            <a:off x="1085632" y="516282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9" name="Text Placeholder 25">
            <a:extLst>
              <a:ext uri="{FF2B5EF4-FFF2-40B4-BE49-F238E27FC236}">
                <a16:creationId xmlns:a16="http://schemas.microsoft.com/office/drawing/2014/main" id="{5F64847A-C2AD-BCB0-DB59-3B89A675C601}"/>
              </a:ext>
            </a:extLst>
          </p:cNvPr>
          <p:cNvSpPr>
            <a:spLocks noGrp="1"/>
          </p:cNvSpPr>
          <p:nvPr>
            <p:ph type="body" sz="quarter" idx="31" hasCustomPrompt="1"/>
          </p:nvPr>
        </p:nvSpPr>
        <p:spPr>
          <a:xfrm>
            <a:off x="1085631" y="548609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30" name="Text Placeholder 25">
            <a:extLst>
              <a:ext uri="{FF2B5EF4-FFF2-40B4-BE49-F238E27FC236}">
                <a16:creationId xmlns:a16="http://schemas.microsoft.com/office/drawing/2014/main" id="{ED9729DC-B69D-2306-F00B-28F954A8E207}"/>
              </a:ext>
            </a:extLst>
          </p:cNvPr>
          <p:cNvSpPr>
            <a:spLocks noGrp="1"/>
          </p:cNvSpPr>
          <p:nvPr>
            <p:ph type="body" sz="quarter" idx="32" hasCustomPrompt="1"/>
          </p:nvPr>
        </p:nvSpPr>
        <p:spPr>
          <a:xfrm>
            <a:off x="6533933" y="4471727"/>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31" name="Text Placeholder 25">
            <a:extLst>
              <a:ext uri="{FF2B5EF4-FFF2-40B4-BE49-F238E27FC236}">
                <a16:creationId xmlns:a16="http://schemas.microsoft.com/office/drawing/2014/main" id="{A04F0918-21AA-8D55-D793-31A5F706A88B}"/>
              </a:ext>
            </a:extLst>
          </p:cNvPr>
          <p:cNvSpPr>
            <a:spLocks noGrp="1"/>
          </p:cNvSpPr>
          <p:nvPr>
            <p:ph type="body" sz="quarter" idx="33" hasCustomPrompt="1"/>
          </p:nvPr>
        </p:nvSpPr>
        <p:spPr>
          <a:xfrm>
            <a:off x="6533933" y="484093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32" name="Text Placeholder 25">
            <a:extLst>
              <a:ext uri="{FF2B5EF4-FFF2-40B4-BE49-F238E27FC236}">
                <a16:creationId xmlns:a16="http://schemas.microsoft.com/office/drawing/2014/main" id="{F7B86C37-C3FF-371D-3F48-F5A67F851119}"/>
              </a:ext>
            </a:extLst>
          </p:cNvPr>
          <p:cNvSpPr>
            <a:spLocks noGrp="1"/>
          </p:cNvSpPr>
          <p:nvPr>
            <p:ph type="body" sz="quarter" idx="34" hasCustomPrompt="1"/>
          </p:nvPr>
        </p:nvSpPr>
        <p:spPr>
          <a:xfrm>
            <a:off x="6533932" y="516282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33" name="Text Placeholder 25">
            <a:extLst>
              <a:ext uri="{FF2B5EF4-FFF2-40B4-BE49-F238E27FC236}">
                <a16:creationId xmlns:a16="http://schemas.microsoft.com/office/drawing/2014/main" id="{6462C683-58B9-093C-2834-FE16B2010C06}"/>
              </a:ext>
            </a:extLst>
          </p:cNvPr>
          <p:cNvSpPr>
            <a:spLocks noGrp="1"/>
          </p:cNvSpPr>
          <p:nvPr>
            <p:ph type="body" sz="quarter" idx="35" hasCustomPrompt="1"/>
          </p:nvPr>
        </p:nvSpPr>
        <p:spPr>
          <a:xfrm>
            <a:off x="6533931" y="548609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34" name="TextBox 33">
            <a:extLst>
              <a:ext uri="{FF2B5EF4-FFF2-40B4-BE49-F238E27FC236}">
                <a16:creationId xmlns:a16="http://schemas.microsoft.com/office/drawing/2014/main" id="{B5350530-FEAC-A299-0BA0-64528813EAD9}"/>
              </a:ext>
            </a:extLst>
          </p:cNvPr>
          <p:cNvSpPr txBox="1"/>
          <p:nvPr userDrawn="1"/>
        </p:nvSpPr>
        <p:spPr>
          <a:xfrm>
            <a:off x="1085631" y="314660"/>
            <a:ext cx="10040940"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B49D5A"/>
                </a:solidFill>
                <a:effectLst/>
                <a:latin typeface="Trebuchet MS" panose="020B0703020202090204" pitchFamily="34" charset="0"/>
              </a:rPr>
              <a:t>Contact Information</a:t>
            </a:r>
          </a:p>
        </p:txBody>
      </p:sp>
      <p:sp>
        <p:nvSpPr>
          <p:cNvPr id="42" name="Rectangle 41">
            <a:extLst>
              <a:ext uri="{FF2B5EF4-FFF2-40B4-BE49-F238E27FC236}">
                <a16:creationId xmlns:a16="http://schemas.microsoft.com/office/drawing/2014/main" id="{4CAAE5F2-AE18-C544-1187-CF0441C296D3}"/>
              </a:ext>
            </a:extLst>
          </p:cNvPr>
          <p:cNvSpPr/>
          <p:nvPr userDrawn="1"/>
        </p:nvSpPr>
        <p:spPr>
          <a:xfrm>
            <a:off x="0" y="6121400"/>
            <a:ext cx="12192000" cy="736600"/>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4" name="Picture 43" descr="A picture containing text&#10;&#10;Description automatically generated">
            <a:extLst>
              <a:ext uri="{FF2B5EF4-FFF2-40B4-BE49-F238E27FC236}">
                <a16:creationId xmlns:a16="http://schemas.microsoft.com/office/drawing/2014/main" id="{889ED987-8135-CB30-53FC-7A0F727955D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6854" y="6325152"/>
            <a:ext cx="814975" cy="365125"/>
          </a:xfrm>
          <a:prstGeom prst="rect">
            <a:avLst/>
          </a:prstGeom>
        </p:spPr>
      </p:pic>
      <p:sp>
        <p:nvSpPr>
          <p:cNvPr id="35" name="TextBox 34">
            <a:extLst>
              <a:ext uri="{FF2B5EF4-FFF2-40B4-BE49-F238E27FC236}">
                <a16:creationId xmlns:a16="http://schemas.microsoft.com/office/drawing/2014/main" id="{0896CFE6-4BAA-E863-120B-157E9BAC46AE}"/>
              </a:ext>
            </a:extLst>
          </p:cNvPr>
          <p:cNvSpPr txBox="1"/>
          <p:nvPr userDrawn="1"/>
        </p:nvSpPr>
        <p:spPr>
          <a:xfrm>
            <a:off x="1079190" y="6399769"/>
            <a:ext cx="11236779"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spc="300" dirty="0">
                <a:solidFill>
                  <a:srgbClr val="B49D5A"/>
                </a:solidFill>
                <a:effectLst/>
                <a:latin typeface="Montserrat" pitchFamily="2" charset="77"/>
              </a:rPr>
              <a:t>National 8(a) Association  </a:t>
            </a:r>
            <a:r>
              <a:rPr lang="en-US" sz="1000" spc="300" dirty="0">
                <a:solidFill>
                  <a:srgbClr val="B49D5A"/>
                </a:solidFill>
                <a:effectLst/>
                <a:latin typeface="Montserrat" pitchFamily="2" charset="77"/>
              </a:rPr>
              <a:t>◆      </a:t>
            </a:r>
            <a:r>
              <a:rPr lang="en-US" sz="1000" b="1" spc="300" dirty="0">
                <a:solidFill>
                  <a:srgbClr val="B49D5A"/>
                </a:solidFill>
                <a:effectLst/>
                <a:latin typeface="Montserrat" pitchFamily="2" charset="77"/>
              </a:rPr>
              <a:t>2023 National Small Business Conference</a:t>
            </a:r>
            <a:r>
              <a:rPr lang="en-US" sz="1000" spc="300" dirty="0">
                <a:solidFill>
                  <a:srgbClr val="B49D5A"/>
                </a:solidFill>
                <a:effectLst/>
                <a:latin typeface="Montserrat" pitchFamily="2" charset="77"/>
              </a:rPr>
              <a:t>     ◆     </a:t>
            </a:r>
            <a:r>
              <a:rPr lang="en-US" sz="1000" b="1" i="0" spc="300" dirty="0">
                <a:solidFill>
                  <a:srgbClr val="B49D5A"/>
                </a:solidFill>
                <a:effectLst/>
                <a:latin typeface="Montserrat" pitchFamily="2" charset="77"/>
              </a:rPr>
              <a:t>New Orleans, LA </a:t>
            </a:r>
            <a:r>
              <a:rPr lang="en-US" sz="1000" spc="300" dirty="0">
                <a:solidFill>
                  <a:srgbClr val="B49D5A"/>
                </a:solidFill>
                <a:effectLst/>
                <a:latin typeface="Montserrat" pitchFamily="2" charset="77"/>
              </a:rPr>
              <a:t> </a:t>
            </a:r>
          </a:p>
        </p:txBody>
      </p:sp>
    </p:spTree>
    <p:extLst>
      <p:ext uri="{BB962C8B-B14F-4D97-AF65-F5344CB8AC3E}">
        <p14:creationId xmlns:p14="http://schemas.microsoft.com/office/powerpoint/2010/main" val="423812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3SBC - Contact Info 2">
    <p:bg>
      <p:bgPr>
        <a:solidFill>
          <a:srgbClr val="B49D5A"/>
        </a:solidFill>
        <a:effectLst/>
      </p:bgPr>
    </p:bg>
    <p:spTree>
      <p:nvGrpSpPr>
        <p:cNvPr id="1" name=""/>
        <p:cNvGrpSpPr/>
        <p:nvPr/>
      </p:nvGrpSpPr>
      <p:grpSpPr>
        <a:xfrm>
          <a:off x="0" y="0"/>
          <a:ext cx="0" cy="0"/>
          <a:chOff x="0" y="0"/>
          <a:chExt cx="0" cy="0"/>
        </a:xfrm>
      </p:grpSpPr>
      <p:sp>
        <p:nvSpPr>
          <p:cNvPr id="10" name="Text Placeholder 25">
            <a:extLst>
              <a:ext uri="{FF2B5EF4-FFF2-40B4-BE49-F238E27FC236}">
                <a16:creationId xmlns:a16="http://schemas.microsoft.com/office/drawing/2014/main" id="{5CA08FA5-20A5-3F4A-E29A-4C46273EDDC4}"/>
              </a:ext>
            </a:extLst>
          </p:cNvPr>
          <p:cNvSpPr>
            <a:spLocks noGrp="1"/>
          </p:cNvSpPr>
          <p:nvPr>
            <p:ph type="body" sz="quarter" idx="12" hasCustomPrompt="1"/>
          </p:nvPr>
        </p:nvSpPr>
        <p:spPr>
          <a:xfrm>
            <a:off x="1085633" y="1242297"/>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11" name="Text Placeholder 25">
            <a:extLst>
              <a:ext uri="{FF2B5EF4-FFF2-40B4-BE49-F238E27FC236}">
                <a16:creationId xmlns:a16="http://schemas.microsoft.com/office/drawing/2014/main" id="{BF16B36C-D0FE-5453-FBD7-30F18067B8A5}"/>
              </a:ext>
            </a:extLst>
          </p:cNvPr>
          <p:cNvSpPr>
            <a:spLocks noGrp="1"/>
          </p:cNvSpPr>
          <p:nvPr>
            <p:ph type="body" sz="quarter" idx="13" hasCustomPrompt="1"/>
          </p:nvPr>
        </p:nvSpPr>
        <p:spPr>
          <a:xfrm>
            <a:off x="1085633" y="161150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12" name="Text Placeholder 25">
            <a:extLst>
              <a:ext uri="{FF2B5EF4-FFF2-40B4-BE49-F238E27FC236}">
                <a16:creationId xmlns:a16="http://schemas.microsoft.com/office/drawing/2014/main" id="{E59F5C5D-49BB-D57F-1A81-E5BB40FC36D6}"/>
              </a:ext>
            </a:extLst>
          </p:cNvPr>
          <p:cNvSpPr>
            <a:spLocks noGrp="1"/>
          </p:cNvSpPr>
          <p:nvPr>
            <p:ph type="body" sz="quarter" idx="14" hasCustomPrompt="1"/>
          </p:nvPr>
        </p:nvSpPr>
        <p:spPr>
          <a:xfrm>
            <a:off x="1085632" y="193339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13" name="Text Placeholder 25">
            <a:extLst>
              <a:ext uri="{FF2B5EF4-FFF2-40B4-BE49-F238E27FC236}">
                <a16:creationId xmlns:a16="http://schemas.microsoft.com/office/drawing/2014/main" id="{374F402B-9FA4-0EFA-7B77-EA6136625B33}"/>
              </a:ext>
            </a:extLst>
          </p:cNvPr>
          <p:cNvSpPr>
            <a:spLocks noGrp="1"/>
          </p:cNvSpPr>
          <p:nvPr>
            <p:ph type="body" sz="quarter" idx="15" hasCustomPrompt="1"/>
          </p:nvPr>
        </p:nvSpPr>
        <p:spPr>
          <a:xfrm>
            <a:off x="1085631" y="225666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14" name="Text Placeholder 25">
            <a:extLst>
              <a:ext uri="{FF2B5EF4-FFF2-40B4-BE49-F238E27FC236}">
                <a16:creationId xmlns:a16="http://schemas.microsoft.com/office/drawing/2014/main" id="{B037760C-71E2-7DF4-35F0-4724CBEA308D}"/>
              </a:ext>
            </a:extLst>
          </p:cNvPr>
          <p:cNvSpPr>
            <a:spLocks noGrp="1"/>
          </p:cNvSpPr>
          <p:nvPr>
            <p:ph type="body" sz="quarter" idx="16" hasCustomPrompt="1"/>
          </p:nvPr>
        </p:nvSpPr>
        <p:spPr>
          <a:xfrm>
            <a:off x="6533933" y="1242297"/>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15" name="Text Placeholder 25">
            <a:extLst>
              <a:ext uri="{FF2B5EF4-FFF2-40B4-BE49-F238E27FC236}">
                <a16:creationId xmlns:a16="http://schemas.microsoft.com/office/drawing/2014/main" id="{25D5B37C-9EAD-5C08-B604-F83E4872DB12}"/>
              </a:ext>
            </a:extLst>
          </p:cNvPr>
          <p:cNvSpPr>
            <a:spLocks noGrp="1"/>
          </p:cNvSpPr>
          <p:nvPr>
            <p:ph type="body" sz="quarter" idx="17" hasCustomPrompt="1"/>
          </p:nvPr>
        </p:nvSpPr>
        <p:spPr>
          <a:xfrm>
            <a:off x="6533933" y="161150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16" name="Text Placeholder 25">
            <a:extLst>
              <a:ext uri="{FF2B5EF4-FFF2-40B4-BE49-F238E27FC236}">
                <a16:creationId xmlns:a16="http://schemas.microsoft.com/office/drawing/2014/main" id="{BB5E5133-A635-3A19-51BC-B9A081594629}"/>
              </a:ext>
            </a:extLst>
          </p:cNvPr>
          <p:cNvSpPr>
            <a:spLocks noGrp="1"/>
          </p:cNvSpPr>
          <p:nvPr>
            <p:ph type="body" sz="quarter" idx="18" hasCustomPrompt="1"/>
          </p:nvPr>
        </p:nvSpPr>
        <p:spPr>
          <a:xfrm>
            <a:off x="6533932" y="193339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17" name="Text Placeholder 25">
            <a:extLst>
              <a:ext uri="{FF2B5EF4-FFF2-40B4-BE49-F238E27FC236}">
                <a16:creationId xmlns:a16="http://schemas.microsoft.com/office/drawing/2014/main" id="{71414711-2924-EF61-089C-8E6AF14DD61D}"/>
              </a:ext>
            </a:extLst>
          </p:cNvPr>
          <p:cNvSpPr>
            <a:spLocks noGrp="1"/>
          </p:cNvSpPr>
          <p:nvPr>
            <p:ph type="body" sz="quarter" idx="19" hasCustomPrompt="1"/>
          </p:nvPr>
        </p:nvSpPr>
        <p:spPr>
          <a:xfrm>
            <a:off x="6533931" y="225666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18" name="Text Placeholder 25">
            <a:extLst>
              <a:ext uri="{FF2B5EF4-FFF2-40B4-BE49-F238E27FC236}">
                <a16:creationId xmlns:a16="http://schemas.microsoft.com/office/drawing/2014/main" id="{B9FAD080-8047-D65A-CE6E-C7D07453A6A7}"/>
              </a:ext>
            </a:extLst>
          </p:cNvPr>
          <p:cNvSpPr>
            <a:spLocks noGrp="1"/>
          </p:cNvSpPr>
          <p:nvPr>
            <p:ph type="body" sz="quarter" idx="20" hasCustomPrompt="1"/>
          </p:nvPr>
        </p:nvSpPr>
        <p:spPr>
          <a:xfrm>
            <a:off x="1085633" y="2860638"/>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19" name="Text Placeholder 25">
            <a:extLst>
              <a:ext uri="{FF2B5EF4-FFF2-40B4-BE49-F238E27FC236}">
                <a16:creationId xmlns:a16="http://schemas.microsoft.com/office/drawing/2014/main" id="{A28BE422-1366-3BA3-6CA6-914C9F76FB85}"/>
              </a:ext>
            </a:extLst>
          </p:cNvPr>
          <p:cNvSpPr>
            <a:spLocks noGrp="1"/>
          </p:cNvSpPr>
          <p:nvPr>
            <p:ph type="body" sz="quarter" idx="21" hasCustomPrompt="1"/>
          </p:nvPr>
        </p:nvSpPr>
        <p:spPr>
          <a:xfrm>
            <a:off x="1085633" y="3229844"/>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0" name="Text Placeholder 25">
            <a:extLst>
              <a:ext uri="{FF2B5EF4-FFF2-40B4-BE49-F238E27FC236}">
                <a16:creationId xmlns:a16="http://schemas.microsoft.com/office/drawing/2014/main" id="{A3ECC47E-4095-0D06-9872-AC6B197F3E2B}"/>
              </a:ext>
            </a:extLst>
          </p:cNvPr>
          <p:cNvSpPr>
            <a:spLocks noGrp="1"/>
          </p:cNvSpPr>
          <p:nvPr>
            <p:ph type="body" sz="quarter" idx="22" hasCustomPrompt="1"/>
          </p:nvPr>
        </p:nvSpPr>
        <p:spPr>
          <a:xfrm>
            <a:off x="1085632" y="3551735"/>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1" name="Text Placeholder 25">
            <a:extLst>
              <a:ext uri="{FF2B5EF4-FFF2-40B4-BE49-F238E27FC236}">
                <a16:creationId xmlns:a16="http://schemas.microsoft.com/office/drawing/2014/main" id="{BA9B0051-B1D6-93F0-2921-0EF4EC111135}"/>
              </a:ext>
            </a:extLst>
          </p:cNvPr>
          <p:cNvSpPr>
            <a:spLocks noGrp="1"/>
          </p:cNvSpPr>
          <p:nvPr>
            <p:ph type="body" sz="quarter" idx="23" hasCustomPrompt="1"/>
          </p:nvPr>
        </p:nvSpPr>
        <p:spPr>
          <a:xfrm>
            <a:off x="1085631" y="3875001"/>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22" name="Text Placeholder 25">
            <a:extLst>
              <a:ext uri="{FF2B5EF4-FFF2-40B4-BE49-F238E27FC236}">
                <a16:creationId xmlns:a16="http://schemas.microsoft.com/office/drawing/2014/main" id="{B7D82FA3-DE3B-A4C5-B4AB-F6E8F35C6636}"/>
              </a:ext>
            </a:extLst>
          </p:cNvPr>
          <p:cNvSpPr>
            <a:spLocks noGrp="1"/>
          </p:cNvSpPr>
          <p:nvPr>
            <p:ph type="body" sz="quarter" idx="24" hasCustomPrompt="1"/>
          </p:nvPr>
        </p:nvSpPr>
        <p:spPr>
          <a:xfrm>
            <a:off x="6533933" y="2860638"/>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23" name="Text Placeholder 25">
            <a:extLst>
              <a:ext uri="{FF2B5EF4-FFF2-40B4-BE49-F238E27FC236}">
                <a16:creationId xmlns:a16="http://schemas.microsoft.com/office/drawing/2014/main" id="{7E1FB705-21B4-7EC8-995C-64D1CCA38E49}"/>
              </a:ext>
            </a:extLst>
          </p:cNvPr>
          <p:cNvSpPr>
            <a:spLocks noGrp="1"/>
          </p:cNvSpPr>
          <p:nvPr>
            <p:ph type="body" sz="quarter" idx="25" hasCustomPrompt="1"/>
          </p:nvPr>
        </p:nvSpPr>
        <p:spPr>
          <a:xfrm>
            <a:off x="6533933" y="3229844"/>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4" name="Text Placeholder 25">
            <a:extLst>
              <a:ext uri="{FF2B5EF4-FFF2-40B4-BE49-F238E27FC236}">
                <a16:creationId xmlns:a16="http://schemas.microsoft.com/office/drawing/2014/main" id="{0716A3B5-2036-75D7-3A94-0CF9893958BD}"/>
              </a:ext>
            </a:extLst>
          </p:cNvPr>
          <p:cNvSpPr>
            <a:spLocks noGrp="1"/>
          </p:cNvSpPr>
          <p:nvPr>
            <p:ph type="body" sz="quarter" idx="26" hasCustomPrompt="1"/>
          </p:nvPr>
        </p:nvSpPr>
        <p:spPr>
          <a:xfrm>
            <a:off x="6533932" y="3551735"/>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5" name="Text Placeholder 25">
            <a:extLst>
              <a:ext uri="{FF2B5EF4-FFF2-40B4-BE49-F238E27FC236}">
                <a16:creationId xmlns:a16="http://schemas.microsoft.com/office/drawing/2014/main" id="{201CAEF0-DC36-2A04-93EE-1FD6B267415E}"/>
              </a:ext>
            </a:extLst>
          </p:cNvPr>
          <p:cNvSpPr>
            <a:spLocks noGrp="1"/>
          </p:cNvSpPr>
          <p:nvPr>
            <p:ph type="body" sz="quarter" idx="27" hasCustomPrompt="1"/>
          </p:nvPr>
        </p:nvSpPr>
        <p:spPr>
          <a:xfrm>
            <a:off x="6533931" y="3875001"/>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26" name="Text Placeholder 25">
            <a:extLst>
              <a:ext uri="{FF2B5EF4-FFF2-40B4-BE49-F238E27FC236}">
                <a16:creationId xmlns:a16="http://schemas.microsoft.com/office/drawing/2014/main" id="{650C6B4D-F4BB-2157-617E-0370BBD60CAF}"/>
              </a:ext>
            </a:extLst>
          </p:cNvPr>
          <p:cNvSpPr>
            <a:spLocks noGrp="1"/>
          </p:cNvSpPr>
          <p:nvPr>
            <p:ph type="body" sz="quarter" idx="28" hasCustomPrompt="1"/>
          </p:nvPr>
        </p:nvSpPr>
        <p:spPr>
          <a:xfrm>
            <a:off x="1085633" y="4471727"/>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27" name="Text Placeholder 25">
            <a:extLst>
              <a:ext uri="{FF2B5EF4-FFF2-40B4-BE49-F238E27FC236}">
                <a16:creationId xmlns:a16="http://schemas.microsoft.com/office/drawing/2014/main" id="{2B43DCA3-2B11-F51E-772B-F3C6B42B2C5C}"/>
              </a:ext>
            </a:extLst>
          </p:cNvPr>
          <p:cNvSpPr>
            <a:spLocks noGrp="1"/>
          </p:cNvSpPr>
          <p:nvPr>
            <p:ph type="body" sz="quarter" idx="29" hasCustomPrompt="1"/>
          </p:nvPr>
        </p:nvSpPr>
        <p:spPr>
          <a:xfrm>
            <a:off x="1085633" y="484093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8" name="Text Placeholder 25">
            <a:extLst>
              <a:ext uri="{FF2B5EF4-FFF2-40B4-BE49-F238E27FC236}">
                <a16:creationId xmlns:a16="http://schemas.microsoft.com/office/drawing/2014/main" id="{5C91D120-98FD-F797-9C24-0CED3414A4D2}"/>
              </a:ext>
            </a:extLst>
          </p:cNvPr>
          <p:cNvSpPr>
            <a:spLocks noGrp="1"/>
          </p:cNvSpPr>
          <p:nvPr>
            <p:ph type="body" sz="quarter" idx="30" hasCustomPrompt="1"/>
          </p:nvPr>
        </p:nvSpPr>
        <p:spPr>
          <a:xfrm>
            <a:off x="1085632" y="516282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9" name="Text Placeholder 25">
            <a:extLst>
              <a:ext uri="{FF2B5EF4-FFF2-40B4-BE49-F238E27FC236}">
                <a16:creationId xmlns:a16="http://schemas.microsoft.com/office/drawing/2014/main" id="{5F64847A-C2AD-BCB0-DB59-3B89A675C601}"/>
              </a:ext>
            </a:extLst>
          </p:cNvPr>
          <p:cNvSpPr>
            <a:spLocks noGrp="1"/>
          </p:cNvSpPr>
          <p:nvPr>
            <p:ph type="body" sz="quarter" idx="31" hasCustomPrompt="1"/>
          </p:nvPr>
        </p:nvSpPr>
        <p:spPr>
          <a:xfrm>
            <a:off x="1085631" y="548609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30" name="Text Placeholder 25">
            <a:extLst>
              <a:ext uri="{FF2B5EF4-FFF2-40B4-BE49-F238E27FC236}">
                <a16:creationId xmlns:a16="http://schemas.microsoft.com/office/drawing/2014/main" id="{ED9729DC-B69D-2306-F00B-28F954A8E207}"/>
              </a:ext>
            </a:extLst>
          </p:cNvPr>
          <p:cNvSpPr>
            <a:spLocks noGrp="1"/>
          </p:cNvSpPr>
          <p:nvPr>
            <p:ph type="body" sz="quarter" idx="32" hasCustomPrompt="1"/>
          </p:nvPr>
        </p:nvSpPr>
        <p:spPr>
          <a:xfrm>
            <a:off x="6533933" y="4471727"/>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31" name="Text Placeholder 25">
            <a:extLst>
              <a:ext uri="{FF2B5EF4-FFF2-40B4-BE49-F238E27FC236}">
                <a16:creationId xmlns:a16="http://schemas.microsoft.com/office/drawing/2014/main" id="{A04F0918-21AA-8D55-D793-31A5F706A88B}"/>
              </a:ext>
            </a:extLst>
          </p:cNvPr>
          <p:cNvSpPr>
            <a:spLocks noGrp="1"/>
          </p:cNvSpPr>
          <p:nvPr>
            <p:ph type="body" sz="quarter" idx="33" hasCustomPrompt="1"/>
          </p:nvPr>
        </p:nvSpPr>
        <p:spPr>
          <a:xfrm>
            <a:off x="6533933" y="484093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32" name="Text Placeholder 25">
            <a:extLst>
              <a:ext uri="{FF2B5EF4-FFF2-40B4-BE49-F238E27FC236}">
                <a16:creationId xmlns:a16="http://schemas.microsoft.com/office/drawing/2014/main" id="{F7B86C37-C3FF-371D-3F48-F5A67F851119}"/>
              </a:ext>
            </a:extLst>
          </p:cNvPr>
          <p:cNvSpPr>
            <a:spLocks noGrp="1"/>
          </p:cNvSpPr>
          <p:nvPr>
            <p:ph type="body" sz="quarter" idx="34" hasCustomPrompt="1"/>
          </p:nvPr>
        </p:nvSpPr>
        <p:spPr>
          <a:xfrm>
            <a:off x="6533932" y="516282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33" name="Text Placeholder 25">
            <a:extLst>
              <a:ext uri="{FF2B5EF4-FFF2-40B4-BE49-F238E27FC236}">
                <a16:creationId xmlns:a16="http://schemas.microsoft.com/office/drawing/2014/main" id="{6462C683-58B9-093C-2834-FE16B2010C06}"/>
              </a:ext>
            </a:extLst>
          </p:cNvPr>
          <p:cNvSpPr>
            <a:spLocks noGrp="1"/>
          </p:cNvSpPr>
          <p:nvPr>
            <p:ph type="body" sz="quarter" idx="35" hasCustomPrompt="1"/>
          </p:nvPr>
        </p:nvSpPr>
        <p:spPr>
          <a:xfrm>
            <a:off x="6533931" y="548609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34" name="TextBox 33">
            <a:extLst>
              <a:ext uri="{FF2B5EF4-FFF2-40B4-BE49-F238E27FC236}">
                <a16:creationId xmlns:a16="http://schemas.microsoft.com/office/drawing/2014/main" id="{B5350530-FEAC-A299-0BA0-64528813EAD9}"/>
              </a:ext>
            </a:extLst>
          </p:cNvPr>
          <p:cNvSpPr txBox="1"/>
          <p:nvPr userDrawn="1"/>
        </p:nvSpPr>
        <p:spPr>
          <a:xfrm>
            <a:off x="1085631" y="314660"/>
            <a:ext cx="10040940"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2C3A52"/>
                </a:solidFill>
                <a:effectLst/>
                <a:latin typeface="Trebuchet MS" panose="020B0703020202090204" pitchFamily="34" charset="0"/>
              </a:rPr>
              <a:t>Contact Information</a:t>
            </a:r>
          </a:p>
        </p:txBody>
      </p:sp>
      <p:sp>
        <p:nvSpPr>
          <p:cNvPr id="42" name="Rectangle 41">
            <a:extLst>
              <a:ext uri="{FF2B5EF4-FFF2-40B4-BE49-F238E27FC236}">
                <a16:creationId xmlns:a16="http://schemas.microsoft.com/office/drawing/2014/main" id="{4CAAE5F2-AE18-C544-1187-CF0441C296D3}"/>
              </a:ext>
            </a:extLst>
          </p:cNvPr>
          <p:cNvSpPr/>
          <p:nvPr userDrawn="1"/>
        </p:nvSpPr>
        <p:spPr>
          <a:xfrm>
            <a:off x="0" y="6121400"/>
            <a:ext cx="12192000" cy="736600"/>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4" name="Picture 43" descr="A picture containing text&#10;&#10;Description automatically generated">
            <a:extLst>
              <a:ext uri="{FF2B5EF4-FFF2-40B4-BE49-F238E27FC236}">
                <a16:creationId xmlns:a16="http://schemas.microsoft.com/office/drawing/2014/main" id="{889ED987-8135-CB30-53FC-7A0F727955D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6854" y="6325152"/>
            <a:ext cx="814975" cy="365125"/>
          </a:xfrm>
          <a:prstGeom prst="rect">
            <a:avLst/>
          </a:prstGeom>
        </p:spPr>
      </p:pic>
      <p:sp>
        <p:nvSpPr>
          <p:cNvPr id="35" name="TextBox 34">
            <a:extLst>
              <a:ext uri="{FF2B5EF4-FFF2-40B4-BE49-F238E27FC236}">
                <a16:creationId xmlns:a16="http://schemas.microsoft.com/office/drawing/2014/main" id="{79707301-7AC2-2BD7-8D30-B702052EA2F2}"/>
              </a:ext>
            </a:extLst>
          </p:cNvPr>
          <p:cNvSpPr txBox="1"/>
          <p:nvPr userDrawn="1"/>
        </p:nvSpPr>
        <p:spPr>
          <a:xfrm>
            <a:off x="1079190" y="6399769"/>
            <a:ext cx="11236779"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spc="300" dirty="0">
                <a:solidFill>
                  <a:srgbClr val="B49D5A"/>
                </a:solidFill>
                <a:effectLst/>
                <a:latin typeface="Montserrat" pitchFamily="2" charset="77"/>
              </a:rPr>
              <a:t>National 8(a) Association  </a:t>
            </a:r>
            <a:r>
              <a:rPr lang="en-US" sz="1000" spc="300" dirty="0">
                <a:solidFill>
                  <a:srgbClr val="B49D5A"/>
                </a:solidFill>
                <a:effectLst/>
                <a:latin typeface="Montserrat" pitchFamily="2" charset="77"/>
              </a:rPr>
              <a:t>◆      </a:t>
            </a:r>
            <a:r>
              <a:rPr lang="en-US" sz="1000" b="1" spc="300" dirty="0">
                <a:solidFill>
                  <a:srgbClr val="B49D5A"/>
                </a:solidFill>
                <a:effectLst/>
                <a:latin typeface="Montserrat" pitchFamily="2" charset="77"/>
              </a:rPr>
              <a:t>2023 National Small Business Conference</a:t>
            </a:r>
            <a:r>
              <a:rPr lang="en-US" sz="1000" spc="300" dirty="0">
                <a:solidFill>
                  <a:srgbClr val="B49D5A"/>
                </a:solidFill>
                <a:effectLst/>
                <a:latin typeface="Montserrat" pitchFamily="2" charset="77"/>
              </a:rPr>
              <a:t>     ◆     </a:t>
            </a:r>
            <a:r>
              <a:rPr lang="en-US" sz="1000" b="1" i="0" spc="300" dirty="0">
                <a:solidFill>
                  <a:srgbClr val="B49D5A"/>
                </a:solidFill>
                <a:effectLst/>
                <a:latin typeface="Montserrat" pitchFamily="2" charset="77"/>
              </a:rPr>
              <a:t>New Orleans, LA </a:t>
            </a:r>
            <a:r>
              <a:rPr lang="en-US" sz="1000" spc="300" dirty="0">
                <a:solidFill>
                  <a:srgbClr val="B49D5A"/>
                </a:solidFill>
                <a:effectLst/>
                <a:latin typeface="Montserrat" pitchFamily="2" charset="77"/>
              </a:rPr>
              <a:t> </a:t>
            </a:r>
          </a:p>
        </p:txBody>
      </p:sp>
    </p:spTree>
    <p:extLst>
      <p:ext uri="{BB962C8B-B14F-4D97-AF65-F5344CB8AC3E}">
        <p14:creationId xmlns:p14="http://schemas.microsoft.com/office/powerpoint/2010/main" val="14466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3SBC - Moderator 1">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827BB-7693-5FF2-DBA8-378E27FCE99B}"/>
              </a:ext>
            </a:extLst>
          </p:cNvPr>
          <p:cNvSpPr/>
          <p:nvPr userDrawn="1"/>
        </p:nvSpPr>
        <p:spPr>
          <a:xfrm>
            <a:off x="-2" y="0"/>
            <a:ext cx="9421587" cy="6858000"/>
          </a:xfrm>
          <a:prstGeom prst="rect">
            <a:avLst/>
          </a:prstGeom>
          <a:solidFill>
            <a:srgbClr val="2C3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7378A0F-2121-5AA9-77C4-606E78B3D709}"/>
              </a:ext>
            </a:extLst>
          </p:cNvPr>
          <p:cNvSpPr/>
          <p:nvPr userDrawn="1"/>
        </p:nvSpPr>
        <p:spPr>
          <a:xfrm>
            <a:off x="9421586" y="0"/>
            <a:ext cx="2770414" cy="6858000"/>
          </a:xfrm>
          <a:prstGeom prst="rect">
            <a:avLst/>
          </a:prstGeom>
          <a:solidFill>
            <a:srgbClr val="B49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4C1F36D-2672-077D-4130-BCE2B97C6D1E}"/>
              </a:ext>
            </a:extLst>
          </p:cNvPr>
          <p:cNvSpPr txBox="1"/>
          <p:nvPr userDrawn="1"/>
        </p:nvSpPr>
        <p:spPr>
          <a:xfrm>
            <a:off x="831851" y="1518557"/>
            <a:ext cx="5556858" cy="6309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500" b="1" dirty="0">
                <a:solidFill>
                  <a:srgbClr val="646E7E"/>
                </a:solidFill>
                <a:effectLst/>
                <a:latin typeface="OldErika" pitchFamily="2" charset="0"/>
              </a:rPr>
              <a:t>Moderator</a:t>
            </a:r>
            <a:endParaRPr lang="en-US" sz="3500" dirty="0">
              <a:solidFill>
                <a:srgbClr val="646E7E"/>
              </a:solidFill>
              <a:effectLst/>
              <a:latin typeface="OldErika" pitchFamily="2" charset="0"/>
            </a:endParaRPr>
          </a:p>
        </p:txBody>
      </p:sp>
      <p:sp>
        <p:nvSpPr>
          <p:cNvPr id="11" name="Text Placeholder 2">
            <a:extLst>
              <a:ext uri="{FF2B5EF4-FFF2-40B4-BE49-F238E27FC236}">
                <a16:creationId xmlns:a16="http://schemas.microsoft.com/office/drawing/2014/main" id="{9C1DAE56-3F59-EBB9-B814-53EE8AB22627}"/>
              </a:ext>
            </a:extLst>
          </p:cNvPr>
          <p:cNvSpPr>
            <a:spLocks noGrp="1"/>
          </p:cNvSpPr>
          <p:nvPr>
            <p:ph type="body" idx="13" hasCustomPrompt="1"/>
          </p:nvPr>
        </p:nvSpPr>
        <p:spPr>
          <a:xfrm>
            <a:off x="831850" y="2493712"/>
            <a:ext cx="7223576" cy="630942"/>
          </a:xfrm>
        </p:spPr>
        <p:txBody>
          <a:bodyPr>
            <a:normAutofit/>
          </a:bodyPr>
          <a:lstStyle>
            <a:lvl1pPr marL="0" indent="0">
              <a:buNone/>
              <a:defRPr sz="4800" b="1">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12" name="Text Placeholder 2">
            <a:extLst>
              <a:ext uri="{FF2B5EF4-FFF2-40B4-BE49-F238E27FC236}">
                <a16:creationId xmlns:a16="http://schemas.microsoft.com/office/drawing/2014/main" id="{160594DE-D268-8D89-9B13-38AAB781AFC7}"/>
              </a:ext>
            </a:extLst>
          </p:cNvPr>
          <p:cNvSpPr>
            <a:spLocks noGrp="1"/>
          </p:cNvSpPr>
          <p:nvPr>
            <p:ph type="body" idx="14" hasCustomPrompt="1"/>
          </p:nvPr>
        </p:nvSpPr>
        <p:spPr>
          <a:xfrm>
            <a:off x="831850" y="3244825"/>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14" name="Text Placeholder 2">
            <a:extLst>
              <a:ext uri="{FF2B5EF4-FFF2-40B4-BE49-F238E27FC236}">
                <a16:creationId xmlns:a16="http://schemas.microsoft.com/office/drawing/2014/main" id="{FCC46179-A5BA-0893-712C-FB8D770BF157}"/>
              </a:ext>
            </a:extLst>
          </p:cNvPr>
          <p:cNvSpPr>
            <a:spLocks noGrp="1"/>
          </p:cNvSpPr>
          <p:nvPr>
            <p:ph type="body" idx="15" hasCustomPrompt="1"/>
          </p:nvPr>
        </p:nvSpPr>
        <p:spPr>
          <a:xfrm>
            <a:off x="831850" y="4012267"/>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Company</a:t>
            </a:r>
          </a:p>
        </p:txBody>
      </p:sp>
      <p:cxnSp>
        <p:nvCxnSpPr>
          <p:cNvPr id="15" name="Straight Connector 14">
            <a:extLst>
              <a:ext uri="{FF2B5EF4-FFF2-40B4-BE49-F238E27FC236}">
                <a16:creationId xmlns:a16="http://schemas.microsoft.com/office/drawing/2014/main" id="{E90B2151-FEC4-919E-C4D0-2F51E365FABA}"/>
              </a:ext>
            </a:extLst>
          </p:cNvPr>
          <p:cNvCxnSpPr>
            <a:cxnSpLocks/>
          </p:cNvCxnSpPr>
          <p:nvPr userDrawn="1"/>
        </p:nvCxnSpPr>
        <p:spPr>
          <a:xfrm>
            <a:off x="821868" y="2197103"/>
            <a:ext cx="7233558" cy="0"/>
          </a:xfrm>
          <a:prstGeom prst="line">
            <a:avLst/>
          </a:prstGeom>
          <a:ln w="38100">
            <a:solidFill>
              <a:srgbClr val="646E7E"/>
            </a:solidFill>
          </a:ln>
        </p:spPr>
        <p:style>
          <a:lnRef idx="1">
            <a:schemeClr val="accent1"/>
          </a:lnRef>
          <a:fillRef idx="0">
            <a:schemeClr val="accent1"/>
          </a:fillRef>
          <a:effectRef idx="0">
            <a:schemeClr val="accent1"/>
          </a:effectRef>
          <a:fontRef idx="minor">
            <a:schemeClr val="tx1"/>
          </a:fontRef>
        </p:style>
      </p:cxnSp>
      <p:sp>
        <p:nvSpPr>
          <p:cNvPr id="21" name="Picture Placeholder 20">
            <a:extLst>
              <a:ext uri="{FF2B5EF4-FFF2-40B4-BE49-F238E27FC236}">
                <a16:creationId xmlns:a16="http://schemas.microsoft.com/office/drawing/2014/main" id="{E09B9AE7-8AD8-946F-5D87-8C9148A20E9D}"/>
              </a:ext>
            </a:extLst>
          </p:cNvPr>
          <p:cNvSpPr>
            <a:spLocks noGrp="1"/>
          </p:cNvSpPr>
          <p:nvPr>
            <p:ph type="pic" sz="quarter" idx="16" hasCustomPrompt="1"/>
          </p:nvPr>
        </p:nvSpPr>
        <p:spPr>
          <a:xfrm>
            <a:off x="8514556" y="1189115"/>
            <a:ext cx="3013416" cy="4209393"/>
          </a:xfrm>
          <a:solidFill>
            <a:srgbClr val="646E7E"/>
          </a:solidFill>
        </p:spPr>
        <p:txBody>
          <a:bodyPr/>
          <a:lstStyle>
            <a:lvl1pPr marL="0" indent="0" algn="ctr">
              <a:buNone/>
              <a:defRPr/>
            </a:lvl1pPr>
          </a:lstStyle>
          <a:p>
            <a:r>
              <a:rPr lang="en-US" dirty="0"/>
              <a:t>Insert Picture Here</a:t>
            </a:r>
          </a:p>
        </p:txBody>
      </p:sp>
      <p:pic>
        <p:nvPicPr>
          <p:cNvPr id="26" name="Picture 25" descr="A picture containing background pattern&#10;&#10;Description automatically generated">
            <a:extLst>
              <a:ext uri="{FF2B5EF4-FFF2-40B4-BE49-F238E27FC236}">
                <a16:creationId xmlns:a16="http://schemas.microsoft.com/office/drawing/2014/main" id="{562155DF-5F90-07F5-0924-D6285C1604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193272" y="5912294"/>
            <a:ext cx="1227042" cy="549739"/>
          </a:xfrm>
          <a:prstGeom prst="rect">
            <a:avLst/>
          </a:prstGeom>
        </p:spPr>
      </p:pic>
    </p:spTree>
    <p:extLst>
      <p:ext uri="{BB962C8B-B14F-4D97-AF65-F5344CB8AC3E}">
        <p14:creationId xmlns:p14="http://schemas.microsoft.com/office/powerpoint/2010/main" val="2970807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3SBC - Speaker 1">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827BB-7693-5FF2-DBA8-378E27FCE99B}"/>
              </a:ext>
            </a:extLst>
          </p:cNvPr>
          <p:cNvSpPr/>
          <p:nvPr userDrawn="1"/>
        </p:nvSpPr>
        <p:spPr>
          <a:xfrm>
            <a:off x="-2" y="0"/>
            <a:ext cx="9421587" cy="6858000"/>
          </a:xfrm>
          <a:prstGeom prst="rect">
            <a:avLst/>
          </a:prstGeom>
          <a:solidFill>
            <a:srgbClr val="2C3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7378A0F-2121-5AA9-77C4-606E78B3D709}"/>
              </a:ext>
            </a:extLst>
          </p:cNvPr>
          <p:cNvSpPr/>
          <p:nvPr userDrawn="1"/>
        </p:nvSpPr>
        <p:spPr>
          <a:xfrm>
            <a:off x="9421586" y="0"/>
            <a:ext cx="2770414" cy="6858000"/>
          </a:xfrm>
          <a:prstGeom prst="rect">
            <a:avLst/>
          </a:prstGeom>
          <a:solidFill>
            <a:srgbClr val="B49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4C1F36D-2672-077D-4130-BCE2B97C6D1E}"/>
              </a:ext>
            </a:extLst>
          </p:cNvPr>
          <p:cNvSpPr txBox="1"/>
          <p:nvPr userDrawn="1"/>
        </p:nvSpPr>
        <p:spPr>
          <a:xfrm>
            <a:off x="831851" y="1518557"/>
            <a:ext cx="5556858" cy="6309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500" b="1" dirty="0">
                <a:solidFill>
                  <a:srgbClr val="646E7E"/>
                </a:solidFill>
                <a:effectLst/>
                <a:latin typeface="OldErika" pitchFamily="2" charset="0"/>
              </a:rPr>
              <a:t>Speaker</a:t>
            </a:r>
            <a:endParaRPr lang="en-US" sz="3500" dirty="0">
              <a:solidFill>
                <a:srgbClr val="646E7E"/>
              </a:solidFill>
              <a:effectLst/>
              <a:latin typeface="OldErika" pitchFamily="2" charset="0"/>
            </a:endParaRPr>
          </a:p>
        </p:txBody>
      </p:sp>
      <p:sp>
        <p:nvSpPr>
          <p:cNvPr id="11" name="Text Placeholder 2">
            <a:extLst>
              <a:ext uri="{FF2B5EF4-FFF2-40B4-BE49-F238E27FC236}">
                <a16:creationId xmlns:a16="http://schemas.microsoft.com/office/drawing/2014/main" id="{9C1DAE56-3F59-EBB9-B814-53EE8AB22627}"/>
              </a:ext>
            </a:extLst>
          </p:cNvPr>
          <p:cNvSpPr>
            <a:spLocks noGrp="1"/>
          </p:cNvSpPr>
          <p:nvPr>
            <p:ph type="body" idx="13" hasCustomPrompt="1"/>
          </p:nvPr>
        </p:nvSpPr>
        <p:spPr>
          <a:xfrm>
            <a:off x="831850" y="2493712"/>
            <a:ext cx="7223576" cy="630942"/>
          </a:xfrm>
        </p:spPr>
        <p:txBody>
          <a:bodyPr>
            <a:normAutofit/>
          </a:bodyPr>
          <a:lstStyle>
            <a:lvl1pPr marL="0" indent="0">
              <a:buNone/>
              <a:defRPr sz="4800" b="1">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12" name="Text Placeholder 2">
            <a:extLst>
              <a:ext uri="{FF2B5EF4-FFF2-40B4-BE49-F238E27FC236}">
                <a16:creationId xmlns:a16="http://schemas.microsoft.com/office/drawing/2014/main" id="{160594DE-D268-8D89-9B13-38AAB781AFC7}"/>
              </a:ext>
            </a:extLst>
          </p:cNvPr>
          <p:cNvSpPr>
            <a:spLocks noGrp="1"/>
          </p:cNvSpPr>
          <p:nvPr>
            <p:ph type="body" idx="14" hasCustomPrompt="1"/>
          </p:nvPr>
        </p:nvSpPr>
        <p:spPr>
          <a:xfrm>
            <a:off x="831850" y="3244825"/>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14" name="Text Placeholder 2">
            <a:extLst>
              <a:ext uri="{FF2B5EF4-FFF2-40B4-BE49-F238E27FC236}">
                <a16:creationId xmlns:a16="http://schemas.microsoft.com/office/drawing/2014/main" id="{FCC46179-A5BA-0893-712C-FB8D770BF157}"/>
              </a:ext>
            </a:extLst>
          </p:cNvPr>
          <p:cNvSpPr>
            <a:spLocks noGrp="1"/>
          </p:cNvSpPr>
          <p:nvPr>
            <p:ph type="body" idx="15" hasCustomPrompt="1"/>
          </p:nvPr>
        </p:nvSpPr>
        <p:spPr>
          <a:xfrm>
            <a:off x="831850" y="4012267"/>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Company</a:t>
            </a:r>
          </a:p>
        </p:txBody>
      </p:sp>
      <p:cxnSp>
        <p:nvCxnSpPr>
          <p:cNvPr id="15" name="Straight Connector 14">
            <a:extLst>
              <a:ext uri="{FF2B5EF4-FFF2-40B4-BE49-F238E27FC236}">
                <a16:creationId xmlns:a16="http://schemas.microsoft.com/office/drawing/2014/main" id="{E90B2151-FEC4-919E-C4D0-2F51E365FABA}"/>
              </a:ext>
            </a:extLst>
          </p:cNvPr>
          <p:cNvCxnSpPr>
            <a:cxnSpLocks/>
          </p:cNvCxnSpPr>
          <p:nvPr userDrawn="1"/>
        </p:nvCxnSpPr>
        <p:spPr>
          <a:xfrm>
            <a:off x="821868" y="2197103"/>
            <a:ext cx="7233558" cy="0"/>
          </a:xfrm>
          <a:prstGeom prst="line">
            <a:avLst/>
          </a:prstGeom>
          <a:ln w="38100">
            <a:solidFill>
              <a:srgbClr val="646E7E"/>
            </a:solidFill>
          </a:ln>
        </p:spPr>
        <p:style>
          <a:lnRef idx="1">
            <a:schemeClr val="accent1"/>
          </a:lnRef>
          <a:fillRef idx="0">
            <a:schemeClr val="accent1"/>
          </a:fillRef>
          <a:effectRef idx="0">
            <a:schemeClr val="accent1"/>
          </a:effectRef>
          <a:fontRef idx="minor">
            <a:schemeClr val="tx1"/>
          </a:fontRef>
        </p:style>
      </p:cxnSp>
      <p:sp>
        <p:nvSpPr>
          <p:cNvPr id="21" name="Picture Placeholder 20">
            <a:extLst>
              <a:ext uri="{FF2B5EF4-FFF2-40B4-BE49-F238E27FC236}">
                <a16:creationId xmlns:a16="http://schemas.microsoft.com/office/drawing/2014/main" id="{E09B9AE7-8AD8-946F-5D87-8C9148A20E9D}"/>
              </a:ext>
            </a:extLst>
          </p:cNvPr>
          <p:cNvSpPr>
            <a:spLocks noGrp="1"/>
          </p:cNvSpPr>
          <p:nvPr>
            <p:ph type="pic" sz="quarter" idx="16" hasCustomPrompt="1"/>
          </p:nvPr>
        </p:nvSpPr>
        <p:spPr>
          <a:xfrm>
            <a:off x="8514556" y="1189115"/>
            <a:ext cx="3013416" cy="4209393"/>
          </a:xfrm>
          <a:solidFill>
            <a:srgbClr val="646E7E"/>
          </a:solidFill>
        </p:spPr>
        <p:txBody>
          <a:bodyPr/>
          <a:lstStyle>
            <a:lvl1pPr marL="0" indent="0" algn="ctr">
              <a:buNone/>
              <a:defRPr/>
            </a:lvl1pPr>
          </a:lstStyle>
          <a:p>
            <a:r>
              <a:rPr lang="en-US" dirty="0"/>
              <a:t>Insert Picture Here</a:t>
            </a:r>
          </a:p>
        </p:txBody>
      </p:sp>
      <p:pic>
        <p:nvPicPr>
          <p:cNvPr id="26" name="Picture 25" descr="A picture containing background pattern&#10;&#10;Description automatically generated">
            <a:extLst>
              <a:ext uri="{FF2B5EF4-FFF2-40B4-BE49-F238E27FC236}">
                <a16:creationId xmlns:a16="http://schemas.microsoft.com/office/drawing/2014/main" id="{562155DF-5F90-07F5-0924-D6285C1604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193272" y="5912294"/>
            <a:ext cx="1227042" cy="549739"/>
          </a:xfrm>
          <a:prstGeom prst="rect">
            <a:avLst/>
          </a:prstGeom>
        </p:spPr>
      </p:pic>
    </p:spTree>
    <p:extLst>
      <p:ext uri="{BB962C8B-B14F-4D97-AF65-F5344CB8AC3E}">
        <p14:creationId xmlns:p14="http://schemas.microsoft.com/office/powerpoint/2010/main" val="114840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3SBC - Moderato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7378A0F-2121-5AA9-77C4-606E78B3D709}"/>
              </a:ext>
            </a:extLst>
          </p:cNvPr>
          <p:cNvSpPr/>
          <p:nvPr userDrawn="1"/>
        </p:nvSpPr>
        <p:spPr>
          <a:xfrm>
            <a:off x="9421586" y="0"/>
            <a:ext cx="2770414" cy="6858000"/>
          </a:xfrm>
          <a:prstGeom prst="rect">
            <a:avLst/>
          </a:prstGeom>
          <a:solidFill>
            <a:srgbClr val="B49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4C1F36D-2672-077D-4130-BCE2B97C6D1E}"/>
              </a:ext>
            </a:extLst>
          </p:cNvPr>
          <p:cNvSpPr txBox="1"/>
          <p:nvPr userDrawn="1"/>
        </p:nvSpPr>
        <p:spPr>
          <a:xfrm>
            <a:off x="831851" y="1518557"/>
            <a:ext cx="5556858" cy="6309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500" b="1" dirty="0">
                <a:solidFill>
                  <a:srgbClr val="646E7E"/>
                </a:solidFill>
                <a:effectLst/>
                <a:latin typeface="OldErika" pitchFamily="2" charset="0"/>
              </a:rPr>
              <a:t>Moderator</a:t>
            </a:r>
            <a:endParaRPr lang="en-US" sz="3500" dirty="0">
              <a:solidFill>
                <a:srgbClr val="646E7E"/>
              </a:solidFill>
              <a:effectLst/>
              <a:latin typeface="OldErika" pitchFamily="2" charset="0"/>
            </a:endParaRPr>
          </a:p>
        </p:txBody>
      </p:sp>
      <p:sp>
        <p:nvSpPr>
          <p:cNvPr id="11" name="Text Placeholder 2">
            <a:extLst>
              <a:ext uri="{FF2B5EF4-FFF2-40B4-BE49-F238E27FC236}">
                <a16:creationId xmlns:a16="http://schemas.microsoft.com/office/drawing/2014/main" id="{9C1DAE56-3F59-EBB9-B814-53EE8AB22627}"/>
              </a:ext>
            </a:extLst>
          </p:cNvPr>
          <p:cNvSpPr>
            <a:spLocks noGrp="1"/>
          </p:cNvSpPr>
          <p:nvPr>
            <p:ph type="body" idx="13" hasCustomPrompt="1"/>
          </p:nvPr>
        </p:nvSpPr>
        <p:spPr>
          <a:xfrm>
            <a:off x="831850" y="2493712"/>
            <a:ext cx="7223576" cy="630942"/>
          </a:xfrm>
        </p:spPr>
        <p:txBody>
          <a:bodyPr>
            <a:normAutofit/>
          </a:bodyPr>
          <a:lstStyle>
            <a:lvl1pPr marL="0" indent="0">
              <a:buNone/>
              <a:defRPr sz="4800" b="1">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12" name="Text Placeholder 2">
            <a:extLst>
              <a:ext uri="{FF2B5EF4-FFF2-40B4-BE49-F238E27FC236}">
                <a16:creationId xmlns:a16="http://schemas.microsoft.com/office/drawing/2014/main" id="{160594DE-D268-8D89-9B13-38AAB781AFC7}"/>
              </a:ext>
            </a:extLst>
          </p:cNvPr>
          <p:cNvSpPr>
            <a:spLocks noGrp="1"/>
          </p:cNvSpPr>
          <p:nvPr>
            <p:ph type="body" idx="14" hasCustomPrompt="1"/>
          </p:nvPr>
        </p:nvSpPr>
        <p:spPr>
          <a:xfrm>
            <a:off x="831850" y="3244825"/>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14" name="Text Placeholder 2">
            <a:extLst>
              <a:ext uri="{FF2B5EF4-FFF2-40B4-BE49-F238E27FC236}">
                <a16:creationId xmlns:a16="http://schemas.microsoft.com/office/drawing/2014/main" id="{FCC46179-A5BA-0893-712C-FB8D770BF157}"/>
              </a:ext>
            </a:extLst>
          </p:cNvPr>
          <p:cNvSpPr>
            <a:spLocks noGrp="1"/>
          </p:cNvSpPr>
          <p:nvPr>
            <p:ph type="body" idx="15" hasCustomPrompt="1"/>
          </p:nvPr>
        </p:nvSpPr>
        <p:spPr>
          <a:xfrm>
            <a:off x="831850" y="4012267"/>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Company</a:t>
            </a:r>
          </a:p>
        </p:txBody>
      </p:sp>
      <p:cxnSp>
        <p:nvCxnSpPr>
          <p:cNvPr id="15" name="Straight Connector 14">
            <a:extLst>
              <a:ext uri="{FF2B5EF4-FFF2-40B4-BE49-F238E27FC236}">
                <a16:creationId xmlns:a16="http://schemas.microsoft.com/office/drawing/2014/main" id="{E90B2151-FEC4-919E-C4D0-2F51E365FABA}"/>
              </a:ext>
            </a:extLst>
          </p:cNvPr>
          <p:cNvCxnSpPr>
            <a:cxnSpLocks/>
          </p:cNvCxnSpPr>
          <p:nvPr userDrawn="1"/>
        </p:nvCxnSpPr>
        <p:spPr>
          <a:xfrm>
            <a:off x="821868" y="2197103"/>
            <a:ext cx="7233558" cy="0"/>
          </a:xfrm>
          <a:prstGeom prst="line">
            <a:avLst/>
          </a:prstGeom>
          <a:ln w="38100">
            <a:solidFill>
              <a:srgbClr val="646E7E"/>
            </a:solidFill>
          </a:ln>
        </p:spPr>
        <p:style>
          <a:lnRef idx="1">
            <a:schemeClr val="accent1"/>
          </a:lnRef>
          <a:fillRef idx="0">
            <a:schemeClr val="accent1"/>
          </a:fillRef>
          <a:effectRef idx="0">
            <a:schemeClr val="accent1"/>
          </a:effectRef>
          <a:fontRef idx="minor">
            <a:schemeClr val="tx1"/>
          </a:fontRef>
        </p:style>
      </p:cxnSp>
      <p:sp>
        <p:nvSpPr>
          <p:cNvPr id="21" name="Picture Placeholder 20">
            <a:extLst>
              <a:ext uri="{FF2B5EF4-FFF2-40B4-BE49-F238E27FC236}">
                <a16:creationId xmlns:a16="http://schemas.microsoft.com/office/drawing/2014/main" id="{E09B9AE7-8AD8-946F-5D87-8C9148A20E9D}"/>
              </a:ext>
            </a:extLst>
          </p:cNvPr>
          <p:cNvSpPr>
            <a:spLocks noGrp="1"/>
          </p:cNvSpPr>
          <p:nvPr>
            <p:ph type="pic" sz="quarter" idx="16" hasCustomPrompt="1"/>
          </p:nvPr>
        </p:nvSpPr>
        <p:spPr>
          <a:xfrm>
            <a:off x="8514556" y="1189115"/>
            <a:ext cx="3013416" cy="4209393"/>
          </a:xfrm>
          <a:solidFill>
            <a:srgbClr val="646E7E"/>
          </a:solidFill>
        </p:spPr>
        <p:txBody>
          <a:bodyPr/>
          <a:lstStyle>
            <a:lvl1pPr marL="0" indent="0" algn="ctr">
              <a:buNone/>
              <a:defRPr/>
            </a:lvl1pPr>
          </a:lstStyle>
          <a:p>
            <a:r>
              <a:rPr lang="en-US" dirty="0"/>
              <a:t>Insert Picture Here</a:t>
            </a:r>
          </a:p>
        </p:txBody>
      </p:sp>
      <p:pic>
        <p:nvPicPr>
          <p:cNvPr id="26" name="Picture 25" descr="A picture containing background pattern&#10;&#10;Description automatically generated">
            <a:extLst>
              <a:ext uri="{FF2B5EF4-FFF2-40B4-BE49-F238E27FC236}">
                <a16:creationId xmlns:a16="http://schemas.microsoft.com/office/drawing/2014/main" id="{562155DF-5F90-07F5-0924-D6285C1604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193272" y="5912294"/>
            <a:ext cx="1227042" cy="549739"/>
          </a:xfrm>
          <a:prstGeom prst="rect">
            <a:avLst/>
          </a:prstGeom>
        </p:spPr>
      </p:pic>
    </p:spTree>
    <p:extLst>
      <p:ext uri="{BB962C8B-B14F-4D97-AF65-F5344CB8AC3E}">
        <p14:creationId xmlns:p14="http://schemas.microsoft.com/office/powerpoint/2010/main" val="91895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3SBC - Speake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7378A0F-2121-5AA9-77C4-606E78B3D709}"/>
              </a:ext>
            </a:extLst>
          </p:cNvPr>
          <p:cNvSpPr/>
          <p:nvPr userDrawn="1"/>
        </p:nvSpPr>
        <p:spPr>
          <a:xfrm>
            <a:off x="9421586" y="0"/>
            <a:ext cx="2770414" cy="6858000"/>
          </a:xfrm>
          <a:prstGeom prst="rect">
            <a:avLst/>
          </a:prstGeom>
          <a:solidFill>
            <a:srgbClr val="B49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4C1F36D-2672-077D-4130-BCE2B97C6D1E}"/>
              </a:ext>
            </a:extLst>
          </p:cNvPr>
          <p:cNvSpPr txBox="1"/>
          <p:nvPr userDrawn="1"/>
        </p:nvSpPr>
        <p:spPr>
          <a:xfrm>
            <a:off x="831851" y="1518557"/>
            <a:ext cx="5556858" cy="6309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500" b="1" dirty="0">
                <a:solidFill>
                  <a:srgbClr val="646E7E"/>
                </a:solidFill>
                <a:effectLst/>
                <a:latin typeface="OldErika" pitchFamily="2" charset="0"/>
              </a:rPr>
              <a:t>Speaker</a:t>
            </a:r>
            <a:endParaRPr lang="en-US" sz="3500" dirty="0">
              <a:solidFill>
                <a:srgbClr val="646E7E"/>
              </a:solidFill>
              <a:effectLst/>
              <a:latin typeface="OldErika" pitchFamily="2" charset="0"/>
            </a:endParaRPr>
          </a:p>
        </p:txBody>
      </p:sp>
      <p:sp>
        <p:nvSpPr>
          <p:cNvPr id="11" name="Text Placeholder 2">
            <a:extLst>
              <a:ext uri="{FF2B5EF4-FFF2-40B4-BE49-F238E27FC236}">
                <a16:creationId xmlns:a16="http://schemas.microsoft.com/office/drawing/2014/main" id="{9C1DAE56-3F59-EBB9-B814-53EE8AB22627}"/>
              </a:ext>
            </a:extLst>
          </p:cNvPr>
          <p:cNvSpPr>
            <a:spLocks noGrp="1"/>
          </p:cNvSpPr>
          <p:nvPr>
            <p:ph type="body" idx="13" hasCustomPrompt="1"/>
          </p:nvPr>
        </p:nvSpPr>
        <p:spPr>
          <a:xfrm>
            <a:off x="831850" y="2493712"/>
            <a:ext cx="7223576" cy="630942"/>
          </a:xfrm>
        </p:spPr>
        <p:txBody>
          <a:bodyPr>
            <a:normAutofit/>
          </a:bodyPr>
          <a:lstStyle>
            <a:lvl1pPr marL="0" indent="0">
              <a:buNone/>
              <a:defRPr sz="4800" b="1">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12" name="Text Placeholder 2">
            <a:extLst>
              <a:ext uri="{FF2B5EF4-FFF2-40B4-BE49-F238E27FC236}">
                <a16:creationId xmlns:a16="http://schemas.microsoft.com/office/drawing/2014/main" id="{160594DE-D268-8D89-9B13-38AAB781AFC7}"/>
              </a:ext>
            </a:extLst>
          </p:cNvPr>
          <p:cNvSpPr>
            <a:spLocks noGrp="1"/>
          </p:cNvSpPr>
          <p:nvPr>
            <p:ph type="body" idx="14" hasCustomPrompt="1"/>
          </p:nvPr>
        </p:nvSpPr>
        <p:spPr>
          <a:xfrm>
            <a:off x="831850" y="3244825"/>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14" name="Text Placeholder 2">
            <a:extLst>
              <a:ext uri="{FF2B5EF4-FFF2-40B4-BE49-F238E27FC236}">
                <a16:creationId xmlns:a16="http://schemas.microsoft.com/office/drawing/2014/main" id="{FCC46179-A5BA-0893-712C-FB8D770BF157}"/>
              </a:ext>
            </a:extLst>
          </p:cNvPr>
          <p:cNvSpPr>
            <a:spLocks noGrp="1"/>
          </p:cNvSpPr>
          <p:nvPr>
            <p:ph type="body" idx="15" hasCustomPrompt="1"/>
          </p:nvPr>
        </p:nvSpPr>
        <p:spPr>
          <a:xfrm>
            <a:off x="831850" y="4012267"/>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Company</a:t>
            </a:r>
          </a:p>
        </p:txBody>
      </p:sp>
      <p:cxnSp>
        <p:nvCxnSpPr>
          <p:cNvPr id="15" name="Straight Connector 14">
            <a:extLst>
              <a:ext uri="{FF2B5EF4-FFF2-40B4-BE49-F238E27FC236}">
                <a16:creationId xmlns:a16="http://schemas.microsoft.com/office/drawing/2014/main" id="{E90B2151-FEC4-919E-C4D0-2F51E365FABA}"/>
              </a:ext>
            </a:extLst>
          </p:cNvPr>
          <p:cNvCxnSpPr>
            <a:cxnSpLocks/>
          </p:cNvCxnSpPr>
          <p:nvPr userDrawn="1"/>
        </p:nvCxnSpPr>
        <p:spPr>
          <a:xfrm>
            <a:off x="821868" y="2197103"/>
            <a:ext cx="7233558" cy="0"/>
          </a:xfrm>
          <a:prstGeom prst="line">
            <a:avLst/>
          </a:prstGeom>
          <a:ln w="38100">
            <a:solidFill>
              <a:srgbClr val="646E7E"/>
            </a:solidFill>
          </a:ln>
        </p:spPr>
        <p:style>
          <a:lnRef idx="1">
            <a:schemeClr val="accent1"/>
          </a:lnRef>
          <a:fillRef idx="0">
            <a:schemeClr val="accent1"/>
          </a:fillRef>
          <a:effectRef idx="0">
            <a:schemeClr val="accent1"/>
          </a:effectRef>
          <a:fontRef idx="minor">
            <a:schemeClr val="tx1"/>
          </a:fontRef>
        </p:style>
      </p:cxnSp>
      <p:sp>
        <p:nvSpPr>
          <p:cNvPr id="21" name="Picture Placeholder 20">
            <a:extLst>
              <a:ext uri="{FF2B5EF4-FFF2-40B4-BE49-F238E27FC236}">
                <a16:creationId xmlns:a16="http://schemas.microsoft.com/office/drawing/2014/main" id="{E09B9AE7-8AD8-946F-5D87-8C9148A20E9D}"/>
              </a:ext>
            </a:extLst>
          </p:cNvPr>
          <p:cNvSpPr>
            <a:spLocks noGrp="1"/>
          </p:cNvSpPr>
          <p:nvPr>
            <p:ph type="pic" sz="quarter" idx="16" hasCustomPrompt="1"/>
          </p:nvPr>
        </p:nvSpPr>
        <p:spPr>
          <a:xfrm>
            <a:off x="8514556" y="1189115"/>
            <a:ext cx="3013416" cy="4209393"/>
          </a:xfrm>
          <a:solidFill>
            <a:srgbClr val="646E7E"/>
          </a:solidFill>
        </p:spPr>
        <p:txBody>
          <a:bodyPr/>
          <a:lstStyle>
            <a:lvl1pPr marL="0" indent="0" algn="ctr">
              <a:buNone/>
              <a:defRPr/>
            </a:lvl1pPr>
          </a:lstStyle>
          <a:p>
            <a:r>
              <a:rPr lang="en-US" dirty="0"/>
              <a:t>Insert Picture Here</a:t>
            </a:r>
          </a:p>
        </p:txBody>
      </p:sp>
      <p:pic>
        <p:nvPicPr>
          <p:cNvPr id="26" name="Picture 25" descr="A picture containing background pattern&#10;&#10;Description automatically generated">
            <a:extLst>
              <a:ext uri="{FF2B5EF4-FFF2-40B4-BE49-F238E27FC236}">
                <a16:creationId xmlns:a16="http://schemas.microsoft.com/office/drawing/2014/main" id="{562155DF-5F90-07F5-0924-D6285C1604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193272" y="5912294"/>
            <a:ext cx="1227042" cy="549739"/>
          </a:xfrm>
          <a:prstGeom prst="rect">
            <a:avLst/>
          </a:prstGeom>
        </p:spPr>
      </p:pic>
    </p:spTree>
    <p:extLst>
      <p:ext uri="{BB962C8B-B14F-4D97-AF65-F5344CB8AC3E}">
        <p14:creationId xmlns:p14="http://schemas.microsoft.com/office/powerpoint/2010/main" val="7866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3SBC - Introductions Info">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7C7ECD4-7627-22C9-2E85-C709F6028CEF}"/>
              </a:ext>
            </a:extLst>
          </p:cNvPr>
          <p:cNvSpPr>
            <a:spLocks noGrp="1"/>
          </p:cNvSpPr>
          <p:nvPr>
            <p:ph type="dt" sz="half" idx="10"/>
          </p:nvPr>
        </p:nvSpPr>
        <p:spPr/>
        <p:txBody>
          <a:bodyPr/>
          <a:lstStyle/>
          <a:p>
            <a:fld id="{F8C42556-BEF5-BD45-97A8-62240D3A5590}" type="datetimeFigureOut">
              <a:rPr lang="en-US" smtClean="0"/>
              <a:t>2/12/2023</a:t>
            </a:fld>
            <a:endParaRPr lang="en-US" dirty="0"/>
          </a:p>
        </p:txBody>
      </p:sp>
      <p:sp>
        <p:nvSpPr>
          <p:cNvPr id="5" name="Footer Placeholder 4">
            <a:extLst>
              <a:ext uri="{FF2B5EF4-FFF2-40B4-BE49-F238E27FC236}">
                <a16:creationId xmlns:a16="http://schemas.microsoft.com/office/drawing/2014/main" id="{EA094EFF-5165-8340-88AA-E3246EE5B8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43CD5D-31C1-69E2-2CEC-849EA776C6F6}"/>
              </a:ext>
            </a:extLst>
          </p:cNvPr>
          <p:cNvSpPr>
            <a:spLocks noGrp="1"/>
          </p:cNvSpPr>
          <p:nvPr>
            <p:ph type="sldNum" sz="quarter" idx="12"/>
          </p:nvPr>
        </p:nvSpPr>
        <p:spPr/>
        <p:txBody>
          <a:bodyPr/>
          <a:lstStyle/>
          <a:p>
            <a:fld id="{36896C56-6EBC-A44E-90AB-E89E1CDDCF72}" type="slidenum">
              <a:rPr lang="en-US" smtClean="0"/>
              <a:t>‹#›</a:t>
            </a:fld>
            <a:endParaRPr lang="en-US" dirty="0"/>
          </a:p>
        </p:txBody>
      </p:sp>
      <p:cxnSp>
        <p:nvCxnSpPr>
          <p:cNvPr id="7" name="Straight Connector 6">
            <a:extLst>
              <a:ext uri="{FF2B5EF4-FFF2-40B4-BE49-F238E27FC236}">
                <a16:creationId xmlns:a16="http://schemas.microsoft.com/office/drawing/2014/main" id="{0A5FC0EB-CBE1-2E19-BF49-42D2CC90E029}"/>
              </a:ext>
            </a:extLst>
          </p:cNvPr>
          <p:cNvCxnSpPr>
            <a:cxnSpLocks/>
          </p:cNvCxnSpPr>
          <p:nvPr userDrawn="1"/>
        </p:nvCxnSpPr>
        <p:spPr>
          <a:xfrm>
            <a:off x="838200" y="1288575"/>
            <a:ext cx="10515600" cy="0"/>
          </a:xfrm>
          <a:prstGeom prst="line">
            <a:avLst/>
          </a:prstGeom>
          <a:ln w="38100">
            <a:solidFill>
              <a:srgbClr val="B49D5A"/>
            </a:solidFill>
          </a:ln>
        </p:spPr>
        <p:style>
          <a:lnRef idx="1">
            <a:schemeClr val="accent1"/>
          </a:lnRef>
          <a:fillRef idx="0">
            <a:schemeClr val="accent1"/>
          </a:fillRef>
          <a:effectRef idx="0">
            <a:schemeClr val="accent1"/>
          </a:effectRef>
          <a:fontRef idx="minor">
            <a:schemeClr val="tx1"/>
          </a:fontRef>
        </p:style>
      </p:cxnSp>
      <p:pic>
        <p:nvPicPr>
          <p:cNvPr id="10" name="Picture 9" descr="Icon&#10;&#10;Description automatically generated">
            <a:extLst>
              <a:ext uri="{FF2B5EF4-FFF2-40B4-BE49-F238E27FC236}">
                <a16:creationId xmlns:a16="http://schemas.microsoft.com/office/drawing/2014/main" id="{258F76E5-0639-E420-9CF1-F068DC61155E}"/>
              </a:ext>
            </a:extLst>
          </p:cNvPr>
          <p:cNvPicPr>
            <a:picLocks noChangeAspect="1"/>
          </p:cNvPicPr>
          <p:nvPr userDrawn="1"/>
        </p:nvPicPr>
        <p:blipFill>
          <a:blip r:embed="rId2" cstate="email">
            <a:alphaModFix amt="19000"/>
            <a:extLst>
              <a:ext uri="{28A0092B-C50C-407E-A947-70E740481C1C}">
                <a14:useLocalDpi xmlns:a14="http://schemas.microsoft.com/office/drawing/2010/main"/>
              </a:ext>
            </a:extLst>
          </a:blip>
          <a:stretch>
            <a:fillRect/>
          </a:stretch>
        </p:blipFill>
        <p:spPr>
          <a:xfrm>
            <a:off x="8610600" y="1885950"/>
            <a:ext cx="4876800" cy="4876800"/>
          </a:xfrm>
          <a:prstGeom prst="rect">
            <a:avLst/>
          </a:prstGeom>
        </p:spPr>
      </p:pic>
      <p:sp>
        <p:nvSpPr>
          <p:cNvPr id="11" name="Rectangle 10">
            <a:extLst>
              <a:ext uri="{FF2B5EF4-FFF2-40B4-BE49-F238E27FC236}">
                <a16:creationId xmlns:a16="http://schemas.microsoft.com/office/drawing/2014/main" id="{CC4814D9-2CD9-A243-AFA3-6CABA0746598}"/>
              </a:ext>
            </a:extLst>
          </p:cNvPr>
          <p:cNvSpPr/>
          <p:nvPr userDrawn="1"/>
        </p:nvSpPr>
        <p:spPr>
          <a:xfrm>
            <a:off x="0" y="6121400"/>
            <a:ext cx="12192000" cy="736600"/>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F0DFE393-418D-D0CE-A6F1-F8ED9753174D}"/>
              </a:ext>
            </a:extLst>
          </p:cNvPr>
          <p:cNvSpPr txBox="1"/>
          <p:nvPr userDrawn="1"/>
        </p:nvSpPr>
        <p:spPr>
          <a:xfrm>
            <a:off x="1079190" y="6399769"/>
            <a:ext cx="11236779"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spc="300" dirty="0">
                <a:solidFill>
                  <a:srgbClr val="B49D5A"/>
                </a:solidFill>
                <a:effectLst/>
                <a:latin typeface="Montserrat" pitchFamily="2" charset="77"/>
              </a:rPr>
              <a:t>National 8(a) Association  </a:t>
            </a:r>
            <a:r>
              <a:rPr lang="en-US" sz="1000" spc="300" dirty="0">
                <a:solidFill>
                  <a:srgbClr val="B49D5A"/>
                </a:solidFill>
                <a:effectLst/>
                <a:latin typeface="Montserrat" pitchFamily="2" charset="77"/>
              </a:rPr>
              <a:t>◆      </a:t>
            </a:r>
            <a:r>
              <a:rPr lang="en-US" sz="1000" b="1" spc="300" dirty="0">
                <a:solidFill>
                  <a:srgbClr val="B49D5A"/>
                </a:solidFill>
                <a:effectLst/>
                <a:latin typeface="Montserrat" pitchFamily="2" charset="77"/>
              </a:rPr>
              <a:t>2023 National Small Business Conference</a:t>
            </a:r>
            <a:r>
              <a:rPr lang="en-US" sz="1000" spc="300" dirty="0">
                <a:solidFill>
                  <a:srgbClr val="B49D5A"/>
                </a:solidFill>
                <a:effectLst/>
                <a:latin typeface="Montserrat" pitchFamily="2" charset="77"/>
              </a:rPr>
              <a:t>     ◆     </a:t>
            </a:r>
            <a:r>
              <a:rPr lang="en-US" sz="1000" b="1" i="0" spc="300" dirty="0">
                <a:solidFill>
                  <a:srgbClr val="B49D5A"/>
                </a:solidFill>
                <a:effectLst/>
                <a:latin typeface="Montserrat" pitchFamily="2" charset="77"/>
              </a:rPr>
              <a:t>New Orleans, LA </a:t>
            </a:r>
            <a:r>
              <a:rPr lang="en-US" sz="1000" spc="300" dirty="0">
                <a:solidFill>
                  <a:srgbClr val="B49D5A"/>
                </a:solidFill>
                <a:effectLst/>
                <a:latin typeface="Montserrat" pitchFamily="2" charset="77"/>
              </a:rPr>
              <a:t> </a:t>
            </a:r>
          </a:p>
        </p:txBody>
      </p:sp>
      <p:pic>
        <p:nvPicPr>
          <p:cNvPr id="15" name="Picture 14" descr="A picture containing text&#10;&#10;Description automatically generated">
            <a:extLst>
              <a:ext uri="{FF2B5EF4-FFF2-40B4-BE49-F238E27FC236}">
                <a16:creationId xmlns:a16="http://schemas.microsoft.com/office/drawing/2014/main" id="{AB0C4B4A-0D36-84CB-AE79-0E0C983C7EE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66854" y="6325152"/>
            <a:ext cx="814975" cy="365125"/>
          </a:xfrm>
          <a:prstGeom prst="rect">
            <a:avLst/>
          </a:prstGeom>
        </p:spPr>
      </p:pic>
      <p:sp>
        <p:nvSpPr>
          <p:cNvPr id="8" name="TextBox 7">
            <a:extLst>
              <a:ext uri="{FF2B5EF4-FFF2-40B4-BE49-F238E27FC236}">
                <a16:creationId xmlns:a16="http://schemas.microsoft.com/office/drawing/2014/main" id="{06777018-FA82-20A2-46D3-D6E986374CA0}"/>
              </a:ext>
            </a:extLst>
          </p:cNvPr>
          <p:cNvSpPr txBox="1"/>
          <p:nvPr userDrawn="1"/>
        </p:nvSpPr>
        <p:spPr>
          <a:xfrm>
            <a:off x="838200" y="477859"/>
            <a:ext cx="10515600" cy="769441"/>
          </a:xfrm>
          <a:prstGeom prst="rect">
            <a:avLst/>
          </a:prstGeom>
          <a:noFill/>
        </p:spPr>
        <p:txBody>
          <a:bodyPr wrap="square" rtlCol="0">
            <a:spAutoFit/>
          </a:bodyPr>
          <a:lstStyle/>
          <a:p>
            <a:r>
              <a:rPr lang="en-US" sz="4400" b="1" dirty="0">
                <a:solidFill>
                  <a:srgbClr val="B49D5A"/>
                </a:solidFill>
                <a:latin typeface="Trebuchet MS" panose="020B0703020202090204" pitchFamily="34" charset="0"/>
              </a:rPr>
              <a:t>Introductions</a:t>
            </a:r>
          </a:p>
        </p:txBody>
      </p:sp>
      <p:sp>
        <p:nvSpPr>
          <p:cNvPr id="14" name="TextBox 13">
            <a:extLst>
              <a:ext uri="{FF2B5EF4-FFF2-40B4-BE49-F238E27FC236}">
                <a16:creationId xmlns:a16="http://schemas.microsoft.com/office/drawing/2014/main" id="{E5A675A0-ECD8-2F55-06A1-B6ACB2013D9E}"/>
              </a:ext>
            </a:extLst>
          </p:cNvPr>
          <p:cNvSpPr txBox="1"/>
          <p:nvPr userDrawn="1"/>
        </p:nvSpPr>
        <p:spPr>
          <a:xfrm>
            <a:off x="838200" y="1408586"/>
            <a:ext cx="10515600" cy="630942"/>
          </a:xfrm>
          <a:prstGeom prst="rect">
            <a:avLst/>
          </a:prstGeom>
          <a:noFill/>
        </p:spPr>
        <p:txBody>
          <a:bodyPr wrap="square" rtlCol="0">
            <a:spAutoFit/>
          </a:bodyPr>
          <a:lstStyle/>
          <a:p>
            <a:r>
              <a:rPr lang="en-US" sz="3500" b="1" dirty="0">
                <a:solidFill>
                  <a:srgbClr val="2C3A52"/>
                </a:solidFill>
                <a:latin typeface="Trebuchet MS" panose="020B0703020202090204" pitchFamily="34" charset="0"/>
              </a:rPr>
              <a:t>Suggested Format:</a:t>
            </a:r>
          </a:p>
        </p:txBody>
      </p:sp>
      <p:sp>
        <p:nvSpPr>
          <p:cNvPr id="16" name="TextBox 15">
            <a:extLst>
              <a:ext uri="{FF2B5EF4-FFF2-40B4-BE49-F238E27FC236}">
                <a16:creationId xmlns:a16="http://schemas.microsoft.com/office/drawing/2014/main" id="{C6F1B8F5-24F0-2428-5437-45638DC6A06C}"/>
              </a:ext>
            </a:extLst>
          </p:cNvPr>
          <p:cNvSpPr txBox="1"/>
          <p:nvPr userDrawn="1"/>
        </p:nvSpPr>
        <p:spPr>
          <a:xfrm>
            <a:off x="838200" y="2241343"/>
            <a:ext cx="8550729" cy="3416320"/>
          </a:xfrm>
          <a:prstGeom prst="rect">
            <a:avLst/>
          </a:prstGeom>
          <a:noFill/>
        </p:spPr>
        <p:txBody>
          <a:bodyPr wrap="square" rtlCol="0">
            <a:spAutoFit/>
          </a:bodyPr>
          <a:lstStyle/>
          <a:p>
            <a:pPr marL="514350" indent="-514350">
              <a:buFont typeface="Arial" panose="020B0604020202020204" pitchFamily="34" charset="0"/>
              <a:buChar char="•"/>
            </a:pPr>
            <a:r>
              <a:rPr lang="en-US" sz="2400" b="1" dirty="0">
                <a:solidFill>
                  <a:srgbClr val="202C41"/>
                </a:solidFill>
                <a:latin typeface="Trebuchet MS" panose="020B0703020202090204" pitchFamily="34" charset="0"/>
              </a:rPr>
              <a:t>Pre-Intensive Session (75 Minutes): </a:t>
            </a:r>
            <a:r>
              <a:rPr lang="en-US" sz="2400" dirty="0">
                <a:solidFill>
                  <a:srgbClr val="202C41"/>
                </a:solidFill>
                <a:latin typeface="Trebuchet MS" panose="020B0703020202090204" pitchFamily="34" charset="0"/>
              </a:rPr>
              <a:t>Moderator provides introductions, and each speaker is given 20-30 minutes to present their area of expertise related to the session topic</a:t>
            </a:r>
          </a:p>
          <a:p>
            <a:pPr marL="514350" indent="-514350">
              <a:buFont typeface="Arial" panose="020B0604020202020204" pitchFamily="34" charset="0"/>
              <a:buChar char="•"/>
            </a:pPr>
            <a:endParaRPr lang="en-US" sz="2400" dirty="0">
              <a:solidFill>
                <a:srgbClr val="202C41"/>
              </a:solidFill>
              <a:latin typeface="Trebuchet MS" panose="020B0703020202090204" pitchFamily="34" charset="0"/>
            </a:endParaRPr>
          </a:p>
          <a:p>
            <a:pPr marL="457200" indent="-457200">
              <a:buFont typeface="Arial" panose="020B0604020202020204" pitchFamily="34" charset="0"/>
              <a:buChar char="•"/>
            </a:pPr>
            <a:r>
              <a:rPr lang="en-US" sz="2400" b="1" dirty="0">
                <a:solidFill>
                  <a:srgbClr val="202C41"/>
                </a:solidFill>
                <a:latin typeface="Trebuchet MS" panose="020B0703020202090204" pitchFamily="34" charset="0"/>
              </a:rPr>
              <a:t>Breakout Session (60 Minutes): </a:t>
            </a:r>
            <a:r>
              <a:rPr lang="en-US" sz="2400" dirty="0">
                <a:solidFill>
                  <a:srgbClr val="202C41"/>
                </a:solidFill>
                <a:latin typeface="Trebuchet MS" panose="020B0703020202090204" pitchFamily="34" charset="0"/>
              </a:rPr>
              <a:t>Moderator provides introductions, and each speaker is given 5-8 minutes to introduce themselves and present their specific information related to the session topic</a:t>
            </a:r>
          </a:p>
        </p:txBody>
      </p:sp>
    </p:spTree>
    <p:extLst>
      <p:ext uri="{BB962C8B-B14F-4D97-AF65-F5344CB8AC3E}">
        <p14:creationId xmlns:p14="http://schemas.microsoft.com/office/powerpoint/2010/main" val="354056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3SBC - 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2D77E-789D-689D-99AB-8C43D8732AF3}"/>
              </a:ext>
            </a:extLst>
          </p:cNvPr>
          <p:cNvSpPr>
            <a:spLocks noGrp="1"/>
          </p:cNvSpPr>
          <p:nvPr>
            <p:ph type="title" hasCustomPrompt="1"/>
          </p:nvPr>
        </p:nvSpPr>
        <p:spPr>
          <a:xfrm>
            <a:off x="838200" y="365125"/>
            <a:ext cx="10515600" cy="549275"/>
          </a:xfrm>
        </p:spPr>
        <p:txBody>
          <a:bodyPr/>
          <a:lstStyle>
            <a:lvl1pPr>
              <a:defRPr b="1">
                <a:solidFill>
                  <a:srgbClr val="2C3A52"/>
                </a:solidFill>
                <a:latin typeface="Trebuchet MS" panose="020B0703020202090204" pitchFamily="34" charset="0"/>
              </a:defRPr>
            </a:lvl1pPr>
          </a:lstStyle>
          <a:p>
            <a:r>
              <a:rPr lang="en-US" dirty="0"/>
              <a:t>Slide Title Here</a:t>
            </a:r>
          </a:p>
        </p:txBody>
      </p:sp>
      <p:sp>
        <p:nvSpPr>
          <p:cNvPr id="4" name="Date Placeholder 3">
            <a:extLst>
              <a:ext uri="{FF2B5EF4-FFF2-40B4-BE49-F238E27FC236}">
                <a16:creationId xmlns:a16="http://schemas.microsoft.com/office/drawing/2014/main" id="{47C7ECD4-7627-22C9-2E85-C709F6028CEF}"/>
              </a:ext>
            </a:extLst>
          </p:cNvPr>
          <p:cNvSpPr>
            <a:spLocks noGrp="1"/>
          </p:cNvSpPr>
          <p:nvPr>
            <p:ph type="dt" sz="half" idx="10"/>
          </p:nvPr>
        </p:nvSpPr>
        <p:spPr/>
        <p:txBody>
          <a:bodyPr/>
          <a:lstStyle/>
          <a:p>
            <a:fld id="{F8C42556-BEF5-BD45-97A8-62240D3A5590}" type="datetimeFigureOut">
              <a:rPr lang="en-US" smtClean="0"/>
              <a:t>2/12/2023</a:t>
            </a:fld>
            <a:endParaRPr lang="en-US" dirty="0"/>
          </a:p>
        </p:txBody>
      </p:sp>
      <p:sp>
        <p:nvSpPr>
          <p:cNvPr id="5" name="Footer Placeholder 4">
            <a:extLst>
              <a:ext uri="{FF2B5EF4-FFF2-40B4-BE49-F238E27FC236}">
                <a16:creationId xmlns:a16="http://schemas.microsoft.com/office/drawing/2014/main" id="{EA094EFF-5165-8340-88AA-E3246EE5B8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43CD5D-31C1-69E2-2CEC-849EA776C6F6}"/>
              </a:ext>
            </a:extLst>
          </p:cNvPr>
          <p:cNvSpPr>
            <a:spLocks noGrp="1"/>
          </p:cNvSpPr>
          <p:nvPr>
            <p:ph type="sldNum" sz="quarter" idx="12"/>
          </p:nvPr>
        </p:nvSpPr>
        <p:spPr/>
        <p:txBody>
          <a:bodyPr/>
          <a:lstStyle/>
          <a:p>
            <a:fld id="{36896C56-6EBC-A44E-90AB-E89E1CDDCF72}" type="slidenum">
              <a:rPr lang="en-US" smtClean="0"/>
              <a:t>‹#›</a:t>
            </a:fld>
            <a:endParaRPr lang="en-US" dirty="0"/>
          </a:p>
        </p:txBody>
      </p:sp>
      <p:cxnSp>
        <p:nvCxnSpPr>
          <p:cNvPr id="7" name="Straight Connector 6">
            <a:extLst>
              <a:ext uri="{FF2B5EF4-FFF2-40B4-BE49-F238E27FC236}">
                <a16:creationId xmlns:a16="http://schemas.microsoft.com/office/drawing/2014/main" id="{0A5FC0EB-CBE1-2E19-BF49-42D2CC90E029}"/>
              </a:ext>
            </a:extLst>
          </p:cNvPr>
          <p:cNvCxnSpPr>
            <a:cxnSpLocks/>
          </p:cNvCxnSpPr>
          <p:nvPr userDrawn="1"/>
        </p:nvCxnSpPr>
        <p:spPr>
          <a:xfrm>
            <a:off x="838200" y="1065786"/>
            <a:ext cx="10515600" cy="0"/>
          </a:xfrm>
          <a:prstGeom prst="line">
            <a:avLst/>
          </a:prstGeom>
          <a:ln w="38100">
            <a:solidFill>
              <a:srgbClr val="B49D5A"/>
            </a:solidFill>
          </a:ln>
        </p:spPr>
        <p:style>
          <a:lnRef idx="1">
            <a:schemeClr val="accent1"/>
          </a:lnRef>
          <a:fillRef idx="0">
            <a:schemeClr val="accent1"/>
          </a:fillRef>
          <a:effectRef idx="0">
            <a:schemeClr val="accent1"/>
          </a:effectRef>
          <a:fontRef idx="minor">
            <a:schemeClr val="tx1"/>
          </a:fontRef>
        </p:style>
      </p:cxnSp>
      <p:pic>
        <p:nvPicPr>
          <p:cNvPr id="10" name="Picture 9" descr="Icon&#10;&#10;Description automatically generated">
            <a:extLst>
              <a:ext uri="{FF2B5EF4-FFF2-40B4-BE49-F238E27FC236}">
                <a16:creationId xmlns:a16="http://schemas.microsoft.com/office/drawing/2014/main" id="{258F76E5-0639-E420-9CF1-F068DC61155E}"/>
              </a:ext>
            </a:extLst>
          </p:cNvPr>
          <p:cNvPicPr>
            <a:picLocks noChangeAspect="1"/>
          </p:cNvPicPr>
          <p:nvPr userDrawn="1"/>
        </p:nvPicPr>
        <p:blipFill>
          <a:blip r:embed="rId2" cstate="email">
            <a:alphaModFix amt="19000"/>
            <a:extLst>
              <a:ext uri="{28A0092B-C50C-407E-A947-70E740481C1C}">
                <a14:useLocalDpi xmlns:a14="http://schemas.microsoft.com/office/drawing/2010/main"/>
              </a:ext>
            </a:extLst>
          </a:blip>
          <a:stretch>
            <a:fillRect/>
          </a:stretch>
        </p:blipFill>
        <p:spPr>
          <a:xfrm>
            <a:off x="8610600" y="1885950"/>
            <a:ext cx="4876800" cy="4876800"/>
          </a:xfrm>
          <a:prstGeom prst="rect">
            <a:avLst/>
          </a:prstGeom>
        </p:spPr>
      </p:pic>
      <p:sp>
        <p:nvSpPr>
          <p:cNvPr id="3" name="Content Placeholder 2">
            <a:extLst>
              <a:ext uri="{FF2B5EF4-FFF2-40B4-BE49-F238E27FC236}">
                <a16:creationId xmlns:a16="http://schemas.microsoft.com/office/drawing/2014/main" id="{59327E75-B28F-D768-B014-AC7BE34E3AD8}"/>
              </a:ext>
            </a:extLst>
          </p:cNvPr>
          <p:cNvSpPr>
            <a:spLocks noGrp="1"/>
          </p:cNvSpPr>
          <p:nvPr>
            <p:ph idx="1" hasCustomPrompt="1"/>
          </p:nvPr>
        </p:nvSpPr>
        <p:spPr>
          <a:xfrm>
            <a:off x="838200" y="1268422"/>
            <a:ext cx="10515600" cy="4351338"/>
          </a:xfrm>
        </p:spPr>
        <p:txBody>
          <a:bodyPr/>
          <a:lstStyle>
            <a:lvl1pPr>
              <a:defRPr>
                <a:solidFill>
                  <a:srgbClr val="202C41"/>
                </a:solidFill>
                <a:latin typeface="Trebuchet MS" panose="020B0703020202090204" pitchFamily="34" charset="0"/>
              </a:defRPr>
            </a:lvl1pPr>
          </a:lstStyle>
          <a:p>
            <a:pPr lvl="0"/>
            <a:r>
              <a:rPr lang="en-US" dirty="0"/>
              <a:t>Insert Content Here</a:t>
            </a:r>
          </a:p>
        </p:txBody>
      </p:sp>
      <p:sp>
        <p:nvSpPr>
          <p:cNvPr id="11" name="Rectangle 10">
            <a:extLst>
              <a:ext uri="{FF2B5EF4-FFF2-40B4-BE49-F238E27FC236}">
                <a16:creationId xmlns:a16="http://schemas.microsoft.com/office/drawing/2014/main" id="{CC4814D9-2CD9-A243-AFA3-6CABA0746598}"/>
              </a:ext>
            </a:extLst>
          </p:cNvPr>
          <p:cNvSpPr/>
          <p:nvPr userDrawn="1"/>
        </p:nvSpPr>
        <p:spPr>
          <a:xfrm>
            <a:off x="0" y="6121400"/>
            <a:ext cx="12192000" cy="736600"/>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A picture containing text&#10;&#10;Description automatically generated">
            <a:extLst>
              <a:ext uri="{FF2B5EF4-FFF2-40B4-BE49-F238E27FC236}">
                <a16:creationId xmlns:a16="http://schemas.microsoft.com/office/drawing/2014/main" id="{AB0C4B4A-0D36-84CB-AE79-0E0C983C7EE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66854" y="6325152"/>
            <a:ext cx="814975" cy="365125"/>
          </a:xfrm>
          <a:prstGeom prst="rect">
            <a:avLst/>
          </a:prstGeom>
        </p:spPr>
      </p:pic>
      <p:sp>
        <p:nvSpPr>
          <p:cNvPr id="12" name="TextBox 11">
            <a:extLst>
              <a:ext uri="{FF2B5EF4-FFF2-40B4-BE49-F238E27FC236}">
                <a16:creationId xmlns:a16="http://schemas.microsoft.com/office/drawing/2014/main" id="{7FC30C61-23A1-1683-76D0-AF5F3F1BA270}"/>
              </a:ext>
            </a:extLst>
          </p:cNvPr>
          <p:cNvSpPr txBox="1"/>
          <p:nvPr userDrawn="1"/>
        </p:nvSpPr>
        <p:spPr>
          <a:xfrm>
            <a:off x="1079190" y="6399769"/>
            <a:ext cx="11236779"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spc="300" dirty="0">
                <a:solidFill>
                  <a:srgbClr val="B49D5A"/>
                </a:solidFill>
                <a:effectLst/>
                <a:latin typeface="Montserrat" pitchFamily="2" charset="77"/>
              </a:rPr>
              <a:t>National 8(a) Association  </a:t>
            </a:r>
            <a:r>
              <a:rPr lang="en-US" sz="1000" spc="300" dirty="0">
                <a:solidFill>
                  <a:srgbClr val="B49D5A"/>
                </a:solidFill>
                <a:effectLst/>
                <a:latin typeface="Montserrat" pitchFamily="2" charset="77"/>
              </a:rPr>
              <a:t>◆      </a:t>
            </a:r>
            <a:r>
              <a:rPr lang="en-US" sz="1000" b="1" spc="300" dirty="0">
                <a:solidFill>
                  <a:srgbClr val="B49D5A"/>
                </a:solidFill>
                <a:effectLst/>
                <a:latin typeface="Montserrat" pitchFamily="2" charset="77"/>
              </a:rPr>
              <a:t>2023 National Small Business Conference</a:t>
            </a:r>
            <a:r>
              <a:rPr lang="en-US" sz="1000" spc="300" dirty="0">
                <a:solidFill>
                  <a:srgbClr val="B49D5A"/>
                </a:solidFill>
                <a:effectLst/>
                <a:latin typeface="Montserrat" pitchFamily="2" charset="77"/>
              </a:rPr>
              <a:t>     ◆     </a:t>
            </a:r>
            <a:r>
              <a:rPr lang="en-US" sz="1000" b="1" i="0" spc="300" dirty="0">
                <a:solidFill>
                  <a:srgbClr val="B49D5A"/>
                </a:solidFill>
                <a:effectLst/>
                <a:latin typeface="Montserrat" pitchFamily="2" charset="77"/>
              </a:rPr>
              <a:t>New Orleans, LA </a:t>
            </a:r>
            <a:r>
              <a:rPr lang="en-US" sz="1000" spc="300" dirty="0">
                <a:solidFill>
                  <a:srgbClr val="B49D5A"/>
                </a:solidFill>
                <a:effectLst/>
                <a:latin typeface="Montserrat" pitchFamily="2" charset="77"/>
              </a:rPr>
              <a:t> </a:t>
            </a:r>
          </a:p>
        </p:txBody>
      </p:sp>
    </p:spTree>
    <p:extLst>
      <p:ext uri="{BB962C8B-B14F-4D97-AF65-F5344CB8AC3E}">
        <p14:creationId xmlns:p14="http://schemas.microsoft.com/office/powerpoint/2010/main" val="357369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3SBC - Key Takeaway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2D77E-789D-689D-99AB-8C43D8732AF3}"/>
              </a:ext>
            </a:extLst>
          </p:cNvPr>
          <p:cNvSpPr>
            <a:spLocks noGrp="1"/>
          </p:cNvSpPr>
          <p:nvPr>
            <p:ph type="title" hasCustomPrompt="1"/>
          </p:nvPr>
        </p:nvSpPr>
        <p:spPr>
          <a:xfrm>
            <a:off x="838200" y="365125"/>
            <a:ext cx="10515600" cy="549275"/>
          </a:xfrm>
        </p:spPr>
        <p:txBody>
          <a:bodyPr/>
          <a:lstStyle>
            <a:lvl1pPr>
              <a:defRPr b="1">
                <a:solidFill>
                  <a:srgbClr val="B49D5A"/>
                </a:solidFill>
                <a:latin typeface="Trebuchet MS" panose="020B0703020202090204" pitchFamily="34" charset="0"/>
              </a:defRPr>
            </a:lvl1pPr>
          </a:lstStyle>
          <a:p>
            <a:r>
              <a:rPr lang="en-US" dirty="0"/>
              <a:t>Key Takeaways</a:t>
            </a:r>
          </a:p>
        </p:txBody>
      </p:sp>
      <p:sp>
        <p:nvSpPr>
          <p:cNvPr id="4" name="Date Placeholder 3">
            <a:extLst>
              <a:ext uri="{FF2B5EF4-FFF2-40B4-BE49-F238E27FC236}">
                <a16:creationId xmlns:a16="http://schemas.microsoft.com/office/drawing/2014/main" id="{47C7ECD4-7627-22C9-2E85-C709F6028CEF}"/>
              </a:ext>
            </a:extLst>
          </p:cNvPr>
          <p:cNvSpPr>
            <a:spLocks noGrp="1"/>
          </p:cNvSpPr>
          <p:nvPr>
            <p:ph type="dt" sz="half" idx="10"/>
          </p:nvPr>
        </p:nvSpPr>
        <p:spPr/>
        <p:txBody>
          <a:bodyPr/>
          <a:lstStyle/>
          <a:p>
            <a:fld id="{F8C42556-BEF5-BD45-97A8-62240D3A5590}" type="datetimeFigureOut">
              <a:rPr lang="en-US" smtClean="0"/>
              <a:t>2/12/2023</a:t>
            </a:fld>
            <a:endParaRPr lang="en-US" dirty="0"/>
          </a:p>
        </p:txBody>
      </p:sp>
      <p:sp>
        <p:nvSpPr>
          <p:cNvPr id="5" name="Footer Placeholder 4">
            <a:extLst>
              <a:ext uri="{FF2B5EF4-FFF2-40B4-BE49-F238E27FC236}">
                <a16:creationId xmlns:a16="http://schemas.microsoft.com/office/drawing/2014/main" id="{EA094EFF-5165-8340-88AA-E3246EE5B8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43CD5D-31C1-69E2-2CEC-849EA776C6F6}"/>
              </a:ext>
            </a:extLst>
          </p:cNvPr>
          <p:cNvSpPr>
            <a:spLocks noGrp="1"/>
          </p:cNvSpPr>
          <p:nvPr>
            <p:ph type="sldNum" sz="quarter" idx="12"/>
          </p:nvPr>
        </p:nvSpPr>
        <p:spPr/>
        <p:txBody>
          <a:bodyPr/>
          <a:lstStyle/>
          <a:p>
            <a:fld id="{36896C56-6EBC-A44E-90AB-E89E1CDDCF72}" type="slidenum">
              <a:rPr lang="en-US" smtClean="0"/>
              <a:t>‹#›</a:t>
            </a:fld>
            <a:endParaRPr lang="en-US" dirty="0"/>
          </a:p>
        </p:txBody>
      </p:sp>
      <p:cxnSp>
        <p:nvCxnSpPr>
          <p:cNvPr id="7" name="Straight Connector 6">
            <a:extLst>
              <a:ext uri="{FF2B5EF4-FFF2-40B4-BE49-F238E27FC236}">
                <a16:creationId xmlns:a16="http://schemas.microsoft.com/office/drawing/2014/main" id="{0A5FC0EB-CBE1-2E19-BF49-42D2CC90E029}"/>
              </a:ext>
            </a:extLst>
          </p:cNvPr>
          <p:cNvCxnSpPr>
            <a:cxnSpLocks/>
          </p:cNvCxnSpPr>
          <p:nvPr userDrawn="1"/>
        </p:nvCxnSpPr>
        <p:spPr>
          <a:xfrm>
            <a:off x="838200" y="1065786"/>
            <a:ext cx="10515600" cy="0"/>
          </a:xfrm>
          <a:prstGeom prst="line">
            <a:avLst/>
          </a:prstGeom>
          <a:ln w="38100">
            <a:solidFill>
              <a:srgbClr val="2C3A52"/>
            </a:solidFill>
          </a:ln>
        </p:spPr>
        <p:style>
          <a:lnRef idx="1">
            <a:schemeClr val="accent1"/>
          </a:lnRef>
          <a:fillRef idx="0">
            <a:schemeClr val="accent1"/>
          </a:fillRef>
          <a:effectRef idx="0">
            <a:schemeClr val="accent1"/>
          </a:effectRef>
          <a:fontRef idx="minor">
            <a:schemeClr val="tx1"/>
          </a:fontRef>
        </p:style>
      </p:cxnSp>
      <p:pic>
        <p:nvPicPr>
          <p:cNvPr id="10" name="Picture 9" descr="Icon&#10;&#10;Description automatically generated">
            <a:extLst>
              <a:ext uri="{FF2B5EF4-FFF2-40B4-BE49-F238E27FC236}">
                <a16:creationId xmlns:a16="http://schemas.microsoft.com/office/drawing/2014/main" id="{258F76E5-0639-E420-9CF1-F068DC61155E}"/>
              </a:ext>
            </a:extLst>
          </p:cNvPr>
          <p:cNvPicPr>
            <a:picLocks noChangeAspect="1"/>
          </p:cNvPicPr>
          <p:nvPr userDrawn="1"/>
        </p:nvPicPr>
        <p:blipFill>
          <a:blip r:embed="rId2" cstate="email">
            <a:alphaModFix amt="19000"/>
            <a:extLst>
              <a:ext uri="{28A0092B-C50C-407E-A947-70E740481C1C}">
                <a14:useLocalDpi xmlns:a14="http://schemas.microsoft.com/office/drawing/2010/main"/>
              </a:ext>
            </a:extLst>
          </a:blip>
          <a:stretch>
            <a:fillRect/>
          </a:stretch>
        </p:blipFill>
        <p:spPr>
          <a:xfrm>
            <a:off x="8610600" y="1885950"/>
            <a:ext cx="4876800" cy="4876800"/>
          </a:xfrm>
          <a:prstGeom prst="rect">
            <a:avLst/>
          </a:prstGeom>
        </p:spPr>
      </p:pic>
      <p:sp>
        <p:nvSpPr>
          <p:cNvPr id="3" name="Content Placeholder 2">
            <a:extLst>
              <a:ext uri="{FF2B5EF4-FFF2-40B4-BE49-F238E27FC236}">
                <a16:creationId xmlns:a16="http://schemas.microsoft.com/office/drawing/2014/main" id="{59327E75-B28F-D768-B014-AC7BE34E3AD8}"/>
              </a:ext>
            </a:extLst>
          </p:cNvPr>
          <p:cNvSpPr>
            <a:spLocks noGrp="1"/>
          </p:cNvSpPr>
          <p:nvPr>
            <p:ph idx="1" hasCustomPrompt="1"/>
          </p:nvPr>
        </p:nvSpPr>
        <p:spPr>
          <a:xfrm>
            <a:off x="838200" y="1268422"/>
            <a:ext cx="10515600" cy="4351338"/>
          </a:xfrm>
        </p:spPr>
        <p:txBody>
          <a:bodyPr/>
          <a:lstStyle>
            <a:lvl1pPr>
              <a:defRPr>
                <a:solidFill>
                  <a:srgbClr val="202C41"/>
                </a:solidFill>
                <a:latin typeface="Trebuchet MS" panose="020B0703020202090204" pitchFamily="34" charset="0"/>
              </a:defRPr>
            </a:lvl1pPr>
          </a:lstStyle>
          <a:p>
            <a:pPr lvl="0"/>
            <a:r>
              <a:rPr lang="en-US" dirty="0"/>
              <a:t>Insert Content Here</a:t>
            </a:r>
          </a:p>
        </p:txBody>
      </p:sp>
      <p:sp>
        <p:nvSpPr>
          <p:cNvPr id="11" name="Rectangle 10">
            <a:extLst>
              <a:ext uri="{FF2B5EF4-FFF2-40B4-BE49-F238E27FC236}">
                <a16:creationId xmlns:a16="http://schemas.microsoft.com/office/drawing/2014/main" id="{CC4814D9-2CD9-A243-AFA3-6CABA0746598}"/>
              </a:ext>
            </a:extLst>
          </p:cNvPr>
          <p:cNvSpPr/>
          <p:nvPr userDrawn="1"/>
        </p:nvSpPr>
        <p:spPr>
          <a:xfrm>
            <a:off x="0" y="6121400"/>
            <a:ext cx="12192000" cy="736600"/>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A picture containing text&#10;&#10;Description automatically generated">
            <a:extLst>
              <a:ext uri="{FF2B5EF4-FFF2-40B4-BE49-F238E27FC236}">
                <a16:creationId xmlns:a16="http://schemas.microsoft.com/office/drawing/2014/main" id="{AB0C4B4A-0D36-84CB-AE79-0E0C983C7EE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66854" y="6325152"/>
            <a:ext cx="814975" cy="365125"/>
          </a:xfrm>
          <a:prstGeom prst="rect">
            <a:avLst/>
          </a:prstGeom>
        </p:spPr>
      </p:pic>
      <p:sp>
        <p:nvSpPr>
          <p:cNvPr id="12" name="TextBox 11">
            <a:extLst>
              <a:ext uri="{FF2B5EF4-FFF2-40B4-BE49-F238E27FC236}">
                <a16:creationId xmlns:a16="http://schemas.microsoft.com/office/drawing/2014/main" id="{FAD6ACB5-EF8B-3DCF-E949-86A9B4212CBD}"/>
              </a:ext>
            </a:extLst>
          </p:cNvPr>
          <p:cNvSpPr txBox="1"/>
          <p:nvPr userDrawn="1"/>
        </p:nvSpPr>
        <p:spPr>
          <a:xfrm>
            <a:off x="1079190" y="6399769"/>
            <a:ext cx="11236779"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spc="300" dirty="0">
                <a:solidFill>
                  <a:srgbClr val="B49D5A"/>
                </a:solidFill>
                <a:effectLst/>
                <a:latin typeface="Montserrat" pitchFamily="2" charset="77"/>
              </a:rPr>
              <a:t>National 8(a) Association  </a:t>
            </a:r>
            <a:r>
              <a:rPr lang="en-US" sz="1000" spc="300" dirty="0">
                <a:solidFill>
                  <a:srgbClr val="B49D5A"/>
                </a:solidFill>
                <a:effectLst/>
                <a:latin typeface="Montserrat" pitchFamily="2" charset="77"/>
              </a:rPr>
              <a:t>◆      </a:t>
            </a:r>
            <a:r>
              <a:rPr lang="en-US" sz="1000" b="1" spc="300" dirty="0">
                <a:solidFill>
                  <a:srgbClr val="B49D5A"/>
                </a:solidFill>
                <a:effectLst/>
                <a:latin typeface="Montserrat" pitchFamily="2" charset="77"/>
              </a:rPr>
              <a:t>2023 National Small Business Conference</a:t>
            </a:r>
            <a:r>
              <a:rPr lang="en-US" sz="1000" spc="300" dirty="0">
                <a:solidFill>
                  <a:srgbClr val="B49D5A"/>
                </a:solidFill>
                <a:effectLst/>
                <a:latin typeface="Montserrat" pitchFamily="2" charset="77"/>
              </a:rPr>
              <a:t>     ◆     </a:t>
            </a:r>
            <a:r>
              <a:rPr lang="en-US" sz="1000" b="1" i="0" spc="300" dirty="0">
                <a:solidFill>
                  <a:srgbClr val="B49D5A"/>
                </a:solidFill>
                <a:effectLst/>
                <a:latin typeface="Montserrat" pitchFamily="2" charset="77"/>
              </a:rPr>
              <a:t>New Orleans, LA </a:t>
            </a:r>
            <a:r>
              <a:rPr lang="en-US" sz="1000" spc="300" dirty="0">
                <a:solidFill>
                  <a:srgbClr val="B49D5A"/>
                </a:solidFill>
                <a:effectLst/>
                <a:latin typeface="Montserrat" pitchFamily="2" charset="77"/>
              </a:rPr>
              <a:t> </a:t>
            </a:r>
          </a:p>
        </p:txBody>
      </p:sp>
    </p:spTree>
    <p:extLst>
      <p:ext uri="{BB962C8B-B14F-4D97-AF65-F5344CB8AC3E}">
        <p14:creationId xmlns:p14="http://schemas.microsoft.com/office/powerpoint/2010/main" val="265069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rgbClr val="2C3A52"/>
        </a:solidFill>
        <a:effectLst/>
      </p:bgPr>
    </p:bg>
    <p:spTree>
      <p:nvGrpSpPr>
        <p:cNvPr id="1" name=""/>
        <p:cNvGrpSpPr/>
        <p:nvPr/>
      </p:nvGrpSpPr>
      <p:grpSpPr>
        <a:xfrm>
          <a:off x="0" y="0"/>
          <a:ext cx="0" cy="0"/>
          <a:chOff x="0" y="0"/>
          <a:chExt cx="0" cy="0"/>
        </a:xfrm>
      </p:grpSpPr>
      <p:pic>
        <p:nvPicPr>
          <p:cNvPr id="14" name="Picture 13" descr="A picture containing city, scene, harbor&#10;&#10;Description automatically generated">
            <a:extLst>
              <a:ext uri="{FF2B5EF4-FFF2-40B4-BE49-F238E27FC236}">
                <a16:creationId xmlns:a16="http://schemas.microsoft.com/office/drawing/2014/main" id="{6C68B628-92F5-AACD-6EA4-F498673A0B0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1"/>
            <a:ext cx="12192001" cy="6858001"/>
          </a:xfrm>
          <a:prstGeom prst="rect">
            <a:avLst/>
          </a:prstGeom>
        </p:spPr>
      </p:pic>
      <p:sp>
        <p:nvSpPr>
          <p:cNvPr id="15" name="Rectangle 14">
            <a:extLst>
              <a:ext uri="{FF2B5EF4-FFF2-40B4-BE49-F238E27FC236}">
                <a16:creationId xmlns:a16="http://schemas.microsoft.com/office/drawing/2014/main" id="{46FCDEDD-39C3-9C2F-0873-6E2704AE6510}"/>
              </a:ext>
            </a:extLst>
          </p:cNvPr>
          <p:cNvSpPr/>
          <p:nvPr userDrawn="1"/>
        </p:nvSpPr>
        <p:spPr>
          <a:xfrm>
            <a:off x="0" y="0"/>
            <a:ext cx="12192000" cy="6858000"/>
          </a:xfrm>
          <a:prstGeom prst="rect">
            <a:avLst/>
          </a:prstGeom>
          <a:solidFill>
            <a:srgbClr val="2C3A52">
              <a:alpha val="95031"/>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049A38A5-B264-3FAA-A88D-2DDCA3BC5D8B}"/>
              </a:ext>
            </a:extLst>
          </p:cNvPr>
          <p:cNvSpPr txBox="1"/>
          <p:nvPr userDrawn="1"/>
        </p:nvSpPr>
        <p:spPr>
          <a:xfrm>
            <a:off x="3837214" y="4767945"/>
            <a:ext cx="7374772" cy="1107996"/>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6600" b="1" dirty="0">
                <a:solidFill>
                  <a:srgbClr val="B49D5A"/>
                </a:solidFill>
                <a:effectLst/>
                <a:latin typeface="OldErika" pitchFamily="2" charset="0"/>
              </a:rPr>
              <a:t>QUESTIONS?</a:t>
            </a:r>
            <a:endParaRPr lang="en-US" sz="6600" dirty="0">
              <a:solidFill>
                <a:srgbClr val="B49D5A"/>
              </a:solidFill>
              <a:effectLst/>
              <a:latin typeface="OldErika" pitchFamily="2" charset="0"/>
            </a:endParaRPr>
          </a:p>
        </p:txBody>
      </p:sp>
      <p:cxnSp>
        <p:nvCxnSpPr>
          <p:cNvPr id="9" name="Straight Connector 8">
            <a:extLst>
              <a:ext uri="{FF2B5EF4-FFF2-40B4-BE49-F238E27FC236}">
                <a16:creationId xmlns:a16="http://schemas.microsoft.com/office/drawing/2014/main" id="{D9094C06-492D-9824-F2A5-8C2FD9E94C14}"/>
              </a:ext>
            </a:extLst>
          </p:cNvPr>
          <p:cNvCxnSpPr>
            <a:cxnSpLocks/>
          </p:cNvCxnSpPr>
          <p:nvPr userDrawn="1"/>
        </p:nvCxnSpPr>
        <p:spPr>
          <a:xfrm>
            <a:off x="4604657" y="6017991"/>
            <a:ext cx="7587343" cy="0"/>
          </a:xfrm>
          <a:prstGeom prst="line">
            <a:avLst/>
          </a:prstGeom>
          <a:ln w="38100">
            <a:solidFill>
              <a:srgbClr val="B49D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2550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52F6BB-3E6A-9117-5808-D96BDB58E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D37DA4-781A-C4B5-9516-6E4EA56617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73892-8B02-38F3-E0B2-CCEB924901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42556-BEF5-BD45-97A8-62240D3A5590}" type="datetimeFigureOut">
              <a:rPr lang="en-US" smtClean="0"/>
              <a:t>2/12/2023</a:t>
            </a:fld>
            <a:endParaRPr lang="en-US" dirty="0"/>
          </a:p>
        </p:txBody>
      </p:sp>
      <p:sp>
        <p:nvSpPr>
          <p:cNvPr id="5" name="Footer Placeholder 4">
            <a:extLst>
              <a:ext uri="{FF2B5EF4-FFF2-40B4-BE49-F238E27FC236}">
                <a16:creationId xmlns:a16="http://schemas.microsoft.com/office/drawing/2014/main" id="{D1C9E0AD-2603-508E-0F06-A9D96B3E19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867B60-BD7C-8F84-A86C-E82AFADDEE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96C56-6EBC-A44E-90AB-E89E1CDDCF72}" type="slidenum">
              <a:rPr lang="en-US" smtClean="0"/>
              <a:t>‹#›</a:t>
            </a:fld>
            <a:endParaRPr lang="en-US" dirty="0"/>
          </a:p>
        </p:txBody>
      </p:sp>
    </p:spTree>
    <p:extLst>
      <p:ext uri="{BB962C8B-B14F-4D97-AF65-F5344CB8AC3E}">
        <p14:creationId xmlns:p14="http://schemas.microsoft.com/office/powerpoint/2010/main" val="3352545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63" r:id="rId4"/>
    <p:sldLayoutId id="2147483662" r:id="rId5"/>
    <p:sldLayoutId id="2147483660" r:id="rId6"/>
    <p:sldLayoutId id="2147483650" r:id="rId7"/>
    <p:sldLayoutId id="2147483664" r:id="rId8"/>
    <p:sldLayoutId id="2147483652" r:id="rId9"/>
    <p:sldLayoutId id="2147483665" r:id="rId10"/>
    <p:sldLayoutId id="21474836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hyperlink" Target="http://www.wardberry.com/" TargetMode="External"/><Relationship Id="rId2" Type="http://schemas.openxmlformats.org/officeDocument/2006/relationships/hyperlink" Target="mailto:amerced@wardberry.com"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4720-6654-E4BA-3136-A8E54838D3CA}"/>
              </a:ext>
            </a:extLst>
          </p:cNvPr>
          <p:cNvSpPr>
            <a:spLocks noGrp="1"/>
          </p:cNvSpPr>
          <p:nvPr>
            <p:ph type="title"/>
          </p:nvPr>
        </p:nvSpPr>
        <p:spPr/>
        <p:txBody>
          <a:bodyPr>
            <a:normAutofit fontScale="90000"/>
          </a:bodyPr>
          <a:lstStyle/>
          <a:p>
            <a:r>
              <a:rPr lang="en-US" dirty="0"/>
              <a:t>Selling Dual-Use Technology: You know the Why, Let’s Talk about the How</a:t>
            </a:r>
          </a:p>
        </p:txBody>
      </p:sp>
      <p:sp>
        <p:nvSpPr>
          <p:cNvPr id="3" name="Text Placeholder 2">
            <a:extLst>
              <a:ext uri="{FF2B5EF4-FFF2-40B4-BE49-F238E27FC236}">
                <a16:creationId xmlns:a16="http://schemas.microsoft.com/office/drawing/2014/main" id="{F804C6F5-69AA-BBE5-5F11-C326F5DA3F22}"/>
              </a:ext>
            </a:extLst>
          </p:cNvPr>
          <p:cNvSpPr>
            <a:spLocks noGrp="1"/>
          </p:cNvSpPr>
          <p:nvPr>
            <p:ph type="body" idx="1"/>
          </p:nvPr>
        </p:nvSpPr>
        <p:spPr>
          <a:xfrm>
            <a:off x="831850" y="6241890"/>
            <a:ext cx="10515600" cy="474783"/>
          </a:xfrm>
        </p:spPr>
        <p:txBody>
          <a:bodyPr>
            <a:normAutofit fontScale="85000" lnSpcReduction="10000"/>
          </a:bodyPr>
          <a:lstStyle/>
          <a:p>
            <a:r>
              <a:rPr lang="en-US" dirty="0"/>
              <a:t>Amanda Merced, Partner - Ward &amp; Berry / Larry Letow, CEO - CyberCx</a:t>
            </a:r>
          </a:p>
        </p:txBody>
      </p:sp>
    </p:spTree>
    <p:extLst>
      <p:ext uri="{BB962C8B-B14F-4D97-AF65-F5344CB8AC3E}">
        <p14:creationId xmlns:p14="http://schemas.microsoft.com/office/powerpoint/2010/main" val="148683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a:xfrm>
            <a:off x="757518" y="365125"/>
            <a:ext cx="10869706" cy="549275"/>
          </a:xfrm>
        </p:spPr>
        <p:txBody>
          <a:bodyPr>
            <a:normAutofit fontScale="90000"/>
          </a:bodyPr>
          <a:lstStyle/>
          <a:p>
            <a:r>
              <a:rPr lang="en-US" dirty="0"/>
              <a:t>Compliance/Legal Considerations</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a:xfrm>
            <a:off x="838199" y="1268421"/>
            <a:ext cx="10708341" cy="4666213"/>
          </a:xfrm>
        </p:spPr>
        <p:txBody>
          <a:bodyPr>
            <a:noAutofit/>
          </a:bodyPr>
          <a:lstStyle/>
          <a:p>
            <a:pPr>
              <a:lnSpc>
                <a:spcPct val="150000"/>
              </a:lnSpc>
            </a:pPr>
            <a:r>
              <a:rPr lang="en-US" sz="1800" dirty="0">
                <a:solidFill>
                  <a:schemeClr val="tx1"/>
                </a:solidFill>
                <a:latin typeface="+mn-lt"/>
              </a:rPr>
              <a:t>FAR 3.1002 sets forth the government’s baseline policy as to the conduct of all government contractors:</a:t>
            </a:r>
          </a:p>
          <a:p>
            <a:pPr>
              <a:lnSpc>
                <a:spcPct val="150000"/>
              </a:lnSpc>
            </a:pPr>
            <a:r>
              <a:rPr lang="en-US" sz="1800" dirty="0">
                <a:solidFill>
                  <a:schemeClr val="tx1"/>
                </a:solidFill>
                <a:latin typeface="+mn-lt"/>
              </a:rPr>
              <a:t>(a) Government contractors must conduct themselves with the highest degree of integrity and honesty</a:t>
            </a:r>
          </a:p>
          <a:p>
            <a:pPr>
              <a:lnSpc>
                <a:spcPct val="150000"/>
              </a:lnSpc>
            </a:pPr>
            <a:r>
              <a:rPr lang="en-US" sz="1800" dirty="0">
                <a:solidFill>
                  <a:schemeClr val="tx1"/>
                </a:solidFill>
                <a:latin typeface="+mn-lt"/>
              </a:rPr>
              <a:t>(b) Contractors should have a written code of business ethics and conduct. To promote compliance with such code of business ethics and conduct, contractors should have an employee business ethics and compliance training program and an internal control system that</a:t>
            </a:r>
          </a:p>
          <a:p>
            <a:pPr>
              <a:lnSpc>
                <a:spcPct val="150000"/>
              </a:lnSpc>
            </a:pPr>
            <a:r>
              <a:rPr lang="en-US" sz="1800" dirty="0">
                <a:solidFill>
                  <a:schemeClr val="tx1"/>
                </a:solidFill>
                <a:latin typeface="+mn-lt"/>
              </a:rPr>
              <a:t>(1) Are suitable to the size of the company and extent of its involvement in Government contracting;</a:t>
            </a:r>
          </a:p>
          <a:p>
            <a:pPr>
              <a:lnSpc>
                <a:spcPct val="150000"/>
              </a:lnSpc>
            </a:pPr>
            <a:r>
              <a:rPr lang="en-US" sz="1800" dirty="0">
                <a:solidFill>
                  <a:schemeClr val="tx1"/>
                </a:solidFill>
                <a:latin typeface="+mn-lt"/>
              </a:rPr>
              <a:t>(2) Facilitate timely discovery and disclosure of improper conduct in connection with Government contracts; and</a:t>
            </a:r>
          </a:p>
          <a:p>
            <a:pPr>
              <a:lnSpc>
                <a:spcPct val="150000"/>
              </a:lnSpc>
            </a:pPr>
            <a:r>
              <a:rPr lang="en-US" sz="1800" dirty="0">
                <a:solidFill>
                  <a:schemeClr val="tx1"/>
                </a:solidFill>
                <a:latin typeface="+mn-lt"/>
              </a:rPr>
              <a:t>(3) Ensure corrective measures are promptly instituted and carried out</a:t>
            </a:r>
          </a:p>
        </p:txBody>
      </p:sp>
    </p:spTree>
    <p:extLst>
      <p:ext uri="{BB962C8B-B14F-4D97-AF65-F5344CB8AC3E}">
        <p14:creationId xmlns:p14="http://schemas.microsoft.com/office/powerpoint/2010/main" val="2940135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a:xfrm>
            <a:off x="757518" y="365125"/>
            <a:ext cx="10869706" cy="549275"/>
          </a:xfrm>
        </p:spPr>
        <p:txBody>
          <a:bodyPr>
            <a:normAutofit fontScale="90000"/>
          </a:bodyPr>
          <a:lstStyle/>
          <a:p>
            <a:r>
              <a:rPr lang="en-US" dirty="0">
                <a:solidFill>
                  <a:schemeClr val="tx2"/>
                </a:solidFill>
              </a:rPr>
              <a:t>Compliance/Legal Considerations</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a:xfrm>
            <a:off x="838199" y="1268421"/>
            <a:ext cx="10708341" cy="4666213"/>
          </a:xfrm>
        </p:spPr>
        <p:txBody>
          <a:bodyPr>
            <a:noAutofit/>
          </a:bodyPr>
          <a:lstStyle/>
          <a:p>
            <a:r>
              <a:rPr lang="en-US" dirty="0"/>
              <a:t>Commercial regulatory and legal requirements depend on the specific customer, product, or use case. Examples include:</a:t>
            </a:r>
          </a:p>
          <a:p>
            <a:pPr lvl="1">
              <a:lnSpc>
                <a:spcPct val="150000"/>
              </a:lnSpc>
            </a:pPr>
            <a:r>
              <a:rPr lang="en-US" dirty="0"/>
              <a:t>HealthCare</a:t>
            </a:r>
          </a:p>
          <a:p>
            <a:pPr lvl="1">
              <a:lnSpc>
                <a:spcPct val="150000"/>
              </a:lnSpc>
            </a:pPr>
            <a:r>
              <a:rPr lang="en-US" dirty="0"/>
              <a:t>Banking</a:t>
            </a:r>
          </a:p>
          <a:p>
            <a:pPr lvl="1">
              <a:lnSpc>
                <a:spcPct val="150000"/>
              </a:lnSpc>
            </a:pPr>
            <a:r>
              <a:rPr lang="en-US" dirty="0"/>
              <a:t>Processing Payment Card Transactions,</a:t>
            </a:r>
          </a:p>
          <a:p>
            <a:pPr lvl="1">
              <a:lnSpc>
                <a:spcPct val="150000"/>
              </a:lnSpc>
            </a:pPr>
            <a:r>
              <a:rPr lang="en-US" dirty="0"/>
              <a:t> Selling Internationally (Export Restrictions and Local International Law)</a:t>
            </a:r>
          </a:p>
          <a:p>
            <a:pPr lvl="1">
              <a:lnSpc>
                <a:spcPct val="150000"/>
              </a:lnSpc>
            </a:pPr>
            <a:r>
              <a:rPr lang="en-US" dirty="0"/>
              <a:t>Processing Personally Identifiable Information (PII)</a:t>
            </a:r>
          </a:p>
          <a:p>
            <a:pPr lvl="1">
              <a:lnSpc>
                <a:spcPct val="150000"/>
              </a:lnSpc>
            </a:pPr>
            <a:r>
              <a:rPr lang="en-US" dirty="0"/>
              <a:t>Processing PII governed by the GDPR or another privacy regime</a:t>
            </a:r>
            <a:endParaRPr lang="en-US" b="1" u="sng" dirty="0"/>
          </a:p>
        </p:txBody>
      </p:sp>
    </p:spTree>
    <p:extLst>
      <p:ext uri="{BB962C8B-B14F-4D97-AF65-F5344CB8AC3E}">
        <p14:creationId xmlns:p14="http://schemas.microsoft.com/office/powerpoint/2010/main" val="4287974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8712E-6BF8-0CB3-7F63-0070FA628E05}"/>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B6ECFDA-BAEF-A0C6-E935-461C15013023}"/>
              </a:ext>
            </a:extLst>
          </p:cNvPr>
          <p:cNvSpPr>
            <a:spLocks noGrp="1"/>
          </p:cNvSpPr>
          <p:nvPr>
            <p:ph idx="1"/>
          </p:nvPr>
        </p:nvSpPr>
        <p:spPr>
          <a:xfrm>
            <a:off x="838200" y="1268422"/>
            <a:ext cx="10515600" cy="4630354"/>
          </a:xfrm>
        </p:spPr>
        <p:txBody>
          <a:bodyPr>
            <a:normAutofit fontScale="92500" lnSpcReduction="10000"/>
          </a:bodyPr>
          <a:lstStyle/>
          <a:p>
            <a:pPr>
              <a:lnSpc>
                <a:spcPct val="120000"/>
              </a:lnSpc>
            </a:pPr>
            <a:r>
              <a:rPr lang="en-US" dirty="0"/>
              <a:t>There is no right or wrong answer, only pros and cons </a:t>
            </a:r>
          </a:p>
          <a:p>
            <a:pPr>
              <a:lnSpc>
                <a:spcPct val="120000"/>
              </a:lnSpc>
            </a:pPr>
            <a:r>
              <a:rPr lang="en-US" dirty="0"/>
              <a:t>Always ask what drives value for your business</a:t>
            </a:r>
          </a:p>
          <a:p>
            <a:pPr>
              <a:lnSpc>
                <a:spcPct val="120000"/>
              </a:lnSpc>
            </a:pPr>
            <a:r>
              <a:rPr lang="en-US" dirty="0"/>
              <a:t>Package and price your product to scale over time</a:t>
            </a:r>
          </a:p>
          <a:p>
            <a:pPr>
              <a:lnSpc>
                <a:spcPct val="120000"/>
              </a:lnSpc>
            </a:pPr>
            <a:r>
              <a:rPr lang="en-US" dirty="0"/>
              <a:t>Make sure your contracts are drafted to not only protect your IP ownership rights, but also to properly limit the license rights of your customer</a:t>
            </a:r>
          </a:p>
          <a:p>
            <a:pPr>
              <a:lnSpc>
                <a:spcPct val="120000"/>
              </a:lnSpc>
            </a:pPr>
            <a:r>
              <a:rPr lang="en-US" dirty="0"/>
              <a:t>Make sure your commercial contracts are drafted as simply as possible and by counsel that understands your technology</a:t>
            </a:r>
          </a:p>
          <a:p>
            <a:pPr>
              <a:lnSpc>
                <a:spcPct val="120000"/>
              </a:lnSpc>
            </a:pPr>
            <a:r>
              <a:rPr lang="en-US" dirty="0"/>
              <a:t>Don’t ignore compliance and legal, that’s expensive</a:t>
            </a:r>
          </a:p>
        </p:txBody>
      </p:sp>
    </p:spTree>
    <p:extLst>
      <p:ext uri="{BB962C8B-B14F-4D97-AF65-F5344CB8AC3E}">
        <p14:creationId xmlns:p14="http://schemas.microsoft.com/office/powerpoint/2010/main" val="3963225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4666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1">
            <a:extLst>
              <a:ext uri="{FF2B5EF4-FFF2-40B4-BE49-F238E27FC236}">
                <a16:creationId xmlns:a16="http://schemas.microsoft.com/office/drawing/2014/main" id="{382CF14D-570E-D9DE-081A-0FECEAABDCF0}"/>
              </a:ext>
            </a:extLst>
          </p:cNvPr>
          <p:cNvSpPr txBox="1">
            <a:spLocks/>
          </p:cNvSpPr>
          <p:nvPr/>
        </p:nvSpPr>
        <p:spPr>
          <a:xfrm>
            <a:off x="831849" y="1855693"/>
            <a:ext cx="9674785" cy="2734235"/>
          </a:xfrm>
          <a:prstGeom prst="rect">
            <a:avLst/>
          </a:prstGeom>
          <a:ln>
            <a:noFill/>
          </a:ln>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0" kern="1200">
                <a:solidFill>
                  <a:srgbClr val="202C4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Speaker:  Amanda Merced</a:t>
            </a:r>
          </a:p>
          <a:p>
            <a:r>
              <a:rPr lang="en-US" sz="3600" dirty="0"/>
              <a:t>Email:     </a:t>
            </a:r>
            <a:r>
              <a:rPr lang="en-US" sz="3600" dirty="0">
                <a:hlinkClick r:id="rId2"/>
              </a:rPr>
              <a:t>amerced@wardberry.com</a:t>
            </a:r>
            <a:endParaRPr lang="en-US" sz="3600" dirty="0"/>
          </a:p>
          <a:p>
            <a:r>
              <a:rPr lang="en-US" sz="3600" dirty="0"/>
              <a:t>Website:  </a:t>
            </a:r>
            <a:r>
              <a:rPr lang="en-US" sz="3600" dirty="0">
                <a:hlinkClick r:id="rId3"/>
              </a:rPr>
              <a:t>wardberry.com</a:t>
            </a:r>
            <a:endParaRPr lang="en-US" sz="3600" dirty="0"/>
          </a:p>
          <a:p>
            <a:r>
              <a:rPr lang="en-US" sz="3600" dirty="0"/>
              <a:t>Phone:     512-507-6144</a:t>
            </a:r>
          </a:p>
          <a:p>
            <a:endParaRPr lang="en-US" sz="3600" dirty="0"/>
          </a:p>
          <a:p>
            <a:endParaRPr lang="en-US" sz="3600" dirty="0"/>
          </a:p>
        </p:txBody>
      </p:sp>
    </p:spTree>
    <p:extLst>
      <p:ext uri="{BB962C8B-B14F-4D97-AF65-F5344CB8AC3E}">
        <p14:creationId xmlns:p14="http://schemas.microsoft.com/office/powerpoint/2010/main" val="41706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86F6E1-3189-6DB7-C77E-483A7D463035}"/>
              </a:ext>
            </a:extLst>
          </p:cNvPr>
          <p:cNvSpPr>
            <a:spLocks noGrp="1"/>
          </p:cNvSpPr>
          <p:nvPr>
            <p:ph type="body" idx="13"/>
          </p:nvPr>
        </p:nvSpPr>
        <p:spPr/>
        <p:txBody>
          <a:bodyPr>
            <a:normAutofit fontScale="92500" lnSpcReduction="10000"/>
          </a:bodyPr>
          <a:lstStyle/>
          <a:p>
            <a:r>
              <a:rPr lang="en-US" dirty="0"/>
              <a:t>Amanda Merced</a:t>
            </a:r>
          </a:p>
        </p:txBody>
      </p:sp>
      <p:sp>
        <p:nvSpPr>
          <p:cNvPr id="3" name="Text Placeholder 2">
            <a:extLst>
              <a:ext uri="{FF2B5EF4-FFF2-40B4-BE49-F238E27FC236}">
                <a16:creationId xmlns:a16="http://schemas.microsoft.com/office/drawing/2014/main" id="{51F94124-F2BA-7120-4864-8E22483E3042}"/>
              </a:ext>
            </a:extLst>
          </p:cNvPr>
          <p:cNvSpPr>
            <a:spLocks noGrp="1"/>
          </p:cNvSpPr>
          <p:nvPr>
            <p:ph type="body" idx="14"/>
          </p:nvPr>
        </p:nvSpPr>
        <p:spPr/>
        <p:txBody>
          <a:bodyPr/>
          <a:lstStyle/>
          <a:p>
            <a:r>
              <a:rPr lang="en-US" dirty="0"/>
              <a:t>Partner</a:t>
            </a:r>
          </a:p>
        </p:txBody>
      </p:sp>
      <p:sp>
        <p:nvSpPr>
          <p:cNvPr id="4" name="Text Placeholder 3">
            <a:extLst>
              <a:ext uri="{FF2B5EF4-FFF2-40B4-BE49-F238E27FC236}">
                <a16:creationId xmlns:a16="http://schemas.microsoft.com/office/drawing/2014/main" id="{BE47EE8B-4008-5D48-8417-02C119437B5C}"/>
              </a:ext>
            </a:extLst>
          </p:cNvPr>
          <p:cNvSpPr>
            <a:spLocks noGrp="1"/>
          </p:cNvSpPr>
          <p:nvPr>
            <p:ph type="body" idx="15"/>
          </p:nvPr>
        </p:nvSpPr>
        <p:spPr/>
        <p:txBody>
          <a:bodyPr/>
          <a:lstStyle/>
          <a:p>
            <a:r>
              <a:rPr lang="en-US" dirty="0"/>
              <a:t>Ward &amp; Berry, PLLC</a:t>
            </a:r>
          </a:p>
        </p:txBody>
      </p:sp>
      <p:pic>
        <p:nvPicPr>
          <p:cNvPr id="7" name="Picture Placeholder 6" descr="A picture containing person, black, posing&#10;&#10;Description automatically generated">
            <a:extLst>
              <a:ext uri="{FF2B5EF4-FFF2-40B4-BE49-F238E27FC236}">
                <a16:creationId xmlns:a16="http://schemas.microsoft.com/office/drawing/2014/main" id="{77D1D0AE-AEA0-9E98-B8D9-46D82A378FD3}"/>
              </a:ext>
            </a:extLst>
          </p:cNvPr>
          <p:cNvPicPr>
            <a:picLocks noGrp="1" noChangeAspect="1"/>
          </p:cNvPicPr>
          <p:nvPr>
            <p:ph type="pic" sz="quarter" idx="16"/>
          </p:nvPr>
        </p:nvPicPr>
        <p:blipFill>
          <a:blip r:embed="rId2"/>
          <a:srcRect l="14197" r="14197"/>
          <a:stretch>
            <a:fillRect/>
          </a:stretch>
        </p:blipFill>
        <p:spPr/>
      </p:pic>
    </p:spTree>
    <p:extLst>
      <p:ext uri="{BB962C8B-B14F-4D97-AF65-F5344CB8AC3E}">
        <p14:creationId xmlns:p14="http://schemas.microsoft.com/office/powerpoint/2010/main" val="1909362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03EFA5-95A9-1EED-891D-0885CEA6CA90}"/>
              </a:ext>
            </a:extLst>
          </p:cNvPr>
          <p:cNvSpPr>
            <a:spLocks noGrp="1" noRot="1" noMove="1" noResize="1" noEditPoints="1" noAdjustHandles="1" noChangeArrowheads="1" noChangeShapeType="1"/>
          </p:cNvSpPr>
          <p:nvPr>
            <p:ph type="body" idx="13"/>
          </p:nvPr>
        </p:nvSpPr>
        <p:spPr/>
        <p:txBody>
          <a:bodyPr>
            <a:normAutofit fontScale="92500" lnSpcReduction="10000"/>
          </a:bodyPr>
          <a:lstStyle/>
          <a:p>
            <a:r>
              <a:rPr lang="en-US" dirty="0"/>
              <a:t>Larry Letow</a:t>
            </a:r>
          </a:p>
        </p:txBody>
      </p:sp>
      <p:sp>
        <p:nvSpPr>
          <p:cNvPr id="3" name="Text Placeholder 2">
            <a:extLst>
              <a:ext uri="{FF2B5EF4-FFF2-40B4-BE49-F238E27FC236}">
                <a16:creationId xmlns:a16="http://schemas.microsoft.com/office/drawing/2014/main" id="{B8545753-FAA0-BDD2-A7F4-6B329816AFEA}"/>
              </a:ext>
            </a:extLst>
          </p:cNvPr>
          <p:cNvSpPr>
            <a:spLocks noGrp="1"/>
          </p:cNvSpPr>
          <p:nvPr>
            <p:ph type="body" idx="14"/>
          </p:nvPr>
        </p:nvSpPr>
        <p:spPr/>
        <p:txBody>
          <a:bodyPr/>
          <a:lstStyle/>
          <a:p>
            <a:r>
              <a:rPr lang="en-US" dirty="0"/>
              <a:t>CEO US Region</a:t>
            </a:r>
          </a:p>
        </p:txBody>
      </p:sp>
      <p:sp>
        <p:nvSpPr>
          <p:cNvPr id="4" name="Text Placeholder 3">
            <a:extLst>
              <a:ext uri="{FF2B5EF4-FFF2-40B4-BE49-F238E27FC236}">
                <a16:creationId xmlns:a16="http://schemas.microsoft.com/office/drawing/2014/main" id="{FBA5211F-1FC1-32EB-7645-327E67E845E3}"/>
              </a:ext>
            </a:extLst>
          </p:cNvPr>
          <p:cNvSpPr>
            <a:spLocks noGrp="1"/>
          </p:cNvSpPr>
          <p:nvPr>
            <p:ph type="body" idx="15"/>
          </p:nvPr>
        </p:nvSpPr>
        <p:spPr/>
        <p:txBody>
          <a:bodyPr/>
          <a:lstStyle/>
          <a:p>
            <a:r>
              <a:rPr lang="en-US" dirty="0"/>
              <a:t>CyberCx, Inc. </a:t>
            </a:r>
          </a:p>
        </p:txBody>
      </p:sp>
      <p:pic>
        <p:nvPicPr>
          <p:cNvPr id="7" name="Picture Placeholder 6" descr="A person with a beard&#10;&#10;Description automatically generated with low confidence">
            <a:extLst>
              <a:ext uri="{FF2B5EF4-FFF2-40B4-BE49-F238E27FC236}">
                <a16:creationId xmlns:a16="http://schemas.microsoft.com/office/drawing/2014/main" id="{7A8C8FB4-07BF-F327-8984-D154BA8836F9}"/>
              </a:ext>
            </a:extLst>
          </p:cNvPr>
          <p:cNvPicPr>
            <a:picLocks noGrp="1" noChangeAspect="1"/>
          </p:cNvPicPr>
          <p:nvPr>
            <p:ph type="pic" sz="quarter" idx="16"/>
          </p:nvPr>
        </p:nvPicPr>
        <p:blipFill>
          <a:blip r:embed="rId2"/>
          <a:srcRect l="14197" r="14197"/>
          <a:stretch>
            <a:fillRect/>
          </a:stretch>
        </p:blipFill>
        <p:spPr/>
      </p:pic>
    </p:spTree>
    <p:extLst>
      <p:ext uri="{BB962C8B-B14F-4D97-AF65-F5344CB8AC3E}">
        <p14:creationId xmlns:p14="http://schemas.microsoft.com/office/powerpoint/2010/main" val="1703309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rmAutofit fontScale="90000"/>
          </a:bodyPr>
          <a:lstStyle/>
          <a:p>
            <a:r>
              <a:rPr lang="en-US" dirty="0"/>
              <a:t>Selling Dual-Use: Key Decisions to Make</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92500" lnSpcReduction="20000"/>
          </a:bodyPr>
          <a:lstStyle/>
          <a:p>
            <a:pPr>
              <a:lnSpc>
                <a:spcPct val="150000"/>
              </a:lnSpc>
            </a:pPr>
            <a:r>
              <a:rPr lang="en-US" dirty="0"/>
              <a:t>Whether to create a new legal entity or not</a:t>
            </a:r>
          </a:p>
          <a:p>
            <a:pPr>
              <a:lnSpc>
                <a:spcPct val="150000"/>
              </a:lnSpc>
            </a:pPr>
            <a:r>
              <a:rPr lang="en-US" dirty="0"/>
              <a:t>How to protect your intellectual property in a new sector</a:t>
            </a:r>
          </a:p>
          <a:p>
            <a:pPr>
              <a:lnSpc>
                <a:spcPct val="150000"/>
              </a:lnSpc>
            </a:pPr>
            <a:r>
              <a:rPr lang="en-US" dirty="0"/>
              <a:t>How to package and price your product for sale </a:t>
            </a:r>
          </a:p>
          <a:p>
            <a:pPr>
              <a:lnSpc>
                <a:spcPct val="150000"/>
              </a:lnSpc>
            </a:pPr>
            <a:r>
              <a:rPr lang="en-US" dirty="0"/>
              <a:t>What type of contract/ordering structure to use to sell your product</a:t>
            </a:r>
          </a:p>
          <a:p>
            <a:pPr>
              <a:lnSpc>
                <a:spcPct val="150000"/>
              </a:lnSpc>
            </a:pPr>
            <a:r>
              <a:rPr lang="en-US" dirty="0"/>
              <a:t>What major legal/compliance considerations affect you in your new sector</a:t>
            </a:r>
          </a:p>
        </p:txBody>
      </p:sp>
    </p:spTree>
    <p:extLst>
      <p:ext uri="{BB962C8B-B14F-4D97-AF65-F5344CB8AC3E}">
        <p14:creationId xmlns:p14="http://schemas.microsoft.com/office/powerpoint/2010/main" val="1040939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rmAutofit fontScale="90000"/>
          </a:bodyPr>
          <a:lstStyle/>
          <a:p>
            <a:r>
              <a:rPr lang="en-US" dirty="0"/>
              <a:t>Whether to Create a New Legal Entity</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92500" lnSpcReduction="10000"/>
          </a:bodyPr>
          <a:lstStyle/>
          <a:p>
            <a:r>
              <a:rPr lang="en-US" dirty="0"/>
              <a:t>Example 1 – Company creates a new legal entity because:</a:t>
            </a:r>
          </a:p>
          <a:p>
            <a:pPr lvl="1">
              <a:lnSpc>
                <a:spcPct val="150000"/>
              </a:lnSpc>
            </a:pPr>
            <a:r>
              <a:rPr lang="en-US" dirty="0"/>
              <a:t>The technology to be sold in the commercial sector is different than the Company’s traditional products and valuable enough to be moved to its own legal entity</a:t>
            </a:r>
          </a:p>
          <a:p>
            <a:pPr lvl="1">
              <a:lnSpc>
                <a:spcPct val="150000"/>
              </a:lnSpc>
            </a:pPr>
            <a:r>
              <a:rPr lang="en-US" dirty="0"/>
              <a:t>Company plans to look for outside investment in the new legal entity, and potentially eventually sell off the new legal entity that the commercial technology has been housed in</a:t>
            </a:r>
          </a:p>
          <a:p>
            <a:pPr lvl="1">
              <a:lnSpc>
                <a:spcPct val="150000"/>
              </a:lnSpc>
            </a:pPr>
            <a:r>
              <a:rPr lang="en-US" dirty="0"/>
              <a:t>The Company can </a:t>
            </a:r>
            <a:r>
              <a:rPr lang="en-US" b="1" u="sng" dirty="0"/>
              <a:t>not</a:t>
            </a:r>
            <a:r>
              <a:rPr lang="en-US" dirty="0"/>
              <a:t> ever have its current owner hold less than 51% of the company, or it loses its current designations (i.e. small disadvantaged business), therefore outside investment is limited</a:t>
            </a:r>
            <a:endParaRPr lang="en-US" b="1" u="sng" dirty="0"/>
          </a:p>
        </p:txBody>
      </p:sp>
    </p:spTree>
    <p:extLst>
      <p:ext uri="{BB962C8B-B14F-4D97-AF65-F5344CB8AC3E}">
        <p14:creationId xmlns:p14="http://schemas.microsoft.com/office/powerpoint/2010/main" val="1234127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r>
              <a:rPr lang="en-US" dirty="0"/>
              <a:t>Whether to Create a New Legal Entity</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fontScale="92500"/>
          </a:bodyPr>
          <a:lstStyle/>
          <a:p>
            <a:r>
              <a:rPr lang="en-US" dirty="0"/>
              <a:t>Example 2 – Company does </a:t>
            </a:r>
            <a:r>
              <a:rPr lang="en-US" b="1" u="sng" dirty="0"/>
              <a:t>not</a:t>
            </a:r>
            <a:r>
              <a:rPr lang="en-US" dirty="0"/>
              <a:t> create a new legal entity because:</a:t>
            </a:r>
          </a:p>
          <a:p>
            <a:pPr lvl="1">
              <a:lnSpc>
                <a:spcPct val="150000"/>
              </a:lnSpc>
            </a:pPr>
            <a:r>
              <a:rPr lang="en-US" dirty="0"/>
              <a:t>The technology to be sold in the commercial sector is the same as in the government sector and the staff providing the technology are unique/difficult to come by and support both the government and commercial sector</a:t>
            </a:r>
          </a:p>
          <a:p>
            <a:pPr lvl="1">
              <a:lnSpc>
                <a:spcPct val="150000"/>
              </a:lnSpc>
            </a:pPr>
            <a:r>
              <a:rPr lang="en-US" dirty="0"/>
              <a:t>The Company does </a:t>
            </a:r>
            <a:r>
              <a:rPr lang="en-US" b="1" u="sng" dirty="0"/>
              <a:t>not</a:t>
            </a:r>
            <a:r>
              <a:rPr lang="en-US" dirty="0"/>
              <a:t> sell internationally and has no outside foreign investors.  </a:t>
            </a:r>
          </a:p>
          <a:p>
            <a:pPr lvl="1">
              <a:lnSpc>
                <a:spcPct val="150000"/>
              </a:lnSpc>
            </a:pPr>
            <a:r>
              <a:rPr lang="en-US" dirty="0"/>
              <a:t>The Company already has a functioning compliance program that meets government standards and the new commercial sector is not bringing any new regulatory requirements </a:t>
            </a:r>
          </a:p>
        </p:txBody>
      </p:sp>
    </p:spTree>
    <p:extLst>
      <p:ext uri="{BB962C8B-B14F-4D97-AF65-F5344CB8AC3E}">
        <p14:creationId xmlns:p14="http://schemas.microsoft.com/office/powerpoint/2010/main" val="29924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rmAutofit fontScale="90000"/>
          </a:bodyPr>
          <a:lstStyle/>
          <a:p>
            <a:r>
              <a:rPr lang="en-US" dirty="0"/>
              <a:t>Protecting Your Intellectual Property</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r>
              <a:rPr lang="en-US" dirty="0"/>
              <a:t>What’s the same? </a:t>
            </a:r>
          </a:p>
          <a:p>
            <a:pPr lvl="1"/>
            <a:r>
              <a:rPr lang="en-US" dirty="0"/>
              <a:t> Patents, Trademarks, Trade Secrets, Copyrights</a:t>
            </a:r>
          </a:p>
          <a:p>
            <a:pPr marL="457200" lvl="1" indent="0">
              <a:buNone/>
            </a:pPr>
            <a:endParaRPr lang="en-US" dirty="0"/>
          </a:p>
          <a:p>
            <a:r>
              <a:rPr lang="en-US" dirty="0"/>
              <a:t>What’s Different? </a:t>
            </a:r>
          </a:p>
          <a:p>
            <a:pPr lvl="1"/>
            <a:r>
              <a:rPr lang="en-US" dirty="0"/>
              <a:t>Government Sector:  Technical Data Rights Assertions, Government Rights in Data/Technology, Invention Reports</a:t>
            </a:r>
          </a:p>
          <a:p>
            <a:pPr marL="457200" lvl="1" indent="0">
              <a:buNone/>
            </a:pPr>
            <a:endParaRPr lang="en-US" dirty="0"/>
          </a:p>
          <a:p>
            <a:pPr lvl="1"/>
            <a:r>
              <a:rPr lang="en-US" dirty="0"/>
              <a:t>Commercial Sector:  Most protections are in your commercial contract, including license scope, license restrictions, IP Ownership rights, suspension rights, termination rights, infringement indemnity, contract remedies for breach</a:t>
            </a:r>
          </a:p>
          <a:p>
            <a:pPr marL="0" indent="0">
              <a:buNone/>
            </a:pPr>
            <a:endParaRPr lang="en-US" dirty="0"/>
          </a:p>
        </p:txBody>
      </p:sp>
    </p:spTree>
    <p:extLst>
      <p:ext uri="{BB962C8B-B14F-4D97-AF65-F5344CB8AC3E}">
        <p14:creationId xmlns:p14="http://schemas.microsoft.com/office/powerpoint/2010/main" val="522247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a:xfrm>
            <a:off x="757518" y="365125"/>
            <a:ext cx="10869706" cy="549275"/>
          </a:xfrm>
        </p:spPr>
        <p:txBody>
          <a:bodyPr>
            <a:normAutofit fontScale="90000"/>
          </a:bodyPr>
          <a:lstStyle/>
          <a:p>
            <a:r>
              <a:rPr lang="en-US" dirty="0"/>
              <a:t>Packaging and Pricing a Commercial Product</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a:xfrm>
            <a:off x="838200" y="1268421"/>
            <a:ext cx="10515600" cy="4531743"/>
          </a:xfrm>
        </p:spPr>
        <p:txBody>
          <a:bodyPr>
            <a:normAutofit fontScale="92500" lnSpcReduction="10000"/>
          </a:bodyPr>
          <a:lstStyle/>
          <a:p>
            <a:pPr>
              <a:lnSpc>
                <a:spcPct val="150000"/>
              </a:lnSpc>
            </a:pPr>
            <a:r>
              <a:rPr lang="en-US" dirty="0"/>
              <a:t>Example:  SaaS Maintenance Solution using Drones</a:t>
            </a:r>
          </a:p>
          <a:p>
            <a:pPr>
              <a:lnSpc>
                <a:spcPct val="150000"/>
              </a:lnSpc>
            </a:pPr>
            <a:r>
              <a:rPr lang="en-US" dirty="0"/>
              <a:t>License Metric Options:  Per User, Per Drone, Per Asset, Per Range of Camera Clicks, etc.</a:t>
            </a:r>
          </a:p>
          <a:p>
            <a:pPr>
              <a:lnSpc>
                <a:spcPct val="150000"/>
              </a:lnSpc>
            </a:pPr>
            <a:r>
              <a:rPr lang="en-US" dirty="0"/>
              <a:t>Subscription Options:  Monthly, Annually, Quarterly, Daily</a:t>
            </a:r>
          </a:p>
          <a:p>
            <a:pPr>
              <a:lnSpc>
                <a:spcPct val="150000"/>
              </a:lnSpc>
            </a:pPr>
            <a:r>
              <a:rPr lang="en-US" dirty="0"/>
              <a:t>How does the price compare to the value the Customer receives? </a:t>
            </a:r>
          </a:p>
          <a:p>
            <a:pPr>
              <a:lnSpc>
                <a:spcPct val="150000"/>
              </a:lnSpc>
            </a:pPr>
            <a:r>
              <a:rPr lang="en-US" dirty="0"/>
              <a:t>If the entire solution includes a mobile app, a web app, and a drone, what factors increase or decrease price? </a:t>
            </a:r>
          </a:p>
        </p:txBody>
      </p:sp>
    </p:spTree>
    <p:extLst>
      <p:ext uri="{BB962C8B-B14F-4D97-AF65-F5344CB8AC3E}">
        <p14:creationId xmlns:p14="http://schemas.microsoft.com/office/powerpoint/2010/main" val="3209513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rmAutofit fontScale="90000"/>
          </a:bodyPr>
          <a:lstStyle/>
          <a:p>
            <a:r>
              <a:rPr lang="en-US" dirty="0"/>
              <a:t>Contracting to Sell Your Product</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r>
              <a:rPr lang="en-US" dirty="0"/>
              <a:t>Government Sector</a:t>
            </a:r>
          </a:p>
          <a:p>
            <a:pPr lvl="1"/>
            <a:r>
              <a:rPr lang="en-US" dirty="0"/>
              <a:t>All contracts are based on a Government Contract Vehicle or Government Template, the most flexible being an OTA</a:t>
            </a:r>
          </a:p>
          <a:p>
            <a:pPr marL="457200" lvl="1" indent="0">
              <a:buNone/>
            </a:pPr>
            <a:endParaRPr lang="en-US" dirty="0"/>
          </a:p>
          <a:p>
            <a:r>
              <a:rPr lang="en-US" dirty="0"/>
              <a:t>Commercial Sector</a:t>
            </a:r>
          </a:p>
          <a:p>
            <a:pPr lvl="1"/>
            <a:r>
              <a:rPr lang="en-US" dirty="0"/>
              <a:t>Contract types are varied and determined by the seller and in some cases the buyer (especially if buyer is a large enough company)</a:t>
            </a:r>
          </a:p>
          <a:p>
            <a:pPr lvl="1"/>
            <a:r>
              <a:rPr lang="en-US" dirty="0"/>
              <a:t>As the seller your Order Form and Contract should match the choices you made in packaging your technology for sale</a:t>
            </a:r>
          </a:p>
          <a:p>
            <a:pPr lvl="1"/>
            <a:r>
              <a:rPr lang="en-US" dirty="0"/>
              <a:t>Partnership contracts in the commercial sector are extremely varied (Reseller, VAR, Distributor, Alliance, etc.)</a:t>
            </a:r>
          </a:p>
          <a:p>
            <a:pPr marL="0" indent="0">
              <a:buNone/>
            </a:pPr>
            <a:endParaRPr lang="en-US" dirty="0"/>
          </a:p>
        </p:txBody>
      </p:sp>
    </p:spTree>
    <p:extLst>
      <p:ext uri="{BB962C8B-B14F-4D97-AF65-F5344CB8AC3E}">
        <p14:creationId xmlns:p14="http://schemas.microsoft.com/office/powerpoint/2010/main" val="3174283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849</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Montserrat</vt:lpstr>
      <vt:lpstr>OldErika</vt:lpstr>
      <vt:lpstr>Trebuchet MS</vt:lpstr>
      <vt:lpstr>Office Theme</vt:lpstr>
      <vt:lpstr>Selling Dual-Use Technology: You know the Why, Let’s Talk about the How</vt:lpstr>
      <vt:lpstr>PowerPoint Presentation</vt:lpstr>
      <vt:lpstr>PowerPoint Presentation</vt:lpstr>
      <vt:lpstr>Selling Dual-Use: Key Decisions to Make</vt:lpstr>
      <vt:lpstr>Whether to Create a New Legal Entity</vt:lpstr>
      <vt:lpstr>Whether to Create a New Legal Entity</vt:lpstr>
      <vt:lpstr>Protecting Your Intellectual Property</vt:lpstr>
      <vt:lpstr>Packaging and Pricing a Commercial Product</vt:lpstr>
      <vt:lpstr>Contracting to Sell Your Product</vt:lpstr>
      <vt:lpstr>Compliance/Legal Considerations</vt:lpstr>
      <vt:lpstr>Compliance/Legal Considerations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McKenzie Carter</dc:creator>
  <cp:lastModifiedBy>Amanda Merced</cp:lastModifiedBy>
  <cp:revision>7</cp:revision>
  <dcterms:created xsi:type="dcterms:W3CDTF">2022-11-29T14:54:37Z</dcterms:created>
  <dcterms:modified xsi:type="dcterms:W3CDTF">2023-02-13T05:45:14Z</dcterms:modified>
</cp:coreProperties>
</file>