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9" r:id="rId5"/>
    <p:sldId id="263" r:id="rId6"/>
    <p:sldId id="275" r:id="rId7"/>
    <p:sldId id="276" r:id="rId8"/>
    <p:sldId id="277" r:id="rId9"/>
    <p:sldId id="273" r:id="rId10"/>
    <p:sldId id="274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69" r:id="rId19"/>
    <p:sldId id="267" r:id="rId20"/>
    <p:sldId id="286" r:id="rId21"/>
    <p:sldId id="291" r:id="rId22"/>
    <p:sldId id="290" r:id="rId23"/>
    <p:sldId id="292" r:id="rId24"/>
    <p:sldId id="289" r:id="rId25"/>
    <p:sldId id="287" r:id="rId26"/>
    <p:sldId id="288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C4F"/>
    <a:srgbClr val="83A2B9"/>
    <a:srgbClr val="620000"/>
    <a:srgbClr val="BCBEC0"/>
    <a:srgbClr val="991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2" autoAdjust="0"/>
    <p:restoredTop sz="95905" autoAdjust="0"/>
  </p:normalViewPr>
  <p:slideViewPr>
    <p:cSldViewPr snapToGrid="0">
      <p:cViewPr>
        <p:scale>
          <a:sx n="90" d="100"/>
          <a:sy n="90" d="100"/>
        </p:scale>
        <p:origin x="53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55BA-329B-4EFD-994F-01C9197B6175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9D34C-B1B3-42BD-A70E-D7A100307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5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05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Delivers highly-relevant leads for your team to evaluate, allowing you to focus resources on the strongest opportunities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8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32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40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5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9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4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CRM data used to analyze your company’s win/loss history, key capabilities, and other attributes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AI-powered recommendation engine continuously sifts through expiring awards, new solicitations, and newly-published task orders and recommends leads your organization is best positioned to win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Delivers highly-relevant leads for your team to evaluate, allowing you to focus resources on the strongest opportunities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18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See an instant summary of critical details from solicitations, task/ delivery order notices, and all related documents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2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 the copilot’s assistive, generative, natural language capabilities to speed discovery and analysis in </a:t>
            </a:r>
            <a:r>
              <a:rPr lang="en-US" dirty="0" err="1"/>
              <a:t>GovSearchAI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See an instant summary of critical details from solicitations, task/ delivery order notices, and all related documents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Leverage the copilot to ask and quickly get answers to your own questions as you evaluate leads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9D34C-B1B3-42BD-A70E-D7A1003076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ed and blue rectangles&#10;&#10;Description automatically generated">
            <a:extLst>
              <a:ext uri="{FF2B5EF4-FFF2-40B4-BE49-F238E27FC236}">
                <a16:creationId xmlns:a16="http://schemas.microsoft.com/office/drawing/2014/main" id="{CE8ADB8D-A0DE-6107-80F7-56ED29F1A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7DF8BA-033F-B38B-B223-1BF2F4427DDB}"/>
              </a:ext>
            </a:extLst>
          </p:cNvPr>
          <p:cNvSpPr/>
          <p:nvPr userDrawn="1"/>
        </p:nvSpPr>
        <p:spPr>
          <a:xfrm>
            <a:off x="0" y="834887"/>
            <a:ext cx="12182477" cy="4387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8C15B-7720-910F-DFB4-FE26D03AC2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27" y="1879091"/>
            <a:ext cx="5022239" cy="2465400"/>
          </a:xfrm>
        </p:spPr>
        <p:txBody>
          <a:bodyPr anchor="b"/>
          <a:lstStyle>
            <a:lvl1pPr algn="l">
              <a:lnSpc>
                <a:spcPct val="85000"/>
              </a:lnSpc>
              <a:defRPr sz="6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B4A1-0445-363B-CF85-02049F19EE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80" y="5820042"/>
            <a:ext cx="7051585" cy="4400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5" name="Picture 1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9930086-7A01-C95F-3221-C67483148F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821" y="5020175"/>
            <a:ext cx="2639761" cy="2039815"/>
          </a:xfrm>
          <a:prstGeom prst="rect">
            <a:avLst/>
          </a:prstGeom>
        </p:spPr>
      </p:pic>
      <p:pic>
        <p:nvPicPr>
          <p:cNvPr id="6" name="Picture 5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0E201B62-620A-6DB5-3F9B-032419EF68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428" y="1992374"/>
            <a:ext cx="5112027" cy="207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E43FD8-FC5B-61E8-4B94-065966187D6C}"/>
              </a:ext>
            </a:extLst>
          </p:cNvPr>
          <p:cNvSpPr/>
          <p:nvPr userDrawn="1"/>
        </p:nvSpPr>
        <p:spPr>
          <a:xfrm>
            <a:off x="7934177" y="5222161"/>
            <a:ext cx="656418" cy="1635839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D24BFA-71CB-7E34-BB24-59D07833A689}"/>
              </a:ext>
            </a:extLst>
          </p:cNvPr>
          <p:cNvSpPr/>
          <p:nvPr userDrawn="1"/>
        </p:nvSpPr>
        <p:spPr>
          <a:xfrm>
            <a:off x="5920068" y="0"/>
            <a:ext cx="2929148" cy="822187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4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0E2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9F3B228-7581-3F14-61CD-083420B0F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77" y="4919033"/>
            <a:ext cx="3998259" cy="17376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6003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62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05319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98692D-728B-5AE0-D9D3-8FFF6C232179}"/>
              </a:ext>
            </a:extLst>
          </p:cNvPr>
          <p:cNvSpPr/>
          <p:nvPr userDrawn="1"/>
        </p:nvSpPr>
        <p:spPr>
          <a:xfrm>
            <a:off x="0" y="0"/>
            <a:ext cx="7742582" cy="1413012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2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54A4A-A61F-4CBF-BA26-404F1A89B348}"/>
              </a:ext>
            </a:extLst>
          </p:cNvPr>
          <p:cNvSpPr/>
          <p:nvPr userDrawn="1"/>
        </p:nvSpPr>
        <p:spPr>
          <a:xfrm>
            <a:off x="7742582" y="0"/>
            <a:ext cx="1361662" cy="1413012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2C4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0602A1-E998-1E1C-5588-8C4AA73F6458}"/>
              </a:ext>
            </a:extLst>
          </p:cNvPr>
          <p:cNvSpPr/>
          <p:nvPr userDrawn="1"/>
        </p:nvSpPr>
        <p:spPr>
          <a:xfrm>
            <a:off x="9104244" y="0"/>
            <a:ext cx="3087756" cy="1413012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1114" y="1594673"/>
            <a:ext cx="10742386" cy="4247327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114" y="519113"/>
            <a:ext cx="6335485" cy="58238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40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Key Takeaways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36756E-3668-7B5C-E777-C557B3BEB259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F6978-7727-9F17-AD07-E710B5E6629D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40773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trees and buildings&#10;&#10;Description automatically generated">
            <a:extLst>
              <a:ext uri="{FF2B5EF4-FFF2-40B4-BE49-F238E27FC236}">
                <a16:creationId xmlns:a16="http://schemas.microsoft.com/office/drawing/2014/main" id="{5FB77332-BA35-8CB4-F009-36D7EA1C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6138" t="25448" r="7041"/>
          <a:stretch/>
        </p:blipFill>
        <p:spPr>
          <a:xfrm>
            <a:off x="-99364" y="-108309"/>
            <a:ext cx="12385966" cy="67504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8CAB98-A2DB-B81E-547C-5D30C652FF35}"/>
              </a:ext>
            </a:extLst>
          </p:cNvPr>
          <p:cNvCxnSpPr>
            <a:cxnSpLocks/>
          </p:cNvCxnSpPr>
          <p:nvPr userDrawn="1"/>
        </p:nvCxnSpPr>
        <p:spPr>
          <a:xfrm>
            <a:off x="756200" y="2757820"/>
            <a:ext cx="0" cy="1342360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C3BAEF-030C-1BD2-C178-940866705C68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41E42-52A2-54C9-CD7A-A478398253FA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315616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scape with trees and buildings&#10;&#10;Description automatically generated">
            <a:extLst>
              <a:ext uri="{FF2B5EF4-FFF2-40B4-BE49-F238E27FC236}">
                <a16:creationId xmlns:a16="http://schemas.microsoft.com/office/drawing/2014/main" id="{5FB77332-BA35-8CB4-F009-36D7EA1C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16138" t="25448" r="7041"/>
          <a:stretch/>
        </p:blipFill>
        <p:spPr>
          <a:xfrm>
            <a:off x="-99364" y="-108309"/>
            <a:ext cx="12385966" cy="6750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14320-1CB5-43C9-0F15-97EA257E21F8}"/>
              </a:ext>
            </a:extLst>
          </p:cNvPr>
          <p:cNvSpPr txBox="1"/>
          <p:nvPr userDrawn="1"/>
        </p:nvSpPr>
        <p:spPr>
          <a:xfrm>
            <a:off x="1209111" y="2626480"/>
            <a:ext cx="11536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8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8CAB98-A2DB-B81E-547C-5D30C652FF35}"/>
              </a:ext>
            </a:extLst>
          </p:cNvPr>
          <p:cNvCxnSpPr>
            <a:cxnSpLocks/>
          </p:cNvCxnSpPr>
          <p:nvPr userDrawn="1"/>
        </p:nvCxnSpPr>
        <p:spPr>
          <a:xfrm>
            <a:off x="756200" y="2757820"/>
            <a:ext cx="0" cy="1342360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C3BAEF-030C-1BD2-C178-940866705C68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41E42-52A2-54C9-CD7A-A478398253FA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</p:spTree>
    <p:extLst>
      <p:ext uri="{BB962C8B-B14F-4D97-AF65-F5344CB8AC3E}">
        <p14:creationId xmlns:p14="http://schemas.microsoft.com/office/powerpoint/2010/main" val="754352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593A8B89-A329-3146-7AF8-B7F81FC32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64632A03-E9E1-DADF-9596-9685E14D5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21053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98D5E2A2-60AB-F7E4-B8B6-5254F7809B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21053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9A5682AE-B2CD-398E-36F5-D185D1CCB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21052" y="203497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F8B2245F-40B1-7425-71F4-CC195F7D5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21051" y="2330536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280A95-2BB2-46A6-FA14-2569C26319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7278" y="138544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18DB3C0-8E48-338B-FCF6-ED1D88BAE8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7278" y="1733869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D3DD0E9E-3A8D-E635-6CD9-4AE62A6B6B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7277" y="202112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4CA74DB-FC05-552D-2BBE-9E99E5AA1C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276" y="23097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A0755045-16C7-9D2B-BC22-E83CC749D1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21053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63E70320-3D11-B750-9AA3-C8A852D04D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21053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FA8A380-5646-9422-3709-316C09FD69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1052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C28E4D95-1585-88E4-499E-2255A65C40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1051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18583ACF-8E49-5E40-1E15-045CEA8A29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07278" y="3003784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AC6D022C-4B3A-5452-2A7C-5BD5C4F4829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7277" y="363253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D13110B0-2BB8-CA46-8A8C-0F7B63CD93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7276" y="3921169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5B40169C-734D-D554-798C-3C73AB512B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21053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0EFA9414-20A7-5F53-132B-71EE10245F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21053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8592963C-560B-2DCF-426E-6AA7402B0FB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21052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B652823E-5EF0-4EC1-F84D-ECB7D975D1A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21051" y="5532258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004151CF-FC42-88F3-AD4E-76C31E0B9D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7278" y="4614873"/>
            <a:ext cx="3444480" cy="334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Speaker Name, Organization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C467C00B-D4B8-2230-D5F1-C56845D31B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7278" y="4963301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DB5327B5-C9E3-C360-FE8E-C656284978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7277" y="5250554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080EDC6-600B-AD6A-DBF3-3B3780027AF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07276" y="5532255"/>
            <a:ext cx="3444480" cy="27734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C7CE92E5-B3D1-BF4F-F972-0A5789B4F2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3656" y="3345285"/>
            <a:ext cx="3444480" cy="277341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None/>
              <a:defRPr sz="1500"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Email Address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0BEED0-DC58-F947-2CB7-14031963F186}"/>
              </a:ext>
            </a:extLst>
          </p:cNvPr>
          <p:cNvCxnSpPr>
            <a:cxnSpLocks/>
          </p:cNvCxnSpPr>
          <p:nvPr userDrawn="1"/>
        </p:nvCxnSpPr>
        <p:spPr>
          <a:xfrm>
            <a:off x="6083121" y="1385443"/>
            <a:ext cx="0" cy="4521135"/>
          </a:xfrm>
          <a:prstGeom prst="line">
            <a:avLst/>
          </a:prstGeom>
          <a:ln w="3810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9DC733A-FA10-AF56-A4DB-F4C609D69C1A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E51C28-C87E-8E4C-DC31-66A29F906C5C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835744-4F01-6739-E2D2-028A56C2AC84}"/>
              </a:ext>
            </a:extLst>
          </p:cNvPr>
          <p:cNvSpPr txBox="1"/>
          <p:nvPr userDrawn="1"/>
        </p:nvSpPr>
        <p:spPr>
          <a:xfrm>
            <a:off x="-1" y="634328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943868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456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2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red rectangle&#10;&#10;Description automatically generated">
            <a:extLst>
              <a:ext uri="{FF2B5EF4-FFF2-40B4-BE49-F238E27FC236}">
                <a16:creationId xmlns:a16="http://schemas.microsoft.com/office/drawing/2014/main" id="{115ADA4C-66E6-0097-5D33-90CF8F8EF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8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rectangle with white stripes&#10;&#10;Description automatically generated">
            <a:extLst>
              <a:ext uri="{FF2B5EF4-FFF2-40B4-BE49-F238E27FC236}">
                <a16:creationId xmlns:a16="http://schemas.microsoft.com/office/drawing/2014/main" id="{7D2C2833-B7A6-4605-A736-40B90BD1B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BFDF6-0BB4-91B1-EBF3-449224B15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76827" y="1567543"/>
            <a:ext cx="7370214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SESSION 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18002C0-78F9-F3DD-F985-72943BBC73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76827" y="4865114"/>
            <a:ext cx="7370214" cy="58863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12" name="Picture 11" descr="A black background with blue numbers and red text&#10;&#10;Description automatically generated">
            <a:extLst>
              <a:ext uri="{FF2B5EF4-FFF2-40B4-BE49-F238E27FC236}">
                <a16:creationId xmlns:a16="http://schemas.microsoft.com/office/drawing/2014/main" id="{56A0CB30-2A6B-5D34-92F6-73C87181E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87" y="757295"/>
            <a:ext cx="2688043" cy="54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rectangle&#10;&#10;Description automatically generated">
            <a:extLst>
              <a:ext uri="{FF2B5EF4-FFF2-40B4-BE49-F238E27FC236}">
                <a16:creationId xmlns:a16="http://schemas.microsoft.com/office/drawing/2014/main" id="{A9538E1E-C9A2-CCD3-78E7-55CE49BFC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6" cy="6858000"/>
          </a:xfrm>
          <a:prstGeom prst="rect">
            <a:avLst/>
          </a:prstGeom>
        </p:spPr>
      </p:pic>
      <p:pic>
        <p:nvPicPr>
          <p:cNvPr id="8" name="Picture 7" descr="A white background with letters&#10;&#10;Description automatically generated">
            <a:extLst>
              <a:ext uri="{FF2B5EF4-FFF2-40B4-BE49-F238E27FC236}">
                <a16:creationId xmlns:a16="http://schemas.microsoft.com/office/drawing/2014/main" id="{EDF8C044-7AE6-B58A-6BF9-88211B3DF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63625"/>
            <a:ext cx="12182475" cy="58174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2A64BF-5CBE-6963-D523-5F954C2BC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78E14D5-B731-0317-E855-6B95FA4F0E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07C6247B-A988-8E61-B4B7-49B6ACDD2C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red rectangle&#10;&#10;Description automatically generated">
            <a:extLst>
              <a:ext uri="{FF2B5EF4-FFF2-40B4-BE49-F238E27FC236}">
                <a16:creationId xmlns:a16="http://schemas.microsoft.com/office/drawing/2014/main" id="{37D27392-DC8F-A205-CDB2-F5D35D516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420D83-940C-EE8D-DFB7-CDA0CAE424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495" y="5557594"/>
            <a:ext cx="6083601" cy="36297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Speaker(s) / Moderator</a:t>
            </a:r>
          </a:p>
        </p:txBody>
      </p:sp>
      <p:pic>
        <p:nvPicPr>
          <p:cNvPr id="7" name="Picture 6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EF461DA2-73A5-B2E9-4728-D366E575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489" y="4999778"/>
            <a:ext cx="4440273" cy="14786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8EA16FE-A29C-9CEB-5096-34D699552E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496" y="1453242"/>
            <a:ext cx="6083601" cy="306307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7200" b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br>
              <a:rPr lang="en-US" dirty="0"/>
            </a:br>
            <a:r>
              <a:rPr lang="en-US" dirty="0"/>
              <a:t>SESSION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8496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52919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89551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81328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982C7C-A597-4691-528D-7DC197816724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1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7E6D2-F868-7107-4CB2-84CCFF7D6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001" y="837421"/>
            <a:ext cx="4777241" cy="1325563"/>
          </a:xfrm>
        </p:spPr>
        <p:txBody>
          <a:bodyPr>
            <a:normAutofit/>
          </a:bodyPr>
          <a:lstStyle>
            <a:lvl1pPr>
              <a:defRPr sz="4300" b="1">
                <a:solidFill>
                  <a:srgbClr val="62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First</a:t>
            </a:r>
            <a:br>
              <a:rPr lang="en-US" dirty="0"/>
            </a:br>
            <a:r>
              <a:rPr lang="en-US" dirty="0"/>
              <a:t>Last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FFD02-4A57-ECCF-F340-E5E9345F10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86001" y="2474053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C32543-CBD9-6324-F991-12355E7F3A9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6001" y="3165830"/>
            <a:ext cx="4777241" cy="553760"/>
          </a:xfrm>
        </p:spPr>
        <p:txBody>
          <a:bodyPr anchor="b">
            <a:normAutofit/>
          </a:bodyPr>
          <a:lstStyle>
            <a:lvl1pPr marL="0" indent="0">
              <a:buNone/>
              <a:defRPr sz="3500" b="0">
                <a:solidFill>
                  <a:srgbClr val="9913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DD29E4-AEA5-40CE-6D6C-A68CB5F62F5F}"/>
              </a:ext>
            </a:extLst>
          </p:cNvPr>
          <p:cNvSpPr/>
          <p:nvPr userDrawn="1"/>
        </p:nvSpPr>
        <p:spPr>
          <a:xfrm>
            <a:off x="8931727" y="751115"/>
            <a:ext cx="2525776" cy="2525776"/>
          </a:xfrm>
          <a:prstGeom prst="rect">
            <a:avLst/>
          </a:prstGeom>
          <a:solidFill>
            <a:srgbClr val="9913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BC594-0281-D4EF-C507-A0C9178DD42B}"/>
              </a:ext>
            </a:extLst>
          </p:cNvPr>
          <p:cNvSpPr/>
          <p:nvPr userDrawn="1"/>
        </p:nvSpPr>
        <p:spPr>
          <a:xfrm>
            <a:off x="8931728" y="3475887"/>
            <a:ext cx="2525776" cy="2525776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51FCB6-A8AD-AE69-523E-AAE857B1BBD8}"/>
              </a:ext>
            </a:extLst>
          </p:cNvPr>
          <p:cNvSpPr/>
          <p:nvPr userDrawn="1"/>
        </p:nvSpPr>
        <p:spPr>
          <a:xfrm>
            <a:off x="6144695" y="3475887"/>
            <a:ext cx="2525776" cy="2525776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84358E-6076-956F-5F6E-2055092BDE3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144694" y="751115"/>
            <a:ext cx="2525776" cy="24767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Headshot</a:t>
            </a:r>
          </a:p>
        </p:txBody>
      </p:sp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9C6EFBD6-4A83-7C64-3162-58AC74807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2128" y="4119952"/>
            <a:ext cx="5662069" cy="25257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4192D8-437A-91F3-8B45-8265460C7593}"/>
              </a:ext>
            </a:extLst>
          </p:cNvPr>
          <p:cNvSpPr txBox="1"/>
          <p:nvPr userDrawn="1"/>
        </p:nvSpPr>
        <p:spPr>
          <a:xfrm>
            <a:off x="734496" y="5527430"/>
            <a:ext cx="443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BCBE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8A195F-C404-9C9A-6C86-80AA3E54F14C}"/>
              </a:ext>
            </a:extLst>
          </p:cNvPr>
          <p:cNvSpPr/>
          <p:nvPr userDrawn="1"/>
        </p:nvSpPr>
        <p:spPr>
          <a:xfrm>
            <a:off x="0" y="6645728"/>
            <a:ext cx="12192000" cy="207411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33CF6F-D34E-FA21-F864-F2E4C7EDC8AF}"/>
              </a:ext>
            </a:extLst>
          </p:cNvPr>
          <p:cNvCxnSpPr>
            <a:cxnSpLocks/>
          </p:cNvCxnSpPr>
          <p:nvPr userDrawn="1"/>
        </p:nvCxnSpPr>
        <p:spPr>
          <a:xfrm>
            <a:off x="786001" y="751115"/>
            <a:ext cx="4777241" cy="0"/>
          </a:xfrm>
          <a:prstGeom prst="line">
            <a:avLst/>
          </a:prstGeom>
          <a:ln w="38100">
            <a:solidFill>
              <a:srgbClr val="6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13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C6D10C-4788-A84C-925A-492A11EFE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70924-6264-B71A-6E98-B4A8994037BB}"/>
              </a:ext>
            </a:extLst>
          </p:cNvPr>
          <p:cNvSpPr/>
          <p:nvPr userDrawn="1"/>
        </p:nvSpPr>
        <p:spPr>
          <a:xfrm>
            <a:off x="0" y="6111240"/>
            <a:ext cx="12187238" cy="74676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43745-F7F4-5D91-3932-BAE91505477B}"/>
              </a:ext>
            </a:extLst>
          </p:cNvPr>
          <p:cNvSpPr txBox="1"/>
          <p:nvPr userDrawn="1"/>
        </p:nvSpPr>
        <p:spPr>
          <a:xfrm>
            <a:off x="-1" y="1335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INTRODUCTIONS</a:t>
            </a:r>
          </a:p>
          <a:p>
            <a:pPr algn="ctr"/>
            <a:r>
              <a:rPr lang="en-US" sz="3600" b="1" dirty="0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SUGGESTED FORMAT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CA8EB-D3D6-FD69-3358-1AE5040E1468}"/>
              </a:ext>
            </a:extLst>
          </p:cNvPr>
          <p:cNvSpPr txBox="1"/>
          <p:nvPr userDrawn="1"/>
        </p:nvSpPr>
        <p:spPr>
          <a:xfrm>
            <a:off x="1630135" y="2859935"/>
            <a:ext cx="89317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Pre-Intensive Session (75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 </a:t>
            </a: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20-30 minutes to present their area of expertise related to the session topic</a:t>
            </a:r>
          </a:p>
          <a:p>
            <a:pPr marL="385754" indent="-385754" algn="ctr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BCBEC0"/>
              </a:solidFill>
              <a:latin typeface="Trebuchet MS" panose="020B070302020209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BCBEC0"/>
                </a:solidFill>
                <a:latin typeface="Trebuchet MS" panose="020B0703020202090204" pitchFamily="34" charset="0"/>
              </a:rPr>
              <a:t>Breakout Session (60 Minutes)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BCBEC0"/>
                </a:solidFill>
                <a:latin typeface="Trebuchet MS" panose="020B0703020202090204" pitchFamily="34" charset="0"/>
              </a:rPr>
              <a:t>Moderator provides introductions, and each speaker is given 5-8 minutes to introduce themselves and present their specific information related to the session topic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053A1-0CF7-F2F6-8F41-9D7F780B6F56}"/>
              </a:ext>
            </a:extLst>
          </p:cNvPr>
          <p:cNvSpPr txBox="1"/>
          <p:nvPr userDrawn="1"/>
        </p:nvSpPr>
        <p:spPr>
          <a:xfrm>
            <a:off x="-1" y="6395937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spc="300" dirty="0">
                <a:solidFill>
                  <a:srgbClr val="0E2C4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2024 NATIONAL SMALL BUSINESS CONFERENCE   •   ATLANTA, GEORGIA   •   NATIONAL8aASSOCIATION.ORG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D46CA-024A-7D1B-F809-31256D03F99B}"/>
              </a:ext>
            </a:extLst>
          </p:cNvPr>
          <p:cNvCxnSpPr>
            <a:cxnSpLocks/>
          </p:cNvCxnSpPr>
          <p:nvPr userDrawn="1"/>
        </p:nvCxnSpPr>
        <p:spPr>
          <a:xfrm>
            <a:off x="1630135" y="888513"/>
            <a:ext cx="8931729" cy="0"/>
          </a:xfrm>
          <a:prstGeom prst="line">
            <a:avLst/>
          </a:prstGeom>
          <a:ln w="38100">
            <a:solidFill>
              <a:srgbClr val="83A2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6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60B86-E090-A1FF-C501-641080D810AA}"/>
              </a:ext>
            </a:extLst>
          </p:cNvPr>
          <p:cNvSpPr/>
          <p:nvPr userDrawn="1"/>
        </p:nvSpPr>
        <p:spPr>
          <a:xfrm>
            <a:off x="0" y="0"/>
            <a:ext cx="4823012" cy="6858000"/>
          </a:xfrm>
          <a:prstGeom prst="rect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91A1F-0042-C837-171E-E31D4DFBA390}"/>
              </a:ext>
            </a:extLst>
          </p:cNvPr>
          <p:cNvSpPr/>
          <p:nvPr userDrawn="1"/>
        </p:nvSpPr>
        <p:spPr>
          <a:xfrm>
            <a:off x="4823012" y="0"/>
            <a:ext cx="7368988" cy="6858000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D5AAE8-6787-35A8-FDA6-C019AAF80A42}"/>
              </a:ext>
            </a:extLst>
          </p:cNvPr>
          <p:cNvSpPr/>
          <p:nvPr userDrawn="1"/>
        </p:nvSpPr>
        <p:spPr>
          <a:xfrm>
            <a:off x="412377" y="449864"/>
            <a:ext cx="3998259" cy="4267200"/>
          </a:xfrm>
          <a:prstGeom prst="rect">
            <a:avLst/>
          </a:prstGeom>
          <a:noFill/>
          <a:ln w="38100">
            <a:solidFill>
              <a:srgbClr val="83A2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7B26FAA-9B44-F293-CA92-54A7BECBB3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2545" y="899059"/>
            <a:ext cx="6151419" cy="5307776"/>
          </a:xfrm>
        </p:spPr>
        <p:txBody>
          <a:bodyPr/>
          <a:lstStyle>
            <a:lvl1pPr>
              <a:defRPr b="0" i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Insert content here.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E78A585-8300-39E8-4B30-129F46F9DD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635" y="899059"/>
            <a:ext cx="3191742" cy="1553195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400" b="1">
                <a:solidFill>
                  <a:srgbClr val="83A2B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4" name="Picture 3" descr="A logo for a conference&#10;&#10;Description automatically generated">
            <a:extLst>
              <a:ext uri="{FF2B5EF4-FFF2-40B4-BE49-F238E27FC236}">
                <a16:creationId xmlns:a16="http://schemas.microsoft.com/office/drawing/2014/main" id="{70D71C96-DE58-8DB5-D8E5-8A1859D57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68" y="4902266"/>
            <a:ext cx="4101877" cy="19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3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339761-152A-6385-2362-BCA339611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C356D-4454-5E78-0995-82DA47B1F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AA2F6-B18D-14A5-8B43-8A77BCCBB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452EF-2399-4B49-8E6D-F6E42C3969D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765A-C1E5-4A62-0280-379518F21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7C018-9E41-DB33-6F2A-20DFFB645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4A2F6-5296-4447-B3FF-794C71550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1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  <p:sldLayoutId id="2147483662" r:id="rId5"/>
    <p:sldLayoutId id="2147483653" r:id="rId6"/>
    <p:sldLayoutId id="2147483665" r:id="rId7"/>
    <p:sldLayoutId id="2147483651" r:id="rId8"/>
    <p:sldLayoutId id="2147483652" r:id="rId9"/>
    <p:sldLayoutId id="2147483666" r:id="rId10"/>
    <p:sldLayoutId id="2147483672" r:id="rId11"/>
    <p:sldLayoutId id="2147483673" r:id="rId12"/>
    <p:sldLayoutId id="2147483668" r:id="rId13"/>
    <p:sldLayoutId id="2147483674" r:id="rId14"/>
    <p:sldLayoutId id="2147483654" r:id="rId15"/>
    <p:sldLayoutId id="2147483671" r:id="rId16"/>
    <p:sldLayoutId id="2147483667" r:id="rId17"/>
    <p:sldLayoutId id="2147483670" r:id="rId18"/>
    <p:sldLayoutId id="214748366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A070-A573-CE3B-BD95-26BCDA7FC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496" y="2676007"/>
            <a:ext cx="7297963" cy="3063075"/>
          </a:xfrm>
        </p:spPr>
        <p:txBody>
          <a:bodyPr/>
          <a:lstStyle/>
          <a:p>
            <a:r>
              <a:rPr lang="en-US" sz="5400" dirty="0"/>
              <a:t>Beyond the Hype: How AI Can Help 8(a) Businesses Accelerate Growth</a:t>
            </a:r>
            <a:br>
              <a:rPr lang="en-IN" sz="5400" dirty="0"/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6AC32-5060-E77C-B30F-ADA99BA589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Kevin </a:t>
            </a:r>
            <a:r>
              <a:rPr lang="en-US" dirty="0" err="1"/>
              <a:t>Brancato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3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2C8B12-400C-59AA-C2E2-EA650091F828}"/>
              </a:ext>
            </a:extLst>
          </p:cNvPr>
          <p:cNvSpPr txBox="1">
            <a:spLocks/>
          </p:cNvSpPr>
          <p:nvPr/>
        </p:nvSpPr>
        <p:spPr>
          <a:xfrm>
            <a:off x="1079381" y="4801584"/>
            <a:ext cx="1933058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Ingest, clean,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connect, and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personalize 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F4F9C-CA1A-3B4F-CAB7-4F5AA68605E3}"/>
              </a:ext>
            </a:extLst>
          </p:cNvPr>
          <p:cNvSpPr txBox="1"/>
          <p:nvPr/>
        </p:nvSpPr>
        <p:spPr>
          <a:xfrm>
            <a:off x="501133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B29545-6CEB-F3AD-5511-4C60522ADE10}"/>
              </a:ext>
            </a:extLst>
          </p:cNvPr>
          <p:cNvCxnSpPr>
            <a:cxnSpLocks/>
          </p:cNvCxnSpPr>
          <p:nvPr/>
        </p:nvCxnSpPr>
        <p:spPr>
          <a:xfrm>
            <a:off x="1069732" y="4860187"/>
            <a:ext cx="0" cy="280257"/>
          </a:xfrm>
          <a:prstGeom prst="line">
            <a:avLst/>
          </a:prstGeom>
          <a:ln w="19050">
            <a:solidFill>
              <a:srgbClr val="202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CF7F66-A97B-057B-5C56-0E5088605452}"/>
              </a:ext>
            </a:extLst>
          </p:cNvPr>
          <p:cNvSpPr txBox="1">
            <a:spLocks/>
          </p:cNvSpPr>
          <p:nvPr/>
        </p:nvSpPr>
        <p:spPr>
          <a:xfrm>
            <a:off x="3970976" y="4801584"/>
            <a:ext cx="1785116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 up and </a:t>
            </a:r>
            <a:r>
              <a:rPr lang="en-US" sz="1400" u="sng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</a:t>
            </a: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CRM and contract  management tools</a:t>
            </a:r>
          </a:p>
          <a:p>
            <a:pPr>
              <a:lnSpc>
                <a:spcPct val="114999"/>
              </a:lnSpc>
            </a:pPr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A10CE0-D006-63C5-030F-87B0903C4547}"/>
              </a:ext>
            </a:extLst>
          </p:cNvPr>
          <p:cNvCxnSpPr>
            <a:cxnSpLocks/>
          </p:cNvCxnSpPr>
          <p:nvPr/>
        </p:nvCxnSpPr>
        <p:spPr>
          <a:xfrm>
            <a:off x="3961326" y="4860187"/>
            <a:ext cx="0" cy="280257"/>
          </a:xfrm>
          <a:prstGeom prst="line">
            <a:avLst/>
          </a:prstGeom>
          <a:ln w="1905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F4EEB9-4DFF-4E2C-A8CB-F73A721E617A}"/>
              </a:ext>
            </a:extLst>
          </p:cNvPr>
          <p:cNvSpPr txBox="1">
            <a:spLocks/>
          </p:cNvSpPr>
          <p:nvPr/>
        </p:nvSpPr>
        <p:spPr>
          <a:xfrm>
            <a:off x="6832090" y="4801584"/>
            <a:ext cx="1643708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Create intel from private and public data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5970FF-818A-C3A3-0766-83DE0ED80EBD}"/>
              </a:ext>
            </a:extLst>
          </p:cNvPr>
          <p:cNvCxnSpPr>
            <a:cxnSpLocks/>
          </p:cNvCxnSpPr>
          <p:nvPr/>
        </p:nvCxnSpPr>
        <p:spPr>
          <a:xfrm>
            <a:off x="6822440" y="4860187"/>
            <a:ext cx="0" cy="280257"/>
          </a:xfrm>
          <a:prstGeom prst="line">
            <a:avLst/>
          </a:prstGeom>
          <a:ln w="1905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427FE8-FFEA-25D8-94C2-8672BDC63C49}"/>
              </a:ext>
            </a:extLst>
          </p:cNvPr>
          <p:cNvSpPr txBox="1">
            <a:spLocks/>
          </p:cNvSpPr>
          <p:nvPr/>
        </p:nvSpPr>
        <p:spPr>
          <a:xfrm>
            <a:off x="9727493" y="4801584"/>
            <a:ext cx="1933204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Empower smart</a:t>
            </a:r>
          </a:p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to make </a:t>
            </a:r>
          </a:p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better decisions </a:t>
            </a:r>
          </a:p>
          <a:p>
            <a:pPr>
              <a:lnSpc>
                <a:spcPct val="114999"/>
              </a:lnSpc>
            </a:pPr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6DD0C7-B098-5D0B-13F0-C78A736E7F1A}"/>
              </a:ext>
            </a:extLst>
          </p:cNvPr>
          <p:cNvCxnSpPr>
            <a:cxnSpLocks/>
          </p:cNvCxnSpPr>
          <p:nvPr/>
        </p:nvCxnSpPr>
        <p:spPr>
          <a:xfrm>
            <a:off x="9717844" y="4860187"/>
            <a:ext cx="0" cy="280257"/>
          </a:xfrm>
          <a:prstGeom prst="line">
            <a:avLst/>
          </a:prstGeom>
          <a:ln w="1905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76AA87-9361-3333-3EA0-F83CCBDD72EF}"/>
              </a:ext>
            </a:extLst>
          </p:cNvPr>
          <p:cNvSpPr txBox="1"/>
          <p:nvPr/>
        </p:nvSpPr>
        <p:spPr>
          <a:xfrm>
            <a:off x="3382064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CB49D-A69E-0D36-ADF1-3B52E2D3968D}"/>
              </a:ext>
            </a:extLst>
          </p:cNvPr>
          <p:cNvSpPr txBox="1"/>
          <p:nvPr/>
        </p:nvSpPr>
        <p:spPr>
          <a:xfrm>
            <a:off x="6252827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0C48D-3322-2005-1A35-FEFB016FAC15}"/>
              </a:ext>
            </a:extLst>
          </p:cNvPr>
          <p:cNvSpPr txBox="1"/>
          <p:nvPr/>
        </p:nvSpPr>
        <p:spPr>
          <a:xfrm>
            <a:off x="9163726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14FC7C7-631B-E605-6C34-83424D013490}"/>
              </a:ext>
            </a:extLst>
          </p:cNvPr>
          <p:cNvCxnSpPr>
            <a:cxnSpLocks/>
          </p:cNvCxnSpPr>
          <p:nvPr/>
        </p:nvCxnSpPr>
        <p:spPr>
          <a:xfrm>
            <a:off x="4502098" y="3010188"/>
            <a:ext cx="2893759" cy="0"/>
          </a:xfrm>
          <a:prstGeom prst="line">
            <a:avLst/>
          </a:prstGeom>
          <a:ln w="19050">
            <a:solidFill>
              <a:srgbClr val="3535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E065EF-C1C9-D2A3-1AF8-BCBC497FC824}"/>
              </a:ext>
            </a:extLst>
          </p:cNvPr>
          <p:cNvSpPr txBox="1"/>
          <p:nvPr/>
        </p:nvSpPr>
        <p:spPr>
          <a:xfrm>
            <a:off x="4825270" y="2627388"/>
            <a:ext cx="225135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3535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 Engine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AEE39-9C10-745E-EDB8-696A9EFEC642}"/>
              </a:ext>
            </a:extLst>
          </p:cNvPr>
          <p:cNvSpPr txBox="1"/>
          <p:nvPr/>
        </p:nvSpPr>
        <p:spPr>
          <a:xfrm>
            <a:off x="5075255" y="3123114"/>
            <a:ext cx="171384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3535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Analytics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DDC0EB-C2A9-33D6-7ACB-237C5D3472AB}"/>
              </a:ext>
            </a:extLst>
          </p:cNvPr>
          <p:cNvCxnSpPr>
            <a:cxnSpLocks/>
          </p:cNvCxnSpPr>
          <p:nvPr/>
        </p:nvCxnSpPr>
        <p:spPr>
          <a:xfrm>
            <a:off x="4502098" y="3490248"/>
            <a:ext cx="2893759" cy="0"/>
          </a:xfrm>
          <a:prstGeom prst="line">
            <a:avLst/>
          </a:prstGeom>
          <a:ln w="19050">
            <a:solidFill>
              <a:srgbClr val="3535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034C49A-61C6-3E5F-1713-5D7CEDEFB8C3}"/>
              </a:ext>
            </a:extLst>
          </p:cNvPr>
          <p:cNvSpPr txBox="1"/>
          <p:nvPr/>
        </p:nvSpPr>
        <p:spPr>
          <a:xfrm>
            <a:off x="5059875" y="3614350"/>
            <a:ext cx="171384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3535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 / ML / NLP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3BBB1E-5C83-A0F0-A73D-F225F8494BD6}"/>
              </a:ext>
            </a:extLst>
          </p:cNvPr>
          <p:cNvCxnSpPr>
            <a:cxnSpLocks/>
          </p:cNvCxnSpPr>
          <p:nvPr/>
        </p:nvCxnSpPr>
        <p:spPr>
          <a:xfrm>
            <a:off x="4501614" y="3959005"/>
            <a:ext cx="2893759" cy="0"/>
          </a:xfrm>
          <a:prstGeom prst="line">
            <a:avLst/>
          </a:prstGeom>
          <a:ln w="19050">
            <a:solidFill>
              <a:srgbClr val="3535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24">
            <a:extLst>
              <a:ext uri="{FF2B5EF4-FFF2-40B4-BE49-F238E27FC236}">
                <a16:creationId xmlns:a16="http://schemas.microsoft.com/office/drawing/2014/main" id="{22583D12-B856-F44C-8C93-D3CA87DFB4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724061"/>
            <a:ext cx="6335485" cy="582385"/>
          </a:xfrm>
        </p:spPr>
        <p:txBody>
          <a:bodyPr/>
          <a:lstStyle/>
          <a:p>
            <a:r>
              <a:rPr lang="en-US" dirty="0"/>
              <a:t>Build an AI-Enabled Capture Process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CCB4701-5BB9-6BF4-0876-10B49B1AE460}"/>
              </a:ext>
            </a:extLst>
          </p:cNvPr>
          <p:cNvSpPr/>
          <p:nvPr/>
        </p:nvSpPr>
        <p:spPr>
          <a:xfrm>
            <a:off x="2741650" y="2572601"/>
            <a:ext cx="1626900" cy="1643709"/>
          </a:xfrm>
          <a:prstGeom prst="roundRect">
            <a:avLst/>
          </a:prstGeom>
          <a:solidFill>
            <a:srgbClr val="0E2C4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0D48B25-4091-6720-156F-55B20FF91033}"/>
              </a:ext>
            </a:extLst>
          </p:cNvPr>
          <p:cNvSpPr/>
          <p:nvPr/>
        </p:nvSpPr>
        <p:spPr>
          <a:xfrm>
            <a:off x="7565145" y="2572601"/>
            <a:ext cx="1643708" cy="1643708"/>
          </a:xfrm>
          <a:prstGeom prst="roundRect">
            <a:avLst/>
          </a:prstGeom>
          <a:solidFill>
            <a:srgbClr val="83A2B9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E49B7A-ED0F-C053-42A8-91514760E1CC}"/>
              </a:ext>
            </a:extLst>
          </p:cNvPr>
          <p:cNvSpPr txBox="1"/>
          <p:nvPr/>
        </p:nvSpPr>
        <p:spPr>
          <a:xfrm>
            <a:off x="7527608" y="3105281"/>
            <a:ext cx="171878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828D0B-5379-1C4F-7084-3FD63F6DB19E}"/>
              </a:ext>
            </a:extLst>
          </p:cNvPr>
          <p:cNvSpPr txBox="1"/>
          <p:nvPr/>
        </p:nvSpPr>
        <p:spPr>
          <a:xfrm>
            <a:off x="2687869" y="3090041"/>
            <a:ext cx="171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</a:t>
            </a:r>
          </a:p>
        </p:txBody>
      </p:sp>
      <p:pic>
        <p:nvPicPr>
          <p:cNvPr id="37" name="Graphic 36" descr="Bank outline">
            <a:extLst>
              <a:ext uri="{FF2B5EF4-FFF2-40B4-BE49-F238E27FC236}">
                <a16:creationId xmlns:a16="http://schemas.microsoft.com/office/drawing/2014/main" id="{598F4DD6-BEB0-682B-C329-65BA292CF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4221" y="1656151"/>
            <a:ext cx="914400" cy="914400"/>
          </a:xfrm>
          <a:prstGeom prst="rect">
            <a:avLst/>
          </a:prstGeom>
        </p:spPr>
      </p:pic>
      <p:pic>
        <p:nvPicPr>
          <p:cNvPr id="38" name="Graphic 37" descr="Building outline">
            <a:extLst>
              <a:ext uri="{FF2B5EF4-FFF2-40B4-BE49-F238E27FC236}">
                <a16:creationId xmlns:a16="http://schemas.microsoft.com/office/drawing/2014/main" id="{BAAFF0D7-D3CC-9C3A-2E7C-2F0C7908B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6721" y="1559868"/>
            <a:ext cx="1003462" cy="10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45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72479-4BB8-5D23-569C-B9F5D031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3" y="1594674"/>
            <a:ext cx="10775359" cy="456434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sz="1800" dirty="0"/>
              <a:t>Automate repetitive tasks, turn data into expertise, make smarter and faster decisions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695282"/>
            <a:ext cx="6335485" cy="582385"/>
          </a:xfrm>
        </p:spPr>
        <p:txBody>
          <a:bodyPr/>
          <a:lstStyle/>
          <a:p>
            <a:r>
              <a:rPr lang="en-US" dirty="0"/>
              <a:t>AI/ML/NLP Can Help Grow Your Business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ED8B49D-D568-6524-552D-89A8E0A66F90}"/>
              </a:ext>
            </a:extLst>
          </p:cNvPr>
          <p:cNvSpPr/>
          <p:nvPr/>
        </p:nvSpPr>
        <p:spPr>
          <a:xfrm flipH="1">
            <a:off x="1570576" y="2251299"/>
            <a:ext cx="3690684" cy="2541437"/>
          </a:xfrm>
          <a:prstGeom prst="round2DiagRect">
            <a:avLst/>
          </a:prstGeom>
          <a:solidFill>
            <a:srgbClr val="0E2C4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B2B03DC-657D-2225-E28B-1CA91B7081F2}"/>
              </a:ext>
            </a:extLst>
          </p:cNvPr>
          <p:cNvSpPr/>
          <p:nvPr/>
        </p:nvSpPr>
        <p:spPr>
          <a:xfrm flipH="1">
            <a:off x="6800307" y="2251299"/>
            <a:ext cx="3690684" cy="2570310"/>
          </a:xfrm>
          <a:prstGeom prst="round2DiagRect">
            <a:avLst/>
          </a:prstGeom>
          <a:solidFill>
            <a:srgbClr val="83A2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BF48C0-BCF3-A8CA-D5C5-048DE2248F68}"/>
              </a:ext>
            </a:extLst>
          </p:cNvPr>
          <p:cNvSpPr txBox="1"/>
          <p:nvPr/>
        </p:nvSpPr>
        <p:spPr>
          <a:xfrm>
            <a:off x="1293067" y="2961449"/>
            <a:ext cx="399795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Opportunity value and date figures</a:t>
            </a:r>
          </a:p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Pursuit budget estimate</a:t>
            </a:r>
          </a:p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Market and revenue forecasts</a:t>
            </a:r>
          </a:p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Pwin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US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Pgo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predictions</a:t>
            </a:r>
          </a:p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Pre-filled charts for review briefings</a:t>
            </a:r>
          </a:p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16977-EE20-669D-23CA-DA9E18A0A551}"/>
              </a:ext>
            </a:extLst>
          </p:cNvPr>
          <p:cNvSpPr txBox="1"/>
          <p:nvPr/>
        </p:nvSpPr>
        <p:spPr>
          <a:xfrm>
            <a:off x="1992854" y="2448894"/>
            <a:ext cx="269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Quantitative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3228C7-41AC-D42D-4F08-C16B7E340B88}"/>
              </a:ext>
            </a:extLst>
          </p:cNvPr>
          <p:cNvSpPr txBox="1"/>
          <p:nvPr/>
        </p:nvSpPr>
        <p:spPr>
          <a:xfrm>
            <a:off x="2269269" y="4970472"/>
            <a:ext cx="341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Prediction models can make initial, essential calculations automatically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7BAA40-5A1D-36A7-BF97-8AA32BF2E546}"/>
              </a:ext>
            </a:extLst>
          </p:cNvPr>
          <p:cNvSpPr txBox="1"/>
          <p:nvPr/>
        </p:nvSpPr>
        <p:spPr>
          <a:xfrm>
            <a:off x="6505957" y="3020514"/>
            <a:ext cx="4115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indent="-171450">
              <a:spcBef>
                <a:spcPts val="6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Opportunities </a:t>
            </a:r>
          </a:p>
          <a:p>
            <a:pPr marL="512763" indent="-171450">
              <a:spcBef>
                <a:spcPts val="6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Customers, teammates, competitors</a:t>
            </a:r>
          </a:p>
          <a:p>
            <a:pPr marL="512763" indent="-171450">
              <a:spcBef>
                <a:spcPts val="6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Contacts</a:t>
            </a:r>
          </a:p>
          <a:p>
            <a:pPr marL="512763" indent="-171450">
              <a:spcBef>
                <a:spcPts val="6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Markets</a:t>
            </a:r>
          </a:p>
          <a:p>
            <a:pPr marL="512763" indent="-171450">
              <a:spcBef>
                <a:spcPts val="600"/>
              </a:spcBef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Capture team members</a:t>
            </a:r>
          </a:p>
          <a:p>
            <a:pPr marL="173038" indent="-117475"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03E0EF-89E8-D2E6-176F-4CE049352BD5}"/>
              </a:ext>
            </a:extLst>
          </p:cNvPr>
          <p:cNvSpPr txBox="1"/>
          <p:nvPr/>
        </p:nvSpPr>
        <p:spPr>
          <a:xfrm>
            <a:off x="7266617" y="2469214"/>
            <a:ext cx="269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Qualitative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A058EB-9FBF-ECBC-D5A9-F9EF1018F82E}"/>
              </a:ext>
            </a:extLst>
          </p:cNvPr>
          <p:cNvSpPr txBox="1"/>
          <p:nvPr/>
        </p:nvSpPr>
        <p:spPr>
          <a:xfrm>
            <a:off x="7232168" y="4970472"/>
            <a:ext cx="318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0"/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Recommendation models can help you pay attention to what matters</a:t>
            </a:r>
          </a:p>
          <a:p>
            <a:pPr marL="228600" indent="0"/>
            <a:endParaRPr lang="en-US" sz="12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B079E-085E-44C3-39B3-77B8D462FCB3}"/>
              </a:ext>
            </a:extLst>
          </p:cNvPr>
          <p:cNvSpPr txBox="1"/>
          <p:nvPr/>
        </p:nvSpPr>
        <p:spPr>
          <a:xfrm>
            <a:off x="3745905" y="5519295"/>
            <a:ext cx="555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Copilots can instantly summarize complex details, enable conversational exploration of data and information</a:t>
            </a:r>
          </a:p>
        </p:txBody>
      </p:sp>
      <p:pic>
        <p:nvPicPr>
          <p:cNvPr id="7" name="Graphic 6" descr="Pilot male outline">
            <a:extLst>
              <a:ext uri="{FF2B5EF4-FFF2-40B4-BE49-F238E27FC236}">
                <a16:creationId xmlns:a16="http://schemas.microsoft.com/office/drawing/2014/main" id="{B49A4BFB-8A17-A05F-B75C-4BC23B12A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4697" y="5487508"/>
            <a:ext cx="532801" cy="570030"/>
          </a:xfrm>
          <a:prstGeom prst="rect">
            <a:avLst/>
          </a:prstGeom>
        </p:spPr>
      </p:pic>
      <p:pic>
        <p:nvPicPr>
          <p:cNvPr id="10" name="Graphic 9" descr="Thumbs up sign outline">
            <a:extLst>
              <a:ext uri="{FF2B5EF4-FFF2-40B4-BE49-F238E27FC236}">
                <a16:creationId xmlns:a16="http://schemas.microsoft.com/office/drawing/2014/main" id="{65C47F51-FA58-E1ED-C469-CE54B27DB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5479" y="4936666"/>
            <a:ext cx="503422" cy="5034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191BAA-6383-839A-AD6C-40B672904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253" y="4878950"/>
            <a:ext cx="576211" cy="64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42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90426-DF90-1531-825E-392EAB377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850" y="2559851"/>
            <a:ext cx="3818735" cy="1553195"/>
          </a:xfrm>
        </p:spPr>
        <p:txBody>
          <a:bodyPr/>
          <a:lstStyle/>
          <a:p>
            <a:r>
              <a:rPr lang="en-US" sz="4400" dirty="0"/>
              <a:t>AI/ML/NLP Can Help Boost Business Functions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3FC397-1BB9-7ECB-65A9-74689B3EC38A}"/>
              </a:ext>
            </a:extLst>
          </p:cNvPr>
          <p:cNvSpPr txBox="1">
            <a:spLocks/>
          </p:cNvSpPr>
          <p:nvPr/>
        </p:nvSpPr>
        <p:spPr>
          <a:xfrm>
            <a:off x="8984178" y="1035271"/>
            <a:ext cx="2054735" cy="326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>
              <a:buFont typeface="Arial"/>
              <a:buNone/>
            </a:pPr>
            <a:r>
              <a:rPr lang="en-US" sz="12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Capture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D5100C9-9571-FDCE-0F7D-D5B17D14D7AE}"/>
              </a:ext>
            </a:extLst>
          </p:cNvPr>
          <p:cNvSpPr txBox="1">
            <a:spLocks/>
          </p:cNvSpPr>
          <p:nvPr/>
        </p:nvSpPr>
        <p:spPr>
          <a:xfrm>
            <a:off x="8646286" y="3198776"/>
            <a:ext cx="2682319" cy="326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>
              <a:buFont typeface="Arial"/>
              <a:buNone/>
            </a:pPr>
            <a:r>
              <a:rPr lang="en-US" sz="12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Proposal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78911-8439-1E79-1565-C5927C616017}"/>
              </a:ext>
            </a:extLst>
          </p:cNvPr>
          <p:cNvSpPr txBox="1">
            <a:spLocks/>
          </p:cNvSpPr>
          <p:nvPr/>
        </p:nvSpPr>
        <p:spPr>
          <a:xfrm>
            <a:off x="9290845" y="4478389"/>
            <a:ext cx="2456792" cy="46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>
              <a:buFont typeface="Arial"/>
              <a:buNone/>
            </a:pPr>
            <a:r>
              <a:rPr lang="en-US" sz="12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Competitive Landscape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D7E746F-452A-5B21-0C05-76FDEEBCB7D6}"/>
              </a:ext>
            </a:extLst>
          </p:cNvPr>
          <p:cNvSpPr txBox="1">
            <a:spLocks/>
          </p:cNvSpPr>
          <p:nvPr/>
        </p:nvSpPr>
        <p:spPr>
          <a:xfrm>
            <a:off x="5643276" y="2858451"/>
            <a:ext cx="2449660" cy="437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>
              <a:buFont typeface="Arial"/>
              <a:buNone/>
            </a:pPr>
            <a:r>
              <a:rPr lang="en-US" sz="12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Account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D5763C-AF82-632A-3B49-2808F805E302}"/>
              </a:ext>
            </a:extLst>
          </p:cNvPr>
          <p:cNvSpPr txBox="1">
            <a:spLocks/>
          </p:cNvSpPr>
          <p:nvPr/>
        </p:nvSpPr>
        <p:spPr>
          <a:xfrm>
            <a:off x="5255489" y="4027247"/>
            <a:ext cx="2371346" cy="61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>
              <a:buFont typeface="Arial"/>
              <a:buNone/>
            </a:pPr>
            <a:r>
              <a:rPr lang="en-US" sz="12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 Improvement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6753B76-70DB-BD9F-5C44-D2EFC1E3E407}"/>
              </a:ext>
            </a:extLst>
          </p:cNvPr>
          <p:cNvSpPr txBox="1">
            <a:spLocks/>
          </p:cNvSpPr>
          <p:nvPr/>
        </p:nvSpPr>
        <p:spPr>
          <a:xfrm>
            <a:off x="6062258" y="1612357"/>
            <a:ext cx="1807104" cy="437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>
              <a:buFont typeface="Arial"/>
              <a:buNone/>
            </a:pPr>
            <a:r>
              <a:rPr lang="en-US" sz="12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Portfolio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818F1A7-6EA7-6771-F31D-9DFDDC5F15FD}"/>
              </a:ext>
            </a:extLst>
          </p:cNvPr>
          <p:cNvSpPr txBox="1">
            <a:spLocks/>
          </p:cNvSpPr>
          <p:nvPr/>
        </p:nvSpPr>
        <p:spPr>
          <a:xfrm>
            <a:off x="8855909" y="2155759"/>
            <a:ext cx="2130382" cy="43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ctr">
              <a:buFont typeface="Arial"/>
              <a:buNone/>
            </a:pPr>
            <a:r>
              <a:rPr lang="en-US" sz="12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Pipeline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7A2F0B91-2D6F-6F9E-F52C-2758FA11E713}"/>
              </a:ext>
            </a:extLst>
          </p:cNvPr>
          <p:cNvSpPr/>
          <p:nvPr/>
        </p:nvSpPr>
        <p:spPr>
          <a:xfrm>
            <a:off x="9176504" y="4840385"/>
            <a:ext cx="2765756" cy="390668"/>
          </a:xfrm>
          <a:prstGeom prst="chevron">
            <a:avLst/>
          </a:prstGeom>
          <a:solidFill>
            <a:srgbClr val="20204F"/>
          </a:solidFill>
          <a:ln>
            <a:solidFill>
              <a:srgbClr val="202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287D77B7-8134-A903-64FE-B2C3C7981534}"/>
              </a:ext>
            </a:extLst>
          </p:cNvPr>
          <p:cNvSpPr/>
          <p:nvPr/>
        </p:nvSpPr>
        <p:spPr>
          <a:xfrm>
            <a:off x="9304789" y="3585066"/>
            <a:ext cx="1782231" cy="396216"/>
          </a:xfrm>
          <a:prstGeom prst="chevron">
            <a:avLst/>
          </a:prstGeom>
          <a:solidFill>
            <a:srgbClr val="BCBE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A1E882BC-E001-0860-FF01-C43369A4C426}"/>
              </a:ext>
            </a:extLst>
          </p:cNvPr>
          <p:cNvSpPr/>
          <p:nvPr/>
        </p:nvSpPr>
        <p:spPr>
          <a:xfrm>
            <a:off x="9264542" y="2503269"/>
            <a:ext cx="1782231" cy="396216"/>
          </a:xfrm>
          <a:prstGeom prst="chevron">
            <a:avLst/>
          </a:prstGeom>
          <a:solidFill>
            <a:srgbClr val="20204F"/>
          </a:solidFill>
          <a:ln>
            <a:solidFill>
              <a:srgbClr val="202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2623EC8B-5418-4F00-6FC5-83CE262C13FE}"/>
              </a:ext>
            </a:extLst>
          </p:cNvPr>
          <p:cNvSpPr/>
          <p:nvPr/>
        </p:nvSpPr>
        <p:spPr>
          <a:xfrm>
            <a:off x="9304789" y="1364648"/>
            <a:ext cx="1782231" cy="396216"/>
          </a:xfrm>
          <a:prstGeom prst="chevron">
            <a:avLst/>
          </a:prstGeom>
          <a:solidFill>
            <a:srgbClr val="CBCED7"/>
          </a:solidFill>
          <a:ln>
            <a:solidFill>
              <a:srgbClr val="CBC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226344CF-98E6-848E-F7E1-CAD7F5606D24}"/>
              </a:ext>
            </a:extLst>
          </p:cNvPr>
          <p:cNvSpPr/>
          <p:nvPr/>
        </p:nvSpPr>
        <p:spPr>
          <a:xfrm rot="10800000">
            <a:off x="5220237" y="4375667"/>
            <a:ext cx="2912474" cy="390668"/>
          </a:xfrm>
          <a:prstGeom prst="chevron">
            <a:avLst/>
          </a:prstGeom>
          <a:solidFill>
            <a:srgbClr val="CBCED7"/>
          </a:solidFill>
          <a:ln>
            <a:solidFill>
              <a:srgbClr val="CBCE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4B05A5EB-6B0C-9303-82B2-3479A31E1B54}"/>
              </a:ext>
            </a:extLst>
          </p:cNvPr>
          <p:cNvSpPr/>
          <p:nvPr/>
        </p:nvSpPr>
        <p:spPr>
          <a:xfrm rot="10800000">
            <a:off x="6074695" y="3217989"/>
            <a:ext cx="1782231" cy="396216"/>
          </a:xfrm>
          <a:prstGeom prst="chevron">
            <a:avLst/>
          </a:prstGeom>
          <a:solidFill>
            <a:srgbClr val="20204F"/>
          </a:solidFill>
          <a:ln>
            <a:solidFill>
              <a:srgbClr val="202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1308B37B-A31D-F8C7-A734-BA46D11E9F35}"/>
              </a:ext>
            </a:extLst>
          </p:cNvPr>
          <p:cNvSpPr/>
          <p:nvPr/>
        </p:nvSpPr>
        <p:spPr>
          <a:xfrm rot="10800000">
            <a:off x="6160781" y="1992109"/>
            <a:ext cx="1793585" cy="384863"/>
          </a:xfrm>
          <a:prstGeom prst="chevron">
            <a:avLst/>
          </a:prstGeom>
          <a:solidFill>
            <a:srgbClr val="BCBEC0"/>
          </a:solidFill>
          <a:ln>
            <a:solidFill>
              <a:srgbClr val="BCB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173DCD-212B-24D4-EAD7-B130F95ACCB0}"/>
              </a:ext>
            </a:extLst>
          </p:cNvPr>
          <p:cNvGrpSpPr/>
          <p:nvPr/>
        </p:nvGrpSpPr>
        <p:grpSpPr>
          <a:xfrm>
            <a:off x="8630228" y="917096"/>
            <a:ext cx="865685" cy="874629"/>
            <a:chOff x="5555372" y="1319464"/>
            <a:chExt cx="865685" cy="87462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C7DC13B-394B-2A51-3439-E4C90671C20D}"/>
                </a:ext>
              </a:extLst>
            </p:cNvPr>
            <p:cNvSpPr/>
            <p:nvPr/>
          </p:nvSpPr>
          <p:spPr>
            <a:xfrm>
              <a:off x="5555372" y="1319464"/>
              <a:ext cx="865685" cy="874629"/>
            </a:xfrm>
            <a:prstGeom prst="roundRect">
              <a:avLst/>
            </a:prstGeom>
            <a:solidFill>
              <a:srgbClr val="CBCED7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A43C31A-6946-7AD6-F8D1-AC20D30BE97B}"/>
                </a:ext>
              </a:extLst>
            </p:cNvPr>
            <p:cNvSpPr/>
            <p:nvPr/>
          </p:nvSpPr>
          <p:spPr>
            <a:xfrm>
              <a:off x="5613914" y="1387772"/>
              <a:ext cx="743409" cy="7510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C62C4A-2D50-EF31-9AAB-AF92CD119346}"/>
              </a:ext>
            </a:extLst>
          </p:cNvPr>
          <p:cNvGrpSpPr/>
          <p:nvPr/>
        </p:nvGrpSpPr>
        <p:grpSpPr>
          <a:xfrm>
            <a:off x="7653553" y="1519057"/>
            <a:ext cx="865685" cy="874629"/>
            <a:chOff x="5555372" y="1319464"/>
            <a:chExt cx="865685" cy="87462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E7725C0-19B8-80E4-B921-70458E9DD263}"/>
                </a:ext>
              </a:extLst>
            </p:cNvPr>
            <p:cNvSpPr/>
            <p:nvPr/>
          </p:nvSpPr>
          <p:spPr>
            <a:xfrm>
              <a:off x="5555372" y="1319464"/>
              <a:ext cx="865685" cy="874629"/>
            </a:xfrm>
            <a:prstGeom prst="roundRect">
              <a:avLst/>
            </a:prstGeom>
            <a:solidFill>
              <a:srgbClr val="BCBEC0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 dirty="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86FE2D2-21BE-5E42-F113-BB822BD4019D}"/>
                </a:ext>
              </a:extLst>
            </p:cNvPr>
            <p:cNvSpPr/>
            <p:nvPr/>
          </p:nvSpPr>
          <p:spPr>
            <a:xfrm>
              <a:off x="5613914" y="1387772"/>
              <a:ext cx="743409" cy="7510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B4D2DD-3785-1D34-500D-02EAC2B62219}"/>
              </a:ext>
            </a:extLst>
          </p:cNvPr>
          <p:cNvGrpSpPr/>
          <p:nvPr/>
        </p:nvGrpSpPr>
        <p:grpSpPr>
          <a:xfrm>
            <a:off x="8631623" y="2050813"/>
            <a:ext cx="865685" cy="874629"/>
            <a:chOff x="5555372" y="1319464"/>
            <a:chExt cx="865685" cy="87462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749F41D-0BE5-B73E-7D77-2B7F96C22327}"/>
                </a:ext>
              </a:extLst>
            </p:cNvPr>
            <p:cNvSpPr/>
            <p:nvPr/>
          </p:nvSpPr>
          <p:spPr>
            <a:xfrm>
              <a:off x="5555372" y="1319464"/>
              <a:ext cx="865685" cy="874629"/>
            </a:xfrm>
            <a:prstGeom prst="roundRect">
              <a:avLst/>
            </a:prstGeom>
            <a:solidFill>
              <a:srgbClr val="0E2C4F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E23F520-2E63-4DF3-738A-83691F938011}"/>
                </a:ext>
              </a:extLst>
            </p:cNvPr>
            <p:cNvSpPr/>
            <p:nvPr/>
          </p:nvSpPr>
          <p:spPr>
            <a:xfrm>
              <a:off x="5613914" y="1387772"/>
              <a:ext cx="743409" cy="7510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34CB90-4C69-3F30-765D-ED45B3283ADC}"/>
              </a:ext>
            </a:extLst>
          </p:cNvPr>
          <p:cNvGrpSpPr/>
          <p:nvPr/>
        </p:nvGrpSpPr>
        <p:grpSpPr>
          <a:xfrm>
            <a:off x="7661518" y="2760317"/>
            <a:ext cx="865685" cy="874629"/>
            <a:chOff x="5555372" y="1319464"/>
            <a:chExt cx="865685" cy="87462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83AE7C5-745A-AB5A-E243-04BA19420FB7}"/>
                </a:ext>
              </a:extLst>
            </p:cNvPr>
            <p:cNvSpPr/>
            <p:nvPr/>
          </p:nvSpPr>
          <p:spPr>
            <a:xfrm>
              <a:off x="5555372" y="1319464"/>
              <a:ext cx="865685" cy="874629"/>
            </a:xfrm>
            <a:prstGeom prst="roundRect">
              <a:avLst/>
            </a:prstGeom>
            <a:solidFill>
              <a:srgbClr val="0E2C4F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69516ED-585E-18FE-FE22-03C3EE525670}"/>
                </a:ext>
              </a:extLst>
            </p:cNvPr>
            <p:cNvSpPr/>
            <p:nvPr/>
          </p:nvSpPr>
          <p:spPr>
            <a:xfrm>
              <a:off x="5613914" y="1387772"/>
              <a:ext cx="743409" cy="7510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80C90E-9CCC-0C2B-29DB-0A6F96CEFFD0}"/>
              </a:ext>
            </a:extLst>
          </p:cNvPr>
          <p:cNvGrpSpPr/>
          <p:nvPr/>
        </p:nvGrpSpPr>
        <p:grpSpPr>
          <a:xfrm>
            <a:off x="8646286" y="3122804"/>
            <a:ext cx="865685" cy="874629"/>
            <a:chOff x="5555372" y="1319464"/>
            <a:chExt cx="865685" cy="87462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4BF27E1-D9EC-B96E-3720-03BB9AFC364B}"/>
                </a:ext>
              </a:extLst>
            </p:cNvPr>
            <p:cNvSpPr/>
            <p:nvPr/>
          </p:nvSpPr>
          <p:spPr>
            <a:xfrm>
              <a:off x="5555372" y="1319464"/>
              <a:ext cx="865685" cy="874629"/>
            </a:xfrm>
            <a:prstGeom prst="roundRect">
              <a:avLst/>
            </a:prstGeom>
            <a:solidFill>
              <a:srgbClr val="BCBEC0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9C6C1D8-5E6E-6EE1-67B0-EFC8D0FE0659}"/>
                </a:ext>
              </a:extLst>
            </p:cNvPr>
            <p:cNvSpPr/>
            <p:nvPr/>
          </p:nvSpPr>
          <p:spPr>
            <a:xfrm>
              <a:off x="5613914" y="1387772"/>
              <a:ext cx="743409" cy="7510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48686D3-C097-F4C0-1E56-30C0B0795B2A}"/>
              </a:ext>
            </a:extLst>
          </p:cNvPr>
          <p:cNvGrpSpPr/>
          <p:nvPr/>
        </p:nvGrpSpPr>
        <p:grpSpPr>
          <a:xfrm>
            <a:off x="7720060" y="3901313"/>
            <a:ext cx="865685" cy="874629"/>
            <a:chOff x="5555372" y="1319464"/>
            <a:chExt cx="865685" cy="87462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F754DEC-567C-1F62-C492-C3EEDA3BF983}"/>
                </a:ext>
              </a:extLst>
            </p:cNvPr>
            <p:cNvSpPr/>
            <p:nvPr/>
          </p:nvSpPr>
          <p:spPr>
            <a:xfrm>
              <a:off x="5555372" y="1319464"/>
              <a:ext cx="865685" cy="874629"/>
            </a:xfrm>
            <a:prstGeom prst="roundRect">
              <a:avLst/>
            </a:prstGeom>
            <a:solidFill>
              <a:srgbClr val="CBCED7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6E65E62-9007-F481-8A12-73205B307113}"/>
                </a:ext>
              </a:extLst>
            </p:cNvPr>
            <p:cNvSpPr/>
            <p:nvPr/>
          </p:nvSpPr>
          <p:spPr>
            <a:xfrm>
              <a:off x="5613914" y="1387772"/>
              <a:ext cx="743409" cy="7510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195D5F2-C328-9798-9FD6-BD9137CA90AD}"/>
              </a:ext>
            </a:extLst>
          </p:cNvPr>
          <p:cNvGrpSpPr/>
          <p:nvPr/>
        </p:nvGrpSpPr>
        <p:grpSpPr>
          <a:xfrm>
            <a:off x="8661557" y="4389604"/>
            <a:ext cx="865685" cy="874629"/>
            <a:chOff x="5555372" y="1319464"/>
            <a:chExt cx="865685" cy="87462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2063159-2988-17E3-FDF5-F9851C563C08}"/>
                </a:ext>
              </a:extLst>
            </p:cNvPr>
            <p:cNvSpPr/>
            <p:nvPr/>
          </p:nvSpPr>
          <p:spPr>
            <a:xfrm>
              <a:off x="5555372" y="1319464"/>
              <a:ext cx="865685" cy="874629"/>
            </a:xfrm>
            <a:prstGeom prst="roundRect">
              <a:avLst/>
            </a:prstGeom>
            <a:solidFill>
              <a:srgbClr val="0E2C4F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 dirty="0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5AC9DE9-4F9E-C00D-B416-49EDBAF654AB}"/>
                </a:ext>
              </a:extLst>
            </p:cNvPr>
            <p:cNvSpPr/>
            <p:nvPr/>
          </p:nvSpPr>
          <p:spPr>
            <a:xfrm>
              <a:off x="5613914" y="1387772"/>
              <a:ext cx="743409" cy="7510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rtlCol="0" anchor="ctr" anchorCtr="0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IN" sz="1864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B050FC2-61CA-8C0A-4D1F-82F6CC43BA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78312" y="1749497"/>
            <a:ext cx="626903" cy="3940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D737F9C-EE39-22CC-C18A-6D0F101093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42137" y="1148329"/>
            <a:ext cx="442309" cy="4742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488A20C-CEBA-7A23-0A61-785C7B5EB71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6926" y="4203909"/>
            <a:ext cx="594558" cy="3243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128C493-9CF7-B894-8CA7-B441FA3725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86510" y="2328481"/>
            <a:ext cx="547928" cy="4135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D84D4E1-310B-CE0D-88B8-952E79AEF99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93095" y="2919218"/>
            <a:ext cx="402371" cy="579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299B77A-E83D-ACA5-A2AF-F9933B7E641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12326" y="3315327"/>
            <a:ext cx="378519" cy="473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4DA95C6-9FC9-8813-AF4E-D40664185A4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1138" y="4628449"/>
            <a:ext cx="541329" cy="42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41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ADF4B37-E762-99AB-3F63-07F69D88337C}"/>
              </a:ext>
            </a:extLst>
          </p:cNvPr>
          <p:cNvGrpSpPr/>
          <p:nvPr/>
        </p:nvGrpSpPr>
        <p:grpSpPr>
          <a:xfrm>
            <a:off x="531441" y="2107140"/>
            <a:ext cx="8668295" cy="2835082"/>
            <a:chOff x="184335" y="1367925"/>
            <a:chExt cx="6821678" cy="233736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031C0B4-C953-9F6E-9334-DCB613F03721}"/>
                </a:ext>
              </a:extLst>
            </p:cNvPr>
            <p:cNvCxnSpPr>
              <a:cxnSpLocks/>
            </p:cNvCxnSpPr>
            <p:nvPr/>
          </p:nvCxnSpPr>
          <p:spPr>
            <a:xfrm>
              <a:off x="4780606" y="1377841"/>
              <a:ext cx="11655" cy="18884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960AE97-A53A-EC79-2BF8-F006247AE1BF}"/>
                </a:ext>
              </a:extLst>
            </p:cNvPr>
            <p:cNvCxnSpPr/>
            <p:nvPr/>
          </p:nvCxnSpPr>
          <p:spPr>
            <a:xfrm flipV="1">
              <a:off x="270744" y="1416350"/>
              <a:ext cx="2229855" cy="61754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993DBBB-1B2A-F221-4249-2EFB30752717}"/>
                </a:ext>
              </a:extLst>
            </p:cNvPr>
            <p:cNvCxnSpPr/>
            <p:nvPr/>
          </p:nvCxnSpPr>
          <p:spPr>
            <a:xfrm flipV="1">
              <a:off x="2680021" y="1399797"/>
              <a:ext cx="2008545" cy="2177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E83D5E6-4428-8944-A2D7-146C8F0AF868}"/>
                </a:ext>
              </a:extLst>
            </p:cNvPr>
            <p:cNvCxnSpPr/>
            <p:nvPr/>
          </p:nvCxnSpPr>
          <p:spPr>
            <a:xfrm>
              <a:off x="4867988" y="1394574"/>
              <a:ext cx="19935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A2D2AFD-FB31-85D5-78EA-4C61041DF9A2}"/>
                </a:ext>
              </a:extLst>
            </p:cNvPr>
            <p:cNvCxnSpPr/>
            <p:nvPr/>
          </p:nvCxnSpPr>
          <p:spPr>
            <a:xfrm flipV="1">
              <a:off x="270744" y="1637487"/>
              <a:ext cx="2235216" cy="39640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58C5E04-AEDD-C30E-17C8-CED5D1B17402}"/>
                </a:ext>
              </a:extLst>
            </p:cNvPr>
            <p:cNvCxnSpPr/>
            <p:nvPr/>
          </p:nvCxnSpPr>
          <p:spPr>
            <a:xfrm flipV="1">
              <a:off x="2685382" y="1399797"/>
              <a:ext cx="2003184" cy="2429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A0187A5-B699-14B3-4FA3-DED33E988A4F}"/>
                </a:ext>
              </a:extLst>
            </p:cNvPr>
            <p:cNvCxnSpPr/>
            <p:nvPr/>
          </p:nvCxnSpPr>
          <p:spPr>
            <a:xfrm>
              <a:off x="4867988" y="1399797"/>
              <a:ext cx="1993511" cy="6224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975CBE-F226-7500-19A3-BB75BA68DDEC}"/>
                </a:ext>
              </a:extLst>
            </p:cNvPr>
            <p:cNvCxnSpPr/>
            <p:nvPr/>
          </p:nvCxnSpPr>
          <p:spPr>
            <a:xfrm flipV="1">
              <a:off x="270744" y="1847203"/>
              <a:ext cx="2229855" cy="18669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AB27CFF-32A2-E452-CAB7-6EF54D19E3F3}"/>
                </a:ext>
              </a:extLst>
            </p:cNvPr>
            <p:cNvCxnSpPr/>
            <p:nvPr/>
          </p:nvCxnSpPr>
          <p:spPr>
            <a:xfrm>
              <a:off x="2685382" y="1637487"/>
              <a:ext cx="2014839" cy="62428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17D3028-5E9A-CDE5-8CB2-D43C7386386D}"/>
                </a:ext>
              </a:extLst>
            </p:cNvPr>
            <p:cNvCxnSpPr/>
            <p:nvPr/>
          </p:nvCxnSpPr>
          <p:spPr>
            <a:xfrm>
              <a:off x="4867988" y="1399797"/>
              <a:ext cx="1993511" cy="104599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58B16BA-2EC6-4A9A-50C1-000ACB3B1697}"/>
                </a:ext>
              </a:extLst>
            </p:cNvPr>
            <p:cNvCxnSpPr/>
            <p:nvPr/>
          </p:nvCxnSpPr>
          <p:spPr>
            <a:xfrm>
              <a:off x="4844676" y="1396098"/>
              <a:ext cx="2134814" cy="14808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57B72F-6D0B-FC8C-0959-3916E08C575F}"/>
                </a:ext>
              </a:extLst>
            </p:cNvPr>
            <p:cNvCxnSpPr/>
            <p:nvPr/>
          </p:nvCxnSpPr>
          <p:spPr>
            <a:xfrm>
              <a:off x="4815480" y="1387975"/>
              <a:ext cx="2152644" cy="211154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E79C507-B0F2-3E5B-43FC-92D0531A712C}"/>
                </a:ext>
              </a:extLst>
            </p:cNvPr>
            <p:cNvCxnSpPr>
              <a:cxnSpLocks/>
            </p:cNvCxnSpPr>
            <p:nvPr/>
          </p:nvCxnSpPr>
          <p:spPr>
            <a:xfrm>
              <a:off x="6964266" y="1471911"/>
              <a:ext cx="0" cy="210729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00BE7C0C-8ABF-B289-E96F-60E5106A4728}"/>
                </a:ext>
              </a:extLst>
            </p:cNvPr>
            <p:cNvCxnSpPr>
              <a:cxnSpLocks/>
            </p:cNvCxnSpPr>
            <p:nvPr/>
          </p:nvCxnSpPr>
          <p:spPr>
            <a:xfrm>
              <a:off x="2590310" y="1386919"/>
              <a:ext cx="0" cy="210729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3D4AC7E-39EA-DF68-B0BD-2962E81D58A4}"/>
                </a:ext>
              </a:extLst>
            </p:cNvPr>
            <p:cNvCxnSpPr>
              <a:cxnSpLocks/>
            </p:cNvCxnSpPr>
            <p:nvPr/>
          </p:nvCxnSpPr>
          <p:spPr>
            <a:xfrm>
              <a:off x="184335" y="2028418"/>
              <a:ext cx="12047" cy="167139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5849506-E5BB-2F14-8286-F0BF7AA852B8}"/>
                </a:ext>
              </a:extLst>
            </p:cNvPr>
            <p:cNvCxnSpPr/>
            <p:nvPr/>
          </p:nvCxnSpPr>
          <p:spPr>
            <a:xfrm flipV="1">
              <a:off x="4879643" y="1394574"/>
              <a:ext cx="1981856" cy="8671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717CCA1-2E77-3768-A88D-A21B6233A9B2}"/>
                </a:ext>
              </a:extLst>
            </p:cNvPr>
            <p:cNvCxnSpPr/>
            <p:nvPr/>
          </p:nvCxnSpPr>
          <p:spPr>
            <a:xfrm flipV="1">
              <a:off x="5267311" y="2007100"/>
              <a:ext cx="1685657" cy="28023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9CABFF4-B14B-9F9D-6AC3-522161C52B93}"/>
                </a:ext>
              </a:extLst>
            </p:cNvPr>
            <p:cNvCxnSpPr/>
            <p:nvPr/>
          </p:nvCxnSpPr>
          <p:spPr>
            <a:xfrm>
              <a:off x="4801859" y="2257521"/>
              <a:ext cx="2204154" cy="17691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8382A1AB-C52D-A689-0397-C8B54B12D222}"/>
                </a:ext>
              </a:extLst>
            </p:cNvPr>
            <p:cNvCxnSpPr/>
            <p:nvPr/>
          </p:nvCxnSpPr>
          <p:spPr>
            <a:xfrm>
              <a:off x="4832709" y="2263197"/>
              <a:ext cx="2161938" cy="61370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8188BE54-8AF8-78CA-F211-0E4C59561EB2}"/>
                </a:ext>
              </a:extLst>
            </p:cNvPr>
            <p:cNvCxnSpPr/>
            <p:nvPr/>
          </p:nvCxnSpPr>
          <p:spPr>
            <a:xfrm>
              <a:off x="4795421" y="2250076"/>
              <a:ext cx="2180280" cy="12380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FF47818-03D9-6162-1C93-5CF31AAF57D0}"/>
                </a:ext>
              </a:extLst>
            </p:cNvPr>
            <p:cNvCxnSpPr/>
            <p:nvPr/>
          </p:nvCxnSpPr>
          <p:spPr>
            <a:xfrm flipV="1">
              <a:off x="4879643" y="1394574"/>
              <a:ext cx="1981856" cy="18884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A01A8C9-79F7-9505-2A20-B0A90D6BB4A1}"/>
                </a:ext>
              </a:extLst>
            </p:cNvPr>
            <p:cNvCxnSpPr/>
            <p:nvPr/>
          </p:nvCxnSpPr>
          <p:spPr>
            <a:xfrm flipV="1">
              <a:off x="4840975" y="2017016"/>
              <a:ext cx="2020524" cy="134329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7A18C9C-B6D1-A296-EB3F-914AB115D122}"/>
                </a:ext>
              </a:extLst>
            </p:cNvPr>
            <p:cNvCxnSpPr/>
            <p:nvPr/>
          </p:nvCxnSpPr>
          <p:spPr>
            <a:xfrm flipV="1">
              <a:off x="4806187" y="2434435"/>
              <a:ext cx="2139481" cy="9104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2C0EEBE-2424-3B4A-3885-96C6E696DEA0}"/>
                </a:ext>
              </a:extLst>
            </p:cNvPr>
            <p:cNvCxnSpPr/>
            <p:nvPr/>
          </p:nvCxnSpPr>
          <p:spPr>
            <a:xfrm flipV="1">
              <a:off x="4879643" y="2864114"/>
              <a:ext cx="1981856" cy="4188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4229051-7EF7-7972-D246-D331DFA06822}"/>
                </a:ext>
              </a:extLst>
            </p:cNvPr>
            <p:cNvCxnSpPr/>
            <p:nvPr/>
          </p:nvCxnSpPr>
          <p:spPr>
            <a:xfrm>
              <a:off x="5262313" y="3312316"/>
              <a:ext cx="1698233" cy="17585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31D2117-3C3C-0AFA-515F-936DE92EA72A}"/>
                </a:ext>
              </a:extLst>
            </p:cNvPr>
            <p:cNvCxnSpPr>
              <a:cxnSpLocks/>
            </p:cNvCxnSpPr>
            <p:nvPr/>
          </p:nvCxnSpPr>
          <p:spPr>
            <a:xfrm>
              <a:off x="2680021" y="1416350"/>
              <a:ext cx="2020200" cy="8454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38B70B0-650E-6DCB-C25F-4B166114C30F}"/>
                </a:ext>
              </a:extLst>
            </p:cNvPr>
            <p:cNvCxnSpPr>
              <a:cxnSpLocks/>
            </p:cNvCxnSpPr>
            <p:nvPr/>
          </p:nvCxnSpPr>
          <p:spPr>
            <a:xfrm>
              <a:off x="2680021" y="1847203"/>
              <a:ext cx="2020200" cy="41456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F6F2935-83D7-D23F-C629-E61742A26FF0}"/>
                </a:ext>
              </a:extLst>
            </p:cNvPr>
            <p:cNvCxnSpPr/>
            <p:nvPr/>
          </p:nvCxnSpPr>
          <p:spPr>
            <a:xfrm>
              <a:off x="3023355" y="1848319"/>
              <a:ext cx="1684980" cy="138689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2677349-104F-9D3D-4569-AF3EBFEDD702}"/>
                </a:ext>
              </a:extLst>
            </p:cNvPr>
            <p:cNvCxnSpPr/>
            <p:nvPr/>
          </p:nvCxnSpPr>
          <p:spPr>
            <a:xfrm flipH="1">
              <a:off x="3013977" y="1367925"/>
              <a:ext cx="1947387" cy="48450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5B83BFED-7B43-9421-CCD5-8A8F80BA2743}"/>
                </a:ext>
              </a:extLst>
            </p:cNvPr>
            <p:cNvCxnSpPr/>
            <p:nvPr/>
          </p:nvCxnSpPr>
          <p:spPr>
            <a:xfrm flipH="1">
              <a:off x="2699032" y="1399797"/>
              <a:ext cx="1989534" cy="104599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DC5328-E8F9-6FB9-9ABF-15BDBF91B49F}"/>
                </a:ext>
              </a:extLst>
            </p:cNvPr>
            <p:cNvCxnSpPr/>
            <p:nvPr/>
          </p:nvCxnSpPr>
          <p:spPr>
            <a:xfrm flipH="1">
              <a:off x="2699032" y="1399797"/>
              <a:ext cx="1989534" cy="128820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CB99A19-A09B-A1EC-B263-C21C0006910B}"/>
                </a:ext>
              </a:extLst>
            </p:cNvPr>
            <p:cNvCxnSpPr/>
            <p:nvPr/>
          </p:nvCxnSpPr>
          <p:spPr>
            <a:xfrm flipH="1">
              <a:off x="2689399" y="1399797"/>
              <a:ext cx="1999167" cy="18884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F06C4C2-7038-B30E-D788-72315F474AC3}"/>
                </a:ext>
              </a:extLst>
            </p:cNvPr>
            <p:cNvCxnSpPr/>
            <p:nvPr/>
          </p:nvCxnSpPr>
          <p:spPr>
            <a:xfrm flipH="1">
              <a:off x="2689399" y="1399797"/>
              <a:ext cx="1999167" cy="21306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81EB68AB-2C6E-66A5-03C3-5DAED8C867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9032" y="2266995"/>
              <a:ext cx="2001189" cy="17879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A7B7E6C-4D12-0A33-AD07-93A6265C3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7998" y="2266995"/>
              <a:ext cx="2192638" cy="42857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477A33E-9127-AA1B-26FA-A1B6B7FD1F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9337" y="2240502"/>
              <a:ext cx="2208874" cy="107882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A131586-3F82-3F27-A411-1B04D43D7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9399" y="2266995"/>
              <a:ext cx="2010822" cy="126341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DC8FE28-5792-3560-881E-AA2CA8810FB1}"/>
                </a:ext>
              </a:extLst>
            </p:cNvPr>
            <p:cNvCxnSpPr/>
            <p:nvPr/>
          </p:nvCxnSpPr>
          <p:spPr>
            <a:xfrm flipH="1" flipV="1">
              <a:off x="2685382" y="1637487"/>
              <a:ext cx="2014839" cy="164548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12792B2-7934-B8FF-B50C-F04B540BF690}"/>
                </a:ext>
              </a:extLst>
            </p:cNvPr>
            <p:cNvCxnSpPr/>
            <p:nvPr/>
          </p:nvCxnSpPr>
          <p:spPr>
            <a:xfrm flipH="1" flipV="1">
              <a:off x="2680021" y="1416350"/>
              <a:ext cx="2020200" cy="18666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2DBE4D6-B970-AEB3-5A02-CFA50ADDEF87}"/>
                </a:ext>
              </a:extLst>
            </p:cNvPr>
            <p:cNvCxnSpPr/>
            <p:nvPr/>
          </p:nvCxnSpPr>
          <p:spPr>
            <a:xfrm flipH="1" flipV="1">
              <a:off x="2699032" y="2440565"/>
              <a:ext cx="2001189" cy="84240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E796DD06-46B4-52D1-28C1-ED822836AAAB}"/>
                </a:ext>
              </a:extLst>
            </p:cNvPr>
            <p:cNvCxnSpPr/>
            <p:nvPr/>
          </p:nvCxnSpPr>
          <p:spPr>
            <a:xfrm flipH="1" flipV="1">
              <a:off x="2699032" y="2682782"/>
              <a:ext cx="2001189" cy="60019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9E10BF4-5828-D3D9-D7B4-3DE615D3E645}"/>
                </a:ext>
              </a:extLst>
            </p:cNvPr>
            <p:cNvCxnSpPr/>
            <p:nvPr/>
          </p:nvCxnSpPr>
          <p:spPr>
            <a:xfrm flipH="1">
              <a:off x="2689399" y="3282974"/>
              <a:ext cx="201082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54816C51-E3A4-4209-792A-029F583C0B09}"/>
                </a:ext>
              </a:extLst>
            </p:cNvPr>
            <p:cNvCxnSpPr/>
            <p:nvPr/>
          </p:nvCxnSpPr>
          <p:spPr>
            <a:xfrm flipH="1">
              <a:off x="3032988" y="3269274"/>
              <a:ext cx="1792802" cy="2649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05E34FC2-4857-5CDF-E30A-14E641B33FE5}"/>
                </a:ext>
              </a:extLst>
            </p:cNvPr>
            <p:cNvCxnSpPr/>
            <p:nvPr/>
          </p:nvCxnSpPr>
          <p:spPr>
            <a:xfrm>
              <a:off x="270744" y="2033894"/>
              <a:ext cx="2248866" cy="40667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62AF8795-C147-3F0E-0E42-15671F785B37}"/>
                </a:ext>
              </a:extLst>
            </p:cNvPr>
            <p:cNvCxnSpPr/>
            <p:nvPr/>
          </p:nvCxnSpPr>
          <p:spPr>
            <a:xfrm>
              <a:off x="604700" y="2039117"/>
              <a:ext cx="2235024" cy="63153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A4545D1F-CCF2-0CB5-BDF3-129C25D808C2}"/>
                </a:ext>
              </a:extLst>
            </p:cNvPr>
            <p:cNvCxnSpPr/>
            <p:nvPr/>
          </p:nvCxnSpPr>
          <p:spPr>
            <a:xfrm>
              <a:off x="270744" y="2033894"/>
              <a:ext cx="2239233" cy="124908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55D61F2-C24D-720A-EC04-46156C858B92}"/>
                </a:ext>
              </a:extLst>
            </p:cNvPr>
            <p:cNvCxnSpPr/>
            <p:nvPr/>
          </p:nvCxnSpPr>
          <p:spPr>
            <a:xfrm>
              <a:off x="270744" y="2033894"/>
              <a:ext cx="2239233" cy="149129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0A53B30-9DB4-77C0-92A2-DB6F66CEA0B5}"/>
                </a:ext>
              </a:extLst>
            </p:cNvPr>
            <p:cNvCxnSpPr/>
            <p:nvPr/>
          </p:nvCxnSpPr>
          <p:spPr>
            <a:xfrm flipV="1">
              <a:off x="276105" y="1416350"/>
              <a:ext cx="2224494" cy="84625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9B9456C4-9338-D3EC-F562-347E76DE38CE}"/>
                </a:ext>
              </a:extLst>
            </p:cNvPr>
            <p:cNvCxnSpPr/>
            <p:nvPr/>
          </p:nvCxnSpPr>
          <p:spPr>
            <a:xfrm flipV="1">
              <a:off x="276105" y="1637487"/>
              <a:ext cx="2229855" cy="62511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C73D27EF-7E0E-062D-5207-0FE310FAD55A}"/>
                </a:ext>
              </a:extLst>
            </p:cNvPr>
            <p:cNvCxnSpPr/>
            <p:nvPr/>
          </p:nvCxnSpPr>
          <p:spPr>
            <a:xfrm flipV="1">
              <a:off x="671092" y="1852426"/>
              <a:ext cx="2163463" cy="39056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3419CF3-F561-1E6A-100A-9271E00CFE0C}"/>
                </a:ext>
              </a:extLst>
            </p:cNvPr>
            <p:cNvCxnSpPr/>
            <p:nvPr/>
          </p:nvCxnSpPr>
          <p:spPr>
            <a:xfrm>
              <a:off x="276105" y="2262601"/>
              <a:ext cx="2243505" cy="17796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A6C52CBC-C8A6-7AF4-AEA6-FBF3576C85E8}"/>
                </a:ext>
              </a:extLst>
            </p:cNvPr>
            <p:cNvCxnSpPr/>
            <p:nvPr/>
          </p:nvCxnSpPr>
          <p:spPr>
            <a:xfrm>
              <a:off x="276105" y="2262601"/>
              <a:ext cx="2243505" cy="42018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69C7CCE0-71FC-7443-247F-2C78A4C3120B}"/>
                </a:ext>
              </a:extLst>
            </p:cNvPr>
            <p:cNvCxnSpPr/>
            <p:nvPr/>
          </p:nvCxnSpPr>
          <p:spPr>
            <a:xfrm>
              <a:off x="276105" y="2262601"/>
              <a:ext cx="2233872" cy="102037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EBE6DE7-AB1E-5DA9-1360-946469B1B239}"/>
                </a:ext>
              </a:extLst>
            </p:cNvPr>
            <p:cNvCxnSpPr/>
            <p:nvPr/>
          </p:nvCxnSpPr>
          <p:spPr>
            <a:xfrm>
              <a:off x="276105" y="2262601"/>
              <a:ext cx="2233872" cy="126259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A8B3717C-AACB-354C-80A3-71BA634A1EF3}"/>
                </a:ext>
              </a:extLst>
            </p:cNvPr>
            <p:cNvCxnSpPr/>
            <p:nvPr/>
          </p:nvCxnSpPr>
          <p:spPr>
            <a:xfrm flipV="1">
              <a:off x="270744" y="1416350"/>
              <a:ext cx="2229855" cy="123273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A3CB8D28-C867-9CA1-97AB-306EB9407AB4}"/>
                </a:ext>
              </a:extLst>
            </p:cNvPr>
            <p:cNvCxnSpPr/>
            <p:nvPr/>
          </p:nvCxnSpPr>
          <p:spPr>
            <a:xfrm flipV="1">
              <a:off x="270744" y="1637487"/>
              <a:ext cx="2235216" cy="10116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F0F5A911-2FEB-5B8D-E3BF-A5542A88C8A9}"/>
                </a:ext>
              </a:extLst>
            </p:cNvPr>
            <p:cNvCxnSpPr/>
            <p:nvPr/>
          </p:nvCxnSpPr>
          <p:spPr>
            <a:xfrm flipV="1">
              <a:off x="270744" y="1847203"/>
              <a:ext cx="2229855" cy="80188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AB2AE16A-3533-AC29-9D6B-F7A520D93C7D}"/>
                </a:ext>
              </a:extLst>
            </p:cNvPr>
            <p:cNvCxnSpPr/>
            <p:nvPr/>
          </p:nvCxnSpPr>
          <p:spPr>
            <a:xfrm flipV="1">
              <a:off x="270744" y="2440565"/>
              <a:ext cx="2248866" cy="2085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48D033BB-305F-F212-6326-E13CD95BE217}"/>
                </a:ext>
              </a:extLst>
            </p:cNvPr>
            <p:cNvCxnSpPr>
              <a:cxnSpLocks/>
            </p:cNvCxnSpPr>
            <p:nvPr/>
          </p:nvCxnSpPr>
          <p:spPr>
            <a:xfrm>
              <a:off x="270744" y="2649087"/>
              <a:ext cx="2248866" cy="3369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116880AC-C857-3537-BE62-25427EE41C67}"/>
                </a:ext>
              </a:extLst>
            </p:cNvPr>
            <p:cNvCxnSpPr/>
            <p:nvPr/>
          </p:nvCxnSpPr>
          <p:spPr>
            <a:xfrm>
              <a:off x="270744" y="2649087"/>
              <a:ext cx="2239233" cy="63388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9001503-54EE-CD96-1625-CD815EBE9C4C}"/>
                </a:ext>
              </a:extLst>
            </p:cNvPr>
            <p:cNvCxnSpPr/>
            <p:nvPr/>
          </p:nvCxnSpPr>
          <p:spPr>
            <a:xfrm>
              <a:off x="270744" y="2649087"/>
              <a:ext cx="2239233" cy="87610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3EBAD3CE-B346-A861-5312-BFA8DF42BACD}"/>
                </a:ext>
              </a:extLst>
            </p:cNvPr>
            <p:cNvCxnSpPr/>
            <p:nvPr/>
          </p:nvCxnSpPr>
          <p:spPr>
            <a:xfrm flipV="1">
              <a:off x="270744" y="1416350"/>
              <a:ext cx="2229855" cy="186221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46EF5F0-B4E7-8381-F6B1-C7ADF34B8B2E}"/>
                </a:ext>
              </a:extLst>
            </p:cNvPr>
            <p:cNvCxnSpPr/>
            <p:nvPr/>
          </p:nvCxnSpPr>
          <p:spPr>
            <a:xfrm flipV="1">
              <a:off x="270744" y="1637487"/>
              <a:ext cx="2235216" cy="164107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2D6B2C04-C504-500D-25AE-EA2FECC847E0}"/>
                </a:ext>
              </a:extLst>
            </p:cNvPr>
            <p:cNvCxnSpPr/>
            <p:nvPr/>
          </p:nvCxnSpPr>
          <p:spPr>
            <a:xfrm flipV="1">
              <a:off x="270744" y="1847203"/>
              <a:ext cx="2229855" cy="143136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C42A6038-B901-339F-3D41-CC756A81B8F3}"/>
                </a:ext>
              </a:extLst>
            </p:cNvPr>
            <p:cNvCxnSpPr/>
            <p:nvPr/>
          </p:nvCxnSpPr>
          <p:spPr>
            <a:xfrm flipV="1">
              <a:off x="270744" y="2440565"/>
              <a:ext cx="2248866" cy="8380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281ABE80-25EE-B64F-92B6-0DDEB8C3BEEB}"/>
                </a:ext>
              </a:extLst>
            </p:cNvPr>
            <p:cNvCxnSpPr/>
            <p:nvPr/>
          </p:nvCxnSpPr>
          <p:spPr>
            <a:xfrm flipV="1">
              <a:off x="270744" y="2682782"/>
              <a:ext cx="2248866" cy="59578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1A4D124C-5FD3-BF6E-F019-7F3AAFBF6B93}"/>
                </a:ext>
              </a:extLst>
            </p:cNvPr>
            <p:cNvCxnSpPr/>
            <p:nvPr/>
          </p:nvCxnSpPr>
          <p:spPr>
            <a:xfrm>
              <a:off x="270744" y="3278565"/>
              <a:ext cx="2239233" cy="4409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309FF1C2-5F30-4568-6F10-BD296E136004}"/>
                </a:ext>
              </a:extLst>
            </p:cNvPr>
            <p:cNvCxnSpPr/>
            <p:nvPr/>
          </p:nvCxnSpPr>
          <p:spPr>
            <a:xfrm>
              <a:off x="270744" y="3278565"/>
              <a:ext cx="2239233" cy="24662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D4A774F2-DB71-E47A-7818-217083B3CA28}"/>
                </a:ext>
              </a:extLst>
            </p:cNvPr>
            <p:cNvCxnSpPr/>
            <p:nvPr/>
          </p:nvCxnSpPr>
          <p:spPr>
            <a:xfrm flipV="1">
              <a:off x="282791" y="1416350"/>
              <a:ext cx="2217808" cy="228893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539C5C8D-5F65-180B-83FD-8353BD80F76D}"/>
                </a:ext>
              </a:extLst>
            </p:cNvPr>
            <p:cNvCxnSpPr/>
            <p:nvPr/>
          </p:nvCxnSpPr>
          <p:spPr>
            <a:xfrm flipV="1">
              <a:off x="282791" y="1637487"/>
              <a:ext cx="2223169" cy="20677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3F6A58BF-B5AE-E908-36D3-B12EB8A3E779}"/>
                </a:ext>
              </a:extLst>
            </p:cNvPr>
            <p:cNvCxnSpPr/>
            <p:nvPr/>
          </p:nvCxnSpPr>
          <p:spPr>
            <a:xfrm flipV="1">
              <a:off x="282791" y="1847203"/>
              <a:ext cx="2217808" cy="185808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F9A7ED32-EE83-CFBA-38D8-228EFF7A2B97}"/>
                </a:ext>
              </a:extLst>
            </p:cNvPr>
            <p:cNvCxnSpPr/>
            <p:nvPr/>
          </p:nvCxnSpPr>
          <p:spPr>
            <a:xfrm flipV="1">
              <a:off x="653414" y="2368451"/>
              <a:ext cx="2340906" cy="133658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6285E59-2588-80A7-EB8D-A681CE9FE25F}"/>
                </a:ext>
              </a:extLst>
            </p:cNvPr>
            <p:cNvCxnSpPr/>
            <p:nvPr/>
          </p:nvCxnSpPr>
          <p:spPr>
            <a:xfrm flipV="1">
              <a:off x="282791" y="2605445"/>
              <a:ext cx="2275488" cy="109984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33C971B8-FD06-349F-5682-3AD46300BCE3}"/>
                </a:ext>
              </a:extLst>
            </p:cNvPr>
            <p:cNvCxnSpPr/>
            <p:nvPr/>
          </p:nvCxnSpPr>
          <p:spPr>
            <a:xfrm flipV="1">
              <a:off x="282791" y="3282974"/>
              <a:ext cx="2227186" cy="42231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7DD050CA-223B-1C0D-D74E-8AAC3263E5DA}"/>
                </a:ext>
              </a:extLst>
            </p:cNvPr>
            <p:cNvCxnSpPr/>
            <p:nvPr/>
          </p:nvCxnSpPr>
          <p:spPr>
            <a:xfrm flipV="1">
              <a:off x="282791" y="3525191"/>
              <a:ext cx="2227186" cy="18009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B4217B-C7BB-F29B-FC51-297188EC17CB}"/>
              </a:ext>
            </a:extLst>
          </p:cNvPr>
          <p:cNvSpPr txBox="1">
            <a:spLocks/>
          </p:cNvSpPr>
          <p:nvPr/>
        </p:nvSpPr>
        <p:spPr>
          <a:xfrm>
            <a:off x="330386" y="1657231"/>
            <a:ext cx="2636557" cy="3463712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000"/>
              </a:spcAft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Customize your market and pipeline</a:t>
            </a:r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-228600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Historical Spending</a:t>
            </a:r>
          </a:p>
          <a:p>
            <a:pPr marL="285750" indent="0">
              <a:spcBef>
                <a:spcPts val="600"/>
              </a:spcBef>
              <a:buNone/>
            </a:pPr>
            <a:endParaRPr lang="en-US" sz="5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0">
              <a:spcBef>
                <a:spcPts val="600"/>
              </a:spcBef>
              <a:buNone/>
            </a:pPr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FPDS/</a:t>
            </a:r>
            <a:r>
              <a:rPr lang="en-US" sz="12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USAspending</a:t>
            </a:r>
            <a:endParaRPr lang="en-US" sz="12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0">
              <a:spcBef>
                <a:spcPts val="600"/>
              </a:spcBef>
              <a:buNone/>
            </a:pPr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Vendor, agency, and contract hierarchies</a:t>
            </a:r>
          </a:p>
          <a:p>
            <a:pPr marL="28575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Small Business status</a:t>
            </a:r>
            <a:endParaRPr lang="en-US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-228600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Opportunity Pipeline</a:t>
            </a:r>
          </a:p>
          <a:p>
            <a:pPr marL="285750" indent="0">
              <a:buNone/>
            </a:pPr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SAM, DIBBS, forecasts</a:t>
            </a:r>
          </a:p>
          <a:p>
            <a:pPr marL="285750" indent="0">
              <a:buNone/>
            </a:pPr>
            <a:endParaRPr lang="en-US" sz="5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0">
              <a:buNone/>
            </a:pPr>
            <a:r>
              <a:rPr lang="en-US" sz="12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Task order RFIs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74FBA1-B73D-F9ED-AB7A-5B3DDF90C127}"/>
              </a:ext>
            </a:extLst>
          </p:cNvPr>
          <p:cNvSpPr txBox="1">
            <a:spLocks/>
          </p:cNvSpPr>
          <p:nvPr/>
        </p:nvSpPr>
        <p:spPr>
          <a:xfrm>
            <a:off x="328254" y="5371367"/>
            <a:ext cx="228653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Ingest, clean, connect and</a:t>
            </a:r>
          </a:p>
          <a:p>
            <a:pPr algn="ctr">
              <a:lnSpc>
                <a:spcPct val="114999"/>
              </a:lnSpc>
            </a:pPr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personalize public data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3FDF82-AB92-5C70-5958-EABE98B5EFB7}"/>
              </a:ext>
            </a:extLst>
          </p:cNvPr>
          <p:cNvSpPr/>
          <p:nvPr/>
        </p:nvSpPr>
        <p:spPr>
          <a:xfrm>
            <a:off x="436931" y="2799979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0E2C4F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28237C-4C82-C439-F43D-11A27D899B05}"/>
              </a:ext>
            </a:extLst>
          </p:cNvPr>
          <p:cNvSpPr/>
          <p:nvPr/>
        </p:nvSpPr>
        <p:spPr>
          <a:xfrm>
            <a:off x="436931" y="3551179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0E2C4F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B1447B-660F-F7F4-3658-0FBDD0369BF6}"/>
              </a:ext>
            </a:extLst>
          </p:cNvPr>
          <p:cNvSpPr/>
          <p:nvPr/>
        </p:nvSpPr>
        <p:spPr>
          <a:xfrm>
            <a:off x="436931" y="4343913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0E2C4F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3AEF23F-E2F0-E661-9605-0C47522E60BA}"/>
              </a:ext>
            </a:extLst>
          </p:cNvPr>
          <p:cNvSpPr/>
          <p:nvPr/>
        </p:nvSpPr>
        <p:spPr>
          <a:xfrm>
            <a:off x="436931" y="4822696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0E2C4F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7520AF-9887-A380-8798-24C254699927}"/>
              </a:ext>
            </a:extLst>
          </p:cNvPr>
          <p:cNvSpPr/>
          <p:nvPr/>
        </p:nvSpPr>
        <p:spPr>
          <a:xfrm>
            <a:off x="436931" y="3096131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0E2C4F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23D7B9C-BEE1-9094-7924-FE9AE338344E}"/>
              </a:ext>
            </a:extLst>
          </p:cNvPr>
          <p:cNvSpPr txBox="1">
            <a:spLocks/>
          </p:cNvSpPr>
          <p:nvPr/>
        </p:nvSpPr>
        <p:spPr>
          <a:xfrm>
            <a:off x="3396065" y="2056623"/>
            <a:ext cx="2389557" cy="3284642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8575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Opportunities </a:t>
            </a:r>
          </a:p>
          <a:p>
            <a:pPr marL="0" indent="28575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Emails</a:t>
            </a:r>
          </a:p>
          <a:p>
            <a:pPr marL="0" indent="28575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Meeting notes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Qualification</a:t>
            </a:r>
            <a:r>
              <a:rPr lang="en-US" sz="9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0" indent="28575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Gate reviews</a:t>
            </a:r>
          </a:p>
          <a:p>
            <a:pPr marL="0" indent="28575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Color Team decisions</a:t>
            </a:r>
            <a:endParaRPr lang="en-US" sz="1200" b="1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Wins and Losses</a:t>
            </a:r>
          </a:p>
          <a:p>
            <a:pPr marL="0" indent="28575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SOWs</a:t>
            </a:r>
          </a:p>
          <a:p>
            <a:pPr marL="0" indent="28575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AB9D96B-15C2-6207-C9C2-D451CDC88BE9}"/>
              </a:ext>
            </a:extLst>
          </p:cNvPr>
          <p:cNvSpPr txBox="1">
            <a:spLocks/>
          </p:cNvSpPr>
          <p:nvPr/>
        </p:nvSpPr>
        <p:spPr>
          <a:xfrm>
            <a:off x="3235309" y="5371367"/>
            <a:ext cx="24284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 up and </a:t>
            </a:r>
            <a:r>
              <a:rPr lang="en-US" i="1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</a:t>
            </a:r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CRM and</a:t>
            </a:r>
          </a:p>
          <a:p>
            <a:pPr algn="ctr">
              <a:lnSpc>
                <a:spcPct val="114999"/>
              </a:lnSpc>
            </a:pPr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contract management tools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9040DE9-00A0-2E17-D721-AECEF0336EF7}"/>
              </a:ext>
            </a:extLst>
          </p:cNvPr>
          <p:cNvSpPr txBox="1">
            <a:spLocks/>
          </p:cNvSpPr>
          <p:nvPr/>
        </p:nvSpPr>
        <p:spPr>
          <a:xfrm>
            <a:off x="6530247" y="1716992"/>
            <a:ext cx="2450122" cy="35286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Create structured private data through extraction of features, including capabilities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 private structured data with public structured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14999"/>
              </a:lnSpc>
              <a:buNone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Internal data &amp; connections to private data must be secure</a:t>
            </a: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B17081B-A790-147D-2271-7146FFB7A123}"/>
              </a:ext>
            </a:extLst>
          </p:cNvPr>
          <p:cNvSpPr txBox="1">
            <a:spLocks/>
          </p:cNvSpPr>
          <p:nvPr/>
        </p:nvSpPr>
        <p:spPr>
          <a:xfrm>
            <a:off x="6306617" y="5371367"/>
            <a:ext cx="21363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Create intel from private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public data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C2E8D68-6F41-E72F-F72B-87B9D3FFEB84}"/>
              </a:ext>
            </a:extLst>
          </p:cNvPr>
          <p:cNvSpPr txBox="1">
            <a:spLocks/>
          </p:cNvSpPr>
          <p:nvPr/>
        </p:nvSpPr>
        <p:spPr>
          <a:xfrm>
            <a:off x="9013540" y="2001945"/>
            <a:ext cx="3032464" cy="42906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0" algn="l">
              <a:buSzPct val="70000"/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 details from past wins and losses to assess new opportunities</a:t>
            </a:r>
          </a:p>
          <a:p>
            <a:pPr marL="227013" indent="0" algn="l">
              <a:buSzPct val="70000"/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Value and date forecasts; summarization &amp; conversational exploration of opportunity details</a:t>
            </a:r>
          </a:p>
          <a:p>
            <a:pPr marL="227013" indent="0" algn="l">
              <a:buSzPct val="70000"/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Benchmark scores of </a:t>
            </a:r>
            <a:r>
              <a:rPr lang="en-US" sz="1200" dirty="0" err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Pwin</a:t>
            </a: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US" sz="1200" dirty="0" err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Pgo</a:t>
            </a:r>
            <a:endParaRPr lang="en-US" sz="12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7013" indent="0" algn="l">
              <a:buSzPct val="70000"/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Identify valuable partners and competitive threats</a:t>
            </a:r>
          </a:p>
          <a:p>
            <a:pPr marL="227013" indent="0" algn="l">
              <a:buSzPct val="70000"/>
              <a:buNone/>
            </a:pPr>
            <a:endParaRPr lang="en-US" sz="1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7013" indent="0" algn="l">
              <a:buSzPct val="70000"/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Recommend adjacent markets and customers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64A101C-188C-4549-F794-FFEC55F6E964}"/>
              </a:ext>
            </a:extLst>
          </p:cNvPr>
          <p:cNvSpPr txBox="1">
            <a:spLocks/>
          </p:cNvSpPr>
          <p:nvPr/>
        </p:nvSpPr>
        <p:spPr>
          <a:xfrm>
            <a:off x="9136950" y="5371367"/>
            <a:ext cx="213632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Empower smart people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make better decisions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B9565D-04BA-5B4D-8950-8C8E387BCE6E}"/>
              </a:ext>
            </a:extLst>
          </p:cNvPr>
          <p:cNvSpPr/>
          <p:nvPr/>
        </p:nvSpPr>
        <p:spPr>
          <a:xfrm>
            <a:off x="3483435" y="2103469"/>
            <a:ext cx="206385" cy="206385"/>
          </a:xfrm>
          <a:prstGeom prst="roundRect">
            <a:avLst>
              <a:gd name="adj" fmla="val 2180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359A39-8CB7-AF00-854E-30EB0B6BE005}"/>
              </a:ext>
            </a:extLst>
          </p:cNvPr>
          <p:cNvSpPr/>
          <p:nvPr/>
        </p:nvSpPr>
        <p:spPr>
          <a:xfrm>
            <a:off x="3483435" y="2415874"/>
            <a:ext cx="206385" cy="206385"/>
          </a:xfrm>
          <a:prstGeom prst="roundRect">
            <a:avLst>
              <a:gd name="adj" fmla="val 2180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6AEAD1C-12B8-D946-DF0C-9E548BB18CD5}"/>
              </a:ext>
            </a:extLst>
          </p:cNvPr>
          <p:cNvSpPr/>
          <p:nvPr/>
        </p:nvSpPr>
        <p:spPr>
          <a:xfrm>
            <a:off x="3483435" y="3344929"/>
            <a:ext cx="206385" cy="206385"/>
          </a:xfrm>
          <a:prstGeom prst="roundRect">
            <a:avLst>
              <a:gd name="adj" fmla="val 2180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372D339-86B9-FF09-B720-CEFC6659ED63}"/>
              </a:ext>
            </a:extLst>
          </p:cNvPr>
          <p:cNvSpPr/>
          <p:nvPr/>
        </p:nvSpPr>
        <p:spPr>
          <a:xfrm>
            <a:off x="3483435" y="3677912"/>
            <a:ext cx="206385" cy="206385"/>
          </a:xfrm>
          <a:prstGeom prst="roundRect">
            <a:avLst>
              <a:gd name="adj" fmla="val 2180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AA6F26-904C-4198-0A17-AD1C358862AE}"/>
              </a:ext>
            </a:extLst>
          </p:cNvPr>
          <p:cNvSpPr/>
          <p:nvPr/>
        </p:nvSpPr>
        <p:spPr>
          <a:xfrm>
            <a:off x="3483435" y="4340064"/>
            <a:ext cx="206385" cy="206385"/>
          </a:xfrm>
          <a:prstGeom prst="roundRect">
            <a:avLst>
              <a:gd name="adj" fmla="val 2180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FFCA0B-C16E-64E2-C4AA-CBB0E212361A}"/>
              </a:ext>
            </a:extLst>
          </p:cNvPr>
          <p:cNvSpPr/>
          <p:nvPr/>
        </p:nvSpPr>
        <p:spPr>
          <a:xfrm>
            <a:off x="3483435" y="4657843"/>
            <a:ext cx="206385" cy="206385"/>
          </a:xfrm>
          <a:prstGeom prst="roundRect">
            <a:avLst>
              <a:gd name="adj" fmla="val 2180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7443C7-96C9-4A4D-E714-60B2E76B5B2B}"/>
              </a:ext>
            </a:extLst>
          </p:cNvPr>
          <p:cNvSpPr/>
          <p:nvPr/>
        </p:nvSpPr>
        <p:spPr>
          <a:xfrm>
            <a:off x="3483435" y="2724733"/>
            <a:ext cx="206385" cy="206385"/>
          </a:xfrm>
          <a:prstGeom prst="roundRect">
            <a:avLst>
              <a:gd name="adj" fmla="val 21803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999179-AAA4-65CE-F922-8558DD66EF79}"/>
              </a:ext>
            </a:extLst>
          </p:cNvPr>
          <p:cNvSpPr/>
          <p:nvPr/>
        </p:nvSpPr>
        <p:spPr>
          <a:xfrm>
            <a:off x="6287746" y="2041206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83A2B9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55869F-8D73-39E2-4FF2-4FEC2B95DA11}"/>
              </a:ext>
            </a:extLst>
          </p:cNvPr>
          <p:cNvSpPr/>
          <p:nvPr/>
        </p:nvSpPr>
        <p:spPr>
          <a:xfrm>
            <a:off x="6287746" y="3096116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83A2B9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4618796-F0F3-4237-A59E-42BEDD592E88}"/>
              </a:ext>
            </a:extLst>
          </p:cNvPr>
          <p:cNvSpPr/>
          <p:nvPr/>
        </p:nvSpPr>
        <p:spPr>
          <a:xfrm>
            <a:off x="6287746" y="4343641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83A2B9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2EF3BDB-E7BD-1114-098A-27825E8AA0B7}"/>
              </a:ext>
            </a:extLst>
          </p:cNvPr>
          <p:cNvSpPr/>
          <p:nvPr/>
        </p:nvSpPr>
        <p:spPr>
          <a:xfrm>
            <a:off x="9031834" y="4545334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CBCED7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D51CCC7-0344-55EE-A4D3-6DA80FBFB0C6}"/>
              </a:ext>
            </a:extLst>
          </p:cNvPr>
          <p:cNvSpPr/>
          <p:nvPr/>
        </p:nvSpPr>
        <p:spPr>
          <a:xfrm>
            <a:off x="9031834" y="3383125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CBCED7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AA8406E-466F-090A-A796-CA42AB2002B2}"/>
              </a:ext>
            </a:extLst>
          </p:cNvPr>
          <p:cNvSpPr/>
          <p:nvPr/>
        </p:nvSpPr>
        <p:spPr>
          <a:xfrm>
            <a:off x="9031834" y="2794367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CBCED7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3C8B25-54FA-3E49-D73E-2B5941EA05A6}"/>
              </a:ext>
            </a:extLst>
          </p:cNvPr>
          <p:cNvSpPr/>
          <p:nvPr/>
        </p:nvSpPr>
        <p:spPr>
          <a:xfrm>
            <a:off x="9031834" y="2065741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CBCED7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3F34BC6-9FF2-EFCD-1787-9E11AFAEEC15}"/>
              </a:ext>
            </a:extLst>
          </p:cNvPr>
          <p:cNvSpPr/>
          <p:nvPr/>
        </p:nvSpPr>
        <p:spPr>
          <a:xfrm>
            <a:off x="9031834" y="3869158"/>
            <a:ext cx="206385" cy="206385"/>
          </a:xfrm>
          <a:prstGeom prst="roundRect">
            <a:avLst>
              <a:gd name="adj" fmla="val 21803"/>
            </a:avLst>
          </a:prstGeom>
          <a:solidFill>
            <a:srgbClr val="CBCED7"/>
          </a:solidFill>
          <a:ln>
            <a:noFill/>
          </a:ln>
          <a:effectLst>
            <a:outerShdw blurRad="317500" dist="38100" dir="13500000" sx="102000" sy="102000" algn="br" rotWithShape="0">
              <a:schemeClr val="tx2">
                <a:lumMod val="20000"/>
                <a:lumOff val="80000"/>
                <a:alpha val="40000"/>
              </a:schemeClr>
            </a:outerShdw>
          </a:effectLst>
        </p:spPr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3993636-55C6-3541-F404-74335C33EA95}"/>
              </a:ext>
            </a:extLst>
          </p:cNvPr>
          <p:cNvSpPr txBox="1">
            <a:spLocks/>
          </p:cNvSpPr>
          <p:nvPr/>
        </p:nvSpPr>
        <p:spPr>
          <a:xfrm>
            <a:off x="3397219" y="1678086"/>
            <a:ext cx="2389557" cy="302833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Pipeline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Title 24">
            <a:extLst>
              <a:ext uri="{FF2B5EF4-FFF2-40B4-BE49-F238E27FC236}">
                <a16:creationId xmlns:a16="http://schemas.microsoft.com/office/drawing/2014/main" id="{6FCF1D70-4186-3206-9B0A-711A2FFCD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724061"/>
            <a:ext cx="6335485" cy="582385"/>
          </a:xfrm>
        </p:spPr>
        <p:txBody>
          <a:bodyPr/>
          <a:lstStyle/>
          <a:p>
            <a:r>
              <a:rPr lang="en-US" dirty="0"/>
              <a:t>Build an AI-Enabled Capture Process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F71D886B-B9A0-6A5F-D780-5CD6818A7633}"/>
              </a:ext>
            </a:extLst>
          </p:cNvPr>
          <p:cNvSpPr txBox="1">
            <a:spLocks/>
          </p:cNvSpPr>
          <p:nvPr/>
        </p:nvSpPr>
        <p:spPr>
          <a:xfrm>
            <a:off x="6200770" y="1674092"/>
            <a:ext cx="2389557" cy="302833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AI/ML/NLP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9E68484-8A8E-FD28-C388-5E5B41D91D04}"/>
              </a:ext>
            </a:extLst>
          </p:cNvPr>
          <p:cNvSpPr txBox="1">
            <a:spLocks/>
          </p:cNvSpPr>
          <p:nvPr/>
        </p:nvSpPr>
        <p:spPr>
          <a:xfrm>
            <a:off x="6200770" y="3970060"/>
            <a:ext cx="2389557" cy="302833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Secure Environment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8F88F91-2FA9-0CFA-8C8C-D30B3A84B8DB}"/>
              </a:ext>
            </a:extLst>
          </p:cNvPr>
          <p:cNvSpPr txBox="1">
            <a:spLocks/>
          </p:cNvSpPr>
          <p:nvPr/>
        </p:nvSpPr>
        <p:spPr>
          <a:xfrm>
            <a:off x="8930603" y="1687027"/>
            <a:ext cx="2389557" cy="302833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Unlocking Value</a:t>
            </a: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308EAB-6D83-4B14-F777-2513B22F7202}"/>
              </a:ext>
            </a:extLst>
          </p:cNvPr>
          <p:cNvSpPr txBox="1"/>
          <p:nvPr/>
        </p:nvSpPr>
        <p:spPr>
          <a:xfrm>
            <a:off x="1209111" y="2563563"/>
            <a:ext cx="115366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GovSearchAI</a:t>
            </a:r>
            <a:r>
              <a:rPr lang="en-US" sz="88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Demonstration</a:t>
            </a:r>
          </a:p>
        </p:txBody>
      </p:sp>
    </p:spTree>
    <p:extLst>
      <p:ext uri="{BB962C8B-B14F-4D97-AF65-F5344CB8AC3E}">
        <p14:creationId xmlns:p14="http://schemas.microsoft.com/office/powerpoint/2010/main" val="3417512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295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3B0635-4A73-5FAA-08C0-E174CA2CE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95081" y="3003784"/>
            <a:ext cx="3444480" cy="334320"/>
          </a:xfrm>
        </p:spPr>
        <p:txBody>
          <a:bodyPr/>
          <a:lstStyle/>
          <a:p>
            <a:r>
              <a:rPr lang="en-US" dirty="0"/>
              <a:t>Kevin Brancato, </a:t>
            </a:r>
            <a:r>
              <a:rPr lang="en-US" dirty="0" err="1"/>
              <a:t>TechnoMile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47A5427-02B4-A61E-701F-8B68A72A24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95081" y="3345285"/>
            <a:ext cx="3444480" cy="2773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Kevin.Brancato@technomile.com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0587D2-2A69-35AB-38E3-90B1FE6D02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95080" y="3632538"/>
            <a:ext cx="3444480" cy="277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703.209.3865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252044-352C-9848-D68D-D4CBD2C308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95079" y="3921169"/>
            <a:ext cx="3444480" cy="2773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Technomile.com</a:t>
            </a:r>
          </a:p>
        </p:txBody>
      </p:sp>
      <p:pic>
        <p:nvPicPr>
          <p:cNvPr id="26" name="Picture Placeholder 12" descr="A person in a suit and tie&#10;&#10;Description automatically generated">
            <a:extLst>
              <a:ext uri="{FF2B5EF4-FFF2-40B4-BE49-F238E27FC236}">
                <a16:creationId xmlns:a16="http://schemas.microsoft.com/office/drawing/2014/main" id="{0D18D8A4-F646-2DE4-007A-DBAD5868AF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1" r="2321"/>
          <a:stretch>
            <a:fillRect/>
          </a:stretch>
        </p:blipFill>
        <p:spPr>
          <a:xfrm>
            <a:off x="7137921" y="2099709"/>
            <a:ext cx="2525776" cy="24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62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EEDEEB-26CC-DCA2-385A-A8B10A8AF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19113"/>
            <a:ext cx="6929846" cy="582385"/>
          </a:xfrm>
        </p:spPr>
        <p:txBody>
          <a:bodyPr/>
          <a:lstStyle/>
          <a:p>
            <a:r>
              <a:rPr lang="en-US" sz="3200" dirty="0"/>
              <a:t>Identify Valuable Partners, Potential Competitors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3904381-2492-E4AB-0AEB-9D8426B3C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008" y="1554891"/>
            <a:ext cx="7437633" cy="447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3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EEDEEB-26CC-DCA2-385A-A8B10A8AF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19113"/>
            <a:ext cx="6929846" cy="582385"/>
          </a:xfrm>
        </p:spPr>
        <p:txBody>
          <a:bodyPr/>
          <a:lstStyle/>
          <a:p>
            <a:r>
              <a:rPr lang="en-US" sz="3200" dirty="0"/>
              <a:t>Identify Valuable Partners, Potential Competitors</a:t>
            </a:r>
          </a:p>
        </p:txBody>
      </p:sp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48B0EA3-CE95-1EDC-E2F8-F50B144C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1" y="1539432"/>
            <a:ext cx="8828690" cy="44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8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EEDEEB-26CC-DCA2-385A-A8B10A8AF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Create a Personalized View of Opportunities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42ED06C-95BE-51F9-639A-31515C783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324" y="1523999"/>
            <a:ext cx="7683558" cy="45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1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7979-AAB0-0AAD-9630-A86D0934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Kevin </a:t>
            </a:r>
            <a:r>
              <a:rPr lang="en-US" dirty="0" err="1"/>
              <a:t>Brancato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B98C-40F2-0C9D-10D2-612B84E7E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E2C4F"/>
                </a:solidFill>
              </a:rPr>
              <a:t>SVP of Product Strategy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00A57-51C6-CCD5-931E-3BD4C6D77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0E2C4F"/>
                </a:solidFill>
              </a:rPr>
              <a:t>TechnoMile</a:t>
            </a:r>
            <a:endParaRPr lang="en-US" dirty="0">
              <a:solidFill>
                <a:srgbClr val="0E2C4F"/>
              </a:solidFill>
            </a:endParaRPr>
          </a:p>
        </p:txBody>
      </p:sp>
      <p:pic>
        <p:nvPicPr>
          <p:cNvPr id="13" name="Picture Placeholder 12" descr="A person in a suit and tie&#10;&#10;Description automatically generated">
            <a:extLst>
              <a:ext uri="{FF2B5EF4-FFF2-40B4-BE49-F238E27FC236}">
                <a16:creationId xmlns:a16="http://schemas.microsoft.com/office/drawing/2014/main" id="{14D69656-E909-F78B-2AC5-02DC96269E3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 l="2321" r="2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2029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EEDEEB-26CC-DCA2-385A-A8B10A8AF2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Create a Personalized View of Opportunities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103AB69C-2172-54A0-DCF7-8BCE6D9FC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881" y="1589689"/>
            <a:ext cx="7427238" cy="44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EEDEEB-26CC-DCA2-385A-A8B10A8AF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19113"/>
            <a:ext cx="7271752" cy="582385"/>
          </a:xfrm>
        </p:spPr>
        <p:txBody>
          <a:bodyPr/>
          <a:lstStyle/>
          <a:p>
            <a:r>
              <a:rPr lang="en-US" sz="3200" dirty="0"/>
              <a:t>Let AI Help Identify Highly Relevant Opportunities</a:t>
            </a:r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6BB92B36-125F-3CB7-B1E0-2CBCF7E7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728" y="1655321"/>
            <a:ext cx="7776544" cy="4236596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96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EEDEEB-26CC-DCA2-385A-A8B10A8AF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19113"/>
            <a:ext cx="6834430" cy="582385"/>
          </a:xfrm>
        </p:spPr>
        <p:txBody>
          <a:bodyPr/>
          <a:lstStyle/>
          <a:p>
            <a:r>
              <a:rPr lang="en-US" sz="3200" dirty="0"/>
              <a:t>Instantly Understand Critical Details</a:t>
            </a: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3E01DD88-1D32-2A0E-8159-DE86F1DAE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51" y="1740447"/>
            <a:ext cx="7400897" cy="3960637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29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EEDEEB-26CC-DCA2-385A-A8B10A8AF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19113"/>
            <a:ext cx="6953700" cy="582385"/>
          </a:xfrm>
        </p:spPr>
        <p:txBody>
          <a:bodyPr/>
          <a:lstStyle/>
          <a:p>
            <a:r>
              <a:rPr lang="en-US" sz="3200" dirty="0"/>
              <a:t>Instantly Understand Critical Details… and Get Answers</a:t>
            </a:r>
          </a:p>
        </p:txBody>
      </p:sp>
      <p:pic>
        <p:nvPicPr>
          <p:cNvPr id="3" name="Picture 2" descr="image">
            <a:extLst>
              <a:ext uri="{FF2B5EF4-FFF2-40B4-BE49-F238E27FC236}">
                <a16:creationId xmlns:a16="http://schemas.microsoft.com/office/drawing/2014/main" id="{852DE796-F225-50AE-4773-783E1ACE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28" y="1692227"/>
            <a:ext cx="10200343" cy="420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80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EEDEEB-26CC-DCA2-385A-A8B10A8AF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519113"/>
            <a:ext cx="6778771" cy="582385"/>
          </a:xfrm>
        </p:spPr>
        <p:txBody>
          <a:bodyPr/>
          <a:lstStyle/>
          <a:p>
            <a:r>
              <a:rPr lang="en-US" sz="3200" dirty="0"/>
              <a:t>Focus on Highly Relevant Leads for Further Evaluation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9B33E04-2C1E-852D-65EC-9EE02B413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86" y="1791307"/>
            <a:ext cx="9607116" cy="3965437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73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518" y="0"/>
            <a:ext cx="4284871" cy="3582098"/>
          </a:xfrm>
        </p:spPr>
        <p:txBody>
          <a:bodyPr/>
          <a:lstStyle/>
          <a:p>
            <a:r>
              <a:rPr lang="en-US" sz="4000" dirty="0"/>
              <a:t>The </a:t>
            </a:r>
            <a:br>
              <a:rPr lang="en-US" sz="4000" dirty="0"/>
            </a:br>
            <a:r>
              <a:rPr lang="en-US" sz="4000" dirty="0"/>
              <a:t>Evolution </a:t>
            </a:r>
            <a:br>
              <a:rPr lang="en-US" sz="4000" dirty="0"/>
            </a:br>
            <a:r>
              <a:rPr lang="en-US" sz="4000" dirty="0"/>
              <a:t>of Capture Management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F686DDA1-BBD3-690C-E501-B1C1E2A99466}"/>
              </a:ext>
            </a:extLst>
          </p:cNvPr>
          <p:cNvSpPr/>
          <p:nvPr/>
        </p:nvSpPr>
        <p:spPr>
          <a:xfrm>
            <a:off x="7441328" y="5120116"/>
            <a:ext cx="2262800" cy="384912"/>
          </a:xfrm>
          <a:prstGeom prst="chevron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BAFC788-7B2A-C336-7EF5-ABB5AB320910}"/>
              </a:ext>
            </a:extLst>
          </p:cNvPr>
          <p:cNvSpPr/>
          <p:nvPr/>
        </p:nvSpPr>
        <p:spPr>
          <a:xfrm>
            <a:off x="4947461" y="5120117"/>
            <a:ext cx="2402030" cy="384912"/>
          </a:xfrm>
          <a:prstGeom prst="homePlate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120A3910-CE58-2EBA-8EA9-46045BCCF5A3}"/>
              </a:ext>
            </a:extLst>
          </p:cNvPr>
          <p:cNvSpPr/>
          <p:nvPr/>
        </p:nvSpPr>
        <p:spPr>
          <a:xfrm>
            <a:off x="9812724" y="5131380"/>
            <a:ext cx="2309825" cy="384912"/>
          </a:xfrm>
          <a:prstGeom prst="chevron">
            <a:avLst/>
          </a:prstGeom>
          <a:solidFill>
            <a:srgbClr val="CBC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BDE919-30D2-4557-6185-B1B46B357DE2}"/>
              </a:ext>
            </a:extLst>
          </p:cNvPr>
          <p:cNvSpPr txBox="1">
            <a:spLocks/>
          </p:cNvSpPr>
          <p:nvPr/>
        </p:nvSpPr>
        <p:spPr>
          <a:xfrm>
            <a:off x="4772846" y="5158218"/>
            <a:ext cx="2637015" cy="35641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Yesterday</a:t>
            </a:r>
          </a:p>
          <a:p>
            <a:pPr marL="514350" indent="-285750" algn="ctr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5935C5E-87DE-C843-D1F5-B374592556EB}"/>
              </a:ext>
            </a:extLst>
          </p:cNvPr>
          <p:cNvSpPr txBox="1">
            <a:spLocks/>
          </p:cNvSpPr>
          <p:nvPr/>
        </p:nvSpPr>
        <p:spPr>
          <a:xfrm>
            <a:off x="9625087" y="5148609"/>
            <a:ext cx="2637015" cy="3564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Tomorrow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909450A-4BFF-4F13-CC0A-B31D9138B199}"/>
              </a:ext>
            </a:extLst>
          </p:cNvPr>
          <p:cNvSpPr txBox="1">
            <a:spLocks/>
          </p:cNvSpPr>
          <p:nvPr/>
        </p:nvSpPr>
        <p:spPr>
          <a:xfrm>
            <a:off x="7239499" y="5157464"/>
            <a:ext cx="2637015" cy="3564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Today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F5888394-B93B-EB43-A927-86A271C9F45C}"/>
              </a:ext>
            </a:extLst>
          </p:cNvPr>
          <p:cNvSpPr/>
          <p:nvPr/>
        </p:nvSpPr>
        <p:spPr>
          <a:xfrm>
            <a:off x="7217229" y="5133295"/>
            <a:ext cx="363329" cy="363329"/>
          </a:xfrm>
          <a:prstGeom prst="chevron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3BCF6715-2F07-4EC0-EA09-5B3952952724}"/>
              </a:ext>
            </a:extLst>
          </p:cNvPr>
          <p:cNvSpPr/>
          <p:nvPr/>
        </p:nvSpPr>
        <p:spPr>
          <a:xfrm>
            <a:off x="9575461" y="5133295"/>
            <a:ext cx="363329" cy="363329"/>
          </a:xfrm>
          <a:prstGeom prst="chevron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E1A658-B3EA-C079-882E-0C816DBA9A97}"/>
              </a:ext>
            </a:extLst>
          </p:cNvPr>
          <p:cNvSpPr/>
          <p:nvPr/>
        </p:nvSpPr>
        <p:spPr>
          <a:xfrm>
            <a:off x="4891775" y="841612"/>
            <a:ext cx="2402030" cy="4049055"/>
          </a:xfrm>
          <a:custGeom>
            <a:avLst/>
            <a:gdLst>
              <a:gd name="connsiteX0" fmla="*/ 413721 w 3549342"/>
              <a:gd name="connsiteY0" fmla="*/ 0 h 4512582"/>
              <a:gd name="connsiteX1" fmla="*/ 3549342 w 3549342"/>
              <a:gd name="connsiteY1" fmla="*/ 0 h 4512582"/>
              <a:gd name="connsiteX2" fmla="*/ 3549342 w 3549342"/>
              <a:gd name="connsiteY2" fmla="*/ 4512582 h 4512582"/>
              <a:gd name="connsiteX3" fmla="*/ 413721 w 3549342"/>
              <a:gd name="connsiteY3" fmla="*/ 4512582 h 4512582"/>
              <a:gd name="connsiteX4" fmla="*/ 0 w 3549342"/>
              <a:gd name="connsiteY4" fmla="*/ 4107574 h 4512582"/>
              <a:gd name="connsiteX5" fmla="*/ 0 w 3549342"/>
              <a:gd name="connsiteY5" fmla="*/ 405008 h 4512582"/>
              <a:gd name="connsiteX6" fmla="*/ 413721 w 3549342"/>
              <a:gd name="connsiteY6" fmla="*/ 0 h 451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342" h="4512582">
                <a:moveTo>
                  <a:pt x="413721" y="0"/>
                </a:moveTo>
                <a:lnTo>
                  <a:pt x="3549342" y="0"/>
                </a:lnTo>
                <a:lnTo>
                  <a:pt x="3549342" y="4512582"/>
                </a:lnTo>
                <a:lnTo>
                  <a:pt x="413721" y="4512582"/>
                </a:lnTo>
                <a:cubicBezTo>
                  <a:pt x="185229" y="4512582"/>
                  <a:pt x="0" y="4331254"/>
                  <a:pt x="0" y="4107574"/>
                </a:cubicBezTo>
                <a:lnTo>
                  <a:pt x="0" y="405008"/>
                </a:lnTo>
                <a:cubicBezTo>
                  <a:pt x="0" y="181328"/>
                  <a:pt x="185229" y="0"/>
                  <a:pt x="413721" y="0"/>
                </a:cubicBezTo>
                <a:close/>
              </a:path>
            </a:pathLst>
          </a:custGeom>
          <a:solidFill>
            <a:srgbClr val="0E2C4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7F9DC04-0A93-204C-8F0E-9951AC46D587}"/>
              </a:ext>
            </a:extLst>
          </p:cNvPr>
          <p:cNvSpPr txBox="1">
            <a:spLocks/>
          </p:cNvSpPr>
          <p:nvPr/>
        </p:nvSpPr>
        <p:spPr>
          <a:xfrm>
            <a:off x="4729401" y="936495"/>
            <a:ext cx="2564404" cy="3788114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Capture teams spend a lot of time on research to gain strategic, competitive, and opportunity intel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Capture process focuses on most strategic opportunities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Online aggregations of publicly available contract and opportunity information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Start of move away from binders and war rooms to file share systems and color team reviews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0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518" y="0"/>
            <a:ext cx="4284871" cy="3582098"/>
          </a:xfrm>
        </p:spPr>
        <p:txBody>
          <a:bodyPr/>
          <a:lstStyle/>
          <a:p>
            <a:r>
              <a:rPr lang="en-US" sz="4000" dirty="0"/>
              <a:t>The </a:t>
            </a:r>
            <a:br>
              <a:rPr lang="en-US" sz="4000" dirty="0"/>
            </a:br>
            <a:r>
              <a:rPr lang="en-US" sz="4000" dirty="0"/>
              <a:t>Evolution </a:t>
            </a:r>
            <a:br>
              <a:rPr lang="en-US" sz="4000" dirty="0"/>
            </a:br>
            <a:r>
              <a:rPr lang="en-US" sz="4000" dirty="0"/>
              <a:t>of Capture Management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F686DDA1-BBD3-690C-E501-B1C1E2A99466}"/>
              </a:ext>
            </a:extLst>
          </p:cNvPr>
          <p:cNvSpPr/>
          <p:nvPr/>
        </p:nvSpPr>
        <p:spPr>
          <a:xfrm>
            <a:off x="7441328" y="5120116"/>
            <a:ext cx="2262800" cy="384912"/>
          </a:xfrm>
          <a:prstGeom prst="chevron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BAFC788-7B2A-C336-7EF5-ABB5AB320910}"/>
              </a:ext>
            </a:extLst>
          </p:cNvPr>
          <p:cNvSpPr/>
          <p:nvPr/>
        </p:nvSpPr>
        <p:spPr>
          <a:xfrm>
            <a:off x="4947461" y="5120117"/>
            <a:ext cx="2402030" cy="384912"/>
          </a:xfrm>
          <a:prstGeom prst="homePlate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120A3910-CE58-2EBA-8EA9-46045BCCF5A3}"/>
              </a:ext>
            </a:extLst>
          </p:cNvPr>
          <p:cNvSpPr/>
          <p:nvPr/>
        </p:nvSpPr>
        <p:spPr>
          <a:xfrm>
            <a:off x="9812724" y="5131380"/>
            <a:ext cx="2309825" cy="384912"/>
          </a:xfrm>
          <a:prstGeom prst="chevron">
            <a:avLst/>
          </a:prstGeom>
          <a:solidFill>
            <a:srgbClr val="CBCE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BDE919-30D2-4557-6185-B1B46B357DE2}"/>
              </a:ext>
            </a:extLst>
          </p:cNvPr>
          <p:cNvSpPr txBox="1">
            <a:spLocks/>
          </p:cNvSpPr>
          <p:nvPr/>
        </p:nvSpPr>
        <p:spPr>
          <a:xfrm>
            <a:off x="4772846" y="5158218"/>
            <a:ext cx="2637015" cy="35641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Yesterday</a:t>
            </a:r>
          </a:p>
          <a:p>
            <a:pPr marL="514350" indent="-285750" algn="ctr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5935C5E-87DE-C843-D1F5-B374592556EB}"/>
              </a:ext>
            </a:extLst>
          </p:cNvPr>
          <p:cNvSpPr txBox="1">
            <a:spLocks/>
          </p:cNvSpPr>
          <p:nvPr/>
        </p:nvSpPr>
        <p:spPr>
          <a:xfrm>
            <a:off x="9625087" y="5148609"/>
            <a:ext cx="2637015" cy="3564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Tomorrow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909450A-4BFF-4F13-CC0A-B31D9138B199}"/>
              </a:ext>
            </a:extLst>
          </p:cNvPr>
          <p:cNvSpPr txBox="1">
            <a:spLocks/>
          </p:cNvSpPr>
          <p:nvPr/>
        </p:nvSpPr>
        <p:spPr>
          <a:xfrm>
            <a:off x="7239499" y="5157464"/>
            <a:ext cx="2637015" cy="3564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Today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F5888394-B93B-EB43-A927-86A271C9F45C}"/>
              </a:ext>
            </a:extLst>
          </p:cNvPr>
          <p:cNvSpPr/>
          <p:nvPr/>
        </p:nvSpPr>
        <p:spPr>
          <a:xfrm>
            <a:off x="7217229" y="5133295"/>
            <a:ext cx="363329" cy="363329"/>
          </a:xfrm>
          <a:prstGeom prst="chevron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3BCF6715-2F07-4EC0-EA09-5B3952952724}"/>
              </a:ext>
            </a:extLst>
          </p:cNvPr>
          <p:cNvSpPr/>
          <p:nvPr/>
        </p:nvSpPr>
        <p:spPr>
          <a:xfrm>
            <a:off x="9575461" y="5133295"/>
            <a:ext cx="363329" cy="363329"/>
          </a:xfrm>
          <a:prstGeom prst="chevron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E1A658-B3EA-C079-882E-0C816DBA9A97}"/>
              </a:ext>
            </a:extLst>
          </p:cNvPr>
          <p:cNvSpPr/>
          <p:nvPr/>
        </p:nvSpPr>
        <p:spPr>
          <a:xfrm>
            <a:off x="4891775" y="841612"/>
            <a:ext cx="2402030" cy="4049055"/>
          </a:xfrm>
          <a:custGeom>
            <a:avLst/>
            <a:gdLst>
              <a:gd name="connsiteX0" fmla="*/ 413721 w 3549342"/>
              <a:gd name="connsiteY0" fmla="*/ 0 h 4512582"/>
              <a:gd name="connsiteX1" fmla="*/ 3549342 w 3549342"/>
              <a:gd name="connsiteY1" fmla="*/ 0 h 4512582"/>
              <a:gd name="connsiteX2" fmla="*/ 3549342 w 3549342"/>
              <a:gd name="connsiteY2" fmla="*/ 4512582 h 4512582"/>
              <a:gd name="connsiteX3" fmla="*/ 413721 w 3549342"/>
              <a:gd name="connsiteY3" fmla="*/ 4512582 h 4512582"/>
              <a:gd name="connsiteX4" fmla="*/ 0 w 3549342"/>
              <a:gd name="connsiteY4" fmla="*/ 4107574 h 4512582"/>
              <a:gd name="connsiteX5" fmla="*/ 0 w 3549342"/>
              <a:gd name="connsiteY5" fmla="*/ 405008 h 4512582"/>
              <a:gd name="connsiteX6" fmla="*/ 413721 w 3549342"/>
              <a:gd name="connsiteY6" fmla="*/ 0 h 451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342" h="4512582">
                <a:moveTo>
                  <a:pt x="413721" y="0"/>
                </a:moveTo>
                <a:lnTo>
                  <a:pt x="3549342" y="0"/>
                </a:lnTo>
                <a:lnTo>
                  <a:pt x="3549342" y="4512582"/>
                </a:lnTo>
                <a:lnTo>
                  <a:pt x="413721" y="4512582"/>
                </a:lnTo>
                <a:cubicBezTo>
                  <a:pt x="185229" y="4512582"/>
                  <a:pt x="0" y="4331254"/>
                  <a:pt x="0" y="4107574"/>
                </a:cubicBezTo>
                <a:lnTo>
                  <a:pt x="0" y="405008"/>
                </a:lnTo>
                <a:cubicBezTo>
                  <a:pt x="0" y="181328"/>
                  <a:pt x="185229" y="0"/>
                  <a:pt x="413721" y="0"/>
                </a:cubicBezTo>
                <a:close/>
              </a:path>
            </a:pathLst>
          </a:custGeom>
          <a:solidFill>
            <a:srgbClr val="0E2C4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D5C486-75B8-3E63-1FA6-F58B4A803381}"/>
              </a:ext>
            </a:extLst>
          </p:cNvPr>
          <p:cNvSpPr/>
          <p:nvPr/>
        </p:nvSpPr>
        <p:spPr>
          <a:xfrm>
            <a:off x="7293805" y="839203"/>
            <a:ext cx="2445832" cy="4051464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576D400-74FB-81C2-8CA8-2905B3055EC4}"/>
              </a:ext>
            </a:extLst>
          </p:cNvPr>
          <p:cNvSpPr txBox="1">
            <a:spLocks/>
          </p:cNvSpPr>
          <p:nvPr/>
        </p:nvSpPr>
        <p:spPr>
          <a:xfrm>
            <a:off x="7104831" y="907794"/>
            <a:ext cx="2504418" cy="37881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Capture teams spend more time in formal processes to make better decisions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 opportunities managed using a capture process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Online analytics, rapid market assessment and opportunity enhancement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growth professionals guide business strategy with unique knowledge, skills and abilities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D7D16F7-9D3B-612E-D271-B6F8DFE1CEC1}"/>
              </a:ext>
            </a:extLst>
          </p:cNvPr>
          <p:cNvSpPr txBox="1">
            <a:spLocks/>
          </p:cNvSpPr>
          <p:nvPr/>
        </p:nvSpPr>
        <p:spPr>
          <a:xfrm>
            <a:off x="4729401" y="936495"/>
            <a:ext cx="2564404" cy="3788114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Capture teams spend a lot of time on research to gain strategic, competitive, and opportunity intel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Capture process focuses on most strategic opportunities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Online aggregations of publicly available contract and opportunity information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Start of move away from binders and war rooms to file share systems and color team reviews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7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B2492-BEBC-B18D-37E0-8F1EDDACE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6518" y="0"/>
            <a:ext cx="4284871" cy="3582098"/>
          </a:xfrm>
        </p:spPr>
        <p:txBody>
          <a:bodyPr/>
          <a:lstStyle/>
          <a:p>
            <a:r>
              <a:rPr lang="en-US" sz="4000" dirty="0"/>
              <a:t>The </a:t>
            </a:r>
            <a:br>
              <a:rPr lang="en-US" sz="4000" dirty="0"/>
            </a:br>
            <a:r>
              <a:rPr lang="en-US" sz="4000" dirty="0"/>
              <a:t>Evolution </a:t>
            </a:r>
            <a:br>
              <a:rPr lang="en-US" sz="4000" dirty="0"/>
            </a:br>
            <a:r>
              <a:rPr lang="en-US" sz="4000" dirty="0"/>
              <a:t>of Capture Management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F686DDA1-BBD3-690C-E501-B1C1E2A99466}"/>
              </a:ext>
            </a:extLst>
          </p:cNvPr>
          <p:cNvSpPr/>
          <p:nvPr/>
        </p:nvSpPr>
        <p:spPr>
          <a:xfrm>
            <a:off x="7441328" y="5120116"/>
            <a:ext cx="2262800" cy="384912"/>
          </a:xfrm>
          <a:prstGeom prst="chevron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BAFC788-7B2A-C336-7EF5-ABB5AB320910}"/>
              </a:ext>
            </a:extLst>
          </p:cNvPr>
          <p:cNvSpPr/>
          <p:nvPr/>
        </p:nvSpPr>
        <p:spPr>
          <a:xfrm>
            <a:off x="4947461" y="5120117"/>
            <a:ext cx="2402030" cy="384912"/>
          </a:xfrm>
          <a:prstGeom prst="homePlate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120A3910-CE58-2EBA-8EA9-46045BCCF5A3}"/>
              </a:ext>
            </a:extLst>
          </p:cNvPr>
          <p:cNvSpPr/>
          <p:nvPr/>
        </p:nvSpPr>
        <p:spPr>
          <a:xfrm>
            <a:off x="9812724" y="5131380"/>
            <a:ext cx="2309825" cy="384912"/>
          </a:xfrm>
          <a:prstGeom prst="chevron">
            <a:avLst/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2BDE919-30D2-4557-6185-B1B46B357DE2}"/>
              </a:ext>
            </a:extLst>
          </p:cNvPr>
          <p:cNvSpPr txBox="1">
            <a:spLocks/>
          </p:cNvSpPr>
          <p:nvPr/>
        </p:nvSpPr>
        <p:spPr>
          <a:xfrm>
            <a:off x="4772846" y="5158218"/>
            <a:ext cx="2637015" cy="35641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Yesterday</a:t>
            </a:r>
          </a:p>
          <a:p>
            <a:pPr marL="514350" indent="-285750" algn="ctr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5935C5E-87DE-C843-D1F5-B374592556EB}"/>
              </a:ext>
            </a:extLst>
          </p:cNvPr>
          <p:cNvSpPr txBox="1">
            <a:spLocks/>
          </p:cNvSpPr>
          <p:nvPr/>
        </p:nvSpPr>
        <p:spPr>
          <a:xfrm>
            <a:off x="9625087" y="5148609"/>
            <a:ext cx="2637015" cy="3564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Tomorrow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909450A-4BFF-4F13-CC0A-B31D9138B199}"/>
              </a:ext>
            </a:extLst>
          </p:cNvPr>
          <p:cNvSpPr txBox="1">
            <a:spLocks/>
          </p:cNvSpPr>
          <p:nvPr/>
        </p:nvSpPr>
        <p:spPr>
          <a:xfrm>
            <a:off x="7239499" y="5157464"/>
            <a:ext cx="2637015" cy="3564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Today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F5888394-B93B-EB43-A927-86A271C9F45C}"/>
              </a:ext>
            </a:extLst>
          </p:cNvPr>
          <p:cNvSpPr/>
          <p:nvPr/>
        </p:nvSpPr>
        <p:spPr>
          <a:xfrm>
            <a:off x="7217229" y="5133295"/>
            <a:ext cx="363329" cy="363329"/>
          </a:xfrm>
          <a:prstGeom prst="chevron">
            <a:avLst/>
          </a:prstGeom>
          <a:solidFill>
            <a:srgbClr val="0E2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3BCF6715-2F07-4EC0-EA09-5B3952952724}"/>
              </a:ext>
            </a:extLst>
          </p:cNvPr>
          <p:cNvSpPr/>
          <p:nvPr/>
        </p:nvSpPr>
        <p:spPr>
          <a:xfrm>
            <a:off x="9575461" y="5133295"/>
            <a:ext cx="363329" cy="363329"/>
          </a:xfrm>
          <a:prstGeom prst="chevron">
            <a:avLst/>
          </a:prstGeom>
          <a:solidFill>
            <a:srgbClr val="83A2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1E1A658-B3EA-C079-882E-0C816DBA9A97}"/>
              </a:ext>
            </a:extLst>
          </p:cNvPr>
          <p:cNvSpPr/>
          <p:nvPr/>
        </p:nvSpPr>
        <p:spPr>
          <a:xfrm>
            <a:off x="4891775" y="841612"/>
            <a:ext cx="2402030" cy="4049055"/>
          </a:xfrm>
          <a:custGeom>
            <a:avLst/>
            <a:gdLst>
              <a:gd name="connsiteX0" fmla="*/ 413721 w 3549342"/>
              <a:gd name="connsiteY0" fmla="*/ 0 h 4512582"/>
              <a:gd name="connsiteX1" fmla="*/ 3549342 w 3549342"/>
              <a:gd name="connsiteY1" fmla="*/ 0 h 4512582"/>
              <a:gd name="connsiteX2" fmla="*/ 3549342 w 3549342"/>
              <a:gd name="connsiteY2" fmla="*/ 4512582 h 4512582"/>
              <a:gd name="connsiteX3" fmla="*/ 413721 w 3549342"/>
              <a:gd name="connsiteY3" fmla="*/ 4512582 h 4512582"/>
              <a:gd name="connsiteX4" fmla="*/ 0 w 3549342"/>
              <a:gd name="connsiteY4" fmla="*/ 4107574 h 4512582"/>
              <a:gd name="connsiteX5" fmla="*/ 0 w 3549342"/>
              <a:gd name="connsiteY5" fmla="*/ 405008 h 4512582"/>
              <a:gd name="connsiteX6" fmla="*/ 413721 w 3549342"/>
              <a:gd name="connsiteY6" fmla="*/ 0 h 451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342" h="4512582">
                <a:moveTo>
                  <a:pt x="413721" y="0"/>
                </a:moveTo>
                <a:lnTo>
                  <a:pt x="3549342" y="0"/>
                </a:lnTo>
                <a:lnTo>
                  <a:pt x="3549342" y="4512582"/>
                </a:lnTo>
                <a:lnTo>
                  <a:pt x="413721" y="4512582"/>
                </a:lnTo>
                <a:cubicBezTo>
                  <a:pt x="185229" y="4512582"/>
                  <a:pt x="0" y="4331254"/>
                  <a:pt x="0" y="4107574"/>
                </a:cubicBezTo>
                <a:lnTo>
                  <a:pt x="0" y="405008"/>
                </a:lnTo>
                <a:cubicBezTo>
                  <a:pt x="0" y="181328"/>
                  <a:pt x="185229" y="0"/>
                  <a:pt x="413721" y="0"/>
                </a:cubicBezTo>
                <a:close/>
              </a:path>
            </a:pathLst>
          </a:custGeom>
          <a:solidFill>
            <a:srgbClr val="0E2C4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D5C486-75B8-3E63-1FA6-F58B4A803381}"/>
              </a:ext>
            </a:extLst>
          </p:cNvPr>
          <p:cNvSpPr/>
          <p:nvPr/>
        </p:nvSpPr>
        <p:spPr>
          <a:xfrm>
            <a:off x="7293805" y="839203"/>
            <a:ext cx="2445832" cy="4051464"/>
          </a:xfrm>
          <a:prstGeom prst="rect">
            <a:avLst/>
          </a:prstGeom>
          <a:solidFill>
            <a:srgbClr val="83A2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BB82319-48DB-829E-60FF-DA36DEC0E449}"/>
              </a:ext>
            </a:extLst>
          </p:cNvPr>
          <p:cNvSpPr/>
          <p:nvPr/>
        </p:nvSpPr>
        <p:spPr>
          <a:xfrm flipH="1">
            <a:off x="9739637" y="837909"/>
            <a:ext cx="2392900" cy="4061990"/>
          </a:xfrm>
          <a:custGeom>
            <a:avLst/>
            <a:gdLst>
              <a:gd name="connsiteX0" fmla="*/ 413721 w 3549342"/>
              <a:gd name="connsiteY0" fmla="*/ 0 h 4512582"/>
              <a:gd name="connsiteX1" fmla="*/ 3549342 w 3549342"/>
              <a:gd name="connsiteY1" fmla="*/ 0 h 4512582"/>
              <a:gd name="connsiteX2" fmla="*/ 3549342 w 3549342"/>
              <a:gd name="connsiteY2" fmla="*/ 4512582 h 4512582"/>
              <a:gd name="connsiteX3" fmla="*/ 413721 w 3549342"/>
              <a:gd name="connsiteY3" fmla="*/ 4512582 h 4512582"/>
              <a:gd name="connsiteX4" fmla="*/ 0 w 3549342"/>
              <a:gd name="connsiteY4" fmla="*/ 4107574 h 4512582"/>
              <a:gd name="connsiteX5" fmla="*/ 0 w 3549342"/>
              <a:gd name="connsiteY5" fmla="*/ 405008 h 4512582"/>
              <a:gd name="connsiteX6" fmla="*/ 413721 w 3549342"/>
              <a:gd name="connsiteY6" fmla="*/ 0 h 451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342" h="4512582">
                <a:moveTo>
                  <a:pt x="413721" y="0"/>
                </a:moveTo>
                <a:lnTo>
                  <a:pt x="3549342" y="0"/>
                </a:lnTo>
                <a:lnTo>
                  <a:pt x="3549342" y="4512582"/>
                </a:lnTo>
                <a:lnTo>
                  <a:pt x="413721" y="4512582"/>
                </a:lnTo>
                <a:cubicBezTo>
                  <a:pt x="185229" y="4512582"/>
                  <a:pt x="0" y="4331254"/>
                  <a:pt x="0" y="4107574"/>
                </a:cubicBezTo>
                <a:lnTo>
                  <a:pt x="0" y="405008"/>
                </a:lnTo>
                <a:cubicBezTo>
                  <a:pt x="0" y="181328"/>
                  <a:pt x="185229" y="0"/>
                  <a:pt x="413721" y="0"/>
                </a:cubicBezTo>
                <a:close/>
              </a:path>
            </a:pathLst>
          </a:custGeom>
          <a:solidFill>
            <a:srgbClr val="BCBE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25D58FF-FA4D-5409-3847-FF44CD5F235C}"/>
              </a:ext>
            </a:extLst>
          </p:cNvPr>
          <p:cNvSpPr txBox="1">
            <a:spLocks/>
          </p:cNvSpPr>
          <p:nvPr/>
        </p:nvSpPr>
        <p:spPr>
          <a:xfrm>
            <a:off x="9534806" y="888143"/>
            <a:ext cx="2637015" cy="37881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Capture process evolves to leverage automated predictions, forecasts, key trends, and similarities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Evaluation of </a:t>
            </a:r>
            <a:r>
              <a:rPr lang="en-US" sz="1200" b="1" i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</a:t>
            </a:r>
            <a:r>
              <a:rPr lang="en-US" sz="1200" i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opportunities at low cost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Assistive, generative tools rapidly extract and summarize info from spreadsheets, emails, and documents, delivering intel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Distributed information allows for smaller capture teams; individual capture team members gain more responsibility over larger portfolios </a:t>
            </a:r>
          </a:p>
          <a:p>
            <a:pPr marL="0" indent="0">
              <a:buNone/>
            </a:pPr>
            <a:endParaRPr lang="en-US" sz="12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458987-A41F-29B5-7FE1-D3324AD11CD0}"/>
              </a:ext>
            </a:extLst>
          </p:cNvPr>
          <p:cNvSpPr txBox="1">
            <a:spLocks/>
          </p:cNvSpPr>
          <p:nvPr/>
        </p:nvSpPr>
        <p:spPr>
          <a:xfrm>
            <a:off x="7104831" y="907794"/>
            <a:ext cx="2504418" cy="378811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Capture teams spend more time in formal processes to make better decisions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 opportunities managed using a capture process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Online analytics, rapid market assessment and opportunity enhancement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Senior growth professionals guide business strategy with unique knowledge, skills and abilities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EB38035-2ACB-122B-28A3-3BF76C697261}"/>
              </a:ext>
            </a:extLst>
          </p:cNvPr>
          <p:cNvSpPr txBox="1">
            <a:spLocks/>
          </p:cNvSpPr>
          <p:nvPr/>
        </p:nvSpPr>
        <p:spPr>
          <a:xfrm>
            <a:off x="4729401" y="936495"/>
            <a:ext cx="2564404" cy="3788114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Courier New" panose="02070309020205020404" pitchFamily="49" charset="0"/>
              <a:buChar char="o"/>
              <a:defRPr sz="2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0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1800" kern="1200">
                <a:solidFill>
                  <a:schemeClr val="accent6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Capture teams spend a lot of time on research to gain strategic, competitive, and opportunity intel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Capture process focuses on most strategic opportunities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Online aggregations of publicly available contract and opportunity information</a:t>
            </a: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Start of move away from binders and war rooms to file share systems and color team reviews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7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72479-4BB8-5D23-569C-B9F5D031F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3" y="1594674"/>
            <a:ext cx="10775359" cy="456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Capture professionals have substantially more data at their fingertips than ever before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26CA1-88A1-C86A-BFF2-182DA94CA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695282"/>
            <a:ext cx="6335485" cy="582385"/>
          </a:xfrm>
        </p:spPr>
        <p:txBody>
          <a:bodyPr/>
          <a:lstStyle/>
          <a:p>
            <a:r>
              <a:rPr lang="en-US" dirty="0"/>
              <a:t>Public and Private Data is Pivotal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ED8B49D-D568-6524-552D-89A8E0A66F90}"/>
              </a:ext>
            </a:extLst>
          </p:cNvPr>
          <p:cNvSpPr/>
          <p:nvPr/>
        </p:nvSpPr>
        <p:spPr>
          <a:xfrm flipH="1">
            <a:off x="1570576" y="2712473"/>
            <a:ext cx="3690684" cy="2541437"/>
          </a:xfrm>
          <a:prstGeom prst="round2DiagRect">
            <a:avLst/>
          </a:prstGeom>
          <a:solidFill>
            <a:srgbClr val="0E2C4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9CD31-FCDA-C90B-594A-08EBA7E83F62}"/>
              </a:ext>
            </a:extLst>
          </p:cNvPr>
          <p:cNvSpPr txBox="1"/>
          <p:nvPr/>
        </p:nvSpPr>
        <p:spPr>
          <a:xfrm>
            <a:off x="1315055" y="3952537"/>
            <a:ext cx="39979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Historical spending</a:t>
            </a:r>
          </a:p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Historical and current opportunities</a:t>
            </a:r>
          </a:p>
          <a:p>
            <a:pPr marL="512763" indent="-171450"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Forecasts and budgets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3CEC7-9B20-81B3-FF9B-BD545DA8439E}"/>
              </a:ext>
            </a:extLst>
          </p:cNvPr>
          <p:cNvSpPr txBox="1"/>
          <p:nvPr/>
        </p:nvSpPr>
        <p:spPr>
          <a:xfrm>
            <a:off x="2013027" y="2860862"/>
            <a:ext cx="269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597AC-5994-96F7-1495-62189454446A}"/>
              </a:ext>
            </a:extLst>
          </p:cNvPr>
          <p:cNvSpPr txBox="1"/>
          <p:nvPr/>
        </p:nvSpPr>
        <p:spPr>
          <a:xfrm>
            <a:off x="2013027" y="3260972"/>
            <a:ext cx="2903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High-level understanding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FA6B0-D2DF-874B-3423-002A71BA07CF}"/>
              </a:ext>
            </a:extLst>
          </p:cNvPr>
          <p:cNvSpPr txBox="1"/>
          <p:nvPr/>
        </p:nvSpPr>
        <p:spPr>
          <a:xfrm>
            <a:off x="1522870" y="5345625"/>
            <a:ext cx="3785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When cleansed and organized, public data can help you understand customers, competitors, and partners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5B2B03DC-657D-2225-E28B-1CA91B7081F2}"/>
              </a:ext>
            </a:extLst>
          </p:cNvPr>
          <p:cNvSpPr/>
          <p:nvPr/>
        </p:nvSpPr>
        <p:spPr>
          <a:xfrm flipH="1">
            <a:off x="6800307" y="2712473"/>
            <a:ext cx="3690684" cy="2570310"/>
          </a:xfrm>
          <a:prstGeom prst="round2DiagRect">
            <a:avLst/>
          </a:prstGeom>
          <a:solidFill>
            <a:srgbClr val="83A2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B176C-E50D-445D-79BE-E630C9F78D10}"/>
              </a:ext>
            </a:extLst>
          </p:cNvPr>
          <p:cNvSpPr txBox="1"/>
          <p:nvPr/>
        </p:nvSpPr>
        <p:spPr>
          <a:xfrm>
            <a:off x="6831089" y="4007616"/>
            <a:ext cx="34656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17475">
              <a:spcAft>
                <a:spcPts val="60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Go/no-go and win/loss history</a:t>
            </a:r>
          </a:p>
          <a:p>
            <a:pPr marL="173038" indent="-117475">
              <a:spcAft>
                <a:spcPts val="600"/>
              </a:spcAft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Emails, call and meeting notes</a:t>
            </a:r>
          </a:p>
          <a:p>
            <a:pPr marL="173038" indent="-117475">
              <a:buClr>
                <a:schemeClr val="bg1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Agreements, proposals, contracts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3AA84-539F-3304-BB95-9645AF9128BD}"/>
              </a:ext>
            </a:extLst>
          </p:cNvPr>
          <p:cNvSpPr txBox="1"/>
          <p:nvPr/>
        </p:nvSpPr>
        <p:spPr>
          <a:xfrm>
            <a:off x="7297098" y="2881182"/>
            <a:ext cx="269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4C3CCB-A125-F23A-0424-ED211040781C}"/>
              </a:ext>
            </a:extLst>
          </p:cNvPr>
          <p:cNvSpPr txBox="1"/>
          <p:nvPr/>
        </p:nvSpPr>
        <p:spPr>
          <a:xfrm>
            <a:off x="7086599" y="3281292"/>
            <a:ext cx="3225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Distributed local knowledge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D0CD3-C359-F67A-DC44-49D994467D1A}"/>
              </a:ext>
            </a:extLst>
          </p:cNvPr>
          <p:cNvSpPr txBox="1"/>
          <p:nvPr/>
        </p:nvSpPr>
        <p:spPr>
          <a:xfrm>
            <a:off x="6566361" y="5345625"/>
            <a:ext cx="394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0" algn="ctr"/>
            <a:r>
              <a:rPr lang="en-US" sz="1200" i="1" dirty="0">
                <a:latin typeface="Verdana" panose="020B0604030504040204" pitchFamily="34" charset="0"/>
                <a:ea typeface="Verdana" panose="020B0604030504040204" pitchFamily="34" charset="0"/>
              </a:rPr>
              <a:t>When recorded, structured, and analyzed, private data can help you understand your own company</a:t>
            </a:r>
          </a:p>
        </p:txBody>
      </p:sp>
      <p:pic>
        <p:nvPicPr>
          <p:cNvPr id="14" name="Graphic 13" descr="Bank outline">
            <a:extLst>
              <a:ext uri="{FF2B5EF4-FFF2-40B4-BE49-F238E27FC236}">
                <a16:creationId xmlns:a16="http://schemas.microsoft.com/office/drawing/2014/main" id="{0DF3F990-8E04-B595-D373-C59E59734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2940" y="1947627"/>
            <a:ext cx="747227" cy="747227"/>
          </a:xfrm>
          <a:prstGeom prst="rect">
            <a:avLst/>
          </a:prstGeom>
        </p:spPr>
      </p:pic>
      <p:pic>
        <p:nvPicPr>
          <p:cNvPr id="15" name="Graphic 14" descr="Building outline">
            <a:extLst>
              <a:ext uri="{FF2B5EF4-FFF2-40B4-BE49-F238E27FC236}">
                <a16:creationId xmlns:a16="http://schemas.microsoft.com/office/drawing/2014/main" id="{D00F6C70-8C5E-328F-4E52-90049024D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6058" y="1986675"/>
            <a:ext cx="712726" cy="7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2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2C8B12-400C-59AA-C2E2-EA650091F828}"/>
              </a:ext>
            </a:extLst>
          </p:cNvPr>
          <p:cNvSpPr txBox="1">
            <a:spLocks/>
          </p:cNvSpPr>
          <p:nvPr/>
        </p:nvSpPr>
        <p:spPr>
          <a:xfrm>
            <a:off x="1079381" y="4801584"/>
            <a:ext cx="1933058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Ingest, clean,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connect, and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personalize 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F4F9C-CA1A-3B4F-CAB7-4F5AA68605E3}"/>
              </a:ext>
            </a:extLst>
          </p:cNvPr>
          <p:cNvSpPr txBox="1"/>
          <p:nvPr/>
        </p:nvSpPr>
        <p:spPr>
          <a:xfrm>
            <a:off x="501133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B29545-6CEB-F3AD-5511-4C60522ADE10}"/>
              </a:ext>
            </a:extLst>
          </p:cNvPr>
          <p:cNvCxnSpPr>
            <a:cxnSpLocks/>
          </p:cNvCxnSpPr>
          <p:nvPr/>
        </p:nvCxnSpPr>
        <p:spPr>
          <a:xfrm>
            <a:off x="1069732" y="4860187"/>
            <a:ext cx="0" cy="280257"/>
          </a:xfrm>
          <a:prstGeom prst="line">
            <a:avLst/>
          </a:prstGeom>
          <a:ln w="19050">
            <a:solidFill>
              <a:srgbClr val="202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CF7F66-A97B-057B-5C56-0E5088605452}"/>
              </a:ext>
            </a:extLst>
          </p:cNvPr>
          <p:cNvSpPr txBox="1">
            <a:spLocks/>
          </p:cNvSpPr>
          <p:nvPr/>
        </p:nvSpPr>
        <p:spPr>
          <a:xfrm>
            <a:off x="3970976" y="4801584"/>
            <a:ext cx="1785116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 up and </a:t>
            </a:r>
            <a:r>
              <a:rPr lang="en-US" sz="1400" u="sng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</a:t>
            </a: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CRM and contract  management tools</a:t>
            </a:r>
          </a:p>
          <a:p>
            <a:pPr>
              <a:lnSpc>
                <a:spcPct val="114999"/>
              </a:lnSpc>
            </a:pPr>
            <a:endParaRPr lang="en-US" sz="1400" dirty="0">
              <a:solidFill>
                <a:srgbClr val="CBCED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solidFill>
                <a:srgbClr val="CBCED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A10CE0-D006-63C5-030F-87B0903C4547}"/>
              </a:ext>
            </a:extLst>
          </p:cNvPr>
          <p:cNvCxnSpPr>
            <a:cxnSpLocks/>
          </p:cNvCxnSpPr>
          <p:nvPr/>
        </p:nvCxnSpPr>
        <p:spPr>
          <a:xfrm>
            <a:off x="3961326" y="4860187"/>
            <a:ext cx="0" cy="280257"/>
          </a:xfrm>
          <a:prstGeom prst="line">
            <a:avLst/>
          </a:prstGeom>
          <a:ln w="19050">
            <a:solidFill>
              <a:srgbClr val="CBCE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F4EEB9-4DFF-4E2C-A8CB-F73A721E617A}"/>
              </a:ext>
            </a:extLst>
          </p:cNvPr>
          <p:cNvSpPr txBox="1">
            <a:spLocks/>
          </p:cNvSpPr>
          <p:nvPr/>
        </p:nvSpPr>
        <p:spPr>
          <a:xfrm>
            <a:off x="6832090" y="4801584"/>
            <a:ext cx="1643708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Create intel from private and public data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5970FF-818A-C3A3-0766-83DE0ED80EBD}"/>
              </a:ext>
            </a:extLst>
          </p:cNvPr>
          <p:cNvCxnSpPr>
            <a:cxnSpLocks/>
          </p:cNvCxnSpPr>
          <p:nvPr/>
        </p:nvCxnSpPr>
        <p:spPr>
          <a:xfrm>
            <a:off x="6822440" y="4860187"/>
            <a:ext cx="0" cy="280257"/>
          </a:xfrm>
          <a:prstGeom prst="line">
            <a:avLst/>
          </a:prstGeom>
          <a:ln w="19050">
            <a:solidFill>
              <a:srgbClr val="CBCE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427FE8-FFEA-25D8-94C2-8672BDC63C49}"/>
              </a:ext>
            </a:extLst>
          </p:cNvPr>
          <p:cNvSpPr txBox="1">
            <a:spLocks/>
          </p:cNvSpPr>
          <p:nvPr/>
        </p:nvSpPr>
        <p:spPr>
          <a:xfrm>
            <a:off x="9727493" y="4801584"/>
            <a:ext cx="1933204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Empower smart</a:t>
            </a:r>
          </a:p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to make </a:t>
            </a:r>
          </a:p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better decisions </a:t>
            </a:r>
          </a:p>
          <a:p>
            <a:pPr>
              <a:lnSpc>
                <a:spcPct val="114999"/>
              </a:lnSpc>
            </a:pPr>
            <a:endParaRPr lang="en-US" sz="1400" dirty="0">
              <a:solidFill>
                <a:srgbClr val="CBCED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solidFill>
                <a:srgbClr val="CBCED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6DD0C7-B098-5D0B-13F0-C78A736E7F1A}"/>
              </a:ext>
            </a:extLst>
          </p:cNvPr>
          <p:cNvCxnSpPr>
            <a:cxnSpLocks/>
          </p:cNvCxnSpPr>
          <p:nvPr/>
        </p:nvCxnSpPr>
        <p:spPr>
          <a:xfrm>
            <a:off x="9717844" y="4860187"/>
            <a:ext cx="0" cy="280257"/>
          </a:xfrm>
          <a:prstGeom prst="line">
            <a:avLst/>
          </a:prstGeom>
          <a:ln w="19050">
            <a:solidFill>
              <a:srgbClr val="CBCE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76AA87-9361-3333-3EA0-F83CCBDD72EF}"/>
              </a:ext>
            </a:extLst>
          </p:cNvPr>
          <p:cNvSpPr txBox="1"/>
          <p:nvPr/>
        </p:nvSpPr>
        <p:spPr>
          <a:xfrm>
            <a:off x="3382064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CB49D-A69E-0D36-ADF1-3B52E2D3968D}"/>
              </a:ext>
            </a:extLst>
          </p:cNvPr>
          <p:cNvSpPr txBox="1"/>
          <p:nvPr/>
        </p:nvSpPr>
        <p:spPr>
          <a:xfrm>
            <a:off x="6252827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0C48D-3322-2005-1A35-FEFB016FAC15}"/>
              </a:ext>
            </a:extLst>
          </p:cNvPr>
          <p:cNvSpPr txBox="1"/>
          <p:nvPr/>
        </p:nvSpPr>
        <p:spPr>
          <a:xfrm>
            <a:off x="9163726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B78F94-2F47-802E-E8A4-E5617AA91313}"/>
              </a:ext>
            </a:extLst>
          </p:cNvPr>
          <p:cNvSpPr/>
          <p:nvPr/>
        </p:nvSpPr>
        <p:spPr>
          <a:xfrm>
            <a:off x="2741650" y="2572601"/>
            <a:ext cx="1626900" cy="1643709"/>
          </a:xfrm>
          <a:prstGeom prst="roundRect">
            <a:avLst/>
          </a:prstGeom>
          <a:solidFill>
            <a:srgbClr val="0E2C4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47D432-CFD8-5589-9AB6-5E35650CB06D}"/>
              </a:ext>
            </a:extLst>
          </p:cNvPr>
          <p:cNvSpPr/>
          <p:nvPr/>
        </p:nvSpPr>
        <p:spPr>
          <a:xfrm>
            <a:off x="7565145" y="2572601"/>
            <a:ext cx="1643708" cy="1643708"/>
          </a:xfrm>
          <a:prstGeom prst="roundRect">
            <a:avLst/>
          </a:prstGeom>
          <a:solidFill>
            <a:srgbClr val="83A2B9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1BBC0-9966-27ED-EAAE-112AA83636C4}"/>
              </a:ext>
            </a:extLst>
          </p:cNvPr>
          <p:cNvSpPr txBox="1"/>
          <p:nvPr/>
        </p:nvSpPr>
        <p:spPr>
          <a:xfrm>
            <a:off x="7527608" y="3105281"/>
            <a:ext cx="171878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1859A-AAA0-5B2B-8903-B1766C44C391}"/>
              </a:ext>
            </a:extLst>
          </p:cNvPr>
          <p:cNvSpPr txBox="1"/>
          <p:nvPr/>
        </p:nvSpPr>
        <p:spPr>
          <a:xfrm>
            <a:off x="2687869" y="3090041"/>
            <a:ext cx="171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</a:t>
            </a:r>
          </a:p>
        </p:txBody>
      </p:sp>
      <p:pic>
        <p:nvPicPr>
          <p:cNvPr id="20" name="Graphic 19" descr="Bank outline">
            <a:extLst>
              <a:ext uri="{FF2B5EF4-FFF2-40B4-BE49-F238E27FC236}">
                <a16:creationId xmlns:a16="http://schemas.microsoft.com/office/drawing/2014/main" id="{E035B140-1587-D01F-24B0-7390ECDAC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4221" y="1656151"/>
            <a:ext cx="914400" cy="914400"/>
          </a:xfrm>
          <a:prstGeom prst="rect">
            <a:avLst/>
          </a:prstGeom>
        </p:spPr>
      </p:pic>
      <p:pic>
        <p:nvPicPr>
          <p:cNvPr id="21" name="Graphic 20" descr="Building outline">
            <a:extLst>
              <a:ext uri="{FF2B5EF4-FFF2-40B4-BE49-F238E27FC236}">
                <a16:creationId xmlns:a16="http://schemas.microsoft.com/office/drawing/2014/main" id="{D3545C5A-940E-4766-1228-28D601FBB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6721" y="1559868"/>
            <a:ext cx="1003462" cy="1003462"/>
          </a:xfrm>
          <a:prstGeom prst="rect">
            <a:avLst/>
          </a:prstGeom>
        </p:spPr>
      </p:pic>
      <p:sp>
        <p:nvSpPr>
          <p:cNvPr id="23" name="Title 24">
            <a:extLst>
              <a:ext uri="{FF2B5EF4-FFF2-40B4-BE49-F238E27FC236}">
                <a16:creationId xmlns:a16="http://schemas.microsoft.com/office/drawing/2014/main" id="{34983C39-AD3E-86EA-363E-07E66472B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724061"/>
            <a:ext cx="6335485" cy="582385"/>
          </a:xfrm>
        </p:spPr>
        <p:txBody>
          <a:bodyPr/>
          <a:lstStyle/>
          <a:p>
            <a:r>
              <a:rPr lang="en-US" dirty="0"/>
              <a:t>Build an AI-Enabled Capture Process</a:t>
            </a:r>
          </a:p>
        </p:txBody>
      </p:sp>
    </p:spTree>
    <p:extLst>
      <p:ext uri="{BB962C8B-B14F-4D97-AF65-F5344CB8AC3E}">
        <p14:creationId xmlns:p14="http://schemas.microsoft.com/office/powerpoint/2010/main" val="105843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2C8B12-400C-59AA-C2E2-EA650091F828}"/>
              </a:ext>
            </a:extLst>
          </p:cNvPr>
          <p:cNvSpPr txBox="1">
            <a:spLocks/>
          </p:cNvSpPr>
          <p:nvPr/>
        </p:nvSpPr>
        <p:spPr>
          <a:xfrm>
            <a:off x="1079381" y="4801584"/>
            <a:ext cx="1933058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Ingest, clean,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connect, and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personalize 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F4F9C-CA1A-3B4F-CAB7-4F5AA68605E3}"/>
              </a:ext>
            </a:extLst>
          </p:cNvPr>
          <p:cNvSpPr txBox="1"/>
          <p:nvPr/>
        </p:nvSpPr>
        <p:spPr>
          <a:xfrm>
            <a:off x="501133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B29545-6CEB-F3AD-5511-4C60522ADE10}"/>
              </a:ext>
            </a:extLst>
          </p:cNvPr>
          <p:cNvCxnSpPr>
            <a:cxnSpLocks/>
          </p:cNvCxnSpPr>
          <p:nvPr/>
        </p:nvCxnSpPr>
        <p:spPr>
          <a:xfrm>
            <a:off x="1069732" y="4860187"/>
            <a:ext cx="0" cy="280257"/>
          </a:xfrm>
          <a:prstGeom prst="line">
            <a:avLst/>
          </a:prstGeom>
          <a:ln w="19050">
            <a:solidFill>
              <a:srgbClr val="202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CF7F66-A97B-057B-5C56-0E5088605452}"/>
              </a:ext>
            </a:extLst>
          </p:cNvPr>
          <p:cNvSpPr txBox="1">
            <a:spLocks/>
          </p:cNvSpPr>
          <p:nvPr/>
        </p:nvSpPr>
        <p:spPr>
          <a:xfrm>
            <a:off x="3970976" y="4801584"/>
            <a:ext cx="1785116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 up and </a:t>
            </a:r>
            <a:r>
              <a:rPr lang="en-US" sz="1400" u="sng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</a:t>
            </a: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CRM and contract  management tools</a:t>
            </a:r>
          </a:p>
          <a:p>
            <a:pPr>
              <a:lnSpc>
                <a:spcPct val="114999"/>
              </a:lnSpc>
            </a:pPr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A10CE0-D006-63C5-030F-87B0903C4547}"/>
              </a:ext>
            </a:extLst>
          </p:cNvPr>
          <p:cNvCxnSpPr>
            <a:cxnSpLocks/>
          </p:cNvCxnSpPr>
          <p:nvPr/>
        </p:nvCxnSpPr>
        <p:spPr>
          <a:xfrm>
            <a:off x="3961326" y="4860187"/>
            <a:ext cx="0" cy="280257"/>
          </a:xfrm>
          <a:prstGeom prst="line">
            <a:avLst/>
          </a:prstGeom>
          <a:ln w="1905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F4EEB9-4DFF-4E2C-A8CB-F73A721E617A}"/>
              </a:ext>
            </a:extLst>
          </p:cNvPr>
          <p:cNvSpPr txBox="1">
            <a:spLocks/>
          </p:cNvSpPr>
          <p:nvPr/>
        </p:nvSpPr>
        <p:spPr>
          <a:xfrm>
            <a:off x="6832090" y="4801584"/>
            <a:ext cx="1643708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Create intel from private and public data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5970FF-818A-C3A3-0766-83DE0ED80EBD}"/>
              </a:ext>
            </a:extLst>
          </p:cNvPr>
          <p:cNvCxnSpPr>
            <a:cxnSpLocks/>
          </p:cNvCxnSpPr>
          <p:nvPr/>
        </p:nvCxnSpPr>
        <p:spPr>
          <a:xfrm>
            <a:off x="6822440" y="4860187"/>
            <a:ext cx="0" cy="280257"/>
          </a:xfrm>
          <a:prstGeom prst="line">
            <a:avLst/>
          </a:prstGeom>
          <a:ln w="19050">
            <a:solidFill>
              <a:srgbClr val="CBCE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427FE8-FFEA-25D8-94C2-8672BDC63C49}"/>
              </a:ext>
            </a:extLst>
          </p:cNvPr>
          <p:cNvSpPr txBox="1">
            <a:spLocks/>
          </p:cNvSpPr>
          <p:nvPr/>
        </p:nvSpPr>
        <p:spPr>
          <a:xfrm>
            <a:off x="9727493" y="4801584"/>
            <a:ext cx="1933204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Empower smart</a:t>
            </a:r>
          </a:p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to make </a:t>
            </a:r>
          </a:p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better decisions </a:t>
            </a:r>
          </a:p>
          <a:p>
            <a:pPr>
              <a:lnSpc>
                <a:spcPct val="114999"/>
              </a:lnSpc>
            </a:pPr>
            <a:endParaRPr lang="en-US" sz="1400" dirty="0">
              <a:solidFill>
                <a:srgbClr val="CBCED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solidFill>
                <a:srgbClr val="CBCED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6DD0C7-B098-5D0B-13F0-C78A736E7F1A}"/>
              </a:ext>
            </a:extLst>
          </p:cNvPr>
          <p:cNvCxnSpPr>
            <a:cxnSpLocks/>
          </p:cNvCxnSpPr>
          <p:nvPr/>
        </p:nvCxnSpPr>
        <p:spPr>
          <a:xfrm>
            <a:off x="9717844" y="4860187"/>
            <a:ext cx="0" cy="280257"/>
          </a:xfrm>
          <a:prstGeom prst="line">
            <a:avLst/>
          </a:prstGeom>
          <a:ln w="19050">
            <a:solidFill>
              <a:srgbClr val="CBCE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76AA87-9361-3333-3EA0-F83CCBDD72EF}"/>
              </a:ext>
            </a:extLst>
          </p:cNvPr>
          <p:cNvSpPr txBox="1"/>
          <p:nvPr/>
        </p:nvSpPr>
        <p:spPr>
          <a:xfrm>
            <a:off x="3382064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CB49D-A69E-0D36-ADF1-3B52E2D3968D}"/>
              </a:ext>
            </a:extLst>
          </p:cNvPr>
          <p:cNvSpPr txBox="1"/>
          <p:nvPr/>
        </p:nvSpPr>
        <p:spPr>
          <a:xfrm>
            <a:off x="6252827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0C48D-3322-2005-1A35-FEFB016FAC15}"/>
              </a:ext>
            </a:extLst>
          </p:cNvPr>
          <p:cNvSpPr txBox="1"/>
          <p:nvPr/>
        </p:nvSpPr>
        <p:spPr>
          <a:xfrm>
            <a:off x="9163726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A678DE7B-6A4B-01B1-3890-39A388CD2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724061"/>
            <a:ext cx="6335485" cy="582385"/>
          </a:xfrm>
        </p:spPr>
        <p:txBody>
          <a:bodyPr/>
          <a:lstStyle/>
          <a:p>
            <a:r>
              <a:rPr lang="en-US" dirty="0"/>
              <a:t>Build an AI-Enabled Capture Process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F558F94-F8FC-B96F-EDC4-D1A8BA928C4B}"/>
              </a:ext>
            </a:extLst>
          </p:cNvPr>
          <p:cNvSpPr/>
          <p:nvPr/>
        </p:nvSpPr>
        <p:spPr>
          <a:xfrm>
            <a:off x="2741650" y="2572601"/>
            <a:ext cx="1626900" cy="1643709"/>
          </a:xfrm>
          <a:prstGeom prst="roundRect">
            <a:avLst/>
          </a:prstGeom>
          <a:solidFill>
            <a:srgbClr val="0E2C4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3CBC794-9074-1825-31B6-397F1B8F7506}"/>
              </a:ext>
            </a:extLst>
          </p:cNvPr>
          <p:cNvSpPr/>
          <p:nvPr/>
        </p:nvSpPr>
        <p:spPr>
          <a:xfrm>
            <a:off x="7565145" y="2572601"/>
            <a:ext cx="1643708" cy="1643708"/>
          </a:xfrm>
          <a:prstGeom prst="roundRect">
            <a:avLst/>
          </a:prstGeom>
          <a:solidFill>
            <a:srgbClr val="83A2B9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8A9E1F-AB88-06B6-90D3-C5C115C82AA7}"/>
              </a:ext>
            </a:extLst>
          </p:cNvPr>
          <p:cNvSpPr txBox="1"/>
          <p:nvPr/>
        </p:nvSpPr>
        <p:spPr>
          <a:xfrm>
            <a:off x="7527608" y="3105281"/>
            <a:ext cx="171878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3E1187-F6D6-46A8-7ECC-575518A95C73}"/>
              </a:ext>
            </a:extLst>
          </p:cNvPr>
          <p:cNvSpPr txBox="1"/>
          <p:nvPr/>
        </p:nvSpPr>
        <p:spPr>
          <a:xfrm>
            <a:off x="2687869" y="3090041"/>
            <a:ext cx="171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</a:t>
            </a:r>
          </a:p>
        </p:txBody>
      </p:sp>
      <p:pic>
        <p:nvPicPr>
          <p:cNvPr id="33" name="Graphic 32" descr="Bank outline">
            <a:extLst>
              <a:ext uri="{FF2B5EF4-FFF2-40B4-BE49-F238E27FC236}">
                <a16:creationId xmlns:a16="http://schemas.microsoft.com/office/drawing/2014/main" id="{A1365EE6-4C82-685A-925B-73F15988D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4221" y="1656151"/>
            <a:ext cx="914400" cy="914400"/>
          </a:xfrm>
          <a:prstGeom prst="rect">
            <a:avLst/>
          </a:prstGeom>
        </p:spPr>
      </p:pic>
      <p:pic>
        <p:nvPicPr>
          <p:cNvPr id="34" name="Graphic 33" descr="Building outline">
            <a:extLst>
              <a:ext uri="{FF2B5EF4-FFF2-40B4-BE49-F238E27FC236}">
                <a16:creationId xmlns:a16="http://schemas.microsoft.com/office/drawing/2014/main" id="{832CD478-EE44-20EB-0223-5037D9822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6721" y="1559868"/>
            <a:ext cx="1003462" cy="10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00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2C8B12-400C-59AA-C2E2-EA650091F828}"/>
              </a:ext>
            </a:extLst>
          </p:cNvPr>
          <p:cNvSpPr txBox="1">
            <a:spLocks/>
          </p:cNvSpPr>
          <p:nvPr/>
        </p:nvSpPr>
        <p:spPr>
          <a:xfrm>
            <a:off x="1079381" y="4801584"/>
            <a:ext cx="1933058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Ingest, clean,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connect, and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personalize </a:t>
            </a:r>
          </a:p>
          <a:p>
            <a:r>
              <a:rPr lang="en-US" sz="1400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F4F9C-CA1A-3B4F-CAB7-4F5AA68605E3}"/>
              </a:ext>
            </a:extLst>
          </p:cNvPr>
          <p:cNvSpPr txBox="1"/>
          <p:nvPr/>
        </p:nvSpPr>
        <p:spPr>
          <a:xfrm>
            <a:off x="501133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2020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B29545-6CEB-F3AD-5511-4C60522ADE10}"/>
              </a:ext>
            </a:extLst>
          </p:cNvPr>
          <p:cNvCxnSpPr>
            <a:cxnSpLocks/>
          </p:cNvCxnSpPr>
          <p:nvPr/>
        </p:nvCxnSpPr>
        <p:spPr>
          <a:xfrm>
            <a:off x="1069732" y="4860187"/>
            <a:ext cx="0" cy="280257"/>
          </a:xfrm>
          <a:prstGeom prst="line">
            <a:avLst/>
          </a:prstGeom>
          <a:ln w="19050">
            <a:solidFill>
              <a:srgbClr val="202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CF7F66-A97B-057B-5C56-0E5088605452}"/>
              </a:ext>
            </a:extLst>
          </p:cNvPr>
          <p:cNvSpPr txBox="1">
            <a:spLocks/>
          </p:cNvSpPr>
          <p:nvPr/>
        </p:nvSpPr>
        <p:spPr>
          <a:xfrm>
            <a:off x="3970976" y="4801584"/>
            <a:ext cx="1785116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 up and </a:t>
            </a:r>
            <a:r>
              <a:rPr lang="en-US" sz="1400" u="sng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</a:t>
            </a: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CRM and contract  management tools</a:t>
            </a:r>
          </a:p>
          <a:p>
            <a:pPr>
              <a:lnSpc>
                <a:spcPct val="114999"/>
              </a:lnSpc>
            </a:pPr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solidFill>
                <a:srgbClr val="0E2C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A10CE0-D006-63C5-030F-87B0903C4547}"/>
              </a:ext>
            </a:extLst>
          </p:cNvPr>
          <p:cNvCxnSpPr>
            <a:cxnSpLocks/>
          </p:cNvCxnSpPr>
          <p:nvPr/>
        </p:nvCxnSpPr>
        <p:spPr>
          <a:xfrm>
            <a:off x="3961326" y="4860187"/>
            <a:ext cx="0" cy="280257"/>
          </a:xfrm>
          <a:prstGeom prst="line">
            <a:avLst/>
          </a:prstGeom>
          <a:ln w="1905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2F4EEB9-4DFF-4E2C-A8CB-F73A721E617A}"/>
              </a:ext>
            </a:extLst>
          </p:cNvPr>
          <p:cNvSpPr txBox="1">
            <a:spLocks/>
          </p:cNvSpPr>
          <p:nvPr/>
        </p:nvSpPr>
        <p:spPr>
          <a:xfrm>
            <a:off x="6832090" y="4801584"/>
            <a:ext cx="1643708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Create intel from private and public data 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5970FF-818A-C3A3-0766-83DE0ED80EBD}"/>
              </a:ext>
            </a:extLst>
          </p:cNvPr>
          <p:cNvCxnSpPr>
            <a:cxnSpLocks/>
          </p:cNvCxnSpPr>
          <p:nvPr/>
        </p:nvCxnSpPr>
        <p:spPr>
          <a:xfrm>
            <a:off x="6822440" y="4860187"/>
            <a:ext cx="0" cy="280257"/>
          </a:xfrm>
          <a:prstGeom prst="line">
            <a:avLst/>
          </a:prstGeom>
          <a:ln w="19050">
            <a:solidFill>
              <a:srgbClr val="0E2C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427FE8-FFEA-25D8-94C2-8672BDC63C49}"/>
              </a:ext>
            </a:extLst>
          </p:cNvPr>
          <p:cNvSpPr txBox="1">
            <a:spLocks/>
          </p:cNvSpPr>
          <p:nvPr/>
        </p:nvSpPr>
        <p:spPr>
          <a:xfrm>
            <a:off x="9727493" y="4801584"/>
            <a:ext cx="1933204" cy="41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3F424C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Empower smart</a:t>
            </a:r>
          </a:p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to make </a:t>
            </a:r>
          </a:p>
          <a:p>
            <a:pPr marL="228600" indent="0">
              <a:lnSpc>
                <a:spcPct val="114999"/>
              </a:lnSpc>
            </a:pPr>
            <a:r>
              <a:rPr lang="en-US" sz="1400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better decisions </a:t>
            </a:r>
          </a:p>
          <a:p>
            <a:pPr>
              <a:lnSpc>
                <a:spcPct val="114999"/>
              </a:lnSpc>
            </a:pPr>
            <a:endParaRPr lang="en-US" sz="1400" dirty="0">
              <a:solidFill>
                <a:srgbClr val="CBCED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solidFill>
                <a:srgbClr val="CBCED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6DD0C7-B098-5D0B-13F0-C78A736E7F1A}"/>
              </a:ext>
            </a:extLst>
          </p:cNvPr>
          <p:cNvCxnSpPr>
            <a:cxnSpLocks/>
          </p:cNvCxnSpPr>
          <p:nvPr/>
        </p:nvCxnSpPr>
        <p:spPr>
          <a:xfrm>
            <a:off x="9717844" y="4860187"/>
            <a:ext cx="0" cy="280257"/>
          </a:xfrm>
          <a:prstGeom prst="line">
            <a:avLst/>
          </a:prstGeom>
          <a:ln w="19050">
            <a:solidFill>
              <a:srgbClr val="CBCE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76AA87-9361-3333-3EA0-F83CCBDD72EF}"/>
              </a:ext>
            </a:extLst>
          </p:cNvPr>
          <p:cNvSpPr txBox="1"/>
          <p:nvPr/>
        </p:nvSpPr>
        <p:spPr>
          <a:xfrm>
            <a:off x="3382064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CB49D-A69E-0D36-ADF1-3B52E2D3968D}"/>
              </a:ext>
            </a:extLst>
          </p:cNvPr>
          <p:cNvSpPr txBox="1"/>
          <p:nvPr/>
        </p:nvSpPr>
        <p:spPr>
          <a:xfrm>
            <a:off x="6252827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E2C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10C48D-3322-2005-1A35-FEFB016FAC15}"/>
              </a:ext>
            </a:extLst>
          </p:cNvPr>
          <p:cNvSpPr txBox="1"/>
          <p:nvPr/>
        </p:nvSpPr>
        <p:spPr>
          <a:xfrm>
            <a:off x="9163726" y="4638749"/>
            <a:ext cx="558943" cy="656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CBCED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F4A801-74F7-6947-A008-B92A50302461}"/>
              </a:ext>
            </a:extLst>
          </p:cNvPr>
          <p:cNvCxnSpPr>
            <a:cxnSpLocks/>
          </p:cNvCxnSpPr>
          <p:nvPr/>
        </p:nvCxnSpPr>
        <p:spPr>
          <a:xfrm>
            <a:off x="4513846" y="3134287"/>
            <a:ext cx="2893759" cy="0"/>
          </a:xfrm>
          <a:prstGeom prst="line">
            <a:avLst/>
          </a:prstGeom>
          <a:ln w="19050">
            <a:solidFill>
              <a:srgbClr val="3535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C81D19A-0D45-768B-AEFD-C4800D08F200}"/>
              </a:ext>
            </a:extLst>
          </p:cNvPr>
          <p:cNvSpPr txBox="1"/>
          <p:nvPr/>
        </p:nvSpPr>
        <p:spPr>
          <a:xfrm>
            <a:off x="4818250" y="2751487"/>
            <a:ext cx="225135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3535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Correlation Engine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8B800B-0DC9-F6E8-A059-5ADC299011E0}"/>
              </a:ext>
            </a:extLst>
          </p:cNvPr>
          <p:cNvSpPr txBox="1"/>
          <p:nvPr/>
        </p:nvSpPr>
        <p:spPr>
          <a:xfrm>
            <a:off x="5087003" y="3247213"/>
            <a:ext cx="171384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rgbClr val="3535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Analytics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A15763-5DF8-F5D0-3B5F-9BCD797F2E32}"/>
              </a:ext>
            </a:extLst>
          </p:cNvPr>
          <p:cNvCxnSpPr>
            <a:cxnSpLocks/>
          </p:cNvCxnSpPr>
          <p:nvPr/>
        </p:nvCxnSpPr>
        <p:spPr>
          <a:xfrm>
            <a:off x="4513846" y="3614347"/>
            <a:ext cx="2893759" cy="0"/>
          </a:xfrm>
          <a:prstGeom prst="line">
            <a:avLst/>
          </a:prstGeom>
          <a:ln w="19050">
            <a:solidFill>
              <a:srgbClr val="3535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24">
            <a:extLst>
              <a:ext uri="{FF2B5EF4-FFF2-40B4-BE49-F238E27FC236}">
                <a16:creationId xmlns:a16="http://schemas.microsoft.com/office/drawing/2014/main" id="{19A35F80-9033-2E60-FC88-D3F748572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724061"/>
            <a:ext cx="6335485" cy="582385"/>
          </a:xfrm>
        </p:spPr>
        <p:txBody>
          <a:bodyPr/>
          <a:lstStyle/>
          <a:p>
            <a:r>
              <a:rPr lang="en-US" dirty="0"/>
              <a:t>Build an AI-Enabled Capture Process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76C0C2E-0A34-6D36-D2B9-EFCD32A04C07}"/>
              </a:ext>
            </a:extLst>
          </p:cNvPr>
          <p:cNvSpPr/>
          <p:nvPr/>
        </p:nvSpPr>
        <p:spPr>
          <a:xfrm>
            <a:off x="2741650" y="2572601"/>
            <a:ext cx="1626900" cy="1643709"/>
          </a:xfrm>
          <a:prstGeom prst="roundRect">
            <a:avLst/>
          </a:prstGeom>
          <a:solidFill>
            <a:srgbClr val="0E2C4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F063EC1-71AE-DC6F-EC69-AE7E061B6310}"/>
              </a:ext>
            </a:extLst>
          </p:cNvPr>
          <p:cNvSpPr/>
          <p:nvPr/>
        </p:nvSpPr>
        <p:spPr>
          <a:xfrm>
            <a:off x="7565145" y="2572601"/>
            <a:ext cx="1643708" cy="1643708"/>
          </a:xfrm>
          <a:prstGeom prst="roundRect">
            <a:avLst/>
          </a:prstGeom>
          <a:solidFill>
            <a:srgbClr val="83A2B9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rtlCol="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864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2983AD-811E-E805-0418-72239F922169}"/>
              </a:ext>
            </a:extLst>
          </p:cNvPr>
          <p:cNvSpPr txBox="1"/>
          <p:nvPr/>
        </p:nvSpPr>
        <p:spPr>
          <a:xfrm>
            <a:off x="7527608" y="3105281"/>
            <a:ext cx="171878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450C4A-87B5-A10D-C859-4BF84DC7A6CC}"/>
              </a:ext>
            </a:extLst>
          </p:cNvPr>
          <p:cNvSpPr txBox="1"/>
          <p:nvPr/>
        </p:nvSpPr>
        <p:spPr>
          <a:xfrm>
            <a:off x="2687869" y="3090041"/>
            <a:ext cx="171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Public</a:t>
            </a:r>
          </a:p>
        </p:txBody>
      </p:sp>
      <p:pic>
        <p:nvPicPr>
          <p:cNvPr id="35" name="Graphic 34" descr="Bank outline">
            <a:extLst>
              <a:ext uri="{FF2B5EF4-FFF2-40B4-BE49-F238E27FC236}">
                <a16:creationId xmlns:a16="http://schemas.microsoft.com/office/drawing/2014/main" id="{22F7499D-906E-0F0E-FA92-205C042DA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4221" y="1656151"/>
            <a:ext cx="914400" cy="914400"/>
          </a:xfrm>
          <a:prstGeom prst="rect">
            <a:avLst/>
          </a:prstGeom>
        </p:spPr>
      </p:pic>
      <p:pic>
        <p:nvPicPr>
          <p:cNvPr id="36" name="Graphic 35" descr="Building outline">
            <a:extLst>
              <a:ext uri="{FF2B5EF4-FFF2-40B4-BE49-F238E27FC236}">
                <a16:creationId xmlns:a16="http://schemas.microsoft.com/office/drawing/2014/main" id="{DDBF3D78-B26F-791A-8849-CC882AC25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6721" y="1559868"/>
            <a:ext cx="1003462" cy="10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07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607EC18D0A0349B56A7939C81BAF03" ma:contentTypeVersion="18" ma:contentTypeDescription="Create a new document." ma:contentTypeScope="" ma:versionID="88849236f975404657c247bb32a4baf4">
  <xsd:schema xmlns:xsd="http://www.w3.org/2001/XMLSchema" xmlns:xs="http://www.w3.org/2001/XMLSchema" xmlns:p="http://schemas.microsoft.com/office/2006/metadata/properties" xmlns:ns3="83aad8d6-cf18-477d-8593-386292d68350" xmlns:ns4="0c81f1e9-5477-4125-822d-f7d00145d81f" targetNamespace="http://schemas.microsoft.com/office/2006/metadata/properties" ma:root="true" ma:fieldsID="c28c2f959d4bf78a619d1ef14ddbd37d" ns3:_="" ns4:_="">
    <xsd:import namespace="83aad8d6-cf18-477d-8593-386292d68350"/>
    <xsd:import namespace="0c81f1e9-5477-4125-822d-f7d00145d81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aad8d6-cf18-477d-8593-386292d683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1f1e9-5477-4125-822d-f7d00145d8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aad8d6-cf18-477d-8593-386292d68350" xsi:nil="true"/>
  </documentManagement>
</p:properties>
</file>

<file path=customXml/itemProps1.xml><?xml version="1.0" encoding="utf-8"?>
<ds:datastoreItem xmlns:ds="http://schemas.openxmlformats.org/officeDocument/2006/customXml" ds:itemID="{D866F59D-646B-438F-B3F4-33050CEF50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47927B-28DE-448A-9819-B3C63B0408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aad8d6-cf18-477d-8593-386292d68350"/>
    <ds:schemaRef ds:uri="0c81f1e9-5477-4125-822d-f7d00145d8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B96139-4B40-4D3C-9C17-9ED36D148FAF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c81f1e9-5477-4125-822d-f7d00145d81f"/>
    <ds:schemaRef ds:uri="83aad8d6-cf18-477d-8593-386292d68350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bb680f4-be60-4a8f-a421-d079614c87b9}" enabled="0" method="" siteId="{9bb680f4-be60-4a8f-a421-d079614c87b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1129</Words>
  <Application>Microsoft Office PowerPoint</Application>
  <PresentationFormat>Widescreen</PresentationFormat>
  <Paragraphs>252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Trebuchet MS</vt:lpstr>
      <vt:lpstr>Verdana</vt:lpstr>
      <vt:lpstr>Office Theme</vt:lpstr>
      <vt:lpstr>Beyond the Hype: How AI Can Help 8(a) Businesses Accelerate Growth </vt:lpstr>
      <vt:lpstr>Kevin Brancato</vt:lpstr>
      <vt:lpstr>The  Evolution  of Capture Management</vt:lpstr>
      <vt:lpstr>The  Evolution  of Capture Management</vt:lpstr>
      <vt:lpstr>The  Evolution  of Capture Management</vt:lpstr>
      <vt:lpstr>Public and Private Data is Pivotal</vt:lpstr>
      <vt:lpstr>Build an AI-Enabled Capture Process</vt:lpstr>
      <vt:lpstr>Build an AI-Enabled Capture Process</vt:lpstr>
      <vt:lpstr>Build an AI-Enabled Capture Process</vt:lpstr>
      <vt:lpstr>Build an AI-Enabled Capture Process</vt:lpstr>
      <vt:lpstr>AI/ML/NLP Can Help Grow Your Business</vt:lpstr>
      <vt:lpstr>AI/ML/NLP Can Help Boost Business Functions</vt:lpstr>
      <vt:lpstr>Build an AI-Enabled Capture Process</vt:lpstr>
      <vt:lpstr>PowerPoint Presentation</vt:lpstr>
      <vt:lpstr>PowerPoint Presentation</vt:lpstr>
      <vt:lpstr>PowerPoint Presentation</vt:lpstr>
      <vt:lpstr>Identify Valuable Partners, Potential Competitors</vt:lpstr>
      <vt:lpstr>Identify Valuable Partners, Potential Competitors</vt:lpstr>
      <vt:lpstr>Create a Personalized View of Opportunities</vt:lpstr>
      <vt:lpstr>Create a Personalized View of Opportunities</vt:lpstr>
      <vt:lpstr>Let AI Help Identify Highly Relevant Opportunities</vt:lpstr>
      <vt:lpstr>Instantly Understand Critical Details</vt:lpstr>
      <vt:lpstr>Instantly Understand Critical Details… and Get Answers</vt:lpstr>
      <vt:lpstr>Focus on Highly Relevant Leads for Further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McKenzie Carter</dc:creator>
  <cp:lastModifiedBy>Cary Reddell</cp:lastModifiedBy>
  <cp:revision>36</cp:revision>
  <dcterms:created xsi:type="dcterms:W3CDTF">2023-11-13T17:00:27Z</dcterms:created>
  <dcterms:modified xsi:type="dcterms:W3CDTF">2024-01-24T19:11:46Z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0x01010084607EC18D0A0349B56A7939C81BAF03</vt:lpwstr>
  </property>
</Properties>
</file>