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9" r:id="rId1"/>
  </p:sldMasterIdLst>
  <p:notesMasterIdLst>
    <p:notesMasterId r:id="rId51"/>
  </p:notesMasterIdLst>
  <p:sldIdLst>
    <p:sldId id="257" r:id="rId2"/>
    <p:sldId id="261" r:id="rId3"/>
    <p:sldId id="738" r:id="rId4"/>
    <p:sldId id="739" r:id="rId5"/>
    <p:sldId id="742" r:id="rId6"/>
    <p:sldId id="843" r:id="rId7"/>
    <p:sldId id="642" r:id="rId8"/>
    <p:sldId id="758" r:id="rId9"/>
    <p:sldId id="760" r:id="rId10"/>
    <p:sldId id="383" r:id="rId11"/>
    <p:sldId id="384" r:id="rId12"/>
    <p:sldId id="870" r:id="rId13"/>
    <p:sldId id="871" r:id="rId14"/>
    <p:sldId id="872" r:id="rId15"/>
    <p:sldId id="385" r:id="rId16"/>
    <p:sldId id="876" r:id="rId17"/>
    <p:sldId id="877" r:id="rId18"/>
    <p:sldId id="878" r:id="rId19"/>
    <p:sldId id="879" r:id="rId20"/>
    <p:sldId id="844" r:id="rId21"/>
    <p:sldId id="767" r:id="rId22"/>
    <p:sldId id="881" r:id="rId23"/>
    <p:sldId id="880" r:id="rId24"/>
    <p:sldId id="846" r:id="rId25"/>
    <p:sldId id="854" r:id="rId26"/>
    <p:sldId id="855" r:id="rId27"/>
    <p:sldId id="850" r:id="rId28"/>
    <p:sldId id="883" r:id="rId29"/>
    <p:sldId id="386" r:id="rId30"/>
    <p:sldId id="387" r:id="rId31"/>
    <p:sldId id="852" r:id="rId32"/>
    <p:sldId id="873" r:id="rId33"/>
    <p:sldId id="847" r:id="rId34"/>
    <p:sldId id="848" r:id="rId35"/>
    <p:sldId id="849" r:id="rId36"/>
    <p:sldId id="851" r:id="rId37"/>
    <p:sldId id="857" r:id="rId38"/>
    <p:sldId id="865" r:id="rId39"/>
    <p:sldId id="860" r:id="rId40"/>
    <p:sldId id="856" r:id="rId41"/>
    <p:sldId id="861" r:id="rId42"/>
    <p:sldId id="862" r:id="rId43"/>
    <p:sldId id="863" r:id="rId44"/>
    <p:sldId id="875" r:id="rId45"/>
    <p:sldId id="866" r:id="rId46"/>
    <p:sldId id="864" r:id="rId47"/>
    <p:sldId id="867" r:id="rId48"/>
    <p:sldId id="868" r:id="rId49"/>
    <p:sldId id="86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C3F734E-1297-4516-AA5E-9AADA99049EC}">
          <p14:sldIdLst>
            <p14:sldId id="257"/>
          </p14:sldIdLst>
        </p14:section>
        <p14:section name="Speakers &amp; Agenda" id="{3F0ADC08-828B-4D26-A80D-ABC27D7EAFE4}">
          <p14:sldIdLst>
            <p14:sldId id="261"/>
            <p14:sldId id="738"/>
            <p14:sldId id="739"/>
            <p14:sldId id="742"/>
            <p14:sldId id="843"/>
          </p14:sldIdLst>
        </p14:section>
        <p14:section name="Overview of Size Protests" id="{7E92351D-034C-4584-94D0-D8AA803AAFAC}">
          <p14:sldIdLst>
            <p14:sldId id="642"/>
            <p14:sldId id="758"/>
            <p14:sldId id="760"/>
            <p14:sldId id="383"/>
            <p14:sldId id="384"/>
            <p14:sldId id="870"/>
            <p14:sldId id="871"/>
            <p14:sldId id="872"/>
            <p14:sldId id="385"/>
            <p14:sldId id="876"/>
            <p14:sldId id="877"/>
            <p14:sldId id="878"/>
            <p14:sldId id="879"/>
          </p14:sldIdLst>
        </p14:section>
        <p14:section name="Overview of Bid Protests" id="{9695B37D-DC5C-485F-AD70-F2291E9CDAA1}">
          <p14:sldIdLst>
            <p14:sldId id="844"/>
            <p14:sldId id="767"/>
            <p14:sldId id="881"/>
            <p14:sldId id="880"/>
            <p14:sldId id="846"/>
            <p14:sldId id="854"/>
            <p14:sldId id="855"/>
            <p14:sldId id="850"/>
            <p14:sldId id="883"/>
            <p14:sldId id="386"/>
            <p14:sldId id="387"/>
            <p14:sldId id="852"/>
            <p14:sldId id="873"/>
            <p14:sldId id="847"/>
            <p14:sldId id="848"/>
            <p14:sldId id="849"/>
            <p14:sldId id="851"/>
          </p14:sldIdLst>
        </p14:section>
        <p14:section name="GAO FY 2023 Annual Bid Protest Report" id="{2BDC095A-22C2-4233-A654-A13B17CFE0AD}">
          <p14:sldIdLst/>
        </p14:section>
        <p14:section name="Debriefing Process" id="{9E852D29-66CB-4844-897C-8145E89095A5}">
          <p14:sldIdLst>
            <p14:sldId id="857"/>
            <p14:sldId id="865"/>
            <p14:sldId id="860"/>
            <p14:sldId id="856"/>
            <p14:sldId id="861"/>
            <p14:sldId id="862"/>
            <p14:sldId id="863"/>
            <p14:sldId id="875"/>
          </p14:sldIdLst>
        </p14:section>
        <p14:section name="Go/No Go Decisions" id="{C29FBDC2-7992-47FE-92FF-F0C0B88ED007}">
          <p14:sldIdLst>
            <p14:sldId id="866"/>
            <p14:sldId id="864"/>
          </p14:sldIdLst>
        </p14:section>
        <p14:section name="Recent Case Law" id="{200E1238-6525-4FE8-903A-A5581A5677EE}">
          <p14:sldIdLst>
            <p14:sldId id="867"/>
            <p14:sldId id="868"/>
            <p14:sldId id="86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C4F"/>
    <a:srgbClr val="991320"/>
    <a:srgbClr val="83A2B9"/>
    <a:srgbClr val="2A347A"/>
    <a:srgbClr val="2C3A52"/>
    <a:srgbClr val="202C41"/>
    <a:srgbClr val="B49D5A"/>
    <a:srgbClr val="646E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24" autoAdjust="0"/>
    <p:restoredTop sz="67492" autoAdjust="0"/>
  </p:normalViewPr>
  <p:slideViewPr>
    <p:cSldViewPr snapToGrid="0" snapToObjects="1">
      <p:cViewPr varScale="1">
        <p:scale>
          <a:sx n="52" d="100"/>
          <a:sy n="52" d="100"/>
        </p:scale>
        <p:origin x="908" y="52"/>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25.xml" Id="rId26" /><Relationship Type="http://schemas.openxmlformats.org/officeDocument/2006/relationships/slide" Target="slides/slide38.xml" Id="rId39" /><Relationship Type="http://schemas.openxmlformats.org/officeDocument/2006/relationships/slide" Target="slides/slide20.xml" Id="rId21" /><Relationship Type="http://schemas.openxmlformats.org/officeDocument/2006/relationships/slide" Target="slides/slide33.xml" Id="rId34" /><Relationship Type="http://schemas.openxmlformats.org/officeDocument/2006/relationships/slide" Target="slides/slide41.xml" Id="rId42" /><Relationship Type="http://schemas.openxmlformats.org/officeDocument/2006/relationships/slide" Target="slides/slide46.xml" Id="rId47" /><Relationship Type="http://schemas.openxmlformats.org/officeDocument/2006/relationships/slide" Target="slides/slide49.xml" Id="rId50" /><Relationship Type="http://schemas.openxmlformats.org/officeDocument/2006/relationships/tableStyles" Target="tableStyles.xml" Id="rId55" /><Relationship Type="http://schemas.openxmlformats.org/officeDocument/2006/relationships/slide" Target="slides/slide6.xml" Id="rId7"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slide" Target="slides/slide28.xml" Id="rId29" /><Relationship Type="http://schemas.openxmlformats.org/officeDocument/2006/relationships/slide" Target="slides/slide10.xml" Id="rId11" /><Relationship Type="http://schemas.openxmlformats.org/officeDocument/2006/relationships/slide" Target="slides/slide23.xml" Id="rId24"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slide" Target="slides/slide39.xml" Id="rId40" /><Relationship Type="http://schemas.openxmlformats.org/officeDocument/2006/relationships/slide" Target="slides/slide44.xml" Id="rId45" /><Relationship Type="http://schemas.openxmlformats.org/officeDocument/2006/relationships/viewProps" Target="viewProps.xml" Id="rId53" /><Relationship Type="http://schemas.openxmlformats.org/officeDocument/2006/relationships/slide" Target="slides/slide4.xml" Id="rId5" /><Relationship Type="http://schemas.openxmlformats.org/officeDocument/2006/relationships/slide" Target="slides/slide9.xml" Id="rId10" /><Relationship Type="http://schemas.openxmlformats.org/officeDocument/2006/relationships/slide" Target="slides/slide18.xml" Id="rId19" /><Relationship Type="http://schemas.openxmlformats.org/officeDocument/2006/relationships/slide" Target="slides/slide30.xml" Id="rId31" /><Relationship Type="http://schemas.openxmlformats.org/officeDocument/2006/relationships/slide" Target="slides/slide43.xml" Id="rId44" /><Relationship Type="http://schemas.openxmlformats.org/officeDocument/2006/relationships/presProps" Target="presProps.xml" Id="rId52"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slide" Target="slides/slide42.xml" Id="rId43" /><Relationship Type="http://schemas.openxmlformats.org/officeDocument/2006/relationships/slide" Target="slides/slide47.xml" Id="rId48" /><Relationship Type="http://schemas.openxmlformats.org/officeDocument/2006/relationships/slide" Target="slides/slide7.xml" Id="rId8" /><Relationship Type="http://schemas.openxmlformats.org/officeDocument/2006/relationships/notesMaster" Target="notesMasters/notesMaster1.xml" Id="rId51" /><Relationship Type="http://schemas.openxmlformats.org/officeDocument/2006/relationships/slide" Target="slides/slide2.xml" Id="rId3"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24.xml" Id="rId25" /><Relationship Type="http://schemas.openxmlformats.org/officeDocument/2006/relationships/slide" Target="slides/slide32.xml" Id="rId33" /><Relationship Type="http://schemas.openxmlformats.org/officeDocument/2006/relationships/slide" Target="slides/slide37.xml" Id="rId38" /><Relationship Type="http://schemas.openxmlformats.org/officeDocument/2006/relationships/slide" Target="slides/slide45.xml" Id="rId46" /><Relationship Type="http://schemas.openxmlformats.org/officeDocument/2006/relationships/slide" Target="slides/slide19.xml" Id="rId20" /><Relationship Type="http://schemas.openxmlformats.org/officeDocument/2006/relationships/slide" Target="slides/slide40.xml" Id="rId41" /><Relationship Type="http://schemas.openxmlformats.org/officeDocument/2006/relationships/theme" Target="theme/theme1.xml" Id="rId54"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4.xml" Id="rId15"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35.xml" Id="rId36" /><Relationship Type="http://schemas.openxmlformats.org/officeDocument/2006/relationships/slide" Target="slides/slide48.xml" Id="rId49" /><Relationship Type="http://schemas.openxmlformats.org/officeDocument/2006/relationships/customXml" Target="/customXML/item.xml" Id="imanage.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7F54B6-17C3-4FF8-9994-11AC0A7D4BA0}" type="datetimeFigureOut">
              <a:rPr lang="en-US" smtClean="0"/>
              <a:t>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278F17-9ED2-4DD7-9DD0-1E9E190A0917}" type="slidenum">
              <a:rPr lang="en-US" smtClean="0"/>
              <a:t>‹#›</a:t>
            </a:fld>
            <a:endParaRPr lang="en-US"/>
          </a:p>
        </p:txBody>
      </p:sp>
    </p:spTree>
    <p:extLst>
      <p:ext uri="{BB962C8B-B14F-4D97-AF65-F5344CB8AC3E}">
        <p14:creationId xmlns:p14="http://schemas.microsoft.com/office/powerpoint/2010/main" val="1821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78F17-9ED2-4DD7-9DD0-1E9E190A0917}" type="slidenum">
              <a:rPr lang="en-US" smtClean="0"/>
              <a:t>1</a:t>
            </a:fld>
            <a:endParaRPr lang="en-US" dirty="0"/>
          </a:p>
        </p:txBody>
      </p:sp>
    </p:spTree>
    <p:extLst>
      <p:ext uri="{BB962C8B-B14F-4D97-AF65-F5344CB8AC3E}">
        <p14:creationId xmlns:p14="http://schemas.microsoft.com/office/powerpoint/2010/main" val="2760757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78F17-9ED2-4DD7-9DD0-1E9E190A0917}" type="slidenum">
              <a:rPr lang="en-US" smtClean="0"/>
              <a:t>15</a:t>
            </a:fld>
            <a:endParaRPr lang="en-US"/>
          </a:p>
        </p:txBody>
      </p:sp>
    </p:spTree>
    <p:extLst>
      <p:ext uri="{BB962C8B-B14F-4D97-AF65-F5344CB8AC3E}">
        <p14:creationId xmlns:p14="http://schemas.microsoft.com/office/powerpoint/2010/main" val="3509084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16</a:t>
            </a:fld>
            <a:endParaRPr lang="en-US"/>
          </a:p>
        </p:txBody>
      </p:sp>
    </p:spTree>
    <p:extLst>
      <p:ext uri="{BB962C8B-B14F-4D97-AF65-F5344CB8AC3E}">
        <p14:creationId xmlns:p14="http://schemas.microsoft.com/office/powerpoint/2010/main" val="1956887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17</a:t>
            </a:fld>
            <a:endParaRPr lang="en-US"/>
          </a:p>
        </p:txBody>
      </p:sp>
    </p:spTree>
    <p:extLst>
      <p:ext uri="{BB962C8B-B14F-4D97-AF65-F5344CB8AC3E}">
        <p14:creationId xmlns:p14="http://schemas.microsoft.com/office/powerpoint/2010/main" val="3298902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21</a:t>
            </a:fld>
            <a:endParaRPr lang="en-US"/>
          </a:p>
        </p:txBody>
      </p:sp>
    </p:spTree>
    <p:extLst>
      <p:ext uri="{BB962C8B-B14F-4D97-AF65-F5344CB8AC3E}">
        <p14:creationId xmlns:p14="http://schemas.microsoft.com/office/powerpoint/2010/main" val="370195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23</a:t>
            </a:fld>
            <a:endParaRPr lang="en-US"/>
          </a:p>
        </p:txBody>
      </p:sp>
    </p:spTree>
    <p:extLst>
      <p:ext uri="{BB962C8B-B14F-4D97-AF65-F5344CB8AC3E}">
        <p14:creationId xmlns:p14="http://schemas.microsoft.com/office/powerpoint/2010/main" val="1987761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Prevalent Grounds for Sustaining in </a:t>
            </a:r>
            <a:r>
              <a:rPr lang="en-US" dirty="0" err="1"/>
              <a:t>FY22</a:t>
            </a:r>
            <a:endParaRPr lang="en-US" sz="2000" dirty="0"/>
          </a:p>
          <a:p>
            <a:pPr lvl="1"/>
            <a:r>
              <a:rPr lang="en-US" altLang="en-US" dirty="0"/>
              <a:t>Unreasonable Technical Evaluation</a:t>
            </a:r>
          </a:p>
          <a:p>
            <a:pPr lvl="1"/>
            <a:r>
              <a:rPr lang="en-US" altLang="en-US" dirty="0"/>
              <a:t>Flawed Selection Criteria</a:t>
            </a:r>
          </a:p>
          <a:p>
            <a:pPr lvl="1"/>
            <a:r>
              <a:rPr lang="en-US" altLang="en-US" dirty="0"/>
              <a:t>Flawed Solicitations</a:t>
            </a:r>
          </a:p>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26</a:t>
            </a:fld>
            <a:endParaRPr lang="en-US"/>
          </a:p>
        </p:txBody>
      </p:sp>
    </p:spTree>
    <p:extLst>
      <p:ext uri="{BB962C8B-B14F-4D97-AF65-F5344CB8AC3E}">
        <p14:creationId xmlns:p14="http://schemas.microsoft.com/office/powerpoint/2010/main" val="728557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29</a:t>
            </a:fld>
            <a:endParaRPr lang="en-US"/>
          </a:p>
        </p:txBody>
      </p:sp>
    </p:spTree>
    <p:extLst>
      <p:ext uri="{BB962C8B-B14F-4D97-AF65-F5344CB8AC3E}">
        <p14:creationId xmlns:p14="http://schemas.microsoft.com/office/powerpoint/2010/main" val="3166426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36</a:t>
            </a:fld>
            <a:endParaRPr lang="en-US"/>
          </a:p>
        </p:txBody>
      </p:sp>
    </p:spTree>
    <p:extLst>
      <p:ext uri="{BB962C8B-B14F-4D97-AF65-F5344CB8AC3E}">
        <p14:creationId xmlns:p14="http://schemas.microsoft.com/office/powerpoint/2010/main" val="3405625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2</a:t>
            </a:fld>
            <a:endParaRPr lang="en-US" dirty="0"/>
          </a:p>
        </p:txBody>
      </p:sp>
    </p:spTree>
    <p:extLst>
      <p:ext uri="{BB962C8B-B14F-4D97-AF65-F5344CB8AC3E}">
        <p14:creationId xmlns:p14="http://schemas.microsoft.com/office/powerpoint/2010/main" val="3089053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3</a:t>
            </a:fld>
            <a:endParaRPr lang="en-US" dirty="0"/>
          </a:p>
        </p:txBody>
      </p:sp>
    </p:spTree>
    <p:extLst>
      <p:ext uri="{BB962C8B-B14F-4D97-AF65-F5344CB8AC3E}">
        <p14:creationId xmlns:p14="http://schemas.microsoft.com/office/powerpoint/2010/main" val="253704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4</a:t>
            </a:fld>
            <a:endParaRPr lang="en-US" dirty="0"/>
          </a:p>
        </p:txBody>
      </p:sp>
    </p:spTree>
    <p:extLst>
      <p:ext uri="{BB962C8B-B14F-4D97-AF65-F5344CB8AC3E}">
        <p14:creationId xmlns:p14="http://schemas.microsoft.com/office/powerpoint/2010/main" val="3944515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D3D3D"/>
                </a:solidFill>
                <a:effectLst/>
                <a:latin typeface="Source Sans Pro" panose="020B0503030403020204" pitchFamily="34" charset="0"/>
              </a:rPr>
              <a:t>13 C.F.R. § 124.101, What are the basic requirements a concern must meet for the 8(a) BD program?</a:t>
            </a:r>
            <a:endParaRPr lang="en-US" b="0" dirty="0"/>
          </a:p>
        </p:txBody>
      </p:sp>
      <p:sp>
        <p:nvSpPr>
          <p:cNvPr id="4" name="Slide Number Placeholder 3"/>
          <p:cNvSpPr>
            <a:spLocks noGrp="1"/>
          </p:cNvSpPr>
          <p:nvPr>
            <p:ph type="sldNum" sz="quarter" idx="10"/>
          </p:nvPr>
        </p:nvSpPr>
        <p:spPr/>
        <p:txBody>
          <a:bodyPr/>
          <a:lstStyle/>
          <a:p>
            <a:fld id="{46278F17-9ED2-4DD7-9DD0-1E9E190A0917}" type="slidenum">
              <a:rPr lang="en-US" smtClean="0"/>
              <a:t>10</a:t>
            </a:fld>
            <a:endParaRPr lang="en-US"/>
          </a:p>
        </p:txBody>
      </p:sp>
    </p:spTree>
    <p:extLst>
      <p:ext uri="{BB962C8B-B14F-4D97-AF65-F5344CB8AC3E}">
        <p14:creationId xmlns:p14="http://schemas.microsoft.com/office/powerpoint/2010/main" val="1305971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278F17-9ED2-4DD7-9DD0-1E9E190A0917}" type="slidenum">
              <a:rPr lang="en-US" smtClean="0"/>
              <a:t>11</a:t>
            </a:fld>
            <a:endParaRPr lang="en-US"/>
          </a:p>
        </p:txBody>
      </p:sp>
    </p:spTree>
    <p:extLst>
      <p:ext uri="{BB962C8B-B14F-4D97-AF65-F5344CB8AC3E}">
        <p14:creationId xmlns:p14="http://schemas.microsoft.com/office/powerpoint/2010/main" val="77459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13 C.F.R. § 121.1008, What occurs after SBA receives a size protest or request for a formal size determination?  </a:t>
            </a:r>
          </a:p>
          <a:p>
            <a:r>
              <a:rPr lang="en-US" sz="2800" b="0" i="0" dirty="0">
                <a:solidFill>
                  <a:srgbClr val="3D3D3D"/>
                </a:solidFill>
                <a:effectLst/>
                <a:latin typeface="Source Sans Pro" panose="020B0503030403020204" pitchFamily="34" charset="0"/>
              </a:rPr>
              <a:t>(d) If a concern whose size status is at issue fails to submit a completed SBA Form 355, responses to the allegations of the protest, or other requested information within the time allowed by SBA, or if it submits incomplete information, SBA may presume that disclosure of the information required by the form or other missing information would demonstrate that the concern is other than a small business. A concern whose size status is at issue must furnish information about its alleged affiliates to SBA, despite any third party claims of privacy or confidentiality, because SBA will not disclose information obtained in the course of a size determination except as permitted by Federal law.</a:t>
            </a:r>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13 C.F.R. § 121.1009, What are the procedures for making the size determination?  </a:t>
            </a:r>
          </a:p>
          <a:p>
            <a:r>
              <a:rPr lang="en-US" b="0" i="0" dirty="0">
                <a:solidFill>
                  <a:srgbClr val="3D3D3D"/>
                </a:solidFill>
                <a:effectLst/>
                <a:latin typeface="Source Sans Pro" panose="020B0503030403020204" pitchFamily="34" charset="0"/>
              </a:rPr>
              <a:t>(d) Weight of evidence. SBA will give greater weight to specific, signed, factual evidence than to general, unsupported allegations or opinions. In the case of refusal or failure to furnish requested information within a required time period, SBA may assume that disclosure would be contrary to the interests of the party failing to make disclosure.</a:t>
            </a:r>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12</a:t>
            </a:fld>
            <a:endParaRPr lang="en-US"/>
          </a:p>
        </p:txBody>
      </p:sp>
    </p:spTree>
    <p:extLst>
      <p:ext uri="{BB962C8B-B14F-4D97-AF65-F5344CB8AC3E}">
        <p14:creationId xmlns:p14="http://schemas.microsoft.com/office/powerpoint/2010/main" val="3317920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13 C.F.R. § 121.1008, What occurs after SBA receives a size protest or request for a formal size determination?  </a:t>
            </a:r>
          </a:p>
          <a:p>
            <a:r>
              <a:rPr lang="en-US" sz="2800" b="0" i="0" dirty="0">
                <a:solidFill>
                  <a:srgbClr val="3D3D3D"/>
                </a:solidFill>
                <a:effectLst/>
                <a:latin typeface="Source Sans Pro" panose="020B0503030403020204" pitchFamily="34" charset="0"/>
              </a:rPr>
              <a:t>(d) If a concern whose size status is at issue fails to submit a completed SBA Form 355, responses to the allegations of the protest, or other requested information within the time allowed by SBA, or if it submits incomplete information, SBA may presume that disclosure of the information required by the form or other missing information would demonstrate that the concern is other than a small business. A concern whose size status is at issue must furnish information about its alleged affiliates to SBA, despite any third party claims of privacy or confidentiality, because SBA will not disclose information obtained in the course of a size determination except as permitted by Federal law.</a:t>
            </a:r>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13 C.F.R. § 121.1009, What are the procedures for making the size determination?  </a:t>
            </a:r>
          </a:p>
          <a:p>
            <a:r>
              <a:rPr lang="en-US" b="0" i="0" dirty="0">
                <a:solidFill>
                  <a:srgbClr val="3D3D3D"/>
                </a:solidFill>
                <a:effectLst/>
                <a:latin typeface="Source Sans Pro" panose="020B0503030403020204" pitchFamily="34" charset="0"/>
              </a:rPr>
              <a:t>(d) Weight of evidence. SBA will give greater weight to specific, signed, factual evidence than to general, unsupported allegations or opinions. In the case of refusal or failure to furnish requested information within a required time period, SBA may assume that disclosure would be contrary to the interests of the party failing to make disclosure.</a:t>
            </a:r>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13</a:t>
            </a:fld>
            <a:endParaRPr lang="en-US"/>
          </a:p>
        </p:txBody>
      </p:sp>
    </p:spTree>
    <p:extLst>
      <p:ext uri="{BB962C8B-B14F-4D97-AF65-F5344CB8AC3E}">
        <p14:creationId xmlns:p14="http://schemas.microsoft.com/office/powerpoint/2010/main" val="1106506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13 C.F.R. § 121.1008, What occurs after SBA receives a size protest or request for a formal size determination?  </a:t>
            </a:r>
          </a:p>
          <a:p>
            <a:r>
              <a:rPr lang="en-US" sz="2800" b="0" i="0" dirty="0">
                <a:solidFill>
                  <a:srgbClr val="3D3D3D"/>
                </a:solidFill>
                <a:effectLst/>
                <a:latin typeface="Source Sans Pro" panose="020B0503030403020204" pitchFamily="34" charset="0"/>
              </a:rPr>
              <a:t>(d) If a concern whose size status is at issue fails to submit a completed SBA Form 355, responses to the allegations of the protest, or other requested information within the time allowed by SBA, or if it submits incomplete information, SBA may presume that disclosure of the information required by the form or other missing information would demonstrate that the concern is other than a small business. A concern whose size status is at issue must furnish information about its alleged affiliates to SBA, despite any third party claims of privacy or confidentiality, because SBA will not disclose information obtained in the course of a size determination except as permitted by Federal law.</a:t>
            </a:r>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13 C.F.R. § 121.1009, What are the procedures for making the size determination?  </a:t>
            </a:r>
          </a:p>
          <a:p>
            <a:r>
              <a:rPr lang="en-US" b="0" i="0" dirty="0">
                <a:solidFill>
                  <a:srgbClr val="3D3D3D"/>
                </a:solidFill>
                <a:effectLst/>
                <a:latin typeface="Source Sans Pro" panose="020B0503030403020204" pitchFamily="34" charset="0"/>
              </a:rPr>
              <a:t>(d) Weight of evidence. SBA will give greater weight to specific, signed, factual evidence than to general, unsupported allegations or opinions. In the case of refusal or failure to furnish requested information within a required time period, SBA may assume that disclosure would be contrary to the interests of the party failing to make disclosure.</a:t>
            </a:r>
            <a:endParaRPr lang="en-US" dirty="0"/>
          </a:p>
        </p:txBody>
      </p:sp>
      <p:sp>
        <p:nvSpPr>
          <p:cNvPr id="4" name="Slide Number Placeholder 3"/>
          <p:cNvSpPr>
            <a:spLocks noGrp="1"/>
          </p:cNvSpPr>
          <p:nvPr>
            <p:ph type="sldNum" sz="quarter" idx="5"/>
          </p:nvPr>
        </p:nvSpPr>
        <p:spPr/>
        <p:txBody>
          <a:bodyPr/>
          <a:lstStyle/>
          <a:p>
            <a:fld id="{46278F17-9ED2-4DD7-9DD0-1E9E190A0917}" type="slidenum">
              <a:rPr lang="en-US" smtClean="0"/>
              <a:t>14</a:t>
            </a:fld>
            <a:endParaRPr lang="en-US"/>
          </a:p>
        </p:txBody>
      </p:sp>
    </p:spTree>
    <p:extLst>
      <p:ext uri="{BB962C8B-B14F-4D97-AF65-F5344CB8AC3E}">
        <p14:creationId xmlns:p14="http://schemas.microsoft.com/office/powerpoint/2010/main" val="34106784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O1">
    <p:spTree>
      <p:nvGrpSpPr>
        <p:cNvPr id="1" name=""/>
        <p:cNvGrpSpPr/>
        <p:nvPr/>
      </p:nvGrpSpPr>
      <p:grpSpPr>
        <a:xfrm>
          <a:off x="0" y="0"/>
          <a:ext cx="0" cy="0"/>
          <a:chOff x="0" y="0"/>
          <a:chExt cx="0" cy="0"/>
        </a:xfrm>
      </p:grpSpPr>
      <p:pic>
        <p:nvPicPr>
          <p:cNvPr id="13" name="Picture 12" descr="A red and blue rectangles&#10;&#10;Description automatically generated">
            <a:extLst>
              <a:ext uri="{FF2B5EF4-FFF2-40B4-BE49-F238E27FC236}">
                <a16:creationId xmlns:a16="http://schemas.microsoft.com/office/drawing/2014/main" id="{CE8ADB8D-A0DE-6107-80F7-56ED29F1A7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4" name="Rectangle 3">
            <a:extLst>
              <a:ext uri="{FF2B5EF4-FFF2-40B4-BE49-F238E27FC236}">
                <a16:creationId xmlns:a16="http://schemas.microsoft.com/office/drawing/2014/main" id="{997DF8BA-033F-B38B-B223-1BF2F4427DDB}"/>
              </a:ext>
            </a:extLst>
          </p:cNvPr>
          <p:cNvSpPr/>
          <p:nvPr/>
        </p:nvSpPr>
        <p:spPr>
          <a:xfrm>
            <a:off x="0" y="834887"/>
            <a:ext cx="12182477" cy="4387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98C15B-7720-910F-DFB4-FE26D03AC251}"/>
              </a:ext>
            </a:extLst>
          </p:cNvPr>
          <p:cNvSpPr>
            <a:spLocks noGrp="1"/>
          </p:cNvSpPr>
          <p:nvPr>
            <p:ph type="ctrTitle" hasCustomPrompt="1"/>
          </p:nvPr>
        </p:nvSpPr>
        <p:spPr>
          <a:xfrm>
            <a:off x="6400727" y="1879091"/>
            <a:ext cx="5022239" cy="2465400"/>
          </a:xfrm>
        </p:spPr>
        <p:txBody>
          <a:bodyPr anchor="b"/>
          <a:lstStyle>
            <a:lvl1pPr algn="l">
              <a:lnSpc>
                <a:spcPct val="85000"/>
              </a:lnSpc>
              <a:defRPr sz="60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SESSION </a:t>
            </a:r>
            <a:br>
              <a:rPr lang="en-US" dirty="0"/>
            </a:br>
            <a:r>
              <a:rPr lang="en-US" dirty="0"/>
              <a:t>TITLE</a:t>
            </a:r>
            <a:br>
              <a:rPr lang="en-US" dirty="0"/>
            </a:br>
            <a:r>
              <a:rPr lang="en-US" dirty="0"/>
              <a:t>HERE</a:t>
            </a:r>
          </a:p>
        </p:txBody>
      </p:sp>
      <p:sp>
        <p:nvSpPr>
          <p:cNvPr id="3" name="Subtitle 2">
            <a:extLst>
              <a:ext uri="{FF2B5EF4-FFF2-40B4-BE49-F238E27FC236}">
                <a16:creationId xmlns:a16="http://schemas.microsoft.com/office/drawing/2014/main" id="{4D6DB4A1-0445-363B-CF85-02049F19EE7E}"/>
              </a:ext>
            </a:extLst>
          </p:cNvPr>
          <p:cNvSpPr>
            <a:spLocks noGrp="1"/>
          </p:cNvSpPr>
          <p:nvPr>
            <p:ph type="subTitle" idx="1" hasCustomPrompt="1"/>
          </p:nvPr>
        </p:nvSpPr>
        <p:spPr>
          <a:xfrm>
            <a:off x="661180" y="5820042"/>
            <a:ext cx="7051585" cy="44008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15" name="Picture 14" descr="A logo with a black background&#10;&#10;Description automatically generated">
            <a:extLst>
              <a:ext uri="{FF2B5EF4-FFF2-40B4-BE49-F238E27FC236}">
                <a16:creationId xmlns:a16="http://schemas.microsoft.com/office/drawing/2014/main" id="{99930086-7A01-C95F-3221-C67483148F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12821" y="5020175"/>
            <a:ext cx="2639761" cy="2039815"/>
          </a:xfrm>
          <a:prstGeom prst="rect">
            <a:avLst/>
          </a:prstGeom>
        </p:spPr>
      </p:pic>
      <p:pic>
        <p:nvPicPr>
          <p:cNvPr id="6" name="Picture 5" descr="A black background with red text&#10;&#10;Description automatically generated">
            <a:extLst>
              <a:ext uri="{FF2B5EF4-FFF2-40B4-BE49-F238E27FC236}">
                <a16:creationId xmlns:a16="http://schemas.microsoft.com/office/drawing/2014/main" id="{0E201B62-620A-6DB5-3F9B-032419EF688C}"/>
              </a:ext>
            </a:extLst>
          </p:cNvPr>
          <p:cNvPicPr>
            <a:picLocks noChangeAspect="1"/>
          </p:cNvPicPr>
          <p:nvPr/>
        </p:nvPicPr>
        <p:blipFill>
          <a:blip r:embed="rId4"/>
          <a:stretch>
            <a:fillRect/>
          </a:stretch>
        </p:blipFill>
        <p:spPr>
          <a:xfrm>
            <a:off x="524428" y="1992374"/>
            <a:ext cx="5112027" cy="2072300"/>
          </a:xfrm>
          <a:prstGeom prst="rect">
            <a:avLst/>
          </a:prstGeom>
        </p:spPr>
      </p:pic>
      <p:sp>
        <p:nvSpPr>
          <p:cNvPr id="7" name="Rectangle 6">
            <a:extLst>
              <a:ext uri="{FF2B5EF4-FFF2-40B4-BE49-F238E27FC236}">
                <a16:creationId xmlns:a16="http://schemas.microsoft.com/office/drawing/2014/main" id="{72E43FD8-FC5B-61E8-4B94-065966187D6C}"/>
              </a:ext>
            </a:extLst>
          </p:cNvPr>
          <p:cNvSpPr/>
          <p:nvPr/>
        </p:nvSpPr>
        <p:spPr>
          <a:xfrm>
            <a:off x="7934177" y="5222161"/>
            <a:ext cx="656418" cy="1635839"/>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1D24BFA-71CB-7E34-BB24-59D07833A689}"/>
              </a:ext>
            </a:extLst>
          </p:cNvPr>
          <p:cNvSpPr/>
          <p:nvPr/>
        </p:nvSpPr>
        <p:spPr>
          <a:xfrm>
            <a:off x="5920068" y="0"/>
            <a:ext cx="2929148" cy="822187"/>
          </a:xfrm>
          <a:prstGeom prst="rect">
            <a:avLst/>
          </a:prstGeom>
          <a:solidFill>
            <a:srgbClr val="6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842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060B86-E090-A1FF-C501-641080D810AA}"/>
              </a:ext>
            </a:extLst>
          </p:cNvPr>
          <p:cNvSpPr/>
          <p:nvPr/>
        </p:nvSpPr>
        <p:spPr>
          <a:xfrm>
            <a:off x="0" y="0"/>
            <a:ext cx="4823012" cy="685800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8A91A1F-0042-C837-171E-E31D4DFBA390}"/>
              </a:ext>
            </a:extLst>
          </p:cNvPr>
          <p:cNvSpPr/>
          <p:nvPr/>
        </p:nvSpPr>
        <p:spPr>
          <a:xfrm>
            <a:off x="4823012" y="0"/>
            <a:ext cx="736898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0FD5AAE8-6787-35A8-FDA6-C019AAF80A42}"/>
              </a:ext>
            </a:extLst>
          </p:cNvPr>
          <p:cNvSpPr/>
          <p:nvPr/>
        </p:nvSpPr>
        <p:spPr>
          <a:xfrm>
            <a:off x="412377" y="449864"/>
            <a:ext cx="3998259" cy="4267200"/>
          </a:xfrm>
          <a:prstGeom prst="rect">
            <a:avLst/>
          </a:prstGeom>
          <a:noFill/>
          <a:ln w="38100">
            <a:solidFill>
              <a:srgbClr val="0E2C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ack background with white text&#10;&#10;Description automatically generated">
            <a:extLst>
              <a:ext uri="{FF2B5EF4-FFF2-40B4-BE49-F238E27FC236}">
                <a16:creationId xmlns:a16="http://schemas.microsoft.com/office/drawing/2014/main" id="{B9F3B228-7581-3F14-61CD-083420B0F1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2377" y="4919033"/>
            <a:ext cx="3998259" cy="1737674"/>
          </a:xfrm>
          <a:prstGeom prst="rect">
            <a:avLst/>
          </a:prstGeom>
        </p:spPr>
      </p:pic>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5472545" y="899059"/>
            <a:ext cx="6151419" cy="5307776"/>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815635" y="899059"/>
            <a:ext cx="3191742" cy="1553195"/>
          </a:xfrm>
        </p:spPr>
        <p:txBody>
          <a:bodyPr anchor="b">
            <a:noAutofit/>
          </a:bodyPr>
          <a:lstStyle>
            <a:lvl1pPr algn="l">
              <a:lnSpc>
                <a:spcPct val="85000"/>
              </a:lnSpc>
              <a:defRPr sz="54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spTree>
    <p:extLst>
      <p:ext uri="{BB962C8B-B14F-4D97-AF65-F5344CB8AC3E}">
        <p14:creationId xmlns:p14="http://schemas.microsoft.com/office/powerpoint/2010/main" val="2541695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98692D-728B-5AE0-D9D3-8FFF6C232179}"/>
              </a:ext>
            </a:extLst>
          </p:cNvPr>
          <p:cNvSpPr/>
          <p:nvPr/>
        </p:nvSpPr>
        <p:spPr>
          <a:xfrm>
            <a:off x="0" y="0"/>
            <a:ext cx="7742582" cy="1413012"/>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A54A4A-A61F-4CBF-BA26-404F1A89B348}"/>
              </a:ext>
            </a:extLst>
          </p:cNvPr>
          <p:cNvSpPr/>
          <p:nvPr/>
        </p:nvSpPr>
        <p:spPr>
          <a:xfrm>
            <a:off x="7742582" y="0"/>
            <a:ext cx="1361662" cy="1413012"/>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90602A1-E998-1E1C-5588-8C4AA73F6458}"/>
              </a:ext>
            </a:extLst>
          </p:cNvPr>
          <p:cNvSpPr/>
          <p:nvPr/>
        </p:nvSpPr>
        <p:spPr>
          <a:xfrm>
            <a:off x="9104244" y="0"/>
            <a:ext cx="3087756" cy="1413012"/>
          </a:xfrm>
          <a:prstGeom prst="rect">
            <a:avLst/>
          </a:prstGeom>
          <a:solidFill>
            <a:srgbClr val="62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751114" y="1594673"/>
            <a:ext cx="10742386" cy="4247327"/>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751114" y="519113"/>
            <a:ext cx="6335485" cy="582385"/>
          </a:xfrm>
        </p:spPr>
        <p:txBody>
          <a:bodyPr anchor="b">
            <a:noAutofit/>
          </a:bodyPr>
          <a:lstStyle>
            <a:lvl1pPr algn="l">
              <a:lnSpc>
                <a:spcPct val="85000"/>
              </a:lnSpc>
              <a:defRPr sz="4000" b="1">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sp>
        <p:nvSpPr>
          <p:cNvPr id="3" name="Rectangle 2">
            <a:extLst>
              <a:ext uri="{FF2B5EF4-FFF2-40B4-BE49-F238E27FC236}">
                <a16:creationId xmlns:a16="http://schemas.microsoft.com/office/drawing/2014/main" id="{BA36756E-3668-7B5C-E777-C557B3BEB259}"/>
              </a:ext>
            </a:extLst>
          </p:cNvPr>
          <p:cNvSpPr/>
          <p:nvPr/>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EF6978-7727-9F17-AD07-E710B5E6629D}"/>
              </a:ext>
            </a:extLst>
          </p:cNvPr>
          <p:cNvSpPr txBox="1"/>
          <p:nvPr/>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215656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ey Takeaway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B98692D-728B-5AE0-D9D3-8FFF6C232179}"/>
              </a:ext>
            </a:extLst>
          </p:cNvPr>
          <p:cNvSpPr/>
          <p:nvPr/>
        </p:nvSpPr>
        <p:spPr>
          <a:xfrm>
            <a:off x="0" y="0"/>
            <a:ext cx="7742582" cy="1413012"/>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620000"/>
              </a:solidFill>
            </a:endParaRPr>
          </a:p>
        </p:txBody>
      </p:sp>
      <p:sp>
        <p:nvSpPr>
          <p:cNvPr id="6" name="Rectangle 5">
            <a:extLst>
              <a:ext uri="{FF2B5EF4-FFF2-40B4-BE49-F238E27FC236}">
                <a16:creationId xmlns:a16="http://schemas.microsoft.com/office/drawing/2014/main" id="{85A54A4A-A61F-4CBF-BA26-404F1A89B348}"/>
              </a:ext>
            </a:extLst>
          </p:cNvPr>
          <p:cNvSpPr/>
          <p:nvPr/>
        </p:nvSpPr>
        <p:spPr>
          <a:xfrm>
            <a:off x="7742582" y="0"/>
            <a:ext cx="1361662" cy="1413012"/>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E2C4F"/>
              </a:solidFill>
            </a:endParaRPr>
          </a:p>
        </p:txBody>
      </p:sp>
      <p:sp>
        <p:nvSpPr>
          <p:cNvPr id="8" name="Rectangle 7">
            <a:extLst>
              <a:ext uri="{FF2B5EF4-FFF2-40B4-BE49-F238E27FC236}">
                <a16:creationId xmlns:a16="http://schemas.microsoft.com/office/drawing/2014/main" id="{A90602A1-E998-1E1C-5588-8C4AA73F6458}"/>
              </a:ext>
            </a:extLst>
          </p:cNvPr>
          <p:cNvSpPr/>
          <p:nvPr/>
        </p:nvSpPr>
        <p:spPr>
          <a:xfrm>
            <a:off x="9104244" y="0"/>
            <a:ext cx="3087756" cy="1413012"/>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751114" y="1594673"/>
            <a:ext cx="10742386" cy="4247327"/>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0E2C4F"/>
                </a:solidFill>
                <a:latin typeface="+mj-lt"/>
              </a:defRPr>
            </a:lvl2pPr>
          </a:lstStyle>
          <a:p>
            <a:pPr lvl="0"/>
            <a:r>
              <a:rPr lang="en-US" dirty="0"/>
              <a:t>Insert content here.</a:t>
            </a:r>
          </a:p>
          <a:p>
            <a:pPr lvl="1"/>
            <a:r>
              <a:rPr lang="en-US" dirty="0" err="1"/>
              <a:t>ADF</a:t>
            </a:r>
            <a:r>
              <a:rPr lang="en-US" dirty="0"/>
              <a:t> </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751114" y="519113"/>
            <a:ext cx="6335485" cy="582385"/>
          </a:xfrm>
        </p:spPr>
        <p:txBody>
          <a:bodyPr anchor="b">
            <a:noAutofit/>
          </a:bodyPr>
          <a:lstStyle>
            <a:lvl1pPr algn="l">
              <a:lnSpc>
                <a:spcPct val="85000"/>
              </a:lnSpc>
              <a:defRPr sz="32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Key Takeaways</a:t>
            </a:r>
          </a:p>
        </p:txBody>
      </p:sp>
      <p:sp>
        <p:nvSpPr>
          <p:cNvPr id="3" name="Rectangle 2">
            <a:extLst>
              <a:ext uri="{FF2B5EF4-FFF2-40B4-BE49-F238E27FC236}">
                <a16:creationId xmlns:a16="http://schemas.microsoft.com/office/drawing/2014/main" id="{BA36756E-3668-7B5C-E777-C557B3BEB259}"/>
              </a:ext>
            </a:extLst>
          </p:cNvPr>
          <p:cNvSpPr/>
          <p:nvPr/>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5EF6978-7727-9F17-AD07-E710B5E6629D}"/>
              </a:ext>
            </a:extLst>
          </p:cNvPr>
          <p:cNvSpPr txBox="1"/>
          <p:nvPr/>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41686135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pic>
        <p:nvPicPr>
          <p:cNvPr id="3" name="Picture 2" descr="A cityscape with trees and buildings&#10;&#10;Description automatically generated">
            <a:extLst>
              <a:ext uri="{FF2B5EF4-FFF2-40B4-BE49-F238E27FC236}">
                <a16:creationId xmlns:a16="http://schemas.microsoft.com/office/drawing/2014/main" id="{5FB77332-BA35-8CB4-F009-36D7EA1CA510}"/>
              </a:ext>
            </a:extLst>
          </p:cNvPr>
          <p:cNvPicPr>
            <a:picLocks noChangeAspect="1"/>
          </p:cNvPicPr>
          <p:nvPr/>
        </p:nvPicPr>
        <p:blipFill rotWithShape="1">
          <a:blip r:embed="rId2">
            <a:alphaModFix amt="20000"/>
          </a:blip>
          <a:srcRect l="16138" t="25448" r="7041"/>
          <a:stretch/>
        </p:blipFill>
        <p:spPr>
          <a:xfrm>
            <a:off x="-99364" y="-108309"/>
            <a:ext cx="12385966" cy="6750467"/>
          </a:xfrm>
          <a:prstGeom prst="rect">
            <a:avLst/>
          </a:prstGeom>
        </p:spPr>
      </p:pic>
      <p:sp>
        <p:nvSpPr>
          <p:cNvPr id="2" name="TextBox 1">
            <a:extLst>
              <a:ext uri="{FF2B5EF4-FFF2-40B4-BE49-F238E27FC236}">
                <a16:creationId xmlns:a16="http://schemas.microsoft.com/office/drawing/2014/main" id="{3B714320-1CB5-43C9-0F15-97EA257E21F8}"/>
              </a:ext>
            </a:extLst>
          </p:cNvPr>
          <p:cNvSpPr txBox="1"/>
          <p:nvPr/>
        </p:nvSpPr>
        <p:spPr>
          <a:xfrm>
            <a:off x="1209111" y="2626480"/>
            <a:ext cx="11536679" cy="1446550"/>
          </a:xfrm>
          <a:prstGeom prst="rect">
            <a:avLst/>
          </a:prstGeom>
          <a:noFill/>
        </p:spPr>
        <p:txBody>
          <a:bodyPr wrap="square" rtlCol="0">
            <a:spAutoFit/>
          </a:bodyPr>
          <a:lstStyle/>
          <a:p>
            <a:pPr algn="l"/>
            <a:r>
              <a:rPr lang="en-US" sz="8800" b="1" dirty="0">
                <a:solidFill>
                  <a:srgbClr val="0E2C4F"/>
                </a:solidFill>
                <a:latin typeface="Verdana" panose="020B0604030504040204" pitchFamily="34" charset="0"/>
                <a:ea typeface="Verdana" panose="020B0604030504040204" pitchFamily="34" charset="0"/>
                <a:cs typeface="Verdana" panose="020B0604030504040204" pitchFamily="34" charset="0"/>
              </a:rPr>
              <a:t>QUESTIONS?</a:t>
            </a:r>
          </a:p>
        </p:txBody>
      </p:sp>
      <p:cxnSp>
        <p:nvCxnSpPr>
          <p:cNvPr id="4" name="Straight Connector 3">
            <a:extLst>
              <a:ext uri="{FF2B5EF4-FFF2-40B4-BE49-F238E27FC236}">
                <a16:creationId xmlns:a16="http://schemas.microsoft.com/office/drawing/2014/main" id="{228CAB98-A2DB-B81E-547C-5D30C652FF35}"/>
              </a:ext>
            </a:extLst>
          </p:cNvPr>
          <p:cNvCxnSpPr>
            <a:cxnSpLocks/>
          </p:cNvCxnSpPr>
          <p:nvPr/>
        </p:nvCxnSpPr>
        <p:spPr>
          <a:xfrm>
            <a:off x="756200" y="2757820"/>
            <a:ext cx="0" cy="1342360"/>
          </a:xfrm>
          <a:prstGeom prst="line">
            <a:avLst/>
          </a:prstGeom>
          <a:ln w="38100">
            <a:solidFill>
              <a:srgbClr val="0E2C4F"/>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1C3BAEF-030C-1BD2-C178-940866705C68}"/>
              </a:ext>
            </a:extLst>
          </p:cNvPr>
          <p:cNvSpPr/>
          <p:nvPr/>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2C41E42-52A2-54C9-CD7A-A478398253FA}"/>
              </a:ext>
            </a:extLst>
          </p:cNvPr>
          <p:cNvSpPr txBox="1"/>
          <p:nvPr/>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Tree>
    <p:extLst>
      <p:ext uri="{BB962C8B-B14F-4D97-AF65-F5344CB8AC3E}">
        <p14:creationId xmlns:p14="http://schemas.microsoft.com/office/powerpoint/2010/main" val="2438739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act Information">
    <p:spTree>
      <p:nvGrpSpPr>
        <p:cNvPr id="1" name=""/>
        <p:cNvGrpSpPr/>
        <p:nvPr/>
      </p:nvGrpSpPr>
      <p:grpSpPr>
        <a:xfrm>
          <a:off x="0" y="0"/>
          <a:ext cx="0" cy="0"/>
          <a:chOff x="0" y="0"/>
          <a:chExt cx="0" cy="0"/>
        </a:xfrm>
      </p:grpSpPr>
      <p:pic>
        <p:nvPicPr>
          <p:cNvPr id="55" name="Picture 54" descr="A white background with letters&#10;&#10;Description automatically generated">
            <a:extLst>
              <a:ext uri="{FF2B5EF4-FFF2-40B4-BE49-F238E27FC236}">
                <a16:creationId xmlns:a16="http://schemas.microsoft.com/office/drawing/2014/main" id="{593A8B89-A329-3146-7AF8-B7F81FC327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2" y="0"/>
            <a:ext cx="12187238" cy="6860681"/>
          </a:xfrm>
          <a:prstGeom prst="rect">
            <a:avLst/>
          </a:prstGeom>
        </p:spPr>
      </p:pic>
      <p:sp>
        <p:nvSpPr>
          <p:cNvPr id="27" name="Text Placeholder 25">
            <a:extLst>
              <a:ext uri="{FF2B5EF4-FFF2-40B4-BE49-F238E27FC236}">
                <a16:creationId xmlns:a16="http://schemas.microsoft.com/office/drawing/2014/main" id="{64632A03-E9E1-DADF-9596-9685E14D5904}"/>
              </a:ext>
            </a:extLst>
          </p:cNvPr>
          <p:cNvSpPr>
            <a:spLocks noGrp="1"/>
          </p:cNvSpPr>
          <p:nvPr>
            <p:ph type="body" sz="quarter" idx="12" hasCustomPrompt="1"/>
          </p:nvPr>
        </p:nvSpPr>
        <p:spPr>
          <a:xfrm>
            <a:off x="2321053" y="138544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28" name="Text Placeholder 25">
            <a:extLst>
              <a:ext uri="{FF2B5EF4-FFF2-40B4-BE49-F238E27FC236}">
                <a16:creationId xmlns:a16="http://schemas.microsoft.com/office/drawing/2014/main" id="{98D5E2A2-60AB-F7E4-B8B6-5254F7809B2B}"/>
              </a:ext>
            </a:extLst>
          </p:cNvPr>
          <p:cNvSpPr>
            <a:spLocks noGrp="1"/>
          </p:cNvSpPr>
          <p:nvPr>
            <p:ph type="body" sz="quarter" idx="13" hasCustomPrompt="1"/>
          </p:nvPr>
        </p:nvSpPr>
        <p:spPr>
          <a:xfrm>
            <a:off x="2321053" y="1733869"/>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29" name="Text Placeholder 25">
            <a:extLst>
              <a:ext uri="{FF2B5EF4-FFF2-40B4-BE49-F238E27FC236}">
                <a16:creationId xmlns:a16="http://schemas.microsoft.com/office/drawing/2014/main" id="{9A5682AE-B2CD-398E-36F5-D185D1CCBB6E}"/>
              </a:ext>
            </a:extLst>
          </p:cNvPr>
          <p:cNvSpPr>
            <a:spLocks noGrp="1"/>
          </p:cNvSpPr>
          <p:nvPr>
            <p:ph type="body" sz="quarter" idx="14" hasCustomPrompt="1"/>
          </p:nvPr>
        </p:nvSpPr>
        <p:spPr>
          <a:xfrm>
            <a:off x="2321052" y="203497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0" name="Text Placeholder 25">
            <a:extLst>
              <a:ext uri="{FF2B5EF4-FFF2-40B4-BE49-F238E27FC236}">
                <a16:creationId xmlns:a16="http://schemas.microsoft.com/office/drawing/2014/main" id="{F8B2245F-40B1-7425-71F4-CC195F7D5E1D}"/>
              </a:ext>
            </a:extLst>
          </p:cNvPr>
          <p:cNvSpPr>
            <a:spLocks noGrp="1"/>
          </p:cNvSpPr>
          <p:nvPr>
            <p:ph type="body" sz="quarter" idx="15" hasCustomPrompt="1"/>
          </p:nvPr>
        </p:nvSpPr>
        <p:spPr>
          <a:xfrm>
            <a:off x="2321051" y="2330536"/>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1" name="Text Placeholder 25">
            <a:extLst>
              <a:ext uri="{FF2B5EF4-FFF2-40B4-BE49-F238E27FC236}">
                <a16:creationId xmlns:a16="http://schemas.microsoft.com/office/drawing/2014/main" id="{96280A95-2BB2-46A6-FA14-2569C26319F8}"/>
              </a:ext>
            </a:extLst>
          </p:cNvPr>
          <p:cNvSpPr>
            <a:spLocks noGrp="1"/>
          </p:cNvSpPr>
          <p:nvPr>
            <p:ph type="body" sz="quarter" idx="16" hasCustomPrompt="1"/>
          </p:nvPr>
        </p:nvSpPr>
        <p:spPr>
          <a:xfrm>
            <a:off x="6407278" y="138544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32" name="Text Placeholder 25">
            <a:extLst>
              <a:ext uri="{FF2B5EF4-FFF2-40B4-BE49-F238E27FC236}">
                <a16:creationId xmlns:a16="http://schemas.microsoft.com/office/drawing/2014/main" id="{318DB3C0-8E48-338B-FCF6-ED1D88BAE878}"/>
              </a:ext>
            </a:extLst>
          </p:cNvPr>
          <p:cNvSpPr>
            <a:spLocks noGrp="1"/>
          </p:cNvSpPr>
          <p:nvPr>
            <p:ph type="body" sz="quarter" idx="17" hasCustomPrompt="1"/>
          </p:nvPr>
        </p:nvSpPr>
        <p:spPr>
          <a:xfrm>
            <a:off x="6407278" y="1733869"/>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33" name="Text Placeholder 25">
            <a:extLst>
              <a:ext uri="{FF2B5EF4-FFF2-40B4-BE49-F238E27FC236}">
                <a16:creationId xmlns:a16="http://schemas.microsoft.com/office/drawing/2014/main" id="{D3DD0E9E-3A8D-E635-6CD9-4AE62A6B6B6A}"/>
              </a:ext>
            </a:extLst>
          </p:cNvPr>
          <p:cNvSpPr>
            <a:spLocks noGrp="1"/>
          </p:cNvSpPr>
          <p:nvPr>
            <p:ph type="body" sz="quarter" idx="18" hasCustomPrompt="1"/>
          </p:nvPr>
        </p:nvSpPr>
        <p:spPr>
          <a:xfrm>
            <a:off x="6407277" y="202112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4" name="Text Placeholder 25">
            <a:extLst>
              <a:ext uri="{FF2B5EF4-FFF2-40B4-BE49-F238E27FC236}">
                <a16:creationId xmlns:a16="http://schemas.microsoft.com/office/drawing/2014/main" id="{B4CA74DB-FC05-552D-2BBE-9E99E5AA1C31}"/>
              </a:ext>
            </a:extLst>
          </p:cNvPr>
          <p:cNvSpPr>
            <a:spLocks noGrp="1"/>
          </p:cNvSpPr>
          <p:nvPr>
            <p:ph type="body" sz="quarter" idx="19" hasCustomPrompt="1"/>
          </p:nvPr>
        </p:nvSpPr>
        <p:spPr>
          <a:xfrm>
            <a:off x="6407276" y="2309755"/>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5" name="Text Placeholder 25">
            <a:extLst>
              <a:ext uri="{FF2B5EF4-FFF2-40B4-BE49-F238E27FC236}">
                <a16:creationId xmlns:a16="http://schemas.microsoft.com/office/drawing/2014/main" id="{A0755045-16C7-9D2B-BC22-E83CC749D195}"/>
              </a:ext>
            </a:extLst>
          </p:cNvPr>
          <p:cNvSpPr>
            <a:spLocks noGrp="1"/>
          </p:cNvSpPr>
          <p:nvPr>
            <p:ph type="body" sz="quarter" idx="20" hasCustomPrompt="1"/>
          </p:nvPr>
        </p:nvSpPr>
        <p:spPr>
          <a:xfrm>
            <a:off x="2321053" y="3003784"/>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36" name="Text Placeholder 25">
            <a:extLst>
              <a:ext uri="{FF2B5EF4-FFF2-40B4-BE49-F238E27FC236}">
                <a16:creationId xmlns:a16="http://schemas.microsoft.com/office/drawing/2014/main" id="{63E70320-3D11-B750-9AA3-C8A852D04DE5}"/>
              </a:ext>
            </a:extLst>
          </p:cNvPr>
          <p:cNvSpPr>
            <a:spLocks noGrp="1"/>
          </p:cNvSpPr>
          <p:nvPr>
            <p:ph type="body" sz="quarter" idx="21" hasCustomPrompt="1"/>
          </p:nvPr>
        </p:nvSpPr>
        <p:spPr>
          <a:xfrm>
            <a:off x="2321053" y="3345285"/>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37" name="Text Placeholder 25">
            <a:extLst>
              <a:ext uri="{FF2B5EF4-FFF2-40B4-BE49-F238E27FC236}">
                <a16:creationId xmlns:a16="http://schemas.microsoft.com/office/drawing/2014/main" id="{5FA8A380-5646-9422-3709-316C09FD694B}"/>
              </a:ext>
            </a:extLst>
          </p:cNvPr>
          <p:cNvSpPr>
            <a:spLocks noGrp="1"/>
          </p:cNvSpPr>
          <p:nvPr>
            <p:ph type="body" sz="quarter" idx="22" hasCustomPrompt="1"/>
          </p:nvPr>
        </p:nvSpPr>
        <p:spPr>
          <a:xfrm>
            <a:off x="2321052" y="363253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38" name="Text Placeholder 25">
            <a:extLst>
              <a:ext uri="{FF2B5EF4-FFF2-40B4-BE49-F238E27FC236}">
                <a16:creationId xmlns:a16="http://schemas.microsoft.com/office/drawing/2014/main" id="{C28E4D95-1585-88E4-499E-2255A65C4001}"/>
              </a:ext>
            </a:extLst>
          </p:cNvPr>
          <p:cNvSpPr>
            <a:spLocks noGrp="1"/>
          </p:cNvSpPr>
          <p:nvPr>
            <p:ph type="body" sz="quarter" idx="23" hasCustomPrompt="1"/>
          </p:nvPr>
        </p:nvSpPr>
        <p:spPr>
          <a:xfrm>
            <a:off x="2321051" y="3921169"/>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39" name="Text Placeholder 25">
            <a:extLst>
              <a:ext uri="{FF2B5EF4-FFF2-40B4-BE49-F238E27FC236}">
                <a16:creationId xmlns:a16="http://schemas.microsoft.com/office/drawing/2014/main" id="{18583ACF-8E49-5E40-1E15-045CEA8A294A}"/>
              </a:ext>
            </a:extLst>
          </p:cNvPr>
          <p:cNvSpPr>
            <a:spLocks noGrp="1"/>
          </p:cNvSpPr>
          <p:nvPr>
            <p:ph type="body" sz="quarter" idx="24" hasCustomPrompt="1"/>
          </p:nvPr>
        </p:nvSpPr>
        <p:spPr>
          <a:xfrm>
            <a:off x="6407278" y="3003784"/>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0" name="Text Placeholder 25">
            <a:extLst>
              <a:ext uri="{FF2B5EF4-FFF2-40B4-BE49-F238E27FC236}">
                <a16:creationId xmlns:a16="http://schemas.microsoft.com/office/drawing/2014/main" id="{AC6D022C-4B3A-5452-2A7C-5BD5C4F48299}"/>
              </a:ext>
            </a:extLst>
          </p:cNvPr>
          <p:cNvSpPr>
            <a:spLocks noGrp="1"/>
          </p:cNvSpPr>
          <p:nvPr>
            <p:ph type="body" sz="quarter" idx="26" hasCustomPrompt="1"/>
          </p:nvPr>
        </p:nvSpPr>
        <p:spPr>
          <a:xfrm>
            <a:off x="6407277" y="363253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1" name="Text Placeholder 25">
            <a:extLst>
              <a:ext uri="{FF2B5EF4-FFF2-40B4-BE49-F238E27FC236}">
                <a16:creationId xmlns:a16="http://schemas.microsoft.com/office/drawing/2014/main" id="{D13110B0-2BB8-CA46-8A8C-0F7B63CD93E5}"/>
              </a:ext>
            </a:extLst>
          </p:cNvPr>
          <p:cNvSpPr>
            <a:spLocks noGrp="1"/>
          </p:cNvSpPr>
          <p:nvPr>
            <p:ph type="body" sz="quarter" idx="27" hasCustomPrompt="1"/>
          </p:nvPr>
        </p:nvSpPr>
        <p:spPr>
          <a:xfrm>
            <a:off x="6407276" y="3921169"/>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42" name="Text Placeholder 25">
            <a:extLst>
              <a:ext uri="{FF2B5EF4-FFF2-40B4-BE49-F238E27FC236}">
                <a16:creationId xmlns:a16="http://schemas.microsoft.com/office/drawing/2014/main" id="{5B40169C-734D-D554-798C-3C73AB512B36}"/>
              </a:ext>
            </a:extLst>
          </p:cNvPr>
          <p:cNvSpPr>
            <a:spLocks noGrp="1"/>
          </p:cNvSpPr>
          <p:nvPr>
            <p:ph type="body" sz="quarter" idx="28" hasCustomPrompt="1"/>
          </p:nvPr>
        </p:nvSpPr>
        <p:spPr>
          <a:xfrm>
            <a:off x="2321053" y="461487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3" name="Text Placeholder 25">
            <a:extLst>
              <a:ext uri="{FF2B5EF4-FFF2-40B4-BE49-F238E27FC236}">
                <a16:creationId xmlns:a16="http://schemas.microsoft.com/office/drawing/2014/main" id="{0EFA9414-20A7-5F53-132B-71EE10245F25}"/>
              </a:ext>
            </a:extLst>
          </p:cNvPr>
          <p:cNvSpPr>
            <a:spLocks noGrp="1"/>
          </p:cNvSpPr>
          <p:nvPr>
            <p:ph type="body" sz="quarter" idx="29" hasCustomPrompt="1"/>
          </p:nvPr>
        </p:nvSpPr>
        <p:spPr>
          <a:xfrm>
            <a:off x="2321053" y="4963301"/>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44" name="Text Placeholder 25">
            <a:extLst>
              <a:ext uri="{FF2B5EF4-FFF2-40B4-BE49-F238E27FC236}">
                <a16:creationId xmlns:a16="http://schemas.microsoft.com/office/drawing/2014/main" id="{8592963C-560B-2DCF-426E-6AA7402B0FBC}"/>
              </a:ext>
            </a:extLst>
          </p:cNvPr>
          <p:cNvSpPr>
            <a:spLocks noGrp="1"/>
          </p:cNvSpPr>
          <p:nvPr>
            <p:ph type="body" sz="quarter" idx="30" hasCustomPrompt="1"/>
          </p:nvPr>
        </p:nvSpPr>
        <p:spPr>
          <a:xfrm>
            <a:off x="2321052" y="525055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5" name="Text Placeholder 25">
            <a:extLst>
              <a:ext uri="{FF2B5EF4-FFF2-40B4-BE49-F238E27FC236}">
                <a16:creationId xmlns:a16="http://schemas.microsoft.com/office/drawing/2014/main" id="{B652823E-5EF0-4EC1-F84D-ECB7D975D1AF}"/>
              </a:ext>
            </a:extLst>
          </p:cNvPr>
          <p:cNvSpPr>
            <a:spLocks noGrp="1"/>
          </p:cNvSpPr>
          <p:nvPr>
            <p:ph type="body" sz="quarter" idx="31" hasCustomPrompt="1"/>
          </p:nvPr>
        </p:nvSpPr>
        <p:spPr>
          <a:xfrm>
            <a:off x="2321051" y="5532258"/>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46" name="Text Placeholder 25">
            <a:extLst>
              <a:ext uri="{FF2B5EF4-FFF2-40B4-BE49-F238E27FC236}">
                <a16:creationId xmlns:a16="http://schemas.microsoft.com/office/drawing/2014/main" id="{004151CF-FC42-88F3-AD4E-76C31E0B9D8A}"/>
              </a:ext>
            </a:extLst>
          </p:cNvPr>
          <p:cNvSpPr>
            <a:spLocks noGrp="1"/>
          </p:cNvSpPr>
          <p:nvPr>
            <p:ph type="body" sz="quarter" idx="32" hasCustomPrompt="1"/>
          </p:nvPr>
        </p:nvSpPr>
        <p:spPr>
          <a:xfrm>
            <a:off x="6407278" y="4614873"/>
            <a:ext cx="3444480" cy="334320"/>
          </a:xfrm>
          <a:prstGeom prst="rect">
            <a:avLst/>
          </a:prstGeom>
        </p:spPr>
        <p:txBody>
          <a:bodyPr/>
          <a:lstStyle>
            <a:lvl1pPr marL="0" indent="0" algn="ctr">
              <a:buNone/>
              <a:defRPr sz="1500" b="1" i="0">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Speaker Name, Organization</a:t>
            </a:r>
          </a:p>
        </p:txBody>
      </p:sp>
      <p:sp>
        <p:nvSpPr>
          <p:cNvPr id="47" name="Text Placeholder 25">
            <a:extLst>
              <a:ext uri="{FF2B5EF4-FFF2-40B4-BE49-F238E27FC236}">
                <a16:creationId xmlns:a16="http://schemas.microsoft.com/office/drawing/2014/main" id="{C467C00B-D4B8-2230-D5F1-C56845D31B9D}"/>
              </a:ext>
            </a:extLst>
          </p:cNvPr>
          <p:cNvSpPr>
            <a:spLocks noGrp="1"/>
          </p:cNvSpPr>
          <p:nvPr>
            <p:ph type="body" sz="quarter" idx="33" hasCustomPrompt="1"/>
          </p:nvPr>
        </p:nvSpPr>
        <p:spPr>
          <a:xfrm>
            <a:off x="6407278" y="4963301"/>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sp>
        <p:nvSpPr>
          <p:cNvPr id="48" name="Text Placeholder 25">
            <a:extLst>
              <a:ext uri="{FF2B5EF4-FFF2-40B4-BE49-F238E27FC236}">
                <a16:creationId xmlns:a16="http://schemas.microsoft.com/office/drawing/2014/main" id="{DB5327B5-C9E3-C360-FE8E-C65628497811}"/>
              </a:ext>
            </a:extLst>
          </p:cNvPr>
          <p:cNvSpPr>
            <a:spLocks noGrp="1"/>
          </p:cNvSpPr>
          <p:nvPr>
            <p:ph type="body" sz="quarter" idx="34" hasCustomPrompt="1"/>
          </p:nvPr>
        </p:nvSpPr>
        <p:spPr>
          <a:xfrm>
            <a:off x="6407277" y="5250554"/>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Phone Number</a:t>
            </a:r>
          </a:p>
        </p:txBody>
      </p:sp>
      <p:sp>
        <p:nvSpPr>
          <p:cNvPr id="49" name="Text Placeholder 25">
            <a:extLst>
              <a:ext uri="{FF2B5EF4-FFF2-40B4-BE49-F238E27FC236}">
                <a16:creationId xmlns:a16="http://schemas.microsoft.com/office/drawing/2014/main" id="{B080EDC6-600B-AD6A-DBF3-3B3780027AF6}"/>
              </a:ext>
            </a:extLst>
          </p:cNvPr>
          <p:cNvSpPr>
            <a:spLocks noGrp="1"/>
          </p:cNvSpPr>
          <p:nvPr>
            <p:ph type="body" sz="quarter" idx="35" hasCustomPrompt="1"/>
          </p:nvPr>
        </p:nvSpPr>
        <p:spPr>
          <a:xfrm>
            <a:off x="6407276" y="5532255"/>
            <a:ext cx="3444480" cy="277342"/>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Website</a:t>
            </a:r>
          </a:p>
        </p:txBody>
      </p:sp>
      <p:sp>
        <p:nvSpPr>
          <p:cNvPr id="50" name="Text Placeholder 25">
            <a:extLst>
              <a:ext uri="{FF2B5EF4-FFF2-40B4-BE49-F238E27FC236}">
                <a16:creationId xmlns:a16="http://schemas.microsoft.com/office/drawing/2014/main" id="{C7CE92E5-B3D1-BF4F-F972-0A5789B4F265}"/>
              </a:ext>
            </a:extLst>
          </p:cNvPr>
          <p:cNvSpPr>
            <a:spLocks noGrp="1"/>
          </p:cNvSpPr>
          <p:nvPr>
            <p:ph type="body" sz="quarter" idx="36" hasCustomPrompt="1"/>
          </p:nvPr>
        </p:nvSpPr>
        <p:spPr>
          <a:xfrm>
            <a:off x="6403656" y="3345285"/>
            <a:ext cx="3444480" cy="277341"/>
          </a:xfrm>
          <a:prstGeom prst="rect">
            <a:avLst/>
          </a:prstGeom>
          <a:ln>
            <a:noFill/>
          </a:ln>
        </p:spPr>
        <p:txBody>
          <a:bodyPr/>
          <a:lstStyle>
            <a:lvl1pPr marL="0" indent="0" algn="ctr">
              <a:buNone/>
              <a:defRPr sz="1500"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Email Address</a:t>
            </a:r>
          </a:p>
        </p:txBody>
      </p:sp>
      <p:cxnSp>
        <p:nvCxnSpPr>
          <p:cNvPr id="51" name="Straight Connector 50">
            <a:extLst>
              <a:ext uri="{FF2B5EF4-FFF2-40B4-BE49-F238E27FC236}">
                <a16:creationId xmlns:a16="http://schemas.microsoft.com/office/drawing/2014/main" id="{2D0BEED0-DC58-F947-2CB7-14031963F186}"/>
              </a:ext>
            </a:extLst>
          </p:cNvPr>
          <p:cNvCxnSpPr>
            <a:cxnSpLocks/>
          </p:cNvCxnSpPr>
          <p:nvPr/>
        </p:nvCxnSpPr>
        <p:spPr>
          <a:xfrm>
            <a:off x="6083121" y="1385443"/>
            <a:ext cx="0" cy="4521135"/>
          </a:xfrm>
          <a:prstGeom prst="line">
            <a:avLst/>
          </a:prstGeom>
          <a:ln w="38100">
            <a:solidFill>
              <a:srgbClr val="0E2C4F"/>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D9DC733A-FA10-AF56-A4DB-F4C609D69C1A}"/>
              </a:ext>
            </a:extLst>
          </p:cNvPr>
          <p:cNvSpPr/>
          <p:nvPr/>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82E51C28-C87E-8E4C-DC31-66A29F906C5C}"/>
              </a:ext>
            </a:extLst>
          </p:cNvPr>
          <p:cNvSpPr txBox="1"/>
          <p:nvPr/>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sp>
        <p:nvSpPr>
          <p:cNvPr id="60" name="TextBox 59">
            <a:extLst>
              <a:ext uri="{FF2B5EF4-FFF2-40B4-BE49-F238E27FC236}">
                <a16:creationId xmlns:a16="http://schemas.microsoft.com/office/drawing/2014/main" id="{64835744-4F01-6739-E2D2-028A56C2AC84}"/>
              </a:ext>
            </a:extLst>
          </p:cNvPr>
          <p:cNvSpPr txBox="1"/>
          <p:nvPr/>
        </p:nvSpPr>
        <p:spPr>
          <a:xfrm>
            <a:off x="-1" y="634328"/>
            <a:ext cx="12192001" cy="523220"/>
          </a:xfrm>
          <a:prstGeom prst="rect">
            <a:avLst/>
          </a:prstGeom>
          <a:noFill/>
        </p:spPr>
        <p:txBody>
          <a:bodyPr wrap="square" rtlCol="0">
            <a:spAutoFit/>
          </a:bodyPr>
          <a:lstStyle/>
          <a:p>
            <a:pPr algn="ctr"/>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CONTACT INFORMATION</a:t>
            </a:r>
          </a:p>
        </p:txBody>
      </p:sp>
    </p:spTree>
    <p:extLst>
      <p:ext uri="{BB962C8B-B14F-4D97-AF65-F5344CB8AC3E}">
        <p14:creationId xmlns:p14="http://schemas.microsoft.com/office/powerpoint/2010/main" val="774911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1">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698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735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847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4848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3 AK - Title Slide 3">
    <p:spTree>
      <p:nvGrpSpPr>
        <p:cNvPr id="1" name=""/>
        <p:cNvGrpSpPr/>
        <p:nvPr/>
      </p:nvGrpSpPr>
      <p:grpSpPr>
        <a:xfrm>
          <a:off x="0" y="0"/>
          <a:ext cx="0" cy="0"/>
          <a:chOff x="0" y="0"/>
          <a:chExt cx="0" cy="0"/>
        </a:xfrm>
      </p:grpSpPr>
      <p:pic>
        <p:nvPicPr>
          <p:cNvPr id="14" name="Picture 13" descr="A deer on a grassy hill with mountains in the background&#10;&#10;Description automatically generated with medium confidence">
            <a:extLst>
              <a:ext uri="{FF2B5EF4-FFF2-40B4-BE49-F238E27FC236}">
                <a16:creationId xmlns:a16="http://schemas.microsoft.com/office/drawing/2014/main" id="{31457E05-F134-2C4D-49B7-AC31A174C38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0" y="1055668"/>
            <a:ext cx="12192000" cy="4000354"/>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060C1B80-1FEC-3814-3A57-1DFCF2CFC63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68986" y="2468832"/>
            <a:ext cx="6968279" cy="2092056"/>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59C26641-4A8F-4B1C-3CEE-D509D798AAE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42499" y="1663894"/>
            <a:ext cx="5404899" cy="739272"/>
          </a:xfrm>
          <a:prstGeom prst="rect">
            <a:avLst/>
          </a:prstGeom>
        </p:spPr>
      </p:pic>
      <p:sp>
        <p:nvSpPr>
          <p:cNvPr id="2" name="Text Placeholder 15">
            <a:extLst>
              <a:ext uri="{FF2B5EF4-FFF2-40B4-BE49-F238E27FC236}">
                <a16:creationId xmlns:a16="http://schemas.microsoft.com/office/drawing/2014/main" id="{10D72499-FD32-C71C-FEF6-6E17C3016C94}"/>
              </a:ext>
            </a:extLst>
          </p:cNvPr>
          <p:cNvSpPr>
            <a:spLocks noGrp="1"/>
          </p:cNvSpPr>
          <p:nvPr>
            <p:ph type="body" sz="quarter" idx="10" hasCustomPrompt="1"/>
          </p:nvPr>
        </p:nvSpPr>
        <p:spPr>
          <a:xfrm>
            <a:off x="557331" y="5382136"/>
            <a:ext cx="11077339" cy="465691"/>
          </a:xfrm>
          <a:prstGeom prst="rect">
            <a:avLst/>
          </a:prstGeom>
        </p:spPr>
        <p:txBody>
          <a:bodyPr>
            <a:noAutofit/>
          </a:bodyPr>
          <a:lstStyle>
            <a:lvl1pPr marL="0" indent="0" algn="ctr">
              <a:buNone/>
              <a:defRPr sz="3300" b="1">
                <a:solidFill>
                  <a:srgbClr val="2A347A"/>
                </a:solidFill>
                <a:latin typeface="Georgia" panose="02040502050405020303" pitchFamily="18" charset="0"/>
                <a:ea typeface="Verdana" panose="020B0604030504040204" pitchFamily="34" charset="0"/>
                <a:cs typeface="Calibri" panose="020F0502020204030204" pitchFamily="34" charset="0"/>
              </a:defRPr>
            </a:lvl1pPr>
          </a:lstStyle>
          <a:p>
            <a:pPr lvl="0"/>
            <a:r>
              <a:rPr lang="en-US" dirty="0"/>
              <a:t>Presentation Title</a:t>
            </a:r>
          </a:p>
        </p:txBody>
      </p:sp>
      <p:sp>
        <p:nvSpPr>
          <p:cNvPr id="4" name="Text Placeholder 15">
            <a:extLst>
              <a:ext uri="{FF2B5EF4-FFF2-40B4-BE49-F238E27FC236}">
                <a16:creationId xmlns:a16="http://schemas.microsoft.com/office/drawing/2014/main" id="{945B1FD3-2696-0819-7862-3C545C3C92DD}"/>
              </a:ext>
            </a:extLst>
          </p:cNvPr>
          <p:cNvSpPr>
            <a:spLocks noGrp="1"/>
          </p:cNvSpPr>
          <p:nvPr>
            <p:ph type="body" sz="quarter" idx="11" hasCustomPrompt="1"/>
          </p:nvPr>
        </p:nvSpPr>
        <p:spPr>
          <a:xfrm>
            <a:off x="557331" y="5862681"/>
            <a:ext cx="11077339" cy="465691"/>
          </a:xfrm>
          <a:prstGeom prst="rect">
            <a:avLst/>
          </a:prstGeom>
        </p:spPr>
        <p:txBody>
          <a:bodyPr>
            <a:noAutofit/>
          </a:bodyPr>
          <a:lstStyle>
            <a:lvl1pPr marL="0" indent="0" algn="ctr">
              <a:buNone/>
              <a:defRPr sz="2300" b="0">
                <a:solidFill>
                  <a:srgbClr val="BABCBE"/>
                </a:solidFill>
                <a:latin typeface="Montserrat" pitchFamily="2" charset="77"/>
                <a:ea typeface="Verdana" panose="020B0604030504040204" pitchFamily="34" charset="0"/>
                <a:cs typeface="Calibri" panose="020F0502020204030204" pitchFamily="34" charset="0"/>
              </a:defRPr>
            </a:lvl1pPr>
          </a:lstStyle>
          <a:p>
            <a:pPr lvl="0"/>
            <a:r>
              <a:rPr lang="en-US" dirty="0"/>
              <a:t>Speaker Name(s)</a:t>
            </a:r>
          </a:p>
        </p:txBody>
      </p:sp>
      <p:sp>
        <p:nvSpPr>
          <p:cNvPr id="5" name="Rectangle 4">
            <a:extLst>
              <a:ext uri="{FF2B5EF4-FFF2-40B4-BE49-F238E27FC236}">
                <a16:creationId xmlns:a16="http://schemas.microsoft.com/office/drawing/2014/main" id="{E4F70347-DE59-5C72-2018-AA8F441207B0}"/>
              </a:ext>
            </a:extLst>
          </p:cNvPr>
          <p:cNvSpPr/>
          <p:nvPr userDrawn="1"/>
        </p:nvSpPr>
        <p:spPr>
          <a:xfrm>
            <a:off x="0" y="6403855"/>
            <a:ext cx="12192000" cy="109254"/>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24869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O2">
    <p:spTree>
      <p:nvGrpSpPr>
        <p:cNvPr id="1" name=""/>
        <p:cNvGrpSpPr/>
        <p:nvPr/>
      </p:nvGrpSpPr>
      <p:grpSpPr>
        <a:xfrm>
          <a:off x="0" y="0"/>
          <a:ext cx="0" cy="0"/>
          <a:chOff x="0" y="0"/>
          <a:chExt cx="0" cy="0"/>
        </a:xfrm>
      </p:grpSpPr>
      <p:pic>
        <p:nvPicPr>
          <p:cNvPr id="16" name="Picture 15" descr="A blue and red rectangle&#10;&#10;Description automatically generated">
            <a:extLst>
              <a:ext uri="{FF2B5EF4-FFF2-40B4-BE49-F238E27FC236}">
                <a16:creationId xmlns:a16="http://schemas.microsoft.com/office/drawing/2014/main" id="{115ADA4C-66E6-0097-5D33-90CF8F8EFC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9" name="Title 1">
            <a:extLst>
              <a:ext uri="{FF2B5EF4-FFF2-40B4-BE49-F238E27FC236}">
                <a16:creationId xmlns:a16="http://schemas.microsoft.com/office/drawing/2014/main" id="{B54BFDF6-0BB4-91B1-EBF3-449224B15124}"/>
              </a:ext>
            </a:extLst>
          </p:cNvPr>
          <p:cNvSpPr>
            <a:spLocks noGrp="1"/>
          </p:cNvSpPr>
          <p:nvPr>
            <p:ph type="ctrTitle" hasCustomPrompt="1"/>
          </p:nvPr>
        </p:nvSpPr>
        <p:spPr>
          <a:xfrm>
            <a:off x="3876827" y="1567543"/>
            <a:ext cx="7370214" cy="3063075"/>
          </a:xfrm>
        </p:spPr>
        <p:txBody>
          <a:bodyPr anchor="b">
            <a:noAutofit/>
          </a:bodyPr>
          <a:lstStyle>
            <a:lvl1pPr algn="l">
              <a:lnSpc>
                <a:spcPct val="85000"/>
              </a:lnSpc>
              <a:defRPr sz="7200" b="1">
                <a:solidFill>
                  <a:srgbClr val="BCBEC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SESSION </a:t>
            </a:r>
            <a:br>
              <a:rPr lang="en-US" dirty="0"/>
            </a:br>
            <a:r>
              <a:rPr lang="en-US" dirty="0"/>
              <a:t>TITLE</a:t>
            </a:r>
            <a:br>
              <a:rPr lang="en-US" dirty="0"/>
            </a:br>
            <a:r>
              <a:rPr lang="en-US" dirty="0"/>
              <a:t>HERE</a:t>
            </a:r>
          </a:p>
        </p:txBody>
      </p:sp>
      <p:sp>
        <p:nvSpPr>
          <p:cNvPr id="10" name="Subtitle 2">
            <a:extLst>
              <a:ext uri="{FF2B5EF4-FFF2-40B4-BE49-F238E27FC236}">
                <a16:creationId xmlns:a16="http://schemas.microsoft.com/office/drawing/2014/main" id="{C18002C0-78F9-F3DD-F985-72943BBC73E4}"/>
              </a:ext>
            </a:extLst>
          </p:cNvPr>
          <p:cNvSpPr>
            <a:spLocks noGrp="1"/>
          </p:cNvSpPr>
          <p:nvPr>
            <p:ph type="subTitle" idx="1" hasCustomPrompt="1"/>
          </p:nvPr>
        </p:nvSpPr>
        <p:spPr>
          <a:xfrm>
            <a:off x="3876827" y="4865114"/>
            <a:ext cx="7370214" cy="58863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12" name="Picture 11" descr="A black background with blue numbers and red text&#10;&#10;Description automatically generated">
            <a:extLst>
              <a:ext uri="{FF2B5EF4-FFF2-40B4-BE49-F238E27FC236}">
                <a16:creationId xmlns:a16="http://schemas.microsoft.com/office/drawing/2014/main" id="{56A0CB30-2A6B-5D34-92F6-73C87181E6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587" y="757295"/>
            <a:ext cx="2688043" cy="5441383"/>
          </a:xfrm>
          <a:prstGeom prst="rect">
            <a:avLst/>
          </a:prstGeom>
        </p:spPr>
      </p:pic>
    </p:spTree>
    <p:extLst>
      <p:ext uri="{BB962C8B-B14F-4D97-AF65-F5344CB8AC3E}">
        <p14:creationId xmlns:p14="http://schemas.microsoft.com/office/powerpoint/2010/main" val="3667183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 AK - Mod/Speaker 1">
    <p:spTree>
      <p:nvGrpSpPr>
        <p:cNvPr id="1" name=""/>
        <p:cNvGrpSpPr/>
        <p:nvPr/>
      </p:nvGrpSpPr>
      <p:grpSpPr>
        <a:xfrm>
          <a:off x="0" y="0"/>
          <a:ext cx="0" cy="0"/>
          <a:chOff x="0" y="0"/>
          <a:chExt cx="0" cy="0"/>
        </a:xfrm>
      </p:grpSpPr>
      <p:sp>
        <p:nvSpPr>
          <p:cNvPr id="11" name="Text Placeholder 25">
            <a:extLst>
              <a:ext uri="{FF2B5EF4-FFF2-40B4-BE49-F238E27FC236}">
                <a16:creationId xmlns:a16="http://schemas.microsoft.com/office/drawing/2014/main" id="{5171A2E3-5546-CE4D-A1DF-E45B2844586E}"/>
              </a:ext>
            </a:extLst>
          </p:cNvPr>
          <p:cNvSpPr>
            <a:spLocks noGrp="1"/>
          </p:cNvSpPr>
          <p:nvPr>
            <p:ph type="body" sz="quarter" idx="12" hasCustomPrompt="1"/>
          </p:nvPr>
        </p:nvSpPr>
        <p:spPr>
          <a:xfrm>
            <a:off x="955008" y="2830331"/>
            <a:ext cx="5872983" cy="482785"/>
          </a:xfrm>
          <a:prstGeom prst="rect">
            <a:avLst/>
          </a:prstGeom>
        </p:spPr>
        <p:txBody>
          <a:bodyPr>
            <a:normAutofit/>
          </a:bodyPr>
          <a:lstStyle>
            <a:lvl1pPr marL="0" indent="0" algn="l">
              <a:buNone/>
              <a:defRPr sz="2500" b="1" i="0">
                <a:solidFill>
                  <a:schemeClr val="bg2">
                    <a:lumMod val="50000"/>
                    <a:alpha val="99000"/>
                  </a:schemeClr>
                </a:solidFill>
                <a:latin typeface="Montserrat" pitchFamily="2" charset="77"/>
              </a:defRPr>
            </a:lvl1pPr>
          </a:lstStyle>
          <a:p>
            <a:pPr lvl="0"/>
            <a:r>
              <a:rPr lang="en-US" dirty="0"/>
              <a:t>Name</a:t>
            </a:r>
          </a:p>
        </p:txBody>
      </p:sp>
      <p:sp>
        <p:nvSpPr>
          <p:cNvPr id="13" name="Text Placeholder 25">
            <a:extLst>
              <a:ext uri="{FF2B5EF4-FFF2-40B4-BE49-F238E27FC236}">
                <a16:creationId xmlns:a16="http://schemas.microsoft.com/office/drawing/2014/main" id="{0D5F8F4B-D340-884F-8A5F-94C32D17DE58}"/>
              </a:ext>
            </a:extLst>
          </p:cNvPr>
          <p:cNvSpPr>
            <a:spLocks noGrp="1"/>
          </p:cNvSpPr>
          <p:nvPr>
            <p:ph type="body" sz="quarter" idx="13" hasCustomPrompt="1"/>
          </p:nvPr>
        </p:nvSpPr>
        <p:spPr>
          <a:xfrm>
            <a:off x="955007" y="3268756"/>
            <a:ext cx="5872979" cy="482785"/>
          </a:xfrm>
          <a:prstGeom prst="rect">
            <a:avLst/>
          </a:prstGeom>
          <a:ln>
            <a:noFill/>
          </a:ln>
        </p:spPr>
        <p:txBody>
          <a:bodyPr>
            <a:normAutofit/>
          </a:bodyPr>
          <a:lstStyle>
            <a:lvl1pPr marL="0" indent="0" algn="l">
              <a:buNone/>
              <a:defRPr sz="2200" b="0" i="1">
                <a:solidFill>
                  <a:schemeClr val="bg2">
                    <a:lumMod val="50000"/>
                  </a:schemeClr>
                </a:solidFill>
                <a:latin typeface="Montserrat" pitchFamily="2" charset="77"/>
              </a:defRPr>
            </a:lvl1pPr>
          </a:lstStyle>
          <a:p>
            <a:pPr lvl="0"/>
            <a:r>
              <a:rPr lang="en-US" dirty="0"/>
              <a:t>Title</a:t>
            </a:r>
          </a:p>
        </p:txBody>
      </p:sp>
      <p:sp>
        <p:nvSpPr>
          <p:cNvPr id="14" name="Text Placeholder 25">
            <a:extLst>
              <a:ext uri="{FF2B5EF4-FFF2-40B4-BE49-F238E27FC236}">
                <a16:creationId xmlns:a16="http://schemas.microsoft.com/office/drawing/2014/main" id="{64FD462F-4C92-254A-90BD-7CA094463797}"/>
              </a:ext>
            </a:extLst>
          </p:cNvPr>
          <p:cNvSpPr>
            <a:spLocks noGrp="1"/>
          </p:cNvSpPr>
          <p:nvPr>
            <p:ph type="body" sz="quarter" idx="14" hasCustomPrompt="1"/>
          </p:nvPr>
        </p:nvSpPr>
        <p:spPr>
          <a:xfrm>
            <a:off x="955007" y="3658526"/>
            <a:ext cx="5872979" cy="482785"/>
          </a:xfrm>
          <a:prstGeom prst="rect">
            <a:avLst/>
          </a:prstGeom>
        </p:spPr>
        <p:txBody>
          <a:bodyPr>
            <a:normAutofit/>
          </a:bodyPr>
          <a:lstStyle>
            <a:lvl1pPr marL="0" indent="0" algn="l">
              <a:buNone/>
              <a:defRPr sz="2200" b="0" i="0">
                <a:solidFill>
                  <a:schemeClr val="bg2">
                    <a:lumMod val="50000"/>
                  </a:schemeClr>
                </a:solidFill>
                <a:latin typeface="Montserrat" pitchFamily="2" charset="77"/>
              </a:defRPr>
            </a:lvl1pPr>
          </a:lstStyle>
          <a:p>
            <a:pPr lvl="0"/>
            <a:r>
              <a:rPr lang="en-US" dirty="0"/>
              <a:t>Company Name</a:t>
            </a:r>
          </a:p>
        </p:txBody>
      </p:sp>
      <p:sp>
        <p:nvSpPr>
          <p:cNvPr id="17" name="TextBox 16">
            <a:extLst>
              <a:ext uri="{FF2B5EF4-FFF2-40B4-BE49-F238E27FC236}">
                <a16:creationId xmlns:a16="http://schemas.microsoft.com/office/drawing/2014/main" id="{C9B89626-D327-DC45-945F-AADA35160092}"/>
              </a:ext>
            </a:extLst>
          </p:cNvPr>
          <p:cNvSpPr txBox="1"/>
          <p:nvPr userDrawn="1"/>
        </p:nvSpPr>
        <p:spPr>
          <a:xfrm>
            <a:off x="955007" y="2145610"/>
            <a:ext cx="11015380" cy="717119"/>
          </a:xfrm>
          <a:prstGeom prst="rect">
            <a:avLst/>
          </a:prstGeom>
          <a:noFill/>
        </p:spPr>
        <p:txBody>
          <a:bodyPr wrap="square" rtlCol="0">
            <a:spAutoFit/>
          </a:bodyPr>
          <a:lstStyle/>
          <a:p>
            <a:pPr marL="0" marR="0" lvl="0" indent="0" algn="l" defTabSz="514333" rtl="0" eaLnBrk="1" fontAlgn="auto" latinLnBrk="0" hangingPunct="1">
              <a:lnSpc>
                <a:spcPct val="100000"/>
              </a:lnSpc>
              <a:spcBef>
                <a:spcPts val="0"/>
              </a:spcBef>
              <a:spcAft>
                <a:spcPts val="0"/>
              </a:spcAft>
              <a:buClrTx/>
              <a:buSzTx/>
              <a:buFontTx/>
              <a:buNone/>
              <a:tabLst/>
              <a:defRPr/>
            </a:pPr>
            <a:r>
              <a:rPr lang="en-US" sz="3300" b="1" i="0" dirty="0">
                <a:solidFill>
                  <a:srgbClr val="2A347A"/>
                </a:solidFill>
                <a:latin typeface="Georgia" panose="02040502050405020303" pitchFamily="18" charset="0"/>
              </a:rPr>
              <a:t>Moderator/Speaker</a:t>
            </a:r>
          </a:p>
          <a:p>
            <a:endParaRPr lang="en-US" sz="760" dirty="0"/>
          </a:p>
        </p:txBody>
      </p:sp>
      <p:pic>
        <p:nvPicPr>
          <p:cNvPr id="4" name="Picture 3" descr="A black and white flag&#10;&#10;Description automatically generated with medium confidence">
            <a:extLst>
              <a:ext uri="{FF2B5EF4-FFF2-40B4-BE49-F238E27FC236}">
                <a16:creationId xmlns:a16="http://schemas.microsoft.com/office/drawing/2014/main" id="{14E1C854-13C9-AC1D-B0CA-B4D69611B73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41616" y="6353359"/>
            <a:ext cx="739453" cy="337295"/>
          </a:xfrm>
          <a:prstGeom prst="rect">
            <a:avLst/>
          </a:prstGeom>
        </p:spPr>
      </p:pic>
      <p:sp>
        <p:nvSpPr>
          <p:cNvPr id="2" name="Rectangle 1">
            <a:extLst>
              <a:ext uri="{FF2B5EF4-FFF2-40B4-BE49-F238E27FC236}">
                <a16:creationId xmlns:a16="http://schemas.microsoft.com/office/drawing/2014/main" id="{F97A9FD1-86AE-20C1-A299-028289A27A62}"/>
              </a:ext>
            </a:extLst>
          </p:cNvPr>
          <p:cNvSpPr/>
          <p:nvPr userDrawn="1"/>
        </p:nvSpPr>
        <p:spPr>
          <a:xfrm>
            <a:off x="-284327" y="-139883"/>
            <a:ext cx="7112313" cy="482785"/>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312A64D8-64B0-B0F3-209F-8916EAD82288}"/>
              </a:ext>
            </a:extLst>
          </p:cNvPr>
          <p:cNvSpPr/>
          <p:nvPr userDrawn="1"/>
        </p:nvSpPr>
        <p:spPr>
          <a:xfrm>
            <a:off x="-284327" y="6530174"/>
            <a:ext cx="7112313" cy="482785"/>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6BC12C2B-ECB8-4B22-97D5-7C2AFDFC5A2B}"/>
              </a:ext>
            </a:extLst>
          </p:cNvPr>
          <p:cNvSpPr/>
          <p:nvPr userDrawn="1"/>
        </p:nvSpPr>
        <p:spPr>
          <a:xfrm rot="5400000">
            <a:off x="-3346610" y="3062280"/>
            <a:ext cx="6864020" cy="739455"/>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B4C97671-F8D3-6A31-34FC-099CF6462A5C}"/>
              </a:ext>
            </a:extLst>
          </p:cNvPr>
          <p:cNvSpPr/>
          <p:nvPr userDrawn="1"/>
        </p:nvSpPr>
        <p:spPr>
          <a:xfrm rot="5400000">
            <a:off x="8680538" y="3062281"/>
            <a:ext cx="6864020" cy="739453"/>
          </a:xfrm>
          <a:prstGeom prst="rect">
            <a:avLst/>
          </a:prstGeom>
          <a:solidFill>
            <a:srgbClr val="BA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2A347A"/>
              </a:solidFill>
            </a:endParaRPr>
          </a:p>
        </p:txBody>
      </p:sp>
      <p:sp>
        <p:nvSpPr>
          <p:cNvPr id="19" name="Rectangle 18">
            <a:extLst>
              <a:ext uri="{FF2B5EF4-FFF2-40B4-BE49-F238E27FC236}">
                <a16:creationId xmlns:a16="http://schemas.microsoft.com/office/drawing/2014/main" id="{4A97408F-5B4E-3DF8-64EB-00ED99A329F4}"/>
              </a:ext>
            </a:extLst>
          </p:cNvPr>
          <p:cNvSpPr/>
          <p:nvPr userDrawn="1"/>
        </p:nvSpPr>
        <p:spPr>
          <a:xfrm>
            <a:off x="7072298" y="2444150"/>
            <a:ext cx="5125655" cy="109254"/>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a:extLst>
              <a:ext uri="{FF2B5EF4-FFF2-40B4-BE49-F238E27FC236}">
                <a16:creationId xmlns:a16="http://schemas.microsoft.com/office/drawing/2014/main" id="{87398A09-2ECE-B142-947F-1DC88C72373A}"/>
              </a:ext>
            </a:extLst>
          </p:cNvPr>
          <p:cNvSpPr>
            <a:spLocks noGrp="1"/>
          </p:cNvSpPr>
          <p:nvPr>
            <p:ph type="pic" sz="quarter" idx="15"/>
          </p:nvPr>
        </p:nvSpPr>
        <p:spPr>
          <a:xfrm>
            <a:off x="7788941" y="1579675"/>
            <a:ext cx="3448051" cy="3698651"/>
          </a:xfrm>
          <a:prstGeom prst="rect">
            <a:avLst/>
          </a:prstGeom>
          <a:solidFill>
            <a:schemeClr val="bg1">
              <a:lumMod val="85000"/>
            </a:schemeClr>
          </a:solidFill>
        </p:spPr>
        <p:txBody>
          <a:bodyPr>
            <a:normAutofit/>
          </a:bodyPr>
          <a:lstStyle>
            <a:lvl1pPr marL="0" indent="0" algn="ctr">
              <a:buNone/>
              <a:defRPr sz="1500" i="1">
                <a:latin typeface="Montserrat" pitchFamily="2" charset="77"/>
              </a:defRPr>
            </a:lvl1pPr>
          </a:lstStyle>
          <a:p>
            <a:endParaRPr lang="en-US" dirty="0"/>
          </a:p>
          <a:p>
            <a:endParaRPr lang="en-US" dirty="0"/>
          </a:p>
          <a:p>
            <a:endParaRPr lang="en-US" dirty="0"/>
          </a:p>
          <a:p>
            <a:endParaRPr lang="en-US" dirty="0"/>
          </a:p>
          <a:p>
            <a:r>
              <a:rPr lang="en-US" dirty="0"/>
              <a:t>CLICK ICON TO</a:t>
            </a:r>
            <a:br>
              <a:rPr lang="en-US" dirty="0"/>
            </a:br>
            <a:r>
              <a:rPr lang="en-US" dirty="0"/>
              <a:t>ADD PHOTO</a:t>
            </a:r>
          </a:p>
        </p:txBody>
      </p:sp>
      <p:sp>
        <p:nvSpPr>
          <p:cNvPr id="21" name="Rectangle 20">
            <a:extLst>
              <a:ext uri="{FF2B5EF4-FFF2-40B4-BE49-F238E27FC236}">
                <a16:creationId xmlns:a16="http://schemas.microsoft.com/office/drawing/2014/main" id="{EB8D3D0F-D0AA-F405-58CF-930618B0B24F}"/>
              </a:ext>
            </a:extLst>
          </p:cNvPr>
          <p:cNvSpPr/>
          <p:nvPr userDrawn="1"/>
        </p:nvSpPr>
        <p:spPr>
          <a:xfrm>
            <a:off x="6755553" y="-139883"/>
            <a:ext cx="5726723" cy="482785"/>
          </a:xfrm>
          <a:prstGeom prst="rect">
            <a:avLst/>
          </a:prstGeom>
          <a:solidFill>
            <a:srgbClr val="BA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DB0D3826-DA99-632E-FAEB-41DA53D771E1}"/>
              </a:ext>
            </a:extLst>
          </p:cNvPr>
          <p:cNvSpPr/>
          <p:nvPr userDrawn="1"/>
        </p:nvSpPr>
        <p:spPr>
          <a:xfrm>
            <a:off x="6790481" y="6530174"/>
            <a:ext cx="5691795" cy="482785"/>
          </a:xfrm>
          <a:prstGeom prst="rect">
            <a:avLst/>
          </a:prstGeom>
          <a:solidFill>
            <a:srgbClr val="BA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Box 22">
            <a:extLst>
              <a:ext uri="{FF2B5EF4-FFF2-40B4-BE49-F238E27FC236}">
                <a16:creationId xmlns:a16="http://schemas.microsoft.com/office/drawing/2014/main" id="{954E21E7-B0F4-322A-4D0D-3029F8EC7928}"/>
              </a:ext>
            </a:extLst>
          </p:cNvPr>
          <p:cNvSpPr txBox="1"/>
          <p:nvPr userDrawn="1"/>
        </p:nvSpPr>
        <p:spPr>
          <a:xfrm>
            <a:off x="455129" y="6194910"/>
            <a:ext cx="11287692" cy="230832"/>
          </a:xfrm>
          <a:prstGeom prst="rect">
            <a:avLst/>
          </a:prstGeom>
          <a:noFill/>
        </p:spPr>
        <p:txBody>
          <a:bodyPr wrap="square" rtlCol="0">
            <a:spAutoFit/>
          </a:bodyPr>
          <a:lstStyle/>
          <a:p>
            <a:pPr algn="ctr"/>
            <a:r>
              <a:rPr lang="en-US" sz="900" b="1" i="0" spc="300" dirty="0">
                <a:solidFill>
                  <a:srgbClr val="BABCBE"/>
                </a:solidFill>
                <a:latin typeface="Montserrat" pitchFamily="2" charset="77"/>
                <a:ea typeface="Open Sans Light" panose="020B0306030504020204" pitchFamily="34" charset="0"/>
                <a:cs typeface="Open Sans Light" panose="020B0306030504020204" pitchFamily="34" charset="0"/>
              </a:rPr>
              <a:t>2023 ALASKA REGIONAL CONFERENCE  |  JUNE 12-14  |  ANCHORAGE, AK  </a:t>
            </a:r>
          </a:p>
        </p:txBody>
      </p:sp>
    </p:spTree>
    <p:extLst>
      <p:ext uri="{BB962C8B-B14F-4D97-AF65-F5344CB8AC3E}">
        <p14:creationId xmlns:p14="http://schemas.microsoft.com/office/powerpoint/2010/main" val="4240560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3 AK - Content Slide -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A14DC3-927C-CB4B-BF35-E776D310DC33}"/>
              </a:ext>
            </a:extLst>
          </p:cNvPr>
          <p:cNvSpPr/>
          <p:nvPr userDrawn="1"/>
        </p:nvSpPr>
        <p:spPr>
          <a:xfrm>
            <a:off x="-284328" y="-139883"/>
            <a:ext cx="12766603" cy="482785"/>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a:extLst>
              <a:ext uri="{FF2B5EF4-FFF2-40B4-BE49-F238E27FC236}">
                <a16:creationId xmlns:a16="http://schemas.microsoft.com/office/drawing/2014/main" id="{7614510B-C120-1A85-B102-93F3683CA4B2}"/>
              </a:ext>
            </a:extLst>
          </p:cNvPr>
          <p:cNvSpPr/>
          <p:nvPr userDrawn="1"/>
        </p:nvSpPr>
        <p:spPr>
          <a:xfrm>
            <a:off x="-284328" y="6530174"/>
            <a:ext cx="12766603" cy="482785"/>
          </a:xfrm>
          <a:prstGeom prst="rect">
            <a:avLst/>
          </a:prstGeom>
          <a:solidFill>
            <a:srgbClr val="BA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3CAF3AA3-F1CE-10E9-6F95-1B8B9FAB6ADF}"/>
              </a:ext>
            </a:extLst>
          </p:cNvPr>
          <p:cNvSpPr/>
          <p:nvPr userDrawn="1"/>
        </p:nvSpPr>
        <p:spPr>
          <a:xfrm rot="5400000">
            <a:off x="-3492351" y="3065484"/>
            <a:ext cx="7155496" cy="739455"/>
          </a:xfrm>
          <a:prstGeom prst="rect">
            <a:avLst/>
          </a:prstGeom>
          <a:solidFill>
            <a:srgbClr val="BA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321C3DC7-3AFE-182C-B8C1-CA1C6C3E2AEC}"/>
              </a:ext>
            </a:extLst>
          </p:cNvPr>
          <p:cNvSpPr/>
          <p:nvPr userDrawn="1"/>
        </p:nvSpPr>
        <p:spPr>
          <a:xfrm rot="5400000">
            <a:off x="8534800" y="3065485"/>
            <a:ext cx="7155497" cy="739453"/>
          </a:xfrm>
          <a:prstGeom prst="rect">
            <a:avLst/>
          </a:prstGeom>
          <a:solidFill>
            <a:srgbClr val="BA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2A347A"/>
              </a:solidFill>
            </a:endParaRPr>
          </a:p>
        </p:txBody>
      </p:sp>
      <p:sp>
        <p:nvSpPr>
          <p:cNvPr id="26" name="Text Placeholder 25">
            <a:extLst>
              <a:ext uri="{FF2B5EF4-FFF2-40B4-BE49-F238E27FC236}">
                <a16:creationId xmlns:a16="http://schemas.microsoft.com/office/drawing/2014/main" id="{5B6BEAC3-624D-6E40-ACC3-F9374FFA6E14}"/>
              </a:ext>
            </a:extLst>
          </p:cNvPr>
          <p:cNvSpPr>
            <a:spLocks noGrp="1"/>
          </p:cNvSpPr>
          <p:nvPr>
            <p:ph type="body" sz="quarter" idx="11" hasCustomPrompt="1"/>
          </p:nvPr>
        </p:nvSpPr>
        <p:spPr>
          <a:xfrm>
            <a:off x="1086242" y="1435101"/>
            <a:ext cx="10013572" cy="4605566"/>
          </a:xfrm>
          <a:prstGeom prst="rect">
            <a:avLst/>
          </a:prstGeom>
        </p:spPr>
        <p:txBody>
          <a:bodyPr>
            <a:normAutofit/>
          </a:bodyPr>
          <a:lstStyle>
            <a:lvl1pPr marL="342900" indent="-342900">
              <a:buFont typeface="Arial" panose="020B0604020202020204" pitchFamily="34" charset="0"/>
              <a:buChar char="•"/>
              <a:defRPr sz="2000" b="0" i="0">
                <a:solidFill>
                  <a:schemeClr val="bg2">
                    <a:lumMod val="50000"/>
                  </a:schemeClr>
                </a:solidFill>
                <a:latin typeface="Montserrat" pitchFamily="2" charset="77"/>
              </a:defRPr>
            </a:lvl1pPr>
          </a:lstStyle>
          <a:p>
            <a:pPr lvl="0"/>
            <a:r>
              <a:rPr lang="en-US" dirty="0"/>
              <a:t>Content Here</a:t>
            </a:r>
          </a:p>
        </p:txBody>
      </p:sp>
      <p:sp>
        <p:nvSpPr>
          <p:cNvPr id="8" name="Rectangle 7">
            <a:extLst>
              <a:ext uri="{FF2B5EF4-FFF2-40B4-BE49-F238E27FC236}">
                <a16:creationId xmlns:a16="http://schemas.microsoft.com/office/drawing/2014/main" id="{17C6A671-31E1-65B5-E9DA-11220E14D165}"/>
              </a:ext>
            </a:extLst>
          </p:cNvPr>
          <p:cNvSpPr/>
          <p:nvPr userDrawn="1"/>
        </p:nvSpPr>
        <p:spPr>
          <a:xfrm rot="5400000">
            <a:off x="-1706580" y="1279714"/>
            <a:ext cx="3583957" cy="739455"/>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15763417-8149-6492-11AD-C84D7A9D34CD}"/>
              </a:ext>
            </a:extLst>
          </p:cNvPr>
          <p:cNvSpPr/>
          <p:nvPr userDrawn="1"/>
        </p:nvSpPr>
        <p:spPr>
          <a:xfrm rot="5400000">
            <a:off x="10320569" y="1279717"/>
            <a:ext cx="3583958" cy="739453"/>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2A347A"/>
              </a:solidFill>
            </a:endParaRPr>
          </a:p>
        </p:txBody>
      </p:sp>
      <p:sp>
        <p:nvSpPr>
          <p:cNvPr id="17" name="Text Placeholder 15">
            <a:extLst>
              <a:ext uri="{FF2B5EF4-FFF2-40B4-BE49-F238E27FC236}">
                <a16:creationId xmlns:a16="http://schemas.microsoft.com/office/drawing/2014/main" id="{F25AED0A-D480-053D-F1C1-A60BD2D6DC49}"/>
              </a:ext>
            </a:extLst>
          </p:cNvPr>
          <p:cNvSpPr>
            <a:spLocks noGrp="1"/>
          </p:cNvSpPr>
          <p:nvPr>
            <p:ph type="body" sz="quarter" idx="10" hasCustomPrompt="1"/>
          </p:nvPr>
        </p:nvSpPr>
        <p:spPr>
          <a:xfrm>
            <a:off x="1098132" y="832409"/>
            <a:ext cx="10013573" cy="465691"/>
          </a:xfrm>
          <a:prstGeom prst="rect">
            <a:avLst/>
          </a:prstGeom>
        </p:spPr>
        <p:txBody>
          <a:bodyPr>
            <a:normAutofit/>
          </a:bodyPr>
          <a:lstStyle>
            <a:lvl1pPr marL="0" indent="0" algn="l">
              <a:buNone/>
              <a:defRPr sz="3300" b="1">
                <a:solidFill>
                  <a:srgbClr val="2A347A"/>
                </a:solidFill>
                <a:latin typeface="Georgia" panose="02040502050405020303" pitchFamily="18" charset="0"/>
                <a:ea typeface="Verdana" panose="020B0604030504040204" pitchFamily="34" charset="0"/>
                <a:cs typeface="Calibri" panose="020F0502020204030204" pitchFamily="34" charset="0"/>
              </a:defRPr>
            </a:lvl1pPr>
          </a:lstStyle>
          <a:p>
            <a:pPr lvl="0"/>
            <a:r>
              <a:rPr lang="en-US" dirty="0"/>
              <a:t>Presentation Title</a:t>
            </a:r>
          </a:p>
        </p:txBody>
      </p:sp>
      <p:sp>
        <p:nvSpPr>
          <p:cNvPr id="18" name="TextBox 17">
            <a:extLst>
              <a:ext uri="{FF2B5EF4-FFF2-40B4-BE49-F238E27FC236}">
                <a16:creationId xmlns:a16="http://schemas.microsoft.com/office/drawing/2014/main" id="{163909E5-316C-89CD-79E2-CA283CFDDE3E}"/>
              </a:ext>
            </a:extLst>
          </p:cNvPr>
          <p:cNvSpPr txBox="1"/>
          <p:nvPr userDrawn="1"/>
        </p:nvSpPr>
        <p:spPr>
          <a:xfrm>
            <a:off x="455129" y="6194910"/>
            <a:ext cx="11287692" cy="230832"/>
          </a:xfrm>
          <a:prstGeom prst="rect">
            <a:avLst/>
          </a:prstGeom>
          <a:noFill/>
        </p:spPr>
        <p:txBody>
          <a:bodyPr wrap="square" rtlCol="0">
            <a:spAutoFit/>
          </a:bodyPr>
          <a:lstStyle/>
          <a:p>
            <a:pPr algn="ctr"/>
            <a:r>
              <a:rPr lang="en-US" sz="900" b="1" i="0" spc="300" dirty="0">
                <a:solidFill>
                  <a:srgbClr val="BABCBE"/>
                </a:solidFill>
                <a:latin typeface="Montserrat" pitchFamily="2" charset="77"/>
                <a:ea typeface="Open Sans Light" panose="020B0306030504020204" pitchFamily="34" charset="0"/>
                <a:cs typeface="Open Sans Light" panose="020B0306030504020204" pitchFamily="34" charset="0"/>
              </a:rPr>
              <a:t>2023 ALASKA REGIONAL CONFERENCE  |  JUNE 12-14  |  ANCHORAGE, AK  </a:t>
            </a:r>
          </a:p>
        </p:txBody>
      </p:sp>
      <p:pic>
        <p:nvPicPr>
          <p:cNvPr id="19" name="Picture 18" descr="A black and white logo&#10;&#10;Description automatically generated with low confidence">
            <a:extLst>
              <a:ext uri="{FF2B5EF4-FFF2-40B4-BE49-F238E27FC236}">
                <a16:creationId xmlns:a16="http://schemas.microsoft.com/office/drawing/2014/main" id="{32E676C1-64A5-F374-386D-702A4B9DFB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06111" y="611900"/>
            <a:ext cx="2411160" cy="823199"/>
          </a:xfrm>
          <a:prstGeom prst="rect">
            <a:avLst/>
          </a:prstGeom>
        </p:spPr>
      </p:pic>
    </p:spTree>
    <p:extLst>
      <p:ext uri="{BB962C8B-B14F-4D97-AF65-F5344CB8AC3E}">
        <p14:creationId xmlns:p14="http://schemas.microsoft.com/office/powerpoint/2010/main" val="47498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3 AK - Content Slide -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A14DC3-927C-CB4B-BF35-E776D310DC33}"/>
              </a:ext>
            </a:extLst>
          </p:cNvPr>
          <p:cNvSpPr/>
          <p:nvPr userDrawn="1"/>
        </p:nvSpPr>
        <p:spPr>
          <a:xfrm>
            <a:off x="620165" y="474900"/>
            <a:ext cx="11571836" cy="823199"/>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Text Placeholder 25">
            <a:extLst>
              <a:ext uri="{FF2B5EF4-FFF2-40B4-BE49-F238E27FC236}">
                <a16:creationId xmlns:a16="http://schemas.microsoft.com/office/drawing/2014/main" id="{5B6BEAC3-624D-6E40-ACC3-F9374FFA6E14}"/>
              </a:ext>
            </a:extLst>
          </p:cNvPr>
          <p:cNvSpPr>
            <a:spLocks noGrp="1"/>
          </p:cNvSpPr>
          <p:nvPr>
            <p:ph type="body" sz="quarter" idx="11" hasCustomPrompt="1"/>
          </p:nvPr>
        </p:nvSpPr>
        <p:spPr>
          <a:xfrm>
            <a:off x="1086242" y="1435101"/>
            <a:ext cx="10013572" cy="4703906"/>
          </a:xfrm>
          <a:prstGeom prst="rect">
            <a:avLst/>
          </a:prstGeom>
        </p:spPr>
        <p:txBody>
          <a:bodyPr>
            <a:normAutofit/>
          </a:bodyPr>
          <a:lstStyle>
            <a:lvl1pPr marL="342900" indent="-342900">
              <a:buFont typeface="Arial" panose="020B0604020202020204" pitchFamily="34" charset="0"/>
              <a:buChar char="•"/>
              <a:defRPr sz="2000" b="0" i="0">
                <a:solidFill>
                  <a:schemeClr val="tx1"/>
                </a:solidFill>
                <a:latin typeface="Montserrat" pitchFamily="2" charset="77"/>
              </a:defRPr>
            </a:lvl1pPr>
            <a:lvl2pPr>
              <a:defRPr sz="1800">
                <a:solidFill>
                  <a:schemeClr val="tx1"/>
                </a:solidFill>
                <a:latin typeface="Montserrat" panose="00000500000000000000" pitchFamily="2" charset="0"/>
              </a:defRPr>
            </a:lvl2pPr>
          </a:lstStyle>
          <a:p>
            <a:pPr lvl="0"/>
            <a:r>
              <a:rPr lang="en-US"/>
              <a:t>Content Here</a:t>
            </a:r>
          </a:p>
        </p:txBody>
      </p:sp>
      <p:sp>
        <p:nvSpPr>
          <p:cNvPr id="17" name="Text Placeholder 15">
            <a:extLst>
              <a:ext uri="{FF2B5EF4-FFF2-40B4-BE49-F238E27FC236}">
                <a16:creationId xmlns:a16="http://schemas.microsoft.com/office/drawing/2014/main" id="{F25AED0A-D480-053D-F1C1-A60BD2D6DC49}"/>
              </a:ext>
            </a:extLst>
          </p:cNvPr>
          <p:cNvSpPr>
            <a:spLocks noGrp="1"/>
          </p:cNvSpPr>
          <p:nvPr>
            <p:ph type="body" sz="quarter" idx="10" hasCustomPrompt="1"/>
          </p:nvPr>
        </p:nvSpPr>
        <p:spPr>
          <a:xfrm>
            <a:off x="1086240" y="649370"/>
            <a:ext cx="10013573" cy="465691"/>
          </a:xfrm>
          <a:prstGeom prst="rect">
            <a:avLst/>
          </a:prstGeom>
        </p:spPr>
        <p:txBody>
          <a:bodyPr>
            <a:noAutofit/>
          </a:bodyPr>
          <a:lstStyle>
            <a:lvl1pPr marL="0" indent="0" algn="l">
              <a:buNone/>
              <a:defRPr sz="3300" b="1">
                <a:solidFill>
                  <a:schemeClr val="bg1"/>
                </a:solidFill>
                <a:latin typeface="Georgia" panose="02040502050405020303" pitchFamily="18" charset="0"/>
                <a:ea typeface="Verdana" panose="020B0604030504040204" pitchFamily="34" charset="0"/>
                <a:cs typeface="Calibri" panose="020F0502020204030204" pitchFamily="34" charset="0"/>
              </a:defRPr>
            </a:lvl1pPr>
          </a:lstStyle>
          <a:p>
            <a:pPr lvl="0"/>
            <a:r>
              <a:rPr lang="en-US" dirty="0"/>
              <a:t>Presentation Title</a:t>
            </a:r>
          </a:p>
        </p:txBody>
      </p:sp>
      <p:sp>
        <p:nvSpPr>
          <p:cNvPr id="18" name="TextBox 17">
            <a:extLst>
              <a:ext uri="{FF2B5EF4-FFF2-40B4-BE49-F238E27FC236}">
                <a16:creationId xmlns:a16="http://schemas.microsoft.com/office/drawing/2014/main" id="{163909E5-316C-89CD-79E2-CA283CFDDE3E}"/>
              </a:ext>
            </a:extLst>
          </p:cNvPr>
          <p:cNvSpPr txBox="1"/>
          <p:nvPr userDrawn="1"/>
        </p:nvSpPr>
        <p:spPr>
          <a:xfrm>
            <a:off x="455129" y="6531433"/>
            <a:ext cx="11287692" cy="230832"/>
          </a:xfrm>
          <a:prstGeom prst="rect">
            <a:avLst/>
          </a:prstGeom>
          <a:noFill/>
        </p:spPr>
        <p:txBody>
          <a:bodyPr wrap="square" rtlCol="0">
            <a:spAutoFit/>
          </a:bodyPr>
          <a:lstStyle/>
          <a:p>
            <a:pPr algn="ctr"/>
            <a:r>
              <a:rPr lang="en-US" sz="900" b="1" i="0" spc="300" dirty="0">
                <a:solidFill>
                  <a:srgbClr val="BABCBE"/>
                </a:solidFill>
                <a:latin typeface="Montserrat" pitchFamily="2" charset="77"/>
                <a:ea typeface="Open Sans Light" panose="020B0306030504020204" pitchFamily="34" charset="0"/>
                <a:cs typeface="Open Sans Light" panose="020B0306030504020204" pitchFamily="34" charset="0"/>
              </a:rPr>
              <a:t>2023 ALASKA REGIONAL CONFERENCE  |  JUNE 12-14  |  ANCHORAGE, AK  </a:t>
            </a:r>
          </a:p>
        </p:txBody>
      </p:sp>
      <p:sp>
        <p:nvSpPr>
          <p:cNvPr id="13" name="Rectangle 12">
            <a:extLst>
              <a:ext uri="{FF2B5EF4-FFF2-40B4-BE49-F238E27FC236}">
                <a16:creationId xmlns:a16="http://schemas.microsoft.com/office/drawing/2014/main" id="{2098EAC0-0D71-CD4E-7DEE-43F0DAF43FF0}"/>
              </a:ext>
            </a:extLst>
          </p:cNvPr>
          <p:cNvSpPr/>
          <p:nvPr userDrawn="1"/>
        </p:nvSpPr>
        <p:spPr>
          <a:xfrm>
            <a:off x="1" y="6302293"/>
            <a:ext cx="12191999" cy="109254"/>
          </a:xfrm>
          <a:prstGeom prst="rect">
            <a:avLst/>
          </a:prstGeom>
          <a:solidFill>
            <a:srgbClr val="2A34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95631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Singl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Add source or notes here</a:t>
            </a:r>
          </a:p>
        </p:txBody>
      </p:sp>
      <p:sp>
        <p:nvSpPr>
          <p:cNvPr id="6" name="Slide Number Placeholder 5"/>
          <p:cNvSpPr>
            <a:spLocks noGrp="1"/>
          </p:cNvSpPr>
          <p:nvPr>
            <p:ph type="sldNum" sz="quarter" idx="12"/>
          </p:nvPr>
        </p:nvSpPr>
        <p:spPr/>
        <p:txBody>
          <a:bodyPr/>
          <a:lstStyle/>
          <a:p>
            <a:fld id="{E6AB0CA8-27AE-4F82-A141-302F5F13940C}" type="slidenum">
              <a:rPr lang="en-US" smtClean="0"/>
              <a:t>‹#›</a:t>
            </a:fld>
            <a:endParaRPr lang="en-US" dirty="0"/>
          </a:p>
        </p:txBody>
      </p:sp>
    </p:spTree>
    <p:extLst>
      <p:ext uri="{BB962C8B-B14F-4D97-AF65-F5344CB8AC3E}">
        <p14:creationId xmlns:p14="http://schemas.microsoft.com/office/powerpoint/2010/main" val="1714999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 O3">
    <p:spTree>
      <p:nvGrpSpPr>
        <p:cNvPr id="1" name=""/>
        <p:cNvGrpSpPr/>
        <p:nvPr/>
      </p:nvGrpSpPr>
      <p:grpSpPr>
        <a:xfrm>
          <a:off x="0" y="0"/>
          <a:ext cx="0" cy="0"/>
          <a:chOff x="0" y="0"/>
          <a:chExt cx="0" cy="0"/>
        </a:xfrm>
      </p:grpSpPr>
      <p:pic>
        <p:nvPicPr>
          <p:cNvPr id="6" name="Picture 5" descr="A blue and red rectangle with white stripes&#10;&#10;Description automatically generated">
            <a:extLst>
              <a:ext uri="{FF2B5EF4-FFF2-40B4-BE49-F238E27FC236}">
                <a16:creationId xmlns:a16="http://schemas.microsoft.com/office/drawing/2014/main" id="{7D2C2833-B7A6-4605-A736-40B90BD1B0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sp>
        <p:nvSpPr>
          <p:cNvPr id="9" name="Title 1">
            <a:extLst>
              <a:ext uri="{FF2B5EF4-FFF2-40B4-BE49-F238E27FC236}">
                <a16:creationId xmlns:a16="http://schemas.microsoft.com/office/drawing/2014/main" id="{B54BFDF6-0BB4-91B1-EBF3-449224B15124}"/>
              </a:ext>
            </a:extLst>
          </p:cNvPr>
          <p:cNvSpPr>
            <a:spLocks noGrp="1"/>
          </p:cNvSpPr>
          <p:nvPr>
            <p:ph type="ctrTitle" hasCustomPrompt="1"/>
          </p:nvPr>
        </p:nvSpPr>
        <p:spPr>
          <a:xfrm>
            <a:off x="3876827" y="1567543"/>
            <a:ext cx="7370214" cy="3063075"/>
          </a:xfrm>
        </p:spPr>
        <p:txBody>
          <a:bodyPr anchor="b">
            <a:noAutofit/>
          </a:bodyPr>
          <a:lstStyle>
            <a:lvl1pPr algn="l">
              <a:lnSpc>
                <a:spcPct val="85000"/>
              </a:lnSpc>
              <a:defRPr sz="7200" b="1">
                <a:solidFill>
                  <a:srgbClr val="BCBEC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SESSION </a:t>
            </a:r>
            <a:br>
              <a:rPr lang="en-US" dirty="0"/>
            </a:br>
            <a:r>
              <a:rPr lang="en-US" dirty="0"/>
              <a:t>TITLE</a:t>
            </a:r>
            <a:br>
              <a:rPr lang="en-US" dirty="0"/>
            </a:br>
            <a:r>
              <a:rPr lang="en-US" dirty="0"/>
              <a:t>HERE</a:t>
            </a:r>
          </a:p>
        </p:txBody>
      </p:sp>
      <p:sp>
        <p:nvSpPr>
          <p:cNvPr id="10" name="Subtitle 2">
            <a:extLst>
              <a:ext uri="{FF2B5EF4-FFF2-40B4-BE49-F238E27FC236}">
                <a16:creationId xmlns:a16="http://schemas.microsoft.com/office/drawing/2014/main" id="{C18002C0-78F9-F3DD-F985-72943BBC73E4}"/>
              </a:ext>
            </a:extLst>
          </p:cNvPr>
          <p:cNvSpPr>
            <a:spLocks noGrp="1"/>
          </p:cNvSpPr>
          <p:nvPr>
            <p:ph type="subTitle" idx="1" hasCustomPrompt="1"/>
          </p:nvPr>
        </p:nvSpPr>
        <p:spPr>
          <a:xfrm>
            <a:off x="3876827" y="4865114"/>
            <a:ext cx="7370214" cy="588630"/>
          </a:xfrm>
        </p:spPr>
        <p:txBody>
          <a:bodyPr/>
          <a:lstStyle>
            <a:lvl1pPr marL="0" indent="0" algn="l">
              <a:buNone/>
              <a:defRPr sz="2400">
                <a:solidFill>
                  <a:srgbClr val="BCBEC0"/>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12" name="Picture 11" descr="A black background with blue numbers and red text&#10;&#10;Description automatically generated">
            <a:extLst>
              <a:ext uri="{FF2B5EF4-FFF2-40B4-BE49-F238E27FC236}">
                <a16:creationId xmlns:a16="http://schemas.microsoft.com/office/drawing/2014/main" id="{56A0CB30-2A6B-5D34-92F6-73C87181E6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8587" y="757295"/>
            <a:ext cx="2688043" cy="5441383"/>
          </a:xfrm>
          <a:prstGeom prst="rect">
            <a:avLst/>
          </a:prstGeom>
        </p:spPr>
      </p:pic>
    </p:spTree>
    <p:extLst>
      <p:ext uri="{BB962C8B-B14F-4D97-AF65-F5344CB8AC3E}">
        <p14:creationId xmlns:p14="http://schemas.microsoft.com/office/powerpoint/2010/main" val="627855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 O4">
    <p:spTree>
      <p:nvGrpSpPr>
        <p:cNvPr id="1" name=""/>
        <p:cNvGrpSpPr/>
        <p:nvPr/>
      </p:nvGrpSpPr>
      <p:grpSpPr>
        <a:xfrm>
          <a:off x="0" y="0"/>
          <a:ext cx="0" cy="0"/>
          <a:chOff x="0" y="0"/>
          <a:chExt cx="0" cy="0"/>
        </a:xfrm>
      </p:grpSpPr>
      <p:pic>
        <p:nvPicPr>
          <p:cNvPr id="3" name="Picture 2" descr="A red and white rectangle&#10;&#10;Description automatically generated">
            <a:extLst>
              <a:ext uri="{FF2B5EF4-FFF2-40B4-BE49-F238E27FC236}">
                <a16:creationId xmlns:a16="http://schemas.microsoft.com/office/drawing/2014/main" id="{A9538E1E-C9A2-CCD3-78E7-55CE49BFC24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2" y="0"/>
            <a:ext cx="12182476" cy="6858000"/>
          </a:xfrm>
          <a:prstGeom prst="rect">
            <a:avLst/>
          </a:prstGeom>
        </p:spPr>
      </p:pic>
      <p:pic>
        <p:nvPicPr>
          <p:cNvPr id="8" name="Picture 7" descr="A white background with letters&#10;&#10;Description automatically generated">
            <a:extLst>
              <a:ext uri="{FF2B5EF4-FFF2-40B4-BE49-F238E27FC236}">
                <a16:creationId xmlns:a16="http://schemas.microsoft.com/office/drawing/2014/main" id="{EDF8C044-7AE6-B58A-6BF9-88211B3DFED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763625"/>
            <a:ext cx="12182475" cy="5817479"/>
          </a:xfrm>
          <a:prstGeom prst="rect">
            <a:avLst/>
          </a:prstGeom>
        </p:spPr>
      </p:pic>
      <p:sp>
        <p:nvSpPr>
          <p:cNvPr id="4" name="Title 1">
            <a:extLst>
              <a:ext uri="{FF2B5EF4-FFF2-40B4-BE49-F238E27FC236}">
                <a16:creationId xmlns:a16="http://schemas.microsoft.com/office/drawing/2014/main" id="{742A64BF-5CBE-6963-D523-5F954C2BC8ED}"/>
              </a:ext>
            </a:extLst>
          </p:cNvPr>
          <p:cNvSpPr>
            <a:spLocks noGrp="1"/>
          </p:cNvSpPr>
          <p:nvPr>
            <p:ph type="ctrTitle" hasCustomPrompt="1"/>
          </p:nvPr>
        </p:nvSpPr>
        <p:spPr>
          <a:xfrm>
            <a:off x="734496" y="1453242"/>
            <a:ext cx="6083601" cy="3063075"/>
          </a:xfrm>
        </p:spPr>
        <p:txBody>
          <a:bodyPr anchor="b">
            <a:noAutofit/>
          </a:bodyPr>
          <a:lstStyle>
            <a:lvl1pPr algn="l">
              <a:lnSpc>
                <a:spcPct val="85000"/>
              </a:lnSpc>
              <a:defRPr sz="72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br>
              <a:rPr lang="en-US" dirty="0"/>
            </a:br>
            <a:r>
              <a:rPr lang="en-US" dirty="0"/>
              <a:t>SESSION TITLE</a:t>
            </a:r>
            <a:br>
              <a:rPr lang="en-US" dirty="0"/>
            </a:br>
            <a:r>
              <a:rPr lang="en-US" dirty="0"/>
              <a:t>HERE</a:t>
            </a:r>
          </a:p>
        </p:txBody>
      </p:sp>
      <p:sp>
        <p:nvSpPr>
          <p:cNvPr id="5" name="Subtitle 2">
            <a:extLst>
              <a:ext uri="{FF2B5EF4-FFF2-40B4-BE49-F238E27FC236}">
                <a16:creationId xmlns:a16="http://schemas.microsoft.com/office/drawing/2014/main" id="{078E14D5-B731-0317-E855-6B95FA4F0ED1}"/>
              </a:ext>
            </a:extLst>
          </p:cNvPr>
          <p:cNvSpPr>
            <a:spLocks noGrp="1"/>
          </p:cNvSpPr>
          <p:nvPr>
            <p:ph type="subTitle" idx="1" hasCustomPrompt="1"/>
          </p:nvPr>
        </p:nvSpPr>
        <p:spPr>
          <a:xfrm>
            <a:off x="734495" y="5557594"/>
            <a:ext cx="6083601" cy="362977"/>
          </a:xfrm>
        </p:spPr>
        <p:txBody>
          <a:bodyPr/>
          <a:lstStyle>
            <a:lvl1pPr marL="0" indent="0" algn="l">
              <a:buNone/>
              <a:defRPr sz="24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7" name="Picture 6" descr="A black background with red and blue text&#10;&#10;Description automatically generated">
            <a:extLst>
              <a:ext uri="{FF2B5EF4-FFF2-40B4-BE49-F238E27FC236}">
                <a16:creationId xmlns:a16="http://schemas.microsoft.com/office/drawing/2014/main" id="{07C6247B-A988-8E61-B4B7-49B6ACDD2C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11489" y="4999778"/>
            <a:ext cx="4440273" cy="1478611"/>
          </a:xfrm>
          <a:prstGeom prst="rect">
            <a:avLst/>
          </a:prstGeom>
        </p:spPr>
      </p:pic>
    </p:spTree>
    <p:extLst>
      <p:ext uri="{BB962C8B-B14F-4D97-AF65-F5344CB8AC3E}">
        <p14:creationId xmlns:p14="http://schemas.microsoft.com/office/powerpoint/2010/main" val="3011963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 O5">
    <p:spTree>
      <p:nvGrpSpPr>
        <p:cNvPr id="1" name=""/>
        <p:cNvGrpSpPr/>
        <p:nvPr/>
      </p:nvGrpSpPr>
      <p:grpSpPr>
        <a:xfrm>
          <a:off x="0" y="0"/>
          <a:ext cx="0" cy="0"/>
          <a:chOff x="0" y="0"/>
          <a:chExt cx="0" cy="0"/>
        </a:xfrm>
      </p:grpSpPr>
      <p:pic>
        <p:nvPicPr>
          <p:cNvPr id="4" name="Picture 3" descr="A blue and red rectangle&#10;&#10;Description automatically generated">
            <a:extLst>
              <a:ext uri="{FF2B5EF4-FFF2-40B4-BE49-F238E27FC236}">
                <a16:creationId xmlns:a16="http://schemas.microsoft.com/office/drawing/2014/main" id="{37D27392-DC8F-A205-CDB2-F5D35D516F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62" y="0"/>
            <a:ext cx="12187238" cy="6860681"/>
          </a:xfrm>
          <a:prstGeom prst="rect">
            <a:avLst/>
          </a:prstGeom>
        </p:spPr>
      </p:pic>
      <p:sp>
        <p:nvSpPr>
          <p:cNvPr id="6" name="Subtitle 2">
            <a:extLst>
              <a:ext uri="{FF2B5EF4-FFF2-40B4-BE49-F238E27FC236}">
                <a16:creationId xmlns:a16="http://schemas.microsoft.com/office/drawing/2014/main" id="{4B420D83-940C-EE8D-DFB7-CDA0CAE42402}"/>
              </a:ext>
            </a:extLst>
          </p:cNvPr>
          <p:cNvSpPr>
            <a:spLocks noGrp="1"/>
          </p:cNvSpPr>
          <p:nvPr>
            <p:ph type="subTitle" idx="1" hasCustomPrompt="1"/>
          </p:nvPr>
        </p:nvSpPr>
        <p:spPr>
          <a:xfrm>
            <a:off x="734495" y="5557594"/>
            <a:ext cx="6083601" cy="362977"/>
          </a:xfrm>
        </p:spPr>
        <p:txBody>
          <a:bodyPr/>
          <a:lstStyle>
            <a:lvl1pPr marL="0" indent="0" algn="l">
              <a:buNone/>
              <a:defRPr sz="2400">
                <a:solidFill>
                  <a:srgbClr val="0E2C4F"/>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 Moderator</a:t>
            </a:r>
          </a:p>
        </p:txBody>
      </p:sp>
      <p:pic>
        <p:nvPicPr>
          <p:cNvPr id="7" name="Picture 6" descr="A black background with red and blue text&#10;&#10;Description automatically generated">
            <a:extLst>
              <a:ext uri="{FF2B5EF4-FFF2-40B4-BE49-F238E27FC236}">
                <a16:creationId xmlns:a16="http://schemas.microsoft.com/office/drawing/2014/main" id="{EF461DA2-73A5-B2E9-4728-D366E57591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1489" y="4999778"/>
            <a:ext cx="4440273" cy="1478611"/>
          </a:xfrm>
          <a:prstGeom prst="rect">
            <a:avLst/>
          </a:prstGeom>
        </p:spPr>
      </p:pic>
      <p:sp>
        <p:nvSpPr>
          <p:cNvPr id="9" name="Title 1">
            <a:extLst>
              <a:ext uri="{FF2B5EF4-FFF2-40B4-BE49-F238E27FC236}">
                <a16:creationId xmlns:a16="http://schemas.microsoft.com/office/drawing/2014/main" id="{68EA16FE-A29C-9CEB-5096-34D699552E84}"/>
              </a:ext>
            </a:extLst>
          </p:cNvPr>
          <p:cNvSpPr>
            <a:spLocks noGrp="1"/>
          </p:cNvSpPr>
          <p:nvPr>
            <p:ph type="ctrTitle" hasCustomPrompt="1"/>
          </p:nvPr>
        </p:nvSpPr>
        <p:spPr>
          <a:xfrm>
            <a:off x="734496" y="1453242"/>
            <a:ext cx="6083601" cy="3063075"/>
          </a:xfrm>
        </p:spPr>
        <p:txBody>
          <a:bodyPr anchor="b">
            <a:noAutofit/>
          </a:bodyPr>
          <a:lstStyle>
            <a:lvl1pPr algn="l">
              <a:lnSpc>
                <a:spcPct val="85000"/>
              </a:lnSpc>
              <a:defRPr sz="7200" b="1">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br>
              <a:rPr lang="en-US" dirty="0"/>
            </a:br>
            <a:r>
              <a:rPr lang="en-US" dirty="0"/>
              <a:t>SESSION TITLE</a:t>
            </a:r>
            <a:br>
              <a:rPr lang="en-US" dirty="0"/>
            </a:br>
            <a:r>
              <a:rPr lang="en-US" dirty="0"/>
              <a:t>HERE</a:t>
            </a:r>
          </a:p>
        </p:txBody>
      </p:sp>
    </p:spTree>
    <p:extLst>
      <p:ext uri="{BB962C8B-B14F-4D97-AF65-F5344CB8AC3E}">
        <p14:creationId xmlns:p14="http://schemas.microsoft.com/office/powerpoint/2010/main" val="4260046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Moderat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E6D2-F868-7107-4CB2-84CCFF7D64D1}"/>
              </a:ext>
            </a:extLst>
          </p:cNvPr>
          <p:cNvSpPr>
            <a:spLocks noGrp="1"/>
          </p:cNvSpPr>
          <p:nvPr>
            <p:ph type="title" hasCustomPrompt="1"/>
          </p:nvPr>
        </p:nvSpPr>
        <p:spPr>
          <a:xfrm>
            <a:off x="786001" y="852919"/>
            <a:ext cx="4777241" cy="1325563"/>
          </a:xfrm>
        </p:spPr>
        <p:txBody>
          <a:bodyPr>
            <a:normAutofit/>
          </a:bodyPr>
          <a:lstStyle>
            <a:lvl1pPr>
              <a:defRPr sz="4300" b="1">
                <a:solidFill>
                  <a:srgbClr val="62000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First</a:t>
            </a:r>
            <a:br>
              <a:rPr lang="en-US" dirty="0"/>
            </a:br>
            <a:r>
              <a:rPr lang="en-US" dirty="0"/>
              <a:t>Last</a:t>
            </a:r>
          </a:p>
        </p:txBody>
      </p:sp>
      <p:sp>
        <p:nvSpPr>
          <p:cNvPr id="3" name="Text Placeholder 2">
            <a:extLst>
              <a:ext uri="{FF2B5EF4-FFF2-40B4-BE49-F238E27FC236}">
                <a16:creationId xmlns:a16="http://schemas.microsoft.com/office/drawing/2014/main" id="{BDFFFD02-4A57-ECCF-F340-E5E9345F1043}"/>
              </a:ext>
            </a:extLst>
          </p:cNvPr>
          <p:cNvSpPr>
            <a:spLocks noGrp="1"/>
          </p:cNvSpPr>
          <p:nvPr>
            <p:ph type="body" idx="1" hasCustomPrompt="1"/>
          </p:nvPr>
        </p:nvSpPr>
        <p:spPr>
          <a:xfrm>
            <a:off x="786001" y="2489551"/>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5" name="Text Placeholder 4">
            <a:extLst>
              <a:ext uri="{FF2B5EF4-FFF2-40B4-BE49-F238E27FC236}">
                <a16:creationId xmlns:a16="http://schemas.microsoft.com/office/drawing/2014/main" id="{69C32543-CBD9-6324-F991-12355E7F3A97}"/>
              </a:ext>
            </a:extLst>
          </p:cNvPr>
          <p:cNvSpPr>
            <a:spLocks noGrp="1"/>
          </p:cNvSpPr>
          <p:nvPr>
            <p:ph type="body" sz="quarter" idx="3" hasCustomPrompt="1"/>
          </p:nvPr>
        </p:nvSpPr>
        <p:spPr>
          <a:xfrm>
            <a:off x="786001" y="3181328"/>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Company</a:t>
            </a:r>
          </a:p>
        </p:txBody>
      </p:sp>
      <p:sp>
        <p:nvSpPr>
          <p:cNvPr id="11" name="Rectangle 10">
            <a:extLst>
              <a:ext uri="{FF2B5EF4-FFF2-40B4-BE49-F238E27FC236}">
                <a16:creationId xmlns:a16="http://schemas.microsoft.com/office/drawing/2014/main" id="{66DD29E4-AEA5-40CE-6D6C-A68CB5F62F5F}"/>
              </a:ext>
            </a:extLst>
          </p:cNvPr>
          <p:cNvSpPr/>
          <p:nvPr/>
        </p:nvSpPr>
        <p:spPr>
          <a:xfrm>
            <a:off x="8931727" y="751115"/>
            <a:ext cx="2525776" cy="2525776"/>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FBC594-0281-D4EF-C507-A0C9178DD42B}"/>
              </a:ext>
            </a:extLst>
          </p:cNvPr>
          <p:cNvSpPr/>
          <p:nvPr/>
        </p:nvSpPr>
        <p:spPr>
          <a:xfrm>
            <a:off x="8931728" y="3475887"/>
            <a:ext cx="2525776" cy="2525776"/>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351FCB6-A8AD-AE69-523E-AAE857B1BBD8}"/>
              </a:ext>
            </a:extLst>
          </p:cNvPr>
          <p:cNvSpPr/>
          <p:nvPr/>
        </p:nvSpPr>
        <p:spPr>
          <a:xfrm>
            <a:off x="6144695" y="3475887"/>
            <a:ext cx="2525776" cy="2525776"/>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2584358E-6076-956F-5F6E-2055092BDE3E}"/>
              </a:ext>
            </a:extLst>
          </p:cNvPr>
          <p:cNvSpPr>
            <a:spLocks noGrp="1"/>
          </p:cNvSpPr>
          <p:nvPr>
            <p:ph type="pic" idx="10" hasCustomPrompt="1"/>
          </p:nvPr>
        </p:nvSpPr>
        <p:spPr>
          <a:xfrm>
            <a:off x="6144694" y="751115"/>
            <a:ext cx="2525776" cy="24767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Headshot</a:t>
            </a:r>
          </a:p>
        </p:txBody>
      </p:sp>
      <p:pic>
        <p:nvPicPr>
          <p:cNvPr id="15" name="Picture 14" descr="A blue and black logo&#10;&#10;Description automatically generated">
            <a:extLst>
              <a:ext uri="{FF2B5EF4-FFF2-40B4-BE49-F238E27FC236}">
                <a16:creationId xmlns:a16="http://schemas.microsoft.com/office/drawing/2014/main" id="{9C6EFBD6-4A83-7C64-3162-58AC74807A44}"/>
              </a:ext>
            </a:extLst>
          </p:cNvPr>
          <p:cNvPicPr>
            <a:picLocks noChangeAspect="1"/>
          </p:cNvPicPr>
          <p:nvPr/>
        </p:nvPicPr>
        <p:blipFill rotWithShape="1">
          <a:blip r:embed="rId2" cstate="email">
            <a:alphaModFix amt="3000"/>
            <a:extLst>
              <a:ext uri="{28A0092B-C50C-407E-A947-70E740481C1C}">
                <a14:useLocalDpi xmlns:a14="http://schemas.microsoft.com/office/drawing/2010/main"/>
              </a:ext>
            </a:extLst>
          </a:blip>
          <a:srcRect/>
          <a:stretch/>
        </p:blipFill>
        <p:spPr>
          <a:xfrm>
            <a:off x="-702128" y="4119952"/>
            <a:ext cx="5662069" cy="2525776"/>
          </a:xfrm>
          <a:prstGeom prst="rect">
            <a:avLst/>
          </a:prstGeom>
        </p:spPr>
      </p:pic>
      <p:sp>
        <p:nvSpPr>
          <p:cNvPr id="16" name="TextBox 15">
            <a:extLst>
              <a:ext uri="{FF2B5EF4-FFF2-40B4-BE49-F238E27FC236}">
                <a16:creationId xmlns:a16="http://schemas.microsoft.com/office/drawing/2014/main" id="{544192D8-437A-91F3-8B45-8265460C7593}"/>
              </a:ext>
            </a:extLst>
          </p:cNvPr>
          <p:cNvSpPr txBox="1"/>
          <p:nvPr/>
        </p:nvSpPr>
        <p:spPr>
          <a:xfrm>
            <a:off x="734496" y="5527430"/>
            <a:ext cx="4435929" cy="523220"/>
          </a:xfrm>
          <a:prstGeom prst="rect">
            <a:avLst/>
          </a:prstGeom>
          <a:noFill/>
        </p:spPr>
        <p:txBody>
          <a:bodyPr wrap="square" rtlCol="0">
            <a:spAutoFit/>
          </a:bodyPr>
          <a:lstStyle/>
          <a:p>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MODERATOR</a:t>
            </a:r>
          </a:p>
        </p:txBody>
      </p:sp>
      <p:sp>
        <p:nvSpPr>
          <p:cNvPr id="17" name="Rectangle 16">
            <a:extLst>
              <a:ext uri="{FF2B5EF4-FFF2-40B4-BE49-F238E27FC236}">
                <a16:creationId xmlns:a16="http://schemas.microsoft.com/office/drawing/2014/main" id="{4F8A195F-C404-9C9A-6C86-80AA3E54F14C}"/>
              </a:ext>
            </a:extLst>
          </p:cNvPr>
          <p:cNvSpPr/>
          <p:nvPr/>
        </p:nvSpPr>
        <p:spPr>
          <a:xfrm>
            <a:off x="0" y="6645728"/>
            <a:ext cx="12192000" cy="207411"/>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C6982C7C-A597-4691-528D-7DC197816724}"/>
              </a:ext>
            </a:extLst>
          </p:cNvPr>
          <p:cNvCxnSpPr>
            <a:cxnSpLocks/>
          </p:cNvCxnSpPr>
          <p:nvPr/>
        </p:nvCxnSpPr>
        <p:spPr>
          <a:xfrm>
            <a:off x="786001" y="751115"/>
            <a:ext cx="4777241" cy="0"/>
          </a:xfrm>
          <a:prstGeom prst="line">
            <a:avLst/>
          </a:prstGeom>
          <a:ln w="38100">
            <a:solidFill>
              <a:srgbClr val="62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637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pea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E6D2-F868-7107-4CB2-84CCFF7D64D1}"/>
              </a:ext>
            </a:extLst>
          </p:cNvPr>
          <p:cNvSpPr>
            <a:spLocks noGrp="1"/>
          </p:cNvSpPr>
          <p:nvPr>
            <p:ph type="title" hasCustomPrompt="1"/>
          </p:nvPr>
        </p:nvSpPr>
        <p:spPr>
          <a:xfrm>
            <a:off x="786001" y="837421"/>
            <a:ext cx="4777241" cy="1325563"/>
          </a:xfrm>
        </p:spPr>
        <p:txBody>
          <a:bodyPr>
            <a:normAutofit/>
          </a:bodyPr>
          <a:lstStyle>
            <a:lvl1pPr>
              <a:defRPr sz="4300" b="1">
                <a:solidFill>
                  <a:srgbClr val="620000"/>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First</a:t>
            </a:r>
            <a:br>
              <a:rPr lang="en-US" dirty="0"/>
            </a:br>
            <a:r>
              <a:rPr lang="en-US" dirty="0"/>
              <a:t>Last</a:t>
            </a:r>
          </a:p>
        </p:txBody>
      </p:sp>
      <p:sp>
        <p:nvSpPr>
          <p:cNvPr id="3" name="Text Placeholder 2">
            <a:extLst>
              <a:ext uri="{FF2B5EF4-FFF2-40B4-BE49-F238E27FC236}">
                <a16:creationId xmlns:a16="http://schemas.microsoft.com/office/drawing/2014/main" id="{BDFFFD02-4A57-ECCF-F340-E5E9345F1043}"/>
              </a:ext>
            </a:extLst>
          </p:cNvPr>
          <p:cNvSpPr>
            <a:spLocks noGrp="1"/>
          </p:cNvSpPr>
          <p:nvPr>
            <p:ph type="body" idx="1" hasCustomPrompt="1"/>
          </p:nvPr>
        </p:nvSpPr>
        <p:spPr>
          <a:xfrm>
            <a:off x="786001" y="2474053"/>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Title</a:t>
            </a:r>
          </a:p>
        </p:txBody>
      </p:sp>
      <p:sp>
        <p:nvSpPr>
          <p:cNvPr id="5" name="Text Placeholder 4">
            <a:extLst>
              <a:ext uri="{FF2B5EF4-FFF2-40B4-BE49-F238E27FC236}">
                <a16:creationId xmlns:a16="http://schemas.microsoft.com/office/drawing/2014/main" id="{69C32543-CBD9-6324-F991-12355E7F3A97}"/>
              </a:ext>
            </a:extLst>
          </p:cNvPr>
          <p:cNvSpPr>
            <a:spLocks noGrp="1"/>
          </p:cNvSpPr>
          <p:nvPr>
            <p:ph type="body" sz="quarter" idx="3" hasCustomPrompt="1"/>
          </p:nvPr>
        </p:nvSpPr>
        <p:spPr>
          <a:xfrm>
            <a:off x="786001" y="3165830"/>
            <a:ext cx="4777241" cy="553760"/>
          </a:xfrm>
        </p:spPr>
        <p:txBody>
          <a:bodyPr anchor="b">
            <a:normAutofit/>
          </a:bodyPr>
          <a:lstStyle>
            <a:lvl1pPr marL="0" indent="0">
              <a:buNone/>
              <a:defRPr sz="3500" b="0">
                <a:solidFill>
                  <a:srgbClr val="991320"/>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Company</a:t>
            </a:r>
          </a:p>
        </p:txBody>
      </p:sp>
      <p:sp>
        <p:nvSpPr>
          <p:cNvPr id="11" name="Rectangle 10">
            <a:extLst>
              <a:ext uri="{FF2B5EF4-FFF2-40B4-BE49-F238E27FC236}">
                <a16:creationId xmlns:a16="http://schemas.microsoft.com/office/drawing/2014/main" id="{66DD29E4-AEA5-40CE-6D6C-A68CB5F62F5F}"/>
              </a:ext>
            </a:extLst>
          </p:cNvPr>
          <p:cNvSpPr/>
          <p:nvPr/>
        </p:nvSpPr>
        <p:spPr>
          <a:xfrm>
            <a:off x="8931727" y="751115"/>
            <a:ext cx="2525776" cy="2525776"/>
          </a:xfrm>
          <a:prstGeom prst="rect">
            <a:avLst/>
          </a:prstGeom>
          <a:solidFill>
            <a:srgbClr val="9913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5FBC594-0281-D4EF-C507-A0C9178DD42B}"/>
              </a:ext>
            </a:extLst>
          </p:cNvPr>
          <p:cNvSpPr/>
          <p:nvPr/>
        </p:nvSpPr>
        <p:spPr>
          <a:xfrm>
            <a:off x="8931728" y="3475887"/>
            <a:ext cx="2525776" cy="2525776"/>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351FCB6-A8AD-AE69-523E-AAE857B1BBD8}"/>
              </a:ext>
            </a:extLst>
          </p:cNvPr>
          <p:cNvSpPr/>
          <p:nvPr/>
        </p:nvSpPr>
        <p:spPr>
          <a:xfrm>
            <a:off x="6144695" y="3475887"/>
            <a:ext cx="2525776" cy="2525776"/>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2">
            <a:extLst>
              <a:ext uri="{FF2B5EF4-FFF2-40B4-BE49-F238E27FC236}">
                <a16:creationId xmlns:a16="http://schemas.microsoft.com/office/drawing/2014/main" id="{2584358E-6076-956F-5F6E-2055092BDE3E}"/>
              </a:ext>
            </a:extLst>
          </p:cNvPr>
          <p:cNvSpPr>
            <a:spLocks noGrp="1"/>
          </p:cNvSpPr>
          <p:nvPr>
            <p:ph type="pic" idx="10" hasCustomPrompt="1"/>
          </p:nvPr>
        </p:nvSpPr>
        <p:spPr>
          <a:xfrm>
            <a:off x="6144694" y="751115"/>
            <a:ext cx="2525776" cy="24767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Headshot</a:t>
            </a:r>
          </a:p>
        </p:txBody>
      </p:sp>
      <p:pic>
        <p:nvPicPr>
          <p:cNvPr id="15" name="Picture 14" descr="A blue and black logo&#10;&#10;Description automatically generated">
            <a:extLst>
              <a:ext uri="{FF2B5EF4-FFF2-40B4-BE49-F238E27FC236}">
                <a16:creationId xmlns:a16="http://schemas.microsoft.com/office/drawing/2014/main" id="{9C6EFBD6-4A83-7C64-3162-58AC74807A44}"/>
              </a:ext>
            </a:extLst>
          </p:cNvPr>
          <p:cNvPicPr>
            <a:picLocks noChangeAspect="1"/>
          </p:cNvPicPr>
          <p:nvPr/>
        </p:nvPicPr>
        <p:blipFill rotWithShape="1">
          <a:blip r:embed="rId2" cstate="email">
            <a:alphaModFix amt="3000"/>
            <a:extLst>
              <a:ext uri="{28A0092B-C50C-407E-A947-70E740481C1C}">
                <a14:useLocalDpi xmlns:a14="http://schemas.microsoft.com/office/drawing/2010/main"/>
              </a:ext>
            </a:extLst>
          </a:blip>
          <a:srcRect/>
          <a:stretch/>
        </p:blipFill>
        <p:spPr>
          <a:xfrm>
            <a:off x="-702128" y="4119952"/>
            <a:ext cx="5662069" cy="2525776"/>
          </a:xfrm>
          <a:prstGeom prst="rect">
            <a:avLst/>
          </a:prstGeom>
        </p:spPr>
      </p:pic>
      <p:sp>
        <p:nvSpPr>
          <p:cNvPr id="16" name="TextBox 15">
            <a:extLst>
              <a:ext uri="{FF2B5EF4-FFF2-40B4-BE49-F238E27FC236}">
                <a16:creationId xmlns:a16="http://schemas.microsoft.com/office/drawing/2014/main" id="{544192D8-437A-91F3-8B45-8265460C7593}"/>
              </a:ext>
            </a:extLst>
          </p:cNvPr>
          <p:cNvSpPr txBox="1"/>
          <p:nvPr/>
        </p:nvSpPr>
        <p:spPr>
          <a:xfrm>
            <a:off x="734496" y="5527430"/>
            <a:ext cx="4435929" cy="523220"/>
          </a:xfrm>
          <a:prstGeom prst="rect">
            <a:avLst/>
          </a:prstGeom>
          <a:noFill/>
        </p:spPr>
        <p:txBody>
          <a:bodyPr wrap="square" rtlCol="0">
            <a:spAutoFit/>
          </a:bodyPr>
          <a:lstStyle/>
          <a:p>
            <a:r>
              <a:rPr lang="en-US" sz="2800" b="1" i="1" dirty="0">
                <a:solidFill>
                  <a:srgbClr val="BCBEC0"/>
                </a:solidFill>
                <a:latin typeface="Verdana" panose="020B0604030504040204" pitchFamily="34" charset="0"/>
                <a:ea typeface="Verdana" panose="020B0604030504040204" pitchFamily="34" charset="0"/>
                <a:cs typeface="Verdana" panose="020B0604030504040204" pitchFamily="34" charset="0"/>
              </a:rPr>
              <a:t>SPEAKER</a:t>
            </a:r>
          </a:p>
        </p:txBody>
      </p:sp>
      <p:sp>
        <p:nvSpPr>
          <p:cNvPr id="17" name="Rectangle 16">
            <a:extLst>
              <a:ext uri="{FF2B5EF4-FFF2-40B4-BE49-F238E27FC236}">
                <a16:creationId xmlns:a16="http://schemas.microsoft.com/office/drawing/2014/main" id="{4F8A195F-C404-9C9A-6C86-80AA3E54F14C}"/>
              </a:ext>
            </a:extLst>
          </p:cNvPr>
          <p:cNvSpPr/>
          <p:nvPr/>
        </p:nvSpPr>
        <p:spPr>
          <a:xfrm>
            <a:off x="0" y="6645728"/>
            <a:ext cx="12192000" cy="207411"/>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D933CF6F-D34E-FA21-F864-F2E4C7EDC8AF}"/>
              </a:ext>
            </a:extLst>
          </p:cNvPr>
          <p:cNvCxnSpPr>
            <a:cxnSpLocks/>
          </p:cNvCxnSpPr>
          <p:nvPr/>
        </p:nvCxnSpPr>
        <p:spPr>
          <a:xfrm>
            <a:off x="786001" y="751115"/>
            <a:ext cx="4777241" cy="0"/>
          </a:xfrm>
          <a:prstGeom prst="line">
            <a:avLst/>
          </a:prstGeom>
          <a:ln w="38100">
            <a:solidFill>
              <a:srgbClr val="62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921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trodu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C6D10C-4788-A84C-925A-492A11EFEA6E}"/>
              </a:ext>
            </a:extLst>
          </p:cNvPr>
          <p:cNvSpPr/>
          <p:nvPr/>
        </p:nvSpPr>
        <p:spPr>
          <a:xfrm>
            <a:off x="0" y="0"/>
            <a:ext cx="12192000" cy="6858000"/>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2670924-6264-B71A-6E98-B4A8994037BB}"/>
              </a:ext>
            </a:extLst>
          </p:cNvPr>
          <p:cNvSpPr/>
          <p:nvPr/>
        </p:nvSpPr>
        <p:spPr>
          <a:xfrm>
            <a:off x="0" y="6111240"/>
            <a:ext cx="12187238" cy="74676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DA43745-F7F4-5D91-3932-BAE91505477B}"/>
              </a:ext>
            </a:extLst>
          </p:cNvPr>
          <p:cNvSpPr txBox="1"/>
          <p:nvPr/>
        </p:nvSpPr>
        <p:spPr>
          <a:xfrm>
            <a:off x="-1" y="1335377"/>
            <a:ext cx="12192000" cy="1200329"/>
          </a:xfrm>
          <a:prstGeom prst="rect">
            <a:avLst/>
          </a:prstGeom>
          <a:noFill/>
        </p:spPr>
        <p:txBody>
          <a:bodyPr wrap="square" rtlCol="0">
            <a:spAutoFit/>
          </a:bodyPr>
          <a:lstStyle/>
          <a:p>
            <a:pPr algn="ctr"/>
            <a:r>
              <a:rPr lang="en-US" sz="3600" b="1" dirty="0">
                <a:solidFill>
                  <a:srgbClr val="83A2B9"/>
                </a:solidFill>
                <a:latin typeface="Verdana" panose="020B0604030504040204" pitchFamily="34" charset="0"/>
                <a:ea typeface="Verdana" panose="020B0604030504040204" pitchFamily="34" charset="0"/>
                <a:cs typeface="Verdana" panose="020B0604030504040204" pitchFamily="34" charset="0"/>
              </a:rPr>
              <a:t>INTRODUCTIONS</a:t>
            </a:r>
          </a:p>
          <a:p>
            <a:pPr algn="ctr"/>
            <a:r>
              <a:rPr lang="en-US" sz="3600" b="1" dirty="0">
                <a:solidFill>
                  <a:srgbClr val="83A2B9"/>
                </a:solidFill>
                <a:latin typeface="Verdana" panose="020B0604030504040204" pitchFamily="34" charset="0"/>
                <a:ea typeface="Verdana" panose="020B0604030504040204" pitchFamily="34" charset="0"/>
                <a:cs typeface="Verdana" panose="020B0604030504040204" pitchFamily="34" charset="0"/>
              </a:rPr>
              <a:t>SUGGESTED FORMAT</a:t>
            </a:r>
          </a:p>
        </p:txBody>
      </p:sp>
      <p:sp>
        <p:nvSpPr>
          <p:cNvPr id="9" name="TextBox 8">
            <a:extLst>
              <a:ext uri="{FF2B5EF4-FFF2-40B4-BE49-F238E27FC236}">
                <a16:creationId xmlns:a16="http://schemas.microsoft.com/office/drawing/2014/main" id="{146CA8EB-D3D6-FD69-3358-1AE5040E1468}"/>
              </a:ext>
            </a:extLst>
          </p:cNvPr>
          <p:cNvSpPr txBox="1"/>
          <p:nvPr/>
        </p:nvSpPr>
        <p:spPr>
          <a:xfrm>
            <a:off x="1630135" y="2859935"/>
            <a:ext cx="8931729" cy="2554545"/>
          </a:xfrm>
          <a:prstGeom prst="rect">
            <a:avLst/>
          </a:prstGeom>
          <a:noFill/>
        </p:spPr>
        <p:txBody>
          <a:bodyPr wrap="square" rtlCol="0">
            <a:spAutoFit/>
          </a:bodyPr>
          <a:lstStyle/>
          <a:p>
            <a:pPr marL="0" indent="0" algn="ctr">
              <a:buFont typeface="Arial" panose="020B0604020202020204" pitchFamily="34" charset="0"/>
              <a:buNone/>
            </a:pPr>
            <a:r>
              <a:rPr lang="en-US" sz="2000" b="1" dirty="0">
                <a:solidFill>
                  <a:srgbClr val="BCBEC0"/>
                </a:solidFill>
                <a:latin typeface="Trebuchet MS" panose="020B0703020202090204" pitchFamily="34" charset="0"/>
              </a:rPr>
              <a:t>Pre-Intensive Session (75 Minutes)</a:t>
            </a:r>
          </a:p>
          <a:p>
            <a:pPr marL="0" indent="0" algn="ctr">
              <a:buFont typeface="Arial" panose="020B0604020202020204" pitchFamily="34" charset="0"/>
              <a:buNone/>
            </a:pPr>
            <a:r>
              <a:rPr lang="en-US" sz="2000" b="1" dirty="0">
                <a:solidFill>
                  <a:srgbClr val="BCBEC0"/>
                </a:solidFill>
                <a:latin typeface="Trebuchet MS" panose="020B0703020202090204" pitchFamily="34" charset="0"/>
              </a:rPr>
              <a:t> </a:t>
            </a:r>
            <a:r>
              <a:rPr lang="en-US" sz="2000" dirty="0">
                <a:solidFill>
                  <a:srgbClr val="BCBEC0"/>
                </a:solidFill>
                <a:latin typeface="Trebuchet MS" panose="020B0703020202090204" pitchFamily="34" charset="0"/>
              </a:rPr>
              <a:t>Moderator provides introductions, and each speaker is given 20-30 minutes to present their area of expertise related to the session topic</a:t>
            </a:r>
          </a:p>
          <a:p>
            <a:pPr marL="385754" indent="-385754" algn="ctr">
              <a:buFont typeface="Arial" panose="020B0604020202020204" pitchFamily="34" charset="0"/>
              <a:buChar char="•"/>
            </a:pPr>
            <a:endParaRPr lang="en-US" sz="2000" dirty="0">
              <a:solidFill>
                <a:srgbClr val="BCBEC0"/>
              </a:solidFill>
              <a:latin typeface="Trebuchet MS" panose="020B0703020202090204" pitchFamily="34" charset="0"/>
            </a:endParaRPr>
          </a:p>
          <a:p>
            <a:pPr marL="0" indent="0" algn="ctr">
              <a:buFont typeface="Arial" panose="020B0604020202020204" pitchFamily="34" charset="0"/>
              <a:buNone/>
            </a:pPr>
            <a:r>
              <a:rPr lang="en-US" sz="2000" b="1" dirty="0">
                <a:solidFill>
                  <a:srgbClr val="BCBEC0"/>
                </a:solidFill>
                <a:latin typeface="Trebuchet MS" panose="020B0703020202090204" pitchFamily="34" charset="0"/>
              </a:rPr>
              <a:t>Breakout Session (60 Minutes)</a:t>
            </a:r>
          </a:p>
          <a:p>
            <a:pPr marL="0" indent="0" algn="ctr">
              <a:buFont typeface="Arial" panose="020B0604020202020204" pitchFamily="34" charset="0"/>
              <a:buNone/>
            </a:pPr>
            <a:r>
              <a:rPr lang="en-US" sz="2000" dirty="0">
                <a:solidFill>
                  <a:srgbClr val="BCBEC0"/>
                </a:solidFill>
                <a:latin typeface="Trebuchet MS" panose="020B0703020202090204" pitchFamily="34" charset="0"/>
              </a:rPr>
              <a:t>Moderator provides introductions, and each speaker is given 5-8 minutes to introduce themselves and present their specific information related to the session topic</a:t>
            </a:r>
          </a:p>
        </p:txBody>
      </p:sp>
      <p:sp>
        <p:nvSpPr>
          <p:cNvPr id="11" name="TextBox 10">
            <a:extLst>
              <a:ext uri="{FF2B5EF4-FFF2-40B4-BE49-F238E27FC236}">
                <a16:creationId xmlns:a16="http://schemas.microsoft.com/office/drawing/2014/main" id="{A95053A1-0CF7-F2F6-8F41-9D7F780B6F56}"/>
              </a:ext>
            </a:extLst>
          </p:cNvPr>
          <p:cNvSpPr txBox="1"/>
          <p:nvPr/>
        </p:nvSpPr>
        <p:spPr>
          <a:xfrm>
            <a:off x="-1" y="6395937"/>
            <a:ext cx="12191999" cy="246221"/>
          </a:xfrm>
          <a:prstGeom prst="rect">
            <a:avLst/>
          </a:prstGeom>
          <a:noFill/>
        </p:spPr>
        <p:txBody>
          <a:bodyPr wrap="square" rtlCol="0">
            <a:spAutoFit/>
          </a:bodyPr>
          <a:lstStyle/>
          <a:p>
            <a:pPr algn="ctr"/>
            <a:r>
              <a:rPr lang="en-US" sz="1000" b="0" spc="300" dirty="0">
                <a:solidFill>
                  <a:srgbClr val="0E2C4F"/>
                </a:solidFill>
                <a:effectLst/>
                <a:latin typeface="Verdana" panose="020B0604030504040204" pitchFamily="34" charset="0"/>
                <a:ea typeface="Verdana" panose="020B0604030504040204" pitchFamily="34" charset="0"/>
                <a:cs typeface="Verdana" panose="020B0604030504040204" pitchFamily="34" charset="0"/>
              </a:rPr>
              <a:t>2024 NATIONAL SMALL BUSINESS CONFERENCE   •   ATLANTA, GEORGIA   •   NATIONAL8aASSOCIATION.ORG</a:t>
            </a:r>
          </a:p>
        </p:txBody>
      </p:sp>
      <p:cxnSp>
        <p:nvCxnSpPr>
          <p:cNvPr id="12" name="Straight Connector 11">
            <a:extLst>
              <a:ext uri="{FF2B5EF4-FFF2-40B4-BE49-F238E27FC236}">
                <a16:creationId xmlns:a16="http://schemas.microsoft.com/office/drawing/2014/main" id="{FDED46CA-024A-7D1B-F809-31256D03F99B}"/>
              </a:ext>
            </a:extLst>
          </p:cNvPr>
          <p:cNvCxnSpPr>
            <a:cxnSpLocks/>
          </p:cNvCxnSpPr>
          <p:nvPr/>
        </p:nvCxnSpPr>
        <p:spPr>
          <a:xfrm>
            <a:off x="1630135" y="888513"/>
            <a:ext cx="8931729" cy="0"/>
          </a:xfrm>
          <a:prstGeom prst="line">
            <a:avLst/>
          </a:prstGeom>
          <a:ln w="38100">
            <a:solidFill>
              <a:srgbClr val="83A2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215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7060B86-E090-A1FF-C501-641080D810AA}"/>
              </a:ext>
            </a:extLst>
          </p:cNvPr>
          <p:cNvSpPr/>
          <p:nvPr/>
        </p:nvSpPr>
        <p:spPr>
          <a:xfrm>
            <a:off x="0" y="0"/>
            <a:ext cx="4823012" cy="6858000"/>
          </a:xfrm>
          <a:prstGeom prst="rect">
            <a:avLst/>
          </a:prstGeom>
          <a:solidFill>
            <a:srgbClr val="0E2C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8A91A1F-0042-C837-171E-E31D4DFBA390}"/>
              </a:ext>
            </a:extLst>
          </p:cNvPr>
          <p:cNvSpPr/>
          <p:nvPr/>
        </p:nvSpPr>
        <p:spPr>
          <a:xfrm>
            <a:off x="4823012" y="0"/>
            <a:ext cx="7368988" cy="6858000"/>
          </a:xfrm>
          <a:prstGeom prst="rect">
            <a:avLst/>
          </a:prstGeom>
          <a:solidFill>
            <a:srgbClr val="83A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FD5AAE8-6787-35A8-FDA6-C019AAF80A42}"/>
              </a:ext>
            </a:extLst>
          </p:cNvPr>
          <p:cNvSpPr/>
          <p:nvPr/>
        </p:nvSpPr>
        <p:spPr>
          <a:xfrm>
            <a:off x="412377" y="449864"/>
            <a:ext cx="3998259" cy="4267200"/>
          </a:xfrm>
          <a:prstGeom prst="rect">
            <a:avLst/>
          </a:prstGeom>
          <a:noFill/>
          <a:ln w="38100">
            <a:solidFill>
              <a:srgbClr val="83A2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27B26FAA-9B44-F293-CA92-54A7BECBB3C7}"/>
              </a:ext>
            </a:extLst>
          </p:cNvPr>
          <p:cNvSpPr>
            <a:spLocks noGrp="1"/>
          </p:cNvSpPr>
          <p:nvPr>
            <p:ph idx="1" hasCustomPrompt="1"/>
          </p:nvPr>
        </p:nvSpPr>
        <p:spPr>
          <a:xfrm>
            <a:off x="5472545" y="899059"/>
            <a:ext cx="6151419" cy="5307776"/>
          </a:xfrm>
        </p:spPr>
        <p:txBody>
          <a:bodyPr/>
          <a:lstStyle>
            <a:lvl1pPr>
              <a:defRPr b="0" i="0">
                <a:solidFill>
                  <a:srgbClr val="0E2C4F"/>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Insert content here.</a:t>
            </a:r>
          </a:p>
        </p:txBody>
      </p:sp>
      <p:sp>
        <p:nvSpPr>
          <p:cNvPr id="17" name="Title 1">
            <a:extLst>
              <a:ext uri="{FF2B5EF4-FFF2-40B4-BE49-F238E27FC236}">
                <a16:creationId xmlns:a16="http://schemas.microsoft.com/office/drawing/2014/main" id="{BE78A585-8300-39E8-4B30-129F46F9DDBF}"/>
              </a:ext>
            </a:extLst>
          </p:cNvPr>
          <p:cNvSpPr>
            <a:spLocks noGrp="1"/>
          </p:cNvSpPr>
          <p:nvPr>
            <p:ph type="ctrTitle" hasCustomPrompt="1"/>
          </p:nvPr>
        </p:nvSpPr>
        <p:spPr>
          <a:xfrm>
            <a:off x="815635" y="899059"/>
            <a:ext cx="3191742" cy="1553195"/>
          </a:xfrm>
        </p:spPr>
        <p:txBody>
          <a:bodyPr anchor="b">
            <a:noAutofit/>
          </a:bodyPr>
          <a:lstStyle>
            <a:lvl1pPr algn="l">
              <a:lnSpc>
                <a:spcPct val="85000"/>
              </a:lnSpc>
              <a:defRPr sz="5400" b="1">
                <a:solidFill>
                  <a:srgbClr val="83A2B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Slide Title</a:t>
            </a:r>
          </a:p>
        </p:txBody>
      </p:sp>
      <p:pic>
        <p:nvPicPr>
          <p:cNvPr id="4" name="Picture 3" descr="A logo for a conference&#10;&#10;Description automatically generated">
            <a:extLst>
              <a:ext uri="{FF2B5EF4-FFF2-40B4-BE49-F238E27FC236}">
                <a16:creationId xmlns:a16="http://schemas.microsoft.com/office/drawing/2014/main" id="{70D71C96-DE58-8DB5-D8E5-8A1859D57C98}"/>
              </a:ext>
            </a:extLst>
          </p:cNvPr>
          <p:cNvPicPr>
            <a:picLocks noChangeAspect="1"/>
          </p:cNvPicPr>
          <p:nvPr/>
        </p:nvPicPr>
        <p:blipFill>
          <a:blip r:embed="rId2"/>
          <a:stretch>
            <a:fillRect/>
          </a:stretch>
        </p:blipFill>
        <p:spPr>
          <a:xfrm>
            <a:off x="348868" y="4902266"/>
            <a:ext cx="4101877" cy="1931984"/>
          </a:xfrm>
          <a:prstGeom prst="rect">
            <a:avLst/>
          </a:prstGeom>
        </p:spPr>
      </p:pic>
    </p:spTree>
    <p:extLst>
      <p:ext uri="{BB962C8B-B14F-4D97-AF65-F5344CB8AC3E}">
        <p14:creationId xmlns:p14="http://schemas.microsoft.com/office/powerpoint/2010/main" val="104273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339761-152A-6385-2362-BCA339611F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AC356D-4454-5E78-0995-82DA47B1F3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CAA2F6-B18D-14A5-8B43-8A77BCCBB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D6B0F-EAB9-46C6-8F34-50647D00E615}" type="datetimeFigureOut">
              <a:rPr lang="en-US" smtClean="0"/>
              <a:t>2/6/2024</a:t>
            </a:fld>
            <a:endParaRPr lang="en-US"/>
          </a:p>
        </p:txBody>
      </p:sp>
      <p:sp>
        <p:nvSpPr>
          <p:cNvPr id="5" name="Footer Placeholder 4">
            <a:extLst>
              <a:ext uri="{FF2B5EF4-FFF2-40B4-BE49-F238E27FC236}">
                <a16:creationId xmlns:a16="http://schemas.microsoft.com/office/drawing/2014/main" id="{D2F4765A-C1E5-4A62-0280-379518F219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F7C018-9E41-DB33-6F2A-20DFFB6457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0C4ED7-06E1-4F60-BE17-DA4D73C8C11E}" type="slidenum">
              <a:rPr lang="en-US" smtClean="0"/>
              <a:t>‹#›</a:t>
            </a:fld>
            <a:endParaRPr lang="en-US"/>
          </a:p>
        </p:txBody>
      </p:sp>
    </p:spTree>
    <p:extLst>
      <p:ext uri="{BB962C8B-B14F-4D97-AF65-F5344CB8AC3E}">
        <p14:creationId xmlns:p14="http://schemas.microsoft.com/office/powerpoint/2010/main" val="346170923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2" r:id="rId22"/>
    <p:sldLayoutId id="2147483863"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5.emf"/></Relationships>
</file>

<file path=ppt/slides/_rels/slide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04C6F5-69AA-BBE5-5F11-C326F5DA3F22}"/>
              </a:ext>
            </a:extLst>
          </p:cNvPr>
          <p:cNvSpPr>
            <a:spLocks noGrp="1"/>
          </p:cNvSpPr>
          <p:nvPr>
            <p:ph type="ctrTitle"/>
          </p:nvPr>
        </p:nvSpPr>
        <p:spPr>
          <a:xfrm>
            <a:off x="3876827" y="1567543"/>
            <a:ext cx="7370214" cy="3063075"/>
          </a:xfrm>
        </p:spPr>
        <p:txBody>
          <a:bodyPr anchor="b">
            <a:normAutofit/>
          </a:bodyPr>
          <a:lstStyle/>
          <a:p>
            <a:r>
              <a:rPr lang="en-US"/>
              <a:t>Bid and Size Protests</a:t>
            </a:r>
            <a:endParaRPr lang="en-US" dirty="0"/>
          </a:p>
        </p:txBody>
      </p:sp>
      <p:sp>
        <p:nvSpPr>
          <p:cNvPr id="4" name="Text Placeholder 3">
            <a:extLst>
              <a:ext uri="{FF2B5EF4-FFF2-40B4-BE49-F238E27FC236}">
                <a16:creationId xmlns:a16="http://schemas.microsoft.com/office/drawing/2014/main" id="{07B82E58-F497-BE6C-D54A-8E114090E214}"/>
              </a:ext>
            </a:extLst>
          </p:cNvPr>
          <p:cNvSpPr>
            <a:spLocks noGrp="1"/>
          </p:cNvSpPr>
          <p:nvPr>
            <p:ph type="subTitle" idx="1"/>
          </p:nvPr>
        </p:nvSpPr>
        <p:spPr>
          <a:xfrm>
            <a:off x="3876827" y="4865114"/>
            <a:ext cx="7370214" cy="588630"/>
          </a:xfrm>
        </p:spPr>
        <p:txBody>
          <a:bodyPr>
            <a:normAutofit fontScale="92500"/>
          </a:bodyPr>
          <a:lstStyle/>
          <a:p>
            <a:pPr marL="0" marR="0" lvl="0" indent="0" defTabSz="914136" rtl="0" eaLnBrk="1" fontAlgn="auto" latinLnBrk="0" hangingPunct="1">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effectLst/>
                <a:uLnTx/>
                <a:uFillTx/>
              </a:rPr>
              <a:t>Bob Tompkins</a:t>
            </a:r>
            <a:r>
              <a:rPr kumimoji="0" lang="en-US" b="1" i="0" u="none" strike="noStrike" kern="1200" cap="none" spc="0" normalizeH="0" baseline="0" noProof="0">
                <a:ln>
                  <a:noFill/>
                </a:ln>
                <a:effectLst/>
                <a:uLnTx/>
                <a:uFillTx/>
              </a:rPr>
              <a:t>, Hillary </a:t>
            </a:r>
            <a:r>
              <a:rPr kumimoji="0" lang="en-US" b="1" i="0" u="none" strike="noStrike" kern="1200" cap="none" spc="0" normalizeH="0" baseline="0" noProof="0" dirty="0">
                <a:ln>
                  <a:noFill/>
                </a:ln>
                <a:effectLst/>
                <a:uLnTx/>
                <a:uFillTx/>
              </a:rPr>
              <a:t>Freund &amp; Kelsey Hayes</a:t>
            </a:r>
          </a:p>
          <a:p>
            <a:endParaRPr lang="en-US" dirty="0"/>
          </a:p>
        </p:txBody>
      </p:sp>
    </p:spTree>
    <p:extLst>
      <p:ext uri="{BB962C8B-B14F-4D97-AF65-F5344CB8AC3E}">
        <p14:creationId xmlns:p14="http://schemas.microsoft.com/office/powerpoint/2010/main" val="148683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8899650-9CD4-3004-AE4B-1F949889573F}"/>
              </a:ext>
            </a:extLst>
          </p:cNvPr>
          <p:cNvSpPr>
            <a:spLocks noGrp="1"/>
          </p:cNvSpPr>
          <p:nvPr>
            <p:ph idx="1"/>
          </p:nvPr>
        </p:nvSpPr>
        <p:spPr>
          <a:xfrm>
            <a:off x="751114" y="1594673"/>
            <a:ext cx="10742386" cy="4247327"/>
          </a:xfrm>
        </p:spPr>
        <p:txBody>
          <a:bodyPr>
            <a:normAutofit fontScale="92500" lnSpcReduction="20000"/>
          </a:bodyPr>
          <a:lstStyle/>
          <a:p>
            <a:r>
              <a:rPr lang="en-US" dirty="0"/>
              <a:t>The CO forwards the size protest to the SBA Area Office (AO) </a:t>
            </a:r>
          </a:p>
          <a:p>
            <a:r>
              <a:rPr lang="en-US" dirty="0"/>
              <a:t>The AO notifies CO, protester, and protested concern that a size protest has been received and sends protested concern a Notice of Size Protest and an SBA Form 355 and asks them to respond to the protest</a:t>
            </a:r>
          </a:p>
          <a:p>
            <a:r>
              <a:rPr lang="en-US" dirty="0"/>
              <a:t>The protested concern must complete and return SBA Form 355 and other requested information </a:t>
            </a:r>
            <a:r>
              <a:rPr lang="en-US" b="1" u="sng" dirty="0"/>
              <a:t>within 3 working days</a:t>
            </a:r>
          </a:p>
          <a:p>
            <a:pPr lvl="1"/>
            <a:r>
              <a:rPr lang="en-US" dirty="0"/>
              <a:t>Limited extensions may be granted by the AO, upon request</a:t>
            </a:r>
          </a:p>
          <a:p>
            <a:r>
              <a:rPr lang="en-US" dirty="0"/>
              <a:t>The protested concern has the burden of demonstrating it is small; this can present challenges when an affiliation is alleged, but the awardee cannot get information from the affiliate</a:t>
            </a:r>
          </a:p>
          <a:p>
            <a:endParaRPr lang="en-US" dirty="0"/>
          </a:p>
        </p:txBody>
      </p:sp>
      <p:sp>
        <p:nvSpPr>
          <p:cNvPr id="3" name="Content Placeholder 2">
            <a:extLst>
              <a:ext uri="{FF2B5EF4-FFF2-40B4-BE49-F238E27FC236}">
                <a16:creationId xmlns:a16="http://schemas.microsoft.com/office/drawing/2014/main" id="{67A81448-EB5E-5FFE-CF8A-042BBF490B42}"/>
              </a:ext>
            </a:extLst>
          </p:cNvPr>
          <p:cNvSpPr>
            <a:spLocks noGrp="1"/>
          </p:cNvSpPr>
          <p:nvPr>
            <p:ph type="ctrTitle"/>
          </p:nvPr>
        </p:nvSpPr>
        <p:spPr>
          <a:xfrm>
            <a:off x="751114" y="519113"/>
            <a:ext cx="6335485" cy="582385"/>
          </a:xfrm>
        </p:spPr>
        <p:txBody>
          <a:bodyPr anchor="b">
            <a:normAutofit fontScale="90000"/>
          </a:bodyPr>
          <a:lstStyle/>
          <a:p>
            <a:r>
              <a:rPr lang="en-US"/>
              <a:t>What Happens After the Size Protest is Filed?</a:t>
            </a:r>
            <a:endParaRPr lang="en-US" dirty="0"/>
          </a:p>
        </p:txBody>
      </p:sp>
    </p:spTree>
    <p:extLst>
      <p:ext uri="{BB962C8B-B14F-4D97-AF65-F5344CB8AC3E}">
        <p14:creationId xmlns:p14="http://schemas.microsoft.com/office/powerpoint/2010/main" val="3725235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DF4341-EFBE-08A6-7075-C0F338B77860}"/>
              </a:ext>
            </a:extLst>
          </p:cNvPr>
          <p:cNvSpPr>
            <a:spLocks noGrp="1"/>
          </p:cNvSpPr>
          <p:nvPr>
            <p:ph idx="1"/>
          </p:nvPr>
        </p:nvSpPr>
        <p:spPr>
          <a:xfrm>
            <a:off x="751114" y="1594673"/>
            <a:ext cx="10742386" cy="4247327"/>
          </a:xfrm>
        </p:spPr>
        <p:txBody>
          <a:bodyPr>
            <a:normAutofit fontScale="85000" lnSpcReduction="10000"/>
          </a:bodyPr>
          <a:lstStyle/>
          <a:p>
            <a:r>
              <a:rPr lang="en-US" dirty="0"/>
              <a:t>The Area Office will render a formal size determination within 15 business days, if possible</a:t>
            </a:r>
          </a:p>
          <a:p>
            <a:r>
              <a:rPr lang="en-US" dirty="0"/>
              <a:t>Size determination will address the grounds raised by the protester</a:t>
            </a:r>
          </a:p>
          <a:p>
            <a:pPr lvl="1"/>
            <a:r>
              <a:rPr lang="en-US" dirty="0"/>
              <a:t>Note: the Area Office may raise additional grounds, provided it informs the protested firm of those grounds</a:t>
            </a:r>
          </a:p>
          <a:p>
            <a:pPr lvl="1"/>
            <a:r>
              <a:rPr lang="en-US" i="1" dirty="0"/>
              <a:t>See, e.g.</a:t>
            </a:r>
            <a:r>
              <a:rPr lang="en-US" dirty="0"/>
              <a:t>, </a:t>
            </a:r>
            <a:r>
              <a:rPr lang="en-US" sz="2400" i="1" dirty="0"/>
              <a:t>C2 Alaska</a:t>
            </a:r>
            <a:r>
              <a:rPr lang="en-US" sz="2400" dirty="0"/>
              <a:t>, SBA No. SIZ-6149 (Apr. 19, 2022) (OHA agreeing with protested concern that the Area Office did not provide sufficient notice of the change in focus in the siz</a:t>
            </a:r>
            <a:r>
              <a:rPr lang="en-US" dirty="0"/>
              <a:t>e investigation &amp; thus remanding the case)  </a:t>
            </a:r>
          </a:p>
          <a:p>
            <a:r>
              <a:rPr lang="en-US" dirty="0"/>
              <a:t>There may be multiple rounds of exchanges between the Area Office and the </a:t>
            </a:r>
            <a:r>
              <a:rPr lang="en-US"/>
              <a:t>protested concern</a:t>
            </a:r>
          </a:p>
          <a:p>
            <a:r>
              <a:rPr lang="en-US"/>
              <a:t>A party may appeal the Size Determination within 15 days by filign an Appeal with the Office of Hearings and Appeals (OHA)</a:t>
            </a:r>
            <a:endParaRPr lang="en-US" dirty="0"/>
          </a:p>
          <a:p>
            <a:endParaRPr lang="en-US" sz="2200" dirty="0"/>
          </a:p>
        </p:txBody>
      </p:sp>
      <p:sp>
        <p:nvSpPr>
          <p:cNvPr id="3" name="Content Placeholder 2">
            <a:extLst>
              <a:ext uri="{FF2B5EF4-FFF2-40B4-BE49-F238E27FC236}">
                <a16:creationId xmlns:a16="http://schemas.microsoft.com/office/drawing/2014/main" id="{67A81448-EB5E-5FFE-CF8A-042BBF490B42}"/>
              </a:ext>
            </a:extLst>
          </p:cNvPr>
          <p:cNvSpPr>
            <a:spLocks noGrp="1"/>
          </p:cNvSpPr>
          <p:nvPr>
            <p:ph type="ctrTitle"/>
          </p:nvPr>
        </p:nvSpPr>
        <p:spPr>
          <a:xfrm>
            <a:off x="751114" y="519113"/>
            <a:ext cx="6335485" cy="582385"/>
          </a:xfrm>
        </p:spPr>
        <p:txBody>
          <a:bodyPr anchor="b">
            <a:normAutofit/>
          </a:bodyPr>
          <a:lstStyle/>
          <a:p>
            <a:r>
              <a:rPr lang="en-US" sz="3600"/>
              <a:t>Then What?</a:t>
            </a:r>
            <a:endParaRPr lang="en-US" sz="3600" dirty="0"/>
          </a:p>
        </p:txBody>
      </p:sp>
    </p:spTree>
    <p:extLst>
      <p:ext uri="{BB962C8B-B14F-4D97-AF65-F5344CB8AC3E}">
        <p14:creationId xmlns:p14="http://schemas.microsoft.com/office/powerpoint/2010/main" val="1790455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8F9B2D-CECA-1438-1076-0E2505926A55}"/>
              </a:ext>
            </a:extLst>
          </p:cNvPr>
          <p:cNvSpPr>
            <a:spLocks noGrp="1"/>
          </p:cNvSpPr>
          <p:nvPr>
            <p:ph idx="1"/>
          </p:nvPr>
        </p:nvSpPr>
        <p:spPr/>
        <p:txBody>
          <a:bodyPr>
            <a:normAutofit/>
          </a:bodyPr>
          <a:lstStyle/>
          <a:p>
            <a:r>
              <a:rPr lang="en-US" dirty="0"/>
              <a:t>SBA’s regs governing size protests provide that if a concern fails to – </a:t>
            </a:r>
          </a:p>
          <a:p>
            <a:pPr lvl="1"/>
            <a:r>
              <a:rPr lang="en-US" dirty="0"/>
              <a:t>Submit a completed SBA Form 355, respond to the allegations of the protest, or provide SBA with other requested information within the time allowed by SBA; or </a:t>
            </a:r>
          </a:p>
          <a:p>
            <a:pPr lvl="1"/>
            <a:r>
              <a:rPr lang="en-US" dirty="0"/>
              <a:t>Submits incomplete information, </a:t>
            </a:r>
          </a:p>
          <a:p>
            <a:r>
              <a:rPr lang="en-US" dirty="0"/>
              <a:t>Then SBA </a:t>
            </a:r>
            <a:r>
              <a:rPr lang="en-US" b="1" dirty="0"/>
              <a:t>may presume that disclosure of the information required by the form or other missing information would demonstrate that the concern is other than a small business.</a:t>
            </a:r>
          </a:p>
        </p:txBody>
      </p:sp>
      <p:sp>
        <p:nvSpPr>
          <p:cNvPr id="3" name="Title 2">
            <a:extLst>
              <a:ext uri="{FF2B5EF4-FFF2-40B4-BE49-F238E27FC236}">
                <a16:creationId xmlns:a16="http://schemas.microsoft.com/office/drawing/2014/main" id="{BEA19F47-302F-083B-1FE0-BB478574F856}"/>
              </a:ext>
            </a:extLst>
          </p:cNvPr>
          <p:cNvSpPr>
            <a:spLocks noGrp="1"/>
          </p:cNvSpPr>
          <p:nvPr>
            <p:ph type="ctrTitle"/>
          </p:nvPr>
        </p:nvSpPr>
        <p:spPr/>
        <p:txBody>
          <a:bodyPr/>
          <a:lstStyle/>
          <a:p>
            <a:r>
              <a:rPr lang="en-US" dirty="0"/>
              <a:t>Beware of the Adverse Inference Rules</a:t>
            </a:r>
          </a:p>
        </p:txBody>
      </p:sp>
    </p:spTree>
    <p:extLst>
      <p:ext uri="{BB962C8B-B14F-4D97-AF65-F5344CB8AC3E}">
        <p14:creationId xmlns:p14="http://schemas.microsoft.com/office/powerpoint/2010/main" val="404100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8F9B2D-CECA-1438-1076-0E2505926A55}"/>
              </a:ext>
            </a:extLst>
          </p:cNvPr>
          <p:cNvSpPr>
            <a:spLocks noGrp="1"/>
          </p:cNvSpPr>
          <p:nvPr>
            <p:ph idx="1"/>
          </p:nvPr>
        </p:nvSpPr>
        <p:spPr/>
        <p:txBody>
          <a:bodyPr>
            <a:normAutofit/>
          </a:bodyPr>
          <a:lstStyle/>
          <a:p>
            <a:r>
              <a:rPr lang="en-US" dirty="0"/>
              <a:t>“In the case of refusal or failure to furnish requested information within a required time period, </a:t>
            </a:r>
            <a:r>
              <a:rPr lang="en-US" b="1" dirty="0"/>
              <a:t>SBA may assume that disclosure would be contrary to the interests of the party failing to make disclosure</a:t>
            </a:r>
            <a:r>
              <a:rPr lang="en-US" dirty="0"/>
              <a:t>.” </a:t>
            </a:r>
          </a:p>
          <a:p>
            <a:pPr lvl="1"/>
            <a:r>
              <a:rPr lang="da-DK" dirty="0"/>
              <a:t>13 C.F.R. § 121.1009(d)</a:t>
            </a:r>
          </a:p>
          <a:p>
            <a:r>
              <a:rPr lang="en-US"/>
              <a:t>Generally, new evidence and information CANNOT be provided in an Appeal to OHA</a:t>
            </a:r>
          </a:p>
          <a:p>
            <a:r>
              <a:rPr lang="en-US"/>
              <a:t>All </a:t>
            </a:r>
            <a:r>
              <a:rPr lang="en-US" dirty="0"/>
              <a:t>the more reason to make sure you timely provide SBA with the requested information</a:t>
            </a:r>
          </a:p>
        </p:txBody>
      </p:sp>
      <p:sp>
        <p:nvSpPr>
          <p:cNvPr id="3" name="Title 2">
            <a:extLst>
              <a:ext uri="{FF2B5EF4-FFF2-40B4-BE49-F238E27FC236}">
                <a16:creationId xmlns:a16="http://schemas.microsoft.com/office/drawing/2014/main" id="{BEA19F47-302F-083B-1FE0-BB478574F856}"/>
              </a:ext>
            </a:extLst>
          </p:cNvPr>
          <p:cNvSpPr>
            <a:spLocks noGrp="1"/>
          </p:cNvSpPr>
          <p:nvPr>
            <p:ph type="ctrTitle"/>
          </p:nvPr>
        </p:nvSpPr>
        <p:spPr/>
        <p:txBody>
          <a:bodyPr/>
          <a:lstStyle/>
          <a:p>
            <a:r>
              <a:rPr lang="en-US" dirty="0"/>
              <a:t>Beware of the Adverse Inference Rules</a:t>
            </a:r>
          </a:p>
        </p:txBody>
      </p:sp>
    </p:spTree>
    <p:extLst>
      <p:ext uri="{BB962C8B-B14F-4D97-AF65-F5344CB8AC3E}">
        <p14:creationId xmlns:p14="http://schemas.microsoft.com/office/powerpoint/2010/main" val="2125731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8F9B2D-CECA-1438-1076-0E2505926A55}"/>
              </a:ext>
            </a:extLst>
          </p:cNvPr>
          <p:cNvSpPr>
            <a:spLocks noGrp="1"/>
          </p:cNvSpPr>
          <p:nvPr>
            <p:ph idx="1"/>
          </p:nvPr>
        </p:nvSpPr>
        <p:spPr/>
        <p:txBody>
          <a:bodyPr>
            <a:normAutofit fontScale="92500" lnSpcReduction="20000"/>
          </a:bodyPr>
          <a:lstStyle/>
          <a:p>
            <a:r>
              <a:rPr lang="en-US" i="1" dirty="0"/>
              <a:t>See, e.g.</a:t>
            </a:r>
            <a:r>
              <a:rPr lang="en-US" dirty="0"/>
              <a:t>, </a:t>
            </a:r>
            <a:r>
              <a:rPr lang="en-US" i="1" dirty="0"/>
              <a:t>Sanford Federal</a:t>
            </a:r>
            <a:r>
              <a:rPr lang="en-US" dirty="0"/>
              <a:t>, SBA No. SIZ-6261 (Jan. 16, 2024) (affirming Area Office’s size determination where the protested concern did not produce a completed SBA Form 355 and other requested documents and concluding the Area Office thus appropriately drew an adverse inference) </a:t>
            </a:r>
          </a:p>
          <a:p>
            <a:r>
              <a:rPr lang="en-US" i="1" dirty="0"/>
              <a:t>But see </a:t>
            </a:r>
            <a:r>
              <a:rPr lang="it-IT" i="1" dirty="0"/>
              <a:t>VMJR Companies LLC</a:t>
            </a:r>
            <a:r>
              <a:rPr lang="it-IT" dirty="0"/>
              <a:t>, SBA No. SIZ-6199 (Mar. 21, 2023) (</a:t>
            </a:r>
            <a:r>
              <a:rPr lang="en-US" dirty="0"/>
              <a:t>concluding the Area Office did not act reasonably when “making additional requests in the forms of reminders, after business hours, and overlooking the fact that Appellant had requested the tax returns for multiple entities and was waiting from its accountant” and thus vacating and remanding size determination based on adverse inferences drawn by the Area Office)</a:t>
            </a:r>
          </a:p>
        </p:txBody>
      </p:sp>
      <p:sp>
        <p:nvSpPr>
          <p:cNvPr id="3" name="Title 2">
            <a:extLst>
              <a:ext uri="{FF2B5EF4-FFF2-40B4-BE49-F238E27FC236}">
                <a16:creationId xmlns:a16="http://schemas.microsoft.com/office/drawing/2014/main" id="{BEA19F47-302F-083B-1FE0-BB478574F856}"/>
              </a:ext>
            </a:extLst>
          </p:cNvPr>
          <p:cNvSpPr>
            <a:spLocks noGrp="1"/>
          </p:cNvSpPr>
          <p:nvPr>
            <p:ph type="ctrTitle"/>
          </p:nvPr>
        </p:nvSpPr>
        <p:spPr/>
        <p:txBody>
          <a:bodyPr/>
          <a:lstStyle/>
          <a:p>
            <a:r>
              <a:rPr lang="en-US" dirty="0"/>
              <a:t>Beware of the Adverse Inference Rules</a:t>
            </a:r>
          </a:p>
        </p:txBody>
      </p:sp>
    </p:spTree>
    <p:extLst>
      <p:ext uri="{BB962C8B-B14F-4D97-AF65-F5344CB8AC3E}">
        <p14:creationId xmlns:p14="http://schemas.microsoft.com/office/powerpoint/2010/main" val="1325532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BB8986-6BED-4ACB-F735-646196FB65EC}"/>
              </a:ext>
            </a:extLst>
          </p:cNvPr>
          <p:cNvSpPr>
            <a:spLocks noGrp="1"/>
          </p:cNvSpPr>
          <p:nvPr>
            <p:ph idx="1"/>
          </p:nvPr>
        </p:nvSpPr>
        <p:spPr>
          <a:xfrm>
            <a:off x="751114" y="1594673"/>
            <a:ext cx="10742386" cy="4247327"/>
          </a:xfrm>
        </p:spPr>
        <p:txBody>
          <a:bodyPr>
            <a:normAutofit fontScale="92500" lnSpcReduction="20000"/>
          </a:bodyPr>
          <a:lstStyle/>
          <a:p>
            <a:r>
              <a:rPr lang="en-US" dirty="0"/>
              <a:t>If SBA determines the protested concern (the awardee) is small, the agency may proceed with award</a:t>
            </a:r>
          </a:p>
          <a:p>
            <a:r>
              <a:rPr lang="en-US" dirty="0"/>
              <a:t>If SBA determines the awardee is other than small within the 15 day time frame, the agency will withhold award</a:t>
            </a:r>
          </a:p>
          <a:p>
            <a:r>
              <a:rPr lang="en-US" dirty="0"/>
              <a:t>If the SBA finds a “general affiliation” resulting in the protested concern being other than small:</a:t>
            </a:r>
          </a:p>
          <a:p>
            <a:pPr lvl="1"/>
            <a:r>
              <a:rPr lang="en-US" dirty="0"/>
              <a:t>The protested firm must update its SAM.gov listing and notify other agencies to which if it has a pending proposal on a set-aside contract</a:t>
            </a:r>
          </a:p>
          <a:p>
            <a:r>
              <a:rPr lang="en-US" dirty="0"/>
              <a:t>If there is no appeal, the size determination is final agency decision</a:t>
            </a:r>
          </a:p>
          <a:p>
            <a:r>
              <a:rPr lang="en-US" dirty="0"/>
              <a:t>A protested concern can “fix” the issue and apply for recertification by SBA but the fix will not save the challenged award</a:t>
            </a:r>
          </a:p>
          <a:p>
            <a:endParaRPr lang="en-US" dirty="0"/>
          </a:p>
        </p:txBody>
      </p:sp>
      <p:sp>
        <p:nvSpPr>
          <p:cNvPr id="3" name="Content Placeholder 2">
            <a:extLst>
              <a:ext uri="{FF2B5EF4-FFF2-40B4-BE49-F238E27FC236}">
                <a16:creationId xmlns:a16="http://schemas.microsoft.com/office/drawing/2014/main" id="{67A81448-EB5E-5FFE-CF8A-042BBF490B42}"/>
              </a:ext>
            </a:extLst>
          </p:cNvPr>
          <p:cNvSpPr>
            <a:spLocks noGrp="1"/>
          </p:cNvSpPr>
          <p:nvPr>
            <p:ph type="ctrTitle"/>
          </p:nvPr>
        </p:nvSpPr>
        <p:spPr>
          <a:xfrm>
            <a:off x="751114" y="519113"/>
            <a:ext cx="6335485" cy="582385"/>
          </a:xfrm>
        </p:spPr>
        <p:txBody>
          <a:bodyPr anchor="b">
            <a:noAutofit/>
          </a:bodyPr>
          <a:lstStyle/>
          <a:p>
            <a:r>
              <a:rPr lang="en-US" sz="2800"/>
              <a:t>Effect of Size Determination Decision</a:t>
            </a:r>
            <a:endParaRPr lang="en-US" sz="2800" dirty="0"/>
          </a:p>
        </p:txBody>
      </p:sp>
    </p:spTree>
    <p:extLst>
      <p:ext uri="{BB962C8B-B14F-4D97-AF65-F5344CB8AC3E}">
        <p14:creationId xmlns:p14="http://schemas.microsoft.com/office/powerpoint/2010/main" val="2715180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BD98A1-0E5A-34D8-15A2-ABC691C67EE9}"/>
              </a:ext>
            </a:extLst>
          </p:cNvPr>
          <p:cNvSpPr>
            <a:spLocks noGrp="1"/>
          </p:cNvSpPr>
          <p:nvPr>
            <p:ph idx="1"/>
          </p:nvPr>
        </p:nvSpPr>
        <p:spPr/>
        <p:txBody>
          <a:bodyPr>
            <a:normAutofit fontScale="85000" lnSpcReduction="10000"/>
          </a:bodyPr>
          <a:lstStyle/>
          <a:p>
            <a:r>
              <a:rPr lang="en-US" dirty="0"/>
              <a:t>As part of SBA’s Apr. 2023 final rule, SBA addressed instances in which an agency decides to reevaluate offers received as part of its corrective action in response to bid protest</a:t>
            </a:r>
          </a:p>
          <a:p>
            <a:pPr lvl="1"/>
            <a:r>
              <a:rPr lang="en-US" dirty="0"/>
              <a:t>See 13 C.F.R. § 121.1004(g) and 13 C.F.R. § 121.1009</a:t>
            </a:r>
          </a:p>
          <a:p>
            <a:r>
              <a:rPr lang="en-US" dirty="0"/>
              <a:t>When this occurs, SBA will </a:t>
            </a:r>
            <a:r>
              <a:rPr lang="en-US" u="sng" dirty="0"/>
              <a:t>dismiss</a:t>
            </a:r>
            <a:r>
              <a:rPr lang="en-US" dirty="0"/>
              <a:t> any size protest relating to the initial apparent successful offeror</a:t>
            </a:r>
          </a:p>
          <a:p>
            <a:r>
              <a:rPr lang="en-US" dirty="0"/>
              <a:t>When offerors are made aware of the new apparent successful offeror as a result of the agency's corrective action – whether it is the same offeror initially protested or an entirely new offeror – a concern may protest the new apparent successful offeror's size to SBA </a:t>
            </a:r>
            <a:r>
              <a:rPr lang="en-US" u="sng" dirty="0"/>
              <a:t>within five business days</a:t>
            </a:r>
            <a:r>
              <a:rPr lang="en-US" dirty="0"/>
              <a:t> after such notification</a:t>
            </a:r>
          </a:p>
          <a:p>
            <a:pPr lvl="1"/>
            <a:r>
              <a:rPr lang="en-US" dirty="0"/>
              <a:t>This timeliness rule applies to any protest field under FAR subpart 33.1 – meaning, an agency-level protest, a protest to GAO and/or a protest to the U.S. Court of Federal Claims.</a:t>
            </a:r>
          </a:p>
        </p:txBody>
      </p:sp>
      <p:sp>
        <p:nvSpPr>
          <p:cNvPr id="3" name="Title 2">
            <a:extLst>
              <a:ext uri="{FF2B5EF4-FFF2-40B4-BE49-F238E27FC236}">
                <a16:creationId xmlns:a16="http://schemas.microsoft.com/office/drawing/2014/main" id="{4AD6077F-8A07-662F-67CE-E32F0FB8AAF1}"/>
              </a:ext>
            </a:extLst>
          </p:cNvPr>
          <p:cNvSpPr>
            <a:spLocks noGrp="1"/>
          </p:cNvSpPr>
          <p:nvPr>
            <p:ph type="ctrTitle"/>
          </p:nvPr>
        </p:nvSpPr>
        <p:spPr/>
        <p:txBody>
          <a:bodyPr/>
          <a:lstStyle/>
          <a:p>
            <a:r>
              <a:rPr lang="en-US" dirty="0"/>
              <a:t>Concurrent Size &amp; Bid Protests?  </a:t>
            </a:r>
          </a:p>
        </p:txBody>
      </p:sp>
    </p:spTree>
    <p:extLst>
      <p:ext uri="{BB962C8B-B14F-4D97-AF65-F5344CB8AC3E}">
        <p14:creationId xmlns:p14="http://schemas.microsoft.com/office/powerpoint/2010/main" val="3601921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BD98A1-0E5A-34D8-15A2-ABC691C67EE9}"/>
              </a:ext>
            </a:extLst>
          </p:cNvPr>
          <p:cNvSpPr>
            <a:spLocks noGrp="1"/>
          </p:cNvSpPr>
          <p:nvPr>
            <p:ph idx="1"/>
          </p:nvPr>
        </p:nvSpPr>
        <p:spPr/>
        <p:txBody>
          <a:bodyPr>
            <a:normAutofit fontScale="92500" lnSpcReduction="10000"/>
          </a:bodyPr>
          <a:lstStyle/>
          <a:p>
            <a:r>
              <a:rPr lang="en-US" dirty="0"/>
              <a:t>If, however, the agency demonstrates to SBA that the corrective action would not result in a change in the apparent successful offeror &amp; makes a written request to SBA within two business days of the corrective action, SBA will complete the size determination</a:t>
            </a:r>
          </a:p>
          <a:p>
            <a:r>
              <a:rPr lang="en-US" dirty="0"/>
              <a:t>Notwithstanding, SBA will </a:t>
            </a:r>
            <a:r>
              <a:rPr lang="en-US" u="sng" dirty="0"/>
              <a:t>not</a:t>
            </a:r>
            <a:r>
              <a:rPr lang="en-US" dirty="0"/>
              <a:t> complete a size protest if it involves size issues determined as of the date of final proposal revision per 13 C.F.R. § 121.404(d) </a:t>
            </a:r>
          </a:p>
          <a:p>
            <a:pPr lvl="1"/>
            <a:r>
              <a:rPr lang="en-US" dirty="0"/>
              <a:t>13 C.F.R. § 121.404(d) provides that compliance with the nonmanufacturer rule, the ostensible subcontractor rule and the joint venture agreement requirements are determined "as of the date of final proposal revision for negotiated acquisitions and final bid for sealed bidding"</a:t>
            </a:r>
          </a:p>
        </p:txBody>
      </p:sp>
      <p:sp>
        <p:nvSpPr>
          <p:cNvPr id="3" name="Title 2">
            <a:extLst>
              <a:ext uri="{FF2B5EF4-FFF2-40B4-BE49-F238E27FC236}">
                <a16:creationId xmlns:a16="http://schemas.microsoft.com/office/drawing/2014/main" id="{4AD6077F-8A07-662F-67CE-E32F0FB8AAF1}"/>
              </a:ext>
            </a:extLst>
          </p:cNvPr>
          <p:cNvSpPr>
            <a:spLocks noGrp="1"/>
          </p:cNvSpPr>
          <p:nvPr>
            <p:ph type="ctrTitle"/>
          </p:nvPr>
        </p:nvSpPr>
        <p:spPr/>
        <p:txBody>
          <a:bodyPr/>
          <a:lstStyle/>
          <a:p>
            <a:r>
              <a:rPr lang="en-US" dirty="0"/>
              <a:t>Concurrent Size &amp; Bid Protests?  </a:t>
            </a:r>
          </a:p>
        </p:txBody>
      </p:sp>
    </p:spTree>
    <p:extLst>
      <p:ext uri="{BB962C8B-B14F-4D97-AF65-F5344CB8AC3E}">
        <p14:creationId xmlns:p14="http://schemas.microsoft.com/office/powerpoint/2010/main" val="1168398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929D43-089F-E0A7-BA43-A8BF770D2930}"/>
              </a:ext>
            </a:extLst>
          </p:cNvPr>
          <p:cNvSpPr>
            <a:spLocks noGrp="1"/>
          </p:cNvSpPr>
          <p:nvPr>
            <p:ph idx="1"/>
          </p:nvPr>
        </p:nvSpPr>
        <p:spPr/>
        <p:txBody>
          <a:bodyPr/>
          <a:lstStyle/>
          <a:p>
            <a:r>
              <a:rPr lang="en-US"/>
              <a:t>Awardee is simply too large for the size standard</a:t>
            </a:r>
          </a:p>
          <a:p>
            <a:r>
              <a:rPr lang="en-US"/>
              <a:t>Awardee has affiliates</a:t>
            </a:r>
          </a:p>
          <a:p>
            <a:pPr lvl="1"/>
            <a:r>
              <a:rPr lang="en-US"/>
              <a:t>General affiliates</a:t>
            </a:r>
          </a:p>
          <a:p>
            <a:pPr lvl="1"/>
            <a:r>
              <a:rPr lang="en-US"/>
              <a:t>Contract-specific affiliates</a:t>
            </a:r>
          </a:p>
          <a:p>
            <a:r>
              <a:rPr lang="en-US"/>
              <a:t>Awardee has been involved in M&amp;A transaction or financing</a:t>
            </a:r>
          </a:p>
        </p:txBody>
      </p:sp>
      <p:sp>
        <p:nvSpPr>
          <p:cNvPr id="3" name="Title 2">
            <a:extLst>
              <a:ext uri="{FF2B5EF4-FFF2-40B4-BE49-F238E27FC236}">
                <a16:creationId xmlns:a16="http://schemas.microsoft.com/office/drawing/2014/main" id="{78DB1D79-C8F9-B50B-0451-00B8909D040F}"/>
              </a:ext>
            </a:extLst>
          </p:cNvPr>
          <p:cNvSpPr>
            <a:spLocks noGrp="1"/>
          </p:cNvSpPr>
          <p:nvPr>
            <p:ph type="ctrTitle"/>
          </p:nvPr>
        </p:nvSpPr>
        <p:spPr/>
        <p:txBody>
          <a:bodyPr/>
          <a:lstStyle/>
          <a:p>
            <a:r>
              <a:rPr lang="en-US"/>
              <a:t>How to Know When to File –What to Look for?</a:t>
            </a:r>
          </a:p>
        </p:txBody>
      </p:sp>
    </p:spTree>
    <p:extLst>
      <p:ext uri="{BB962C8B-B14F-4D97-AF65-F5344CB8AC3E}">
        <p14:creationId xmlns:p14="http://schemas.microsoft.com/office/powerpoint/2010/main" val="2642908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929D43-089F-E0A7-BA43-A8BF770D2930}"/>
              </a:ext>
            </a:extLst>
          </p:cNvPr>
          <p:cNvSpPr>
            <a:spLocks noGrp="1"/>
          </p:cNvSpPr>
          <p:nvPr>
            <p:ph idx="1"/>
          </p:nvPr>
        </p:nvSpPr>
        <p:spPr/>
        <p:txBody>
          <a:bodyPr>
            <a:normAutofit fontScale="92500" lnSpcReduction="10000"/>
          </a:bodyPr>
          <a:lstStyle/>
          <a:p>
            <a:r>
              <a:rPr lang="en-US"/>
              <a:t>Research on awardee and possible teaming partners</a:t>
            </a:r>
          </a:p>
          <a:p>
            <a:r>
              <a:rPr lang="en-US"/>
              <a:t>Public databases</a:t>
            </a:r>
          </a:p>
          <a:p>
            <a:pPr lvl="1"/>
            <a:r>
              <a:rPr lang="en-US"/>
              <a:t>SAM.gov</a:t>
            </a:r>
          </a:p>
          <a:p>
            <a:pPr lvl="1"/>
            <a:r>
              <a:rPr lang="en-US"/>
              <a:t>FPDS/USASPENDING</a:t>
            </a:r>
          </a:p>
          <a:p>
            <a:pPr lvl="1"/>
            <a:r>
              <a:rPr lang="en-US"/>
              <a:t>D&amp;B reports</a:t>
            </a:r>
          </a:p>
          <a:p>
            <a:pPr lvl="1"/>
            <a:r>
              <a:rPr lang="en-US"/>
              <a:t>Corporate records (to identify affiliation)</a:t>
            </a:r>
          </a:p>
          <a:p>
            <a:pPr lvl="1"/>
            <a:r>
              <a:rPr lang="en-US"/>
              <a:t>Lexis/Nexis</a:t>
            </a:r>
          </a:p>
          <a:p>
            <a:pPr lvl="1"/>
            <a:r>
              <a:rPr lang="en-US"/>
              <a:t>UCC and other filings</a:t>
            </a:r>
          </a:p>
          <a:p>
            <a:pPr lvl="1"/>
            <a:r>
              <a:rPr lang="en-US"/>
              <a:t>Google</a:t>
            </a:r>
          </a:p>
          <a:p>
            <a:pPr lvl="1"/>
            <a:r>
              <a:rPr lang="en-US"/>
              <a:t>Social Media</a:t>
            </a:r>
          </a:p>
          <a:p>
            <a:pPr lvl="1"/>
            <a:r>
              <a:rPr lang="en-US"/>
              <a:t>Press Releases</a:t>
            </a:r>
          </a:p>
          <a:p>
            <a:pPr lvl="1"/>
            <a:r>
              <a:rPr lang="en-US"/>
              <a:t>Other cases</a:t>
            </a:r>
          </a:p>
        </p:txBody>
      </p:sp>
      <p:sp>
        <p:nvSpPr>
          <p:cNvPr id="3" name="Title 2">
            <a:extLst>
              <a:ext uri="{FF2B5EF4-FFF2-40B4-BE49-F238E27FC236}">
                <a16:creationId xmlns:a16="http://schemas.microsoft.com/office/drawing/2014/main" id="{78DB1D79-C8F9-B50B-0451-00B8909D040F}"/>
              </a:ext>
            </a:extLst>
          </p:cNvPr>
          <p:cNvSpPr>
            <a:spLocks noGrp="1"/>
          </p:cNvSpPr>
          <p:nvPr>
            <p:ph type="ctrTitle"/>
          </p:nvPr>
        </p:nvSpPr>
        <p:spPr/>
        <p:txBody>
          <a:bodyPr/>
          <a:lstStyle/>
          <a:p>
            <a:r>
              <a:rPr lang="en-US"/>
              <a:t>How to Know When to File?</a:t>
            </a:r>
          </a:p>
        </p:txBody>
      </p:sp>
    </p:spTree>
    <p:extLst>
      <p:ext uri="{BB962C8B-B14F-4D97-AF65-F5344CB8AC3E}">
        <p14:creationId xmlns:p14="http://schemas.microsoft.com/office/powerpoint/2010/main" val="3064480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F94124-F2BA-7120-4864-8E22483E3042}"/>
              </a:ext>
            </a:extLst>
          </p:cNvPr>
          <p:cNvSpPr>
            <a:spLocks noGrp="1"/>
          </p:cNvSpPr>
          <p:nvPr>
            <p:ph type="title"/>
          </p:nvPr>
        </p:nvSpPr>
        <p:spPr>
          <a:xfrm>
            <a:off x="786001" y="837421"/>
            <a:ext cx="4777241" cy="1325563"/>
          </a:xfrm>
        </p:spPr>
        <p:txBody>
          <a:bodyPr anchor="ctr">
            <a:normAutofit/>
          </a:bodyPr>
          <a:lstStyle/>
          <a:p>
            <a:r>
              <a:rPr lang="en-US" dirty="0"/>
              <a:t>Bob Tompkins</a:t>
            </a:r>
          </a:p>
        </p:txBody>
      </p:sp>
      <p:sp>
        <p:nvSpPr>
          <p:cNvPr id="2" name="Text Placeholder 1">
            <a:extLst>
              <a:ext uri="{FF2B5EF4-FFF2-40B4-BE49-F238E27FC236}">
                <a16:creationId xmlns:a16="http://schemas.microsoft.com/office/drawing/2014/main" id="{AA86F6E1-3189-6DB7-C77E-483A7D463035}"/>
              </a:ext>
            </a:extLst>
          </p:cNvPr>
          <p:cNvSpPr>
            <a:spLocks noGrp="1"/>
          </p:cNvSpPr>
          <p:nvPr>
            <p:ph type="body" idx="1"/>
          </p:nvPr>
        </p:nvSpPr>
        <p:spPr>
          <a:xfrm>
            <a:off x="786001" y="2474053"/>
            <a:ext cx="4777241" cy="553760"/>
          </a:xfrm>
        </p:spPr>
        <p:txBody>
          <a:bodyPr anchor="b">
            <a:normAutofit/>
          </a:bodyPr>
          <a:lstStyle/>
          <a:p>
            <a:r>
              <a:rPr lang="en-US" sz="3200" dirty="0"/>
              <a:t>Partner</a:t>
            </a:r>
          </a:p>
        </p:txBody>
      </p:sp>
      <p:sp>
        <p:nvSpPr>
          <p:cNvPr id="4" name="Text Placeholder 3">
            <a:extLst>
              <a:ext uri="{FF2B5EF4-FFF2-40B4-BE49-F238E27FC236}">
                <a16:creationId xmlns:a16="http://schemas.microsoft.com/office/drawing/2014/main" id="{BE47EE8B-4008-5D48-8417-02C119437B5C}"/>
              </a:ext>
            </a:extLst>
          </p:cNvPr>
          <p:cNvSpPr>
            <a:spLocks noGrp="1"/>
          </p:cNvSpPr>
          <p:nvPr>
            <p:ph type="body" sz="quarter" idx="3"/>
          </p:nvPr>
        </p:nvSpPr>
        <p:spPr>
          <a:xfrm>
            <a:off x="786001" y="3165830"/>
            <a:ext cx="4777241" cy="553760"/>
          </a:xfrm>
        </p:spPr>
        <p:txBody>
          <a:bodyPr anchor="b">
            <a:normAutofit/>
          </a:bodyPr>
          <a:lstStyle/>
          <a:p>
            <a:r>
              <a:rPr lang="en-US" sz="3200"/>
              <a:t>Holland &amp; Knight LLP</a:t>
            </a:r>
          </a:p>
        </p:txBody>
      </p:sp>
      <p:pic>
        <p:nvPicPr>
          <p:cNvPr id="6" name="Picture Placeholder 5"/>
          <p:cNvPicPr>
            <a:picLocks noGrp="1" noChangeAspect="1"/>
          </p:cNvPicPr>
          <p:nvPr>
            <p:ph type="pic" idx="10"/>
          </p:nvPr>
        </p:nvPicPr>
        <p:blipFill rotWithShape="1">
          <a:blip r:embed="rId3">
            <a:extLst>
              <a:ext uri="{28A0092B-C50C-407E-A947-70E740481C1C}">
                <a14:useLocalDpi xmlns:a14="http://schemas.microsoft.com/office/drawing/2010/main" val="0"/>
              </a:ext>
            </a:extLst>
          </a:blip>
          <a:srcRect t="13830" r="4" b="14834"/>
          <a:stretch/>
        </p:blipFill>
        <p:spPr>
          <a:xfrm>
            <a:off x="6144694" y="751115"/>
            <a:ext cx="2525776" cy="2476790"/>
          </a:xfrm>
          <a:noFill/>
        </p:spPr>
      </p:pic>
    </p:spTree>
    <p:extLst>
      <p:ext uri="{BB962C8B-B14F-4D97-AF65-F5344CB8AC3E}">
        <p14:creationId xmlns:p14="http://schemas.microsoft.com/office/powerpoint/2010/main" val="1909362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a:xfrm>
            <a:off x="751114" y="1594673"/>
            <a:ext cx="10742386" cy="4247327"/>
          </a:xfrm>
        </p:spPr>
        <p:txBody>
          <a:bodyPr>
            <a:normAutofit/>
          </a:bodyPr>
          <a:lstStyle/>
          <a:p>
            <a:pPr marL="0" indent="0">
              <a:buNone/>
            </a:pPr>
            <a:endParaRPr lang="en-US" b="1" dirty="0"/>
          </a:p>
          <a:p>
            <a:pPr marL="0" indent="0">
              <a:buNone/>
            </a:pPr>
            <a:endParaRPr lang="en-US" b="1" dirty="0"/>
          </a:p>
          <a:p>
            <a:pPr marL="0" indent="0">
              <a:buNone/>
            </a:pPr>
            <a:r>
              <a:rPr lang="en-US" sz="4400" b="1"/>
              <a:t>Overview of Bid Protests</a:t>
            </a:r>
            <a:endParaRPr lang="en-US" sz="4400" b="1" dirty="0"/>
          </a:p>
        </p:txBody>
      </p:sp>
    </p:spTree>
    <p:extLst>
      <p:ext uri="{BB962C8B-B14F-4D97-AF65-F5344CB8AC3E}">
        <p14:creationId xmlns:p14="http://schemas.microsoft.com/office/powerpoint/2010/main" val="200623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A95A71-1648-1202-BA5C-CEA130CA7591}"/>
              </a:ext>
            </a:extLst>
          </p:cNvPr>
          <p:cNvSpPr>
            <a:spLocks noGrp="1"/>
          </p:cNvSpPr>
          <p:nvPr>
            <p:ph type="ctrTitle"/>
          </p:nvPr>
        </p:nvSpPr>
        <p:spPr/>
        <p:txBody>
          <a:bodyPr/>
          <a:lstStyle/>
          <a:p>
            <a:r>
              <a:rPr lang="en-US"/>
              <a:t>What?</a:t>
            </a:r>
            <a:endParaRPr lang="en-US" dirty="0"/>
          </a:p>
        </p:txBody>
      </p:sp>
      <p:pic>
        <p:nvPicPr>
          <p:cNvPr id="4" name="Content Placeholder 5">
            <a:extLst>
              <a:ext uri="{FF2B5EF4-FFF2-40B4-BE49-F238E27FC236}">
                <a16:creationId xmlns:a16="http://schemas.microsoft.com/office/drawing/2014/main" id="{2077530D-4050-7134-AB7F-A578CDBCB5B3}"/>
              </a:ext>
            </a:extLst>
          </p:cNvPr>
          <p:cNvPicPr>
            <a:picLocks noGrp="1" noChangeAspect="1"/>
          </p:cNvPicPr>
          <p:nvPr>
            <p:ph idx="1"/>
          </p:nvPr>
        </p:nvPicPr>
        <p:blipFill>
          <a:blip r:embed="rId3"/>
          <a:stretch>
            <a:fillRect/>
          </a:stretch>
        </p:blipFill>
        <p:spPr>
          <a:xfrm>
            <a:off x="2704567" y="1463236"/>
            <a:ext cx="6968242" cy="4611636"/>
          </a:xfrm>
        </p:spPr>
      </p:pic>
    </p:spTree>
    <p:extLst>
      <p:ext uri="{BB962C8B-B14F-4D97-AF65-F5344CB8AC3E}">
        <p14:creationId xmlns:p14="http://schemas.microsoft.com/office/powerpoint/2010/main" val="321700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944EE6-322A-5D8F-5FE8-60C0DC3A75A1}"/>
              </a:ext>
            </a:extLst>
          </p:cNvPr>
          <p:cNvSpPr>
            <a:spLocks noGrp="1"/>
          </p:cNvSpPr>
          <p:nvPr>
            <p:ph idx="1"/>
          </p:nvPr>
        </p:nvSpPr>
        <p:spPr/>
        <p:txBody>
          <a:bodyPr/>
          <a:lstStyle/>
          <a:p>
            <a:r>
              <a:rPr lang="en-US"/>
              <a:t>If a DRAFT RFP was issued raised issues at that phase</a:t>
            </a:r>
          </a:p>
          <a:p>
            <a:r>
              <a:rPr lang="en-US"/>
              <a:t>Review the RFP early on to identify potential problem areas</a:t>
            </a:r>
          </a:p>
          <a:p>
            <a:r>
              <a:rPr lang="en-US"/>
              <a:t>Use Q&amp;A process to raise issues with the contracting officer</a:t>
            </a:r>
          </a:p>
          <a:p>
            <a:r>
              <a:rPr lang="en-US"/>
              <a:t>If issues are not resolved, consider letter or email to the contracting officer to create a record</a:t>
            </a:r>
          </a:p>
          <a:p>
            <a:r>
              <a:rPr lang="en-US"/>
              <a:t>Consider Agency level pre-award protest if not resolved</a:t>
            </a:r>
          </a:p>
        </p:txBody>
      </p:sp>
      <p:sp>
        <p:nvSpPr>
          <p:cNvPr id="3" name="Title 2">
            <a:extLst>
              <a:ext uri="{FF2B5EF4-FFF2-40B4-BE49-F238E27FC236}">
                <a16:creationId xmlns:a16="http://schemas.microsoft.com/office/drawing/2014/main" id="{055FC865-5505-6A67-87C7-08DE3E97AB2C}"/>
              </a:ext>
            </a:extLst>
          </p:cNvPr>
          <p:cNvSpPr>
            <a:spLocks noGrp="1"/>
          </p:cNvSpPr>
          <p:nvPr>
            <p:ph type="ctrTitle"/>
          </p:nvPr>
        </p:nvSpPr>
        <p:spPr/>
        <p:txBody>
          <a:bodyPr/>
          <a:lstStyle/>
          <a:p>
            <a:r>
              <a:rPr lang="en-US"/>
              <a:t>Pre-Award Protests</a:t>
            </a:r>
          </a:p>
        </p:txBody>
      </p:sp>
    </p:spTree>
    <p:extLst>
      <p:ext uri="{BB962C8B-B14F-4D97-AF65-F5344CB8AC3E}">
        <p14:creationId xmlns:p14="http://schemas.microsoft.com/office/powerpoint/2010/main" val="3994610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0B3004-8AD3-84FD-D50D-466C0E457215}"/>
              </a:ext>
            </a:extLst>
          </p:cNvPr>
          <p:cNvSpPr>
            <a:spLocks noGrp="1"/>
          </p:cNvSpPr>
          <p:nvPr>
            <p:ph idx="1"/>
          </p:nvPr>
        </p:nvSpPr>
        <p:spPr/>
        <p:txBody>
          <a:bodyPr>
            <a:normAutofit/>
          </a:bodyPr>
          <a:lstStyle/>
          <a:p>
            <a:r>
              <a:rPr lang="en-US" b="1" u="sng" dirty="0"/>
              <a:t>Pre-award protests</a:t>
            </a:r>
            <a:r>
              <a:rPr lang="en-US" dirty="0"/>
              <a:t>:  </a:t>
            </a:r>
            <a:endParaRPr lang="en-US" b="1" u="sng" dirty="0"/>
          </a:p>
          <a:p>
            <a:pPr lvl="1"/>
            <a:r>
              <a:rPr lang="en-US" dirty="0"/>
              <a:t>Prior to the time set for receipt of initial proposals or prior to bid opening</a:t>
            </a:r>
          </a:p>
          <a:p>
            <a:pPr lvl="2"/>
            <a:r>
              <a:rPr lang="en-US" dirty="0"/>
              <a:t>Use it or lose it!  </a:t>
            </a:r>
          </a:p>
          <a:p>
            <a:pPr lvl="1"/>
            <a:r>
              <a:rPr lang="en-US" dirty="0"/>
              <a:t>Post-proposal protests based on solicitation defects will be denied as untimely</a:t>
            </a:r>
          </a:p>
          <a:p>
            <a:r>
              <a:rPr lang="en-US" b="1" u="sng" dirty="0"/>
              <a:t>Post-award protests</a:t>
            </a:r>
            <a:r>
              <a:rPr lang="en-US" dirty="0"/>
              <a:t>:  </a:t>
            </a:r>
            <a:r>
              <a:rPr lang="en-US" b="1" u="sng" dirty="0"/>
              <a:t> </a:t>
            </a:r>
          </a:p>
          <a:p>
            <a:pPr lvl="1"/>
            <a:r>
              <a:rPr lang="en-US" dirty="0"/>
              <a:t>Default rule = within 10 days after you know or “should have known” the basis of the protest</a:t>
            </a:r>
          </a:p>
          <a:p>
            <a:pPr lvl="1"/>
            <a:r>
              <a:rPr lang="en-US" dirty="0"/>
              <a:t>If debriefing timely requested &amp; required: </a:t>
            </a:r>
          </a:p>
          <a:p>
            <a:pPr lvl="2"/>
            <a:r>
              <a:rPr lang="en-US" dirty="0"/>
              <a:t>Not later than 5 days after the debriefing to trigger the automatic stay</a:t>
            </a:r>
          </a:p>
          <a:p>
            <a:pPr lvl="2"/>
            <a:r>
              <a:rPr lang="en-US" dirty="0"/>
              <a:t>Otherwise, not later than 10 days after the debriefing to be timely (see enhanced debriefing discussion below)</a:t>
            </a:r>
          </a:p>
        </p:txBody>
      </p:sp>
      <p:sp>
        <p:nvSpPr>
          <p:cNvPr id="3" name="Title 2">
            <a:extLst>
              <a:ext uri="{FF2B5EF4-FFF2-40B4-BE49-F238E27FC236}">
                <a16:creationId xmlns:a16="http://schemas.microsoft.com/office/drawing/2014/main" id="{BBB24A6C-5AB7-D818-EAEA-2AA22C574A2F}"/>
              </a:ext>
            </a:extLst>
          </p:cNvPr>
          <p:cNvSpPr>
            <a:spLocks noGrp="1"/>
          </p:cNvSpPr>
          <p:nvPr>
            <p:ph type="ctrTitle"/>
          </p:nvPr>
        </p:nvSpPr>
        <p:spPr/>
        <p:txBody>
          <a:bodyPr/>
          <a:lstStyle/>
          <a:p>
            <a:r>
              <a:rPr lang="en-US" sz="2800"/>
              <a:t>When?</a:t>
            </a:r>
            <a:endParaRPr lang="en-US" sz="2800" dirty="0"/>
          </a:p>
        </p:txBody>
      </p:sp>
    </p:spTree>
    <p:extLst>
      <p:ext uri="{BB962C8B-B14F-4D97-AF65-F5344CB8AC3E}">
        <p14:creationId xmlns:p14="http://schemas.microsoft.com/office/powerpoint/2010/main" val="2952452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B443EC-C285-DCE5-9695-17AC1662D602}"/>
              </a:ext>
            </a:extLst>
          </p:cNvPr>
          <p:cNvSpPr>
            <a:spLocks noGrp="1"/>
          </p:cNvSpPr>
          <p:nvPr>
            <p:ph idx="1"/>
          </p:nvPr>
        </p:nvSpPr>
        <p:spPr/>
        <p:txBody>
          <a:bodyPr/>
          <a:lstStyle/>
          <a:p>
            <a:r>
              <a:rPr lang="en-US" b="1" dirty="0"/>
              <a:t>Must be an “Interested Party”</a:t>
            </a:r>
          </a:p>
          <a:p>
            <a:pPr lvl="1"/>
            <a:r>
              <a:rPr lang="en-US" dirty="0"/>
              <a:t>“an actual or prospective offeror”</a:t>
            </a:r>
          </a:p>
          <a:p>
            <a:pPr lvl="1"/>
            <a:r>
              <a:rPr lang="en-US" dirty="0"/>
              <a:t>“whose direct economic interest would be affected by the award of a contract or by the failure to award a contract”</a:t>
            </a:r>
          </a:p>
          <a:p>
            <a:pPr marL="457200" lvl="1" indent="0">
              <a:buNone/>
            </a:pPr>
            <a:endParaRPr lang="en-US" dirty="0"/>
          </a:p>
          <a:p>
            <a:r>
              <a:rPr lang="en-US" b="1" dirty="0"/>
              <a:t>Who is </a:t>
            </a:r>
            <a:r>
              <a:rPr lang="en-US" b="1" u="sng" dirty="0"/>
              <a:t>not</a:t>
            </a:r>
            <a:r>
              <a:rPr lang="en-US" b="1" dirty="0"/>
              <a:t> an “Interested Party”:</a:t>
            </a:r>
          </a:p>
          <a:p>
            <a:pPr lvl="1"/>
            <a:r>
              <a:rPr lang="en-US" dirty="0"/>
              <a:t>Subcontractors</a:t>
            </a:r>
          </a:p>
          <a:p>
            <a:pPr lvl="1"/>
            <a:r>
              <a:rPr lang="en-US" dirty="0"/>
              <a:t>In post-award protests, companies who did not submit a proposal</a:t>
            </a:r>
          </a:p>
          <a:p>
            <a:pPr lvl="1"/>
            <a:r>
              <a:rPr lang="en-US" dirty="0"/>
              <a:t>Unsuccessful offeror “not in line for award”</a:t>
            </a:r>
          </a:p>
          <a:p>
            <a:endParaRPr lang="en-US" dirty="0"/>
          </a:p>
        </p:txBody>
      </p:sp>
      <p:sp>
        <p:nvSpPr>
          <p:cNvPr id="3" name="Title 2">
            <a:extLst>
              <a:ext uri="{FF2B5EF4-FFF2-40B4-BE49-F238E27FC236}">
                <a16:creationId xmlns:a16="http://schemas.microsoft.com/office/drawing/2014/main" id="{97F8C79C-C20F-3764-054F-70E69B191F20}"/>
              </a:ext>
            </a:extLst>
          </p:cNvPr>
          <p:cNvSpPr>
            <a:spLocks noGrp="1"/>
          </p:cNvSpPr>
          <p:nvPr>
            <p:ph type="ctrTitle"/>
          </p:nvPr>
        </p:nvSpPr>
        <p:spPr/>
        <p:txBody>
          <a:bodyPr/>
          <a:lstStyle/>
          <a:p>
            <a:r>
              <a:rPr lang="en-US"/>
              <a:t>Who?</a:t>
            </a:r>
          </a:p>
        </p:txBody>
      </p:sp>
    </p:spTree>
    <p:extLst>
      <p:ext uri="{BB962C8B-B14F-4D97-AF65-F5344CB8AC3E}">
        <p14:creationId xmlns:p14="http://schemas.microsoft.com/office/powerpoint/2010/main" val="1226782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404F5B-C040-C493-93CE-B1E02817E570}"/>
              </a:ext>
            </a:extLst>
          </p:cNvPr>
          <p:cNvSpPr>
            <a:spLocks noGrp="1"/>
          </p:cNvSpPr>
          <p:nvPr>
            <p:ph idx="1"/>
          </p:nvPr>
        </p:nvSpPr>
        <p:spPr/>
        <p:txBody>
          <a:bodyPr>
            <a:normAutofit lnSpcReduction="10000"/>
          </a:bodyPr>
          <a:lstStyle/>
          <a:p>
            <a:pPr>
              <a:spcBef>
                <a:spcPct val="0"/>
              </a:spcBef>
              <a:spcAft>
                <a:spcPts val="1200"/>
              </a:spcAft>
            </a:pPr>
            <a:r>
              <a:rPr lang="en-US" altLang="en-US" sz="3600" dirty="0">
                <a:latin typeface="+mj-lt"/>
                <a:cs typeface="Calibri" panose="020F0502020204030204" pitchFamily="34" charset="0"/>
              </a:rPr>
              <a:t>In fiscal year 2023, the number of cases filed with GAO was up 22% when compared with the cases filed in 2022</a:t>
            </a:r>
          </a:p>
          <a:p>
            <a:pPr lvl="1">
              <a:spcBef>
                <a:spcPct val="0"/>
              </a:spcBef>
              <a:spcAft>
                <a:spcPts val="1200"/>
              </a:spcAft>
            </a:pPr>
            <a:r>
              <a:rPr lang="en-US" altLang="en-US" sz="3200" dirty="0">
                <a:latin typeface="Calibri" panose="020F0502020204030204" pitchFamily="34" charset="0"/>
                <a:cs typeface="Calibri" panose="020F0502020204030204" pitchFamily="34" charset="0"/>
              </a:rPr>
              <a:t> 2,025 filed in 2021 versus 1,659 filed in 2022 </a:t>
            </a:r>
          </a:p>
          <a:p>
            <a:pPr>
              <a:spcBef>
                <a:spcPct val="0"/>
              </a:spcBef>
              <a:spcAft>
                <a:spcPts val="1200"/>
              </a:spcAft>
            </a:pPr>
            <a:r>
              <a:rPr lang="en-US" altLang="en-US" sz="3600" dirty="0">
                <a:latin typeface="+mj-lt"/>
                <a:cs typeface="Calibri" panose="020F0502020204030204" pitchFamily="34" charset="0"/>
              </a:rPr>
              <a:t>Of these cases, 608 protests were resolved on the merits and 188 sustained (in 2022 only 59 were sustained), for a sustain rate of </a:t>
            </a:r>
            <a:r>
              <a:rPr lang="en-US" altLang="en-US" sz="3600" b="1" dirty="0">
                <a:latin typeface="+mj-lt"/>
                <a:cs typeface="Calibri" panose="020F0502020204030204" pitchFamily="34" charset="0"/>
              </a:rPr>
              <a:t>31% </a:t>
            </a:r>
            <a:r>
              <a:rPr lang="en-US" altLang="en-US" sz="3600" dirty="0">
                <a:latin typeface="+mj-lt"/>
                <a:cs typeface="Calibri" panose="020F0502020204030204" pitchFamily="34" charset="0"/>
              </a:rPr>
              <a:t>(</a:t>
            </a:r>
            <a:r>
              <a:rPr lang="en-US" altLang="en-US" sz="3200" dirty="0">
                <a:latin typeface="+mj-lt"/>
                <a:cs typeface="Calibri" panose="020F0502020204030204" pitchFamily="34" charset="0"/>
              </a:rPr>
              <a:t>sustain rate of 13% in 2022)</a:t>
            </a:r>
          </a:p>
          <a:p>
            <a:endParaRPr lang="en-US" dirty="0"/>
          </a:p>
        </p:txBody>
      </p:sp>
      <p:sp>
        <p:nvSpPr>
          <p:cNvPr id="3" name="Title 2">
            <a:extLst>
              <a:ext uri="{FF2B5EF4-FFF2-40B4-BE49-F238E27FC236}">
                <a16:creationId xmlns:a16="http://schemas.microsoft.com/office/drawing/2014/main" id="{2F424674-1645-E790-DC56-6F324FF075D9}"/>
              </a:ext>
            </a:extLst>
          </p:cNvPr>
          <p:cNvSpPr>
            <a:spLocks noGrp="1"/>
          </p:cNvSpPr>
          <p:nvPr>
            <p:ph type="ctrTitle"/>
          </p:nvPr>
        </p:nvSpPr>
        <p:spPr/>
        <p:txBody>
          <a:bodyPr/>
          <a:lstStyle/>
          <a:p>
            <a:r>
              <a:rPr lang="en-US"/>
              <a:t>GAO Protest Statistics</a:t>
            </a:r>
          </a:p>
        </p:txBody>
      </p:sp>
    </p:spTree>
    <p:extLst>
      <p:ext uri="{BB962C8B-B14F-4D97-AF65-F5344CB8AC3E}">
        <p14:creationId xmlns:p14="http://schemas.microsoft.com/office/powerpoint/2010/main" val="3052494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6090F3-EB66-C154-59D8-00775FFCEFD9}"/>
              </a:ext>
            </a:extLst>
          </p:cNvPr>
          <p:cNvSpPr>
            <a:spLocks noGrp="1"/>
          </p:cNvSpPr>
          <p:nvPr>
            <p:ph idx="1"/>
          </p:nvPr>
        </p:nvSpPr>
        <p:spPr>
          <a:xfrm>
            <a:off x="751114" y="1594673"/>
            <a:ext cx="10742386" cy="4475927"/>
          </a:xfrm>
        </p:spPr>
        <p:txBody>
          <a:bodyPr>
            <a:normAutofit fontScale="85000" lnSpcReduction="10000"/>
          </a:bodyPr>
          <a:lstStyle/>
          <a:p>
            <a:r>
              <a:rPr lang="en-US" dirty="0"/>
              <a:t>Most Prevalent Grounds for Sustaining in </a:t>
            </a:r>
            <a:r>
              <a:rPr lang="en-US" dirty="0" err="1"/>
              <a:t>FY23</a:t>
            </a:r>
            <a:endParaRPr lang="en-US" dirty="0"/>
          </a:p>
          <a:p>
            <a:pPr lvl="1"/>
            <a:r>
              <a:rPr lang="en-US" dirty="0"/>
              <a:t>Unreasonable technical evaluation</a:t>
            </a:r>
          </a:p>
          <a:p>
            <a:pPr lvl="2"/>
            <a:r>
              <a:rPr lang="en-US" i="1" dirty="0"/>
              <a:t>Federal Information Systems, Inc.</a:t>
            </a:r>
            <a:r>
              <a:rPr lang="en-US" dirty="0"/>
              <a:t>, B-421567, July 5, 2023, 2023 CPD ¶ 153 (sustaining protest challenging the agency’s evaluation of proposals where the agency failed to evaluate the awardee’s technical proposal consistent with the solicitation’s evaluation criteria)  </a:t>
            </a:r>
          </a:p>
          <a:p>
            <a:pPr lvl="1"/>
            <a:r>
              <a:rPr lang="en-US" dirty="0"/>
              <a:t>Flawed source selection decision</a:t>
            </a:r>
          </a:p>
          <a:p>
            <a:pPr lvl="2"/>
            <a:r>
              <a:rPr lang="en-US" i="1" dirty="0" err="1"/>
              <a:t>CharDonnay</a:t>
            </a:r>
            <a:r>
              <a:rPr lang="en-US" i="1" dirty="0"/>
              <a:t> Dialysis, LLC</a:t>
            </a:r>
            <a:r>
              <a:rPr lang="en-US" dirty="0"/>
              <a:t>, B-420910, B-420910.2, Oct. 27, 2022, 2022 CPD ¶ 273 (finding the agency’s best-value tradeoff decision unreasonable where the agency failed to meaningfully look behind the adjectival ratings and adequately document reasons for finding the protester’s and awardee’s proposals technically equal before making award to the lowest-priced offeror)</a:t>
            </a:r>
          </a:p>
          <a:p>
            <a:pPr lvl="1"/>
            <a:r>
              <a:rPr lang="en-US" dirty="0"/>
              <a:t>Unreasonable cost or price evaluation</a:t>
            </a:r>
          </a:p>
          <a:p>
            <a:pPr lvl="2"/>
            <a:r>
              <a:rPr lang="en-US" i="1" dirty="0" err="1"/>
              <a:t>TRAX</a:t>
            </a:r>
            <a:r>
              <a:rPr lang="en-US" i="1" dirty="0"/>
              <a:t> Int’l Corp.</a:t>
            </a:r>
            <a:r>
              <a:rPr lang="en-US" dirty="0"/>
              <a:t>, B-420361.7, B-420361.8, June 28, 2023, 2023 CPD ¶ 162 (finding the agency’s evaluation of the awardee’s cost proposal unreasonable where the agency was required to review indirect rates for realism, but the agency instead improperly relied on the awardee’s business judgments and applied fair and reasonable price analysis considerations in lieu of assessing the realism of the awardee’s indirect rates)</a:t>
            </a:r>
          </a:p>
          <a:p>
            <a:pPr lvl="2"/>
            <a:r>
              <a:rPr lang="en-US" i="1" dirty="0" err="1"/>
              <a:t>MPZA</a:t>
            </a:r>
            <a:r>
              <a:rPr lang="en-US" i="1" dirty="0"/>
              <a:t>, LLC</a:t>
            </a:r>
            <a:r>
              <a:rPr lang="en-US" dirty="0"/>
              <a:t>,</a:t>
            </a:r>
            <a:r>
              <a:rPr lang="en-US" i="1" dirty="0"/>
              <a:t> </a:t>
            </a:r>
            <a:r>
              <a:rPr lang="en-US" dirty="0"/>
              <a:t>B-421568, July 3, 2023, 2023 CPD ¶ 165 (sustaining protest challenging agency’s price analysis where the price analysis was inadequately documented such that GAO was unable to review the evaluation to determine whether it was reasonable)</a:t>
            </a:r>
          </a:p>
        </p:txBody>
      </p:sp>
      <p:sp>
        <p:nvSpPr>
          <p:cNvPr id="3" name="Title 2">
            <a:extLst>
              <a:ext uri="{FF2B5EF4-FFF2-40B4-BE49-F238E27FC236}">
                <a16:creationId xmlns:a16="http://schemas.microsoft.com/office/drawing/2014/main" id="{A1E06AB5-7972-DEEF-5E15-AD7C3500AD97}"/>
              </a:ext>
            </a:extLst>
          </p:cNvPr>
          <p:cNvSpPr>
            <a:spLocks noGrp="1"/>
          </p:cNvSpPr>
          <p:nvPr>
            <p:ph type="ctrTitle"/>
          </p:nvPr>
        </p:nvSpPr>
        <p:spPr/>
        <p:txBody>
          <a:bodyPr/>
          <a:lstStyle/>
          <a:p>
            <a:r>
              <a:rPr lang="en-US"/>
              <a:t>Post-award protest grounds</a:t>
            </a:r>
          </a:p>
        </p:txBody>
      </p:sp>
    </p:spTree>
    <p:extLst>
      <p:ext uri="{BB962C8B-B14F-4D97-AF65-F5344CB8AC3E}">
        <p14:creationId xmlns:p14="http://schemas.microsoft.com/office/powerpoint/2010/main" val="1811340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6B5758-A9C5-74D7-8D81-0E60EE4CF265}"/>
              </a:ext>
            </a:extLst>
          </p:cNvPr>
          <p:cNvSpPr>
            <a:spLocks noGrp="1"/>
          </p:cNvSpPr>
          <p:nvPr>
            <p:ph idx="1"/>
          </p:nvPr>
        </p:nvSpPr>
        <p:spPr/>
        <p:txBody>
          <a:bodyPr>
            <a:normAutofit fontScale="85000" lnSpcReduction="20000"/>
          </a:bodyPr>
          <a:lstStyle/>
          <a:p>
            <a:pPr marL="0" indent="0">
              <a:spcBef>
                <a:spcPts val="0"/>
              </a:spcBef>
              <a:spcAft>
                <a:spcPts val="1200"/>
              </a:spcAft>
              <a:buNone/>
              <a:defRPr/>
            </a:pPr>
            <a:r>
              <a:rPr lang="en-US" sz="2800" b="1" u="sng" dirty="0"/>
              <a:t>Pre-Award Protests</a:t>
            </a:r>
            <a:r>
              <a:rPr lang="en-US" sz="2800" dirty="0"/>
              <a:t>: “Process” Relief</a:t>
            </a:r>
          </a:p>
          <a:p>
            <a:pPr lvl="1">
              <a:spcBef>
                <a:spcPts val="0"/>
              </a:spcBef>
              <a:spcAft>
                <a:spcPts val="1200"/>
              </a:spcAft>
              <a:defRPr/>
            </a:pPr>
            <a:r>
              <a:rPr lang="en-US" sz="2800" dirty="0"/>
              <a:t>Agency </a:t>
            </a:r>
            <a:r>
              <a:rPr lang="en-US" sz="2800" b="1" dirty="0"/>
              <a:t>revise the solicitation</a:t>
            </a:r>
            <a:r>
              <a:rPr lang="en-US" sz="2800" dirty="0"/>
              <a:t> to fix illegalities or ambiguities</a:t>
            </a:r>
          </a:p>
          <a:p>
            <a:pPr lvl="1">
              <a:spcBef>
                <a:spcPts val="0"/>
              </a:spcBef>
              <a:spcAft>
                <a:spcPts val="1200"/>
              </a:spcAft>
              <a:defRPr/>
            </a:pPr>
            <a:r>
              <a:rPr lang="en-US" sz="2800" dirty="0"/>
              <a:t>Examples: Delete illegal solicitation provisions, amend solicitation to open competition, cancel improper set-aside procurements, address solicitation ambiguities</a:t>
            </a:r>
          </a:p>
          <a:p>
            <a:pPr marL="0" indent="0">
              <a:spcBef>
                <a:spcPts val="0"/>
              </a:spcBef>
              <a:spcAft>
                <a:spcPts val="1200"/>
              </a:spcAft>
              <a:buNone/>
              <a:defRPr/>
            </a:pPr>
            <a:r>
              <a:rPr lang="en-US" sz="2800" b="1" u="sng" dirty="0"/>
              <a:t>Post-Award Protests</a:t>
            </a:r>
            <a:r>
              <a:rPr lang="en-US" sz="2800" dirty="0"/>
              <a:t>:  “Process” Relief</a:t>
            </a:r>
          </a:p>
          <a:p>
            <a:pPr lvl="1">
              <a:spcBef>
                <a:spcPts val="0"/>
              </a:spcBef>
              <a:spcAft>
                <a:spcPts val="1200"/>
              </a:spcAft>
              <a:defRPr/>
            </a:pPr>
            <a:r>
              <a:rPr lang="en-US" sz="2800" dirty="0"/>
              <a:t>Terminate the award</a:t>
            </a:r>
          </a:p>
          <a:p>
            <a:pPr lvl="1">
              <a:spcBef>
                <a:spcPts val="0"/>
              </a:spcBef>
              <a:spcAft>
                <a:spcPts val="1200"/>
              </a:spcAft>
              <a:defRPr/>
            </a:pPr>
            <a:r>
              <a:rPr lang="en-US" sz="2800" dirty="0"/>
              <a:t>Recompete the contract</a:t>
            </a:r>
          </a:p>
          <a:p>
            <a:pPr lvl="1">
              <a:spcBef>
                <a:spcPts val="0"/>
              </a:spcBef>
              <a:spcAft>
                <a:spcPts val="1200"/>
              </a:spcAft>
              <a:defRPr/>
            </a:pPr>
            <a:r>
              <a:rPr lang="en-US" sz="2800" dirty="0"/>
              <a:t>Reopen discussions</a:t>
            </a:r>
          </a:p>
          <a:p>
            <a:pPr lvl="1">
              <a:spcBef>
                <a:spcPts val="0"/>
              </a:spcBef>
              <a:spcAft>
                <a:spcPts val="1200"/>
              </a:spcAft>
              <a:defRPr/>
            </a:pPr>
            <a:r>
              <a:rPr lang="en-US" sz="2800" dirty="0"/>
              <a:t>Reevaluate proposals</a:t>
            </a:r>
          </a:p>
          <a:p>
            <a:pPr lvl="1">
              <a:spcBef>
                <a:spcPts val="0"/>
              </a:spcBef>
              <a:spcAft>
                <a:spcPts val="2400"/>
              </a:spcAft>
              <a:defRPr/>
            </a:pPr>
            <a:r>
              <a:rPr lang="en-US" sz="2800" dirty="0"/>
              <a:t>Award a contract consistent with procurement laws and regulations</a:t>
            </a:r>
          </a:p>
        </p:txBody>
      </p:sp>
      <p:sp>
        <p:nvSpPr>
          <p:cNvPr id="3" name="Title 2">
            <a:extLst>
              <a:ext uri="{FF2B5EF4-FFF2-40B4-BE49-F238E27FC236}">
                <a16:creationId xmlns:a16="http://schemas.microsoft.com/office/drawing/2014/main" id="{CC1F3B80-B645-64AB-5D60-0110F4BDA639}"/>
              </a:ext>
            </a:extLst>
          </p:cNvPr>
          <p:cNvSpPr>
            <a:spLocks noGrp="1"/>
          </p:cNvSpPr>
          <p:nvPr>
            <p:ph type="ctrTitle"/>
          </p:nvPr>
        </p:nvSpPr>
        <p:spPr/>
        <p:txBody>
          <a:bodyPr/>
          <a:lstStyle/>
          <a:p>
            <a:r>
              <a:rPr lang="en-US"/>
              <a:t>Remedies?</a:t>
            </a:r>
          </a:p>
        </p:txBody>
      </p:sp>
    </p:spTree>
    <p:extLst>
      <p:ext uri="{BB962C8B-B14F-4D97-AF65-F5344CB8AC3E}">
        <p14:creationId xmlns:p14="http://schemas.microsoft.com/office/powerpoint/2010/main" val="3363698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a:xfrm>
            <a:off x="751114" y="1594673"/>
            <a:ext cx="10742386" cy="4247327"/>
          </a:xfrm>
        </p:spPr>
        <p:txBody>
          <a:bodyPr>
            <a:normAutofit/>
          </a:bodyPr>
          <a:lstStyle/>
          <a:p>
            <a:pPr marL="0" indent="0">
              <a:buNone/>
            </a:pPr>
            <a:endParaRPr lang="en-US" b="1" dirty="0"/>
          </a:p>
          <a:p>
            <a:pPr marL="0" indent="0">
              <a:buNone/>
            </a:pPr>
            <a:endParaRPr lang="en-US" b="1" dirty="0"/>
          </a:p>
          <a:p>
            <a:pPr marL="0" indent="0">
              <a:buNone/>
            </a:pPr>
            <a:r>
              <a:rPr lang="en-US" sz="4400" b="1"/>
              <a:t>Overview of The Bid Protest Process</a:t>
            </a:r>
            <a:endParaRPr lang="en-US" sz="4400" b="1" dirty="0"/>
          </a:p>
        </p:txBody>
      </p:sp>
    </p:spTree>
    <p:extLst>
      <p:ext uri="{BB962C8B-B14F-4D97-AF65-F5344CB8AC3E}">
        <p14:creationId xmlns:p14="http://schemas.microsoft.com/office/powerpoint/2010/main" val="28559880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ctrTitle"/>
          </p:nvPr>
        </p:nvSpPr>
        <p:spPr>
          <a:xfrm>
            <a:off x="751114" y="519113"/>
            <a:ext cx="6335485" cy="582385"/>
          </a:xfrm>
        </p:spPr>
        <p:txBody>
          <a:bodyPr anchor="b">
            <a:noAutofit/>
          </a:bodyPr>
          <a:lstStyle/>
          <a:p>
            <a:r>
              <a:rPr lang="en-US" sz="2800"/>
              <a:t>Protests and the Acquisition Process</a:t>
            </a:r>
            <a:endParaRPr lang="en-US" sz="2800" dirty="0"/>
          </a:p>
        </p:txBody>
      </p:sp>
      <p:graphicFrame>
        <p:nvGraphicFramePr>
          <p:cNvPr id="2" name="Object 1">
            <a:extLst>
              <a:ext uri="{FF2B5EF4-FFF2-40B4-BE49-F238E27FC236}">
                <a16:creationId xmlns:a16="http://schemas.microsoft.com/office/drawing/2014/main" id="{B1FABB2D-D265-4651-CA7F-078F61453BDD}"/>
              </a:ext>
            </a:extLst>
          </p:cNvPr>
          <p:cNvGraphicFramePr>
            <a:graphicFrameLocks noChangeAspect="1"/>
          </p:cNvGraphicFramePr>
          <p:nvPr>
            <p:extLst>
              <p:ext uri="{D42A27DB-BD31-4B8C-83A1-F6EECF244321}">
                <p14:modId xmlns:p14="http://schemas.microsoft.com/office/powerpoint/2010/main" val="1236393913"/>
              </p:ext>
            </p:extLst>
          </p:nvPr>
        </p:nvGraphicFramePr>
        <p:xfrm>
          <a:off x="1399830" y="1601934"/>
          <a:ext cx="9011109" cy="4066099"/>
        </p:xfrm>
        <a:graphic>
          <a:graphicData uri="http://schemas.openxmlformats.org/presentationml/2006/ole">
            <mc:AlternateContent xmlns:mc="http://schemas.openxmlformats.org/markup-compatibility/2006">
              <mc:Choice xmlns:v="urn:schemas-microsoft-com:vml" Requires="v">
                <p:oleObj name="Picture" r:id="rId3" imgW="8775000" imgH="3960000" progId="">
                  <p:embed/>
                </p:oleObj>
              </mc:Choice>
              <mc:Fallback>
                <p:oleObj name="Picture" r:id="rId3" imgW="8775000" imgH="3960000" progId="">
                  <p:embed/>
                  <p:pic>
                    <p:nvPicPr>
                      <p:cNvPr id="5" name="Object 4">
                        <a:extLst>
                          <a:ext uri="{FF2B5EF4-FFF2-40B4-BE49-F238E27FC236}">
                            <a16:creationId xmlns:a16="http://schemas.microsoft.com/office/drawing/2014/main" id="{8704D505-53B9-4FF5-810C-CBE76928A6FA}"/>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830" y="1601934"/>
                        <a:ext cx="9011109" cy="4066099"/>
                      </a:xfrm>
                      <a:prstGeom prst="rect">
                        <a:avLst/>
                      </a:prstGeom>
                      <a:noFill/>
                      <a:ln>
                        <a:noFill/>
                      </a:ln>
                      <a:effectLst/>
                    </p:spPr>
                  </p:pic>
                </p:oleObj>
              </mc:Fallback>
            </mc:AlternateContent>
          </a:graphicData>
        </a:graphic>
      </p:graphicFrame>
      <p:sp>
        <p:nvSpPr>
          <p:cNvPr id="7" name="Right Arrow Callout 7">
            <a:extLst>
              <a:ext uri="{FF2B5EF4-FFF2-40B4-BE49-F238E27FC236}">
                <a16:creationId xmlns:a16="http://schemas.microsoft.com/office/drawing/2014/main" id="{67B5E4D2-671E-BB4D-2995-0FC28D5BF5C6}"/>
              </a:ext>
            </a:extLst>
          </p:cNvPr>
          <p:cNvSpPr/>
          <p:nvPr/>
        </p:nvSpPr>
        <p:spPr>
          <a:xfrm>
            <a:off x="4533611" y="2720848"/>
            <a:ext cx="1440657" cy="914135"/>
          </a:xfrm>
          <a:prstGeom prst="right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0000"/>
                </a:solidFill>
                <a:latin typeface="Arial" panose="020B0604020202020204" pitchFamily="34" charset="0"/>
                <a:cs typeface="Arial" panose="020B0604020202020204" pitchFamily="34" charset="0"/>
              </a:rPr>
              <a:t>Pre-Award Protest</a:t>
            </a:r>
          </a:p>
        </p:txBody>
      </p:sp>
      <p:sp>
        <p:nvSpPr>
          <p:cNvPr id="9" name="Left Arrow Callout 8">
            <a:extLst>
              <a:ext uri="{FF2B5EF4-FFF2-40B4-BE49-F238E27FC236}">
                <a16:creationId xmlns:a16="http://schemas.microsoft.com/office/drawing/2014/main" id="{4EC6766D-9C6D-C299-EEEA-5B17335B2CCD}"/>
              </a:ext>
            </a:extLst>
          </p:cNvPr>
          <p:cNvSpPr/>
          <p:nvPr/>
        </p:nvSpPr>
        <p:spPr>
          <a:xfrm>
            <a:off x="10065888" y="2720848"/>
            <a:ext cx="1452563" cy="915458"/>
          </a:xfrm>
          <a:prstGeom prst="left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srgbClr val="000000"/>
                </a:solidFill>
                <a:latin typeface="Arial" panose="020B0604020202020204" pitchFamily="34" charset="0"/>
                <a:cs typeface="Arial" panose="020B0604020202020204" pitchFamily="34" charset="0"/>
              </a:rPr>
              <a:t>Post-Award</a:t>
            </a:r>
          </a:p>
          <a:p>
            <a:pPr algn="ctr">
              <a:defRPr/>
            </a:pPr>
            <a:r>
              <a:rPr lang="en-US" sz="1600" dirty="0">
                <a:solidFill>
                  <a:srgbClr val="000000"/>
                </a:solidFill>
                <a:latin typeface="Arial" panose="020B0604020202020204" pitchFamily="34" charset="0"/>
                <a:cs typeface="Arial" panose="020B0604020202020204" pitchFamily="34" charset="0"/>
              </a:rPr>
              <a:t>Protest</a:t>
            </a:r>
          </a:p>
        </p:txBody>
      </p:sp>
    </p:spTree>
    <p:extLst>
      <p:ext uri="{BB962C8B-B14F-4D97-AF65-F5344CB8AC3E}">
        <p14:creationId xmlns:p14="http://schemas.microsoft.com/office/powerpoint/2010/main" val="722123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F94124-F2BA-7120-4864-8E22483E3042}"/>
              </a:ext>
            </a:extLst>
          </p:cNvPr>
          <p:cNvSpPr>
            <a:spLocks noGrp="1"/>
          </p:cNvSpPr>
          <p:nvPr>
            <p:ph type="title"/>
          </p:nvPr>
        </p:nvSpPr>
        <p:spPr>
          <a:xfrm>
            <a:off x="786001" y="837421"/>
            <a:ext cx="4777241" cy="1325563"/>
          </a:xfrm>
        </p:spPr>
        <p:txBody>
          <a:bodyPr anchor="ctr">
            <a:normAutofit/>
          </a:bodyPr>
          <a:lstStyle/>
          <a:p>
            <a:r>
              <a:rPr lang="en-US" dirty="0"/>
              <a:t>Hillary Freund</a:t>
            </a:r>
          </a:p>
        </p:txBody>
      </p:sp>
      <p:sp>
        <p:nvSpPr>
          <p:cNvPr id="2" name="Text Placeholder 1">
            <a:extLst>
              <a:ext uri="{FF2B5EF4-FFF2-40B4-BE49-F238E27FC236}">
                <a16:creationId xmlns:a16="http://schemas.microsoft.com/office/drawing/2014/main" id="{AA86F6E1-3189-6DB7-C77E-483A7D463035}"/>
              </a:ext>
            </a:extLst>
          </p:cNvPr>
          <p:cNvSpPr>
            <a:spLocks noGrp="1"/>
          </p:cNvSpPr>
          <p:nvPr>
            <p:ph type="body" idx="1"/>
          </p:nvPr>
        </p:nvSpPr>
        <p:spPr>
          <a:xfrm>
            <a:off x="786001" y="2474053"/>
            <a:ext cx="4777241" cy="553760"/>
          </a:xfrm>
        </p:spPr>
        <p:txBody>
          <a:bodyPr anchor="b">
            <a:normAutofit/>
          </a:bodyPr>
          <a:lstStyle/>
          <a:p>
            <a:r>
              <a:rPr lang="en-US" sz="3200" dirty="0"/>
              <a:t>Associate</a:t>
            </a:r>
          </a:p>
        </p:txBody>
      </p:sp>
      <p:sp>
        <p:nvSpPr>
          <p:cNvPr id="4" name="Text Placeholder 3">
            <a:extLst>
              <a:ext uri="{FF2B5EF4-FFF2-40B4-BE49-F238E27FC236}">
                <a16:creationId xmlns:a16="http://schemas.microsoft.com/office/drawing/2014/main" id="{BE47EE8B-4008-5D48-8417-02C119437B5C}"/>
              </a:ext>
            </a:extLst>
          </p:cNvPr>
          <p:cNvSpPr>
            <a:spLocks noGrp="1"/>
          </p:cNvSpPr>
          <p:nvPr>
            <p:ph type="body" sz="quarter" idx="3"/>
          </p:nvPr>
        </p:nvSpPr>
        <p:spPr>
          <a:xfrm>
            <a:off x="786001" y="3165830"/>
            <a:ext cx="4777241" cy="553760"/>
          </a:xfrm>
        </p:spPr>
        <p:txBody>
          <a:bodyPr anchor="b">
            <a:normAutofit/>
          </a:bodyPr>
          <a:lstStyle/>
          <a:p>
            <a:r>
              <a:rPr lang="en-US" sz="3200"/>
              <a:t>Holland &amp; Knight LLP</a:t>
            </a:r>
          </a:p>
        </p:txBody>
      </p:sp>
      <p:pic>
        <p:nvPicPr>
          <p:cNvPr id="6" name="Picture Placeholder 5"/>
          <p:cNvPicPr>
            <a:picLocks noGrp="1" noChangeAspect="1"/>
          </p:cNvPicPr>
          <p:nvPr>
            <p:ph type="pic" idx="10"/>
          </p:nvPr>
        </p:nvPicPr>
        <p:blipFill>
          <a:blip r:embed="rId3"/>
          <a:srcRect t="14205" b="14205"/>
          <a:stretch/>
        </p:blipFill>
        <p:spPr>
          <a:xfrm>
            <a:off x="6144694" y="751115"/>
            <a:ext cx="2525776" cy="2476790"/>
          </a:xfrm>
          <a:noFill/>
        </p:spPr>
      </p:pic>
    </p:spTree>
    <p:extLst>
      <p:ext uri="{BB962C8B-B14F-4D97-AF65-F5344CB8AC3E}">
        <p14:creationId xmlns:p14="http://schemas.microsoft.com/office/powerpoint/2010/main" val="37983188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ctrTitle"/>
          </p:nvPr>
        </p:nvSpPr>
        <p:spPr>
          <a:xfrm>
            <a:off x="751114" y="519113"/>
            <a:ext cx="6335485" cy="582385"/>
          </a:xfrm>
        </p:spPr>
        <p:txBody>
          <a:bodyPr anchor="b">
            <a:noAutofit/>
          </a:bodyPr>
          <a:lstStyle/>
          <a:p>
            <a:r>
              <a:rPr lang="en-US" sz="2800"/>
              <a:t>Where?</a:t>
            </a:r>
            <a:endParaRPr lang="en-US" sz="2800" dirty="0"/>
          </a:p>
        </p:txBody>
      </p:sp>
      <p:pic>
        <p:nvPicPr>
          <p:cNvPr id="2" name="Content Placeholder 5">
            <a:extLst>
              <a:ext uri="{FF2B5EF4-FFF2-40B4-BE49-F238E27FC236}">
                <a16:creationId xmlns:a16="http://schemas.microsoft.com/office/drawing/2014/main" id="{89B1FFDD-267B-F6C0-F924-46D4651C78C3}"/>
              </a:ext>
            </a:extLst>
          </p:cNvPr>
          <p:cNvPicPr>
            <a:picLocks noChangeAspect="1"/>
          </p:cNvPicPr>
          <p:nvPr/>
        </p:nvPicPr>
        <p:blipFill>
          <a:blip r:embed="rId2"/>
          <a:stretch>
            <a:fillRect/>
          </a:stretch>
        </p:blipFill>
        <p:spPr>
          <a:xfrm>
            <a:off x="2370127" y="1421176"/>
            <a:ext cx="6922464" cy="4487156"/>
          </a:xfrm>
          <a:prstGeom prst="rect">
            <a:avLst/>
          </a:prstGeom>
        </p:spPr>
      </p:pic>
    </p:spTree>
    <p:extLst>
      <p:ext uri="{BB962C8B-B14F-4D97-AF65-F5344CB8AC3E}">
        <p14:creationId xmlns:p14="http://schemas.microsoft.com/office/powerpoint/2010/main" val="2221055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479A69-B8B9-61CD-4502-99000151151E}"/>
              </a:ext>
            </a:extLst>
          </p:cNvPr>
          <p:cNvSpPr>
            <a:spLocks noGrp="1"/>
          </p:cNvSpPr>
          <p:nvPr>
            <p:ph idx="1"/>
          </p:nvPr>
        </p:nvSpPr>
        <p:spPr/>
        <p:txBody>
          <a:bodyPr>
            <a:normAutofit fontScale="85000" lnSpcReduction="20000"/>
          </a:bodyPr>
          <a:lstStyle/>
          <a:p>
            <a:pPr>
              <a:lnSpc>
                <a:spcPct val="85000"/>
              </a:lnSpc>
              <a:spcBef>
                <a:spcPts val="0"/>
              </a:spcBef>
              <a:spcAft>
                <a:spcPts val="1200"/>
              </a:spcAft>
              <a:defRPr/>
            </a:pPr>
            <a:r>
              <a:rPr lang="en-US" sz="3200" b="0" dirty="0"/>
              <a:t>Protester files timely protest</a:t>
            </a:r>
          </a:p>
          <a:p>
            <a:pPr>
              <a:lnSpc>
                <a:spcPct val="85000"/>
              </a:lnSpc>
              <a:spcBef>
                <a:spcPts val="0"/>
              </a:spcBef>
              <a:spcAft>
                <a:spcPts val="1200"/>
              </a:spcAft>
              <a:defRPr/>
            </a:pPr>
            <a:r>
              <a:rPr lang="en-US" sz="3200" b="0" dirty="0"/>
              <a:t>1 day: GAO notifies Agency</a:t>
            </a:r>
          </a:p>
          <a:p>
            <a:pPr>
              <a:lnSpc>
                <a:spcPct val="85000"/>
              </a:lnSpc>
              <a:spcBef>
                <a:spcPts val="0"/>
              </a:spcBef>
              <a:spcAft>
                <a:spcPts val="1200"/>
              </a:spcAft>
              <a:defRPr/>
            </a:pPr>
            <a:r>
              <a:rPr lang="en-US" sz="3200" b="0" dirty="0"/>
              <a:t>1 day: Agency implements Automatic Stay (if triggered)</a:t>
            </a:r>
          </a:p>
          <a:p>
            <a:pPr>
              <a:lnSpc>
                <a:spcPct val="85000"/>
              </a:lnSpc>
              <a:spcBef>
                <a:spcPts val="0"/>
              </a:spcBef>
              <a:spcAft>
                <a:spcPts val="1200"/>
              </a:spcAft>
              <a:defRPr/>
            </a:pPr>
            <a:r>
              <a:rPr lang="en-US" sz="3200" b="0" dirty="0"/>
              <a:t>GAO issue Protective Order (if requested)</a:t>
            </a:r>
          </a:p>
          <a:p>
            <a:pPr>
              <a:lnSpc>
                <a:spcPct val="85000"/>
              </a:lnSpc>
              <a:spcBef>
                <a:spcPts val="0"/>
              </a:spcBef>
              <a:spcAft>
                <a:spcPts val="1200"/>
              </a:spcAft>
              <a:defRPr/>
            </a:pPr>
            <a:r>
              <a:rPr lang="en-US" sz="3200" b="0" dirty="0"/>
              <a:t>Awardee usually intervenes</a:t>
            </a:r>
          </a:p>
          <a:p>
            <a:pPr>
              <a:lnSpc>
                <a:spcPct val="85000"/>
              </a:lnSpc>
              <a:spcBef>
                <a:spcPts val="0"/>
              </a:spcBef>
              <a:spcAft>
                <a:spcPts val="1200"/>
              </a:spcAft>
              <a:defRPr/>
            </a:pPr>
            <a:r>
              <a:rPr lang="en-US" sz="3200" b="0" u="sng" dirty="0"/>
              <a:t>30 Days</a:t>
            </a:r>
            <a:r>
              <a:rPr lang="en-US" sz="3200" b="0" dirty="0"/>
              <a:t>: Agency Report Due (includes Evaluation Record)</a:t>
            </a:r>
          </a:p>
          <a:p>
            <a:pPr>
              <a:lnSpc>
                <a:spcPct val="85000"/>
              </a:lnSpc>
              <a:spcBef>
                <a:spcPts val="0"/>
              </a:spcBef>
              <a:spcAft>
                <a:spcPts val="1200"/>
              </a:spcAft>
              <a:defRPr/>
            </a:pPr>
            <a:r>
              <a:rPr lang="en-US" sz="3200" b="0" u="sng" dirty="0"/>
              <a:t>10 Days after Agency Report</a:t>
            </a:r>
            <a:r>
              <a:rPr lang="en-US" sz="3200" b="0" dirty="0"/>
              <a:t>: Protester’s Comments Due and Supplemental Protests Due</a:t>
            </a:r>
          </a:p>
          <a:p>
            <a:pPr>
              <a:lnSpc>
                <a:spcPct val="85000"/>
              </a:lnSpc>
              <a:spcBef>
                <a:spcPts val="0"/>
              </a:spcBef>
              <a:spcAft>
                <a:spcPts val="1200"/>
              </a:spcAft>
              <a:defRPr/>
            </a:pPr>
            <a:r>
              <a:rPr lang="en-US" sz="3200" b="0" dirty="0"/>
              <a:t>Supplemental briefing; optional hearing; optional ADR</a:t>
            </a:r>
          </a:p>
          <a:p>
            <a:pPr>
              <a:lnSpc>
                <a:spcPct val="85000"/>
              </a:lnSpc>
              <a:spcBef>
                <a:spcPts val="0"/>
              </a:spcBef>
              <a:spcAft>
                <a:spcPts val="1200"/>
              </a:spcAft>
              <a:defRPr/>
            </a:pPr>
            <a:r>
              <a:rPr lang="en-US" sz="3200" b="0" u="sng" dirty="0"/>
              <a:t>100 Days after Protest</a:t>
            </a:r>
            <a:r>
              <a:rPr lang="en-US" sz="3200" b="0" dirty="0"/>
              <a:t>: GAO issues decision</a:t>
            </a:r>
          </a:p>
          <a:p>
            <a:endParaRPr lang="en-US" dirty="0"/>
          </a:p>
        </p:txBody>
      </p:sp>
      <p:sp>
        <p:nvSpPr>
          <p:cNvPr id="3" name="Title 2">
            <a:extLst>
              <a:ext uri="{FF2B5EF4-FFF2-40B4-BE49-F238E27FC236}">
                <a16:creationId xmlns:a16="http://schemas.microsoft.com/office/drawing/2014/main" id="{1151FAD2-F341-D4D8-D4A2-A407E944EB1F}"/>
              </a:ext>
            </a:extLst>
          </p:cNvPr>
          <p:cNvSpPr>
            <a:spLocks noGrp="1"/>
          </p:cNvSpPr>
          <p:nvPr>
            <p:ph type="ctrTitle"/>
          </p:nvPr>
        </p:nvSpPr>
        <p:spPr/>
        <p:txBody>
          <a:bodyPr/>
          <a:lstStyle/>
          <a:p>
            <a:r>
              <a:rPr lang="en-US"/>
              <a:t>GAO Protest: Timeline</a:t>
            </a:r>
          </a:p>
        </p:txBody>
      </p:sp>
    </p:spTree>
    <p:extLst>
      <p:ext uri="{BB962C8B-B14F-4D97-AF65-F5344CB8AC3E}">
        <p14:creationId xmlns:p14="http://schemas.microsoft.com/office/powerpoint/2010/main" val="2209820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3F5B09-D535-282E-B7B8-EF9013E2D5A4}"/>
              </a:ext>
            </a:extLst>
          </p:cNvPr>
          <p:cNvSpPr>
            <a:spLocks noGrp="1"/>
          </p:cNvSpPr>
          <p:nvPr>
            <p:ph idx="1"/>
          </p:nvPr>
        </p:nvSpPr>
        <p:spPr/>
        <p:txBody>
          <a:bodyPr>
            <a:normAutofit lnSpcReduction="10000"/>
          </a:bodyPr>
          <a:lstStyle/>
          <a:p>
            <a:r>
              <a:rPr lang="en-US" dirty="0"/>
              <a:t>The most </a:t>
            </a:r>
            <a:r>
              <a:rPr lang="en-US" u="sng" dirty="0"/>
              <a:t>important tool </a:t>
            </a:r>
            <a:r>
              <a:rPr lang="en-US" dirty="0"/>
              <a:t>in the protest process</a:t>
            </a:r>
          </a:p>
          <a:p>
            <a:pPr lvl="1"/>
            <a:r>
              <a:rPr lang="en-US" dirty="0"/>
              <a:t>Prevents the Agency from either awarding a contract or proceeding with performance</a:t>
            </a:r>
          </a:p>
          <a:p>
            <a:pPr lvl="1"/>
            <a:r>
              <a:rPr lang="en-US" dirty="0"/>
              <a:t>The Automatic Stay remains in effect while the protest is pending</a:t>
            </a:r>
          </a:p>
          <a:p>
            <a:pPr lvl="2"/>
            <a:r>
              <a:rPr lang="en-US" dirty="0"/>
              <a:t>(Overrides are rare)</a:t>
            </a:r>
          </a:p>
          <a:p>
            <a:pPr lvl="1"/>
            <a:r>
              <a:rPr lang="en-US" dirty="0"/>
              <a:t>Incumbent often stays in place – Bridge Contract</a:t>
            </a:r>
          </a:p>
          <a:p>
            <a:pPr lvl="1"/>
            <a:r>
              <a:rPr lang="en-US" dirty="0"/>
              <a:t>The cost and delay of the protest process are important considerations for the Agency</a:t>
            </a:r>
          </a:p>
          <a:p>
            <a:r>
              <a:rPr lang="en-US" dirty="0"/>
              <a:t>BUT no Automatic Stay at COFC </a:t>
            </a:r>
            <a:r>
              <a:rPr lang="en-US" dirty="0">
                <a:sym typeface="Wingdings" panose="05000000000000000000" pitchFamily="2" charset="2"/>
              </a:rPr>
              <a:t> only available at GAO</a:t>
            </a:r>
          </a:p>
          <a:p>
            <a:pPr lvl="1"/>
            <a:r>
              <a:rPr lang="en-US" dirty="0">
                <a:sym typeface="Wingdings" panose="05000000000000000000" pitchFamily="2" charset="2"/>
              </a:rPr>
              <a:t>At COFC</a:t>
            </a:r>
            <a:r>
              <a:rPr lang="en-US">
                <a:sym typeface="Wingdings" panose="05000000000000000000" pitchFamily="2" charset="2"/>
              </a:rPr>
              <a:t>, usually get a voluntary stay but may need </a:t>
            </a:r>
            <a:r>
              <a:rPr lang="en-US" dirty="0">
                <a:sym typeface="Wingdings" panose="05000000000000000000" pitchFamily="2" charset="2"/>
              </a:rPr>
              <a:t>to obtain a TRO/PI to stay the award/performance </a:t>
            </a:r>
            <a:endParaRPr lang="en-US" dirty="0"/>
          </a:p>
          <a:p>
            <a:endParaRPr lang="en-US" dirty="0"/>
          </a:p>
        </p:txBody>
      </p:sp>
      <p:sp>
        <p:nvSpPr>
          <p:cNvPr id="3" name="Title 2">
            <a:extLst>
              <a:ext uri="{FF2B5EF4-FFF2-40B4-BE49-F238E27FC236}">
                <a16:creationId xmlns:a16="http://schemas.microsoft.com/office/drawing/2014/main" id="{07B6C4F2-3B65-415C-3677-FEFDA0E1C7E8}"/>
              </a:ext>
            </a:extLst>
          </p:cNvPr>
          <p:cNvSpPr>
            <a:spLocks noGrp="1"/>
          </p:cNvSpPr>
          <p:nvPr>
            <p:ph type="ctrTitle"/>
          </p:nvPr>
        </p:nvSpPr>
        <p:spPr/>
        <p:txBody>
          <a:bodyPr/>
          <a:lstStyle/>
          <a:p>
            <a:r>
              <a:rPr lang="en-US" dirty="0"/>
              <a:t>Automatic Stay</a:t>
            </a:r>
          </a:p>
        </p:txBody>
      </p:sp>
    </p:spTree>
    <p:extLst>
      <p:ext uri="{BB962C8B-B14F-4D97-AF65-F5344CB8AC3E}">
        <p14:creationId xmlns:p14="http://schemas.microsoft.com/office/powerpoint/2010/main" val="2410530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53E1E7-AECD-602D-FEF9-9AD1F5C6F0E6}"/>
              </a:ext>
            </a:extLst>
          </p:cNvPr>
          <p:cNvSpPr>
            <a:spLocks noGrp="1"/>
          </p:cNvSpPr>
          <p:nvPr>
            <p:ph idx="1"/>
          </p:nvPr>
        </p:nvSpPr>
        <p:spPr/>
        <p:txBody>
          <a:bodyPr>
            <a:normAutofit/>
          </a:bodyPr>
          <a:lstStyle/>
          <a:p>
            <a:r>
              <a:rPr lang="en-US" b="1" dirty="0"/>
              <a:t>Role of the awardee</a:t>
            </a:r>
            <a:r>
              <a:rPr lang="en-US" dirty="0"/>
              <a:t>: More than a “potted plant”</a:t>
            </a:r>
          </a:p>
          <a:p>
            <a:pPr lvl="1"/>
            <a:r>
              <a:rPr lang="en-US" dirty="0"/>
              <a:t>The awardee is permitted, but not required, to participate in the process as an “intervenor”</a:t>
            </a:r>
          </a:p>
          <a:p>
            <a:r>
              <a:rPr lang="en-US" dirty="0"/>
              <a:t>Why should I care to intervene?  Well, you can: </a:t>
            </a:r>
          </a:p>
          <a:p>
            <a:pPr lvl="1"/>
            <a:r>
              <a:rPr lang="en-US" dirty="0"/>
              <a:t>Help defend the Agency’s decision</a:t>
            </a:r>
          </a:p>
          <a:p>
            <a:pPr lvl="1"/>
            <a:r>
              <a:rPr lang="en-US" dirty="0"/>
              <a:t>Protect your confidential &amp; proprietary information (</a:t>
            </a:r>
            <a:r>
              <a:rPr lang="en-US" i="1" dirty="0"/>
              <a:t>i.e.</a:t>
            </a:r>
            <a:r>
              <a:rPr lang="en-US" dirty="0"/>
              <a:t>, your proposal &amp; the Agency’s evaluation of it)</a:t>
            </a:r>
          </a:p>
          <a:p>
            <a:r>
              <a:rPr lang="en-US" dirty="0"/>
              <a:t>If the contract is important, the awardee should intervene</a:t>
            </a:r>
          </a:p>
          <a:p>
            <a:pPr lvl="1"/>
            <a:r>
              <a:rPr lang="en-US" dirty="0"/>
              <a:t>Agencies sometimes have limited resources to defend a protest</a:t>
            </a:r>
          </a:p>
          <a:p>
            <a:endParaRPr lang="en-US" dirty="0"/>
          </a:p>
        </p:txBody>
      </p:sp>
      <p:sp>
        <p:nvSpPr>
          <p:cNvPr id="3" name="Title 2">
            <a:extLst>
              <a:ext uri="{FF2B5EF4-FFF2-40B4-BE49-F238E27FC236}">
                <a16:creationId xmlns:a16="http://schemas.microsoft.com/office/drawing/2014/main" id="{AD5BB5CA-05DC-0CA1-FABC-67582713F641}"/>
              </a:ext>
            </a:extLst>
          </p:cNvPr>
          <p:cNvSpPr>
            <a:spLocks noGrp="1"/>
          </p:cNvSpPr>
          <p:nvPr>
            <p:ph type="ctrTitle"/>
          </p:nvPr>
        </p:nvSpPr>
        <p:spPr/>
        <p:txBody>
          <a:bodyPr/>
          <a:lstStyle/>
          <a:p>
            <a:r>
              <a:rPr lang="en-US"/>
              <a:t>Awardee Participation?</a:t>
            </a:r>
          </a:p>
        </p:txBody>
      </p:sp>
    </p:spTree>
    <p:extLst>
      <p:ext uri="{BB962C8B-B14F-4D97-AF65-F5344CB8AC3E}">
        <p14:creationId xmlns:p14="http://schemas.microsoft.com/office/powerpoint/2010/main" val="1349369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DC305B-D303-931F-8D7E-065D9745BF87}"/>
              </a:ext>
            </a:extLst>
          </p:cNvPr>
          <p:cNvSpPr>
            <a:spLocks noGrp="1"/>
          </p:cNvSpPr>
          <p:nvPr>
            <p:ph idx="1"/>
          </p:nvPr>
        </p:nvSpPr>
        <p:spPr/>
        <p:txBody>
          <a:bodyPr/>
          <a:lstStyle/>
          <a:p>
            <a:r>
              <a:rPr lang="en-US" dirty="0"/>
              <a:t>Post-award protests involve a review of the competing proposals &amp; the Agency’s evaluation of those proposals</a:t>
            </a:r>
          </a:p>
          <a:p>
            <a:r>
              <a:rPr lang="en-US" dirty="0"/>
              <a:t>How can competing offerors fairly participate in the protest process?</a:t>
            </a:r>
          </a:p>
          <a:p>
            <a:pPr lvl="1"/>
            <a:r>
              <a:rPr lang="en-US" dirty="0"/>
              <a:t>Solution: protective orders </a:t>
            </a:r>
            <a:r>
              <a:rPr lang="en-US" dirty="0">
                <a:sym typeface="Wingdings" panose="05000000000000000000" pitchFamily="2" charset="2"/>
              </a:rPr>
              <a:t> </a:t>
            </a:r>
            <a:r>
              <a:rPr lang="en-US" dirty="0"/>
              <a:t>attorneys’ eyes only</a:t>
            </a:r>
          </a:p>
          <a:p>
            <a:endParaRPr lang="en-US" dirty="0"/>
          </a:p>
        </p:txBody>
      </p:sp>
      <p:sp>
        <p:nvSpPr>
          <p:cNvPr id="3" name="Title 2">
            <a:extLst>
              <a:ext uri="{FF2B5EF4-FFF2-40B4-BE49-F238E27FC236}">
                <a16:creationId xmlns:a16="http://schemas.microsoft.com/office/drawing/2014/main" id="{81E445CF-AED9-BF41-7928-0A8D7AFBC0C4}"/>
              </a:ext>
            </a:extLst>
          </p:cNvPr>
          <p:cNvSpPr>
            <a:spLocks noGrp="1"/>
          </p:cNvSpPr>
          <p:nvPr>
            <p:ph type="ctrTitle"/>
          </p:nvPr>
        </p:nvSpPr>
        <p:spPr/>
        <p:txBody>
          <a:bodyPr/>
          <a:lstStyle/>
          <a:p>
            <a:r>
              <a:rPr lang="en-US"/>
              <a:t>Protective Orders</a:t>
            </a:r>
          </a:p>
        </p:txBody>
      </p:sp>
    </p:spTree>
    <p:extLst>
      <p:ext uri="{BB962C8B-B14F-4D97-AF65-F5344CB8AC3E}">
        <p14:creationId xmlns:p14="http://schemas.microsoft.com/office/powerpoint/2010/main" val="935091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D2824C-3990-2FB9-1DC9-CE14462F8A37}"/>
              </a:ext>
            </a:extLst>
          </p:cNvPr>
          <p:cNvSpPr>
            <a:spLocks noGrp="1"/>
          </p:cNvSpPr>
          <p:nvPr>
            <p:ph idx="1"/>
          </p:nvPr>
        </p:nvSpPr>
        <p:spPr/>
        <p:txBody>
          <a:bodyPr>
            <a:normAutofit fontScale="77500" lnSpcReduction="20000"/>
          </a:bodyPr>
          <a:lstStyle/>
          <a:p>
            <a:pPr marL="228600" marR="0" lvl="0" indent="-228600" algn="l" defTabSz="914400" rtl="0" eaLnBrk="1" fontAlgn="auto" latinLnBrk="0" hangingPunct="1">
              <a:lnSpc>
                <a:spcPct val="85000"/>
              </a:lnSpc>
              <a:spcBef>
                <a:spcPct val="0"/>
              </a:spcBef>
              <a:spcAft>
                <a:spcPts val="1800"/>
              </a:spcAft>
              <a:buClr>
                <a:srgbClr val="00A9E0"/>
              </a:buClr>
              <a:buSzTx/>
              <a:buFont typeface="Arial" panose="020B0604020202020204" pitchFamily="34" charset="0"/>
              <a:buChar char="•"/>
              <a:tabLst/>
              <a:defRPr/>
            </a:pPr>
            <a:r>
              <a:rPr kumimoji="0" lang="en-US" altLang="en-US" sz="3000" i="0" u="none" strike="noStrike" kern="1200" cap="none" spc="0" normalizeH="0" baseline="0" noProof="0" dirty="0">
                <a:ln>
                  <a:noFill/>
                </a:ln>
                <a:effectLst/>
                <a:uLnTx/>
                <a:uFillTx/>
                <a:ea typeface="+mj-ea"/>
              </a:rPr>
              <a:t>Agency corrective action</a:t>
            </a:r>
          </a:p>
          <a:p>
            <a:pPr marL="228600" marR="0" lvl="0" indent="-228600" algn="l" defTabSz="914400" rtl="0" eaLnBrk="1" fontAlgn="auto" latinLnBrk="0" hangingPunct="1">
              <a:lnSpc>
                <a:spcPct val="85000"/>
              </a:lnSpc>
              <a:spcBef>
                <a:spcPct val="0"/>
              </a:spcBef>
              <a:spcAft>
                <a:spcPts val="1800"/>
              </a:spcAft>
              <a:buClr>
                <a:srgbClr val="00A9E0"/>
              </a:buClr>
              <a:buSzTx/>
              <a:buFont typeface="Arial" panose="020B0604020202020204" pitchFamily="34" charset="0"/>
              <a:buChar char="•"/>
              <a:tabLst/>
              <a:defRPr/>
            </a:pPr>
            <a:r>
              <a:rPr kumimoji="0" lang="en-US" altLang="en-US" sz="3000" i="0" u="none" strike="noStrike" kern="1200" cap="none" spc="0" normalizeH="0" baseline="0" noProof="0" dirty="0">
                <a:ln>
                  <a:noFill/>
                </a:ln>
                <a:effectLst/>
                <a:uLnTx/>
                <a:uFillTx/>
                <a:ea typeface="+mj-ea"/>
              </a:rPr>
              <a:t>Optional ADR procedures (GAO)</a:t>
            </a:r>
          </a:p>
          <a:p>
            <a:pPr marL="228600" marR="0" lvl="0" indent="-228600" algn="l" defTabSz="914400" rtl="0" eaLnBrk="1" fontAlgn="auto" latinLnBrk="0" hangingPunct="1">
              <a:lnSpc>
                <a:spcPct val="85000"/>
              </a:lnSpc>
              <a:spcBef>
                <a:spcPct val="0"/>
              </a:spcBef>
              <a:spcAft>
                <a:spcPts val="1800"/>
              </a:spcAft>
              <a:buClr>
                <a:srgbClr val="00A9E0"/>
              </a:buClr>
              <a:buSzTx/>
              <a:buFont typeface="Arial" panose="020B0604020202020204" pitchFamily="34" charset="0"/>
              <a:buChar char="•"/>
              <a:tabLst/>
              <a:defRPr/>
            </a:pPr>
            <a:r>
              <a:rPr kumimoji="0" lang="en-US" altLang="en-US" sz="3000" i="0" u="none" strike="noStrike" kern="1200" cap="none" spc="0" normalizeH="0" baseline="0" noProof="0" dirty="0">
                <a:ln>
                  <a:noFill/>
                </a:ln>
                <a:effectLst/>
                <a:uLnTx/>
                <a:uFillTx/>
                <a:ea typeface="+mj-ea"/>
              </a:rPr>
              <a:t>Decision</a:t>
            </a:r>
          </a:p>
          <a:p>
            <a:pPr marL="685800" marR="0" lvl="1" indent="-228600" algn="l" defTabSz="914400" rtl="0" eaLnBrk="1" fontAlgn="auto" latinLnBrk="0" hangingPunct="1">
              <a:lnSpc>
                <a:spcPct val="85000"/>
              </a:lnSpc>
              <a:spcBef>
                <a:spcPct val="0"/>
              </a:spcBef>
              <a:spcAft>
                <a:spcPts val="1800"/>
              </a:spcAft>
              <a:buClr>
                <a:srgbClr val="00A9E0"/>
              </a:buClr>
              <a:buSzTx/>
              <a:buFont typeface="Arial" panose="020B0604020202020204" pitchFamily="34" charset="0"/>
              <a:buChar char="−"/>
              <a:tabLst/>
              <a:defRPr/>
            </a:pPr>
            <a:r>
              <a:rPr kumimoji="0" lang="en-US" altLang="en-US" sz="3000" i="0" u="none" strike="noStrike" kern="1200" cap="none" spc="0" normalizeH="0" baseline="0" noProof="0" dirty="0">
                <a:ln>
                  <a:noFill/>
                </a:ln>
                <a:effectLst/>
                <a:uLnTx/>
                <a:uFillTx/>
              </a:rPr>
              <a:t>GAO: Time for Decision is 100 Days after filing of protest</a:t>
            </a:r>
          </a:p>
          <a:p>
            <a:pPr marL="685800" marR="0" lvl="1" indent="-228600" algn="l" defTabSz="914400" rtl="0" eaLnBrk="1" fontAlgn="auto" latinLnBrk="0" hangingPunct="1">
              <a:lnSpc>
                <a:spcPct val="85000"/>
              </a:lnSpc>
              <a:spcBef>
                <a:spcPct val="0"/>
              </a:spcBef>
              <a:spcAft>
                <a:spcPts val="1800"/>
              </a:spcAft>
              <a:buClr>
                <a:srgbClr val="00A9E0"/>
              </a:buClr>
              <a:buSzTx/>
              <a:buFont typeface="Arial" panose="020B0604020202020204" pitchFamily="34" charset="0"/>
              <a:buChar char="−"/>
              <a:tabLst/>
              <a:defRPr/>
            </a:pPr>
            <a:r>
              <a:rPr kumimoji="0" lang="en-US" altLang="en-US" sz="3000" i="0" u="none" strike="noStrike" kern="1200" cap="none" spc="0" normalizeH="0" baseline="0" noProof="0" dirty="0">
                <a:ln>
                  <a:noFill/>
                </a:ln>
                <a:effectLst/>
                <a:uLnTx/>
                <a:uFillTx/>
              </a:rPr>
              <a:t>Agency level: “best efforts” to resolve in 35 days</a:t>
            </a:r>
          </a:p>
          <a:p>
            <a:pPr marL="685800" marR="0" lvl="1" indent="-228600" algn="l" defTabSz="914400" rtl="0" eaLnBrk="1" fontAlgn="auto" latinLnBrk="0" hangingPunct="1">
              <a:lnSpc>
                <a:spcPct val="85000"/>
              </a:lnSpc>
              <a:spcBef>
                <a:spcPct val="0"/>
              </a:spcBef>
              <a:spcAft>
                <a:spcPts val="1800"/>
              </a:spcAft>
              <a:buClr>
                <a:srgbClr val="00A9E0"/>
              </a:buClr>
              <a:buSzTx/>
              <a:buFont typeface="Arial" panose="020B0604020202020204" pitchFamily="34" charset="0"/>
              <a:buChar char="−"/>
              <a:tabLst/>
              <a:defRPr/>
            </a:pPr>
            <a:r>
              <a:rPr kumimoji="0" lang="en-US" altLang="en-US" sz="3000" i="0" u="none" strike="noStrike" kern="1200" cap="none" spc="0" normalizeH="0" baseline="0" noProof="0" dirty="0">
                <a:ln>
                  <a:noFill/>
                </a:ln>
                <a:effectLst/>
                <a:uLnTx/>
                <a:uFillTx/>
              </a:rPr>
              <a:t>COFC: No set timeline, generally 3-6 months</a:t>
            </a:r>
          </a:p>
          <a:p>
            <a:pPr marL="228600" marR="0" lvl="0" indent="-228600" algn="l" defTabSz="914400" rtl="0" eaLnBrk="1" fontAlgn="auto" latinLnBrk="0" hangingPunct="1">
              <a:lnSpc>
                <a:spcPct val="85000"/>
              </a:lnSpc>
              <a:spcBef>
                <a:spcPct val="0"/>
              </a:spcBef>
              <a:spcAft>
                <a:spcPts val="1800"/>
              </a:spcAft>
              <a:buClr>
                <a:srgbClr val="00A9E0"/>
              </a:buClr>
              <a:buSzTx/>
              <a:buFont typeface="Arial" panose="020B0604020202020204" pitchFamily="34" charset="0"/>
              <a:buChar char="•"/>
              <a:tabLst/>
              <a:defRPr/>
            </a:pPr>
            <a:r>
              <a:rPr kumimoji="0" lang="en-US" altLang="en-US" sz="3000" i="0" u="none" strike="noStrike" kern="1200" cap="none" spc="0" normalizeH="0" baseline="0" noProof="0" dirty="0">
                <a:ln>
                  <a:noFill/>
                </a:ln>
                <a:effectLst/>
                <a:uLnTx/>
                <a:uFillTx/>
                <a:ea typeface="+mj-ea"/>
              </a:rPr>
              <a:t>Unsuccessful protester at agency level can file protest with GAO or the Court of Federal Claims</a:t>
            </a:r>
          </a:p>
          <a:p>
            <a:pPr marL="228600" marR="0" lvl="0" indent="-228600" algn="l" defTabSz="914400" rtl="0" eaLnBrk="1" fontAlgn="auto" latinLnBrk="0" hangingPunct="1">
              <a:lnSpc>
                <a:spcPct val="85000"/>
              </a:lnSpc>
              <a:spcBef>
                <a:spcPct val="0"/>
              </a:spcBef>
              <a:spcAft>
                <a:spcPts val="1800"/>
              </a:spcAft>
              <a:buClr>
                <a:srgbClr val="00A9E0"/>
              </a:buClr>
              <a:buSzTx/>
              <a:buFont typeface="Arial" panose="020B0604020202020204" pitchFamily="34" charset="0"/>
              <a:buChar char="•"/>
              <a:tabLst/>
              <a:defRPr/>
            </a:pPr>
            <a:r>
              <a:rPr kumimoji="0" lang="en-US" altLang="en-US" sz="3000" i="0" u="none" strike="noStrike" kern="1200" cap="none" spc="0" normalizeH="0" baseline="0" noProof="0" dirty="0">
                <a:ln>
                  <a:noFill/>
                </a:ln>
                <a:effectLst/>
                <a:uLnTx/>
                <a:uFillTx/>
                <a:ea typeface="+mj-ea"/>
              </a:rPr>
              <a:t>Unsuccessful protester at GAO can file protest with the Court of Federal Claims</a:t>
            </a:r>
          </a:p>
          <a:p>
            <a:endParaRPr lang="en-US" dirty="0"/>
          </a:p>
        </p:txBody>
      </p:sp>
      <p:sp>
        <p:nvSpPr>
          <p:cNvPr id="3" name="Title 2">
            <a:extLst>
              <a:ext uri="{FF2B5EF4-FFF2-40B4-BE49-F238E27FC236}">
                <a16:creationId xmlns:a16="http://schemas.microsoft.com/office/drawing/2014/main" id="{B5162E93-D46E-54B3-8408-AA70866234F7}"/>
              </a:ext>
            </a:extLst>
          </p:cNvPr>
          <p:cNvSpPr>
            <a:spLocks noGrp="1"/>
          </p:cNvSpPr>
          <p:nvPr>
            <p:ph type="ctrTitle"/>
          </p:nvPr>
        </p:nvSpPr>
        <p:spPr/>
        <p:txBody>
          <a:bodyPr/>
          <a:lstStyle/>
          <a:p>
            <a:r>
              <a:rPr lang="en-US"/>
              <a:t>Outcomes?</a:t>
            </a:r>
          </a:p>
        </p:txBody>
      </p:sp>
    </p:spTree>
    <p:extLst>
      <p:ext uri="{BB962C8B-B14F-4D97-AF65-F5344CB8AC3E}">
        <p14:creationId xmlns:p14="http://schemas.microsoft.com/office/powerpoint/2010/main" val="2275515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49114B-888D-9B8D-C6C7-68BA222D44CD}"/>
              </a:ext>
            </a:extLst>
          </p:cNvPr>
          <p:cNvSpPr>
            <a:spLocks noGrp="1"/>
          </p:cNvSpPr>
          <p:nvPr>
            <p:ph idx="1"/>
          </p:nvPr>
        </p:nvSpPr>
        <p:spPr/>
        <p:txBody>
          <a:bodyPr>
            <a:normAutofit lnSpcReduction="10000"/>
          </a:bodyPr>
          <a:lstStyle/>
          <a:p>
            <a:pPr>
              <a:spcBef>
                <a:spcPts val="0"/>
              </a:spcBef>
              <a:spcAft>
                <a:spcPts val="1500"/>
              </a:spcAft>
              <a:defRPr/>
            </a:pPr>
            <a:r>
              <a:rPr lang="en-US" sz="3200" u="sng" dirty="0"/>
              <a:t>Cannot</a:t>
            </a:r>
            <a:r>
              <a:rPr lang="en-US" sz="3200" dirty="0"/>
              <a:t> recover other monetary damages, such as lost profits</a:t>
            </a:r>
          </a:p>
          <a:p>
            <a:pPr>
              <a:spcBef>
                <a:spcPts val="0"/>
              </a:spcBef>
              <a:spcAft>
                <a:spcPts val="1500"/>
              </a:spcAft>
              <a:defRPr/>
            </a:pPr>
            <a:r>
              <a:rPr lang="en-US" sz="3200" dirty="0"/>
              <a:t>GAO &amp; COFC: Costs of preparing bid and proposal (if no “process” relief)</a:t>
            </a:r>
          </a:p>
          <a:p>
            <a:pPr>
              <a:spcBef>
                <a:spcPts val="0"/>
              </a:spcBef>
              <a:spcAft>
                <a:spcPts val="1500"/>
              </a:spcAft>
              <a:defRPr/>
            </a:pPr>
            <a:r>
              <a:rPr lang="en-US" sz="3200" dirty="0"/>
              <a:t>GAO only: Costs of filing &amp; pursuing the protest, including reasonable attorneys and consultant and expert witness fees </a:t>
            </a:r>
          </a:p>
          <a:p>
            <a:pPr>
              <a:spcBef>
                <a:spcPts val="0"/>
              </a:spcBef>
              <a:spcAft>
                <a:spcPts val="1500"/>
              </a:spcAft>
              <a:defRPr/>
            </a:pPr>
            <a:r>
              <a:rPr lang="en-US" sz="3200" dirty="0"/>
              <a:t>COFC: Equal Access to Justice Act for very small businesses</a:t>
            </a:r>
          </a:p>
        </p:txBody>
      </p:sp>
      <p:sp>
        <p:nvSpPr>
          <p:cNvPr id="3" name="Title 2">
            <a:extLst>
              <a:ext uri="{FF2B5EF4-FFF2-40B4-BE49-F238E27FC236}">
                <a16:creationId xmlns:a16="http://schemas.microsoft.com/office/drawing/2014/main" id="{D2B21E60-C8E5-0B1D-BAE7-E6110BE8B716}"/>
              </a:ext>
            </a:extLst>
          </p:cNvPr>
          <p:cNvSpPr>
            <a:spLocks noGrp="1"/>
          </p:cNvSpPr>
          <p:nvPr>
            <p:ph type="ctrTitle"/>
          </p:nvPr>
        </p:nvSpPr>
        <p:spPr/>
        <p:txBody>
          <a:bodyPr/>
          <a:lstStyle/>
          <a:p>
            <a:r>
              <a:rPr lang="en-US"/>
              <a:t>Monetary Remedies?</a:t>
            </a:r>
          </a:p>
        </p:txBody>
      </p:sp>
    </p:spTree>
    <p:extLst>
      <p:ext uri="{BB962C8B-B14F-4D97-AF65-F5344CB8AC3E}">
        <p14:creationId xmlns:p14="http://schemas.microsoft.com/office/powerpoint/2010/main" val="1741610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a:xfrm>
            <a:off x="751114" y="1594673"/>
            <a:ext cx="10742386" cy="4247327"/>
          </a:xfrm>
        </p:spPr>
        <p:txBody>
          <a:bodyPr>
            <a:normAutofit/>
          </a:bodyPr>
          <a:lstStyle/>
          <a:p>
            <a:pPr marL="0" indent="0">
              <a:buNone/>
            </a:pPr>
            <a:endParaRPr lang="en-US" b="1" dirty="0"/>
          </a:p>
          <a:p>
            <a:pPr marL="0" indent="0">
              <a:buNone/>
            </a:pPr>
            <a:endParaRPr lang="en-US" b="1" dirty="0"/>
          </a:p>
          <a:p>
            <a:pPr marL="0" indent="0">
              <a:buNone/>
            </a:pPr>
            <a:r>
              <a:rPr lang="en-US" sz="4400" b="1"/>
              <a:t>Debriefing Process</a:t>
            </a:r>
            <a:endParaRPr lang="en-US" sz="4400" b="1" dirty="0"/>
          </a:p>
        </p:txBody>
      </p:sp>
    </p:spTree>
    <p:extLst>
      <p:ext uri="{BB962C8B-B14F-4D97-AF65-F5344CB8AC3E}">
        <p14:creationId xmlns:p14="http://schemas.microsoft.com/office/powerpoint/2010/main" val="1893084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375A43-6B6E-1209-9156-5FDB70F6D873}"/>
              </a:ext>
            </a:extLst>
          </p:cNvPr>
          <p:cNvSpPr>
            <a:spLocks noGrp="1"/>
          </p:cNvSpPr>
          <p:nvPr>
            <p:ph idx="1"/>
          </p:nvPr>
        </p:nvSpPr>
        <p:spPr/>
        <p:txBody>
          <a:bodyPr/>
          <a:lstStyle/>
          <a:p>
            <a:r>
              <a:rPr lang="en-US" sz="2800" dirty="0"/>
              <a:t>Know what type of debriefing (if any) you are entitled to</a:t>
            </a:r>
          </a:p>
          <a:p>
            <a:r>
              <a:rPr lang="en-US" sz="2800" dirty="0"/>
              <a:t>Pay attention to the timeliness requirements for a protest and for a stay</a:t>
            </a:r>
          </a:p>
          <a:p>
            <a:r>
              <a:rPr lang="en-US" sz="2800" dirty="0"/>
              <a:t>Ask additional questions – </a:t>
            </a:r>
            <a:r>
              <a:rPr lang="en-US" sz="2800" i="1" dirty="0"/>
              <a:t>i.e.</a:t>
            </a:r>
            <a:r>
              <a:rPr lang="en-US" sz="2800" dirty="0"/>
              <a:t>, what “strengths” were assigned to our proposal?</a:t>
            </a:r>
          </a:p>
          <a:p>
            <a:r>
              <a:rPr lang="en-US" sz="2800" dirty="0"/>
              <a:t>DO NOT ARGUE in the debriefing document</a:t>
            </a:r>
          </a:p>
          <a:p>
            <a:endParaRPr lang="en-US" dirty="0"/>
          </a:p>
        </p:txBody>
      </p:sp>
      <p:sp>
        <p:nvSpPr>
          <p:cNvPr id="3" name="Title 2">
            <a:extLst>
              <a:ext uri="{FF2B5EF4-FFF2-40B4-BE49-F238E27FC236}">
                <a16:creationId xmlns:a16="http://schemas.microsoft.com/office/drawing/2014/main" id="{E20A3906-5028-F6D1-F837-D00B78E2F783}"/>
              </a:ext>
            </a:extLst>
          </p:cNvPr>
          <p:cNvSpPr>
            <a:spLocks noGrp="1"/>
          </p:cNvSpPr>
          <p:nvPr>
            <p:ph type="ctrTitle"/>
          </p:nvPr>
        </p:nvSpPr>
        <p:spPr/>
        <p:txBody>
          <a:bodyPr/>
          <a:lstStyle/>
          <a:p>
            <a:r>
              <a:rPr lang="en-US"/>
              <a:t>Debriefing Takeaways</a:t>
            </a:r>
          </a:p>
        </p:txBody>
      </p:sp>
    </p:spTree>
    <p:extLst>
      <p:ext uri="{BB962C8B-B14F-4D97-AF65-F5344CB8AC3E}">
        <p14:creationId xmlns:p14="http://schemas.microsoft.com/office/powerpoint/2010/main" val="2004475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6090F3-EB66-C154-59D8-00775FFCEFD9}"/>
              </a:ext>
            </a:extLst>
          </p:cNvPr>
          <p:cNvSpPr>
            <a:spLocks noGrp="1"/>
          </p:cNvSpPr>
          <p:nvPr>
            <p:ph idx="1"/>
          </p:nvPr>
        </p:nvSpPr>
        <p:spPr/>
        <p:txBody>
          <a:bodyPr>
            <a:normAutofit/>
          </a:bodyPr>
          <a:lstStyle/>
          <a:p>
            <a:r>
              <a:rPr lang="en-US" dirty="0"/>
              <a:t>Critical to timeliness:</a:t>
            </a:r>
          </a:p>
          <a:p>
            <a:pPr lvl="1"/>
            <a:r>
              <a:rPr lang="en-US" dirty="0"/>
              <a:t>Must timely request a debriefing within </a:t>
            </a:r>
            <a:r>
              <a:rPr lang="en-US" b="1" dirty="0"/>
              <a:t>three (3) </a:t>
            </a:r>
            <a:r>
              <a:rPr lang="en-US" dirty="0"/>
              <a:t>calendar days of receipt of unsuccessful offeror notice</a:t>
            </a:r>
          </a:p>
          <a:p>
            <a:pPr lvl="1"/>
            <a:r>
              <a:rPr lang="en-US" dirty="0"/>
              <a:t>Take the first date offered</a:t>
            </a:r>
          </a:p>
          <a:p>
            <a:r>
              <a:rPr lang="en-US"/>
              <a:t>If debriefing is “required” affects </a:t>
            </a:r>
            <a:r>
              <a:rPr lang="en-US" dirty="0"/>
              <a:t>protest clock for </a:t>
            </a:r>
            <a:r>
              <a:rPr lang="en-US"/>
              <a:t>post-award protest and the automatic </a:t>
            </a:r>
            <a:r>
              <a:rPr lang="en-US" dirty="0"/>
              <a:t>stay </a:t>
            </a:r>
            <a:endParaRPr lang="en-US" b="1" dirty="0"/>
          </a:p>
          <a:p>
            <a:r>
              <a:rPr lang="en-US" dirty="0"/>
              <a:t>Critical to learning about potential </a:t>
            </a:r>
            <a:r>
              <a:rPr lang="en-US"/>
              <a:t>protest grounds and how you can improve future proposals</a:t>
            </a:r>
            <a:endParaRPr lang="en-US" dirty="0"/>
          </a:p>
        </p:txBody>
      </p:sp>
      <p:sp>
        <p:nvSpPr>
          <p:cNvPr id="3" name="Title 2">
            <a:extLst>
              <a:ext uri="{FF2B5EF4-FFF2-40B4-BE49-F238E27FC236}">
                <a16:creationId xmlns:a16="http://schemas.microsoft.com/office/drawing/2014/main" id="{A1E06AB5-7972-DEEF-5E15-AD7C3500AD97}"/>
              </a:ext>
            </a:extLst>
          </p:cNvPr>
          <p:cNvSpPr>
            <a:spLocks noGrp="1"/>
          </p:cNvSpPr>
          <p:nvPr>
            <p:ph type="ctrTitle"/>
          </p:nvPr>
        </p:nvSpPr>
        <p:spPr/>
        <p:txBody>
          <a:bodyPr/>
          <a:lstStyle/>
          <a:p>
            <a:r>
              <a:rPr lang="en-US"/>
              <a:t>Importance of Debriefings</a:t>
            </a:r>
          </a:p>
        </p:txBody>
      </p:sp>
    </p:spTree>
    <p:extLst>
      <p:ext uri="{BB962C8B-B14F-4D97-AF65-F5344CB8AC3E}">
        <p14:creationId xmlns:p14="http://schemas.microsoft.com/office/powerpoint/2010/main" val="230478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F94124-F2BA-7120-4864-8E22483E3042}"/>
              </a:ext>
            </a:extLst>
          </p:cNvPr>
          <p:cNvSpPr>
            <a:spLocks noGrp="1"/>
          </p:cNvSpPr>
          <p:nvPr>
            <p:ph type="title"/>
          </p:nvPr>
        </p:nvSpPr>
        <p:spPr>
          <a:xfrm>
            <a:off x="786001" y="837421"/>
            <a:ext cx="4777241" cy="1325563"/>
          </a:xfrm>
        </p:spPr>
        <p:txBody>
          <a:bodyPr anchor="ctr">
            <a:normAutofit/>
          </a:bodyPr>
          <a:lstStyle/>
          <a:p>
            <a:r>
              <a:rPr lang="en-US" dirty="0"/>
              <a:t>Kelsey Hayes</a:t>
            </a:r>
          </a:p>
        </p:txBody>
      </p:sp>
      <p:sp>
        <p:nvSpPr>
          <p:cNvPr id="2" name="Text Placeholder 1">
            <a:extLst>
              <a:ext uri="{FF2B5EF4-FFF2-40B4-BE49-F238E27FC236}">
                <a16:creationId xmlns:a16="http://schemas.microsoft.com/office/drawing/2014/main" id="{AA86F6E1-3189-6DB7-C77E-483A7D463035}"/>
              </a:ext>
            </a:extLst>
          </p:cNvPr>
          <p:cNvSpPr>
            <a:spLocks noGrp="1"/>
          </p:cNvSpPr>
          <p:nvPr>
            <p:ph type="body" idx="1"/>
          </p:nvPr>
        </p:nvSpPr>
        <p:spPr>
          <a:xfrm>
            <a:off x="786001" y="2474053"/>
            <a:ext cx="4777241" cy="553760"/>
          </a:xfrm>
        </p:spPr>
        <p:txBody>
          <a:bodyPr anchor="b">
            <a:normAutofit/>
          </a:bodyPr>
          <a:lstStyle/>
          <a:p>
            <a:r>
              <a:rPr lang="en-US" sz="3200" dirty="0"/>
              <a:t>Associate</a:t>
            </a:r>
          </a:p>
        </p:txBody>
      </p:sp>
      <p:sp>
        <p:nvSpPr>
          <p:cNvPr id="4" name="Text Placeholder 3">
            <a:extLst>
              <a:ext uri="{FF2B5EF4-FFF2-40B4-BE49-F238E27FC236}">
                <a16:creationId xmlns:a16="http://schemas.microsoft.com/office/drawing/2014/main" id="{BE47EE8B-4008-5D48-8417-02C119437B5C}"/>
              </a:ext>
            </a:extLst>
          </p:cNvPr>
          <p:cNvSpPr>
            <a:spLocks noGrp="1"/>
          </p:cNvSpPr>
          <p:nvPr>
            <p:ph type="body" sz="quarter" idx="3"/>
          </p:nvPr>
        </p:nvSpPr>
        <p:spPr>
          <a:xfrm>
            <a:off x="786001" y="3165830"/>
            <a:ext cx="4777241" cy="553760"/>
          </a:xfrm>
        </p:spPr>
        <p:txBody>
          <a:bodyPr anchor="b">
            <a:normAutofit/>
          </a:bodyPr>
          <a:lstStyle/>
          <a:p>
            <a:r>
              <a:rPr lang="en-US" sz="3200"/>
              <a:t>Holland &amp; Knight LLP</a:t>
            </a:r>
          </a:p>
        </p:txBody>
      </p:sp>
      <p:pic>
        <p:nvPicPr>
          <p:cNvPr id="6" name="Picture Placeholder 5"/>
          <p:cNvPicPr>
            <a:picLocks noGrp="1" noChangeAspect="1"/>
          </p:cNvPicPr>
          <p:nvPr>
            <p:ph type="pic" idx="10"/>
          </p:nvPr>
        </p:nvPicPr>
        <p:blipFill>
          <a:blip r:embed="rId3"/>
          <a:srcRect t="970" b="970"/>
          <a:stretch/>
        </p:blipFill>
        <p:spPr>
          <a:xfrm>
            <a:off x="6144694" y="751115"/>
            <a:ext cx="2525776" cy="2476790"/>
          </a:xfrm>
          <a:noFill/>
        </p:spPr>
      </p:pic>
    </p:spTree>
    <p:extLst>
      <p:ext uri="{BB962C8B-B14F-4D97-AF65-F5344CB8AC3E}">
        <p14:creationId xmlns:p14="http://schemas.microsoft.com/office/powerpoint/2010/main" val="1914433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3BC455-04F9-E91C-E71E-4FD60F088176}"/>
              </a:ext>
            </a:extLst>
          </p:cNvPr>
          <p:cNvSpPr>
            <a:spLocks noGrp="1"/>
          </p:cNvSpPr>
          <p:nvPr>
            <p:ph idx="1"/>
          </p:nvPr>
        </p:nvSpPr>
        <p:spPr/>
        <p:txBody>
          <a:bodyPr/>
          <a:lstStyle/>
          <a:p>
            <a:r>
              <a:rPr lang="en-US" dirty="0"/>
              <a:t>Debriefings are required for:  </a:t>
            </a:r>
          </a:p>
          <a:p>
            <a:pPr lvl="1"/>
            <a:r>
              <a:rPr lang="en-US" dirty="0"/>
              <a:t>Negotiated procurements under FAR part 15</a:t>
            </a:r>
          </a:p>
          <a:p>
            <a:pPr lvl="1"/>
            <a:r>
              <a:rPr lang="en-US" dirty="0"/>
              <a:t>IDIQ task/delivery orders over $</a:t>
            </a:r>
            <a:r>
              <a:rPr lang="en-US" dirty="0" err="1"/>
              <a:t>6m</a:t>
            </a:r>
            <a:r>
              <a:rPr lang="en-US" dirty="0"/>
              <a:t> – post-award only (FAR 16.505(b))</a:t>
            </a:r>
          </a:p>
          <a:p>
            <a:pPr lvl="1"/>
            <a:endParaRPr lang="en-US" dirty="0"/>
          </a:p>
          <a:p>
            <a:r>
              <a:rPr lang="en-US" dirty="0"/>
              <a:t>Debriefings not required:</a:t>
            </a:r>
          </a:p>
          <a:p>
            <a:pPr lvl="1"/>
            <a:r>
              <a:rPr lang="en-US" dirty="0" err="1"/>
              <a:t>FSS</a:t>
            </a:r>
            <a:r>
              <a:rPr lang="en-US" dirty="0"/>
              <a:t> procurements under FAR part 8</a:t>
            </a:r>
          </a:p>
          <a:p>
            <a:pPr lvl="1"/>
            <a:r>
              <a:rPr lang="en-US" dirty="0"/>
              <a:t>Simplified acquisitions under FAR part 13</a:t>
            </a:r>
          </a:p>
          <a:p>
            <a:pPr lvl="1"/>
            <a:r>
              <a:rPr lang="en-US" dirty="0"/>
              <a:t>“Brief explanation of the basis for the award decision”</a:t>
            </a:r>
          </a:p>
          <a:p>
            <a:pPr lvl="1"/>
            <a:r>
              <a:rPr lang="en-US" dirty="0"/>
              <a:t>Must protest within 10 days </a:t>
            </a:r>
            <a:r>
              <a:rPr lang="en-US" u="sng" dirty="0"/>
              <a:t>of award </a:t>
            </a:r>
            <a:r>
              <a:rPr lang="en-US" dirty="0"/>
              <a:t>to obtain automatic stay</a:t>
            </a:r>
          </a:p>
          <a:p>
            <a:endParaRPr lang="en-US" dirty="0"/>
          </a:p>
        </p:txBody>
      </p:sp>
      <p:sp>
        <p:nvSpPr>
          <p:cNvPr id="3" name="Title 2">
            <a:extLst>
              <a:ext uri="{FF2B5EF4-FFF2-40B4-BE49-F238E27FC236}">
                <a16:creationId xmlns:a16="http://schemas.microsoft.com/office/drawing/2014/main" id="{EEE6340B-8D40-D4E7-9579-1EBCB7E69A10}"/>
              </a:ext>
            </a:extLst>
          </p:cNvPr>
          <p:cNvSpPr>
            <a:spLocks noGrp="1"/>
          </p:cNvSpPr>
          <p:nvPr>
            <p:ph type="ctrTitle"/>
          </p:nvPr>
        </p:nvSpPr>
        <p:spPr/>
        <p:txBody>
          <a:bodyPr/>
          <a:lstStyle/>
          <a:p>
            <a:r>
              <a:rPr lang="en-US"/>
              <a:t>Required Debriefings</a:t>
            </a:r>
          </a:p>
        </p:txBody>
      </p:sp>
    </p:spTree>
    <p:extLst>
      <p:ext uri="{BB962C8B-B14F-4D97-AF65-F5344CB8AC3E}">
        <p14:creationId xmlns:p14="http://schemas.microsoft.com/office/powerpoint/2010/main" val="2025933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57FA6D-24C5-B233-CFE6-EF45FE8A633F}"/>
              </a:ext>
            </a:extLst>
          </p:cNvPr>
          <p:cNvSpPr>
            <a:spLocks noGrp="1"/>
          </p:cNvSpPr>
          <p:nvPr>
            <p:ph idx="1"/>
          </p:nvPr>
        </p:nvSpPr>
        <p:spPr/>
        <p:txBody>
          <a:bodyPr>
            <a:normAutofit fontScale="77500" lnSpcReduction="20000"/>
          </a:bodyPr>
          <a:lstStyle/>
          <a:p>
            <a:r>
              <a:rPr lang="en-US" b="1" dirty="0"/>
              <a:t>Pre-award</a:t>
            </a:r>
            <a:r>
              <a:rPr lang="en-US" dirty="0"/>
              <a:t> debriefings must include:</a:t>
            </a:r>
          </a:p>
          <a:p>
            <a:pPr lvl="1"/>
            <a:r>
              <a:rPr lang="en-US" dirty="0"/>
              <a:t>Agency’s evaluation of significant elements in the debriefed offeror’s proposal</a:t>
            </a:r>
          </a:p>
          <a:p>
            <a:pPr lvl="1"/>
            <a:r>
              <a:rPr lang="en-US" dirty="0"/>
              <a:t>A summary of the rationale for the award</a:t>
            </a:r>
          </a:p>
          <a:p>
            <a:pPr lvl="1"/>
            <a:r>
              <a:rPr lang="en-US" dirty="0"/>
              <a:t>Reasonable responses to relevant questions posed by the debriefed offeror</a:t>
            </a:r>
          </a:p>
          <a:p>
            <a:r>
              <a:rPr lang="en-US" dirty="0"/>
              <a:t>BUT NOT:</a:t>
            </a:r>
          </a:p>
          <a:p>
            <a:pPr lvl="1"/>
            <a:r>
              <a:rPr lang="en-US" dirty="0"/>
              <a:t>The number, identities, and ranking of offerors </a:t>
            </a:r>
          </a:p>
          <a:p>
            <a:pPr lvl="1"/>
            <a:r>
              <a:rPr lang="en-US" dirty="0"/>
              <a:t>Content of other offerors’ proposals and evaluations (including the overall evaluated cost and technical rating of the awardee)</a:t>
            </a:r>
          </a:p>
          <a:p>
            <a:pPr marL="457200" lvl="1" indent="0">
              <a:buNone/>
            </a:pPr>
            <a:endParaRPr lang="en-US" dirty="0"/>
          </a:p>
          <a:p>
            <a:r>
              <a:rPr lang="en-US" b="1" dirty="0"/>
              <a:t>Post-award</a:t>
            </a:r>
            <a:r>
              <a:rPr lang="en-US" dirty="0"/>
              <a:t> debriefings must include:  </a:t>
            </a:r>
          </a:p>
          <a:p>
            <a:pPr lvl="1"/>
            <a:r>
              <a:rPr lang="en-US" dirty="0"/>
              <a:t>Significant weaknesses and deficiencies in the debriefed offeror’s proposal</a:t>
            </a:r>
          </a:p>
          <a:p>
            <a:pPr lvl="1"/>
            <a:r>
              <a:rPr lang="en-US" dirty="0"/>
              <a:t>The overall evaluated cost and technical rating of the awardee and the debriefed offeror</a:t>
            </a:r>
          </a:p>
          <a:p>
            <a:pPr lvl="1"/>
            <a:r>
              <a:rPr lang="en-US" dirty="0"/>
              <a:t>The overall ranking of all offers</a:t>
            </a:r>
          </a:p>
          <a:p>
            <a:pPr lvl="1"/>
            <a:r>
              <a:rPr lang="en-US" dirty="0"/>
              <a:t>A summary of the rationale for the award</a:t>
            </a:r>
          </a:p>
          <a:p>
            <a:pPr lvl="1"/>
            <a:r>
              <a:rPr lang="en-US" dirty="0"/>
              <a:t>Reasonable responses to relevant questions posed by the debriefed offeror</a:t>
            </a:r>
          </a:p>
          <a:p>
            <a:endParaRPr lang="en-US" dirty="0"/>
          </a:p>
        </p:txBody>
      </p:sp>
      <p:sp>
        <p:nvSpPr>
          <p:cNvPr id="3" name="Title 2">
            <a:extLst>
              <a:ext uri="{FF2B5EF4-FFF2-40B4-BE49-F238E27FC236}">
                <a16:creationId xmlns:a16="http://schemas.microsoft.com/office/drawing/2014/main" id="{4E26AC83-D2D7-A438-1FA1-1E98B663501F}"/>
              </a:ext>
            </a:extLst>
          </p:cNvPr>
          <p:cNvSpPr>
            <a:spLocks noGrp="1"/>
          </p:cNvSpPr>
          <p:nvPr>
            <p:ph type="ctrTitle"/>
          </p:nvPr>
        </p:nvSpPr>
        <p:spPr/>
        <p:txBody>
          <a:bodyPr/>
          <a:lstStyle/>
          <a:p>
            <a:r>
              <a:rPr lang="en-US"/>
              <a:t>Required Information</a:t>
            </a:r>
          </a:p>
        </p:txBody>
      </p:sp>
    </p:spTree>
    <p:extLst>
      <p:ext uri="{BB962C8B-B14F-4D97-AF65-F5344CB8AC3E}">
        <p14:creationId xmlns:p14="http://schemas.microsoft.com/office/powerpoint/2010/main" val="279585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9605E7-1809-0A1B-9FF4-AFB9C96873CD}"/>
              </a:ext>
            </a:extLst>
          </p:cNvPr>
          <p:cNvSpPr>
            <a:spLocks noGrp="1"/>
          </p:cNvSpPr>
          <p:nvPr>
            <p:ph idx="1"/>
          </p:nvPr>
        </p:nvSpPr>
        <p:spPr/>
        <p:txBody>
          <a:bodyPr/>
          <a:lstStyle/>
          <a:p>
            <a:r>
              <a:rPr lang="en-US" dirty="0"/>
              <a:t>Agencies are required to provide “reasonable responses to relevant questions posed by the debriefed offeror”</a:t>
            </a:r>
          </a:p>
          <a:p>
            <a:r>
              <a:rPr lang="en-US" dirty="0"/>
              <a:t>Agencies sometimes deem the debriefing to remain open until answers provided</a:t>
            </a:r>
          </a:p>
          <a:p>
            <a:r>
              <a:rPr lang="en-US" dirty="0"/>
              <a:t>If agency did not commit to leaving debriefing open </a:t>
            </a:r>
            <a:r>
              <a:rPr lang="en-US" dirty="0">
                <a:sym typeface="Wingdings" panose="05000000000000000000" pitchFamily="2" charset="2"/>
              </a:rPr>
              <a:t></a:t>
            </a:r>
            <a:r>
              <a:rPr lang="en-US" dirty="0"/>
              <a:t> ambiguity about when protest clock starts</a:t>
            </a:r>
          </a:p>
          <a:p>
            <a:endParaRPr lang="en-US" dirty="0"/>
          </a:p>
        </p:txBody>
      </p:sp>
      <p:sp>
        <p:nvSpPr>
          <p:cNvPr id="3" name="Title 2">
            <a:extLst>
              <a:ext uri="{FF2B5EF4-FFF2-40B4-BE49-F238E27FC236}">
                <a16:creationId xmlns:a16="http://schemas.microsoft.com/office/drawing/2014/main" id="{3AACDA25-CACE-51C5-6454-56FE1250DCC2}"/>
              </a:ext>
            </a:extLst>
          </p:cNvPr>
          <p:cNvSpPr>
            <a:spLocks noGrp="1"/>
          </p:cNvSpPr>
          <p:nvPr>
            <p:ph type="ctrTitle"/>
          </p:nvPr>
        </p:nvSpPr>
        <p:spPr/>
        <p:txBody>
          <a:bodyPr/>
          <a:lstStyle/>
          <a:p>
            <a:r>
              <a:rPr lang="en-US"/>
              <a:t>Debriefing Questions</a:t>
            </a:r>
          </a:p>
        </p:txBody>
      </p:sp>
    </p:spTree>
    <p:extLst>
      <p:ext uri="{BB962C8B-B14F-4D97-AF65-F5344CB8AC3E}">
        <p14:creationId xmlns:p14="http://schemas.microsoft.com/office/powerpoint/2010/main" val="1782524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A928FF-E54A-4EA3-4B41-3638673B8B77}"/>
              </a:ext>
            </a:extLst>
          </p:cNvPr>
          <p:cNvSpPr>
            <a:spLocks noGrp="1"/>
          </p:cNvSpPr>
          <p:nvPr>
            <p:ph idx="1"/>
          </p:nvPr>
        </p:nvSpPr>
        <p:spPr/>
        <p:txBody>
          <a:bodyPr>
            <a:normAutofit fontScale="85000" lnSpcReduction="10000"/>
          </a:bodyPr>
          <a:lstStyle/>
          <a:p>
            <a:r>
              <a:rPr lang="en-US" dirty="0"/>
              <a:t>DoD must provide redacted copy of the source selection decision document</a:t>
            </a:r>
          </a:p>
          <a:p>
            <a:r>
              <a:rPr lang="en-US" b="0" i="0" dirty="0">
                <a:effectLst/>
                <a:latin typeface="+mj-lt"/>
              </a:rPr>
              <a:t>Creates a structured process for offerors to ask written questions and receive written responses</a:t>
            </a:r>
            <a:endParaRPr lang="en-US" dirty="0">
              <a:latin typeface="+mj-lt"/>
            </a:endParaRPr>
          </a:p>
          <a:p>
            <a:pPr lvl="1"/>
            <a:r>
              <a:rPr lang="en-US" dirty="0"/>
              <a:t>Debriefed offeror has 2 business days to submit “additional questions related to the debriefing”</a:t>
            </a:r>
          </a:p>
          <a:p>
            <a:pPr lvl="1"/>
            <a:r>
              <a:rPr lang="en-US" dirty="0"/>
              <a:t>Agency must respond in writing within 5 business days </a:t>
            </a:r>
          </a:p>
          <a:p>
            <a:r>
              <a:rPr lang="en-US" dirty="0"/>
              <a:t>Debriefings remain open until answers provided and to provide a redacted copy of the source selection decision document</a:t>
            </a:r>
          </a:p>
          <a:p>
            <a:pPr lvl="1"/>
            <a:r>
              <a:rPr lang="en-US" dirty="0"/>
              <a:t>Once answers are received </a:t>
            </a:r>
            <a:r>
              <a:rPr lang="en-US" dirty="0">
                <a:sym typeface="Wingdings" panose="05000000000000000000" pitchFamily="2" charset="2"/>
              </a:rPr>
              <a:t> starts protest clock</a:t>
            </a:r>
          </a:p>
          <a:p>
            <a:pPr lvl="1"/>
            <a:r>
              <a:rPr lang="en-US" dirty="0">
                <a:sym typeface="Wingdings" panose="05000000000000000000" pitchFamily="2" charset="2"/>
              </a:rPr>
              <a:t>Must file within 5 days of receiving answers for automatic stay</a:t>
            </a:r>
            <a:endParaRPr lang="en-US" dirty="0"/>
          </a:p>
          <a:p>
            <a:r>
              <a:rPr lang="en-US" dirty="0"/>
              <a:t>If questions submitted, and file protest before answers received </a:t>
            </a:r>
            <a:r>
              <a:rPr lang="en-US" dirty="0">
                <a:sym typeface="Wingdings" panose="05000000000000000000" pitchFamily="2" charset="2"/>
              </a:rPr>
              <a:t> dismissed as premature</a:t>
            </a:r>
            <a:endParaRPr lang="en-US" dirty="0"/>
          </a:p>
          <a:p>
            <a:endParaRPr lang="en-US" dirty="0"/>
          </a:p>
        </p:txBody>
      </p:sp>
      <p:sp>
        <p:nvSpPr>
          <p:cNvPr id="3" name="Title 2">
            <a:extLst>
              <a:ext uri="{FF2B5EF4-FFF2-40B4-BE49-F238E27FC236}">
                <a16:creationId xmlns:a16="http://schemas.microsoft.com/office/drawing/2014/main" id="{8887873D-BDD5-4ADE-55C6-130475CFE596}"/>
              </a:ext>
            </a:extLst>
          </p:cNvPr>
          <p:cNvSpPr>
            <a:spLocks noGrp="1"/>
          </p:cNvSpPr>
          <p:nvPr>
            <p:ph type="ctrTitle"/>
          </p:nvPr>
        </p:nvSpPr>
        <p:spPr/>
        <p:txBody>
          <a:bodyPr/>
          <a:lstStyle/>
          <a:p>
            <a:r>
              <a:rPr lang="en-US"/>
              <a:t>DoD Enhanced Debriefings</a:t>
            </a:r>
          </a:p>
        </p:txBody>
      </p:sp>
    </p:spTree>
    <p:extLst>
      <p:ext uri="{BB962C8B-B14F-4D97-AF65-F5344CB8AC3E}">
        <p14:creationId xmlns:p14="http://schemas.microsoft.com/office/powerpoint/2010/main" val="28099223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9605E7-1809-0A1B-9FF4-AFB9C96873CD}"/>
              </a:ext>
            </a:extLst>
          </p:cNvPr>
          <p:cNvSpPr>
            <a:spLocks noGrp="1"/>
          </p:cNvSpPr>
          <p:nvPr>
            <p:ph idx="1"/>
          </p:nvPr>
        </p:nvSpPr>
        <p:spPr/>
        <p:txBody>
          <a:bodyPr/>
          <a:lstStyle/>
          <a:p>
            <a:r>
              <a:rPr lang="en-US" dirty="0"/>
              <a:t>Why?  Because GAO may construe a protester’s communications with the procuring agency to be an “agency-level” protest</a:t>
            </a:r>
          </a:p>
          <a:p>
            <a:pPr lvl="1"/>
            <a:r>
              <a:rPr lang="en-US" dirty="0"/>
              <a:t>If GAO construes the communications as an agency-level protest, then you may face timeliness issues in any protest before GAO</a:t>
            </a:r>
          </a:p>
          <a:p>
            <a:r>
              <a:rPr lang="en-US" i="1" dirty="0"/>
              <a:t>See, e.g.</a:t>
            </a:r>
            <a:r>
              <a:rPr lang="en-US" dirty="0"/>
              <a:t>, </a:t>
            </a:r>
            <a:r>
              <a:rPr lang="en-US" i="1" dirty="0" err="1"/>
              <a:t>NikSoft</a:t>
            </a:r>
            <a:r>
              <a:rPr lang="en-US" i="1" dirty="0"/>
              <a:t> Systems Corp.</a:t>
            </a:r>
            <a:r>
              <a:rPr lang="en-US" dirty="0"/>
              <a:t>, B-421801 (Aug. 16, 2023) &amp; </a:t>
            </a:r>
            <a:r>
              <a:rPr lang="en-US" i="1" dirty="0"/>
              <a:t>Science &amp; Tech. Corp.</a:t>
            </a:r>
            <a:r>
              <a:rPr lang="en-US" dirty="0"/>
              <a:t>, B-420216 (Jan. 3, 2022)</a:t>
            </a:r>
            <a:endParaRPr lang="en-US" i="1" dirty="0"/>
          </a:p>
        </p:txBody>
      </p:sp>
      <p:sp>
        <p:nvSpPr>
          <p:cNvPr id="3" name="Title 2">
            <a:extLst>
              <a:ext uri="{FF2B5EF4-FFF2-40B4-BE49-F238E27FC236}">
                <a16:creationId xmlns:a16="http://schemas.microsoft.com/office/drawing/2014/main" id="{3AACDA25-CACE-51C5-6454-56FE1250DCC2}"/>
              </a:ext>
            </a:extLst>
          </p:cNvPr>
          <p:cNvSpPr>
            <a:spLocks noGrp="1"/>
          </p:cNvSpPr>
          <p:nvPr>
            <p:ph type="ctrTitle"/>
          </p:nvPr>
        </p:nvSpPr>
        <p:spPr/>
        <p:txBody>
          <a:bodyPr/>
          <a:lstStyle/>
          <a:p>
            <a:r>
              <a:rPr lang="en-US" dirty="0"/>
              <a:t>Do Not Argue During the Debriefing Process</a:t>
            </a:r>
          </a:p>
        </p:txBody>
      </p:sp>
    </p:spTree>
    <p:extLst>
      <p:ext uri="{BB962C8B-B14F-4D97-AF65-F5344CB8AC3E}">
        <p14:creationId xmlns:p14="http://schemas.microsoft.com/office/powerpoint/2010/main" val="39292873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a:xfrm>
            <a:off x="751114" y="1594673"/>
            <a:ext cx="10742386" cy="4247327"/>
          </a:xfrm>
        </p:spPr>
        <p:txBody>
          <a:bodyPr>
            <a:normAutofit/>
          </a:bodyPr>
          <a:lstStyle/>
          <a:p>
            <a:pPr marL="0" indent="0">
              <a:buNone/>
            </a:pPr>
            <a:endParaRPr lang="en-US" b="1" dirty="0"/>
          </a:p>
          <a:p>
            <a:pPr marL="0" indent="0">
              <a:buNone/>
            </a:pPr>
            <a:endParaRPr lang="en-US" b="1" dirty="0"/>
          </a:p>
          <a:p>
            <a:pPr marL="0" indent="0">
              <a:buNone/>
            </a:pPr>
            <a:r>
              <a:rPr lang="en-US" sz="4400" b="1"/>
              <a:t>“Go” or “No Go” Decision</a:t>
            </a:r>
            <a:endParaRPr lang="en-US" sz="4400" b="1" dirty="0"/>
          </a:p>
        </p:txBody>
      </p:sp>
    </p:spTree>
    <p:extLst>
      <p:ext uri="{BB962C8B-B14F-4D97-AF65-F5344CB8AC3E}">
        <p14:creationId xmlns:p14="http://schemas.microsoft.com/office/powerpoint/2010/main" val="3454054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66BFBB-C05B-53B9-6405-49ACFCDB9135}"/>
              </a:ext>
            </a:extLst>
          </p:cNvPr>
          <p:cNvSpPr>
            <a:spLocks noGrp="1"/>
          </p:cNvSpPr>
          <p:nvPr>
            <p:ph idx="1"/>
          </p:nvPr>
        </p:nvSpPr>
        <p:spPr/>
        <p:txBody>
          <a:bodyPr/>
          <a:lstStyle/>
          <a:p>
            <a:r>
              <a:rPr lang="en-US" sz="2800"/>
              <a:t>Do I have all available information?</a:t>
            </a:r>
          </a:p>
          <a:p>
            <a:r>
              <a:rPr lang="en-US" sz="2800"/>
              <a:t>Do I have a problem where a protest can help – “process” relief?</a:t>
            </a:r>
          </a:p>
          <a:p>
            <a:r>
              <a:rPr lang="en-US" sz="2800"/>
              <a:t>Is my problem more about “compliance with the process” or the Agency’s “business judgment”?</a:t>
            </a:r>
          </a:p>
          <a:p>
            <a:r>
              <a:rPr lang="en-US" sz="2800"/>
              <a:t>What will be the impact of the automatic stay?</a:t>
            </a:r>
          </a:p>
          <a:p>
            <a:r>
              <a:rPr lang="en-US" sz="2800"/>
              <a:t>Do the dynamics favor possible corrective action?</a:t>
            </a:r>
          </a:p>
          <a:p>
            <a:r>
              <a:rPr lang="en-US" sz="2800"/>
              <a:t>Which forum makes the most sense?</a:t>
            </a:r>
          </a:p>
          <a:p>
            <a:endParaRPr lang="en-US"/>
          </a:p>
        </p:txBody>
      </p:sp>
      <p:sp>
        <p:nvSpPr>
          <p:cNvPr id="3" name="Title 2">
            <a:extLst>
              <a:ext uri="{FF2B5EF4-FFF2-40B4-BE49-F238E27FC236}">
                <a16:creationId xmlns:a16="http://schemas.microsoft.com/office/drawing/2014/main" id="{E0F5E327-44C4-527C-2FC4-8D1E72D5551F}"/>
              </a:ext>
            </a:extLst>
          </p:cNvPr>
          <p:cNvSpPr>
            <a:spLocks noGrp="1"/>
          </p:cNvSpPr>
          <p:nvPr>
            <p:ph type="ctrTitle"/>
          </p:nvPr>
        </p:nvSpPr>
        <p:spPr/>
        <p:txBody>
          <a:bodyPr/>
          <a:lstStyle/>
          <a:p>
            <a:r>
              <a:rPr lang="en-US"/>
              <a:t>Considerations</a:t>
            </a:r>
          </a:p>
        </p:txBody>
      </p:sp>
    </p:spTree>
    <p:extLst>
      <p:ext uri="{BB962C8B-B14F-4D97-AF65-F5344CB8AC3E}">
        <p14:creationId xmlns:p14="http://schemas.microsoft.com/office/powerpoint/2010/main" val="37991642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a:xfrm>
            <a:off x="751114" y="1594673"/>
            <a:ext cx="10742386" cy="4247327"/>
          </a:xfrm>
        </p:spPr>
        <p:txBody>
          <a:bodyPr>
            <a:normAutofit/>
          </a:bodyPr>
          <a:lstStyle/>
          <a:p>
            <a:pPr marL="0" indent="0">
              <a:buNone/>
            </a:pPr>
            <a:endParaRPr lang="en-US" b="1" dirty="0"/>
          </a:p>
          <a:p>
            <a:pPr marL="0" indent="0">
              <a:buNone/>
            </a:pPr>
            <a:endParaRPr lang="en-US" b="1" dirty="0"/>
          </a:p>
          <a:p>
            <a:pPr marL="0" indent="0">
              <a:buNone/>
            </a:pPr>
            <a:r>
              <a:rPr lang="en-US" sz="4400" b="1"/>
              <a:t>Recent Caselaw</a:t>
            </a:r>
            <a:endParaRPr lang="en-US" sz="4400" b="1" dirty="0"/>
          </a:p>
        </p:txBody>
      </p:sp>
    </p:spTree>
    <p:extLst>
      <p:ext uri="{BB962C8B-B14F-4D97-AF65-F5344CB8AC3E}">
        <p14:creationId xmlns:p14="http://schemas.microsoft.com/office/powerpoint/2010/main" val="3594394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A57D09-2C42-E0A3-74C2-67F14F45D8B7}"/>
              </a:ext>
            </a:extLst>
          </p:cNvPr>
          <p:cNvSpPr>
            <a:spLocks noGrp="1"/>
          </p:cNvSpPr>
          <p:nvPr>
            <p:ph idx="1"/>
          </p:nvPr>
        </p:nvSpPr>
        <p:spPr/>
        <p:txBody>
          <a:bodyPr>
            <a:normAutofit fontScale="77500" lnSpcReduction="20000"/>
          </a:bodyPr>
          <a:lstStyle/>
          <a:p>
            <a:r>
              <a:rPr lang="en-US" i="1" dirty="0"/>
              <a:t>Size Appeal of Forward Slope, Inc.</a:t>
            </a:r>
            <a:r>
              <a:rPr lang="en-US" dirty="0"/>
              <a:t>, SBA No. SIZ-6258 (2023) (Area Office incorrectly concluded that a firm which represented itself as small in connection with underlying MAC contract did not have to re-certify for purposes of a task order solicitation that did not require recertification when the firm had been acquired by another firm before the task order solicitation's proposals were due)  </a:t>
            </a:r>
          </a:p>
          <a:p>
            <a:r>
              <a:rPr lang="en-US" i="1" dirty="0"/>
              <a:t>Size Appeal of </a:t>
            </a:r>
            <a:r>
              <a:rPr lang="en-US" i="1" dirty="0" err="1"/>
              <a:t>Portacool</a:t>
            </a:r>
            <a:r>
              <a:rPr lang="en-US" i="1" dirty="0"/>
              <a:t>, LLC</a:t>
            </a:r>
            <a:r>
              <a:rPr lang="en-US" dirty="0"/>
              <a:t>, SBA No. SIZ-6251 (2023) (Area Office correctly drew adverse inference from challenged firm's failure to provide relevant information requested by office concerning possible affiliates and the ownership of the company it claimed to be owned by)</a:t>
            </a:r>
          </a:p>
          <a:p>
            <a:r>
              <a:rPr lang="en-US" i="1" dirty="0"/>
              <a:t>Size Appeals of Apogee Group, LLC, and RPM Partners, LLC</a:t>
            </a:r>
            <a:r>
              <a:rPr lang="en-US" dirty="0"/>
              <a:t>, SBA No. SIZ-6232 (2023) (denies size protest because small business prime could delegate most responsibilities in construction contract so long as it maintained management and portfolio oversight)</a:t>
            </a:r>
          </a:p>
        </p:txBody>
      </p:sp>
      <p:sp>
        <p:nvSpPr>
          <p:cNvPr id="3" name="Title 2">
            <a:extLst>
              <a:ext uri="{FF2B5EF4-FFF2-40B4-BE49-F238E27FC236}">
                <a16:creationId xmlns:a16="http://schemas.microsoft.com/office/drawing/2014/main" id="{A9474292-BCD9-B646-8A2F-DA7D9ED1E2AF}"/>
              </a:ext>
            </a:extLst>
          </p:cNvPr>
          <p:cNvSpPr>
            <a:spLocks noGrp="1"/>
          </p:cNvSpPr>
          <p:nvPr>
            <p:ph type="ctrTitle"/>
          </p:nvPr>
        </p:nvSpPr>
        <p:spPr/>
        <p:txBody>
          <a:bodyPr/>
          <a:lstStyle/>
          <a:p>
            <a:r>
              <a:rPr lang="en-US"/>
              <a:t>OHA Decisions</a:t>
            </a:r>
          </a:p>
        </p:txBody>
      </p:sp>
    </p:spTree>
    <p:extLst>
      <p:ext uri="{BB962C8B-B14F-4D97-AF65-F5344CB8AC3E}">
        <p14:creationId xmlns:p14="http://schemas.microsoft.com/office/powerpoint/2010/main" val="14077944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99B340-9CE8-A898-19C3-C3CFA07E5A8F}"/>
              </a:ext>
            </a:extLst>
          </p:cNvPr>
          <p:cNvSpPr>
            <a:spLocks noGrp="1"/>
          </p:cNvSpPr>
          <p:nvPr>
            <p:ph idx="1"/>
          </p:nvPr>
        </p:nvSpPr>
        <p:spPr/>
        <p:txBody>
          <a:bodyPr>
            <a:normAutofit fontScale="85000" lnSpcReduction="20000"/>
          </a:bodyPr>
          <a:lstStyle/>
          <a:p>
            <a:r>
              <a:rPr lang="en-US" i="1" dirty="0" err="1"/>
              <a:t>SierTeK</a:t>
            </a:r>
            <a:r>
              <a:rPr lang="en-US" i="1" dirty="0"/>
              <a:t>-Peerless JV LLC</a:t>
            </a:r>
            <a:r>
              <a:rPr lang="en-US" dirty="0"/>
              <a:t>, B-422086, .2 (Jan. 2, 2024)  (agency failed to adequately document its evaluation of awardee's proposal under the prior experience factor, specifically what led agency to conclude the size of the prior experience projects submitted by the awardee was comparable to the work to be performed under this contract)</a:t>
            </a:r>
          </a:p>
          <a:p>
            <a:r>
              <a:rPr lang="en-US" i="1" dirty="0"/>
              <a:t>Vertex Aerospace, LLC</a:t>
            </a:r>
            <a:r>
              <a:rPr lang="en-US" dirty="0"/>
              <a:t>, B-421835, 2., .3 (Nov. 1, 2023) (evaluation of protester's past performance was unreasonable because the agency simply tallied the ratings without considering the relevance of the contracts on which they were received, i.e., the agency unreasonably equalized the various ratings)</a:t>
            </a:r>
          </a:p>
          <a:p>
            <a:r>
              <a:rPr lang="en-US" i="1" dirty="0" err="1"/>
              <a:t>MPZA</a:t>
            </a:r>
            <a:r>
              <a:rPr lang="en-US" i="1" dirty="0"/>
              <a:t>, LLC</a:t>
            </a:r>
            <a:r>
              <a:rPr lang="en-US" dirty="0"/>
              <a:t>, B-421568, .2 (July 3, 2023)(no documentation of price realism analysis to enable GAO to determine whether the evaluation was reasonable)</a:t>
            </a:r>
          </a:p>
        </p:txBody>
      </p:sp>
      <p:sp>
        <p:nvSpPr>
          <p:cNvPr id="3" name="Title 2">
            <a:extLst>
              <a:ext uri="{FF2B5EF4-FFF2-40B4-BE49-F238E27FC236}">
                <a16:creationId xmlns:a16="http://schemas.microsoft.com/office/drawing/2014/main" id="{FF4B4143-91AA-BE13-5D88-64C6ECD20BD3}"/>
              </a:ext>
            </a:extLst>
          </p:cNvPr>
          <p:cNvSpPr>
            <a:spLocks noGrp="1"/>
          </p:cNvSpPr>
          <p:nvPr>
            <p:ph type="ctrTitle"/>
          </p:nvPr>
        </p:nvSpPr>
        <p:spPr/>
        <p:txBody>
          <a:bodyPr/>
          <a:lstStyle/>
          <a:p>
            <a:r>
              <a:rPr lang="en-US"/>
              <a:t>GAO Decisions</a:t>
            </a:r>
          </a:p>
        </p:txBody>
      </p:sp>
    </p:spTree>
    <p:extLst>
      <p:ext uri="{BB962C8B-B14F-4D97-AF65-F5344CB8AC3E}">
        <p14:creationId xmlns:p14="http://schemas.microsoft.com/office/powerpoint/2010/main" val="2026582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520CCD-8B7D-762D-1F02-AB1E4D382820}"/>
              </a:ext>
            </a:extLst>
          </p:cNvPr>
          <p:cNvSpPr>
            <a:spLocks noGrp="1"/>
          </p:cNvSpPr>
          <p:nvPr>
            <p:ph idx="1"/>
          </p:nvPr>
        </p:nvSpPr>
        <p:spPr/>
        <p:txBody>
          <a:bodyPr/>
          <a:lstStyle/>
          <a:p>
            <a:r>
              <a:rPr lang="en-US"/>
              <a:t>Overview of Size Protests</a:t>
            </a:r>
          </a:p>
          <a:p>
            <a:r>
              <a:rPr lang="en-US"/>
              <a:t>Overvies of GAO Protests</a:t>
            </a:r>
          </a:p>
          <a:p>
            <a:r>
              <a:rPr lang="en-US"/>
              <a:t>Debriefings: How to Get as Much Information as Possible </a:t>
            </a:r>
          </a:p>
          <a:p>
            <a:r>
              <a:rPr lang="en-US"/>
              <a:t>“Go” or “No Go” Protest Decision</a:t>
            </a:r>
          </a:p>
          <a:p>
            <a:r>
              <a:rPr lang="en-US"/>
              <a:t>Recent GAO and SBA Cases</a:t>
            </a:r>
            <a:endParaRPr lang="en-US" dirty="0"/>
          </a:p>
        </p:txBody>
      </p:sp>
      <p:sp>
        <p:nvSpPr>
          <p:cNvPr id="3" name="Title 2">
            <a:extLst>
              <a:ext uri="{FF2B5EF4-FFF2-40B4-BE49-F238E27FC236}">
                <a16:creationId xmlns:a16="http://schemas.microsoft.com/office/drawing/2014/main" id="{C857BC2D-6A56-4DFF-27CE-02637900993B}"/>
              </a:ext>
            </a:extLst>
          </p:cNvPr>
          <p:cNvSpPr>
            <a:spLocks noGrp="1"/>
          </p:cNvSpPr>
          <p:nvPr>
            <p:ph type="ctrTitle"/>
          </p:nvPr>
        </p:nvSpPr>
        <p:spPr/>
        <p:txBody>
          <a:bodyPr/>
          <a:lstStyle/>
          <a:p>
            <a:r>
              <a:rPr lang="en-US" dirty="0"/>
              <a:t>Agenda</a:t>
            </a:r>
          </a:p>
        </p:txBody>
      </p:sp>
    </p:spTree>
    <p:extLst>
      <p:ext uri="{BB962C8B-B14F-4D97-AF65-F5344CB8AC3E}">
        <p14:creationId xmlns:p14="http://schemas.microsoft.com/office/powerpoint/2010/main" val="300453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9161A3-C30F-24EC-F80E-8EE3B18FA7B5}"/>
              </a:ext>
            </a:extLst>
          </p:cNvPr>
          <p:cNvSpPr>
            <a:spLocks noGrp="1"/>
          </p:cNvSpPr>
          <p:nvPr>
            <p:ph idx="1"/>
          </p:nvPr>
        </p:nvSpPr>
        <p:spPr/>
        <p:txBody>
          <a:bodyPr/>
          <a:lstStyle/>
          <a:p>
            <a:r>
              <a:rPr lang="en-US" sz="2800"/>
              <a:t>Understanding the protest process and timing considerations</a:t>
            </a:r>
          </a:p>
          <a:p>
            <a:r>
              <a:rPr lang="en-US" sz="2800"/>
              <a:t>How to think strategically and tactically about whether to protest or not</a:t>
            </a:r>
          </a:p>
          <a:p>
            <a:r>
              <a:rPr lang="en-US" sz="2800"/>
              <a:t>Understanding the current landscape of caselaw</a:t>
            </a:r>
          </a:p>
          <a:p>
            <a:endParaRPr lang="en-US"/>
          </a:p>
        </p:txBody>
      </p:sp>
      <p:sp>
        <p:nvSpPr>
          <p:cNvPr id="3" name="Title 2">
            <a:extLst>
              <a:ext uri="{FF2B5EF4-FFF2-40B4-BE49-F238E27FC236}">
                <a16:creationId xmlns:a16="http://schemas.microsoft.com/office/drawing/2014/main" id="{02AE6288-ACDF-8091-5290-951305D13A8C}"/>
              </a:ext>
            </a:extLst>
          </p:cNvPr>
          <p:cNvSpPr>
            <a:spLocks noGrp="1"/>
          </p:cNvSpPr>
          <p:nvPr>
            <p:ph type="ctrTitle"/>
          </p:nvPr>
        </p:nvSpPr>
        <p:spPr/>
        <p:txBody>
          <a:bodyPr/>
          <a:lstStyle/>
          <a:p>
            <a:r>
              <a:rPr lang="en-US"/>
              <a:t>Key Takeaways</a:t>
            </a:r>
          </a:p>
        </p:txBody>
      </p:sp>
    </p:spTree>
    <p:extLst>
      <p:ext uri="{BB962C8B-B14F-4D97-AF65-F5344CB8AC3E}">
        <p14:creationId xmlns:p14="http://schemas.microsoft.com/office/powerpoint/2010/main" val="2417682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7AB30A-1A14-204E-0AE8-7BB3A101B590}"/>
              </a:ext>
            </a:extLst>
          </p:cNvPr>
          <p:cNvSpPr>
            <a:spLocks noGrp="1"/>
          </p:cNvSpPr>
          <p:nvPr>
            <p:ph idx="1"/>
          </p:nvPr>
        </p:nvSpPr>
        <p:spPr>
          <a:xfrm>
            <a:off x="751114" y="1594673"/>
            <a:ext cx="10742386" cy="4247327"/>
          </a:xfrm>
        </p:spPr>
        <p:txBody>
          <a:bodyPr>
            <a:normAutofit/>
          </a:bodyPr>
          <a:lstStyle/>
          <a:p>
            <a:pPr marL="0" indent="0">
              <a:buNone/>
            </a:pPr>
            <a:endParaRPr lang="en-US" b="1" dirty="0"/>
          </a:p>
          <a:p>
            <a:pPr marL="0" indent="0">
              <a:buNone/>
            </a:pPr>
            <a:endParaRPr lang="en-US" b="1" dirty="0"/>
          </a:p>
          <a:p>
            <a:pPr marL="0" indent="0">
              <a:buNone/>
            </a:pPr>
            <a:r>
              <a:rPr lang="en-US" sz="4400" b="1"/>
              <a:t>Overview of Size Protests</a:t>
            </a:r>
            <a:endParaRPr lang="en-US" sz="4400" b="1" dirty="0"/>
          </a:p>
        </p:txBody>
      </p:sp>
    </p:spTree>
    <p:extLst>
      <p:ext uri="{BB962C8B-B14F-4D97-AF65-F5344CB8AC3E}">
        <p14:creationId xmlns:p14="http://schemas.microsoft.com/office/powerpoint/2010/main" val="2023442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B68A5F-BD91-4288-AB37-B6E6CB843926}"/>
              </a:ext>
            </a:extLst>
          </p:cNvPr>
          <p:cNvSpPr>
            <a:spLocks noGrp="1"/>
          </p:cNvSpPr>
          <p:nvPr>
            <p:ph idx="1"/>
          </p:nvPr>
        </p:nvSpPr>
        <p:spPr/>
        <p:txBody>
          <a:bodyPr>
            <a:normAutofit/>
          </a:bodyPr>
          <a:lstStyle/>
          <a:p>
            <a:r>
              <a:rPr lang="en-US"/>
              <a:t>SBA’s regulations provide for protests of the size eligibility of an awardee under a procurement set-aside for small business or some other small business socioeconomic program.</a:t>
            </a:r>
          </a:p>
          <a:p>
            <a:endParaRPr lang="en-US" dirty="0"/>
          </a:p>
        </p:txBody>
      </p:sp>
      <p:sp>
        <p:nvSpPr>
          <p:cNvPr id="3" name="Title 2">
            <a:extLst>
              <a:ext uri="{FF2B5EF4-FFF2-40B4-BE49-F238E27FC236}">
                <a16:creationId xmlns:a16="http://schemas.microsoft.com/office/drawing/2014/main" id="{87721611-B5BB-A3FA-8C88-C6AC561C0E77}"/>
              </a:ext>
            </a:extLst>
          </p:cNvPr>
          <p:cNvSpPr>
            <a:spLocks noGrp="1"/>
          </p:cNvSpPr>
          <p:nvPr>
            <p:ph type="ctrTitle"/>
          </p:nvPr>
        </p:nvSpPr>
        <p:spPr/>
        <p:txBody>
          <a:bodyPr/>
          <a:lstStyle/>
          <a:p>
            <a:r>
              <a:rPr lang="en-US"/>
              <a:t>What is a Size Protest</a:t>
            </a:r>
            <a:endParaRPr lang="en-US" dirty="0"/>
          </a:p>
        </p:txBody>
      </p:sp>
    </p:spTree>
    <p:extLst>
      <p:ext uri="{BB962C8B-B14F-4D97-AF65-F5344CB8AC3E}">
        <p14:creationId xmlns:p14="http://schemas.microsoft.com/office/powerpoint/2010/main" val="1653875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583F67-8703-0317-C692-6951A874CD8A}"/>
              </a:ext>
            </a:extLst>
          </p:cNvPr>
          <p:cNvSpPr>
            <a:spLocks noGrp="1"/>
          </p:cNvSpPr>
          <p:nvPr>
            <p:ph idx="1"/>
          </p:nvPr>
        </p:nvSpPr>
        <p:spPr/>
        <p:txBody>
          <a:bodyPr/>
          <a:lstStyle/>
          <a:p>
            <a:r>
              <a:rPr lang="en-US" dirty="0"/>
              <a:t>By the contracting officer or SBA </a:t>
            </a:r>
            <a:r>
              <a:rPr lang="en-US" dirty="0">
                <a:sym typeface="Wingdings" panose="05000000000000000000" pitchFamily="2" charset="2"/>
              </a:rPr>
              <a:t> a</a:t>
            </a:r>
            <a:r>
              <a:rPr lang="en-US" dirty="0"/>
              <a:t>ny time</a:t>
            </a:r>
          </a:p>
          <a:p>
            <a:r>
              <a:rPr lang="en-US" dirty="0"/>
              <a:t>By disappointed offerors/bidders </a:t>
            </a:r>
            <a:r>
              <a:rPr lang="en-US" dirty="0">
                <a:sym typeface="Wingdings" panose="05000000000000000000" pitchFamily="2" charset="2"/>
              </a:rPr>
              <a:t> within f</a:t>
            </a:r>
            <a:r>
              <a:rPr lang="en-US" dirty="0"/>
              <a:t>ive </a:t>
            </a:r>
            <a:r>
              <a:rPr lang="en-US" b="1" u="sng" dirty="0"/>
              <a:t>business</a:t>
            </a:r>
            <a:r>
              <a:rPr lang="en-US" dirty="0"/>
              <a:t> days after </a:t>
            </a:r>
            <a:r>
              <a:rPr lang="en-US"/>
              <a:t>the agency first </a:t>
            </a:r>
            <a:r>
              <a:rPr lang="en-US" dirty="0"/>
              <a:t>notifies unsuccessful offerors of the prospective awardee, typically through a “pre-award” notice</a:t>
            </a:r>
          </a:p>
          <a:p>
            <a:r>
              <a:rPr lang="en-US" dirty="0"/>
              <a:t>The </a:t>
            </a:r>
            <a:r>
              <a:rPr lang="en-US"/>
              <a:t>size protest must be specific and state a legal and factual basis for the protest</a:t>
            </a:r>
          </a:p>
          <a:p>
            <a:r>
              <a:rPr lang="en-US"/>
              <a:t>The size protest and all </a:t>
            </a:r>
            <a:r>
              <a:rPr lang="en-US" dirty="0"/>
              <a:t>accompanying materials are filed with the contracting officer</a:t>
            </a:r>
          </a:p>
          <a:p>
            <a:endParaRPr lang="en-US" dirty="0"/>
          </a:p>
        </p:txBody>
      </p:sp>
      <p:sp>
        <p:nvSpPr>
          <p:cNvPr id="3" name="Title 2">
            <a:extLst>
              <a:ext uri="{FF2B5EF4-FFF2-40B4-BE49-F238E27FC236}">
                <a16:creationId xmlns:a16="http://schemas.microsoft.com/office/drawing/2014/main" id="{DE4E7A2D-37FC-EAE8-B5D1-6291B15CA1E3}"/>
              </a:ext>
            </a:extLst>
          </p:cNvPr>
          <p:cNvSpPr>
            <a:spLocks noGrp="1"/>
          </p:cNvSpPr>
          <p:nvPr>
            <p:ph type="ctrTitle"/>
          </p:nvPr>
        </p:nvSpPr>
        <p:spPr>
          <a:xfrm>
            <a:off x="751114" y="363557"/>
            <a:ext cx="7203064" cy="737941"/>
          </a:xfrm>
        </p:spPr>
        <p:txBody>
          <a:bodyPr/>
          <a:lstStyle/>
          <a:p>
            <a:r>
              <a:rPr lang="en-US"/>
              <a:t>When Must a Size Protest Be Filed?</a:t>
            </a:r>
            <a:endParaRPr lang="en-US" dirty="0"/>
          </a:p>
        </p:txBody>
      </p:sp>
    </p:spTree>
    <p:extLst>
      <p:ext uri="{BB962C8B-B14F-4D97-AF65-F5344CB8AC3E}">
        <p14:creationId xmlns:p14="http://schemas.microsoft.com/office/powerpoint/2010/main" val="12330376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Verand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SBC Powerpoint Deck Template.pptx" id="{F3B3EBE9-455E-47A5-9618-4144A3529B54}" vid="{0A29E329-FA93-4E81-A814-946770366E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item.xml>��< ? x m l   v e r s i o n = " 1 . 0 "   e n c o d i n g = " u t f - 1 6 " ? >  
 < p r o p e r t i e s   x m l n s = " h t t p : / / w w w . i m a n a g e . c o m / w o r k / x m l s c h e m a " >  
     < d o c u m e n t i d > A C T I V E ! 2 4 0 7 0 7 8 8 3 . 1 < / d o c u m e n t i d >  
     < s e n d e r i d > K E O B R I E N < / s e n d e r i d >  
     < s e n d e r e m a i l > K E L S E Y . H A Y E S @ H K L A W . C O M < / s e n d e r e m a i l >  
     < l a s t m o d i f i e d > 2 0 2 4 - 0 2 - 0 6 T 1 4 : 2 3 : 3 7 . 0 0 0 0 0 0 0 - 0 5 : 0 0 < / l a s t m o d i f i e d >  
     < d a t a b a s e > A C T I V E < / d a t a b a s e >  
 < / p r o p e r t i e s > 
</file>

<file path=docProps/app.xml><?xml version="1.0" encoding="utf-8"?>
<Properties xmlns="http://schemas.openxmlformats.org/officeDocument/2006/extended-properties" xmlns:vt="http://schemas.openxmlformats.org/officeDocument/2006/docPropsVTypes">
  <Template/>
  <TotalTime>0</TotalTime>
  <Words>4049</Words>
  <Application>Microsoft Office PowerPoint</Application>
  <PresentationFormat>Widescreen</PresentationFormat>
  <Paragraphs>315</Paragraphs>
  <Slides>49</Slides>
  <Notes>17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0" baseType="lpstr">
      <vt:lpstr>Arial</vt:lpstr>
      <vt:lpstr>Calibri</vt:lpstr>
      <vt:lpstr>Georgia</vt:lpstr>
      <vt:lpstr>Montserrat</vt:lpstr>
      <vt:lpstr>Source Sans Pro</vt:lpstr>
      <vt:lpstr>Times New Roman</vt:lpstr>
      <vt:lpstr>Trebuchet MS</vt:lpstr>
      <vt:lpstr>Veranda</vt:lpstr>
      <vt:lpstr>Verdana</vt:lpstr>
      <vt:lpstr>Office Theme</vt:lpstr>
      <vt:lpstr>Picture</vt:lpstr>
      <vt:lpstr>Bid and Size Protests</vt:lpstr>
      <vt:lpstr>Bob Tompkins</vt:lpstr>
      <vt:lpstr>Hillary Freund</vt:lpstr>
      <vt:lpstr>Kelsey Hayes</vt:lpstr>
      <vt:lpstr>Agenda</vt:lpstr>
      <vt:lpstr>Key Takeaways</vt:lpstr>
      <vt:lpstr>PowerPoint Presentation</vt:lpstr>
      <vt:lpstr>What is a Size Protest</vt:lpstr>
      <vt:lpstr>When Must a Size Protest Be Filed?</vt:lpstr>
      <vt:lpstr>What Happens After the Size Protest is Filed?</vt:lpstr>
      <vt:lpstr>Then What?</vt:lpstr>
      <vt:lpstr>Beware of the Adverse Inference Rules</vt:lpstr>
      <vt:lpstr>Beware of the Adverse Inference Rules</vt:lpstr>
      <vt:lpstr>Beware of the Adverse Inference Rules</vt:lpstr>
      <vt:lpstr>Effect of Size Determination Decision</vt:lpstr>
      <vt:lpstr>Concurrent Size &amp; Bid Protests?  </vt:lpstr>
      <vt:lpstr>Concurrent Size &amp; Bid Protests?  </vt:lpstr>
      <vt:lpstr>How to Know When to File –What to Look for?</vt:lpstr>
      <vt:lpstr>How to Know When to File?</vt:lpstr>
      <vt:lpstr>PowerPoint Presentation</vt:lpstr>
      <vt:lpstr>What?</vt:lpstr>
      <vt:lpstr>Pre-Award Protests</vt:lpstr>
      <vt:lpstr>When?</vt:lpstr>
      <vt:lpstr>Who?</vt:lpstr>
      <vt:lpstr>GAO Protest Statistics</vt:lpstr>
      <vt:lpstr>Post-award protest grounds</vt:lpstr>
      <vt:lpstr>Remedies?</vt:lpstr>
      <vt:lpstr>PowerPoint Presentation</vt:lpstr>
      <vt:lpstr>Protests and the Acquisition Process</vt:lpstr>
      <vt:lpstr>Where?</vt:lpstr>
      <vt:lpstr>GAO Protest: Timeline</vt:lpstr>
      <vt:lpstr>Automatic Stay</vt:lpstr>
      <vt:lpstr>Awardee Participation?</vt:lpstr>
      <vt:lpstr>Protective Orders</vt:lpstr>
      <vt:lpstr>Outcomes?</vt:lpstr>
      <vt:lpstr>Monetary Remedies?</vt:lpstr>
      <vt:lpstr>PowerPoint Presentation</vt:lpstr>
      <vt:lpstr>Debriefing Takeaways</vt:lpstr>
      <vt:lpstr>Importance of Debriefings</vt:lpstr>
      <vt:lpstr>Required Debriefings</vt:lpstr>
      <vt:lpstr>Required Information</vt:lpstr>
      <vt:lpstr>Debriefing Questions</vt:lpstr>
      <vt:lpstr>DoD Enhanced Debriefings</vt:lpstr>
      <vt:lpstr>Do Not Argue During the Debriefing Process</vt:lpstr>
      <vt:lpstr>PowerPoint Presentation</vt:lpstr>
      <vt:lpstr>Considerations</vt:lpstr>
      <vt:lpstr>PowerPoint Presentation</vt:lpstr>
      <vt:lpstr>OHA Decisions</vt:lpstr>
      <vt:lpstr>GAO Decisions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McKenzie Carter</dc:creator>
  <cp:lastModifiedBy>Tompkins, Robert K (WAS - X75111)</cp:lastModifiedBy>
  <cp:revision>184</cp:revision>
  <dcterms:created xsi:type="dcterms:W3CDTF">2022-11-29T14:54:37Z</dcterms:created>
  <dcterms:modified xsi:type="dcterms:W3CDTF">2024-02-06T19:23:37Z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Number">
    <vt:lpwstr>239436514</vt:lpwstr>
  </property>
  <property fmtid="{D5CDD505-2E9C-101B-9397-08002B2CF9AE}" pid="3" name="DocumentVersion">
    <vt:lpwstr>2</vt:lpwstr>
  </property>
  <property fmtid="{D5CDD505-2E9C-101B-9397-08002B2CF9AE}" pid="4" name="ClientNumber">
    <vt:lpwstr>094000</vt:lpwstr>
  </property>
  <property fmtid="{D5CDD505-2E9C-101B-9397-08002B2CF9AE}" pid="5" name="MatterNumber">
    <vt:lpwstr>06876</vt:lpwstr>
  </property>
  <property fmtid="{D5CDD505-2E9C-101B-9397-08002B2CF9AE}" pid="6" name="ClientName">
    <vt:lpwstr>Pro-Bono</vt:lpwstr>
  </property>
  <property fmtid="{D5CDD505-2E9C-101B-9397-08002B2CF9AE}" pid="7" name="MatterName">
    <vt:lpwstr>National 8(a) Association - General Corporate Matters</vt:lpwstr>
  </property>
  <property fmtid="{D5CDD505-2E9C-101B-9397-08002B2CF9AE}" pid="8" name="DatabaseName">
    <vt:lpwstr>ACTIVE</vt:lpwstr>
  </property>
  <property fmtid="{D5CDD505-2E9C-101B-9397-08002B2CF9AE}" pid="9" name="TypistName">
    <vt:lpwstr>KEOBRIEN</vt:lpwstr>
  </property>
  <property fmtid="{D5CDD505-2E9C-101B-9397-08002B2CF9AE}" pid="10" name="AuthorName">
    <vt:lpwstr>KEOBRIEN</vt:lpwstr>
  </property>
  <property fmtid="{D5CDD505-2E9C-101B-9397-08002B2CF9AE}" pid="11" name="InUseBy">
    <vt:lpwstr/>
  </property>
  <property fmtid="{D5CDD505-2E9C-101B-9397-08002B2CF9AE}" pid="12" name="EditDate">
    <vt:lpwstr>1/22/2024 6:09:01 PM</vt:lpwstr>
  </property>
  <property fmtid="{D5CDD505-2E9C-101B-9397-08002B2CF9AE}" pid="13" name="EditTime">
    <vt:lpwstr/>
  </property>
</Properties>
</file>