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3" r:id="rId3"/>
    <p:sldId id="273" r:id="rId4"/>
    <p:sldId id="275" r:id="rId5"/>
    <p:sldId id="274" r:id="rId6"/>
    <p:sldId id="276" r:id="rId7"/>
    <p:sldId id="277" r:id="rId8"/>
    <p:sldId id="278" r:id="rId9"/>
    <p:sldId id="279" r:id="rId10"/>
    <p:sldId id="280" r:id="rId11"/>
    <p:sldId id="281" r:id="rId12"/>
    <p:sldId id="283" r:id="rId13"/>
    <p:sldId id="282" r:id="rId14"/>
    <p:sldId id="269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1320"/>
    <a:srgbClr val="0E2C4F"/>
    <a:srgbClr val="620000"/>
    <a:srgbClr val="83A2B9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12"/>
    <p:restoredTop sz="96327"/>
  </p:normalViewPr>
  <p:slideViewPr>
    <p:cSldViewPr snapToGrid="0">
      <p:cViewPr varScale="1">
        <p:scale>
          <a:sx n="86" d="100"/>
          <a:sy n="86" d="100"/>
        </p:scale>
        <p:origin x="61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rectangles&#10;&#10;Description automatically generated">
            <a:extLst>
              <a:ext uri="{FF2B5EF4-FFF2-40B4-BE49-F238E27FC236}">
                <a16:creationId xmlns:a16="http://schemas.microsoft.com/office/drawing/2014/main" id="{CE8ADB8D-A0DE-6107-80F7-56ED29F1A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DF8BA-033F-B38B-B223-1BF2F4427DDB}"/>
              </a:ext>
            </a:extLst>
          </p:cNvPr>
          <p:cNvSpPr/>
          <p:nvPr userDrawn="1"/>
        </p:nvSpPr>
        <p:spPr>
          <a:xfrm>
            <a:off x="0" y="834887"/>
            <a:ext cx="12182477" cy="438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8C15B-7720-910F-DFB4-FE26D03AC2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27" y="1879091"/>
            <a:ext cx="5022239" cy="2465400"/>
          </a:xfrm>
        </p:spPr>
        <p:txBody>
          <a:bodyPr anchor="b"/>
          <a:lstStyle>
            <a:lvl1pPr algn="l">
              <a:lnSpc>
                <a:spcPct val="85000"/>
              </a:lnSpc>
              <a:defRPr sz="6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B4A1-0445-363B-CF85-02049F19EE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80" y="5820042"/>
            <a:ext cx="7051585" cy="44008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9930086-7A01-C95F-3221-C67483148F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821" y="5020175"/>
            <a:ext cx="2639761" cy="2039815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E201B62-620A-6DB5-3F9B-032419EF68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428" y="1992374"/>
            <a:ext cx="5112027" cy="2072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E43FD8-FC5B-61E8-4B94-065966187D6C}"/>
              </a:ext>
            </a:extLst>
          </p:cNvPr>
          <p:cNvSpPr/>
          <p:nvPr userDrawn="1"/>
        </p:nvSpPr>
        <p:spPr>
          <a:xfrm>
            <a:off x="7934177" y="5222161"/>
            <a:ext cx="656418" cy="1635839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24BFA-71CB-7E34-BB24-59D07833A689}"/>
              </a:ext>
            </a:extLst>
          </p:cNvPr>
          <p:cNvSpPr/>
          <p:nvPr userDrawn="1"/>
        </p:nvSpPr>
        <p:spPr>
          <a:xfrm>
            <a:off x="5920068" y="0"/>
            <a:ext cx="2929148" cy="822187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0E2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F3B228-7581-3F14-61CD-083420B0F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7" y="4919033"/>
            <a:ext cx="3998259" cy="173767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6003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05319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2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2C4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Key Takeaways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40773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scape with trees and buildings&#10;&#10;Description automatically generated">
            <a:extLst>
              <a:ext uri="{FF2B5EF4-FFF2-40B4-BE49-F238E27FC236}">
                <a16:creationId xmlns:a16="http://schemas.microsoft.com/office/drawing/2014/main" id="{5FB77332-BA35-8CB4-F009-36D7EA1C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364" y="-108309"/>
            <a:ext cx="12385966" cy="6750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14320-1CB5-43C9-0F15-97EA257E21F8}"/>
              </a:ext>
            </a:extLst>
          </p:cNvPr>
          <p:cNvSpPr txBox="1"/>
          <p:nvPr userDrawn="1"/>
        </p:nvSpPr>
        <p:spPr>
          <a:xfrm>
            <a:off x="1209111" y="2626480"/>
            <a:ext cx="11536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8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8CAB98-A2DB-B81E-547C-5D30C652FF35}"/>
              </a:ext>
            </a:extLst>
          </p:cNvPr>
          <p:cNvCxnSpPr>
            <a:cxnSpLocks/>
          </p:cNvCxnSpPr>
          <p:nvPr userDrawn="1"/>
        </p:nvCxnSpPr>
        <p:spPr>
          <a:xfrm>
            <a:off x="756200" y="2757820"/>
            <a:ext cx="0" cy="1342360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C3BAEF-030C-1BD2-C178-940866705C68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41E42-52A2-54C9-CD7A-A478398253FA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1561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593A8B89-A329-3146-7AF8-B7F81FC32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4632A03-E9E1-DADF-9596-9685E14D5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1053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98D5E2A2-60AB-F7E4-B8B6-5254F7809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1053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A5682AE-B2CD-398E-36F5-D185D1CCB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052" y="203497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F8B2245F-40B1-7425-71F4-CC195F7D5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1051" y="2330536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6280A95-2BB2-46A6-FA14-2569C26319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7278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8DB3C0-8E48-338B-FCF6-ED1D88BAE8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7278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3DD0E9E-3A8D-E635-6CD9-4AE62A6B6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277" y="202112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4CA74DB-FC05-552D-2BBE-9E99E5AA1C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276" y="23097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A0755045-16C7-9D2B-BC22-E83CC749D1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1053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63E70320-3D11-B750-9AA3-C8A852D04D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1053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FA8A380-5646-9422-3709-316C09FD69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1052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C28E4D95-1585-88E4-499E-2255A65C40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1051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8583ACF-8E49-5E40-1E15-045CEA8A29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7278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AC6D022C-4B3A-5452-2A7C-5BD5C4F48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277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D13110B0-2BB8-CA46-8A8C-0F7B63CD93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7276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5B40169C-734D-D554-798C-3C73AB512B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1053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0EFA9414-20A7-5F53-132B-71EE10245F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21053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592963C-560B-2DCF-426E-6AA7402B0F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21052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B652823E-5EF0-4EC1-F84D-ECB7D975D1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21051" y="553225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004151CF-FC42-88F3-AD4E-76C31E0B9D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7278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C467C00B-D4B8-2230-D5F1-C56845D31B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7278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DB5327B5-C9E3-C360-FE8E-C656284978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7277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080EDC6-600B-AD6A-DBF3-3B3780027A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07276" y="55322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C7CE92E5-B3D1-BF4F-F972-0A5789B4F2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3656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0BEED0-DC58-F947-2CB7-14031963F186}"/>
              </a:ext>
            </a:extLst>
          </p:cNvPr>
          <p:cNvCxnSpPr>
            <a:cxnSpLocks/>
          </p:cNvCxnSpPr>
          <p:nvPr userDrawn="1"/>
        </p:nvCxnSpPr>
        <p:spPr>
          <a:xfrm>
            <a:off x="6083121" y="1385443"/>
            <a:ext cx="0" cy="4521135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9DC733A-FA10-AF56-A4DB-F4C609D69C1A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E51C28-C87E-8E4C-DC31-66A29F906C5C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835744-4F01-6739-E2D2-028A56C2AC84}"/>
              </a:ext>
            </a:extLst>
          </p:cNvPr>
          <p:cNvSpPr txBox="1"/>
          <p:nvPr userDrawn="1"/>
        </p:nvSpPr>
        <p:spPr>
          <a:xfrm>
            <a:off x="-1" y="634328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43868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56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3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2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red rectangle&#10;&#10;Description automatically generated">
            <a:extLst>
              <a:ext uri="{FF2B5EF4-FFF2-40B4-BE49-F238E27FC236}">
                <a16:creationId xmlns:a16="http://schemas.microsoft.com/office/drawing/2014/main" id="{115ADA4C-66E6-0097-5D33-90CF8F8E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rectangle with white stripes&#10;&#10;Description automatically generated">
            <a:extLst>
              <a:ext uri="{FF2B5EF4-FFF2-40B4-BE49-F238E27FC236}">
                <a16:creationId xmlns:a16="http://schemas.microsoft.com/office/drawing/2014/main" id="{7D2C2833-B7A6-4605-A736-40B90BD1B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rectangle&#10;&#10;Description automatically generated">
            <a:extLst>
              <a:ext uri="{FF2B5EF4-FFF2-40B4-BE49-F238E27FC236}">
                <a16:creationId xmlns:a16="http://schemas.microsoft.com/office/drawing/2014/main" id="{A9538E1E-C9A2-CCD3-78E7-55CE49BFC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pic>
        <p:nvPicPr>
          <p:cNvPr id="8" name="Picture 7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EDF8C044-7AE6-B58A-6BF9-88211B3DF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3625"/>
            <a:ext cx="12182475" cy="5817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2A64BF-5CBE-6963-D523-5F954C2BC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78E14D5-B731-0317-E855-6B95FA4F0E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07C6247B-A988-8E61-B4B7-49B6ACDD2C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rectangle&#10;&#10;Description automatically generated">
            <a:extLst>
              <a:ext uri="{FF2B5EF4-FFF2-40B4-BE49-F238E27FC236}">
                <a16:creationId xmlns:a16="http://schemas.microsoft.com/office/drawing/2014/main" id="{37D27392-DC8F-A205-CDB2-F5D35D516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420D83-940C-EE8D-DFB7-CDA0CAE424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EF461DA2-73A5-B2E9-4728-D366E575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EA16FE-A29C-9CEB-5096-34D699552E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8496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52919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89551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81328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982C7C-A597-4691-528D-7DC197816724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1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37421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74053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65830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SPEAKER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33CF6F-D34E-FA21-F864-F2E4C7EDC8AF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3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C6D10C-4788-A84C-925A-492A11EFE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70924-6264-B71A-6E98-B4A8994037BB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43745-F7F4-5D91-3932-BAE91505477B}"/>
              </a:ext>
            </a:extLst>
          </p:cNvPr>
          <p:cNvSpPr txBox="1"/>
          <p:nvPr userDrawn="1"/>
        </p:nvSpPr>
        <p:spPr>
          <a:xfrm>
            <a:off x="-1" y="1335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INTRODUCTIONS</a:t>
            </a:r>
          </a:p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SUGGESTED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CA8EB-D3D6-FD69-3358-1AE5040E1468}"/>
              </a:ext>
            </a:extLst>
          </p:cNvPr>
          <p:cNvSpPr txBox="1"/>
          <p:nvPr userDrawn="1"/>
        </p:nvSpPr>
        <p:spPr>
          <a:xfrm>
            <a:off x="1630135" y="2859935"/>
            <a:ext cx="8931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Pre-Intensive Session (75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 </a:t>
            </a: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20-30 minutes to present their area of expertise related to the session topic</a:t>
            </a:r>
          </a:p>
          <a:p>
            <a:pPr marL="385754" indent="-385754" algn="ctr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BCBEC0"/>
              </a:solidFill>
              <a:latin typeface="Trebuchet MS" panose="020B070302020209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Breakout Session (60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5-8 minutes to introduce themselves and present their specific information related to the session topic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053A1-0CF7-F2F6-8F41-9D7F780B6F56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D46CA-024A-7D1B-F809-31256D03F99B}"/>
              </a:ext>
            </a:extLst>
          </p:cNvPr>
          <p:cNvCxnSpPr>
            <a:cxnSpLocks/>
          </p:cNvCxnSpPr>
          <p:nvPr userDrawn="1"/>
        </p:nvCxnSpPr>
        <p:spPr>
          <a:xfrm>
            <a:off x="1630135" y="888513"/>
            <a:ext cx="8931729" cy="0"/>
          </a:xfrm>
          <a:prstGeom prst="line">
            <a:avLst/>
          </a:prstGeom>
          <a:ln w="38100">
            <a:solidFill>
              <a:srgbClr val="83A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6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83A2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4" name="Picture 3" descr="A logo for a conference&#10;&#10;Description automatically generated">
            <a:extLst>
              <a:ext uri="{FF2B5EF4-FFF2-40B4-BE49-F238E27FC236}">
                <a16:creationId xmlns:a16="http://schemas.microsoft.com/office/drawing/2014/main" id="{70D71C96-DE58-8DB5-D8E5-8A1859D57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68" y="4902266"/>
            <a:ext cx="4101877" cy="19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39761-152A-6385-2362-BCA33961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C356D-4454-5E78-0995-82DA47B1F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AA2F6-B18D-14A5-8B43-8A77BCCBB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452EF-2399-4B49-8E6D-F6E42C3969D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765A-C1E5-4A62-0280-379518F2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7C018-9E41-DB33-6F2A-20DFFB645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4A2F6-5296-4447-B3FF-794C71550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1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  <p:sldLayoutId id="2147483662" r:id="rId5"/>
    <p:sldLayoutId id="2147483653" r:id="rId6"/>
    <p:sldLayoutId id="2147483665" r:id="rId7"/>
    <p:sldLayoutId id="2147483651" r:id="rId8"/>
    <p:sldLayoutId id="2147483652" r:id="rId9"/>
    <p:sldLayoutId id="2147483666" r:id="rId10"/>
    <p:sldLayoutId id="2147483672" r:id="rId11"/>
    <p:sldLayoutId id="2147483673" r:id="rId12"/>
    <p:sldLayoutId id="2147483668" r:id="rId13"/>
    <p:sldLayoutId id="2147483654" r:id="rId14"/>
    <p:sldLayoutId id="2147483671" r:id="rId15"/>
    <p:sldLayoutId id="2147483667" r:id="rId16"/>
    <p:sldLayoutId id="2147483670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quisition.gov/sites/default/files/current/far/html/Subpart%2022_10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A070-A573-CE3B-BD95-26BCDA7FC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10" y="1503958"/>
            <a:ext cx="6083601" cy="3063075"/>
          </a:xfrm>
        </p:spPr>
        <p:txBody>
          <a:bodyPr/>
          <a:lstStyle/>
          <a:p>
            <a:r>
              <a:rPr lang="en-US" sz="4800" dirty="0"/>
              <a:t>Fringe Benefits:</a:t>
            </a:r>
            <a:br>
              <a:rPr lang="en-US" sz="3600" dirty="0"/>
            </a:br>
            <a:r>
              <a:rPr lang="en-US" sz="3600" b="0" dirty="0"/>
              <a:t>Will They Help or Hurt Your Small Business?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6AC32-5060-E77C-B30F-ADA99BA5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709" y="5020068"/>
            <a:ext cx="6083601" cy="1042065"/>
          </a:xfrm>
        </p:spPr>
        <p:txBody>
          <a:bodyPr>
            <a:noAutofit/>
          </a:bodyPr>
          <a:lstStyle/>
          <a:p>
            <a:r>
              <a:rPr lang="en-US" sz="3600" b="1" dirty="0"/>
              <a:t>Taylor Boon</a:t>
            </a:r>
          </a:p>
          <a:p>
            <a:r>
              <a:rPr lang="en-US" sz="2800" dirty="0"/>
              <a:t>President and CEO | Boon</a:t>
            </a:r>
          </a:p>
        </p:txBody>
      </p:sp>
      <p:pic>
        <p:nvPicPr>
          <p:cNvPr id="8" name="Picture 7" descr="Men standing in front of a building&#10;&#10;Description automatically generated">
            <a:extLst>
              <a:ext uri="{FF2B5EF4-FFF2-40B4-BE49-F238E27FC236}">
                <a16:creationId xmlns:a16="http://schemas.microsoft.com/office/drawing/2014/main" id="{E1109F07-8AB8-0DD2-0767-204D10B85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990" y="1050925"/>
            <a:ext cx="3959249" cy="39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CB489-2378-B14D-645B-A9D75AA5DF7D}"/>
              </a:ext>
            </a:extLst>
          </p:cNvPr>
          <p:cNvSpPr/>
          <p:nvPr/>
        </p:nvSpPr>
        <p:spPr>
          <a:xfrm>
            <a:off x="694265" y="2430154"/>
            <a:ext cx="4910668" cy="2355649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4ACCA4-E3F4-6603-977E-DEF344653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758" y="2731124"/>
            <a:ext cx="4551682" cy="2076471"/>
          </a:xfrm>
        </p:spPr>
        <p:txBody>
          <a:bodyPr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Average – Paying the H&amp;W in cash costs a contractor $1,200 a year.</a:t>
            </a:r>
          </a:p>
          <a:p>
            <a:pPr marL="0" lvl="1" indent="0">
              <a:spcBef>
                <a:spcPts val="1000"/>
              </a:spcBef>
              <a:buNone/>
            </a:pP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“if it was meant to be paid in cash, it would have been called wages and not Health and Welfare!”</a:t>
            </a:r>
          </a:p>
          <a:p>
            <a:pPr marL="0" lvl="1" indent="0">
              <a:spcBef>
                <a:spcPts val="1000"/>
              </a:spcBef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BF2038-F633-D676-9B9E-DC763BFF9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141" y="304800"/>
            <a:ext cx="6713100" cy="8195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Cost Savings by Allocating the Fringe </a:t>
            </a:r>
            <a:b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7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(as it was meant to be…)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BF243-10BA-2D4C-68FC-61C0A12DD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554" y="1659466"/>
            <a:ext cx="5928037" cy="41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36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067D516A-DE26-5F00-0CAC-6C3774034ED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78113" y="1644944"/>
            <a:ext cx="7481856" cy="42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Health insurance costs are rising faster than the fringe increases, which suggests that making tough decisions today may pay dividends in the future. </a:t>
            </a:r>
          </a:p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Spend no more than the fringe available. </a:t>
            </a:r>
          </a:p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Remember: Under SCA guidelines, contractors cannot force an employee to pay for fringe benefits from their wages. DBA you can dip into base wages.</a:t>
            </a:r>
          </a:p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Therefore, if a contractor requires an employee to participate in its benefit plan, costs must be contained within the fringe or risk becoming a liability to the contractor.</a:t>
            </a:r>
          </a:p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Without a proper strategy, hemorrhaging health plan related costs could reduce profits on a 3-, 5- or 7-year contract. </a:t>
            </a:r>
          </a:p>
        </p:txBody>
      </p:sp>
      <p:pic>
        <p:nvPicPr>
          <p:cNvPr id="11" name="Picture 10" descr="A person and person in orange vests&#10;&#10;Description automatically generated">
            <a:extLst>
              <a:ext uri="{FF2B5EF4-FFF2-40B4-BE49-F238E27FC236}">
                <a16:creationId xmlns:a16="http://schemas.microsoft.com/office/drawing/2014/main" id="{E68E143F-283A-03AE-E3FF-BDA43F801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692" y="1944932"/>
            <a:ext cx="3563995" cy="3638044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75F19672-E295-BF08-9BAB-B8477AC2E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13" y="365952"/>
            <a:ext cx="7683754" cy="77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spc="-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 contractor position themselves correctly, </a:t>
            </a:r>
          </a:p>
          <a:p>
            <a:pPr marL="0" indent="0">
              <a:buNone/>
            </a:pPr>
            <a:r>
              <a:rPr lang="en-US" sz="2000" b="1" spc="-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also keep up employee expectations? </a:t>
            </a:r>
          </a:p>
        </p:txBody>
      </p:sp>
    </p:spTree>
    <p:extLst>
      <p:ext uri="{BB962C8B-B14F-4D97-AF65-F5344CB8AC3E}">
        <p14:creationId xmlns:p14="http://schemas.microsoft.com/office/powerpoint/2010/main" val="4121097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067D516A-DE26-5F00-0CAC-6C3774034ED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78113" y="1527713"/>
            <a:ext cx="11291856" cy="444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Work toward eliminating all remaining cash payments in lieu of benefits</a:t>
            </a:r>
          </a:p>
          <a:p>
            <a:pPr marL="742950" lvl="3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By paying cash in lieu of benefits, contractors take on additional payroll tax burden </a:t>
            </a:r>
          </a:p>
          <a:p>
            <a:pPr marL="742950" lvl="3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Consider retirement, supplemental health, or ancillary only plans for part-time employees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Reduce or eliminate contributions toward dependent coverage.</a:t>
            </a:r>
          </a:p>
          <a:p>
            <a:pPr marL="742950" lvl="3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Dependent eligibility audits</a:t>
            </a:r>
          </a:p>
          <a:p>
            <a:pPr marL="742950" lvl="3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Consider programs designed to encourage dependents to adopt spouse’s health program.</a:t>
            </a:r>
          </a:p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Reducing or eliminating any sick leave or excess vacation provided above what is required by the contract.</a:t>
            </a:r>
          </a:p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Taking steps today to make sure to correctly classify employees into distinct classes of full and part-time employees for planning purposes.</a:t>
            </a:r>
          </a:p>
          <a:p>
            <a:pPr marL="285750" lvl="2" indent="-28575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If employees vary in hours worked, it may be beneficial to choose a lower priced health option to ensure costs are contained to the fringe available each month.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BECB1376-0780-9EB2-9468-AC9E135A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13" y="365952"/>
            <a:ext cx="7683754" cy="77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spc="-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 contractor position themselves correctly, </a:t>
            </a:r>
          </a:p>
          <a:p>
            <a:pPr marL="0" indent="0">
              <a:buNone/>
            </a:pPr>
            <a:r>
              <a:rPr lang="en-US" sz="2000" b="1" spc="-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also keep up employee expectations? </a:t>
            </a:r>
            <a:r>
              <a:rPr lang="en-US" sz="2000" spc="-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(cont.) </a:t>
            </a:r>
          </a:p>
        </p:txBody>
      </p:sp>
    </p:spTree>
    <p:extLst>
      <p:ext uri="{BB962C8B-B14F-4D97-AF65-F5344CB8AC3E}">
        <p14:creationId xmlns:p14="http://schemas.microsoft.com/office/powerpoint/2010/main" val="303797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CB489-2378-B14D-645B-A9D75AA5DF7D}"/>
              </a:ext>
            </a:extLst>
          </p:cNvPr>
          <p:cNvSpPr/>
          <p:nvPr/>
        </p:nvSpPr>
        <p:spPr>
          <a:xfrm>
            <a:off x="694266" y="1822026"/>
            <a:ext cx="4961468" cy="3745654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4ACCA4-E3F4-6603-977E-DEF344653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437" y="2055706"/>
            <a:ext cx="4585549" cy="3278293"/>
          </a:xfrm>
        </p:spPr>
        <p:txBody>
          <a:bodyPr>
            <a:noAutofit/>
          </a:bodyPr>
          <a:lstStyle/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 eligibility audits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programs designed to encourage dependents to adopt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spouse's health programs.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Endorse Telemedicine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tracking and support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Funding (Exercise Caution: However, done compliantly, this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allow you to restrict certain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high-priced drugs and procedures.)</a:t>
            </a:r>
          </a:p>
          <a:p>
            <a:pPr marL="285750" lvl="1" indent="-285750">
              <a:spcBef>
                <a:spcPts val="1000"/>
              </a:spcBef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BF2038-F633-D676-9B9E-DC763BFF9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531" y="279619"/>
            <a:ext cx="7735873" cy="8195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Are you already at the point of no return?</a:t>
            </a:r>
            <a:b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7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Additional ideas to contain Benefit Costs…</a:t>
            </a:r>
            <a:endParaRPr lang="en-US" sz="21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45573C-FB13-B4E8-2D84-3C2620802C87}"/>
              </a:ext>
            </a:extLst>
          </p:cNvPr>
          <p:cNvSpPr/>
          <p:nvPr/>
        </p:nvSpPr>
        <p:spPr>
          <a:xfrm>
            <a:off x="6492239" y="1822026"/>
            <a:ext cx="4961468" cy="3745654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68F201C-F496-585A-2358-DA4E727BA60D}"/>
              </a:ext>
            </a:extLst>
          </p:cNvPr>
          <p:cNvSpPr txBox="1">
            <a:spLocks/>
          </p:cNvSpPr>
          <p:nvPr/>
        </p:nvSpPr>
        <p:spPr>
          <a:xfrm>
            <a:off x="6778410" y="2055706"/>
            <a:ext cx="4585549" cy="3511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Reference-Based Pricing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 waiting periods for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Medical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Narrow Network Plans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Consumer Driven Health Plans (About 40 percent of all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plans are HDHPs)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Deductibles and add Critical Illness, Hospital Indemnity, or Gap Programs</a:t>
            </a:r>
          </a:p>
        </p:txBody>
      </p:sp>
    </p:spTree>
    <p:extLst>
      <p:ext uri="{BB962C8B-B14F-4D97-AF65-F5344CB8AC3E}">
        <p14:creationId xmlns:p14="http://schemas.microsoft.com/office/powerpoint/2010/main" val="577983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29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CC20C-B454-9C6A-09AD-14D34545F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CB34D-CA4D-B93E-4B19-91537929E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27E99-C402-F78A-E69B-BA87D2028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D8368-2F8D-D204-A367-2B2A3D9B9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0E93E-12AE-5C9F-1AA7-2BA9BB1484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72421F-0F86-1A8C-39D3-04B9240FD2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15B4D4-5D4E-48EA-AE4A-DFEA3B6845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04037C-AA75-D720-D35D-BD7C089A7D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3B0635-4A73-5FAA-08C0-E174CA2CE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47A5427-02B4-A61E-701F-8B68A72A24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0587D2-2A69-35AB-38E3-90B1FE6D02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252044-352C-9848-D68D-D4CBD2C308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401AD2-2C82-6D2F-A354-55CD690B14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A2F113-69DB-A5D7-2472-344F1543DC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41FD97B-64D3-86C6-0FAB-C82DC45EB6B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02EA11-AE1A-7E5B-DB60-6A92F66B37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50F8179-C5CC-1B8F-B9C7-AE58A30441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74C55E-65DD-CB31-8105-2BBF456018A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DBD9DF4-3C4E-0C25-048E-479D86BA1A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A4E212B-DC13-9F7F-B8FD-098410EE882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1EA891A-CC88-58A9-3AE7-B9A42C47102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4784989-C0EC-F12F-0660-9AFC324CD7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CC8D83-8610-3036-AB8C-DEC421598F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6FB3301-341A-DF3B-FC8F-46A6C502AB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BE79743-2B65-1F77-18A5-F5AD434FE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67"/>
          <a:stretch/>
        </p:blipFill>
        <p:spPr>
          <a:xfrm>
            <a:off x="0" y="-141656"/>
            <a:ext cx="12266613" cy="629627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808278-42FE-97C7-3600-3D2102136B0B}"/>
              </a:ext>
            </a:extLst>
          </p:cNvPr>
          <p:cNvSpPr/>
          <p:nvPr/>
        </p:nvSpPr>
        <p:spPr>
          <a:xfrm>
            <a:off x="6525275" y="2102970"/>
            <a:ext cx="5704581" cy="370662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0718D2-FA5E-7EF1-C5EF-24392C7561B1}"/>
              </a:ext>
            </a:extLst>
          </p:cNvPr>
          <p:cNvSpPr txBox="1"/>
          <p:nvPr/>
        </p:nvSpPr>
        <p:spPr>
          <a:xfrm>
            <a:off x="6747600" y="2330536"/>
            <a:ext cx="5256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91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Boon today!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496D9D-4662-8BC2-877A-38FA348502B0}"/>
              </a:ext>
            </a:extLst>
          </p:cNvPr>
          <p:cNvSpPr txBox="1"/>
          <p:nvPr/>
        </p:nvSpPr>
        <p:spPr>
          <a:xfrm>
            <a:off x="6525275" y="3885805"/>
            <a:ext cx="570458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991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tboon@boongroup.com</a:t>
            </a:r>
            <a:endParaRPr lang="en-US" sz="2400" dirty="0">
              <a:solidFill>
                <a:srgbClr val="9913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100" dirty="0">
              <a:solidFill>
                <a:srgbClr val="0E2C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E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512 279 7116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6F2CAB-FCE4-0C97-A129-BF616ABBA212}"/>
              </a:ext>
            </a:extLst>
          </p:cNvPr>
          <p:cNvSpPr txBox="1"/>
          <p:nvPr/>
        </p:nvSpPr>
        <p:spPr>
          <a:xfrm>
            <a:off x="6747600" y="5010758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991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boongroup.com</a:t>
            </a:r>
            <a:endParaRPr lang="en-US" sz="2800" b="1" dirty="0">
              <a:solidFill>
                <a:srgbClr val="9913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E070C4-BACE-4985-E1DD-6663C27CBC1A}"/>
              </a:ext>
            </a:extLst>
          </p:cNvPr>
          <p:cNvSpPr/>
          <p:nvPr/>
        </p:nvSpPr>
        <p:spPr>
          <a:xfrm>
            <a:off x="9752011" y="-141656"/>
            <a:ext cx="2492053" cy="188704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416AB-A8DC-A984-EFFF-4343EB4D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09212" y="215924"/>
            <a:ext cx="1667913" cy="1204603"/>
          </a:xfrm>
          <a:prstGeom prst="rect">
            <a:avLst/>
          </a:prstGeom>
        </p:spPr>
      </p:pic>
      <p:sp>
        <p:nvSpPr>
          <p:cNvPr id="43" name="Subtitle 2">
            <a:extLst>
              <a:ext uri="{FF2B5EF4-FFF2-40B4-BE49-F238E27FC236}">
                <a16:creationId xmlns:a16="http://schemas.microsoft.com/office/drawing/2014/main" id="{DA783034-A412-4FEC-C8E7-59A54F16A518}"/>
              </a:ext>
            </a:extLst>
          </p:cNvPr>
          <p:cNvSpPr txBox="1">
            <a:spLocks/>
          </p:cNvSpPr>
          <p:nvPr/>
        </p:nvSpPr>
        <p:spPr>
          <a:xfrm>
            <a:off x="7427823" y="2905936"/>
            <a:ext cx="3895983" cy="10420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E2C4F"/>
                </a:solidFill>
              </a:rPr>
              <a:t>Taylor Boon</a:t>
            </a:r>
            <a:br>
              <a:rPr lang="en-US" sz="3600" b="1" dirty="0">
                <a:solidFill>
                  <a:srgbClr val="0E2C4F"/>
                </a:solidFill>
              </a:rPr>
            </a:br>
            <a:r>
              <a:rPr lang="en-US" dirty="0">
                <a:solidFill>
                  <a:srgbClr val="0E2C4F"/>
                </a:solidFill>
              </a:rPr>
              <a:t>President and CEO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878528B-4B4E-FE0E-6DA5-85E1BA1DDF5C}"/>
              </a:ext>
            </a:extLst>
          </p:cNvPr>
          <p:cNvSpPr/>
          <p:nvPr/>
        </p:nvSpPr>
        <p:spPr>
          <a:xfrm>
            <a:off x="0" y="4846791"/>
            <a:ext cx="4337538" cy="101213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0D061D-D458-09F9-6583-1D664FA03AA9}"/>
              </a:ext>
            </a:extLst>
          </p:cNvPr>
          <p:cNvSpPr txBox="1"/>
          <p:nvPr/>
        </p:nvSpPr>
        <p:spPr>
          <a:xfrm>
            <a:off x="-725342" y="5110078"/>
            <a:ext cx="6131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link to benefits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62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01" y="1326728"/>
            <a:ext cx="4777241" cy="1325563"/>
          </a:xfrm>
        </p:spPr>
        <p:txBody>
          <a:bodyPr/>
          <a:lstStyle/>
          <a:p>
            <a:r>
              <a:rPr lang="en-US" dirty="0">
                <a:solidFill>
                  <a:srgbClr val="0E2C4F"/>
                </a:solidFill>
              </a:rPr>
              <a:t>Taylor Boon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President and CEO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00A57-51C6-CCD5-931E-3BD4C6D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Boon</a:t>
            </a:r>
          </a:p>
        </p:txBody>
      </p:sp>
      <p:pic>
        <p:nvPicPr>
          <p:cNvPr id="8" name="Picture Placeholder 7" descr="A person in a suit&#10;&#10;Description automatically generated">
            <a:extLst>
              <a:ext uri="{FF2B5EF4-FFF2-40B4-BE49-F238E27FC236}">
                <a16:creationId xmlns:a16="http://schemas.microsoft.com/office/drawing/2014/main" id="{721CB5BD-1F74-E95C-D47D-6690240CFB8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4" b="9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202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men wearing safety vests and helmets&#10;&#10;Description automatically generated">
            <a:extLst>
              <a:ext uri="{FF2B5EF4-FFF2-40B4-BE49-F238E27FC236}">
                <a16:creationId xmlns:a16="http://schemas.microsoft.com/office/drawing/2014/main" id="{79D03BB2-E13D-23C5-6AA5-4C362854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96" y="2897551"/>
            <a:ext cx="4682913" cy="29859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94E782-6EE9-B685-C575-CC2F4A2049AD}"/>
              </a:ext>
            </a:extLst>
          </p:cNvPr>
          <p:cNvSpPr/>
          <p:nvPr/>
        </p:nvSpPr>
        <p:spPr>
          <a:xfrm>
            <a:off x="526496" y="1645860"/>
            <a:ext cx="4682913" cy="1530773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067D516A-DE26-5F00-0CAC-6C3774034ED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551862" y="1550125"/>
            <a:ext cx="6452323" cy="46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In general, </a:t>
            </a:r>
            <a:r>
              <a:rPr lang="en-US" sz="17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service contractors </a:t>
            </a:r>
            <a: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under SCA</a:t>
            </a:r>
            <a:r>
              <a:rPr lang="en-US" sz="17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or </a:t>
            </a:r>
            <a:r>
              <a:rPr lang="en-US" sz="17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construction contractors </a:t>
            </a:r>
            <a: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under DBA contracts have minimum hourly requirements for wages &amp; benefits.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Wage Determination dictates the wages under the contract as well as the amount available for benefits.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This hourly requirement for benefits is called a </a:t>
            </a:r>
            <a:r>
              <a:rPr lang="en-US" sz="17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fringe rate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However, sometimes these are called </a:t>
            </a:r>
            <a:b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</a:br>
            <a:r>
              <a:rPr lang="en-US" sz="17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prevailing wages and H&amp;W.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Because </a:t>
            </a:r>
            <a:r>
              <a:rPr lang="en-US" sz="17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benefits are required to be tracked on an hourly basis</a:t>
            </a:r>
            <a:r>
              <a:rPr lang="en-US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, complications can arise from trying to fit a traditionally priced monthly benefit plan into an hourly requirement on a government contract.</a:t>
            </a:r>
          </a:p>
          <a:p>
            <a:pPr eaLnBrk="1" hangingPunct="1">
              <a:lnSpc>
                <a:spcPct val="110000"/>
              </a:lnSpc>
              <a:defRPr/>
            </a:pP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50000"/>
              </a:lnSpc>
              <a:defRPr/>
            </a:pP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BECB1376-0780-9EB2-9468-AC9E135A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4715" y="287421"/>
            <a:ext cx="8323835" cy="95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3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McNamara-O’</a:t>
            </a: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 Service Contract Act of 1965 (SCA)</a:t>
            </a:r>
          </a:p>
          <a:p>
            <a:pPr marL="457200" lvl="3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Davis-Bacon Act of 1931 (DBA)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E116CE-6B19-5335-B987-07299D001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18" y="1811081"/>
            <a:ext cx="43919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spc="-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begin with an understanding of the laws on your contract, and what you are allowed to do with the Health &amp; Welfare fringe.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5448766-1CC3-8727-5D23-B882E6D18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943" y="5539422"/>
            <a:ext cx="70231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1" dirty="0"/>
              <a:t>FAR Subpart 22.10-Service Contract Labor Standards, </a:t>
            </a:r>
            <a:r>
              <a:rPr lang="en-US" altLang="en-US" sz="1100" b="1" dirty="0">
                <a:hlinkClick r:id="rId3"/>
              </a:rPr>
              <a:t>https://www.acquisition.gov/sites/default/files/current/far/html/Subpart%2022_10.html</a:t>
            </a:r>
            <a:r>
              <a:rPr lang="en-US" altLang="en-US" sz="11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405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94E782-6EE9-B685-C575-CC2F4A2049AD}"/>
              </a:ext>
            </a:extLst>
          </p:cNvPr>
          <p:cNvSpPr/>
          <p:nvPr/>
        </p:nvSpPr>
        <p:spPr>
          <a:xfrm>
            <a:off x="376514" y="1783078"/>
            <a:ext cx="5055699" cy="183968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067D516A-DE26-5F00-0CAC-6C3774034ED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864104" y="1581126"/>
            <a:ext cx="5951382" cy="436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Fringes must be furnished separately from and </a:t>
            </a:r>
            <a:b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in addition to specified wages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May be discharged by furnishing equivalent benefits or cash in lieu of benefits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Wages paid in excess of the Wage Determination minimum wage requirement cannot offset </a:t>
            </a:r>
            <a:b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fringe requirement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Benefits must be “bona fide”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Payments must be segregated as benefits, </a:t>
            </a:r>
            <a:b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not as wages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It is the Employer (not Employee) who can decide how the fringe is spent.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BECB1376-0780-9EB2-9468-AC9E135A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4" y="271127"/>
            <a:ext cx="6803219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pc="-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must a contractor do to satisfy the fringe benefit obligation?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E116CE-6B19-5335-B987-07299D001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4" y="1901163"/>
            <a:ext cx="4956892" cy="160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200000"/>
              <a:buFont typeface="Wingdings" pitchFamily="2" charset="2"/>
              <a:buNone/>
              <a:defRPr/>
            </a:pP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Bona Fide Fringe Benefits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Clr>
                <a:srgbClr val="008000"/>
              </a:buClr>
              <a:buSzPct val="200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Fringe benefits that meet the requirements of the SCA are defined in 29 CFR Part 4 Section 4.171.  DBA are defined in 29 CFP Part 5 Section 5.20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EB82A7-82B5-F5AA-F3E9-B598313B64BB}"/>
              </a:ext>
            </a:extLst>
          </p:cNvPr>
          <p:cNvSpPr/>
          <p:nvPr/>
        </p:nvSpPr>
        <p:spPr>
          <a:xfrm>
            <a:off x="376514" y="3855718"/>
            <a:ext cx="5055699" cy="183968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489CA1DD-B33C-1DBC-410E-4BCE7ECBE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63" y="4139340"/>
            <a:ext cx="4956892" cy="148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Best Practices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Refer to the Field Operations Handbook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(Chapter 14; SCA) ; (Chapter 15; DBA)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Clr>
                <a:srgbClr val="008000"/>
              </a:buClr>
              <a:buSzPct val="200000"/>
              <a:buFont typeface="Wingdings" pitchFamily="2" charset="2"/>
              <a:buNone/>
              <a:defRPr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78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rkers in a warehouse&#10;&#10;Description automatically generated">
            <a:extLst>
              <a:ext uri="{FF2B5EF4-FFF2-40B4-BE49-F238E27FC236}">
                <a16:creationId xmlns:a16="http://schemas.microsoft.com/office/drawing/2014/main" id="{63EBB490-B244-628A-5E73-091118998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0" y="1402080"/>
            <a:ext cx="7772400" cy="4714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6CB489-2378-B14D-645B-A9D75AA5DF7D}"/>
              </a:ext>
            </a:extLst>
          </p:cNvPr>
          <p:cNvSpPr/>
          <p:nvPr/>
        </p:nvSpPr>
        <p:spPr>
          <a:xfrm>
            <a:off x="683381" y="2783839"/>
            <a:ext cx="4816940" cy="2092959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4ACCA4-E3F4-6603-977E-DEF344653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889" y="2962888"/>
            <a:ext cx="4889380" cy="1778445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Affordable Care Act &amp;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Containment</a:t>
            </a:r>
          </a:p>
          <a:p>
            <a:pPr marL="228600" lvl="1"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Price Environment - LPTA</a:t>
            </a:r>
          </a:p>
          <a:p>
            <a:pPr marL="228600" lvl="1"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protect future profits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success?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BF2038-F633-D676-9B9E-DC763BFF9F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How do Fringe Benefits Help or Hurt Your Business?</a:t>
            </a:r>
          </a:p>
        </p:txBody>
      </p:sp>
    </p:spTree>
    <p:extLst>
      <p:ext uri="{BB962C8B-B14F-4D97-AF65-F5344CB8AC3E}">
        <p14:creationId xmlns:p14="http://schemas.microsoft.com/office/powerpoint/2010/main" val="1058434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CB489-2378-B14D-645B-A9D75AA5DF7D}"/>
              </a:ext>
            </a:extLst>
          </p:cNvPr>
          <p:cNvSpPr/>
          <p:nvPr/>
        </p:nvSpPr>
        <p:spPr>
          <a:xfrm>
            <a:off x="6482079" y="2214881"/>
            <a:ext cx="5174826" cy="2926079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4ACCA4-E3F4-6603-977E-DEF344653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65" y="2900458"/>
            <a:ext cx="4714240" cy="2076471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 a tough labor market, cash is king.”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“Benefits are no longer affordable to 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my employees.”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do I remain in compliance, offer          benefits, and remain competitive?"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“Why do my rates go up every year!?”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BF2038-F633-D676-9B9E-DC763BFF9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460" y="-234510"/>
            <a:ext cx="7166913" cy="15011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are the biggest </a:t>
            </a:r>
            <a:b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benefits challenges facing </a:t>
            </a:r>
            <a:b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Small Businesses today? 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057ABAC3-252B-CAE9-D9E1-74E8C2BD9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30" y="2969660"/>
            <a:ext cx="5015058" cy="127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The balancing act between benefits affordability and the need to pay the Health &amp; Welfare fringe in cash.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3D16594-F084-8854-47A2-3ECAF710F9EE}"/>
              </a:ext>
            </a:extLst>
          </p:cNvPr>
          <p:cNvSpPr txBox="1">
            <a:spLocks/>
          </p:cNvSpPr>
          <p:nvPr/>
        </p:nvSpPr>
        <p:spPr>
          <a:xfrm>
            <a:off x="656288" y="2400702"/>
            <a:ext cx="4369526" cy="5795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Common Theme: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8291B21-2690-9CD2-A1D4-4429C8AD3CE8}"/>
              </a:ext>
            </a:extLst>
          </p:cNvPr>
          <p:cNvSpPr txBox="1">
            <a:spLocks/>
          </p:cNvSpPr>
          <p:nvPr/>
        </p:nvSpPr>
        <p:spPr>
          <a:xfrm>
            <a:off x="6827519" y="2448117"/>
            <a:ext cx="2350347" cy="403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hear: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84A2096F-2EB2-09D8-CBEA-E8B6BE1AA81E}"/>
              </a:ext>
            </a:extLst>
          </p:cNvPr>
          <p:cNvSpPr/>
          <p:nvPr/>
        </p:nvSpPr>
        <p:spPr>
          <a:xfrm>
            <a:off x="5760720" y="3114997"/>
            <a:ext cx="521547" cy="988906"/>
          </a:xfrm>
          <a:prstGeom prst="chevron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95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067D516A-DE26-5F00-0CAC-6C3774034ED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78113" y="3364709"/>
            <a:ext cx="6119113" cy="23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According to Mercer’s National Survey…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Health benefit cost rose 3.2% in 2022 and is expected to rise 5.4% in 2023.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Northeast pays the most, Southeast the least.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Transport/Communication/Utility Sector has the highest average total cost outside of the government. 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BECB1376-0780-9EB2-9468-AC9E135A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4" y="430483"/>
            <a:ext cx="680321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pc="-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the Union: Benefits Costs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EB82A7-82B5-F5AA-F3E9-B598313B64BB}"/>
              </a:ext>
            </a:extLst>
          </p:cNvPr>
          <p:cNvSpPr/>
          <p:nvPr/>
        </p:nvSpPr>
        <p:spPr>
          <a:xfrm>
            <a:off x="478114" y="1632374"/>
            <a:ext cx="5841406" cy="1584960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489CA1DD-B33C-1DBC-410E-4BCE7ECBE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98" y="1772331"/>
            <a:ext cx="5485215" cy="128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average annual premiums in 2022 were $7,911 ($659 per month) for single coverage per year and 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$22,463 ($1,872 per month) for family coverage. (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KFF.org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 descr="A person and person sitting at a table in a hospital&#10;&#10;Description automatically generated">
            <a:extLst>
              <a:ext uri="{FF2B5EF4-FFF2-40B4-BE49-F238E27FC236}">
                <a16:creationId xmlns:a16="http://schemas.microsoft.com/office/drawing/2014/main" id="{94DDE4EF-FAC2-C39A-7B85-2336E1DB5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074" y="2137661"/>
            <a:ext cx="4364629" cy="27865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BF5F85-5585-359D-BE37-2A5E6E09D3DF}"/>
              </a:ext>
            </a:extLst>
          </p:cNvPr>
          <p:cNvSpPr txBox="1"/>
          <p:nvPr/>
        </p:nvSpPr>
        <p:spPr>
          <a:xfrm>
            <a:off x="7023949" y="1732998"/>
            <a:ext cx="6096000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C4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Verdana" panose="020B0604030504040204" pitchFamily="34" charset="0"/>
              </a:rPr>
              <a:t>Take me somewhere expensive…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0C1E353D-A064-F3B8-8086-F6C5CE6DF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074" y="4991860"/>
            <a:ext cx="4436530" cy="6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DD5C5"/>
              </a:buClr>
              <a:buNone/>
            </a:pP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each FT working 30 hours a week, an SCA contractor has just $548.40 available, working a full 40 hours a week, an average of $792.12 for benefits.</a:t>
            </a:r>
            <a:endParaRPr lang="en-US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4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CB489-2378-B14D-645B-A9D75AA5DF7D}"/>
              </a:ext>
            </a:extLst>
          </p:cNvPr>
          <p:cNvSpPr/>
          <p:nvPr/>
        </p:nvSpPr>
        <p:spPr>
          <a:xfrm>
            <a:off x="676608" y="2494135"/>
            <a:ext cx="5311019" cy="2438690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4ACCA4-E3F4-6603-977E-DEF344653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997" y="2920778"/>
            <a:ext cx="4714240" cy="1597035"/>
          </a:xfrm>
        </p:spPr>
        <p:txBody>
          <a:bodyPr>
            <a:noAutofit/>
          </a:bodyPr>
          <a:lstStyle/>
          <a:p>
            <a:pPr marL="0" indent="0">
              <a:spcBef>
                <a:spcPts val="157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 tough decision today will give you the competitive advantage tomorrow.</a:t>
            </a:r>
          </a:p>
          <a:p>
            <a:pPr marL="0" indent="0">
              <a:spcBef>
                <a:spcPts val="157"/>
              </a:spcBef>
              <a:buNone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57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 want cheaper insurance, </a:t>
            </a:r>
          </a:p>
          <a:p>
            <a:pPr marL="0" indent="0">
              <a:spcBef>
                <a:spcPts val="157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costs are primarily driven by demographics and location.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84A2096F-2EB2-09D8-CBEA-E8B6BE1AA81E}"/>
              </a:ext>
            </a:extLst>
          </p:cNvPr>
          <p:cNvSpPr/>
          <p:nvPr/>
        </p:nvSpPr>
        <p:spPr>
          <a:xfrm>
            <a:off x="6286016" y="3219027"/>
            <a:ext cx="521547" cy="988906"/>
          </a:xfrm>
          <a:prstGeom prst="chevron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2CCF5E-FB0D-1603-9D56-56C7C3178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952" y="1582645"/>
            <a:ext cx="4332445" cy="42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4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7DC7083-AC12-F73C-B4A1-A5A769BA8C18}"/>
              </a:ext>
            </a:extLst>
          </p:cNvPr>
          <p:cNvSpPr/>
          <p:nvPr/>
        </p:nvSpPr>
        <p:spPr>
          <a:xfrm>
            <a:off x="9425093" y="3537142"/>
            <a:ext cx="1808480" cy="1808480"/>
          </a:xfrm>
          <a:prstGeom prst="ellipse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067D516A-DE26-5F00-0CAC-6C3774034ED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78114" y="3364709"/>
            <a:ext cx="5956554" cy="215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Provides the best Long-Term value to your employees (keeps costs low by avoiding adverse selection to your plan).</a:t>
            </a:r>
          </a:p>
          <a:p>
            <a:pPr marL="285750" indent="-285750">
              <a:lnSpc>
                <a:spcPct val="11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Protects profits (ensures you are spending no more </a:t>
            </a:r>
            <a:b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or less than what is owed).</a:t>
            </a:r>
          </a:p>
          <a:p>
            <a:pPr marL="285750" indent="-285750">
              <a:lnSpc>
                <a:spcPct val="11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Allows you to more competitively bid on future work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BECB1376-0780-9EB2-9468-AC9E135A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4" y="430483"/>
            <a:ext cx="680321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pc="-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for Small 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EB82A7-82B5-F5AA-F3E9-B598313B64BB}"/>
              </a:ext>
            </a:extLst>
          </p:cNvPr>
          <p:cNvSpPr/>
          <p:nvPr/>
        </p:nvSpPr>
        <p:spPr>
          <a:xfrm>
            <a:off x="478114" y="1632374"/>
            <a:ext cx="5841406" cy="1584960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489CA1DD-B33C-1DBC-410E-4BCE7ECBE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98" y="1772331"/>
            <a:ext cx="5485215" cy="164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ideal scenario is to build a Fringe Benefit offering which matches the Fringe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7F5A9D-6E5B-765E-EC28-080C6F21D4E5}"/>
              </a:ext>
            </a:extLst>
          </p:cNvPr>
          <p:cNvSpPr/>
          <p:nvPr/>
        </p:nvSpPr>
        <p:spPr>
          <a:xfrm>
            <a:off x="8520853" y="2153920"/>
            <a:ext cx="1808480" cy="1808480"/>
          </a:xfrm>
          <a:prstGeom prst="ellipse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9D8739-D96A-2B53-1126-2BA76B1835F3}"/>
              </a:ext>
            </a:extLst>
          </p:cNvPr>
          <p:cNvSpPr/>
          <p:nvPr/>
        </p:nvSpPr>
        <p:spPr>
          <a:xfrm>
            <a:off x="7694507" y="3569547"/>
            <a:ext cx="1808480" cy="1808480"/>
          </a:xfrm>
          <a:prstGeom prst="ellipse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A1B69A75-35C9-E5A5-6960-49B7E7617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6960" y="2750283"/>
            <a:ext cx="1448309" cy="46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Benefits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712E1144-EAD1-A87A-3E49-ECC1598E0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489" y="4282208"/>
            <a:ext cx="1669625" cy="4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604FC419-7FDB-32A6-A331-24E8E0AF4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0911" y="4138286"/>
            <a:ext cx="1591730" cy="60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Cost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SzPct val="200000"/>
              <a:buNone/>
              <a:defRPr/>
            </a:pPr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Competitiveness</a:t>
            </a:r>
          </a:p>
        </p:txBody>
      </p:sp>
    </p:spTree>
    <p:extLst>
      <p:ext uri="{BB962C8B-B14F-4D97-AF65-F5344CB8AC3E}">
        <p14:creationId xmlns:p14="http://schemas.microsoft.com/office/powerpoint/2010/main" val="3746041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1172</Words>
  <Application>Microsoft Office PowerPoint</Application>
  <PresentationFormat>Widescreen</PresentationFormat>
  <Paragraphs>99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Verdana</vt:lpstr>
      <vt:lpstr>Wingdings</vt:lpstr>
      <vt:lpstr>Office Theme</vt:lpstr>
      <vt:lpstr>Fringe Benefits: Will They Help or Hurt Your Small Business? </vt:lpstr>
      <vt:lpstr>Taylor Boon</vt:lpstr>
      <vt:lpstr>PowerPoint Presentation</vt:lpstr>
      <vt:lpstr>PowerPoint Presentation</vt:lpstr>
      <vt:lpstr>How do Fringe Benefits Help or Hurt Your Business?</vt:lpstr>
      <vt:lpstr>What are the biggest  benefits challenges facing  Small Businesses today? </vt:lpstr>
      <vt:lpstr>PowerPoint Presentation</vt:lpstr>
      <vt:lpstr>PowerPoint Presentation</vt:lpstr>
      <vt:lpstr>PowerPoint Presentation</vt:lpstr>
      <vt:lpstr>Cost Savings by Allocating the Fringe   (as it was meant to be…)</vt:lpstr>
      <vt:lpstr>PowerPoint Presentation</vt:lpstr>
      <vt:lpstr>PowerPoint Presentation</vt:lpstr>
      <vt:lpstr>Are you already at the point of no return?   Additional ideas to contain Benefit Costs…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 Carter</dc:creator>
  <cp:lastModifiedBy>Boo Gibson</cp:lastModifiedBy>
  <cp:revision>20</cp:revision>
  <dcterms:created xsi:type="dcterms:W3CDTF">2023-11-13T17:00:27Z</dcterms:created>
  <dcterms:modified xsi:type="dcterms:W3CDTF">2024-01-23T23:00:06Z</dcterms:modified>
</cp:coreProperties>
</file>