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3" r:id="rId3"/>
    <p:sldId id="273" r:id="rId4"/>
    <p:sldId id="269" r:id="rId5"/>
    <p:sldId id="26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0000"/>
    <a:srgbClr val="0E2C4F"/>
    <a:srgbClr val="83A2B9"/>
    <a:srgbClr val="99131F"/>
    <a:srgbClr val="991320"/>
    <a:srgbClr val="B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05"/>
    <p:restoredTop sz="96327"/>
  </p:normalViewPr>
  <p:slideViewPr>
    <p:cSldViewPr snapToGrid="0">
      <p:cViewPr varScale="1">
        <p:scale>
          <a:sx n="183" d="100"/>
          <a:sy n="183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and blue rectangles&#10;&#10;Description automatically generated">
            <a:extLst>
              <a:ext uri="{FF2B5EF4-FFF2-40B4-BE49-F238E27FC236}">
                <a16:creationId xmlns:a16="http://schemas.microsoft.com/office/drawing/2014/main" id="{CE8ADB8D-A0DE-6107-80F7-56ED29F1A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7DF8BA-033F-B38B-B223-1BF2F4427DDB}"/>
              </a:ext>
            </a:extLst>
          </p:cNvPr>
          <p:cNvSpPr/>
          <p:nvPr userDrawn="1"/>
        </p:nvSpPr>
        <p:spPr>
          <a:xfrm>
            <a:off x="0" y="834887"/>
            <a:ext cx="12182477" cy="438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8C15B-7720-910F-DFB4-FE26D03AC2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27" y="1879091"/>
            <a:ext cx="5022239" cy="2465400"/>
          </a:xfrm>
        </p:spPr>
        <p:txBody>
          <a:bodyPr anchor="b"/>
          <a:lstStyle>
            <a:lvl1pPr algn="l">
              <a:lnSpc>
                <a:spcPct val="85000"/>
              </a:lnSpc>
              <a:defRPr sz="60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DB4A1-0445-363B-CF85-02049F19EE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80" y="5820042"/>
            <a:ext cx="7051585" cy="44008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9930086-7A01-C95F-3221-C67483148F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821" y="5020175"/>
            <a:ext cx="2639761" cy="2039815"/>
          </a:xfrm>
          <a:prstGeom prst="rect">
            <a:avLst/>
          </a:prstGeom>
        </p:spPr>
      </p:pic>
      <p:pic>
        <p:nvPicPr>
          <p:cNvPr id="6" name="Picture 5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0E201B62-620A-6DB5-3F9B-032419EF68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428" y="1992374"/>
            <a:ext cx="5112027" cy="2072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E43FD8-FC5B-61E8-4B94-065966187D6C}"/>
              </a:ext>
            </a:extLst>
          </p:cNvPr>
          <p:cNvSpPr/>
          <p:nvPr userDrawn="1"/>
        </p:nvSpPr>
        <p:spPr>
          <a:xfrm>
            <a:off x="7934177" y="5222161"/>
            <a:ext cx="656418" cy="1635839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D24BFA-71CB-7E34-BB24-59D07833A689}"/>
              </a:ext>
            </a:extLst>
          </p:cNvPr>
          <p:cNvSpPr/>
          <p:nvPr userDrawn="1"/>
        </p:nvSpPr>
        <p:spPr>
          <a:xfrm>
            <a:off x="5920068" y="0"/>
            <a:ext cx="2929148" cy="822187"/>
          </a:xfrm>
          <a:prstGeom prst="rect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4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60B86-E090-A1FF-C501-641080D810AA}"/>
              </a:ext>
            </a:extLst>
          </p:cNvPr>
          <p:cNvSpPr/>
          <p:nvPr userDrawn="1"/>
        </p:nvSpPr>
        <p:spPr>
          <a:xfrm>
            <a:off x="0" y="0"/>
            <a:ext cx="4823012" cy="685800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91A1F-0042-C837-171E-E31D4DFBA390}"/>
              </a:ext>
            </a:extLst>
          </p:cNvPr>
          <p:cNvSpPr/>
          <p:nvPr userDrawn="1"/>
        </p:nvSpPr>
        <p:spPr>
          <a:xfrm>
            <a:off x="4823012" y="0"/>
            <a:ext cx="73689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5AAE8-6787-35A8-FDA6-C019AAF80A42}"/>
              </a:ext>
            </a:extLst>
          </p:cNvPr>
          <p:cNvSpPr/>
          <p:nvPr userDrawn="1"/>
        </p:nvSpPr>
        <p:spPr>
          <a:xfrm>
            <a:off x="412377" y="449864"/>
            <a:ext cx="3998259" cy="4267200"/>
          </a:xfrm>
          <a:prstGeom prst="rect">
            <a:avLst/>
          </a:prstGeom>
          <a:noFill/>
          <a:ln w="38100">
            <a:solidFill>
              <a:srgbClr val="0E2C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F3B228-7581-3F14-61CD-083420B0F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77" y="4919033"/>
            <a:ext cx="3998259" cy="173767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2545" y="899059"/>
            <a:ext cx="6151419" cy="5307776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635" y="899059"/>
            <a:ext cx="3191742" cy="155319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6003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98692D-728B-5AE0-D9D3-8FFF6C232179}"/>
              </a:ext>
            </a:extLst>
          </p:cNvPr>
          <p:cNvSpPr/>
          <p:nvPr userDrawn="1"/>
        </p:nvSpPr>
        <p:spPr>
          <a:xfrm>
            <a:off x="0" y="0"/>
            <a:ext cx="7742582" cy="1413012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A4A-A61F-4CBF-BA26-404F1A89B348}"/>
              </a:ext>
            </a:extLst>
          </p:cNvPr>
          <p:cNvSpPr/>
          <p:nvPr userDrawn="1"/>
        </p:nvSpPr>
        <p:spPr>
          <a:xfrm>
            <a:off x="7742582" y="0"/>
            <a:ext cx="1361662" cy="1413012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602A1-E998-1E1C-5588-8C4AA73F6458}"/>
              </a:ext>
            </a:extLst>
          </p:cNvPr>
          <p:cNvSpPr/>
          <p:nvPr userDrawn="1"/>
        </p:nvSpPr>
        <p:spPr>
          <a:xfrm>
            <a:off x="9104244" y="0"/>
            <a:ext cx="3087756" cy="1413012"/>
          </a:xfrm>
          <a:prstGeom prst="rect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1114" y="1594673"/>
            <a:ext cx="10742386" cy="4247327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114" y="519113"/>
            <a:ext cx="6335485" cy="58238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6756E-3668-7B5C-E777-C557B3BEB259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F6978-7727-9F17-AD07-E710B5E6629D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053190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98692D-728B-5AE0-D9D3-8FFF6C232179}"/>
              </a:ext>
            </a:extLst>
          </p:cNvPr>
          <p:cNvSpPr/>
          <p:nvPr userDrawn="1"/>
        </p:nvSpPr>
        <p:spPr>
          <a:xfrm>
            <a:off x="0" y="0"/>
            <a:ext cx="7742582" cy="1413012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2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A4A-A61F-4CBF-BA26-404F1A89B348}"/>
              </a:ext>
            </a:extLst>
          </p:cNvPr>
          <p:cNvSpPr/>
          <p:nvPr userDrawn="1"/>
        </p:nvSpPr>
        <p:spPr>
          <a:xfrm>
            <a:off x="7742582" y="0"/>
            <a:ext cx="1361662" cy="1413012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2C4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602A1-E998-1E1C-5588-8C4AA73F6458}"/>
              </a:ext>
            </a:extLst>
          </p:cNvPr>
          <p:cNvSpPr/>
          <p:nvPr userDrawn="1"/>
        </p:nvSpPr>
        <p:spPr>
          <a:xfrm>
            <a:off x="9104244" y="0"/>
            <a:ext cx="3087756" cy="1413012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1114" y="1594673"/>
            <a:ext cx="10742386" cy="4247327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114" y="519113"/>
            <a:ext cx="6335485" cy="58238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Key Takeaways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6756E-3668-7B5C-E777-C557B3BEB259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F6978-7727-9F17-AD07-E710B5E6629D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407730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scape with trees and buildings&#10;&#10;Description automatically generated">
            <a:extLst>
              <a:ext uri="{FF2B5EF4-FFF2-40B4-BE49-F238E27FC236}">
                <a16:creationId xmlns:a16="http://schemas.microsoft.com/office/drawing/2014/main" id="{5FB77332-BA35-8CB4-F009-36D7EA1CA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6138" t="25448" r="7041"/>
          <a:stretch/>
        </p:blipFill>
        <p:spPr>
          <a:xfrm>
            <a:off x="-99364" y="-108309"/>
            <a:ext cx="12385966" cy="6750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714320-1CB5-43C9-0F15-97EA257E21F8}"/>
              </a:ext>
            </a:extLst>
          </p:cNvPr>
          <p:cNvSpPr txBox="1"/>
          <p:nvPr userDrawn="1"/>
        </p:nvSpPr>
        <p:spPr>
          <a:xfrm>
            <a:off x="1209111" y="2626480"/>
            <a:ext cx="115366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8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8CAB98-A2DB-B81E-547C-5D30C652FF35}"/>
              </a:ext>
            </a:extLst>
          </p:cNvPr>
          <p:cNvCxnSpPr>
            <a:cxnSpLocks/>
          </p:cNvCxnSpPr>
          <p:nvPr userDrawn="1"/>
        </p:nvCxnSpPr>
        <p:spPr>
          <a:xfrm>
            <a:off x="756200" y="2757820"/>
            <a:ext cx="0" cy="1342360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C3BAEF-030C-1BD2-C178-940866705C68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41E42-52A2-54C9-CD7A-A478398253FA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1561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white background with letters&#10;&#10;Description automatically generated">
            <a:extLst>
              <a:ext uri="{FF2B5EF4-FFF2-40B4-BE49-F238E27FC236}">
                <a16:creationId xmlns:a16="http://schemas.microsoft.com/office/drawing/2014/main" id="{593A8B89-A329-3146-7AF8-B7F81FC32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64632A03-E9E1-DADF-9596-9685E14D59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21053" y="138544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98D5E2A2-60AB-F7E4-B8B6-5254F7809B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1053" y="1733869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9A5682AE-B2CD-398E-36F5-D185D1CCB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1052" y="203497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F8B2245F-40B1-7425-71F4-CC195F7D5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21051" y="2330536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6280A95-2BB2-46A6-FA14-2569C26319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7278" y="138544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318DB3C0-8E48-338B-FCF6-ED1D88BAE8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7278" y="1733869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D3DD0E9E-3A8D-E635-6CD9-4AE62A6B6B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7277" y="202112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B4CA74DB-FC05-552D-2BBE-9E99E5AA1C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7276" y="2309755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A0755045-16C7-9D2B-BC22-E83CC749D1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1053" y="3003784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63E70320-3D11-B750-9AA3-C8A852D04D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21053" y="3345285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5FA8A380-5646-9422-3709-316C09FD69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1052" y="363253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C28E4D95-1585-88E4-499E-2255A65C40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1051" y="3921169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8583ACF-8E49-5E40-1E15-045CEA8A29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7278" y="3003784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AC6D022C-4B3A-5452-2A7C-5BD5C4F48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277" y="363253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D13110B0-2BB8-CA46-8A8C-0F7B63CD93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07276" y="3921169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5B40169C-734D-D554-798C-3C73AB512B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1053" y="461487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0EFA9414-20A7-5F53-132B-71EE10245F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21053" y="4963301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8592963C-560B-2DCF-426E-6AA7402B0F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21052" y="525055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B652823E-5EF0-4EC1-F84D-ECB7D975D1A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21051" y="553225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004151CF-FC42-88F3-AD4E-76C31E0B9D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7278" y="461487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C467C00B-D4B8-2230-D5F1-C56845D31B9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7278" y="4963301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DB5327B5-C9E3-C360-FE8E-C656284978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7277" y="525055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B080EDC6-600B-AD6A-DBF3-3B3780027A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07276" y="5532255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C7CE92E5-B3D1-BF4F-F972-0A5789B4F2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3656" y="3345285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0BEED0-DC58-F947-2CB7-14031963F186}"/>
              </a:ext>
            </a:extLst>
          </p:cNvPr>
          <p:cNvCxnSpPr>
            <a:cxnSpLocks/>
          </p:cNvCxnSpPr>
          <p:nvPr userDrawn="1"/>
        </p:nvCxnSpPr>
        <p:spPr>
          <a:xfrm>
            <a:off x="6083121" y="1385443"/>
            <a:ext cx="0" cy="4521135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D9DC733A-FA10-AF56-A4DB-F4C609D69C1A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E51C28-C87E-8E4C-DC31-66A29F906C5C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835744-4F01-6739-E2D2-028A56C2AC84}"/>
              </a:ext>
            </a:extLst>
          </p:cNvPr>
          <p:cNvSpPr txBox="1"/>
          <p:nvPr userDrawn="1"/>
        </p:nvSpPr>
        <p:spPr>
          <a:xfrm>
            <a:off x="-1" y="634328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943868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456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33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1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62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red rectangle&#10;&#10;Description automatically generated">
            <a:extLst>
              <a:ext uri="{FF2B5EF4-FFF2-40B4-BE49-F238E27FC236}">
                <a16:creationId xmlns:a16="http://schemas.microsoft.com/office/drawing/2014/main" id="{115ADA4C-66E6-0097-5D33-90CF8F8EF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BFDF6-0BB4-91B1-EBF3-449224B15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6827" y="1567543"/>
            <a:ext cx="7370214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8002C0-78F9-F3DD-F985-72943BBC73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6827" y="4865114"/>
            <a:ext cx="7370214" cy="58863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2" name="Picture 11" descr="A black background with blue numbers and red text&#10;&#10;Description automatically generated">
            <a:extLst>
              <a:ext uri="{FF2B5EF4-FFF2-40B4-BE49-F238E27FC236}">
                <a16:creationId xmlns:a16="http://schemas.microsoft.com/office/drawing/2014/main" id="{56A0CB30-2A6B-5D34-92F6-73C87181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" y="757295"/>
            <a:ext cx="2688043" cy="54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8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red rectangle with white stripes&#10;&#10;Description automatically generated">
            <a:extLst>
              <a:ext uri="{FF2B5EF4-FFF2-40B4-BE49-F238E27FC236}">
                <a16:creationId xmlns:a16="http://schemas.microsoft.com/office/drawing/2014/main" id="{7D2C2833-B7A6-4605-A736-40B90BD1B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BFDF6-0BB4-91B1-EBF3-449224B15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6827" y="1567543"/>
            <a:ext cx="7370214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8002C0-78F9-F3DD-F985-72943BBC73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6827" y="4865114"/>
            <a:ext cx="7370214" cy="58863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2" name="Picture 11" descr="A black background with blue numbers and red text&#10;&#10;Description automatically generated">
            <a:extLst>
              <a:ext uri="{FF2B5EF4-FFF2-40B4-BE49-F238E27FC236}">
                <a16:creationId xmlns:a16="http://schemas.microsoft.com/office/drawing/2014/main" id="{56A0CB30-2A6B-5D34-92F6-73C87181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" y="757295"/>
            <a:ext cx="2688043" cy="54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2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rectangle&#10;&#10;Description automatically generated">
            <a:extLst>
              <a:ext uri="{FF2B5EF4-FFF2-40B4-BE49-F238E27FC236}">
                <a16:creationId xmlns:a16="http://schemas.microsoft.com/office/drawing/2014/main" id="{A9538E1E-C9A2-CCD3-78E7-55CE49BFC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pic>
        <p:nvPicPr>
          <p:cNvPr id="8" name="Picture 7" descr="A white background with letters&#10;&#10;Description automatically generated">
            <a:extLst>
              <a:ext uri="{FF2B5EF4-FFF2-40B4-BE49-F238E27FC236}">
                <a16:creationId xmlns:a16="http://schemas.microsoft.com/office/drawing/2014/main" id="{EDF8C044-7AE6-B58A-6BF9-88211B3DF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63625"/>
            <a:ext cx="12182475" cy="58174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42A64BF-5CBE-6963-D523-5F954C2BC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496" y="1453242"/>
            <a:ext cx="6083601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SESSION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78E14D5-B731-0317-E855-6B95FA4F0E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495" y="5557594"/>
            <a:ext cx="6083601" cy="3629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07C6247B-A988-8E61-B4B7-49B6ACDD2C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89" y="4999778"/>
            <a:ext cx="4440273" cy="147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2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red rectangle&#10;&#10;Description automatically generated">
            <a:extLst>
              <a:ext uri="{FF2B5EF4-FFF2-40B4-BE49-F238E27FC236}">
                <a16:creationId xmlns:a16="http://schemas.microsoft.com/office/drawing/2014/main" id="{37D27392-DC8F-A205-CDB2-F5D35D516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B420D83-940C-EE8D-DFB7-CDA0CAE424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495" y="5557594"/>
            <a:ext cx="6083601" cy="3629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EF461DA2-73A5-B2E9-4728-D366E57591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89" y="4999778"/>
            <a:ext cx="4440273" cy="147861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8EA16FE-A29C-9CEB-5096-34D699552E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496" y="1453242"/>
            <a:ext cx="6083601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SESSION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84961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E6D2-F868-7107-4CB2-84CCFF7D6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852919"/>
            <a:ext cx="4777241" cy="1325563"/>
          </a:xfrm>
        </p:spPr>
        <p:txBody>
          <a:bodyPr>
            <a:normAutofit/>
          </a:bodyPr>
          <a:lstStyle>
            <a:lvl1pPr>
              <a:defRPr sz="4300" b="1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First</a:t>
            </a:r>
            <a:br>
              <a:rPr lang="en-US" dirty="0"/>
            </a:br>
            <a:r>
              <a:rPr lang="en-US" dirty="0"/>
              <a:t>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FFD02-4A57-ECCF-F340-E5E9345F10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6001" y="2489551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32543-CBD9-6324-F991-12355E7F3A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001" y="3181328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D29E4-AEA5-40CE-6D6C-A68CB5F62F5F}"/>
              </a:ext>
            </a:extLst>
          </p:cNvPr>
          <p:cNvSpPr/>
          <p:nvPr userDrawn="1"/>
        </p:nvSpPr>
        <p:spPr>
          <a:xfrm>
            <a:off x="8931727" y="751115"/>
            <a:ext cx="2525776" cy="2525776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C594-0281-D4EF-C507-A0C9178DD42B}"/>
              </a:ext>
            </a:extLst>
          </p:cNvPr>
          <p:cNvSpPr/>
          <p:nvPr userDrawn="1"/>
        </p:nvSpPr>
        <p:spPr>
          <a:xfrm>
            <a:off x="8931728" y="3475887"/>
            <a:ext cx="2525776" cy="252577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1FCB6-A8AD-AE69-523E-AAE857B1BBD8}"/>
              </a:ext>
            </a:extLst>
          </p:cNvPr>
          <p:cNvSpPr/>
          <p:nvPr userDrawn="1"/>
        </p:nvSpPr>
        <p:spPr>
          <a:xfrm>
            <a:off x="6144695" y="3475887"/>
            <a:ext cx="2525776" cy="252577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84358E-6076-956F-5F6E-2055092BDE3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44694" y="751115"/>
            <a:ext cx="2525776" cy="24767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Headshot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C6EFBD6-4A83-7C64-3162-58AC7480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128" y="4119952"/>
            <a:ext cx="5662069" cy="252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192D8-437A-91F3-8B45-8265460C7593}"/>
              </a:ext>
            </a:extLst>
          </p:cNvPr>
          <p:cNvSpPr txBox="1"/>
          <p:nvPr userDrawn="1"/>
        </p:nvSpPr>
        <p:spPr>
          <a:xfrm>
            <a:off x="734496" y="5527430"/>
            <a:ext cx="443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MODERATOR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A195F-C404-9C9A-6C86-80AA3E54F14C}"/>
              </a:ext>
            </a:extLst>
          </p:cNvPr>
          <p:cNvSpPr/>
          <p:nvPr userDrawn="1"/>
        </p:nvSpPr>
        <p:spPr>
          <a:xfrm>
            <a:off x="0" y="6645728"/>
            <a:ext cx="12192000" cy="207411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982C7C-A597-4691-528D-7DC197816724}"/>
              </a:ext>
            </a:extLst>
          </p:cNvPr>
          <p:cNvCxnSpPr>
            <a:cxnSpLocks/>
          </p:cNvCxnSpPr>
          <p:nvPr userDrawn="1"/>
        </p:nvCxnSpPr>
        <p:spPr>
          <a:xfrm>
            <a:off x="786001" y="751115"/>
            <a:ext cx="4777241" cy="0"/>
          </a:xfrm>
          <a:prstGeom prst="line">
            <a:avLst/>
          </a:prstGeom>
          <a:ln w="38100">
            <a:solidFill>
              <a:srgbClr val="6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1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E6D2-F868-7107-4CB2-84CCFF7D6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837421"/>
            <a:ext cx="4777241" cy="1325563"/>
          </a:xfrm>
        </p:spPr>
        <p:txBody>
          <a:bodyPr>
            <a:normAutofit/>
          </a:bodyPr>
          <a:lstStyle>
            <a:lvl1pPr>
              <a:defRPr sz="4300" b="1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First</a:t>
            </a:r>
            <a:br>
              <a:rPr lang="en-US" dirty="0"/>
            </a:br>
            <a:r>
              <a:rPr lang="en-US" dirty="0"/>
              <a:t>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FFD02-4A57-ECCF-F340-E5E9345F10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6001" y="2474053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32543-CBD9-6324-F991-12355E7F3A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001" y="3165830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D29E4-AEA5-40CE-6D6C-A68CB5F62F5F}"/>
              </a:ext>
            </a:extLst>
          </p:cNvPr>
          <p:cNvSpPr/>
          <p:nvPr userDrawn="1"/>
        </p:nvSpPr>
        <p:spPr>
          <a:xfrm>
            <a:off x="8931727" y="751115"/>
            <a:ext cx="2525776" cy="252577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C594-0281-D4EF-C507-A0C9178DD42B}"/>
              </a:ext>
            </a:extLst>
          </p:cNvPr>
          <p:cNvSpPr/>
          <p:nvPr userDrawn="1"/>
        </p:nvSpPr>
        <p:spPr>
          <a:xfrm>
            <a:off x="8931728" y="3475887"/>
            <a:ext cx="2525776" cy="2525776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1FCB6-A8AD-AE69-523E-AAE857B1BBD8}"/>
              </a:ext>
            </a:extLst>
          </p:cNvPr>
          <p:cNvSpPr/>
          <p:nvPr userDrawn="1"/>
        </p:nvSpPr>
        <p:spPr>
          <a:xfrm>
            <a:off x="6144695" y="3475887"/>
            <a:ext cx="2525776" cy="252577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84358E-6076-956F-5F6E-2055092BDE3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44694" y="751115"/>
            <a:ext cx="2525776" cy="24767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Headshot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C6EFBD6-4A83-7C64-3162-58AC7480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128" y="4119952"/>
            <a:ext cx="5662069" cy="252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192D8-437A-91F3-8B45-8265460C7593}"/>
              </a:ext>
            </a:extLst>
          </p:cNvPr>
          <p:cNvSpPr txBox="1"/>
          <p:nvPr userDrawn="1"/>
        </p:nvSpPr>
        <p:spPr>
          <a:xfrm>
            <a:off x="734496" y="5527430"/>
            <a:ext cx="443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SPEAKER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A195F-C404-9C9A-6C86-80AA3E54F14C}"/>
              </a:ext>
            </a:extLst>
          </p:cNvPr>
          <p:cNvSpPr/>
          <p:nvPr userDrawn="1"/>
        </p:nvSpPr>
        <p:spPr>
          <a:xfrm>
            <a:off x="0" y="6645728"/>
            <a:ext cx="12192000" cy="207411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33CF6F-D34E-FA21-F864-F2E4C7EDC8AF}"/>
              </a:ext>
            </a:extLst>
          </p:cNvPr>
          <p:cNvCxnSpPr>
            <a:cxnSpLocks/>
          </p:cNvCxnSpPr>
          <p:nvPr userDrawn="1"/>
        </p:nvCxnSpPr>
        <p:spPr>
          <a:xfrm>
            <a:off x="786001" y="751115"/>
            <a:ext cx="4777241" cy="0"/>
          </a:xfrm>
          <a:prstGeom prst="line">
            <a:avLst/>
          </a:prstGeom>
          <a:ln w="38100">
            <a:solidFill>
              <a:srgbClr val="6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13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C6D10C-4788-A84C-925A-492A11EFE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670924-6264-B71A-6E98-B4A8994037BB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43745-F7F4-5D91-3932-BAE91505477B}"/>
              </a:ext>
            </a:extLst>
          </p:cNvPr>
          <p:cNvSpPr txBox="1"/>
          <p:nvPr userDrawn="1"/>
        </p:nvSpPr>
        <p:spPr>
          <a:xfrm>
            <a:off x="-1" y="133537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INTRODUCTIONS</a:t>
            </a:r>
          </a:p>
          <a:p>
            <a:pPr algn="ctr"/>
            <a:r>
              <a:rPr lang="en-US" sz="3600" b="1" dirty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SUGGESTED FORMAT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CA8EB-D3D6-FD69-3358-1AE5040E1468}"/>
              </a:ext>
            </a:extLst>
          </p:cNvPr>
          <p:cNvSpPr txBox="1"/>
          <p:nvPr userDrawn="1"/>
        </p:nvSpPr>
        <p:spPr>
          <a:xfrm>
            <a:off x="1630135" y="2859935"/>
            <a:ext cx="8931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Pre-Intensive Session (75 Minutes)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 </a:t>
            </a:r>
            <a:r>
              <a:rPr lang="en-US" sz="2000" dirty="0">
                <a:solidFill>
                  <a:srgbClr val="BCBEC0"/>
                </a:solidFill>
                <a:latin typeface="Trebuchet MS" panose="020B0703020202090204" pitchFamily="34" charset="0"/>
              </a:rPr>
              <a:t>Moderator provides introductions, and each speaker is given 20-30 minutes to present their area of expertise related to the session topic</a:t>
            </a:r>
          </a:p>
          <a:p>
            <a:pPr marL="385754" indent="-385754" algn="ctr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BCBEC0"/>
              </a:solidFill>
              <a:latin typeface="Trebuchet MS" panose="020B070302020209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Breakout Session (60 Minutes)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BCBEC0"/>
                </a:solidFill>
                <a:latin typeface="Trebuchet MS" panose="020B0703020202090204" pitchFamily="34" charset="0"/>
              </a:rPr>
              <a:t>Moderator provides introductions, and each speaker is given 5-8 minutes to introduce themselves and present their specific information related to the session topic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053A1-0CF7-F2F6-8F41-9D7F780B6F56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D46CA-024A-7D1B-F809-31256D03F99B}"/>
              </a:ext>
            </a:extLst>
          </p:cNvPr>
          <p:cNvCxnSpPr>
            <a:cxnSpLocks/>
          </p:cNvCxnSpPr>
          <p:nvPr userDrawn="1"/>
        </p:nvCxnSpPr>
        <p:spPr>
          <a:xfrm>
            <a:off x="1630135" y="888513"/>
            <a:ext cx="8931729" cy="0"/>
          </a:xfrm>
          <a:prstGeom prst="line">
            <a:avLst/>
          </a:prstGeom>
          <a:ln w="38100">
            <a:solidFill>
              <a:srgbClr val="83A2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76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60B86-E090-A1FF-C501-641080D810AA}"/>
              </a:ext>
            </a:extLst>
          </p:cNvPr>
          <p:cNvSpPr/>
          <p:nvPr userDrawn="1"/>
        </p:nvSpPr>
        <p:spPr>
          <a:xfrm>
            <a:off x="0" y="0"/>
            <a:ext cx="4823012" cy="6858000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91A1F-0042-C837-171E-E31D4DFBA390}"/>
              </a:ext>
            </a:extLst>
          </p:cNvPr>
          <p:cNvSpPr/>
          <p:nvPr userDrawn="1"/>
        </p:nvSpPr>
        <p:spPr>
          <a:xfrm>
            <a:off x="4823012" y="0"/>
            <a:ext cx="7368988" cy="685800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5AAE8-6787-35A8-FDA6-C019AAF80A42}"/>
              </a:ext>
            </a:extLst>
          </p:cNvPr>
          <p:cNvSpPr/>
          <p:nvPr userDrawn="1"/>
        </p:nvSpPr>
        <p:spPr>
          <a:xfrm>
            <a:off x="412377" y="449864"/>
            <a:ext cx="3998259" cy="4267200"/>
          </a:xfrm>
          <a:prstGeom prst="rect">
            <a:avLst/>
          </a:prstGeom>
          <a:noFill/>
          <a:ln w="38100">
            <a:solidFill>
              <a:srgbClr val="83A2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2545" y="899059"/>
            <a:ext cx="6151419" cy="5307776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635" y="899059"/>
            <a:ext cx="3191742" cy="155319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4" name="Picture 3" descr="A logo for a conference&#10;&#10;Description automatically generated">
            <a:extLst>
              <a:ext uri="{FF2B5EF4-FFF2-40B4-BE49-F238E27FC236}">
                <a16:creationId xmlns:a16="http://schemas.microsoft.com/office/drawing/2014/main" id="{70D71C96-DE58-8DB5-D8E5-8A1859D57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68" y="4902266"/>
            <a:ext cx="4101877" cy="19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3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339761-152A-6385-2362-BCA33961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C356D-4454-5E78-0995-82DA47B1F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AA2F6-B18D-14A5-8B43-8A77BCCBB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452EF-2399-4B49-8E6D-F6E42C3969D8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4765A-C1E5-4A62-0280-379518F21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7C018-9E41-DB33-6F2A-20DFFB645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4A2F6-5296-4447-B3FF-794C71550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1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3" r:id="rId4"/>
    <p:sldLayoutId id="2147483662" r:id="rId5"/>
    <p:sldLayoutId id="2147483653" r:id="rId6"/>
    <p:sldLayoutId id="2147483665" r:id="rId7"/>
    <p:sldLayoutId id="2147483651" r:id="rId8"/>
    <p:sldLayoutId id="2147483652" r:id="rId9"/>
    <p:sldLayoutId id="2147483666" r:id="rId10"/>
    <p:sldLayoutId id="2147483672" r:id="rId11"/>
    <p:sldLayoutId id="2147483673" r:id="rId12"/>
    <p:sldLayoutId id="2147483668" r:id="rId13"/>
    <p:sldLayoutId id="2147483654" r:id="rId14"/>
    <p:sldLayoutId id="2147483671" r:id="rId15"/>
    <p:sldLayoutId id="2147483667" r:id="rId16"/>
    <p:sldLayoutId id="2147483670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A070-A573-CE3B-BD95-26BCDA7FC6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Harnessing the Power of Associations for Small Business Growth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6AC32-5060-E77C-B30F-ADA99BA589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37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7979-AAB0-0AAD-9630-A86D0934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Barbara</a:t>
            </a:r>
            <a:br>
              <a:rPr lang="en-US" dirty="0"/>
            </a:br>
            <a:r>
              <a:rPr lang="en-US" dirty="0"/>
              <a:t>Ashe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B98C-40F2-0C9D-10D2-612B84E7E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National Director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00A57-51C6-CCD5-931E-3BD4C6D77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Veteran Institute for Procurement</a:t>
            </a:r>
          </a:p>
        </p:txBody>
      </p:sp>
      <p:pic>
        <p:nvPicPr>
          <p:cNvPr id="9" name="Picture Placeholder 8" descr="A person smiling in front of a flag&#10;&#10;Description automatically generated">
            <a:extLst>
              <a:ext uri="{FF2B5EF4-FFF2-40B4-BE49-F238E27FC236}">
                <a16:creationId xmlns:a16="http://schemas.microsoft.com/office/drawing/2014/main" id="{EE927A96-6FBA-CB12-3318-0F2BC33F247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6374" r="63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2029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B26CA1-88A1-C86A-BFF2-182DA94CA0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Arming Vets to WIN!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BAADE1C-08E7-2F89-3E4D-8CF9ADDD0A1C}"/>
              </a:ext>
            </a:extLst>
          </p:cNvPr>
          <p:cNvGrpSpPr/>
          <p:nvPr/>
        </p:nvGrpSpPr>
        <p:grpSpPr>
          <a:xfrm>
            <a:off x="446983" y="2796614"/>
            <a:ext cx="2057400" cy="2040395"/>
            <a:chOff x="475232" y="3599535"/>
            <a:chExt cx="2057400" cy="204039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79713EC-99F7-B81B-B36A-B5C80D275C6B}"/>
                </a:ext>
              </a:extLst>
            </p:cNvPr>
            <p:cNvSpPr/>
            <p:nvPr/>
          </p:nvSpPr>
          <p:spPr>
            <a:xfrm>
              <a:off x="483439" y="4190088"/>
              <a:ext cx="2040987" cy="1449842"/>
            </a:xfrm>
            <a:prstGeom prst="rect">
              <a:avLst/>
            </a:prstGeom>
            <a:solidFill>
              <a:srgbClr val="83A2B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4320" tIns="0" rIns="27432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F7E44F2-7DC4-4527-9145-A3B72D71291B}"/>
                </a:ext>
              </a:extLst>
            </p:cNvPr>
            <p:cNvSpPr/>
            <p:nvPr/>
          </p:nvSpPr>
          <p:spPr>
            <a:xfrm>
              <a:off x="483439" y="3599535"/>
              <a:ext cx="2040987" cy="604861"/>
            </a:xfrm>
            <a:prstGeom prst="rect">
              <a:avLst/>
            </a:prstGeom>
            <a:solidFill>
              <a:srgbClr val="0E2C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4320" tIns="0" rIns="27432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START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B660C50-3CA2-5C02-A599-4415BB83D938}"/>
                </a:ext>
              </a:extLst>
            </p:cNvPr>
            <p:cNvSpPr txBox="1"/>
            <p:nvPr/>
          </p:nvSpPr>
          <p:spPr>
            <a:xfrm>
              <a:off x="475232" y="4307813"/>
              <a:ext cx="20574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2C4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Designed for Veteran-owned small businesses looking to enter or expand in the federal market.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F8D1EDB-40C8-E901-7186-0C5D782D833E}"/>
              </a:ext>
            </a:extLst>
          </p:cNvPr>
          <p:cNvGrpSpPr/>
          <p:nvPr/>
        </p:nvGrpSpPr>
        <p:grpSpPr>
          <a:xfrm>
            <a:off x="2791182" y="2782305"/>
            <a:ext cx="2057400" cy="2054704"/>
            <a:chOff x="2819431" y="3585226"/>
            <a:chExt cx="2057400" cy="2054704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0417E56-5356-0B3A-B929-F6317AA3535B}"/>
                </a:ext>
              </a:extLst>
            </p:cNvPr>
            <p:cNvSpPr/>
            <p:nvPr/>
          </p:nvSpPr>
          <p:spPr>
            <a:xfrm>
              <a:off x="2819431" y="4190088"/>
              <a:ext cx="2040987" cy="1449842"/>
            </a:xfrm>
            <a:prstGeom prst="rect">
              <a:avLst/>
            </a:prstGeom>
            <a:solidFill>
              <a:srgbClr val="83A2B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4320" tIns="0" rIns="27432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0E7BE85-317E-FFBB-0489-225A104E7334}"/>
                </a:ext>
              </a:extLst>
            </p:cNvPr>
            <p:cNvSpPr/>
            <p:nvPr/>
          </p:nvSpPr>
          <p:spPr>
            <a:xfrm>
              <a:off x="2819431" y="3585226"/>
              <a:ext cx="2040987" cy="604861"/>
            </a:xfrm>
            <a:prstGeom prst="rect">
              <a:avLst/>
            </a:prstGeom>
            <a:solidFill>
              <a:srgbClr val="0E2C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4320" tIns="0" rIns="27432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GROW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36C023-05D7-F3DB-99EF-EE9C82D4CA37}"/>
                </a:ext>
              </a:extLst>
            </p:cNvPr>
            <p:cNvSpPr txBox="1"/>
            <p:nvPr/>
          </p:nvSpPr>
          <p:spPr>
            <a:xfrm>
              <a:off x="2819431" y="4307813"/>
              <a:ext cx="20574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2C4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Created to increase the Veteran-owned small businesses’ ability to win and maintain federal contracts.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F96BB60-066E-8538-6523-1040F4976F6A}"/>
              </a:ext>
            </a:extLst>
          </p:cNvPr>
          <p:cNvGrpSpPr/>
          <p:nvPr/>
        </p:nvGrpSpPr>
        <p:grpSpPr>
          <a:xfrm>
            <a:off x="5118968" y="2782305"/>
            <a:ext cx="2057400" cy="2054704"/>
            <a:chOff x="5147217" y="3585226"/>
            <a:chExt cx="2057400" cy="205470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BC5F82B-6D5D-FCD9-FB81-1F2DA4421205}"/>
                </a:ext>
              </a:extLst>
            </p:cNvPr>
            <p:cNvSpPr/>
            <p:nvPr/>
          </p:nvSpPr>
          <p:spPr>
            <a:xfrm>
              <a:off x="5147217" y="4190088"/>
              <a:ext cx="2040987" cy="1449842"/>
            </a:xfrm>
            <a:prstGeom prst="rect">
              <a:avLst/>
            </a:prstGeom>
            <a:solidFill>
              <a:srgbClr val="83A2B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4320" tIns="0" rIns="27432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6BC8D03-A69C-919A-505A-42496335B506}"/>
                </a:ext>
              </a:extLst>
            </p:cNvPr>
            <p:cNvSpPr/>
            <p:nvPr/>
          </p:nvSpPr>
          <p:spPr>
            <a:xfrm>
              <a:off x="5147217" y="3585226"/>
              <a:ext cx="2040987" cy="604861"/>
            </a:xfrm>
            <a:prstGeom prst="rect">
              <a:avLst/>
            </a:prstGeom>
            <a:solidFill>
              <a:srgbClr val="0E2C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4320" tIns="0" rIns="27432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ADVANCE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210D762-3EE3-FFCB-FF96-9DAED15EDD39}"/>
                </a:ext>
              </a:extLst>
            </p:cNvPr>
            <p:cNvSpPr txBox="1"/>
            <p:nvPr/>
          </p:nvSpPr>
          <p:spPr>
            <a:xfrm>
              <a:off x="5147217" y="4307813"/>
              <a:ext cx="20574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2C4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Tailored for Veteran entrepreneurs interested in taking their business to the next level of sustained growth.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13C7BAB-B0FE-9419-4BAF-4E40F3013332}"/>
              </a:ext>
            </a:extLst>
          </p:cNvPr>
          <p:cNvGrpSpPr/>
          <p:nvPr/>
        </p:nvGrpSpPr>
        <p:grpSpPr>
          <a:xfrm>
            <a:off x="7446754" y="2782305"/>
            <a:ext cx="2073813" cy="2054704"/>
            <a:chOff x="7475003" y="3585226"/>
            <a:chExt cx="2073813" cy="2054704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6E2460F-A5AA-5187-1324-EAC9D8578972}"/>
                </a:ext>
              </a:extLst>
            </p:cNvPr>
            <p:cNvSpPr/>
            <p:nvPr/>
          </p:nvSpPr>
          <p:spPr>
            <a:xfrm>
              <a:off x="7475003" y="4190088"/>
              <a:ext cx="2040987" cy="1449842"/>
            </a:xfrm>
            <a:prstGeom prst="rect">
              <a:avLst/>
            </a:prstGeom>
            <a:solidFill>
              <a:srgbClr val="83A2B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4320" tIns="0" rIns="27432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968EE2E-5668-B6A1-988E-6DFFA1217888}"/>
                </a:ext>
              </a:extLst>
            </p:cNvPr>
            <p:cNvSpPr/>
            <p:nvPr/>
          </p:nvSpPr>
          <p:spPr>
            <a:xfrm>
              <a:off x="7475003" y="3585226"/>
              <a:ext cx="2040987" cy="604861"/>
            </a:xfrm>
            <a:prstGeom prst="rect">
              <a:avLst/>
            </a:prstGeom>
            <a:solidFill>
              <a:srgbClr val="0E2C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INTERNATIONAL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0876DB2-7F02-8E56-23D9-9D2D2CD9D108}"/>
                </a:ext>
              </a:extLst>
            </p:cNvPr>
            <p:cNvSpPr txBox="1"/>
            <p:nvPr/>
          </p:nvSpPr>
          <p:spPr>
            <a:xfrm>
              <a:off x="7491416" y="4307813"/>
              <a:ext cx="20574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2C4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Purpose-built for Veteran-owned small businesses considering entering or expanding their business overseas.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512C81E-F4AB-A6B3-4A16-0A3453CA11E3}"/>
              </a:ext>
            </a:extLst>
          </p:cNvPr>
          <p:cNvGrpSpPr/>
          <p:nvPr/>
        </p:nvGrpSpPr>
        <p:grpSpPr>
          <a:xfrm>
            <a:off x="9774540" y="2782305"/>
            <a:ext cx="2065481" cy="2054704"/>
            <a:chOff x="9802789" y="3585226"/>
            <a:chExt cx="2065481" cy="2054704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8ABCFA7-B9CC-6C47-D800-213261602482}"/>
                </a:ext>
              </a:extLst>
            </p:cNvPr>
            <p:cNvSpPr/>
            <p:nvPr/>
          </p:nvSpPr>
          <p:spPr>
            <a:xfrm>
              <a:off x="9802789" y="4190087"/>
              <a:ext cx="2040987" cy="1449843"/>
            </a:xfrm>
            <a:prstGeom prst="rect">
              <a:avLst/>
            </a:prstGeom>
            <a:solidFill>
              <a:srgbClr val="83A2B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4320" tIns="0" rIns="27432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82D13F1-4E77-E633-B1F7-3AC96908A0D0}"/>
                </a:ext>
              </a:extLst>
            </p:cNvPr>
            <p:cNvSpPr/>
            <p:nvPr/>
          </p:nvSpPr>
          <p:spPr>
            <a:xfrm>
              <a:off x="9802789" y="3585226"/>
              <a:ext cx="2040987" cy="604861"/>
            </a:xfrm>
            <a:prstGeom prst="rect">
              <a:avLst/>
            </a:prstGeom>
            <a:solidFill>
              <a:srgbClr val="0E2C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4320" tIns="0" rIns="27432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AEROSPACE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B695A3E-4845-ECA4-D354-39AB436D0553}"/>
                </a:ext>
              </a:extLst>
            </p:cNvPr>
            <p:cNvSpPr txBox="1"/>
            <p:nvPr/>
          </p:nvSpPr>
          <p:spPr>
            <a:xfrm>
              <a:off x="9810870" y="4307813"/>
              <a:ext cx="20574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2C4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Developed to accelerate Veteran-owned small businesses’ success in the federal aerospace market</a:t>
              </a: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E2C4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B717E775-6C28-2802-8F79-B323354F49B7}"/>
              </a:ext>
            </a:extLst>
          </p:cNvPr>
          <p:cNvSpPr txBox="1"/>
          <p:nvPr/>
        </p:nvSpPr>
        <p:spPr>
          <a:xfrm>
            <a:off x="4665194" y="5419692"/>
            <a:ext cx="2861612" cy="400110"/>
          </a:xfrm>
          <a:prstGeom prst="rect">
            <a:avLst/>
          </a:prstGeom>
          <a:solidFill>
            <a:srgbClr val="99131F"/>
          </a:solidFill>
        </p:spPr>
        <p:txBody>
          <a:bodyPr wrap="square" tIns="91440" bIns="914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Apply </a:t>
            </a:r>
            <a:r>
              <a:rPr lang="en-US" sz="1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nationalvip.org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A8B44A8-1A02-3DB7-926C-80EFE140C94B}"/>
              </a:ext>
            </a:extLst>
          </p:cNvPr>
          <p:cNvSpPr txBox="1"/>
          <p:nvPr/>
        </p:nvSpPr>
        <p:spPr>
          <a:xfrm>
            <a:off x="2884623" y="4919730"/>
            <a:ext cx="18705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2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 TBD ]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2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CEE319A-A69F-363F-C093-A98662872408}"/>
              </a:ext>
            </a:extLst>
          </p:cNvPr>
          <p:cNvSpPr txBox="1"/>
          <p:nvPr/>
        </p:nvSpPr>
        <p:spPr>
          <a:xfrm>
            <a:off x="540424" y="4919730"/>
            <a:ext cx="18705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2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 February </a:t>
            </a:r>
            <a:r>
              <a:rPr lang="en-US" sz="1200" b="1" dirty="0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2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-15 ]</a:t>
            </a:r>
          </a:p>
          <a:p>
            <a:pPr algn="ctr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2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 May </a:t>
            </a:r>
            <a:r>
              <a:rPr lang="en-US" sz="1200" b="1" dirty="0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2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-16 ]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2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2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 June </a:t>
            </a:r>
            <a:r>
              <a:rPr lang="en-US" sz="1200" b="1" dirty="0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2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-13 ]</a:t>
            </a:r>
          </a:p>
          <a:p>
            <a:pPr algn="ctr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2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 October 2</a:t>
            </a:r>
            <a:r>
              <a:rPr lang="en-US" sz="1200" b="1" dirty="0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2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-24 ]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2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2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389DDA2-F0EF-5D09-7852-1FE43132D22C}"/>
              </a:ext>
            </a:extLst>
          </p:cNvPr>
          <p:cNvSpPr txBox="1"/>
          <p:nvPr/>
        </p:nvSpPr>
        <p:spPr>
          <a:xfrm>
            <a:off x="5212409" y="4919730"/>
            <a:ext cx="18705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2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 April 23-25 ]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2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9D77890-C993-EDB8-38E7-E1B2DB4B8C54}"/>
              </a:ext>
            </a:extLst>
          </p:cNvPr>
          <p:cNvSpPr txBox="1"/>
          <p:nvPr/>
        </p:nvSpPr>
        <p:spPr>
          <a:xfrm>
            <a:off x="7548401" y="4919730"/>
            <a:ext cx="18705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2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 March 19-21 ]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2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81B832-E1A6-D066-56F8-349C9AE2D359}"/>
              </a:ext>
            </a:extLst>
          </p:cNvPr>
          <p:cNvSpPr txBox="1"/>
          <p:nvPr/>
        </p:nvSpPr>
        <p:spPr>
          <a:xfrm>
            <a:off x="9872021" y="4919730"/>
            <a:ext cx="18705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2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 TBD ]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2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1ABB3B1-4788-58DD-EF20-E270343DC817}"/>
              </a:ext>
            </a:extLst>
          </p:cNvPr>
          <p:cNvSpPr txBox="1"/>
          <p:nvPr/>
        </p:nvSpPr>
        <p:spPr>
          <a:xfrm>
            <a:off x="446983" y="1699818"/>
            <a:ext cx="7558547" cy="85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Veteran Institute for Procurement provides specialized training for owners, principals, and C-level executives from Veteran-owned small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businesses looking to enter or grow in federal procurement.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95ADCD0-DED7-4046-A1CA-0C24726FAA8B}"/>
              </a:ext>
            </a:extLst>
          </p:cNvPr>
          <p:cNvSpPr txBox="1"/>
          <p:nvPr/>
        </p:nvSpPr>
        <p:spPr>
          <a:xfrm>
            <a:off x="8491867" y="1750270"/>
            <a:ext cx="356156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sz="1400" b="1" dirty="0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8(a) Program - VIP Graduates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2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2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Companies: 270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2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Prime Awards: $9,920,181,190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9CCB6-5BE3-514A-CF1F-B81AD5C28308}"/>
              </a:ext>
            </a:extLst>
          </p:cNvPr>
          <p:cNvSpPr txBox="1"/>
          <p:nvPr/>
        </p:nvSpPr>
        <p:spPr>
          <a:xfrm>
            <a:off x="8856535" y="2465851"/>
            <a:ext cx="23745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Provided by: </a:t>
            </a:r>
            <a:r>
              <a:rPr lang="en-US" sz="8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fedmine.us</a:t>
            </a:r>
            <a:endParaRPr lang="en-US" sz="8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052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295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CC20C-B454-9C6A-09AD-14D34545F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Barbara Ashe, VIP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CB34D-CA4D-B93E-4B19-91537929E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bashe@nationalvip.org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727E99-C402-F78A-E69B-BA87D2028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u="none" strike="noStrike" dirty="0">
                <a:solidFill>
                  <a:srgbClr val="414042"/>
                </a:solidFill>
                <a:effectLst/>
                <a:latin typeface="Calibri" panose="020F0502020204030204" pitchFamily="34" charset="0"/>
              </a:rPr>
              <a:t>301.738.0015 x215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D8368-2F8D-D204-A367-2B2A3D9B9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nationalvip.org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F0E93E-12AE-5C9F-1AA7-2BA9BB1484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72421F-0F86-1A8C-39D3-04B9240FD2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15B4D4-5D4E-48EA-AE4A-DFEA3B6845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04037C-AA75-D720-D35D-BD7C089A7D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3B0635-4A73-5FAA-08C0-E174CA2CE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47A5427-02B4-A61E-701F-8B68A72A24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0587D2-2A69-35AB-38E3-90B1FE6D02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252044-352C-9848-D68D-D4CBD2C308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401AD2-2C82-6D2F-A354-55CD690B14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A2F113-69DB-A5D7-2472-344F1543DC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41FD97B-64D3-86C6-0FAB-C82DC45EB6B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02EA11-AE1A-7E5B-DB60-6A92F66B37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50F8179-C5CC-1B8F-B9C7-AE58A30441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74C55E-65DD-CB31-8105-2BBF456018A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DBD9DF4-3C4E-0C25-048E-479D86BA1A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A4E212B-DC13-9F7F-B8FD-098410EE882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1EA891A-CC88-58A9-3AE7-B9A42C47102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4784989-C0EC-F12F-0660-9AFC324CD78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ACC8D83-8610-3036-AB8C-DEC421598F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6FB3301-341A-DF3B-FC8F-46A6C502AB0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62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207</Words>
  <Application>Microsoft Macintosh PowerPoint</Application>
  <PresentationFormat>Widescreen</PresentationFormat>
  <Paragraphs>33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Trebuchet MS</vt:lpstr>
      <vt:lpstr>Verdana</vt:lpstr>
      <vt:lpstr>Office Theme</vt:lpstr>
      <vt:lpstr>Harnessing the Power of Associations for Small Business Growth</vt:lpstr>
      <vt:lpstr>Barbara Ashe</vt:lpstr>
      <vt:lpstr>Arming Vets to WIN!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McKenzie Carter</dc:creator>
  <cp:lastModifiedBy>Brian Brooks</cp:lastModifiedBy>
  <cp:revision>14</cp:revision>
  <dcterms:created xsi:type="dcterms:W3CDTF">2023-11-13T17:00:27Z</dcterms:created>
  <dcterms:modified xsi:type="dcterms:W3CDTF">2024-01-29T15:56:27Z</dcterms:modified>
</cp:coreProperties>
</file>