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7" r:id="rId1"/>
  </p:sldMasterIdLst>
  <p:notesMasterIdLst>
    <p:notesMasterId r:id="rId33"/>
  </p:notesMasterIdLst>
  <p:sldIdLst>
    <p:sldId id="314" r:id="rId2"/>
    <p:sldId id="353" r:id="rId3"/>
    <p:sldId id="315" r:id="rId4"/>
    <p:sldId id="341" r:id="rId5"/>
    <p:sldId id="265" r:id="rId6"/>
    <p:sldId id="342" r:id="rId7"/>
    <p:sldId id="344" r:id="rId8"/>
    <p:sldId id="345" r:id="rId9"/>
    <p:sldId id="267" r:id="rId10"/>
    <p:sldId id="268" r:id="rId11"/>
    <p:sldId id="291" r:id="rId12"/>
    <p:sldId id="292" r:id="rId13"/>
    <p:sldId id="827" r:id="rId14"/>
    <p:sldId id="293" r:id="rId15"/>
    <p:sldId id="295" r:id="rId16"/>
    <p:sldId id="817" r:id="rId17"/>
    <p:sldId id="816" r:id="rId18"/>
    <p:sldId id="347" r:id="rId19"/>
    <p:sldId id="828" r:id="rId20"/>
    <p:sldId id="296" r:id="rId21"/>
    <p:sldId id="297" r:id="rId22"/>
    <p:sldId id="822" r:id="rId23"/>
    <p:sldId id="823" r:id="rId24"/>
    <p:sldId id="829" r:id="rId25"/>
    <p:sldId id="818" r:id="rId26"/>
    <p:sldId id="819" r:id="rId27"/>
    <p:sldId id="820" r:id="rId28"/>
    <p:sldId id="821" r:id="rId29"/>
    <p:sldId id="826" r:id="rId30"/>
    <p:sldId id="825" r:id="rId31"/>
    <p:sldId id="82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6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81"/>
    <p:restoredTop sz="94643"/>
  </p:normalViewPr>
  <p:slideViewPr>
    <p:cSldViewPr snapToGrid="0" snapToObjects="1">
      <p:cViewPr varScale="1">
        <p:scale>
          <a:sx n="128" d="100"/>
          <a:sy n="128" d="100"/>
        </p:scale>
        <p:origin x="208"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84C20-F23D-4C87-8012-F618470B5FC3}" type="datetimeFigureOut">
              <a:rPr lang="en-US" smtClean="0"/>
              <a:t>2/11/23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852F6-0D5B-4249-8FB0-A2A0370351FE}" type="slidenum">
              <a:rPr lang="en-US" smtClean="0"/>
              <a:t>‹#›</a:t>
            </a:fld>
            <a:endParaRPr lang="en-US"/>
          </a:p>
        </p:txBody>
      </p:sp>
    </p:spTree>
    <p:extLst>
      <p:ext uri="{BB962C8B-B14F-4D97-AF65-F5344CB8AC3E}">
        <p14:creationId xmlns:p14="http://schemas.microsoft.com/office/powerpoint/2010/main" val="2151064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normAutofit fontScale="55000" lnSpcReduction="20000"/>
          </a:bodyPr>
          <a:lstStyle/>
          <a:p>
            <a:r>
              <a:rPr lang="en-US" dirty="0"/>
              <a:t>The worst thing</a:t>
            </a:r>
            <a:r>
              <a:rPr lang="en-US" baseline="0" dirty="0"/>
              <a:t> that could possibly happen happened.  It happened at the worst possible time.  But it generated the greatest compliance question ever.  This is how it took place:</a:t>
            </a:r>
          </a:p>
          <a:p>
            <a:endParaRPr lang="en-US" baseline="0" dirty="0"/>
          </a:p>
          <a:p>
            <a:r>
              <a:rPr lang="en-US" baseline="0" dirty="0"/>
              <a:t>It happened at a time when the organization was particularly at risk for something like this to happen, and even though there were policies and procedures, and training, and documentation of transactions, and management approval of the transactions, and management monitoring of the process, it happened anyway.  In the end, it required the intervention of upper-level management resolve the issue.</a:t>
            </a:r>
          </a:p>
          <a:p>
            <a:endParaRPr lang="en-US" baseline="0" dirty="0"/>
          </a:p>
          <a:p>
            <a:r>
              <a:rPr lang="en-US" baseline="0" dirty="0"/>
              <a:t>We called in the person who did the worst thing, and we asked him a series of questions that began with confirming his identity, and went on to include:</a:t>
            </a:r>
          </a:p>
          <a:p>
            <a:endParaRPr lang="en-US" baseline="0" dirty="0"/>
          </a:p>
          <a:p>
            <a:pPr marL="623495" lvl="1" indent="-170044">
              <a:buFont typeface="Arial" panose="020B0604020202020204" pitchFamily="34" charset="0"/>
              <a:buChar char="•"/>
            </a:pPr>
            <a:r>
              <a:rPr lang="en-US" baseline="0" dirty="0"/>
              <a:t>Have you received the company’s ethics training?  (Our records showed he had received it eight times.  Each time he signed the attendance roster and each time certified  that he understood and agreed to comply with the ethics policy.)</a:t>
            </a:r>
          </a:p>
          <a:p>
            <a:pPr marL="623495" lvl="1" indent="-170044">
              <a:buFont typeface="Arial" panose="020B0604020202020204" pitchFamily="34" charset="0"/>
              <a:buChar char="•"/>
            </a:pPr>
            <a:r>
              <a:rPr lang="en-US" baseline="0" dirty="0"/>
              <a:t>Have you received training in the relevant company policies?  (We had similar attendance rosters and certifications for that training too.)</a:t>
            </a:r>
          </a:p>
          <a:p>
            <a:pPr marL="623495" lvl="1" indent="-170044">
              <a:buFont typeface="Arial" panose="020B0604020202020204" pitchFamily="34" charset="0"/>
              <a:buChar char="•"/>
            </a:pPr>
            <a:r>
              <a:rPr lang="en-US" baseline="0" dirty="0"/>
              <a:t>Did you submit these expenses for reimbursement?  (We provided him with copies of several of his expense reports.)</a:t>
            </a:r>
          </a:p>
          <a:p>
            <a:pPr marL="623495" lvl="1" indent="-170044">
              <a:buFont typeface="Arial" panose="020B0604020202020204" pitchFamily="34" charset="0"/>
              <a:buChar char="•"/>
            </a:pPr>
            <a:r>
              <a:rPr lang="en-US" baseline="0" dirty="0"/>
              <a:t>Tell us about the nature and purpose of the expenses.</a:t>
            </a:r>
          </a:p>
          <a:p>
            <a:pPr marL="623495" lvl="1" indent="-170044">
              <a:buFont typeface="Arial" panose="020B0604020202020204" pitchFamily="34" charset="0"/>
              <a:buChar char="•"/>
            </a:pPr>
            <a:r>
              <a:rPr lang="en-US" baseline="0" dirty="0"/>
              <a:t>What other similar expenses did you incur?</a:t>
            </a:r>
          </a:p>
          <a:p>
            <a:pPr marL="623495" lvl="1" indent="-170044">
              <a:buFont typeface="Arial" panose="020B0604020202020204" pitchFamily="34" charset="0"/>
              <a:buChar char="•"/>
            </a:pPr>
            <a:r>
              <a:rPr lang="en-US" baseline="0" dirty="0"/>
              <a:t>Are you aware of anyone else incurring these types of expenses?</a:t>
            </a:r>
          </a:p>
          <a:p>
            <a:pPr marL="623495" lvl="1" indent="-170044">
              <a:buFont typeface="Arial" panose="020B0604020202020204" pitchFamily="34" charset="0"/>
              <a:buChar char="•"/>
            </a:pPr>
            <a:r>
              <a:rPr lang="en-US" baseline="0" dirty="0"/>
              <a:t>Who approved the expenses?</a:t>
            </a:r>
          </a:p>
          <a:p>
            <a:pPr marL="623495" lvl="1" indent="-170044">
              <a:buFont typeface="Arial" panose="020B0604020202020204" pitchFamily="34" charset="0"/>
              <a:buChar char="•"/>
            </a:pPr>
            <a:r>
              <a:rPr lang="en-US" baseline="0" dirty="0"/>
              <a:t>What instructions from your management did you receive prior to and subsequent to incurring these expenses?</a:t>
            </a:r>
          </a:p>
          <a:p>
            <a:pPr marL="623495" lvl="1" indent="-170044">
              <a:buFont typeface="Arial" panose="020B0604020202020204" pitchFamily="34" charset="0"/>
              <a:buChar char="•"/>
            </a:pPr>
            <a:r>
              <a:rPr lang="en-US" baseline="0" dirty="0"/>
              <a:t>Did you have any concerns about the propriety of the behavior represented by these expenses?</a:t>
            </a:r>
          </a:p>
          <a:p>
            <a:pPr marL="623495" lvl="1" indent="-170044">
              <a:buFont typeface="Arial" panose="020B0604020202020204" pitchFamily="34" charset="0"/>
              <a:buChar char="•"/>
            </a:pPr>
            <a:r>
              <a:rPr lang="en-US" baseline="0" dirty="0"/>
              <a:t>Did you raise your concerns to your boss?  Were you satisfied with his response?  Did you raise your concerns with anyone else?  Did you call the ethics hotline?</a:t>
            </a:r>
          </a:p>
          <a:p>
            <a:r>
              <a:rPr lang="en-US" baseline="0" dirty="0"/>
              <a:t>Finally, after we felt that we had heard the whole story, the attorney asked the greatest compliance question ever: </a:t>
            </a:r>
            <a:r>
              <a:rPr lang="en-US" b="1" baseline="0" dirty="0">
                <a:solidFill>
                  <a:srgbClr val="FF0000"/>
                </a:solidFill>
              </a:rPr>
              <a:t>“And what could possibly make you think that was the right thing to do?” </a:t>
            </a:r>
          </a:p>
          <a:p>
            <a:endParaRPr lang="en-US" baseline="0" dirty="0"/>
          </a:p>
          <a:p>
            <a:r>
              <a:rPr lang="en-US" baseline="0" dirty="0"/>
              <a:t>This was the greatest compliance question ever because prior to asking it we had demonstrated that the company had established a system of internal controls to prevent the thing he did from happening. The company had given him every reasonable opportunity to do the right thing: it told him what the right thing was, it trained him to do the right thing, it provided him with people to help him do the right thing, but ultimately he was responsible for actually doing the right thing.  And he didn’t.</a:t>
            </a:r>
          </a:p>
          <a:p>
            <a:endParaRPr lang="en-US" baseline="0" dirty="0"/>
          </a:p>
          <a:p>
            <a:r>
              <a:rPr lang="en-US" baseline="0" dirty="0"/>
              <a:t>He was not the only one who was responsible for doing the right thing.  His management told him to do the worst thing and approved it afterwards, overriding an otherwise good system of internal controls, and individuals in his management lost their careers as a result.</a:t>
            </a:r>
          </a:p>
          <a:p>
            <a:endParaRPr lang="en-US" dirty="0"/>
          </a:p>
        </p:txBody>
      </p:sp>
      <p:sp>
        <p:nvSpPr>
          <p:cNvPr id="4" name="Slide Number Placeholder 3"/>
          <p:cNvSpPr>
            <a:spLocks noGrp="1"/>
          </p:cNvSpPr>
          <p:nvPr>
            <p:ph type="sldNum" sz="quarter" idx="10"/>
          </p:nvPr>
        </p:nvSpPr>
        <p:spPr/>
        <p:txBody>
          <a:bodyPr/>
          <a:lstStyle/>
          <a:p>
            <a:fld id="{0E9BF333-2FFC-4E88-BFF8-FF32AD6244F6}" type="slidenum">
              <a:rPr lang="en-US" smtClean="0"/>
              <a:pPr/>
              <a:t>5</a:t>
            </a:fld>
            <a:endParaRPr lang="en-US" dirty="0"/>
          </a:p>
        </p:txBody>
      </p:sp>
    </p:spTree>
    <p:extLst>
      <p:ext uri="{BB962C8B-B14F-4D97-AF65-F5344CB8AC3E}">
        <p14:creationId xmlns:p14="http://schemas.microsoft.com/office/powerpoint/2010/main" val="203437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normAutofit fontScale="55000" lnSpcReduction="20000"/>
          </a:bodyPr>
          <a:lstStyle/>
          <a:p>
            <a:r>
              <a:rPr lang="en-US" dirty="0"/>
              <a:t>The worst thing</a:t>
            </a:r>
            <a:r>
              <a:rPr lang="en-US" baseline="0" dirty="0"/>
              <a:t> that could possibly happen happened.  It happened at the worst possible time.  But it generated the greatest compliance question ever.  This is how it took place:</a:t>
            </a:r>
          </a:p>
          <a:p>
            <a:endParaRPr lang="en-US" baseline="0" dirty="0"/>
          </a:p>
          <a:p>
            <a:r>
              <a:rPr lang="en-US" baseline="0" dirty="0"/>
              <a:t>It happened at a time when the organization was particularly at risk for something like this to happen, and even though there were policies and procedures, and training, and documentation of transactions, and management approval of the transactions, and management monitoring of the process, it happened anyway.  In the end, it required the intervention of upper-level management resolve the issue.</a:t>
            </a:r>
          </a:p>
          <a:p>
            <a:endParaRPr lang="en-US" baseline="0" dirty="0"/>
          </a:p>
          <a:p>
            <a:r>
              <a:rPr lang="en-US" baseline="0" dirty="0"/>
              <a:t>We called in the person who did the worst thing, and we asked him a series of questions that began with confirming his identity, and went on to include:</a:t>
            </a:r>
          </a:p>
          <a:p>
            <a:endParaRPr lang="en-US" baseline="0" dirty="0"/>
          </a:p>
          <a:p>
            <a:pPr marL="623495" lvl="1" indent="-170044">
              <a:buFont typeface="Arial" panose="020B0604020202020204" pitchFamily="34" charset="0"/>
              <a:buChar char="•"/>
            </a:pPr>
            <a:r>
              <a:rPr lang="en-US" baseline="0" dirty="0"/>
              <a:t>Have you received the company’s ethics training?  (Our records showed he had received it eight times.  Each time he signed the attendance roster and each time certified  that he understood and agreed to comply with the ethics policy.)</a:t>
            </a:r>
          </a:p>
          <a:p>
            <a:pPr marL="623495" lvl="1" indent="-170044">
              <a:buFont typeface="Arial" panose="020B0604020202020204" pitchFamily="34" charset="0"/>
              <a:buChar char="•"/>
            </a:pPr>
            <a:r>
              <a:rPr lang="en-US" baseline="0" dirty="0"/>
              <a:t>Have you received training in the relevant company policies?  (We had similar attendance rosters and certifications for that training too.)</a:t>
            </a:r>
          </a:p>
          <a:p>
            <a:pPr marL="623495" lvl="1" indent="-170044">
              <a:buFont typeface="Arial" panose="020B0604020202020204" pitchFamily="34" charset="0"/>
              <a:buChar char="•"/>
            </a:pPr>
            <a:r>
              <a:rPr lang="en-US" baseline="0" dirty="0"/>
              <a:t>Did you submit these expenses for reimbursement?  (We provided him with copies of several of his expense reports.)</a:t>
            </a:r>
          </a:p>
          <a:p>
            <a:pPr marL="623495" lvl="1" indent="-170044">
              <a:buFont typeface="Arial" panose="020B0604020202020204" pitchFamily="34" charset="0"/>
              <a:buChar char="•"/>
            </a:pPr>
            <a:r>
              <a:rPr lang="en-US" baseline="0" dirty="0"/>
              <a:t>Tell us about the nature and purpose of the expenses.</a:t>
            </a:r>
          </a:p>
          <a:p>
            <a:pPr marL="623495" lvl="1" indent="-170044">
              <a:buFont typeface="Arial" panose="020B0604020202020204" pitchFamily="34" charset="0"/>
              <a:buChar char="•"/>
            </a:pPr>
            <a:r>
              <a:rPr lang="en-US" baseline="0" dirty="0"/>
              <a:t>What other similar expenses did you incur?</a:t>
            </a:r>
          </a:p>
          <a:p>
            <a:pPr marL="623495" lvl="1" indent="-170044">
              <a:buFont typeface="Arial" panose="020B0604020202020204" pitchFamily="34" charset="0"/>
              <a:buChar char="•"/>
            </a:pPr>
            <a:r>
              <a:rPr lang="en-US" baseline="0" dirty="0"/>
              <a:t>Are you aware of anyone else incurring these types of expenses?</a:t>
            </a:r>
          </a:p>
          <a:p>
            <a:pPr marL="623495" lvl="1" indent="-170044">
              <a:buFont typeface="Arial" panose="020B0604020202020204" pitchFamily="34" charset="0"/>
              <a:buChar char="•"/>
            </a:pPr>
            <a:r>
              <a:rPr lang="en-US" baseline="0" dirty="0"/>
              <a:t>Who approved the expenses?</a:t>
            </a:r>
          </a:p>
          <a:p>
            <a:pPr marL="623495" lvl="1" indent="-170044">
              <a:buFont typeface="Arial" panose="020B0604020202020204" pitchFamily="34" charset="0"/>
              <a:buChar char="•"/>
            </a:pPr>
            <a:r>
              <a:rPr lang="en-US" baseline="0" dirty="0"/>
              <a:t>What instructions from your management did you receive prior to and subsequent to incurring these expenses?</a:t>
            </a:r>
          </a:p>
          <a:p>
            <a:pPr marL="623495" lvl="1" indent="-170044">
              <a:buFont typeface="Arial" panose="020B0604020202020204" pitchFamily="34" charset="0"/>
              <a:buChar char="•"/>
            </a:pPr>
            <a:r>
              <a:rPr lang="en-US" baseline="0" dirty="0"/>
              <a:t>Did you have any concerns about the propriety of the behavior represented by these expenses?</a:t>
            </a:r>
          </a:p>
          <a:p>
            <a:pPr marL="623495" lvl="1" indent="-170044">
              <a:buFont typeface="Arial" panose="020B0604020202020204" pitchFamily="34" charset="0"/>
              <a:buChar char="•"/>
            </a:pPr>
            <a:r>
              <a:rPr lang="en-US" baseline="0" dirty="0"/>
              <a:t>Did you raise your concerns to your boss?  Were you satisfied with his response?  Did you raise your concerns with anyone else?  Did you call the ethics hotline?</a:t>
            </a:r>
          </a:p>
          <a:p>
            <a:r>
              <a:rPr lang="en-US" baseline="0" dirty="0"/>
              <a:t>Finally, after we felt that we had heard the whole story, the attorney asked the greatest compliance question ever: </a:t>
            </a:r>
            <a:r>
              <a:rPr lang="en-US" b="1" baseline="0" dirty="0">
                <a:solidFill>
                  <a:srgbClr val="FF0000"/>
                </a:solidFill>
              </a:rPr>
              <a:t>“And what could possibly make you think that was the right thing to do?” </a:t>
            </a:r>
          </a:p>
          <a:p>
            <a:endParaRPr lang="en-US" baseline="0" dirty="0"/>
          </a:p>
          <a:p>
            <a:r>
              <a:rPr lang="en-US" baseline="0" dirty="0"/>
              <a:t>This was the greatest compliance question ever because prior to asking it we had demonstrated that the company had established a system of internal controls to prevent the thing he did from happening. The company had given him every reasonable opportunity to do the right thing: it told him what the right thing was, it trained him to do the right thing, it provided him with people to help him do the right thing, but ultimately he was responsible for actually doing the right thing.  And he didn’t.</a:t>
            </a:r>
          </a:p>
          <a:p>
            <a:endParaRPr lang="en-US" baseline="0" dirty="0"/>
          </a:p>
          <a:p>
            <a:r>
              <a:rPr lang="en-US" baseline="0" dirty="0"/>
              <a:t>He was not the only one who was responsible for doing the right thing.  His management told him to do the worst thing and approved it afterwards, overriding an otherwise good system of internal controls, and individuals in his management lost their careers as a result.</a:t>
            </a:r>
          </a:p>
          <a:p>
            <a:endParaRPr lang="en-US" dirty="0"/>
          </a:p>
        </p:txBody>
      </p:sp>
      <p:sp>
        <p:nvSpPr>
          <p:cNvPr id="4" name="Slide Number Placeholder 3"/>
          <p:cNvSpPr>
            <a:spLocks noGrp="1"/>
          </p:cNvSpPr>
          <p:nvPr>
            <p:ph type="sldNum" sz="quarter" idx="10"/>
          </p:nvPr>
        </p:nvSpPr>
        <p:spPr/>
        <p:txBody>
          <a:bodyPr/>
          <a:lstStyle/>
          <a:p>
            <a:fld id="{0E9BF333-2FFC-4E88-BFF8-FF32AD6244F6}" type="slidenum">
              <a:rPr lang="en-US" smtClean="0"/>
              <a:pPr/>
              <a:t>6</a:t>
            </a:fld>
            <a:endParaRPr lang="en-US" dirty="0"/>
          </a:p>
        </p:txBody>
      </p:sp>
    </p:spTree>
    <p:extLst>
      <p:ext uri="{BB962C8B-B14F-4D97-AF65-F5344CB8AC3E}">
        <p14:creationId xmlns:p14="http://schemas.microsoft.com/office/powerpoint/2010/main" val="245959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normAutofit fontScale="40000" lnSpcReduction="20000"/>
          </a:bodyPr>
          <a:lstStyle/>
          <a:p>
            <a:pPr defTabSz="914248">
              <a:defRPr/>
            </a:pPr>
            <a:r>
              <a:rPr lang="en-US" dirty="0"/>
              <a:t>Just as you would address many other business risks, you address Government contract compliance risks by</a:t>
            </a:r>
            <a:r>
              <a:rPr lang="en-US" baseline="0" dirty="0"/>
              <a:t> establishing a system of internal controls.  A well designed and maintained system of internal controls will give you the reasonable assurance you need to sleep at night. We have paraphrased the fundamental principles of </a:t>
            </a:r>
            <a:r>
              <a:rPr lang="en-US" dirty="0"/>
              <a:t> internal controls on</a:t>
            </a:r>
            <a:r>
              <a:rPr lang="en-US" baseline="0" dirty="0"/>
              <a:t> the slide. Let’s review them.</a:t>
            </a:r>
            <a:endParaRPr lang="en-US" dirty="0"/>
          </a:p>
          <a:p>
            <a:endParaRPr lang="en-US" dirty="0"/>
          </a:p>
          <a:p>
            <a:r>
              <a:rPr lang="en-US" dirty="0"/>
              <a:t>Your corporate</a:t>
            </a:r>
            <a:r>
              <a:rPr lang="en-US" baseline="0" dirty="0"/>
              <a:t> culture should value competence and ethical behavior.  (People, processes, and tools.)  In my story, the culture of the division allowed management to override the system of controls, but the culture of the corporation investigated and resolved the issue.  Management establishes the culture of the organization by what it says and what it does.  “What it does” includes providing competent people with the proper authority, processes and tools to do their jobs well.</a:t>
            </a:r>
          </a:p>
          <a:p>
            <a:endParaRPr lang="en-US" baseline="0" dirty="0"/>
          </a:p>
          <a:p>
            <a:r>
              <a:rPr lang="en-US" dirty="0">
                <a:effectLst/>
              </a:rPr>
              <a:t>Your ERP system is critical to your business.  Without it you can't make informed decisions that drive the direction and profitability of the organization.  Picking the right system is critical.  If you are a project based business that manages projects on behalf of the US </a:t>
            </a:r>
            <a:r>
              <a:rPr lang="en-US" dirty="0" err="1">
                <a:effectLst/>
              </a:rPr>
              <a:t>Govt</a:t>
            </a:r>
            <a:r>
              <a:rPr lang="en-US" dirty="0">
                <a:effectLst/>
              </a:rPr>
              <a:t> you should highly consider a purpose built project based ERP that has the government contractor in mind.  One that builds in compliance through and through….one that audit agencies know and trust.</a:t>
            </a:r>
            <a:endParaRPr lang="en-US" dirty="0"/>
          </a:p>
          <a:p>
            <a:endParaRPr lang="en-US" dirty="0"/>
          </a:p>
          <a:p>
            <a:r>
              <a:rPr lang="en-US" dirty="0"/>
              <a:t>Risk</a:t>
            </a:r>
            <a:r>
              <a:rPr lang="en-US" baseline="0" dirty="0"/>
              <a:t> assessment is</a:t>
            </a:r>
            <a:r>
              <a:rPr lang="en-US" dirty="0"/>
              <a:t> a widely neglected aspect of having an effective compliance process.  It was taught to me by one of the best bosses I ever had.  He was the head of internal audit and did not have a background in Government compliance, but he hired good people and made them tell him what was important about the job they were about to do.  The explanation of what was important came in the form of a risk memo.  It was not perfect, but it was very good,</a:t>
            </a:r>
            <a:r>
              <a:rPr lang="en-US" baseline="0" dirty="0"/>
              <a:t> and lead to good decisions based on relevant data.  (slide content)  How do you exercise oversight when you don’t understand what is important?</a:t>
            </a:r>
            <a:endParaRPr lang="en-US" dirty="0"/>
          </a:p>
          <a:p>
            <a:endParaRPr lang="en-US" dirty="0"/>
          </a:p>
          <a:p>
            <a:r>
              <a:rPr lang="en-US" dirty="0"/>
              <a:t>Communication</a:t>
            </a:r>
            <a:r>
              <a:rPr lang="en-US" baseline="0" dirty="0"/>
              <a:t> - </a:t>
            </a:r>
            <a:r>
              <a:rPr lang="en-US" dirty="0"/>
              <a:t>In “The Greatest Compliance Question Ever” the policies and training were great.  People knew the policies and procedures.  They were trained in matters important to their job.  Training was documented (very important, as illustrated in the story).</a:t>
            </a:r>
          </a:p>
          <a:p>
            <a:endParaRPr lang="en-US" dirty="0"/>
          </a:p>
          <a:p>
            <a:r>
              <a:rPr lang="en-US" dirty="0"/>
              <a:t>Some comments and concerns not illustrated by the story:</a:t>
            </a:r>
          </a:p>
          <a:p>
            <a:endParaRPr lang="en-US" dirty="0"/>
          </a:p>
          <a:p>
            <a:r>
              <a:rPr lang="en-US" dirty="0"/>
              <a:t>Used – “Should the policies be in English or the employees’ native language?”</a:t>
            </a:r>
          </a:p>
          <a:p>
            <a:endParaRPr lang="en-US" dirty="0"/>
          </a:p>
          <a:p>
            <a:r>
              <a:rPr lang="en-US" dirty="0"/>
              <a:t>Record Keeping (control activities) - In “The Greatest Compliance Question Ever” the bad thing was caught in large part due to the quality of the organization’s documentation.</a:t>
            </a:r>
          </a:p>
          <a:p>
            <a:endParaRPr lang="en-US" dirty="0"/>
          </a:p>
          <a:p>
            <a:r>
              <a:rPr lang="en-US" dirty="0"/>
              <a:t>Travel expense form.</a:t>
            </a:r>
          </a:p>
          <a:p>
            <a:endParaRPr lang="en-US" dirty="0"/>
          </a:p>
          <a:p>
            <a:r>
              <a:rPr lang="en-US" dirty="0"/>
              <a:t>Support for professional services. (contract, work product, detailed invoice)</a:t>
            </a:r>
          </a:p>
          <a:p>
            <a:endParaRPr lang="en-US" dirty="0"/>
          </a:p>
          <a:p>
            <a:r>
              <a:rPr lang="en-US" dirty="0"/>
              <a:t>What metrics are important to evaluating compliance?</a:t>
            </a:r>
          </a:p>
          <a:p>
            <a:endParaRPr lang="en-US" dirty="0"/>
          </a:p>
          <a:p>
            <a:r>
              <a:rPr lang="en-US" dirty="0"/>
              <a:t>DSO</a:t>
            </a:r>
          </a:p>
          <a:p>
            <a:r>
              <a:rPr lang="en-US" dirty="0"/>
              <a:t>Every compliance</a:t>
            </a:r>
            <a:r>
              <a:rPr lang="en-US" baseline="0" dirty="0"/>
              <a:t> function does a certain amount of internal audit, even if it is no more than an unallowable cost review when preparing the incurred cost submission.  In addition to looking for unallowable costs there should also be verification of compliance with other significant policies e.g., timekeeping.</a:t>
            </a:r>
          </a:p>
          <a:p>
            <a:endParaRPr lang="en-US" baseline="0" dirty="0"/>
          </a:p>
          <a:p>
            <a:r>
              <a:rPr lang="en-US" dirty="0"/>
              <a:t>There are metrics that are important to your business that reflect</a:t>
            </a:r>
            <a:r>
              <a:rPr lang="en-US" baseline="0" dirty="0"/>
              <a:t> on compliance e.g., DSO.</a:t>
            </a:r>
          </a:p>
          <a:p>
            <a:endParaRPr lang="en-US" dirty="0"/>
          </a:p>
          <a:p>
            <a:r>
              <a:rPr lang="en-US" dirty="0"/>
              <a:t>There are also metrics</a:t>
            </a:r>
            <a:r>
              <a:rPr lang="en-US" baseline="0" dirty="0"/>
              <a:t> that relate only to compliance e.g., t</a:t>
            </a:r>
            <a:r>
              <a:rPr lang="en-US" dirty="0"/>
              <a:t>imely submission and acceptance of responses to data requests – a part of awarding the VP Finance’s bonus</a:t>
            </a:r>
          </a:p>
          <a:p>
            <a:endParaRPr lang="en-US" dirty="0"/>
          </a:p>
          <a:p>
            <a:r>
              <a:rPr lang="en-US" dirty="0"/>
              <a:t>Status of Activities</a:t>
            </a:r>
          </a:p>
          <a:p>
            <a:r>
              <a:rPr lang="en-US" dirty="0"/>
              <a:t>DCAA audits in process and last communication with the auditor</a:t>
            </a:r>
          </a:p>
          <a:p>
            <a:r>
              <a:rPr lang="en-US" dirty="0"/>
              <a:t>Responses to audits</a:t>
            </a:r>
          </a:p>
          <a:p>
            <a:r>
              <a:rPr lang="en-US" dirty="0"/>
              <a:t>Compliance projects</a:t>
            </a:r>
          </a:p>
          <a:p>
            <a:r>
              <a:rPr lang="en-US" dirty="0"/>
              <a:t>Maintenance activities</a:t>
            </a:r>
          </a:p>
          <a:p>
            <a:endParaRPr lang="en-US" dirty="0"/>
          </a:p>
          <a:p>
            <a:r>
              <a:rPr lang="en-US" dirty="0"/>
              <a:t>Accomplishments:</a:t>
            </a:r>
          </a:p>
          <a:p>
            <a:r>
              <a:rPr lang="en-US" dirty="0"/>
              <a:t>Projects completed</a:t>
            </a:r>
          </a:p>
          <a:p>
            <a:r>
              <a:rPr lang="en-US" dirty="0"/>
              <a:t>Lessons learned</a:t>
            </a:r>
          </a:p>
          <a:p>
            <a:r>
              <a:rPr lang="en-US" dirty="0"/>
              <a:t> </a:t>
            </a:r>
          </a:p>
          <a:p>
            <a:r>
              <a:rPr lang="en-US" dirty="0"/>
              <a:t>Management systems’ approval</a:t>
            </a:r>
            <a:r>
              <a:rPr lang="en-US" baseline="0" dirty="0"/>
              <a:t> status</a:t>
            </a:r>
            <a:endParaRPr lang="en-US" dirty="0"/>
          </a:p>
          <a:p>
            <a:r>
              <a:rPr lang="en-US" dirty="0"/>
              <a:t>Timekeeping errors</a:t>
            </a:r>
          </a:p>
          <a:p>
            <a:r>
              <a:rPr lang="en-US" dirty="0"/>
              <a:t>Cost allocation</a:t>
            </a:r>
          </a:p>
          <a:p>
            <a:r>
              <a:rPr lang="en-US" dirty="0"/>
              <a:t>Unallowable costs</a:t>
            </a:r>
          </a:p>
          <a:p>
            <a:endParaRPr lang="en-US" dirty="0"/>
          </a:p>
        </p:txBody>
      </p:sp>
      <p:sp>
        <p:nvSpPr>
          <p:cNvPr id="4" name="Slide Number Placeholder 3"/>
          <p:cNvSpPr>
            <a:spLocks noGrp="1"/>
          </p:cNvSpPr>
          <p:nvPr>
            <p:ph type="sldNum" sz="quarter" idx="10"/>
          </p:nvPr>
        </p:nvSpPr>
        <p:spPr/>
        <p:txBody>
          <a:bodyPr/>
          <a:lstStyle/>
          <a:p>
            <a:fld id="{0E9BF333-2FFC-4E88-BFF8-FF32AD6244F6}" type="slidenum">
              <a:rPr lang="en-US" smtClean="0"/>
              <a:pPr/>
              <a:t>8</a:t>
            </a:fld>
            <a:endParaRPr lang="en-US"/>
          </a:p>
        </p:txBody>
      </p:sp>
    </p:spTree>
    <p:extLst>
      <p:ext uri="{BB962C8B-B14F-4D97-AF65-F5344CB8AC3E}">
        <p14:creationId xmlns:p14="http://schemas.microsoft.com/office/powerpoint/2010/main" val="830467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defTabSz="914305">
              <a:defRPr/>
            </a:pPr>
            <a:r>
              <a:rPr lang="en-US" dirty="0" err="1"/>
              <a:t>RSW</a:t>
            </a:r>
            <a:endParaRPr lang="en-US" dirty="0"/>
          </a:p>
          <a:p>
            <a:endParaRPr lang="en-US" dirty="0"/>
          </a:p>
        </p:txBody>
      </p:sp>
      <p:sp>
        <p:nvSpPr>
          <p:cNvPr id="4" name="Slide Number Placeholder 3"/>
          <p:cNvSpPr>
            <a:spLocks noGrp="1"/>
          </p:cNvSpPr>
          <p:nvPr>
            <p:ph type="sldNum" sz="quarter" idx="10"/>
          </p:nvPr>
        </p:nvSpPr>
        <p:spPr/>
        <p:txBody>
          <a:bodyPr/>
          <a:lstStyle/>
          <a:p>
            <a:fld id="{191454DA-EEAC-41B7-A6BC-C2F747398A00}" type="slidenum">
              <a:rPr lang="en-US" smtClean="0"/>
              <a:pPr/>
              <a:t>11</a:t>
            </a:fld>
            <a:endParaRPr lang="en-US"/>
          </a:p>
        </p:txBody>
      </p:sp>
    </p:spTree>
    <p:extLst>
      <p:ext uri="{BB962C8B-B14F-4D97-AF65-F5344CB8AC3E}">
        <p14:creationId xmlns:p14="http://schemas.microsoft.com/office/powerpoint/2010/main" val="126922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defTabSz="914305">
              <a:defRPr/>
            </a:pPr>
            <a:r>
              <a:rPr lang="en-US" dirty="0" err="1"/>
              <a:t>RSW</a:t>
            </a:r>
            <a:endParaRPr lang="en-US" dirty="0"/>
          </a:p>
          <a:p>
            <a:endParaRPr lang="en-US" dirty="0"/>
          </a:p>
        </p:txBody>
      </p:sp>
      <p:sp>
        <p:nvSpPr>
          <p:cNvPr id="4" name="Slide Number Placeholder 3"/>
          <p:cNvSpPr>
            <a:spLocks noGrp="1"/>
          </p:cNvSpPr>
          <p:nvPr>
            <p:ph type="sldNum" sz="quarter" idx="10"/>
          </p:nvPr>
        </p:nvSpPr>
        <p:spPr/>
        <p:txBody>
          <a:bodyPr/>
          <a:lstStyle/>
          <a:p>
            <a:fld id="{191454DA-EEAC-41B7-A6BC-C2F747398A00}" type="slidenum">
              <a:rPr lang="en-US" smtClean="0"/>
              <a:pPr/>
              <a:t>12</a:t>
            </a:fld>
            <a:endParaRPr lang="en-US"/>
          </a:p>
        </p:txBody>
      </p:sp>
    </p:spTree>
    <p:extLst>
      <p:ext uri="{BB962C8B-B14F-4D97-AF65-F5344CB8AC3E}">
        <p14:creationId xmlns:p14="http://schemas.microsoft.com/office/powerpoint/2010/main" val="367057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pPr defTabSz="914305">
              <a:defRPr/>
            </a:pPr>
            <a:r>
              <a:rPr lang="en-US" dirty="0" err="1"/>
              <a:t>RSW</a:t>
            </a:r>
            <a:endParaRPr lang="en-US" dirty="0"/>
          </a:p>
          <a:p>
            <a:endParaRPr lang="en-US" dirty="0"/>
          </a:p>
        </p:txBody>
      </p:sp>
      <p:sp>
        <p:nvSpPr>
          <p:cNvPr id="4" name="Slide Number Placeholder 3"/>
          <p:cNvSpPr>
            <a:spLocks noGrp="1"/>
          </p:cNvSpPr>
          <p:nvPr>
            <p:ph type="sldNum" sz="quarter" idx="10"/>
          </p:nvPr>
        </p:nvSpPr>
        <p:spPr/>
        <p:txBody>
          <a:bodyPr/>
          <a:lstStyle/>
          <a:p>
            <a:fld id="{191454DA-EEAC-41B7-A6BC-C2F747398A00}" type="slidenum">
              <a:rPr lang="en-US" smtClean="0"/>
              <a:pPr/>
              <a:t>14</a:t>
            </a:fld>
            <a:endParaRPr lang="en-US"/>
          </a:p>
        </p:txBody>
      </p:sp>
    </p:spTree>
    <p:extLst>
      <p:ext uri="{BB962C8B-B14F-4D97-AF65-F5344CB8AC3E}">
        <p14:creationId xmlns:p14="http://schemas.microsoft.com/office/powerpoint/2010/main" val="382743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454DA-EEAC-41B7-A6BC-C2F747398A00}" type="slidenum">
              <a:rPr lang="en-US" smtClean="0"/>
              <a:pPr/>
              <a:t>15</a:t>
            </a:fld>
            <a:endParaRPr lang="en-US"/>
          </a:p>
        </p:txBody>
      </p:sp>
    </p:spTree>
    <p:extLst>
      <p:ext uri="{BB962C8B-B14F-4D97-AF65-F5344CB8AC3E}">
        <p14:creationId xmlns:p14="http://schemas.microsoft.com/office/powerpoint/2010/main" val="304825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454DA-EEAC-41B7-A6BC-C2F747398A00}" type="slidenum">
              <a:rPr lang="en-US" smtClean="0"/>
              <a:pPr/>
              <a:t>16</a:t>
            </a:fld>
            <a:endParaRPr lang="en-US"/>
          </a:p>
        </p:txBody>
      </p:sp>
    </p:spTree>
    <p:extLst>
      <p:ext uri="{BB962C8B-B14F-4D97-AF65-F5344CB8AC3E}">
        <p14:creationId xmlns:p14="http://schemas.microsoft.com/office/powerpoint/2010/main" val="2337269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454DA-EEAC-41B7-A6BC-C2F747398A00}" type="slidenum">
              <a:rPr lang="en-US" smtClean="0"/>
              <a:pPr/>
              <a:t>18</a:t>
            </a:fld>
            <a:endParaRPr lang="en-US"/>
          </a:p>
        </p:txBody>
      </p:sp>
    </p:spTree>
    <p:extLst>
      <p:ext uri="{BB962C8B-B14F-4D97-AF65-F5344CB8AC3E}">
        <p14:creationId xmlns:p14="http://schemas.microsoft.com/office/powerpoint/2010/main" val="374302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3SBC - Title Slide">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9F2056A2-4CB4-F69C-AAE5-685566BE53C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0"/>
            <a:ext cx="12192002" cy="6437478"/>
          </a:xfrm>
          <a:prstGeom prst="rect">
            <a:avLst/>
          </a:prstGeom>
        </p:spPr>
      </p:pic>
      <p:sp>
        <p:nvSpPr>
          <p:cNvPr id="8" name="Rectangle 7">
            <a:extLst>
              <a:ext uri="{FF2B5EF4-FFF2-40B4-BE49-F238E27FC236}">
                <a16:creationId xmlns:a16="http://schemas.microsoft.com/office/drawing/2014/main" id="{ACA6F8A3-DA16-65A8-25C2-A2FEA0742C85}"/>
              </a:ext>
            </a:extLst>
          </p:cNvPr>
          <p:cNvSpPr/>
          <p:nvPr/>
        </p:nvSpPr>
        <p:spPr>
          <a:xfrm>
            <a:off x="0" y="5301049"/>
            <a:ext cx="12192000" cy="1556951"/>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982950CD-F4F7-6B17-69B5-8064E5A211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25458" y="517947"/>
            <a:ext cx="5141084" cy="4272658"/>
          </a:xfrm>
          <a:prstGeom prst="rect">
            <a:avLst/>
          </a:prstGeom>
        </p:spPr>
      </p:pic>
      <p:sp>
        <p:nvSpPr>
          <p:cNvPr id="15" name="Title 1">
            <a:extLst>
              <a:ext uri="{FF2B5EF4-FFF2-40B4-BE49-F238E27FC236}">
                <a16:creationId xmlns:a16="http://schemas.microsoft.com/office/drawing/2014/main" id="{916ABDBD-C911-6F20-924E-D9EFB6B002BA}"/>
              </a:ext>
            </a:extLst>
          </p:cNvPr>
          <p:cNvSpPr>
            <a:spLocks noGrp="1"/>
          </p:cNvSpPr>
          <p:nvPr>
            <p:ph type="title" hasCustomPrompt="1"/>
          </p:nvPr>
        </p:nvSpPr>
        <p:spPr>
          <a:xfrm>
            <a:off x="838200" y="5353154"/>
            <a:ext cx="10515600" cy="888736"/>
          </a:xfrm>
        </p:spPr>
        <p:txBody>
          <a:bodyPr>
            <a:normAutofit/>
          </a:bodyPr>
          <a:lstStyle>
            <a:lvl1pPr algn="ctr">
              <a:defRPr sz="4000" b="1">
                <a:solidFill>
                  <a:srgbClr val="B49D5A"/>
                </a:solidFill>
                <a:latin typeface="Trebuchet MS" panose="020B0703020202090204" pitchFamily="34" charset="0"/>
              </a:defRPr>
            </a:lvl1pPr>
          </a:lstStyle>
          <a:p>
            <a:r>
              <a:rPr lang="en-US" dirty="0"/>
              <a:t>Session Title</a:t>
            </a:r>
          </a:p>
        </p:txBody>
      </p:sp>
      <p:sp>
        <p:nvSpPr>
          <p:cNvPr id="18" name="Text Placeholder 2">
            <a:extLst>
              <a:ext uri="{FF2B5EF4-FFF2-40B4-BE49-F238E27FC236}">
                <a16:creationId xmlns:a16="http://schemas.microsoft.com/office/drawing/2014/main" id="{64765902-493D-6E64-28F9-69929D8AAE25}"/>
              </a:ext>
            </a:extLst>
          </p:cNvPr>
          <p:cNvSpPr>
            <a:spLocks noGrp="1"/>
          </p:cNvSpPr>
          <p:nvPr>
            <p:ph type="body" idx="1" hasCustomPrompt="1"/>
          </p:nvPr>
        </p:nvSpPr>
        <p:spPr>
          <a:xfrm>
            <a:off x="831850" y="6206721"/>
            <a:ext cx="10515600" cy="509952"/>
          </a:xfrm>
        </p:spPr>
        <p:txBody>
          <a:bodyPr>
            <a:normAutofit/>
          </a:bodyPr>
          <a:lstStyle>
            <a:lvl1pPr marL="0" indent="0" algn="ctr">
              <a:buNone/>
              <a:defRPr sz="280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 Moderator Name, Organization</a:t>
            </a:r>
          </a:p>
        </p:txBody>
      </p:sp>
      <p:cxnSp>
        <p:nvCxnSpPr>
          <p:cNvPr id="20" name="Straight Connector 19">
            <a:extLst>
              <a:ext uri="{FF2B5EF4-FFF2-40B4-BE49-F238E27FC236}">
                <a16:creationId xmlns:a16="http://schemas.microsoft.com/office/drawing/2014/main" id="{F61FA8E6-8441-258C-7255-969C739B2AE7}"/>
              </a:ext>
            </a:extLst>
          </p:cNvPr>
          <p:cNvCxnSpPr>
            <a:cxnSpLocks/>
          </p:cNvCxnSpPr>
          <p:nvPr/>
        </p:nvCxnSpPr>
        <p:spPr>
          <a:xfrm>
            <a:off x="-2" y="5157339"/>
            <a:ext cx="12192002"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50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bg>
      <p:bgPr>
        <a:solidFill>
          <a:srgbClr val="2C3A52"/>
        </a:solidFill>
        <a:effectLst/>
      </p:bgPr>
    </p:bg>
    <p:spTree>
      <p:nvGrpSpPr>
        <p:cNvPr id="1" name=""/>
        <p:cNvGrpSpPr/>
        <p:nvPr/>
      </p:nvGrpSpPr>
      <p:grpSpPr>
        <a:xfrm>
          <a:off x="0" y="0"/>
          <a:ext cx="0" cy="0"/>
          <a:chOff x="0" y="0"/>
          <a:chExt cx="0" cy="0"/>
        </a:xfrm>
      </p:grpSpPr>
      <p:pic>
        <p:nvPicPr>
          <p:cNvPr id="14" name="Picture 13" descr="A picture containing city, scene, harbor&#10;&#10;Description automatically generated">
            <a:extLst>
              <a:ext uri="{FF2B5EF4-FFF2-40B4-BE49-F238E27FC236}">
                <a16:creationId xmlns:a16="http://schemas.microsoft.com/office/drawing/2014/main" id="{6C68B628-92F5-AACD-6EA4-F498673A0B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192001" cy="6858001"/>
          </a:xfrm>
          <a:prstGeom prst="rect">
            <a:avLst/>
          </a:prstGeom>
        </p:spPr>
      </p:pic>
      <p:sp>
        <p:nvSpPr>
          <p:cNvPr id="15" name="Rectangle 14">
            <a:extLst>
              <a:ext uri="{FF2B5EF4-FFF2-40B4-BE49-F238E27FC236}">
                <a16:creationId xmlns:a16="http://schemas.microsoft.com/office/drawing/2014/main" id="{46FCDEDD-39C3-9C2F-0873-6E2704AE6510}"/>
              </a:ext>
            </a:extLst>
          </p:cNvPr>
          <p:cNvSpPr/>
          <p:nvPr/>
        </p:nvSpPr>
        <p:spPr>
          <a:xfrm>
            <a:off x="0" y="0"/>
            <a:ext cx="12192000" cy="6858000"/>
          </a:xfrm>
          <a:prstGeom prst="rect">
            <a:avLst/>
          </a:prstGeom>
          <a:solidFill>
            <a:srgbClr val="2C3A52">
              <a:alpha val="9503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49A38A5-B264-3FAA-A88D-2DDCA3BC5D8B}"/>
              </a:ext>
            </a:extLst>
          </p:cNvPr>
          <p:cNvSpPr txBox="1"/>
          <p:nvPr/>
        </p:nvSpPr>
        <p:spPr>
          <a:xfrm>
            <a:off x="3837214" y="4767945"/>
            <a:ext cx="7374772" cy="110799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6600" b="1" dirty="0">
                <a:solidFill>
                  <a:srgbClr val="B49D5A"/>
                </a:solidFill>
                <a:effectLst/>
                <a:latin typeface="OldErika" pitchFamily="2" charset="0"/>
              </a:rPr>
              <a:t>QUESTIONS?</a:t>
            </a:r>
            <a:endParaRPr lang="en-US" sz="6600" dirty="0">
              <a:solidFill>
                <a:srgbClr val="B49D5A"/>
              </a:solidFill>
              <a:effectLst/>
              <a:latin typeface="OldErika" pitchFamily="2" charset="0"/>
            </a:endParaRPr>
          </a:p>
        </p:txBody>
      </p:sp>
      <p:cxnSp>
        <p:nvCxnSpPr>
          <p:cNvPr id="9" name="Straight Connector 8">
            <a:extLst>
              <a:ext uri="{FF2B5EF4-FFF2-40B4-BE49-F238E27FC236}">
                <a16:creationId xmlns:a16="http://schemas.microsoft.com/office/drawing/2014/main" id="{D9094C06-492D-9824-F2A5-8C2FD9E94C14}"/>
              </a:ext>
            </a:extLst>
          </p:cNvPr>
          <p:cNvCxnSpPr>
            <a:cxnSpLocks/>
          </p:cNvCxnSpPr>
          <p:nvPr/>
        </p:nvCxnSpPr>
        <p:spPr>
          <a:xfrm>
            <a:off x="4604657" y="6017991"/>
            <a:ext cx="7587343"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852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23SBC - Contact Info">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B49D5A"/>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B49D5A"/>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0896CFE6-4BAA-E863-120B-157E9BAC46AE}"/>
              </a:ext>
            </a:extLst>
          </p:cNvPr>
          <p:cNvSpPr txBox="1"/>
          <p:nvPr/>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96641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3SBC - Contact Info 2">
    <p:bg>
      <p:bgPr>
        <a:solidFill>
          <a:srgbClr val="B49D5A"/>
        </a:solidFill>
        <a:effectLst/>
      </p:bgPr>
    </p:bg>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5CA08FA5-20A5-3F4A-E29A-4C46273EDDC4}"/>
              </a:ext>
            </a:extLst>
          </p:cNvPr>
          <p:cNvSpPr>
            <a:spLocks noGrp="1"/>
          </p:cNvSpPr>
          <p:nvPr>
            <p:ph type="body" sz="quarter" idx="12" hasCustomPrompt="1"/>
          </p:nvPr>
        </p:nvSpPr>
        <p:spPr>
          <a:xfrm>
            <a:off x="10856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1" name="Text Placeholder 25">
            <a:extLst>
              <a:ext uri="{FF2B5EF4-FFF2-40B4-BE49-F238E27FC236}">
                <a16:creationId xmlns:a16="http://schemas.microsoft.com/office/drawing/2014/main" id="{BF16B36C-D0FE-5453-FBD7-30F18067B8A5}"/>
              </a:ext>
            </a:extLst>
          </p:cNvPr>
          <p:cNvSpPr>
            <a:spLocks noGrp="1"/>
          </p:cNvSpPr>
          <p:nvPr>
            <p:ph type="body" sz="quarter" idx="13" hasCustomPrompt="1"/>
          </p:nvPr>
        </p:nvSpPr>
        <p:spPr>
          <a:xfrm>
            <a:off x="10856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2" name="Text Placeholder 25">
            <a:extLst>
              <a:ext uri="{FF2B5EF4-FFF2-40B4-BE49-F238E27FC236}">
                <a16:creationId xmlns:a16="http://schemas.microsoft.com/office/drawing/2014/main" id="{E59F5C5D-49BB-D57F-1A81-E5BB40FC36D6}"/>
              </a:ext>
            </a:extLst>
          </p:cNvPr>
          <p:cNvSpPr>
            <a:spLocks noGrp="1"/>
          </p:cNvSpPr>
          <p:nvPr>
            <p:ph type="body" sz="quarter" idx="14" hasCustomPrompt="1"/>
          </p:nvPr>
        </p:nvSpPr>
        <p:spPr>
          <a:xfrm>
            <a:off x="10856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3" name="Text Placeholder 25">
            <a:extLst>
              <a:ext uri="{FF2B5EF4-FFF2-40B4-BE49-F238E27FC236}">
                <a16:creationId xmlns:a16="http://schemas.microsoft.com/office/drawing/2014/main" id="{374F402B-9FA4-0EFA-7B77-EA6136625B33}"/>
              </a:ext>
            </a:extLst>
          </p:cNvPr>
          <p:cNvSpPr>
            <a:spLocks noGrp="1"/>
          </p:cNvSpPr>
          <p:nvPr>
            <p:ph type="body" sz="quarter" idx="15" hasCustomPrompt="1"/>
          </p:nvPr>
        </p:nvSpPr>
        <p:spPr>
          <a:xfrm>
            <a:off x="10856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4" name="Text Placeholder 25">
            <a:extLst>
              <a:ext uri="{FF2B5EF4-FFF2-40B4-BE49-F238E27FC236}">
                <a16:creationId xmlns:a16="http://schemas.microsoft.com/office/drawing/2014/main" id="{B037760C-71E2-7DF4-35F0-4724CBEA308D}"/>
              </a:ext>
            </a:extLst>
          </p:cNvPr>
          <p:cNvSpPr>
            <a:spLocks noGrp="1"/>
          </p:cNvSpPr>
          <p:nvPr>
            <p:ph type="body" sz="quarter" idx="16" hasCustomPrompt="1"/>
          </p:nvPr>
        </p:nvSpPr>
        <p:spPr>
          <a:xfrm>
            <a:off x="6533933" y="124229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5" name="Text Placeholder 25">
            <a:extLst>
              <a:ext uri="{FF2B5EF4-FFF2-40B4-BE49-F238E27FC236}">
                <a16:creationId xmlns:a16="http://schemas.microsoft.com/office/drawing/2014/main" id="{25D5B37C-9EAD-5C08-B604-F83E4872DB12}"/>
              </a:ext>
            </a:extLst>
          </p:cNvPr>
          <p:cNvSpPr>
            <a:spLocks noGrp="1"/>
          </p:cNvSpPr>
          <p:nvPr>
            <p:ph type="body" sz="quarter" idx="17" hasCustomPrompt="1"/>
          </p:nvPr>
        </p:nvSpPr>
        <p:spPr>
          <a:xfrm>
            <a:off x="6533933" y="161150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16" name="Text Placeholder 25">
            <a:extLst>
              <a:ext uri="{FF2B5EF4-FFF2-40B4-BE49-F238E27FC236}">
                <a16:creationId xmlns:a16="http://schemas.microsoft.com/office/drawing/2014/main" id="{BB5E5133-A635-3A19-51BC-B9A081594629}"/>
              </a:ext>
            </a:extLst>
          </p:cNvPr>
          <p:cNvSpPr>
            <a:spLocks noGrp="1"/>
          </p:cNvSpPr>
          <p:nvPr>
            <p:ph type="body" sz="quarter" idx="18" hasCustomPrompt="1"/>
          </p:nvPr>
        </p:nvSpPr>
        <p:spPr>
          <a:xfrm>
            <a:off x="6533932" y="193339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17" name="Text Placeholder 25">
            <a:extLst>
              <a:ext uri="{FF2B5EF4-FFF2-40B4-BE49-F238E27FC236}">
                <a16:creationId xmlns:a16="http://schemas.microsoft.com/office/drawing/2014/main" id="{71414711-2924-EF61-089C-8E6AF14DD61D}"/>
              </a:ext>
            </a:extLst>
          </p:cNvPr>
          <p:cNvSpPr>
            <a:spLocks noGrp="1"/>
          </p:cNvSpPr>
          <p:nvPr>
            <p:ph type="body" sz="quarter" idx="19" hasCustomPrompt="1"/>
          </p:nvPr>
        </p:nvSpPr>
        <p:spPr>
          <a:xfrm>
            <a:off x="6533931" y="225666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18" name="Text Placeholder 25">
            <a:extLst>
              <a:ext uri="{FF2B5EF4-FFF2-40B4-BE49-F238E27FC236}">
                <a16:creationId xmlns:a16="http://schemas.microsoft.com/office/drawing/2014/main" id="{B9FAD080-8047-D65A-CE6E-C7D07453A6A7}"/>
              </a:ext>
            </a:extLst>
          </p:cNvPr>
          <p:cNvSpPr>
            <a:spLocks noGrp="1"/>
          </p:cNvSpPr>
          <p:nvPr>
            <p:ph type="body" sz="quarter" idx="20" hasCustomPrompt="1"/>
          </p:nvPr>
        </p:nvSpPr>
        <p:spPr>
          <a:xfrm>
            <a:off x="10856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19" name="Text Placeholder 25">
            <a:extLst>
              <a:ext uri="{FF2B5EF4-FFF2-40B4-BE49-F238E27FC236}">
                <a16:creationId xmlns:a16="http://schemas.microsoft.com/office/drawing/2014/main" id="{A28BE422-1366-3BA3-6CA6-914C9F76FB85}"/>
              </a:ext>
            </a:extLst>
          </p:cNvPr>
          <p:cNvSpPr>
            <a:spLocks noGrp="1"/>
          </p:cNvSpPr>
          <p:nvPr>
            <p:ph type="body" sz="quarter" idx="21" hasCustomPrompt="1"/>
          </p:nvPr>
        </p:nvSpPr>
        <p:spPr>
          <a:xfrm>
            <a:off x="10856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0" name="Text Placeholder 25">
            <a:extLst>
              <a:ext uri="{FF2B5EF4-FFF2-40B4-BE49-F238E27FC236}">
                <a16:creationId xmlns:a16="http://schemas.microsoft.com/office/drawing/2014/main" id="{A3ECC47E-4095-0D06-9872-AC6B197F3E2B}"/>
              </a:ext>
            </a:extLst>
          </p:cNvPr>
          <p:cNvSpPr>
            <a:spLocks noGrp="1"/>
          </p:cNvSpPr>
          <p:nvPr>
            <p:ph type="body" sz="quarter" idx="22" hasCustomPrompt="1"/>
          </p:nvPr>
        </p:nvSpPr>
        <p:spPr>
          <a:xfrm>
            <a:off x="10856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1" name="Text Placeholder 25">
            <a:extLst>
              <a:ext uri="{FF2B5EF4-FFF2-40B4-BE49-F238E27FC236}">
                <a16:creationId xmlns:a16="http://schemas.microsoft.com/office/drawing/2014/main" id="{BA9B0051-B1D6-93F0-2921-0EF4EC111135}"/>
              </a:ext>
            </a:extLst>
          </p:cNvPr>
          <p:cNvSpPr>
            <a:spLocks noGrp="1"/>
          </p:cNvSpPr>
          <p:nvPr>
            <p:ph type="body" sz="quarter" idx="23" hasCustomPrompt="1"/>
          </p:nvPr>
        </p:nvSpPr>
        <p:spPr>
          <a:xfrm>
            <a:off x="10856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2" name="Text Placeholder 25">
            <a:extLst>
              <a:ext uri="{FF2B5EF4-FFF2-40B4-BE49-F238E27FC236}">
                <a16:creationId xmlns:a16="http://schemas.microsoft.com/office/drawing/2014/main" id="{B7D82FA3-DE3B-A4C5-B4AB-F6E8F35C6636}"/>
              </a:ext>
            </a:extLst>
          </p:cNvPr>
          <p:cNvSpPr>
            <a:spLocks noGrp="1"/>
          </p:cNvSpPr>
          <p:nvPr>
            <p:ph type="body" sz="quarter" idx="24" hasCustomPrompt="1"/>
          </p:nvPr>
        </p:nvSpPr>
        <p:spPr>
          <a:xfrm>
            <a:off x="6533933" y="2860638"/>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3" name="Text Placeholder 25">
            <a:extLst>
              <a:ext uri="{FF2B5EF4-FFF2-40B4-BE49-F238E27FC236}">
                <a16:creationId xmlns:a16="http://schemas.microsoft.com/office/drawing/2014/main" id="{7E1FB705-21B4-7EC8-995C-64D1CCA38E49}"/>
              </a:ext>
            </a:extLst>
          </p:cNvPr>
          <p:cNvSpPr>
            <a:spLocks noGrp="1"/>
          </p:cNvSpPr>
          <p:nvPr>
            <p:ph type="body" sz="quarter" idx="25" hasCustomPrompt="1"/>
          </p:nvPr>
        </p:nvSpPr>
        <p:spPr>
          <a:xfrm>
            <a:off x="6533933" y="3229844"/>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4" name="Text Placeholder 25">
            <a:extLst>
              <a:ext uri="{FF2B5EF4-FFF2-40B4-BE49-F238E27FC236}">
                <a16:creationId xmlns:a16="http://schemas.microsoft.com/office/drawing/2014/main" id="{0716A3B5-2036-75D7-3A94-0CF9893958BD}"/>
              </a:ext>
            </a:extLst>
          </p:cNvPr>
          <p:cNvSpPr>
            <a:spLocks noGrp="1"/>
          </p:cNvSpPr>
          <p:nvPr>
            <p:ph type="body" sz="quarter" idx="26" hasCustomPrompt="1"/>
          </p:nvPr>
        </p:nvSpPr>
        <p:spPr>
          <a:xfrm>
            <a:off x="6533932" y="3551735"/>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5" name="Text Placeholder 25">
            <a:extLst>
              <a:ext uri="{FF2B5EF4-FFF2-40B4-BE49-F238E27FC236}">
                <a16:creationId xmlns:a16="http://schemas.microsoft.com/office/drawing/2014/main" id="{201CAEF0-DC36-2A04-93EE-1FD6B267415E}"/>
              </a:ext>
            </a:extLst>
          </p:cNvPr>
          <p:cNvSpPr>
            <a:spLocks noGrp="1"/>
          </p:cNvSpPr>
          <p:nvPr>
            <p:ph type="body" sz="quarter" idx="27" hasCustomPrompt="1"/>
          </p:nvPr>
        </p:nvSpPr>
        <p:spPr>
          <a:xfrm>
            <a:off x="6533931" y="3875001"/>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26" name="Text Placeholder 25">
            <a:extLst>
              <a:ext uri="{FF2B5EF4-FFF2-40B4-BE49-F238E27FC236}">
                <a16:creationId xmlns:a16="http://schemas.microsoft.com/office/drawing/2014/main" id="{650C6B4D-F4BB-2157-617E-0370BBD60CAF}"/>
              </a:ext>
            </a:extLst>
          </p:cNvPr>
          <p:cNvSpPr>
            <a:spLocks noGrp="1"/>
          </p:cNvSpPr>
          <p:nvPr>
            <p:ph type="body" sz="quarter" idx="28" hasCustomPrompt="1"/>
          </p:nvPr>
        </p:nvSpPr>
        <p:spPr>
          <a:xfrm>
            <a:off x="10856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27" name="Text Placeholder 25">
            <a:extLst>
              <a:ext uri="{FF2B5EF4-FFF2-40B4-BE49-F238E27FC236}">
                <a16:creationId xmlns:a16="http://schemas.microsoft.com/office/drawing/2014/main" id="{2B43DCA3-2B11-F51E-772B-F3C6B42B2C5C}"/>
              </a:ext>
            </a:extLst>
          </p:cNvPr>
          <p:cNvSpPr>
            <a:spLocks noGrp="1"/>
          </p:cNvSpPr>
          <p:nvPr>
            <p:ph type="body" sz="quarter" idx="29" hasCustomPrompt="1"/>
          </p:nvPr>
        </p:nvSpPr>
        <p:spPr>
          <a:xfrm>
            <a:off x="10856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28" name="Text Placeholder 25">
            <a:extLst>
              <a:ext uri="{FF2B5EF4-FFF2-40B4-BE49-F238E27FC236}">
                <a16:creationId xmlns:a16="http://schemas.microsoft.com/office/drawing/2014/main" id="{5C91D120-98FD-F797-9C24-0CED3414A4D2}"/>
              </a:ext>
            </a:extLst>
          </p:cNvPr>
          <p:cNvSpPr>
            <a:spLocks noGrp="1"/>
          </p:cNvSpPr>
          <p:nvPr>
            <p:ph type="body" sz="quarter" idx="30" hasCustomPrompt="1"/>
          </p:nvPr>
        </p:nvSpPr>
        <p:spPr>
          <a:xfrm>
            <a:off x="10856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29" name="Text Placeholder 25">
            <a:extLst>
              <a:ext uri="{FF2B5EF4-FFF2-40B4-BE49-F238E27FC236}">
                <a16:creationId xmlns:a16="http://schemas.microsoft.com/office/drawing/2014/main" id="{5F64847A-C2AD-BCB0-DB59-3B89A675C601}"/>
              </a:ext>
            </a:extLst>
          </p:cNvPr>
          <p:cNvSpPr>
            <a:spLocks noGrp="1"/>
          </p:cNvSpPr>
          <p:nvPr>
            <p:ph type="body" sz="quarter" idx="31" hasCustomPrompt="1"/>
          </p:nvPr>
        </p:nvSpPr>
        <p:spPr>
          <a:xfrm>
            <a:off x="10856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0" name="Text Placeholder 25">
            <a:extLst>
              <a:ext uri="{FF2B5EF4-FFF2-40B4-BE49-F238E27FC236}">
                <a16:creationId xmlns:a16="http://schemas.microsoft.com/office/drawing/2014/main" id="{ED9729DC-B69D-2306-F00B-28F954A8E207}"/>
              </a:ext>
            </a:extLst>
          </p:cNvPr>
          <p:cNvSpPr>
            <a:spLocks noGrp="1"/>
          </p:cNvSpPr>
          <p:nvPr>
            <p:ph type="body" sz="quarter" idx="32" hasCustomPrompt="1"/>
          </p:nvPr>
        </p:nvSpPr>
        <p:spPr>
          <a:xfrm>
            <a:off x="6533933" y="4471727"/>
            <a:ext cx="4592640" cy="334320"/>
          </a:xfrm>
          <a:prstGeom prst="rect">
            <a:avLst/>
          </a:prstGeom>
        </p:spPr>
        <p:txBody>
          <a:bodyPr/>
          <a:lstStyle>
            <a:lvl1pPr marL="0" indent="0" algn="l">
              <a:buNone/>
              <a:defRPr sz="2000" b="1" i="0">
                <a:solidFill>
                  <a:srgbClr val="2C3A52"/>
                </a:solidFill>
                <a:latin typeface="Trebuchet MS" panose="020B0703020202090204" pitchFamily="34" charset="0"/>
              </a:defRPr>
            </a:lvl1pPr>
          </a:lstStyle>
          <a:p>
            <a:pPr lvl="0"/>
            <a:r>
              <a:rPr lang="en-US" dirty="0"/>
              <a:t>Speaker Name, Organization</a:t>
            </a:r>
          </a:p>
        </p:txBody>
      </p:sp>
      <p:sp>
        <p:nvSpPr>
          <p:cNvPr id="31" name="Text Placeholder 25">
            <a:extLst>
              <a:ext uri="{FF2B5EF4-FFF2-40B4-BE49-F238E27FC236}">
                <a16:creationId xmlns:a16="http://schemas.microsoft.com/office/drawing/2014/main" id="{A04F0918-21AA-8D55-D793-31A5F706A88B}"/>
              </a:ext>
            </a:extLst>
          </p:cNvPr>
          <p:cNvSpPr>
            <a:spLocks noGrp="1"/>
          </p:cNvSpPr>
          <p:nvPr>
            <p:ph type="body" sz="quarter" idx="33" hasCustomPrompt="1"/>
          </p:nvPr>
        </p:nvSpPr>
        <p:spPr>
          <a:xfrm>
            <a:off x="6533933" y="4840933"/>
            <a:ext cx="4592640" cy="277341"/>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Email Address</a:t>
            </a:r>
          </a:p>
        </p:txBody>
      </p:sp>
      <p:sp>
        <p:nvSpPr>
          <p:cNvPr id="32" name="Text Placeholder 25">
            <a:extLst>
              <a:ext uri="{FF2B5EF4-FFF2-40B4-BE49-F238E27FC236}">
                <a16:creationId xmlns:a16="http://schemas.microsoft.com/office/drawing/2014/main" id="{F7B86C37-C3FF-371D-3F48-F5A67F851119}"/>
              </a:ext>
            </a:extLst>
          </p:cNvPr>
          <p:cNvSpPr>
            <a:spLocks noGrp="1"/>
          </p:cNvSpPr>
          <p:nvPr>
            <p:ph type="body" sz="quarter" idx="34" hasCustomPrompt="1"/>
          </p:nvPr>
        </p:nvSpPr>
        <p:spPr>
          <a:xfrm>
            <a:off x="6533932" y="5162824"/>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Phone Number</a:t>
            </a:r>
          </a:p>
        </p:txBody>
      </p:sp>
      <p:sp>
        <p:nvSpPr>
          <p:cNvPr id="33" name="Text Placeholder 25">
            <a:extLst>
              <a:ext uri="{FF2B5EF4-FFF2-40B4-BE49-F238E27FC236}">
                <a16:creationId xmlns:a16="http://schemas.microsoft.com/office/drawing/2014/main" id="{6462C683-58B9-093C-2834-FE16B2010C06}"/>
              </a:ext>
            </a:extLst>
          </p:cNvPr>
          <p:cNvSpPr>
            <a:spLocks noGrp="1"/>
          </p:cNvSpPr>
          <p:nvPr>
            <p:ph type="body" sz="quarter" idx="35" hasCustomPrompt="1"/>
          </p:nvPr>
        </p:nvSpPr>
        <p:spPr>
          <a:xfrm>
            <a:off x="6533931" y="5486090"/>
            <a:ext cx="4592640" cy="277342"/>
          </a:xfrm>
          <a:prstGeom prst="rect">
            <a:avLst/>
          </a:prstGeom>
          <a:ln>
            <a:noFill/>
          </a:ln>
        </p:spPr>
        <p:txBody>
          <a:bodyPr/>
          <a:lstStyle>
            <a:lvl1pPr marL="0" indent="0" algn="l">
              <a:buNone/>
              <a:defRPr sz="2000" b="0" i="0">
                <a:solidFill>
                  <a:srgbClr val="202C41"/>
                </a:solidFill>
                <a:latin typeface="Trebuchet MS" panose="020B0703020202090204" pitchFamily="34" charset="0"/>
              </a:defRPr>
            </a:lvl1pPr>
          </a:lstStyle>
          <a:p>
            <a:pPr lvl="0"/>
            <a:r>
              <a:rPr lang="en-US" dirty="0"/>
              <a:t>Website</a:t>
            </a:r>
          </a:p>
        </p:txBody>
      </p:sp>
      <p:sp>
        <p:nvSpPr>
          <p:cNvPr id="34" name="TextBox 33">
            <a:extLst>
              <a:ext uri="{FF2B5EF4-FFF2-40B4-BE49-F238E27FC236}">
                <a16:creationId xmlns:a16="http://schemas.microsoft.com/office/drawing/2014/main" id="{B5350530-FEAC-A299-0BA0-64528813EAD9}"/>
              </a:ext>
            </a:extLst>
          </p:cNvPr>
          <p:cNvSpPr txBox="1"/>
          <p:nvPr/>
        </p:nvSpPr>
        <p:spPr>
          <a:xfrm>
            <a:off x="1085631" y="314660"/>
            <a:ext cx="100409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2C3A52"/>
                </a:solidFill>
                <a:effectLst/>
                <a:latin typeface="Trebuchet MS" panose="020B0703020202090204" pitchFamily="34" charset="0"/>
              </a:rPr>
              <a:t>Contact Information</a:t>
            </a:r>
          </a:p>
        </p:txBody>
      </p:sp>
      <p:sp>
        <p:nvSpPr>
          <p:cNvPr id="42" name="Rectangle 41">
            <a:extLst>
              <a:ext uri="{FF2B5EF4-FFF2-40B4-BE49-F238E27FC236}">
                <a16:creationId xmlns:a16="http://schemas.microsoft.com/office/drawing/2014/main" id="{4CAAE5F2-AE18-C544-1187-CF0441C296D3}"/>
              </a:ext>
            </a:extLst>
          </p:cNvPr>
          <p:cNvSpPr/>
          <p:nvPr/>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A picture containing text&#10;&#10;Description automatically generated">
            <a:extLst>
              <a:ext uri="{FF2B5EF4-FFF2-40B4-BE49-F238E27FC236}">
                <a16:creationId xmlns:a16="http://schemas.microsoft.com/office/drawing/2014/main" id="{889ED987-8135-CB30-53FC-7A0F727955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35" name="TextBox 34">
            <a:extLst>
              <a:ext uri="{FF2B5EF4-FFF2-40B4-BE49-F238E27FC236}">
                <a16:creationId xmlns:a16="http://schemas.microsoft.com/office/drawing/2014/main" id="{79707301-7AC2-2BD7-8D30-B702052EA2F2}"/>
              </a:ext>
            </a:extLst>
          </p:cNvPr>
          <p:cNvSpPr txBox="1"/>
          <p:nvPr/>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284785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orizontal Graph">
    <p:spTree>
      <p:nvGrpSpPr>
        <p:cNvPr id="1" name=""/>
        <p:cNvGrpSpPr/>
        <p:nvPr/>
      </p:nvGrpSpPr>
      <p:grpSpPr>
        <a:xfrm>
          <a:off x="0" y="0"/>
          <a:ext cx="0" cy="0"/>
          <a:chOff x="0" y="0"/>
          <a:chExt cx="0" cy="0"/>
        </a:xfrm>
      </p:grpSpPr>
      <p:sp>
        <p:nvSpPr>
          <p:cNvPr id="15" name="Picture Placeholder 15"/>
          <p:cNvSpPr>
            <a:spLocks noGrp="1"/>
          </p:cNvSpPr>
          <p:nvPr>
            <p:ph type="pic" sz="quarter" idx="16" hasCustomPrompt="1"/>
          </p:nvPr>
        </p:nvSpPr>
        <p:spPr>
          <a:xfrm>
            <a:off x="1608667" y="3289573"/>
            <a:ext cx="9160933" cy="3163444"/>
          </a:xfrm>
          <a:prstGeom prst="rect">
            <a:avLst/>
          </a:prstGeom>
        </p:spPr>
        <p:txBody>
          <a:bodyPr/>
          <a:lstStyle>
            <a:lvl1pPr>
              <a:defRPr/>
            </a:lvl1pPr>
          </a:lstStyle>
          <a:p>
            <a:r>
              <a:rPr lang="en-US" dirty="0"/>
              <a:t>GRAPH</a:t>
            </a:r>
          </a:p>
        </p:txBody>
      </p:sp>
      <p:sp>
        <p:nvSpPr>
          <p:cNvPr id="13" name="Title 12"/>
          <p:cNvSpPr>
            <a:spLocks noGrp="1"/>
          </p:cNvSpPr>
          <p:nvPr>
            <p:ph type="title"/>
          </p:nvPr>
        </p:nvSpPr>
        <p:spPr/>
        <p:txBody>
          <a:bodyPr/>
          <a:lstStyle>
            <a:lvl1pPr>
              <a:defRPr/>
            </a:lvl1pPr>
          </a:lstStyle>
          <a:p>
            <a:r>
              <a:rPr lang="en-US" dirty="0"/>
              <a:t>Click to edit Master title style</a:t>
            </a:r>
          </a:p>
        </p:txBody>
      </p:sp>
      <p:sp>
        <p:nvSpPr>
          <p:cNvPr id="20" name="Text Placeholder 19"/>
          <p:cNvSpPr>
            <a:spLocks noGrp="1"/>
          </p:cNvSpPr>
          <p:nvPr>
            <p:ph type="body" sz="quarter" idx="17"/>
          </p:nvPr>
        </p:nvSpPr>
        <p:spPr>
          <a:xfrm>
            <a:off x="204714" y="1208187"/>
            <a:ext cx="11740357" cy="797984"/>
          </a:xfrm>
        </p:spPr>
        <p:txBody>
          <a:bodyPr vert="horz" lIns="91440" tIns="45720" rIns="91440" bIns="45720" rtlCol="0">
            <a:noAutofit/>
          </a:bodyPr>
          <a:lstStyle>
            <a:lvl1pPr>
              <a:defRPr lang="en-US" sz="2000" b="1" smtClean="0">
                <a:solidFill>
                  <a:schemeClr val="accent1"/>
                </a:solidFill>
              </a:defRPr>
            </a:lvl1pPr>
          </a:lstStyle>
          <a:p>
            <a:pPr lvl="0"/>
            <a:r>
              <a:rPr lang="en-US" dirty="0"/>
              <a:t>Click to edit Master text styles</a:t>
            </a:r>
          </a:p>
        </p:txBody>
      </p:sp>
      <p:sp>
        <p:nvSpPr>
          <p:cNvPr id="22" name="Text Placeholder 21"/>
          <p:cNvSpPr>
            <a:spLocks noGrp="1"/>
          </p:cNvSpPr>
          <p:nvPr>
            <p:ph type="body" sz="quarter" idx="18"/>
          </p:nvPr>
        </p:nvSpPr>
        <p:spPr>
          <a:xfrm>
            <a:off x="1608667" y="2316942"/>
            <a:ext cx="9160933" cy="903068"/>
          </a:xfrm>
        </p:spPr>
        <p:txBody>
          <a:bodyPr/>
          <a:lstStyle>
            <a:lvl1pPr>
              <a:defRPr>
                <a:solidFill>
                  <a:schemeClr val="tx1"/>
                </a:solidFill>
              </a:defRPr>
            </a:lvl1pPr>
          </a:lstStyle>
          <a:p>
            <a:pPr lvl="0"/>
            <a:r>
              <a:rPr lang="en-US" dirty="0"/>
              <a:t>Click to edit Master text styles</a:t>
            </a:r>
          </a:p>
        </p:txBody>
      </p:sp>
      <p:sp>
        <p:nvSpPr>
          <p:cNvPr id="27" name="Slide Number Placeholder 26"/>
          <p:cNvSpPr>
            <a:spLocks noGrp="1"/>
          </p:cNvSpPr>
          <p:nvPr>
            <p:ph type="sldNum" sz="quarter" idx="20"/>
          </p:nvPr>
        </p:nvSpPr>
        <p:spPr/>
        <p:txBody>
          <a:bodyPr/>
          <a:lstStyle>
            <a:lvl1pPr>
              <a:defRPr/>
            </a:lvl1pPr>
          </a:lstStyle>
          <a:p>
            <a:fld id="{DDE0521C-FD83-B740-8F2F-1351D8E068B6}" type="slidenum">
              <a:rPr lang="en-US" smtClean="0"/>
              <a:pPr/>
              <a:t>‹#›</a:t>
            </a:fld>
            <a:endParaRPr lang="en-US" dirty="0"/>
          </a:p>
        </p:txBody>
      </p:sp>
      <p:sp>
        <p:nvSpPr>
          <p:cNvPr id="2" name="Footer Placeholder 1">
            <a:extLst>
              <a:ext uri="{FF2B5EF4-FFF2-40B4-BE49-F238E27FC236}">
                <a16:creationId xmlns:a16="http://schemas.microsoft.com/office/drawing/2014/main" id="{F8D86AB1-C2FF-AC4C-9972-EE1843151589}"/>
              </a:ext>
            </a:extLst>
          </p:cNvPr>
          <p:cNvSpPr>
            <a:spLocks noGrp="1"/>
          </p:cNvSpPr>
          <p:nvPr>
            <p:ph type="ftr" sz="quarter" idx="21"/>
          </p:nvPr>
        </p:nvSpPr>
        <p:spPr/>
        <p:txBody>
          <a:bodyPr/>
          <a:lstStyle/>
          <a:p>
            <a:pPr algn="r"/>
            <a:r>
              <a:rPr lang="en-US" dirty="0"/>
              <a:t>GAUGE 2022</a:t>
            </a:r>
          </a:p>
        </p:txBody>
      </p:sp>
      <p:sp>
        <p:nvSpPr>
          <p:cNvPr id="3" name="Rectangle 2">
            <a:extLst>
              <a:ext uri="{FF2B5EF4-FFF2-40B4-BE49-F238E27FC236}">
                <a16:creationId xmlns:a16="http://schemas.microsoft.com/office/drawing/2014/main" id="{62A0D2F8-9E45-AF40-9466-2E965D7A5085}"/>
              </a:ext>
            </a:extLst>
          </p:cNvPr>
          <p:cNvSpPr/>
          <p:nvPr userDrawn="1"/>
        </p:nvSpPr>
        <p:spPr>
          <a:xfrm>
            <a:off x="0" y="4993240"/>
            <a:ext cx="3441843" cy="1499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arlow Medium" panose="00000600000000000000" pitchFamily="2" charset="0"/>
            </a:endParaRPr>
          </a:p>
        </p:txBody>
      </p:sp>
    </p:spTree>
    <p:extLst>
      <p:ext uri="{BB962C8B-B14F-4D97-AF65-F5344CB8AC3E}">
        <p14:creationId xmlns:p14="http://schemas.microsoft.com/office/powerpoint/2010/main" val="343407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3SBC - Moderato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392925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3SBC - Speaker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827BB-7693-5FF2-DBA8-378E27FCE99B}"/>
              </a:ext>
            </a:extLst>
          </p:cNvPr>
          <p:cNvSpPr/>
          <p:nvPr/>
        </p:nvSpPr>
        <p:spPr>
          <a:xfrm>
            <a:off x="-2" y="0"/>
            <a:ext cx="9421587" cy="6858000"/>
          </a:xfrm>
          <a:prstGeom prst="rect">
            <a:avLst/>
          </a:prstGeom>
          <a:solidFill>
            <a:srgbClr val="2C3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77378A0F-2121-5AA9-77C4-606E78B3D709}"/>
              </a:ext>
            </a:extLst>
          </p:cNvPr>
          <p:cNvSpPr/>
          <p:nvPr/>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248439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3SBC - Moderato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Moderator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353605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3SBC - Speak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4C1F36D-2672-077D-4130-BCE2B97C6D1E}"/>
              </a:ext>
            </a:extLst>
          </p:cNvPr>
          <p:cNvSpPr txBox="1"/>
          <p:nvPr/>
        </p:nvSpPr>
        <p:spPr>
          <a:xfrm>
            <a:off x="831851" y="1518557"/>
            <a:ext cx="5556858"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500" b="1" dirty="0">
                <a:solidFill>
                  <a:srgbClr val="646E7E"/>
                </a:solidFill>
                <a:effectLst/>
                <a:latin typeface="OldErika" pitchFamily="2" charset="0"/>
              </a:rPr>
              <a:t>Speaker</a:t>
            </a:r>
            <a:endParaRPr lang="en-US" sz="3500" dirty="0">
              <a:solidFill>
                <a:srgbClr val="646E7E"/>
              </a:solidFill>
              <a:effectLst/>
              <a:latin typeface="OldErika" pitchFamily="2" charset="0"/>
            </a:endParaRPr>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831850" y="2493712"/>
            <a:ext cx="7223576" cy="630942"/>
          </a:xfrm>
        </p:spPr>
        <p:txBody>
          <a:bodyPr>
            <a:normAutofit/>
          </a:bodyPr>
          <a:lstStyle>
            <a:lvl1pPr marL="0" indent="0">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p:txBody>
      </p:sp>
      <p:sp>
        <p:nvSpPr>
          <p:cNvPr id="12" name="Text Placeholder 2">
            <a:extLst>
              <a:ext uri="{FF2B5EF4-FFF2-40B4-BE49-F238E27FC236}">
                <a16:creationId xmlns:a16="http://schemas.microsoft.com/office/drawing/2014/main" id="{160594DE-D268-8D89-9B13-38AAB781AFC7}"/>
              </a:ext>
            </a:extLst>
          </p:cNvPr>
          <p:cNvSpPr>
            <a:spLocks noGrp="1"/>
          </p:cNvSpPr>
          <p:nvPr>
            <p:ph type="body" idx="14" hasCustomPrompt="1"/>
          </p:nvPr>
        </p:nvSpPr>
        <p:spPr>
          <a:xfrm>
            <a:off x="831850" y="3244825"/>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14" name="Text Placeholder 2">
            <a:extLst>
              <a:ext uri="{FF2B5EF4-FFF2-40B4-BE49-F238E27FC236}">
                <a16:creationId xmlns:a16="http://schemas.microsoft.com/office/drawing/2014/main" id="{FCC46179-A5BA-0893-712C-FB8D770BF157}"/>
              </a:ext>
            </a:extLst>
          </p:cNvPr>
          <p:cNvSpPr>
            <a:spLocks noGrp="1"/>
          </p:cNvSpPr>
          <p:nvPr>
            <p:ph type="body" idx="15" hasCustomPrompt="1"/>
          </p:nvPr>
        </p:nvSpPr>
        <p:spPr>
          <a:xfrm>
            <a:off x="831850" y="4012267"/>
            <a:ext cx="7233558" cy="630942"/>
          </a:xfrm>
        </p:spPr>
        <p:txBody>
          <a:bodyPr>
            <a:normAutofit/>
          </a:bodyPr>
          <a:lstStyle>
            <a:lvl1pPr marL="0" indent="0">
              <a:buNone/>
              <a:defRPr sz="3800" b="0">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Company</a:t>
            </a:r>
          </a:p>
        </p:txBody>
      </p:sp>
      <p:cxnSp>
        <p:nvCxnSpPr>
          <p:cNvPr id="15" name="Straight Connector 14">
            <a:extLst>
              <a:ext uri="{FF2B5EF4-FFF2-40B4-BE49-F238E27FC236}">
                <a16:creationId xmlns:a16="http://schemas.microsoft.com/office/drawing/2014/main" id="{E90B2151-FEC4-919E-C4D0-2F51E365FABA}"/>
              </a:ext>
            </a:extLst>
          </p:cNvPr>
          <p:cNvCxnSpPr>
            <a:cxnSpLocks/>
          </p:cNvCxnSpPr>
          <p:nvPr/>
        </p:nvCxnSpPr>
        <p:spPr>
          <a:xfrm>
            <a:off x="821868" y="2197103"/>
            <a:ext cx="7233558" cy="0"/>
          </a:xfrm>
          <a:prstGeom prst="line">
            <a:avLst/>
          </a:prstGeom>
          <a:ln w="38100">
            <a:solidFill>
              <a:srgbClr val="646E7E"/>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E09B9AE7-8AD8-946F-5D87-8C9148A20E9D}"/>
              </a:ext>
            </a:extLst>
          </p:cNvPr>
          <p:cNvSpPr>
            <a:spLocks noGrp="1"/>
          </p:cNvSpPr>
          <p:nvPr>
            <p:ph type="pic" sz="quarter" idx="16" hasCustomPrompt="1"/>
          </p:nvPr>
        </p:nvSpPr>
        <p:spPr>
          <a:xfrm>
            <a:off x="8514556" y="1189115"/>
            <a:ext cx="3013416" cy="4209393"/>
          </a:xfrm>
          <a:solidFill>
            <a:srgbClr val="646E7E"/>
          </a:solidFill>
        </p:spPr>
        <p:txBody>
          <a:bodyPr/>
          <a:lstStyle>
            <a:lvl1pPr marL="0" indent="0" algn="ctr">
              <a:buNone/>
              <a:defRPr/>
            </a:lvl1pPr>
          </a:lstStyle>
          <a:p>
            <a:r>
              <a:rPr lang="en-US" dirty="0"/>
              <a:t>Insert Picture Here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235854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378A0F-2121-5AA9-77C4-606E78B3D709}"/>
              </a:ext>
            </a:extLst>
          </p:cNvPr>
          <p:cNvSpPr/>
          <p:nvPr/>
        </p:nvSpPr>
        <p:spPr>
          <a:xfrm>
            <a:off x="9421586" y="0"/>
            <a:ext cx="2770414" cy="6858000"/>
          </a:xfrm>
          <a:prstGeom prst="rect">
            <a:avLst/>
          </a:prstGeom>
          <a:solidFill>
            <a:srgbClr val="B49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9C1DAE56-3F59-EBB9-B814-53EE8AB22627}"/>
              </a:ext>
            </a:extLst>
          </p:cNvPr>
          <p:cNvSpPr>
            <a:spLocks noGrp="1"/>
          </p:cNvSpPr>
          <p:nvPr>
            <p:ph type="body" idx="13" hasCustomPrompt="1"/>
          </p:nvPr>
        </p:nvSpPr>
        <p:spPr>
          <a:xfrm>
            <a:off x="565632" y="2001787"/>
            <a:ext cx="7223576" cy="3386227"/>
          </a:xfrm>
        </p:spPr>
        <p:txBody>
          <a:bodyPr>
            <a:normAutofit/>
          </a:bodyPr>
          <a:lstStyle>
            <a:lvl1pPr marL="0" indent="0" algn="ctr">
              <a:buNone/>
              <a:defRPr sz="4800" b="1">
                <a:solidFill>
                  <a:srgbClr val="B49D5A"/>
                </a:solidFill>
                <a:latin typeface="Trebuchet MS" panose="020B070302020209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Title</a:t>
            </a:r>
          </a:p>
        </p:txBody>
      </p:sp>
      <p:pic>
        <p:nvPicPr>
          <p:cNvPr id="26" name="Picture 25" descr="A picture containing background pattern&#10;&#10;Description automatically generated">
            <a:extLst>
              <a:ext uri="{FF2B5EF4-FFF2-40B4-BE49-F238E27FC236}">
                <a16:creationId xmlns:a16="http://schemas.microsoft.com/office/drawing/2014/main" id="{562155DF-5F90-07F5-0924-D6285C1604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3272" y="5912294"/>
            <a:ext cx="1227042" cy="549739"/>
          </a:xfrm>
          <a:prstGeom prst="rect">
            <a:avLst/>
          </a:prstGeom>
        </p:spPr>
      </p:pic>
    </p:spTree>
    <p:extLst>
      <p:ext uri="{BB962C8B-B14F-4D97-AF65-F5344CB8AC3E}">
        <p14:creationId xmlns:p14="http://schemas.microsoft.com/office/powerpoint/2010/main" val="234765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3SBC - Introductions Info">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pPr>
              <a:defRPr/>
            </a:pPr>
            <a:fld id="{D0EC0BE8-D420-4B26-B260-2155CA526BF9}" type="slidenum">
              <a:rPr lang="en-US" altLang="en-US" smtClean="0"/>
              <a:pPr>
                <a:defRPr/>
              </a:pPr>
              <a:t>‹#›</a:t>
            </a:fld>
            <a:endParaRPr lang="en-US" alt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p:nvCxnSpPr>
        <p:spPr>
          <a:xfrm>
            <a:off x="838200" y="1288575"/>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11" name="Rectangle 10">
            <a:extLst>
              <a:ext uri="{FF2B5EF4-FFF2-40B4-BE49-F238E27FC236}">
                <a16:creationId xmlns:a16="http://schemas.microsoft.com/office/drawing/2014/main" id="{CC4814D9-2CD9-A243-AFA3-6CABA0746598}"/>
              </a:ext>
            </a:extLst>
          </p:cNvPr>
          <p:cNvSpPr/>
          <p:nvPr/>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0DFE393-418D-D0CE-A6F1-F8ED9753174D}"/>
              </a:ext>
            </a:extLst>
          </p:cNvPr>
          <p:cNvSpPr txBox="1"/>
          <p:nvPr/>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8" name="TextBox 7">
            <a:extLst>
              <a:ext uri="{FF2B5EF4-FFF2-40B4-BE49-F238E27FC236}">
                <a16:creationId xmlns:a16="http://schemas.microsoft.com/office/drawing/2014/main" id="{06777018-FA82-20A2-46D3-D6E986374CA0}"/>
              </a:ext>
            </a:extLst>
          </p:cNvPr>
          <p:cNvSpPr txBox="1"/>
          <p:nvPr/>
        </p:nvSpPr>
        <p:spPr>
          <a:xfrm>
            <a:off x="838200" y="477859"/>
            <a:ext cx="10515600" cy="769441"/>
          </a:xfrm>
          <a:prstGeom prst="rect">
            <a:avLst/>
          </a:prstGeom>
          <a:noFill/>
        </p:spPr>
        <p:txBody>
          <a:bodyPr wrap="square" rtlCol="0">
            <a:spAutoFit/>
          </a:bodyPr>
          <a:lstStyle/>
          <a:p>
            <a:r>
              <a:rPr lang="en-US" sz="4400" b="1" dirty="0">
                <a:solidFill>
                  <a:srgbClr val="B49D5A"/>
                </a:solidFill>
                <a:latin typeface="Trebuchet MS" panose="020B0703020202090204" pitchFamily="34" charset="0"/>
              </a:rPr>
              <a:t>Introductions</a:t>
            </a:r>
          </a:p>
        </p:txBody>
      </p:sp>
      <p:sp>
        <p:nvSpPr>
          <p:cNvPr id="14" name="TextBox 13">
            <a:extLst>
              <a:ext uri="{FF2B5EF4-FFF2-40B4-BE49-F238E27FC236}">
                <a16:creationId xmlns:a16="http://schemas.microsoft.com/office/drawing/2014/main" id="{E5A675A0-ECD8-2F55-06A1-B6ACB2013D9E}"/>
              </a:ext>
            </a:extLst>
          </p:cNvPr>
          <p:cNvSpPr txBox="1"/>
          <p:nvPr/>
        </p:nvSpPr>
        <p:spPr>
          <a:xfrm>
            <a:off x="838200" y="1408586"/>
            <a:ext cx="10515600" cy="630942"/>
          </a:xfrm>
          <a:prstGeom prst="rect">
            <a:avLst/>
          </a:prstGeom>
          <a:noFill/>
        </p:spPr>
        <p:txBody>
          <a:bodyPr wrap="square" rtlCol="0">
            <a:spAutoFit/>
          </a:bodyPr>
          <a:lstStyle/>
          <a:p>
            <a:r>
              <a:rPr lang="en-US" sz="3500" b="1" dirty="0">
                <a:solidFill>
                  <a:srgbClr val="2C3A52"/>
                </a:solidFill>
                <a:latin typeface="Trebuchet MS" panose="020B0703020202090204" pitchFamily="34" charset="0"/>
              </a:rPr>
              <a:t>Suggested Format:</a:t>
            </a:r>
          </a:p>
        </p:txBody>
      </p:sp>
      <p:sp>
        <p:nvSpPr>
          <p:cNvPr id="16" name="TextBox 15">
            <a:extLst>
              <a:ext uri="{FF2B5EF4-FFF2-40B4-BE49-F238E27FC236}">
                <a16:creationId xmlns:a16="http://schemas.microsoft.com/office/drawing/2014/main" id="{C6F1B8F5-24F0-2428-5437-45638DC6A06C}"/>
              </a:ext>
            </a:extLst>
          </p:cNvPr>
          <p:cNvSpPr txBox="1"/>
          <p:nvPr/>
        </p:nvSpPr>
        <p:spPr>
          <a:xfrm>
            <a:off x="838200" y="2241343"/>
            <a:ext cx="8550729" cy="3416320"/>
          </a:xfrm>
          <a:prstGeom prst="rect">
            <a:avLst/>
          </a:prstGeom>
          <a:noFill/>
        </p:spPr>
        <p:txBody>
          <a:bodyPr wrap="square" rtlCol="0">
            <a:spAutoFit/>
          </a:bodyPr>
          <a:lstStyle/>
          <a:p>
            <a:pPr marL="514350" indent="-514350">
              <a:buFont typeface="Arial" panose="020B0604020202020204" pitchFamily="34" charset="0"/>
              <a:buChar char="•"/>
            </a:pPr>
            <a:r>
              <a:rPr lang="en-US" sz="2400" b="1" dirty="0">
                <a:solidFill>
                  <a:srgbClr val="202C41"/>
                </a:solidFill>
                <a:latin typeface="Trebuchet MS" panose="020B0703020202090204" pitchFamily="34" charset="0"/>
              </a:rPr>
              <a:t>Pre-Intensive Session (75 Minutes): </a:t>
            </a:r>
            <a:r>
              <a:rPr lang="en-US" sz="2400" dirty="0">
                <a:solidFill>
                  <a:srgbClr val="202C41"/>
                </a:solidFill>
                <a:latin typeface="Trebuchet MS" panose="020B0703020202090204" pitchFamily="34" charset="0"/>
              </a:rPr>
              <a:t>Moderator provides introductions, and each speaker is given 20-30 minutes to present their area of expertise related to the session topic</a:t>
            </a:r>
          </a:p>
          <a:p>
            <a:pPr marL="514350" indent="-514350">
              <a:buFont typeface="Arial" panose="020B0604020202020204" pitchFamily="34" charset="0"/>
              <a:buChar char="•"/>
            </a:pPr>
            <a:endParaRPr lang="en-US" sz="2400" dirty="0">
              <a:solidFill>
                <a:srgbClr val="202C41"/>
              </a:solidFill>
              <a:latin typeface="Trebuchet MS" panose="020B0703020202090204" pitchFamily="34" charset="0"/>
            </a:endParaRPr>
          </a:p>
          <a:p>
            <a:pPr marL="457200" indent="-457200">
              <a:buFont typeface="Arial" panose="020B0604020202020204" pitchFamily="34" charset="0"/>
              <a:buChar char="•"/>
            </a:pPr>
            <a:r>
              <a:rPr lang="en-US" sz="2400" b="1" dirty="0">
                <a:solidFill>
                  <a:srgbClr val="202C41"/>
                </a:solidFill>
                <a:latin typeface="Trebuchet MS" panose="020B0703020202090204" pitchFamily="34" charset="0"/>
              </a:rPr>
              <a:t>Breakout Session (60 Minutes): </a:t>
            </a:r>
            <a:r>
              <a:rPr lang="en-US" sz="2400" dirty="0">
                <a:solidFill>
                  <a:srgbClr val="202C41"/>
                </a:solidFill>
                <a:latin typeface="Trebuchet MS" panose="020B0703020202090204" pitchFamily="34" charset="0"/>
              </a:rPr>
              <a:t>Moderator provides introductions, and each speaker is given 5-8 minutes to introduce themselves and present their specific information related to the session topic</a:t>
            </a:r>
          </a:p>
        </p:txBody>
      </p:sp>
    </p:spTree>
    <p:extLst>
      <p:ext uri="{BB962C8B-B14F-4D97-AF65-F5344CB8AC3E}">
        <p14:creationId xmlns:p14="http://schemas.microsoft.com/office/powerpoint/2010/main" val="2861693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SBC -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D77E-789D-689D-99AB-8C43D8732AF3}"/>
              </a:ext>
            </a:extLst>
          </p:cNvPr>
          <p:cNvSpPr>
            <a:spLocks noGrp="1"/>
          </p:cNvSpPr>
          <p:nvPr>
            <p:ph type="title" hasCustomPrompt="1"/>
          </p:nvPr>
        </p:nvSpPr>
        <p:spPr>
          <a:xfrm>
            <a:off x="838200" y="365125"/>
            <a:ext cx="10515600" cy="549275"/>
          </a:xfrm>
        </p:spPr>
        <p:txBody>
          <a:bodyPr/>
          <a:lstStyle>
            <a:lvl1pPr>
              <a:defRPr b="1">
                <a:solidFill>
                  <a:srgbClr val="2C3A52"/>
                </a:solidFill>
                <a:latin typeface="Trebuchet MS" panose="020B0703020202090204" pitchFamily="34" charset="0"/>
              </a:defRPr>
            </a:lvl1pPr>
          </a:lstStyle>
          <a:p>
            <a:r>
              <a:rPr lang="en-US" dirty="0"/>
              <a:t>Slide Title Here</a:t>
            </a:r>
          </a:p>
        </p:txBody>
      </p:sp>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pPr>
              <a:defRPr/>
            </a:pPr>
            <a:fld id="{D0EC0BE8-D420-4B26-B260-2155CA526BF9}" type="slidenum">
              <a:rPr lang="en-US" altLang="en-US" smtClean="0"/>
              <a:pPr>
                <a:defRPr/>
              </a:pPr>
              <a:t>‹#›</a:t>
            </a:fld>
            <a:endParaRPr lang="en-US" alt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p:nvCxnSpPr>
        <p:spPr>
          <a:xfrm>
            <a:off x="838200" y="1065786"/>
            <a:ext cx="10515600" cy="0"/>
          </a:xfrm>
          <a:prstGeom prst="line">
            <a:avLst/>
          </a:prstGeom>
          <a:ln w="38100">
            <a:solidFill>
              <a:srgbClr val="B49D5A"/>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3" name="Content Placeholder 2">
            <a:extLst>
              <a:ext uri="{FF2B5EF4-FFF2-40B4-BE49-F238E27FC236}">
                <a16:creationId xmlns:a16="http://schemas.microsoft.com/office/drawing/2014/main" id="{59327E75-B28F-D768-B014-AC7BE34E3AD8}"/>
              </a:ext>
            </a:extLst>
          </p:cNvPr>
          <p:cNvSpPr>
            <a:spLocks noGrp="1"/>
          </p:cNvSpPr>
          <p:nvPr>
            <p:ph idx="1" hasCustomPrompt="1"/>
          </p:nvPr>
        </p:nvSpPr>
        <p:spPr>
          <a:xfrm>
            <a:off x="838200" y="1268422"/>
            <a:ext cx="10515600" cy="4351338"/>
          </a:xfrm>
        </p:spPr>
        <p:txBody>
          <a:bodyPr/>
          <a:lstStyle>
            <a:lvl1pPr>
              <a:defRPr>
                <a:solidFill>
                  <a:srgbClr val="202C41"/>
                </a:solidFill>
                <a:latin typeface="Trebuchet MS" panose="020B0703020202090204" pitchFamily="34" charset="0"/>
              </a:defRPr>
            </a:lvl1pPr>
          </a:lstStyle>
          <a:p>
            <a:pPr lvl="0"/>
            <a:r>
              <a:rPr lang="en-US" dirty="0"/>
              <a:t>Insert Content Here</a:t>
            </a:r>
          </a:p>
        </p:txBody>
      </p:sp>
      <p:sp>
        <p:nvSpPr>
          <p:cNvPr id="11" name="Rectangle 10">
            <a:extLst>
              <a:ext uri="{FF2B5EF4-FFF2-40B4-BE49-F238E27FC236}">
                <a16:creationId xmlns:a16="http://schemas.microsoft.com/office/drawing/2014/main" id="{CC4814D9-2CD9-A243-AFA3-6CABA0746598}"/>
              </a:ext>
            </a:extLst>
          </p:cNvPr>
          <p:cNvSpPr/>
          <p:nvPr/>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12" name="TextBox 11">
            <a:extLst>
              <a:ext uri="{FF2B5EF4-FFF2-40B4-BE49-F238E27FC236}">
                <a16:creationId xmlns:a16="http://schemas.microsoft.com/office/drawing/2014/main" id="{7FC30C61-23A1-1683-76D0-AF5F3F1BA270}"/>
              </a:ext>
            </a:extLst>
          </p:cNvPr>
          <p:cNvSpPr txBox="1"/>
          <p:nvPr/>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607509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3SBC - Key Takeawa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D77E-789D-689D-99AB-8C43D8732AF3}"/>
              </a:ext>
            </a:extLst>
          </p:cNvPr>
          <p:cNvSpPr>
            <a:spLocks noGrp="1"/>
          </p:cNvSpPr>
          <p:nvPr>
            <p:ph type="title" hasCustomPrompt="1"/>
          </p:nvPr>
        </p:nvSpPr>
        <p:spPr>
          <a:xfrm>
            <a:off x="838200" y="365125"/>
            <a:ext cx="10515600" cy="549275"/>
          </a:xfrm>
        </p:spPr>
        <p:txBody>
          <a:bodyPr/>
          <a:lstStyle>
            <a:lvl1pPr>
              <a:defRPr b="1">
                <a:solidFill>
                  <a:srgbClr val="B49D5A"/>
                </a:solidFill>
                <a:latin typeface="Trebuchet MS" panose="020B0703020202090204" pitchFamily="34" charset="0"/>
              </a:defRPr>
            </a:lvl1pPr>
          </a:lstStyle>
          <a:p>
            <a:r>
              <a:rPr lang="en-US" dirty="0"/>
              <a:t>Key Takeaways</a:t>
            </a:r>
          </a:p>
        </p:txBody>
      </p:sp>
      <p:sp>
        <p:nvSpPr>
          <p:cNvPr id="4" name="Date Placeholder 3">
            <a:extLst>
              <a:ext uri="{FF2B5EF4-FFF2-40B4-BE49-F238E27FC236}">
                <a16:creationId xmlns:a16="http://schemas.microsoft.com/office/drawing/2014/main" id="{47C7ECD4-7627-22C9-2E85-C709F6028CE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A094EFF-5165-8340-88AA-E3246EE5B89E}"/>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B143CD5D-31C1-69E2-2CEC-849EA776C6F6}"/>
              </a:ext>
            </a:extLst>
          </p:cNvPr>
          <p:cNvSpPr>
            <a:spLocks noGrp="1"/>
          </p:cNvSpPr>
          <p:nvPr>
            <p:ph type="sldNum" sz="quarter" idx="12"/>
          </p:nvPr>
        </p:nvSpPr>
        <p:spPr/>
        <p:txBody>
          <a:bodyPr/>
          <a:lstStyle/>
          <a:p>
            <a:pPr>
              <a:defRPr/>
            </a:pPr>
            <a:fld id="{D0EC0BE8-D420-4B26-B260-2155CA526BF9}" type="slidenum">
              <a:rPr lang="en-US" altLang="en-US" smtClean="0"/>
              <a:pPr>
                <a:defRPr/>
              </a:pPr>
              <a:t>‹#›</a:t>
            </a:fld>
            <a:endParaRPr lang="en-US" altLang="en-US"/>
          </a:p>
        </p:txBody>
      </p:sp>
      <p:cxnSp>
        <p:nvCxnSpPr>
          <p:cNvPr id="7" name="Straight Connector 6">
            <a:extLst>
              <a:ext uri="{FF2B5EF4-FFF2-40B4-BE49-F238E27FC236}">
                <a16:creationId xmlns:a16="http://schemas.microsoft.com/office/drawing/2014/main" id="{0A5FC0EB-CBE1-2E19-BF49-42D2CC90E029}"/>
              </a:ext>
            </a:extLst>
          </p:cNvPr>
          <p:cNvCxnSpPr>
            <a:cxnSpLocks/>
          </p:cNvCxnSpPr>
          <p:nvPr/>
        </p:nvCxnSpPr>
        <p:spPr>
          <a:xfrm>
            <a:off x="838200" y="1065786"/>
            <a:ext cx="10515600" cy="0"/>
          </a:xfrm>
          <a:prstGeom prst="line">
            <a:avLst/>
          </a:prstGeom>
          <a:ln w="38100">
            <a:solidFill>
              <a:srgbClr val="2C3A52"/>
            </a:solidFill>
          </a:ln>
        </p:spPr>
        <p:style>
          <a:lnRef idx="1">
            <a:schemeClr val="accent1"/>
          </a:lnRef>
          <a:fillRef idx="0">
            <a:schemeClr val="accent1"/>
          </a:fillRef>
          <a:effectRef idx="0">
            <a:schemeClr val="accent1"/>
          </a:effectRef>
          <a:fontRef idx="minor">
            <a:schemeClr val="tx1"/>
          </a:fontRef>
        </p:style>
      </p:cxnSp>
      <p:pic>
        <p:nvPicPr>
          <p:cNvPr id="10" name="Picture 9" descr="Icon&#10;&#10;Description automatically generated">
            <a:extLst>
              <a:ext uri="{FF2B5EF4-FFF2-40B4-BE49-F238E27FC236}">
                <a16:creationId xmlns:a16="http://schemas.microsoft.com/office/drawing/2014/main" id="{258F76E5-0639-E420-9CF1-F068DC61155E}"/>
              </a:ext>
            </a:extLst>
          </p:cNvPr>
          <p:cNvPicPr>
            <a:picLocks noChangeAspect="1"/>
          </p:cNvPicPr>
          <p:nvPr/>
        </p:nvPicPr>
        <p:blipFill>
          <a:blip r:embed="rId2" cstate="email">
            <a:alphaModFix amt="19000"/>
            <a:extLst>
              <a:ext uri="{28A0092B-C50C-407E-A947-70E740481C1C}">
                <a14:useLocalDpi xmlns:a14="http://schemas.microsoft.com/office/drawing/2010/main"/>
              </a:ext>
            </a:extLst>
          </a:blip>
          <a:stretch>
            <a:fillRect/>
          </a:stretch>
        </p:blipFill>
        <p:spPr>
          <a:xfrm>
            <a:off x="8610600" y="1885950"/>
            <a:ext cx="4876800" cy="4876800"/>
          </a:xfrm>
          <a:prstGeom prst="rect">
            <a:avLst/>
          </a:prstGeom>
        </p:spPr>
      </p:pic>
      <p:sp>
        <p:nvSpPr>
          <p:cNvPr id="3" name="Content Placeholder 2">
            <a:extLst>
              <a:ext uri="{FF2B5EF4-FFF2-40B4-BE49-F238E27FC236}">
                <a16:creationId xmlns:a16="http://schemas.microsoft.com/office/drawing/2014/main" id="{59327E75-B28F-D768-B014-AC7BE34E3AD8}"/>
              </a:ext>
            </a:extLst>
          </p:cNvPr>
          <p:cNvSpPr>
            <a:spLocks noGrp="1"/>
          </p:cNvSpPr>
          <p:nvPr>
            <p:ph idx="1" hasCustomPrompt="1"/>
          </p:nvPr>
        </p:nvSpPr>
        <p:spPr>
          <a:xfrm>
            <a:off x="838200" y="1268422"/>
            <a:ext cx="10515600" cy="4351338"/>
          </a:xfrm>
        </p:spPr>
        <p:txBody>
          <a:bodyPr/>
          <a:lstStyle>
            <a:lvl1pPr>
              <a:defRPr>
                <a:solidFill>
                  <a:srgbClr val="202C41"/>
                </a:solidFill>
                <a:latin typeface="Trebuchet MS" panose="020B0703020202090204" pitchFamily="34" charset="0"/>
              </a:defRPr>
            </a:lvl1pPr>
          </a:lstStyle>
          <a:p>
            <a:pPr lvl="0"/>
            <a:r>
              <a:rPr lang="en-US" dirty="0"/>
              <a:t>Insert Content Here</a:t>
            </a:r>
          </a:p>
        </p:txBody>
      </p:sp>
      <p:sp>
        <p:nvSpPr>
          <p:cNvPr id="11" name="Rectangle 10">
            <a:extLst>
              <a:ext uri="{FF2B5EF4-FFF2-40B4-BE49-F238E27FC236}">
                <a16:creationId xmlns:a16="http://schemas.microsoft.com/office/drawing/2014/main" id="{CC4814D9-2CD9-A243-AFA3-6CABA0746598}"/>
              </a:ext>
            </a:extLst>
          </p:cNvPr>
          <p:cNvSpPr/>
          <p:nvPr/>
        </p:nvSpPr>
        <p:spPr>
          <a:xfrm>
            <a:off x="0" y="6121400"/>
            <a:ext cx="12192000" cy="736600"/>
          </a:xfrm>
          <a:prstGeom prst="rect">
            <a:avLst/>
          </a:prstGeom>
          <a:solidFill>
            <a:srgbClr val="2C3A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text&#10;&#10;Description automatically generated">
            <a:extLst>
              <a:ext uri="{FF2B5EF4-FFF2-40B4-BE49-F238E27FC236}">
                <a16:creationId xmlns:a16="http://schemas.microsoft.com/office/drawing/2014/main" id="{AB0C4B4A-0D36-84CB-AE79-0E0C983C7E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854" y="6325152"/>
            <a:ext cx="814975" cy="365125"/>
          </a:xfrm>
          <a:prstGeom prst="rect">
            <a:avLst/>
          </a:prstGeom>
        </p:spPr>
      </p:pic>
      <p:sp>
        <p:nvSpPr>
          <p:cNvPr id="12" name="TextBox 11">
            <a:extLst>
              <a:ext uri="{FF2B5EF4-FFF2-40B4-BE49-F238E27FC236}">
                <a16:creationId xmlns:a16="http://schemas.microsoft.com/office/drawing/2014/main" id="{FAD6ACB5-EF8B-3DCF-E949-86A9B4212CBD}"/>
              </a:ext>
            </a:extLst>
          </p:cNvPr>
          <p:cNvSpPr txBox="1"/>
          <p:nvPr/>
        </p:nvSpPr>
        <p:spPr>
          <a:xfrm>
            <a:off x="1079190" y="6399769"/>
            <a:ext cx="11236779"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spc="300" dirty="0">
                <a:solidFill>
                  <a:srgbClr val="B49D5A"/>
                </a:solidFill>
                <a:effectLst/>
                <a:latin typeface="Montserrat" pitchFamily="2" charset="77"/>
              </a:rPr>
              <a:t>National 8(a) Association  </a:t>
            </a:r>
            <a:r>
              <a:rPr lang="en-US" sz="1000" spc="300" dirty="0">
                <a:solidFill>
                  <a:srgbClr val="B49D5A"/>
                </a:solidFill>
                <a:effectLst/>
                <a:latin typeface="Montserrat" pitchFamily="2" charset="77"/>
              </a:rPr>
              <a:t>◆      </a:t>
            </a:r>
            <a:r>
              <a:rPr lang="en-US" sz="1000" b="1" spc="300" dirty="0">
                <a:solidFill>
                  <a:srgbClr val="B49D5A"/>
                </a:solidFill>
                <a:effectLst/>
                <a:latin typeface="Montserrat" pitchFamily="2" charset="77"/>
              </a:rPr>
              <a:t>2023 National Small Business Conference</a:t>
            </a:r>
            <a:r>
              <a:rPr lang="en-US" sz="1000" spc="300" dirty="0">
                <a:solidFill>
                  <a:srgbClr val="B49D5A"/>
                </a:solidFill>
                <a:effectLst/>
                <a:latin typeface="Montserrat" pitchFamily="2" charset="77"/>
              </a:rPr>
              <a:t>     ◆     </a:t>
            </a:r>
            <a:r>
              <a:rPr lang="en-US" sz="1000" b="1" i="0" spc="300" dirty="0">
                <a:solidFill>
                  <a:srgbClr val="B49D5A"/>
                </a:solidFill>
                <a:effectLst/>
                <a:latin typeface="Montserrat" pitchFamily="2" charset="77"/>
              </a:rPr>
              <a:t>New Orleans, LA </a:t>
            </a:r>
            <a:r>
              <a:rPr lang="en-US" sz="1000" spc="300" dirty="0">
                <a:solidFill>
                  <a:srgbClr val="B49D5A"/>
                </a:solidFill>
                <a:effectLst/>
                <a:latin typeface="Montserrat" pitchFamily="2" charset="77"/>
              </a:rPr>
              <a:t> </a:t>
            </a:r>
          </a:p>
        </p:txBody>
      </p:sp>
    </p:spTree>
    <p:extLst>
      <p:ext uri="{BB962C8B-B14F-4D97-AF65-F5344CB8AC3E}">
        <p14:creationId xmlns:p14="http://schemas.microsoft.com/office/powerpoint/2010/main" val="190151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2F6BB-3E6A-9117-5808-D96BDB58E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D37DA4-781A-C4B5-9516-6E4EA5661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173892-8B02-38F3-E0B2-CCEB92490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D1C9E0AD-2603-508E-0F06-A9D96B3E1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DC867B60-BD7C-8F84-A86C-E82AFADDE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EC0BE8-D420-4B26-B260-2155CA526BF9}" type="slidenum">
              <a:rPr lang="en-US" altLang="en-US" smtClean="0"/>
              <a:pPr>
                <a:defRPr/>
              </a:pPr>
              <a:t>‹#›</a:t>
            </a:fld>
            <a:endParaRPr lang="en-US" altLang="en-US"/>
          </a:p>
        </p:txBody>
      </p:sp>
    </p:spTree>
    <p:extLst>
      <p:ext uri="{BB962C8B-B14F-4D97-AF65-F5344CB8AC3E}">
        <p14:creationId xmlns:p14="http://schemas.microsoft.com/office/powerpoint/2010/main" val="246231537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82" r:id="rId6"/>
    <p:sldLayoutId id="2147483773" r:id="rId7"/>
    <p:sldLayoutId id="2147483774" r:id="rId8"/>
    <p:sldLayoutId id="2147483775" r:id="rId9"/>
    <p:sldLayoutId id="2147483776" r:id="rId10"/>
    <p:sldLayoutId id="2147483777" r:id="rId11"/>
    <p:sldLayoutId id="2147483778" r:id="rId12"/>
    <p:sldLayoutId id="21474837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www.aprio.com/demystifying-the-initial-oasis-draft-request-for-proposal/"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Compliance as a competitive differentiator</a:t>
            </a:r>
          </a:p>
        </p:txBody>
      </p:sp>
      <p:sp>
        <p:nvSpPr>
          <p:cNvPr id="2" name="Subtitle 1"/>
          <p:cNvSpPr>
            <a:spLocks noGrp="1"/>
          </p:cNvSpPr>
          <p:nvPr>
            <p:ph type="body" idx="1"/>
          </p:nvPr>
        </p:nvSpPr>
        <p:spPr>
          <a:xfrm>
            <a:off x="0" y="6206720"/>
            <a:ext cx="12192000" cy="651279"/>
          </a:xfrm>
        </p:spPr>
        <p:txBody>
          <a:bodyPr>
            <a:normAutofit/>
          </a:bodyPr>
          <a:lstStyle/>
          <a:p>
            <a:r>
              <a:rPr lang="en-US" sz="1800" dirty="0"/>
              <a:t>How Business System Status became a gate to solicitations, an elements in source selection criteria, </a:t>
            </a:r>
            <a:br>
              <a:rPr lang="en-US" sz="1800" dirty="0"/>
            </a:br>
            <a:r>
              <a:rPr lang="en-US" sz="1800" dirty="0"/>
              <a:t>and a potential competitive differentiator.</a:t>
            </a:r>
          </a:p>
        </p:txBody>
      </p:sp>
    </p:spTree>
    <p:extLst>
      <p:ext uri="{BB962C8B-B14F-4D97-AF65-F5344CB8AC3E}">
        <p14:creationId xmlns:p14="http://schemas.microsoft.com/office/powerpoint/2010/main" val="130047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a:t>FAR versus CAS</a:t>
            </a:r>
            <a:endParaRPr lang="en-US" dirty="0"/>
          </a:p>
        </p:txBody>
      </p:sp>
      <p:sp>
        <p:nvSpPr>
          <p:cNvPr id="9" name="Content Placeholder 8"/>
          <p:cNvSpPr>
            <a:spLocks noGrp="1"/>
          </p:cNvSpPr>
          <p:nvPr>
            <p:ph idx="1"/>
          </p:nvPr>
        </p:nvSpPr>
        <p:spPr/>
        <p:txBody>
          <a:bodyPr/>
          <a:lstStyle/>
          <a:p>
            <a:r>
              <a:rPr lang="en-US"/>
              <a:t>The Federal Acquisition Regulation (FAR )</a:t>
            </a:r>
          </a:p>
          <a:p>
            <a:pPr lvl="1"/>
            <a:r>
              <a:rPr lang="en-US"/>
              <a:t>FAR is all about ALLOWABILITY</a:t>
            </a:r>
            <a:endParaRPr lang="fr-FR"/>
          </a:p>
          <a:p>
            <a:pPr lvl="1"/>
            <a:r>
              <a:rPr lang="en-US"/>
              <a:t>Defines when and to what extent costs can be recovered under a government contract</a:t>
            </a:r>
          </a:p>
          <a:p>
            <a:pPr lvl="1"/>
            <a:r>
              <a:rPr lang="en-US"/>
              <a:t>Relies heavily on the “prudent person” test – except when it doesn’t</a:t>
            </a:r>
            <a:endParaRPr lang="sv-SE"/>
          </a:p>
          <a:p>
            <a:r>
              <a:rPr lang="en-US"/>
              <a:t>The Cost Accounting Standards (CAS)</a:t>
            </a:r>
          </a:p>
          <a:p>
            <a:pPr lvl="1"/>
            <a:r>
              <a:rPr lang="en-US"/>
              <a:t>All about ALLOCABILITY</a:t>
            </a:r>
          </a:p>
          <a:p>
            <a:pPr lvl="1"/>
            <a:r>
              <a:rPr lang="en-US"/>
              <a:t>Dictates the way in which a contractor must maintain its accounting system</a:t>
            </a:r>
          </a:p>
          <a:p>
            <a:pPr lvl="2"/>
            <a:r>
              <a:rPr lang="en-US"/>
              <a:t>Instructs contractors how to account for types of costs</a:t>
            </a:r>
          </a:p>
          <a:p>
            <a:pPr lvl="2"/>
            <a:r>
              <a:rPr lang="en-US"/>
              <a:t>Controls how costs flow to cost objectives (projects and pools)</a:t>
            </a:r>
            <a:endParaRPr lang="en-US" dirty="0"/>
          </a:p>
        </p:txBody>
      </p:sp>
    </p:spTree>
    <p:extLst>
      <p:ext uri="{BB962C8B-B14F-4D97-AF65-F5344CB8AC3E}">
        <p14:creationId xmlns:p14="http://schemas.microsoft.com/office/powerpoint/2010/main" val="34660470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DOD Business Systems Rule</a:t>
            </a:r>
          </a:p>
        </p:txBody>
      </p:sp>
      <p:sp>
        <p:nvSpPr>
          <p:cNvPr id="3" name="Content Placeholder 2"/>
          <p:cNvSpPr>
            <a:spLocks noGrp="1"/>
          </p:cNvSpPr>
          <p:nvPr>
            <p:ph idx="1"/>
          </p:nvPr>
        </p:nvSpPr>
        <p:spPr/>
        <p:txBody>
          <a:bodyPr>
            <a:normAutofit fontScale="92500" lnSpcReduction="20000"/>
          </a:bodyPr>
          <a:lstStyle/>
          <a:p>
            <a:r>
              <a:rPr lang="en-US" dirty="0"/>
              <a:t>Issued 18 May, 2011</a:t>
            </a:r>
          </a:p>
          <a:p>
            <a:r>
              <a:rPr lang="en-US" dirty="0"/>
              <a:t>Defined six business systems</a:t>
            </a:r>
          </a:p>
          <a:p>
            <a:pPr lvl="1"/>
            <a:r>
              <a:rPr lang="en-US" dirty="0"/>
              <a:t>Accounting</a:t>
            </a:r>
          </a:p>
          <a:p>
            <a:pPr lvl="1"/>
            <a:r>
              <a:rPr lang="en-US" dirty="0"/>
              <a:t>Estimating</a:t>
            </a:r>
          </a:p>
          <a:p>
            <a:pPr lvl="1"/>
            <a:r>
              <a:rPr lang="en-US" dirty="0"/>
              <a:t>Material Management and Accounting Systems(MMAS)</a:t>
            </a:r>
          </a:p>
          <a:p>
            <a:pPr lvl="1"/>
            <a:r>
              <a:rPr lang="en-US" dirty="0"/>
              <a:t>Purchasing </a:t>
            </a:r>
          </a:p>
          <a:p>
            <a:pPr lvl="1"/>
            <a:r>
              <a:rPr lang="en-US" dirty="0"/>
              <a:t>Government Property</a:t>
            </a:r>
          </a:p>
          <a:p>
            <a:pPr lvl="1"/>
            <a:r>
              <a:rPr lang="en-US" dirty="0"/>
              <a:t>Earned Value</a:t>
            </a:r>
          </a:p>
          <a:p>
            <a:r>
              <a:rPr lang="en-US" dirty="0"/>
              <a:t>Clearly established the ACO as the sole authority for determination of adequacy for ANY of the systems</a:t>
            </a:r>
          </a:p>
          <a:p>
            <a:r>
              <a:rPr lang="en-US" dirty="0"/>
              <a:t>Promulgated clauses to for DoD and limited withholding to CAS-covered contracts with the clause</a:t>
            </a:r>
          </a:p>
          <a:p>
            <a:pPr lvl="1"/>
            <a:endParaRPr lang="en-US" dirty="0"/>
          </a:p>
        </p:txBody>
      </p:sp>
    </p:spTree>
    <p:extLst>
      <p:ext uri="{BB962C8B-B14F-4D97-AF65-F5344CB8AC3E}">
        <p14:creationId xmlns:p14="http://schemas.microsoft.com/office/powerpoint/2010/main" val="172688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Business System Responsibilities</a:t>
            </a:r>
            <a:endParaRPr lang="en-US" dirty="0"/>
          </a:p>
        </p:txBody>
      </p:sp>
      <p:sp>
        <p:nvSpPr>
          <p:cNvPr id="3" name="Content Placeholder 2"/>
          <p:cNvSpPr>
            <a:spLocks noGrp="1"/>
          </p:cNvSpPr>
          <p:nvPr>
            <p:ph idx="1"/>
          </p:nvPr>
        </p:nvSpPr>
        <p:spPr/>
        <p:txBody>
          <a:bodyPr/>
          <a:lstStyle/>
          <a:p>
            <a:r>
              <a:rPr lang="en-US" dirty="0"/>
              <a:t>DCAA performs (audits):</a:t>
            </a:r>
          </a:p>
          <a:p>
            <a:pPr lvl="1"/>
            <a:r>
              <a:rPr lang="en-US" dirty="0"/>
              <a:t>Accounting </a:t>
            </a:r>
          </a:p>
          <a:p>
            <a:pPr lvl="1"/>
            <a:r>
              <a:rPr lang="en-US" dirty="0"/>
              <a:t>Estimating</a:t>
            </a:r>
          </a:p>
          <a:p>
            <a:pPr lvl="1"/>
            <a:r>
              <a:rPr lang="en-US" dirty="0"/>
              <a:t>Material Management and Accounting Systems (MMAS)</a:t>
            </a:r>
          </a:p>
          <a:p>
            <a:r>
              <a:rPr lang="en-US" dirty="0"/>
              <a:t>DCMA performs (reviews):</a:t>
            </a:r>
          </a:p>
          <a:p>
            <a:pPr lvl="1"/>
            <a:r>
              <a:rPr lang="en-US" dirty="0"/>
              <a:t>Purchasing</a:t>
            </a:r>
          </a:p>
          <a:p>
            <a:pPr lvl="1"/>
            <a:r>
              <a:rPr lang="en-US" dirty="0"/>
              <a:t>Government Property</a:t>
            </a:r>
          </a:p>
          <a:p>
            <a:pPr lvl="1"/>
            <a:r>
              <a:rPr lang="en-US" dirty="0"/>
              <a:t>EVM</a:t>
            </a:r>
          </a:p>
          <a:p>
            <a:endParaRPr lang="en-US" dirty="0"/>
          </a:p>
        </p:txBody>
      </p:sp>
    </p:spTree>
    <p:extLst>
      <p:ext uri="{BB962C8B-B14F-4D97-AF65-F5344CB8AC3E}">
        <p14:creationId xmlns:p14="http://schemas.microsoft.com/office/powerpoint/2010/main" val="3738768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52152649-9B68-21CE-35F0-91D689949855}"/>
              </a:ext>
            </a:extLst>
          </p:cNvPr>
          <p:cNvSpPr>
            <a:spLocks noGrp="1"/>
          </p:cNvSpPr>
          <p:nvPr>
            <p:ph type="body" idx="13"/>
          </p:nvPr>
        </p:nvSpPr>
        <p:spPr/>
        <p:txBody>
          <a:bodyPr/>
          <a:lstStyle/>
          <a:p>
            <a:r>
              <a:rPr lang="en-US" dirty="0"/>
              <a:t>Focus </a:t>
            </a:r>
            <a:br>
              <a:rPr lang="en-US" dirty="0"/>
            </a:br>
            <a:r>
              <a:rPr lang="en-US" dirty="0"/>
              <a:t>on </a:t>
            </a:r>
            <a:br>
              <a:rPr lang="en-US" dirty="0"/>
            </a:br>
            <a:r>
              <a:rPr lang="en-US" dirty="0"/>
              <a:t>Business Systems</a:t>
            </a:r>
          </a:p>
        </p:txBody>
      </p:sp>
      <p:sp>
        <p:nvSpPr>
          <p:cNvPr id="2" name="Slide Number Placeholder 1">
            <a:extLst>
              <a:ext uri="{FF2B5EF4-FFF2-40B4-BE49-F238E27FC236}">
                <a16:creationId xmlns:a16="http://schemas.microsoft.com/office/drawing/2014/main" id="{731D10FA-D832-4B1F-9B39-7CAF994194AF}"/>
              </a:ext>
            </a:extLst>
          </p:cNvPr>
          <p:cNvSpPr>
            <a:spLocks noGrp="1"/>
          </p:cNvSpPr>
          <p:nvPr>
            <p:ph type="sldNum" sz="quarter" idx="4294967295"/>
          </p:nvPr>
        </p:nvSpPr>
        <p:spPr>
          <a:xfrm>
            <a:off x="9448800" y="6356350"/>
            <a:ext cx="2743200" cy="365125"/>
          </a:xfrm>
          <a:prstGeom prst="rect">
            <a:avLst/>
          </a:prstGeom>
        </p:spPr>
        <p:txBody>
          <a:bodyPr/>
          <a:lstStyle/>
          <a:p>
            <a:fld id="{53E7D600-3523-4C63-B38B-0FF9ED66F99E}" type="slidenum">
              <a:rPr lang="en-US" smtClean="0"/>
              <a:pPr/>
              <a:t>13</a:t>
            </a:fld>
            <a:endParaRPr lang="en-US" dirty="0"/>
          </a:p>
        </p:txBody>
      </p:sp>
    </p:spTree>
    <p:extLst>
      <p:ext uri="{BB962C8B-B14F-4D97-AF65-F5344CB8AC3E}">
        <p14:creationId xmlns:p14="http://schemas.microsoft.com/office/powerpoint/2010/main" val="201013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Result of the Final Business Systems Rule</a:t>
            </a:r>
            <a:endParaRPr lang="en-US" dirty="0"/>
          </a:p>
        </p:txBody>
      </p:sp>
      <p:sp>
        <p:nvSpPr>
          <p:cNvPr id="3" name="Content Placeholder 2"/>
          <p:cNvSpPr>
            <a:spLocks noGrp="1"/>
          </p:cNvSpPr>
          <p:nvPr>
            <p:ph idx="1"/>
          </p:nvPr>
        </p:nvSpPr>
        <p:spPr/>
        <p:txBody>
          <a:bodyPr/>
          <a:lstStyle/>
          <a:p>
            <a:r>
              <a:rPr lang="en-US" dirty="0"/>
              <a:t>Distinct shift in power from DCAA to DCMA</a:t>
            </a:r>
          </a:p>
          <a:p>
            <a:r>
              <a:rPr lang="en-US" dirty="0"/>
              <a:t>No authority vested in DCAA for any approval or disapproval – ONLY advisory to the ACO</a:t>
            </a:r>
          </a:p>
          <a:p>
            <a:r>
              <a:rPr lang="en-US" dirty="0"/>
              <a:t>DCAA audit (review) of systems limited to the first three business systems (accounting, estimating and MMAS)</a:t>
            </a:r>
          </a:p>
          <a:p>
            <a:r>
              <a:rPr lang="en-US" dirty="0"/>
              <a:t>No involvement by DCAA  in review of purchasing, property or EVM systems except by DCMA request</a:t>
            </a:r>
          </a:p>
          <a:p>
            <a:endParaRPr lang="en-US" dirty="0"/>
          </a:p>
        </p:txBody>
      </p:sp>
    </p:spTree>
    <p:extLst>
      <p:ext uri="{BB962C8B-B14F-4D97-AF65-F5344CB8AC3E}">
        <p14:creationId xmlns:p14="http://schemas.microsoft.com/office/powerpoint/2010/main" val="207781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Unintended Consequences of the Rule</a:t>
            </a:r>
          </a:p>
        </p:txBody>
      </p:sp>
      <p:sp>
        <p:nvSpPr>
          <p:cNvPr id="3" name="Content Placeholder 2"/>
          <p:cNvSpPr>
            <a:spLocks noGrp="1"/>
          </p:cNvSpPr>
          <p:nvPr>
            <p:ph idx="1"/>
          </p:nvPr>
        </p:nvSpPr>
        <p:spPr/>
        <p:txBody>
          <a:bodyPr/>
          <a:lstStyle/>
          <a:p>
            <a:r>
              <a:rPr lang="en-US" dirty="0"/>
              <a:t>The shift from DCAA to DCMA for systems adequacy determinations AND final indirect rates ALSO shifted responsibility for  approval of provisional rates</a:t>
            </a:r>
          </a:p>
          <a:p>
            <a:r>
              <a:rPr lang="en-US" dirty="0"/>
              <a:t>Procuring Contracting Officers (PCOs) began requiring  contractors to furnish evidence of system adequacy as a pre-condition of solicitation participation OR offered “points” for adequate systems in the source selection scheme</a:t>
            </a:r>
          </a:p>
        </p:txBody>
      </p:sp>
    </p:spTree>
    <p:extLst>
      <p:ext uri="{BB962C8B-B14F-4D97-AF65-F5344CB8AC3E}">
        <p14:creationId xmlns:p14="http://schemas.microsoft.com/office/powerpoint/2010/main" val="311673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Unintended Consequences of the Rule</a:t>
            </a:r>
          </a:p>
        </p:txBody>
      </p:sp>
      <p:sp>
        <p:nvSpPr>
          <p:cNvPr id="3" name="Content Placeholder 2"/>
          <p:cNvSpPr>
            <a:spLocks noGrp="1"/>
          </p:cNvSpPr>
          <p:nvPr>
            <p:ph idx="1"/>
          </p:nvPr>
        </p:nvSpPr>
        <p:spPr/>
        <p:txBody>
          <a:bodyPr/>
          <a:lstStyle/>
          <a:p>
            <a:r>
              <a:rPr lang="en-US" dirty="0"/>
              <a:t>The shift from DCAA to DCMA for systems adequacy determinations AND final indirect rates ALSO shifted responsibility for  approval of provisional rates</a:t>
            </a:r>
          </a:p>
          <a:p>
            <a:r>
              <a:rPr lang="en-US" dirty="0">
                <a:solidFill>
                  <a:srgbClr val="FF0000"/>
                </a:solidFill>
              </a:rPr>
              <a:t>Procuring Contracting Officers (PCOs) began requiring  contractors to furnish evidence of system adequacy as a pre-condition of solicitation participation OR offered “points” for adequate systems in the source selection scheme</a:t>
            </a:r>
          </a:p>
        </p:txBody>
      </p:sp>
    </p:spTree>
    <p:extLst>
      <p:ext uri="{BB962C8B-B14F-4D97-AF65-F5344CB8AC3E}">
        <p14:creationId xmlns:p14="http://schemas.microsoft.com/office/powerpoint/2010/main" val="76593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11F7D-05AA-DCC9-5111-8CE60F8FEB57}"/>
              </a:ext>
            </a:extLst>
          </p:cNvPr>
          <p:cNvSpPr>
            <a:spLocks noGrp="1"/>
          </p:cNvSpPr>
          <p:nvPr>
            <p:ph type="title"/>
          </p:nvPr>
        </p:nvSpPr>
        <p:spPr/>
        <p:txBody>
          <a:bodyPr>
            <a:normAutofit fontScale="90000"/>
          </a:bodyPr>
          <a:lstStyle/>
          <a:p>
            <a:r>
              <a:rPr lang="en-US" dirty="0"/>
              <a:t>How Often Does it Happen?</a:t>
            </a:r>
          </a:p>
        </p:txBody>
      </p:sp>
      <p:pic>
        <p:nvPicPr>
          <p:cNvPr id="4" name="Picture 3" descr="Chart, bar chart&#10;&#10;Description automatically generated">
            <a:extLst>
              <a:ext uri="{FF2B5EF4-FFF2-40B4-BE49-F238E27FC236}">
                <a16:creationId xmlns:a16="http://schemas.microsoft.com/office/drawing/2014/main" id="{81629FF6-B23A-A917-AE0B-3AE225E024A8}"/>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7928" y="1341899"/>
            <a:ext cx="9334180" cy="4099406"/>
          </a:xfrm>
          <a:prstGeom prst="rect">
            <a:avLst/>
          </a:prstGeom>
        </p:spPr>
      </p:pic>
      <p:sp>
        <p:nvSpPr>
          <p:cNvPr id="5" name="Oval 4">
            <a:extLst>
              <a:ext uri="{FF2B5EF4-FFF2-40B4-BE49-F238E27FC236}">
                <a16:creationId xmlns:a16="http://schemas.microsoft.com/office/drawing/2014/main" id="{3A77C8DF-8798-8692-64C1-352663B724B4}"/>
              </a:ext>
            </a:extLst>
          </p:cNvPr>
          <p:cNvSpPr/>
          <p:nvPr/>
        </p:nvSpPr>
        <p:spPr>
          <a:xfrm>
            <a:off x="1609803" y="4886170"/>
            <a:ext cx="1387779" cy="3114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34BF9BB-28C6-3D0E-6645-2ACA6C9C1C56}"/>
              </a:ext>
            </a:extLst>
          </p:cNvPr>
          <p:cNvSpPr/>
          <p:nvPr/>
        </p:nvSpPr>
        <p:spPr>
          <a:xfrm>
            <a:off x="6691711" y="4886170"/>
            <a:ext cx="1387779" cy="31147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ket 6">
            <a:extLst>
              <a:ext uri="{FF2B5EF4-FFF2-40B4-BE49-F238E27FC236}">
                <a16:creationId xmlns:a16="http://schemas.microsoft.com/office/drawing/2014/main" id="{91318E19-8AC7-6154-A600-866465537D0A}"/>
              </a:ext>
            </a:extLst>
          </p:cNvPr>
          <p:cNvSpPr/>
          <p:nvPr/>
        </p:nvSpPr>
        <p:spPr>
          <a:xfrm>
            <a:off x="1842861" y="1973180"/>
            <a:ext cx="192506" cy="1883801"/>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8" name="TextBox 7">
            <a:extLst>
              <a:ext uri="{FF2B5EF4-FFF2-40B4-BE49-F238E27FC236}">
                <a16:creationId xmlns:a16="http://schemas.microsoft.com/office/drawing/2014/main" id="{8308E7CF-7EB5-2FAF-F6F2-CC630DDF391C}"/>
              </a:ext>
            </a:extLst>
          </p:cNvPr>
          <p:cNvSpPr txBox="1"/>
          <p:nvPr/>
        </p:nvSpPr>
        <p:spPr>
          <a:xfrm>
            <a:off x="1431744" y="2760116"/>
            <a:ext cx="452368" cy="276999"/>
          </a:xfrm>
          <a:prstGeom prst="rect">
            <a:avLst/>
          </a:prstGeom>
          <a:noFill/>
        </p:spPr>
        <p:txBody>
          <a:bodyPr wrap="none" rtlCol="0">
            <a:spAutoFit/>
          </a:bodyPr>
          <a:lstStyle/>
          <a:p>
            <a:r>
              <a:rPr lang="en-US" sz="1200" dirty="0">
                <a:solidFill>
                  <a:schemeClr val="accent1"/>
                </a:solidFill>
              </a:rPr>
              <a:t>66%</a:t>
            </a:r>
          </a:p>
        </p:txBody>
      </p:sp>
      <p:sp>
        <p:nvSpPr>
          <p:cNvPr id="9" name="Left Bracket 8">
            <a:extLst>
              <a:ext uri="{FF2B5EF4-FFF2-40B4-BE49-F238E27FC236}">
                <a16:creationId xmlns:a16="http://schemas.microsoft.com/office/drawing/2014/main" id="{D958481D-E649-BD6A-D311-B10C973BF8F5}"/>
              </a:ext>
            </a:extLst>
          </p:cNvPr>
          <p:cNvSpPr/>
          <p:nvPr/>
        </p:nvSpPr>
        <p:spPr>
          <a:xfrm>
            <a:off x="6951961" y="1970615"/>
            <a:ext cx="192506" cy="573205"/>
          </a:xfrm>
          <a:prstGeom prst="leftBracke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10" name="TextBox 9">
            <a:extLst>
              <a:ext uri="{FF2B5EF4-FFF2-40B4-BE49-F238E27FC236}">
                <a16:creationId xmlns:a16="http://schemas.microsoft.com/office/drawing/2014/main" id="{200565BB-2442-2C99-6F87-A0916C3C5C54}"/>
              </a:ext>
            </a:extLst>
          </p:cNvPr>
          <p:cNvSpPr txBox="1"/>
          <p:nvPr/>
        </p:nvSpPr>
        <p:spPr>
          <a:xfrm>
            <a:off x="6554596" y="2118717"/>
            <a:ext cx="452368" cy="276999"/>
          </a:xfrm>
          <a:prstGeom prst="rect">
            <a:avLst/>
          </a:prstGeom>
          <a:noFill/>
        </p:spPr>
        <p:txBody>
          <a:bodyPr wrap="none" rtlCol="0">
            <a:spAutoFit/>
          </a:bodyPr>
          <a:lstStyle/>
          <a:p>
            <a:r>
              <a:rPr lang="en-US" sz="1200" dirty="0">
                <a:solidFill>
                  <a:schemeClr val="accent1"/>
                </a:solidFill>
              </a:rPr>
              <a:t>20%</a:t>
            </a:r>
          </a:p>
        </p:txBody>
      </p:sp>
      <p:sp>
        <p:nvSpPr>
          <p:cNvPr id="11" name="TextBox 10">
            <a:extLst>
              <a:ext uri="{FF2B5EF4-FFF2-40B4-BE49-F238E27FC236}">
                <a16:creationId xmlns:a16="http://schemas.microsoft.com/office/drawing/2014/main" id="{EA0DB79D-D8C8-363B-6C0D-D2A4CE6C9078}"/>
              </a:ext>
            </a:extLst>
          </p:cNvPr>
          <p:cNvSpPr txBox="1"/>
          <p:nvPr/>
        </p:nvSpPr>
        <p:spPr>
          <a:xfrm>
            <a:off x="3876171" y="5603037"/>
            <a:ext cx="3130793" cy="307777"/>
          </a:xfrm>
          <a:prstGeom prst="rect">
            <a:avLst/>
          </a:prstGeom>
          <a:noFill/>
        </p:spPr>
        <p:txBody>
          <a:bodyPr wrap="none" rtlCol="0">
            <a:spAutoFit/>
          </a:bodyPr>
          <a:lstStyle/>
          <a:p>
            <a:r>
              <a:rPr lang="en-US" sz="1400" dirty="0"/>
              <a:t>Source: 2022 GAUGE Survey and  Report</a:t>
            </a:r>
          </a:p>
        </p:txBody>
      </p:sp>
    </p:spTree>
    <p:extLst>
      <p:ext uri="{BB962C8B-B14F-4D97-AF65-F5344CB8AC3E}">
        <p14:creationId xmlns:p14="http://schemas.microsoft.com/office/powerpoint/2010/main" val="154321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Unintended Consequences of the Rule</a:t>
            </a:r>
          </a:p>
        </p:txBody>
      </p:sp>
      <p:sp>
        <p:nvSpPr>
          <p:cNvPr id="3" name="Content Placeholder 2"/>
          <p:cNvSpPr>
            <a:spLocks noGrp="1"/>
          </p:cNvSpPr>
          <p:nvPr>
            <p:ph idx="1"/>
          </p:nvPr>
        </p:nvSpPr>
        <p:spPr/>
        <p:txBody>
          <a:bodyPr/>
          <a:lstStyle/>
          <a:p>
            <a:pPr marL="0" indent="0">
              <a:buNone/>
            </a:pPr>
            <a:r>
              <a:rPr lang="en-US" b="1" dirty="0">
                <a:solidFill>
                  <a:srgbClr val="FF0000"/>
                </a:solidFill>
              </a:rPr>
              <a:t>RED FLAG!</a:t>
            </a:r>
          </a:p>
          <a:p>
            <a:r>
              <a:rPr lang="en-US" dirty="0"/>
              <a:t>Contractors whose system ARE adequate often do not have a letter or other evidence</a:t>
            </a:r>
          </a:p>
          <a:p>
            <a:r>
              <a:rPr lang="en-US" dirty="0"/>
              <a:t>Contractor’s can’t get DCAA or DCMA to review a system on request – only an agency can do that (and even they have trouble with responsiveness)</a:t>
            </a:r>
          </a:p>
          <a:p>
            <a:r>
              <a:rPr lang="en-US" dirty="0"/>
              <a:t>There is no incentive for PCOs to increase the bidders’ pool!</a:t>
            </a:r>
          </a:p>
        </p:txBody>
      </p:sp>
    </p:spTree>
    <p:extLst>
      <p:ext uri="{BB962C8B-B14F-4D97-AF65-F5344CB8AC3E}">
        <p14:creationId xmlns:p14="http://schemas.microsoft.com/office/powerpoint/2010/main" val="3416656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52152649-9B68-21CE-35F0-91D689949855}"/>
              </a:ext>
            </a:extLst>
          </p:cNvPr>
          <p:cNvSpPr>
            <a:spLocks noGrp="1"/>
          </p:cNvSpPr>
          <p:nvPr>
            <p:ph type="body" idx="13"/>
          </p:nvPr>
        </p:nvSpPr>
        <p:spPr/>
        <p:txBody>
          <a:bodyPr/>
          <a:lstStyle/>
          <a:p>
            <a:r>
              <a:rPr lang="en-US" dirty="0"/>
              <a:t>Business Systems </a:t>
            </a:r>
            <a:br>
              <a:rPr lang="en-US" dirty="0"/>
            </a:br>
            <a:r>
              <a:rPr lang="en-US" dirty="0"/>
              <a:t>as a </a:t>
            </a:r>
            <a:br>
              <a:rPr lang="en-US" dirty="0"/>
            </a:br>
            <a:r>
              <a:rPr lang="en-US" dirty="0"/>
              <a:t>Solicitation Requirement</a:t>
            </a:r>
          </a:p>
        </p:txBody>
      </p:sp>
      <p:sp>
        <p:nvSpPr>
          <p:cNvPr id="2" name="Slide Number Placeholder 1">
            <a:extLst>
              <a:ext uri="{FF2B5EF4-FFF2-40B4-BE49-F238E27FC236}">
                <a16:creationId xmlns:a16="http://schemas.microsoft.com/office/drawing/2014/main" id="{731D10FA-D832-4B1F-9B39-7CAF994194AF}"/>
              </a:ext>
            </a:extLst>
          </p:cNvPr>
          <p:cNvSpPr>
            <a:spLocks noGrp="1"/>
          </p:cNvSpPr>
          <p:nvPr>
            <p:ph type="sldNum" sz="quarter" idx="4294967295"/>
          </p:nvPr>
        </p:nvSpPr>
        <p:spPr>
          <a:xfrm>
            <a:off x="9448800" y="6356350"/>
            <a:ext cx="2743200" cy="365125"/>
          </a:xfrm>
          <a:prstGeom prst="rect">
            <a:avLst/>
          </a:prstGeom>
        </p:spPr>
        <p:txBody>
          <a:bodyPr/>
          <a:lstStyle/>
          <a:p>
            <a:fld id="{53E7D600-3523-4C63-B38B-0FF9ED66F99E}" type="slidenum">
              <a:rPr lang="en-US" smtClean="0"/>
              <a:pPr/>
              <a:t>19</a:t>
            </a:fld>
            <a:endParaRPr lang="en-US" dirty="0"/>
          </a:p>
        </p:txBody>
      </p:sp>
    </p:spTree>
    <p:extLst>
      <p:ext uri="{BB962C8B-B14F-4D97-AF65-F5344CB8AC3E}">
        <p14:creationId xmlns:p14="http://schemas.microsoft.com/office/powerpoint/2010/main" val="356876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01F1F0-BABA-5834-B30A-4E4BEF5C0138}"/>
              </a:ext>
            </a:extLst>
          </p:cNvPr>
          <p:cNvSpPr>
            <a:spLocks noGrp="1"/>
          </p:cNvSpPr>
          <p:nvPr>
            <p:ph type="body" idx="13"/>
          </p:nvPr>
        </p:nvSpPr>
        <p:spPr/>
        <p:txBody>
          <a:bodyPr>
            <a:normAutofit fontScale="92500" lnSpcReduction="10000"/>
          </a:bodyPr>
          <a:lstStyle/>
          <a:p>
            <a:r>
              <a:rPr lang="en-US" dirty="0"/>
              <a:t>Rich Wilkinson</a:t>
            </a:r>
          </a:p>
        </p:txBody>
      </p:sp>
      <p:sp>
        <p:nvSpPr>
          <p:cNvPr id="7" name="Text Placeholder 6">
            <a:extLst>
              <a:ext uri="{FF2B5EF4-FFF2-40B4-BE49-F238E27FC236}">
                <a16:creationId xmlns:a16="http://schemas.microsoft.com/office/drawing/2014/main" id="{5E08FA07-E0AA-133A-9A10-A5C61EC1AE70}"/>
              </a:ext>
            </a:extLst>
          </p:cNvPr>
          <p:cNvSpPr>
            <a:spLocks noGrp="1"/>
          </p:cNvSpPr>
          <p:nvPr>
            <p:ph type="body" idx="14"/>
          </p:nvPr>
        </p:nvSpPr>
        <p:spPr/>
        <p:txBody>
          <a:bodyPr/>
          <a:lstStyle/>
          <a:p>
            <a:r>
              <a:rPr lang="en-US" dirty="0"/>
              <a:t>Senior Industry Director, GovCon</a:t>
            </a:r>
          </a:p>
        </p:txBody>
      </p:sp>
      <p:sp>
        <p:nvSpPr>
          <p:cNvPr id="8" name="Text Placeholder 7">
            <a:extLst>
              <a:ext uri="{FF2B5EF4-FFF2-40B4-BE49-F238E27FC236}">
                <a16:creationId xmlns:a16="http://schemas.microsoft.com/office/drawing/2014/main" id="{467B8256-FC41-C971-98B2-A4EBB26B3484}"/>
              </a:ext>
            </a:extLst>
          </p:cNvPr>
          <p:cNvSpPr>
            <a:spLocks noGrp="1"/>
          </p:cNvSpPr>
          <p:nvPr>
            <p:ph type="body" idx="15"/>
          </p:nvPr>
        </p:nvSpPr>
        <p:spPr/>
        <p:txBody>
          <a:bodyPr/>
          <a:lstStyle/>
          <a:p>
            <a:r>
              <a:rPr lang="en-US" dirty="0"/>
              <a:t>Unanet</a:t>
            </a:r>
          </a:p>
        </p:txBody>
      </p:sp>
      <p:pic>
        <p:nvPicPr>
          <p:cNvPr id="21" name="Picture Placeholder 20" descr="A picture containing wall, person, person, indoor&#10;&#10;Description automatically generated">
            <a:extLst>
              <a:ext uri="{FF2B5EF4-FFF2-40B4-BE49-F238E27FC236}">
                <a16:creationId xmlns:a16="http://schemas.microsoft.com/office/drawing/2014/main" id="{B54EBB3C-7AFC-515D-16D1-4DBFC00A2E3B}"/>
              </a:ext>
            </a:extLst>
          </p:cNvPr>
          <p:cNvPicPr>
            <a:picLocks noGrp="1" noChangeAspect="1"/>
          </p:cNvPicPr>
          <p:nvPr>
            <p:ph type="pic" sz="quarter" idx="16"/>
          </p:nvPr>
        </p:nvPicPr>
        <p:blipFill>
          <a:blip r:embed="rId2"/>
          <a:srcRect l="14003" r="14003"/>
          <a:stretch>
            <a:fillRect/>
          </a:stretch>
        </p:blipFill>
        <p:spPr/>
      </p:pic>
    </p:spTree>
    <p:extLst>
      <p:ext uri="{BB962C8B-B14F-4D97-AF65-F5344CB8AC3E}">
        <p14:creationId xmlns:p14="http://schemas.microsoft.com/office/powerpoint/2010/main" val="244907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Typical Solicitation Provisions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What we see…</a:t>
            </a:r>
          </a:p>
          <a:p>
            <a:pPr lvl="1"/>
            <a:r>
              <a:rPr lang="en-US" dirty="0"/>
              <a:t>Offerors must provide a letter from DCAA stating that their [accounting, purchasing] system has been approved</a:t>
            </a:r>
          </a:p>
          <a:p>
            <a:pPr lvl="1"/>
            <a:r>
              <a:rPr lang="en-US" dirty="0"/>
              <a:t>Offerors must provide documentary evidence of system approval (by DCAA or other independent agency)</a:t>
            </a:r>
          </a:p>
          <a:p>
            <a:pPr lvl="1"/>
            <a:r>
              <a:rPr lang="en-US" dirty="0"/>
              <a:t>Offeror’s [accounting, purchasing] system must be approved for use on Government contracts</a:t>
            </a:r>
          </a:p>
          <a:p>
            <a:r>
              <a:rPr lang="en-US" dirty="0"/>
              <a:t>What PCO’s should be saying…</a:t>
            </a:r>
          </a:p>
          <a:p>
            <a:pPr lvl="1"/>
            <a:r>
              <a:rPr lang="en-US" dirty="0"/>
              <a:t>Offerors must provide an opinion on system adequacy from an independent auditor or authorized Government agency based on procedures performed under Generally Accepted Government Auditing Standards (GAGAS).</a:t>
            </a:r>
          </a:p>
          <a:p>
            <a:r>
              <a:rPr lang="en-US" dirty="0"/>
              <a:t>Until then we will continue to see…</a:t>
            </a:r>
          </a:p>
        </p:txBody>
      </p:sp>
    </p:spTree>
    <p:extLst>
      <p:ext uri="{BB962C8B-B14F-4D97-AF65-F5344CB8AC3E}">
        <p14:creationId xmlns:p14="http://schemas.microsoft.com/office/powerpoint/2010/main" val="3229769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Consequences of Unassessed Systems</a:t>
            </a:r>
            <a:endParaRPr lang="en-US" dirty="0"/>
          </a:p>
        </p:txBody>
      </p:sp>
      <p:sp>
        <p:nvSpPr>
          <p:cNvPr id="3" name="Content Placeholder 2"/>
          <p:cNvSpPr>
            <a:spLocks noGrp="1"/>
          </p:cNvSpPr>
          <p:nvPr>
            <p:ph idx="1"/>
          </p:nvPr>
        </p:nvSpPr>
        <p:spPr/>
        <p:txBody>
          <a:bodyPr/>
          <a:lstStyle/>
          <a:p>
            <a:r>
              <a:rPr lang="en-US" dirty="0"/>
              <a:t>Some contractors…</a:t>
            </a:r>
          </a:p>
          <a:p>
            <a:pPr lvl="1"/>
            <a:r>
              <a:rPr lang="en-US" dirty="0"/>
              <a:t>excluded from solicitations because of uncorrected system deficiencies,</a:t>
            </a:r>
          </a:p>
          <a:p>
            <a:pPr lvl="1"/>
            <a:r>
              <a:rPr lang="en-US" dirty="0"/>
              <a:t>some excluded because systems have not be reviewed, </a:t>
            </a:r>
          </a:p>
          <a:p>
            <a:pPr lvl="1"/>
            <a:r>
              <a:rPr lang="en-US" dirty="0"/>
              <a:t>some excluded because systems are in limbo between first review with corrections applied and waiting for second look, and </a:t>
            </a:r>
          </a:p>
          <a:p>
            <a:pPr lvl="1"/>
            <a:r>
              <a:rPr lang="en-US" dirty="0"/>
              <a:t>some excluded because system adequacy determinations have expired</a:t>
            </a:r>
          </a:p>
          <a:p>
            <a:r>
              <a:rPr lang="en-US" dirty="0"/>
              <a:t>Such solicitation provisions have been thoroughly tested via protest (GAO backs the agency every time!)</a:t>
            </a:r>
          </a:p>
          <a:p>
            <a:endParaRPr lang="en-US" dirty="0"/>
          </a:p>
          <a:p>
            <a:endParaRPr lang="en-US" dirty="0"/>
          </a:p>
        </p:txBody>
      </p:sp>
    </p:spTree>
    <p:extLst>
      <p:ext uri="{BB962C8B-B14F-4D97-AF65-F5344CB8AC3E}">
        <p14:creationId xmlns:p14="http://schemas.microsoft.com/office/powerpoint/2010/main" val="1770403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28CC-1511-A98F-8A61-1210AFB1C7EE}"/>
              </a:ext>
            </a:extLst>
          </p:cNvPr>
          <p:cNvSpPr>
            <a:spLocks noGrp="1"/>
          </p:cNvSpPr>
          <p:nvPr>
            <p:ph type="title"/>
          </p:nvPr>
        </p:nvSpPr>
        <p:spPr/>
        <p:txBody>
          <a:bodyPr>
            <a:normAutofit fontScale="90000"/>
          </a:bodyPr>
          <a:lstStyle/>
          <a:p>
            <a:r>
              <a:rPr lang="en-US" dirty="0"/>
              <a:t>One Example…</a:t>
            </a:r>
          </a:p>
        </p:txBody>
      </p:sp>
      <p:sp>
        <p:nvSpPr>
          <p:cNvPr id="3" name="Content Placeholder 2">
            <a:extLst>
              <a:ext uri="{FF2B5EF4-FFF2-40B4-BE49-F238E27FC236}">
                <a16:creationId xmlns:a16="http://schemas.microsoft.com/office/drawing/2014/main" id="{4FF27F6A-809C-D30C-A08E-7E10677F369B}"/>
              </a:ext>
            </a:extLst>
          </p:cNvPr>
          <p:cNvSpPr>
            <a:spLocks noGrp="1"/>
          </p:cNvSpPr>
          <p:nvPr>
            <p:ph idx="1"/>
          </p:nvPr>
        </p:nvSpPr>
        <p:spPr>
          <a:xfrm>
            <a:off x="838201" y="1268422"/>
            <a:ext cx="4441944" cy="4351338"/>
          </a:xfrm>
        </p:spPr>
        <p:txBody>
          <a:bodyPr>
            <a:normAutofit/>
          </a:bodyPr>
          <a:lstStyle/>
          <a:p>
            <a:r>
              <a:rPr lang="en-US" sz="2400" dirty="0"/>
              <a:t>GSA released a draft of the OASIS+ solicitation for comment in November 2022</a:t>
            </a:r>
          </a:p>
          <a:p>
            <a:r>
              <a:rPr lang="en-US" sz="2400" dirty="0"/>
              <a:t>Section F.4.2, Compliances, includes a mention of all six business systems</a:t>
            </a:r>
          </a:p>
          <a:p>
            <a:r>
              <a:rPr lang="en-US" sz="2400" dirty="0"/>
              <a:t>While it is not obvious from the wording, “if applicable” appears to apply to individual orders, not the contract award</a:t>
            </a:r>
          </a:p>
        </p:txBody>
      </p:sp>
      <p:pic>
        <p:nvPicPr>
          <p:cNvPr id="7" name="Picture 6">
            <a:extLst>
              <a:ext uri="{FF2B5EF4-FFF2-40B4-BE49-F238E27FC236}">
                <a16:creationId xmlns:a16="http://schemas.microsoft.com/office/drawing/2014/main" id="{AB468266-7747-C5DA-753B-EA120008CBE5}"/>
              </a:ext>
            </a:extLst>
          </p:cNvPr>
          <p:cNvPicPr>
            <a:picLocks noChangeAspect="1"/>
          </p:cNvPicPr>
          <p:nvPr/>
        </p:nvPicPr>
        <p:blipFill>
          <a:blip r:embed="rId2"/>
          <a:stretch>
            <a:fillRect/>
          </a:stretch>
        </p:blipFill>
        <p:spPr>
          <a:xfrm>
            <a:off x="5408279" y="1268422"/>
            <a:ext cx="5945521" cy="4351338"/>
          </a:xfrm>
          <a:prstGeom prst="rect">
            <a:avLst/>
          </a:prstGeom>
        </p:spPr>
      </p:pic>
    </p:spTree>
    <p:extLst>
      <p:ext uri="{BB962C8B-B14F-4D97-AF65-F5344CB8AC3E}">
        <p14:creationId xmlns:p14="http://schemas.microsoft.com/office/powerpoint/2010/main" val="1706189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979F-AD23-2E7A-15C9-081C455E910F}"/>
              </a:ext>
            </a:extLst>
          </p:cNvPr>
          <p:cNvSpPr>
            <a:spLocks noGrp="1"/>
          </p:cNvSpPr>
          <p:nvPr>
            <p:ph type="title"/>
          </p:nvPr>
        </p:nvSpPr>
        <p:spPr/>
        <p:txBody>
          <a:bodyPr>
            <a:normAutofit fontScale="90000"/>
          </a:bodyPr>
          <a:lstStyle/>
          <a:p>
            <a:r>
              <a:rPr lang="en-US" dirty="0"/>
              <a:t>An Expert Interpretation</a:t>
            </a:r>
          </a:p>
        </p:txBody>
      </p:sp>
      <p:sp>
        <p:nvSpPr>
          <p:cNvPr id="3" name="Content Placeholder 2">
            <a:extLst>
              <a:ext uri="{FF2B5EF4-FFF2-40B4-BE49-F238E27FC236}">
                <a16:creationId xmlns:a16="http://schemas.microsoft.com/office/drawing/2014/main" id="{AFD33C25-F5DE-FB96-9F1C-5F4BB9874B9A}"/>
              </a:ext>
            </a:extLst>
          </p:cNvPr>
          <p:cNvSpPr>
            <a:spLocks noGrp="1"/>
          </p:cNvSpPr>
          <p:nvPr>
            <p:ph idx="1"/>
          </p:nvPr>
        </p:nvSpPr>
        <p:spPr/>
        <p:txBody>
          <a:bodyPr/>
          <a:lstStyle/>
          <a:p>
            <a:r>
              <a:rPr lang="en-US" dirty="0"/>
              <a:t>A reading of the source selection criteria by experts led to this interpretation of the accounting system requirement:</a:t>
            </a:r>
          </a:p>
          <a:p>
            <a:pPr marL="457200" lvl="1" indent="0">
              <a:buNone/>
            </a:pPr>
            <a:r>
              <a:rPr lang="en-US" b="0" i="0" dirty="0">
                <a:solidFill>
                  <a:srgbClr val="5D6771"/>
                </a:solidFill>
                <a:effectLst/>
                <a:latin typeface="Lato" panose="020F0502020204030203" pitchFamily="34" charset="0"/>
              </a:rPr>
              <a:t>“… </a:t>
            </a:r>
            <a:r>
              <a:rPr lang="en-US" b="0" i="1" dirty="0">
                <a:solidFill>
                  <a:srgbClr val="5D6771"/>
                </a:solidFill>
                <a:effectLst/>
                <a:latin typeface="Lato" panose="020F0502020204030203" pitchFamily="34" charset="0"/>
              </a:rPr>
              <a:t>contractors do not need an approved accounting system</a:t>
            </a:r>
            <a:r>
              <a:rPr lang="en-US" b="0" i="0" dirty="0">
                <a:solidFill>
                  <a:srgbClr val="5D6771"/>
                </a:solidFill>
                <a:effectLst/>
                <a:latin typeface="Lato" panose="020F0502020204030203" pitchFamily="34" charset="0"/>
              </a:rPr>
              <a:t> to bid, they simply cannot compete for cost reimbursement task orders.”</a:t>
            </a:r>
            <a:endParaRPr lang="en-US" dirty="0"/>
          </a:p>
          <a:p>
            <a:r>
              <a:rPr lang="en-US" dirty="0"/>
              <a:t>A similar interpretation of the other systems’ requirements is likely</a:t>
            </a:r>
          </a:p>
        </p:txBody>
      </p:sp>
      <p:sp>
        <p:nvSpPr>
          <p:cNvPr id="4" name="TextBox 3">
            <a:extLst>
              <a:ext uri="{FF2B5EF4-FFF2-40B4-BE49-F238E27FC236}">
                <a16:creationId xmlns:a16="http://schemas.microsoft.com/office/drawing/2014/main" id="{72E7CE24-F9D1-86FB-A08B-34B605CC358A}"/>
              </a:ext>
            </a:extLst>
          </p:cNvPr>
          <p:cNvSpPr txBox="1"/>
          <p:nvPr/>
        </p:nvSpPr>
        <p:spPr>
          <a:xfrm>
            <a:off x="361839" y="5401410"/>
            <a:ext cx="11441145" cy="830997"/>
          </a:xfrm>
          <a:prstGeom prst="rect">
            <a:avLst/>
          </a:prstGeom>
          <a:noFill/>
        </p:spPr>
        <p:txBody>
          <a:bodyPr wrap="none" rtlCol="0">
            <a:spAutoFit/>
          </a:bodyPr>
          <a:lstStyle/>
          <a:p>
            <a:pPr algn="ctr"/>
            <a:r>
              <a:rPr lang="en-US" sz="1600" dirty="0"/>
              <a:t>Source: “</a:t>
            </a:r>
            <a:r>
              <a:rPr lang="en-US" sz="1600" i="0" dirty="0">
                <a:solidFill>
                  <a:srgbClr val="2E3438"/>
                </a:solidFill>
                <a:effectLst/>
                <a:latin typeface="Lato" panose="020F0502020204030203" pitchFamily="34" charset="0"/>
              </a:rPr>
              <a:t>Demystifying the Initial OASIS+ Draft Request for Proposal”, Feb 1, 2023, in Government Contracting Insights, </a:t>
            </a:r>
            <a:r>
              <a:rPr lang="en-US" sz="1600" i="0" dirty="0" err="1">
                <a:solidFill>
                  <a:srgbClr val="2E3438"/>
                </a:solidFill>
                <a:effectLst/>
                <a:latin typeface="Lato" panose="020F0502020204030203" pitchFamily="34" charset="0"/>
              </a:rPr>
              <a:t>Aprio</a:t>
            </a:r>
            <a:br>
              <a:rPr lang="en-US" sz="1600" i="0" dirty="0">
                <a:solidFill>
                  <a:srgbClr val="2E3438"/>
                </a:solidFill>
                <a:effectLst/>
                <a:latin typeface="Lato" panose="020F0502020204030203" pitchFamily="34" charset="0"/>
              </a:rPr>
            </a:br>
            <a:r>
              <a:rPr lang="en-US" sz="1600" i="0" dirty="0">
                <a:solidFill>
                  <a:srgbClr val="2E3438"/>
                </a:solidFill>
                <a:effectLst/>
                <a:latin typeface="Lato" panose="020F0502020204030203" pitchFamily="34" charset="0"/>
                <a:hlinkClick r:id="rId2"/>
              </a:rPr>
              <a:t>https://www.aprio.com/demystifying-the-initial-oasis-draft-request-for-proposal/</a:t>
            </a:r>
            <a:r>
              <a:rPr lang="en-US" sz="1600" i="0" dirty="0">
                <a:solidFill>
                  <a:srgbClr val="2E3438"/>
                </a:solidFill>
                <a:effectLst/>
                <a:latin typeface="Lato" panose="020F0502020204030203" pitchFamily="34" charset="0"/>
              </a:rPr>
              <a:t>  </a:t>
            </a:r>
          </a:p>
          <a:p>
            <a:pPr algn="ctr"/>
            <a:endParaRPr lang="en-US" sz="1600" dirty="0"/>
          </a:p>
        </p:txBody>
      </p:sp>
    </p:spTree>
    <p:extLst>
      <p:ext uri="{BB962C8B-B14F-4D97-AF65-F5344CB8AC3E}">
        <p14:creationId xmlns:p14="http://schemas.microsoft.com/office/powerpoint/2010/main" val="1728740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52152649-9B68-21CE-35F0-91D689949855}"/>
              </a:ext>
            </a:extLst>
          </p:cNvPr>
          <p:cNvSpPr>
            <a:spLocks noGrp="1"/>
          </p:cNvSpPr>
          <p:nvPr>
            <p:ph type="body" idx="13"/>
          </p:nvPr>
        </p:nvSpPr>
        <p:spPr/>
        <p:txBody>
          <a:bodyPr/>
          <a:lstStyle/>
          <a:p>
            <a:r>
              <a:rPr lang="en-US" dirty="0"/>
              <a:t>Maximize </a:t>
            </a:r>
            <a:br>
              <a:rPr lang="en-US" dirty="0"/>
            </a:br>
            <a:r>
              <a:rPr lang="en-US" dirty="0"/>
              <a:t>Your Benefit </a:t>
            </a:r>
            <a:br>
              <a:rPr lang="en-US" dirty="0"/>
            </a:br>
            <a:r>
              <a:rPr lang="en-US" dirty="0"/>
              <a:t>from Your </a:t>
            </a:r>
            <a:br>
              <a:rPr lang="en-US" dirty="0"/>
            </a:br>
            <a:r>
              <a:rPr lang="en-US" dirty="0"/>
              <a:t>System Status</a:t>
            </a:r>
          </a:p>
        </p:txBody>
      </p:sp>
      <p:sp>
        <p:nvSpPr>
          <p:cNvPr id="2" name="Slide Number Placeholder 1">
            <a:extLst>
              <a:ext uri="{FF2B5EF4-FFF2-40B4-BE49-F238E27FC236}">
                <a16:creationId xmlns:a16="http://schemas.microsoft.com/office/drawing/2014/main" id="{731D10FA-D832-4B1F-9B39-7CAF994194AF}"/>
              </a:ext>
            </a:extLst>
          </p:cNvPr>
          <p:cNvSpPr>
            <a:spLocks noGrp="1"/>
          </p:cNvSpPr>
          <p:nvPr>
            <p:ph type="sldNum" sz="quarter" idx="4294967295"/>
          </p:nvPr>
        </p:nvSpPr>
        <p:spPr>
          <a:xfrm>
            <a:off x="9448800" y="6356350"/>
            <a:ext cx="2743200" cy="365125"/>
          </a:xfrm>
          <a:prstGeom prst="rect">
            <a:avLst/>
          </a:prstGeom>
        </p:spPr>
        <p:txBody>
          <a:bodyPr/>
          <a:lstStyle/>
          <a:p>
            <a:fld id="{53E7D600-3523-4C63-B38B-0FF9ED66F99E}" type="slidenum">
              <a:rPr lang="en-US" smtClean="0"/>
              <a:pPr/>
              <a:t>24</a:t>
            </a:fld>
            <a:endParaRPr lang="en-US" dirty="0"/>
          </a:p>
        </p:txBody>
      </p:sp>
    </p:spTree>
    <p:extLst>
      <p:ext uri="{BB962C8B-B14F-4D97-AF65-F5344CB8AC3E}">
        <p14:creationId xmlns:p14="http://schemas.microsoft.com/office/powerpoint/2010/main" val="1488105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1C8D8-CA75-81D7-D71C-8D6963B631DB}"/>
              </a:ext>
            </a:extLst>
          </p:cNvPr>
          <p:cNvSpPr>
            <a:spLocks noGrp="1"/>
          </p:cNvSpPr>
          <p:nvPr>
            <p:ph type="title"/>
          </p:nvPr>
        </p:nvSpPr>
        <p:spPr/>
        <p:txBody>
          <a:bodyPr>
            <a:normAutofit fontScale="90000"/>
          </a:bodyPr>
          <a:lstStyle/>
          <a:p>
            <a:r>
              <a:rPr lang="en-US" dirty="0"/>
              <a:t>What to Do?</a:t>
            </a:r>
          </a:p>
        </p:txBody>
      </p:sp>
      <p:sp>
        <p:nvSpPr>
          <p:cNvPr id="3" name="Content Placeholder 2">
            <a:extLst>
              <a:ext uri="{FF2B5EF4-FFF2-40B4-BE49-F238E27FC236}">
                <a16:creationId xmlns:a16="http://schemas.microsoft.com/office/drawing/2014/main" id="{7A2B89ED-E347-60A0-D6EC-E942F672F586}"/>
              </a:ext>
            </a:extLst>
          </p:cNvPr>
          <p:cNvSpPr>
            <a:spLocks noGrp="1"/>
          </p:cNvSpPr>
          <p:nvPr>
            <p:ph idx="1"/>
          </p:nvPr>
        </p:nvSpPr>
        <p:spPr/>
        <p:txBody>
          <a:bodyPr/>
          <a:lstStyle/>
          <a:p>
            <a:pPr marL="460375" indent="-460375">
              <a:buFont typeface="+mj-lt"/>
              <a:buAutoNum type="arabicPeriod"/>
            </a:pPr>
            <a:r>
              <a:rPr lang="en-US" dirty="0"/>
              <a:t>If your system has been examined and determined to be adequate, get a copy of the report and/or determination.</a:t>
            </a:r>
          </a:p>
          <a:p>
            <a:pPr marL="460375" indent="-460375">
              <a:buFont typeface="+mj-lt"/>
              <a:buAutoNum type="arabicPeriod"/>
            </a:pPr>
            <a:r>
              <a:rPr lang="en-US" dirty="0"/>
              <a:t>If your system was examined and deficiencies were identified, fix them and get a follow-up audit or review</a:t>
            </a:r>
          </a:p>
          <a:p>
            <a:pPr marL="460375" indent="-460375">
              <a:buFont typeface="+mj-lt"/>
              <a:buAutoNum type="arabicPeriod"/>
            </a:pPr>
            <a:r>
              <a:rPr lang="en-US" dirty="0"/>
              <a:t>If your system has never been reviewed, go to Plan B…</a:t>
            </a:r>
          </a:p>
        </p:txBody>
      </p:sp>
    </p:spTree>
    <p:extLst>
      <p:ext uri="{BB962C8B-B14F-4D97-AF65-F5344CB8AC3E}">
        <p14:creationId xmlns:p14="http://schemas.microsoft.com/office/powerpoint/2010/main" val="351911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530E-AB17-4F88-A6E3-A215A4A5BB86}"/>
              </a:ext>
            </a:extLst>
          </p:cNvPr>
          <p:cNvSpPr>
            <a:spLocks noGrp="1"/>
          </p:cNvSpPr>
          <p:nvPr>
            <p:ph type="title"/>
          </p:nvPr>
        </p:nvSpPr>
        <p:spPr/>
        <p:txBody>
          <a:bodyPr>
            <a:normAutofit fontScale="90000"/>
          </a:bodyPr>
          <a:lstStyle/>
          <a:p>
            <a:r>
              <a:rPr lang="en-US" dirty="0"/>
              <a:t>Plan B</a:t>
            </a:r>
          </a:p>
        </p:txBody>
      </p:sp>
      <p:sp>
        <p:nvSpPr>
          <p:cNvPr id="3" name="Content Placeholder 2">
            <a:extLst>
              <a:ext uri="{FF2B5EF4-FFF2-40B4-BE49-F238E27FC236}">
                <a16:creationId xmlns:a16="http://schemas.microsoft.com/office/drawing/2014/main" id="{4BFA26D5-93C3-404E-E8D4-D360F3461FC2}"/>
              </a:ext>
            </a:extLst>
          </p:cNvPr>
          <p:cNvSpPr>
            <a:spLocks noGrp="1"/>
          </p:cNvSpPr>
          <p:nvPr>
            <p:ph idx="1"/>
          </p:nvPr>
        </p:nvSpPr>
        <p:spPr/>
        <p:txBody>
          <a:bodyPr/>
          <a:lstStyle/>
          <a:p>
            <a:r>
              <a:rPr lang="en-US" dirty="0"/>
              <a:t>Get your system reviewed by the government if you can</a:t>
            </a:r>
          </a:p>
          <a:p>
            <a:pPr lvl="1"/>
            <a:r>
              <a:rPr lang="en-US" dirty="0"/>
              <a:t>Neither DCAA nor DCMA will examine a system based on a contractor request</a:t>
            </a:r>
          </a:p>
          <a:p>
            <a:pPr lvl="1"/>
            <a:r>
              <a:rPr lang="en-US" dirty="0"/>
              <a:t>But they </a:t>
            </a:r>
            <a:r>
              <a:rPr lang="en-US" i="1" dirty="0"/>
              <a:t>will</a:t>
            </a:r>
            <a:r>
              <a:rPr lang="en-US" dirty="0"/>
              <a:t> respond to a request from a contracting officer</a:t>
            </a:r>
          </a:p>
          <a:p>
            <a:r>
              <a:rPr lang="en-US" dirty="0"/>
              <a:t>Get a friendly KO to request examination of your system</a:t>
            </a:r>
          </a:p>
          <a:p>
            <a:r>
              <a:rPr lang="en-US" dirty="0"/>
              <a:t>Be proactive and do it now</a:t>
            </a:r>
          </a:p>
          <a:p>
            <a:pPr lvl="1"/>
            <a:r>
              <a:rPr lang="en-US" dirty="0"/>
              <a:t>An SF1408 examination only takes a few days, but DCAA has a considerable backlog</a:t>
            </a:r>
          </a:p>
          <a:p>
            <a:pPr lvl="1"/>
            <a:r>
              <a:rPr lang="en-US" dirty="0"/>
              <a:t>An Estimating System examination is more complex and can take longer</a:t>
            </a:r>
          </a:p>
          <a:p>
            <a:pPr lvl="1"/>
            <a:r>
              <a:rPr lang="en-US" dirty="0"/>
              <a:t>A CPSR can take months and DCMA has an even greater backlog</a:t>
            </a:r>
          </a:p>
          <a:p>
            <a:r>
              <a:rPr lang="en-US" dirty="0"/>
              <a:t>If this doesn’t work, go to Plan C</a:t>
            </a:r>
          </a:p>
          <a:p>
            <a:endParaRPr lang="en-US" dirty="0"/>
          </a:p>
        </p:txBody>
      </p:sp>
    </p:spTree>
    <p:extLst>
      <p:ext uri="{BB962C8B-B14F-4D97-AF65-F5344CB8AC3E}">
        <p14:creationId xmlns:p14="http://schemas.microsoft.com/office/powerpoint/2010/main" val="2885240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A708-6C39-91D4-16CD-7034DF1794DC}"/>
              </a:ext>
            </a:extLst>
          </p:cNvPr>
          <p:cNvSpPr>
            <a:spLocks noGrp="1"/>
          </p:cNvSpPr>
          <p:nvPr>
            <p:ph type="title"/>
          </p:nvPr>
        </p:nvSpPr>
        <p:spPr/>
        <p:txBody>
          <a:bodyPr>
            <a:normAutofit fontScale="90000"/>
          </a:bodyPr>
          <a:lstStyle/>
          <a:p>
            <a:r>
              <a:rPr lang="en-US" dirty="0"/>
              <a:t>Plan C</a:t>
            </a:r>
          </a:p>
        </p:txBody>
      </p:sp>
      <p:sp>
        <p:nvSpPr>
          <p:cNvPr id="3" name="Content Placeholder 2">
            <a:extLst>
              <a:ext uri="{FF2B5EF4-FFF2-40B4-BE49-F238E27FC236}">
                <a16:creationId xmlns:a16="http://schemas.microsoft.com/office/drawing/2014/main" id="{54CAAF42-4E6A-9F70-3ABD-75804CAA83AE}"/>
              </a:ext>
            </a:extLst>
          </p:cNvPr>
          <p:cNvSpPr>
            <a:spLocks noGrp="1"/>
          </p:cNvSpPr>
          <p:nvPr>
            <p:ph idx="1"/>
          </p:nvPr>
        </p:nvSpPr>
        <p:spPr/>
        <p:txBody>
          <a:bodyPr>
            <a:normAutofit/>
          </a:bodyPr>
          <a:lstStyle/>
          <a:p>
            <a:r>
              <a:rPr lang="en-US" dirty="0"/>
              <a:t>Pay a commercial firm to do an independent examination</a:t>
            </a:r>
          </a:p>
          <a:p>
            <a:r>
              <a:rPr lang="en-US" dirty="0"/>
              <a:t>FAR contemplates an SF1408 being performed by an independent audit organization (such as a CPA firm)</a:t>
            </a:r>
          </a:p>
          <a:p>
            <a:r>
              <a:rPr lang="en-US" dirty="0">
                <a:solidFill>
                  <a:srgbClr val="FF0000"/>
                </a:solidFill>
              </a:rPr>
              <a:t>CAUTION: Not all solicitations will accept an SF1408 not executed by a government official</a:t>
            </a:r>
          </a:p>
          <a:p>
            <a:r>
              <a:rPr lang="en-US" dirty="0"/>
              <a:t>Also from the OASIS+ solicitation…</a:t>
            </a:r>
          </a:p>
        </p:txBody>
      </p:sp>
      <p:sp>
        <p:nvSpPr>
          <p:cNvPr id="4" name="TextBox 3">
            <a:extLst>
              <a:ext uri="{FF2B5EF4-FFF2-40B4-BE49-F238E27FC236}">
                <a16:creationId xmlns:a16="http://schemas.microsoft.com/office/drawing/2014/main" id="{618A3BFC-AC19-15DC-2CB2-4E2EB8F372BB}"/>
              </a:ext>
            </a:extLst>
          </p:cNvPr>
          <p:cNvSpPr txBox="1"/>
          <p:nvPr/>
        </p:nvSpPr>
        <p:spPr>
          <a:xfrm>
            <a:off x="1079499" y="4140201"/>
            <a:ext cx="10274301" cy="1479560"/>
          </a:xfrm>
          <a:prstGeom prst="rect">
            <a:avLst/>
          </a:prstGeom>
          <a:noFill/>
        </p:spPr>
        <p:txBody>
          <a:bodyPr wrap="square" rtlCol="0">
            <a:noAutofit/>
          </a:bodyPr>
          <a:lstStyle/>
          <a:p>
            <a:r>
              <a:rPr lang="en-US" sz="2400" i="1" dirty="0"/>
              <a:t>Acceptable documentation may include current and valid determination letters from the Contractor’s cognizant DCMA or CFA CO, DCAA audit reports, or Pre-Award Surveys of Prospective Contractor Accounting System (SF1408) </a:t>
            </a:r>
            <a:r>
              <a:rPr lang="en-US" sz="2400" i="1" dirty="0">
                <a:solidFill>
                  <a:srgbClr val="FF0000"/>
                </a:solidFill>
              </a:rPr>
              <a:t>completed by Government Officials.</a:t>
            </a:r>
          </a:p>
          <a:p>
            <a:endParaRPr lang="en-US" sz="2400" i="1" dirty="0"/>
          </a:p>
        </p:txBody>
      </p:sp>
    </p:spTree>
    <p:extLst>
      <p:ext uri="{BB962C8B-B14F-4D97-AF65-F5344CB8AC3E}">
        <p14:creationId xmlns:p14="http://schemas.microsoft.com/office/powerpoint/2010/main" val="396642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2946-D835-E23A-6AAE-DEBFE80684CD}"/>
              </a:ext>
            </a:extLst>
          </p:cNvPr>
          <p:cNvSpPr>
            <a:spLocks noGrp="1"/>
          </p:cNvSpPr>
          <p:nvPr>
            <p:ph type="title"/>
          </p:nvPr>
        </p:nvSpPr>
        <p:spPr/>
        <p:txBody>
          <a:bodyPr>
            <a:normAutofit fontScale="90000"/>
          </a:bodyPr>
          <a:lstStyle/>
          <a:p>
            <a:r>
              <a:rPr lang="en-US" dirty="0"/>
              <a:t>Good News on the Horizon</a:t>
            </a:r>
          </a:p>
        </p:txBody>
      </p:sp>
      <p:sp>
        <p:nvSpPr>
          <p:cNvPr id="3" name="Content Placeholder 2">
            <a:extLst>
              <a:ext uri="{FF2B5EF4-FFF2-40B4-BE49-F238E27FC236}">
                <a16:creationId xmlns:a16="http://schemas.microsoft.com/office/drawing/2014/main" id="{8D4736BD-13DB-5D89-FAB6-515461438EB6}"/>
              </a:ext>
            </a:extLst>
          </p:cNvPr>
          <p:cNvSpPr>
            <a:spLocks noGrp="1"/>
          </p:cNvSpPr>
          <p:nvPr>
            <p:ph idx="1"/>
          </p:nvPr>
        </p:nvSpPr>
        <p:spPr/>
        <p:txBody>
          <a:bodyPr>
            <a:normAutofit/>
          </a:bodyPr>
          <a:lstStyle/>
          <a:p>
            <a:r>
              <a:rPr lang="en-US" dirty="0"/>
              <a:t>The OASIS+ solicitation is a step in the right direction</a:t>
            </a:r>
          </a:p>
          <a:p>
            <a:r>
              <a:rPr lang="en-US" dirty="0"/>
              <a:t>OASIS+ follows the latest procurement trend: self-scoring</a:t>
            </a:r>
          </a:p>
          <a:p>
            <a:pPr lvl="1"/>
            <a:r>
              <a:rPr lang="en-US" dirty="0"/>
              <a:t>50 points are available in each Domain. The award threshold is currently 36 points for small businesses and 42 for large</a:t>
            </a:r>
          </a:p>
          <a:p>
            <a:pPr lvl="1"/>
            <a:r>
              <a:rPr lang="en-US" dirty="0"/>
              <a:t>While points are available for systems, clearances, and certifications, the lion’s share come from past performance</a:t>
            </a:r>
          </a:p>
          <a:p>
            <a:r>
              <a:rPr lang="en-US" dirty="0"/>
              <a:t>Rather than granting a finite number of awards, (all) bidders meeting the minimum points requirement will win an OASIS+ contract</a:t>
            </a:r>
          </a:p>
          <a:p>
            <a:pPr lvl="1"/>
            <a:endParaRPr lang="en-US" dirty="0"/>
          </a:p>
        </p:txBody>
      </p:sp>
    </p:spTree>
    <p:extLst>
      <p:ext uri="{BB962C8B-B14F-4D97-AF65-F5344CB8AC3E}">
        <p14:creationId xmlns:p14="http://schemas.microsoft.com/office/powerpoint/2010/main" val="2120768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656D9-9E0B-85C3-02BF-38AA9D1FA7C5}"/>
              </a:ext>
            </a:extLst>
          </p:cNvPr>
          <p:cNvSpPr>
            <a:spLocks noGrp="1"/>
          </p:cNvSpPr>
          <p:nvPr>
            <p:ph type="title"/>
          </p:nvPr>
        </p:nvSpPr>
        <p:spPr/>
        <p:txBody>
          <a:bodyPr>
            <a:normAutofit fontScale="90000"/>
          </a:bodyPr>
          <a:lstStyle/>
          <a:p>
            <a:r>
              <a:rPr lang="en-US" dirty="0"/>
              <a:t>Add Your Voice to the Chorus</a:t>
            </a:r>
          </a:p>
        </p:txBody>
      </p:sp>
      <p:sp>
        <p:nvSpPr>
          <p:cNvPr id="3" name="Content Placeholder 2">
            <a:extLst>
              <a:ext uri="{FF2B5EF4-FFF2-40B4-BE49-F238E27FC236}">
                <a16:creationId xmlns:a16="http://schemas.microsoft.com/office/drawing/2014/main" id="{F3D8FE66-623F-08DC-1F88-25DBCD940872}"/>
              </a:ext>
            </a:extLst>
          </p:cNvPr>
          <p:cNvSpPr>
            <a:spLocks noGrp="1"/>
          </p:cNvSpPr>
          <p:nvPr>
            <p:ph idx="1"/>
          </p:nvPr>
        </p:nvSpPr>
        <p:spPr/>
        <p:txBody>
          <a:bodyPr/>
          <a:lstStyle/>
          <a:p>
            <a:r>
              <a:rPr lang="en-US" dirty="0"/>
              <a:t>The comment period on the 1st OASIS+ draft RFP closed 12/31</a:t>
            </a:r>
          </a:p>
          <a:p>
            <a:r>
              <a:rPr lang="en-US" dirty="0"/>
              <a:t>An OASIS+ 2nd draft will be released in 2023 Q2</a:t>
            </a:r>
          </a:p>
          <a:p>
            <a:r>
              <a:rPr lang="en-US" dirty="0"/>
              <a:t>Make a comment</a:t>
            </a:r>
          </a:p>
          <a:p>
            <a:pPr lvl="1"/>
            <a:r>
              <a:rPr lang="en-US" dirty="0"/>
              <a:t>Object to the restriction of SF1408 examinations to “government officials” – FAR permits examinations by commercial audit organizations</a:t>
            </a:r>
          </a:p>
          <a:p>
            <a:pPr lvl="1"/>
            <a:r>
              <a:rPr lang="en-US" dirty="0"/>
              <a:t>FAR does not address Purchasing, Estimating, EVM, Property or MMAS Systems, but many audit firms do such – request/suggest/demand that those examinations be recognized</a:t>
            </a:r>
          </a:p>
          <a:p>
            <a:pPr lvl="1"/>
            <a:r>
              <a:rPr lang="en-US" dirty="0"/>
              <a:t>Ask for clarifications of poorly worded compliance sections such as those in Section F.4.2 of the draft</a:t>
            </a:r>
          </a:p>
        </p:txBody>
      </p:sp>
    </p:spTree>
    <p:extLst>
      <p:ext uri="{BB962C8B-B14F-4D97-AF65-F5344CB8AC3E}">
        <p14:creationId xmlns:p14="http://schemas.microsoft.com/office/powerpoint/2010/main" val="233311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Agenda – Compliance as a Differentiator</a:t>
            </a:r>
          </a:p>
        </p:txBody>
      </p:sp>
      <p:sp>
        <p:nvSpPr>
          <p:cNvPr id="5" name="Content Placeholder 4">
            <a:extLst>
              <a:ext uri="{FF2B5EF4-FFF2-40B4-BE49-F238E27FC236}">
                <a16:creationId xmlns:a16="http://schemas.microsoft.com/office/drawing/2014/main" id="{A5BDF839-9AB9-4F18-9BC1-72FBFCD02488}"/>
              </a:ext>
            </a:extLst>
          </p:cNvPr>
          <p:cNvSpPr>
            <a:spLocks noGrp="1"/>
          </p:cNvSpPr>
          <p:nvPr>
            <p:ph idx="1"/>
          </p:nvPr>
        </p:nvSpPr>
        <p:spPr/>
        <p:txBody>
          <a:bodyPr/>
          <a:lstStyle/>
          <a:p>
            <a:r>
              <a:rPr lang="en-US" dirty="0"/>
              <a:t>The Basics of Compliance</a:t>
            </a:r>
          </a:p>
          <a:p>
            <a:r>
              <a:rPr lang="en-US" dirty="0"/>
              <a:t>DCAA’s Waning Influence in GovCon</a:t>
            </a:r>
          </a:p>
          <a:p>
            <a:r>
              <a:rPr lang="en-US" dirty="0"/>
              <a:t>The focus on Business Systems</a:t>
            </a:r>
          </a:p>
          <a:p>
            <a:pPr lvl="1"/>
            <a:r>
              <a:rPr lang="en-US" dirty="0"/>
              <a:t>How the Business System criteria developed</a:t>
            </a:r>
          </a:p>
          <a:p>
            <a:pPr lvl="1"/>
            <a:r>
              <a:rPr lang="en-US" dirty="0"/>
              <a:t>How and why they became source selection criteria</a:t>
            </a:r>
          </a:p>
          <a:p>
            <a:pPr lvl="1"/>
            <a:r>
              <a:rPr lang="en-US" dirty="0"/>
              <a:t>Who determines adequacy</a:t>
            </a:r>
          </a:p>
          <a:p>
            <a:r>
              <a:rPr lang="en-US" dirty="0"/>
              <a:t>Business Systems as a Solicitation Requirement</a:t>
            </a:r>
          </a:p>
          <a:p>
            <a:r>
              <a:rPr lang="en-US" dirty="0"/>
              <a:t>Maximize Your Benefit from Your System Status</a:t>
            </a:r>
          </a:p>
          <a:p>
            <a:pPr lvl="1"/>
            <a:endParaRPr lang="en-US" dirty="0"/>
          </a:p>
          <a:p>
            <a:endParaRPr lang="en-US" dirty="0"/>
          </a:p>
        </p:txBody>
      </p:sp>
    </p:spTree>
    <p:extLst>
      <p:ext uri="{BB962C8B-B14F-4D97-AF65-F5344CB8AC3E}">
        <p14:creationId xmlns:p14="http://schemas.microsoft.com/office/powerpoint/2010/main" val="3788968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8394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01F1F0-BABA-5834-B30A-4E4BEF5C0138}"/>
              </a:ext>
            </a:extLst>
          </p:cNvPr>
          <p:cNvSpPr>
            <a:spLocks noGrp="1"/>
          </p:cNvSpPr>
          <p:nvPr>
            <p:ph type="body" idx="13"/>
          </p:nvPr>
        </p:nvSpPr>
        <p:spPr/>
        <p:txBody>
          <a:bodyPr>
            <a:normAutofit fontScale="92500" lnSpcReduction="10000"/>
          </a:bodyPr>
          <a:lstStyle/>
          <a:p>
            <a:r>
              <a:rPr lang="en-US" dirty="0"/>
              <a:t>Rich Wilkinson</a:t>
            </a:r>
          </a:p>
        </p:txBody>
      </p:sp>
      <p:sp>
        <p:nvSpPr>
          <p:cNvPr id="7" name="Text Placeholder 6">
            <a:extLst>
              <a:ext uri="{FF2B5EF4-FFF2-40B4-BE49-F238E27FC236}">
                <a16:creationId xmlns:a16="http://schemas.microsoft.com/office/drawing/2014/main" id="{5E08FA07-E0AA-133A-9A10-A5C61EC1AE70}"/>
              </a:ext>
            </a:extLst>
          </p:cNvPr>
          <p:cNvSpPr>
            <a:spLocks noGrp="1"/>
          </p:cNvSpPr>
          <p:nvPr>
            <p:ph type="body" idx="14"/>
          </p:nvPr>
        </p:nvSpPr>
        <p:spPr/>
        <p:txBody>
          <a:bodyPr/>
          <a:lstStyle/>
          <a:p>
            <a:r>
              <a:rPr lang="en-US" dirty="0"/>
              <a:t>Senior Industry Director, GovCon</a:t>
            </a:r>
          </a:p>
        </p:txBody>
      </p:sp>
      <p:sp>
        <p:nvSpPr>
          <p:cNvPr id="8" name="Text Placeholder 7">
            <a:extLst>
              <a:ext uri="{FF2B5EF4-FFF2-40B4-BE49-F238E27FC236}">
                <a16:creationId xmlns:a16="http://schemas.microsoft.com/office/drawing/2014/main" id="{467B8256-FC41-C971-98B2-A4EBB26B3484}"/>
              </a:ext>
            </a:extLst>
          </p:cNvPr>
          <p:cNvSpPr>
            <a:spLocks noGrp="1"/>
          </p:cNvSpPr>
          <p:nvPr>
            <p:ph type="body" idx="15"/>
          </p:nvPr>
        </p:nvSpPr>
        <p:spPr/>
        <p:txBody>
          <a:bodyPr/>
          <a:lstStyle/>
          <a:p>
            <a:r>
              <a:rPr lang="en-US" dirty="0"/>
              <a:t>RWilkinson@Unanet.com</a:t>
            </a:r>
          </a:p>
        </p:txBody>
      </p:sp>
      <p:pic>
        <p:nvPicPr>
          <p:cNvPr id="21" name="Picture Placeholder 20" descr="A picture containing wall, person, person, indoor&#10;&#10;Description automatically generated">
            <a:extLst>
              <a:ext uri="{FF2B5EF4-FFF2-40B4-BE49-F238E27FC236}">
                <a16:creationId xmlns:a16="http://schemas.microsoft.com/office/drawing/2014/main" id="{B54EBB3C-7AFC-515D-16D1-4DBFC00A2E3B}"/>
              </a:ext>
            </a:extLst>
          </p:cNvPr>
          <p:cNvPicPr>
            <a:picLocks noGrp="1" noChangeAspect="1"/>
          </p:cNvPicPr>
          <p:nvPr>
            <p:ph type="pic" sz="quarter" idx="16"/>
          </p:nvPr>
        </p:nvPicPr>
        <p:blipFill rotWithShape="1">
          <a:blip r:embed="rId2"/>
          <a:srcRect l="14003" r="14003"/>
          <a:stretch/>
        </p:blipFill>
        <p:spPr/>
      </p:pic>
      <p:sp>
        <p:nvSpPr>
          <p:cNvPr id="2" name="TextBox 1">
            <a:extLst>
              <a:ext uri="{FF2B5EF4-FFF2-40B4-BE49-F238E27FC236}">
                <a16:creationId xmlns:a16="http://schemas.microsoft.com/office/drawing/2014/main" id="{145E0601-0C8C-C983-0267-0BA695CBAF37}"/>
              </a:ext>
            </a:extLst>
          </p:cNvPr>
          <p:cNvSpPr txBox="1"/>
          <p:nvPr/>
        </p:nvSpPr>
        <p:spPr>
          <a:xfrm>
            <a:off x="723297" y="1584201"/>
            <a:ext cx="6917266" cy="584775"/>
          </a:xfrm>
          <a:prstGeom prst="rect">
            <a:avLst/>
          </a:prstGeom>
          <a:solidFill>
            <a:schemeClr val="bg1"/>
          </a:solidFill>
        </p:spPr>
        <p:txBody>
          <a:bodyPr wrap="square" rtlCol="0">
            <a:spAutoFit/>
          </a:bodyPr>
          <a:lstStyle/>
          <a:p>
            <a:pPr>
              <a:lnSpc>
                <a:spcPct val="80000"/>
              </a:lnSpc>
              <a:spcBef>
                <a:spcPts val="1000"/>
              </a:spcBef>
            </a:pPr>
            <a:r>
              <a:rPr lang="en-US" sz="4000" b="1" dirty="0">
                <a:solidFill>
                  <a:srgbClr val="646E7E"/>
                </a:solidFill>
                <a:latin typeface="Trebuchet MS" panose="020B0703020202090204" pitchFamily="34" charset="0"/>
              </a:rPr>
              <a:t>THANK YOU</a:t>
            </a:r>
          </a:p>
        </p:txBody>
      </p:sp>
    </p:spTree>
    <p:extLst>
      <p:ext uri="{BB962C8B-B14F-4D97-AF65-F5344CB8AC3E}">
        <p14:creationId xmlns:p14="http://schemas.microsoft.com/office/powerpoint/2010/main" val="339667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77834119-5C0A-2696-A9B7-2FA2B2927756}"/>
              </a:ext>
            </a:extLst>
          </p:cNvPr>
          <p:cNvSpPr>
            <a:spLocks noGrp="1"/>
          </p:cNvSpPr>
          <p:nvPr>
            <p:ph type="body" idx="13"/>
          </p:nvPr>
        </p:nvSpPr>
        <p:spPr/>
        <p:txBody>
          <a:bodyPr/>
          <a:lstStyle/>
          <a:p>
            <a:r>
              <a:rPr lang="en-US" dirty="0"/>
              <a:t>The</a:t>
            </a:r>
            <a:br>
              <a:rPr lang="en-US" dirty="0"/>
            </a:br>
            <a:r>
              <a:rPr lang="en-US" dirty="0"/>
              <a:t>Basics</a:t>
            </a:r>
            <a:br>
              <a:rPr lang="en-US" dirty="0"/>
            </a:br>
            <a:r>
              <a:rPr lang="en-US" dirty="0"/>
              <a:t>of Compliance</a:t>
            </a:r>
          </a:p>
        </p:txBody>
      </p:sp>
      <p:sp>
        <p:nvSpPr>
          <p:cNvPr id="2" name="Slide Number Placeholder 1">
            <a:extLst>
              <a:ext uri="{FF2B5EF4-FFF2-40B4-BE49-F238E27FC236}">
                <a16:creationId xmlns:a16="http://schemas.microsoft.com/office/drawing/2014/main" id="{C25B6D0D-798D-4BFB-BB05-57BB49A4786F}"/>
              </a:ext>
            </a:extLst>
          </p:cNvPr>
          <p:cNvSpPr>
            <a:spLocks noGrp="1"/>
          </p:cNvSpPr>
          <p:nvPr>
            <p:ph type="sldNum" sz="quarter" idx="4294967295"/>
          </p:nvPr>
        </p:nvSpPr>
        <p:spPr>
          <a:xfrm>
            <a:off x="9448800" y="6356350"/>
            <a:ext cx="2743200" cy="365125"/>
          </a:xfrm>
          <a:prstGeom prst="rect">
            <a:avLst/>
          </a:prstGeom>
        </p:spPr>
        <p:txBody>
          <a:bodyPr/>
          <a:lstStyle/>
          <a:p>
            <a:fld id="{53E7D600-3523-4C63-B38B-0FF9ED66F99E}" type="slidenum">
              <a:rPr lang="en-US" smtClean="0"/>
              <a:pPr/>
              <a:t>4</a:t>
            </a:fld>
            <a:endParaRPr lang="en-US" dirty="0"/>
          </a:p>
        </p:txBody>
      </p:sp>
    </p:spTree>
    <p:extLst>
      <p:ext uri="{BB962C8B-B14F-4D97-AF65-F5344CB8AC3E}">
        <p14:creationId xmlns:p14="http://schemas.microsoft.com/office/powerpoint/2010/main" val="3710964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Compliance as a Function </a:t>
            </a:r>
            <a:endParaRPr lang="en-US" dirty="0"/>
          </a:p>
        </p:txBody>
      </p:sp>
      <p:sp>
        <p:nvSpPr>
          <p:cNvPr id="18" name="Content Placeholder 17"/>
          <p:cNvSpPr>
            <a:spLocks noGrp="1"/>
          </p:cNvSpPr>
          <p:nvPr>
            <p:ph idx="1"/>
          </p:nvPr>
        </p:nvSpPr>
        <p:spPr/>
        <p:txBody>
          <a:bodyPr/>
          <a:lstStyle/>
          <a:p>
            <a:r>
              <a:rPr lang="en-US" dirty="0"/>
              <a:t>How much compliance is enough?</a:t>
            </a:r>
          </a:p>
          <a:p>
            <a:r>
              <a:rPr lang="en-US" dirty="0"/>
              <a:t>Audits are a fact of life for government contractors…</a:t>
            </a:r>
          </a:p>
          <a:p>
            <a:pPr lvl="1"/>
            <a:r>
              <a:rPr lang="en-US" dirty="0"/>
              <a:t>Contract and proposal audits</a:t>
            </a:r>
          </a:p>
          <a:p>
            <a:pPr lvl="1"/>
            <a:r>
              <a:rPr lang="en-US" dirty="0"/>
              <a:t>Systems audits</a:t>
            </a:r>
          </a:p>
          <a:p>
            <a:pPr lvl="1"/>
            <a:r>
              <a:rPr lang="en-US" dirty="0"/>
              <a:t>Incurred Cost Proposal audits</a:t>
            </a:r>
          </a:p>
          <a:p>
            <a:pPr lvl="1"/>
            <a:r>
              <a:rPr lang="en-US" dirty="0"/>
              <a:t>CAS Disclosure Statement and compliance audits</a:t>
            </a:r>
          </a:p>
          <a:p>
            <a:r>
              <a:rPr lang="en-US" dirty="0"/>
              <a:t>DCAA “touched” about 5,800 contractor business units in FY2021</a:t>
            </a:r>
          </a:p>
        </p:txBody>
      </p:sp>
    </p:spTree>
    <p:extLst>
      <p:ext uri="{BB962C8B-B14F-4D97-AF65-F5344CB8AC3E}">
        <p14:creationId xmlns:p14="http://schemas.microsoft.com/office/powerpoint/2010/main" val="356949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Compliance as a Function </a:t>
            </a:r>
            <a:endParaRPr lang="en-US" dirty="0"/>
          </a:p>
        </p:txBody>
      </p:sp>
      <p:sp>
        <p:nvSpPr>
          <p:cNvPr id="18" name="Content Placeholder 17"/>
          <p:cNvSpPr>
            <a:spLocks noGrp="1"/>
          </p:cNvSpPr>
          <p:nvPr>
            <p:ph idx="1"/>
          </p:nvPr>
        </p:nvSpPr>
        <p:spPr/>
        <p:txBody>
          <a:bodyPr/>
          <a:lstStyle/>
          <a:p>
            <a:r>
              <a:rPr lang="en-US" dirty="0"/>
              <a:t>How much compliance is enough?</a:t>
            </a:r>
          </a:p>
          <a:p>
            <a:r>
              <a:rPr lang="en-US" dirty="0"/>
              <a:t>Audits are a fact of life for government contractors…</a:t>
            </a:r>
          </a:p>
          <a:p>
            <a:pPr lvl="1"/>
            <a:r>
              <a:rPr lang="en-US" dirty="0"/>
              <a:t>Contract and proposal audits</a:t>
            </a:r>
          </a:p>
          <a:p>
            <a:pPr lvl="1"/>
            <a:r>
              <a:rPr lang="en-US" dirty="0">
                <a:solidFill>
                  <a:srgbClr val="FF0000"/>
                </a:solidFill>
              </a:rPr>
              <a:t>Systems audits</a:t>
            </a:r>
          </a:p>
          <a:p>
            <a:pPr lvl="1"/>
            <a:r>
              <a:rPr lang="en-US" dirty="0"/>
              <a:t>Incurred Cost Proposal audits</a:t>
            </a:r>
          </a:p>
          <a:p>
            <a:pPr lvl="1"/>
            <a:r>
              <a:rPr lang="en-US" dirty="0"/>
              <a:t>CAS Disclosure Statement and compliance audits</a:t>
            </a:r>
          </a:p>
          <a:p>
            <a:r>
              <a:rPr lang="en-US" dirty="0"/>
              <a:t>DCAA “touched” about 5,800 contractor business units in FY2021</a:t>
            </a:r>
          </a:p>
        </p:txBody>
      </p:sp>
    </p:spTree>
    <p:extLst>
      <p:ext uri="{BB962C8B-B14F-4D97-AF65-F5344CB8AC3E}">
        <p14:creationId xmlns:p14="http://schemas.microsoft.com/office/powerpoint/2010/main" val="393341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DC8F1C72-B30B-2826-CFDB-3D509D339A92}"/>
              </a:ext>
            </a:extLst>
          </p:cNvPr>
          <p:cNvSpPr>
            <a:spLocks noGrp="1"/>
          </p:cNvSpPr>
          <p:nvPr>
            <p:ph type="body" idx="13"/>
          </p:nvPr>
        </p:nvSpPr>
        <p:spPr/>
        <p:txBody>
          <a:bodyPr/>
          <a:lstStyle/>
          <a:p>
            <a:r>
              <a:rPr lang="en-US" dirty="0"/>
              <a:t>The </a:t>
            </a:r>
            <a:br>
              <a:rPr lang="en-US" dirty="0"/>
            </a:br>
            <a:r>
              <a:rPr lang="en-US" dirty="0"/>
              <a:t>Elements </a:t>
            </a:r>
            <a:br>
              <a:rPr lang="en-US" dirty="0"/>
            </a:br>
            <a:r>
              <a:rPr lang="en-US" dirty="0"/>
              <a:t>of Compliance</a:t>
            </a:r>
          </a:p>
        </p:txBody>
      </p:sp>
      <p:sp>
        <p:nvSpPr>
          <p:cNvPr id="2" name="Slide Number Placeholder 1">
            <a:extLst>
              <a:ext uri="{FF2B5EF4-FFF2-40B4-BE49-F238E27FC236}">
                <a16:creationId xmlns:a16="http://schemas.microsoft.com/office/drawing/2014/main" id="{608BA046-A6D2-4B30-88F7-380C8D443DCF}"/>
              </a:ext>
            </a:extLst>
          </p:cNvPr>
          <p:cNvSpPr>
            <a:spLocks noGrp="1"/>
          </p:cNvSpPr>
          <p:nvPr>
            <p:ph type="sldNum" sz="quarter" idx="4294967295"/>
          </p:nvPr>
        </p:nvSpPr>
        <p:spPr>
          <a:xfrm>
            <a:off x="9448800" y="6356350"/>
            <a:ext cx="2743200" cy="365125"/>
          </a:xfrm>
          <a:prstGeom prst="rect">
            <a:avLst/>
          </a:prstGeom>
        </p:spPr>
        <p:txBody>
          <a:bodyPr/>
          <a:lstStyle/>
          <a:p>
            <a:fld id="{53E7D600-3523-4C63-B38B-0FF9ED66F99E}" type="slidenum">
              <a:rPr lang="en-US" smtClean="0"/>
              <a:pPr/>
              <a:t>7</a:t>
            </a:fld>
            <a:endParaRPr lang="en-US" dirty="0"/>
          </a:p>
        </p:txBody>
      </p:sp>
    </p:spTree>
    <p:extLst>
      <p:ext uri="{BB962C8B-B14F-4D97-AF65-F5344CB8AC3E}">
        <p14:creationId xmlns:p14="http://schemas.microsoft.com/office/powerpoint/2010/main" val="425954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a:t>The Elements of Compliance</a:t>
            </a:r>
            <a:endParaRPr lang="en-US" dirty="0"/>
          </a:p>
        </p:txBody>
      </p:sp>
      <p:sp>
        <p:nvSpPr>
          <p:cNvPr id="2" name="Footer Placeholder 1">
            <a:extLst>
              <a:ext uri="{FF2B5EF4-FFF2-40B4-BE49-F238E27FC236}">
                <a16:creationId xmlns:a16="http://schemas.microsoft.com/office/drawing/2014/main" id="{B8D19972-698E-415B-B060-714CDCEA2144}"/>
              </a:ext>
            </a:extLst>
          </p:cNvPr>
          <p:cNvSpPr>
            <a:spLocks noGrp="1"/>
          </p:cNvSpPr>
          <p:nvPr>
            <p:ph type="ftr" sz="quarter" idx="11"/>
          </p:nvPr>
        </p:nvSpPr>
        <p:spPr/>
        <p:txBody>
          <a:bodyPr/>
          <a:lstStyle/>
          <a:p>
            <a:pPr>
              <a:defRPr/>
            </a:pPr>
            <a:r>
              <a:rPr lang="en-US"/>
              <a:t>Copyright © 2018 Unanet</a:t>
            </a:r>
            <a:endParaRPr lang="en-US" dirty="0"/>
          </a:p>
        </p:txBody>
      </p:sp>
      <p:sp>
        <p:nvSpPr>
          <p:cNvPr id="3" name="Slide Number Placeholder 2">
            <a:extLst>
              <a:ext uri="{FF2B5EF4-FFF2-40B4-BE49-F238E27FC236}">
                <a16:creationId xmlns:a16="http://schemas.microsoft.com/office/drawing/2014/main" id="{DF8D0AA5-9C69-41A3-A02B-0A1107E9D717}"/>
              </a:ext>
            </a:extLst>
          </p:cNvPr>
          <p:cNvSpPr>
            <a:spLocks noGrp="1"/>
          </p:cNvSpPr>
          <p:nvPr>
            <p:ph type="sldNum" sz="quarter" idx="12"/>
          </p:nvPr>
        </p:nvSpPr>
        <p:spPr/>
        <p:txBody>
          <a:bodyPr/>
          <a:lstStyle/>
          <a:p>
            <a:pPr>
              <a:defRPr/>
            </a:pPr>
            <a:fld id="{C2322F9D-488A-4E13-918D-BDFECEC6A008}" type="slidenum">
              <a:rPr lang="en-US" altLang="en-US" smtClean="0"/>
              <a:pPr>
                <a:defRPr/>
              </a:pPr>
              <a:t>8</a:t>
            </a:fld>
            <a:endParaRPr lang="en-US" altLang="en-US" dirty="0"/>
          </a:p>
        </p:txBody>
      </p:sp>
      <p:grpSp>
        <p:nvGrpSpPr>
          <p:cNvPr id="13" name="Group 12">
            <a:extLst>
              <a:ext uri="{FF2B5EF4-FFF2-40B4-BE49-F238E27FC236}">
                <a16:creationId xmlns:a16="http://schemas.microsoft.com/office/drawing/2014/main" id="{47A9C1C5-3F8C-93DB-2825-2B5B28EF09B5}"/>
              </a:ext>
            </a:extLst>
          </p:cNvPr>
          <p:cNvGrpSpPr/>
          <p:nvPr/>
        </p:nvGrpSpPr>
        <p:grpSpPr>
          <a:xfrm>
            <a:off x="1795988" y="1279587"/>
            <a:ext cx="8427755" cy="990598"/>
            <a:chOff x="1853852" y="1430056"/>
            <a:chExt cx="8427755" cy="990598"/>
          </a:xfrm>
        </p:grpSpPr>
        <p:sp>
          <p:nvSpPr>
            <p:cNvPr id="5" name="Freeform 4"/>
            <p:cNvSpPr/>
            <p:nvPr/>
          </p:nvSpPr>
          <p:spPr>
            <a:xfrm>
              <a:off x="4216041" y="1430056"/>
              <a:ext cx="6065566" cy="990598"/>
            </a:xfrm>
            <a:custGeom>
              <a:avLst/>
              <a:gdLst>
                <a:gd name="connsiteX0" fmla="*/ 158716 w 952276"/>
                <a:gd name="connsiteY0" fmla="*/ 0 h 6065566"/>
                <a:gd name="connsiteX1" fmla="*/ 793560 w 952276"/>
                <a:gd name="connsiteY1" fmla="*/ 0 h 6065566"/>
                <a:gd name="connsiteX2" fmla="*/ 952276 w 952276"/>
                <a:gd name="connsiteY2" fmla="*/ 158716 h 6065566"/>
                <a:gd name="connsiteX3" fmla="*/ 952276 w 952276"/>
                <a:gd name="connsiteY3" fmla="*/ 6065566 h 6065566"/>
                <a:gd name="connsiteX4" fmla="*/ 952276 w 952276"/>
                <a:gd name="connsiteY4" fmla="*/ 6065566 h 6065566"/>
                <a:gd name="connsiteX5" fmla="*/ 0 w 952276"/>
                <a:gd name="connsiteY5" fmla="*/ 6065566 h 6065566"/>
                <a:gd name="connsiteX6" fmla="*/ 0 w 952276"/>
                <a:gd name="connsiteY6" fmla="*/ 6065566 h 6065566"/>
                <a:gd name="connsiteX7" fmla="*/ 0 w 952276"/>
                <a:gd name="connsiteY7" fmla="*/ 158716 h 6065566"/>
                <a:gd name="connsiteX8" fmla="*/ 158716 w 952276"/>
                <a:gd name="connsiteY8" fmla="*/ 0 h 606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276" h="6065566">
                  <a:moveTo>
                    <a:pt x="952276" y="1010951"/>
                  </a:moveTo>
                  <a:lnTo>
                    <a:pt x="952276" y="5054615"/>
                  </a:lnTo>
                  <a:cubicBezTo>
                    <a:pt x="952276" y="5612943"/>
                    <a:pt x="941120" y="6065563"/>
                    <a:pt x="927358" y="6065563"/>
                  </a:cubicBezTo>
                  <a:lnTo>
                    <a:pt x="0" y="6065563"/>
                  </a:lnTo>
                  <a:lnTo>
                    <a:pt x="0" y="6065563"/>
                  </a:lnTo>
                  <a:lnTo>
                    <a:pt x="0" y="3"/>
                  </a:lnTo>
                  <a:lnTo>
                    <a:pt x="0" y="3"/>
                  </a:lnTo>
                  <a:lnTo>
                    <a:pt x="927358" y="3"/>
                  </a:lnTo>
                  <a:cubicBezTo>
                    <a:pt x="941120" y="3"/>
                    <a:pt x="952276" y="452623"/>
                    <a:pt x="952276" y="1010951"/>
                  </a:cubicBezTo>
                  <a:close/>
                </a:path>
              </a:pathLst>
            </a:custGeom>
            <a:gradFill flip="none" rotWithShape="1">
              <a:gsLst>
                <a:gs pos="100000">
                  <a:srgbClr val="EAC552"/>
                </a:gs>
                <a:gs pos="0">
                  <a:srgbClr val="F7EABF"/>
                </a:gs>
              </a:gsLst>
              <a:lin ang="10800000" scaled="1"/>
              <a:tileRect/>
            </a:gradFill>
            <a:ln>
              <a:solidFill>
                <a:schemeClr val="accent6">
                  <a:lumMod val="50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170311" rIns="294136" bIns="170311" numCol="1" spcCol="1270" anchor="ctr" anchorCtr="0">
              <a:noAutofit/>
            </a:bodyPr>
            <a:lstStyle/>
            <a:p>
              <a:pPr marL="231775" lvl="1" indent="-231775" defTabSz="622300">
                <a:lnSpc>
                  <a:spcPct val="90000"/>
                </a:lnSpc>
                <a:spcAft>
                  <a:spcPct val="15000"/>
                </a:spcAft>
                <a:buChar char="••"/>
              </a:pPr>
              <a:r>
                <a:rPr lang="en-US" sz="1400" dirty="0"/>
                <a:t>Adopt policies and procedures that are current and complete </a:t>
              </a:r>
            </a:p>
            <a:p>
              <a:pPr marL="231775" lvl="1" indent="-231775" defTabSz="622300">
                <a:lnSpc>
                  <a:spcPct val="90000"/>
                </a:lnSpc>
                <a:spcAft>
                  <a:spcPct val="15000"/>
                </a:spcAft>
                <a:buChar char="••"/>
              </a:pPr>
              <a:r>
                <a:rPr lang="en-US" sz="1400" dirty="0"/>
                <a:t>Be sure they are designed to implement compliant processes</a:t>
              </a:r>
            </a:p>
            <a:p>
              <a:pPr marL="231775" lvl="1" indent="-231775" defTabSz="622300">
                <a:lnSpc>
                  <a:spcPct val="90000"/>
                </a:lnSpc>
                <a:spcAft>
                  <a:spcPct val="15000"/>
                </a:spcAft>
                <a:buChar char="••"/>
              </a:pPr>
              <a:r>
                <a:rPr lang="en-US" sz="1400" dirty="0"/>
                <a:t>Document the policies and train the people</a:t>
              </a:r>
            </a:p>
          </p:txBody>
        </p:sp>
        <p:sp>
          <p:nvSpPr>
            <p:cNvPr id="7" name="Freeform 6"/>
            <p:cNvSpPr/>
            <p:nvPr/>
          </p:nvSpPr>
          <p:spPr>
            <a:xfrm>
              <a:off x="1853852" y="1430056"/>
              <a:ext cx="2667000" cy="990598"/>
            </a:xfrm>
            <a:custGeom>
              <a:avLst/>
              <a:gdLst>
                <a:gd name="connsiteX0" fmla="*/ 0 w 2633716"/>
                <a:gd name="connsiteY0" fmla="*/ 162247 h 973464"/>
                <a:gd name="connsiteX1" fmla="*/ 162247 w 2633716"/>
                <a:gd name="connsiteY1" fmla="*/ 0 h 973464"/>
                <a:gd name="connsiteX2" fmla="*/ 2471469 w 2633716"/>
                <a:gd name="connsiteY2" fmla="*/ 0 h 973464"/>
                <a:gd name="connsiteX3" fmla="*/ 2633716 w 2633716"/>
                <a:gd name="connsiteY3" fmla="*/ 162247 h 973464"/>
                <a:gd name="connsiteX4" fmla="*/ 2633716 w 2633716"/>
                <a:gd name="connsiteY4" fmla="*/ 811217 h 973464"/>
                <a:gd name="connsiteX5" fmla="*/ 2471469 w 2633716"/>
                <a:gd name="connsiteY5" fmla="*/ 973464 h 973464"/>
                <a:gd name="connsiteX6" fmla="*/ 162247 w 2633716"/>
                <a:gd name="connsiteY6" fmla="*/ 973464 h 973464"/>
                <a:gd name="connsiteX7" fmla="*/ 0 w 2633716"/>
                <a:gd name="connsiteY7" fmla="*/ 811217 h 973464"/>
                <a:gd name="connsiteX8" fmla="*/ 0 w 2633716"/>
                <a:gd name="connsiteY8" fmla="*/ 162247 h 97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3716" h="973464">
                  <a:moveTo>
                    <a:pt x="0" y="162247"/>
                  </a:moveTo>
                  <a:cubicBezTo>
                    <a:pt x="0" y="72640"/>
                    <a:pt x="72640" y="0"/>
                    <a:pt x="162247" y="0"/>
                  </a:cubicBezTo>
                  <a:lnTo>
                    <a:pt x="2471469" y="0"/>
                  </a:lnTo>
                  <a:cubicBezTo>
                    <a:pt x="2561076" y="0"/>
                    <a:pt x="2633716" y="72640"/>
                    <a:pt x="2633716" y="162247"/>
                  </a:cubicBezTo>
                  <a:lnTo>
                    <a:pt x="2633716" y="811217"/>
                  </a:lnTo>
                  <a:cubicBezTo>
                    <a:pt x="2633716" y="900824"/>
                    <a:pt x="2561076" y="973464"/>
                    <a:pt x="2471469" y="973464"/>
                  </a:cubicBezTo>
                  <a:lnTo>
                    <a:pt x="162247" y="973464"/>
                  </a:lnTo>
                  <a:cubicBezTo>
                    <a:pt x="72640" y="973464"/>
                    <a:pt x="0" y="900824"/>
                    <a:pt x="0" y="811217"/>
                  </a:cubicBezTo>
                  <a:lnTo>
                    <a:pt x="0" y="162247"/>
                  </a:lnTo>
                  <a:close/>
                </a:path>
              </a:pathLst>
            </a:custGeom>
            <a:gradFill flip="none" rotWithShape="1">
              <a:gsLst>
                <a:gs pos="100000">
                  <a:srgbClr val="EAC552"/>
                </a:gs>
                <a:gs pos="0">
                  <a:srgbClr val="F7EABF"/>
                </a:gs>
              </a:gsLst>
              <a:lin ang="0" scaled="1"/>
              <a:tileRect/>
            </a:gradFill>
            <a:ln>
              <a:solidFill>
                <a:schemeClr val="accent6">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85621" rIns="123721" bIns="85621" numCol="1" spcCol="1270" anchor="ctr" anchorCtr="0">
              <a:noAutofit/>
            </a:bodyPr>
            <a:lstStyle/>
            <a:p>
              <a:pPr algn="ctr" defTabSz="889000">
                <a:lnSpc>
                  <a:spcPct val="90000"/>
                </a:lnSpc>
                <a:spcAft>
                  <a:spcPct val="35000"/>
                </a:spcAft>
              </a:pPr>
              <a:r>
                <a:rPr lang="en-US" sz="2000" dirty="0">
                  <a:solidFill>
                    <a:schemeClr val="tx1"/>
                  </a:solidFill>
                </a:rPr>
                <a:t>Do the Right Things</a:t>
              </a:r>
            </a:p>
          </p:txBody>
        </p:sp>
      </p:grpSp>
      <p:grpSp>
        <p:nvGrpSpPr>
          <p:cNvPr id="12" name="Group 11">
            <a:extLst>
              <a:ext uri="{FF2B5EF4-FFF2-40B4-BE49-F238E27FC236}">
                <a16:creationId xmlns:a16="http://schemas.microsoft.com/office/drawing/2014/main" id="{6FA4B65B-0EAF-C9BC-DD31-B6E0B1311D05}"/>
              </a:ext>
            </a:extLst>
          </p:cNvPr>
          <p:cNvGrpSpPr/>
          <p:nvPr/>
        </p:nvGrpSpPr>
        <p:grpSpPr>
          <a:xfrm>
            <a:off x="1795988" y="2486219"/>
            <a:ext cx="8427755" cy="990598"/>
            <a:chOff x="1853852" y="2696426"/>
            <a:chExt cx="8427755" cy="990598"/>
          </a:xfrm>
        </p:grpSpPr>
        <p:sp>
          <p:nvSpPr>
            <p:cNvPr id="20" name="Freeform 19"/>
            <p:cNvSpPr/>
            <p:nvPr/>
          </p:nvSpPr>
          <p:spPr>
            <a:xfrm>
              <a:off x="4216041" y="2696426"/>
              <a:ext cx="6065566" cy="990598"/>
            </a:xfrm>
            <a:custGeom>
              <a:avLst/>
              <a:gdLst>
                <a:gd name="connsiteX0" fmla="*/ 158716 w 952276"/>
                <a:gd name="connsiteY0" fmla="*/ 0 h 6065566"/>
                <a:gd name="connsiteX1" fmla="*/ 793560 w 952276"/>
                <a:gd name="connsiteY1" fmla="*/ 0 h 6065566"/>
                <a:gd name="connsiteX2" fmla="*/ 952276 w 952276"/>
                <a:gd name="connsiteY2" fmla="*/ 158716 h 6065566"/>
                <a:gd name="connsiteX3" fmla="*/ 952276 w 952276"/>
                <a:gd name="connsiteY3" fmla="*/ 6065566 h 6065566"/>
                <a:gd name="connsiteX4" fmla="*/ 952276 w 952276"/>
                <a:gd name="connsiteY4" fmla="*/ 6065566 h 6065566"/>
                <a:gd name="connsiteX5" fmla="*/ 0 w 952276"/>
                <a:gd name="connsiteY5" fmla="*/ 6065566 h 6065566"/>
                <a:gd name="connsiteX6" fmla="*/ 0 w 952276"/>
                <a:gd name="connsiteY6" fmla="*/ 6065566 h 6065566"/>
                <a:gd name="connsiteX7" fmla="*/ 0 w 952276"/>
                <a:gd name="connsiteY7" fmla="*/ 158716 h 6065566"/>
                <a:gd name="connsiteX8" fmla="*/ 158716 w 952276"/>
                <a:gd name="connsiteY8" fmla="*/ 0 h 606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276" h="6065566">
                  <a:moveTo>
                    <a:pt x="952276" y="1010951"/>
                  </a:moveTo>
                  <a:lnTo>
                    <a:pt x="952276" y="5054615"/>
                  </a:lnTo>
                  <a:cubicBezTo>
                    <a:pt x="952276" y="5612943"/>
                    <a:pt x="941120" y="6065563"/>
                    <a:pt x="927358" y="6065563"/>
                  </a:cubicBezTo>
                  <a:lnTo>
                    <a:pt x="0" y="6065563"/>
                  </a:lnTo>
                  <a:lnTo>
                    <a:pt x="0" y="6065563"/>
                  </a:lnTo>
                  <a:lnTo>
                    <a:pt x="0" y="3"/>
                  </a:lnTo>
                  <a:lnTo>
                    <a:pt x="0" y="3"/>
                  </a:lnTo>
                  <a:lnTo>
                    <a:pt x="927358" y="3"/>
                  </a:lnTo>
                  <a:cubicBezTo>
                    <a:pt x="941120" y="3"/>
                    <a:pt x="952276" y="452623"/>
                    <a:pt x="952276" y="1010951"/>
                  </a:cubicBezTo>
                  <a:close/>
                </a:path>
              </a:pathLst>
            </a:custGeom>
            <a:gradFill flip="none" rotWithShape="1">
              <a:gsLst>
                <a:gs pos="100000">
                  <a:srgbClr val="EAC552"/>
                </a:gs>
                <a:gs pos="0">
                  <a:srgbClr val="F7EABF"/>
                </a:gs>
              </a:gsLst>
              <a:lin ang="10800000" scaled="1"/>
              <a:tileRect/>
            </a:gradFill>
            <a:ln>
              <a:solidFill>
                <a:schemeClr val="accent6">
                  <a:lumMod val="50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170311" rIns="294136" bIns="170311" numCol="1" spcCol="1270" anchor="ctr" anchorCtr="0">
              <a:noAutofit/>
            </a:bodyPr>
            <a:lstStyle/>
            <a:p>
              <a:pPr marL="231775" lvl="1" indent="-231775" defTabSz="622300">
                <a:lnSpc>
                  <a:spcPct val="90000"/>
                </a:lnSpc>
                <a:spcAft>
                  <a:spcPct val="15000"/>
                </a:spcAft>
                <a:buChar char="••"/>
              </a:pPr>
              <a:r>
                <a:rPr lang="en-US" sz="1400" dirty="0"/>
                <a:t>Test your policies and procedures to be sure they work as designed </a:t>
              </a:r>
            </a:p>
            <a:p>
              <a:pPr marL="231775" lvl="1" indent="-231775" defTabSz="622300">
                <a:lnSpc>
                  <a:spcPct val="90000"/>
                </a:lnSpc>
                <a:spcAft>
                  <a:spcPct val="15000"/>
                </a:spcAft>
                <a:buChar char="••"/>
              </a:pPr>
              <a:r>
                <a:rPr lang="en-US" sz="1400" dirty="0"/>
                <a:t>Be sure the procedures reflect your actual practice</a:t>
              </a:r>
            </a:p>
            <a:p>
              <a:pPr marL="231775" lvl="1" indent="-231775" defTabSz="622300">
                <a:lnSpc>
                  <a:spcPct val="90000"/>
                </a:lnSpc>
                <a:spcAft>
                  <a:spcPct val="15000"/>
                </a:spcAft>
                <a:buChar char="••"/>
              </a:pPr>
              <a:r>
                <a:rPr lang="en-US" sz="1400" dirty="0"/>
                <a:t>Document the procedures and train the people</a:t>
              </a:r>
            </a:p>
          </p:txBody>
        </p:sp>
        <p:sp>
          <p:nvSpPr>
            <p:cNvPr id="21" name="Freeform 20"/>
            <p:cNvSpPr/>
            <p:nvPr/>
          </p:nvSpPr>
          <p:spPr>
            <a:xfrm>
              <a:off x="1853852" y="2696426"/>
              <a:ext cx="2667000" cy="990598"/>
            </a:xfrm>
            <a:custGeom>
              <a:avLst/>
              <a:gdLst>
                <a:gd name="connsiteX0" fmla="*/ 0 w 2633716"/>
                <a:gd name="connsiteY0" fmla="*/ 162247 h 973464"/>
                <a:gd name="connsiteX1" fmla="*/ 162247 w 2633716"/>
                <a:gd name="connsiteY1" fmla="*/ 0 h 973464"/>
                <a:gd name="connsiteX2" fmla="*/ 2471469 w 2633716"/>
                <a:gd name="connsiteY2" fmla="*/ 0 h 973464"/>
                <a:gd name="connsiteX3" fmla="*/ 2633716 w 2633716"/>
                <a:gd name="connsiteY3" fmla="*/ 162247 h 973464"/>
                <a:gd name="connsiteX4" fmla="*/ 2633716 w 2633716"/>
                <a:gd name="connsiteY4" fmla="*/ 811217 h 973464"/>
                <a:gd name="connsiteX5" fmla="*/ 2471469 w 2633716"/>
                <a:gd name="connsiteY5" fmla="*/ 973464 h 973464"/>
                <a:gd name="connsiteX6" fmla="*/ 162247 w 2633716"/>
                <a:gd name="connsiteY6" fmla="*/ 973464 h 973464"/>
                <a:gd name="connsiteX7" fmla="*/ 0 w 2633716"/>
                <a:gd name="connsiteY7" fmla="*/ 811217 h 973464"/>
                <a:gd name="connsiteX8" fmla="*/ 0 w 2633716"/>
                <a:gd name="connsiteY8" fmla="*/ 162247 h 97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3716" h="973464">
                  <a:moveTo>
                    <a:pt x="0" y="162247"/>
                  </a:moveTo>
                  <a:cubicBezTo>
                    <a:pt x="0" y="72640"/>
                    <a:pt x="72640" y="0"/>
                    <a:pt x="162247" y="0"/>
                  </a:cubicBezTo>
                  <a:lnTo>
                    <a:pt x="2471469" y="0"/>
                  </a:lnTo>
                  <a:cubicBezTo>
                    <a:pt x="2561076" y="0"/>
                    <a:pt x="2633716" y="72640"/>
                    <a:pt x="2633716" y="162247"/>
                  </a:cubicBezTo>
                  <a:lnTo>
                    <a:pt x="2633716" y="811217"/>
                  </a:lnTo>
                  <a:cubicBezTo>
                    <a:pt x="2633716" y="900824"/>
                    <a:pt x="2561076" y="973464"/>
                    <a:pt x="2471469" y="973464"/>
                  </a:cubicBezTo>
                  <a:lnTo>
                    <a:pt x="162247" y="973464"/>
                  </a:lnTo>
                  <a:cubicBezTo>
                    <a:pt x="72640" y="973464"/>
                    <a:pt x="0" y="900824"/>
                    <a:pt x="0" y="811217"/>
                  </a:cubicBezTo>
                  <a:lnTo>
                    <a:pt x="0" y="162247"/>
                  </a:lnTo>
                  <a:close/>
                </a:path>
              </a:pathLst>
            </a:custGeom>
            <a:gradFill flip="none" rotWithShape="1">
              <a:gsLst>
                <a:gs pos="100000">
                  <a:srgbClr val="EAC552"/>
                </a:gs>
                <a:gs pos="0">
                  <a:srgbClr val="F7EABF"/>
                </a:gs>
              </a:gsLst>
              <a:lin ang="5400000" scaled="1"/>
              <a:tileRect/>
            </a:gradFill>
            <a:ln>
              <a:solidFill>
                <a:schemeClr val="accent6">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85621" rIns="123721" bIns="85621" numCol="1" spcCol="1270" anchor="ctr" anchorCtr="0">
              <a:noAutofit/>
            </a:bodyPr>
            <a:lstStyle/>
            <a:p>
              <a:pPr algn="ctr" defTabSz="889000">
                <a:lnSpc>
                  <a:spcPct val="90000"/>
                </a:lnSpc>
                <a:spcAft>
                  <a:spcPct val="35000"/>
                </a:spcAft>
              </a:pPr>
              <a:r>
                <a:rPr lang="en-US" sz="2000" dirty="0">
                  <a:solidFill>
                    <a:schemeClr val="tx1"/>
                  </a:solidFill>
                </a:rPr>
                <a:t>Do Things Right</a:t>
              </a:r>
            </a:p>
          </p:txBody>
        </p:sp>
      </p:grpSp>
      <p:grpSp>
        <p:nvGrpSpPr>
          <p:cNvPr id="11" name="Group 10">
            <a:extLst>
              <a:ext uri="{FF2B5EF4-FFF2-40B4-BE49-F238E27FC236}">
                <a16:creationId xmlns:a16="http://schemas.microsoft.com/office/drawing/2014/main" id="{AD7DC890-8A4B-4713-7F57-4D6DC07DA134}"/>
              </a:ext>
            </a:extLst>
          </p:cNvPr>
          <p:cNvGrpSpPr/>
          <p:nvPr/>
        </p:nvGrpSpPr>
        <p:grpSpPr>
          <a:xfrm>
            <a:off x="1795988" y="3692851"/>
            <a:ext cx="8427755" cy="990598"/>
            <a:chOff x="1853863" y="4038998"/>
            <a:chExt cx="8427755" cy="990598"/>
          </a:xfrm>
        </p:grpSpPr>
        <p:sp>
          <p:nvSpPr>
            <p:cNvPr id="22" name="Freeform 21"/>
            <p:cNvSpPr/>
            <p:nvPr/>
          </p:nvSpPr>
          <p:spPr>
            <a:xfrm>
              <a:off x="4216052" y="4038998"/>
              <a:ext cx="6065566" cy="990598"/>
            </a:xfrm>
            <a:custGeom>
              <a:avLst/>
              <a:gdLst>
                <a:gd name="connsiteX0" fmla="*/ 158716 w 952276"/>
                <a:gd name="connsiteY0" fmla="*/ 0 h 6065566"/>
                <a:gd name="connsiteX1" fmla="*/ 793560 w 952276"/>
                <a:gd name="connsiteY1" fmla="*/ 0 h 6065566"/>
                <a:gd name="connsiteX2" fmla="*/ 952276 w 952276"/>
                <a:gd name="connsiteY2" fmla="*/ 158716 h 6065566"/>
                <a:gd name="connsiteX3" fmla="*/ 952276 w 952276"/>
                <a:gd name="connsiteY3" fmla="*/ 6065566 h 6065566"/>
                <a:gd name="connsiteX4" fmla="*/ 952276 w 952276"/>
                <a:gd name="connsiteY4" fmla="*/ 6065566 h 6065566"/>
                <a:gd name="connsiteX5" fmla="*/ 0 w 952276"/>
                <a:gd name="connsiteY5" fmla="*/ 6065566 h 6065566"/>
                <a:gd name="connsiteX6" fmla="*/ 0 w 952276"/>
                <a:gd name="connsiteY6" fmla="*/ 6065566 h 6065566"/>
                <a:gd name="connsiteX7" fmla="*/ 0 w 952276"/>
                <a:gd name="connsiteY7" fmla="*/ 158716 h 6065566"/>
                <a:gd name="connsiteX8" fmla="*/ 158716 w 952276"/>
                <a:gd name="connsiteY8" fmla="*/ 0 h 606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276" h="6065566">
                  <a:moveTo>
                    <a:pt x="952276" y="1010951"/>
                  </a:moveTo>
                  <a:lnTo>
                    <a:pt x="952276" y="5054615"/>
                  </a:lnTo>
                  <a:cubicBezTo>
                    <a:pt x="952276" y="5612943"/>
                    <a:pt x="941120" y="6065563"/>
                    <a:pt x="927358" y="6065563"/>
                  </a:cubicBezTo>
                  <a:lnTo>
                    <a:pt x="0" y="6065563"/>
                  </a:lnTo>
                  <a:lnTo>
                    <a:pt x="0" y="6065563"/>
                  </a:lnTo>
                  <a:lnTo>
                    <a:pt x="0" y="3"/>
                  </a:lnTo>
                  <a:lnTo>
                    <a:pt x="0" y="3"/>
                  </a:lnTo>
                  <a:lnTo>
                    <a:pt x="927358" y="3"/>
                  </a:lnTo>
                  <a:cubicBezTo>
                    <a:pt x="941120" y="3"/>
                    <a:pt x="952276" y="452623"/>
                    <a:pt x="952276" y="1010951"/>
                  </a:cubicBezTo>
                  <a:close/>
                </a:path>
              </a:pathLst>
            </a:custGeom>
            <a:gradFill flip="none" rotWithShape="1">
              <a:gsLst>
                <a:gs pos="100000">
                  <a:srgbClr val="EAC552"/>
                </a:gs>
                <a:gs pos="0">
                  <a:srgbClr val="F7EABF"/>
                </a:gs>
              </a:gsLst>
              <a:lin ang="10800000" scaled="1"/>
              <a:tileRect/>
            </a:gradFill>
            <a:ln>
              <a:solidFill>
                <a:schemeClr val="accent6">
                  <a:lumMod val="50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170311" rIns="294136" bIns="170311" numCol="1" spcCol="1270" anchor="ctr" anchorCtr="0">
              <a:noAutofit/>
            </a:bodyPr>
            <a:lstStyle/>
            <a:p>
              <a:pPr marL="231775" lvl="1" indent="-231775" defTabSz="622300">
                <a:lnSpc>
                  <a:spcPct val="90000"/>
                </a:lnSpc>
                <a:spcAft>
                  <a:spcPct val="15000"/>
                </a:spcAft>
                <a:buChar char="••"/>
              </a:pPr>
              <a:r>
                <a:rPr lang="en-US" sz="1400" dirty="0"/>
                <a:t>Test your people for knowledge as well as experience</a:t>
              </a:r>
            </a:p>
            <a:p>
              <a:pPr marL="231775" lvl="1" indent="-231775" defTabSz="622300">
                <a:lnSpc>
                  <a:spcPct val="90000"/>
                </a:lnSpc>
                <a:spcAft>
                  <a:spcPct val="15000"/>
                </a:spcAft>
                <a:buChar char="••"/>
              </a:pPr>
              <a:r>
                <a:rPr lang="en-US" sz="1400" dirty="0"/>
                <a:t>Train to eliminate gaps and reinforce both “how” and “why”</a:t>
              </a:r>
            </a:p>
            <a:p>
              <a:pPr marL="231775" lvl="1" indent="-231775" defTabSz="622300">
                <a:lnSpc>
                  <a:spcPct val="90000"/>
                </a:lnSpc>
                <a:spcAft>
                  <a:spcPct val="15000"/>
                </a:spcAft>
                <a:buChar char="••"/>
              </a:pPr>
              <a:r>
                <a:rPr lang="en-US" sz="1400" dirty="0"/>
                <a:t>Document your training and expose P&amp;P docs to users</a:t>
              </a:r>
            </a:p>
          </p:txBody>
        </p:sp>
        <p:sp>
          <p:nvSpPr>
            <p:cNvPr id="23" name="Freeform 22"/>
            <p:cNvSpPr/>
            <p:nvPr/>
          </p:nvSpPr>
          <p:spPr>
            <a:xfrm>
              <a:off x="1853863" y="4038998"/>
              <a:ext cx="2667000" cy="990598"/>
            </a:xfrm>
            <a:custGeom>
              <a:avLst/>
              <a:gdLst>
                <a:gd name="connsiteX0" fmla="*/ 0 w 2633716"/>
                <a:gd name="connsiteY0" fmla="*/ 162247 h 973464"/>
                <a:gd name="connsiteX1" fmla="*/ 162247 w 2633716"/>
                <a:gd name="connsiteY1" fmla="*/ 0 h 973464"/>
                <a:gd name="connsiteX2" fmla="*/ 2471469 w 2633716"/>
                <a:gd name="connsiteY2" fmla="*/ 0 h 973464"/>
                <a:gd name="connsiteX3" fmla="*/ 2633716 w 2633716"/>
                <a:gd name="connsiteY3" fmla="*/ 162247 h 973464"/>
                <a:gd name="connsiteX4" fmla="*/ 2633716 w 2633716"/>
                <a:gd name="connsiteY4" fmla="*/ 811217 h 973464"/>
                <a:gd name="connsiteX5" fmla="*/ 2471469 w 2633716"/>
                <a:gd name="connsiteY5" fmla="*/ 973464 h 973464"/>
                <a:gd name="connsiteX6" fmla="*/ 162247 w 2633716"/>
                <a:gd name="connsiteY6" fmla="*/ 973464 h 973464"/>
                <a:gd name="connsiteX7" fmla="*/ 0 w 2633716"/>
                <a:gd name="connsiteY7" fmla="*/ 811217 h 973464"/>
                <a:gd name="connsiteX8" fmla="*/ 0 w 2633716"/>
                <a:gd name="connsiteY8" fmla="*/ 162247 h 97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3716" h="973464">
                  <a:moveTo>
                    <a:pt x="0" y="162247"/>
                  </a:moveTo>
                  <a:cubicBezTo>
                    <a:pt x="0" y="72640"/>
                    <a:pt x="72640" y="0"/>
                    <a:pt x="162247" y="0"/>
                  </a:cubicBezTo>
                  <a:lnTo>
                    <a:pt x="2471469" y="0"/>
                  </a:lnTo>
                  <a:cubicBezTo>
                    <a:pt x="2561076" y="0"/>
                    <a:pt x="2633716" y="72640"/>
                    <a:pt x="2633716" y="162247"/>
                  </a:cubicBezTo>
                  <a:lnTo>
                    <a:pt x="2633716" y="811217"/>
                  </a:lnTo>
                  <a:cubicBezTo>
                    <a:pt x="2633716" y="900824"/>
                    <a:pt x="2561076" y="973464"/>
                    <a:pt x="2471469" y="973464"/>
                  </a:cubicBezTo>
                  <a:lnTo>
                    <a:pt x="162247" y="973464"/>
                  </a:lnTo>
                  <a:cubicBezTo>
                    <a:pt x="72640" y="973464"/>
                    <a:pt x="0" y="900824"/>
                    <a:pt x="0" y="811217"/>
                  </a:cubicBezTo>
                  <a:lnTo>
                    <a:pt x="0" y="162247"/>
                  </a:lnTo>
                  <a:close/>
                </a:path>
              </a:pathLst>
            </a:custGeom>
            <a:gradFill flip="none" rotWithShape="1">
              <a:gsLst>
                <a:gs pos="100000">
                  <a:srgbClr val="EAC552"/>
                </a:gs>
                <a:gs pos="0">
                  <a:srgbClr val="F7EABF"/>
                </a:gs>
              </a:gsLst>
              <a:lin ang="5400000" scaled="1"/>
              <a:tileRect/>
            </a:gradFill>
            <a:ln>
              <a:solidFill>
                <a:schemeClr val="accent6">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85621" rIns="123721" bIns="85621" numCol="1" spcCol="1270" anchor="ctr" anchorCtr="0">
              <a:noAutofit/>
            </a:bodyPr>
            <a:lstStyle/>
            <a:p>
              <a:pPr algn="ctr" defTabSz="889000">
                <a:lnSpc>
                  <a:spcPct val="90000"/>
                </a:lnSpc>
                <a:spcAft>
                  <a:spcPct val="35000"/>
                </a:spcAft>
              </a:pPr>
              <a:r>
                <a:rPr lang="en-US" sz="2000" dirty="0">
                  <a:solidFill>
                    <a:schemeClr val="tx1"/>
                  </a:solidFill>
                </a:rPr>
                <a:t>Use the Right People</a:t>
              </a:r>
            </a:p>
          </p:txBody>
        </p:sp>
      </p:grpSp>
      <p:grpSp>
        <p:nvGrpSpPr>
          <p:cNvPr id="10" name="Group 9">
            <a:extLst>
              <a:ext uri="{FF2B5EF4-FFF2-40B4-BE49-F238E27FC236}">
                <a16:creationId xmlns:a16="http://schemas.microsoft.com/office/drawing/2014/main" id="{7E749ED6-088A-42EC-F08A-747BF94DCE4D}"/>
              </a:ext>
            </a:extLst>
          </p:cNvPr>
          <p:cNvGrpSpPr/>
          <p:nvPr/>
        </p:nvGrpSpPr>
        <p:grpSpPr>
          <a:xfrm>
            <a:off x="1795988" y="4899484"/>
            <a:ext cx="8427756" cy="990598"/>
            <a:chOff x="1853862" y="5381570"/>
            <a:chExt cx="8427756" cy="990598"/>
          </a:xfrm>
        </p:grpSpPr>
        <p:sp>
          <p:nvSpPr>
            <p:cNvPr id="24" name="Freeform 23"/>
            <p:cNvSpPr/>
            <p:nvPr/>
          </p:nvSpPr>
          <p:spPr>
            <a:xfrm>
              <a:off x="4216052" y="5381570"/>
              <a:ext cx="6065566" cy="990598"/>
            </a:xfrm>
            <a:custGeom>
              <a:avLst/>
              <a:gdLst>
                <a:gd name="connsiteX0" fmla="*/ 158716 w 952276"/>
                <a:gd name="connsiteY0" fmla="*/ 0 h 6065566"/>
                <a:gd name="connsiteX1" fmla="*/ 793560 w 952276"/>
                <a:gd name="connsiteY1" fmla="*/ 0 h 6065566"/>
                <a:gd name="connsiteX2" fmla="*/ 952276 w 952276"/>
                <a:gd name="connsiteY2" fmla="*/ 158716 h 6065566"/>
                <a:gd name="connsiteX3" fmla="*/ 952276 w 952276"/>
                <a:gd name="connsiteY3" fmla="*/ 6065566 h 6065566"/>
                <a:gd name="connsiteX4" fmla="*/ 952276 w 952276"/>
                <a:gd name="connsiteY4" fmla="*/ 6065566 h 6065566"/>
                <a:gd name="connsiteX5" fmla="*/ 0 w 952276"/>
                <a:gd name="connsiteY5" fmla="*/ 6065566 h 6065566"/>
                <a:gd name="connsiteX6" fmla="*/ 0 w 952276"/>
                <a:gd name="connsiteY6" fmla="*/ 6065566 h 6065566"/>
                <a:gd name="connsiteX7" fmla="*/ 0 w 952276"/>
                <a:gd name="connsiteY7" fmla="*/ 158716 h 6065566"/>
                <a:gd name="connsiteX8" fmla="*/ 158716 w 952276"/>
                <a:gd name="connsiteY8" fmla="*/ 0 h 606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276" h="6065566">
                  <a:moveTo>
                    <a:pt x="952276" y="1010951"/>
                  </a:moveTo>
                  <a:lnTo>
                    <a:pt x="952276" y="5054615"/>
                  </a:lnTo>
                  <a:cubicBezTo>
                    <a:pt x="952276" y="5612943"/>
                    <a:pt x="941120" y="6065563"/>
                    <a:pt x="927358" y="6065563"/>
                  </a:cubicBezTo>
                  <a:lnTo>
                    <a:pt x="0" y="6065563"/>
                  </a:lnTo>
                  <a:lnTo>
                    <a:pt x="0" y="6065563"/>
                  </a:lnTo>
                  <a:lnTo>
                    <a:pt x="0" y="3"/>
                  </a:lnTo>
                  <a:lnTo>
                    <a:pt x="0" y="3"/>
                  </a:lnTo>
                  <a:lnTo>
                    <a:pt x="927358" y="3"/>
                  </a:lnTo>
                  <a:cubicBezTo>
                    <a:pt x="941120" y="3"/>
                    <a:pt x="952276" y="452623"/>
                    <a:pt x="952276" y="1010951"/>
                  </a:cubicBezTo>
                  <a:close/>
                </a:path>
              </a:pathLst>
            </a:custGeom>
            <a:gradFill flip="none" rotWithShape="1">
              <a:gsLst>
                <a:gs pos="100000">
                  <a:srgbClr val="EAC552"/>
                </a:gs>
                <a:gs pos="0">
                  <a:srgbClr val="F7EABF"/>
                </a:gs>
              </a:gsLst>
              <a:lin ang="10800000" scaled="1"/>
              <a:tileRect/>
            </a:gradFill>
            <a:ln>
              <a:solidFill>
                <a:schemeClr val="accent6">
                  <a:lumMod val="50000"/>
                  <a:alpha val="90000"/>
                </a:schemeClr>
              </a:solidFill>
            </a:ln>
          </p:spPr>
          <p:style>
            <a:lnRef idx="2">
              <a:scrgbClr r="0" g="0" b="0"/>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8640" tIns="170311" rIns="294136" bIns="170311" numCol="1" spcCol="1270" anchor="ctr" anchorCtr="0">
              <a:noAutofit/>
            </a:bodyPr>
            <a:lstStyle/>
            <a:p>
              <a:pPr marL="231775" lvl="1" indent="-231775" defTabSz="622300">
                <a:lnSpc>
                  <a:spcPct val="90000"/>
                </a:lnSpc>
                <a:spcAft>
                  <a:spcPct val="15000"/>
                </a:spcAft>
                <a:buChar char="••"/>
              </a:pPr>
              <a:r>
                <a:rPr lang="en-US" sz="1400" dirty="0"/>
                <a:t>Design processes to be self-documenting if possible</a:t>
              </a:r>
            </a:p>
            <a:p>
              <a:pPr marL="231775" lvl="1" indent="-231775" defTabSz="622300">
                <a:lnSpc>
                  <a:spcPct val="90000"/>
                </a:lnSpc>
                <a:spcAft>
                  <a:spcPct val="15000"/>
                </a:spcAft>
                <a:buChar char="••"/>
              </a:pPr>
              <a:r>
                <a:rPr lang="en-US" sz="1400" dirty="0"/>
                <a:t>Ensure adequate documentation at the point of the transaction</a:t>
              </a:r>
            </a:p>
          </p:txBody>
        </p:sp>
        <p:sp>
          <p:nvSpPr>
            <p:cNvPr id="25" name="Freeform 24"/>
            <p:cNvSpPr/>
            <p:nvPr/>
          </p:nvSpPr>
          <p:spPr>
            <a:xfrm>
              <a:off x="1853862" y="5381570"/>
              <a:ext cx="2666990" cy="990598"/>
            </a:xfrm>
            <a:custGeom>
              <a:avLst/>
              <a:gdLst>
                <a:gd name="connsiteX0" fmla="*/ 0 w 2633716"/>
                <a:gd name="connsiteY0" fmla="*/ 162247 h 973464"/>
                <a:gd name="connsiteX1" fmla="*/ 162247 w 2633716"/>
                <a:gd name="connsiteY1" fmla="*/ 0 h 973464"/>
                <a:gd name="connsiteX2" fmla="*/ 2471469 w 2633716"/>
                <a:gd name="connsiteY2" fmla="*/ 0 h 973464"/>
                <a:gd name="connsiteX3" fmla="*/ 2633716 w 2633716"/>
                <a:gd name="connsiteY3" fmla="*/ 162247 h 973464"/>
                <a:gd name="connsiteX4" fmla="*/ 2633716 w 2633716"/>
                <a:gd name="connsiteY4" fmla="*/ 811217 h 973464"/>
                <a:gd name="connsiteX5" fmla="*/ 2471469 w 2633716"/>
                <a:gd name="connsiteY5" fmla="*/ 973464 h 973464"/>
                <a:gd name="connsiteX6" fmla="*/ 162247 w 2633716"/>
                <a:gd name="connsiteY6" fmla="*/ 973464 h 973464"/>
                <a:gd name="connsiteX7" fmla="*/ 0 w 2633716"/>
                <a:gd name="connsiteY7" fmla="*/ 811217 h 973464"/>
                <a:gd name="connsiteX8" fmla="*/ 0 w 2633716"/>
                <a:gd name="connsiteY8" fmla="*/ 162247 h 97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3716" h="973464">
                  <a:moveTo>
                    <a:pt x="0" y="162247"/>
                  </a:moveTo>
                  <a:cubicBezTo>
                    <a:pt x="0" y="72640"/>
                    <a:pt x="72640" y="0"/>
                    <a:pt x="162247" y="0"/>
                  </a:cubicBezTo>
                  <a:lnTo>
                    <a:pt x="2471469" y="0"/>
                  </a:lnTo>
                  <a:cubicBezTo>
                    <a:pt x="2561076" y="0"/>
                    <a:pt x="2633716" y="72640"/>
                    <a:pt x="2633716" y="162247"/>
                  </a:cubicBezTo>
                  <a:lnTo>
                    <a:pt x="2633716" y="811217"/>
                  </a:lnTo>
                  <a:cubicBezTo>
                    <a:pt x="2633716" y="900824"/>
                    <a:pt x="2561076" y="973464"/>
                    <a:pt x="2471469" y="973464"/>
                  </a:cubicBezTo>
                  <a:lnTo>
                    <a:pt x="162247" y="973464"/>
                  </a:lnTo>
                  <a:cubicBezTo>
                    <a:pt x="72640" y="973464"/>
                    <a:pt x="0" y="900824"/>
                    <a:pt x="0" y="811217"/>
                  </a:cubicBezTo>
                  <a:lnTo>
                    <a:pt x="0" y="162247"/>
                  </a:lnTo>
                  <a:close/>
                </a:path>
              </a:pathLst>
            </a:custGeom>
            <a:gradFill flip="none" rotWithShape="1">
              <a:gsLst>
                <a:gs pos="100000">
                  <a:srgbClr val="EAC552"/>
                </a:gs>
                <a:gs pos="0">
                  <a:srgbClr val="F7EABF"/>
                </a:gs>
              </a:gsLst>
              <a:lin ang="5400000" scaled="1"/>
              <a:tileRect/>
            </a:gradFill>
            <a:ln>
              <a:solidFill>
                <a:schemeClr val="accent6">
                  <a:lumMod val="50000"/>
                </a:schemeClr>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3721" tIns="85621" rIns="123721" bIns="85621" numCol="1" spcCol="1270" anchor="ctr" anchorCtr="0">
              <a:noAutofit/>
            </a:bodyPr>
            <a:lstStyle/>
            <a:p>
              <a:pPr algn="ctr" defTabSz="889000">
                <a:lnSpc>
                  <a:spcPct val="90000"/>
                </a:lnSpc>
                <a:spcAft>
                  <a:spcPct val="35000"/>
                </a:spcAft>
              </a:pPr>
              <a:r>
                <a:rPr lang="en-US" sz="2000" dirty="0">
                  <a:solidFill>
                    <a:schemeClr val="tx1"/>
                  </a:solidFill>
                </a:rPr>
                <a:t>Keep the Right Records</a:t>
              </a:r>
            </a:p>
          </p:txBody>
        </p:sp>
      </p:grpSp>
    </p:spTree>
    <p:extLst>
      <p:ext uri="{BB962C8B-B14F-4D97-AF65-F5344CB8AC3E}">
        <p14:creationId xmlns:p14="http://schemas.microsoft.com/office/powerpoint/2010/main" val="246757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52152649-9B68-21CE-35F0-91D689949855}"/>
              </a:ext>
            </a:extLst>
          </p:cNvPr>
          <p:cNvSpPr>
            <a:spLocks noGrp="1"/>
          </p:cNvSpPr>
          <p:nvPr>
            <p:ph type="body" idx="13"/>
          </p:nvPr>
        </p:nvSpPr>
        <p:spPr/>
        <p:txBody>
          <a:bodyPr/>
          <a:lstStyle/>
          <a:p>
            <a:r>
              <a:rPr lang="en-US" dirty="0"/>
              <a:t>The </a:t>
            </a:r>
            <a:br>
              <a:rPr lang="en-US" dirty="0"/>
            </a:br>
            <a:r>
              <a:rPr lang="en-US" dirty="0"/>
              <a:t>Regulations </a:t>
            </a:r>
            <a:br>
              <a:rPr lang="en-US" dirty="0"/>
            </a:br>
            <a:r>
              <a:rPr lang="en-US" dirty="0"/>
              <a:t>of Compliance</a:t>
            </a:r>
          </a:p>
        </p:txBody>
      </p:sp>
      <p:sp>
        <p:nvSpPr>
          <p:cNvPr id="2" name="Slide Number Placeholder 1">
            <a:extLst>
              <a:ext uri="{FF2B5EF4-FFF2-40B4-BE49-F238E27FC236}">
                <a16:creationId xmlns:a16="http://schemas.microsoft.com/office/drawing/2014/main" id="{731D10FA-D832-4B1F-9B39-7CAF994194AF}"/>
              </a:ext>
            </a:extLst>
          </p:cNvPr>
          <p:cNvSpPr>
            <a:spLocks noGrp="1"/>
          </p:cNvSpPr>
          <p:nvPr>
            <p:ph type="sldNum" sz="quarter" idx="4294967295"/>
          </p:nvPr>
        </p:nvSpPr>
        <p:spPr>
          <a:xfrm>
            <a:off x="9448800" y="6356350"/>
            <a:ext cx="2743200" cy="365125"/>
          </a:xfrm>
          <a:prstGeom prst="rect">
            <a:avLst/>
          </a:prstGeom>
        </p:spPr>
        <p:txBody>
          <a:bodyPr/>
          <a:lstStyle/>
          <a:p>
            <a:fld id="{53E7D600-3523-4C63-B38B-0FF9ED66F99E}" type="slidenum">
              <a:rPr lang="en-US" smtClean="0"/>
              <a:pPr/>
              <a:t>9</a:t>
            </a:fld>
            <a:endParaRPr lang="en-US" dirty="0"/>
          </a:p>
        </p:txBody>
      </p:sp>
    </p:spTree>
    <p:extLst>
      <p:ext uri="{BB962C8B-B14F-4D97-AF65-F5344CB8AC3E}">
        <p14:creationId xmlns:p14="http://schemas.microsoft.com/office/powerpoint/2010/main" val="1869259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SBC PowerPoint Template</Template>
  <TotalTime>1154</TotalTime>
  <Words>3217</Words>
  <Application>Microsoft Macintosh PowerPoint</Application>
  <PresentationFormat>Widescreen</PresentationFormat>
  <Paragraphs>268</Paragraphs>
  <Slides>31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Barlow Medium</vt:lpstr>
      <vt:lpstr>Calibri</vt:lpstr>
      <vt:lpstr>Calibri Light</vt:lpstr>
      <vt:lpstr>Lato</vt:lpstr>
      <vt:lpstr>Montserrat</vt:lpstr>
      <vt:lpstr>OldErika</vt:lpstr>
      <vt:lpstr>Trebuchet MS</vt:lpstr>
      <vt:lpstr>Office Theme</vt:lpstr>
      <vt:lpstr>Compliance as a competitive differentiator</vt:lpstr>
      <vt:lpstr>PowerPoint Presentation</vt:lpstr>
      <vt:lpstr>Agenda – Compliance as a Differentiator</vt:lpstr>
      <vt:lpstr>PowerPoint Presentation</vt:lpstr>
      <vt:lpstr>Compliance as a Function </vt:lpstr>
      <vt:lpstr>Compliance as a Function </vt:lpstr>
      <vt:lpstr>PowerPoint Presentation</vt:lpstr>
      <vt:lpstr>The Elements of Compliance</vt:lpstr>
      <vt:lpstr>PowerPoint Presentation</vt:lpstr>
      <vt:lpstr>FAR versus CAS</vt:lpstr>
      <vt:lpstr>The DOD Business Systems Rule</vt:lpstr>
      <vt:lpstr>Business System Responsibilities</vt:lpstr>
      <vt:lpstr>PowerPoint Presentation</vt:lpstr>
      <vt:lpstr>Result of the Final Business Systems Rule</vt:lpstr>
      <vt:lpstr>Unintended Consequences of the Rule</vt:lpstr>
      <vt:lpstr>Unintended Consequences of the Rule</vt:lpstr>
      <vt:lpstr>How Often Does it Happen?</vt:lpstr>
      <vt:lpstr>Unintended Consequences of the Rule</vt:lpstr>
      <vt:lpstr>PowerPoint Presentation</vt:lpstr>
      <vt:lpstr>Typical Solicitation Provisions</vt:lpstr>
      <vt:lpstr>Consequences of Unassessed Systems</vt:lpstr>
      <vt:lpstr>One Example…</vt:lpstr>
      <vt:lpstr>An Expert Interpretation</vt:lpstr>
      <vt:lpstr>PowerPoint Presentation</vt:lpstr>
      <vt:lpstr>What to Do?</vt:lpstr>
      <vt:lpstr>Plan B</vt:lpstr>
      <vt:lpstr>Plan C</vt:lpstr>
      <vt:lpstr>Good News on the Horizon</vt:lpstr>
      <vt:lpstr>Add Your Voice to the Chorus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Wage Issues for Federal Contractors - 2016</dc:title>
  <dc:creator>rich.wilkinson</dc:creator>
  <cp:lastModifiedBy>Delaney Parrotta</cp:lastModifiedBy>
  <cp:revision>63</cp:revision>
  <dcterms:created xsi:type="dcterms:W3CDTF">2016-02-04T06:14:31Z</dcterms:created>
  <dcterms:modified xsi:type="dcterms:W3CDTF">2023-02-12T00:19:06Z</dcterms:modified>
</cp:coreProperties>
</file>