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B49D5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6F3E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2E675B7-4B5C-9AB1-820A-58C33863F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886338" y="1887848"/>
            <a:ext cx="4452940" cy="45318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88575"/>
            <a:ext cx="10515600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FE393-418D-D0CE-A6F1-F8ED9753174D}"/>
              </a:ext>
            </a:extLst>
          </p:cNvPr>
          <p:cNvSpPr txBox="1"/>
          <p:nvPr userDrawn="1"/>
        </p:nvSpPr>
        <p:spPr>
          <a:xfrm>
            <a:off x="1079192" y="6399772"/>
            <a:ext cx="1123677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i="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750" b="1" spc="225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750" b="1" i="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90BA96F-BE4D-51ED-1335-E2A603C90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2" y="6380140"/>
            <a:ext cx="574220" cy="26354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F8AF64-9DC2-E4B8-94CF-12121C250D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82692"/>
            <a:ext cx="10515600" cy="4094627"/>
          </a:xfrm>
        </p:spPr>
        <p:txBody>
          <a:bodyPr/>
          <a:lstStyle>
            <a:lvl1pPr>
              <a:defRPr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Insert content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D687EE-7FEE-E4CD-D07C-DDE02C0B7C77}"/>
              </a:ext>
            </a:extLst>
          </p:cNvPr>
          <p:cNvSpPr txBox="1"/>
          <p:nvPr userDrawn="1"/>
        </p:nvSpPr>
        <p:spPr>
          <a:xfrm>
            <a:off x="641870" y="6105922"/>
            <a:ext cx="1584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©TargetGov2023</a:t>
            </a:r>
          </a:p>
        </p:txBody>
      </p:sp>
    </p:spTree>
    <p:extLst>
      <p:ext uri="{BB962C8B-B14F-4D97-AF65-F5344CB8AC3E}">
        <p14:creationId xmlns:p14="http://schemas.microsoft.com/office/powerpoint/2010/main" val="361385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B79E93C-7BF6-AD88-88D2-AF651476E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886338" y="1887848"/>
            <a:ext cx="4452940" cy="45318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ECD4-7627-22C9-2E85-C709F602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2556-BEF5-BD45-97A8-62240D3A5590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4EFF-5165-8340-88AA-E3246EE5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CD5D-31C1-69E2-2CEC-849EA7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C56-6EBC-A44E-90AB-E89E1CDDCF7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FC0EB-CBE1-2E19-BF49-42D2CC90E02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88575"/>
            <a:ext cx="10515600" cy="0"/>
          </a:xfrm>
          <a:prstGeom prst="line">
            <a:avLst/>
          </a:prstGeom>
          <a:ln w="38100">
            <a:solidFill>
              <a:srgbClr val="202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814D9-2CD9-A243-AFA3-6CABA0746598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FE393-418D-D0CE-A6F1-F8ED9753174D}"/>
              </a:ext>
            </a:extLst>
          </p:cNvPr>
          <p:cNvSpPr txBox="1"/>
          <p:nvPr userDrawn="1"/>
        </p:nvSpPr>
        <p:spPr>
          <a:xfrm>
            <a:off x="1079192" y="6399772"/>
            <a:ext cx="1123677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i="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750" b="1" spc="225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750" b="1" i="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77018-FA82-20A2-46D3-D6E986374CA0}"/>
              </a:ext>
            </a:extLst>
          </p:cNvPr>
          <p:cNvSpPr txBox="1"/>
          <p:nvPr userDrawn="1"/>
        </p:nvSpPr>
        <p:spPr>
          <a:xfrm>
            <a:off x="838200" y="47786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49D5A"/>
                </a:solidFill>
                <a:latin typeface="Trebuchet MS" panose="020B0703020202090204" pitchFamily="34" charset="0"/>
              </a:rPr>
              <a:t>Handouts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F8AF64-9DC2-E4B8-94CF-12121C250D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82692"/>
            <a:ext cx="10515600" cy="4094627"/>
          </a:xfrm>
        </p:spPr>
        <p:txBody>
          <a:bodyPr/>
          <a:lstStyle>
            <a:lvl1pPr>
              <a:defRPr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Insert content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59753-5FAF-CDE4-D7EE-4B5EF4EB9DDC}"/>
              </a:ext>
            </a:extLst>
          </p:cNvPr>
          <p:cNvSpPr txBox="1"/>
          <p:nvPr userDrawn="1"/>
        </p:nvSpPr>
        <p:spPr>
          <a:xfrm>
            <a:off x="641870" y="6105922"/>
            <a:ext cx="1584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©TargetGov2023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F82FA1B-D704-9742-DF7A-0728E9A3FF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2" y="6380140"/>
            <a:ext cx="574220" cy="2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Questions">
    <p:bg>
      <p:bgPr>
        <a:solidFill>
          <a:srgbClr val="2C3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ity, scene, harbor&#10;&#10;Description automatically generated">
            <a:extLst>
              <a:ext uri="{FF2B5EF4-FFF2-40B4-BE49-F238E27FC236}">
                <a16:creationId xmlns:a16="http://schemas.microsoft.com/office/drawing/2014/main" id="{6C68B628-92F5-AACD-6EA4-F498673A0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FCDEDD-39C3-9C2F-0873-6E2704AE6510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2C3A52">
              <a:alpha val="9503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A38A5-B264-3FAA-A88D-2DDCA3BC5D8B}"/>
              </a:ext>
            </a:extLst>
          </p:cNvPr>
          <p:cNvSpPr txBox="1"/>
          <p:nvPr userDrawn="1"/>
        </p:nvSpPr>
        <p:spPr>
          <a:xfrm>
            <a:off x="3837215" y="4767945"/>
            <a:ext cx="737477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50" b="1" dirty="0">
                <a:solidFill>
                  <a:srgbClr val="B49D5A"/>
                </a:solidFill>
                <a:effectLst/>
                <a:latin typeface="OldErika" pitchFamily="2" charset="0"/>
              </a:rPr>
              <a:t>QUESTIONS?</a:t>
            </a:r>
            <a:endParaRPr lang="en-US" sz="4950" dirty="0">
              <a:solidFill>
                <a:srgbClr val="B49D5A"/>
              </a:solidFill>
              <a:effectLst/>
              <a:latin typeface="OldErik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094C06-492D-9824-F2A5-8C2FD9E94C14}"/>
              </a:ext>
            </a:extLst>
          </p:cNvPr>
          <p:cNvCxnSpPr>
            <a:cxnSpLocks/>
          </p:cNvCxnSpPr>
          <p:nvPr userDrawn="1"/>
        </p:nvCxnSpPr>
        <p:spPr>
          <a:xfrm>
            <a:off x="4604659" y="6017991"/>
            <a:ext cx="7587343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7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CA08FA5-20A5-3F4A-E29A-4C46273EDD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6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F16B36C-D0FE-5453-FBD7-30F18067B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633" y="161150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59F5C5D-49BB-D57F-1A81-E5BB40FC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6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74F402B-9FA4-0EFA-7B77-EA6136625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56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B037760C-71E2-7DF4-35F0-4724CBEA30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933" y="124229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5D5B37C-9EAD-5C08-B604-F83E4872D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3933" y="1611504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BB5E5133-A635-3A19-51BC-B9A0815946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3932" y="193339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1414711-2924-EF61-089C-8E6AF14DD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3931" y="225666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B9FAD080-8047-D65A-CE6E-C7D07453A6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56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28BE422-1366-3BA3-6CA6-914C9F76FB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5633" y="3229848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A3ECC47E-4095-0D06-9872-AC6B197F3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56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A9B0051-B1D6-93F0-2921-0EF4EC111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56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B7D82FA3-DE3B-A4C5-B4AB-F6E8F35C66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3933" y="2860638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E1FB705-21B4-7EC8-995C-64D1CCA38E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33933" y="3229848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716A3B5-2036-75D7-3A94-0CF9893958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3932" y="3551735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01CAEF0-DC36-2A04-93EE-1FD6B2674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3931" y="3875001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50C6B4D-F4BB-2157-617E-0370BBD60C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56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B43DCA3-2B11-F51E-772B-F3C6B42B2C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5633" y="4840937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C91D120-98FD-F797-9C24-0CED3414A4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56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5F64847A-C2AD-BCB0-DB59-3B89A675C6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56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ED9729DC-B69D-2306-F00B-28F954A8E2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3933" y="4471727"/>
            <a:ext cx="4592640" cy="334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Speaker Name, Organization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A04F0918-21AA-8D55-D793-31A5F706A8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3933" y="4840937"/>
            <a:ext cx="4592640" cy="27734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B86C37-C3FF-371D-3F48-F5A67F8511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33932" y="5162824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462C683-58B9-093C-2834-FE16B2010C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33931" y="5486090"/>
            <a:ext cx="4592640" cy="2773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500" b="0" i="0">
                <a:solidFill>
                  <a:srgbClr val="202C4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350530-FEAC-A299-0BA0-64528813EAD9}"/>
              </a:ext>
            </a:extLst>
          </p:cNvPr>
          <p:cNvSpPr txBox="1"/>
          <p:nvPr userDrawn="1"/>
        </p:nvSpPr>
        <p:spPr>
          <a:xfrm>
            <a:off x="1085631" y="314661"/>
            <a:ext cx="100409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B49D5A"/>
                </a:solidFill>
                <a:effectLst/>
                <a:latin typeface="Trebuchet MS" panose="020B0703020202090204" pitchFamily="34" charset="0"/>
              </a:rPr>
              <a:t>Contact Information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AE5F2-AE18-C544-1187-CF0441C296D3}"/>
              </a:ext>
            </a:extLst>
          </p:cNvPr>
          <p:cNvSpPr/>
          <p:nvPr userDrawn="1"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96CFE6-4BAA-E863-120B-157E9BAC46AE}"/>
              </a:ext>
            </a:extLst>
          </p:cNvPr>
          <p:cNvSpPr txBox="1"/>
          <p:nvPr userDrawn="1"/>
        </p:nvSpPr>
        <p:spPr>
          <a:xfrm>
            <a:off x="1079192" y="6399772"/>
            <a:ext cx="1123677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i="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National 8(a) Association  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◆      </a:t>
            </a:r>
            <a:r>
              <a:rPr lang="en-US" sz="750" b="1" spc="225" dirty="0">
                <a:solidFill>
                  <a:srgbClr val="B49D5A"/>
                </a:solidFill>
                <a:effectLst/>
                <a:latin typeface="Montserrat" pitchFamily="2" charset="77"/>
              </a:rPr>
              <a:t>2023 National Small Business Conference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     ◆     </a:t>
            </a:r>
            <a:r>
              <a:rPr lang="en-US" sz="750" b="1" i="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New Orleans, LA </a:t>
            </a:r>
            <a:r>
              <a:rPr lang="en-US" sz="750" spc="225" dirty="0">
                <a:solidFill>
                  <a:srgbClr val="B49D5A"/>
                </a:solidFill>
                <a:effectLst/>
                <a:latin typeface="Montserrat" pitchFamily="2" charset="77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37358-0CFE-D8A2-D14E-92AD5CF12052}"/>
              </a:ext>
            </a:extLst>
          </p:cNvPr>
          <p:cNvSpPr txBox="1"/>
          <p:nvPr userDrawn="1"/>
        </p:nvSpPr>
        <p:spPr>
          <a:xfrm>
            <a:off x="641870" y="6105922"/>
            <a:ext cx="1584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©TargetGov2023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79C9FD99-844C-14ED-D433-C426172E7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2" y="6380140"/>
            <a:ext cx="574220" cy="2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5634-04A6-280E-4E52-103F3A32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021B4-003F-550F-AE8B-9801D2E1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1CBD-819B-7B9C-21E6-BDBFF704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F934-3833-20AC-E948-2AC803FF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0035-E427-6358-106F-DC2C4AE0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8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20AE-7CD2-E8ED-8C71-A19B123D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F1ED-96E0-BC33-D140-305405525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93135-B097-F0D8-A2A6-ECB8EF4A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0C68-6C52-4F59-C4DA-AD150793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3ABB8-99A8-836E-9572-76F78C98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5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B6C7-BA6F-0128-8E03-B06CA924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13891-D80C-E301-6EA1-7C9AEF82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D2A9-B0EB-95E0-9D98-3037B8B2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65CF-E680-BD76-00D5-B9EAE5A8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A7B63-82F2-6CD9-E3E9-B649E085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31BE-3889-7B01-347F-D1606BF8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4046-8F2C-BA89-0943-8FBB88402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D4826-0D73-AC39-740B-F2A019033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BC40E-8AE1-B32F-846A-127F3833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D13C2-79D6-F0C2-FC13-F0104CEA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42850-6AEB-8FB3-DA7A-C13F381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E687-A67F-6930-099E-946640A1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4AB1-2280-FFB2-A4BA-378E95D2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A70D7-9181-541F-6601-2D235A591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80F5C-812E-2FDB-C6CE-DFB8E8616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F094F-4ACE-9753-D21C-8C0840424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F38B5-EB9D-C799-0388-42154830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1E4D3-AFEA-33CC-BEAC-AB2DE82E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EAD11-0773-25F4-A9AF-FE935ADB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3090-754A-254A-15B1-8A8CFA1A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9D6BC-1CE0-4170-3F0B-327456A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25DF-21E5-E28F-7D18-9D26D5C3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B171E-2B34-3A62-21A0-AD79B95E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B49D5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6F3E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7E243-60EE-C8A4-E26C-1F9B4524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E77B3-C7FF-EDA3-D4D9-AA0350DE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5DEDA-C039-87EE-5A11-AC87271D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C665-2A78-A14B-C8F4-D535BBF2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DF60-FC90-F092-C558-C20469A6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89BA6-A807-EB0A-B80B-E1DDF383A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E4C81-2A7C-2AFD-84E1-3EEAF47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F9998-848F-8297-F862-59653AE6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38AEE-71F1-52A8-36F2-AA548DDA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176-7D7F-2EF8-0700-BBB381B1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1B458-D163-63A5-0307-4E9A67816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C8203-E1BB-962C-F966-F9FEB1814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D65BE-E665-3CAE-E74E-0D319129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23524-95FA-C967-C71F-16CE1D89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B99F7-36B2-01E2-B570-3E73AD29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0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489B-318F-5F11-146A-C4568CC2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035F8-20E4-752F-8ECF-82A3455F9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D98E7-F460-FC4D-336A-6A193718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169-B0AB-502F-E2DB-745E2866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4EA91-C01D-C32F-13C5-F9FCA08C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21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4DAFF-6581-D4A6-D4F9-9447C1A98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1FC02-39AB-36BF-BA91-E195BCDCE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163B-4110-65AD-9817-79AE3B86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83DFA-39FA-A6EB-DDC8-3D1F7F4C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E1A9D-14B3-578F-9FC4-9333D9B8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B49D5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B49D5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A6F8A3-DA16-65A8-25C2-A2FEA0742C85}"/>
              </a:ext>
            </a:extLst>
          </p:cNvPr>
          <p:cNvSpPr/>
          <p:nvPr userDrawn="1"/>
        </p:nvSpPr>
        <p:spPr>
          <a:xfrm>
            <a:off x="0" y="4828109"/>
            <a:ext cx="12192000" cy="2029895"/>
          </a:xfrm>
          <a:prstGeom prst="rect">
            <a:avLst/>
          </a:prstGeom>
          <a:solidFill>
            <a:srgbClr val="2C3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82950CD-F4F7-6B17-69B5-8064E5A21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459" y="517947"/>
            <a:ext cx="5141084" cy="427265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6ABDBD-C911-6F20-924E-D9EFB6B00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3811"/>
            <a:ext cx="10515600" cy="88873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4765902-493D-6E64-28F9-69929D8AA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5897378"/>
            <a:ext cx="10515600" cy="50995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/ Moderator Name, Organization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5F882F1-57FE-0BB0-E434-2953E8258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49" y="0"/>
            <a:ext cx="12198349" cy="482810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1FA8E6-8441-258C-7255-969C739B2AE7}"/>
              </a:ext>
            </a:extLst>
          </p:cNvPr>
          <p:cNvCxnSpPr>
            <a:cxnSpLocks/>
          </p:cNvCxnSpPr>
          <p:nvPr userDrawn="1"/>
        </p:nvCxnSpPr>
        <p:spPr>
          <a:xfrm>
            <a:off x="-3" y="4654419"/>
            <a:ext cx="12192003" cy="0"/>
          </a:xfrm>
          <a:prstGeom prst="line">
            <a:avLst/>
          </a:prstGeom>
          <a:ln w="38100">
            <a:solidFill>
              <a:srgbClr val="B49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7436897-0510-F102-CA3D-D15E1559DC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6870" y="561538"/>
            <a:ext cx="4521601" cy="3728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F49C3-F4D4-4597-D94B-8B46AFBB0560}"/>
              </a:ext>
            </a:extLst>
          </p:cNvPr>
          <p:cNvSpPr txBox="1"/>
          <p:nvPr userDrawn="1"/>
        </p:nvSpPr>
        <p:spPr>
          <a:xfrm>
            <a:off x="60705" y="6396353"/>
            <a:ext cx="1584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©TargetGov2023</a:t>
            </a:r>
          </a:p>
        </p:txBody>
      </p:sp>
    </p:spTree>
    <p:extLst>
      <p:ext uri="{BB962C8B-B14F-4D97-AF65-F5344CB8AC3E}">
        <p14:creationId xmlns:p14="http://schemas.microsoft.com/office/powerpoint/2010/main" val="16613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Mod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827BB-7693-5FF2-DBA8-378E27FCE99B}"/>
              </a:ext>
            </a:extLst>
          </p:cNvPr>
          <p:cNvSpPr/>
          <p:nvPr userDrawn="1"/>
        </p:nvSpPr>
        <p:spPr>
          <a:xfrm>
            <a:off x="-2" y="0"/>
            <a:ext cx="9421587" cy="6858000"/>
          </a:xfrm>
          <a:prstGeom prst="rect">
            <a:avLst/>
          </a:prstGeom>
          <a:solidFill>
            <a:srgbClr val="2C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7" y="0"/>
            <a:ext cx="2770415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2" y="1518557"/>
            <a:ext cx="5556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46E7E"/>
                </a:solidFill>
                <a:effectLst/>
                <a:latin typeface="OldErika" pitchFamily="2" charset="0"/>
              </a:rPr>
              <a:t>Moderator</a:t>
            </a:r>
            <a:endParaRPr lang="en-US" sz="2800" dirty="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1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1" y="3244825"/>
            <a:ext cx="7233559" cy="630942"/>
          </a:xfrm>
        </p:spPr>
        <p:txBody>
          <a:bodyPr>
            <a:normAutofit/>
          </a:bodyPr>
          <a:lstStyle>
            <a:lvl1pPr marL="0" indent="0">
              <a:buNone/>
              <a:defRPr sz="285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1" y="4012267"/>
            <a:ext cx="7233559" cy="630942"/>
          </a:xfrm>
        </p:spPr>
        <p:txBody>
          <a:bodyPr>
            <a:normAutofit/>
          </a:bodyPr>
          <a:lstStyle>
            <a:lvl1pPr marL="0" indent="0">
              <a:buNone/>
              <a:defRPr sz="285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70" y="2197103"/>
            <a:ext cx="7233559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9B9AE7-8AD8-946F-5D87-8C9148A20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1080" y="1397609"/>
            <a:ext cx="3013416" cy="3454090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3DCB40-87A4-A10B-4AF7-7B0498DDB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5989228"/>
            <a:ext cx="1062612" cy="530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AB9425-ECF0-0C49-EB0F-3CB154B2AF8C}"/>
              </a:ext>
            </a:extLst>
          </p:cNvPr>
          <p:cNvSpPr txBox="1"/>
          <p:nvPr userDrawn="1"/>
        </p:nvSpPr>
        <p:spPr>
          <a:xfrm>
            <a:off x="60705" y="6396353"/>
            <a:ext cx="1584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©TargetGov2023</a:t>
            </a:r>
          </a:p>
        </p:txBody>
      </p:sp>
    </p:spTree>
    <p:extLst>
      <p:ext uri="{BB962C8B-B14F-4D97-AF65-F5344CB8AC3E}">
        <p14:creationId xmlns:p14="http://schemas.microsoft.com/office/powerpoint/2010/main" val="9429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827BB-7693-5FF2-DBA8-378E27FCE99B}"/>
              </a:ext>
            </a:extLst>
          </p:cNvPr>
          <p:cNvSpPr/>
          <p:nvPr userDrawn="1"/>
        </p:nvSpPr>
        <p:spPr>
          <a:xfrm>
            <a:off x="-2" y="0"/>
            <a:ext cx="9421587" cy="6858000"/>
          </a:xfrm>
          <a:prstGeom prst="rect">
            <a:avLst/>
          </a:prstGeom>
          <a:solidFill>
            <a:srgbClr val="2C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7" y="0"/>
            <a:ext cx="2770415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831852" y="1518557"/>
            <a:ext cx="5556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46E7E"/>
                </a:solidFill>
                <a:effectLst/>
                <a:latin typeface="OldErika" pitchFamily="2" charset="0"/>
              </a:rPr>
              <a:t>Speaker</a:t>
            </a:r>
            <a:endParaRPr lang="en-US" sz="2800" dirty="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1" y="249371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1" y="3244825"/>
            <a:ext cx="7233559" cy="630942"/>
          </a:xfrm>
        </p:spPr>
        <p:txBody>
          <a:bodyPr>
            <a:normAutofit/>
          </a:bodyPr>
          <a:lstStyle>
            <a:lvl1pPr marL="0" indent="0">
              <a:buNone/>
              <a:defRPr sz="285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1" y="4012267"/>
            <a:ext cx="7233559" cy="630942"/>
          </a:xfrm>
        </p:spPr>
        <p:txBody>
          <a:bodyPr>
            <a:normAutofit/>
          </a:bodyPr>
          <a:lstStyle>
            <a:lvl1pPr marL="0" indent="0">
              <a:buNone/>
              <a:defRPr sz="285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821870" y="2197103"/>
            <a:ext cx="7233559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920E04FE-2385-7177-FD9F-A87CD6DF0A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1080" y="1397609"/>
            <a:ext cx="3013416" cy="3454090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A6E7-C65C-983B-9401-71F32538F634}"/>
              </a:ext>
            </a:extLst>
          </p:cNvPr>
          <p:cNvSpPr txBox="1"/>
          <p:nvPr userDrawn="1"/>
        </p:nvSpPr>
        <p:spPr>
          <a:xfrm>
            <a:off x="60705" y="6396353"/>
            <a:ext cx="1584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©TargetGov2023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9D3157A-1A11-AF81-97A4-465F97808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5989228"/>
            <a:ext cx="1062612" cy="5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SBC - Sp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378A0F-2121-5AA9-77C4-606E78B3D709}"/>
              </a:ext>
            </a:extLst>
          </p:cNvPr>
          <p:cNvSpPr/>
          <p:nvPr userDrawn="1"/>
        </p:nvSpPr>
        <p:spPr>
          <a:xfrm>
            <a:off x="9421587" y="0"/>
            <a:ext cx="2770415" cy="6858000"/>
          </a:xfrm>
          <a:prstGeom prst="rect">
            <a:avLst/>
          </a:prstGeom>
          <a:solidFill>
            <a:srgbClr val="B49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1F36D-2672-077D-4130-BCE2B97C6D1E}"/>
              </a:ext>
            </a:extLst>
          </p:cNvPr>
          <p:cNvSpPr txBox="1"/>
          <p:nvPr userDrawn="1"/>
        </p:nvSpPr>
        <p:spPr>
          <a:xfrm>
            <a:off x="320608" y="105050"/>
            <a:ext cx="5556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46E7E"/>
                </a:solidFill>
                <a:effectLst/>
                <a:latin typeface="OldErika" pitchFamily="2" charset="0"/>
              </a:rPr>
              <a:t>Speaker</a:t>
            </a:r>
            <a:endParaRPr lang="en-US" sz="2800" dirty="0">
              <a:solidFill>
                <a:srgbClr val="646E7E"/>
              </a:solidFill>
              <a:effectLst/>
              <a:latin typeface="OldErika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1DAE56-3F59-EBB9-B814-53EE8AB2262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2460" y="912822"/>
            <a:ext cx="7223576" cy="63094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0594DE-D268-8D89-9B13-38AAB781AF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6981" y="1624350"/>
            <a:ext cx="7233559" cy="630942"/>
          </a:xfrm>
        </p:spPr>
        <p:txBody>
          <a:bodyPr>
            <a:normAutofit/>
          </a:bodyPr>
          <a:lstStyle>
            <a:lvl1pPr marL="0" indent="0">
              <a:buNone/>
              <a:defRPr sz="285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C46179-A5BA-0893-712C-FB8D770BF1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8481" y="2335878"/>
            <a:ext cx="7233559" cy="630942"/>
          </a:xfrm>
        </p:spPr>
        <p:txBody>
          <a:bodyPr>
            <a:normAutofit/>
          </a:bodyPr>
          <a:lstStyle>
            <a:lvl1pPr marL="0" indent="0">
              <a:buNone/>
              <a:defRPr sz="2850" b="0">
                <a:solidFill>
                  <a:srgbClr val="B49D5A"/>
                </a:solidFill>
                <a:latin typeface="Trebuchet MS" panose="020B0703020202090204" pitchFamily="34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B2151-FEC4-919E-C4D0-2F51E365FABA}"/>
              </a:ext>
            </a:extLst>
          </p:cNvPr>
          <p:cNvCxnSpPr>
            <a:cxnSpLocks/>
          </p:cNvCxnSpPr>
          <p:nvPr userDrawn="1"/>
        </p:nvCxnSpPr>
        <p:spPr>
          <a:xfrm>
            <a:off x="304287" y="790997"/>
            <a:ext cx="7233559" cy="0"/>
          </a:xfrm>
          <a:prstGeom prst="line">
            <a:avLst/>
          </a:prstGeom>
          <a:ln w="38100">
            <a:solidFill>
              <a:srgbClr val="64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1A6FD5E8-8DAA-9146-9CB1-D68EF178B3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11080" y="1397609"/>
            <a:ext cx="3013416" cy="3454090"/>
          </a:xfrm>
          <a:solidFill>
            <a:srgbClr val="646E7E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05ECB-E2B8-D785-CB33-73A96EC00615}"/>
              </a:ext>
            </a:extLst>
          </p:cNvPr>
          <p:cNvSpPr txBox="1"/>
          <p:nvPr userDrawn="1"/>
        </p:nvSpPr>
        <p:spPr>
          <a:xfrm>
            <a:off x="60705" y="6396353"/>
            <a:ext cx="1584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©TargetGov2023</a:t>
            </a: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C250B8C-7C30-F8E3-315E-87C410CBE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5989228"/>
            <a:ext cx="1062612" cy="5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6784"/>
            <a:ext cx="12189460" cy="1645920"/>
          </a:xfrm>
          <a:custGeom>
            <a:avLst/>
            <a:gdLst/>
            <a:ahLst/>
            <a:cxnLst/>
            <a:rect l="l" t="t" r="r" b="b"/>
            <a:pathLst>
              <a:path w="12189460" h="1645920">
                <a:moveTo>
                  <a:pt x="12188952" y="0"/>
                </a:moveTo>
                <a:lnTo>
                  <a:pt x="0" y="0"/>
                </a:lnTo>
                <a:lnTo>
                  <a:pt x="0" y="1645920"/>
                </a:lnTo>
                <a:lnTo>
                  <a:pt x="12188952" y="164592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7002" y="386538"/>
            <a:ext cx="9455785" cy="1153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B49D5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504" y="1903365"/>
            <a:ext cx="11485245" cy="420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6F3EA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1D32F-7F1A-A771-BB35-869288C1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3D90F-C229-3F11-4EE5-20EC2F816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15781-AC41-B683-6A7B-D6E30AFA7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7D98-EFCE-1B44-91DA-4CCD75C11DCE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D1C8E-31BE-6848-48EA-2BF63A231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03378-2750-26D7-EE75-853E33E6C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CC78-371F-A94E-9721-703E63E4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devore@bhb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rchhorton.com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jdevore@bhb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rchhorton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ifeallinoneplace.com/2012/09/journalling-school-session-10-past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far/19.705-7#FAR_19_705_7" TargetMode="External"/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ition.gov/far/42.1502#FAR_42_1502" TargetMode="External"/><Relationship Id="rId5" Type="http://schemas.openxmlformats.org/officeDocument/2006/relationships/hyperlink" Target="https://www.acquisition.gov/far/9.104-7#FAR_9_104_7" TargetMode="External"/><Relationship Id="rId4" Type="http://schemas.openxmlformats.org/officeDocument/2006/relationships/hyperlink" Target="https://www.acquisition.gov/far/subpart-4.14#FAR_Subpart_4_1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far/19.702#FAR_19_702" TargetMode="External"/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quisition.gov/sites/default/files/current/far/compiled_html/subpart_42.15.html#FAR_42_1503__iTable_42-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far/52.219-8#FAR_52_219_8" TargetMode="External"/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quisition.gov/far/52.219-16#FAR_52_219_16" TargetMode="External"/><Relationship Id="rId4" Type="http://schemas.openxmlformats.org/officeDocument/2006/relationships/hyperlink" Target="https://www.acquisition.gov/far/52.219-9#FAR_52_219_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chhorto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059305"/>
          </a:xfrm>
          <a:custGeom>
            <a:avLst/>
            <a:gdLst/>
            <a:ahLst/>
            <a:cxnLst/>
            <a:rect l="l" t="t" r="r" b="b"/>
            <a:pathLst>
              <a:path w="12192000" h="2059305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2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87723"/>
            <a:ext cx="12192000" cy="2970530"/>
          </a:xfrm>
          <a:custGeom>
            <a:avLst/>
            <a:gdLst/>
            <a:ahLst/>
            <a:cxnLst/>
            <a:rect l="l" t="t" r="r" b="b"/>
            <a:pathLst>
              <a:path w="12192000" h="2970529">
                <a:moveTo>
                  <a:pt x="0" y="2970276"/>
                </a:moveTo>
                <a:lnTo>
                  <a:pt x="12192000" y="2970276"/>
                </a:lnTo>
                <a:lnTo>
                  <a:pt x="12192000" y="0"/>
                </a:lnTo>
                <a:lnTo>
                  <a:pt x="0" y="0"/>
                </a:lnTo>
                <a:lnTo>
                  <a:pt x="0" y="2970276"/>
                </a:lnTo>
                <a:close/>
              </a:path>
            </a:pathLst>
          </a:custGeom>
          <a:solidFill>
            <a:srgbClr val="2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058923"/>
            <a:ext cx="12189460" cy="1828800"/>
          </a:xfrm>
          <a:custGeom>
            <a:avLst/>
            <a:gdLst/>
            <a:ahLst/>
            <a:cxnLst/>
            <a:rect l="l" t="t" r="r" b="b"/>
            <a:pathLst>
              <a:path w="12189460" h="1828800">
                <a:moveTo>
                  <a:pt x="12188952" y="0"/>
                </a:moveTo>
                <a:lnTo>
                  <a:pt x="0" y="0"/>
                </a:lnTo>
                <a:lnTo>
                  <a:pt x="0" y="1828800"/>
                </a:lnTo>
                <a:lnTo>
                  <a:pt x="12188952" y="18288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674" y="2069314"/>
            <a:ext cx="11050905" cy="16713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marR="5080" indent="1132205">
              <a:lnSpc>
                <a:spcPct val="80000"/>
              </a:lnSpc>
              <a:spcBef>
                <a:spcPts val="1540"/>
              </a:spcBef>
            </a:pPr>
            <a:r>
              <a:rPr sz="6000" b="0" dirty="0">
                <a:latin typeface="Corbel"/>
                <a:cs typeface="Corbel"/>
              </a:rPr>
              <a:t>PAST</a:t>
            </a:r>
            <a:r>
              <a:rPr sz="6000" b="0" spc="300" dirty="0">
                <a:latin typeface="Corbel"/>
                <a:cs typeface="Corbel"/>
              </a:rPr>
              <a:t> </a:t>
            </a:r>
            <a:r>
              <a:rPr sz="6000" b="0" spc="135" dirty="0">
                <a:latin typeface="Corbel"/>
                <a:cs typeface="Corbel"/>
              </a:rPr>
              <a:t>PERFORMANCE:</a:t>
            </a:r>
            <a:r>
              <a:rPr sz="6000" b="0" spc="20" dirty="0">
                <a:latin typeface="Corbel"/>
                <a:cs typeface="Corbel"/>
              </a:rPr>
              <a:t> </a:t>
            </a:r>
            <a:r>
              <a:rPr sz="6000" b="0" spc="55" dirty="0">
                <a:latin typeface="Corbel"/>
                <a:cs typeface="Corbel"/>
              </a:rPr>
              <a:t>AN </a:t>
            </a:r>
            <a:r>
              <a:rPr sz="6000" b="0" dirty="0">
                <a:latin typeface="Corbel"/>
                <a:cs typeface="Corbel"/>
              </a:rPr>
              <a:t>ALWAYS-</a:t>
            </a:r>
            <a:r>
              <a:rPr sz="6000" b="0" spc="125" dirty="0">
                <a:latin typeface="Corbel"/>
                <a:cs typeface="Corbel"/>
              </a:rPr>
              <a:t>CHANGING</a:t>
            </a:r>
            <a:r>
              <a:rPr sz="6000" b="0" spc="390" dirty="0">
                <a:latin typeface="Corbel"/>
                <a:cs typeface="Corbel"/>
              </a:rPr>
              <a:t> </a:t>
            </a:r>
            <a:r>
              <a:rPr sz="6000" b="0" spc="120" dirty="0">
                <a:latin typeface="Corbel"/>
                <a:cs typeface="Corbel"/>
              </a:rPr>
              <a:t>MINEFIELD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0362" y="3851581"/>
            <a:ext cx="1409065" cy="1333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9860" marR="138430" indent="-1905" algn="ctr">
              <a:lnSpc>
                <a:spcPct val="153200"/>
              </a:lnSpc>
              <a:spcBef>
                <a:spcPts val="90"/>
              </a:spcBef>
            </a:pPr>
            <a:r>
              <a:rPr sz="1400" i="1" dirty="0">
                <a:solidFill>
                  <a:srgbClr val="F6F3EA"/>
                </a:solidFill>
                <a:latin typeface="Corbel"/>
                <a:cs typeface="Corbel"/>
              </a:rPr>
              <a:t>Presented</a:t>
            </a:r>
            <a:r>
              <a:rPr sz="1400" i="1" spc="-35" dirty="0">
                <a:solidFill>
                  <a:srgbClr val="F6F3EA"/>
                </a:solidFill>
                <a:latin typeface="Corbel"/>
                <a:cs typeface="Corbel"/>
              </a:rPr>
              <a:t> by </a:t>
            </a:r>
            <a:r>
              <a:rPr sz="1400" b="1" dirty="0">
                <a:solidFill>
                  <a:srgbClr val="F6F3EA"/>
                </a:solidFill>
                <a:latin typeface="Corbel"/>
                <a:cs typeface="Corbel"/>
              </a:rPr>
              <a:t>Jon</a:t>
            </a:r>
            <a:r>
              <a:rPr sz="1400" b="1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6F3EA"/>
                </a:solidFill>
                <a:latin typeface="Corbel"/>
                <a:cs typeface="Corbel"/>
              </a:rPr>
              <a:t>M.</a:t>
            </a:r>
            <a:r>
              <a:rPr sz="1400" b="1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400" b="1" spc="-20" dirty="0">
                <a:solidFill>
                  <a:srgbClr val="F6F3EA"/>
                </a:solidFill>
                <a:latin typeface="Corbel"/>
                <a:cs typeface="Corbel"/>
              </a:rPr>
              <a:t>DeVore </a:t>
            </a:r>
            <a:r>
              <a:rPr sz="1400" spc="-10" dirty="0">
                <a:solidFill>
                  <a:srgbClr val="F6F3EA"/>
                </a:solidFill>
                <a:latin typeface="Corbel"/>
                <a:cs typeface="Corbel"/>
              </a:rPr>
              <a:t>202.659.5800</a:t>
            </a:r>
            <a:endParaRPr sz="14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400" spc="-10" dirty="0">
                <a:solidFill>
                  <a:srgbClr val="F6F3EA"/>
                </a:solidFill>
                <a:latin typeface="Corbel"/>
                <a:cs typeface="Corbel"/>
                <a:hlinkClick r:id="rId2"/>
              </a:rPr>
              <a:t>jdevore@bhb.com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955" y="82296"/>
            <a:ext cx="4954524" cy="1656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7883" y="4146803"/>
            <a:ext cx="3005328" cy="24978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9512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5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783840" marR="5080" indent="-1691639">
              <a:lnSpc>
                <a:spcPts val="4079"/>
              </a:lnSpc>
              <a:spcBef>
                <a:spcPts val="830"/>
              </a:spcBef>
            </a:pPr>
            <a:r>
              <a:rPr b="0" dirty="0">
                <a:latin typeface="Corbel"/>
                <a:cs typeface="Corbel"/>
              </a:rPr>
              <a:t>NEW</a:t>
            </a:r>
            <a:r>
              <a:rPr b="0" spc="-135" dirty="0">
                <a:latin typeface="Corbel"/>
                <a:cs typeface="Corbel"/>
              </a:rPr>
              <a:t> </a:t>
            </a:r>
            <a:r>
              <a:rPr b="0" spc="-30" dirty="0">
                <a:latin typeface="Corbel"/>
                <a:cs typeface="Corbel"/>
              </a:rPr>
              <a:t>REGULATIONS</a:t>
            </a:r>
            <a:r>
              <a:rPr b="0" spc="-35" dirty="0">
                <a:latin typeface="Corbel"/>
                <a:cs typeface="Corbel"/>
              </a:rPr>
              <a:t> </a:t>
            </a:r>
            <a:r>
              <a:rPr b="0" spc="-60" dirty="0">
                <a:latin typeface="Corbel"/>
                <a:cs typeface="Corbel"/>
              </a:rPr>
              <a:t>RELATED</a:t>
            </a:r>
            <a:r>
              <a:rPr b="0" spc="-265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TO </a:t>
            </a:r>
            <a:r>
              <a:rPr b="0" spc="-10" dirty="0">
                <a:latin typeface="Corbel"/>
                <a:cs typeface="Corbel"/>
              </a:rPr>
              <a:t>JOINT/VENTURES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658" y="1970024"/>
            <a:ext cx="9443720" cy="40265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4945" marR="5080" indent="-182880">
              <a:lnSpc>
                <a:spcPts val="3460"/>
              </a:lnSpc>
              <a:spcBef>
                <a:spcPts val="535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  <a:tab pos="2908300" algn="l"/>
                <a:tab pos="6297295" algn="l"/>
              </a:tabLst>
            </a:pP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November</a:t>
            </a:r>
            <a:r>
              <a:rPr sz="3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18,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2021,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3200" spc="-1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SBA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published</a:t>
            </a:r>
            <a:r>
              <a:rPr sz="3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Federal</a:t>
            </a:r>
            <a:r>
              <a:rPr sz="32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Register</a:t>
            </a:r>
            <a:r>
              <a:rPr sz="3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changes</a:t>
            </a:r>
            <a:r>
              <a:rPr sz="3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40" dirty="0">
                <a:solidFill>
                  <a:srgbClr val="F6F3EA"/>
                </a:solidFill>
                <a:latin typeface="Corbel"/>
                <a:cs typeface="Corbel"/>
              </a:rPr>
              <a:t>13</a:t>
            </a:r>
            <a:r>
              <a:rPr sz="3200" spc="-1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CFR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Part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125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 help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3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contracts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use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3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ratings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work</a:t>
            </a:r>
            <a:r>
              <a:rPr sz="3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performed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member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	a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joint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venture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and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work performed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first-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tier</a:t>
            </a:r>
            <a:r>
              <a:rPr sz="3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subcontractor</a:t>
            </a:r>
            <a:r>
              <a:rPr sz="3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3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50" dirty="0">
                <a:solidFill>
                  <a:srgbClr val="F6F3EA"/>
                </a:solidFill>
                <a:latin typeface="Corbel"/>
                <a:cs typeface="Corbel"/>
              </a:rPr>
              <a:t>a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prime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contract.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	These</a:t>
            </a:r>
            <a:r>
              <a:rPr sz="3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changes</a:t>
            </a:r>
            <a:r>
              <a:rPr sz="3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were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required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NDAA</a:t>
            </a:r>
            <a:r>
              <a:rPr sz="3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Fiscal</a:t>
            </a:r>
            <a:r>
              <a:rPr sz="3200" spc="-3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45" dirty="0">
                <a:solidFill>
                  <a:srgbClr val="F6F3EA"/>
                </a:solidFill>
                <a:latin typeface="Corbel"/>
                <a:cs typeface="Corbel"/>
              </a:rPr>
              <a:t>Year</a:t>
            </a:r>
            <a:r>
              <a:rPr sz="3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2021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3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this</a:t>
            </a:r>
            <a:r>
              <a:rPr sz="3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publication</a:t>
            </a:r>
            <a:r>
              <a:rPr sz="3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is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perhaps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one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3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most</a:t>
            </a:r>
            <a:r>
              <a:rPr sz="3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expedited</a:t>
            </a:r>
            <a:r>
              <a:rPr sz="3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changes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in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quite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some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 time.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883535" marR="5080" indent="-2871470">
              <a:lnSpc>
                <a:spcPts val="4079"/>
              </a:lnSpc>
              <a:spcBef>
                <a:spcPts val="830"/>
              </a:spcBef>
              <a:tabLst>
                <a:tab pos="8307070" algn="l"/>
              </a:tabLst>
            </a:pPr>
            <a:r>
              <a:rPr b="0" spc="-50" dirty="0">
                <a:latin typeface="Corbel"/>
                <a:cs typeface="Corbel"/>
              </a:rPr>
              <a:t>WHAT</a:t>
            </a:r>
            <a:r>
              <a:rPr b="0" spc="-100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IS</a:t>
            </a:r>
            <a:r>
              <a:rPr b="0" spc="-19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OFPF</a:t>
            </a:r>
            <a:r>
              <a:rPr b="0" spc="-65" dirty="0">
                <a:latin typeface="Corbel"/>
                <a:cs typeface="Corbel"/>
              </a:rPr>
              <a:t> </a:t>
            </a:r>
            <a:r>
              <a:rPr b="0" spc="-20" dirty="0">
                <a:latin typeface="Corbel"/>
                <a:cs typeface="Corbel"/>
              </a:rPr>
              <a:t>POLICY</a:t>
            </a:r>
            <a:r>
              <a:rPr b="0" spc="-180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ON</a:t>
            </a:r>
            <a:r>
              <a:rPr b="0" spc="-55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“LACK</a:t>
            </a:r>
            <a:r>
              <a:rPr b="0" spc="-175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OF”</a:t>
            </a:r>
            <a:r>
              <a:rPr b="0" dirty="0">
                <a:latin typeface="Corbel"/>
                <a:cs typeface="Corbel"/>
              </a:rPr>
              <a:t>	</a:t>
            </a:r>
            <a:r>
              <a:rPr b="0" spc="-95" dirty="0">
                <a:latin typeface="Corbel"/>
                <a:cs typeface="Corbel"/>
              </a:rPr>
              <a:t>PAST </a:t>
            </a:r>
            <a:r>
              <a:rPr b="0" spc="-10" dirty="0">
                <a:latin typeface="Corbel"/>
                <a:cs typeface="Corbel"/>
              </a:rPr>
              <a:t>PERFORMANCE?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504" y="1930797"/>
            <a:ext cx="11872595" cy="355472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Given</a:t>
            </a:r>
            <a:r>
              <a:rPr sz="2200" i="1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number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mergers</a:t>
            </a:r>
            <a:r>
              <a:rPr sz="2200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acquisitions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today's</a:t>
            </a:r>
            <a:r>
              <a:rPr sz="2200" i="1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American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2200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environment,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potential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offerors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may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200" i="1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existed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under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their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current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name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200" i="1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very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long.</a:t>
            </a:r>
            <a:r>
              <a:rPr sz="2200" i="1" spc="114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This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creates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an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interesting</a:t>
            </a:r>
            <a:r>
              <a:rPr sz="2200" i="1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wrinkle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25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source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selection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process.</a:t>
            </a:r>
            <a:r>
              <a:rPr sz="2200" i="1" spc="2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Agencies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must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recognize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this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dynamic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world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marketplace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accommodate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25" dirty="0">
                <a:solidFill>
                  <a:srgbClr val="F6F3EA"/>
                </a:solidFill>
                <a:latin typeface="Corbel"/>
                <a:cs typeface="Corbel"/>
              </a:rPr>
              <a:t>new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prospective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offerors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being</a:t>
            </a:r>
            <a:r>
              <a:rPr sz="2200" i="1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more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flexible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their</a:t>
            </a:r>
            <a:r>
              <a:rPr sz="2200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procurement</a:t>
            </a:r>
            <a:r>
              <a:rPr sz="2200" i="1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rules</a:t>
            </a:r>
            <a:r>
              <a:rPr sz="2200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practices.</a:t>
            </a:r>
            <a:endParaRPr sz="2200">
              <a:latin typeface="Corbel"/>
              <a:cs typeface="Corbel"/>
            </a:endParaRPr>
          </a:p>
          <a:p>
            <a:pPr marL="12700" marR="189230">
              <a:lnSpc>
                <a:spcPts val="2380"/>
              </a:lnSpc>
              <a:spcBef>
                <a:spcPts val="1375"/>
              </a:spcBef>
            </a:pP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200" b="1" i="1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i="1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offeror’s</a:t>
            </a:r>
            <a:r>
              <a:rPr sz="2200" b="1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resources</a:t>
            </a:r>
            <a:r>
              <a:rPr sz="2200" b="1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good</a:t>
            </a:r>
            <a:r>
              <a:rPr sz="2200" b="1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indicator</a:t>
            </a:r>
            <a:r>
              <a:rPr sz="2200" b="1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future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25" dirty="0">
                <a:solidFill>
                  <a:srgbClr val="F6F3EA"/>
                </a:solidFill>
                <a:latin typeface="Corbel"/>
                <a:cs typeface="Corbel"/>
              </a:rPr>
              <a:t>new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companies</a:t>
            </a:r>
            <a:r>
              <a:rPr sz="2200" b="1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entering</a:t>
            </a:r>
            <a:r>
              <a:rPr sz="2200" b="1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marketplace</a:t>
            </a:r>
            <a:r>
              <a:rPr sz="2200" b="1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200" b="1" i="1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lack</a:t>
            </a:r>
            <a:r>
              <a:rPr sz="2200" b="1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relevant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experience,</a:t>
            </a:r>
            <a:r>
              <a:rPr sz="2200" b="1" i="1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2200" b="1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mergers</a:t>
            </a:r>
            <a:r>
              <a:rPr sz="2200" b="1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b="1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previously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established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companies.</a:t>
            </a:r>
            <a:r>
              <a:rPr sz="2200" b="1" i="1" spc="3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If</a:t>
            </a:r>
            <a:r>
              <a:rPr sz="2200" b="1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key</a:t>
            </a:r>
            <a:r>
              <a:rPr sz="2200" b="1" i="1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management</a:t>
            </a:r>
            <a:r>
              <a:rPr sz="2200" b="1" i="1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personnel,</a:t>
            </a:r>
            <a:r>
              <a:rPr sz="2200" b="1" i="1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subcontractors,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2200" b="1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other</a:t>
            </a:r>
            <a:r>
              <a:rPr sz="2200" b="1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resources,</a:t>
            </a:r>
            <a:r>
              <a:rPr sz="2200" b="1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20" dirty="0">
                <a:solidFill>
                  <a:srgbClr val="F6F3EA"/>
                </a:solidFill>
                <a:latin typeface="Corbel"/>
                <a:cs typeface="Corbel"/>
              </a:rPr>
              <a:t>have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experience</a:t>
            </a:r>
            <a:r>
              <a:rPr sz="2200" b="1" i="1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2200" b="1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contracts</a:t>
            </a:r>
            <a:r>
              <a:rPr sz="2200" b="1" i="1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similar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pending</a:t>
            </a:r>
            <a:r>
              <a:rPr sz="2200" b="1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requirement</a:t>
            </a:r>
            <a:r>
              <a:rPr sz="2200" b="1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200" b="1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another</a:t>
            </a:r>
            <a:r>
              <a:rPr sz="2200" b="1" i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contractor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;</a:t>
            </a:r>
            <a:r>
              <a:rPr sz="2200" i="1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state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local government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contracts;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private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contracts;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major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subcontractor;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then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source</a:t>
            </a:r>
            <a:r>
              <a:rPr sz="2200" b="1" i="1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selection</a:t>
            </a:r>
            <a:r>
              <a:rPr sz="2200" b="1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20" dirty="0">
                <a:solidFill>
                  <a:srgbClr val="F6F3EA"/>
                </a:solidFill>
                <a:latin typeface="Corbel"/>
                <a:cs typeface="Corbel"/>
              </a:rPr>
              <a:t>team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can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perform</a:t>
            </a:r>
            <a:r>
              <a:rPr sz="2200" b="1" i="1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spc="-10" dirty="0">
                <a:solidFill>
                  <a:srgbClr val="F6F3EA"/>
                </a:solidFill>
                <a:latin typeface="Corbel"/>
                <a:cs typeface="Corbel"/>
              </a:rPr>
              <a:t>appropriate</a:t>
            </a:r>
            <a:r>
              <a:rPr sz="2200" b="1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evaluation</a:t>
            </a:r>
            <a:r>
              <a:rPr sz="2200" b="1" i="1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b="1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risk</a:t>
            </a:r>
            <a:r>
              <a:rPr sz="2200" b="1" i="1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i="1" dirty="0">
                <a:solidFill>
                  <a:srgbClr val="F6F3EA"/>
                </a:solidFill>
                <a:latin typeface="Corbel"/>
                <a:cs typeface="Corbel"/>
              </a:rPr>
              <a:t>assessment.</a:t>
            </a:r>
            <a:r>
              <a:rPr sz="2200" b="1" i="1" spc="3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This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reduces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chance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needing</a:t>
            </a:r>
            <a:r>
              <a:rPr sz="2200" i="1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25" dirty="0">
                <a:solidFill>
                  <a:srgbClr val="F6F3EA"/>
                </a:solidFill>
                <a:latin typeface="Corbel"/>
                <a:cs typeface="Corbel"/>
              </a:rPr>
              <a:t>to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"neither</a:t>
            </a:r>
            <a:r>
              <a:rPr sz="2200" i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reward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nor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penalize"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an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offeror</a:t>
            </a:r>
            <a:r>
              <a:rPr sz="2200" i="1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2200" i="1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no</a:t>
            </a:r>
            <a:r>
              <a:rPr sz="2200" i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other</a:t>
            </a:r>
            <a:r>
              <a:rPr sz="2200" i="1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relevant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200" i="1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200" i="1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i="1" spc="-10" dirty="0">
                <a:solidFill>
                  <a:srgbClr val="F6F3EA"/>
                </a:solidFill>
                <a:latin typeface="Corbel"/>
                <a:cs typeface="Corbel"/>
              </a:rPr>
              <a:t>information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95"/>
              </a:spcBef>
            </a:pPr>
            <a:r>
              <a:rPr b="0" spc="-50" dirty="0">
                <a:latin typeface="Corbel"/>
                <a:cs typeface="Corbel"/>
              </a:rPr>
              <a:t>WHAT</a:t>
            </a:r>
            <a:r>
              <a:rPr b="0" spc="-155" dirty="0">
                <a:latin typeface="Corbel"/>
                <a:cs typeface="Corbel"/>
              </a:rPr>
              <a:t> </a:t>
            </a:r>
            <a:r>
              <a:rPr b="0" spc="-40" dirty="0">
                <a:latin typeface="Corbel"/>
                <a:cs typeface="Corbel"/>
              </a:rPr>
              <a:t>DO</a:t>
            </a:r>
            <a:r>
              <a:rPr b="0" spc="-254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THE</a:t>
            </a:r>
            <a:r>
              <a:rPr b="0" spc="-8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NEW</a:t>
            </a:r>
            <a:r>
              <a:rPr b="0" spc="-100" dirty="0">
                <a:latin typeface="Corbel"/>
                <a:cs typeface="Corbel"/>
              </a:rPr>
              <a:t> </a:t>
            </a:r>
            <a:r>
              <a:rPr b="0" spc="-30" dirty="0">
                <a:latin typeface="Corbel"/>
                <a:cs typeface="Corbel"/>
              </a:rPr>
              <a:t>REGULATIONS</a:t>
            </a:r>
            <a:r>
              <a:rPr b="0" spc="-4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MEAN?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776" y="1988311"/>
            <a:ext cx="11604625" cy="2695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945" marR="5080" indent="-182880">
              <a:lnSpc>
                <a:spcPts val="2590"/>
              </a:lnSpc>
              <a:spcBef>
                <a:spcPts val="425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</a:tabLst>
            </a:pP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new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regulations provide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specific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benefit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joint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venture 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where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business does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specific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24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relevant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4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but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its partner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does.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SBA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notice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requested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comments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24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whether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subcontractors</a:t>
            </a:r>
            <a:r>
              <a:rPr sz="24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have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been</a:t>
            </a:r>
            <a:r>
              <a:rPr sz="24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negatively</a:t>
            </a:r>
            <a:r>
              <a:rPr sz="2400" spc="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impacted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competing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4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prime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contracts</a:t>
            </a:r>
            <a:r>
              <a:rPr sz="24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due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having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past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4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rating.</a:t>
            </a:r>
            <a:r>
              <a:rPr sz="2400" spc="3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4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SBA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also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sought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comments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specific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time</a:t>
            </a:r>
            <a:r>
              <a:rPr sz="2400" spc="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4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Prime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contractor</a:t>
            </a:r>
            <a:r>
              <a:rPr sz="24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respond</a:t>
            </a:r>
            <a:r>
              <a:rPr sz="24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request</a:t>
            </a:r>
            <a:r>
              <a:rPr sz="24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from</a:t>
            </a:r>
            <a:r>
              <a:rPr sz="24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first-tier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subcontractor.</a:t>
            </a:r>
            <a:r>
              <a:rPr sz="2400" spc="3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we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often</a:t>
            </a:r>
            <a:r>
              <a:rPr sz="24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note,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making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public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comments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24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proposed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r>
              <a:rPr sz="2400" spc="4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is important, especially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4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areas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where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spc="-50" dirty="0">
                <a:solidFill>
                  <a:srgbClr val="F6F3EA"/>
                </a:solidFill>
                <a:latin typeface="Corbel"/>
                <a:cs typeface="Corbel"/>
              </a:rPr>
              <a:t>a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commenter</a:t>
            </a:r>
            <a:r>
              <a:rPr sz="24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might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be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supportive</a:t>
            </a:r>
            <a:r>
              <a:rPr sz="24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4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4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specific</a:t>
            </a:r>
            <a:r>
              <a:rPr sz="24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6F3EA"/>
                </a:solidFill>
                <a:latin typeface="Corbel"/>
                <a:cs typeface="Corbel"/>
              </a:rPr>
              <a:t>proposed</a:t>
            </a:r>
            <a:r>
              <a:rPr sz="24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6F3EA"/>
                </a:solidFill>
                <a:latin typeface="Corbel"/>
                <a:cs typeface="Corbel"/>
              </a:rPr>
              <a:t>change.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765" marR="5080" indent="153670">
              <a:lnSpc>
                <a:spcPts val="4079"/>
              </a:lnSpc>
              <a:spcBef>
                <a:spcPts val="830"/>
              </a:spcBef>
            </a:pPr>
            <a:r>
              <a:rPr b="0" spc="-30" dirty="0">
                <a:latin typeface="Corbel"/>
                <a:cs typeface="Corbel"/>
              </a:rPr>
              <a:t>MORE</a:t>
            </a:r>
            <a:r>
              <a:rPr b="0" spc="-17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ABOUT</a:t>
            </a:r>
            <a:r>
              <a:rPr b="0" spc="-14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DEBRIEFING</a:t>
            </a:r>
            <a:r>
              <a:rPr b="0" spc="-9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REGULATIONS </a:t>
            </a:r>
            <a:r>
              <a:rPr b="0" dirty="0">
                <a:latin typeface="Corbel"/>
                <a:cs typeface="Corbel"/>
              </a:rPr>
              <a:t>TO</a:t>
            </a:r>
            <a:r>
              <a:rPr b="0" spc="-180" dirty="0">
                <a:latin typeface="Corbel"/>
                <a:cs typeface="Corbel"/>
              </a:rPr>
              <a:t> </a:t>
            </a:r>
            <a:r>
              <a:rPr b="0" spc="-20" dirty="0">
                <a:latin typeface="Corbel"/>
                <a:cs typeface="Corbel"/>
              </a:rPr>
              <a:t>FIND</a:t>
            </a:r>
            <a:r>
              <a:rPr b="0" spc="-180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OUT</a:t>
            </a:r>
            <a:r>
              <a:rPr b="0" spc="-17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ABOUT</a:t>
            </a:r>
            <a:r>
              <a:rPr b="0" spc="-80" dirty="0">
                <a:latin typeface="Corbel"/>
                <a:cs typeface="Corbel"/>
              </a:rPr>
              <a:t> </a:t>
            </a:r>
            <a:r>
              <a:rPr b="0" spc="-70" dirty="0">
                <a:latin typeface="Corbel"/>
                <a:cs typeface="Corbel"/>
              </a:rPr>
              <a:t>PAST</a:t>
            </a:r>
            <a:r>
              <a:rPr b="0" spc="-90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PERFORMANCE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57" y="2029876"/>
            <a:ext cx="11731625" cy="39096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DoD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rule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implements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new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contracting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officers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when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providing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post-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award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debriefings,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stipulating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information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provided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successful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unsuccessful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offerors.</a:t>
            </a:r>
            <a:r>
              <a:rPr sz="2800" spc="-114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Specifically,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it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adds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a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paragraph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outlines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debriefing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process,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which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provides</a:t>
            </a:r>
            <a:r>
              <a:rPr sz="28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opportunity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offerors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submit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written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follow-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up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questions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within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two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days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after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receiving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debriefing,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2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well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agency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respond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in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writing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timely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submitted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follow-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up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questions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within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five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days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after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receipt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questions.</a:t>
            </a:r>
            <a:r>
              <a:rPr sz="2800" spc="-1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proposed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rule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also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adds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paragraph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that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ensures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contracting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officers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do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consider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post-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award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debriefing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be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concluded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until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agency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delivers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its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written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response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offeror.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649095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Corbel"/>
                <a:cs typeface="Corbel"/>
              </a:rPr>
              <a:t>AN</a:t>
            </a:r>
            <a:r>
              <a:rPr b="0" spc="-15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INTERESTING</a:t>
            </a:r>
            <a:r>
              <a:rPr b="0" spc="-135" dirty="0">
                <a:latin typeface="Corbel"/>
                <a:cs typeface="Corbel"/>
              </a:rPr>
              <a:t> </a:t>
            </a:r>
            <a:r>
              <a:rPr b="0" spc="-45" dirty="0">
                <a:latin typeface="Corbel"/>
                <a:cs typeface="Corbel"/>
              </a:rPr>
              <a:t>GAO</a:t>
            </a:r>
            <a:r>
              <a:rPr b="0" spc="-160" dirty="0">
                <a:latin typeface="Corbel"/>
                <a:cs typeface="Corbel"/>
              </a:rPr>
              <a:t> </a:t>
            </a:r>
            <a:r>
              <a:rPr b="0" spc="-20" dirty="0">
                <a:latin typeface="Corbel"/>
                <a:cs typeface="Corbel"/>
              </a:rPr>
              <a:t>CASE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280" y="1891427"/>
            <a:ext cx="11484610" cy="36798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114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Government</a:t>
            </a:r>
            <a:r>
              <a:rPr sz="22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Accountability</a:t>
            </a:r>
            <a:r>
              <a:rPr sz="22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Office</a:t>
            </a:r>
            <a:r>
              <a:rPr sz="2200" spc="-1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(GAO)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2200" spc="-1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October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14,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2021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denied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interesting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protest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on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grounds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agency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reasonably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rated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protester’s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proposal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unacceptable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where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protester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failed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provide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any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evidence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relevant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required.</a:t>
            </a:r>
            <a:r>
              <a:rPr sz="2200" spc="3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Matter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of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AnderCorp,</a:t>
            </a:r>
            <a:r>
              <a:rPr sz="22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LLC,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(B-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419984</a:t>
            </a:r>
            <a:r>
              <a:rPr sz="22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Oct.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12,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2021)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protester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asserted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it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managed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operated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by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individuals</a:t>
            </a:r>
            <a:r>
              <a:rPr sz="2200" spc="-9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extensive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experience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from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another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company.</a:t>
            </a:r>
            <a:r>
              <a:rPr sz="2200" spc="-1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AnderCorp,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recently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formed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company.</a:t>
            </a:r>
            <a:r>
              <a:rPr sz="2200" spc="1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key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factor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failure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2200" spc="-10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AnderCorp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comply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solicitation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requirement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to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submit</a:t>
            </a:r>
            <a:r>
              <a:rPr sz="22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examples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prior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experience.</a:t>
            </a:r>
            <a:r>
              <a:rPr sz="2200" spc="2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interesting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note,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pointed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out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past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200" spc="-9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prior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project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experience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were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separate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evaluation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factors.</a:t>
            </a:r>
            <a:r>
              <a:rPr sz="2200" spc="-1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key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language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opinion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“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Experience</a:t>
            </a:r>
            <a:r>
              <a:rPr sz="22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factors</a:t>
            </a:r>
            <a:r>
              <a:rPr sz="2200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focus</a:t>
            </a:r>
            <a:r>
              <a:rPr sz="22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on</a:t>
            </a:r>
            <a:r>
              <a:rPr sz="2200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the</a:t>
            </a:r>
            <a:r>
              <a:rPr sz="22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degree</a:t>
            </a:r>
            <a:r>
              <a:rPr sz="22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to</a:t>
            </a:r>
            <a:r>
              <a:rPr sz="2200" spc="-6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which</a:t>
            </a:r>
            <a:r>
              <a:rPr sz="22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an</a:t>
            </a:r>
            <a:r>
              <a:rPr sz="22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offeror</a:t>
            </a:r>
            <a:r>
              <a:rPr sz="22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has</a:t>
            </a:r>
            <a:r>
              <a:rPr sz="2200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actually</a:t>
            </a:r>
            <a:r>
              <a:rPr sz="2200" spc="-6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rbel"/>
                <a:cs typeface="Corbel"/>
              </a:rPr>
              <a:t>performed</a:t>
            </a:r>
            <a:r>
              <a:rPr sz="2200" spc="550" dirty="0">
                <a:solidFill>
                  <a:srgbClr val="FF0000"/>
                </a:solidFill>
                <a:latin typeface="Corbel"/>
                <a:cs typeface="Corbel"/>
              </a:rPr>
              <a:t> 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similar</a:t>
            </a:r>
            <a:r>
              <a:rPr sz="22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work,</a:t>
            </a:r>
            <a:r>
              <a:rPr sz="22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whereas</a:t>
            </a:r>
            <a:r>
              <a:rPr sz="22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past</a:t>
            </a:r>
            <a:r>
              <a:rPr sz="22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rbel"/>
                <a:cs typeface="Corbel"/>
              </a:rPr>
              <a:t>performance</a:t>
            </a:r>
            <a:r>
              <a:rPr sz="22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factors</a:t>
            </a:r>
            <a:r>
              <a:rPr sz="22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focus</a:t>
            </a:r>
            <a:r>
              <a:rPr sz="2200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on</a:t>
            </a:r>
            <a:r>
              <a:rPr sz="2200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the</a:t>
            </a:r>
            <a:r>
              <a:rPr sz="2200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quality</a:t>
            </a:r>
            <a:r>
              <a:rPr sz="2200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of</a:t>
            </a:r>
            <a:r>
              <a:rPr sz="2200" spc="-4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the</a:t>
            </a:r>
            <a:r>
              <a:rPr sz="2200" spc="-4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0000"/>
                </a:solidFill>
                <a:latin typeface="Corbel"/>
                <a:cs typeface="Corbel"/>
              </a:rPr>
              <a:t>fork</a:t>
            </a:r>
            <a:r>
              <a:rPr sz="22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rbel"/>
                <a:cs typeface="Corbel"/>
              </a:rPr>
              <a:t>performed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.”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Id,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at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Page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4.</a:t>
            </a:r>
            <a:r>
              <a:rPr sz="2200" spc="1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FAR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15.30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(c)(2)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recognizes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differences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performances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verse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prior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experience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two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distinct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factors.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842" y="386538"/>
            <a:ext cx="7370445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440"/>
              </a:lnSpc>
              <a:spcBef>
                <a:spcPts val="95"/>
              </a:spcBef>
            </a:pPr>
            <a:r>
              <a:rPr spc="-45" dirty="0"/>
              <a:t>MICROTECH</a:t>
            </a:r>
            <a:r>
              <a:rPr spc="-190" dirty="0"/>
              <a:t> </a:t>
            </a:r>
            <a:r>
              <a:rPr spc="-10" dirty="0"/>
              <a:t>TECHNOLOGIES</a:t>
            </a:r>
          </a:p>
          <a:p>
            <a:pPr algn="ctr">
              <a:lnSpc>
                <a:spcPts val="4440"/>
              </a:lnSpc>
              <a:tabLst>
                <a:tab pos="2673985" algn="l"/>
              </a:tabLst>
            </a:pPr>
            <a:r>
              <a:rPr spc="-30" dirty="0"/>
              <a:t>B-</a:t>
            </a:r>
            <a:r>
              <a:rPr spc="-10" dirty="0"/>
              <a:t>420196.3</a:t>
            </a:r>
            <a:r>
              <a:rPr dirty="0"/>
              <a:t>	&amp;</a:t>
            </a:r>
            <a:r>
              <a:rPr spc="-100" dirty="0"/>
              <a:t> </a:t>
            </a:r>
            <a:r>
              <a:rPr spc="-30" dirty="0"/>
              <a:t>B-</a:t>
            </a:r>
            <a:r>
              <a:rPr spc="-10" dirty="0"/>
              <a:t>420196.4</a:t>
            </a:r>
            <a:r>
              <a:rPr spc="-75" dirty="0"/>
              <a:t> </a:t>
            </a:r>
            <a:r>
              <a:rPr spc="-10" dirty="0"/>
              <a:t>(1/6/23)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304" y="2459227"/>
            <a:ext cx="11224260" cy="31115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04139" marR="28575" indent="544195">
              <a:lnSpc>
                <a:spcPts val="3030"/>
              </a:lnSpc>
              <a:spcBef>
                <a:spcPts val="470"/>
              </a:spcBef>
              <a:buClr>
                <a:srgbClr val="FFFFFF"/>
              </a:buClr>
              <a:buFont typeface="Wingdings"/>
              <a:buChar char=""/>
              <a:tabLst>
                <a:tab pos="648335" algn="l"/>
                <a:tab pos="3768725" algn="l"/>
              </a:tabLst>
            </a:pP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800" spc="-1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concluded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2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VA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applied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unstated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criteria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Past Performance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limiting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	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consideration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contracts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at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$16.2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threshold.</a:t>
            </a:r>
            <a:r>
              <a:rPr sz="2800" spc="2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VA</a:t>
            </a:r>
            <a:endParaRPr sz="2800">
              <a:latin typeface="Corbel"/>
              <a:cs typeface="Corbel"/>
            </a:endParaRPr>
          </a:p>
          <a:p>
            <a:pPr marL="1336675">
              <a:lnSpc>
                <a:spcPts val="2975"/>
              </a:lnSpc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reasonable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restrict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consideration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“similar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size.”</a:t>
            </a:r>
            <a:endParaRPr sz="2800">
              <a:latin typeface="Corbel"/>
              <a:cs typeface="Corbel"/>
            </a:endParaRPr>
          </a:p>
          <a:p>
            <a:pPr marL="78105" marR="5080" indent="-66040">
              <a:lnSpc>
                <a:spcPts val="3030"/>
              </a:lnSpc>
              <a:spcBef>
                <a:spcPts val="1440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</a:tabLst>
            </a:pP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800" spc="-1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also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held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VA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did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consider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contract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was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114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included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original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offer.</a:t>
            </a:r>
            <a:r>
              <a:rPr sz="2800" spc="-19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VA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could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found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but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burden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endParaRPr sz="2800">
              <a:latin typeface="Corbel"/>
              <a:cs typeface="Corbel"/>
            </a:endParaRPr>
          </a:p>
          <a:p>
            <a:pPr marL="2751455">
              <a:lnSpc>
                <a:spcPts val="2975"/>
              </a:lnSpc>
            </a:pP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Offeror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wasn’t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all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similar.</a:t>
            </a:r>
            <a:endParaRPr sz="2800">
              <a:latin typeface="Corbel"/>
              <a:cs typeface="Corbel"/>
            </a:endParaRPr>
          </a:p>
          <a:p>
            <a:pPr marL="757555" lvl="1" indent="-183515">
              <a:lnSpc>
                <a:spcPct val="100000"/>
              </a:lnSpc>
              <a:spcBef>
                <a:spcPts val="1055"/>
              </a:spcBef>
              <a:buClr>
                <a:srgbClr val="FFFFFF"/>
              </a:buClr>
              <a:buFont typeface="Wingdings"/>
              <a:buChar char=""/>
              <a:tabLst>
                <a:tab pos="758190" algn="l"/>
              </a:tabLst>
            </a:pPr>
            <a:r>
              <a:rPr sz="2800" spc="-30" dirty="0">
                <a:solidFill>
                  <a:srgbClr val="F6F3EA"/>
                </a:solidFill>
                <a:latin typeface="Corbel"/>
                <a:cs typeface="Corbel"/>
              </a:rPr>
              <a:t>MicroTech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made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creative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good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arguments,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tried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hard,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but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lost.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0635" y="386538"/>
            <a:ext cx="4407535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 indent="396240">
              <a:lnSpc>
                <a:spcPts val="4079"/>
              </a:lnSpc>
              <a:spcBef>
                <a:spcPts val="830"/>
              </a:spcBef>
            </a:pPr>
            <a:r>
              <a:rPr spc="-20" dirty="0"/>
              <a:t>SNODGRASS</a:t>
            </a:r>
            <a:r>
              <a:rPr spc="-125" dirty="0"/>
              <a:t> </a:t>
            </a:r>
            <a:r>
              <a:rPr spc="-25" dirty="0"/>
              <a:t>JV </a:t>
            </a:r>
            <a:r>
              <a:rPr spc="-30" dirty="0"/>
              <a:t>B-</a:t>
            </a:r>
            <a:r>
              <a:rPr spc="-20" dirty="0"/>
              <a:t>420376.2</a:t>
            </a:r>
            <a:r>
              <a:rPr spc="-135" dirty="0"/>
              <a:t> </a:t>
            </a:r>
            <a:r>
              <a:rPr spc="-10" dirty="0"/>
              <a:t>(1/20/23)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550" y="1760422"/>
            <a:ext cx="11451590" cy="40455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95580" marR="5080" indent="-183515">
              <a:lnSpc>
                <a:spcPts val="3030"/>
              </a:lnSpc>
              <a:spcBef>
                <a:spcPts val="470"/>
              </a:spcBef>
              <a:buClr>
                <a:srgbClr val="FFFFFF"/>
              </a:buClr>
              <a:buFont typeface="Wingdings"/>
              <a:buChar char=""/>
              <a:tabLst>
                <a:tab pos="631190" algn="l"/>
              </a:tabLst>
            </a:pP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800" spc="-1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rejected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protest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where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negative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information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CPARS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system 	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used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judge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BUT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negative</a:t>
            </a:r>
            <a:r>
              <a:rPr sz="2800" spc="-1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CPARS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has</a:t>
            </a:r>
            <a:r>
              <a:rPr sz="2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been</a:t>
            </a:r>
            <a:endParaRPr sz="2800">
              <a:latin typeface="Corbel"/>
              <a:cs typeface="Corbel"/>
            </a:endParaRPr>
          </a:p>
          <a:p>
            <a:pPr marL="180340" algn="ctr">
              <a:lnSpc>
                <a:spcPts val="2805"/>
              </a:lnSpc>
              <a:tabLst>
                <a:tab pos="6375400" algn="l"/>
              </a:tabLst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mailed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wrong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address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Navy.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	Snodgrass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did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chance</a:t>
            </a:r>
            <a:endParaRPr sz="2800">
              <a:latin typeface="Corbel"/>
              <a:cs typeface="Corbel"/>
            </a:endParaRPr>
          </a:p>
          <a:p>
            <a:pPr marL="182245" algn="ctr">
              <a:lnSpc>
                <a:spcPts val="3195"/>
              </a:lnSpc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respond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unknown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review.</a:t>
            </a:r>
            <a:endParaRPr sz="2800">
              <a:latin typeface="Corbel"/>
              <a:cs typeface="Corbel"/>
            </a:endParaRPr>
          </a:p>
          <a:p>
            <a:pPr marL="347980" marR="159385" lvl="1" indent="375285">
              <a:lnSpc>
                <a:spcPts val="2590"/>
              </a:lnSpc>
              <a:spcBef>
                <a:spcPts val="1470"/>
              </a:spcBef>
              <a:buFont typeface="Wingdings"/>
              <a:buChar char=""/>
              <a:tabLst>
                <a:tab pos="723265" algn="l"/>
              </a:tabLst>
            </a:pP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While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facts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protest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present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novel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situation concerning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apparently errantly-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directed</a:t>
            </a:r>
            <a:r>
              <a:rPr sz="2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CPARS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evaluation,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our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resolution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presents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relatively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straightforward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application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our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prior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decisions addressing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agency's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discretion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responsibilities</a:t>
            </a:r>
            <a:endParaRPr sz="2400">
              <a:latin typeface="Corbel"/>
              <a:cs typeface="Corbel"/>
            </a:endParaRPr>
          </a:p>
          <a:p>
            <a:pPr marL="909955">
              <a:lnSpc>
                <a:spcPts val="2560"/>
              </a:lnSpc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when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evaluating past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performance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conducting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discussions,"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GAO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said</a:t>
            </a:r>
            <a:r>
              <a:rPr sz="22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200">
              <a:latin typeface="Corbel"/>
              <a:cs typeface="Corbel"/>
            </a:endParaRPr>
          </a:p>
          <a:p>
            <a:pPr marL="766445" marR="503555" lvl="1" indent="-254635">
              <a:lnSpc>
                <a:spcPts val="3030"/>
              </a:lnSpc>
              <a:spcBef>
                <a:spcPts val="1415"/>
              </a:spcBef>
              <a:buClr>
                <a:srgbClr val="FFFFFF"/>
              </a:buClr>
              <a:buFont typeface="Wingdings"/>
              <a:buChar char=""/>
              <a:tabLst>
                <a:tab pos="767080" algn="l"/>
                <a:tab pos="1129665" algn="l"/>
              </a:tabLst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9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catch-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22,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Army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could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discussed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information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with 		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Snodgrass</a:t>
            </a:r>
            <a:r>
              <a:rPr sz="28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because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it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placed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into</a:t>
            </a:r>
            <a:r>
              <a:rPr sz="2800" spc="-1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CPARS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until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days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later.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8910" y="386538"/>
            <a:ext cx="4830445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99060" marR="5080" indent="-86995">
              <a:lnSpc>
                <a:spcPts val="4079"/>
              </a:lnSpc>
              <a:spcBef>
                <a:spcPts val="830"/>
              </a:spcBef>
            </a:pPr>
            <a:r>
              <a:rPr spc="-65" dirty="0"/>
              <a:t>INNOVATE</a:t>
            </a:r>
            <a:r>
              <a:rPr spc="-145" dirty="0"/>
              <a:t> </a:t>
            </a:r>
            <a:r>
              <a:rPr spc="-30" dirty="0"/>
              <a:t>NOW,</a:t>
            </a:r>
            <a:r>
              <a:rPr spc="-160" dirty="0"/>
              <a:t> </a:t>
            </a:r>
            <a:r>
              <a:rPr spc="-25" dirty="0"/>
              <a:t>LLC </a:t>
            </a:r>
            <a:r>
              <a:rPr spc="-30" dirty="0"/>
              <a:t>B-</a:t>
            </a:r>
            <a:r>
              <a:rPr spc="-10" dirty="0"/>
              <a:t>419546</a:t>
            </a:r>
            <a:r>
              <a:rPr spc="-16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957" y="1979167"/>
            <a:ext cx="11261725" cy="3141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73990" marR="167005" indent="517525">
              <a:lnSpc>
                <a:spcPts val="3030"/>
              </a:lnSpc>
              <a:spcBef>
                <a:spcPts val="470"/>
              </a:spcBef>
              <a:buClr>
                <a:srgbClr val="FFFFFF"/>
              </a:buClr>
              <a:buFont typeface="Wingdings"/>
              <a:buChar char=""/>
              <a:tabLst>
                <a:tab pos="691515" algn="l"/>
              </a:tabLst>
            </a:pP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8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concluded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requiring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protégé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meet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same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experience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other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offers,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RFP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expressly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violates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endParaRPr sz="2800">
              <a:latin typeface="Corbel"/>
              <a:cs typeface="Corbel"/>
            </a:endParaRPr>
          </a:p>
          <a:p>
            <a:pPr algn="ctr">
              <a:lnSpc>
                <a:spcPts val="2805"/>
              </a:lnSpc>
            </a:pP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prohibition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regulation.</a:t>
            </a:r>
            <a:r>
              <a:rPr sz="2800" spc="2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recommended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agency</a:t>
            </a:r>
            <a:endParaRPr sz="2800">
              <a:latin typeface="Corbel"/>
              <a:cs typeface="Corbel"/>
            </a:endParaRPr>
          </a:p>
          <a:p>
            <a:pPr marL="12700" marR="5080" indent="-1905" algn="ctr">
              <a:lnSpc>
                <a:spcPts val="3030"/>
              </a:lnSpc>
              <a:spcBef>
                <a:spcPts val="210"/>
              </a:spcBef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amend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RFP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revise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work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sample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experience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as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they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relate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protégé</a:t>
            </a:r>
            <a:r>
              <a:rPr sz="28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member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any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mentor-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protégé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offeror.</a:t>
            </a:r>
            <a:r>
              <a:rPr sz="2800" spc="2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There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is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another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issue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discussed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case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but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this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decision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important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because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it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is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first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one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released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which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found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took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into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consideration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new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adopted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late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2019.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440"/>
              </a:lnSpc>
              <a:spcBef>
                <a:spcPts val="95"/>
              </a:spcBef>
            </a:pPr>
            <a:r>
              <a:rPr spc="-50" dirty="0"/>
              <a:t>STARLIGHT</a:t>
            </a:r>
            <a:r>
              <a:rPr spc="-125" dirty="0"/>
              <a:t> </a:t>
            </a:r>
            <a:r>
              <a:rPr spc="-20" dirty="0"/>
              <a:t>CORP</a:t>
            </a:r>
          </a:p>
          <a:p>
            <a:pPr algn="ctr">
              <a:lnSpc>
                <a:spcPts val="4440"/>
              </a:lnSpc>
            </a:pPr>
            <a:r>
              <a:rPr spc="-30" dirty="0"/>
              <a:t>B-</a:t>
            </a:r>
            <a:r>
              <a:rPr spc="-60" dirty="0"/>
              <a:t>420267;3-</a:t>
            </a:r>
            <a:r>
              <a:rPr dirty="0"/>
              <a:t>4</a:t>
            </a:r>
            <a:r>
              <a:rPr spc="55" dirty="0"/>
              <a:t> </a:t>
            </a:r>
            <a:r>
              <a:rPr spc="-10" dirty="0"/>
              <a:t>(3/14/22)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492" rIns="0" bIns="0" rtlCol="0">
            <a:spAutoFit/>
          </a:bodyPr>
          <a:lstStyle/>
          <a:p>
            <a:pPr marL="471170" marR="5080" indent="208915">
              <a:lnSpc>
                <a:spcPts val="3030"/>
              </a:lnSpc>
              <a:spcBef>
                <a:spcPts val="470"/>
              </a:spcBef>
              <a:buClr>
                <a:srgbClr val="FFFFFF"/>
              </a:buClr>
              <a:buFont typeface="Wingdings"/>
              <a:buChar char=""/>
              <a:tabLst>
                <a:tab pos="680085" algn="l"/>
                <a:tab pos="5457190" algn="l"/>
              </a:tabLst>
            </a:pPr>
            <a:r>
              <a:rPr spc="-20" dirty="0"/>
              <a:t>The</a:t>
            </a:r>
            <a:r>
              <a:rPr spc="-125" dirty="0"/>
              <a:t> </a:t>
            </a:r>
            <a:r>
              <a:rPr dirty="0"/>
              <a:t>GAO</a:t>
            </a:r>
            <a:r>
              <a:rPr spc="-90" dirty="0"/>
              <a:t> </a:t>
            </a:r>
            <a:r>
              <a:rPr dirty="0"/>
              <a:t>sustained</a:t>
            </a:r>
            <a:r>
              <a:rPr spc="-3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protest</a:t>
            </a:r>
            <a:r>
              <a:rPr spc="-40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basis</a:t>
            </a:r>
            <a:r>
              <a:rPr spc="-3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past</a:t>
            </a:r>
            <a:r>
              <a:rPr spc="-45" dirty="0"/>
              <a:t> </a:t>
            </a:r>
            <a:r>
              <a:rPr spc="-10" dirty="0"/>
              <a:t>performance</a:t>
            </a:r>
            <a:r>
              <a:rPr spc="-45" dirty="0"/>
              <a:t> </a:t>
            </a:r>
            <a:r>
              <a:rPr dirty="0"/>
              <a:t>where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spc="-20" dirty="0"/>
              <a:t>agency,</a:t>
            </a:r>
            <a:r>
              <a:rPr spc="-114" dirty="0"/>
              <a:t> </a:t>
            </a:r>
            <a:r>
              <a:rPr dirty="0"/>
              <a:t>Dept.</a:t>
            </a:r>
            <a:r>
              <a:rPr spc="-7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0" dirty="0"/>
              <a:t>the</a:t>
            </a:r>
            <a:r>
              <a:rPr spc="-120" dirty="0"/>
              <a:t> </a:t>
            </a:r>
            <a:r>
              <a:rPr dirty="0"/>
              <a:t>Air</a:t>
            </a:r>
            <a:r>
              <a:rPr spc="-65" dirty="0"/>
              <a:t> </a:t>
            </a:r>
            <a:r>
              <a:rPr dirty="0"/>
              <a:t>Force,</a:t>
            </a:r>
            <a:r>
              <a:rPr spc="-65" dirty="0"/>
              <a:t> </a:t>
            </a:r>
            <a:r>
              <a:rPr dirty="0"/>
              <a:t>failed</a:t>
            </a:r>
            <a:r>
              <a:rPr spc="-5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adequately</a:t>
            </a:r>
            <a:r>
              <a:rPr spc="-55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relevancy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offerors’</a:t>
            </a:r>
            <a:r>
              <a:rPr spc="-50" dirty="0"/>
              <a:t> </a:t>
            </a:r>
            <a:r>
              <a:rPr dirty="0"/>
              <a:t>past</a:t>
            </a:r>
            <a:r>
              <a:rPr spc="-45" dirty="0"/>
              <a:t> </a:t>
            </a:r>
            <a:r>
              <a:rPr spc="-10" dirty="0"/>
              <a:t>performance</a:t>
            </a:r>
            <a:r>
              <a:rPr dirty="0"/>
              <a:t>	</a:t>
            </a:r>
            <a:r>
              <a:rPr spc="-10" dirty="0"/>
              <a:t>information</a:t>
            </a:r>
            <a:r>
              <a:rPr spc="-70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improperly</a:t>
            </a:r>
            <a:r>
              <a:rPr spc="-80" dirty="0"/>
              <a:t> </a:t>
            </a:r>
            <a:r>
              <a:rPr dirty="0"/>
              <a:t>reduced</a:t>
            </a:r>
            <a:r>
              <a:rPr spc="-90" dirty="0"/>
              <a:t> </a:t>
            </a:r>
            <a:r>
              <a:rPr spc="-25" dirty="0"/>
              <a:t>the</a:t>
            </a:r>
          </a:p>
          <a:p>
            <a:pPr marL="697865">
              <a:lnSpc>
                <a:spcPts val="2970"/>
              </a:lnSpc>
            </a:pPr>
            <a:r>
              <a:rPr dirty="0"/>
              <a:t>protestor’s</a:t>
            </a:r>
            <a:r>
              <a:rPr spc="-60" dirty="0"/>
              <a:t> </a:t>
            </a:r>
            <a:r>
              <a:rPr dirty="0"/>
              <a:t>rating</a:t>
            </a:r>
            <a:r>
              <a:rPr spc="-60" dirty="0"/>
              <a:t> </a:t>
            </a:r>
            <a:r>
              <a:rPr dirty="0"/>
              <a:t>on</a:t>
            </a:r>
            <a:r>
              <a:rPr spc="-8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past</a:t>
            </a:r>
            <a:r>
              <a:rPr spc="-65" dirty="0"/>
              <a:t> </a:t>
            </a:r>
            <a:r>
              <a:rPr spc="-10" dirty="0"/>
              <a:t>performance</a:t>
            </a:r>
            <a:r>
              <a:rPr spc="-60" dirty="0"/>
              <a:t> </a:t>
            </a:r>
            <a:r>
              <a:rPr dirty="0"/>
              <a:t>rating</a:t>
            </a:r>
            <a:r>
              <a:rPr spc="-65" dirty="0"/>
              <a:t> </a:t>
            </a:r>
            <a:r>
              <a:rPr dirty="0"/>
              <a:t>questionnaire.</a:t>
            </a:r>
            <a:r>
              <a:rPr spc="254" dirty="0"/>
              <a:t> </a:t>
            </a:r>
            <a:r>
              <a:rPr dirty="0"/>
              <a:t>They</a:t>
            </a:r>
            <a:r>
              <a:rPr spc="-80" dirty="0"/>
              <a:t> </a:t>
            </a:r>
            <a:r>
              <a:rPr spc="-20" dirty="0"/>
              <a:t>win!</a:t>
            </a:r>
          </a:p>
          <a:p>
            <a:pPr marL="847090" marR="379730" lvl="1" indent="185420">
              <a:lnSpc>
                <a:spcPts val="3030"/>
              </a:lnSpc>
              <a:spcBef>
                <a:spcPts val="1440"/>
              </a:spcBef>
              <a:buClr>
                <a:srgbClr val="FFFFFF"/>
              </a:buClr>
              <a:buFont typeface="Wingdings"/>
              <a:buChar char=""/>
              <a:tabLst>
                <a:tab pos="1032510" algn="l"/>
              </a:tabLst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Starlight</a:t>
            </a:r>
            <a:r>
              <a:rPr sz="28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also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argued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AF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evaluation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in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accordance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solicitation’s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criteria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unreasonable.</a:t>
            </a:r>
            <a:r>
              <a:rPr sz="2800" spc="2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They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win!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440"/>
              </a:lnSpc>
              <a:spcBef>
                <a:spcPts val="95"/>
              </a:spcBef>
            </a:pPr>
            <a:r>
              <a:rPr spc="-30" dirty="0"/>
              <a:t>ECCALON,</a:t>
            </a:r>
            <a:r>
              <a:rPr spc="-155" dirty="0"/>
              <a:t> </a:t>
            </a:r>
            <a:r>
              <a:rPr spc="-25" dirty="0"/>
              <a:t>LLC</a:t>
            </a:r>
          </a:p>
          <a:p>
            <a:pPr algn="ctr">
              <a:lnSpc>
                <a:spcPts val="4440"/>
              </a:lnSpc>
            </a:pPr>
            <a:r>
              <a:rPr spc="-30" dirty="0"/>
              <a:t>B-</a:t>
            </a:r>
            <a:r>
              <a:rPr spc="-20" dirty="0"/>
              <a:t>420297</a:t>
            </a:r>
            <a:r>
              <a:rPr spc="-145" dirty="0"/>
              <a:t> </a:t>
            </a:r>
            <a:r>
              <a:rPr spc="-10" dirty="0"/>
              <a:t>(01/24/22)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94" y="1979167"/>
            <a:ext cx="11433175" cy="31127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30860" marR="340360" indent="-183515" algn="just">
              <a:lnSpc>
                <a:spcPts val="3030"/>
              </a:lnSpc>
              <a:spcBef>
                <a:spcPts val="470"/>
              </a:spcBef>
              <a:buClr>
                <a:srgbClr val="FFFFFF"/>
              </a:buClr>
              <a:buFont typeface="Wingdings"/>
              <a:buChar char=""/>
              <a:tabLst>
                <a:tab pos="636905" algn="l"/>
              </a:tabLst>
            </a:pP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Eccalon,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LLC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protested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task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order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asserting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DoD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had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unreasonably 	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evaluated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price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quotes</a:t>
            </a:r>
            <a:r>
              <a:rPr sz="2800" spc="4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resulting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an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unreasonable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selection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decision.</a:t>
            </a:r>
            <a:endParaRPr sz="2800">
              <a:latin typeface="Corbel"/>
              <a:cs typeface="Corbel"/>
            </a:endParaRPr>
          </a:p>
          <a:p>
            <a:pPr marL="195580" indent="-182880" algn="just">
              <a:lnSpc>
                <a:spcPts val="3195"/>
              </a:lnSpc>
              <a:spcBef>
                <a:spcPts val="1015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</a:tabLst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key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issue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case</a:t>
            </a:r>
            <a:r>
              <a:rPr sz="2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was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DoD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consideration</a:t>
            </a:r>
            <a:r>
              <a:rPr sz="2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endParaRPr sz="2800">
              <a:latin typeface="Corbel"/>
              <a:cs typeface="Corbel"/>
            </a:endParaRPr>
          </a:p>
          <a:p>
            <a:pPr marL="3891279" algn="just">
              <a:lnSpc>
                <a:spcPts val="3195"/>
              </a:lnSpc>
            </a:pP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proposed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subcontractor.</a:t>
            </a:r>
            <a:endParaRPr sz="2800">
              <a:latin typeface="Corbel"/>
              <a:cs typeface="Corbel"/>
            </a:endParaRPr>
          </a:p>
          <a:p>
            <a:pPr marL="518159" marR="328930" lvl="1" indent="-114935" algn="just">
              <a:lnSpc>
                <a:spcPts val="3030"/>
              </a:lnSpc>
              <a:spcBef>
                <a:spcPts val="1445"/>
              </a:spcBef>
              <a:buClr>
                <a:srgbClr val="FFFFFF"/>
              </a:buClr>
              <a:buFont typeface="Wingdings"/>
              <a:buChar char=""/>
              <a:tabLst>
                <a:tab pos="587375" algn="l"/>
              </a:tabLst>
            </a:pPr>
            <a:r>
              <a:rPr sz="2800" spc="-2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1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held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consideration</a:t>
            </a:r>
            <a:r>
              <a:rPr sz="2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subcontractor’s</a:t>
            </a:r>
            <a:r>
              <a:rPr sz="2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performance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where</a:t>
            </a:r>
            <a:r>
              <a:rPr sz="2800" spc="-9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solicitation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neither</a:t>
            </a:r>
            <a:r>
              <a:rPr sz="2800" spc="-9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prohibits</a:t>
            </a:r>
            <a:r>
              <a:rPr sz="28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nor</a:t>
            </a:r>
            <a:r>
              <a:rPr sz="28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mentioned</a:t>
            </a:r>
            <a:r>
              <a:rPr sz="28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8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revaluation</a:t>
            </a:r>
            <a:r>
              <a:rPr sz="28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of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such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information</a:t>
            </a:r>
            <a:r>
              <a:rPr sz="2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2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permissible.</a:t>
            </a:r>
            <a:r>
              <a:rPr sz="2800" spc="155" dirty="0">
                <a:solidFill>
                  <a:srgbClr val="F6F3EA"/>
                </a:solidFill>
                <a:latin typeface="Corbel"/>
                <a:cs typeface="Corbel"/>
              </a:rPr>
              <a:t> 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Quoting</a:t>
            </a:r>
            <a:r>
              <a:rPr sz="2800" spc="4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Enters,</a:t>
            </a:r>
            <a:r>
              <a:rPr sz="2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6F3EA"/>
                </a:solidFill>
                <a:latin typeface="Corbel"/>
                <a:cs typeface="Corbel"/>
              </a:rPr>
              <a:t>B-</a:t>
            </a:r>
            <a:r>
              <a:rPr sz="2800" dirty="0">
                <a:solidFill>
                  <a:srgbClr val="F6F3EA"/>
                </a:solidFill>
                <a:latin typeface="Corbel"/>
                <a:cs typeface="Corbel"/>
              </a:rPr>
              <a:t>298576</a:t>
            </a:r>
            <a:r>
              <a:rPr sz="28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6F3EA"/>
                </a:solidFill>
                <a:latin typeface="Corbel"/>
                <a:cs typeface="Corbel"/>
              </a:rPr>
              <a:t>(10/30/06)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669290">
              <a:lnSpc>
                <a:spcPct val="100000"/>
              </a:lnSpc>
              <a:spcBef>
                <a:spcPts val="95"/>
              </a:spcBef>
            </a:pPr>
            <a:r>
              <a:rPr b="0" spc="-90" dirty="0">
                <a:latin typeface="Corbel"/>
                <a:cs typeface="Corbel"/>
              </a:rPr>
              <a:t>WHAT</a:t>
            </a:r>
            <a:r>
              <a:rPr b="0" spc="-185" dirty="0">
                <a:latin typeface="Corbel"/>
                <a:cs typeface="Corbel"/>
              </a:rPr>
              <a:t> </a:t>
            </a:r>
            <a:r>
              <a:rPr b="0" spc="-30" dirty="0">
                <a:latin typeface="Corbel"/>
                <a:cs typeface="Corbel"/>
              </a:rPr>
              <a:t>WILL</a:t>
            </a:r>
            <a:r>
              <a:rPr b="0" spc="-165" dirty="0">
                <a:latin typeface="Corbel"/>
                <a:cs typeface="Corbel"/>
              </a:rPr>
              <a:t> </a:t>
            </a:r>
            <a:r>
              <a:rPr b="0" spc="-35" dirty="0">
                <a:latin typeface="Corbel"/>
                <a:cs typeface="Corbel"/>
              </a:rPr>
              <a:t>WE</a:t>
            </a:r>
            <a:r>
              <a:rPr b="0" spc="-254" dirty="0">
                <a:latin typeface="Corbel"/>
                <a:cs typeface="Corbel"/>
              </a:rPr>
              <a:t> </a:t>
            </a:r>
            <a:r>
              <a:rPr b="0" spc="-85" dirty="0">
                <a:latin typeface="Corbel"/>
                <a:cs typeface="Corbel"/>
              </a:rPr>
              <a:t>TALK</a:t>
            </a:r>
            <a:r>
              <a:rPr b="0" spc="-125" dirty="0">
                <a:latin typeface="Corbel"/>
                <a:cs typeface="Corbel"/>
              </a:rPr>
              <a:t> </a:t>
            </a:r>
            <a:r>
              <a:rPr b="0" spc="-35" dirty="0">
                <a:latin typeface="Corbel"/>
                <a:cs typeface="Corbel"/>
              </a:rPr>
              <a:t>ABOUT</a:t>
            </a:r>
            <a:r>
              <a:rPr b="0" spc="-229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TODAY?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9512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0154" y="1844159"/>
            <a:ext cx="9310370" cy="42316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206750" indent="-183515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Font typeface="Wingdings"/>
              <a:buChar char=""/>
              <a:tabLst>
                <a:tab pos="3207385" algn="l"/>
              </a:tabLst>
            </a:pPr>
            <a:r>
              <a:rPr sz="3300" dirty="0">
                <a:solidFill>
                  <a:srgbClr val="F6F3EA"/>
                </a:solidFill>
                <a:latin typeface="Corbel"/>
                <a:cs typeface="Corbel"/>
              </a:rPr>
              <a:t>Past </a:t>
            </a:r>
            <a:r>
              <a:rPr sz="33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endParaRPr sz="3300">
              <a:latin typeface="Corbel"/>
              <a:cs typeface="Corbel"/>
            </a:endParaRPr>
          </a:p>
          <a:p>
            <a:pPr marL="1800225" indent="-183515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Wingdings"/>
              <a:buChar char=""/>
              <a:tabLst>
                <a:tab pos="1800860" algn="l"/>
              </a:tabLst>
            </a:pP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What</a:t>
            </a:r>
            <a:r>
              <a:rPr sz="3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does</a:t>
            </a:r>
            <a:r>
              <a:rPr sz="3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3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Mean</a:t>
            </a:r>
            <a:endParaRPr sz="3200">
              <a:latin typeface="Corbel"/>
              <a:cs typeface="Corbel"/>
            </a:endParaRPr>
          </a:p>
          <a:p>
            <a:pPr marL="443865" indent="-183515">
              <a:lnSpc>
                <a:spcPts val="3454"/>
              </a:lnSpc>
              <a:spcBef>
                <a:spcPts val="625"/>
              </a:spcBef>
              <a:buClr>
                <a:srgbClr val="FFFFFF"/>
              </a:buClr>
              <a:buFont typeface="Wingdings"/>
              <a:buChar char=""/>
              <a:tabLst>
                <a:tab pos="444500" algn="l"/>
              </a:tabLst>
            </a:pP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New</a:t>
            </a:r>
            <a:r>
              <a:rPr sz="32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3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3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r>
              <a:rPr sz="3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Related</a:t>
            </a:r>
            <a:r>
              <a:rPr sz="32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3200" spc="-1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Joint</a:t>
            </a:r>
            <a:endParaRPr sz="3200">
              <a:latin typeface="Corbel"/>
              <a:cs typeface="Corbel"/>
            </a:endParaRPr>
          </a:p>
          <a:p>
            <a:pPr marL="3992879">
              <a:lnSpc>
                <a:spcPts val="3454"/>
              </a:lnSpc>
            </a:pP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Ventures</a:t>
            </a:r>
            <a:endParaRPr sz="3200">
              <a:latin typeface="Corbel"/>
              <a:cs typeface="Corbel"/>
            </a:endParaRPr>
          </a:p>
          <a:p>
            <a:pPr marL="195580" indent="-182880">
              <a:lnSpc>
                <a:spcPts val="3454"/>
              </a:lnSpc>
              <a:spcBef>
                <a:spcPts val="635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</a:tabLst>
            </a:pP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Important</a:t>
            </a:r>
            <a:r>
              <a:rPr sz="3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New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Debriefing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Regulations—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What</a:t>
            </a:r>
            <a:r>
              <a:rPr sz="3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can </a:t>
            </a:r>
            <a:r>
              <a:rPr sz="3200" spc="-25" dirty="0">
                <a:solidFill>
                  <a:srgbClr val="F6F3EA"/>
                </a:solidFill>
                <a:latin typeface="Corbel"/>
                <a:cs typeface="Corbel"/>
              </a:rPr>
              <a:t>you</a:t>
            </a:r>
            <a:endParaRPr sz="3200">
              <a:latin typeface="Corbel"/>
              <a:cs typeface="Corbel"/>
            </a:endParaRPr>
          </a:p>
          <a:p>
            <a:pPr marL="4321810">
              <a:lnSpc>
                <a:spcPts val="3454"/>
              </a:lnSpc>
            </a:pP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learn</a:t>
            </a:r>
            <a:endParaRPr sz="3200">
              <a:latin typeface="Corbel"/>
              <a:cs typeface="Corbel"/>
            </a:endParaRPr>
          </a:p>
          <a:p>
            <a:pPr marL="809625" lvl="1" indent="-183515">
              <a:lnSpc>
                <a:spcPct val="100000"/>
              </a:lnSpc>
              <a:spcBef>
                <a:spcPts val="635"/>
              </a:spcBef>
              <a:buClr>
                <a:srgbClr val="FFFFFF"/>
              </a:buClr>
              <a:buFont typeface="Wingdings"/>
              <a:buChar char=""/>
              <a:tabLst>
                <a:tab pos="810260" algn="l"/>
              </a:tabLst>
            </a:pP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Some</a:t>
            </a:r>
            <a:r>
              <a:rPr sz="3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Interesting</a:t>
            </a:r>
            <a:r>
              <a:rPr sz="3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3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2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3200" spc="-1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GAO</a:t>
            </a:r>
            <a:r>
              <a:rPr sz="3200" spc="-1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Cases</a:t>
            </a:r>
            <a:endParaRPr sz="3200">
              <a:latin typeface="Corbel"/>
              <a:cs typeface="Corbel"/>
            </a:endParaRPr>
          </a:p>
          <a:p>
            <a:pPr marL="2048510" lvl="2" indent="-183515">
              <a:lnSpc>
                <a:spcPct val="100000"/>
              </a:lnSpc>
              <a:spcBef>
                <a:spcPts val="620"/>
              </a:spcBef>
              <a:buClr>
                <a:srgbClr val="FFFFFF"/>
              </a:buClr>
              <a:buFont typeface="Wingdings"/>
              <a:buChar char=""/>
              <a:tabLst>
                <a:tab pos="2049145" algn="l"/>
              </a:tabLst>
            </a:pP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Questions</a:t>
            </a:r>
            <a:r>
              <a:rPr sz="3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3200" spc="-1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6F3EA"/>
                </a:solidFill>
                <a:latin typeface="Corbel"/>
                <a:cs typeface="Corbel"/>
              </a:rPr>
              <a:t>Group</a:t>
            </a:r>
            <a:r>
              <a:rPr sz="32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6F3EA"/>
                </a:solidFill>
                <a:latin typeface="Corbel"/>
                <a:cs typeface="Corbel"/>
              </a:rPr>
              <a:t>Discussion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02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58923"/>
            <a:ext cx="12189460" cy="1828800"/>
          </a:xfrm>
          <a:custGeom>
            <a:avLst/>
            <a:gdLst/>
            <a:ahLst/>
            <a:cxnLst/>
            <a:rect l="l" t="t" r="r" b="b"/>
            <a:pathLst>
              <a:path w="12189460" h="1828800">
                <a:moveTo>
                  <a:pt x="12188952" y="0"/>
                </a:moveTo>
                <a:lnTo>
                  <a:pt x="0" y="0"/>
                </a:lnTo>
                <a:lnTo>
                  <a:pt x="0" y="1828800"/>
                </a:lnTo>
                <a:lnTo>
                  <a:pt x="12188952" y="18288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0974" y="2435073"/>
            <a:ext cx="10061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125" dirty="0">
                <a:latin typeface="Corbel"/>
                <a:cs typeface="Corbel"/>
              </a:rPr>
              <a:t>WHERE</a:t>
            </a:r>
            <a:r>
              <a:rPr sz="6000" b="0" spc="15" dirty="0">
                <a:latin typeface="Corbel"/>
                <a:cs typeface="Corbel"/>
              </a:rPr>
              <a:t> </a:t>
            </a:r>
            <a:r>
              <a:rPr sz="6000" b="0" spc="105" dirty="0">
                <a:latin typeface="Corbel"/>
                <a:cs typeface="Corbel"/>
              </a:rPr>
              <a:t>CAN</a:t>
            </a:r>
            <a:r>
              <a:rPr sz="6000" b="0" spc="-370" dirty="0">
                <a:latin typeface="Corbel"/>
                <a:cs typeface="Corbel"/>
              </a:rPr>
              <a:t> </a:t>
            </a:r>
            <a:r>
              <a:rPr sz="6000" b="0" spc="60" dirty="0">
                <a:latin typeface="Corbel"/>
                <a:cs typeface="Corbel"/>
              </a:rPr>
              <a:t>YOU</a:t>
            </a:r>
            <a:r>
              <a:rPr sz="6000" b="0" spc="295" dirty="0">
                <a:latin typeface="Corbel"/>
                <a:cs typeface="Corbel"/>
              </a:rPr>
              <a:t> </a:t>
            </a:r>
            <a:r>
              <a:rPr sz="6000" b="0" spc="110" dirty="0">
                <a:latin typeface="Corbel"/>
                <a:cs typeface="Corbel"/>
              </a:rPr>
              <a:t>REACH</a:t>
            </a:r>
            <a:r>
              <a:rPr sz="6000" b="0" spc="275" dirty="0">
                <a:latin typeface="Corbel"/>
                <a:cs typeface="Corbel"/>
              </a:rPr>
              <a:t> </a:t>
            </a:r>
            <a:r>
              <a:rPr sz="6000" b="0" spc="80" dirty="0">
                <a:latin typeface="Corbel"/>
                <a:cs typeface="Corbel"/>
              </a:rPr>
              <a:t>ME?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0234" y="3834858"/>
            <a:ext cx="6841490" cy="243967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sz="2000" b="1" dirty="0">
                <a:solidFill>
                  <a:srgbClr val="F6F3EA"/>
                </a:solidFill>
                <a:latin typeface="Corbel"/>
                <a:cs typeface="Corbel"/>
              </a:rPr>
              <a:t>Jon</a:t>
            </a:r>
            <a:r>
              <a:rPr sz="2000" b="1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6F3EA"/>
                </a:solidFill>
                <a:latin typeface="Corbel"/>
                <a:cs typeface="Corbel"/>
              </a:rPr>
              <a:t>M.</a:t>
            </a:r>
            <a:r>
              <a:rPr sz="2000" b="1" spc="-10" dirty="0">
                <a:solidFill>
                  <a:srgbClr val="F6F3EA"/>
                </a:solidFill>
                <a:latin typeface="Corbel"/>
                <a:cs typeface="Corbel"/>
              </a:rPr>
              <a:t> DeVore</a:t>
            </a:r>
            <a:endParaRPr sz="2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1150</a:t>
            </a:r>
            <a:r>
              <a:rPr sz="2000" spc="-10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Connecticut</a:t>
            </a:r>
            <a:r>
              <a:rPr sz="20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Avenue,</a:t>
            </a:r>
            <a:r>
              <a:rPr sz="20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30" dirty="0">
                <a:solidFill>
                  <a:srgbClr val="F6F3EA"/>
                </a:solidFill>
                <a:latin typeface="Corbel"/>
                <a:cs typeface="Corbel"/>
              </a:rPr>
              <a:t>NW,</a:t>
            </a:r>
            <a:r>
              <a:rPr sz="20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Suite</a:t>
            </a:r>
            <a:r>
              <a:rPr sz="20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350,</a:t>
            </a:r>
            <a:r>
              <a:rPr sz="2000" spc="-114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Washington,</a:t>
            </a:r>
            <a:r>
              <a:rPr sz="20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D.C.</a:t>
            </a:r>
            <a:r>
              <a:rPr sz="20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20036</a:t>
            </a:r>
            <a:endParaRPr sz="2000">
              <a:latin typeface="Corbel"/>
              <a:cs typeface="Corbel"/>
            </a:endParaRPr>
          </a:p>
          <a:p>
            <a:pPr marL="1025525">
              <a:lnSpc>
                <a:spcPct val="100000"/>
              </a:lnSpc>
              <a:spcBef>
                <a:spcPts val="1390"/>
              </a:spcBef>
            </a:pP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(202)</a:t>
            </a:r>
            <a:r>
              <a:rPr sz="20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659-</a:t>
            </a: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5800</a:t>
            </a:r>
            <a:r>
              <a:rPr sz="20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(office)/(202)</a:t>
            </a:r>
            <a:r>
              <a:rPr sz="20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862-</a:t>
            </a: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8362</a:t>
            </a:r>
            <a:r>
              <a:rPr sz="20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(direct)</a:t>
            </a:r>
            <a:endParaRPr sz="2000">
              <a:latin typeface="Corbel"/>
              <a:cs typeface="Corbel"/>
            </a:endParaRPr>
          </a:p>
          <a:p>
            <a:pPr marL="2180590">
              <a:lnSpc>
                <a:spcPct val="100000"/>
              </a:lnSpc>
              <a:spcBef>
                <a:spcPts val="1405"/>
              </a:spcBef>
            </a:pP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(443)</a:t>
            </a:r>
            <a:r>
              <a:rPr sz="2000" spc="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45" dirty="0">
                <a:solidFill>
                  <a:srgbClr val="F6F3EA"/>
                </a:solidFill>
                <a:latin typeface="Corbel"/>
                <a:cs typeface="Corbel"/>
              </a:rPr>
              <a:t>223-</a:t>
            </a:r>
            <a:r>
              <a:rPr sz="2000" dirty="0">
                <a:solidFill>
                  <a:srgbClr val="F6F3EA"/>
                </a:solidFill>
                <a:latin typeface="Corbel"/>
                <a:cs typeface="Corbel"/>
              </a:rPr>
              <a:t>9466</a:t>
            </a:r>
            <a:r>
              <a:rPr sz="20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6F3EA"/>
                </a:solidFill>
                <a:latin typeface="Corbel"/>
                <a:cs typeface="Corbel"/>
              </a:rPr>
              <a:t>(mobile)</a:t>
            </a:r>
            <a:endParaRPr sz="2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2000" spc="-10" dirty="0">
                <a:solidFill>
                  <a:srgbClr val="F6F3EA"/>
                </a:solidFill>
                <a:latin typeface="Corbel"/>
                <a:cs typeface="Corbel"/>
                <a:hlinkClick r:id="rId2"/>
              </a:rPr>
              <a:t>jdevore@bhb.com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955" y="82296"/>
            <a:ext cx="4954524" cy="16565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4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42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C695-56A9-3053-33BF-E44C61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Capturing Past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10926-FE0E-8D7A-9949-5A7BEDEF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7888" y="5818997"/>
            <a:ext cx="7886700" cy="960623"/>
          </a:xfrm>
        </p:spPr>
        <p:txBody>
          <a:bodyPr>
            <a:normAutofit/>
          </a:bodyPr>
          <a:lstStyle/>
          <a:p>
            <a:r>
              <a:rPr lang="en-US" sz="2400" dirty="0"/>
              <a:t>Speakers: Gloria Larkin, President &amp; CEO TargetGov </a:t>
            </a:r>
          </a:p>
        </p:txBody>
      </p:sp>
    </p:spTree>
    <p:extLst>
      <p:ext uri="{BB962C8B-B14F-4D97-AF65-F5344CB8AC3E}">
        <p14:creationId xmlns:p14="http://schemas.microsoft.com/office/powerpoint/2010/main" val="4001888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4D0376-5CD6-1F54-053C-E3F02F0623F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67529" y="104064"/>
            <a:ext cx="5417682" cy="630942"/>
          </a:xfrm>
        </p:spPr>
        <p:txBody>
          <a:bodyPr/>
          <a:lstStyle/>
          <a:p>
            <a:r>
              <a:rPr lang="en-US" dirty="0"/>
              <a:t>Gloria Larkin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F3080-6A49-7E58-C1F0-598C066CA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10071" y="840939"/>
            <a:ext cx="5425169" cy="630942"/>
          </a:xfrm>
        </p:spPr>
        <p:txBody>
          <a:bodyPr>
            <a:normAutofit/>
          </a:bodyPr>
          <a:lstStyle/>
          <a:p>
            <a:r>
              <a:rPr lang="en-US" sz="2400" dirty="0"/>
              <a:t>President &amp; CEO at TargetGov</a:t>
            </a:r>
          </a:p>
        </p:txBody>
      </p:sp>
      <p:pic>
        <p:nvPicPr>
          <p:cNvPr id="7" name="Picture Placeholder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B3FE303-4466-B789-53F0-26F24B73AC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3593" r="13593"/>
          <a:stretch/>
        </p:blipFill>
        <p:spPr>
          <a:xfrm>
            <a:off x="8306709" y="662480"/>
            <a:ext cx="2260062" cy="34540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C0923A-EFCC-F8CC-F673-C01F57EF5967}"/>
              </a:ext>
            </a:extLst>
          </p:cNvPr>
          <p:cNvSpPr txBox="1"/>
          <p:nvPr/>
        </p:nvSpPr>
        <p:spPr>
          <a:xfrm>
            <a:off x="1710071" y="1722760"/>
            <a:ext cx="6667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C3A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A52"/>
                </a:solidFill>
                <a:latin typeface="Trebuchet MS" panose="020B0603020202020204" pitchFamily="34" charset="0"/>
              </a:rPr>
              <a:t>Creator of the FAST® Process and KickStart Program®</a:t>
            </a:r>
          </a:p>
          <a:p>
            <a:pPr marL="342900" indent="-342900">
              <a:buClr>
                <a:srgbClr val="2C3A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A52"/>
                </a:solidFill>
                <a:latin typeface="Trebuchet MS" panose="020B0603020202020204" pitchFamily="34" charset="0"/>
              </a:rPr>
              <a:t>Invented the federal capability statement</a:t>
            </a:r>
          </a:p>
          <a:p>
            <a:pPr marL="342900" indent="-342900">
              <a:buClr>
                <a:srgbClr val="2C3A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A52"/>
                </a:solidFill>
                <a:latin typeface="Trebuchet MS" panose="020B0603020202020204" pitchFamily="34" charset="0"/>
              </a:rPr>
              <a:t>Clients won $10+ billion in federal contracts</a:t>
            </a:r>
          </a:p>
          <a:p>
            <a:pPr marL="342900" indent="-342900">
              <a:buClr>
                <a:srgbClr val="2C3A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A52"/>
                </a:solidFill>
                <a:latin typeface="Trebuchet MS" panose="020B0603020202020204" pitchFamily="34" charset="0"/>
              </a:rPr>
              <a:t>Nationally recognized federal contracting business development expert</a:t>
            </a:r>
          </a:p>
          <a:p>
            <a:pPr marL="342900" indent="-342900">
              <a:buClr>
                <a:srgbClr val="2C3A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A52"/>
                </a:solidFill>
                <a:latin typeface="Trebuchet MS" panose="020B0603020202020204" pitchFamily="34" charset="0"/>
              </a:rPr>
              <a:t>Quoted in Wall Street Journal, Washington Post, INC Magazine, Bloomberg</a:t>
            </a:r>
          </a:p>
          <a:p>
            <a:pPr marL="342900" indent="-342900">
              <a:buClr>
                <a:srgbClr val="2C3A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A52"/>
                </a:solidFill>
                <a:latin typeface="Trebuchet MS" panose="020B0603020202020204" pitchFamily="34" charset="0"/>
              </a:rPr>
              <a:t>Author of “The Basic Guide to Government Contracting”</a:t>
            </a:r>
          </a:p>
          <a:p>
            <a:pPr marL="342900" indent="-342900">
              <a:buClr>
                <a:srgbClr val="2C3A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A52"/>
                </a:solidFill>
                <a:latin typeface="Trebuchet MS" panose="020B0603020202020204" pitchFamily="34" charset="0"/>
              </a:rPr>
              <a:t>Educational Foundation Board Chair Emeritus and Legacy Circle Inductee at WIPP.org</a:t>
            </a:r>
          </a:p>
          <a:p>
            <a:pPr marL="347472" indent="-347472">
              <a:buClr>
                <a:schemeClr val="bg1"/>
              </a:buClr>
            </a:pP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C565D-A909-8C3F-68C2-0DB3761C558D}"/>
              </a:ext>
            </a:extLst>
          </p:cNvPr>
          <p:cNvSpPr txBox="1"/>
          <p:nvPr/>
        </p:nvSpPr>
        <p:spPr>
          <a:xfrm>
            <a:off x="1710070" y="1261095"/>
            <a:ext cx="590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C3A52"/>
                </a:solidFill>
              </a:rPr>
              <a:t>FAST@TargetGov.com866-579-1346x 325</a:t>
            </a:r>
          </a:p>
        </p:txBody>
      </p:sp>
    </p:spTree>
    <p:extLst>
      <p:ext uri="{BB962C8B-B14F-4D97-AF65-F5344CB8AC3E}">
        <p14:creationId xmlns:p14="http://schemas.microsoft.com/office/powerpoint/2010/main" val="806433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ware&#10;&#10;Description generated with high confidence">
            <a:extLst>
              <a:ext uri="{FF2B5EF4-FFF2-40B4-BE49-F238E27FC236}">
                <a16:creationId xmlns:a16="http://schemas.microsoft.com/office/drawing/2014/main" id="{D6E4B201-31C0-6D03-D082-9508111A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25" t="4061" r="9134" b="9909"/>
          <a:stretch/>
        </p:blipFill>
        <p:spPr>
          <a:xfrm>
            <a:off x="8849530" y="634140"/>
            <a:ext cx="1818471" cy="2935705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54090"/>
            <a:ext cx="7886700" cy="4094627"/>
          </a:xfrm>
        </p:spPr>
        <p:txBody>
          <a:bodyPr>
            <a:normAutofit/>
          </a:bodyPr>
          <a:lstStyle/>
          <a:p>
            <a:r>
              <a:rPr lang="en-US" sz="2400" dirty="0"/>
              <a:t>Source selection officials rely on clear and timely evaluations of contractor performance to make informed business decisions when awarding government contracts and orders.</a:t>
            </a:r>
          </a:p>
          <a:p>
            <a:r>
              <a:rPr lang="en-US" sz="2400" dirty="0"/>
              <a:t>This information is critical to ensuring that the Federal government only does business with companies that provide quality products and services in support of the agency’s missions.</a:t>
            </a:r>
          </a:p>
          <a:p>
            <a:r>
              <a:rPr lang="en-US" sz="2400" dirty="0"/>
              <a:t>Mitigate all risk factors in doing business with you as a prime, sub or teaming partner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17EE7-17E7-4F95-E212-7E039D81FB61}"/>
              </a:ext>
            </a:extLst>
          </p:cNvPr>
          <p:cNvSpPr txBox="1"/>
          <p:nvPr/>
        </p:nvSpPr>
        <p:spPr>
          <a:xfrm>
            <a:off x="2152650" y="580519"/>
            <a:ext cx="7700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Use Past Performance to Win</a:t>
            </a:r>
          </a:p>
        </p:txBody>
      </p:sp>
    </p:spTree>
    <p:extLst>
      <p:ext uri="{BB962C8B-B14F-4D97-AF65-F5344CB8AC3E}">
        <p14:creationId xmlns:p14="http://schemas.microsoft.com/office/powerpoint/2010/main" val="360086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Experience is often focused on technical abilities</a:t>
            </a:r>
          </a:p>
          <a:p>
            <a:r>
              <a:rPr lang="en-US" dirty="0"/>
              <a:t>Experience is often subjective, often based on personal opinions, interpretations, points of view, emotions and judgment. It is often considered ill-suited for decision making </a:t>
            </a:r>
          </a:p>
          <a:p>
            <a:r>
              <a:rPr lang="en-US" dirty="0"/>
              <a:t>Experience is often confused related to employees as opposed to the company</a:t>
            </a:r>
          </a:p>
          <a:p>
            <a:r>
              <a:rPr lang="en-US" dirty="0"/>
              <a:t>Experience is often presented as resumes</a:t>
            </a:r>
          </a:p>
          <a:p>
            <a:r>
              <a:rPr lang="en-US" dirty="0"/>
              <a:t>Experience is often not exactly related to the project needs at hand, but used to show depth of abilities</a:t>
            </a:r>
          </a:p>
          <a:p>
            <a:r>
              <a:rPr lang="en-US" dirty="0"/>
              <a:t>Experience is often confused within partners, teams, primes/sub relationships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17EE7-17E7-4F95-E212-7E039D81FB61}"/>
              </a:ext>
            </a:extLst>
          </p:cNvPr>
          <p:cNvSpPr txBox="1"/>
          <p:nvPr/>
        </p:nvSpPr>
        <p:spPr>
          <a:xfrm>
            <a:off x="2152650" y="173112"/>
            <a:ext cx="8623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Difference Between Experience and Past Performance</a:t>
            </a:r>
          </a:p>
        </p:txBody>
      </p:sp>
    </p:spTree>
    <p:extLst>
      <p:ext uri="{BB962C8B-B14F-4D97-AF65-F5344CB8AC3E}">
        <p14:creationId xmlns:p14="http://schemas.microsoft.com/office/powerpoint/2010/main" val="333477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78151"/>
            <a:ext cx="8431129" cy="4505288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“Past performance information is relevant information, for future source selection purposes, regarding a contractor’s actions under previously awarded contracts or orders. </a:t>
            </a:r>
          </a:p>
          <a:p>
            <a:r>
              <a:rPr lang="en-US" sz="3400" dirty="0"/>
              <a:t>It includes the contractor’s record of conforming to requirements and to standards of good workmanship; </a:t>
            </a:r>
          </a:p>
          <a:p>
            <a:r>
              <a:rPr lang="en-US" sz="3400" dirty="0"/>
              <a:t>forecasting and controlling costs; adherence to schedules, </a:t>
            </a:r>
          </a:p>
          <a:p>
            <a:r>
              <a:rPr lang="en-US" sz="3400" dirty="0"/>
              <a:t>including the administrative aspects of performance; </a:t>
            </a:r>
          </a:p>
          <a:p>
            <a:r>
              <a:rPr lang="en-US" sz="3400" dirty="0"/>
              <a:t>reasonable and cooperative behavior and commitment to customer satisfaction; </a:t>
            </a:r>
          </a:p>
          <a:p>
            <a:r>
              <a:rPr lang="en-US" sz="3400" dirty="0"/>
              <a:t>reporting into databases; integrity and business ethics; </a:t>
            </a:r>
          </a:p>
          <a:p>
            <a:r>
              <a:rPr lang="en-US" sz="3400" dirty="0"/>
              <a:t>and business-like concern for the interest of the customer.”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[Federal Acquisition Regulation (FAR) 42.1501]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17EE7-17E7-4F95-E212-7E039D81FB61}"/>
              </a:ext>
            </a:extLst>
          </p:cNvPr>
          <p:cNvSpPr txBox="1"/>
          <p:nvPr/>
        </p:nvSpPr>
        <p:spPr>
          <a:xfrm>
            <a:off x="2152650" y="200277"/>
            <a:ext cx="8623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Past Performance: Trackable and  Verifiable</a:t>
            </a:r>
          </a:p>
        </p:txBody>
      </p:sp>
    </p:spTree>
    <p:extLst>
      <p:ext uri="{BB962C8B-B14F-4D97-AF65-F5344CB8AC3E}">
        <p14:creationId xmlns:p14="http://schemas.microsoft.com/office/powerpoint/2010/main" val="195490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21807"/>
            <a:ext cx="5790257" cy="4798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Seven-year trend to reduce exceptional/very good</a:t>
            </a:r>
          </a:p>
          <a:p>
            <a:pPr marL="0" indent="0">
              <a:buNone/>
            </a:pPr>
            <a:r>
              <a:rPr lang="en-US" dirty="0"/>
              <a:t>Has created a sea of satisfactory ratings</a:t>
            </a:r>
          </a:p>
          <a:p>
            <a:pPr marL="0" indent="0">
              <a:buNone/>
            </a:pPr>
            <a:r>
              <a:rPr lang="en-US" dirty="0"/>
              <a:t>May not or will not include: </a:t>
            </a:r>
          </a:p>
          <a:p>
            <a:r>
              <a:rPr lang="en-US" dirty="0"/>
              <a:t>Classified work</a:t>
            </a:r>
          </a:p>
          <a:p>
            <a:r>
              <a:rPr lang="en-US" dirty="0"/>
              <a:t>Work under the simplified acquisition threshold</a:t>
            </a:r>
          </a:p>
          <a:p>
            <a:r>
              <a:rPr lang="en-US" dirty="0"/>
              <a:t>Subcontractor work at any tier</a:t>
            </a:r>
          </a:p>
          <a:p>
            <a:r>
              <a:rPr lang="en-US" dirty="0"/>
              <a:t>State, city, county or local government work</a:t>
            </a:r>
          </a:p>
          <a:p>
            <a:r>
              <a:rPr lang="en-US" dirty="0"/>
              <a:t>Private sector work</a:t>
            </a:r>
          </a:p>
          <a:p>
            <a:r>
              <a:rPr lang="en-US" dirty="0"/>
              <a:t>Work where the contracting official failed to complete the CPARS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17EE7-17E7-4F95-E212-7E039D81FB61}"/>
              </a:ext>
            </a:extLst>
          </p:cNvPr>
          <p:cNvSpPr txBox="1"/>
          <p:nvPr/>
        </p:nvSpPr>
        <p:spPr>
          <a:xfrm>
            <a:off x="2152650" y="581836"/>
            <a:ext cx="862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CPARS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A90B9-DE61-9C47-4C41-377FCB9B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89" y="2218100"/>
            <a:ext cx="2927170" cy="19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6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1807"/>
            <a:ext cx="8044570" cy="479833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Trebuchet MS" panose="020B0603020202020204" pitchFamily="34" charset="0"/>
              </a:rPr>
              <a:t>Create your own customer service tracking system internal to your company (Name/brand it!)</a:t>
            </a:r>
          </a:p>
          <a:p>
            <a:r>
              <a:rPr lang="en-US" sz="2600" dirty="0">
                <a:latin typeface="Trebuchet MS" panose="020B0603020202020204" pitchFamily="34" charset="0"/>
              </a:rPr>
              <a:t>Use this system to document your entire customer service lifespan from award and kickoff through closeout (and hopefully recompete)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Seven areas must be continually rated:</a:t>
            </a:r>
          </a:p>
          <a:p>
            <a:pPr marL="1028684" lvl="2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Quality Assurance</a:t>
            </a:r>
          </a:p>
          <a:p>
            <a:pPr marL="1028684" lvl="2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Schedule/Timeliness of Performance</a:t>
            </a:r>
          </a:p>
          <a:p>
            <a:pPr marL="1028684" lvl="2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Customer Satisfaction</a:t>
            </a:r>
          </a:p>
          <a:p>
            <a:pPr marL="1028684" lvl="2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Management/Personnel/Labor</a:t>
            </a:r>
          </a:p>
          <a:p>
            <a:pPr marL="1028684" lvl="2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Cost/Financial Management</a:t>
            </a:r>
          </a:p>
          <a:p>
            <a:pPr marL="1028684" lvl="2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Safety/Security</a:t>
            </a:r>
          </a:p>
          <a:p>
            <a:pPr marL="1028684" lvl="2" indent="-342900"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General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17EE7-17E7-4F95-E212-7E039D81FB61}"/>
              </a:ext>
            </a:extLst>
          </p:cNvPr>
          <p:cNvSpPr txBox="1"/>
          <p:nvPr/>
        </p:nvSpPr>
        <p:spPr>
          <a:xfrm>
            <a:off x="2152650" y="581836"/>
            <a:ext cx="862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Beat the CPARS Limitations</a:t>
            </a:r>
          </a:p>
        </p:txBody>
      </p:sp>
    </p:spTree>
    <p:extLst>
      <p:ext uri="{BB962C8B-B14F-4D97-AF65-F5344CB8AC3E}">
        <p14:creationId xmlns:p14="http://schemas.microsoft.com/office/powerpoint/2010/main" val="508768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1807"/>
            <a:ext cx="8202529" cy="500680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SAM.gov registrations, professional and socio-economic certifications, and CPARS</a:t>
            </a:r>
          </a:p>
          <a:p>
            <a:r>
              <a:rPr lang="en-US" sz="2600" dirty="0"/>
              <a:t>Other sources to determine financial resources and performance capability </a:t>
            </a:r>
          </a:p>
          <a:p>
            <a:r>
              <a:rPr lang="en-US" sz="2600" dirty="0"/>
              <a:t>Records and experience data, to include verifiable knowledge of personnel </a:t>
            </a:r>
          </a:p>
          <a:p>
            <a:r>
              <a:rPr lang="en-US" sz="2600" dirty="0"/>
              <a:t>Questionnaire responses, financial data, and personnel </a:t>
            </a:r>
          </a:p>
          <a:p>
            <a:r>
              <a:rPr lang="en-US" sz="2600" dirty="0"/>
              <a:t>Commercial sources</a:t>
            </a:r>
          </a:p>
          <a:p>
            <a:r>
              <a:rPr lang="en-US" sz="2600" dirty="0"/>
              <a:t>Pre-award surveys, in-progress (timing appropriate) meetings, close out meetings</a:t>
            </a:r>
          </a:p>
          <a:p>
            <a:r>
              <a:rPr lang="en-US" sz="2600" dirty="0"/>
              <a:t>Other sources; i.e., publicly available information, suppliers, subcontractors, current customers, financial institutions, Government agencies, include business and trade associations</a:t>
            </a:r>
          </a:p>
          <a:p>
            <a:r>
              <a:rPr lang="en-US" sz="2600" dirty="0"/>
              <a:t>Social media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17EE7-17E7-4F95-E212-7E039D81FB61}"/>
              </a:ext>
            </a:extLst>
          </p:cNvPr>
          <p:cNvSpPr txBox="1"/>
          <p:nvPr/>
        </p:nvSpPr>
        <p:spPr>
          <a:xfrm>
            <a:off x="2044008" y="183486"/>
            <a:ext cx="8623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Create an Internal Customer Experience Rating System</a:t>
            </a:r>
          </a:p>
        </p:txBody>
      </p:sp>
    </p:spTree>
    <p:extLst>
      <p:ext uri="{BB962C8B-B14F-4D97-AF65-F5344CB8AC3E}">
        <p14:creationId xmlns:p14="http://schemas.microsoft.com/office/powerpoint/2010/main" val="250657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112135" marR="5080" indent="-1963420">
              <a:lnSpc>
                <a:spcPts val="4079"/>
              </a:lnSpc>
              <a:spcBef>
                <a:spcPts val="830"/>
              </a:spcBef>
            </a:pPr>
            <a:r>
              <a:rPr b="0" spc="-90" dirty="0">
                <a:latin typeface="Corbel"/>
                <a:cs typeface="Corbel"/>
              </a:rPr>
              <a:t>WHAT</a:t>
            </a:r>
            <a:r>
              <a:rPr b="0" spc="-16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ARE</a:t>
            </a:r>
            <a:r>
              <a:rPr b="0" spc="-125" dirty="0">
                <a:latin typeface="Corbel"/>
                <a:cs typeface="Corbel"/>
              </a:rPr>
              <a:t> </a:t>
            </a:r>
            <a:r>
              <a:rPr b="0" spc="-70" dirty="0">
                <a:latin typeface="Corbel"/>
                <a:cs typeface="Corbel"/>
              </a:rPr>
              <a:t>PAST</a:t>
            </a:r>
            <a:r>
              <a:rPr b="0" spc="-5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PERFORMANCE REGULATIONS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512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30" y="2683356"/>
            <a:ext cx="88900" cy="211836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330" y="1645512"/>
            <a:ext cx="11596370" cy="471360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25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</a:tabLst>
            </a:pPr>
            <a:r>
              <a:rPr sz="1600" b="1" spc="-20" dirty="0">
                <a:solidFill>
                  <a:srgbClr val="F6F3EA"/>
                </a:solidFill>
                <a:latin typeface="Corbel"/>
                <a:cs typeface="Corbel"/>
              </a:rPr>
              <a:t>42.1501</a:t>
            </a:r>
            <a:r>
              <a:rPr sz="1600" b="1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6F3EA"/>
                </a:solidFill>
                <a:latin typeface="Corbel"/>
                <a:cs typeface="Corbel"/>
              </a:rPr>
              <a:t>General.</a:t>
            </a:r>
            <a:endParaRPr sz="1600">
              <a:latin typeface="Corbel"/>
              <a:cs typeface="Corbel"/>
            </a:endParaRPr>
          </a:p>
          <a:p>
            <a:pPr marL="195580" marR="5080" indent="-183515" algn="just">
              <a:lnSpc>
                <a:spcPct val="70000"/>
              </a:lnSpc>
              <a:spcBef>
                <a:spcPts val="1405"/>
              </a:spcBef>
              <a:buClr>
                <a:srgbClr val="FFFFFF"/>
              </a:buClr>
              <a:buFont typeface="Wingdings"/>
              <a:buChar char=""/>
              <a:tabLst>
                <a:tab pos="442595" algn="l"/>
              </a:tabLst>
            </a:pPr>
            <a:r>
              <a:rPr dirty="0"/>
              <a:t>	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(a)</a:t>
            </a:r>
            <a:r>
              <a:rPr sz="16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information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(including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ratings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supporting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narratives)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relevant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information,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16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future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source</a:t>
            </a:r>
            <a:r>
              <a:rPr sz="16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selection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purposes,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regarding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contractor’s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actions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under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previously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awarded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contracts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orders.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It</a:t>
            </a:r>
            <a:r>
              <a:rPr sz="16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includes, for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example,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contractor’s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record 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of-</a:t>
            </a:r>
            <a:endParaRPr sz="1600">
              <a:latin typeface="Corbel"/>
              <a:cs typeface="Corbel"/>
            </a:endParaRPr>
          </a:p>
          <a:p>
            <a:pPr marL="893444" lvl="1" indent="-244475">
              <a:lnSpc>
                <a:spcPct val="100000"/>
              </a:lnSpc>
              <a:spcBef>
                <a:spcPts val="820"/>
              </a:spcBef>
              <a:buAutoNum type="arabicParenBoth"/>
              <a:tabLst>
                <a:tab pos="894080" algn="l"/>
              </a:tabLst>
            </a:pP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Conforming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standards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good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workmanship;</a:t>
            </a:r>
            <a:endParaRPr sz="1600">
              <a:latin typeface="Corbel"/>
              <a:cs typeface="Corbel"/>
            </a:endParaRPr>
          </a:p>
          <a:p>
            <a:pPr marL="914400" lvl="1" indent="-265430">
              <a:lnSpc>
                <a:spcPct val="100000"/>
              </a:lnSpc>
              <a:spcBef>
                <a:spcPts val="825"/>
              </a:spcBef>
              <a:buAutoNum type="arabicParenBoth"/>
              <a:tabLst>
                <a:tab pos="915035" algn="l"/>
              </a:tabLst>
            </a:pP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Forecasting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controlling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costs;</a:t>
            </a:r>
            <a:endParaRPr sz="1600">
              <a:latin typeface="Corbel"/>
              <a:cs typeface="Corbel"/>
            </a:endParaRPr>
          </a:p>
          <a:p>
            <a:pPr marL="894715" lvl="1" indent="-245745">
              <a:lnSpc>
                <a:spcPct val="100000"/>
              </a:lnSpc>
              <a:spcBef>
                <a:spcPts val="830"/>
              </a:spcBef>
              <a:buAutoNum type="arabicParenBoth"/>
              <a:tabLst>
                <a:tab pos="895350" algn="l"/>
              </a:tabLst>
            </a:pP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Adherence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schedules,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including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administrative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aspects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performance;</a:t>
            </a:r>
            <a:endParaRPr sz="1600">
              <a:latin typeface="Corbel"/>
              <a:cs typeface="Corbel"/>
            </a:endParaRPr>
          </a:p>
          <a:p>
            <a:pPr marL="916305" lvl="1" indent="-267335">
              <a:lnSpc>
                <a:spcPct val="100000"/>
              </a:lnSpc>
              <a:spcBef>
                <a:spcPts val="815"/>
              </a:spcBef>
              <a:buAutoNum type="arabicParenBoth"/>
              <a:tabLst>
                <a:tab pos="916940" algn="l"/>
              </a:tabLst>
            </a:pP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Reasonable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 and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cooperative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behavior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commitment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customer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satisfaction;</a:t>
            </a:r>
            <a:endParaRPr sz="1600">
              <a:latin typeface="Corbel"/>
              <a:cs typeface="Corbel"/>
            </a:endParaRPr>
          </a:p>
          <a:p>
            <a:pPr marL="899160" lvl="1" indent="-250190">
              <a:lnSpc>
                <a:spcPct val="100000"/>
              </a:lnSpc>
              <a:spcBef>
                <a:spcPts val="830"/>
              </a:spcBef>
              <a:buAutoNum type="arabicParenBoth"/>
              <a:tabLst>
                <a:tab pos="899794" algn="l"/>
              </a:tabLst>
            </a:pP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Complying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 subcontracting</a:t>
            </a:r>
            <a:r>
              <a:rPr sz="16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plan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(see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u="sng" spc="-10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3"/>
              </a:rPr>
              <a:t>19.705-7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(b));</a:t>
            </a:r>
            <a:endParaRPr sz="1600">
              <a:latin typeface="Corbel"/>
              <a:cs typeface="Corbel"/>
            </a:endParaRPr>
          </a:p>
          <a:p>
            <a:pPr marL="195580" marR="348615" lvl="1" indent="722630">
              <a:lnSpc>
                <a:spcPct val="70000"/>
              </a:lnSpc>
              <a:spcBef>
                <a:spcPts val="1400"/>
              </a:spcBef>
              <a:buAutoNum type="arabicParenBoth"/>
              <a:tabLst>
                <a:tab pos="918210" algn="l"/>
              </a:tabLst>
            </a:pP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Reporting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into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databases</a:t>
            </a:r>
            <a:r>
              <a:rPr sz="16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(see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subpart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u="sng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4"/>
              </a:rPr>
              <a:t>4.14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,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reporting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solicitation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provisions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clauses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referenced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 </a:t>
            </a:r>
            <a:r>
              <a:rPr sz="1600" u="sng" spc="-10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5"/>
              </a:rPr>
              <a:t>9.104-</a:t>
            </a:r>
            <a:r>
              <a:rPr sz="1600" u="sng" spc="-25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5"/>
              </a:rPr>
              <a:t>7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);</a:t>
            </a:r>
            <a:endParaRPr sz="1600">
              <a:latin typeface="Corbel"/>
              <a:cs typeface="Corbel"/>
            </a:endParaRPr>
          </a:p>
          <a:p>
            <a:pPr marL="649605" indent="-637540">
              <a:lnSpc>
                <a:spcPct val="100000"/>
              </a:lnSpc>
              <a:spcBef>
                <a:spcPts val="820"/>
              </a:spcBef>
              <a:buClr>
                <a:srgbClr val="FFFFFF"/>
              </a:buClr>
              <a:buFont typeface="Wingdings"/>
              <a:buChar char=""/>
              <a:tabLst>
                <a:tab pos="649605" algn="l"/>
                <a:tab pos="650240" algn="l"/>
              </a:tabLst>
            </a:pP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(7)</a:t>
            </a:r>
            <a:r>
              <a:rPr sz="16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Integrity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ethics;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endParaRPr sz="1600">
              <a:latin typeface="Corbel"/>
              <a:cs typeface="Corbel"/>
            </a:endParaRPr>
          </a:p>
          <a:p>
            <a:pPr marL="649605" indent="-637540">
              <a:lnSpc>
                <a:spcPct val="100000"/>
              </a:lnSpc>
              <a:spcBef>
                <a:spcPts val="825"/>
              </a:spcBef>
              <a:buClr>
                <a:srgbClr val="FFFFFF"/>
              </a:buClr>
              <a:buFont typeface="Wingdings"/>
              <a:buChar char=""/>
              <a:tabLst>
                <a:tab pos="649605" algn="l"/>
                <a:tab pos="650240" algn="l"/>
              </a:tabLst>
            </a:pP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(8)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Business-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like</a:t>
            </a:r>
            <a:r>
              <a:rPr sz="16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concern</a:t>
            </a:r>
            <a:r>
              <a:rPr sz="16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interest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customer.</a:t>
            </a:r>
            <a:endParaRPr sz="1600">
              <a:latin typeface="Corbel"/>
              <a:cs typeface="Corbel"/>
            </a:endParaRPr>
          </a:p>
          <a:p>
            <a:pPr marL="194945" marR="36195" indent="-182880">
              <a:lnSpc>
                <a:spcPct val="70000"/>
              </a:lnSpc>
              <a:spcBef>
                <a:spcPts val="1405"/>
              </a:spcBef>
              <a:buClr>
                <a:srgbClr val="FFFFFF"/>
              </a:buClr>
              <a:buFont typeface="Wingdings"/>
              <a:buChar char=""/>
              <a:tabLst>
                <a:tab pos="441959" algn="l"/>
                <a:tab pos="442595" algn="l"/>
              </a:tabLst>
            </a:pPr>
            <a:r>
              <a:rPr dirty="0"/>
              <a:t>	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(b)</a:t>
            </a:r>
            <a:r>
              <a:rPr sz="16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Agencies</a:t>
            </a:r>
            <a:r>
              <a:rPr sz="16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shall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monitor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their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compliance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evaluation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requirements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(see</a:t>
            </a:r>
            <a:r>
              <a:rPr sz="16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u="sng" spc="-10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6"/>
              </a:rPr>
              <a:t>42.1502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),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use</a:t>
            </a:r>
            <a:r>
              <a:rPr sz="16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Contractor 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16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Assessment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Reporting</a:t>
            </a:r>
            <a:r>
              <a:rPr sz="16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System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(CPARS)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metric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tools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measure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quality</a:t>
            </a:r>
            <a:r>
              <a:rPr sz="16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timely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reporting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performance information.</a:t>
            </a:r>
            <a:r>
              <a:rPr sz="16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25" dirty="0">
                <a:solidFill>
                  <a:srgbClr val="F6F3EA"/>
                </a:solidFill>
                <a:latin typeface="Corbel"/>
                <a:cs typeface="Corbel"/>
              </a:rPr>
              <a:t>CPARS</a:t>
            </a:r>
            <a:r>
              <a:rPr sz="16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6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official source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16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16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16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6F3EA"/>
                </a:solidFill>
                <a:latin typeface="Corbel"/>
                <a:cs typeface="Corbel"/>
              </a:rPr>
              <a:t>information.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1807"/>
            <a:ext cx="8044570" cy="4798337"/>
          </a:xfrm>
        </p:spPr>
        <p:txBody>
          <a:bodyPr>
            <a:normAutofit/>
          </a:bodyPr>
          <a:lstStyle/>
          <a:p>
            <a:r>
              <a:rPr lang="en-US" sz="2400" dirty="0"/>
              <a:t>Engage with acquisition and program entire lifespan</a:t>
            </a:r>
          </a:p>
          <a:p>
            <a:r>
              <a:rPr lang="en-US" sz="2400" dirty="0"/>
              <a:t>Always frame interactions as customer service communications</a:t>
            </a:r>
          </a:p>
          <a:p>
            <a:r>
              <a:rPr lang="en-US" sz="2400" dirty="0"/>
              <a:t>Have an agenda and purpose to each encounter</a:t>
            </a:r>
          </a:p>
          <a:p>
            <a:r>
              <a:rPr lang="en-US" sz="2400" dirty="0"/>
              <a:t>Document every participant, date, time, location</a:t>
            </a:r>
          </a:p>
          <a:p>
            <a:r>
              <a:rPr lang="en-US" sz="2400" dirty="0"/>
              <a:t>If virtual meetings, record if possible</a:t>
            </a:r>
          </a:p>
          <a:p>
            <a:r>
              <a:rPr lang="en-US" sz="2400" dirty="0"/>
              <a:t>Send all parties involved a recap with action items stated</a:t>
            </a:r>
          </a:p>
          <a:p>
            <a:r>
              <a:rPr lang="en-US" sz="2400" dirty="0"/>
              <a:t>Use the lifespan of this contract to explore other upcoming needs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AB4CB-F020-304B-9BB5-118316AAAA18}"/>
              </a:ext>
            </a:extLst>
          </p:cNvPr>
          <p:cNvSpPr txBox="1"/>
          <p:nvPr/>
        </p:nvSpPr>
        <p:spPr>
          <a:xfrm>
            <a:off x="2152650" y="581836"/>
            <a:ext cx="862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During Every Contract &amp; Task Order</a:t>
            </a:r>
          </a:p>
        </p:txBody>
      </p:sp>
    </p:spTree>
    <p:extLst>
      <p:ext uri="{BB962C8B-B14F-4D97-AF65-F5344CB8AC3E}">
        <p14:creationId xmlns:p14="http://schemas.microsoft.com/office/powerpoint/2010/main" val="679388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1807"/>
            <a:ext cx="8044570" cy="479833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Know </a:t>
            </a:r>
            <a:r>
              <a:rPr lang="en-US" sz="2600" dirty="0"/>
              <a:t>what you must do get EXCEPTIONAL before you begin work on the contract</a:t>
            </a:r>
          </a:p>
          <a:p>
            <a:r>
              <a:rPr lang="en-US" sz="2600" dirty="0"/>
              <a:t>Set </a:t>
            </a:r>
            <a:r>
              <a:rPr lang="en-US" sz="2600" b="1" dirty="0"/>
              <a:t>deliberate goals </a:t>
            </a:r>
            <a:r>
              <a:rPr lang="en-US" sz="2600" dirty="0"/>
              <a:t>to achieve the EXCEPTIONAL criteria</a:t>
            </a:r>
          </a:p>
          <a:p>
            <a:r>
              <a:rPr lang="en-US" sz="2600" b="1" dirty="0"/>
              <a:t>Track and report </a:t>
            </a:r>
            <a:r>
              <a:rPr lang="en-US" sz="2600" dirty="0"/>
              <a:t>these successes to the reporting official</a:t>
            </a:r>
          </a:p>
          <a:p>
            <a:r>
              <a:rPr lang="en-US" sz="2600" dirty="0"/>
              <a:t>Provide the </a:t>
            </a:r>
            <a:r>
              <a:rPr lang="en-US" sz="2600" b="1" dirty="0"/>
              <a:t>supporting verbiage </a:t>
            </a:r>
            <a:r>
              <a:rPr lang="en-US" sz="2600" dirty="0"/>
              <a:t>to the reporting official </a:t>
            </a:r>
            <a:r>
              <a:rPr lang="en-US" sz="2600" b="1" dirty="0"/>
              <a:t>BEFORE</a:t>
            </a:r>
            <a:r>
              <a:rPr lang="en-US" sz="2600" dirty="0"/>
              <a:t> they complete the initial CPARS, or as you document in your own internal customer service process.</a:t>
            </a:r>
          </a:p>
          <a:p>
            <a:r>
              <a:rPr lang="en-US" sz="2600" dirty="0"/>
              <a:t>Note: </a:t>
            </a:r>
            <a:r>
              <a:rPr lang="en-US" sz="2600" b="1" dirty="0"/>
              <a:t>ALWAYS</a:t>
            </a:r>
            <a:r>
              <a:rPr lang="en-US" sz="2600" dirty="0"/>
              <a:t> provide a response to your CPARS evaluation, even if they gave you the best possible rating; it’s your opportunity to “speak” to your future customers; do not squander the opportunity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AB4CB-F020-304B-9BB5-118316AAAA18}"/>
              </a:ext>
            </a:extLst>
          </p:cNvPr>
          <p:cNvSpPr txBox="1"/>
          <p:nvPr/>
        </p:nvSpPr>
        <p:spPr>
          <a:xfrm>
            <a:off x="2152650" y="38632"/>
            <a:ext cx="8623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Frame All Ratings as Exceptional or Very Good</a:t>
            </a:r>
          </a:p>
        </p:txBody>
      </p:sp>
    </p:spTree>
    <p:extLst>
      <p:ext uri="{BB962C8B-B14F-4D97-AF65-F5344CB8AC3E}">
        <p14:creationId xmlns:p14="http://schemas.microsoft.com/office/powerpoint/2010/main" val="3054618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AB4CB-F020-304B-9BB5-118316AAAA18}"/>
              </a:ext>
            </a:extLst>
          </p:cNvPr>
          <p:cNvSpPr txBox="1"/>
          <p:nvPr/>
        </p:nvSpPr>
        <p:spPr>
          <a:xfrm>
            <a:off x="2152650" y="581836"/>
            <a:ext cx="862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Sample: Customer Satisfaction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8B942A3-2A9A-61F6-AD41-EAD11EB2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561794"/>
            <a:ext cx="8940800" cy="3003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4403D-DF04-95F9-16EC-838E301C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4564811"/>
            <a:ext cx="8178800" cy="4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93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FCFDC-5BBC-B7FC-D718-7FC6D06E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21807"/>
            <a:ext cx="8044570" cy="4798337"/>
          </a:xfrm>
        </p:spPr>
        <p:txBody>
          <a:bodyPr>
            <a:normAutofit/>
          </a:bodyPr>
          <a:lstStyle/>
          <a:p>
            <a:r>
              <a:rPr lang="en-US" sz="2400" dirty="0"/>
              <a:t>Available to all session attendees—</a:t>
            </a:r>
            <a:r>
              <a:rPr lang="en-US" sz="2400" b="1" dirty="0"/>
              <a:t>complimentary!</a:t>
            </a:r>
          </a:p>
          <a:p>
            <a:r>
              <a:rPr lang="en-US" sz="2400" dirty="0"/>
              <a:t>Email FAST@TargetGov.com --Indicate National8(a) Capturing Past Performance Panel Handouts in subject line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AB4CB-F020-304B-9BB5-118316AAAA18}"/>
              </a:ext>
            </a:extLst>
          </p:cNvPr>
          <p:cNvSpPr txBox="1"/>
          <p:nvPr/>
        </p:nvSpPr>
        <p:spPr>
          <a:xfrm>
            <a:off x="2152650" y="581836"/>
            <a:ext cx="862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C3A52"/>
                </a:solidFill>
                <a:latin typeface="Trebuchet MS" panose="020B0703020202090204" pitchFamily="34" charset="0"/>
              </a:rPr>
              <a:t>Tool: TargetGov CPARS Tracker™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2A82C-9C20-C9E3-8EB7-BC8BBC3B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052" y="2911680"/>
            <a:ext cx="6277212" cy="25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9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EE330B-281D-EE90-710B-D0F30FD09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Session Slides</a:t>
            </a:r>
          </a:p>
          <a:p>
            <a:r>
              <a:rPr lang="en-US" sz="2400" dirty="0"/>
              <a:t>TargetGov CPARS Tracker™ Tool: use this as a basis of your internal customer service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36FD2-5EB3-346C-0C19-EE62B13D572B}"/>
              </a:ext>
            </a:extLst>
          </p:cNvPr>
          <p:cNvSpPr txBox="1"/>
          <p:nvPr/>
        </p:nvSpPr>
        <p:spPr>
          <a:xfrm>
            <a:off x="2174773" y="3029840"/>
            <a:ext cx="6856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Email FAST@TargetGov.com --Indicate National8(a) Capturing Past Performance Panel Handouts in subject line </a:t>
            </a:r>
          </a:p>
        </p:txBody>
      </p:sp>
    </p:spTree>
    <p:extLst>
      <p:ext uri="{BB962C8B-B14F-4D97-AF65-F5344CB8AC3E}">
        <p14:creationId xmlns:p14="http://schemas.microsoft.com/office/powerpoint/2010/main" val="4149835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66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C50D44-EB25-AC52-A376-BB72358E18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8225" y="1242297"/>
            <a:ext cx="7556777" cy="334320"/>
          </a:xfrm>
        </p:spPr>
        <p:txBody>
          <a:bodyPr>
            <a:noAutofit/>
          </a:bodyPr>
          <a:lstStyle/>
          <a:p>
            <a:r>
              <a:rPr lang="en-US" sz="2400" dirty="0"/>
              <a:t>Gloria Larkin, President &amp; CEO at TargetGov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8C5E3-B7EB-9221-3F23-A26F901F8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FAST@targetgov.com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68AD7-6C49-88D3-A0EA-8E871DC53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866-579-1346 x325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E095E-6FE7-8900-05DD-9C210BEBE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8223" y="2256660"/>
            <a:ext cx="5445175" cy="486540"/>
          </a:xfrm>
        </p:spPr>
        <p:txBody>
          <a:bodyPr>
            <a:noAutofit/>
          </a:bodyPr>
          <a:lstStyle/>
          <a:p>
            <a:r>
              <a:rPr lang="en-US" sz="2400" dirty="0"/>
              <a:t>https://www.targetgov.com</a:t>
            </a:r>
          </a:p>
        </p:txBody>
      </p:sp>
    </p:spTree>
    <p:extLst>
      <p:ext uri="{BB962C8B-B14F-4D97-AF65-F5344CB8AC3E}">
        <p14:creationId xmlns:p14="http://schemas.microsoft.com/office/powerpoint/2010/main" val="202963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692525" marR="5080" indent="-2827655">
              <a:lnSpc>
                <a:spcPts val="4079"/>
              </a:lnSpc>
              <a:spcBef>
                <a:spcPts val="830"/>
              </a:spcBef>
            </a:pPr>
            <a:r>
              <a:rPr b="0" spc="-65" dirty="0">
                <a:latin typeface="Corbel"/>
                <a:cs typeface="Corbel"/>
              </a:rPr>
              <a:t>PAST</a:t>
            </a:r>
            <a:r>
              <a:rPr b="0" spc="-140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PERFORMANCE</a:t>
            </a:r>
            <a:r>
              <a:rPr b="0" spc="-170" dirty="0">
                <a:latin typeface="Corbel"/>
                <a:cs typeface="Corbel"/>
              </a:rPr>
              <a:t> </a:t>
            </a:r>
            <a:r>
              <a:rPr b="0" spc="-20" dirty="0">
                <a:latin typeface="Corbel"/>
                <a:cs typeface="Corbel"/>
              </a:rPr>
              <a:t>EVALUATION </a:t>
            </a:r>
            <a:r>
              <a:rPr b="0" spc="-10" dirty="0">
                <a:latin typeface="Corbel"/>
                <a:cs typeface="Corbel"/>
              </a:rPr>
              <a:t>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4971" y="6656208"/>
            <a:ext cx="38677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2022|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227" y="2861421"/>
            <a:ext cx="97155" cy="22459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227" y="5368401"/>
            <a:ext cx="9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227" y="1820529"/>
            <a:ext cx="11640820" cy="42316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95580" marR="236854" indent="-183515">
              <a:lnSpc>
                <a:spcPct val="70000"/>
              </a:lnSpc>
              <a:spcBef>
                <a:spcPts val="745"/>
              </a:spcBef>
              <a:buClr>
                <a:srgbClr val="FFFFFF"/>
              </a:buClr>
              <a:buFont typeface="Wingdings"/>
              <a:buChar char=""/>
              <a:tabLst>
                <a:tab pos="271145" algn="l"/>
                <a:tab pos="271780" algn="l"/>
              </a:tabLst>
            </a:pPr>
            <a:r>
              <a:rPr dirty="0"/>
              <a:t>	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 evaluation</a:t>
            </a:r>
            <a:r>
              <a:rPr sz="1800" spc="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should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include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clear,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non-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technical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description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principal</a:t>
            </a:r>
            <a:r>
              <a:rPr sz="1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purpose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800" spc="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contract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or 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order.</a:t>
            </a:r>
            <a:r>
              <a:rPr sz="1800" spc="-1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evaluation should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reflect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how the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contractor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performed.</a:t>
            </a:r>
            <a:r>
              <a:rPr sz="1800" spc="-1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evaluation</a:t>
            </a:r>
            <a:r>
              <a:rPr sz="1800" spc="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should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include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clear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relevant</a:t>
            </a:r>
            <a:r>
              <a:rPr sz="1800" spc="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information 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that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accurately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depicts</a:t>
            </a:r>
            <a:r>
              <a:rPr sz="1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contractor’s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performance,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be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based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objective facts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supported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program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contract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or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order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data.</a:t>
            </a:r>
            <a:r>
              <a:rPr sz="1800" spc="-9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evaluations</a:t>
            </a:r>
            <a:r>
              <a:rPr sz="1800" spc="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should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be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tailored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contract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type,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size,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content,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complexity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the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contractual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requirements.</a:t>
            </a:r>
            <a:endParaRPr sz="1800">
              <a:latin typeface="Corbel"/>
              <a:cs typeface="Corbel"/>
            </a:endParaRPr>
          </a:p>
          <a:p>
            <a:pPr marL="1001394" lvl="1" indent="-300990">
              <a:lnSpc>
                <a:spcPct val="100000"/>
              </a:lnSpc>
              <a:spcBef>
                <a:spcPts val="745"/>
              </a:spcBef>
              <a:buAutoNum type="arabicParenBoth" startAt="2"/>
              <a:tabLst>
                <a:tab pos="1002030" algn="l"/>
              </a:tabLst>
            </a:pP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Evaluation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factors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each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assessment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shall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include,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at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minimum,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following:</a:t>
            </a:r>
            <a:endParaRPr sz="1800">
              <a:latin typeface="Corbel"/>
              <a:cs typeface="Corbel"/>
            </a:endParaRPr>
          </a:p>
          <a:p>
            <a:pPr marL="1150620" lvl="2" indent="-219710">
              <a:lnSpc>
                <a:spcPct val="100000"/>
              </a:lnSpc>
              <a:spcBef>
                <a:spcPts val="755"/>
              </a:spcBef>
              <a:buAutoNum type="romanLcParenBoth"/>
              <a:tabLst>
                <a:tab pos="1151255" algn="l"/>
              </a:tabLst>
            </a:pP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Technical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(quality</a:t>
            </a:r>
            <a:r>
              <a:rPr sz="1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product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service).</a:t>
            </a:r>
            <a:endParaRPr sz="1800">
              <a:latin typeface="Corbel"/>
              <a:cs typeface="Corbel"/>
            </a:endParaRPr>
          </a:p>
          <a:p>
            <a:pPr marL="1210310" lvl="2" indent="-279400">
              <a:lnSpc>
                <a:spcPct val="100000"/>
              </a:lnSpc>
              <a:spcBef>
                <a:spcPts val="760"/>
              </a:spcBef>
              <a:buAutoNum type="romanLcParenBoth"/>
              <a:tabLst>
                <a:tab pos="1210945" algn="l"/>
              </a:tabLst>
            </a:pP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Cost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control (not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applicable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firm-fixed-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price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fixed-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price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with economic price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adjustment</a:t>
            </a:r>
            <a:r>
              <a:rPr sz="1800" spc="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arrangements).</a:t>
            </a:r>
            <a:endParaRPr sz="1800">
              <a:latin typeface="Corbel"/>
              <a:cs typeface="Corbel"/>
            </a:endParaRPr>
          </a:p>
          <a:p>
            <a:pPr marL="1266825" lvl="2" indent="-335915">
              <a:lnSpc>
                <a:spcPct val="100000"/>
              </a:lnSpc>
              <a:spcBef>
                <a:spcPts val="740"/>
              </a:spcBef>
              <a:buAutoNum type="romanLcParenBoth"/>
              <a:tabLst>
                <a:tab pos="1267460" algn="l"/>
              </a:tabLst>
            </a:pP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Schedule/timeliness.</a:t>
            </a:r>
            <a:endParaRPr sz="1800">
              <a:latin typeface="Corbel"/>
              <a:cs typeface="Corbel"/>
            </a:endParaRPr>
          </a:p>
          <a:p>
            <a:pPr marL="1270000" lvl="2" indent="-338455">
              <a:lnSpc>
                <a:spcPct val="100000"/>
              </a:lnSpc>
              <a:spcBef>
                <a:spcPts val="755"/>
              </a:spcBef>
              <a:buAutoNum type="romanLcParenBoth"/>
              <a:tabLst>
                <a:tab pos="1270000" algn="l"/>
              </a:tabLst>
            </a:pP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Management</a:t>
            </a:r>
            <a:r>
              <a:rPr sz="1800" spc="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relations.</a:t>
            </a:r>
            <a:endParaRPr sz="1800">
              <a:latin typeface="Corbel"/>
              <a:cs typeface="Corbel"/>
            </a:endParaRPr>
          </a:p>
          <a:p>
            <a:pPr marL="195580" marR="581025" lvl="2" indent="1013460">
              <a:lnSpc>
                <a:spcPct val="70000"/>
              </a:lnSpc>
              <a:spcBef>
                <a:spcPts val="1405"/>
              </a:spcBef>
              <a:buAutoNum type="romanLcParenBoth"/>
              <a:tabLst>
                <a:tab pos="1209040" algn="l"/>
              </a:tabLst>
            </a:pP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subcontracting,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including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reduced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untimely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payments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business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subcontractors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when</a:t>
            </a:r>
            <a:r>
              <a:rPr sz="1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u="sng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3"/>
              </a:rPr>
              <a:t>19.702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(a)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requires</a:t>
            </a:r>
            <a:r>
              <a:rPr sz="1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subcontracting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plan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(as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applicable,</a:t>
            </a:r>
            <a:r>
              <a:rPr sz="1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see</a:t>
            </a:r>
            <a:r>
              <a:rPr sz="1800" spc="-1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u="sng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4"/>
              </a:rPr>
              <a:t>Table</a:t>
            </a:r>
            <a:r>
              <a:rPr sz="1800" u="sng" spc="330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4"/>
              </a:rPr>
              <a:t> </a:t>
            </a:r>
            <a:r>
              <a:rPr sz="1800" u="sng" spc="-10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4"/>
              </a:rPr>
              <a:t>42-</a:t>
            </a:r>
            <a:r>
              <a:rPr sz="1800" u="sng" spc="-25" dirty="0">
                <a:solidFill>
                  <a:srgbClr val="F6F3EA"/>
                </a:solidFill>
                <a:uFill>
                  <a:solidFill>
                    <a:srgbClr val="F6F3EA"/>
                  </a:solidFill>
                </a:uFill>
                <a:latin typeface="Corbel"/>
                <a:cs typeface="Corbel"/>
                <a:hlinkClick r:id="rId4"/>
              </a:rPr>
              <a:t>3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).</a:t>
            </a:r>
            <a:endParaRPr sz="1800">
              <a:latin typeface="Corbel"/>
              <a:cs typeface="Corbel"/>
            </a:endParaRPr>
          </a:p>
          <a:p>
            <a:pPr marL="195580" marR="5080" lvl="2" indent="1065530">
              <a:lnSpc>
                <a:spcPct val="70000"/>
              </a:lnSpc>
              <a:spcBef>
                <a:spcPts val="1395"/>
              </a:spcBef>
              <a:buAutoNum type="romanLcParenBoth"/>
              <a:tabLst>
                <a:tab pos="1261110" algn="l"/>
              </a:tabLst>
            </a:pP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Other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(as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applicable)</a:t>
            </a:r>
            <a:r>
              <a:rPr sz="1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(e.g.,</a:t>
            </a:r>
            <a:r>
              <a:rPr sz="1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trafficking</a:t>
            </a:r>
            <a:r>
              <a:rPr sz="18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violations,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tax</a:t>
            </a:r>
            <a:r>
              <a:rPr sz="18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delinquency,</a:t>
            </a:r>
            <a:r>
              <a:rPr sz="18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failure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report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accordance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contract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terms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conditions,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defective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cost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pricing</a:t>
            </a:r>
            <a:r>
              <a:rPr sz="18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data,</a:t>
            </a:r>
            <a:r>
              <a:rPr sz="1800" spc="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terminations,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suspension</a:t>
            </a:r>
            <a:r>
              <a:rPr sz="18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and debarments, and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failure</a:t>
            </a:r>
            <a:r>
              <a:rPr sz="18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comply</a:t>
            </a:r>
            <a:r>
              <a:rPr sz="18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6F3EA"/>
                </a:solidFill>
                <a:latin typeface="Corbel"/>
                <a:cs typeface="Corbel"/>
              </a:rPr>
              <a:t>with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limitations</a:t>
            </a:r>
            <a:r>
              <a:rPr sz="18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18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6F3EA"/>
                </a:solidFill>
                <a:latin typeface="Corbel"/>
                <a:cs typeface="Corbel"/>
              </a:rPr>
              <a:t>subcontracting).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2382520">
              <a:lnSpc>
                <a:spcPct val="100000"/>
              </a:lnSpc>
              <a:spcBef>
                <a:spcPts val="95"/>
              </a:spcBef>
            </a:pPr>
            <a:r>
              <a:rPr b="0" spc="-35" dirty="0">
                <a:latin typeface="Corbel"/>
                <a:cs typeface="Corbel"/>
              </a:rPr>
              <a:t>RATING</a:t>
            </a:r>
            <a:r>
              <a:rPr b="0" spc="-14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DEFINITIONS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4971" y="6656208"/>
            <a:ext cx="38677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2022|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7277" y="2008507"/>
          <a:ext cx="11571605" cy="3989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31750">
                        <a:lnSpc>
                          <a:spcPts val="1225"/>
                        </a:lnSpc>
                      </a:pPr>
                      <a:r>
                        <a:rPr sz="13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</a:t>
                      </a:r>
                      <a:endParaRPr sz="13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25"/>
                        </a:lnSpc>
                      </a:pPr>
                      <a:r>
                        <a:rPr sz="13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Definition</a:t>
                      </a:r>
                      <a:endParaRPr sz="13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1225"/>
                        </a:lnSpc>
                      </a:pPr>
                      <a:r>
                        <a:rPr sz="13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Note</a:t>
                      </a:r>
                      <a:endParaRPr sz="13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(a)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Exceptional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meets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requirements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exceeds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many to the</a:t>
                      </a:r>
                      <a:r>
                        <a:rPr sz="1800" spc="-7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Government’s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benefit.</a:t>
                      </a:r>
                      <a:r>
                        <a:rPr sz="1800" spc="-1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sub-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being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evaluated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was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accomplished</a:t>
                      </a:r>
                      <a:r>
                        <a:rPr sz="18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with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few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minor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problems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for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which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corrective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actions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taken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by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were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highly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effective.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132715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24130">
                        <a:lnSpc>
                          <a:spcPts val="2160"/>
                        </a:lnSpc>
                        <a:spcBef>
                          <a:spcPts val="40"/>
                        </a:spcBef>
                      </a:pP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justify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Exceptional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rating,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identify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multiple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significant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events and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state how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they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were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benefit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7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Government.</a:t>
                      </a:r>
                      <a:r>
                        <a:rPr sz="1800" spc="-6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singular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benefit,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however,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could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such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magnitude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that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it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alone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constitutes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Exceptional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rating.</a:t>
                      </a:r>
                      <a:r>
                        <a:rPr sz="1800" spc="-8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Also,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there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should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have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been NO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significant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weaknesses identified.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5080" marB="0">
                    <a:solidFill>
                      <a:srgbClr val="202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(b)</a:t>
                      </a:r>
                      <a:r>
                        <a:rPr sz="1800" spc="-1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Very</a:t>
                      </a:r>
                      <a:r>
                        <a:rPr sz="1800" spc="-6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Good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3860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meets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requirements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exceeds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some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 the</a:t>
                      </a:r>
                      <a:r>
                        <a:rPr sz="1800" spc="-7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Government’s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benefit.</a:t>
                      </a:r>
                      <a:r>
                        <a:rPr sz="1800" spc="-1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sub-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being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evaluated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was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accomplished</a:t>
                      </a:r>
                      <a:r>
                        <a:rPr sz="18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with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some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minor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problems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for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which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corrective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actions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taken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by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were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effective.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6223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9060" marR="59690">
                        <a:lnSpc>
                          <a:spcPct val="100000"/>
                        </a:lnSpc>
                      </a:pP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justify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114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Very</a:t>
                      </a:r>
                      <a:r>
                        <a:rPr sz="1800" spc="-7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Good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rating,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identify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significant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event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state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how it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was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benefit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Government.</a:t>
                      </a:r>
                      <a:r>
                        <a:rPr sz="1800" spc="-1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There</a:t>
                      </a:r>
                      <a:r>
                        <a:rPr sz="1800" spc="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should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have</a:t>
                      </a:r>
                      <a:r>
                        <a:rPr sz="1800" spc="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been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significant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weaknesses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identified.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635" marB="0">
                    <a:solidFill>
                      <a:srgbClr val="202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2382520">
              <a:lnSpc>
                <a:spcPct val="100000"/>
              </a:lnSpc>
              <a:spcBef>
                <a:spcPts val="95"/>
              </a:spcBef>
            </a:pPr>
            <a:r>
              <a:rPr b="0" spc="-35" dirty="0">
                <a:latin typeface="Corbel"/>
                <a:cs typeface="Corbel"/>
              </a:rPr>
              <a:t>RATING</a:t>
            </a:r>
            <a:r>
              <a:rPr b="0" spc="-14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DEFINITIONS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9372" y="2032482"/>
          <a:ext cx="11714480" cy="456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0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3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(c)</a:t>
                      </a:r>
                      <a:r>
                        <a:rPr sz="1800" spc="-9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Satisfactory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3820" marR="20066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meets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requirements.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 the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sub-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contains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some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minor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problems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for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which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corrective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actions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taken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by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appear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were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satisfactory.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1905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700"/>
                        </a:lnSpc>
                      </a:pP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justify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6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Satisfactory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rating,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there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should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have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been</a:t>
                      </a:r>
                      <a:endParaRPr sz="1800">
                        <a:latin typeface="Corbel"/>
                        <a:cs typeface="Corbel"/>
                      </a:endParaRPr>
                    </a:p>
                    <a:p>
                      <a:pPr marL="59690" marR="1187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only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minor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problems,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major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problems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recovered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from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without impact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 the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contract/order.</a:t>
                      </a:r>
                      <a:endParaRPr sz="1800">
                        <a:latin typeface="Corbel"/>
                        <a:cs typeface="Corbel"/>
                      </a:endParaRPr>
                    </a:p>
                    <a:p>
                      <a:pPr marL="59690" marR="1676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There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should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have</a:t>
                      </a:r>
                      <a:r>
                        <a:rPr sz="1800" spc="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been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significant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weaknesses identified.</a:t>
                      </a:r>
                      <a:r>
                        <a:rPr sz="1800" spc="-10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fundamental</a:t>
                      </a:r>
                      <a:r>
                        <a:rPr sz="1800" spc="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principle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assigning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ratings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is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that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contractors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will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not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evaluated</a:t>
                      </a:r>
                      <a:r>
                        <a:rPr sz="1800" spc="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with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lower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than</a:t>
                      </a:r>
                      <a:r>
                        <a:rPr sz="18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Satisfactory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solely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for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performing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beyond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requirements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contract/order.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(d)</a:t>
                      </a:r>
                      <a:r>
                        <a:rPr sz="18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Marginal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5206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does not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meet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some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 requirements.</a:t>
                      </a:r>
                      <a:r>
                        <a:rPr sz="1800" spc="-1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5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sub-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element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being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evaluated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reflects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 serious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problem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for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which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has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not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yet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identified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corrective actions.</a:t>
                      </a:r>
                      <a:r>
                        <a:rPr sz="1800" spc="-1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contractor’s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proposed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actions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appear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only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marginally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effective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were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not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fully implemented.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7620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9690" marR="24130">
                        <a:lnSpc>
                          <a:spcPct val="100000"/>
                        </a:lnSpc>
                      </a:pP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justify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Marginal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performance,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identify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significant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event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in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each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category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that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had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trouble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overcoming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state how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it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impacted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7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Government.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Marginal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should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supported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by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referencing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management tool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that notified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contractual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deficiency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(e.g.,</a:t>
                      </a:r>
                      <a:r>
                        <a:rPr sz="18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management,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quality,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safety,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environmental</a:t>
                      </a:r>
                      <a:r>
                        <a:rPr sz="18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deficiency</a:t>
                      </a:r>
                      <a:r>
                        <a:rPr sz="18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report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letter).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1270" marB="0">
                    <a:solidFill>
                      <a:srgbClr val="202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2382520">
              <a:lnSpc>
                <a:spcPct val="100000"/>
              </a:lnSpc>
              <a:spcBef>
                <a:spcPts val="95"/>
              </a:spcBef>
            </a:pPr>
            <a:r>
              <a:rPr b="0" spc="-35" dirty="0">
                <a:latin typeface="Corbel"/>
                <a:cs typeface="Corbel"/>
              </a:rPr>
              <a:t>RATING</a:t>
            </a:r>
            <a:r>
              <a:rPr b="0" spc="-145" dirty="0">
                <a:latin typeface="Corbel"/>
                <a:cs typeface="Corbel"/>
              </a:rPr>
              <a:t> </a:t>
            </a:r>
            <a:r>
              <a:rPr b="0" spc="-10" dirty="0">
                <a:latin typeface="Corbel"/>
                <a:cs typeface="Corbel"/>
              </a:rPr>
              <a:t>DEFINITIONS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5813" y="2379835"/>
          <a:ext cx="11510645" cy="3616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6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(e)</a:t>
                      </a:r>
                      <a:r>
                        <a:rPr sz="1800" spc="-7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Unsatisfactory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3355" marR="768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Noncompliant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with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FAR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u="sng" dirty="0">
                          <a:solidFill>
                            <a:srgbClr val="F6F3EA"/>
                          </a:solidFill>
                          <a:uFill>
                            <a:solidFill>
                              <a:srgbClr val="F6F3EA"/>
                            </a:solidFill>
                          </a:uFill>
                          <a:latin typeface="Corbel"/>
                          <a:cs typeface="Corbel"/>
                          <a:hlinkClick r:id="rId3"/>
                        </a:rPr>
                        <a:t>52.219-8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u="sng" dirty="0">
                          <a:solidFill>
                            <a:srgbClr val="F6F3EA"/>
                          </a:solidFill>
                          <a:uFill>
                            <a:solidFill>
                              <a:srgbClr val="F6F3EA"/>
                            </a:solidFill>
                          </a:uFill>
                          <a:latin typeface="Corbel"/>
                          <a:cs typeface="Corbel"/>
                          <a:hlinkClick r:id="rId4"/>
                        </a:rPr>
                        <a:t>52.219-9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,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any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other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small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business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participation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requirements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in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contract/order.</a:t>
                      </a:r>
                      <a:r>
                        <a:rPr sz="1800" spc="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Did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not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submit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Individual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Subcontract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Reports</a:t>
                      </a:r>
                      <a:r>
                        <a:rPr sz="1800" spc="-5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and/or</a:t>
                      </a:r>
                      <a:r>
                        <a:rPr sz="18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Summary</a:t>
                      </a:r>
                      <a:r>
                        <a:rPr sz="1800" spc="-7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Subcontract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Reports</a:t>
                      </a:r>
                      <a:r>
                        <a:rPr sz="18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in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accurate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timely</a:t>
                      </a:r>
                      <a:r>
                        <a:rPr sz="18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manner.</a:t>
                      </a:r>
                      <a:r>
                        <a:rPr sz="18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Showed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little</a:t>
                      </a:r>
                      <a:r>
                        <a:rPr sz="18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interest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in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bringing</a:t>
                      </a:r>
                      <a:r>
                        <a:rPr sz="18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performance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satisfactory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level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is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generally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uncooperative.</a:t>
                      </a:r>
                      <a:endParaRPr sz="1800">
                        <a:latin typeface="Corbel"/>
                        <a:cs typeface="Corbel"/>
                      </a:endParaRPr>
                    </a:p>
                    <a:p>
                      <a:pPr marL="173355" marR="1016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Required</a:t>
                      </a:r>
                      <a:r>
                        <a:rPr sz="18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corrective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action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plan.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Had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history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three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more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unjustified</a:t>
                      </a:r>
                      <a:r>
                        <a:rPr sz="18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reduced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or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untimely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payments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small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business</a:t>
                      </a:r>
                      <a:r>
                        <a:rPr sz="18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subcontractors</a:t>
                      </a:r>
                      <a:r>
                        <a:rPr sz="18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within</a:t>
                      </a:r>
                      <a:r>
                        <a:rPr sz="18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12-</a:t>
                      </a:r>
                      <a:r>
                        <a:rPr sz="18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month</a:t>
                      </a:r>
                      <a:r>
                        <a:rPr sz="1800" spc="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period.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1905" marB="0">
                    <a:solidFill>
                      <a:srgbClr val="202C4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505"/>
                        </a:lnSpc>
                      </a:pPr>
                      <a:r>
                        <a:rPr sz="16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justify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</a:t>
                      </a:r>
                      <a:r>
                        <a:rPr sz="1600" spc="-5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Unsatisfactory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rating,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identify</a:t>
                      </a:r>
                      <a:r>
                        <a:rPr sz="16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multiple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85090" marR="241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significant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events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that</a:t>
                      </a:r>
                      <a:r>
                        <a:rPr sz="1600" spc="-5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had</a:t>
                      </a:r>
                      <a:r>
                        <a:rPr sz="16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trouble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overcoming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and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state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how</a:t>
                      </a:r>
                      <a:r>
                        <a:rPr sz="16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it</a:t>
                      </a:r>
                      <a:r>
                        <a:rPr sz="16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impacted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small</a:t>
                      </a:r>
                      <a:r>
                        <a:rPr sz="1600" spc="5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business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utilization.</a:t>
                      </a:r>
                      <a:r>
                        <a:rPr sz="1600" spc="-6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singular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problem,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however,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could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</a:t>
                      </a:r>
                      <a:r>
                        <a:rPr sz="16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such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serious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magnitude</a:t>
                      </a:r>
                      <a:r>
                        <a:rPr sz="16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that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it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alone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constitutes an</a:t>
                      </a:r>
                      <a:r>
                        <a:rPr sz="1600" spc="-6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Unsatisfactory</a:t>
                      </a:r>
                      <a:r>
                        <a:rPr sz="1600" spc="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rating.</a:t>
                      </a:r>
                      <a:r>
                        <a:rPr sz="1600" spc="-7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Unsatisfactory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rating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should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be</a:t>
                      </a:r>
                      <a:r>
                        <a:rPr sz="16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supported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by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referencing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actions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taken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by</a:t>
                      </a:r>
                      <a:r>
                        <a:rPr sz="1600" spc="-6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8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Government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notify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deficiencies.</a:t>
                      </a:r>
                      <a:r>
                        <a:rPr sz="1600" spc="-5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When</a:t>
                      </a:r>
                      <a:r>
                        <a:rPr sz="16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an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Unsatisfactory</a:t>
                      </a:r>
                      <a:r>
                        <a:rPr sz="16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rating</a:t>
                      </a:r>
                      <a:r>
                        <a:rPr sz="16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is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justified,</a:t>
                      </a:r>
                      <a:r>
                        <a:rPr sz="1600" spc="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contracting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officer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must</a:t>
                      </a:r>
                      <a:r>
                        <a:rPr sz="16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consider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whether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6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contractor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made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5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a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good</a:t>
                      </a:r>
                      <a:r>
                        <a:rPr sz="16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faith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effort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to</a:t>
                      </a:r>
                      <a:r>
                        <a:rPr sz="16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comply</a:t>
                      </a:r>
                      <a:r>
                        <a:rPr sz="1600" spc="-4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with</a:t>
                      </a:r>
                      <a:r>
                        <a:rPr sz="1600" spc="-4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requirements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of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subcontracting</a:t>
                      </a:r>
                      <a:r>
                        <a:rPr sz="1600" spc="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plan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required</a:t>
                      </a:r>
                      <a:r>
                        <a:rPr sz="1600" spc="-1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by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FAR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F6F3EA"/>
                          </a:solidFill>
                          <a:uFill>
                            <a:solidFill>
                              <a:srgbClr val="F6F3EA"/>
                            </a:solidFill>
                          </a:uFill>
                          <a:latin typeface="Corbel"/>
                          <a:cs typeface="Corbel"/>
                        </a:rPr>
                        <a:t>52.219-</a:t>
                      </a:r>
                      <a:endParaRPr sz="1600">
                        <a:latin typeface="Corbel"/>
                        <a:cs typeface="Corbel"/>
                      </a:endParaRPr>
                    </a:p>
                    <a:p>
                      <a:pPr marL="85090" marR="252729" indent="-635">
                        <a:lnSpc>
                          <a:spcPct val="100000"/>
                        </a:lnSpc>
                      </a:pPr>
                      <a:r>
                        <a:rPr sz="1600" u="sng" dirty="0">
                          <a:solidFill>
                            <a:srgbClr val="F6F3EA"/>
                          </a:solidFill>
                          <a:uFill>
                            <a:solidFill>
                              <a:srgbClr val="F6F3EA"/>
                            </a:solidFill>
                          </a:uFill>
                          <a:latin typeface="Corbel"/>
                          <a:cs typeface="Corbel"/>
                          <a:hlinkClick r:id="rId4"/>
                        </a:rPr>
                        <a:t>9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and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follow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the</a:t>
                      </a:r>
                      <a:r>
                        <a:rPr sz="1600" spc="-3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procedures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outlined</a:t>
                      </a:r>
                      <a:r>
                        <a:rPr sz="1600" spc="-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  <a:hlinkClick r:id="rId4"/>
                        </a:rPr>
                        <a:t>in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F6F3EA"/>
                          </a:solidFill>
                          <a:uFill>
                            <a:solidFill>
                              <a:srgbClr val="F6F3EA"/>
                            </a:solidFill>
                          </a:uFill>
                          <a:latin typeface="Corbel"/>
                          <a:cs typeface="Corbel"/>
                          <a:hlinkClick r:id="rId5"/>
                        </a:rPr>
                        <a:t>52.219-</a:t>
                      </a:r>
                      <a:r>
                        <a:rPr sz="1600" u="sng" spc="-25" dirty="0">
                          <a:solidFill>
                            <a:srgbClr val="F6F3EA"/>
                          </a:solidFill>
                          <a:uFill>
                            <a:solidFill>
                              <a:srgbClr val="F6F3EA"/>
                            </a:solidFill>
                          </a:uFill>
                          <a:latin typeface="Corbel"/>
                          <a:cs typeface="Corbel"/>
                          <a:hlinkClick r:id="rId5"/>
                        </a:rPr>
                        <a:t>16</a:t>
                      </a:r>
                      <a:r>
                        <a:rPr sz="1600" spc="-25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, 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Liquidated</a:t>
                      </a:r>
                      <a:r>
                        <a:rPr sz="1600" spc="-3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600" spc="-2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Damages-</a:t>
                      </a:r>
                      <a:r>
                        <a:rPr sz="160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Subcontracting</a:t>
                      </a:r>
                      <a:r>
                        <a:rPr sz="1600" spc="-10" dirty="0">
                          <a:solidFill>
                            <a:srgbClr val="F6F3EA"/>
                          </a:solidFill>
                          <a:latin typeface="Corbel"/>
                          <a:cs typeface="Corbel"/>
                        </a:rPr>
                        <a:t> Plan.</a:t>
                      </a:r>
                      <a:endParaRPr sz="16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solidFill>
                      <a:srgbClr val="202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388235" marR="5080" indent="-1891664">
              <a:lnSpc>
                <a:spcPts val="4079"/>
              </a:lnSpc>
              <a:spcBef>
                <a:spcPts val="830"/>
              </a:spcBef>
            </a:pPr>
            <a:r>
              <a:rPr b="0" spc="-70" dirty="0">
                <a:latin typeface="Corbel"/>
                <a:cs typeface="Corbel"/>
              </a:rPr>
              <a:t>PAST</a:t>
            </a:r>
            <a:r>
              <a:rPr b="0" spc="-25" dirty="0">
                <a:latin typeface="Corbel"/>
                <a:cs typeface="Corbel"/>
              </a:rPr>
              <a:t> </a:t>
            </a:r>
            <a:r>
              <a:rPr b="0" spc="-30" dirty="0">
                <a:latin typeface="Corbel"/>
                <a:cs typeface="Corbel"/>
              </a:rPr>
              <a:t>PERFORMANCE</a:t>
            </a:r>
            <a:r>
              <a:rPr b="0" spc="-155" dirty="0">
                <a:latin typeface="Corbel"/>
                <a:cs typeface="Corbel"/>
              </a:rPr>
              <a:t> </a:t>
            </a:r>
            <a:r>
              <a:rPr b="0" spc="-30" dirty="0">
                <a:latin typeface="Corbel"/>
                <a:cs typeface="Corbel"/>
              </a:rPr>
              <a:t>OF</a:t>
            </a:r>
            <a:r>
              <a:rPr b="0" spc="-170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A</a:t>
            </a:r>
            <a:r>
              <a:rPr b="0" spc="-10" dirty="0">
                <a:latin typeface="Corbel"/>
                <a:cs typeface="Corbel"/>
              </a:rPr>
              <a:t> </a:t>
            </a:r>
            <a:r>
              <a:rPr b="0" spc="-85" dirty="0">
                <a:latin typeface="Corbel"/>
                <a:cs typeface="Corbel"/>
              </a:rPr>
              <a:t>PARENT</a:t>
            </a:r>
            <a:r>
              <a:rPr b="0" spc="-165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OR </a:t>
            </a:r>
            <a:r>
              <a:rPr b="0" spc="-10" dirty="0">
                <a:latin typeface="Corbel"/>
                <a:cs typeface="Corbel"/>
              </a:rPr>
              <a:t>SISTER</a:t>
            </a:r>
            <a:r>
              <a:rPr b="0" spc="-19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SUBSIDIARY</a:t>
            </a:r>
            <a:r>
              <a:rPr b="0" spc="-170" dirty="0">
                <a:latin typeface="Corbel"/>
                <a:cs typeface="Corbel"/>
              </a:rPr>
              <a:t> </a:t>
            </a:r>
            <a:r>
              <a:rPr b="0" spc="-50" dirty="0">
                <a:latin typeface="Corbel"/>
                <a:cs typeface="Corbel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94945" marR="5080" indent="-182880">
              <a:lnSpc>
                <a:spcPts val="2110"/>
              </a:lnSpc>
              <a:spcBef>
                <a:spcPts val="605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</a:tabLst>
            </a:pPr>
            <a:r>
              <a:rPr sz="2200" dirty="0"/>
              <a:t>A</a:t>
            </a:r>
            <a:r>
              <a:rPr sz="2200" spc="-50" dirty="0"/>
              <a:t> </a:t>
            </a:r>
            <a:r>
              <a:rPr sz="2200" dirty="0"/>
              <a:t>new</a:t>
            </a:r>
            <a:r>
              <a:rPr sz="2200" spc="-50" dirty="0"/>
              <a:t> </a:t>
            </a:r>
            <a:r>
              <a:rPr sz="2200" spc="-10" dirty="0"/>
              <a:t>subsidiary</a:t>
            </a:r>
            <a:r>
              <a:rPr sz="2200" spc="-40" dirty="0"/>
              <a:t> </a:t>
            </a:r>
            <a:r>
              <a:rPr sz="2200" dirty="0"/>
              <a:t>may</a:t>
            </a:r>
            <a:r>
              <a:rPr sz="2200" spc="-55" dirty="0"/>
              <a:t> </a:t>
            </a:r>
            <a:r>
              <a:rPr sz="2200" dirty="0"/>
              <a:t>also</a:t>
            </a:r>
            <a:r>
              <a:rPr sz="2200" spc="-40" dirty="0"/>
              <a:t> </a:t>
            </a:r>
            <a:r>
              <a:rPr sz="2200" dirty="0"/>
              <a:t>be</a:t>
            </a:r>
            <a:r>
              <a:rPr sz="2200" spc="-45" dirty="0"/>
              <a:t> </a:t>
            </a:r>
            <a:r>
              <a:rPr sz="2200" dirty="0"/>
              <a:t>able</a:t>
            </a:r>
            <a:r>
              <a:rPr sz="2200" spc="-45" dirty="0"/>
              <a:t> </a:t>
            </a:r>
            <a:r>
              <a:rPr sz="2200" dirty="0"/>
              <a:t>to</a:t>
            </a:r>
            <a:r>
              <a:rPr sz="2200" spc="-50" dirty="0"/>
              <a:t> </a:t>
            </a:r>
            <a:r>
              <a:rPr sz="2200" dirty="0"/>
              <a:t>benefit</a:t>
            </a:r>
            <a:r>
              <a:rPr sz="2200" spc="-30" dirty="0"/>
              <a:t> </a:t>
            </a:r>
            <a:r>
              <a:rPr sz="2200" dirty="0"/>
              <a:t>from</a:t>
            </a:r>
            <a:r>
              <a:rPr sz="2200" spc="-40" dirty="0"/>
              <a:t> </a:t>
            </a:r>
            <a:r>
              <a:rPr sz="2200" dirty="0"/>
              <a:t>a</a:t>
            </a:r>
            <a:r>
              <a:rPr sz="2200" spc="-50" dirty="0"/>
              <a:t> </a:t>
            </a:r>
            <a:r>
              <a:rPr sz="2200" dirty="0"/>
              <a:t>parent</a:t>
            </a:r>
            <a:r>
              <a:rPr sz="2200" spc="-40" dirty="0"/>
              <a:t> </a:t>
            </a:r>
            <a:r>
              <a:rPr sz="2200" dirty="0"/>
              <a:t>or</a:t>
            </a:r>
            <a:r>
              <a:rPr sz="2200" spc="-50" dirty="0"/>
              <a:t> </a:t>
            </a:r>
            <a:r>
              <a:rPr sz="2200" dirty="0"/>
              <a:t>affiliated</a:t>
            </a:r>
            <a:r>
              <a:rPr sz="2200" spc="-30" dirty="0"/>
              <a:t> </a:t>
            </a:r>
            <a:r>
              <a:rPr sz="2200" spc="-10" dirty="0"/>
              <a:t>company’s</a:t>
            </a:r>
            <a:r>
              <a:rPr sz="2200" spc="-55" dirty="0"/>
              <a:t> </a:t>
            </a:r>
            <a:r>
              <a:rPr sz="2200" spc="-20" dirty="0"/>
              <a:t>past </a:t>
            </a:r>
            <a:r>
              <a:rPr sz="2200" spc="-10" dirty="0"/>
              <a:t>performance.</a:t>
            </a:r>
            <a:r>
              <a:rPr sz="2200" spc="-75" dirty="0"/>
              <a:t> </a:t>
            </a:r>
            <a:r>
              <a:rPr sz="2200" dirty="0"/>
              <a:t>In</a:t>
            </a:r>
            <a:r>
              <a:rPr sz="2200" spc="-35" dirty="0"/>
              <a:t> </a:t>
            </a:r>
            <a:r>
              <a:rPr sz="2200" i="1" dirty="0">
                <a:latin typeface="Corbel"/>
                <a:cs typeface="Corbel"/>
              </a:rPr>
              <a:t>T</a:t>
            </a:r>
            <a:r>
              <a:rPr sz="2200" i="1" spc="-35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&amp;</a:t>
            </a:r>
            <a:r>
              <a:rPr sz="2200" i="1" spc="-110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S</a:t>
            </a:r>
            <a:r>
              <a:rPr sz="2200" i="1" spc="-45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Products,</a:t>
            </a:r>
            <a:r>
              <a:rPr sz="2200" i="1" spc="-15" dirty="0">
                <a:latin typeface="Corbel"/>
                <a:cs typeface="Corbel"/>
              </a:rPr>
              <a:t> </a:t>
            </a:r>
            <a:r>
              <a:rPr sz="2200" i="1" dirty="0">
                <a:latin typeface="Corbel"/>
                <a:cs typeface="Corbel"/>
              </a:rPr>
              <a:t>Inc.</a:t>
            </a:r>
            <a:r>
              <a:rPr sz="2200" i="1" spc="-40" dirty="0">
                <a:latin typeface="Corbel"/>
                <a:cs typeface="Corbel"/>
              </a:rPr>
              <a:t> </a:t>
            </a:r>
            <a:r>
              <a:rPr sz="2200" i="1" spc="-45" dirty="0">
                <a:latin typeface="Corbel"/>
                <a:cs typeface="Corbel"/>
              </a:rPr>
              <a:t>v.</a:t>
            </a:r>
            <a:r>
              <a:rPr sz="2200" i="1" spc="-110" dirty="0">
                <a:latin typeface="Corbel"/>
                <a:cs typeface="Corbel"/>
              </a:rPr>
              <a:t> </a:t>
            </a:r>
            <a:r>
              <a:rPr sz="2200" i="1" spc="-20" dirty="0">
                <a:latin typeface="Corbel"/>
                <a:cs typeface="Corbel"/>
              </a:rPr>
              <a:t>United</a:t>
            </a:r>
            <a:r>
              <a:rPr sz="2200" i="1" spc="-90" dirty="0">
                <a:latin typeface="Corbel"/>
                <a:cs typeface="Corbel"/>
              </a:rPr>
              <a:t> </a:t>
            </a:r>
            <a:r>
              <a:rPr sz="2200" i="1" spc="-10" dirty="0">
                <a:latin typeface="Corbel"/>
                <a:cs typeface="Corbel"/>
              </a:rPr>
              <a:t>States</a:t>
            </a:r>
            <a:r>
              <a:rPr sz="2200" spc="-10" dirty="0"/>
              <a:t>,</a:t>
            </a:r>
            <a:r>
              <a:rPr sz="2200" spc="-25" dirty="0"/>
              <a:t> </a:t>
            </a:r>
            <a:r>
              <a:rPr sz="2200" spc="-10" dirty="0"/>
              <a:t>the</a:t>
            </a:r>
            <a:r>
              <a:rPr sz="2200" spc="-100" dirty="0"/>
              <a:t> </a:t>
            </a:r>
            <a:r>
              <a:rPr sz="2200" dirty="0"/>
              <a:t>Court</a:t>
            </a:r>
            <a:r>
              <a:rPr sz="2200" spc="-30" dirty="0"/>
              <a:t> </a:t>
            </a:r>
            <a:r>
              <a:rPr sz="2200" dirty="0"/>
              <a:t>of</a:t>
            </a:r>
            <a:r>
              <a:rPr sz="2200" spc="-45" dirty="0"/>
              <a:t> </a:t>
            </a:r>
            <a:r>
              <a:rPr sz="2200" spc="-10" dirty="0"/>
              <a:t>Federal</a:t>
            </a:r>
            <a:r>
              <a:rPr sz="2200" spc="-95" dirty="0"/>
              <a:t> </a:t>
            </a:r>
            <a:r>
              <a:rPr sz="2200" dirty="0"/>
              <a:t>Claims</a:t>
            </a:r>
            <a:r>
              <a:rPr sz="2200" spc="-20" dirty="0"/>
              <a:t> </a:t>
            </a:r>
            <a:r>
              <a:rPr sz="2200" dirty="0"/>
              <a:t>cautioned</a:t>
            </a:r>
            <a:r>
              <a:rPr sz="2200" spc="-35" dirty="0"/>
              <a:t> </a:t>
            </a:r>
            <a:r>
              <a:rPr sz="2200" dirty="0"/>
              <a:t>that</a:t>
            </a:r>
            <a:r>
              <a:rPr sz="2200" spc="-35" dirty="0"/>
              <a:t> </a:t>
            </a:r>
            <a:r>
              <a:rPr sz="2200" spc="-50" dirty="0"/>
              <a:t>a </a:t>
            </a:r>
            <a:r>
              <a:rPr sz="2200" dirty="0"/>
              <a:t>parent</a:t>
            </a:r>
            <a:r>
              <a:rPr sz="2200" spc="-55" dirty="0"/>
              <a:t> </a:t>
            </a:r>
            <a:r>
              <a:rPr sz="2200" spc="-10" dirty="0"/>
              <a:t>corporation</a:t>
            </a:r>
            <a:r>
              <a:rPr sz="2200" spc="-40" dirty="0"/>
              <a:t> </a:t>
            </a:r>
            <a:r>
              <a:rPr sz="2200" dirty="0"/>
              <a:t>and</a:t>
            </a:r>
            <a:r>
              <a:rPr sz="2200" spc="-60" dirty="0"/>
              <a:t> </a:t>
            </a:r>
            <a:r>
              <a:rPr sz="2200" dirty="0"/>
              <a:t>its</a:t>
            </a:r>
            <a:r>
              <a:rPr sz="2200" spc="-45" dirty="0"/>
              <a:t> </a:t>
            </a:r>
            <a:r>
              <a:rPr sz="2200" spc="-10" dirty="0"/>
              <a:t>subsidiary</a:t>
            </a:r>
            <a:r>
              <a:rPr sz="2200" spc="-40" dirty="0"/>
              <a:t> </a:t>
            </a:r>
            <a:r>
              <a:rPr sz="2200" dirty="0"/>
              <a:t>are</a:t>
            </a:r>
            <a:r>
              <a:rPr sz="2200" spc="-50" dirty="0"/>
              <a:t> </a:t>
            </a:r>
            <a:r>
              <a:rPr sz="2200" dirty="0"/>
              <a:t>separate</a:t>
            </a:r>
            <a:r>
              <a:rPr sz="2200" spc="-45" dirty="0"/>
              <a:t> </a:t>
            </a:r>
            <a:r>
              <a:rPr sz="2200" dirty="0"/>
              <a:t>and</a:t>
            </a:r>
            <a:r>
              <a:rPr sz="2200" spc="-60" dirty="0"/>
              <a:t> </a:t>
            </a:r>
            <a:r>
              <a:rPr sz="2200" dirty="0"/>
              <a:t>distinct</a:t>
            </a:r>
            <a:r>
              <a:rPr sz="2200" spc="-40" dirty="0"/>
              <a:t> </a:t>
            </a:r>
            <a:r>
              <a:rPr sz="2200" dirty="0"/>
              <a:t>entities,</a:t>
            </a:r>
            <a:r>
              <a:rPr sz="2200" spc="-40" dirty="0"/>
              <a:t> </a:t>
            </a:r>
            <a:r>
              <a:rPr sz="2200" dirty="0"/>
              <a:t>and</a:t>
            </a:r>
            <a:r>
              <a:rPr sz="2200" spc="-65" dirty="0"/>
              <a:t> </a:t>
            </a:r>
            <a:r>
              <a:rPr sz="2200" dirty="0"/>
              <a:t>that</a:t>
            </a:r>
            <a:r>
              <a:rPr sz="2200" spc="-50" dirty="0"/>
              <a:t> </a:t>
            </a:r>
            <a:r>
              <a:rPr sz="2200" dirty="0"/>
              <a:t>a</a:t>
            </a:r>
            <a:r>
              <a:rPr sz="2200" spc="-45" dirty="0"/>
              <a:t> </a:t>
            </a:r>
            <a:r>
              <a:rPr sz="2200" dirty="0"/>
              <a:t>contract</a:t>
            </a:r>
            <a:r>
              <a:rPr sz="2200" spc="-60" dirty="0"/>
              <a:t> </a:t>
            </a:r>
            <a:r>
              <a:rPr sz="2200" spc="-20" dirty="0"/>
              <a:t>with</a:t>
            </a:r>
            <a:r>
              <a:rPr sz="2200" spc="550" dirty="0"/>
              <a:t> </a:t>
            </a:r>
            <a:r>
              <a:rPr sz="2200" dirty="0"/>
              <a:t>one</a:t>
            </a:r>
            <a:r>
              <a:rPr sz="2200" spc="-75" dirty="0"/>
              <a:t> </a:t>
            </a:r>
            <a:r>
              <a:rPr sz="2200" dirty="0"/>
              <a:t>is</a:t>
            </a:r>
            <a:r>
              <a:rPr sz="2200" spc="-40" dirty="0"/>
              <a:t> </a:t>
            </a:r>
            <a:r>
              <a:rPr sz="2200" dirty="0"/>
              <a:t>not</a:t>
            </a:r>
            <a:r>
              <a:rPr sz="2200" spc="-45" dirty="0"/>
              <a:t> </a:t>
            </a:r>
            <a:r>
              <a:rPr sz="2200" dirty="0"/>
              <a:t>a</a:t>
            </a:r>
            <a:r>
              <a:rPr sz="2200" spc="-45" dirty="0"/>
              <a:t> </a:t>
            </a:r>
            <a:r>
              <a:rPr sz="2200" dirty="0"/>
              <a:t>contract</a:t>
            </a:r>
            <a:r>
              <a:rPr sz="2200" spc="-45" dirty="0"/>
              <a:t> </a:t>
            </a:r>
            <a:r>
              <a:rPr sz="2200" dirty="0"/>
              <a:t>with</a:t>
            </a:r>
            <a:r>
              <a:rPr sz="2200" spc="-30" dirty="0"/>
              <a:t> </a:t>
            </a:r>
            <a:r>
              <a:rPr sz="2200" dirty="0"/>
              <a:t>both</a:t>
            </a:r>
            <a:r>
              <a:rPr sz="2200" spc="-50" dirty="0"/>
              <a:t> </a:t>
            </a:r>
            <a:r>
              <a:rPr sz="2200" dirty="0"/>
              <a:t>entities.</a:t>
            </a:r>
            <a:r>
              <a:rPr sz="2200" spc="370" dirty="0"/>
              <a:t> </a:t>
            </a:r>
            <a:r>
              <a:rPr sz="2200" dirty="0"/>
              <a:t>48</a:t>
            </a:r>
            <a:r>
              <a:rPr sz="2200" spc="-40" dirty="0"/>
              <a:t> </a:t>
            </a:r>
            <a:r>
              <a:rPr sz="2200" spc="-10" dirty="0"/>
              <a:t>Fed.</a:t>
            </a:r>
            <a:r>
              <a:rPr sz="2200" spc="-100" dirty="0"/>
              <a:t> </a:t>
            </a:r>
            <a:r>
              <a:rPr sz="2200" dirty="0"/>
              <a:t>Cl.</a:t>
            </a:r>
            <a:r>
              <a:rPr sz="2200" spc="-30" dirty="0"/>
              <a:t> </a:t>
            </a:r>
            <a:r>
              <a:rPr sz="2200" dirty="0"/>
              <a:t>100,</a:t>
            </a:r>
            <a:r>
              <a:rPr sz="2200" spc="-55" dirty="0"/>
              <a:t> </a:t>
            </a:r>
            <a:r>
              <a:rPr sz="2200" dirty="0"/>
              <a:t>111</a:t>
            </a:r>
            <a:r>
              <a:rPr sz="2200" spc="-40" dirty="0"/>
              <a:t> </a:t>
            </a:r>
            <a:r>
              <a:rPr sz="2200" dirty="0"/>
              <a:t>(2000).</a:t>
            </a:r>
            <a:r>
              <a:rPr sz="2200" spc="360" dirty="0"/>
              <a:t> </a:t>
            </a:r>
            <a:r>
              <a:rPr sz="2200" spc="-20" dirty="0"/>
              <a:t>However,</a:t>
            </a:r>
            <a:r>
              <a:rPr sz="2200" spc="-30" dirty="0"/>
              <a:t> </a:t>
            </a:r>
            <a:r>
              <a:rPr sz="2200" spc="-10" dirty="0"/>
              <a:t>the</a:t>
            </a:r>
            <a:r>
              <a:rPr sz="2200" spc="-100" dirty="0"/>
              <a:t> </a:t>
            </a:r>
            <a:r>
              <a:rPr sz="2200" dirty="0"/>
              <a:t>Court</a:t>
            </a:r>
            <a:r>
              <a:rPr sz="2200" spc="-35" dirty="0"/>
              <a:t> </a:t>
            </a:r>
            <a:r>
              <a:rPr sz="2200" dirty="0"/>
              <a:t>also</a:t>
            </a:r>
            <a:r>
              <a:rPr sz="2200" spc="-45" dirty="0"/>
              <a:t> </a:t>
            </a:r>
            <a:r>
              <a:rPr sz="2200" spc="-10" dirty="0"/>
              <a:t>stated </a:t>
            </a:r>
            <a:r>
              <a:rPr sz="2200" dirty="0"/>
              <a:t>that</a:t>
            </a:r>
            <a:r>
              <a:rPr sz="2200" spc="-65" dirty="0"/>
              <a:t> </a:t>
            </a:r>
            <a:r>
              <a:rPr sz="2200" dirty="0"/>
              <a:t>the</a:t>
            </a:r>
            <a:r>
              <a:rPr sz="2200" spc="-45" dirty="0"/>
              <a:t> </a:t>
            </a:r>
            <a:r>
              <a:rPr sz="2200" dirty="0"/>
              <a:t>agency</a:t>
            </a:r>
            <a:r>
              <a:rPr sz="2200" spc="-60" dirty="0"/>
              <a:t> </a:t>
            </a:r>
            <a:r>
              <a:rPr sz="2200" i="1" dirty="0">
                <a:latin typeface="Corbel"/>
                <a:cs typeface="Corbel"/>
              </a:rPr>
              <a:t>may</a:t>
            </a:r>
            <a:r>
              <a:rPr sz="2200" i="1" spc="-60" dirty="0">
                <a:latin typeface="Corbel"/>
                <a:cs typeface="Corbel"/>
              </a:rPr>
              <a:t> </a:t>
            </a:r>
            <a:r>
              <a:rPr sz="2200" dirty="0"/>
              <a:t>properly</a:t>
            </a:r>
            <a:r>
              <a:rPr sz="2200" spc="-40" dirty="0"/>
              <a:t> </a:t>
            </a:r>
            <a:r>
              <a:rPr sz="2200" dirty="0"/>
              <a:t>consider</a:t>
            </a:r>
            <a:r>
              <a:rPr sz="2200" spc="-50" dirty="0"/>
              <a:t> </a:t>
            </a:r>
            <a:r>
              <a:rPr sz="2200" dirty="0"/>
              <a:t>the</a:t>
            </a:r>
            <a:r>
              <a:rPr sz="2200" spc="-45" dirty="0"/>
              <a:t> </a:t>
            </a:r>
            <a:r>
              <a:rPr sz="2200" dirty="0"/>
              <a:t>parent</a:t>
            </a:r>
            <a:r>
              <a:rPr sz="2200" spc="-60" dirty="0"/>
              <a:t> </a:t>
            </a:r>
            <a:r>
              <a:rPr sz="2200" spc="-10" dirty="0"/>
              <a:t>company’s</a:t>
            </a:r>
            <a:r>
              <a:rPr sz="2200" spc="-65" dirty="0"/>
              <a:t> </a:t>
            </a:r>
            <a:r>
              <a:rPr sz="2200" dirty="0"/>
              <a:t>resources</a:t>
            </a:r>
            <a:r>
              <a:rPr sz="2200" spc="-35" dirty="0"/>
              <a:t> </a:t>
            </a:r>
            <a:r>
              <a:rPr sz="2200" dirty="0"/>
              <a:t>in</a:t>
            </a:r>
            <a:r>
              <a:rPr sz="2200" spc="-55" dirty="0"/>
              <a:t> </a:t>
            </a:r>
            <a:r>
              <a:rPr sz="2200" spc="-10" dirty="0"/>
              <a:t>evaluating</a:t>
            </a:r>
            <a:r>
              <a:rPr sz="2200" spc="-65" dirty="0"/>
              <a:t> </a:t>
            </a:r>
            <a:r>
              <a:rPr sz="2200" dirty="0"/>
              <a:t>the</a:t>
            </a:r>
            <a:r>
              <a:rPr sz="2200" spc="-55" dirty="0"/>
              <a:t> </a:t>
            </a:r>
            <a:r>
              <a:rPr sz="2200" spc="-10" dirty="0"/>
              <a:t>offer, </a:t>
            </a:r>
            <a:r>
              <a:rPr sz="2200" dirty="0"/>
              <a:t>where</a:t>
            </a:r>
            <a:r>
              <a:rPr sz="2200" spc="-30" dirty="0"/>
              <a:t> </a:t>
            </a:r>
            <a:r>
              <a:rPr sz="2200" dirty="0"/>
              <a:t>an</a:t>
            </a:r>
            <a:r>
              <a:rPr sz="2200" spc="-50" dirty="0"/>
              <a:t> </a:t>
            </a:r>
            <a:r>
              <a:rPr sz="2200" dirty="0"/>
              <a:t>offeror</a:t>
            </a:r>
            <a:r>
              <a:rPr sz="2200" spc="-30" dirty="0"/>
              <a:t> </a:t>
            </a:r>
            <a:r>
              <a:rPr sz="2200" spc="-10" dirty="0"/>
              <a:t>represents</a:t>
            </a:r>
            <a:r>
              <a:rPr sz="2200" spc="-40" dirty="0"/>
              <a:t> </a:t>
            </a:r>
            <a:r>
              <a:rPr sz="2200" dirty="0"/>
              <a:t>in</a:t>
            </a:r>
            <a:r>
              <a:rPr sz="2200" spc="-40" dirty="0"/>
              <a:t> </a:t>
            </a:r>
            <a:r>
              <a:rPr sz="2200" dirty="0"/>
              <a:t>its</a:t>
            </a:r>
            <a:r>
              <a:rPr sz="2200" spc="-50" dirty="0"/>
              <a:t> </a:t>
            </a:r>
            <a:r>
              <a:rPr sz="2200" dirty="0"/>
              <a:t>offer</a:t>
            </a:r>
            <a:r>
              <a:rPr sz="2200" spc="-35" dirty="0"/>
              <a:t> </a:t>
            </a:r>
            <a:r>
              <a:rPr sz="2200" dirty="0"/>
              <a:t>that</a:t>
            </a:r>
            <a:r>
              <a:rPr sz="2200" spc="-55" dirty="0"/>
              <a:t> </a:t>
            </a:r>
            <a:r>
              <a:rPr sz="2200" dirty="0"/>
              <a:t>resources</a:t>
            </a:r>
            <a:r>
              <a:rPr sz="2200" spc="-25" dirty="0"/>
              <a:t> </a:t>
            </a:r>
            <a:r>
              <a:rPr sz="2200" dirty="0"/>
              <a:t>of</a:t>
            </a:r>
            <a:r>
              <a:rPr sz="2200" spc="-45" dirty="0"/>
              <a:t> </a:t>
            </a:r>
            <a:r>
              <a:rPr sz="2200" dirty="0"/>
              <a:t>its</a:t>
            </a:r>
            <a:r>
              <a:rPr sz="2200" spc="-60" dirty="0"/>
              <a:t> </a:t>
            </a:r>
            <a:r>
              <a:rPr sz="2200" dirty="0"/>
              <a:t>parent</a:t>
            </a:r>
            <a:r>
              <a:rPr sz="2200" spc="-40" dirty="0"/>
              <a:t> </a:t>
            </a:r>
            <a:r>
              <a:rPr sz="2200" dirty="0"/>
              <a:t>will</a:t>
            </a:r>
            <a:r>
              <a:rPr sz="2200" spc="-30" dirty="0"/>
              <a:t> </a:t>
            </a:r>
            <a:r>
              <a:rPr sz="2200" dirty="0"/>
              <a:t>be</a:t>
            </a:r>
            <a:r>
              <a:rPr sz="2200" spc="-50" dirty="0"/>
              <a:t> </a:t>
            </a:r>
            <a:r>
              <a:rPr sz="2200" dirty="0"/>
              <a:t>committed</a:t>
            </a:r>
            <a:r>
              <a:rPr sz="2200" spc="-45" dirty="0"/>
              <a:t> </a:t>
            </a:r>
            <a:r>
              <a:rPr sz="2200" dirty="0"/>
              <a:t>to</a:t>
            </a:r>
            <a:r>
              <a:rPr sz="2200" spc="-55" dirty="0"/>
              <a:t> </a:t>
            </a:r>
            <a:r>
              <a:rPr sz="2200" spc="-25" dirty="0"/>
              <a:t>the </a:t>
            </a:r>
            <a:r>
              <a:rPr sz="2200" dirty="0"/>
              <a:t>contract</a:t>
            </a:r>
            <a:r>
              <a:rPr sz="2200" spc="-55" dirty="0"/>
              <a:t> </a:t>
            </a:r>
            <a:r>
              <a:rPr sz="2200" dirty="0"/>
              <a:t>as</a:t>
            </a:r>
            <a:r>
              <a:rPr sz="2200" spc="-55" dirty="0"/>
              <a:t> </a:t>
            </a:r>
            <a:r>
              <a:rPr sz="2200" dirty="0"/>
              <a:t>long</a:t>
            </a:r>
            <a:r>
              <a:rPr sz="2200" spc="-45" dirty="0"/>
              <a:t> </a:t>
            </a:r>
            <a:r>
              <a:rPr sz="2200" dirty="0"/>
              <a:t>as</a:t>
            </a:r>
            <a:r>
              <a:rPr sz="2200" spc="-55" dirty="0"/>
              <a:t> </a:t>
            </a:r>
            <a:r>
              <a:rPr sz="2200" dirty="0"/>
              <a:t>there</a:t>
            </a:r>
            <a:r>
              <a:rPr sz="2200" spc="-35" dirty="0"/>
              <a:t> </a:t>
            </a:r>
            <a:r>
              <a:rPr sz="2200" dirty="0"/>
              <a:t>was</a:t>
            </a:r>
            <a:r>
              <a:rPr sz="2200" spc="-50" dirty="0"/>
              <a:t> </a:t>
            </a:r>
            <a:r>
              <a:rPr sz="2200" dirty="0"/>
              <a:t>not</a:t>
            </a:r>
            <a:r>
              <a:rPr sz="2200" spc="-60" dirty="0"/>
              <a:t> </a:t>
            </a:r>
            <a:r>
              <a:rPr sz="2200" dirty="0"/>
              <a:t>a</a:t>
            </a:r>
            <a:r>
              <a:rPr sz="2200" spc="-50" dirty="0"/>
              <a:t> </a:t>
            </a:r>
            <a:r>
              <a:rPr sz="2200" dirty="0"/>
              <a:t>prohibition</a:t>
            </a:r>
            <a:r>
              <a:rPr sz="2200" spc="-20" dirty="0"/>
              <a:t> </a:t>
            </a:r>
            <a:r>
              <a:rPr sz="2200" dirty="0"/>
              <a:t>in</a:t>
            </a:r>
            <a:r>
              <a:rPr sz="2200" spc="-40" dirty="0"/>
              <a:t> </a:t>
            </a:r>
            <a:r>
              <a:rPr sz="2200" dirty="0"/>
              <a:t>the</a:t>
            </a:r>
            <a:r>
              <a:rPr sz="2200" spc="-35" dirty="0"/>
              <a:t> </a:t>
            </a:r>
            <a:r>
              <a:rPr sz="2200" dirty="0"/>
              <a:t>RFP</a:t>
            </a:r>
            <a:r>
              <a:rPr sz="2200" spc="-45" dirty="0"/>
              <a:t> </a:t>
            </a:r>
            <a:r>
              <a:rPr sz="2200" dirty="0"/>
              <a:t>against</a:t>
            </a:r>
            <a:r>
              <a:rPr sz="2200" spc="-60" dirty="0"/>
              <a:t> </a:t>
            </a:r>
            <a:r>
              <a:rPr sz="2200" spc="-10" dirty="0"/>
              <a:t>subsidiaries</a:t>
            </a:r>
            <a:r>
              <a:rPr sz="2200" spc="-20" dirty="0"/>
              <a:t> </a:t>
            </a:r>
            <a:r>
              <a:rPr sz="2200" dirty="0"/>
              <a:t>relying</a:t>
            </a:r>
            <a:r>
              <a:rPr sz="2200" spc="-40" dirty="0"/>
              <a:t> </a:t>
            </a:r>
            <a:r>
              <a:rPr sz="2200" dirty="0"/>
              <a:t>on</a:t>
            </a:r>
            <a:r>
              <a:rPr sz="2200" spc="-40" dirty="0"/>
              <a:t> </a:t>
            </a:r>
            <a:r>
              <a:rPr sz="2200" spc="-25" dirty="0"/>
              <a:t>the </a:t>
            </a:r>
            <a:r>
              <a:rPr sz="2200" dirty="0"/>
              <a:t>resources</a:t>
            </a:r>
            <a:r>
              <a:rPr sz="2200" spc="-50" dirty="0"/>
              <a:t> </a:t>
            </a:r>
            <a:r>
              <a:rPr sz="2200" dirty="0"/>
              <a:t>of</a:t>
            </a:r>
            <a:r>
              <a:rPr sz="2200" spc="-55" dirty="0"/>
              <a:t> </a:t>
            </a:r>
            <a:r>
              <a:rPr sz="2200" dirty="0"/>
              <a:t>their</a:t>
            </a:r>
            <a:r>
              <a:rPr sz="2200" spc="-25" dirty="0"/>
              <a:t> </a:t>
            </a:r>
            <a:r>
              <a:rPr sz="2200" dirty="0"/>
              <a:t>corporate</a:t>
            </a:r>
            <a:r>
              <a:rPr sz="2200" spc="-40" dirty="0"/>
              <a:t> </a:t>
            </a:r>
            <a:r>
              <a:rPr sz="2200" dirty="0"/>
              <a:t>parents.</a:t>
            </a:r>
            <a:r>
              <a:rPr sz="2200" spc="345" dirty="0"/>
              <a:t> </a:t>
            </a:r>
            <a:r>
              <a:rPr sz="2200" dirty="0"/>
              <a:t>48</a:t>
            </a:r>
            <a:r>
              <a:rPr sz="2200" spc="-40" dirty="0"/>
              <a:t> </a:t>
            </a:r>
            <a:r>
              <a:rPr sz="2200" spc="-20" dirty="0"/>
              <a:t>Fed.</a:t>
            </a:r>
            <a:r>
              <a:rPr sz="2200" spc="-90" dirty="0"/>
              <a:t> </a:t>
            </a:r>
            <a:r>
              <a:rPr sz="2200" dirty="0"/>
              <a:t>Cl.</a:t>
            </a:r>
            <a:r>
              <a:rPr sz="2200" spc="-30" dirty="0"/>
              <a:t> </a:t>
            </a:r>
            <a:r>
              <a:rPr sz="2200" dirty="0"/>
              <a:t>at</a:t>
            </a:r>
            <a:r>
              <a:rPr sz="2200" spc="-55" dirty="0"/>
              <a:t> </a:t>
            </a:r>
            <a:r>
              <a:rPr sz="2200" spc="-20" dirty="0"/>
              <a:t>111.</a:t>
            </a:r>
            <a:endParaRPr sz="2200">
              <a:latin typeface="Corbel"/>
              <a:cs typeface="Corbel"/>
            </a:endParaRPr>
          </a:p>
          <a:p>
            <a:pPr marL="195580" marR="141605" indent="-183515">
              <a:lnSpc>
                <a:spcPts val="2110"/>
              </a:lnSpc>
              <a:spcBef>
                <a:spcPts val="1420"/>
              </a:spcBef>
              <a:buClr>
                <a:srgbClr val="FFFFFF"/>
              </a:buClr>
              <a:buFont typeface="Wingdings"/>
              <a:buChar char=""/>
              <a:tabLst>
                <a:tab pos="231775" algn="l"/>
                <a:tab pos="232410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z="2200" dirty="0"/>
              <a:t>This</a:t>
            </a:r>
            <a:r>
              <a:rPr sz="2200" spc="-40" dirty="0"/>
              <a:t> </a:t>
            </a:r>
            <a:r>
              <a:rPr sz="2200" dirty="0"/>
              <a:t>rule</a:t>
            </a:r>
            <a:r>
              <a:rPr sz="2200" spc="-35" dirty="0"/>
              <a:t> </a:t>
            </a:r>
            <a:r>
              <a:rPr sz="2200" dirty="0"/>
              <a:t>could</a:t>
            </a:r>
            <a:r>
              <a:rPr sz="2200" spc="-50" dirty="0"/>
              <a:t> </a:t>
            </a:r>
            <a:r>
              <a:rPr sz="2200" dirty="0"/>
              <a:t>also</a:t>
            </a:r>
            <a:r>
              <a:rPr sz="2200" spc="-45" dirty="0"/>
              <a:t> </a:t>
            </a:r>
            <a:r>
              <a:rPr sz="2200" dirty="0"/>
              <a:t>apply</a:t>
            </a:r>
            <a:r>
              <a:rPr sz="2200" spc="-55" dirty="0"/>
              <a:t> </a:t>
            </a:r>
            <a:r>
              <a:rPr sz="2200" dirty="0"/>
              <a:t>to</a:t>
            </a:r>
            <a:r>
              <a:rPr sz="2200" spc="-55" dirty="0"/>
              <a:t> </a:t>
            </a:r>
            <a:r>
              <a:rPr sz="2200" dirty="0"/>
              <a:t>a</a:t>
            </a:r>
            <a:r>
              <a:rPr sz="2200" spc="-50" dirty="0"/>
              <a:t> </a:t>
            </a:r>
            <a:r>
              <a:rPr sz="2200" spc="-10" dirty="0"/>
              <a:t>subsidiary</a:t>
            </a:r>
            <a:r>
              <a:rPr sz="2200" spc="-45" dirty="0"/>
              <a:t> </a:t>
            </a:r>
            <a:r>
              <a:rPr sz="2200" dirty="0"/>
              <a:t>benefiting</a:t>
            </a:r>
            <a:r>
              <a:rPr sz="2200" spc="-45" dirty="0"/>
              <a:t> </a:t>
            </a:r>
            <a:r>
              <a:rPr sz="2200" dirty="0"/>
              <a:t>from</a:t>
            </a:r>
            <a:r>
              <a:rPr sz="2200" spc="-35" dirty="0"/>
              <a:t> </a:t>
            </a:r>
            <a:r>
              <a:rPr sz="2200" dirty="0"/>
              <a:t>a</a:t>
            </a:r>
            <a:r>
              <a:rPr sz="2200" spc="-55" dirty="0"/>
              <a:t> </a:t>
            </a:r>
            <a:r>
              <a:rPr sz="2200" dirty="0"/>
              <a:t>parent</a:t>
            </a:r>
            <a:r>
              <a:rPr sz="2200" spc="-50" dirty="0"/>
              <a:t> </a:t>
            </a:r>
            <a:r>
              <a:rPr sz="2200" spc="-10" dirty="0"/>
              <a:t>company’s</a:t>
            </a:r>
            <a:r>
              <a:rPr sz="2200" spc="-60" dirty="0"/>
              <a:t> </a:t>
            </a:r>
            <a:r>
              <a:rPr sz="2200" dirty="0"/>
              <a:t>past</a:t>
            </a:r>
            <a:r>
              <a:rPr sz="2200" spc="-65" dirty="0"/>
              <a:t> </a:t>
            </a:r>
            <a:r>
              <a:rPr sz="2200" spc="-10" dirty="0"/>
              <a:t>performance. </a:t>
            </a:r>
            <a:r>
              <a:rPr sz="2200" spc="-20" dirty="0"/>
              <a:t>However,</a:t>
            </a:r>
            <a:r>
              <a:rPr sz="2200" spc="-50" dirty="0"/>
              <a:t> </a:t>
            </a:r>
            <a:r>
              <a:rPr sz="2200" dirty="0"/>
              <a:t>for</a:t>
            </a:r>
            <a:r>
              <a:rPr sz="2200" spc="-55" dirty="0"/>
              <a:t> </a:t>
            </a:r>
            <a:r>
              <a:rPr sz="2200" dirty="0"/>
              <a:t>the</a:t>
            </a:r>
            <a:r>
              <a:rPr sz="2200" spc="-55" dirty="0"/>
              <a:t> </a:t>
            </a:r>
            <a:r>
              <a:rPr sz="2200" dirty="0"/>
              <a:t>contracting</a:t>
            </a:r>
            <a:r>
              <a:rPr sz="2200" spc="-55" dirty="0"/>
              <a:t> </a:t>
            </a:r>
            <a:r>
              <a:rPr sz="2200" dirty="0"/>
              <a:t>officer</a:t>
            </a:r>
            <a:r>
              <a:rPr sz="2200" spc="-35" dirty="0"/>
              <a:t> </a:t>
            </a:r>
            <a:r>
              <a:rPr sz="2200" dirty="0"/>
              <a:t>to</a:t>
            </a:r>
            <a:r>
              <a:rPr sz="2200" spc="-60" dirty="0"/>
              <a:t> </a:t>
            </a:r>
            <a:r>
              <a:rPr sz="2200" dirty="0"/>
              <a:t>be</a:t>
            </a:r>
            <a:r>
              <a:rPr sz="2200" spc="-50" dirty="0"/>
              <a:t> </a:t>
            </a:r>
            <a:r>
              <a:rPr sz="2200" dirty="0"/>
              <a:t>at</a:t>
            </a:r>
            <a:r>
              <a:rPr sz="2200" spc="-70" dirty="0"/>
              <a:t> </a:t>
            </a:r>
            <a:r>
              <a:rPr sz="2200" dirty="0"/>
              <a:t>liberty</a:t>
            </a:r>
            <a:r>
              <a:rPr sz="2200" spc="-40" dirty="0"/>
              <a:t> </a:t>
            </a:r>
            <a:r>
              <a:rPr sz="2200" dirty="0"/>
              <a:t>to</a:t>
            </a:r>
            <a:r>
              <a:rPr sz="2200" spc="-60" dirty="0"/>
              <a:t> </a:t>
            </a:r>
            <a:r>
              <a:rPr sz="2200" dirty="0"/>
              <a:t>reasonably</a:t>
            </a:r>
            <a:r>
              <a:rPr sz="2200" spc="-45" dirty="0"/>
              <a:t> </a:t>
            </a:r>
            <a:r>
              <a:rPr sz="2200" dirty="0"/>
              <a:t>consider</a:t>
            </a:r>
            <a:r>
              <a:rPr sz="2200" spc="-45" dirty="0"/>
              <a:t> </a:t>
            </a:r>
            <a:r>
              <a:rPr sz="2200" dirty="0"/>
              <a:t>the</a:t>
            </a:r>
            <a:r>
              <a:rPr sz="2200" spc="-45" dirty="0"/>
              <a:t> </a:t>
            </a:r>
            <a:r>
              <a:rPr sz="2200" dirty="0"/>
              <a:t>past</a:t>
            </a:r>
            <a:r>
              <a:rPr sz="2200" spc="-75" dirty="0"/>
              <a:t> </a:t>
            </a:r>
            <a:r>
              <a:rPr sz="2200" spc="-10" dirty="0"/>
              <a:t>performance </a:t>
            </a:r>
            <a:r>
              <a:rPr sz="2200" dirty="0"/>
              <a:t>of</a:t>
            </a:r>
            <a:r>
              <a:rPr sz="2200" spc="-55" dirty="0"/>
              <a:t> </a:t>
            </a:r>
            <a:r>
              <a:rPr sz="2200" dirty="0"/>
              <a:t>parent</a:t>
            </a:r>
            <a:r>
              <a:rPr sz="2200" spc="-55" dirty="0"/>
              <a:t> </a:t>
            </a:r>
            <a:r>
              <a:rPr sz="2200" dirty="0"/>
              <a:t>and/or</a:t>
            </a:r>
            <a:r>
              <a:rPr sz="2200" spc="-60" dirty="0"/>
              <a:t> </a:t>
            </a:r>
            <a:r>
              <a:rPr sz="2200" dirty="0"/>
              <a:t>affiliated</a:t>
            </a:r>
            <a:r>
              <a:rPr sz="2200" spc="-30" dirty="0"/>
              <a:t> </a:t>
            </a:r>
            <a:r>
              <a:rPr sz="2200" spc="-10" dirty="0"/>
              <a:t>companies,</a:t>
            </a:r>
            <a:r>
              <a:rPr sz="2200" spc="-50" dirty="0"/>
              <a:t> </a:t>
            </a:r>
            <a:r>
              <a:rPr sz="2200" dirty="0"/>
              <a:t>the</a:t>
            </a:r>
            <a:r>
              <a:rPr sz="2200" spc="-45" dirty="0"/>
              <a:t> </a:t>
            </a:r>
            <a:r>
              <a:rPr sz="2200" spc="-10" dirty="0"/>
              <a:t>proposals</a:t>
            </a:r>
            <a:r>
              <a:rPr sz="2200" spc="-60" dirty="0"/>
              <a:t> </a:t>
            </a:r>
            <a:r>
              <a:rPr sz="2200" dirty="0"/>
              <a:t>should</a:t>
            </a:r>
            <a:r>
              <a:rPr sz="2200" spc="-35" dirty="0"/>
              <a:t> </a:t>
            </a:r>
            <a:r>
              <a:rPr sz="2200" dirty="0"/>
              <a:t>clearly</a:t>
            </a:r>
            <a:r>
              <a:rPr sz="2200" spc="-40" dirty="0"/>
              <a:t> </a:t>
            </a:r>
            <a:r>
              <a:rPr sz="2200" dirty="0"/>
              <a:t>show</a:t>
            </a:r>
            <a:r>
              <a:rPr sz="2200" spc="-40" dirty="0"/>
              <a:t> </a:t>
            </a:r>
            <a:r>
              <a:rPr sz="2200" dirty="0"/>
              <a:t>that</a:t>
            </a:r>
            <a:r>
              <a:rPr sz="2200" spc="-55" dirty="0"/>
              <a:t> </a:t>
            </a:r>
            <a:r>
              <a:rPr sz="2200" dirty="0"/>
              <a:t>the</a:t>
            </a:r>
            <a:r>
              <a:rPr sz="2200" spc="-40" dirty="0"/>
              <a:t> </a:t>
            </a:r>
            <a:r>
              <a:rPr sz="2200" dirty="0"/>
              <a:t>affiliate</a:t>
            </a:r>
            <a:r>
              <a:rPr sz="2200" spc="-45" dirty="0"/>
              <a:t> </a:t>
            </a:r>
            <a:r>
              <a:rPr sz="2200" dirty="0"/>
              <a:t>or</a:t>
            </a:r>
            <a:r>
              <a:rPr sz="2200" spc="-55" dirty="0"/>
              <a:t> </a:t>
            </a:r>
            <a:r>
              <a:rPr sz="2200" spc="-10" dirty="0"/>
              <a:t>other </a:t>
            </a:r>
            <a:r>
              <a:rPr sz="2200" dirty="0"/>
              <a:t>company</a:t>
            </a:r>
            <a:r>
              <a:rPr sz="2200" spc="-75" dirty="0"/>
              <a:t> </a:t>
            </a:r>
            <a:r>
              <a:rPr sz="2200" dirty="0"/>
              <a:t>will</a:t>
            </a:r>
            <a:r>
              <a:rPr sz="2200" spc="-35" dirty="0"/>
              <a:t> </a:t>
            </a:r>
            <a:r>
              <a:rPr sz="2200" dirty="0"/>
              <a:t>have</a:t>
            </a:r>
            <a:r>
              <a:rPr sz="2200" spc="-55" dirty="0"/>
              <a:t> </a:t>
            </a:r>
            <a:r>
              <a:rPr sz="2200" dirty="0"/>
              <a:t>meaningful</a:t>
            </a:r>
            <a:r>
              <a:rPr sz="2200" spc="-45" dirty="0"/>
              <a:t> </a:t>
            </a:r>
            <a:r>
              <a:rPr sz="2200" dirty="0"/>
              <a:t>involvement</a:t>
            </a:r>
            <a:r>
              <a:rPr sz="2200" spc="-40" dirty="0"/>
              <a:t> </a:t>
            </a:r>
            <a:r>
              <a:rPr sz="2200" dirty="0"/>
              <a:t>in</a:t>
            </a:r>
            <a:r>
              <a:rPr sz="2200" spc="-50" dirty="0"/>
              <a:t> </a:t>
            </a:r>
            <a:r>
              <a:rPr sz="2200" dirty="0"/>
              <a:t>the</a:t>
            </a:r>
            <a:r>
              <a:rPr sz="2200" spc="-55" dirty="0"/>
              <a:t> </a:t>
            </a:r>
            <a:r>
              <a:rPr sz="2200" spc="-10" dirty="0"/>
              <a:t>performance</a:t>
            </a:r>
            <a:r>
              <a:rPr sz="2200" spc="-30" dirty="0"/>
              <a:t> </a:t>
            </a:r>
            <a:r>
              <a:rPr sz="2200" dirty="0"/>
              <a:t>of</a:t>
            </a:r>
            <a:r>
              <a:rPr sz="2200" spc="-70" dirty="0"/>
              <a:t> </a:t>
            </a:r>
            <a:r>
              <a:rPr sz="2200" dirty="0"/>
              <a:t>the</a:t>
            </a:r>
            <a:r>
              <a:rPr sz="2200" spc="-45" dirty="0"/>
              <a:t> </a:t>
            </a:r>
            <a:r>
              <a:rPr sz="2200" spc="-10" dirty="0"/>
              <a:t>contract.</a:t>
            </a:r>
            <a:endParaRPr sz="2200"/>
          </a:p>
          <a:p>
            <a:pPr marL="194945" marR="406400" indent="-182880">
              <a:lnSpc>
                <a:spcPts val="2110"/>
              </a:lnSpc>
              <a:spcBef>
                <a:spcPts val="1400"/>
              </a:spcBef>
              <a:buClr>
                <a:srgbClr val="FFFFFF"/>
              </a:buClr>
              <a:buFont typeface="Wingdings"/>
              <a:buChar char=""/>
              <a:tabLst>
                <a:tab pos="195580" algn="l"/>
              </a:tabLst>
            </a:pPr>
            <a:r>
              <a:rPr sz="2200" dirty="0"/>
              <a:t>A</a:t>
            </a:r>
            <a:r>
              <a:rPr sz="2200" spc="-95" dirty="0"/>
              <a:t> </a:t>
            </a:r>
            <a:r>
              <a:rPr sz="2200" dirty="0"/>
              <a:t>Sister</a:t>
            </a:r>
            <a:r>
              <a:rPr sz="2200" spc="-50" dirty="0"/>
              <a:t> </a:t>
            </a:r>
            <a:r>
              <a:rPr sz="2200" spc="-10" dirty="0"/>
              <a:t>subsidiary</a:t>
            </a:r>
            <a:r>
              <a:rPr sz="2200" spc="-45" dirty="0"/>
              <a:t> </a:t>
            </a:r>
            <a:r>
              <a:rPr sz="2200" dirty="0"/>
              <a:t>past</a:t>
            </a:r>
            <a:r>
              <a:rPr sz="2200" spc="-50" dirty="0"/>
              <a:t> </a:t>
            </a:r>
            <a:r>
              <a:rPr sz="2200" dirty="0"/>
              <a:t>performance</a:t>
            </a:r>
            <a:r>
              <a:rPr sz="2200" spc="360" dirty="0"/>
              <a:t> </a:t>
            </a:r>
            <a:r>
              <a:rPr sz="2200" dirty="0"/>
              <a:t>may</a:t>
            </a:r>
            <a:r>
              <a:rPr sz="2200" spc="-55" dirty="0"/>
              <a:t> </a:t>
            </a:r>
            <a:r>
              <a:rPr sz="2200" dirty="0"/>
              <a:t>also</a:t>
            </a:r>
            <a:r>
              <a:rPr sz="2200" spc="-55" dirty="0"/>
              <a:t> </a:t>
            </a:r>
            <a:r>
              <a:rPr sz="2200" dirty="0"/>
              <a:t>be</a:t>
            </a:r>
            <a:r>
              <a:rPr sz="2200" spc="-45" dirty="0"/>
              <a:t> </a:t>
            </a:r>
            <a:r>
              <a:rPr sz="2200" dirty="0"/>
              <a:t>used</a:t>
            </a:r>
            <a:r>
              <a:rPr sz="2200" spc="-45" dirty="0"/>
              <a:t> </a:t>
            </a:r>
            <a:r>
              <a:rPr sz="2200" dirty="0"/>
              <a:t>when</a:t>
            </a:r>
            <a:r>
              <a:rPr sz="2200" spc="-30" dirty="0"/>
              <a:t> </a:t>
            </a:r>
            <a:r>
              <a:rPr sz="2200" dirty="0"/>
              <a:t>the</a:t>
            </a:r>
            <a:r>
              <a:rPr sz="2200" spc="-35" dirty="0"/>
              <a:t> </a:t>
            </a:r>
            <a:r>
              <a:rPr sz="2200" spc="-10" dirty="0"/>
              <a:t>assistance</a:t>
            </a:r>
            <a:r>
              <a:rPr sz="2200" spc="-55" dirty="0"/>
              <a:t> </a:t>
            </a:r>
            <a:r>
              <a:rPr sz="2200" dirty="0"/>
              <a:t>provided</a:t>
            </a:r>
            <a:r>
              <a:rPr sz="2200" spc="-35" dirty="0"/>
              <a:t> </a:t>
            </a:r>
            <a:r>
              <a:rPr sz="2200" dirty="0"/>
              <a:t>is</a:t>
            </a:r>
            <a:r>
              <a:rPr sz="2200" spc="-45" dirty="0"/>
              <a:t> </a:t>
            </a:r>
            <a:r>
              <a:rPr sz="2200" spc="-10" dirty="0"/>
              <a:t>specific </a:t>
            </a:r>
            <a:r>
              <a:rPr sz="2200" dirty="0"/>
              <a:t>and</a:t>
            </a:r>
            <a:r>
              <a:rPr sz="2200" spc="-85" dirty="0"/>
              <a:t> </a:t>
            </a:r>
            <a:r>
              <a:rPr sz="2200" dirty="0"/>
              <a:t>identified</a:t>
            </a:r>
            <a:r>
              <a:rPr sz="2200" spc="-60" dirty="0"/>
              <a:t> </a:t>
            </a:r>
            <a:r>
              <a:rPr sz="2200" spc="-50" dirty="0"/>
              <a:t>.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784475" marR="5080" indent="-771525">
              <a:lnSpc>
                <a:spcPts val="4079"/>
              </a:lnSpc>
              <a:spcBef>
                <a:spcPts val="830"/>
              </a:spcBef>
            </a:pPr>
            <a:r>
              <a:rPr b="0" spc="-10" dirty="0">
                <a:latin typeface="Corbel"/>
                <a:cs typeface="Corbel"/>
              </a:rPr>
              <a:t>SISTER</a:t>
            </a:r>
            <a:r>
              <a:rPr b="0" spc="-100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SUBSIDIARIES</a:t>
            </a:r>
            <a:r>
              <a:rPr b="0" spc="-145" dirty="0">
                <a:latin typeface="Corbel"/>
                <a:cs typeface="Corbel"/>
              </a:rPr>
              <a:t> </a:t>
            </a:r>
            <a:r>
              <a:rPr b="0" spc="-25" dirty="0">
                <a:latin typeface="Corbel"/>
                <a:cs typeface="Corbel"/>
              </a:rPr>
              <a:t>AS </a:t>
            </a:r>
            <a:r>
              <a:rPr b="0" spc="-10" dirty="0">
                <a:latin typeface="Corbel"/>
                <a:cs typeface="Corbel"/>
              </a:rPr>
              <a:t>JOINT/VENTURES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976" y="6656208"/>
            <a:ext cx="38601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©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Birch</a:t>
            </a:r>
            <a:r>
              <a:rPr sz="11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Horton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Bittner</a:t>
            </a:r>
            <a:r>
              <a:rPr sz="11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&amp;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Cherot,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P.C.</a:t>
            </a:r>
            <a:r>
              <a:rPr sz="11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FFFFFF"/>
                </a:solidFill>
                <a:latin typeface="Corbel"/>
                <a:cs typeface="Corbel"/>
              </a:rPr>
              <a:t>2023|</a:t>
            </a:r>
            <a:r>
              <a:rPr sz="11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  <a:hlinkClick r:id="rId2"/>
              </a:rPr>
              <a:t>www.birchhorton.com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499" y="1855139"/>
            <a:ext cx="11144250" cy="448945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975"/>
              </a:spcBef>
              <a:buClr>
                <a:srgbClr val="FFFFFF"/>
              </a:buClr>
              <a:buFont typeface="Wingdings"/>
              <a:buChar char=""/>
              <a:tabLst>
                <a:tab pos="196215" algn="l"/>
              </a:tabLst>
            </a:pPr>
            <a:r>
              <a:rPr sz="2200" b="1" dirty="0">
                <a:solidFill>
                  <a:srgbClr val="F6F3EA"/>
                </a:solidFill>
                <a:latin typeface="Corbel"/>
                <a:cs typeface="Corbel"/>
              </a:rPr>
              <a:t>Nothing</a:t>
            </a:r>
            <a:r>
              <a:rPr sz="2200" b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200" b="1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b="1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spc="-2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r>
              <a:rPr sz="2200" b="1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dirty="0">
                <a:solidFill>
                  <a:srgbClr val="F6F3EA"/>
                </a:solidFill>
                <a:latin typeface="Corbel"/>
                <a:cs typeface="Corbel"/>
              </a:rPr>
              <a:t>Overtly</a:t>
            </a:r>
            <a:r>
              <a:rPr sz="2200" b="1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spc="-10" dirty="0">
                <a:solidFill>
                  <a:srgbClr val="F6F3EA"/>
                </a:solidFill>
                <a:latin typeface="Corbel"/>
                <a:cs typeface="Corbel"/>
              </a:rPr>
              <a:t>Prohibits</a:t>
            </a:r>
            <a:r>
              <a:rPr sz="2200" b="1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spc="-10" dirty="0">
                <a:solidFill>
                  <a:srgbClr val="F6F3EA"/>
                </a:solidFill>
                <a:latin typeface="Corbel"/>
                <a:cs typeface="Corbel"/>
              </a:rPr>
              <a:t>Sister</a:t>
            </a:r>
            <a:r>
              <a:rPr sz="2200" b="1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spc="-10" dirty="0">
                <a:solidFill>
                  <a:srgbClr val="F6F3EA"/>
                </a:solidFill>
                <a:latin typeface="Corbel"/>
                <a:cs typeface="Corbel"/>
              </a:rPr>
              <a:t>Company</a:t>
            </a:r>
            <a:r>
              <a:rPr sz="2200" b="1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spc="-20" dirty="0">
                <a:solidFill>
                  <a:srgbClr val="F6F3EA"/>
                </a:solidFill>
                <a:latin typeface="Corbel"/>
                <a:cs typeface="Corbel"/>
              </a:rPr>
              <a:t>Joint</a:t>
            </a:r>
            <a:r>
              <a:rPr sz="2200" b="1" spc="-1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b="1" spc="-10" dirty="0">
                <a:solidFill>
                  <a:srgbClr val="F6F3EA"/>
                </a:solidFill>
                <a:latin typeface="Corbel"/>
                <a:cs typeface="Corbel"/>
              </a:rPr>
              <a:t>Ventures</a:t>
            </a:r>
            <a:endParaRPr sz="2200">
              <a:latin typeface="Corbel"/>
              <a:cs typeface="Corbel"/>
            </a:endParaRPr>
          </a:p>
          <a:p>
            <a:pPr marL="12700" marR="398780" algn="just">
              <a:lnSpc>
                <a:spcPts val="2110"/>
              </a:lnSpc>
              <a:spcBef>
                <a:spcPts val="1390"/>
              </a:spcBef>
            </a:pP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Based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our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understanding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8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SBA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discussions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limited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number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9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SBA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personnel,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we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are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not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aware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any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statutes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specifically</a:t>
            </a:r>
            <a:r>
              <a:rPr sz="2200" spc="-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address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prohibit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joint</a:t>
            </a:r>
            <a:r>
              <a:rPr sz="2200" spc="-114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ventures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between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sister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companies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owned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by</a:t>
            </a:r>
            <a:r>
              <a:rPr sz="2200" spc="-10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ANCs,</a:t>
            </a:r>
            <a:r>
              <a:rPr sz="2200" spc="-1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Tribes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or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NHO’s.</a:t>
            </a:r>
            <a:endParaRPr sz="2200">
              <a:latin typeface="Corbel"/>
              <a:cs typeface="Corbel"/>
            </a:endParaRPr>
          </a:p>
          <a:p>
            <a:pPr marL="12700" marR="5080">
              <a:lnSpc>
                <a:spcPts val="2110"/>
              </a:lnSpc>
              <a:spcBef>
                <a:spcPts val="1400"/>
              </a:spcBef>
            </a:pP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While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there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are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no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rules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explicitly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on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sister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company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joint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ventures,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there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are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rules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regarding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related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areas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that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may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provide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some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insight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relative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risks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associated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with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sister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company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JV.</a:t>
            </a:r>
            <a:r>
              <a:rPr sz="2200" spc="1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We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have</a:t>
            </a:r>
            <a:r>
              <a:rPr sz="22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reviewed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following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relevant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legal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areas:</a:t>
            </a:r>
            <a:endParaRPr sz="2200">
              <a:latin typeface="Corbel"/>
              <a:cs typeface="Corbel"/>
            </a:endParaRPr>
          </a:p>
          <a:p>
            <a:pPr marL="239395" indent="-227329">
              <a:lnSpc>
                <a:spcPct val="100000"/>
              </a:lnSpc>
              <a:spcBef>
                <a:spcPts val="894"/>
              </a:spcBef>
              <a:buClr>
                <a:srgbClr val="FFFFFF"/>
              </a:buClr>
              <a:buFont typeface="Wingdings"/>
              <a:buChar char=""/>
              <a:tabLst>
                <a:tab pos="239395" algn="l"/>
                <a:tab pos="240029" algn="l"/>
              </a:tabLst>
            </a:pP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General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affiliation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exceptions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200" spc="-6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entity-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owned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small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businesses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8(a)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firms</a:t>
            </a:r>
            <a:endParaRPr sz="2200">
              <a:latin typeface="Corbel"/>
              <a:cs typeface="Corbel"/>
            </a:endParaRPr>
          </a:p>
          <a:p>
            <a:pPr marL="195580" indent="-183515">
              <a:lnSpc>
                <a:spcPct val="100000"/>
              </a:lnSpc>
              <a:spcBef>
                <a:spcPts val="875"/>
              </a:spcBef>
              <a:buClr>
                <a:srgbClr val="FFFFFF"/>
              </a:buClr>
              <a:buFont typeface="Wingdings"/>
              <a:buChar char=""/>
              <a:tabLst>
                <a:tab pos="196215" algn="l"/>
              </a:tabLst>
            </a:pP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Affiliation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exception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for</a:t>
            </a:r>
            <a:r>
              <a:rPr sz="2200" spc="-7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contractual</a:t>
            </a:r>
            <a:r>
              <a:rPr sz="22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relations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between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Entity-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owned</a:t>
            </a:r>
            <a:r>
              <a:rPr sz="2200" spc="-7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sister</a:t>
            </a:r>
            <a:r>
              <a:rPr sz="2200" spc="-6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companies</a:t>
            </a:r>
            <a:endParaRPr sz="2200">
              <a:latin typeface="Corbel"/>
              <a:cs typeface="Corbel"/>
            </a:endParaRPr>
          </a:p>
          <a:p>
            <a:pPr marL="195580" indent="-183515">
              <a:lnSpc>
                <a:spcPct val="100000"/>
              </a:lnSpc>
              <a:spcBef>
                <a:spcPts val="865"/>
              </a:spcBef>
              <a:buClr>
                <a:srgbClr val="FFFFFF"/>
              </a:buClr>
              <a:buFont typeface="Wingdings"/>
              <a:buChar char=""/>
              <a:tabLst>
                <a:tab pos="196215" algn="l"/>
              </a:tabLst>
            </a:pP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New</a:t>
            </a:r>
            <a:r>
              <a:rPr sz="2200" spc="-10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Joint</a:t>
            </a:r>
            <a:r>
              <a:rPr sz="2200" spc="-1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Venture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endParaRPr sz="2200">
              <a:latin typeface="Corbel"/>
              <a:cs typeface="Corbel"/>
            </a:endParaRPr>
          </a:p>
          <a:p>
            <a:pPr marL="12700" marR="408940">
              <a:lnSpc>
                <a:spcPts val="2110"/>
              </a:lnSpc>
              <a:spcBef>
                <a:spcPts val="1385"/>
              </a:spcBef>
            </a:pP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This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is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one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safest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manners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in</a:t>
            </a:r>
            <a:r>
              <a:rPr sz="2200" spc="-4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which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to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claim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past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performance</a:t>
            </a:r>
            <a:r>
              <a:rPr sz="2200" spc="-2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of</a:t>
            </a:r>
            <a:r>
              <a:rPr sz="2200" spc="-5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sister</a:t>
            </a:r>
            <a:r>
              <a:rPr sz="2200" spc="-3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subsidiary, especially</a:t>
            </a:r>
            <a:r>
              <a:rPr sz="2200" spc="-1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under</a:t>
            </a:r>
            <a:r>
              <a:rPr sz="2200" spc="-3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the</a:t>
            </a:r>
            <a:r>
              <a:rPr sz="2200" spc="-2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new</a:t>
            </a:r>
            <a:r>
              <a:rPr sz="2200" spc="-8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SBA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and</a:t>
            </a:r>
            <a:r>
              <a:rPr sz="2200" spc="-50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6F3EA"/>
                </a:solidFill>
                <a:latin typeface="Corbel"/>
                <a:cs typeface="Corbel"/>
              </a:rPr>
              <a:t>DoD</a:t>
            </a:r>
            <a:r>
              <a:rPr sz="2200" spc="-45" dirty="0">
                <a:solidFill>
                  <a:srgbClr val="F6F3EA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6F3EA"/>
                </a:solidFill>
                <a:latin typeface="Corbel"/>
                <a:cs typeface="Corbel"/>
              </a:rPr>
              <a:t>regulations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3940</Words>
  <Application>Microsoft Macintosh PowerPoint</Application>
  <PresentationFormat>Widescreen</PresentationFormat>
  <Paragraphs>260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Montserrat</vt:lpstr>
      <vt:lpstr>OldErika</vt:lpstr>
      <vt:lpstr>Times New Roman</vt:lpstr>
      <vt:lpstr>Trebuchet MS</vt:lpstr>
      <vt:lpstr>Wingdings</vt:lpstr>
      <vt:lpstr>Office Theme</vt:lpstr>
      <vt:lpstr>Custom Design</vt:lpstr>
      <vt:lpstr>PAST PERFORMANCE: AN ALWAYS-CHANGING MINEFIELD</vt:lpstr>
      <vt:lpstr>WHAT WILL WE TALK ABOUT TODAY?</vt:lpstr>
      <vt:lpstr>WHAT ARE PAST PERFORMANCE REGULATIONS</vt:lpstr>
      <vt:lpstr>PAST PERFORMANCE EVALUATION FACTORS</vt:lpstr>
      <vt:lpstr>RATING DEFINITIONS</vt:lpstr>
      <vt:lpstr>RATING DEFINITIONS</vt:lpstr>
      <vt:lpstr>RATING DEFINITIONS</vt:lpstr>
      <vt:lpstr>PAST PERFORMANCE OF A PARENT OR SISTER SUBSIDIARY ?</vt:lpstr>
      <vt:lpstr>SISTER SUBSIDIARIES AS JOINT/VENTURES</vt:lpstr>
      <vt:lpstr>NEW REGULATIONS RELATED TO JOINT/VENTURES</vt:lpstr>
      <vt:lpstr>WHAT IS OFPF POLICY ON “LACK OF” PAST PERFORMANCE?</vt:lpstr>
      <vt:lpstr>WHAT DO THE NEW REGULATIONS MEAN?</vt:lpstr>
      <vt:lpstr>MORE ABOUT DEBRIEFING REGULATIONS TO FIND OUT ABOUT PAST PERFORMANCE</vt:lpstr>
      <vt:lpstr>AN INTERESTING GAO CASE</vt:lpstr>
      <vt:lpstr>MICROTECH TECHNOLOGIES B-420196.3 &amp; B-420196.4 (1/6/23)</vt:lpstr>
      <vt:lpstr>SNODGRASS JV B-420376.2 (1/20/23)</vt:lpstr>
      <vt:lpstr>INNOVATE NOW, LLC B-419546 SUMMARY</vt:lpstr>
      <vt:lpstr>STARLIGHT CORP B-420267;3-4 (3/14/22)</vt:lpstr>
      <vt:lpstr>ECCALON, LLC B-420297 (01/24/22)</vt:lpstr>
      <vt:lpstr>WHERE CAN YOU REACH ME?</vt:lpstr>
      <vt:lpstr>PowerPoint Presentation</vt:lpstr>
      <vt:lpstr>Capturing Past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Performance: an Always Changing Minefield</dc:title>
  <dc:creator>Adele Blow</dc:creator>
  <cp:lastModifiedBy>McKenzie Carter</cp:lastModifiedBy>
  <cp:revision>1</cp:revision>
  <dcterms:created xsi:type="dcterms:W3CDTF">2023-02-15T18:59:31Z</dcterms:created>
  <dcterms:modified xsi:type="dcterms:W3CDTF">2023-02-15T19:05:26Z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2023-02-15T00:00:00Z</vt:filetime>
  </property>
  <property fmtid="{D5CDD505-2E9C-101B-9397-08002B2CF9AE}" pid="5" name="Producer">
    <vt:lpwstr>Adobe PDF Library 11.0</vt:lpwstr>
  </property>
</Properties>
</file>