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7"/>
  </p:sldMasterIdLst>
  <p:notesMasterIdLst>
    <p:notesMasterId r:id="rId36"/>
  </p:notesMasterIdLst>
  <p:handoutMasterIdLst>
    <p:handoutMasterId r:id="rId37"/>
  </p:handoutMasterIdLst>
  <p:sldIdLst>
    <p:sldId id="272" r:id="rId8"/>
    <p:sldId id="298" r:id="rId9"/>
    <p:sldId id="735" r:id="rId10"/>
    <p:sldId id="737" r:id="rId11"/>
    <p:sldId id="739" r:id="rId12"/>
    <p:sldId id="752" r:id="rId13"/>
    <p:sldId id="743" r:id="rId14"/>
    <p:sldId id="773" r:id="rId15"/>
    <p:sldId id="774" r:id="rId16"/>
    <p:sldId id="745" r:id="rId17"/>
    <p:sldId id="772" r:id="rId18"/>
    <p:sldId id="711" r:id="rId19"/>
    <p:sldId id="764" r:id="rId20"/>
    <p:sldId id="766" r:id="rId21"/>
    <p:sldId id="749" r:id="rId22"/>
    <p:sldId id="699" r:id="rId23"/>
    <p:sldId id="741" r:id="rId24"/>
    <p:sldId id="713" r:id="rId25"/>
    <p:sldId id="742" r:id="rId26"/>
    <p:sldId id="740" r:id="rId27"/>
    <p:sldId id="702" r:id="rId28"/>
    <p:sldId id="755" r:id="rId29"/>
    <p:sldId id="770" r:id="rId30"/>
    <p:sldId id="771" r:id="rId31"/>
    <p:sldId id="765" r:id="rId32"/>
    <p:sldId id="753" r:id="rId33"/>
    <p:sldId id="763" r:id="rId34"/>
    <p:sldId id="265" r:id="rId35"/>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94">
          <p15:clr>
            <a:srgbClr val="A4A3A4"/>
          </p15:clr>
        </p15:guide>
        <p15:guide id="2" pos="17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8000"/>
    <a:srgbClr val="FFCC00"/>
    <a:srgbClr val="C0C0C0"/>
    <a:srgbClr val="FF9900"/>
    <a:srgbClr val="CC66FF"/>
    <a:srgbClr val="FF0000"/>
    <a:srgbClr val="151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0136" autoAdjust="0"/>
  </p:normalViewPr>
  <p:slideViewPr>
    <p:cSldViewPr snapToGrid="0">
      <p:cViewPr varScale="1">
        <p:scale>
          <a:sx n="101" d="100"/>
          <a:sy n="101" d="100"/>
        </p:scale>
        <p:origin x="2544" y="192"/>
      </p:cViewPr>
      <p:guideLst>
        <p:guide orient="horz" pos="894"/>
        <p:guide pos="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1182" y="2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B5C6B-8CD2-440D-8A1A-D914B427D32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B4BE111-6283-4F59-AB8A-4C64D773947D}">
      <dgm:prSet phldrT="[Text]"/>
      <dgm:spPr>
        <a:solidFill>
          <a:schemeClr val="accent6">
            <a:lumMod val="75000"/>
          </a:schemeClr>
        </a:solidFill>
      </dgm:spPr>
      <dgm:t>
        <a:bodyPr/>
        <a:lstStyle/>
        <a:p>
          <a:r>
            <a:rPr lang="en-US" b="1" dirty="0"/>
            <a:t>Release</a:t>
          </a:r>
        </a:p>
        <a:p>
          <a:r>
            <a:rPr lang="en-US" b="1" dirty="0"/>
            <a:t>11 Jan 2023</a:t>
          </a:r>
        </a:p>
      </dgm:t>
    </dgm:pt>
    <dgm:pt modelId="{1F1D7CDF-A8AD-49B0-A758-EDAE590392AF}" type="parTrans" cxnId="{EB316F66-904E-496C-BF46-E6F1E3262644}">
      <dgm:prSet/>
      <dgm:spPr/>
      <dgm:t>
        <a:bodyPr/>
        <a:lstStyle/>
        <a:p>
          <a:endParaRPr lang="en-US"/>
        </a:p>
      </dgm:t>
    </dgm:pt>
    <dgm:pt modelId="{B649E2BD-20F7-413E-8629-0593F13BF16A}" type="sibTrans" cxnId="{EB316F66-904E-496C-BF46-E6F1E3262644}">
      <dgm:prSet/>
      <dgm:spPr/>
      <dgm:t>
        <a:bodyPr/>
        <a:lstStyle/>
        <a:p>
          <a:endParaRPr lang="en-US"/>
        </a:p>
      </dgm:t>
    </dgm:pt>
    <dgm:pt modelId="{B7346655-25F6-48C8-80F5-DCD1FE13397F}">
      <dgm:prSet phldrT="[Text]"/>
      <dgm:spPr>
        <a:solidFill>
          <a:schemeClr val="accent6">
            <a:lumMod val="75000"/>
          </a:schemeClr>
        </a:solidFill>
      </dgm:spPr>
      <dgm:t>
        <a:bodyPr/>
        <a:lstStyle/>
        <a:p>
          <a:r>
            <a:rPr lang="en-US" b="1" dirty="0"/>
            <a:t>Open</a:t>
          </a:r>
        </a:p>
        <a:p>
          <a:r>
            <a:rPr lang="en-US" b="1" dirty="0"/>
            <a:t>08 Feb 2023</a:t>
          </a:r>
        </a:p>
      </dgm:t>
    </dgm:pt>
    <dgm:pt modelId="{96ABF30B-F4F1-4A6F-89EF-5EC56F9F021E}" type="parTrans" cxnId="{8E025CAF-98EA-40F5-AF08-3D600ADF5DE6}">
      <dgm:prSet/>
      <dgm:spPr/>
      <dgm:t>
        <a:bodyPr/>
        <a:lstStyle/>
        <a:p>
          <a:endParaRPr lang="en-US"/>
        </a:p>
      </dgm:t>
    </dgm:pt>
    <dgm:pt modelId="{E9AA3E1A-E84B-48C7-A7B1-9C9D70D442CB}" type="sibTrans" cxnId="{8E025CAF-98EA-40F5-AF08-3D600ADF5DE6}">
      <dgm:prSet/>
      <dgm:spPr/>
      <dgm:t>
        <a:bodyPr/>
        <a:lstStyle/>
        <a:p>
          <a:endParaRPr lang="en-US"/>
        </a:p>
      </dgm:t>
    </dgm:pt>
    <dgm:pt modelId="{96404160-108D-4EF6-8EDA-AA610CA6FC26}">
      <dgm:prSet phldrT="[Text]"/>
      <dgm:spPr>
        <a:solidFill>
          <a:schemeClr val="accent6">
            <a:lumMod val="75000"/>
          </a:schemeClr>
        </a:solidFill>
      </dgm:spPr>
      <dgm:t>
        <a:bodyPr/>
        <a:lstStyle/>
        <a:p>
          <a:r>
            <a:rPr lang="en-US" b="1" dirty="0"/>
            <a:t>Due/Close</a:t>
          </a:r>
        </a:p>
        <a:p>
          <a:r>
            <a:rPr lang="en-US" b="1" dirty="0"/>
            <a:t>08 Mar 2023</a:t>
          </a:r>
        </a:p>
      </dgm:t>
    </dgm:pt>
    <dgm:pt modelId="{EFCA56E3-88E9-4DC7-B736-1B846DCE43D3}" type="parTrans" cxnId="{8BECE402-3F81-43FB-883B-F2F4B5A6A3FE}">
      <dgm:prSet/>
      <dgm:spPr/>
      <dgm:t>
        <a:bodyPr/>
        <a:lstStyle/>
        <a:p>
          <a:endParaRPr lang="en-US"/>
        </a:p>
      </dgm:t>
    </dgm:pt>
    <dgm:pt modelId="{EEDAC416-D5EE-4356-BFA7-AE8634EA8F4D}" type="sibTrans" cxnId="{8BECE402-3F81-43FB-883B-F2F4B5A6A3FE}">
      <dgm:prSet/>
      <dgm:spPr/>
      <dgm:t>
        <a:bodyPr/>
        <a:lstStyle/>
        <a:p>
          <a:endParaRPr lang="en-US"/>
        </a:p>
      </dgm:t>
    </dgm:pt>
    <dgm:pt modelId="{2EDD0C16-EF56-4FC3-BFCE-9FD06381C945}" type="pres">
      <dgm:prSet presAssocID="{079B5C6B-8CD2-440D-8A1A-D914B427D320}" presName="Name0" presStyleCnt="0">
        <dgm:presLayoutVars>
          <dgm:dir/>
          <dgm:resizeHandles val="exact"/>
        </dgm:presLayoutVars>
      </dgm:prSet>
      <dgm:spPr/>
    </dgm:pt>
    <dgm:pt modelId="{97B191AF-6A4F-4FCB-AD5A-754CF77C2B13}" type="pres">
      <dgm:prSet presAssocID="{4B4BE111-6283-4F59-AB8A-4C64D773947D}" presName="node" presStyleLbl="node1" presStyleIdx="0" presStyleCnt="3">
        <dgm:presLayoutVars>
          <dgm:bulletEnabled val="1"/>
        </dgm:presLayoutVars>
      </dgm:prSet>
      <dgm:spPr/>
    </dgm:pt>
    <dgm:pt modelId="{FE713840-638A-4D62-8001-34BDBB3F91F8}" type="pres">
      <dgm:prSet presAssocID="{B649E2BD-20F7-413E-8629-0593F13BF16A}" presName="sibTrans" presStyleCnt="0"/>
      <dgm:spPr/>
    </dgm:pt>
    <dgm:pt modelId="{C22A8CE8-D708-4E76-AA4A-50E988A27F02}" type="pres">
      <dgm:prSet presAssocID="{B7346655-25F6-48C8-80F5-DCD1FE13397F}" presName="node" presStyleLbl="node1" presStyleIdx="1" presStyleCnt="3">
        <dgm:presLayoutVars>
          <dgm:bulletEnabled val="1"/>
        </dgm:presLayoutVars>
      </dgm:prSet>
      <dgm:spPr/>
    </dgm:pt>
    <dgm:pt modelId="{4B7AE3C4-5DB5-45F7-8672-B36B0AC2D38D}" type="pres">
      <dgm:prSet presAssocID="{E9AA3E1A-E84B-48C7-A7B1-9C9D70D442CB}" presName="sibTrans" presStyleCnt="0"/>
      <dgm:spPr/>
    </dgm:pt>
    <dgm:pt modelId="{14BB6E93-02B8-464D-A550-86D193B0F1D4}" type="pres">
      <dgm:prSet presAssocID="{96404160-108D-4EF6-8EDA-AA610CA6FC26}" presName="node" presStyleLbl="node1" presStyleIdx="2" presStyleCnt="3">
        <dgm:presLayoutVars>
          <dgm:bulletEnabled val="1"/>
        </dgm:presLayoutVars>
      </dgm:prSet>
      <dgm:spPr/>
    </dgm:pt>
  </dgm:ptLst>
  <dgm:cxnLst>
    <dgm:cxn modelId="{8BECE402-3F81-43FB-883B-F2F4B5A6A3FE}" srcId="{079B5C6B-8CD2-440D-8A1A-D914B427D320}" destId="{96404160-108D-4EF6-8EDA-AA610CA6FC26}" srcOrd="2" destOrd="0" parTransId="{EFCA56E3-88E9-4DC7-B736-1B846DCE43D3}" sibTransId="{EEDAC416-D5EE-4356-BFA7-AE8634EA8F4D}"/>
    <dgm:cxn modelId="{EB316F66-904E-496C-BF46-E6F1E3262644}" srcId="{079B5C6B-8CD2-440D-8A1A-D914B427D320}" destId="{4B4BE111-6283-4F59-AB8A-4C64D773947D}" srcOrd="0" destOrd="0" parTransId="{1F1D7CDF-A8AD-49B0-A758-EDAE590392AF}" sibTransId="{B649E2BD-20F7-413E-8629-0593F13BF16A}"/>
    <dgm:cxn modelId="{4A63558E-ACC0-445E-9B82-35B1987D7C78}" type="presOf" srcId="{B7346655-25F6-48C8-80F5-DCD1FE13397F}" destId="{C22A8CE8-D708-4E76-AA4A-50E988A27F02}" srcOrd="0" destOrd="0" presId="urn:microsoft.com/office/officeart/2005/8/layout/hList6"/>
    <dgm:cxn modelId="{FFAED8A3-57A4-4AE8-AD12-FF2DE509D86F}" type="presOf" srcId="{079B5C6B-8CD2-440D-8A1A-D914B427D320}" destId="{2EDD0C16-EF56-4FC3-BFCE-9FD06381C945}" srcOrd="0" destOrd="0" presId="urn:microsoft.com/office/officeart/2005/8/layout/hList6"/>
    <dgm:cxn modelId="{8E025CAF-98EA-40F5-AF08-3D600ADF5DE6}" srcId="{079B5C6B-8CD2-440D-8A1A-D914B427D320}" destId="{B7346655-25F6-48C8-80F5-DCD1FE13397F}" srcOrd="1" destOrd="0" parTransId="{96ABF30B-F4F1-4A6F-89EF-5EC56F9F021E}" sibTransId="{E9AA3E1A-E84B-48C7-A7B1-9C9D70D442CB}"/>
    <dgm:cxn modelId="{3D94A6D7-43F8-4917-BB61-DDC3A6317077}" type="presOf" srcId="{4B4BE111-6283-4F59-AB8A-4C64D773947D}" destId="{97B191AF-6A4F-4FCB-AD5A-754CF77C2B13}" srcOrd="0" destOrd="0" presId="urn:microsoft.com/office/officeart/2005/8/layout/hList6"/>
    <dgm:cxn modelId="{42C8E5EA-6C4E-4C42-BB44-86FE93B7B898}" type="presOf" srcId="{96404160-108D-4EF6-8EDA-AA610CA6FC26}" destId="{14BB6E93-02B8-464D-A550-86D193B0F1D4}" srcOrd="0" destOrd="0" presId="urn:microsoft.com/office/officeart/2005/8/layout/hList6"/>
    <dgm:cxn modelId="{FCFD85FF-6634-4857-9788-FF47C0656D44}" type="presParOf" srcId="{2EDD0C16-EF56-4FC3-BFCE-9FD06381C945}" destId="{97B191AF-6A4F-4FCB-AD5A-754CF77C2B13}" srcOrd="0" destOrd="0" presId="urn:microsoft.com/office/officeart/2005/8/layout/hList6"/>
    <dgm:cxn modelId="{9907CED0-5F3D-457B-80F6-17008776E7B8}" type="presParOf" srcId="{2EDD0C16-EF56-4FC3-BFCE-9FD06381C945}" destId="{FE713840-638A-4D62-8001-34BDBB3F91F8}" srcOrd="1" destOrd="0" presId="urn:microsoft.com/office/officeart/2005/8/layout/hList6"/>
    <dgm:cxn modelId="{6D22D735-3D37-4EF9-BB99-38C6FC3DDD56}" type="presParOf" srcId="{2EDD0C16-EF56-4FC3-BFCE-9FD06381C945}" destId="{C22A8CE8-D708-4E76-AA4A-50E988A27F02}" srcOrd="2" destOrd="0" presId="urn:microsoft.com/office/officeart/2005/8/layout/hList6"/>
    <dgm:cxn modelId="{B8435730-43C5-4A2D-9996-49E2084A6C19}" type="presParOf" srcId="{2EDD0C16-EF56-4FC3-BFCE-9FD06381C945}" destId="{4B7AE3C4-5DB5-45F7-8672-B36B0AC2D38D}" srcOrd="3" destOrd="0" presId="urn:microsoft.com/office/officeart/2005/8/layout/hList6"/>
    <dgm:cxn modelId="{D322CAED-73E2-4354-88AF-98717D6E1F50}" type="presParOf" srcId="{2EDD0C16-EF56-4FC3-BFCE-9FD06381C945}" destId="{14BB6E93-02B8-464D-A550-86D193B0F1D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B5C6B-8CD2-440D-8A1A-D914B427D32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B4BE111-6283-4F59-AB8A-4C64D773947D}">
      <dgm:prSet phldrT="[Text]"/>
      <dgm:spPr/>
      <dgm:t>
        <a:bodyPr/>
        <a:lstStyle/>
        <a:p>
          <a:r>
            <a:rPr lang="en-US" b="1" dirty="0"/>
            <a:t>Release</a:t>
          </a:r>
        </a:p>
        <a:p>
          <a:r>
            <a:rPr lang="en-US" b="1" dirty="0"/>
            <a:t>19 Apr 2023</a:t>
          </a:r>
        </a:p>
      </dgm:t>
    </dgm:pt>
    <dgm:pt modelId="{1F1D7CDF-A8AD-49B0-A758-EDAE590392AF}" type="parTrans" cxnId="{EB316F66-904E-496C-BF46-E6F1E3262644}">
      <dgm:prSet/>
      <dgm:spPr/>
      <dgm:t>
        <a:bodyPr/>
        <a:lstStyle/>
        <a:p>
          <a:endParaRPr lang="en-US"/>
        </a:p>
      </dgm:t>
    </dgm:pt>
    <dgm:pt modelId="{B649E2BD-20F7-413E-8629-0593F13BF16A}" type="sibTrans" cxnId="{EB316F66-904E-496C-BF46-E6F1E3262644}">
      <dgm:prSet/>
      <dgm:spPr/>
      <dgm:t>
        <a:bodyPr/>
        <a:lstStyle/>
        <a:p>
          <a:endParaRPr lang="en-US"/>
        </a:p>
      </dgm:t>
    </dgm:pt>
    <dgm:pt modelId="{B7346655-25F6-48C8-80F5-DCD1FE13397F}">
      <dgm:prSet phldrT="[Text]"/>
      <dgm:spPr/>
      <dgm:t>
        <a:bodyPr/>
        <a:lstStyle/>
        <a:p>
          <a:r>
            <a:rPr lang="en-US" b="1" dirty="0"/>
            <a:t>Open</a:t>
          </a:r>
        </a:p>
        <a:p>
          <a:r>
            <a:rPr lang="en-US" b="1" dirty="0"/>
            <a:t>17 May 2023</a:t>
          </a:r>
        </a:p>
      </dgm:t>
    </dgm:pt>
    <dgm:pt modelId="{96ABF30B-F4F1-4A6F-89EF-5EC56F9F021E}" type="parTrans" cxnId="{8E025CAF-98EA-40F5-AF08-3D600ADF5DE6}">
      <dgm:prSet/>
      <dgm:spPr/>
      <dgm:t>
        <a:bodyPr/>
        <a:lstStyle/>
        <a:p>
          <a:endParaRPr lang="en-US"/>
        </a:p>
      </dgm:t>
    </dgm:pt>
    <dgm:pt modelId="{E9AA3E1A-E84B-48C7-A7B1-9C9D70D442CB}" type="sibTrans" cxnId="{8E025CAF-98EA-40F5-AF08-3D600ADF5DE6}">
      <dgm:prSet/>
      <dgm:spPr/>
      <dgm:t>
        <a:bodyPr/>
        <a:lstStyle/>
        <a:p>
          <a:endParaRPr lang="en-US"/>
        </a:p>
      </dgm:t>
    </dgm:pt>
    <dgm:pt modelId="{96404160-108D-4EF6-8EDA-AA610CA6FC26}">
      <dgm:prSet phldrT="[Text]"/>
      <dgm:spPr/>
      <dgm:t>
        <a:bodyPr/>
        <a:lstStyle/>
        <a:p>
          <a:r>
            <a:rPr lang="en-US" b="1" dirty="0"/>
            <a:t>Due/Close</a:t>
          </a:r>
        </a:p>
        <a:p>
          <a:r>
            <a:rPr lang="en-US" b="1" dirty="0"/>
            <a:t>14 Jun 2023</a:t>
          </a:r>
        </a:p>
      </dgm:t>
    </dgm:pt>
    <dgm:pt modelId="{EFCA56E3-88E9-4DC7-B736-1B846DCE43D3}" type="parTrans" cxnId="{8BECE402-3F81-43FB-883B-F2F4B5A6A3FE}">
      <dgm:prSet/>
      <dgm:spPr/>
      <dgm:t>
        <a:bodyPr/>
        <a:lstStyle/>
        <a:p>
          <a:endParaRPr lang="en-US"/>
        </a:p>
      </dgm:t>
    </dgm:pt>
    <dgm:pt modelId="{EEDAC416-D5EE-4356-BFA7-AE8634EA8F4D}" type="sibTrans" cxnId="{8BECE402-3F81-43FB-883B-F2F4B5A6A3FE}">
      <dgm:prSet/>
      <dgm:spPr/>
      <dgm:t>
        <a:bodyPr/>
        <a:lstStyle/>
        <a:p>
          <a:endParaRPr lang="en-US"/>
        </a:p>
      </dgm:t>
    </dgm:pt>
    <dgm:pt modelId="{2EDD0C16-EF56-4FC3-BFCE-9FD06381C945}" type="pres">
      <dgm:prSet presAssocID="{079B5C6B-8CD2-440D-8A1A-D914B427D320}" presName="Name0" presStyleCnt="0">
        <dgm:presLayoutVars>
          <dgm:dir/>
          <dgm:resizeHandles val="exact"/>
        </dgm:presLayoutVars>
      </dgm:prSet>
      <dgm:spPr/>
    </dgm:pt>
    <dgm:pt modelId="{97B191AF-6A4F-4FCB-AD5A-754CF77C2B13}" type="pres">
      <dgm:prSet presAssocID="{4B4BE111-6283-4F59-AB8A-4C64D773947D}" presName="node" presStyleLbl="node1" presStyleIdx="0" presStyleCnt="3" custLinFactNeighborX="-512" custLinFactNeighborY="0">
        <dgm:presLayoutVars>
          <dgm:bulletEnabled val="1"/>
        </dgm:presLayoutVars>
      </dgm:prSet>
      <dgm:spPr/>
    </dgm:pt>
    <dgm:pt modelId="{FE713840-638A-4D62-8001-34BDBB3F91F8}" type="pres">
      <dgm:prSet presAssocID="{B649E2BD-20F7-413E-8629-0593F13BF16A}" presName="sibTrans" presStyleCnt="0"/>
      <dgm:spPr/>
    </dgm:pt>
    <dgm:pt modelId="{C22A8CE8-D708-4E76-AA4A-50E988A27F02}" type="pres">
      <dgm:prSet presAssocID="{B7346655-25F6-48C8-80F5-DCD1FE13397F}" presName="node" presStyleLbl="node1" presStyleIdx="1" presStyleCnt="3" custLinFactNeighborX="2">
        <dgm:presLayoutVars>
          <dgm:bulletEnabled val="1"/>
        </dgm:presLayoutVars>
      </dgm:prSet>
      <dgm:spPr/>
    </dgm:pt>
    <dgm:pt modelId="{4B7AE3C4-5DB5-45F7-8672-B36B0AC2D38D}" type="pres">
      <dgm:prSet presAssocID="{E9AA3E1A-E84B-48C7-A7B1-9C9D70D442CB}" presName="sibTrans" presStyleCnt="0"/>
      <dgm:spPr/>
    </dgm:pt>
    <dgm:pt modelId="{14BB6E93-02B8-464D-A550-86D193B0F1D4}" type="pres">
      <dgm:prSet presAssocID="{96404160-108D-4EF6-8EDA-AA610CA6FC26}" presName="node" presStyleLbl="node1" presStyleIdx="2" presStyleCnt="3">
        <dgm:presLayoutVars>
          <dgm:bulletEnabled val="1"/>
        </dgm:presLayoutVars>
      </dgm:prSet>
      <dgm:spPr/>
    </dgm:pt>
  </dgm:ptLst>
  <dgm:cxnLst>
    <dgm:cxn modelId="{8BECE402-3F81-43FB-883B-F2F4B5A6A3FE}" srcId="{079B5C6B-8CD2-440D-8A1A-D914B427D320}" destId="{96404160-108D-4EF6-8EDA-AA610CA6FC26}" srcOrd="2" destOrd="0" parTransId="{EFCA56E3-88E9-4DC7-B736-1B846DCE43D3}" sibTransId="{EEDAC416-D5EE-4356-BFA7-AE8634EA8F4D}"/>
    <dgm:cxn modelId="{EB316F66-904E-496C-BF46-E6F1E3262644}" srcId="{079B5C6B-8CD2-440D-8A1A-D914B427D320}" destId="{4B4BE111-6283-4F59-AB8A-4C64D773947D}" srcOrd="0" destOrd="0" parTransId="{1F1D7CDF-A8AD-49B0-A758-EDAE590392AF}" sibTransId="{B649E2BD-20F7-413E-8629-0593F13BF16A}"/>
    <dgm:cxn modelId="{4A63558E-ACC0-445E-9B82-35B1987D7C78}" type="presOf" srcId="{B7346655-25F6-48C8-80F5-DCD1FE13397F}" destId="{C22A8CE8-D708-4E76-AA4A-50E988A27F02}" srcOrd="0" destOrd="0" presId="urn:microsoft.com/office/officeart/2005/8/layout/hList6"/>
    <dgm:cxn modelId="{FFAED8A3-57A4-4AE8-AD12-FF2DE509D86F}" type="presOf" srcId="{079B5C6B-8CD2-440D-8A1A-D914B427D320}" destId="{2EDD0C16-EF56-4FC3-BFCE-9FD06381C945}" srcOrd="0" destOrd="0" presId="urn:microsoft.com/office/officeart/2005/8/layout/hList6"/>
    <dgm:cxn modelId="{8E025CAF-98EA-40F5-AF08-3D600ADF5DE6}" srcId="{079B5C6B-8CD2-440D-8A1A-D914B427D320}" destId="{B7346655-25F6-48C8-80F5-DCD1FE13397F}" srcOrd="1" destOrd="0" parTransId="{96ABF30B-F4F1-4A6F-89EF-5EC56F9F021E}" sibTransId="{E9AA3E1A-E84B-48C7-A7B1-9C9D70D442CB}"/>
    <dgm:cxn modelId="{3D94A6D7-43F8-4917-BB61-DDC3A6317077}" type="presOf" srcId="{4B4BE111-6283-4F59-AB8A-4C64D773947D}" destId="{97B191AF-6A4F-4FCB-AD5A-754CF77C2B13}" srcOrd="0" destOrd="0" presId="urn:microsoft.com/office/officeart/2005/8/layout/hList6"/>
    <dgm:cxn modelId="{42C8E5EA-6C4E-4C42-BB44-86FE93B7B898}" type="presOf" srcId="{96404160-108D-4EF6-8EDA-AA610CA6FC26}" destId="{14BB6E93-02B8-464D-A550-86D193B0F1D4}" srcOrd="0" destOrd="0" presId="urn:microsoft.com/office/officeart/2005/8/layout/hList6"/>
    <dgm:cxn modelId="{FCFD85FF-6634-4857-9788-FF47C0656D44}" type="presParOf" srcId="{2EDD0C16-EF56-4FC3-BFCE-9FD06381C945}" destId="{97B191AF-6A4F-4FCB-AD5A-754CF77C2B13}" srcOrd="0" destOrd="0" presId="urn:microsoft.com/office/officeart/2005/8/layout/hList6"/>
    <dgm:cxn modelId="{9907CED0-5F3D-457B-80F6-17008776E7B8}" type="presParOf" srcId="{2EDD0C16-EF56-4FC3-BFCE-9FD06381C945}" destId="{FE713840-638A-4D62-8001-34BDBB3F91F8}" srcOrd="1" destOrd="0" presId="urn:microsoft.com/office/officeart/2005/8/layout/hList6"/>
    <dgm:cxn modelId="{6D22D735-3D37-4EF9-BB99-38C6FC3DDD56}" type="presParOf" srcId="{2EDD0C16-EF56-4FC3-BFCE-9FD06381C945}" destId="{C22A8CE8-D708-4E76-AA4A-50E988A27F02}" srcOrd="2" destOrd="0" presId="urn:microsoft.com/office/officeart/2005/8/layout/hList6"/>
    <dgm:cxn modelId="{B8435730-43C5-4A2D-9996-49E2084A6C19}" type="presParOf" srcId="{2EDD0C16-EF56-4FC3-BFCE-9FD06381C945}" destId="{4B7AE3C4-5DB5-45F7-8672-B36B0AC2D38D}" srcOrd="3" destOrd="0" presId="urn:microsoft.com/office/officeart/2005/8/layout/hList6"/>
    <dgm:cxn modelId="{D322CAED-73E2-4354-88AF-98717D6E1F50}" type="presParOf" srcId="{2EDD0C16-EF56-4FC3-BFCE-9FD06381C945}" destId="{14BB6E93-02B8-464D-A550-86D193B0F1D4}"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B5C6B-8CD2-440D-8A1A-D914B427D32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B4BE111-6283-4F59-AB8A-4C64D773947D}">
      <dgm:prSet phldrT="[Text]"/>
      <dgm:spPr>
        <a:solidFill>
          <a:schemeClr val="accent2">
            <a:lumMod val="75000"/>
          </a:schemeClr>
        </a:solidFill>
      </dgm:spPr>
      <dgm:t>
        <a:bodyPr/>
        <a:lstStyle/>
        <a:p>
          <a:r>
            <a:rPr lang="en-US" b="1" dirty="0"/>
            <a:t>Release</a:t>
          </a:r>
        </a:p>
        <a:p>
          <a:r>
            <a:rPr lang="en-US" b="1" dirty="0"/>
            <a:t>23 Aug 2023</a:t>
          </a:r>
        </a:p>
      </dgm:t>
    </dgm:pt>
    <dgm:pt modelId="{1F1D7CDF-A8AD-49B0-A758-EDAE590392AF}" type="parTrans" cxnId="{EB316F66-904E-496C-BF46-E6F1E3262644}">
      <dgm:prSet/>
      <dgm:spPr/>
      <dgm:t>
        <a:bodyPr/>
        <a:lstStyle/>
        <a:p>
          <a:endParaRPr lang="en-US"/>
        </a:p>
      </dgm:t>
    </dgm:pt>
    <dgm:pt modelId="{B649E2BD-20F7-413E-8629-0593F13BF16A}" type="sibTrans" cxnId="{EB316F66-904E-496C-BF46-E6F1E3262644}">
      <dgm:prSet/>
      <dgm:spPr/>
      <dgm:t>
        <a:bodyPr/>
        <a:lstStyle/>
        <a:p>
          <a:endParaRPr lang="en-US"/>
        </a:p>
      </dgm:t>
    </dgm:pt>
    <dgm:pt modelId="{B7346655-25F6-48C8-80F5-DCD1FE13397F}">
      <dgm:prSet phldrT="[Text]"/>
      <dgm:spPr>
        <a:solidFill>
          <a:schemeClr val="accent2">
            <a:lumMod val="75000"/>
          </a:schemeClr>
        </a:solidFill>
      </dgm:spPr>
      <dgm:t>
        <a:bodyPr/>
        <a:lstStyle/>
        <a:p>
          <a:r>
            <a:rPr lang="en-US" b="1" dirty="0"/>
            <a:t>Open</a:t>
          </a:r>
        </a:p>
        <a:p>
          <a:r>
            <a:rPr lang="en-US" b="1" dirty="0"/>
            <a:t>20 Sep 2023</a:t>
          </a:r>
        </a:p>
      </dgm:t>
    </dgm:pt>
    <dgm:pt modelId="{96ABF30B-F4F1-4A6F-89EF-5EC56F9F021E}" type="parTrans" cxnId="{8E025CAF-98EA-40F5-AF08-3D600ADF5DE6}">
      <dgm:prSet/>
      <dgm:spPr/>
      <dgm:t>
        <a:bodyPr/>
        <a:lstStyle/>
        <a:p>
          <a:endParaRPr lang="en-US"/>
        </a:p>
      </dgm:t>
    </dgm:pt>
    <dgm:pt modelId="{E9AA3E1A-E84B-48C7-A7B1-9C9D70D442CB}" type="sibTrans" cxnId="{8E025CAF-98EA-40F5-AF08-3D600ADF5DE6}">
      <dgm:prSet/>
      <dgm:spPr/>
      <dgm:t>
        <a:bodyPr/>
        <a:lstStyle/>
        <a:p>
          <a:endParaRPr lang="en-US"/>
        </a:p>
      </dgm:t>
    </dgm:pt>
    <dgm:pt modelId="{96404160-108D-4EF6-8EDA-AA610CA6FC26}">
      <dgm:prSet phldrT="[Text]"/>
      <dgm:spPr>
        <a:solidFill>
          <a:schemeClr val="accent2">
            <a:lumMod val="75000"/>
          </a:schemeClr>
        </a:solidFill>
      </dgm:spPr>
      <dgm:t>
        <a:bodyPr/>
        <a:lstStyle/>
        <a:p>
          <a:r>
            <a:rPr lang="en-US" b="1" dirty="0"/>
            <a:t>Due/Close</a:t>
          </a:r>
        </a:p>
        <a:p>
          <a:r>
            <a:rPr lang="en-US" b="1" dirty="0"/>
            <a:t>18 Oct 2023</a:t>
          </a:r>
        </a:p>
      </dgm:t>
    </dgm:pt>
    <dgm:pt modelId="{EFCA56E3-88E9-4DC7-B736-1B846DCE43D3}" type="parTrans" cxnId="{8BECE402-3F81-43FB-883B-F2F4B5A6A3FE}">
      <dgm:prSet/>
      <dgm:spPr/>
      <dgm:t>
        <a:bodyPr/>
        <a:lstStyle/>
        <a:p>
          <a:endParaRPr lang="en-US"/>
        </a:p>
      </dgm:t>
    </dgm:pt>
    <dgm:pt modelId="{EEDAC416-D5EE-4356-BFA7-AE8634EA8F4D}" type="sibTrans" cxnId="{8BECE402-3F81-43FB-883B-F2F4B5A6A3FE}">
      <dgm:prSet/>
      <dgm:spPr/>
      <dgm:t>
        <a:bodyPr/>
        <a:lstStyle/>
        <a:p>
          <a:endParaRPr lang="en-US"/>
        </a:p>
      </dgm:t>
    </dgm:pt>
    <dgm:pt modelId="{2EDD0C16-EF56-4FC3-BFCE-9FD06381C945}" type="pres">
      <dgm:prSet presAssocID="{079B5C6B-8CD2-440D-8A1A-D914B427D320}" presName="Name0" presStyleCnt="0">
        <dgm:presLayoutVars>
          <dgm:dir/>
          <dgm:resizeHandles val="exact"/>
        </dgm:presLayoutVars>
      </dgm:prSet>
      <dgm:spPr/>
    </dgm:pt>
    <dgm:pt modelId="{97B191AF-6A4F-4FCB-AD5A-754CF77C2B13}" type="pres">
      <dgm:prSet presAssocID="{4B4BE111-6283-4F59-AB8A-4C64D773947D}" presName="node" presStyleLbl="node1" presStyleIdx="0" presStyleCnt="3">
        <dgm:presLayoutVars>
          <dgm:bulletEnabled val="1"/>
        </dgm:presLayoutVars>
      </dgm:prSet>
      <dgm:spPr/>
    </dgm:pt>
    <dgm:pt modelId="{FE713840-638A-4D62-8001-34BDBB3F91F8}" type="pres">
      <dgm:prSet presAssocID="{B649E2BD-20F7-413E-8629-0593F13BF16A}" presName="sibTrans" presStyleCnt="0"/>
      <dgm:spPr/>
    </dgm:pt>
    <dgm:pt modelId="{C22A8CE8-D708-4E76-AA4A-50E988A27F02}" type="pres">
      <dgm:prSet presAssocID="{B7346655-25F6-48C8-80F5-DCD1FE13397F}" presName="node" presStyleLbl="node1" presStyleIdx="1" presStyleCnt="3" custLinFactNeighborX="-19267">
        <dgm:presLayoutVars>
          <dgm:bulletEnabled val="1"/>
        </dgm:presLayoutVars>
      </dgm:prSet>
      <dgm:spPr/>
    </dgm:pt>
    <dgm:pt modelId="{4B7AE3C4-5DB5-45F7-8672-B36B0AC2D38D}" type="pres">
      <dgm:prSet presAssocID="{E9AA3E1A-E84B-48C7-A7B1-9C9D70D442CB}" presName="sibTrans" presStyleCnt="0"/>
      <dgm:spPr/>
    </dgm:pt>
    <dgm:pt modelId="{14BB6E93-02B8-464D-A550-86D193B0F1D4}" type="pres">
      <dgm:prSet presAssocID="{96404160-108D-4EF6-8EDA-AA610CA6FC26}" presName="node" presStyleLbl="node1" presStyleIdx="2" presStyleCnt="3">
        <dgm:presLayoutVars>
          <dgm:bulletEnabled val="1"/>
        </dgm:presLayoutVars>
      </dgm:prSet>
      <dgm:spPr/>
    </dgm:pt>
  </dgm:ptLst>
  <dgm:cxnLst>
    <dgm:cxn modelId="{8BECE402-3F81-43FB-883B-F2F4B5A6A3FE}" srcId="{079B5C6B-8CD2-440D-8A1A-D914B427D320}" destId="{96404160-108D-4EF6-8EDA-AA610CA6FC26}" srcOrd="2" destOrd="0" parTransId="{EFCA56E3-88E9-4DC7-B736-1B846DCE43D3}" sibTransId="{EEDAC416-D5EE-4356-BFA7-AE8634EA8F4D}"/>
    <dgm:cxn modelId="{EB316F66-904E-496C-BF46-E6F1E3262644}" srcId="{079B5C6B-8CD2-440D-8A1A-D914B427D320}" destId="{4B4BE111-6283-4F59-AB8A-4C64D773947D}" srcOrd="0" destOrd="0" parTransId="{1F1D7CDF-A8AD-49B0-A758-EDAE590392AF}" sibTransId="{B649E2BD-20F7-413E-8629-0593F13BF16A}"/>
    <dgm:cxn modelId="{4A63558E-ACC0-445E-9B82-35B1987D7C78}" type="presOf" srcId="{B7346655-25F6-48C8-80F5-DCD1FE13397F}" destId="{C22A8CE8-D708-4E76-AA4A-50E988A27F02}" srcOrd="0" destOrd="0" presId="urn:microsoft.com/office/officeart/2005/8/layout/hList6"/>
    <dgm:cxn modelId="{FFAED8A3-57A4-4AE8-AD12-FF2DE509D86F}" type="presOf" srcId="{079B5C6B-8CD2-440D-8A1A-D914B427D320}" destId="{2EDD0C16-EF56-4FC3-BFCE-9FD06381C945}" srcOrd="0" destOrd="0" presId="urn:microsoft.com/office/officeart/2005/8/layout/hList6"/>
    <dgm:cxn modelId="{8E025CAF-98EA-40F5-AF08-3D600ADF5DE6}" srcId="{079B5C6B-8CD2-440D-8A1A-D914B427D320}" destId="{B7346655-25F6-48C8-80F5-DCD1FE13397F}" srcOrd="1" destOrd="0" parTransId="{96ABF30B-F4F1-4A6F-89EF-5EC56F9F021E}" sibTransId="{E9AA3E1A-E84B-48C7-A7B1-9C9D70D442CB}"/>
    <dgm:cxn modelId="{3D94A6D7-43F8-4917-BB61-DDC3A6317077}" type="presOf" srcId="{4B4BE111-6283-4F59-AB8A-4C64D773947D}" destId="{97B191AF-6A4F-4FCB-AD5A-754CF77C2B13}" srcOrd="0" destOrd="0" presId="urn:microsoft.com/office/officeart/2005/8/layout/hList6"/>
    <dgm:cxn modelId="{42C8E5EA-6C4E-4C42-BB44-86FE93B7B898}" type="presOf" srcId="{96404160-108D-4EF6-8EDA-AA610CA6FC26}" destId="{14BB6E93-02B8-464D-A550-86D193B0F1D4}" srcOrd="0" destOrd="0" presId="urn:microsoft.com/office/officeart/2005/8/layout/hList6"/>
    <dgm:cxn modelId="{FCFD85FF-6634-4857-9788-FF47C0656D44}" type="presParOf" srcId="{2EDD0C16-EF56-4FC3-BFCE-9FD06381C945}" destId="{97B191AF-6A4F-4FCB-AD5A-754CF77C2B13}" srcOrd="0" destOrd="0" presId="urn:microsoft.com/office/officeart/2005/8/layout/hList6"/>
    <dgm:cxn modelId="{9907CED0-5F3D-457B-80F6-17008776E7B8}" type="presParOf" srcId="{2EDD0C16-EF56-4FC3-BFCE-9FD06381C945}" destId="{FE713840-638A-4D62-8001-34BDBB3F91F8}" srcOrd="1" destOrd="0" presId="urn:microsoft.com/office/officeart/2005/8/layout/hList6"/>
    <dgm:cxn modelId="{6D22D735-3D37-4EF9-BB99-38C6FC3DDD56}" type="presParOf" srcId="{2EDD0C16-EF56-4FC3-BFCE-9FD06381C945}" destId="{C22A8CE8-D708-4E76-AA4A-50E988A27F02}" srcOrd="2" destOrd="0" presId="urn:microsoft.com/office/officeart/2005/8/layout/hList6"/>
    <dgm:cxn modelId="{B8435730-43C5-4A2D-9996-49E2084A6C19}" type="presParOf" srcId="{2EDD0C16-EF56-4FC3-BFCE-9FD06381C945}" destId="{4B7AE3C4-5DB5-45F7-8672-B36B0AC2D38D}" srcOrd="3" destOrd="0" presId="urn:microsoft.com/office/officeart/2005/8/layout/hList6"/>
    <dgm:cxn modelId="{D322CAED-73E2-4354-88AF-98717D6E1F50}" type="presParOf" srcId="{2EDD0C16-EF56-4FC3-BFCE-9FD06381C945}" destId="{14BB6E93-02B8-464D-A550-86D193B0F1D4}" srcOrd="4"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91AF-6A4F-4FCB-AD5A-754CF77C2B13}">
      <dsp:nvSpPr>
        <dsp:cNvPr id="0" name=""/>
        <dsp:cNvSpPr/>
      </dsp:nvSpPr>
      <dsp:spPr>
        <a:xfrm rot="16200000">
          <a:off x="602828" y="-601999"/>
          <a:ext cx="951425" cy="2155424"/>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b="1" kern="1200" dirty="0"/>
            <a:t>Release</a:t>
          </a:r>
        </a:p>
        <a:p>
          <a:pPr marL="0" lvl="0" indent="0" algn="ctr" defTabSz="800100">
            <a:lnSpc>
              <a:spcPct val="90000"/>
            </a:lnSpc>
            <a:spcBef>
              <a:spcPct val="0"/>
            </a:spcBef>
            <a:spcAft>
              <a:spcPct val="35000"/>
            </a:spcAft>
            <a:buNone/>
          </a:pPr>
          <a:r>
            <a:rPr lang="en-US" sz="1800" b="1" kern="1200" dirty="0"/>
            <a:t>11 Jan 2023</a:t>
          </a:r>
        </a:p>
      </dsp:txBody>
      <dsp:txXfrm rot="5400000">
        <a:off x="829" y="190285"/>
        <a:ext cx="2155424" cy="570855"/>
      </dsp:txXfrm>
    </dsp:sp>
    <dsp:sp modelId="{C22A8CE8-D708-4E76-AA4A-50E988A27F02}">
      <dsp:nvSpPr>
        <dsp:cNvPr id="0" name=""/>
        <dsp:cNvSpPr/>
      </dsp:nvSpPr>
      <dsp:spPr>
        <a:xfrm rot="16200000">
          <a:off x="2919910" y="-601999"/>
          <a:ext cx="951425" cy="2155424"/>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b="1" kern="1200" dirty="0"/>
            <a:t>Open</a:t>
          </a:r>
        </a:p>
        <a:p>
          <a:pPr marL="0" lvl="0" indent="0" algn="ctr" defTabSz="800100">
            <a:lnSpc>
              <a:spcPct val="90000"/>
            </a:lnSpc>
            <a:spcBef>
              <a:spcPct val="0"/>
            </a:spcBef>
            <a:spcAft>
              <a:spcPct val="35000"/>
            </a:spcAft>
            <a:buNone/>
          </a:pPr>
          <a:r>
            <a:rPr lang="en-US" sz="1800" b="1" kern="1200" dirty="0"/>
            <a:t>08 Feb 2023</a:t>
          </a:r>
        </a:p>
      </dsp:txBody>
      <dsp:txXfrm rot="5400000">
        <a:off x="2317911" y="190285"/>
        <a:ext cx="2155424" cy="570855"/>
      </dsp:txXfrm>
    </dsp:sp>
    <dsp:sp modelId="{14BB6E93-02B8-464D-A550-86D193B0F1D4}">
      <dsp:nvSpPr>
        <dsp:cNvPr id="0" name=""/>
        <dsp:cNvSpPr/>
      </dsp:nvSpPr>
      <dsp:spPr>
        <a:xfrm rot="16200000">
          <a:off x="5236992" y="-601999"/>
          <a:ext cx="951425" cy="2155424"/>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b="1" kern="1200" dirty="0"/>
            <a:t>Due/Close</a:t>
          </a:r>
        </a:p>
        <a:p>
          <a:pPr marL="0" lvl="0" indent="0" algn="ctr" defTabSz="800100">
            <a:lnSpc>
              <a:spcPct val="90000"/>
            </a:lnSpc>
            <a:spcBef>
              <a:spcPct val="0"/>
            </a:spcBef>
            <a:spcAft>
              <a:spcPct val="35000"/>
            </a:spcAft>
            <a:buNone/>
          </a:pPr>
          <a:r>
            <a:rPr lang="en-US" sz="1800" b="1" kern="1200" dirty="0"/>
            <a:t>08 Mar 2023</a:t>
          </a:r>
        </a:p>
      </dsp:txBody>
      <dsp:txXfrm rot="5400000">
        <a:off x="4634993" y="190285"/>
        <a:ext cx="2155424" cy="570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91AF-6A4F-4FCB-AD5A-754CF77C2B13}">
      <dsp:nvSpPr>
        <dsp:cNvPr id="0" name=""/>
        <dsp:cNvSpPr/>
      </dsp:nvSpPr>
      <dsp:spPr>
        <a:xfrm rot="16200000">
          <a:off x="620215" y="-620213"/>
          <a:ext cx="903167" cy="214359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n-US" sz="1700" b="1" kern="1200" dirty="0"/>
            <a:t>Release</a:t>
          </a:r>
        </a:p>
        <a:p>
          <a:pPr marL="0" lvl="0" indent="0" algn="ctr" defTabSz="755650">
            <a:lnSpc>
              <a:spcPct val="90000"/>
            </a:lnSpc>
            <a:spcBef>
              <a:spcPct val="0"/>
            </a:spcBef>
            <a:spcAft>
              <a:spcPct val="35000"/>
            </a:spcAft>
            <a:buNone/>
          </a:pPr>
          <a:r>
            <a:rPr lang="en-US" sz="1700" b="1" kern="1200" dirty="0"/>
            <a:t>19 Apr 2023</a:t>
          </a:r>
        </a:p>
      </dsp:txBody>
      <dsp:txXfrm rot="5400000">
        <a:off x="2" y="180633"/>
        <a:ext cx="2143594" cy="541901"/>
      </dsp:txXfrm>
    </dsp:sp>
    <dsp:sp modelId="{C22A8CE8-D708-4E76-AA4A-50E988A27F02}">
      <dsp:nvSpPr>
        <dsp:cNvPr id="0" name=""/>
        <dsp:cNvSpPr/>
      </dsp:nvSpPr>
      <dsp:spPr>
        <a:xfrm rot="16200000">
          <a:off x="2925405" y="-620213"/>
          <a:ext cx="903167" cy="214359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n-US" sz="1700" b="1" kern="1200" dirty="0"/>
            <a:t>Open</a:t>
          </a:r>
        </a:p>
        <a:p>
          <a:pPr marL="0" lvl="0" indent="0" algn="ctr" defTabSz="755650">
            <a:lnSpc>
              <a:spcPct val="90000"/>
            </a:lnSpc>
            <a:spcBef>
              <a:spcPct val="0"/>
            </a:spcBef>
            <a:spcAft>
              <a:spcPct val="35000"/>
            </a:spcAft>
            <a:buNone/>
          </a:pPr>
          <a:r>
            <a:rPr lang="en-US" sz="1700" b="1" kern="1200" dirty="0"/>
            <a:t>17 May 2023</a:t>
          </a:r>
        </a:p>
      </dsp:txBody>
      <dsp:txXfrm rot="5400000">
        <a:off x="2305192" y="180633"/>
        <a:ext cx="2143594" cy="541901"/>
      </dsp:txXfrm>
    </dsp:sp>
    <dsp:sp modelId="{14BB6E93-02B8-464D-A550-86D193B0F1D4}">
      <dsp:nvSpPr>
        <dsp:cNvPr id="0" name=""/>
        <dsp:cNvSpPr/>
      </dsp:nvSpPr>
      <dsp:spPr>
        <a:xfrm rot="16200000">
          <a:off x="5229766" y="-620213"/>
          <a:ext cx="903167" cy="214359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n-US" sz="1700" b="1" kern="1200" dirty="0"/>
            <a:t>Due/Close</a:t>
          </a:r>
        </a:p>
        <a:p>
          <a:pPr marL="0" lvl="0" indent="0" algn="ctr" defTabSz="755650">
            <a:lnSpc>
              <a:spcPct val="90000"/>
            </a:lnSpc>
            <a:spcBef>
              <a:spcPct val="0"/>
            </a:spcBef>
            <a:spcAft>
              <a:spcPct val="35000"/>
            </a:spcAft>
            <a:buNone/>
          </a:pPr>
          <a:r>
            <a:rPr lang="en-US" sz="1700" b="1" kern="1200" dirty="0"/>
            <a:t>14 Jun 2023</a:t>
          </a:r>
        </a:p>
      </dsp:txBody>
      <dsp:txXfrm rot="5400000">
        <a:off x="4609553" y="180633"/>
        <a:ext cx="2143594" cy="541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91AF-6A4F-4FCB-AD5A-754CF77C2B13}">
      <dsp:nvSpPr>
        <dsp:cNvPr id="0" name=""/>
        <dsp:cNvSpPr/>
      </dsp:nvSpPr>
      <dsp:spPr>
        <a:xfrm rot="16200000">
          <a:off x="616269" y="-615444"/>
          <a:ext cx="912705" cy="2143594"/>
        </a:xfrm>
        <a:prstGeom prst="flowChartManualOperati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n-US" sz="1700" b="1" kern="1200" dirty="0"/>
            <a:t>Release</a:t>
          </a:r>
        </a:p>
        <a:p>
          <a:pPr marL="0" lvl="0" indent="0" algn="ctr" defTabSz="755650">
            <a:lnSpc>
              <a:spcPct val="90000"/>
            </a:lnSpc>
            <a:spcBef>
              <a:spcPct val="0"/>
            </a:spcBef>
            <a:spcAft>
              <a:spcPct val="35000"/>
            </a:spcAft>
            <a:buNone/>
          </a:pPr>
          <a:r>
            <a:rPr lang="en-US" sz="1700" b="1" kern="1200" dirty="0"/>
            <a:t>23 Aug 2023</a:t>
          </a:r>
        </a:p>
      </dsp:txBody>
      <dsp:txXfrm rot="5400000">
        <a:off x="825" y="182541"/>
        <a:ext cx="2143594" cy="547623"/>
      </dsp:txXfrm>
    </dsp:sp>
    <dsp:sp modelId="{C22A8CE8-D708-4E76-AA4A-50E988A27F02}">
      <dsp:nvSpPr>
        <dsp:cNvPr id="0" name=""/>
        <dsp:cNvSpPr/>
      </dsp:nvSpPr>
      <dsp:spPr>
        <a:xfrm rot="16200000">
          <a:off x="2889658" y="-615444"/>
          <a:ext cx="912705" cy="2143594"/>
        </a:xfrm>
        <a:prstGeom prst="flowChartManualOperati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n-US" sz="1700" b="1" kern="1200" dirty="0"/>
            <a:t>Open</a:t>
          </a:r>
        </a:p>
        <a:p>
          <a:pPr marL="0" lvl="0" indent="0" algn="ctr" defTabSz="755650">
            <a:lnSpc>
              <a:spcPct val="90000"/>
            </a:lnSpc>
            <a:spcBef>
              <a:spcPct val="0"/>
            </a:spcBef>
            <a:spcAft>
              <a:spcPct val="35000"/>
            </a:spcAft>
            <a:buNone/>
          </a:pPr>
          <a:r>
            <a:rPr lang="en-US" sz="1700" b="1" kern="1200" dirty="0"/>
            <a:t>20 Sep 2023</a:t>
          </a:r>
        </a:p>
      </dsp:txBody>
      <dsp:txXfrm rot="5400000">
        <a:off x="2274214" y="182541"/>
        <a:ext cx="2143594" cy="547623"/>
      </dsp:txXfrm>
    </dsp:sp>
    <dsp:sp modelId="{14BB6E93-02B8-464D-A550-86D193B0F1D4}">
      <dsp:nvSpPr>
        <dsp:cNvPr id="0" name=""/>
        <dsp:cNvSpPr/>
      </dsp:nvSpPr>
      <dsp:spPr>
        <a:xfrm rot="16200000">
          <a:off x="5224997" y="-615444"/>
          <a:ext cx="912705" cy="2143594"/>
        </a:xfrm>
        <a:prstGeom prst="flowChartManualOperati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n-US" sz="1700" b="1" kern="1200" dirty="0"/>
            <a:t>Due/Close</a:t>
          </a:r>
        </a:p>
        <a:p>
          <a:pPr marL="0" lvl="0" indent="0" algn="ctr" defTabSz="755650">
            <a:lnSpc>
              <a:spcPct val="90000"/>
            </a:lnSpc>
            <a:spcBef>
              <a:spcPct val="0"/>
            </a:spcBef>
            <a:spcAft>
              <a:spcPct val="35000"/>
            </a:spcAft>
            <a:buNone/>
          </a:pPr>
          <a:r>
            <a:rPr lang="en-US" sz="1700" b="1" kern="1200" dirty="0"/>
            <a:t>18 Oct 2023</a:t>
          </a:r>
        </a:p>
      </dsp:txBody>
      <dsp:txXfrm rot="5400000">
        <a:off x="4609553" y="182541"/>
        <a:ext cx="2143594" cy="54762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8475" cy="460375"/>
          </a:xfrm>
          <a:prstGeom prst="rect">
            <a:avLst/>
          </a:prstGeom>
          <a:noFill/>
          <a:ln w="12700">
            <a:noFill/>
            <a:miter lim="800000"/>
            <a:headEnd/>
            <a:tailEnd/>
          </a:ln>
          <a:effectLst/>
        </p:spPr>
        <p:txBody>
          <a:bodyPr vert="horz" wrap="square" lIns="92645" tIns="46320" rIns="92645" bIns="46320" numCol="1" anchor="t" anchorCtr="0" compatLnSpc="1">
            <a:prstTxWarp prst="textNoShape">
              <a:avLst/>
            </a:prstTxWarp>
          </a:bodyPr>
          <a:lstStyle>
            <a:lvl1pPr algn="l">
              <a:defRPr sz="1200">
                <a:latin typeface="Arial" charset="0"/>
              </a:defRPr>
            </a:lvl1pPr>
          </a:lstStyle>
          <a:p>
            <a:pPr>
              <a:defRPr/>
            </a:pPr>
            <a:endParaRPr lang="en-US"/>
          </a:p>
        </p:txBody>
      </p:sp>
      <p:sp>
        <p:nvSpPr>
          <p:cNvPr id="82947" name="Rectangle 3"/>
          <p:cNvSpPr>
            <a:spLocks noGrp="1" noChangeArrowheads="1"/>
          </p:cNvSpPr>
          <p:nvPr>
            <p:ph type="dt" sz="quarter" idx="1"/>
          </p:nvPr>
        </p:nvSpPr>
        <p:spPr bwMode="auto">
          <a:xfrm>
            <a:off x="3971925" y="0"/>
            <a:ext cx="3038475" cy="460375"/>
          </a:xfrm>
          <a:prstGeom prst="rect">
            <a:avLst/>
          </a:prstGeom>
          <a:noFill/>
          <a:ln w="12700">
            <a:noFill/>
            <a:miter lim="800000"/>
            <a:headEnd/>
            <a:tailEnd/>
          </a:ln>
          <a:effectLst/>
        </p:spPr>
        <p:txBody>
          <a:bodyPr vert="horz" wrap="square" lIns="92645" tIns="46320" rIns="92645" bIns="46320" numCol="1" anchor="t" anchorCtr="0" compatLnSpc="1">
            <a:prstTxWarp prst="textNoShape">
              <a:avLst/>
            </a:prstTxWarp>
          </a:bodyPr>
          <a:lstStyle>
            <a:lvl1pPr algn="r">
              <a:defRPr sz="1200">
                <a:latin typeface="Arial" charset="0"/>
              </a:defRPr>
            </a:lvl1pPr>
          </a:lstStyle>
          <a:p>
            <a:pPr>
              <a:defRPr/>
            </a:pPr>
            <a:endParaRPr lang="en-US"/>
          </a:p>
        </p:txBody>
      </p:sp>
      <p:sp>
        <p:nvSpPr>
          <p:cNvPr id="82948" name="Rectangle 4"/>
          <p:cNvSpPr>
            <a:spLocks noGrp="1" noChangeArrowheads="1"/>
          </p:cNvSpPr>
          <p:nvPr>
            <p:ph type="ftr" sz="quarter" idx="2"/>
          </p:nvPr>
        </p:nvSpPr>
        <p:spPr bwMode="auto">
          <a:xfrm>
            <a:off x="0" y="8823325"/>
            <a:ext cx="3038475" cy="460375"/>
          </a:xfrm>
          <a:prstGeom prst="rect">
            <a:avLst/>
          </a:prstGeom>
          <a:noFill/>
          <a:ln w="12700">
            <a:noFill/>
            <a:miter lim="800000"/>
            <a:headEnd/>
            <a:tailEnd/>
          </a:ln>
          <a:effectLst/>
        </p:spPr>
        <p:txBody>
          <a:bodyPr vert="horz" wrap="square" lIns="92645" tIns="46320" rIns="92645" bIns="46320" numCol="1" anchor="b" anchorCtr="0" compatLnSpc="1">
            <a:prstTxWarp prst="textNoShape">
              <a:avLst/>
            </a:prstTxWarp>
          </a:bodyPr>
          <a:lstStyle>
            <a:lvl1pPr algn="l">
              <a:defRPr sz="1200">
                <a:latin typeface="Arial" charset="0"/>
              </a:defRPr>
            </a:lvl1pPr>
          </a:lstStyle>
          <a:p>
            <a:pPr>
              <a:defRPr/>
            </a:pPr>
            <a:endParaRPr lang="en-US"/>
          </a:p>
        </p:txBody>
      </p:sp>
      <p:sp>
        <p:nvSpPr>
          <p:cNvPr id="82949" name="Rectangle 5"/>
          <p:cNvSpPr>
            <a:spLocks noGrp="1" noChangeArrowheads="1"/>
          </p:cNvSpPr>
          <p:nvPr>
            <p:ph type="sldNum" sz="quarter" idx="3"/>
          </p:nvPr>
        </p:nvSpPr>
        <p:spPr bwMode="auto">
          <a:xfrm>
            <a:off x="3971925" y="8823325"/>
            <a:ext cx="3038475" cy="460375"/>
          </a:xfrm>
          <a:prstGeom prst="rect">
            <a:avLst/>
          </a:prstGeom>
          <a:noFill/>
          <a:ln w="12700">
            <a:noFill/>
            <a:miter lim="800000"/>
            <a:headEnd/>
            <a:tailEnd/>
          </a:ln>
          <a:effectLst/>
        </p:spPr>
        <p:txBody>
          <a:bodyPr vert="horz" wrap="square" lIns="92645" tIns="46320" rIns="92645" bIns="46320" numCol="1" anchor="b" anchorCtr="0" compatLnSpc="1">
            <a:prstTxWarp prst="textNoShape">
              <a:avLst/>
            </a:prstTxWarp>
          </a:bodyPr>
          <a:lstStyle>
            <a:lvl1pPr algn="r">
              <a:defRPr sz="1200"/>
            </a:lvl1pPr>
          </a:lstStyle>
          <a:p>
            <a:pPr>
              <a:defRPr/>
            </a:pPr>
            <a:fld id="{301EF442-77A8-4A30-8E10-D10ED8128C3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645" tIns="46320" rIns="92645" bIns="46320" numCol="1" anchor="t" anchorCtr="0" compatLnSpc="1">
            <a:prstTxWarp prst="textNoShape">
              <a:avLst/>
            </a:prstTxWarp>
          </a:bodyPr>
          <a:lstStyle>
            <a:lvl1pPr algn="l">
              <a:defRPr sz="1200">
                <a:latin typeface="Arial" charset="0"/>
              </a:defRPr>
            </a:lvl1pPr>
          </a:lstStyle>
          <a:p>
            <a:pPr>
              <a:defRPr/>
            </a:pPr>
            <a:endParaRPr lang="en-US"/>
          </a:p>
        </p:txBody>
      </p:sp>
      <p:sp>
        <p:nvSpPr>
          <p:cNvPr id="3993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645" tIns="46320" rIns="92645" bIns="46320"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645" tIns="46320" rIns="92645" bIns="46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645" tIns="46320" rIns="92645" bIns="46320" numCol="1" anchor="b" anchorCtr="0" compatLnSpc="1">
            <a:prstTxWarp prst="textNoShape">
              <a:avLst/>
            </a:prstTxWarp>
          </a:bodyPr>
          <a:lstStyle>
            <a:lvl1pPr algn="l">
              <a:defRPr sz="120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645" tIns="46320" rIns="92645" bIns="46320" numCol="1" anchor="b" anchorCtr="0" compatLnSpc="1">
            <a:prstTxWarp prst="textNoShape">
              <a:avLst/>
            </a:prstTxWarp>
          </a:bodyPr>
          <a:lstStyle>
            <a:lvl1pPr algn="r">
              <a:defRPr sz="1200"/>
            </a:lvl1pPr>
          </a:lstStyle>
          <a:p>
            <a:pPr>
              <a:defRPr/>
            </a:pPr>
            <a:fld id="{AE1F8AE6-BD1C-415B-97DD-E515004718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ba.gov/federal-contracting/contracting-guide/size-standar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fense.gov/National-Defense-Strate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115523C-AB25-4690-95F9-08BA7DBC2F36}" type="slidenum">
              <a:rPr lang="en-US" altLang="en-US" sz="1200" smtClean="0"/>
              <a:pPr/>
              <a:t>2</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E29"/>
                </a:solidFill>
                <a:effectLst/>
                <a:latin typeface="Source Sans Pro"/>
              </a:rPr>
              <a:t>To be eligible to apply for the Veteran Small Business Certification Program, an applicant must:</a:t>
            </a:r>
          </a:p>
          <a:p>
            <a:pPr algn="l">
              <a:buFont typeface="Arial" panose="020B0604020202020204" pitchFamily="34" charset="0"/>
              <a:buChar char="•"/>
            </a:pPr>
            <a:r>
              <a:rPr lang="en-US" b="0" i="0" dirty="0">
                <a:solidFill>
                  <a:srgbClr val="002E6D"/>
                </a:solidFill>
                <a:effectLst/>
                <a:latin typeface="Source Sans Pro"/>
              </a:rPr>
              <a:t>Be considered a small business, as defined by </a:t>
            </a:r>
            <a:r>
              <a:rPr lang="en-US" b="0" i="0" dirty="0">
                <a:solidFill>
                  <a:srgbClr val="007DBC"/>
                </a:solidFill>
                <a:effectLst/>
                <a:latin typeface="Source Sans Pro"/>
                <a:hlinkClick r:id="rId3"/>
              </a:rPr>
              <a:t>the size </a:t>
            </a:r>
            <a:r>
              <a:rPr lang="en-US" b="0" i="0" dirty="0" err="1">
                <a:solidFill>
                  <a:srgbClr val="007DBC"/>
                </a:solidFill>
                <a:effectLst/>
                <a:latin typeface="Source Sans Pro"/>
                <a:hlinkClick r:id="rId3"/>
              </a:rPr>
              <a:t>standard</a:t>
            </a:r>
            <a:r>
              <a:rPr lang="en-US" b="0" i="0" dirty="0" err="1">
                <a:solidFill>
                  <a:srgbClr val="002E6D"/>
                </a:solidFill>
                <a:effectLst/>
                <a:latin typeface="Source Sans Pro"/>
              </a:rPr>
              <a:t>corresponding</a:t>
            </a:r>
            <a:r>
              <a:rPr lang="en-US" b="0" i="0" dirty="0">
                <a:solidFill>
                  <a:srgbClr val="002E6D"/>
                </a:solidFill>
                <a:effectLst/>
                <a:latin typeface="Source Sans Pro"/>
              </a:rPr>
              <a:t> to any NAICS code listed in the business’s SAM profile.</a:t>
            </a:r>
          </a:p>
          <a:p>
            <a:pPr algn="l">
              <a:buFont typeface="Arial" panose="020B0604020202020204" pitchFamily="34" charset="0"/>
              <a:buChar char="•"/>
            </a:pPr>
            <a:r>
              <a:rPr lang="en-US" b="0" i="0" dirty="0">
                <a:solidFill>
                  <a:srgbClr val="002E6D"/>
                </a:solidFill>
                <a:effectLst/>
                <a:latin typeface="Source Sans Pro"/>
              </a:rPr>
              <a:t>Have no less than 51% of the business owned and controlled by one or more Veterans.</a:t>
            </a:r>
          </a:p>
          <a:p>
            <a:pPr algn="l">
              <a:buFont typeface="Arial" panose="020B0604020202020204" pitchFamily="34" charset="0"/>
              <a:buChar char="•"/>
            </a:pPr>
            <a:r>
              <a:rPr lang="en-US" b="0" i="0" dirty="0">
                <a:solidFill>
                  <a:srgbClr val="002E6D"/>
                </a:solidFill>
                <a:effectLst/>
                <a:latin typeface="Source Sans Pro"/>
              </a:rPr>
              <a:t>For certification as a SDVOSB, have no less than 51% of the business owned and controlled by one or more Veterans rated as service-disabled by VA.</a:t>
            </a:r>
          </a:p>
          <a:p>
            <a:pPr algn="l">
              <a:buFont typeface="Arial" panose="020B0604020202020204" pitchFamily="34" charset="0"/>
              <a:buChar char="•"/>
            </a:pPr>
            <a:r>
              <a:rPr lang="en-US" b="0" i="0" dirty="0">
                <a:solidFill>
                  <a:srgbClr val="002E6D"/>
                </a:solidFill>
                <a:effectLst/>
                <a:latin typeface="Source Sans Pro"/>
              </a:rPr>
              <a:t>For those Veterans who are permanently and totally disabled and unable to manage the daily business operations of their business, their business may still qualify if their spouse or appointed, permanent caregiver is assisting in that management.</a:t>
            </a:r>
          </a:p>
          <a:p>
            <a:pPr algn="l">
              <a:buFont typeface="Arial" panose="020B0604020202020204" pitchFamily="34" charset="0"/>
              <a:buChar char="•"/>
            </a:pPr>
            <a:r>
              <a:rPr lang="en-US" b="0" i="0" dirty="0">
                <a:solidFill>
                  <a:srgbClr val="002E6D"/>
                </a:solidFill>
                <a:effectLst/>
                <a:latin typeface="Source Sans Pro"/>
              </a:rPr>
              <a:t>Eligible new applicants certified by the SBA after January 1, 2023, will receive the standard three-year certification period.</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AE1F8AE6-BD1C-415B-97DD-E51500471820}" type="slidenum">
              <a:rPr lang="en-US" altLang="en-US" smtClean="0"/>
              <a:pPr>
                <a:defRPr/>
              </a:pPr>
              <a:t>11</a:t>
            </a:fld>
            <a:endParaRPr lang="en-US" altLang="en-US"/>
          </a:p>
        </p:txBody>
      </p:sp>
    </p:spTree>
    <p:extLst>
      <p:ext uri="{BB962C8B-B14F-4D97-AF65-F5344CB8AC3E}">
        <p14:creationId xmlns:p14="http://schemas.microsoft.com/office/powerpoint/2010/main" val="244681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One way to help get more targeted SB participation is by making</a:t>
            </a:r>
            <a:r>
              <a:rPr lang="en-US" baseline="0" dirty="0"/>
              <a:t> more time for targeted outreach and instruction to our eligible Small Businesses</a:t>
            </a:r>
          </a:p>
          <a:p>
            <a:pPr marL="174982" indent="-174982">
              <a:buFont typeface="Arial" panose="020B0604020202020204" pitchFamily="34" charset="0"/>
              <a:buChar char="•"/>
            </a:pPr>
            <a:r>
              <a:rPr lang="en-US" baseline="0" dirty="0"/>
              <a:t>At Air Staff, we get far more invitations that we have time to participate, but we look 3 months to 12 months out to deliver strategic outreach and engagement</a:t>
            </a:r>
          </a:p>
          <a:p>
            <a:pPr marL="174982" indent="-174982">
              <a:buFont typeface="Arial" panose="020B0604020202020204" pitchFamily="34" charset="0"/>
              <a:buChar char="•"/>
            </a:pPr>
            <a:r>
              <a:rPr lang="en-US" baseline="0" dirty="0"/>
              <a:t>You can see by the stats that we try to get the best bang for the buck in where we go out there, either virtually or in-person to participate or speak</a:t>
            </a:r>
          </a:p>
          <a:p>
            <a:pPr marL="174982" indent="-174982">
              <a:buFont typeface="Arial" panose="020B0604020202020204" pitchFamily="34" charset="0"/>
              <a:buChar char="•"/>
            </a:pPr>
            <a:r>
              <a:rPr lang="en-US" baseline="0" dirty="0"/>
              <a:t>We need to be strategic at every level to ensure we get out there and support or even lead outreach to the Smalls and even larger primes who can offer Sub opportunities to smalls.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C2375F-EA4E-45D8-B260-DF6F6F1869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5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fuses all hi-res photos into a simplified picture to save slide file size.</a:t>
            </a:r>
          </a:p>
          <a:p>
            <a:endParaRPr lang="en-US" dirty="0"/>
          </a:p>
          <a:p>
            <a:r>
              <a:rPr lang="en-US" dirty="0"/>
              <a:t>MIDDLE:  B-21 Raider (Rendering) https://www.af.mil/News/Tag/62756/b-21/</a:t>
            </a:r>
          </a:p>
          <a:p>
            <a:endParaRPr lang="en-US" dirty="0"/>
          </a:p>
          <a:p>
            <a:r>
              <a:rPr lang="en-US" dirty="0"/>
              <a:t>TOP LEFT TO RIGHT:</a:t>
            </a:r>
          </a:p>
          <a:p>
            <a:r>
              <a:rPr lang="en-US" dirty="0"/>
              <a:t>Encapsulated X-37B Orbital Test Vehicle  @  https://www.spaceforce.mil/Multimedia/Photos/igphoto/2002295317/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F-22 Raptor @ https://www.acc.af.mil/News/Photos/igphoto/2002635372/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Cyberwarfare Specialists of 175</a:t>
            </a:r>
            <a:r>
              <a:rPr lang="en-US" baseline="30000" dirty="0"/>
              <a:t>th</a:t>
            </a:r>
            <a:r>
              <a:rPr lang="en-US" baseline="0" dirty="0"/>
              <a:t> Cyberspace Ops </a:t>
            </a:r>
            <a:r>
              <a:rPr lang="en-US" baseline="0" dirty="0" err="1"/>
              <a:t>Gp</a:t>
            </a:r>
            <a:r>
              <a:rPr lang="en-US" baseline="0" dirty="0"/>
              <a:t> of Maryland ANG @ https://www.108thwing.ang.af.mil/News/Photos/igphoto/2002449914/</a:t>
            </a:r>
          </a:p>
          <a:p>
            <a:r>
              <a:rPr lang="en-US" dirty="0"/>
              <a:t>Space</a:t>
            </a:r>
            <a:r>
              <a:rPr lang="en-US" baseline="0" dirty="0"/>
              <a:t> Based Infrared System (SBIRS) @  https://www.spaceforce.mil/Multimedia/Photos/igphoto/2002305616/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KC-46 Pegasus Flies over 97</a:t>
            </a:r>
            <a:r>
              <a:rPr lang="en-US" baseline="30000" dirty="0"/>
              <a:t>th</a:t>
            </a:r>
            <a:r>
              <a:rPr lang="en-US" baseline="0" dirty="0"/>
              <a:t> AMW at Altus 8 Feb 2019 @ https://www.af.mil/News/Photos/igphoto/2002090130/</a:t>
            </a:r>
          </a:p>
          <a:p>
            <a:endParaRPr lang="en-US" baseline="0" dirty="0"/>
          </a:p>
          <a:p>
            <a:r>
              <a:rPr lang="en-US" baseline="0" dirty="0"/>
              <a:t>BOTTOM LEFT TO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B-2A Spirit Bomber @ https://www.af.mil/News/Photos/igphoto/2001051188/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XQ-58A Valkyrie deploys Altius-600 small unmanned Aircraft system 26 Mar 2021 @ https://www.af.mil/News/Photos/igphoto/2002617611/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AC-130H Gunship from 16</a:t>
            </a:r>
            <a:r>
              <a:rPr lang="en-US" baseline="30000" dirty="0"/>
              <a:t>th</a:t>
            </a:r>
            <a:r>
              <a:rPr lang="en-US" baseline="0" dirty="0"/>
              <a:t> SOS Hurlburt @ https://www.af.mil/News/Photos/igphoto/2000454801/</a:t>
            </a:r>
          </a:p>
          <a:p>
            <a:r>
              <a:rPr lang="en-US" baseline="0" dirty="0"/>
              <a:t>MQ-9 Reaper from 124</a:t>
            </a:r>
            <a:r>
              <a:rPr lang="en-US" baseline="30000" dirty="0"/>
              <a:t>th</a:t>
            </a:r>
            <a:r>
              <a:rPr lang="en-US" baseline="0" dirty="0"/>
              <a:t> Attack Squadron  @ https://www.acc.af.mil/News/Photos/igphoto/2002720790/</a:t>
            </a:r>
          </a:p>
          <a:p>
            <a:r>
              <a:rPr lang="en-US" baseline="0" dirty="0"/>
              <a:t>F-35A Lightning II at Hill @ https://www.af.mil/News/Photos/igphoto/2002318532/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F-15EX</a:t>
            </a:r>
            <a:r>
              <a:rPr lang="en-US" baseline="0" dirty="0"/>
              <a:t> Arrives at Eglin 11 Mar 2021 @ https://www.af.mil/News/Photos/igphoto/2002599657/   (REMOVED)</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AE1F8AE6-BD1C-415B-97DD-E51500471820}" type="slidenum">
              <a:rPr lang="en-US" altLang="en-US" smtClean="0"/>
              <a:pPr>
                <a:defRPr/>
              </a:pPr>
              <a:t>15</a:t>
            </a:fld>
            <a:endParaRPr lang="en-US" altLang="en-US"/>
          </a:p>
        </p:txBody>
      </p:sp>
    </p:spTree>
    <p:extLst>
      <p:ext uri="{BB962C8B-B14F-4D97-AF65-F5344CB8AC3E}">
        <p14:creationId xmlns:p14="http://schemas.microsoft.com/office/powerpoint/2010/main" val="406535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3A7E34-3662-4CEA-9417-503A77ABA331}" type="slidenum">
              <a:rPr lang="en-US" altLang="en-US" smtClean="0"/>
              <a:pPr>
                <a:defRPr/>
              </a:pPr>
              <a:t>16</a:t>
            </a:fld>
            <a:endParaRPr lang="en-US" altLang="en-US"/>
          </a:p>
        </p:txBody>
      </p:sp>
    </p:spTree>
    <p:extLst>
      <p:ext uri="{BB962C8B-B14F-4D97-AF65-F5344CB8AC3E}">
        <p14:creationId xmlns:p14="http://schemas.microsoft.com/office/powerpoint/2010/main" val="69445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National Defense Strategy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B0FBA-AFF1-412D-BC8D-AA594A56B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007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4107" y="3602037"/>
            <a:ext cx="24793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81000" y="500063"/>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a:t>Department of the Air Force</a:t>
            </a:r>
          </a:p>
        </p:txBody>
      </p:sp>
      <p:sp>
        <p:nvSpPr>
          <p:cNvPr id="7" name="Text Box 1029"/>
          <p:cNvSpPr txBox="1">
            <a:spLocks noChangeArrowheads="1"/>
          </p:cNvSpPr>
          <p:nvPr userDrawn="1"/>
        </p:nvSpPr>
        <p:spPr bwMode="auto">
          <a:xfrm>
            <a:off x="381000" y="1271588"/>
            <a:ext cx="838199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I n t e g r i t y  -  S e r v i c e  -  E x c e l </a:t>
            </a:r>
            <a:r>
              <a:rPr lang="en-US" altLang="en-US" sz="1600" b="1" i="1" dirty="0" err="1">
                <a:latin typeface="Century Schoolbook" panose="02040604050505020304" pitchFamily="18" charset="0"/>
              </a:rPr>
              <a:t>l</a:t>
            </a:r>
            <a:r>
              <a:rPr lang="en-US" altLang="en-US" sz="1600" b="1" i="1" dirty="0">
                <a:latin typeface="Century Schoolbook" panose="02040604050505020304" pitchFamily="18" charset="0"/>
              </a:rPr>
              <a:t> e n c 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BFC03CE4-37F0-4065-8B91-37122744BD3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28092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SBC - 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A6F8A3-DA16-65A8-25C2-A2FEA0742C85}"/>
              </a:ext>
            </a:extLst>
          </p:cNvPr>
          <p:cNvSpPr/>
          <p:nvPr userDrawn="1"/>
        </p:nvSpPr>
        <p:spPr>
          <a:xfrm>
            <a:off x="0" y="4828108"/>
            <a:ext cx="9144000" cy="2029895"/>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44094" y="517947"/>
            <a:ext cx="3855813"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628650" y="5043811"/>
            <a:ext cx="7886700" cy="888736"/>
          </a:xfrm>
        </p:spPr>
        <p:txBody>
          <a:bodyPr>
            <a:normAutofit/>
          </a:bodyPr>
          <a:lstStyle>
            <a:lvl1pPr algn="ctr">
              <a:defRPr sz="3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623888" y="5897378"/>
            <a:ext cx="7886700" cy="509952"/>
          </a:xfrm>
        </p:spPr>
        <p:txBody>
          <a:bodyPr>
            <a:normAutofit/>
          </a:bodyPr>
          <a:lstStyle>
            <a:lvl1pPr marL="0" indent="0" algn="ctr">
              <a:buNone/>
              <a:defRPr sz="2100">
                <a:solidFill>
                  <a:srgbClr val="B49D5A"/>
                </a:solidFill>
                <a:latin typeface="Trebuchet MS" panose="020B070302020209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Speaker / Moderator Name, Organization</a:t>
            </a:r>
          </a:p>
        </p:txBody>
      </p:sp>
      <p:pic>
        <p:nvPicPr>
          <p:cNvPr id="10" name="Picture 9" descr="A picture containing text&#10;&#10;Description automatically generated">
            <a:extLst>
              <a:ext uri="{FF2B5EF4-FFF2-40B4-BE49-F238E27FC236}">
                <a16:creationId xmlns:a16="http://schemas.microsoft.com/office/drawing/2014/main" id="{35F882F1-57FE-0BB0-E434-2953E82581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62" y="0"/>
            <a:ext cx="9148762" cy="4828108"/>
          </a:xfrm>
          <a:prstGeom prst="rect">
            <a:avLst/>
          </a:prstGeom>
        </p:spPr>
      </p:pic>
      <p:cxnSp>
        <p:nvCxnSpPr>
          <p:cNvPr id="20" name="Straight Connector 19">
            <a:extLst>
              <a:ext uri="{FF2B5EF4-FFF2-40B4-BE49-F238E27FC236}">
                <a16:creationId xmlns:a16="http://schemas.microsoft.com/office/drawing/2014/main" id="{F61FA8E6-8441-258C-7255-969C739B2AE7}"/>
              </a:ext>
            </a:extLst>
          </p:cNvPr>
          <p:cNvCxnSpPr>
            <a:cxnSpLocks/>
          </p:cNvCxnSpPr>
          <p:nvPr userDrawn="1"/>
        </p:nvCxnSpPr>
        <p:spPr>
          <a:xfrm>
            <a:off x="-2" y="4654419"/>
            <a:ext cx="9144002"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3" name="Picture 2" descr="Logo, company name&#10;&#10;Description automatically generated">
            <a:extLst>
              <a:ext uri="{FF2B5EF4-FFF2-40B4-BE49-F238E27FC236}">
                <a16:creationId xmlns:a16="http://schemas.microsoft.com/office/drawing/2014/main" id="{D7436897-0510-F102-CA3D-D15E1559DC6F}"/>
              </a:ext>
            </a:extLst>
          </p:cNvPr>
          <p:cNvPicPr>
            <a:picLocks noChangeAspect="1"/>
          </p:cNvPicPr>
          <p:nvPr userDrawn="1"/>
        </p:nvPicPr>
        <p:blipFill>
          <a:blip r:embed="rId4"/>
          <a:stretch>
            <a:fillRect/>
          </a:stretch>
        </p:blipFill>
        <p:spPr>
          <a:xfrm>
            <a:off x="2323799" y="546354"/>
            <a:ext cx="4486878" cy="3728960"/>
          </a:xfrm>
          <a:prstGeom prst="rect">
            <a:avLst/>
          </a:prstGeom>
        </p:spPr>
      </p:pic>
    </p:spTree>
    <p:extLst>
      <p:ext uri="{BB962C8B-B14F-4D97-AF65-F5344CB8AC3E}">
        <p14:creationId xmlns:p14="http://schemas.microsoft.com/office/powerpoint/2010/main" val="400394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3SBC - Questions">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633"/>
          <a:stretch/>
        </p:blipFill>
        <p:spPr>
          <a:xfrm>
            <a:off x="-1" y="-1"/>
            <a:ext cx="9144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2" y="0"/>
            <a:ext cx="9144001"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049A38A5-B264-3FAA-A88D-2DDCA3BC5D8B}"/>
              </a:ext>
            </a:extLst>
          </p:cNvPr>
          <p:cNvSpPr txBox="1"/>
          <p:nvPr userDrawn="1"/>
        </p:nvSpPr>
        <p:spPr>
          <a:xfrm>
            <a:off x="2877911" y="4767945"/>
            <a:ext cx="5531079" cy="854080"/>
          </a:xfrm>
          <a:prstGeom prst="rect">
            <a:avLst/>
          </a:prstGeom>
          <a:noFill/>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4950" b="1" dirty="0">
                <a:solidFill>
                  <a:srgbClr val="B49D5A"/>
                </a:solidFill>
                <a:effectLst/>
                <a:latin typeface="OldErika" pitchFamily="2" charset="0"/>
              </a:rPr>
              <a:t>QUESTIONS?</a:t>
            </a:r>
            <a:endParaRPr lang="en-US" sz="495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userDrawn="1"/>
        </p:nvCxnSpPr>
        <p:spPr>
          <a:xfrm>
            <a:off x="3453494" y="6017991"/>
            <a:ext cx="5690507"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1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CBDF859-B77C-4932-B7B0-12C49A93E314}"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01786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214614F-2FCB-48B4-A899-0A8F737AAE3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19108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F0DC89D1-1446-43A7-BCF8-D75B768C2A3E}"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97990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812045D1-F7E2-4784-B96A-3083355E63F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6624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29D94A65-A6BF-4DB1-9332-206B8E06E0A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68790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F32FE5BA-3D1F-4E41-B33A-6823FE30DE8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02413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9E577705-F1D6-448C-8D9C-74FCF151C57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17990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A10A9CA-2EB0-4F34-A8FB-1542A3BF9965}"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20736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CC7A9835-7AA7-4292-8277-77514909CEE7}" type="slidenum">
              <a:rPr lang="en-US" altLang="en-US"/>
              <a:pPr>
                <a:defRPr/>
              </a:pPr>
              <a:t>‹#›</a:t>
            </a:fld>
            <a:endParaRPr lang="en-US" altLang="en-US"/>
          </a:p>
        </p:txBody>
      </p:sp>
      <p:sp>
        <p:nvSpPr>
          <p:cNvPr id="1028" name="Rectangle 1030"/>
          <p:cNvSpPr>
            <a:spLocks noGrp="1" noChangeArrowheads="1"/>
          </p:cNvSpPr>
          <p:nvPr>
            <p:ph type="title"/>
          </p:nvPr>
        </p:nvSpPr>
        <p:spPr bwMode="auto">
          <a:xfrm>
            <a:off x="1663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60580" y="90488"/>
            <a:ext cx="1009266"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276225"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381000" y="6491288"/>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dirty="0">
                <a:latin typeface="Century Schoolbook" panose="02040604050505020304" pitchFamily="18" charset="0"/>
              </a:rPr>
              <a:t>I n t e g r i t y  -  S e r v i c e  -  E x c e l </a:t>
            </a:r>
            <a:r>
              <a:rPr lang="en-US" altLang="en-US" sz="1600" b="1" i="1" dirty="0" err="1">
                <a:latin typeface="Century Schoolbook" panose="02040604050505020304" pitchFamily="18" charset="0"/>
              </a:rPr>
              <a:t>l</a:t>
            </a:r>
            <a:r>
              <a:rPr lang="en-US" altLang="en-US" sz="1600" b="1" i="1" dirty="0">
                <a:latin typeface="Century Schoolbook" panose="02040604050505020304" pitchFamily="18" charset="0"/>
              </a:rPr>
              <a:t> e n c e</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ba.gov/vetce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iff"/><Relationship Id="rId7" Type="http://schemas.openxmlformats.org/officeDocument/2006/relationships/image" Target="../media/image19.png"/><Relationship Id="rId2" Type="http://schemas.openxmlformats.org/officeDocument/2006/relationships/hyperlink" Target="http://www/linkedIn.com/company/airforcesmallbiz"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16.tiff"/><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C695-56A9-3053-33BF-E44C61CA35FF}"/>
              </a:ext>
            </a:extLst>
          </p:cNvPr>
          <p:cNvSpPr>
            <a:spLocks noGrp="1"/>
          </p:cNvSpPr>
          <p:nvPr>
            <p:ph type="title"/>
          </p:nvPr>
        </p:nvSpPr>
        <p:spPr>
          <a:xfrm>
            <a:off x="623888" y="5242594"/>
            <a:ext cx="7886700" cy="1297354"/>
          </a:xfrm>
        </p:spPr>
        <p:txBody>
          <a:bodyPr>
            <a:normAutofit/>
          </a:bodyPr>
          <a:lstStyle/>
          <a:p>
            <a:r>
              <a:rPr lang="en-US" sz="3200" b="1" dirty="0">
                <a:effectLst/>
                <a:latin typeface="Montserrat" pitchFamily="2" charset="77"/>
              </a:rPr>
              <a:t>Contract Opportunities</a:t>
            </a:r>
            <a:br>
              <a:rPr lang="en-US" sz="3200" b="1" dirty="0">
                <a:effectLst/>
                <a:latin typeface="Montserrat" pitchFamily="2" charset="77"/>
              </a:rPr>
            </a:br>
            <a:r>
              <a:rPr lang="en-US" sz="3200" b="1" dirty="0">
                <a:effectLst/>
                <a:latin typeface="Montserrat" pitchFamily="2" charset="77"/>
              </a:rPr>
              <a:t>Direct from Agencies</a:t>
            </a:r>
            <a:endParaRPr lang="en-US" sz="2800" dirty="0">
              <a:effectLst/>
            </a:endParaRPr>
          </a:p>
        </p:txBody>
      </p:sp>
    </p:spTree>
    <p:extLst>
      <p:ext uri="{BB962C8B-B14F-4D97-AF65-F5344CB8AC3E}">
        <p14:creationId xmlns:p14="http://schemas.microsoft.com/office/powerpoint/2010/main" val="400188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10</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First LOOK: </a:t>
            </a:r>
            <a:br>
              <a:rPr lang="en-US" dirty="0"/>
            </a:br>
            <a:r>
              <a:rPr lang="en-US" dirty="0"/>
              <a:t>SAF/AQC-led Initiative</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894797" cy="276999"/>
          </a:xfrm>
          <a:prstGeom prst="rect">
            <a:avLst/>
          </a:prstGeom>
        </p:spPr>
        <p:txBody>
          <a:bodyPr wrap="none">
            <a:spAutoFit/>
          </a:bodyPr>
          <a:lstStyle/>
          <a:p>
            <a:r>
              <a:rPr lang="en-US" sz="1200" dirty="0">
                <a:latin typeface="Arial" panose="020B0604020202020204" pitchFamily="34" charset="0"/>
              </a:rPr>
              <a:t>24 Oct 22 </a:t>
            </a:r>
            <a:endParaRPr lang="en-US" sz="1200" dirty="0"/>
          </a:p>
        </p:txBody>
      </p:sp>
      <p:sp>
        <p:nvSpPr>
          <p:cNvPr id="7" name="Content Placeholder 7">
            <a:extLst>
              <a:ext uri="{FF2B5EF4-FFF2-40B4-BE49-F238E27FC236}">
                <a16:creationId xmlns:a16="http://schemas.microsoft.com/office/drawing/2014/main" id="{6945C778-1168-55E7-2CBB-32512B872DF6}"/>
              </a:ext>
            </a:extLst>
          </p:cNvPr>
          <p:cNvSpPr>
            <a:spLocks noGrp="1"/>
          </p:cNvSpPr>
          <p:nvPr>
            <p:ph idx="1"/>
          </p:nvPr>
        </p:nvSpPr>
        <p:spPr>
          <a:xfrm>
            <a:off x="512064" y="1389888"/>
            <a:ext cx="8119872" cy="4910328"/>
          </a:xfrm>
        </p:spPr>
        <p:txBody>
          <a:bodyPr>
            <a:normAutofit/>
          </a:bodyPr>
          <a:lstStyle/>
          <a:p>
            <a:r>
              <a:rPr lang="en-US" sz="2000" dirty="0"/>
              <a:t>Align DAF Installation micro-purchase spend w/ NDAA reform efforts and SECAF vision for smarter business practices</a:t>
            </a:r>
          </a:p>
          <a:p>
            <a:r>
              <a:rPr lang="en-US" sz="2000" dirty="0"/>
              <a:t>SAF/AQC Solution: FIRST LOOK Program</a:t>
            </a:r>
          </a:p>
          <a:p>
            <a:pPr lvl="1"/>
            <a:r>
              <a:rPr lang="en-US" sz="1800" dirty="0"/>
              <a:t>Give local and small businesses to the base’s mission requirements the “FIRST LOOK” for micro-purchase requirements</a:t>
            </a:r>
          </a:p>
          <a:p>
            <a:pPr lvl="1"/>
            <a:r>
              <a:rPr lang="en-US" sz="1800" dirty="0"/>
              <a:t>Installation/CC-driven initiative for employing purchasing power</a:t>
            </a:r>
          </a:p>
          <a:p>
            <a:pPr lvl="2"/>
            <a:r>
              <a:rPr lang="en-US" sz="1600" dirty="0"/>
              <a:t>Not a mandatory procedure</a:t>
            </a:r>
          </a:p>
          <a:p>
            <a:pPr lvl="2"/>
            <a:r>
              <a:rPr lang="en-US" sz="1600" dirty="0"/>
              <a:t>Encourages GPC ($2B) cardholders and CONS to purchase local when it make smart business sense</a:t>
            </a:r>
          </a:p>
          <a:p>
            <a:endParaRPr lang="en-US" dirty="0"/>
          </a:p>
        </p:txBody>
      </p:sp>
    </p:spTree>
    <p:extLst>
      <p:ext uri="{BB962C8B-B14F-4D97-AF65-F5344CB8AC3E}">
        <p14:creationId xmlns:p14="http://schemas.microsoft.com/office/powerpoint/2010/main" val="322111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F401-CBBB-2618-9E03-3E92EE8E325D}"/>
              </a:ext>
            </a:extLst>
          </p:cNvPr>
          <p:cNvSpPr>
            <a:spLocks noGrp="1"/>
          </p:cNvSpPr>
          <p:nvPr>
            <p:ph type="title"/>
          </p:nvPr>
        </p:nvSpPr>
        <p:spPr/>
        <p:txBody>
          <a:bodyPr/>
          <a:lstStyle/>
          <a:p>
            <a:r>
              <a:rPr lang="en-US" sz="2400" dirty="0"/>
              <a:t>SBA Veteran Small Business Certification Program (Effective 10 Jan 23)</a:t>
            </a:r>
          </a:p>
        </p:txBody>
      </p:sp>
      <p:sp>
        <p:nvSpPr>
          <p:cNvPr id="3" name="Content Placeholder 2">
            <a:extLst>
              <a:ext uri="{FF2B5EF4-FFF2-40B4-BE49-F238E27FC236}">
                <a16:creationId xmlns:a16="http://schemas.microsoft.com/office/drawing/2014/main" id="{2CAEE61E-63A2-C6C3-C6D4-50A48EC8B13D}"/>
              </a:ext>
            </a:extLst>
          </p:cNvPr>
          <p:cNvSpPr>
            <a:spLocks noGrp="1"/>
          </p:cNvSpPr>
          <p:nvPr>
            <p:ph idx="1"/>
          </p:nvPr>
        </p:nvSpPr>
        <p:spPr>
          <a:xfrm>
            <a:off x="287242" y="1438848"/>
            <a:ext cx="8520208" cy="4691664"/>
          </a:xfrm>
        </p:spPr>
        <p:txBody>
          <a:bodyPr/>
          <a:lstStyle/>
          <a:p>
            <a:r>
              <a:rPr lang="en-US" sz="1800" i="0" dirty="0">
                <a:solidFill>
                  <a:srgbClr val="1B1E29"/>
                </a:solidFill>
                <a:effectLst/>
                <a:latin typeface="+mj-lt"/>
              </a:rPr>
              <a:t>The program will be the Agency’s primary certification vehicle for all Veteran-owned small businesses (VOSBs) and SDVOSBs, important classifications that enable those businesses to qualify for sole-source and set-aside federal contracting awards. </a:t>
            </a:r>
          </a:p>
          <a:p>
            <a:r>
              <a:rPr lang="en-US" sz="1800" i="0" dirty="0">
                <a:solidFill>
                  <a:srgbClr val="1B1E29"/>
                </a:solidFill>
                <a:effectLst/>
                <a:latin typeface="+mj-lt"/>
              </a:rPr>
              <a:t>Certified VOSBs are eligible to compete for sole-source and set-aside contracts at the Department of Veterans Affairs, while certified SDVOSBs can compete for sole-source and set-aside contracts government-wide.</a:t>
            </a:r>
          </a:p>
          <a:p>
            <a:r>
              <a:rPr lang="en-US" sz="1800" i="0" dirty="0">
                <a:solidFill>
                  <a:srgbClr val="1B1E29"/>
                </a:solidFill>
                <a:effectLst/>
                <a:latin typeface="+mj-lt"/>
              </a:rPr>
              <a:t>The 2021 National Defense Authorization Act grants a one-year grace period for self-certified SDVOSBs until January 1, 2024.</a:t>
            </a:r>
          </a:p>
          <a:p>
            <a:r>
              <a:rPr lang="en-US" sz="1800" dirty="0">
                <a:latin typeface="+mj-lt"/>
              </a:rPr>
              <a:t>Beginning January 1, 2024, both Veteran and service-disabled Veteran small business owners will need to be certified to compete for federal contracting set-asides unless an application from a self-certified firm is pending an SBA decision</a:t>
            </a:r>
            <a:r>
              <a:rPr lang="en-US" sz="1800" dirty="0"/>
              <a:t>.</a:t>
            </a:r>
          </a:p>
          <a:p>
            <a:r>
              <a:rPr lang="en-US" sz="1800" dirty="0"/>
              <a:t> Want more info:  visit </a:t>
            </a:r>
            <a:r>
              <a:rPr lang="en-US" sz="1800" dirty="0">
                <a:solidFill>
                  <a:srgbClr val="0070C0"/>
                </a:solidFill>
                <a:hlinkClick r:id="rId3">
                  <a:extLst>
                    <a:ext uri="{A12FA001-AC4F-418D-AE19-62706E023703}">
                      <ahyp:hlinkClr xmlns:ahyp="http://schemas.microsoft.com/office/drawing/2018/hyperlinkcolor" val="tx"/>
                    </a:ext>
                  </a:extLst>
                </a:hlinkClick>
              </a:rPr>
              <a:t>www.sba.gov/vetcert</a:t>
            </a:r>
            <a:r>
              <a:rPr lang="en-US" sz="1800" dirty="0">
                <a:solidFill>
                  <a:srgbClr val="0070C0"/>
                </a:solidFill>
              </a:rPr>
              <a:t> </a:t>
            </a:r>
            <a:r>
              <a:rPr lang="en-US" sz="1800" dirty="0"/>
              <a:t>or email vetcert@sba.gov</a:t>
            </a:r>
          </a:p>
        </p:txBody>
      </p:sp>
      <p:sp>
        <p:nvSpPr>
          <p:cNvPr id="4" name="Slide Number Placeholder 3">
            <a:extLst>
              <a:ext uri="{FF2B5EF4-FFF2-40B4-BE49-F238E27FC236}">
                <a16:creationId xmlns:a16="http://schemas.microsoft.com/office/drawing/2014/main" id="{64D570E3-495C-C948-87E9-86423165D20C}"/>
              </a:ext>
            </a:extLst>
          </p:cNvPr>
          <p:cNvSpPr>
            <a:spLocks noGrp="1"/>
          </p:cNvSpPr>
          <p:nvPr>
            <p:ph type="sldNum" sz="quarter" idx="11"/>
          </p:nvPr>
        </p:nvSpPr>
        <p:spPr/>
        <p:txBody>
          <a:bodyPr/>
          <a:lstStyle/>
          <a:p>
            <a:pPr>
              <a:defRPr/>
            </a:pPr>
            <a:fld id="{0CBDF859-B77C-4932-B7B0-12C49A93E314}" type="slidenum">
              <a:rPr lang="en-US" altLang="en-US" smtClean="0"/>
              <a:pPr>
                <a:defRPr/>
              </a:pPr>
              <a:t>11</a:t>
            </a:fld>
            <a:endParaRPr lang="en-US" altLang="en-US">
              <a:solidFill>
                <a:schemeClr val="bg2"/>
              </a:solidFill>
            </a:endParaRPr>
          </a:p>
        </p:txBody>
      </p:sp>
      <p:sp>
        <p:nvSpPr>
          <p:cNvPr id="5" name="TextBox 4">
            <a:extLst>
              <a:ext uri="{FF2B5EF4-FFF2-40B4-BE49-F238E27FC236}">
                <a16:creationId xmlns:a16="http://schemas.microsoft.com/office/drawing/2014/main" id="{F8287D6F-62B6-0685-8C83-70D57468C7D2}"/>
              </a:ext>
            </a:extLst>
          </p:cNvPr>
          <p:cNvSpPr txBox="1"/>
          <p:nvPr/>
        </p:nvSpPr>
        <p:spPr>
          <a:xfrm>
            <a:off x="347246" y="6196614"/>
            <a:ext cx="3440365" cy="261610"/>
          </a:xfrm>
          <a:prstGeom prst="rect">
            <a:avLst/>
          </a:prstGeom>
          <a:noFill/>
        </p:spPr>
        <p:txBody>
          <a:bodyPr wrap="none" rtlCol="0">
            <a:spAutoFit/>
          </a:bodyPr>
          <a:lstStyle/>
          <a:p>
            <a:r>
              <a:rPr lang="en-US" sz="1100" dirty="0"/>
              <a:t>Source:  SBA.GOV press release #23-01,10 Jan 23 </a:t>
            </a:r>
          </a:p>
        </p:txBody>
      </p:sp>
      <p:sp>
        <p:nvSpPr>
          <p:cNvPr id="6" name="Rectangle 5">
            <a:extLst>
              <a:ext uri="{FF2B5EF4-FFF2-40B4-BE49-F238E27FC236}">
                <a16:creationId xmlns:a16="http://schemas.microsoft.com/office/drawing/2014/main" id="{898C573A-A2A6-0657-96B1-2BF40EE3A264}"/>
              </a:ext>
            </a:extLst>
          </p:cNvPr>
          <p:cNvSpPr/>
          <p:nvPr/>
        </p:nvSpPr>
        <p:spPr>
          <a:xfrm rot="19035701">
            <a:off x="1145918" y="423090"/>
            <a:ext cx="16081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New</a:t>
            </a:r>
          </a:p>
        </p:txBody>
      </p:sp>
    </p:spTree>
    <p:extLst>
      <p:ext uri="{BB962C8B-B14F-4D97-AF65-F5344CB8AC3E}">
        <p14:creationId xmlns:p14="http://schemas.microsoft.com/office/powerpoint/2010/main" val="331364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064" y="1298901"/>
            <a:ext cx="8119872" cy="976349"/>
          </a:xfrm>
        </p:spPr>
        <p:txBody>
          <a:bodyPr>
            <a:normAutofit fontScale="85000" lnSpcReduction="10000"/>
          </a:bodyPr>
          <a:lstStyle/>
          <a:p>
            <a:r>
              <a:rPr lang="en-US" sz="1600" dirty="0">
                <a:latin typeface="+mj-lt"/>
                <a:cs typeface="Arial" panose="020B0604020202020204" pitchFamily="34" charset="0"/>
              </a:rPr>
              <a:t>42 events and 23,285K audiences reached (54% increase in participation above FY21!)</a:t>
            </a:r>
          </a:p>
          <a:p>
            <a:pPr marL="0" marR="0">
              <a:spcBef>
                <a:spcPts val="0"/>
              </a:spcBef>
              <a:spcAft>
                <a:spcPts val="0"/>
              </a:spcAft>
            </a:pPr>
            <a:r>
              <a:rPr lang="en-US" sz="1600" dirty="0">
                <a:effectLst/>
                <a:latin typeface="+mj-lt"/>
                <a:ea typeface="Calibri" panose="020F0502020204030204" pitchFamily="34" charset="0"/>
                <a:cs typeface="Arial" panose="020B0604020202020204" pitchFamily="34" charset="0"/>
              </a:rPr>
              <a:t>14 virtual with 3,618K attendees (48% increase in participation above FY21!)</a:t>
            </a:r>
          </a:p>
          <a:p>
            <a:pPr marL="0">
              <a:spcBef>
                <a:spcPts val="0"/>
              </a:spcBef>
            </a:pPr>
            <a:r>
              <a:rPr lang="en-US" sz="1600" dirty="0">
                <a:effectLst/>
                <a:latin typeface="+mj-lt"/>
                <a:ea typeface="Calibri" panose="020F0502020204030204" pitchFamily="34" charset="0"/>
                <a:cs typeface="Arial" panose="020B0604020202020204" pitchFamily="34" charset="0"/>
              </a:rPr>
              <a:t>28 in person with 19,667K attendees (45% increase above FY21!)</a:t>
            </a:r>
            <a:endParaRPr lang="en-US" sz="1600" dirty="0">
              <a:latin typeface="+mj-lt"/>
            </a:endParaRPr>
          </a:p>
          <a:p>
            <a:pPr marL="0">
              <a:spcBef>
                <a:spcPts val="0"/>
              </a:spcBef>
            </a:pPr>
            <a:r>
              <a:rPr lang="en-US" sz="1600" dirty="0">
                <a:latin typeface="+mj-lt"/>
              </a:rPr>
              <a:t>Strategic Communications and Public Relations focus + counseling + training</a:t>
            </a:r>
          </a:p>
          <a:p>
            <a:pPr marL="0">
              <a:spcBef>
                <a:spcPts val="0"/>
              </a:spcBef>
            </a:pPr>
            <a:endParaRPr lang="en-US" dirty="0"/>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400" normalizeH="0" baseline="0" noProof="0">
                <a:ln>
                  <a:noFill/>
                </a:ln>
                <a:solidFill>
                  <a:prstClr val="black"/>
                </a:solidFill>
                <a:effectLst/>
                <a:uLnTx/>
                <a:uFillTx/>
                <a:latin typeface="Franklin Gothic Book" panose="020B0503020102020204" pitchFamily="34" charset="0"/>
                <a:ea typeface="+mn-ea"/>
                <a:cs typeface="+mn-cs"/>
              </a:rPr>
              <a:t>Innovate, Accelerate, Thrive – The Air Force at 75</a:t>
            </a:r>
          </a:p>
        </p:txBody>
      </p:sp>
      <p:sp>
        <p:nvSpPr>
          <p:cNvPr id="4" name="Slide Number Placeholder 3"/>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6CE39B9-1A27-47F9-A82C-641F9093E437}"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a:ln>
                <a:noFill/>
              </a:ln>
              <a:solidFill>
                <a:srgbClr val="E7E6E6">
                  <a:lumMod val="50000"/>
                </a:srgbClr>
              </a:solidFill>
              <a:effectLst/>
              <a:uLnTx/>
              <a:uFillTx/>
              <a:latin typeface="Arial" panose="020B0604020202020204"/>
              <a:ea typeface="+mn-ea"/>
              <a:cs typeface="+mn-cs"/>
            </a:endParaRPr>
          </a:p>
        </p:txBody>
      </p:sp>
      <p:sp>
        <p:nvSpPr>
          <p:cNvPr id="17" name="TextBox 4"/>
          <p:cNvSpPr txBox="1">
            <a:spLocks noChangeArrowheads="1"/>
          </p:cNvSpPr>
          <p:nvPr/>
        </p:nvSpPr>
        <p:spPr bwMode="auto">
          <a:xfrm>
            <a:off x="885296" y="6182003"/>
            <a:ext cx="402074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 provided by SAF/SB Data Team As of </a:t>
            </a:r>
            <a:r>
              <a:rPr kumimoji="0" lang="en-US" altLang="en-US" sz="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23</a:t>
            </a:r>
            <a:r>
              <a:rPr lang="en-US" altLang="en-US" sz="750" b="0" dirty="0">
                <a:solidFill>
                  <a:prstClr val="black"/>
                </a:solidFill>
              </a:rPr>
              <a:t> Jan </a:t>
            </a:r>
            <a:r>
              <a:rPr kumimoji="0" lang="en-US" altLang="en-US" sz="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23</a:t>
            </a:r>
          </a:p>
        </p:txBody>
      </p:sp>
      <p:sp>
        <p:nvSpPr>
          <p:cNvPr id="19" name="Title 4">
            <a:extLst>
              <a:ext uri="{FF2B5EF4-FFF2-40B4-BE49-F238E27FC236}">
                <a16:creationId xmlns:a16="http://schemas.microsoft.com/office/drawing/2014/main" id="{E520522C-1D21-1679-04E0-56DCFD938757}"/>
              </a:ext>
            </a:extLst>
          </p:cNvPr>
          <p:cNvSpPr>
            <a:spLocks noGrp="1"/>
          </p:cNvSpPr>
          <p:nvPr>
            <p:ph type="title"/>
          </p:nvPr>
        </p:nvSpPr>
        <p:spPr>
          <a:xfrm>
            <a:off x="1663700" y="76200"/>
            <a:ext cx="7143750" cy="1143000"/>
          </a:xfrm>
        </p:spPr>
        <p:txBody>
          <a:bodyPr/>
          <a:lstStyle/>
          <a:p>
            <a:r>
              <a:rPr lang="en-US" sz="3200" dirty="0"/>
              <a:t>FY22 Recap: SAF/SB and DAF SBPs’ Outreach Activities</a:t>
            </a:r>
          </a:p>
        </p:txBody>
      </p:sp>
      <p:pic>
        <p:nvPicPr>
          <p:cNvPr id="5" name="Picture 4">
            <a:extLst>
              <a:ext uri="{FF2B5EF4-FFF2-40B4-BE49-F238E27FC236}">
                <a16:creationId xmlns:a16="http://schemas.microsoft.com/office/drawing/2014/main" id="{3CA19CC6-39F1-0005-985C-2040529FD6CB}"/>
              </a:ext>
            </a:extLst>
          </p:cNvPr>
          <p:cNvPicPr>
            <a:picLocks noChangeAspect="1"/>
          </p:cNvPicPr>
          <p:nvPr/>
        </p:nvPicPr>
        <p:blipFill>
          <a:blip r:embed="rId3"/>
          <a:stretch>
            <a:fillRect/>
          </a:stretch>
        </p:blipFill>
        <p:spPr>
          <a:xfrm>
            <a:off x="241828" y="2191778"/>
            <a:ext cx="8565622" cy="3731075"/>
          </a:xfrm>
          <a:prstGeom prst="rect">
            <a:avLst/>
          </a:prstGeom>
        </p:spPr>
      </p:pic>
    </p:spTree>
    <p:extLst>
      <p:ext uri="{BB962C8B-B14F-4D97-AF65-F5344CB8AC3E}">
        <p14:creationId xmlns:p14="http://schemas.microsoft.com/office/powerpoint/2010/main" val="80764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8" y="168856"/>
            <a:ext cx="7620545" cy="1097637"/>
          </a:xfrm>
        </p:spPr>
        <p:txBody>
          <a:bodyPr/>
          <a:lstStyle/>
          <a:p>
            <a:r>
              <a:rPr lang="en-US" dirty="0"/>
              <a:t>Stay Connected With Us</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sp>
        <p:nvSpPr>
          <p:cNvPr id="3" name="Content Placeholder 2">
            <a:extLst>
              <a:ext uri="{FF2B5EF4-FFF2-40B4-BE49-F238E27FC236}">
                <a16:creationId xmlns:a16="http://schemas.microsoft.com/office/drawing/2014/main" id="{4925AC88-2A10-E17A-9C64-8690F15F3B60}"/>
              </a:ext>
            </a:extLst>
          </p:cNvPr>
          <p:cNvSpPr txBox="1">
            <a:spLocks/>
          </p:cNvSpPr>
          <p:nvPr/>
        </p:nvSpPr>
        <p:spPr bwMode="auto">
          <a:xfrm>
            <a:off x="272589" y="4937579"/>
            <a:ext cx="10063197" cy="175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50000"/>
              </a:spcBef>
              <a:spcAft>
                <a:spcPct val="0"/>
              </a:spcAft>
              <a:buClr>
                <a:srgbClr val="151C77"/>
              </a:buClr>
              <a:buSzPct val="80000"/>
              <a:buFont typeface="Wingdings" panose="05000000000000000000" pitchFamily="2" charset="2"/>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DAF SB Website: www.airforcesmallbiz.af.mil</a:t>
            </a:r>
          </a:p>
          <a:p>
            <a:pPr marL="0" marR="0" lvl="0" indent="0" algn="l" defTabSz="914400" rtl="0" eaLnBrk="0" fontAlgn="base" latinLnBrk="0" hangingPunct="0">
              <a:lnSpc>
                <a:spcPct val="100000"/>
              </a:lnSpc>
              <a:spcBef>
                <a:spcPct val="50000"/>
              </a:spcBef>
              <a:spcAft>
                <a:spcPct val="0"/>
              </a:spcAft>
              <a:buClr>
                <a:srgbClr val="151C77"/>
              </a:buClr>
              <a:buSzPct val="80000"/>
              <a:buFont typeface="Wingdings" panose="05000000000000000000" pitchFamily="2" charset="2"/>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Email: </a:t>
            </a:r>
            <a:r>
              <a:rPr kumimoji="0" lang="en-US" sz="2000" b="1" i="0" u="none" strike="noStrike" kern="0" cap="none" spc="0" normalizeH="0" baseline="0" noProof="0" dirty="0">
                <a:ln>
                  <a:noFill/>
                </a:ln>
                <a:solidFill>
                  <a:srgbClr val="000000"/>
                </a:solidFill>
                <a:effectLst/>
                <a:uLnTx/>
                <a:uFillTx/>
                <a:latin typeface="Arial"/>
                <a:ea typeface="+mn-ea"/>
                <a:cs typeface="+mn-cs"/>
              </a:rPr>
              <a:t>SAF.SB.workflow@us.af.mil </a:t>
            </a:r>
          </a:p>
          <a:p>
            <a:pPr marL="0" marR="0" lvl="0" indent="0" algn="l" defTabSz="914400" rtl="0" eaLnBrk="0" fontAlgn="base" latinLnBrk="0" hangingPunct="0">
              <a:lnSpc>
                <a:spcPct val="100000"/>
              </a:lnSpc>
              <a:spcBef>
                <a:spcPct val="50000"/>
              </a:spcBef>
              <a:spcAft>
                <a:spcPct val="0"/>
              </a:spcAft>
              <a:buClr>
                <a:srgbClr val="151C77"/>
              </a:buClr>
              <a:buSzPct val="80000"/>
              <a:buFont typeface="Wingdings" panose="05000000000000000000" pitchFamily="2" charset="2"/>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SBIR/STTR: www.sbir.gov/about</a:t>
            </a:r>
            <a:br>
              <a:rPr kumimoji="0" lang="en-US" altLang="en-US" sz="2000" b="1" i="0" u="none" strike="noStrike" kern="0" cap="none" spc="0" normalizeH="0" baseline="0" noProof="0" dirty="0">
                <a:ln>
                  <a:noFill/>
                </a:ln>
                <a:solidFill>
                  <a:srgbClr val="000000"/>
                </a:solidFill>
                <a:effectLst/>
                <a:uLnTx/>
                <a:uFillTx/>
                <a:latin typeface="Arial"/>
                <a:ea typeface="+mn-ea"/>
                <a:cs typeface="+mn-cs"/>
              </a:rPr>
            </a:br>
            <a:br>
              <a:rPr kumimoji="0" lang="en-US" altLang="en-US" sz="2000" b="1" i="0" u="none" strike="noStrike" kern="0" cap="none" spc="0" normalizeH="0" baseline="0" noProof="0" dirty="0">
                <a:ln>
                  <a:noFill/>
                </a:ln>
                <a:solidFill>
                  <a:srgbClr val="000000"/>
                </a:solidFill>
                <a:effectLst/>
                <a:uLnTx/>
                <a:uFillTx/>
                <a:latin typeface="Arial"/>
                <a:ea typeface="+mn-ea"/>
                <a:cs typeface="+mn-cs"/>
              </a:rPr>
            </a:br>
            <a:endParaRPr kumimoji="0" lang="en-US" altLang="en-US" sz="2000" b="1"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C4AEE4A8-5E7C-48CD-4DB8-6559312DED1B}"/>
              </a:ext>
            </a:extLst>
          </p:cNvPr>
          <p:cNvSpPr txBox="1"/>
          <p:nvPr/>
        </p:nvSpPr>
        <p:spPr>
          <a:xfrm>
            <a:off x="-1051538" y="3907718"/>
            <a:ext cx="5015893" cy="98488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Facebook.com/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airforcesmallbiz</a:t>
            </a:r>
            <a:b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BC83304-83A8-E90F-B680-A074D5B41FAD}"/>
              </a:ext>
            </a:extLst>
          </p:cNvPr>
          <p:cNvSpPr txBox="1"/>
          <p:nvPr/>
        </p:nvSpPr>
        <p:spPr>
          <a:xfrm>
            <a:off x="2005567" y="3615330"/>
            <a:ext cx="4893243" cy="12311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2"/>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Linkedin.com/company/</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airforcesmallbiz</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441AC9DC-3EFA-8B79-3E82-EB9FA46A661B}"/>
              </a:ext>
            </a:extLst>
          </p:cNvPr>
          <p:cNvPicPr>
            <a:picLocks noChangeAspect="1"/>
          </p:cNvPicPr>
          <p:nvPr/>
        </p:nvPicPr>
        <p:blipFill>
          <a:blip r:embed="rId3"/>
          <a:stretch>
            <a:fillRect/>
          </a:stretch>
        </p:blipFill>
        <p:spPr>
          <a:xfrm>
            <a:off x="6429308" y="1958547"/>
            <a:ext cx="1884387" cy="1884387"/>
          </a:xfrm>
          <a:prstGeom prst="rect">
            <a:avLst/>
          </a:prstGeom>
        </p:spPr>
      </p:pic>
      <p:pic>
        <p:nvPicPr>
          <p:cNvPr id="10" name="Picture 9">
            <a:extLst>
              <a:ext uri="{FF2B5EF4-FFF2-40B4-BE49-F238E27FC236}">
                <a16:creationId xmlns:a16="http://schemas.microsoft.com/office/drawing/2014/main" id="{484076CA-336A-ED58-81AF-33F2FC2CF989}"/>
              </a:ext>
            </a:extLst>
          </p:cNvPr>
          <p:cNvPicPr>
            <a:picLocks noChangeAspect="1"/>
          </p:cNvPicPr>
          <p:nvPr/>
        </p:nvPicPr>
        <p:blipFill>
          <a:blip r:embed="rId4"/>
          <a:stretch>
            <a:fillRect/>
          </a:stretch>
        </p:blipFill>
        <p:spPr>
          <a:xfrm>
            <a:off x="195015" y="1837662"/>
            <a:ext cx="2684663" cy="1949697"/>
          </a:xfrm>
          <a:prstGeom prst="rect">
            <a:avLst/>
          </a:prstGeom>
        </p:spPr>
      </p:pic>
      <p:pic>
        <p:nvPicPr>
          <p:cNvPr id="11" name="Picture 10">
            <a:extLst>
              <a:ext uri="{FF2B5EF4-FFF2-40B4-BE49-F238E27FC236}">
                <a16:creationId xmlns:a16="http://schemas.microsoft.com/office/drawing/2014/main" id="{56C7FA33-D353-9353-D03F-8942B4E19B7A}"/>
              </a:ext>
            </a:extLst>
          </p:cNvPr>
          <p:cNvPicPr>
            <a:picLocks noChangeAspect="1"/>
          </p:cNvPicPr>
          <p:nvPr/>
        </p:nvPicPr>
        <p:blipFill>
          <a:blip r:embed="rId5"/>
          <a:stretch>
            <a:fillRect/>
          </a:stretch>
        </p:blipFill>
        <p:spPr>
          <a:xfrm>
            <a:off x="3542723" y="1944694"/>
            <a:ext cx="1837148" cy="1837148"/>
          </a:xfrm>
          <a:prstGeom prst="rect">
            <a:avLst/>
          </a:prstGeom>
        </p:spPr>
      </p:pic>
      <p:sp>
        <p:nvSpPr>
          <p:cNvPr id="12" name="TextBox 11">
            <a:extLst>
              <a:ext uri="{FF2B5EF4-FFF2-40B4-BE49-F238E27FC236}">
                <a16:creationId xmlns:a16="http://schemas.microsoft.com/office/drawing/2014/main" id="{34F1C803-7FEE-8396-9226-66CCB0A60495}"/>
              </a:ext>
            </a:extLst>
          </p:cNvPr>
          <p:cNvSpPr txBox="1"/>
          <p:nvPr/>
        </p:nvSpPr>
        <p:spPr>
          <a:xfrm>
            <a:off x="4867712" y="3767400"/>
            <a:ext cx="4915089" cy="9848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Twitter.com/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AFSmallBiz</a:t>
            </a:r>
          </a:p>
        </p:txBody>
      </p:sp>
      <p:pic>
        <p:nvPicPr>
          <p:cNvPr id="7" name="Picture 6">
            <a:extLst>
              <a:ext uri="{FF2B5EF4-FFF2-40B4-BE49-F238E27FC236}">
                <a16:creationId xmlns:a16="http://schemas.microsoft.com/office/drawing/2014/main" id="{36D58930-96A9-08B4-33CE-08F70D35A3D9}"/>
              </a:ext>
            </a:extLst>
          </p:cNvPr>
          <p:cNvPicPr>
            <a:picLocks noChangeAspect="1"/>
          </p:cNvPicPr>
          <p:nvPr/>
        </p:nvPicPr>
        <p:blipFill>
          <a:blip r:embed="rId6"/>
          <a:stretch>
            <a:fillRect/>
          </a:stretch>
        </p:blipFill>
        <p:spPr>
          <a:xfrm>
            <a:off x="5802545" y="4946433"/>
            <a:ext cx="1253526" cy="1253526"/>
          </a:xfrm>
          <a:prstGeom prst="rect">
            <a:avLst/>
          </a:prstGeom>
        </p:spPr>
      </p:pic>
      <p:pic>
        <p:nvPicPr>
          <p:cNvPr id="13" name="Picture 12" descr="Qr code&#10;&#10;Description automatically generated">
            <a:extLst>
              <a:ext uri="{FF2B5EF4-FFF2-40B4-BE49-F238E27FC236}">
                <a16:creationId xmlns:a16="http://schemas.microsoft.com/office/drawing/2014/main" id="{32EA9CD0-6A6E-0886-6929-EC0C3B8633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9592" y="1343329"/>
            <a:ext cx="780419" cy="792373"/>
          </a:xfrm>
          <a:prstGeom prst="rect">
            <a:avLst/>
          </a:prstGeom>
        </p:spPr>
      </p:pic>
      <p:pic>
        <p:nvPicPr>
          <p:cNvPr id="14" name="Picture 13" descr="Qr code&#10;&#10;Description automatically generated">
            <a:extLst>
              <a:ext uri="{FF2B5EF4-FFF2-40B4-BE49-F238E27FC236}">
                <a16:creationId xmlns:a16="http://schemas.microsoft.com/office/drawing/2014/main" id="{A6E62E90-1B7D-72B2-357C-04CE57D0D2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0584" y="1357636"/>
            <a:ext cx="797957" cy="781868"/>
          </a:xfrm>
          <a:prstGeom prst="rect">
            <a:avLst/>
          </a:prstGeom>
        </p:spPr>
      </p:pic>
      <p:pic>
        <p:nvPicPr>
          <p:cNvPr id="15" name="Picture 14" descr="Qr code&#10;&#10;Description automatically generated">
            <a:extLst>
              <a:ext uri="{FF2B5EF4-FFF2-40B4-BE49-F238E27FC236}">
                <a16:creationId xmlns:a16="http://schemas.microsoft.com/office/drawing/2014/main" id="{78B668BB-D659-E3D7-02EF-E2E43FF008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9115" y="1343329"/>
            <a:ext cx="797958" cy="797958"/>
          </a:xfrm>
          <a:prstGeom prst="rect">
            <a:avLst/>
          </a:prstGeom>
        </p:spPr>
      </p:pic>
    </p:spTree>
    <p:extLst>
      <p:ext uri="{BB962C8B-B14F-4D97-AF65-F5344CB8AC3E}">
        <p14:creationId xmlns:p14="http://schemas.microsoft.com/office/powerpoint/2010/main" val="376039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9" y="168856"/>
            <a:ext cx="7601296" cy="1097637"/>
          </a:xfrm>
        </p:spPr>
        <p:txBody>
          <a:bodyPr/>
          <a:lstStyle/>
          <a:p>
            <a:r>
              <a:rPr lang="en-US" dirty="0"/>
              <a:t>Use Available Resources</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pic>
        <p:nvPicPr>
          <p:cNvPr id="3" name="Picture 2">
            <a:extLst>
              <a:ext uri="{FF2B5EF4-FFF2-40B4-BE49-F238E27FC236}">
                <a16:creationId xmlns:a16="http://schemas.microsoft.com/office/drawing/2014/main" id="{F42DB49E-7995-44F2-0835-6742958FB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25" y="1447801"/>
            <a:ext cx="8401907" cy="4582858"/>
          </a:xfrm>
          <a:prstGeom prst="rect">
            <a:avLst/>
          </a:prstGeom>
        </p:spPr>
      </p:pic>
    </p:spTree>
    <p:extLst>
      <p:ext uri="{BB962C8B-B14F-4D97-AF65-F5344CB8AC3E}">
        <p14:creationId xmlns:p14="http://schemas.microsoft.com/office/powerpoint/2010/main" val="365005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7602-69BF-A3B5-8504-BDDDD2AFA61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50E8D89-CDF5-BDBB-47A5-5722D5310BE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4DE322-0697-2231-EBCC-C7DA116A623B}"/>
              </a:ext>
            </a:extLst>
          </p:cNvPr>
          <p:cNvSpPr>
            <a:spLocks noGrp="1"/>
          </p:cNvSpPr>
          <p:nvPr>
            <p:ph type="sldNum" sz="quarter" idx="11"/>
          </p:nvPr>
        </p:nvSpPr>
        <p:spPr/>
        <p:txBody>
          <a:bodyPr/>
          <a:lstStyle/>
          <a:p>
            <a:pPr>
              <a:defRPr/>
            </a:pPr>
            <a:fld id="{0CBDF859-B77C-4932-B7B0-12C49A93E314}" type="slidenum">
              <a:rPr lang="en-US" altLang="en-US" smtClean="0"/>
              <a:pPr>
                <a:defRPr/>
              </a:pPr>
              <a:t>15</a:t>
            </a:fld>
            <a:endParaRPr lang="en-US" altLang="en-US">
              <a:solidFill>
                <a:schemeClr val="bg2"/>
              </a:solidFill>
            </a:endParaRPr>
          </a:p>
        </p:txBody>
      </p:sp>
      <p:pic>
        <p:nvPicPr>
          <p:cNvPr id="5" name="Picture 4">
            <a:extLst>
              <a:ext uri="{FF2B5EF4-FFF2-40B4-BE49-F238E27FC236}">
                <a16:creationId xmlns:a16="http://schemas.microsoft.com/office/drawing/2014/main" id="{C934D4D2-E20C-EAAD-22DB-410DF23DE6EE}"/>
              </a:ext>
            </a:extLst>
          </p:cNvPr>
          <p:cNvPicPr>
            <a:picLocks noChangeAspect="1"/>
          </p:cNvPicPr>
          <p:nvPr/>
        </p:nvPicPr>
        <p:blipFill>
          <a:blip r:embed="rId3"/>
          <a:stretch>
            <a:fillRect/>
          </a:stretch>
        </p:blipFill>
        <p:spPr>
          <a:xfrm>
            <a:off x="351565" y="1284602"/>
            <a:ext cx="8455885" cy="5114987"/>
          </a:xfrm>
          <a:prstGeom prst="rect">
            <a:avLst/>
          </a:prstGeom>
        </p:spPr>
      </p:pic>
    </p:spTree>
    <p:extLst>
      <p:ext uri="{BB962C8B-B14F-4D97-AF65-F5344CB8AC3E}">
        <p14:creationId xmlns:p14="http://schemas.microsoft.com/office/powerpoint/2010/main" val="399946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Backup Slides</a:t>
            </a:r>
          </a:p>
        </p:txBody>
      </p:sp>
      <p:sp>
        <p:nvSpPr>
          <p:cNvPr id="6" name="Text Placeholder 5"/>
          <p:cNvSpPr>
            <a:spLocks noGrp="1"/>
          </p:cNvSpPr>
          <p:nvPr>
            <p:ph type="body" idx="1"/>
          </p:nvPr>
        </p:nvSpPr>
        <p:spPr>
          <a:xfrm>
            <a:off x="722313" y="2278546"/>
            <a:ext cx="7772400" cy="964096"/>
          </a:xfrm>
        </p:spPr>
        <p:txBody>
          <a:bodyPr/>
          <a:lstStyle/>
          <a:p>
            <a:pPr algn="ctr"/>
            <a:endParaRPr lang="en-US" sz="2700" dirty="0"/>
          </a:p>
        </p:txBody>
      </p:sp>
      <p:sp>
        <p:nvSpPr>
          <p:cNvPr id="4" name="Slide Number Placeholder 3"/>
          <p:cNvSpPr>
            <a:spLocks noGrp="1"/>
          </p:cNvSpPr>
          <p:nvPr>
            <p:ph type="sldNum" sz="quarter" idx="11"/>
          </p:nvPr>
        </p:nvSpPr>
        <p:spPr>
          <a:xfrm>
            <a:off x="4188445" y="6584458"/>
            <a:ext cx="482824" cy="169277"/>
          </a:xfrm>
        </p:spPr>
        <p:txBody>
          <a:bodyPr/>
          <a:lstStyle/>
          <a:p>
            <a:pPr>
              <a:defRPr/>
            </a:pPr>
            <a:fld id="{47256DB1-98A0-4C5B-B461-C003FBFE3B06}" type="slidenum">
              <a:rPr lang="en-US" altLang="en-US" smtClean="0"/>
              <a:pPr>
                <a:defRPr/>
              </a:pPr>
              <a:t>16</a:t>
            </a:fld>
            <a:endParaRPr lang="en-US" altLang="en-US">
              <a:solidFill>
                <a:schemeClr val="bg2"/>
              </a:solidFill>
            </a:endParaRPr>
          </a:p>
        </p:txBody>
      </p:sp>
    </p:spTree>
    <p:extLst>
      <p:ext uri="{BB962C8B-B14F-4D97-AF65-F5344CB8AC3E}">
        <p14:creationId xmlns:p14="http://schemas.microsoft.com/office/powerpoint/2010/main" val="374835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17</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SAF/SB Missions &amp; </a:t>
            </a:r>
            <a:br>
              <a:rPr lang="en-US" dirty="0"/>
            </a:br>
            <a:r>
              <a:rPr lang="en-US" dirty="0"/>
              <a:t>Functions in Focus</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901209" cy="276999"/>
          </a:xfrm>
          <a:prstGeom prst="rect">
            <a:avLst/>
          </a:prstGeom>
        </p:spPr>
        <p:txBody>
          <a:bodyPr wrap="none">
            <a:spAutoFit/>
          </a:bodyPr>
          <a:lstStyle/>
          <a:p>
            <a:r>
              <a:rPr lang="en-US" sz="1200" dirty="0"/>
              <a:t>17</a:t>
            </a:r>
            <a:r>
              <a:rPr lang="en-US" sz="1200" dirty="0">
                <a:latin typeface="Arial" panose="020B0604020202020204" pitchFamily="34" charset="0"/>
              </a:rPr>
              <a:t> Jan 23 </a:t>
            </a:r>
            <a:endParaRPr lang="en-US" sz="1200" dirty="0"/>
          </a:p>
        </p:txBody>
      </p:sp>
      <p:sp>
        <p:nvSpPr>
          <p:cNvPr id="16" name="TextBox 15">
            <a:extLst>
              <a:ext uri="{FF2B5EF4-FFF2-40B4-BE49-F238E27FC236}">
                <a16:creationId xmlns:a16="http://schemas.microsoft.com/office/drawing/2014/main" id="{34E5C92D-E7F5-1169-1B8B-92281DDA216C}"/>
              </a:ext>
            </a:extLst>
          </p:cNvPr>
          <p:cNvSpPr txBox="1"/>
          <p:nvPr/>
        </p:nvSpPr>
        <p:spPr>
          <a:xfrm>
            <a:off x="109510" y="1711085"/>
            <a:ext cx="1817847" cy="284693"/>
          </a:xfrm>
          <a:prstGeom prst="rect">
            <a:avLst/>
          </a:prstGeom>
          <a:solidFill>
            <a:srgbClr val="0055A5"/>
          </a:solidFill>
          <a:ln w="38100">
            <a:solidFill>
              <a:schemeClr val="bg2">
                <a:lumMod val="60000"/>
                <a:lumOff val="4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Program Management</a:t>
            </a:r>
          </a:p>
        </p:txBody>
      </p:sp>
      <p:sp>
        <p:nvSpPr>
          <p:cNvPr id="17" name="TextBox 16">
            <a:extLst>
              <a:ext uri="{FF2B5EF4-FFF2-40B4-BE49-F238E27FC236}">
                <a16:creationId xmlns:a16="http://schemas.microsoft.com/office/drawing/2014/main" id="{554C075F-8F8D-316F-4236-077A5C705160}"/>
              </a:ext>
            </a:extLst>
          </p:cNvPr>
          <p:cNvSpPr txBox="1"/>
          <p:nvPr/>
        </p:nvSpPr>
        <p:spPr>
          <a:xfrm>
            <a:off x="2055345" y="1711086"/>
            <a:ext cx="1817847" cy="307777"/>
          </a:xfrm>
          <a:prstGeom prst="rect">
            <a:avLst/>
          </a:prstGeom>
          <a:solidFill>
            <a:srgbClr val="0055A5"/>
          </a:solidFill>
          <a:ln w="38100">
            <a:solidFill>
              <a:schemeClr val="bg2">
                <a:lumMod val="60000"/>
                <a:lumOff val="4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Program Execution</a:t>
            </a:r>
          </a:p>
        </p:txBody>
      </p:sp>
      <p:sp>
        <p:nvSpPr>
          <p:cNvPr id="18" name="TextBox 17">
            <a:extLst>
              <a:ext uri="{FF2B5EF4-FFF2-40B4-BE49-F238E27FC236}">
                <a16:creationId xmlns:a16="http://schemas.microsoft.com/office/drawing/2014/main" id="{BCC933E5-12B7-0F7E-A171-C603AD8FE827}"/>
              </a:ext>
            </a:extLst>
          </p:cNvPr>
          <p:cNvSpPr txBox="1"/>
          <p:nvPr/>
        </p:nvSpPr>
        <p:spPr>
          <a:xfrm>
            <a:off x="4029701" y="1713733"/>
            <a:ext cx="1622559" cy="307777"/>
          </a:xfrm>
          <a:prstGeom prst="rect">
            <a:avLst/>
          </a:prstGeom>
          <a:solidFill>
            <a:srgbClr val="0055A5"/>
          </a:solidFill>
          <a:ln w="38100">
            <a:solidFill>
              <a:schemeClr val="bg2">
                <a:lumMod val="60000"/>
                <a:lumOff val="4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Policy</a:t>
            </a:r>
          </a:p>
        </p:txBody>
      </p:sp>
      <p:sp>
        <p:nvSpPr>
          <p:cNvPr id="19" name="TextBox 18">
            <a:extLst>
              <a:ext uri="{FF2B5EF4-FFF2-40B4-BE49-F238E27FC236}">
                <a16:creationId xmlns:a16="http://schemas.microsoft.com/office/drawing/2014/main" id="{15F72A2D-6E14-67F6-BD41-126643DB9CB7}"/>
              </a:ext>
            </a:extLst>
          </p:cNvPr>
          <p:cNvSpPr txBox="1"/>
          <p:nvPr/>
        </p:nvSpPr>
        <p:spPr>
          <a:xfrm>
            <a:off x="5808769" y="1713332"/>
            <a:ext cx="1530614" cy="307777"/>
          </a:xfrm>
          <a:prstGeom prst="rect">
            <a:avLst/>
          </a:prstGeom>
          <a:solidFill>
            <a:srgbClr val="0055A5"/>
          </a:solidFill>
          <a:ln w="38100">
            <a:solidFill>
              <a:schemeClr val="bg2">
                <a:lumMod val="60000"/>
                <a:lumOff val="4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Training</a:t>
            </a:r>
          </a:p>
        </p:txBody>
      </p:sp>
      <p:sp>
        <p:nvSpPr>
          <p:cNvPr id="20" name="TextBox 19">
            <a:extLst>
              <a:ext uri="{FF2B5EF4-FFF2-40B4-BE49-F238E27FC236}">
                <a16:creationId xmlns:a16="http://schemas.microsoft.com/office/drawing/2014/main" id="{15D27D21-1EAC-9AEB-AB3F-9559DA8B6D19}"/>
              </a:ext>
            </a:extLst>
          </p:cNvPr>
          <p:cNvSpPr txBox="1"/>
          <p:nvPr/>
        </p:nvSpPr>
        <p:spPr>
          <a:xfrm>
            <a:off x="7495892" y="1711085"/>
            <a:ext cx="1553047" cy="738664"/>
          </a:xfrm>
          <a:prstGeom prst="rect">
            <a:avLst/>
          </a:prstGeom>
          <a:solidFill>
            <a:srgbClr val="0055A5"/>
          </a:solidFill>
          <a:ln w="38100">
            <a:solidFill>
              <a:schemeClr val="bg2">
                <a:lumMod val="60000"/>
                <a:lumOff val="4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Outreach/Reg Relief/Entry Barriers</a:t>
            </a:r>
          </a:p>
        </p:txBody>
      </p:sp>
      <p:sp>
        <p:nvSpPr>
          <p:cNvPr id="21" name="TextBox 20">
            <a:extLst>
              <a:ext uri="{FF2B5EF4-FFF2-40B4-BE49-F238E27FC236}">
                <a16:creationId xmlns:a16="http://schemas.microsoft.com/office/drawing/2014/main" id="{CA990464-4B5A-0939-3D60-75A63E933FD5}"/>
              </a:ext>
            </a:extLst>
          </p:cNvPr>
          <p:cNvSpPr txBox="1"/>
          <p:nvPr/>
        </p:nvSpPr>
        <p:spPr>
          <a:xfrm>
            <a:off x="109510" y="2220730"/>
            <a:ext cx="1817847" cy="3647152"/>
          </a:xfrm>
          <a:prstGeom prst="rect">
            <a:avLst/>
          </a:prstGeom>
          <a:solidFill>
            <a:srgbClr val="0055A5"/>
          </a:solidFill>
          <a:ln w="38100">
            <a:solidFill>
              <a:schemeClr val="bg2">
                <a:lumMod val="60000"/>
                <a:lumOff val="40000"/>
              </a:schemeClr>
            </a:solidFill>
          </a:ln>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Independent Function, Appointed by </a:t>
            </a:r>
            <a:r>
              <a:rPr kumimoji="0" lang="en-US" sz="11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SecAF</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Directly </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Reports to </a:t>
            </a:r>
            <a:r>
              <a:rPr kumimoji="0" lang="en-US" sz="11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USecAF</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SB BoD Strategy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Supervisory authority &amp; functional leadership over DAF Small Business Professionals (SBPs)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Del</a:t>
            </a:r>
            <a:r>
              <a:rPr kumimoji="0" lang="en-US" sz="11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egated</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SecAF’s</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appellate authority in SBA appeals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Federal Procurement Data System reports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SBIR/STTR Policy Oversight, Outreach,  and Phase III Assistance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Gov’t Purchase Card Compliance </a:t>
            </a:r>
          </a:p>
        </p:txBody>
      </p:sp>
      <p:sp>
        <p:nvSpPr>
          <p:cNvPr id="22" name="TextBox 21">
            <a:extLst>
              <a:ext uri="{FF2B5EF4-FFF2-40B4-BE49-F238E27FC236}">
                <a16:creationId xmlns:a16="http://schemas.microsoft.com/office/drawing/2014/main" id="{7246D8B7-F178-1E64-0F20-51DEFF52ABA1}"/>
              </a:ext>
            </a:extLst>
          </p:cNvPr>
          <p:cNvSpPr txBox="1"/>
          <p:nvPr/>
        </p:nvSpPr>
        <p:spPr>
          <a:xfrm>
            <a:off x="2090710" y="2220730"/>
            <a:ext cx="1817847" cy="2970044"/>
          </a:xfrm>
          <a:prstGeom prst="rect">
            <a:avLst/>
          </a:prstGeom>
          <a:solidFill>
            <a:srgbClr val="0055A5"/>
          </a:solidFill>
          <a:ln w="38100">
            <a:solidFill>
              <a:schemeClr val="bg2">
                <a:lumMod val="60000"/>
                <a:lumOff val="40000"/>
              </a:schemeClr>
            </a:solidFill>
          </a:ln>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Assists small business concerns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Obtains payments, late payment interest penalties, &amp; other information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Assigns SB Technical Advisors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Check Subcontracting  Plans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Provides advice to AQ, SQ, acquisition planners, and C</a:t>
            </a:r>
            <a:r>
              <a:rPr kumimoji="0" lang="en-US" sz="11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ontracting</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Officers on acquisition strategies and market research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Manages DAF MPP</a:t>
            </a:r>
          </a:p>
        </p:txBody>
      </p:sp>
      <p:sp>
        <p:nvSpPr>
          <p:cNvPr id="23" name="TextBox 22">
            <a:extLst>
              <a:ext uri="{FF2B5EF4-FFF2-40B4-BE49-F238E27FC236}">
                <a16:creationId xmlns:a16="http://schemas.microsoft.com/office/drawing/2014/main" id="{1CC3AD70-680F-4379-F252-03BCC186DB67}"/>
              </a:ext>
            </a:extLst>
          </p:cNvPr>
          <p:cNvSpPr txBox="1"/>
          <p:nvPr/>
        </p:nvSpPr>
        <p:spPr>
          <a:xfrm>
            <a:off x="4029702" y="2237632"/>
            <a:ext cx="1622558" cy="1785104"/>
          </a:xfrm>
          <a:prstGeom prst="rect">
            <a:avLst/>
          </a:prstGeom>
          <a:solidFill>
            <a:srgbClr val="0055A5"/>
          </a:solidFill>
          <a:ln w="38100">
            <a:solidFill>
              <a:schemeClr val="bg2">
                <a:lumMod val="60000"/>
                <a:lumOff val="40000"/>
              </a:schemeClr>
            </a:solidFill>
          </a:ln>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Review, Develop, Submit, Share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Statutory</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Federal</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OSD</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DAF</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Mandatory Procedures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Advise, Respond to Policy Questions </a:t>
            </a: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1A4B15A-2CD1-ADCB-5C09-5C56758DD3E3}"/>
              </a:ext>
            </a:extLst>
          </p:cNvPr>
          <p:cNvSpPr txBox="1"/>
          <p:nvPr/>
        </p:nvSpPr>
        <p:spPr>
          <a:xfrm>
            <a:off x="5773405" y="2229854"/>
            <a:ext cx="1565978" cy="1615827"/>
          </a:xfrm>
          <a:prstGeom prst="rect">
            <a:avLst/>
          </a:prstGeom>
          <a:solidFill>
            <a:srgbClr val="0055A5"/>
          </a:solidFill>
          <a:ln w="38100">
            <a:solidFill>
              <a:schemeClr val="bg2">
                <a:lumMod val="60000"/>
                <a:lumOff val="40000"/>
              </a:schemeClr>
            </a:solidFill>
          </a:ln>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Oversee SB Credential Training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Assess, Report on SB Workforce and Industry Training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 Programs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Provide Training Tools &amp; Resources for SBs and others </a:t>
            </a:r>
          </a:p>
        </p:txBody>
      </p:sp>
      <p:sp>
        <p:nvSpPr>
          <p:cNvPr id="25" name="TextBox 24">
            <a:extLst>
              <a:ext uri="{FF2B5EF4-FFF2-40B4-BE49-F238E27FC236}">
                <a16:creationId xmlns:a16="http://schemas.microsoft.com/office/drawing/2014/main" id="{9237DD9E-38C5-C7EC-6D4F-08A00A4568FF}"/>
              </a:ext>
            </a:extLst>
          </p:cNvPr>
          <p:cNvSpPr txBox="1"/>
          <p:nvPr/>
        </p:nvSpPr>
        <p:spPr>
          <a:xfrm>
            <a:off x="7495891" y="2488702"/>
            <a:ext cx="1567721" cy="3647152"/>
          </a:xfrm>
          <a:prstGeom prst="rect">
            <a:avLst/>
          </a:prstGeom>
          <a:solidFill>
            <a:srgbClr val="0055A5"/>
          </a:solidFill>
          <a:ln w="38100">
            <a:solidFill>
              <a:schemeClr val="bg2">
                <a:lumMod val="60000"/>
                <a:lumOff val="40000"/>
              </a:schemeClr>
            </a:solidFill>
          </a:ln>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Host, Sponsor, Guide Strategic Outreach Programs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Participate in Events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Receive Unsolicited Proposals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Liaison, Partnering and Information Sharing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Share Industry Forecasts, NAICS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Support/facilitate with SBA, Apex Accelerators (PTACs), SBDCs, and PIAs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SBREFA &amp; SBPRA DAF lead</a:t>
            </a:r>
          </a:p>
        </p:txBody>
      </p:sp>
      <p:sp>
        <p:nvSpPr>
          <p:cNvPr id="26" name="TextBox 25">
            <a:extLst>
              <a:ext uri="{FF2B5EF4-FFF2-40B4-BE49-F238E27FC236}">
                <a16:creationId xmlns:a16="http://schemas.microsoft.com/office/drawing/2014/main" id="{A2740264-21F6-3BFB-7D18-274BA25F29EC}"/>
              </a:ext>
            </a:extLst>
          </p:cNvPr>
          <p:cNvSpPr txBox="1"/>
          <p:nvPr/>
        </p:nvSpPr>
        <p:spPr>
          <a:xfrm>
            <a:off x="2090710" y="5901992"/>
            <a:ext cx="5242894" cy="400110"/>
          </a:xfrm>
          <a:prstGeom prst="rect">
            <a:avLst/>
          </a:prstGeom>
          <a:solidFill>
            <a:srgbClr val="01509D"/>
          </a:solidFill>
          <a:ln w="38100">
            <a:solidFill>
              <a:schemeClr val="bg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Sources: 10 U.S.C. 9024, 15 U.S.C. </a:t>
            </a: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 </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644(k) (3) through (21), FAR Part 19, DFARS Part 219 and App I, AFFARS Part 5319, DoDI 4205.01, HAFMD 1-30, etc.</a:t>
            </a:r>
          </a:p>
        </p:txBody>
      </p:sp>
    </p:spTree>
    <p:extLst>
      <p:ext uri="{BB962C8B-B14F-4D97-AF65-F5344CB8AC3E}">
        <p14:creationId xmlns:p14="http://schemas.microsoft.com/office/powerpoint/2010/main" val="184667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064" y="1389888"/>
            <a:ext cx="6117336" cy="3462769"/>
          </a:xfrm>
        </p:spPr>
        <p:txBody>
          <a:bodyPr>
            <a:normAutofit fontScale="25000" lnSpcReduction="20000"/>
          </a:bodyPr>
          <a:lstStyle/>
          <a:p>
            <a:pPr marL="0" indent="0">
              <a:lnSpc>
                <a:spcPct val="120000"/>
              </a:lnSpc>
              <a:buNone/>
            </a:pPr>
            <a:r>
              <a:rPr lang="en-US" sz="7200" i="1" dirty="0">
                <a:solidFill>
                  <a:schemeClr val="tx2"/>
                </a:solidFill>
              </a:rPr>
              <a:t>“ADAPT AND FORTIFY OUR DEFENSE ECOSYSTEM”</a:t>
            </a:r>
          </a:p>
          <a:p>
            <a:pPr>
              <a:lnSpc>
                <a:spcPct val="120000"/>
              </a:lnSpc>
            </a:pPr>
            <a:r>
              <a:rPr lang="en-US" sz="6400" dirty="0"/>
              <a:t>“The Department will strengthen our defense industrial base to ensure that we produce and sustain the full range of capabilities needed to give U.S., allied, and partners forces a competitive advantage. We will bolster support for our unparalleled network of research institutions, both university affiliated and federally funded research and development centers, as well as </a:t>
            </a:r>
            <a:r>
              <a:rPr lang="en-US" sz="6400" dirty="0">
                <a:solidFill>
                  <a:srgbClr val="0070C0"/>
                </a:solidFill>
              </a:rPr>
              <a:t>small businesses </a:t>
            </a:r>
            <a:r>
              <a:rPr lang="en-US" sz="6400" dirty="0"/>
              <a:t>and innovative technology firms…We will increase collaboration with the private sector in priority areas…We will prioritize joint efforts with the full range of domestic and international partners in the defense ecosystems to fortify the defense industrial base, our logistical systems, and relevant global supply chains…”</a:t>
            </a:r>
          </a:p>
          <a:p>
            <a:pPr>
              <a:lnSpc>
                <a:spcPct val="120000"/>
              </a:lnSpc>
            </a:pPr>
            <a:r>
              <a:rPr lang="en-US" sz="6400" dirty="0"/>
              <a:t>Source:  2022 National Defense Strategy, page 20</a:t>
            </a:r>
          </a:p>
          <a:p>
            <a:endParaRPr lang="en-US" dirty="0"/>
          </a:p>
        </p:txBody>
      </p:sp>
      <p:sp>
        <p:nvSpPr>
          <p:cNvPr id="4" name="Slide Number Placeholder 3"/>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6CE39B9-1A27-47F9-A82C-641F9093E437}"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a:ln>
                <a:noFill/>
              </a:ln>
              <a:solidFill>
                <a:srgbClr val="E7E6E6">
                  <a:lumMod val="50000"/>
                </a:srgbClr>
              </a:solidFill>
              <a:effectLst/>
              <a:uLnTx/>
              <a:uFillTx/>
              <a:latin typeface="Arial" panose="020B0604020202020204"/>
              <a:ea typeface="+mn-ea"/>
              <a:cs typeface="+mn-cs"/>
            </a:endParaRPr>
          </a:p>
        </p:txBody>
      </p:sp>
      <p:sp>
        <p:nvSpPr>
          <p:cNvPr id="5" name="Title 4"/>
          <p:cNvSpPr>
            <a:spLocks noGrp="1"/>
          </p:cNvSpPr>
          <p:nvPr>
            <p:ph type="title"/>
          </p:nvPr>
        </p:nvSpPr>
        <p:spPr/>
        <p:txBody>
          <a:bodyPr/>
          <a:lstStyle/>
          <a:p>
            <a:r>
              <a:rPr lang="en-US" dirty="0"/>
              <a:t>National Defense Strategy</a:t>
            </a:r>
          </a:p>
        </p:txBody>
      </p:sp>
      <p:pic>
        <p:nvPicPr>
          <p:cNvPr id="7" name="Picture 6">
            <a:extLst>
              <a:ext uri="{FF2B5EF4-FFF2-40B4-BE49-F238E27FC236}">
                <a16:creationId xmlns:a16="http://schemas.microsoft.com/office/drawing/2014/main" id="{0A3C9C19-D874-8EA8-6D1C-8224F74ED48D}"/>
              </a:ext>
            </a:extLst>
          </p:cNvPr>
          <p:cNvPicPr>
            <a:picLocks noChangeAspect="1"/>
          </p:cNvPicPr>
          <p:nvPr/>
        </p:nvPicPr>
        <p:blipFill>
          <a:blip r:embed="rId3"/>
          <a:stretch>
            <a:fillRect/>
          </a:stretch>
        </p:blipFill>
        <p:spPr>
          <a:xfrm>
            <a:off x="0" y="5670649"/>
            <a:ext cx="9144000" cy="690282"/>
          </a:xfrm>
          <a:prstGeom prst="rect">
            <a:avLst/>
          </a:prstGeom>
        </p:spPr>
      </p:pic>
      <p:pic>
        <p:nvPicPr>
          <p:cNvPr id="10" name="Picture 9">
            <a:extLst>
              <a:ext uri="{FF2B5EF4-FFF2-40B4-BE49-F238E27FC236}">
                <a16:creationId xmlns:a16="http://schemas.microsoft.com/office/drawing/2014/main" id="{AC3B8448-7E04-3D24-19EC-8A55F2CB6DC5}"/>
              </a:ext>
            </a:extLst>
          </p:cNvPr>
          <p:cNvPicPr>
            <a:picLocks noChangeAspect="1"/>
          </p:cNvPicPr>
          <p:nvPr/>
        </p:nvPicPr>
        <p:blipFill>
          <a:blip r:embed="rId4"/>
          <a:stretch>
            <a:fillRect/>
          </a:stretch>
        </p:blipFill>
        <p:spPr>
          <a:xfrm>
            <a:off x="6840474" y="1990725"/>
            <a:ext cx="2038350" cy="2876550"/>
          </a:xfrm>
          <a:prstGeom prst="rect">
            <a:avLst/>
          </a:prstGeom>
        </p:spPr>
      </p:pic>
      <p:sp>
        <p:nvSpPr>
          <p:cNvPr id="11" name="TextBox 10">
            <a:extLst>
              <a:ext uri="{FF2B5EF4-FFF2-40B4-BE49-F238E27FC236}">
                <a16:creationId xmlns:a16="http://schemas.microsoft.com/office/drawing/2014/main" id="{6D3917AA-0DF7-C69E-3E41-C2E255BB3DCC}"/>
              </a:ext>
            </a:extLst>
          </p:cNvPr>
          <p:cNvSpPr txBox="1"/>
          <p:nvPr/>
        </p:nvSpPr>
        <p:spPr>
          <a:xfrm>
            <a:off x="313905" y="6546695"/>
            <a:ext cx="671979" cy="246221"/>
          </a:xfrm>
          <a:prstGeom prst="rect">
            <a:avLst/>
          </a:prstGeom>
          <a:noFill/>
        </p:spPr>
        <p:txBody>
          <a:bodyPr wrap="non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Jan 23</a:t>
            </a:r>
          </a:p>
        </p:txBody>
      </p:sp>
    </p:spTree>
    <p:extLst>
      <p:ext uri="{BB962C8B-B14F-4D97-AF65-F5344CB8AC3E}">
        <p14:creationId xmlns:p14="http://schemas.microsoft.com/office/powerpoint/2010/main" val="64072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19</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SAF/SB Linkages</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894797" cy="276999"/>
          </a:xfrm>
          <a:prstGeom prst="rect">
            <a:avLst/>
          </a:prstGeom>
        </p:spPr>
        <p:txBody>
          <a:bodyPr wrap="none">
            <a:spAutoFit/>
          </a:bodyPr>
          <a:lstStyle/>
          <a:p>
            <a:r>
              <a:rPr lang="en-US" sz="1200" dirty="0">
                <a:latin typeface="Arial" panose="020B0604020202020204" pitchFamily="34" charset="0"/>
              </a:rPr>
              <a:t>24 Oct 22 </a:t>
            </a:r>
            <a:endParaRPr lang="en-US" sz="1200" dirty="0"/>
          </a:p>
        </p:txBody>
      </p:sp>
      <p:pic>
        <p:nvPicPr>
          <p:cNvPr id="7" name="Picture 6">
            <a:extLst>
              <a:ext uri="{FF2B5EF4-FFF2-40B4-BE49-F238E27FC236}">
                <a16:creationId xmlns:a16="http://schemas.microsoft.com/office/drawing/2014/main" id="{EAC46660-3C7A-45E1-7D93-466DA0F74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57" y="1252784"/>
            <a:ext cx="8810178" cy="5179316"/>
          </a:xfrm>
          <a:prstGeom prst="rect">
            <a:avLst/>
          </a:prstGeom>
        </p:spPr>
      </p:pic>
      <p:sp>
        <p:nvSpPr>
          <p:cNvPr id="8" name="TextBox 7">
            <a:extLst>
              <a:ext uri="{FF2B5EF4-FFF2-40B4-BE49-F238E27FC236}">
                <a16:creationId xmlns:a16="http://schemas.microsoft.com/office/drawing/2014/main" id="{2F256D75-EAD2-AB44-8B1C-878CA81EFBDD}"/>
              </a:ext>
            </a:extLst>
          </p:cNvPr>
          <p:cNvSpPr txBox="1"/>
          <p:nvPr/>
        </p:nvSpPr>
        <p:spPr>
          <a:xfrm>
            <a:off x="175365" y="2226615"/>
            <a:ext cx="4526278" cy="32316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National Defense Strategy - 2022</a:t>
            </a:r>
            <a:b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1.  Defending the Homeland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2.  Deterring Strategic Attacks Against US, Allies, Partners</a:t>
            </a:r>
          </a:p>
          <a:p>
            <a:pPr marL="228600" marR="0" lvl="0" indent="-228600" algn="l" defTabSz="457200" rtl="0" eaLnBrk="0" fontAlgn="base" latinLnBrk="0" hangingPunct="0">
              <a:lnSpc>
                <a:spcPct val="100000"/>
              </a:lnSpc>
              <a:spcBef>
                <a:spcPct val="0"/>
              </a:spcBef>
              <a:spcAft>
                <a:spcPct val="0"/>
              </a:spcAft>
              <a:buClrTx/>
              <a:buSzTx/>
              <a:buFontTx/>
              <a:buAutoNum type="arabicPeriod" startAt="3"/>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Deterring Aggression, While Prepared to Prevail in Conflict, Prioritizing the PRC challenges…then…Russia</a:t>
            </a:r>
          </a:p>
          <a:p>
            <a:pPr marL="228600" marR="0" lvl="0" indent="-228600" algn="l" defTabSz="457200" rtl="0" eaLnBrk="0" fontAlgn="base" latinLnBrk="0" hangingPunct="0">
              <a:lnSpc>
                <a:spcPct val="100000"/>
              </a:lnSpc>
              <a:spcBef>
                <a:spcPct val="0"/>
              </a:spcBef>
              <a:spcAft>
                <a:spcPct val="0"/>
              </a:spcAft>
              <a:buClrTx/>
              <a:buSzTx/>
              <a:buFontTx/>
              <a:buAutoNum type="arabicPeriod" startAt="3"/>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Building Resilient Joint Force &amp; Defense Ecosystem</a:t>
            </a:r>
          </a:p>
          <a:p>
            <a:pPr marL="257175" marR="0" lvl="0" indent="-257175" algn="l" defTabSz="457200" rtl="0" eaLnBrk="0" fontAlgn="base" latinLnBrk="0" hangingPunct="0">
              <a:lnSpc>
                <a:spcPct val="100000"/>
              </a:lnSpc>
              <a:spcBef>
                <a:spcPct val="0"/>
              </a:spcBef>
              <a:spcAft>
                <a:spcPct val="0"/>
              </a:spcAft>
              <a:buClrTx/>
              <a:buSzTx/>
              <a:buFontTx/>
              <a:buAutoNum type="arabicPeriod" startAt="3"/>
              <a:tabLst/>
              <a:defRPr/>
            </a:pPr>
            <a:endPar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DoD Small Business Strategy – Draft for FY23+</a:t>
            </a:r>
          </a:p>
          <a:p>
            <a:pPr marL="257175" marR="0" lvl="0" indent="-257175" algn="l" defTabSz="457200" rtl="0" eaLnBrk="0" fontAlgn="base" latinLnBrk="0" hangingPunct="0">
              <a:lnSpc>
                <a:spcPct val="100000"/>
              </a:lnSpc>
              <a:spcBef>
                <a:spcPct val="0"/>
              </a:spcBef>
              <a:spcAft>
                <a:spcPct val="0"/>
              </a:spcAft>
              <a:buClrTx/>
              <a:buSzTx/>
              <a:buFontTx/>
              <a:buAutoNum type="arabicPeriod"/>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Implement a Unified Management Approach</a:t>
            </a:r>
          </a:p>
          <a:p>
            <a:pPr marL="257175" marR="0" lvl="0" indent="-257175" algn="l" defTabSz="457200" rtl="0" eaLnBrk="0" fontAlgn="base" latinLnBrk="0" hangingPunct="0">
              <a:lnSpc>
                <a:spcPct val="100000"/>
              </a:lnSpc>
              <a:spcBef>
                <a:spcPct val="0"/>
              </a:spcBef>
              <a:spcAft>
                <a:spcPct val="0"/>
              </a:spcAft>
              <a:buClrTx/>
              <a:buSzTx/>
              <a:buFontTx/>
              <a:buAutoNum type="arabicPeriod"/>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Align SB Programs w/NDS &amp; Other Guidance</a:t>
            </a:r>
          </a:p>
          <a:p>
            <a:pPr marL="257175" marR="0" lvl="0" indent="-257175" algn="l" defTabSz="457200" rtl="0" eaLnBrk="0" fontAlgn="base" latinLnBrk="0" hangingPunct="0">
              <a:lnSpc>
                <a:spcPct val="100000"/>
              </a:lnSpc>
              <a:spcBef>
                <a:spcPct val="0"/>
              </a:spcBef>
              <a:spcAft>
                <a:spcPct val="0"/>
              </a:spcAft>
              <a:buClrTx/>
              <a:buSzTx/>
              <a:buFontTx/>
              <a:buAutoNum type="arabicPeriod"/>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Strengthen Engagement and Support of SBs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SAF/SB Lines of Effort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1.  Build Mission-Focused SB Leaders</a:t>
            </a:r>
          </a:p>
          <a:p>
            <a:pPr marL="228600" marR="0" lvl="0" indent="-228600" algn="l" defTabSz="457200" rtl="0" eaLnBrk="0" fontAlgn="base" latinLnBrk="0" hangingPunct="0">
              <a:lnSpc>
                <a:spcPct val="100000"/>
              </a:lnSpc>
              <a:spcBef>
                <a:spcPct val="0"/>
              </a:spcBef>
              <a:spcAft>
                <a:spcPct val="0"/>
              </a:spcAft>
              <a:buClrTx/>
              <a:buSzTx/>
              <a:buFontTx/>
              <a:buAutoNum type="arabicPeriod" startAt="2"/>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Provide Relevant Tools and Rules</a:t>
            </a:r>
          </a:p>
          <a:p>
            <a:pPr marL="228600" marR="0" lvl="0" indent="-228600" algn="l" defTabSz="457200" rtl="0" eaLnBrk="0" fontAlgn="base" latinLnBrk="0" hangingPunct="0">
              <a:lnSpc>
                <a:spcPct val="100000"/>
              </a:lnSpc>
              <a:spcBef>
                <a:spcPct val="0"/>
              </a:spcBef>
              <a:spcAft>
                <a:spcPct val="0"/>
              </a:spcAft>
              <a:buClrTx/>
              <a:buSzTx/>
              <a:buFontTx/>
              <a:buAutoNum type="arabicPeriod" startAt="2"/>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Strengthen Department’s Engagement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     and Support of Small Businesses</a:t>
            </a:r>
          </a:p>
        </p:txBody>
      </p:sp>
    </p:spTree>
    <p:extLst>
      <p:ext uri="{BB962C8B-B14F-4D97-AF65-F5344CB8AC3E}">
        <p14:creationId xmlns:p14="http://schemas.microsoft.com/office/powerpoint/2010/main" val="421707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44FB1B5-CA13-4CF3-BD54-23FD68CD6EE4}" type="slidenum">
              <a:rPr lang="en-US" altLang="en-US" sz="1000" b="0" smtClean="0">
                <a:solidFill>
                  <a:srgbClr val="7F7F7F"/>
                </a:solidFill>
              </a:rPr>
              <a:pPr>
                <a:spcBef>
                  <a:spcPct val="0"/>
                </a:spcBef>
                <a:buClrTx/>
                <a:buSzTx/>
                <a:buFontTx/>
                <a:buNone/>
              </a:pPr>
              <a:t>2</a:t>
            </a:fld>
            <a:endParaRPr lang="en-US" altLang="en-US" sz="1000" b="0">
              <a:solidFill>
                <a:schemeClr val="bg2"/>
              </a:solidFill>
            </a:endParaRPr>
          </a:p>
        </p:txBody>
      </p:sp>
      <p:sp>
        <p:nvSpPr>
          <p:cNvPr id="13315" name="Rectangle 3"/>
          <p:cNvSpPr>
            <a:spLocks noChangeArrowheads="1"/>
          </p:cNvSpPr>
          <p:nvPr/>
        </p:nvSpPr>
        <p:spPr bwMode="auto">
          <a:xfrm>
            <a:off x="-270387" y="1909762"/>
            <a:ext cx="941438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sz="4400" dirty="0">
                <a:solidFill>
                  <a:srgbClr val="151C77"/>
                </a:solidFill>
              </a:rPr>
              <a:t>Office of Small Business </a:t>
            </a:r>
          </a:p>
          <a:p>
            <a:pPr algn="r">
              <a:spcBef>
                <a:spcPct val="0"/>
              </a:spcBef>
              <a:buClrTx/>
              <a:buSzTx/>
              <a:buFontTx/>
              <a:buNone/>
            </a:pPr>
            <a:r>
              <a:rPr lang="en-US" altLang="en-US" sz="4400" dirty="0">
                <a:solidFill>
                  <a:srgbClr val="151C77"/>
                </a:solidFill>
              </a:rPr>
              <a:t>Programs </a:t>
            </a:r>
            <a:endParaRPr lang="en-US" altLang="en-US" sz="4400" dirty="0">
              <a:latin typeface="Times New Roman" panose="02020603050405020304" pitchFamily="18" charset="0"/>
            </a:endParaRPr>
          </a:p>
        </p:txBody>
      </p:sp>
      <p:sp>
        <p:nvSpPr>
          <p:cNvPr id="13316" name="Rectangle 4"/>
          <p:cNvSpPr>
            <a:spLocks noChangeArrowheads="1"/>
          </p:cNvSpPr>
          <p:nvPr/>
        </p:nvSpPr>
        <p:spPr bwMode="auto">
          <a:xfrm>
            <a:off x="3879850" y="4948238"/>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dirty="0"/>
              <a:t>Ronald Saville</a:t>
            </a:r>
          </a:p>
          <a:p>
            <a:pPr algn="r">
              <a:spcBef>
                <a:spcPct val="0"/>
              </a:spcBef>
              <a:buClrTx/>
              <a:buSzTx/>
              <a:buFontTx/>
              <a:buNone/>
            </a:pPr>
            <a:r>
              <a:rPr lang="en-US" altLang="en-US" dirty="0"/>
              <a:t>SAF/SB</a:t>
            </a:r>
          </a:p>
          <a:p>
            <a:pPr algn="r">
              <a:spcBef>
                <a:spcPct val="0"/>
              </a:spcBef>
              <a:buClrTx/>
              <a:buSzTx/>
              <a:buFontTx/>
              <a:buNone/>
            </a:pPr>
            <a:r>
              <a:rPr lang="en-US" altLang="en-US" dirty="0"/>
              <a:t>13-15 Feb 23</a:t>
            </a:r>
          </a:p>
          <a:p>
            <a:pPr algn="r">
              <a:spcBef>
                <a:spcPct val="0"/>
              </a:spcBef>
              <a:buClrTx/>
              <a:buSzTx/>
              <a:buFontTx/>
              <a:buNone/>
            </a:pPr>
            <a:r>
              <a:rPr lang="en-US" altLang="en-US" dirty="0"/>
              <a:t>Version #2</a:t>
            </a:r>
            <a:endParaRPr lang="en-US" altLang="en-US"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20</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National Security Imperative</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901209" cy="276999"/>
          </a:xfrm>
          <a:prstGeom prst="rect">
            <a:avLst/>
          </a:prstGeom>
        </p:spPr>
        <p:txBody>
          <a:bodyPr wrap="none">
            <a:spAutoFit/>
          </a:bodyPr>
          <a:lstStyle/>
          <a:p>
            <a:r>
              <a:rPr lang="en-US" sz="1200" dirty="0"/>
              <a:t>17</a:t>
            </a:r>
            <a:r>
              <a:rPr lang="en-US" sz="1200" dirty="0">
                <a:latin typeface="Arial" panose="020B0604020202020204" pitchFamily="34" charset="0"/>
              </a:rPr>
              <a:t> Jan 23 </a:t>
            </a:r>
            <a:endParaRPr lang="en-US" sz="1200" dirty="0"/>
          </a:p>
        </p:txBody>
      </p:sp>
      <p:sp>
        <p:nvSpPr>
          <p:cNvPr id="7" name="Content Placeholder 1">
            <a:extLst>
              <a:ext uri="{FF2B5EF4-FFF2-40B4-BE49-F238E27FC236}">
                <a16:creationId xmlns:a16="http://schemas.microsoft.com/office/drawing/2014/main" id="{EDBC8551-6D90-53AD-D47A-47C7F11A391C}"/>
              </a:ext>
            </a:extLst>
          </p:cNvPr>
          <p:cNvSpPr>
            <a:spLocks noGrp="1"/>
          </p:cNvSpPr>
          <p:nvPr>
            <p:ph idx="1"/>
          </p:nvPr>
        </p:nvSpPr>
        <p:spPr>
          <a:xfrm>
            <a:off x="512064" y="1389888"/>
            <a:ext cx="5700599" cy="3462769"/>
          </a:xfrm>
        </p:spPr>
        <p:txBody>
          <a:bodyPr>
            <a:normAutofit fontScale="25000" lnSpcReduction="20000"/>
          </a:bodyPr>
          <a:lstStyle/>
          <a:p>
            <a:pPr>
              <a:lnSpc>
                <a:spcPct val="120000"/>
              </a:lnSpc>
            </a:pPr>
            <a:r>
              <a:rPr lang="en-US" sz="6400" dirty="0"/>
              <a:t>“The United States is pursuing a modern industrial and innovation strategy…We are securing our supply chains, including through new forms of public-private collaboration, and using public procurement in critical markets to stimulate demand for innovation.”</a:t>
            </a:r>
          </a:p>
          <a:p>
            <a:pPr>
              <a:lnSpc>
                <a:spcPct val="120000"/>
              </a:lnSpc>
            </a:pPr>
            <a:r>
              <a:rPr lang="en-US" sz="6400" dirty="0"/>
              <a:t>“We are incubating and deploying new technologies and solutions, allowing us to lead the world while creating new markets and scalable approaches. Together, these investments will keep the United States at the leading edge, increase economic capacity, and support millions of jobs and trillions of dollars in economic activity over the next decade…mobilizing the talent, grit, and innovation of American workers, who can out-compete anyone. We are also prioritizing equity and investing in regional economic development to ensure the future is made across all of America, by all Americans.”</a:t>
            </a:r>
          </a:p>
        </p:txBody>
      </p:sp>
      <p:pic>
        <p:nvPicPr>
          <p:cNvPr id="8" name="Picture 7">
            <a:extLst>
              <a:ext uri="{FF2B5EF4-FFF2-40B4-BE49-F238E27FC236}">
                <a16:creationId xmlns:a16="http://schemas.microsoft.com/office/drawing/2014/main" id="{84C032BE-0113-B4B0-AF26-E1ADBD3CE3C2}"/>
              </a:ext>
            </a:extLst>
          </p:cNvPr>
          <p:cNvPicPr>
            <a:picLocks noChangeAspect="1"/>
          </p:cNvPicPr>
          <p:nvPr/>
        </p:nvPicPr>
        <p:blipFill>
          <a:blip r:embed="rId2"/>
          <a:stretch>
            <a:fillRect/>
          </a:stretch>
        </p:blipFill>
        <p:spPr>
          <a:xfrm>
            <a:off x="6212663" y="1513032"/>
            <a:ext cx="2855773" cy="4186146"/>
          </a:xfrm>
          <a:prstGeom prst="rect">
            <a:avLst/>
          </a:prstGeom>
        </p:spPr>
      </p:pic>
      <p:sp>
        <p:nvSpPr>
          <p:cNvPr id="9" name="TextBox 8">
            <a:extLst>
              <a:ext uri="{FF2B5EF4-FFF2-40B4-BE49-F238E27FC236}">
                <a16:creationId xmlns:a16="http://schemas.microsoft.com/office/drawing/2014/main" id="{1A7945E3-47FD-6177-D6E6-7527C13E331A}"/>
              </a:ext>
            </a:extLst>
          </p:cNvPr>
          <p:cNvSpPr txBox="1"/>
          <p:nvPr/>
        </p:nvSpPr>
        <p:spPr>
          <a:xfrm>
            <a:off x="1166970" y="5993528"/>
            <a:ext cx="715234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2E4986"/>
                </a:solidFill>
                <a:effectLst/>
                <a:uLnTx/>
                <a:uFillTx/>
                <a:latin typeface="Arial" panose="020B0604020202020204"/>
                <a:ea typeface="+mn-ea"/>
                <a:cs typeface="+mn-cs"/>
              </a:rPr>
              <a:t>Source:  White House, National Security Strategy, October 2022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771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8442" y="1306488"/>
            <a:ext cx="4440610" cy="1162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p>
            <a:r>
              <a:rPr lang="en-US" dirty="0"/>
              <a:t>DoD Equity Action Plan</a:t>
            </a:r>
          </a:p>
        </p:txBody>
      </p:sp>
      <p:sp>
        <p:nvSpPr>
          <p:cNvPr id="4" name="Content Placeholder 3"/>
          <p:cNvSpPr>
            <a:spLocks noGrp="1"/>
          </p:cNvSpPr>
          <p:nvPr>
            <p:ph sz="half" idx="2"/>
          </p:nvPr>
        </p:nvSpPr>
        <p:spPr>
          <a:xfrm>
            <a:off x="93134" y="2586857"/>
            <a:ext cx="2518794" cy="3514104"/>
          </a:xfrm>
        </p:spPr>
        <p:txBody>
          <a:bodyPr>
            <a:normAutofit fontScale="92500" lnSpcReduction="20000"/>
          </a:bodyPr>
          <a:lstStyle/>
          <a:p>
            <a:r>
              <a:rPr lang="en-US" sz="1400" u="sng" dirty="0"/>
              <a:t>RELEASED 15 APR 22</a:t>
            </a:r>
          </a:p>
          <a:p>
            <a:r>
              <a:rPr lang="en-US" sz="1400" dirty="0"/>
              <a:t>ACTION ONE of 5 Major Areas relates to SBs:  </a:t>
            </a:r>
          </a:p>
          <a:p>
            <a:r>
              <a:rPr lang="en-US" sz="1400" u="sng" dirty="0"/>
              <a:t>Procurement/Contracting:</a:t>
            </a:r>
          </a:p>
          <a:p>
            <a:pPr marL="0" indent="0">
              <a:buNone/>
            </a:pPr>
            <a:r>
              <a:rPr lang="en-US" sz="1400" dirty="0"/>
              <a:t>Close gaps in small business participation, participation by other underserved communities, and improve workforce equity through an ambitious equitable procurement and contracting agenda that includes advancing equity throughout the supply chain, such as advancing opportunities for prime and subcontractors who are members of underserved communities.</a:t>
            </a:r>
          </a:p>
        </p:txBody>
      </p:sp>
      <p:sp>
        <p:nvSpPr>
          <p:cNvPr id="6" name="Slide Number Placeholder 5"/>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6CE39B9-1A27-47F9-A82C-641F9093E437}"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100" b="1" i="0" u="none" strike="noStrike" kern="1200" cap="none" spc="0" normalizeH="0" baseline="0" noProof="0">
              <a:ln>
                <a:noFill/>
              </a:ln>
              <a:solidFill>
                <a:srgbClr val="E7E6E6">
                  <a:lumMod val="50000"/>
                </a:srgbClr>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10758" y="1376804"/>
            <a:ext cx="4182872" cy="1049317"/>
          </a:xfrm>
          <a:prstGeom prst="rect">
            <a:avLst/>
          </a:prstGeom>
        </p:spPr>
      </p:pic>
      <p:sp>
        <p:nvSpPr>
          <p:cNvPr id="10" name="Content Placeholder 3"/>
          <p:cNvSpPr>
            <a:spLocks noGrp="1"/>
          </p:cNvSpPr>
          <p:nvPr>
            <p:ph sz="half" idx="2"/>
          </p:nvPr>
        </p:nvSpPr>
        <p:spPr>
          <a:xfrm>
            <a:off x="4746566" y="1306488"/>
            <a:ext cx="4073652" cy="4910328"/>
          </a:xfrm>
        </p:spPr>
        <p:txBody>
          <a:bodyPr>
            <a:normAutofit/>
          </a:bodyPr>
          <a:lstStyle/>
          <a:p>
            <a:r>
              <a:rPr lang="en-US" sz="1400" u="sng" dirty="0"/>
              <a:t>ID’s THREE ACTIONS to Reduce Barriers:</a:t>
            </a:r>
          </a:p>
          <a:p>
            <a:pPr lvl="1"/>
            <a:r>
              <a:rPr lang="en-US" sz="1200" i="1" dirty="0">
                <a:solidFill>
                  <a:schemeClr val="accent1">
                    <a:lumMod val="50000"/>
                  </a:schemeClr>
                </a:solidFill>
              </a:rPr>
              <a:t>Set, resource, and implement a galvanizing goal around advancing opportunities for prime and subcontractors who are members of underserved communities</a:t>
            </a:r>
          </a:p>
          <a:p>
            <a:pPr lvl="1"/>
            <a:r>
              <a:rPr lang="en-US" sz="1200" i="1" dirty="0">
                <a:solidFill>
                  <a:schemeClr val="accent1">
                    <a:lumMod val="50000"/>
                  </a:schemeClr>
                </a:solidFill>
              </a:rPr>
              <a:t>Advance equity through requirements on wage setting and labor practices in the DoD contractor workforce and supply chain.</a:t>
            </a:r>
          </a:p>
          <a:p>
            <a:pPr lvl="1"/>
            <a:r>
              <a:rPr lang="en-US" sz="1200" i="1" dirty="0">
                <a:solidFill>
                  <a:schemeClr val="accent1">
                    <a:lumMod val="50000"/>
                  </a:schemeClr>
                </a:solidFill>
              </a:rPr>
              <a:t>Empower small business programs and initiatives to lead policy and management practices across the Department.</a:t>
            </a:r>
          </a:p>
        </p:txBody>
      </p:sp>
      <p:sp>
        <p:nvSpPr>
          <p:cNvPr id="11" name="Rectangle 10"/>
          <p:cNvSpPr/>
          <p:nvPr/>
        </p:nvSpPr>
        <p:spPr>
          <a:xfrm>
            <a:off x="5197593" y="3572851"/>
            <a:ext cx="3805937" cy="2680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SAF/SB team</a:t>
            </a:r>
            <a:r>
              <a:rPr kumimoji="0" lang="en-US" sz="1400" b="0" i="0"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swiftly engaged OSD Office of Diversity, Equity, &amp; Inclusion (DEI) and OSD OSBP</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lvl="1" indent="-285750">
              <a:buFontTx/>
              <a:buChar char="-"/>
              <a:defRPr/>
            </a:pPr>
            <a:r>
              <a:rPr kumimoji="0" lang="en-US" sz="1200" b="0" i="0" u="none" strike="noStrike" kern="1200" cap="none" spc="0" normalizeH="0" baseline="0" noProof="0" dirty="0">
                <a:ln>
                  <a:noFill/>
                </a:ln>
                <a:solidFill>
                  <a:srgbClr val="FFFF00"/>
                </a:solidFill>
                <a:effectLst/>
                <a:uLnTx/>
                <a:uFillTx/>
                <a:latin typeface="Arial" panose="020B0604020202020204"/>
                <a:ea typeface="+mn-ea"/>
                <a:cs typeface="+mn-cs"/>
              </a:rPr>
              <a:t>Made significant improvements in crafting the Procurement and Contracting details involving SB Programs and Engagement</a:t>
            </a:r>
          </a:p>
          <a:p>
            <a:pPr marL="742950" lvl="1" indent="-285750">
              <a:buFontTx/>
              <a:buChar char="-"/>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lvl="1" indent="-285750">
              <a:buFontTx/>
              <a:buChar char="-"/>
              <a:defRPr/>
            </a:pPr>
            <a:r>
              <a:rPr kumimoji="0" lang="en-US" sz="1200" b="0" i="0" u="none" strike="noStrike" kern="1200" cap="none" spc="0" normalizeH="0" baseline="0" noProof="0" dirty="0">
                <a:ln>
                  <a:noFill/>
                </a:ln>
                <a:solidFill>
                  <a:srgbClr val="FFFF00"/>
                </a:solidFill>
                <a:effectLst/>
                <a:uLnTx/>
                <a:uFillTx/>
                <a:latin typeface="Arial" panose="020B0604020202020204"/>
                <a:ea typeface="+mn-ea"/>
                <a:cs typeface="+mn-cs"/>
              </a:rPr>
              <a:t>Orchestrated cascade/integration of key points into OSD SB Strategy soon to be released &amp; ongoing DAF BoD LOE “reset”</a:t>
            </a:r>
          </a:p>
        </p:txBody>
      </p:sp>
      <p:sp>
        <p:nvSpPr>
          <p:cNvPr id="12" name="Rectangle 11"/>
          <p:cNvSpPr/>
          <p:nvPr/>
        </p:nvSpPr>
        <p:spPr>
          <a:xfrm>
            <a:off x="2725065" y="2726267"/>
            <a:ext cx="2335014" cy="2988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Picture 8"/>
          <p:cNvPicPr>
            <a:picLocks noChangeAspect="1"/>
          </p:cNvPicPr>
          <p:nvPr/>
        </p:nvPicPr>
        <p:blipFill>
          <a:blip r:embed="rId3"/>
          <a:stretch>
            <a:fillRect/>
          </a:stretch>
        </p:blipFill>
        <p:spPr>
          <a:xfrm>
            <a:off x="2890924" y="2919911"/>
            <a:ext cx="2003296" cy="2680206"/>
          </a:xfrm>
          <a:prstGeom prst="rect">
            <a:avLst/>
          </a:prstGeom>
          <a:ln w="228600" cap="sq" cmpd="thickThin">
            <a:solidFill>
              <a:srgbClr val="000000"/>
            </a:solidFill>
            <a:prstDash val="solid"/>
            <a:miter lim="800000"/>
          </a:ln>
          <a:effectLst>
            <a:innerShdw blurRad="76200">
              <a:srgbClr val="000000"/>
            </a:innerShdw>
          </a:effectLst>
        </p:spPr>
      </p:pic>
      <p:sp>
        <p:nvSpPr>
          <p:cNvPr id="13" name="Rectangle 12"/>
          <p:cNvSpPr/>
          <p:nvPr/>
        </p:nvSpPr>
        <p:spPr>
          <a:xfrm>
            <a:off x="412923" y="6210790"/>
            <a:ext cx="6737023" cy="2539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5">
                    <a:lumMod val="75000"/>
                  </a:schemeClr>
                </a:solidFill>
                <a:effectLst/>
                <a:uLnTx/>
                <a:uFillTx/>
                <a:latin typeface="Arial" panose="020B0604020202020204"/>
                <a:ea typeface="+mn-ea"/>
                <a:cs typeface="+mn-cs"/>
              </a:rPr>
              <a:t>SOURCE:  https://media.defense.gov/2022/Apr/13/2002976515/-1/-1/0/DOD-EQUITY-ACTION-PLAN.PDF</a:t>
            </a:r>
          </a:p>
        </p:txBody>
      </p:sp>
    </p:spTree>
    <p:extLst>
      <p:ext uri="{BB962C8B-B14F-4D97-AF65-F5344CB8AC3E}">
        <p14:creationId xmlns:p14="http://schemas.microsoft.com/office/powerpoint/2010/main" val="217026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738" y="158606"/>
            <a:ext cx="6857580" cy="1097637"/>
          </a:xfrm>
        </p:spPr>
        <p:txBody>
          <a:bodyPr/>
          <a:lstStyle/>
          <a:p>
            <a:r>
              <a:rPr lang="en-US" sz="2400" dirty="0"/>
              <a:t>Advancing Equity in Federal Procurement (SECDEF and SECAF SB Contracting Memos)</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pic>
        <p:nvPicPr>
          <p:cNvPr id="3" name="Picture 2">
            <a:extLst>
              <a:ext uri="{FF2B5EF4-FFF2-40B4-BE49-F238E27FC236}">
                <a16:creationId xmlns:a16="http://schemas.microsoft.com/office/drawing/2014/main" id="{989BF175-B572-6D0D-F0A6-7D8424D6BF3C}"/>
              </a:ext>
            </a:extLst>
          </p:cNvPr>
          <p:cNvPicPr>
            <a:picLocks noChangeAspect="1"/>
          </p:cNvPicPr>
          <p:nvPr/>
        </p:nvPicPr>
        <p:blipFill>
          <a:blip r:embed="rId2"/>
          <a:stretch>
            <a:fillRect/>
          </a:stretch>
        </p:blipFill>
        <p:spPr>
          <a:xfrm>
            <a:off x="112837" y="1223843"/>
            <a:ext cx="3279842" cy="4198199"/>
          </a:xfrm>
          <a:prstGeom prst="rect">
            <a:avLst/>
          </a:prstGeom>
        </p:spPr>
      </p:pic>
      <p:pic>
        <p:nvPicPr>
          <p:cNvPr id="6" name="Picture 5">
            <a:extLst>
              <a:ext uri="{FF2B5EF4-FFF2-40B4-BE49-F238E27FC236}">
                <a16:creationId xmlns:a16="http://schemas.microsoft.com/office/drawing/2014/main" id="{556C5DB6-241A-3296-DCC3-4FD68393D6B0}"/>
              </a:ext>
            </a:extLst>
          </p:cNvPr>
          <p:cNvPicPr>
            <a:picLocks noChangeAspect="1"/>
          </p:cNvPicPr>
          <p:nvPr/>
        </p:nvPicPr>
        <p:blipFill>
          <a:blip r:embed="rId3"/>
          <a:stretch>
            <a:fillRect/>
          </a:stretch>
        </p:blipFill>
        <p:spPr>
          <a:xfrm>
            <a:off x="3173394" y="1256243"/>
            <a:ext cx="3298982" cy="4112946"/>
          </a:xfrm>
          <a:prstGeom prst="rect">
            <a:avLst/>
          </a:prstGeom>
        </p:spPr>
      </p:pic>
      <p:sp>
        <p:nvSpPr>
          <p:cNvPr id="8" name="Rectangle 7">
            <a:extLst>
              <a:ext uri="{FF2B5EF4-FFF2-40B4-BE49-F238E27FC236}">
                <a16:creationId xmlns:a16="http://schemas.microsoft.com/office/drawing/2014/main" id="{C3024A61-7D9B-7EC8-F1F2-4FB4911C3209}"/>
              </a:ext>
            </a:extLst>
          </p:cNvPr>
          <p:cNvSpPr/>
          <p:nvPr/>
        </p:nvSpPr>
        <p:spPr>
          <a:xfrm>
            <a:off x="5518425" y="1539458"/>
            <a:ext cx="3523464" cy="3064300"/>
          </a:xfrm>
          <a:prstGeom prst="rect">
            <a:avLst/>
          </a:prstGeom>
        </p:spPr>
        <p:txBody>
          <a:bodyPr wrap="square">
            <a:spAutoFit/>
          </a:bodyPr>
          <a:lstStyle/>
          <a:p>
            <a:pPr marL="773906" marR="0" lvl="2" indent="-171450" algn="l" defTabSz="457200" rtl="0" eaLnBrk="0" fontAlgn="base" latinLnBrk="0" hangingPunct="0">
              <a:lnSpc>
                <a:spcPct val="100000"/>
              </a:lnSpc>
              <a:spcBef>
                <a:spcPct val="25000"/>
              </a:spcBef>
              <a:spcAft>
                <a:spcPct val="0"/>
              </a:spcAft>
              <a:buClr>
                <a:srgbClr val="151C77"/>
              </a:buClr>
              <a:buSzPct val="150000"/>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rPr>
              <a:t>SAF/SB Action – Signed </a:t>
            </a:r>
            <a:r>
              <a:rPr kumimoji="0" lang="en-US" sz="1200" b="1" i="0" u="none" strike="noStrike" kern="0" cap="none" spc="0" normalizeH="0" baseline="0" noProof="0" dirty="0" err="1">
                <a:ln>
                  <a:noFill/>
                </a:ln>
                <a:solidFill>
                  <a:prstClr val="black"/>
                </a:solidFill>
                <a:effectLst/>
                <a:uLnTx/>
                <a:uFillTx/>
                <a:latin typeface="Arial-BoldItalicMT"/>
                <a:ea typeface="Calibri" panose="020F0502020204030204" pitchFamily="34" charset="0"/>
                <a:cs typeface="Arial-BoldItalicMT"/>
              </a:rPr>
              <a:t>SecDef</a:t>
            </a:r>
            <a:r>
              <a:rPr kumimoji="0" lang="en-US" sz="1200" b="1" i="0"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rPr>
              <a:t> &amp; </a:t>
            </a:r>
            <a:r>
              <a:rPr kumimoji="0" lang="en-US" sz="1200" b="1" i="0" u="none" strike="noStrike" kern="0" cap="none" spc="0" normalizeH="0" baseline="0" noProof="0" dirty="0" err="1">
                <a:ln>
                  <a:noFill/>
                </a:ln>
                <a:solidFill>
                  <a:prstClr val="black"/>
                </a:solidFill>
                <a:effectLst/>
                <a:uLnTx/>
                <a:uFillTx/>
                <a:latin typeface="Arial-BoldItalicMT"/>
                <a:ea typeface="Calibri" panose="020F0502020204030204" pitchFamily="34" charset="0"/>
                <a:cs typeface="Arial-BoldItalicMT"/>
              </a:rPr>
              <a:t>SecAF</a:t>
            </a:r>
            <a:r>
              <a:rPr kumimoji="0" lang="en-US" sz="1200" b="1" i="0"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rPr>
              <a:t> 11 Jan 2022 memo on “Small Business Contracting” </a:t>
            </a:r>
          </a:p>
          <a:p>
            <a:pPr marL="1116806" marR="0" lvl="3" indent="-171450" algn="l" defTabSz="457200" rtl="0" eaLnBrk="0" fontAlgn="base" latinLnBrk="0" hangingPunct="0">
              <a:lnSpc>
                <a:spcPct val="100000"/>
              </a:lnSpc>
              <a:spcBef>
                <a:spcPct val="25000"/>
              </a:spcBef>
              <a:spcAft>
                <a:spcPct val="0"/>
              </a:spcAft>
              <a:buClr>
                <a:srgbClr val="151C77"/>
              </a:buClr>
              <a:buSzPct val="150000"/>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rPr>
              <a:t>Highlight commitment/priority to increase SB utilization</a:t>
            </a:r>
          </a:p>
          <a:p>
            <a:pPr marL="1116806" marR="0" lvl="3" indent="-171450" algn="l" defTabSz="457200" rtl="0" eaLnBrk="0" fontAlgn="base" latinLnBrk="0" hangingPunct="0">
              <a:lnSpc>
                <a:spcPct val="100000"/>
              </a:lnSpc>
              <a:spcBef>
                <a:spcPct val="25000"/>
              </a:spcBef>
              <a:spcAft>
                <a:spcPct val="0"/>
              </a:spcAft>
              <a:buClr>
                <a:srgbClr val="151C77"/>
              </a:buClr>
              <a:buSzPct val="150000"/>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rPr>
              <a:t>Emphasize a review of all planned acquisitions to identify SB opportunities</a:t>
            </a:r>
          </a:p>
          <a:p>
            <a:pPr marL="1116806" marR="0" lvl="3" indent="-171450" algn="l" defTabSz="457200" rtl="0" eaLnBrk="0" fontAlgn="base" latinLnBrk="0" hangingPunct="0">
              <a:lnSpc>
                <a:spcPct val="100000"/>
              </a:lnSpc>
              <a:spcBef>
                <a:spcPct val="25000"/>
              </a:spcBef>
              <a:spcAft>
                <a:spcPct val="0"/>
              </a:spcAft>
              <a:buClr>
                <a:srgbClr val="151C77"/>
              </a:buClr>
              <a:buSzPct val="150000"/>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rPr>
              <a:t>Take steps to reduce barriers to entry for SBs &amp; expand SB diversity profile</a:t>
            </a:r>
          </a:p>
          <a:p>
            <a:pPr marL="1116806" marR="0" lvl="3" indent="-171450" algn="l" defTabSz="457200" rtl="0" eaLnBrk="0" fontAlgn="base" latinLnBrk="0" hangingPunct="0">
              <a:lnSpc>
                <a:spcPct val="100000"/>
              </a:lnSpc>
              <a:spcBef>
                <a:spcPct val="25000"/>
              </a:spcBef>
              <a:spcAft>
                <a:spcPct val="0"/>
              </a:spcAft>
              <a:buClr>
                <a:srgbClr val="151C77"/>
              </a:buClr>
              <a:buSzPct val="150000"/>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rPr>
              <a:t>Reemphasize holding Senior Leaders who acquire services and supplies accountable</a:t>
            </a:r>
          </a:p>
          <a:p>
            <a:pPr marL="945356" marR="0" lvl="3" indent="0" algn="l" defTabSz="457200" rtl="0" eaLnBrk="0" fontAlgn="base" latinLnBrk="0" hangingPunct="0">
              <a:lnSpc>
                <a:spcPct val="100000"/>
              </a:lnSpc>
              <a:spcBef>
                <a:spcPct val="25000"/>
              </a:spcBef>
              <a:spcAft>
                <a:spcPct val="0"/>
              </a:spcAft>
              <a:buClr>
                <a:srgbClr val="151C77"/>
              </a:buClr>
              <a:buSzPct val="80000"/>
              <a:buFontTx/>
              <a:buNone/>
              <a:tabLst/>
              <a:defRPr/>
            </a:pPr>
            <a:endParaRPr kumimoji="0" lang="en-US" sz="1050" b="0" i="1" u="none" strike="noStrike" kern="0" cap="none" spc="0" normalizeH="0" baseline="0" noProof="0" dirty="0">
              <a:ln>
                <a:noFill/>
              </a:ln>
              <a:solidFill>
                <a:prstClr val="black"/>
              </a:solidFill>
              <a:effectLst/>
              <a:uLnTx/>
              <a:uFillTx/>
              <a:latin typeface="Arial-BoldItalicMT"/>
              <a:ea typeface="Calibri" panose="020F0502020204030204" pitchFamily="34" charset="0"/>
              <a:cs typeface="Arial-BoldItalicMT"/>
            </a:endParaRPr>
          </a:p>
        </p:txBody>
      </p:sp>
    </p:spTree>
    <p:extLst>
      <p:ext uri="{BB962C8B-B14F-4D97-AF65-F5344CB8AC3E}">
        <p14:creationId xmlns:p14="http://schemas.microsoft.com/office/powerpoint/2010/main" val="1237106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9" y="168856"/>
            <a:ext cx="6857580" cy="1097637"/>
          </a:xfrm>
        </p:spPr>
        <p:txBody>
          <a:bodyPr/>
          <a:lstStyle/>
          <a:p>
            <a:r>
              <a:rPr lang="en-US" altLang="en-US" sz="2400" dirty="0"/>
              <a:t>U.S. Senate</a:t>
            </a:r>
            <a:br>
              <a:rPr lang="en-US" altLang="en-US" sz="2400" dirty="0"/>
            </a:br>
            <a:r>
              <a:rPr lang="en-US" altLang="en-US" sz="2400" dirty="0"/>
              <a:t>Committee on Small Business &amp; Entrepreneurship</a:t>
            </a:r>
            <a:endParaRPr lang="en-US" sz="2400"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pic>
        <p:nvPicPr>
          <p:cNvPr id="3" name="Picture 4" descr="Rand Paul - Wikipedia">
            <a:extLst>
              <a:ext uri="{FF2B5EF4-FFF2-40B4-BE49-F238E27FC236}">
                <a16:creationId xmlns:a16="http://schemas.microsoft.com/office/drawing/2014/main" id="{7129B1EE-0184-E2EE-B25B-F18167A476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2903" y="1463473"/>
            <a:ext cx="1650930" cy="2071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F55461-E409-6089-AAA4-1BD973D27D48}"/>
              </a:ext>
            </a:extLst>
          </p:cNvPr>
          <p:cNvSpPr txBox="1"/>
          <p:nvPr/>
        </p:nvSpPr>
        <p:spPr>
          <a:xfrm>
            <a:off x="2636874" y="1560824"/>
            <a:ext cx="1392865" cy="784830"/>
          </a:xfrm>
          <a:prstGeom prst="rect">
            <a:avLst/>
          </a:prstGeom>
          <a:noFill/>
        </p:spPr>
        <p:txBody>
          <a:bodyPr wrap="square" rtlCol="0">
            <a:spAutoFit/>
          </a:bodyPr>
          <a:lstStyle/>
          <a:p>
            <a:pPr algn="ctr"/>
            <a:r>
              <a:rPr lang="en-US" sz="1500" b="1" dirty="0"/>
              <a:t>Ben Cardin</a:t>
            </a:r>
          </a:p>
          <a:p>
            <a:pPr algn="ctr"/>
            <a:r>
              <a:rPr lang="en-US" sz="1500" b="1" dirty="0"/>
              <a:t>MD</a:t>
            </a:r>
          </a:p>
          <a:p>
            <a:pPr algn="ctr"/>
            <a:r>
              <a:rPr lang="en-US" sz="1500" b="1" dirty="0"/>
              <a:t>Chair</a:t>
            </a:r>
          </a:p>
        </p:txBody>
      </p:sp>
      <p:sp>
        <p:nvSpPr>
          <p:cNvPr id="8" name="TextBox 7">
            <a:extLst>
              <a:ext uri="{FF2B5EF4-FFF2-40B4-BE49-F238E27FC236}">
                <a16:creationId xmlns:a16="http://schemas.microsoft.com/office/drawing/2014/main" id="{AC4BFBB6-538E-4482-8B8C-F0214A784ABE}"/>
              </a:ext>
            </a:extLst>
          </p:cNvPr>
          <p:cNvSpPr txBox="1"/>
          <p:nvPr/>
        </p:nvSpPr>
        <p:spPr>
          <a:xfrm>
            <a:off x="744411" y="3551065"/>
            <a:ext cx="3493215" cy="2123658"/>
          </a:xfrm>
          <a:prstGeom prst="rect">
            <a:avLst/>
          </a:prstGeom>
          <a:noFill/>
        </p:spPr>
        <p:txBody>
          <a:bodyPr wrap="square" rtlCol="0">
            <a:spAutoFit/>
          </a:bodyPr>
          <a:lstStyle/>
          <a:p>
            <a:r>
              <a:rPr lang="en-US" sz="1200" b="1" dirty="0"/>
              <a:t>Majority Members (10 including Chair):</a:t>
            </a:r>
          </a:p>
          <a:p>
            <a:endParaRPr lang="en-US" sz="1200" b="1" dirty="0"/>
          </a:p>
          <a:p>
            <a:r>
              <a:rPr lang="en-US" sz="1200" b="1" dirty="0"/>
              <a:t>Maria Cantwell (WA)</a:t>
            </a:r>
          </a:p>
          <a:p>
            <a:r>
              <a:rPr lang="en-US" sz="1200" b="1" dirty="0"/>
              <a:t>Jeanne Shaheen (NH)</a:t>
            </a:r>
          </a:p>
          <a:p>
            <a:r>
              <a:rPr lang="en-US" sz="1200" b="1" dirty="0"/>
              <a:t>Ed Markey (MA)</a:t>
            </a:r>
          </a:p>
          <a:p>
            <a:r>
              <a:rPr lang="en-US" sz="1200" b="1" dirty="0"/>
              <a:t>Cory Booker (NJ)</a:t>
            </a:r>
          </a:p>
          <a:p>
            <a:r>
              <a:rPr lang="en-US" sz="1200" b="1" dirty="0"/>
              <a:t>Chris Coons (DE)</a:t>
            </a:r>
          </a:p>
          <a:p>
            <a:r>
              <a:rPr lang="en-US" sz="1200" b="1" dirty="0"/>
              <a:t>Mazie Hirono (HI)</a:t>
            </a:r>
          </a:p>
          <a:p>
            <a:r>
              <a:rPr lang="en-US" sz="1200" b="1" dirty="0"/>
              <a:t>Tammy Duckworth (IL)</a:t>
            </a:r>
          </a:p>
          <a:p>
            <a:r>
              <a:rPr lang="en-US" sz="1200" b="1" dirty="0"/>
              <a:t>Jack Rosen (NV)</a:t>
            </a:r>
          </a:p>
          <a:p>
            <a:r>
              <a:rPr lang="en-US" sz="1200" b="1" dirty="0"/>
              <a:t>John Hickenlooper (CO)</a:t>
            </a:r>
          </a:p>
        </p:txBody>
      </p:sp>
      <p:pic>
        <p:nvPicPr>
          <p:cNvPr id="9" name="Picture 6" descr="Ben Cardin | United States senator | Britannica">
            <a:extLst>
              <a:ext uri="{FF2B5EF4-FFF2-40B4-BE49-F238E27FC236}">
                <a16:creationId xmlns:a16="http://schemas.microsoft.com/office/drawing/2014/main" id="{7D6DB71A-6CDD-FA30-9007-A665B7745B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86" y="1363309"/>
            <a:ext cx="1746133" cy="20911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93D22D-8D9D-32FC-9940-5B2B4039A2EE}"/>
              </a:ext>
            </a:extLst>
          </p:cNvPr>
          <p:cNvSpPr txBox="1"/>
          <p:nvPr/>
        </p:nvSpPr>
        <p:spPr>
          <a:xfrm>
            <a:off x="4722903" y="3546893"/>
            <a:ext cx="3613531" cy="2554545"/>
          </a:xfrm>
          <a:prstGeom prst="rect">
            <a:avLst/>
          </a:prstGeom>
          <a:noFill/>
        </p:spPr>
        <p:txBody>
          <a:bodyPr wrap="square" rtlCol="0">
            <a:spAutoFit/>
          </a:bodyPr>
          <a:lstStyle/>
          <a:p>
            <a:r>
              <a:rPr lang="en-US" sz="1200" b="1" dirty="0"/>
              <a:t>Minority Members (10 including Ranking Member):</a:t>
            </a:r>
          </a:p>
          <a:p>
            <a:endParaRPr lang="en-US" sz="1200" b="1" dirty="0"/>
          </a:p>
          <a:p>
            <a:r>
              <a:rPr lang="en-US" sz="1200" b="1" dirty="0"/>
              <a:t>Marco Rubio (FL)</a:t>
            </a:r>
          </a:p>
          <a:p>
            <a:r>
              <a:rPr lang="en-US" sz="1200" b="1" dirty="0"/>
              <a:t>James Risch (ID)</a:t>
            </a:r>
          </a:p>
          <a:p>
            <a:r>
              <a:rPr lang="en-US" sz="1200" b="1" dirty="0"/>
              <a:t>Tim Scott (SC)</a:t>
            </a:r>
          </a:p>
          <a:p>
            <a:r>
              <a:rPr lang="en-US" sz="1200" b="1" dirty="0"/>
              <a:t>Joni Ernst (IA)</a:t>
            </a:r>
          </a:p>
          <a:p>
            <a:r>
              <a:rPr lang="en-US" sz="1200" b="1" dirty="0"/>
              <a:t>James Inhofe (OK)</a:t>
            </a:r>
          </a:p>
          <a:p>
            <a:r>
              <a:rPr lang="en-US" sz="1200" b="1" dirty="0"/>
              <a:t>Todd Young (IN)</a:t>
            </a:r>
          </a:p>
          <a:p>
            <a:r>
              <a:rPr lang="en-US" sz="1200" b="1" dirty="0"/>
              <a:t>John Kennedy (MO)</a:t>
            </a:r>
          </a:p>
          <a:p>
            <a:r>
              <a:rPr lang="en-US" sz="1200" b="1" dirty="0"/>
              <a:t>Josh Hawley (MO)</a:t>
            </a:r>
          </a:p>
          <a:p>
            <a:r>
              <a:rPr lang="en-US" sz="1200" b="1" dirty="0"/>
              <a:t>Roger Marshall (KS</a:t>
            </a:r>
            <a:r>
              <a:rPr lang="en-US" sz="1400" b="1" dirty="0"/>
              <a:t>)</a:t>
            </a:r>
          </a:p>
          <a:p>
            <a:pPr algn="ctr"/>
            <a:endParaRPr lang="en-US" sz="1400" b="1" dirty="0"/>
          </a:p>
        </p:txBody>
      </p:sp>
      <p:sp>
        <p:nvSpPr>
          <p:cNvPr id="11" name="TextBox 10">
            <a:extLst>
              <a:ext uri="{FF2B5EF4-FFF2-40B4-BE49-F238E27FC236}">
                <a16:creationId xmlns:a16="http://schemas.microsoft.com/office/drawing/2014/main" id="{3B9BCEA4-8F4D-A7F2-C323-82891CC13A4C}"/>
              </a:ext>
            </a:extLst>
          </p:cNvPr>
          <p:cNvSpPr txBox="1"/>
          <p:nvPr/>
        </p:nvSpPr>
        <p:spPr>
          <a:xfrm>
            <a:off x="6755218" y="1560824"/>
            <a:ext cx="1740196" cy="784830"/>
          </a:xfrm>
          <a:prstGeom prst="rect">
            <a:avLst/>
          </a:prstGeom>
          <a:noFill/>
        </p:spPr>
        <p:txBody>
          <a:bodyPr wrap="square" rtlCol="0">
            <a:spAutoFit/>
          </a:bodyPr>
          <a:lstStyle/>
          <a:p>
            <a:pPr algn="ctr"/>
            <a:r>
              <a:rPr lang="en-US" sz="1500" b="1" dirty="0"/>
              <a:t>Rand Paul </a:t>
            </a:r>
          </a:p>
          <a:p>
            <a:pPr algn="ctr"/>
            <a:r>
              <a:rPr lang="en-US" sz="1500" b="1" dirty="0"/>
              <a:t>KY </a:t>
            </a:r>
          </a:p>
          <a:p>
            <a:pPr algn="ctr"/>
            <a:r>
              <a:rPr lang="en-US" sz="1500" b="1" dirty="0"/>
              <a:t>Ranking Member</a:t>
            </a:r>
          </a:p>
        </p:txBody>
      </p:sp>
      <p:sp>
        <p:nvSpPr>
          <p:cNvPr id="12" name="TextBox 11">
            <a:extLst>
              <a:ext uri="{FF2B5EF4-FFF2-40B4-BE49-F238E27FC236}">
                <a16:creationId xmlns:a16="http://schemas.microsoft.com/office/drawing/2014/main" id="{BFA62854-7C05-228B-B89B-05392BD3CA00}"/>
              </a:ext>
            </a:extLst>
          </p:cNvPr>
          <p:cNvSpPr txBox="1"/>
          <p:nvPr/>
        </p:nvSpPr>
        <p:spPr>
          <a:xfrm>
            <a:off x="301256" y="6085755"/>
            <a:ext cx="7495963"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*Majority and Minority memberships are equal due to 50-50 Senate split</a:t>
            </a:r>
            <a:r>
              <a:rPr kumimoji="0" lang="en-US" sz="1100" b="1" i="0" u="none" strike="noStrike" kern="1200" cap="none" spc="0" normalizeH="0" noProof="0" dirty="0">
                <a:ln>
                  <a:noFill/>
                </a:ln>
                <a:solidFill>
                  <a:srgbClr val="000000"/>
                </a:solidFill>
                <a:effectLst/>
                <a:uLnTx/>
                <a:uFillTx/>
                <a:latin typeface="Arial" panose="020B0604020202020204" pitchFamily="34" charset="0"/>
                <a:ea typeface="+mn-ea"/>
                <a:cs typeface="+mn-cs"/>
              </a:rPr>
              <a:t> + VPOTUS as President of the Senate</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B986C040-C52D-B29F-0271-569D3FE24075}"/>
              </a:ext>
            </a:extLst>
          </p:cNvPr>
          <p:cNvSpPr/>
          <p:nvPr/>
        </p:nvSpPr>
        <p:spPr>
          <a:xfrm>
            <a:off x="597555" y="3367833"/>
            <a:ext cx="7117011"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Changing Due to Recent Election</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1156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9" y="168856"/>
            <a:ext cx="6857580" cy="1097637"/>
          </a:xfrm>
        </p:spPr>
        <p:txBody>
          <a:bodyPr/>
          <a:lstStyle/>
          <a:p>
            <a:r>
              <a:rPr lang="en-US" altLang="en-US" sz="2400" dirty="0"/>
              <a:t>House of Representatives </a:t>
            </a:r>
            <a:br>
              <a:rPr lang="en-US" altLang="en-US" sz="2400" dirty="0"/>
            </a:br>
            <a:r>
              <a:rPr lang="en-US" altLang="en-US" sz="2400" dirty="0"/>
              <a:t>Committee on Small Business</a:t>
            </a:r>
            <a:endParaRPr lang="en-US" sz="2400"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sp>
        <p:nvSpPr>
          <p:cNvPr id="7" name="TextBox 6">
            <a:extLst>
              <a:ext uri="{FF2B5EF4-FFF2-40B4-BE49-F238E27FC236}">
                <a16:creationId xmlns:a16="http://schemas.microsoft.com/office/drawing/2014/main" id="{11DBA742-24B8-D57A-AC00-1656403B2E5F}"/>
              </a:ext>
            </a:extLst>
          </p:cNvPr>
          <p:cNvSpPr txBox="1"/>
          <p:nvPr/>
        </p:nvSpPr>
        <p:spPr>
          <a:xfrm>
            <a:off x="1954832" y="1649200"/>
            <a:ext cx="219770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Nydia Velázquez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(NY-07)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Chair</a:t>
            </a:r>
          </a:p>
        </p:txBody>
      </p:sp>
      <p:sp>
        <p:nvSpPr>
          <p:cNvPr id="13" name="TextBox 12">
            <a:extLst>
              <a:ext uri="{FF2B5EF4-FFF2-40B4-BE49-F238E27FC236}">
                <a16:creationId xmlns:a16="http://schemas.microsoft.com/office/drawing/2014/main" id="{A5E7E15C-ACDC-BCE2-50F8-C519CC007FFB}"/>
              </a:ext>
            </a:extLst>
          </p:cNvPr>
          <p:cNvSpPr txBox="1"/>
          <p:nvPr/>
        </p:nvSpPr>
        <p:spPr>
          <a:xfrm>
            <a:off x="383198" y="3695380"/>
            <a:ext cx="3620683"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Majority Members (15 including Chair):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Vice Chair Rep. </a:t>
            </a:r>
            <a:r>
              <a:rPr kumimoji="0" lang="en-US" sz="1200" b="1" i="0" u="none" strike="noStrike" kern="1200" cap="none" spc="0" normalizeH="0" baseline="0" noProof="0" dirty="0" err="1">
                <a:ln>
                  <a:noFill/>
                </a:ln>
                <a:solidFill>
                  <a:srgbClr val="000000"/>
                </a:solidFill>
                <a:effectLst/>
                <a:uLnTx/>
                <a:uFillTx/>
                <a:latin typeface="Arial"/>
                <a:ea typeface="+mn-ea"/>
                <a:cs typeface="+mn-cs"/>
              </a:rPr>
              <a:t>Kweisi</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b="1" i="0" u="none" strike="noStrike" kern="1200" cap="none" spc="0" normalizeH="0" baseline="0" noProof="0" dirty="0" err="1">
                <a:ln>
                  <a:noFill/>
                </a:ln>
                <a:solidFill>
                  <a:srgbClr val="000000"/>
                </a:solidFill>
                <a:effectLst/>
                <a:uLnTx/>
                <a:uFillTx/>
                <a:latin typeface="Arial"/>
                <a:ea typeface="+mn-ea"/>
                <a:cs typeface="+mn-cs"/>
              </a:rPr>
              <a:t>Mfume</a:t>
            </a:r>
            <a:r>
              <a:rPr kumimoji="0" lang="en-US" sz="1200" b="1" i="0" u="none" strike="noStrike" kern="1200" cap="none" spc="0" normalizeH="0" baseline="0" noProof="0" dirty="0">
                <a:ln>
                  <a:noFill/>
                </a:ln>
                <a:solidFill>
                  <a:srgbClr val="000000"/>
                </a:solidFill>
                <a:effectLst/>
                <a:uLnTx/>
                <a:uFillTx/>
                <a:latin typeface="Arial"/>
                <a:ea typeface="+mn-ea"/>
                <a:cs typeface="+mn-cs"/>
              </a:rPr>
              <a:t> (MD-7)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Jared Golden (ME-2)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Jason Crowe (CO-6)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a:ea typeface="+mn-ea"/>
                <a:cs typeface="+mn-cs"/>
              </a:rPr>
              <a:t>Sharice</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b="1" i="0" u="none" strike="noStrike" kern="1200" cap="none" spc="0" normalizeH="0" baseline="0" noProof="0" dirty="0" err="1">
                <a:ln>
                  <a:noFill/>
                </a:ln>
                <a:solidFill>
                  <a:srgbClr val="000000"/>
                </a:solidFill>
                <a:effectLst/>
                <a:uLnTx/>
                <a:uFillTx/>
                <a:latin typeface="Arial"/>
                <a:ea typeface="+mn-ea"/>
                <a:cs typeface="+mn-cs"/>
              </a:rPr>
              <a:t>Davids</a:t>
            </a:r>
            <a:r>
              <a:rPr kumimoji="0" lang="en-US" sz="1200" b="1" i="0" u="none" strike="noStrike" kern="1200" cap="none" spc="0" normalizeH="0" baseline="0" noProof="0" dirty="0">
                <a:ln>
                  <a:noFill/>
                </a:ln>
                <a:solidFill>
                  <a:srgbClr val="000000"/>
                </a:solidFill>
                <a:effectLst/>
                <a:uLnTx/>
                <a:uFillTx/>
                <a:latin typeface="Arial"/>
                <a:ea typeface="+mn-ea"/>
                <a:cs typeface="+mn-cs"/>
              </a:rPr>
              <a:t> (KS-3)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Dean Phillips (MN-3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Marie Newman (IL-3)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Carolyn </a:t>
            </a:r>
            <a:r>
              <a:rPr kumimoji="0" lang="en-US" sz="1200" b="1" i="0" u="none" strike="noStrike" kern="1200" cap="none" spc="0" normalizeH="0" baseline="0" noProof="0" dirty="0" err="1">
                <a:ln>
                  <a:noFill/>
                </a:ln>
                <a:solidFill>
                  <a:srgbClr val="000000"/>
                </a:solidFill>
                <a:effectLst/>
                <a:uLnTx/>
                <a:uFillTx/>
                <a:latin typeface="Arial"/>
                <a:ea typeface="+mn-ea"/>
                <a:cs typeface="+mn-cs"/>
              </a:rPr>
              <a:t>Bourdeaux</a:t>
            </a:r>
            <a:r>
              <a:rPr kumimoji="0" lang="en-US" sz="1200" b="1" i="0" u="none" strike="noStrike" kern="1200" cap="none" spc="0" normalizeH="0" baseline="0" noProof="0" dirty="0">
                <a:ln>
                  <a:noFill/>
                </a:ln>
                <a:solidFill>
                  <a:srgbClr val="000000"/>
                </a:solidFill>
                <a:effectLst/>
                <a:uLnTx/>
                <a:uFillTx/>
                <a:latin typeface="Arial"/>
                <a:ea typeface="+mn-ea"/>
                <a:cs typeface="+mn-cs"/>
              </a:rPr>
              <a:t> (GA-7)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Troy Carter (LA-2)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728F96F7-8C7C-6B49-2805-484D7B808360}"/>
              </a:ext>
            </a:extLst>
          </p:cNvPr>
          <p:cNvSpPr txBox="1"/>
          <p:nvPr/>
        </p:nvSpPr>
        <p:spPr>
          <a:xfrm>
            <a:off x="5134631" y="3726158"/>
            <a:ext cx="4009369"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Minority Members (12 including Ranking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Vice Ranking Member, Roger Williams (TX-25)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Jim </a:t>
            </a:r>
            <a:r>
              <a:rPr kumimoji="0" lang="en-US" sz="1200" b="1" i="0" u="none" strike="noStrike" kern="1200" cap="none" spc="0" normalizeH="0" baseline="0" noProof="0" dirty="0" err="1">
                <a:ln>
                  <a:noFill/>
                </a:ln>
                <a:solidFill>
                  <a:srgbClr val="000000"/>
                </a:solidFill>
                <a:effectLst/>
                <a:uLnTx/>
                <a:uFillTx/>
                <a:latin typeface="Arial"/>
                <a:ea typeface="+mn-ea"/>
                <a:cs typeface="+mn-cs"/>
              </a:rPr>
              <a:t>Hagedorn</a:t>
            </a:r>
            <a:r>
              <a:rPr kumimoji="0" lang="en-US" sz="1200" b="1" i="0" u="none" strike="noStrike" kern="1200" cap="none" spc="0" normalizeH="0" baseline="0" noProof="0" dirty="0">
                <a:ln>
                  <a:noFill/>
                </a:ln>
                <a:solidFill>
                  <a:srgbClr val="000000"/>
                </a:solidFill>
                <a:effectLst/>
                <a:uLnTx/>
                <a:uFillTx/>
                <a:latin typeface="Arial"/>
                <a:ea typeface="+mn-ea"/>
                <a:cs typeface="+mn-cs"/>
              </a:rPr>
              <a:t> (MN-1)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Pete </a:t>
            </a:r>
            <a:r>
              <a:rPr kumimoji="0" lang="en-US" sz="1200" b="1" i="0" u="none" strike="noStrike" kern="1200" cap="none" spc="0" normalizeH="0" baseline="0" noProof="0" dirty="0" err="1">
                <a:ln>
                  <a:noFill/>
                </a:ln>
                <a:solidFill>
                  <a:srgbClr val="000000"/>
                </a:solidFill>
                <a:effectLst/>
                <a:uLnTx/>
                <a:uFillTx/>
                <a:latin typeface="Arial"/>
                <a:ea typeface="+mn-ea"/>
                <a:cs typeface="+mn-cs"/>
              </a:rPr>
              <a:t>Stauber</a:t>
            </a:r>
            <a:r>
              <a:rPr kumimoji="0" lang="en-US" sz="1200" b="1" i="0" u="none" strike="noStrike" kern="1200" cap="none" spc="0" normalizeH="0" baseline="0" noProof="0" dirty="0">
                <a:ln>
                  <a:noFill/>
                </a:ln>
                <a:solidFill>
                  <a:srgbClr val="000000"/>
                </a:solidFill>
                <a:effectLst/>
                <a:uLnTx/>
                <a:uFillTx/>
                <a:latin typeface="Arial"/>
                <a:ea typeface="+mn-ea"/>
                <a:cs typeface="+mn-cs"/>
              </a:rPr>
              <a:t> (MN-8)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Dan </a:t>
            </a:r>
            <a:r>
              <a:rPr kumimoji="0" lang="en-US" sz="1200" b="1" i="0" u="none" strike="noStrike" kern="1200" cap="none" spc="0" normalizeH="0" baseline="0" noProof="0" dirty="0" err="1">
                <a:ln>
                  <a:noFill/>
                </a:ln>
                <a:solidFill>
                  <a:srgbClr val="000000"/>
                </a:solidFill>
                <a:effectLst/>
                <a:uLnTx/>
                <a:uFillTx/>
                <a:latin typeface="Arial"/>
                <a:ea typeface="+mn-ea"/>
                <a:cs typeface="+mn-cs"/>
              </a:rPr>
              <a:t>Meuser</a:t>
            </a:r>
            <a:r>
              <a:rPr kumimoji="0" lang="en-US" sz="1200" b="1" i="0" u="none" strike="noStrike" kern="1200" cap="none" spc="0" normalizeH="0" baseline="0" noProof="0" dirty="0">
                <a:ln>
                  <a:noFill/>
                </a:ln>
                <a:solidFill>
                  <a:srgbClr val="000000"/>
                </a:solidFill>
                <a:effectLst/>
                <a:uLnTx/>
                <a:uFillTx/>
                <a:latin typeface="Arial"/>
                <a:ea typeface="+mn-ea"/>
                <a:cs typeface="+mn-cs"/>
              </a:rPr>
              <a:t> (PA-9)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Claudia </a:t>
            </a:r>
            <a:r>
              <a:rPr kumimoji="0" lang="en-US" sz="1200" b="1" i="0" u="none" strike="noStrike" kern="1200" cap="none" spc="0" normalizeH="0" baseline="0" noProof="0" dirty="0" err="1">
                <a:ln>
                  <a:noFill/>
                </a:ln>
                <a:solidFill>
                  <a:srgbClr val="000000"/>
                </a:solidFill>
                <a:effectLst/>
                <a:uLnTx/>
                <a:uFillTx/>
                <a:latin typeface="Arial"/>
                <a:ea typeface="+mn-ea"/>
                <a:cs typeface="+mn-cs"/>
              </a:rPr>
              <a:t>Tenney</a:t>
            </a:r>
            <a:r>
              <a:rPr kumimoji="0" lang="en-US" sz="1200" b="1" i="0" u="none" strike="noStrike" kern="1200" cap="none" spc="0" normalizeH="0" baseline="0" noProof="0" dirty="0">
                <a:ln>
                  <a:noFill/>
                </a:ln>
                <a:solidFill>
                  <a:srgbClr val="000000"/>
                </a:solidFill>
                <a:effectLst/>
                <a:uLnTx/>
                <a:uFillTx/>
                <a:latin typeface="Arial"/>
                <a:ea typeface="+mn-ea"/>
                <a:cs typeface="+mn-cs"/>
              </a:rPr>
              <a:t> (NY-22)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Andrew </a:t>
            </a:r>
            <a:r>
              <a:rPr kumimoji="0" lang="en-US" sz="1200" b="1" i="0" u="none" strike="noStrike" kern="1200" cap="none" spc="0" normalizeH="0" baseline="0" noProof="0" dirty="0" err="1">
                <a:ln>
                  <a:noFill/>
                </a:ln>
                <a:solidFill>
                  <a:srgbClr val="000000"/>
                </a:solidFill>
                <a:effectLst/>
                <a:uLnTx/>
                <a:uFillTx/>
                <a:latin typeface="Arial"/>
                <a:ea typeface="+mn-ea"/>
                <a:cs typeface="+mn-cs"/>
              </a:rPr>
              <a:t>Garbarino</a:t>
            </a:r>
            <a:r>
              <a:rPr kumimoji="0" lang="en-US" sz="1200" b="1" i="0" u="none" strike="noStrike" kern="1200" cap="none" spc="0" normalizeH="0" baseline="0" noProof="0" dirty="0">
                <a:ln>
                  <a:noFill/>
                </a:ln>
                <a:solidFill>
                  <a:srgbClr val="000000"/>
                </a:solidFill>
                <a:effectLst/>
                <a:uLnTx/>
                <a:uFillTx/>
                <a:latin typeface="Arial"/>
                <a:ea typeface="+mn-ea"/>
                <a:cs typeface="+mn-cs"/>
              </a:rPr>
              <a:t> (NY-2)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Young Kim (CA-39)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Beth Van Duyne (TX-24)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Byron </a:t>
            </a:r>
            <a:r>
              <a:rPr kumimoji="0" lang="en-US" sz="1200" b="1" i="0" u="none" strike="noStrike" kern="1200" cap="none" spc="0" normalizeH="0" baseline="0" noProof="0" dirty="0" err="1">
                <a:ln>
                  <a:noFill/>
                </a:ln>
                <a:solidFill>
                  <a:srgbClr val="000000"/>
                </a:solidFill>
                <a:effectLst/>
                <a:uLnTx/>
                <a:uFillTx/>
                <a:latin typeface="Arial"/>
                <a:ea typeface="+mn-ea"/>
                <a:cs typeface="+mn-cs"/>
              </a:rPr>
              <a:t>Donalds</a:t>
            </a:r>
            <a:r>
              <a:rPr kumimoji="0" lang="en-US" sz="1200" b="1" i="0" u="none" strike="noStrike" kern="1200" cap="none" spc="0" normalizeH="0" baseline="0" noProof="0" dirty="0">
                <a:ln>
                  <a:noFill/>
                </a:ln>
                <a:solidFill>
                  <a:srgbClr val="000000"/>
                </a:solidFill>
                <a:effectLst/>
                <a:uLnTx/>
                <a:uFillTx/>
                <a:latin typeface="Arial"/>
                <a:ea typeface="+mn-ea"/>
                <a:cs typeface="+mn-cs"/>
              </a:rPr>
              <a:t> (FL-19)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Maria Salazar (FL-27)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Scott Fitzgerald (WI-5)</a:t>
            </a:r>
          </a:p>
        </p:txBody>
      </p:sp>
      <p:sp>
        <p:nvSpPr>
          <p:cNvPr id="15" name="TextBox 14">
            <a:extLst>
              <a:ext uri="{FF2B5EF4-FFF2-40B4-BE49-F238E27FC236}">
                <a16:creationId xmlns:a16="http://schemas.microsoft.com/office/drawing/2014/main" id="{3F46BBFD-B06D-0445-9118-F68BCAAA9E21}"/>
              </a:ext>
            </a:extLst>
          </p:cNvPr>
          <p:cNvSpPr txBox="1"/>
          <p:nvPr/>
        </p:nvSpPr>
        <p:spPr>
          <a:xfrm>
            <a:off x="6755217" y="1641506"/>
            <a:ext cx="2250559"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Blaine </a:t>
            </a:r>
            <a:r>
              <a:rPr kumimoji="0" lang="en-US" sz="1600" b="1" i="0" u="none" strike="noStrike" kern="1200" cap="none" spc="0" normalizeH="0" baseline="0" noProof="0" dirty="0" err="1">
                <a:ln>
                  <a:noFill/>
                </a:ln>
                <a:solidFill>
                  <a:srgbClr val="000000"/>
                </a:solidFill>
                <a:effectLst/>
                <a:uLnTx/>
                <a:uFillTx/>
                <a:latin typeface="Arial"/>
                <a:ea typeface="+mn-ea"/>
                <a:cs typeface="+mn-cs"/>
              </a:rPr>
              <a:t>Luetkemeyer</a:t>
            </a:r>
            <a:r>
              <a:rPr kumimoji="0" lang="en-US" sz="1500" b="1" i="0" u="none" strike="noStrike" kern="1200" cap="none" spc="0" normalizeH="0" baseline="0" noProof="0" dirty="0">
                <a:ln>
                  <a:noFill/>
                </a:ln>
                <a:solidFill>
                  <a:srgbClr val="000000"/>
                </a:solidFill>
                <a:effectLst/>
                <a:uLnTx/>
                <a:uFillTx/>
                <a:latin typeface="Arial"/>
                <a:ea typeface="+mn-ea"/>
                <a:cs typeface="+mn-cs"/>
              </a:rPr>
              <a:t> (MN-03)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Ranking Member</a:t>
            </a:r>
          </a:p>
        </p:txBody>
      </p:sp>
      <p:pic>
        <p:nvPicPr>
          <p:cNvPr id="16" name="Picture 15" descr="Nydia Velázquez - Wikipedia">
            <a:extLst>
              <a:ext uri="{FF2B5EF4-FFF2-40B4-BE49-F238E27FC236}">
                <a16:creationId xmlns:a16="http://schemas.microsoft.com/office/drawing/2014/main" id="{C2C5C90E-249C-879B-3346-7D9C00B857F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47" y="1493765"/>
            <a:ext cx="1637415" cy="2046180"/>
          </a:xfrm>
          <a:prstGeom prst="rect">
            <a:avLst/>
          </a:prstGeom>
          <a:noFill/>
          <a:ln>
            <a:noFill/>
          </a:ln>
        </p:spPr>
      </p:pic>
      <p:pic>
        <p:nvPicPr>
          <p:cNvPr id="17" name="Picture 2" descr="Blaine Luetkemeyer - Ballotpedia">
            <a:extLst>
              <a:ext uri="{FF2B5EF4-FFF2-40B4-BE49-F238E27FC236}">
                <a16:creationId xmlns:a16="http://schemas.microsoft.com/office/drawing/2014/main" id="{AECEF57D-DF46-605E-E584-D10075CA4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493765"/>
            <a:ext cx="1519642" cy="207159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9D0D647-1B3A-3814-2B45-802E6A4EDB40}"/>
              </a:ext>
            </a:extLst>
          </p:cNvPr>
          <p:cNvSpPr txBox="1"/>
          <p:nvPr/>
        </p:nvSpPr>
        <p:spPr>
          <a:xfrm>
            <a:off x="2438655" y="4458666"/>
            <a:ext cx="206684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Judy Chu (CA-27)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Dwight Evans (PA-03)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Antonio Delgado (NY-19)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Chrissy Houlahan (PA-06)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Andy Kim (NJ-03)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Angie Craig (MN-02)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A9D0852A-C140-A1B1-AC98-2289E15C16D3}"/>
              </a:ext>
            </a:extLst>
          </p:cNvPr>
          <p:cNvSpPr/>
          <p:nvPr/>
        </p:nvSpPr>
        <p:spPr>
          <a:xfrm>
            <a:off x="1164397" y="3466211"/>
            <a:ext cx="7117011"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Changing Due to Recent Election</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8921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9" y="168856"/>
            <a:ext cx="7601296" cy="1097637"/>
          </a:xfrm>
        </p:spPr>
        <p:txBody>
          <a:bodyPr/>
          <a:lstStyle/>
          <a:p>
            <a:r>
              <a:rPr lang="en-US" dirty="0"/>
              <a:t>How to do Business </a:t>
            </a:r>
            <a:br>
              <a:rPr lang="en-US" dirty="0"/>
            </a:br>
            <a:r>
              <a:rPr lang="en-US" dirty="0"/>
              <a:t>with the Air Force</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sp>
        <p:nvSpPr>
          <p:cNvPr id="3" name="TextBox 2">
            <a:extLst>
              <a:ext uri="{FF2B5EF4-FFF2-40B4-BE49-F238E27FC236}">
                <a16:creationId xmlns:a16="http://schemas.microsoft.com/office/drawing/2014/main" id="{10557319-930E-0686-D6CD-660FCA74FE54}"/>
              </a:ext>
            </a:extLst>
          </p:cNvPr>
          <p:cNvSpPr txBox="1"/>
          <p:nvPr/>
        </p:nvSpPr>
        <p:spPr>
          <a:xfrm>
            <a:off x="4647680" y="1939302"/>
            <a:ext cx="4174587" cy="415498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Prepare to Market Your Business to the Air Force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E38A8"/>
                </a:solidFill>
                <a:effectLst/>
                <a:uLnTx/>
                <a:uFillTx/>
                <a:latin typeface="Arial" panose="020B0604020202020204"/>
                <a:ea typeface="+mn-ea"/>
                <a:cs typeface="Arial" panose="020B0604020202020204" pitchFamily="34" charset="0"/>
              </a:rPr>
              <a:t>www.airforcesmallbiz.af.mil/Small-Business/Majcoms-Others-NAICS-Codes/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Review the Air Force Long Range Acquisition Forecast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E38A8"/>
                </a:solidFill>
                <a:effectLst/>
                <a:uLnTx/>
                <a:uFillTx/>
                <a:latin typeface="Arial" panose="020B0604020202020204"/>
                <a:ea typeface="+mn-ea"/>
                <a:cs typeface="Arial" panose="020B0604020202020204" pitchFamily="34" charset="0"/>
              </a:rPr>
              <a:t>www.airforcesmallbiz.af.mil/Small-Business/Acquisition-Forecasts/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Review our Web Site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E38A8"/>
                </a:solidFill>
                <a:effectLst/>
                <a:uLnTx/>
                <a:uFillTx/>
                <a:latin typeface="Arial" panose="020B0604020202020204"/>
                <a:ea typeface="+mn-ea"/>
                <a:cs typeface="Arial" panose="020B0604020202020204" pitchFamily="34" charset="0"/>
              </a:rPr>
              <a:t>www.airforcesmallbiz.af.mil/</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Contact a Small Business Professional</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E38A8"/>
                </a:solidFill>
                <a:effectLst/>
                <a:uLnTx/>
                <a:uFillTx/>
                <a:latin typeface="Arial" panose="020B0604020202020204"/>
                <a:ea typeface="+mn-ea"/>
                <a:cs typeface="Arial" panose="020B0604020202020204" pitchFamily="34" charset="0"/>
              </a:rPr>
              <a:t>www.airforcesmallbiz.af.mil/Small-Business/Locate-Specialist/</a:t>
            </a:r>
          </a:p>
          <a:p>
            <a:pPr marL="128588" marR="0" lvl="0" indent="-128588"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1200" b="1" i="0" u="sng" strike="noStrike" kern="1200" cap="none" spc="0" normalizeH="0" baseline="0" noProof="0" dirty="0">
              <a:ln>
                <a:noFill/>
              </a:ln>
              <a:solidFill>
                <a:srgbClr val="1E38A8"/>
              </a:solidFill>
              <a:effectLst/>
              <a:uLnTx/>
              <a:uFillTx/>
              <a:latin typeface="Arial" panose="020B0604020202020204"/>
              <a:ea typeface="+mn-ea"/>
              <a:cs typeface="Arial" panose="020B0604020202020204" pitchFamily="34" charset="0"/>
            </a:endParaRPr>
          </a:p>
          <a:p>
            <a:pPr marL="214313" marR="0" lvl="0" indent="-214313"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Explore Subcontracting Opportunities</a:t>
            </a:r>
            <a:endParaRPr kumimoji="0" lang="en-US" sz="1200" b="1" i="0" u="sng"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214313" marR="0" lvl="0" indent="-214313"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Understand Government Contracting</a:t>
            </a:r>
            <a:endParaRPr kumimoji="0" lang="en-US" sz="1200" b="1" i="0" u="sng"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6" name="Rectangle 3">
            <a:extLst>
              <a:ext uri="{FF2B5EF4-FFF2-40B4-BE49-F238E27FC236}">
                <a16:creationId xmlns:a16="http://schemas.microsoft.com/office/drawing/2014/main" id="{29C01132-DD1F-7715-0091-2CB053868B1A}"/>
              </a:ext>
            </a:extLst>
          </p:cNvPr>
          <p:cNvSpPr txBox="1">
            <a:spLocks noChangeArrowheads="1"/>
          </p:cNvSpPr>
          <p:nvPr/>
        </p:nvSpPr>
        <p:spPr bwMode="auto">
          <a:xfrm>
            <a:off x="303437" y="2147879"/>
            <a:ext cx="4107696" cy="18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457200" rtl="0" eaLnBrk="0" fontAlgn="base" latinLnBrk="0" hangingPunct="0">
              <a:lnSpc>
                <a:spcPct val="100000"/>
              </a:lnSpc>
              <a:spcBef>
                <a:spcPct val="50000"/>
              </a:spcBef>
              <a:spcAft>
                <a:spcPct val="0"/>
              </a:spcAft>
              <a:buClr>
                <a:srgbClr val="151C77"/>
              </a:buClr>
              <a:buSzPct val="80000"/>
              <a:buFont typeface="Wingdings" panose="05000000000000000000" pitchFamily="2" charset="2"/>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Your Product or Service</a:t>
            </a:r>
          </a:p>
          <a:p>
            <a:pPr marL="285750" marR="0" lvl="0" indent="-285750" algn="l" defTabSz="457200" rtl="0" eaLnBrk="0" fontAlgn="base" latinLnBrk="0" hangingPunct="0">
              <a:lnSpc>
                <a:spcPct val="100000"/>
              </a:lnSpc>
              <a:spcBef>
                <a:spcPct val="50000"/>
              </a:spcBef>
              <a:spcAft>
                <a:spcPct val="0"/>
              </a:spcAft>
              <a:buClr>
                <a:srgbClr val="151C77"/>
              </a:buClr>
              <a:buSzPct val="80000"/>
              <a:buFont typeface="Wingdings" panose="05000000000000000000" pitchFamily="2" charset="2"/>
              <a:buChar char="n"/>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Supply Class or Service codes </a:t>
            </a:r>
            <a:r>
              <a:rPr kumimoji="0" lang="en-US" sz="1200" b="1" i="0" u="none" strike="noStrike" kern="0" cap="none" spc="0" normalizeH="0" baseline="0" noProof="0" dirty="0">
                <a:ln>
                  <a:noFill/>
                </a:ln>
                <a:solidFill>
                  <a:srgbClr val="1E38A8"/>
                </a:solidFill>
                <a:effectLst/>
                <a:uLnTx/>
                <a:uFillTx/>
                <a:latin typeface="Arial" panose="020B0604020202020204" pitchFamily="34" charset="0"/>
                <a:ea typeface="+mn-ea"/>
                <a:cs typeface="Arial" panose="020B0604020202020204" pitchFamily="34" charset="0"/>
              </a:rPr>
              <a:t>https://psctool.us/</a:t>
            </a:r>
          </a:p>
          <a:p>
            <a:pPr marL="285750" marR="0" lvl="0" indent="-285750" algn="l" defTabSz="457200" rtl="0" eaLnBrk="0" fontAlgn="base" latinLnBrk="0" hangingPunct="0">
              <a:lnSpc>
                <a:spcPct val="100000"/>
              </a:lnSpc>
              <a:spcBef>
                <a:spcPct val="50000"/>
              </a:spcBef>
              <a:spcAft>
                <a:spcPct val="0"/>
              </a:spcAft>
              <a:buClr>
                <a:srgbClr val="151C77"/>
              </a:buClr>
              <a:buSzPct val="80000"/>
              <a:buFont typeface="Wingdings" panose="05000000000000000000" pitchFamily="2" charset="2"/>
              <a:buChar char="n"/>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 American Industry Classification System (NAICS) codes </a:t>
            </a:r>
            <a:r>
              <a:rPr kumimoji="0" lang="en-US" sz="1200" b="1" i="0" u="none" strike="noStrike" kern="0" cap="none" spc="0" normalizeH="0" baseline="0" noProof="0" dirty="0">
                <a:ln>
                  <a:noFill/>
                </a:ln>
                <a:solidFill>
                  <a:srgbClr val="1E38A8"/>
                </a:solidFill>
                <a:effectLst/>
                <a:uLnTx/>
                <a:uFillTx/>
                <a:latin typeface="Arial" panose="020B0604020202020204" pitchFamily="34" charset="0"/>
                <a:ea typeface="+mn-ea"/>
                <a:cs typeface="Arial" panose="020B0604020202020204" pitchFamily="34" charset="0"/>
              </a:rPr>
              <a:t>http://www.census.gov/naics</a:t>
            </a:r>
            <a:endPar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50000"/>
              </a:spcBef>
              <a:spcAft>
                <a:spcPct val="0"/>
              </a:spcAft>
              <a:buClr>
                <a:srgbClr val="151C77"/>
              </a:buClr>
              <a:buSzPct val="80000"/>
              <a:buFont typeface="Wingdings" panose="05000000000000000000" pitchFamily="2" charset="2"/>
              <a:buChar char="n"/>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 a printed and electronic Capability Statement</a:t>
            </a:r>
          </a:p>
        </p:txBody>
      </p:sp>
      <p:sp>
        <p:nvSpPr>
          <p:cNvPr id="8" name="TextBox 7">
            <a:extLst>
              <a:ext uri="{FF2B5EF4-FFF2-40B4-BE49-F238E27FC236}">
                <a16:creationId xmlns:a16="http://schemas.microsoft.com/office/drawing/2014/main" id="{4A2951A6-9FC9-0F51-81B1-D12E652F1E4F}"/>
              </a:ext>
            </a:extLst>
          </p:cNvPr>
          <p:cNvSpPr txBox="1"/>
          <p:nvPr/>
        </p:nvSpPr>
        <p:spPr>
          <a:xfrm>
            <a:off x="1896521" y="1552379"/>
            <a:ext cx="545796" cy="403357"/>
          </a:xfrm>
          <a:prstGeom prst="rect">
            <a:avLst/>
          </a:prstGeom>
          <a:solidFill>
            <a:srgbClr val="0055A5"/>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1</a:t>
            </a:r>
          </a:p>
        </p:txBody>
      </p:sp>
      <p:sp>
        <p:nvSpPr>
          <p:cNvPr id="9" name="TextBox 8">
            <a:extLst>
              <a:ext uri="{FF2B5EF4-FFF2-40B4-BE49-F238E27FC236}">
                <a16:creationId xmlns:a16="http://schemas.microsoft.com/office/drawing/2014/main" id="{91558A19-20CE-CB88-32A7-D765E484E06B}"/>
              </a:ext>
            </a:extLst>
          </p:cNvPr>
          <p:cNvSpPr txBox="1"/>
          <p:nvPr/>
        </p:nvSpPr>
        <p:spPr>
          <a:xfrm>
            <a:off x="6303129" y="1552379"/>
            <a:ext cx="527088" cy="400110"/>
          </a:xfrm>
          <a:prstGeom prst="rect">
            <a:avLst/>
          </a:prstGeom>
          <a:solidFill>
            <a:srgbClr val="0055A5"/>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3</a:t>
            </a:r>
          </a:p>
        </p:txBody>
      </p:sp>
      <p:sp>
        <p:nvSpPr>
          <p:cNvPr id="10" name="TextBox 9">
            <a:extLst>
              <a:ext uri="{FF2B5EF4-FFF2-40B4-BE49-F238E27FC236}">
                <a16:creationId xmlns:a16="http://schemas.microsoft.com/office/drawing/2014/main" id="{F34E42A9-D9BB-34B7-9340-DD21B9DCF78D}"/>
              </a:ext>
            </a:extLst>
          </p:cNvPr>
          <p:cNvSpPr txBox="1"/>
          <p:nvPr/>
        </p:nvSpPr>
        <p:spPr>
          <a:xfrm>
            <a:off x="1918161" y="4046605"/>
            <a:ext cx="527088" cy="400110"/>
          </a:xfrm>
          <a:prstGeom prst="rect">
            <a:avLst/>
          </a:prstGeom>
          <a:solidFill>
            <a:srgbClr val="0055A5"/>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2</a:t>
            </a:r>
          </a:p>
        </p:txBody>
      </p:sp>
      <p:sp>
        <p:nvSpPr>
          <p:cNvPr id="11" name="Rectangle 3">
            <a:extLst>
              <a:ext uri="{FF2B5EF4-FFF2-40B4-BE49-F238E27FC236}">
                <a16:creationId xmlns:a16="http://schemas.microsoft.com/office/drawing/2014/main" id="{D29B02B2-CB79-C2DF-0854-90E49DCC37E9}"/>
              </a:ext>
            </a:extLst>
          </p:cNvPr>
          <p:cNvSpPr txBox="1">
            <a:spLocks noChangeArrowheads="1"/>
          </p:cNvSpPr>
          <p:nvPr/>
        </p:nvSpPr>
        <p:spPr bwMode="auto">
          <a:xfrm>
            <a:off x="303437" y="4580616"/>
            <a:ext cx="3921430" cy="18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457200" rtl="0" eaLnBrk="0" fontAlgn="base" latinLnBrk="0" hangingPunct="0">
              <a:lnSpc>
                <a:spcPct val="100000"/>
              </a:lnSpc>
              <a:spcBef>
                <a:spcPct val="50000"/>
              </a:spcBef>
              <a:spcAft>
                <a:spcPct val="0"/>
              </a:spcAft>
              <a:buClr>
                <a:srgbClr val="151C77"/>
              </a:buClr>
              <a:buSzPct val="80000"/>
              <a:buFont typeface="Wingdings" panose="05000000000000000000" pitchFamily="2" charset="2"/>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Register Your Business</a:t>
            </a:r>
          </a:p>
          <a:p>
            <a:pPr marL="285750" marR="0" lvl="0" indent="-285750" algn="l" defTabSz="457200" rtl="0" eaLnBrk="0" fontAlgn="base" latinLnBrk="0" hangingPunct="0">
              <a:lnSpc>
                <a:spcPct val="100000"/>
              </a:lnSpc>
              <a:spcBef>
                <a:spcPct val="50000"/>
              </a:spcBef>
              <a:spcAft>
                <a:spcPct val="0"/>
              </a:spcAft>
              <a:buClr>
                <a:srgbClr val="151C77"/>
              </a:buClr>
              <a:buSzPct val="80000"/>
              <a:buFont typeface="Wingdings" panose="05000000000000000000" pitchFamily="2" charset="2"/>
              <a:buChar char="n"/>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Obtain a Unique Entity ID</a:t>
            </a:r>
            <a:r>
              <a:rPr kumimoji="0" lang="en-US" sz="1200" b="1" i="0" u="none" strike="noStrike" kern="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UEI) . UEI is now assigned to entities when they register with SAM </a:t>
            </a:r>
          </a:p>
          <a:p>
            <a:pPr marL="285750" marR="0" lvl="0" indent="-285750" algn="l" defTabSz="457200" rtl="0" eaLnBrk="0" fontAlgn="base" latinLnBrk="0" hangingPunct="0">
              <a:lnSpc>
                <a:spcPct val="100000"/>
              </a:lnSpc>
              <a:spcBef>
                <a:spcPct val="50000"/>
              </a:spcBef>
              <a:spcAft>
                <a:spcPct val="0"/>
              </a:spcAft>
              <a:buClr>
                <a:srgbClr val="151C77"/>
              </a:buClr>
              <a:buSzPct val="80000"/>
              <a:buFont typeface="Wingdings" panose="05000000000000000000" pitchFamily="2" charset="2"/>
              <a:buChar char="n"/>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Register with the System for Award Management (SAM)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www.sam.gov</a:t>
            </a: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call 1-866-606-8220</a:t>
            </a:r>
          </a:p>
        </p:txBody>
      </p:sp>
    </p:spTree>
    <p:extLst>
      <p:ext uri="{BB962C8B-B14F-4D97-AF65-F5344CB8AC3E}">
        <p14:creationId xmlns:p14="http://schemas.microsoft.com/office/powerpoint/2010/main" val="4224143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9" y="168856"/>
            <a:ext cx="7610174" cy="1097637"/>
          </a:xfrm>
        </p:spPr>
        <p:txBody>
          <a:bodyPr/>
          <a:lstStyle/>
          <a:p>
            <a:r>
              <a:rPr lang="en-US" sz="3200" dirty="0"/>
              <a:t>Finding New Ways to Engage </a:t>
            </a:r>
            <a:br>
              <a:rPr lang="en-US" sz="3200" dirty="0"/>
            </a:br>
            <a:r>
              <a:rPr lang="en-US" sz="3200" dirty="0"/>
              <a:t>SBs and Infuse Innovation</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pic>
        <p:nvPicPr>
          <p:cNvPr id="15" name="Picture 14">
            <a:extLst>
              <a:ext uri="{FF2B5EF4-FFF2-40B4-BE49-F238E27FC236}">
                <a16:creationId xmlns:a16="http://schemas.microsoft.com/office/drawing/2014/main" id="{1DF6A05F-47D9-FED0-9FA0-79B78D73FEA1}"/>
              </a:ext>
            </a:extLst>
          </p:cNvPr>
          <p:cNvPicPr>
            <a:picLocks noChangeAspect="1"/>
          </p:cNvPicPr>
          <p:nvPr/>
        </p:nvPicPr>
        <p:blipFill>
          <a:blip r:embed="rId2"/>
          <a:stretch>
            <a:fillRect/>
          </a:stretch>
        </p:blipFill>
        <p:spPr>
          <a:xfrm>
            <a:off x="420328" y="1544185"/>
            <a:ext cx="8303472" cy="4413887"/>
          </a:xfrm>
          <a:prstGeom prst="rect">
            <a:avLst/>
          </a:prstGeom>
        </p:spPr>
      </p:pic>
    </p:spTree>
    <p:extLst>
      <p:ext uri="{BB962C8B-B14F-4D97-AF65-F5344CB8AC3E}">
        <p14:creationId xmlns:p14="http://schemas.microsoft.com/office/powerpoint/2010/main" val="4094195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8" y="168856"/>
            <a:ext cx="7619051" cy="1097637"/>
          </a:xfrm>
        </p:spPr>
        <p:txBody>
          <a:bodyPr/>
          <a:lstStyle/>
          <a:p>
            <a:r>
              <a:rPr lang="en-US" dirty="0"/>
              <a:t>Know Your Target Market</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pic>
        <p:nvPicPr>
          <p:cNvPr id="21" name="Picture 20">
            <a:extLst>
              <a:ext uri="{FF2B5EF4-FFF2-40B4-BE49-F238E27FC236}">
                <a16:creationId xmlns:a16="http://schemas.microsoft.com/office/drawing/2014/main" id="{CA7E968D-B220-1D21-4B61-C258923F1FAD}"/>
              </a:ext>
            </a:extLst>
          </p:cNvPr>
          <p:cNvPicPr>
            <a:picLocks noChangeAspect="1"/>
          </p:cNvPicPr>
          <p:nvPr/>
        </p:nvPicPr>
        <p:blipFill>
          <a:blip r:embed="rId2"/>
          <a:stretch>
            <a:fillRect/>
          </a:stretch>
        </p:blipFill>
        <p:spPr>
          <a:xfrm>
            <a:off x="61920" y="1385180"/>
            <a:ext cx="9027758" cy="4999144"/>
          </a:xfrm>
          <a:prstGeom prst="rect">
            <a:avLst/>
          </a:prstGeom>
        </p:spPr>
      </p:pic>
    </p:spTree>
    <p:extLst>
      <p:ext uri="{BB962C8B-B14F-4D97-AF65-F5344CB8AC3E}">
        <p14:creationId xmlns:p14="http://schemas.microsoft.com/office/powerpoint/2010/main" val="105535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6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3</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SAF/SB Organization Chart</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901209" cy="276999"/>
          </a:xfrm>
          <a:prstGeom prst="rect">
            <a:avLst/>
          </a:prstGeom>
        </p:spPr>
        <p:txBody>
          <a:bodyPr wrap="none">
            <a:spAutoFit/>
          </a:bodyPr>
          <a:lstStyle/>
          <a:p>
            <a:r>
              <a:rPr lang="en-US" sz="1200" dirty="0"/>
              <a:t>17 Jan </a:t>
            </a:r>
            <a:r>
              <a:rPr lang="en-US" sz="1200" dirty="0">
                <a:latin typeface="Arial" panose="020B0604020202020204" pitchFamily="34" charset="0"/>
              </a:rPr>
              <a:t>23 </a:t>
            </a:r>
            <a:endParaRPr lang="en-US" sz="1200" dirty="0"/>
          </a:p>
        </p:txBody>
      </p:sp>
      <p:pic>
        <p:nvPicPr>
          <p:cNvPr id="8" name="Picture 7">
            <a:extLst>
              <a:ext uri="{FF2B5EF4-FFF2-40B4-BE49-F238E27FC236}">
                <a16:creationId xmlns:a16="http://schemas.microsoft.com/office/drawing/2014/main" id="{2CBBC843-8678-F1F3-B699-B07A926AE110}"/>
              </a:ext>
            </a:extLst>
          </p:cNvPr>
          <p:cNvPicPr>
            <a:picLocks noChangeAspect="1"/>
          </p:cNvPicPr>
          <p:nvPr/>
        </p:nvPicPr>
        <p:blipFill>
          <a:blip r:embed="rId2"/>
          <a:stretch>
            <a:fillRect/>
          </a:stretch>
        </p:blipFill>
        <p:spPr>
          <a:xfrm>
            <a:off x="2399767" y="2481860"/>
            <a:ext cx="1109568" cy="158510"/>
          </a:xfrm>
          <a:prstGeom prst="rect">
            <a:avLst/>
          </a:prstGeom>
        </p:spPr>
      </p:pic>
      <p:cxnSp>
        <p:nvCxnSpPr>
          <p:cNvPr id="9" name="Straight Arrow Connector 8">
            <a:extLst>
              <a:ext uri="{FF2B5EF4-FFF2-40B4-BE49-F238E27FC236}">
                <a16:creationId xmlns:a16="http://schemas.microsoft.com/office/drawing/2014/main" id="{DB54610D-F819-D11D-CCD7-26929E089972}"/>
              </a:ext>
            </a:extLst>
          </p:cNvPr>
          <p:cNvCxnSpPr/>
          <p:nvPr/>
        </p:nvCxnSpPr>
        <p:spPr>
          <a:xfrm>
            <a:off x="7084298" y="3007605"/>
            <a:ext cx="0" cy="471611"/>
          </a:xfrm>
          <a:prstGeom prst="straightConnector1">
            <a:avLst/>
          </a:prstGeom>
          <a:noFill/>
          <a:ln w="25400" cap="flat" cmpd="sng" algn="ctr">
            <a:solidFill>
              <a:srgbClr val="000000"/>
            </a:solidFill>
            <a:prstDash val="solid"/>
            <a:tailEnd type="triangle"/>
          </a:ln>
          <a:effectLst/>
        </p:spPr>
      </p:cxnSp>
      <p:cxnSp>
        <p:nvCxnSpPr>
          <p:cNvPr id="10" name="Straight Connector 9">
            <a:extLst>
              <a:ext uri="{FF2B5EF4-FFF2-40B4-BE49-F238E27FC236}">
                <a16:creationId xmlns:a16="http://schemas.microsoft.com/office/drawing/2014/main" id="{3C1405BF-427D-8312-125A-0ACCB75EE51B}"/>
              </a:ext>
            </a:extLst>
          </p:cNvPr>
          <p:cNvCxnSpPr/>
          <p:nvPr/>
        </p:nvCxnSpPr>
        <p:spPr>
          <a:xfrm>
            <a:off x="2357791" y="3007605"/>
            <a:ext cx="4726507" cy="0"/>
          </a:xfrm>
          <a:prstGeom prst="line">
            <a:avLst/>
          </a:prstGeom>
          <a:noFill/>
          <a:ln w="25400" cap="flat" cmpd="sng" algn="ctr">
            <a:solidFill>
              <a:srgbClr val="000000"/>
            </a:solidFill>
            <a:prstDash val="solid"/>
          </a:ln>
          <a:effectLst/>
        </p:spPr>
      </p:cxnSp>
      <p:cxnSp>
        <p:nvCxnSpPr>
          <p:cNvPr id="11" name="Straight Arrow Connector 10">
            <a:extLst>
              <a:ext uri="{FF2B5EF4-FFF2-40B4-BE49-F238E27FC236}">
                <a16:creationId xmlns:a16="http://schemas.microsoft.com/office/drawing/2014/main" id="{42B881E2-00FD-81E2-2D19-04B3D3C088E0}"/>
              </a:ext>
            </a:extLst>
          </p:cNvPr>
          <p:cNvCxnSpPr/>
          <p:nvPr/>
        </p:nvCxnSpPr>
        <p:spPr>
          <a:xfrm>
            <a:off x="2369069" y="3012852"/>
            <a:ext cx="0" cy="491981"/>
          </a:xfrm>
          <a:prstGeom prst="straightConnector1">
            <a:avLst/>
          </a:prstGeom>
          <a:noFill/>
          <a:ln w="25400" cap="flat" cmpd="sng" algn="ctr">
            <a:solidFill>
              <a:srgbClr val="000000"/>
            </a:solidFill>
            <a:prstDash val="solid"/>
            <a:tailEnd type="triangle"/>
          </a:ln>
          <a:effectLst/>
        </p:spPr>
      </p:cxnSp>
      <p:cxnSp>
        <p:nvCxnSpPr>
          <p:cNvPr id="12" name="Straight Arrow Connector 11">
            <a:extLst>
              <a:ext uri="{FF2B5EF4-FFF2-40B4-BE49-F238E27FC236}">
                <a16:creationId xmlns:a16="http://schemas.microsoft.com/office/drawing/2014/main" id="{83F21099-5B82-8164-9A36-D0D8DCCB0CA6}"/>
              </a:ext>
            </a:extLst>
          </p:cNvPr>
          <p:cNvCxnSpPr/>
          <p:nvPr/>
        </p:nvCxnSpPr>
        <p:spPr bwMode="auto">
          <a:xfrm flipH="1" flipV="1">
            <a:off x="2057402" y="1771652"/>
            <a:ext cx="1029409" cy="13"/>
          </a:xfrm>
          <a:prstGeom prst="straightConnector1">
            <a:avLst/>
          </a:prstGeom>
          <a:solidFill>
            <a:srgbClr val="00CC99"/>
          </a:solidFill>
          <a:ln w="25400" cap="flat" cmpd="sng" algn="ctr">
            <a:solidFill>
              <a:srgbClr val="0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E67CF1F-F170-3D94-A914-84D47CC744F4}"/>
              </a:ext>
            </a:extLst>
          </p:cNvPr>
          <p:cNvCxnSpPr>
            <a:stCxn id="18" idx="3"/>
          </p:cNvCxnSpPr>
          <p:nvPr/>
        </p:nvCxnSpPr>
        <p:spPr bwMode="auto">
          <a:xfrm flipV="1">
            <a:off x="5817854" y="2490392"/>
            <a:ext cx="575063" cy="1"/>
          </a:xfrm>
          <a:prstGeom prst="straightConnector1">
            <a:avLst/>
          </a:prstGeom>
          <a:solidFill>
            <a:srgbClr val="00CC99"/>
          </a:solidFill>
          <a:ln w="25400" cap="flat" cmpd="sng" algn="ctr">
            <a:solidFill>
              <a:srgbClr val="000000"/>
            </a:solidFill>
            <a:prstDash val="solid"/>
            <a:round/>
            <a:headEnd type="none" w="med" len="med"/>
            <a:tailEnd type="triangle"/>
          </a:ln>
          <a:effectLst/>
        </p:spPr>
      </p:cxnSp>
      <p:sp>
        <p:nvSpPr>
          <p:cNvPr id="14" name="TextBox 13">
            <a:extLst>
              <a:ext uri="{FF2B5EF4-FFF2-40B4-BE49-F238E27FC236}">
                <a16:creationId xmlns:a16="http://schemas.microsoft.com/office/drawing/2014/main" id="{C5B2E9E2-341C-3A63-530F-3C4B04B05D4F}"/>
              </a:ext>
            </a:extLst>
          </p:cNvPr>
          <p:cNvSpPr txBox="1"/>
          <p:nvPr/>
        </p:nvSpPr>
        <p:spPr>
          <a:xfrm>
            <a:off x="6320346" y="1343544"/>
            <a:ext cx="216567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SAF/SB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1060 Air Force Pentagon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0" dirty="0">
                <a:solidFill>
                  <a:prstClr val="black"/>
                </a:solidFill>
                <a:latin typeface="Arial" panose="020B0604020202020204" pitchFamily="34" charset="0"/>
                <a:cs typeface="Arial" panose="020B0604020202020204" pitchFamily="34" charset="0"/>
              </a:rPr>
              <a:t>Room 4D944</a:t>
            </a:r>
            <a:b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Washington, DC 20330-1060</a:t>
            </a:r>
          </a:p>
        </p:txBody>
      </p:sp>
      <p:cxnSp>
        <p:nvCxnSpPr>
          <p:cNvPr id="15" name="Straight Arrow Connector 14">
            <a:extLst>
              <a:ext uri="{FF2B5EF4-FFF2-40B4-BE49-F238E27FC236}">
                <a16:creationId xmlns:a16="http://schemas.microsoft.com/office/drawing/2014/main" id="{532B3536-5711-14A9-6457-397108F62C23}"/>
              </a:ext>
            </a:extLst>
          </p:cNvPr>
          <p:cNvCxnSpPr>
            <a:stCxn id="17" idx="2"/>
          </p:cNvCxnSpPr>
          <p:nvPr/>
        </p:nvCxnSpPr>
        <p:spPr bwMode="auto">
          <a:xfrm>
            <a:off x="4456747" y="1937433"/>
            <a:ext cx="5621" cy="415242"/>
          </a:xfrm>
          <a:prstGeom prst="straightConnector1">
            <a:avLst/>
          </a:prstGeom>
          <a:solidFill>
            <a:srgbClr val="00CC99"/>
          </a:solidFill>
          <a:ln w="25400" cap="flat" cmpd="sng" algn="ctr">
            <a:solidFill>
              <a:srgbClr val="00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BFF8A468-EF9B-A32D-2D08-F2CF5F0B2E60}"/>
              </a:ext>
            </a:extLst>
          </p:cNvPr>
          <p:cNvCxnSpPr>
            <a:cxnSpLocks/>
          </p:cNvCxnSpPr>
          <p:nvPr/>
        </p:nvCxnSpPr>
        <p:spPr bwMode="auto">
          <a:xfrm flipV="1">
            <a:off x="4456745" y="2352677"/>
            <a:ext cx="0" cy="654928"/>
          </a:xfrm>
          <a:prstGeom prst="straightConnector1">
            <a:avLst/>
          </a:prstGeom>
          <a:solidFill>
            <a:srgbClr val="00CC99"/>
          </a:solidFill>
          <a:ln w="25400"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167317A2-FC2B-C186-D5DE-4CF8496345F0}"/>
              </a:ext>
            </a:extLst>
          </p:cNvPr>
          <p:cNvSpPr/>
          <p:nvPr/>
        </p:nvSpPr>
        <p:spPr bwMode="auto">
          <a:xfrm>
            <a:off x="3072434" y="1322853"/>
            <a:ext cx="2768622" cy="614580"/>
          </a:xfrm>
          <a:prstGeom prst="rect">
            <a:avLst/>
          </a:prstGeom>
          <a:solidFill>
            <a:srgbClr val="01509D"/>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Scott Kiser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Director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469493E-A544-E786-9B97-DE9B6FF94F34}"/>
              </a:ext>
            </a:extLst>
          </p:cNvPr>
          <p:cNvSpPr/>
          <p:nvPr/>
        </p:nvSpPr>
        <p:spPr bwMode="auto">
          <a:xfrm>
            <a:off x="3066738" y="2131392"/>
            <a:ext cx="2751116" cy="718001"/>
          </a:xfrm>
          <a:prstGeom prst="rect">
            <a:avLst/>
          </a:prstGeom>
          <a:solidFill>
            <a:srgbClr val="01509D"/>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Jamie Adams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Deputy Director</a:t>
            </a:r>
          </a:p>
        </p:txBody>
      </p:sp>
      <p:sp>
        <p:nvSpPr>
          <p:cNvPr id="19" name="Rectangle 18">
            <a:extLst>
              <a:ext uri="{FF2B5EF4-FFF2-40B4-BE49-F238E27FC236}">
                <a16:creationId xmlns:a16="http://schemas.microsoft.com/office/drawing/2014/main" id="{2D4A00C7-2BC1-9695-A110-EE13BC041D34}"/>
              </a:ext>
            </a:extLst>
          </p:cNvPr>
          <p:cNvSpPr/>
          <p:nvPr/>
        </p:nvSpPr>
        <p:spPr bwMode="auto">
          <a:xfrm>
            <a:off x="438931" y="1452934"/>
            <a:ext cx="1798348" cy="708194"/>
          </a:xfrm>
          <a:prstGeom prst="rect">
            <a:avLst/>
          </a:prstGeom>
          <a:solidFill>
            <a:srgbClr val="01509D"/>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Treva Pettis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Executive Assistant</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8A28E7C-F962-D50A-45F1-78B6B09FDA7B}"/>
              </a:ext>
            </a:extLst>
          </p:cNvPr>
          <p:cNvSpPr/>
          <p:nvPr/>
        </p:nvSpPr>
        <p:spPr bwMode="auto">
          <a:xfrm>
            <a:off x="438931" y="3414889"/>
            <a:ext cx="3860277" cy="2486593"/>
          </a:xfrm>
          <a:prstGeom prst="rect">
            <a:avLst/>
          </a:prstGeom>
          <a:solidFill>
            <a:srgbClr val="01509D"/>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sng" strike="noStrike" kern="0" cap="none" spc="0" normalizeH="0" baseline="0" noProof="0" dirty="0">
                <a:ln>
                  <a:noFill/>
                </a:ln>
                <a:solidFill>
                  <a:srgbClr val="FFFFFF"/>
                </a:solidFill>
                <a:effectLst/>
                <a:uLnTx/>
                <a:uFillTx/>
                <a:latin typeface="Arial"/>
                <a:ea typeface="+mn-ea"/>
                <a:cs typeface="+mn-cs"/>
              </a:rPr>
              <a:t>Personnel, Acquisition, and Analytics</a:t>
            </a:r>
            <a:br>
              <a:rPr kumimoji="0" lang="en-US" sz="1200" b="1" i="0" u="sng" strike="noStrike" kern="0" cap="none" spc="0" normalizeH="0" baseline="0" noProof="0" dirty="0">
                <a:ln>
                  <a:noFill/>
                </a:ln>
                <a:solidFill>
                  <a:srgbClr val="FFFFFF"/>
                </a:solidFill>
                <a:effectLst/>
                <a:uLnTx/>
                <a:uFillTx/>
                <a:latin typeface="Arial"/>
                <a:ea typeface="+mn-ea"/>
                <a:cs typeface="+mn-cs"/>
              </a:rPr>
            </a:br>
            <a:r>
              <a:rPr kumimoji="0" lang="en-US" sz="1200" b="1" i="0" u="sng" strike="noStrike" kern="0" cap="none" spc="0" normalizeH="0" baseline="0" noProof="0" dirty="0">
                <a:ln>
                  <a:noFill/>
                </a:ln>
                <a:solidFill>
                  <a:srgbClr val="FFFFFF"/>
                </a:solidFill>
                <a:effectLst/>
                <a:uLnTx/>
                <a:uFillTx/>
                <a:latin typeface="Arial"/>
                <a:ea typeface="+mn-ea"/>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Mike McWilliams (Director of Staff)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Ronald Saville (Policy)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David </a:t>
            </a:r>
            <a:r>
              <a:rPr kumimoji="0" lang="en-US" sz="1200" b="1" i="0" u="none" strike="noStrike" kern="0" cap="none" spc="0" normalizeH="0" baseline="0" noProof="0" dirty="0" err="1">
                <a:ln>
                  <a:noFill/>
                </a:ln>
                <a:solidFill>
                  <a:srgbClr val="FFFFFF"/>
                </a:solidFill>
                <a:effectLst/>
                <a:uLnTx/>
                <a:uFillTx/>
                <a:latin typeface="Arial"/>
                <a:ea typeface="+mn-ea"/>
                <a:cs typeface="+mn-cs"/>
              </a:rPr>
              <a:t>Sikora</a:t>
            </a:r>
            <a:r>
              <a:rPr kumimoji="0" lang="en-US" sz="1200" b="1" i="0" u="none" strike="noStrike" kern="0" cap="none" spc="0" normalizeH="0" baseline="0" noProof="0" dirty="0">
                <a:ln>
                  <a:noFill/>
                </a:ln>
                <a:solidFill>
                  <a:srgbClr val="FFFFFF"/>
                </a:solidFill>
                <a:effectLst/>
                <a:uLnTx/>
                <a:uFillTx/>
                <a:latin typeface="Arial"/>
                <a:ea typeface="+mn-ea"/>
                <a:cs typeface="+mn-cs"/>
              </a:rPr>
              <a:t> (SBIR/MPP)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Heather Kuba (Data Analytics)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          </a:t>
            </a:r>
            <a:r>
              <a:rPr kumimoji="0" lang="en-US" sz="1400" b="1" i="0" u="none" strike="noStrike" kern="0" cap="none" spc="0" normalizeH="0" baseline="0" noProof="0" dirty="0">
                <a:ln>
                  <a:noFill/>
                </a:ln>
                <a:solidFill>
                  <a:srgbClr val="FFFFFF"/>
                </a:solidFill>
                <a:effectLst/>
                <a:uLnTx/>
                <a:uFillTx/>
                <a:latin typeface="Arial"/>
                <a:ea typeface="+mn-ea"/>
                <a:cs typeface="+mn-cs"/>
              </a:rPr>
              <a:t>	</a:t>
            </a:r>
            <a:r>
              <a:rPr kumimoji="0" lang="en-US" sz="1400" b="0" i="0" u="none" strike="noStrike" kern="0" cap="none" spc="0" normalizeH="0" baseline="0" noProof="0" dirty="0">
                <a:ln>
                  <a:noFill/>
                </a:ln>
                <a:solidFill>
                  <a:srgbClr val="FFFFFF"/>
                </a:solidFill>
                <a:effectLst/>
                <a:uLnTx/>
                <a:uFillTx/>
                <a:latin typeface="Arial"/>
                <a:ea typeface="+mn-ea"/>
                <a:cs typeface="+mn-cs"/>
              </a:rPr>
              <a:t>	</a:t>
            </a:r>
            <a:br>
              <a:rPr kumimoji="0" lang="en-US" sz="1400" b="0" i="0" u="none" strike="noStrike" kern="0" cap="none" spc="0" normalizeH="0" baseline="0" noProof="0" dirty="0">
                <a:ln>
                  <a:noFill/>
                </a:ln>
                <a:solidFill>
                  <a:srgbClr val="FFFFFF"/>
                </a:solidFill>
                <a:effectLst/>
                <a:uLnTx/>
                <a:uFillTx/>
                <a:latin typeface="Arial"/>
                <a:ea typeface="+mn-ea"/>
                <a:cs typeface="+mn-cs"/>
              </a:rPr>
            </a:br>
            <a:r>
              <a:rPr kumimoji="0" lang="en-US" sz="1200" b="1" i="0" u="none" strike="noStrike" kern="0" cap="none" spc="0" normalizeH="0" baseline="0" noProof="0" dirty="0">
                <a:ln>
                  <a:noFill/>
                </a:ln>
                <a:solidFill>
                  <a:srgbClr val="FFFFFF"/>
                </a:solidFill>
                <a:effectLst/>
                <a:uLnTx/>
                <a:uFillTx/>
                <a:latin typeface="Arial"/>
                <a:ea typeface="+mn-ea"/>
                <a:cs typeface="+mn-cs"/>
              </a:rPr>
              <a:t>Nicole Perry (Subcontracting)</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Dave Morgan (Acquisition Program Manager)</a:t>
            </a:r>
            <a:r>
              <a:rPr kumimoji="0" lang="en-US" sz="1200" b="0" i="0" u="none" strike="noStrike" kern="0" cap="none" spc="0" normalizeH="0" baseline="0" noProof="0" dirty="0">
                <a:ln>
                  <a:noFill/>
                </a:ln>
                <a:solidFill>
                  <a:srgbClr val="FFFFFF"/>
                </a:solidFill>
                <a:effectLst/>
                <a:uLnTx/>
                <a:uFillTx/>
                <a:latin typeface="Arial"/>
                <a:ea typeface="+mn-ea"/>
                <a:cs typeface="+mn-cs"/>
              </a:rPr>
              <a:t>	</a:t>
            </a:r>
          </a:p>
        </p:txBody>
      </p:sp>
      <p:sp>
        <p:nvSpPr>
          <p:cNvPr id="21" name="TextBox 20">
            <a:extLst>
              <a:ext uri="{FF2B5EF4-FFF2-40B4-BE49-F238E27FC236}">
                <a16:creationId xmlns:a16="http://schemas.microsoft.com/office/drawing/2014/main" id="{3591548F-055A-0801-29CE-880F2B79EFAB}"/>
              </a:ext>
            </a:extLst>
          </p:cNvPr>
          <p:cNvSpPr txBox="1"/>
          <p:nvPr/>
        </p:nvSpPr>
        <p:spPr>
          <a:xfrm>
            <a:off x="5406040" y="3144696"/>
            <a:ext cx="3153760" cy="3231654"/>
          </a:xfrm>
          <a:prstGeom prst="rect">
            <a:avLst/>
          </a:prstGeom>
          <a:solidFill>
            <a:srgbClr val="01509D"/>
          </a:solidFill>
          <a:ln w="12700">
            <a:solidFill>
              <a:srgbClr val="00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sng" strike="noStrike" kern="0" cap="none" spc="0" normalizeH="0" baseline="0" noProof="0" dirty="0">
                <a:ln>
                  <a:noFill/>
                </a:ln>
                <a:solidFill>
                  <a:srgbClr val="FFFFFF"/>
                </a:solidFill>
                <a:effectLst/>
                <a:uLnTx/>
                <a:uFillTx/>
                <a:latin typeface="Arial"/>
                <a:ea typeface="+mn-ea"/>
                <a:cs typeface="+mn-cs"/>
              </a:rPr>
              <a:t>Contractor Support (CTR)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1" i="0" u="sng"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Benjamin Nwadibia (Lead &amp; Data)</a:t>
            </a: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1200" b="1" i="0" u="none" strike="noStrike" kern="0" cap="none" spc="0" normalizeH="0" baseline="0" noProof="0" dirty="0">
                <a:ln>
                  <a:noFill/>
                </a:ln>
                <a:solidFill>
                  <a:srgbClr val="FFFFFF"/>
                </a:solidFill>
                <a:effectLst/>
                <a:uLnTx/>
                <a:uFillTx/>
                <a:latin typeface="Arial"/>
                <a:ea typeface="+mn-ea"/>
                <a:cs typeface="+mn-cs"/>
              </a:rPr>
            </a:br>
            <a:r>
              <a:rPr kumimoji="0" lang="en-US" sz="1200" b="1" i="0" u="none" strike="noStrike" kern="0" cap="none" spc="0" normalizeH="0" baseline="0" noProof="0" dirty="0">
                <a:ln>
                  <a:noFill/>
                </a:ln>
                <a:solidFill>
                  <a:srgbClr val="FFFFFF"/>
                </a:solidFill>
                <a:effectLst/>
                <a:uLnTx/>
                <a:uFillTx/>
                <a:latin typeface="Arial"/>
                <a:ea typeface="+mn-ea"/>
                <a:cs typeface="+mn-cs"/>
              </a:rPr>
              <a:t>Denise Lebel (Office Manager)	                        </a:t>
            </a: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1200" b="1" i="0" u="none" strike="noStrike" kern="0" cap="none" spc="0" normalizeH="0" baseline="0" noProof="0" dirty="0">
                <a:ln>
                  <a:noFill/>
                </a:ln>
                <a:solidFill>
                  <a:srgbClr val="FFFFFF"/>
                </a:solidFill>
                <a:effectLst/>
                <a:uLnTx/>
                <a:uFillTx/>
                <a:latin typeface="Arial"/>
                <a:ea typeface="+mn-ea"/>
                <a:cs typeface="+mn-cs"/>
              </a:rPr>
            </a:br>
            <a:r>
              <a:rPr kumimoji="0" lang="en-US" sz="1200" b="1" i="0" u="none" strike="noStrike" kern="0" cap="none" spc="0" normalizeH="0" baseline="0" noProof="0" dirty="0">
                <a:ln>
                  <a:noFill/>
                </a:ln>
                <a:solidFill>
                  <a:srgbClr val="FFFFFF"/>
                </a:solidFill>
                <a:effectLst/>
                <a:uLnTx/>
                <a:uFillTx/>
                <a:latin typeface="Arial"/>
                <a:ea typeface="+mn-ea"/>
                <a:cs typeface="+mn-cs"/>
              </a:rPr>
              <a:t>Brian Norman (Manpower &amp; Resources)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Haile Taddele (Data Analytics)    </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US" sz="1200" b="1" kern="0" dirty="0">
              <a:solidFill>
                <a:srgbClr val="FFFFFF"/>
              </a:solidFill>
              <a:latin typeface="Arial"/>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Sheriff Ayoob (Data Analytics)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Calvin Boyce, Jr (IT)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Jonathan </a:t>
            </a:r>
            <a:r>
              <a:rPr kumimoji="0" lang="en-US" sz="1200" b="1" i="0" u="none" strike="noStrike" kern="0" cap="none" spc="0" normalizeH="0" baseline="0" noProof="0" dirty="0" err="1">
                <a:ln>
                  <a:noFill/>
                </a:ln>
                <a:solidFill>
                  <a:srgbClr val="FFFFFF"/>
                </a:solidFill>
                <a:effectLst/>
                <a:uLnTx/>
                <a:uFillTx/>
                <a:latin typeface="Arial"/>
                <a:ea typeface="+mn-ea"/>
                <a:cs typeface="+mn-cs"/>
              </a:rPr>
              <a:t>Metts</a:t>
            </a:r>
            <a:r>
              <a:rPr kumimoji="0" lang="en-US" sz="1200" b="1" i="0" u="none" strike="noStrike" kern="0" cap="none" spc="0" normalizeH="0" baseline="0" noProof="0" dirty="0">
                <a:ln>
                  <a:noFill/>
                </a:ln>
                <a:solidFill>
                  <a:srgbClr val="FFFFFF"/>
                </a:solidFill>
                <a:effectLst/>
                <a:uLnTx/>
                <a:uFillTx/>
                <a:latin typeface="Arial"/>
                <a:ea typeface="+mn-ea"/>
                <a:cs typeface="+mn-cs"/>
              </a:rPr>
              <a:t> (MPP)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Lorenzo Parnell (Public Relations)          </a:t>
            </a:r>
          </a:p>
        </p:txBody>
      </p:sp>
      <p:sp>
        <p:nvSpPr>
          <p:cNvPr id="22" name="Rectangle 21">
            <a:extLst>
              <a:ext uri="{FF2B5EF4-FFF2-40B4-BE49-F238E27FC236}">
                <a16:creationId xmlns:a16="http://schemas.microsoft.com/office/drawing/2014/main" id="{DB4F78AD-EDC4-C413-B5ED-65FAC77E8FB9}"/>
              </a:ext>
            </a:extLst>
          </p:cNvPr>
          <p:cNvSpPr/>
          <p:nvPr/>
        </p:nvSpPr>
        <p:spPr bwMode="auto">
          <a:xfrm>
            <a:off x="6300468" y="2248950"/>
            <a:ext cx="2239454" cy="610382"/>
          </a:xfrm>
          <a:prstGeom prst="rect">
            <a:avLst/>
          </a:prstGeom>
          <a:solidFill>
            <a:srgbClr val="01509D"/>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Max Kidalov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Legal Counsel</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5F58A7F-DAEF-F241-3F65-9EC48B80F865}"/>
              </a:ext>
            </a:extLst>
          </p:cNvPr>
          <p:cNvSpPr/>
          <p:nvPr/>
        </p:nvSpPr>
        <p:spPr bwMode="auto">
          <a:xfrm>
            <a:off x="439583" y="2288280"/>
            <a:ext cx="2212425" cy="575785"/>
          </a:xfrm>
          <a:prstGeom prst="rect">
            <a:avLst/>
          </a:prstGeom>
          <a:solidFill>
            <a:srgbClr val="01509D"/>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Paul Aldrich</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(USSF)</a:t>
            </a:r>
          </a:p>
        </p:txBody>
      </p:sp>
      <p:sp>
        <p:nvSpPr>
          <p:cNvPr id="24" name="Rectangle: Rounded Corners 23">
            <a:extLst>
              <a:ext uri="{FF2B5EF4-FFF2-40B4-BE49-F238E27FC236}">
                <a16:creationId xmlns:a16="http://schemas.microsoft.com/office/drawing/2014/main" id="{FB744093-293A-D1C9-C214-60B4964A315D}"/>
              </a:ext>
            </a:extLst>
          </p:cNvPr>
          <p:cNvSpPr/>
          <p:nvPr/>
        </p:nvSpPr>
        <p:spPr>
          <a:xfrm>
            <a:off x="367749" y="6075509"/>
            <a:ext cx="4820477" cy="3008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t>Small Team, Big Impact:  Light, Lean 2-Letter</a:t>
            </a:r>
          </a:p>
        </p:txBody>
      </p:sp>
    </p:spTree>
    <p:extLst>
      <p:ext uri="{BB962C8B-B14F-4D97-AF65-F5344CB8AC3E}">
        <p14:creationId xmlns:p14="http://schemas.microsoft.com/office/powerpoint/2010/main" val="21862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4</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SAF/SB &amp; USSF</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22904"/>
            <a:ext cx="901209" cy="276999"/>
          </a:xfrm>
          <a:prstGeom prst="rect">
            <a:avLst/>
          </a:prstGeom>
        </p:spPr>
        <p:txBody>
          <a:bodyPr wrap="none">
            <a:spAutoFit/>
          </a:bodyPr>
          <a:lstStyle/>
          <a:p>
            <a:r>
              <a:rPr lang="en-US" sz="1200" dirty="0"/>
              <a:t>17</a:t>
            </a:r>
            <a:r>
              <a:rPr lang="en-US" sz="1200" dirty="0">
                <a:latin typeface="Arial" panose="020B0604020202020204" pitchFamily="34" charset="0"/>
              </a:rPr>
              <a:t> Jan 23 </a:t>
            </a:r>
            <a:endParaRPr lang="en-US" sz="1200" dirty="0"/>
          </a:p>
        </p:txBody>
      </p:sp>
      <p:sp>
        <p:nvSpPr>
          <p:cNvPr id="7" name="Content Placeholder 6">
            <a:extLst>
              <a:ext uri="{FF2B5EF4-FFF2-40B4-BE49-F238E27FC236}">
                <a16:creationId xmlns:a16="http://schemas.microsoft.com/office/drawing/2014/main" id="{AB785571-7BF2-7C65-C027-B98494CB459D}"/>
              </a:ext>
            </a:extLst>
          </p:cNvPr>
          <p:cNvSpPr>
            <a:spLocks noGrp="1"/>
          </p:cNvSpPr>
          <p:nvPr>
            <p:ph idx="1"/>
          </p:nvPr>
        </p:nvSpPr>
        <p:spPr>
          <a:xfrm>
            <a:off x="268357" y="1389888"/>
            <a:ext cx="8820779" cy="1552488"/>
          </a:xfrm>
        </p:spPr>
        <p:txBody>
          <a:bodyPr>
            <a:normAutofit/>
          </a:bodyPr>
          <a:lstStyle/>
          <a:p>
            <a:r>
              <a:rPr lang="en-US" sz="1800" dirty="0"/>
              <a:t>SAF/SB supports senior DAF leadership’s SB roles &amp; functions</a:t>
            </a:r>
          </a:p>
          <a:p>
            <a:pPr lvl="1"/>
            <a:r>
              <a:rPr lang="en-US" sz="1400" dirty="0"/>
              <a:t>Interacts with and supports senior leaders and two SAEs (Air and Space)</a:t>
            </a:r>
          </a:p>
          <a:p>
            <a:r>
              <a:rPr lang="en-US" sz="1800" dirty="0"/>
              <a:t>Provides SB policy and guidance for DAF, USAF, &amp; USSF</a:t>
            </a:r>
          </a:p>
          <a:p>
            <a:r>
              <a:rPr lang="en-US" sz="1800" dirty="0"/>
              <a:t>Directs, oversees, &amp; provides reach-back for DAF, USAF, &amp; USSF programs </a:t>
            </a:r>
          </a:p>
          <a:p>
            <a:pPr marL="0" indent="0">
              <a:buNone/>
            </a:pPr>
            <a:endParaRPr lang="en-US" dirty="0"/>
          </a:p>
        </p:txBody>
      </p:sp>
      <p:pic>
        <p:nvPicPr>
          <p:cNvPr id="8" name="Picture 2" descr="Space Force debuts official logo and motto, both reminding you that it&amp;#39;s  &amp;#39;always above&amp;#39; | TechCrunch">
            <a:extLst>
              <a:ext uri="{FF2B5EF4-FFF2-40B4-BE49-F238E27FC236}">
                <a16:creationId xmlns:a16="http://schemas.microsoft.com/office/drawing/2014/main" id="{E7CBA578-DF4B-0592-5390-DFBDD785E2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700" y="2942376"/>
            <a:ext cx="5592394" cy="343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5</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What We Do: </a:t>
            </a:r>
            <a:br>
              <a:rPr lang="en-US" dirty="0"/>
            </a:br>
            <a:r>
              <a:rPr lang="en-US" dirty="0"/>
              <a:t>SAF/SB Missions &amp; Functions</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901209" cy="276999"/>
          </a:xfrm>
          <a:prstGeom prst="rect">
            <a:avLst/>
          </a:prstGeom>
        </p:spPr>
        <p:txBody>
          <a:bodyPr wrap="none">
            <a:spAutoFit/>
          </a:bodyPr>
          <a:lstStyle/>
          <a:p>
            <a:r>
              <a:rPr lang="en-US" sz="1200" dirty="0"/>
              <a:t>17 Jan</a:t>
            </a:r>
            <a:r>
              <a:rPr lang="en-US" sz="1200" dirty="0">
                <a:latin typeface="Arial" panose="020B0604020202020204" pitchFamily="34" charset="0"/>
              </a:rPr>
              <a:t> 23 </a:t>
            </a:r>
            <a:endParaRPr lang="en-US" sz="1200" dirty="0"/>
          </a:p>
        </p:txBody>
      </p:sp>
      <p:pic>
        <p:nvPicPr>
          <p:cNvPr id="7" name="Picture 6">
            <a:extLst>
              <a:ext uri="{FF2B5EF4-FFF2-40B4-BE49-F238E27FC236}">
                <a16:creationId xmlns:a16="http://schemas.microsoft.com/office/drawing/2014/main" id="{448DB42F-CE01-17C8-037C-930414243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240" y="1993806"/>
            <a:ext cx="2999759" cy="2830540"/>
          </a:xfrm>
          <a:prstGeom prst="rect">
            <a:avLst/>
          </a:prstGeom>
        </p:spPr>
      </p:pic>
      <p:sp>
        <p:nvSpPr>
          <p:cNvPr id="8" name="TextBox 7">
            <a:extLst>
              <a:ext uri="{FF2B5EF4-FFF2-40B4-BE49-F238E27FC236}">
                <a16:creationId xmlns:a16="http://schemas.microsoft.com/office/drawing/2014/main" id="{377A0B6E-079F-D964-9ABF-DFA268811267}"/>
              </a:ext>
            </a:extLst>
          </p:cNvPr>
          <p:cNvSpPr txBox="1"/>
          <p:nvPr/>
        </p:nvSpPr>
        <p:spPr>
          <a:xfrm>
            <a:off x="5983494" y="4632430"/>
            <a:ext cx="2766420" cy="1477328"/>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Functional Workforce Leadership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Appointments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Facilitates Training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A439918-B3F6-153C-ADFE-4722334F97BA}"/>
              </a:ext>
            </a:extLst>
          </p:cNvPr>
          <p:cNvSpPr txBox="1"/>
          <p:nvPr/>
        </p:nvSpPr>
        <p:spPr>
          <a:xfrm>
            <a:off x="229969" y="1418483"/>
            <a:ext cx="1797973" cy="1477328"/>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Small Business Act Compliance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Policy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Program Management</a:t>
            </a:r>
          </a:p>
        </p:txBody>
      </p:sp>
      <p:sp>
        <p:nvSpPr>
          <p:cNvPr id="10" name="TextBox 9">
            <a:extLst>
              <a:ext uri="{FF2B5EF4-FFF2-40B4-BE49-F238E27FC236}">
                <a16:creationId xmlns:a16="http://schemas.microsoft.com/office/drawing/2014/main" id="{4BBDD68D-2C4F-729F-12FE-BCEFA6CCFAFF}"/>
              </a:ext>
            </a:extLst>
          </p:cNvPr>
          <p:cNvSpPr txBox="1"/>
          <p:nvPr/>
        </p:nvSpPr>
        <p:spPr>
          <a:xfrm>
            <a:off x="5983494" y="2324164"/>
            <a:ext cx="2766421" cy="2169825"/>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Acquisition Strategies/Planning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Reviews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Gives Advice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Market Research</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Business Intelligence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Subcontracting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A7C8E1A1-47C2-0ACD-B201-C8337DDB3994}"/>
              </a:ext>
            </a:extLst>
          </p:cNvPr>
          <p:cNvSpPr txBox="1"/>
          <p:nvPr/>
        </p:nvSpPr>
        <p:spPr>
          <a:xfrm>
            <a:off x="229968" y="5079552"/>
            <a:ext cx="1797973" cy="784830"/>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SBIR/STTR Oversight &amp; Assistance</a:t>
            </a:r>
          </a:p>
        </p:txBody>
      </p:sp>
      <p:sp>
        <p:nvSpPr>
          <p:cNvPr id="12" name="TextBox 11">
            <a:extLst>
              <a:ext uri="{FF2B5EF4-FFF2-40B4-BE49-F238E27FC236}">
                <a16:creationId xmlns:a16="http://schemas.microsoft.com/office/drawing/2014/main" id="{7A4698B3-F03E-5379-072F-2CE738D5C067}"/>
              </a:ext>
            </a:extLst>
          </p:cNvPr>
          <p:cNvSpPr txBox="1"/>
          <p:nvPr/>
        </p:nvSpPr>
        <p:spPr>
          <a:xfrm>
            <a:off x="229969" y="3017537"/>
            <a:ext cx="1797973" cy="1015663"/>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Regulatory Compliance Assistance &amp; Relief</a:t>
            </a:r>
          </a:p>
        </p:txBody>
      </p:sp>
      <p:sp>
        <p:nvSpPr>
          <p:cNvPr id="13" name="TextBox 12">
            <a:extLst>
              <a:ext uri="{FF2B5EF4-FFF2-40B4-BE49-F238E27FC236}">
                <a16:creationId xmlns:a16="http://schemas.microsoft.com/office/drawing/2014/main" id="{D1EADCEE-33DD-3621-4E1B-55E0C11DBF98}"/>
              </a:ext>
            </a:extLst>
          </p:cNvPr>
          <p:cNvSpPr txBox="1"/>
          <p:nvPr/>
        </p:nvSpPr>
        <p:spPr>
          <a:xfrm>
            <a:off x="4161632" y="5101799"/>
            <a:ext cx="1608145" cy="784830"/>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Organizational Climate &amp; Leadership</a:t>
            </a:r>
          </a:p>
        </p:txBody>
      </p:sp>
      <p:sp>
        <p:nvSpPr>
          <p:cNvPr id="14" name="TextBox 13">
            <a:extLst>
              <a:ext uri="{FF2B5EF4-FFF2-40B4-BE49-F238E27FC236}">
                <a16:creationId xmlns:a16="http://schemas.microsoft.com/office/drawing/2014/main" id="{97E7F71F-C454-A762-C6E5-05F20EA0EE5F}"/>
              </a:ext>
            </a:extLst>
          </p:cNvPr>
          <p:cNvSpPr txBox="1"/>
          <p:nvPr/>
        </p:nvSpPr>
        <p:spPr>
          <a:xfrm>
            <a:off x="229969" y="4154926"/>
            <a:ext cx="1797973" cy="784830"/>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Small Business Liaison &amp; Advocate</a:t>
            </a:r>
          </a:p>
        </p:txBody>
      </p:sp>
      <p:sp>
        <p:nvSpPr>
          <p:cNvPr id="15" name="TextBox 14">
            <a:extLst>
              <a:ext uri="{FF2B5EF4-FFF2-40B4-BE49-F238E27FC236}">
                <a16:creationId xmlns:a16="http://schemas.microsoft.com/office/drawing/2014/main" id="{E8E54CF1-7980-B00D-A181-123127039E7C}"/>
              </a:ext>
            </a:extLst>
          </p:cNvPr>
          <p:cNvSpPr txBox="1"/>
          <p:nvPr/>
        </p:nvSpPr>
        <p:spPr>
          <a:xfrm>
            <a:off x="2329519" y="5089491"/>
            <a:ext cx="1590357" cy="800219"/>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Mentor Protégé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Program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07E9391-5EEC-535C-145F-3D8744787EF8}"/>
              </a:ext>
            </a:extLst>
          </p:cNvPr>
          <p:cNvSpPr txBox="1"/>
          <p:nvPr/>
        </p:nvSpPr>
        <p:spPr>
          <a:xfrm>
            <a:off x="2256136" y="1395409"/>
            <a:ext cx="1555193" cy="784830"/>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Outreach, Counseling &amp;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Training</a:t>
            </a:r>
          </a:p>
        </p:txBody>
      </p:sp>
      <p:sp>
        <p:nvSpPr>
          <p:cNvPr id="17" name="TextBox 16">
            <a:extLst>
              <a:ext uri="{FF2B5EF4-FFF2-40B4-BE49-F238E27FC236}">
                <a16:creationId xmlns:a16="http://schemas.microsoft.com/office/drawing/2014/main" id="{C81E8216-BFA1-60CB-719F-298ED4E1BE1F}"/>
              </a:ext>
            </a:extLst>
          </p:cNvPr>
          <p:cNvSpPr txBox="1"/>
          <p:nvPr/>
        </p:nvSpPr>
        <p:spPr>
          <a:xfrm>
            <a:off x="4064811" y="1393927"/>
            <a:ext cx="1617104" cy="784830"/>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Complaints &amp; Appeals Resolution</a:t>
            </a:r>
          </a:p>
        </p:txBody>
      </p:sp>
      <p:sp>
        <p:nvSpPr>
          <p:cNvPr id="18" name="TextBox 17">
            <a:extLst>
              <a:ext uri="{FF2B5EF4-FFF2-40B4-BE49-F238E27FC236}">
                <a16:creationId xmlns:a16="http://schemas.microsoft.com/office/drawing/2014/main" id="{A2A40B8B-F48D-0726-8824-FD5376233064}"/>
              </a:ext>
            </a:extLst>
          </p:cNvPr>
          <p:cNvSpPr txBox="1"/>
          <p:nvPr/>
        </p:nvSpPr>
        <p:spPr>
          <a:xfrm>
            <a:off x="5983493" y="1400893"/>
            <a:ext cx="2766421" cy="784830"/>
          </a:xfrm>
          <a:prstGeom prst="rect">
            <a:avLst/>
          </a:prstGeom>
          <a:solidFill>
            <a:srgbClr val="06529E"/>
          </a:solidFill>
          <a:ln w="38100" cap="sq">
            <a:solidFill>
              <a:srgbClr val="A3A9AE"/>
            </a:solidFill>
          </a:ln>
          <a:effectLst>
            <a:glow rad="63500">
              <a:schemeClr val="accent3">
                <a:satMod val="175000"/>
                <a:alpha val="40000"/>
              </a:schemeClr>
            </a:glow>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Strategies &amp; Goals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E6C97B5C-AD9E-5023-9C0D-D2373B3A551E}"/>
              </a:ext>
            </a:extLst>
          </p:cNvPr>
          <p:cNvSpPr txBox="1"/>
          <p:nvPr/>
        </p:nvSpPr>
        <p:spPr>
          <a:xfrm>
            <a:off x="229968" y="5977130"/>
            <a:ext cx="5579565" cy="400110"/>
          </a:xfrm>
          <a:prstGeom prst="rect">
            <a:avLst/>
          </a:prstGeom>
          <a:solidFill>
            <a:srgbClr val="01509D"/>
          </a:solidFill>
          <a:ln w="38100">
            <a:solidFill>
              <a:schemeClr val="bg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Sources: 10 U.S.C. 9024, 15 U.S.C. </a:t>
            </a: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 </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644(k) (3) through (21), FAR Part 19, DFARS 219 and App I, AFFARS 5319, DoDI 4205.01, HAFMD 1-30, etc.</a:t>
            </a:r>
            <a:endParaRPr kumimoji="0" lang="en-US" sz="1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049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08" y="168856"/>
            <a:ext cx="7664241" cy="1097637"/>
          </a:xfrm>
        </p:spPr>
        <p:txBody>
          <a:bodyPr/>
          <a:lstStyle/>
          <a:p>
            <a:r>
              <a:rPr lang="en-US" sz="3200" dirty="0"/>
              <a:t>Small Business Program Support</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CBDF859-B77C-4932-B7B0-12C49A93E314}" type="slidenum">
              <a:rPr kumimoji="0" lang="en-US" altLang="en-US" sz="1100" b="1" i="1" u="none" strike="noStrike" kern="1200" cap="none" spc="40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altLang="en-US" sz="1100" b="1" i="1" u="none" strike="noStrike" kern="1200" cap="none" spc="400" normalizeH="0" baseline="0" noProof="0" dirty="0">
              <a:ln>
                <a:noFill/>
              </a:ln>
              <a:solidFill>
                <a:srgbClr val="E7E6E6"/>
              </a:solidFill>
              <a:effectLst/>
              <a:uLnTx/>
              <a:uFillTx/>
              <a:latin typeface="Franklin Gothic Book" panose="020B0503020102020204" pitchFamily="34" charset="0"/>
              <a:ea typeface="+mn-ea"/>
              <a:cs typeface="+mn-cs"/>
            </a:endParaRPr>
          </a:p>
        </p:txBody>
      </p:sp>
      <p:sp>
        <p:nvSpPr>
          <p:cNvPr id="5" name="Rectangle 4"/>
          <p:cNvSpPr/>
          <p:nvPr/>
        </p:nvSpPr>
        <p:spPr>
          <a:xfrm>
            <a:off x="475604" y="6530597"/>
            <a:ext cx="857927" cy="276999"/>
          </a:xfrm>
          <a:prstGeom prst="rect">
            <a:avLst/>
          </a:prstGeom>
        </p:spPr>
        <p:txBody>
          <a:bodyPr wrap="none">
            <a:spAutoFit/>
          </a:bodyPr>
          <a:lstStyle/>
          <a:p>
            <a:r>
              <a:rPr lang="en-US" sz="1200" dirty="0"/>
              <a:t>17 Jan 23</a:t>
            </a:r>
          </a:p>
        </p:txBody>
      </p:sp>
      <p:pic>
        <p:nvPicPr>
          <p:cNvPr id="7" name="Picture 6">
            <a:extLst>
              <a:ext uri="{FF2B5EF4-FFF2-40B4-BE49-F238E27FC236}">
                <a16:creationId xmlns:a16="http://schemas.microsoft.com/office/drawing/2014/main" id="{3F8EF389-448B-DAC4-9D93-56B28DE83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80" y="1286287"/>
            <a:ext cx="8471470" cy="4765202"/>
          </a:xfrm>
          <a:prstGeom prst="rect">
            <a:avLst/>
          </a:prstGeom>
        </p:spPr>
      </p:pic>
      <p:sp>
        <p:nvSpPr>
          <p:cNvPr id="9" name="TextBox 8">
            <a:extLst>
              <a:ext uri="{FF2B5EF4-FFF2-40B4-BE49-F238E27FC236}">
                <a16:creationId xmlns:a16="http://schemas.microsoft.com/office/drawing/2014/main" id="{25A99EA3-6933-1BD4-37A7-5CB72A8C5DBD}"/>
              </a:ext>
            </a:extLst>
          </p:cNvPr>
          <p:cNvSpPr txBox="1"/>
          <p:nvPr/>
        </p:nvSpPr>
        <p:spPr>
          <a:xfrm>
            <a:off x="1282596" y="1951896"/>
            <a:ext cx="2561616" cy="16004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Consists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170+ SB professionals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2 Military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9 Major Commands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3 Field Commands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5 Direct Reporting Units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7990EAC9-AD1E-88DB-D770-6FF583759CE7}"/>
              </a:ext>
            </a:extLst>
          </p:cNvPr>
          <p:cNvSpPr txBox="1"/>
          <p:nvPr/>
        </p:nvSpPr>
        <p:spPr>
          <a:xfrm>
            <a:off x="906405" y="4730571"/>
            <a:ext cx="2279821"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Guides you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opportunities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&amp; resources</a:t>
            </a:r>
          </a:p>
        </p:txBody>
      </p:sp>
      <p:sp>
        <p:nvSpPr>
          <p:cNvPr id="11" name="TextBox 10">
            <a:extLst>
              <a:ext uri="{FF2B5EF4-FFF2-40B4-BE49-F238E27FC236}">
                <a16:creationId xmlns:a16="http://schemas.microsoft.com/office/drawing/2014/main" id="{0CC09A41-4BDD-A8E5-F406-79B32E19FE9A}"/>
              </a:ext>
            </a:extLst>
          </p:cNvPr>
          <p:cNvSpPr txBox="1"/>
          <p:nvPr/>
        </p:nvSpPr>
        <p:spPr>
          <a:xfrm>
            <a:off x="3512702" y="3901592"/>
            <a:ext cx="2279823"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Matches industry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capabilities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with Air Force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requirements</a:t>
            </a:r>
          </a:p>
        </p:txBody>
      </p:sp>
      <p:sp>
        <p:nvSpPr>
          <p:cNvPr id="12" name="TextBox 11">
            <a:extLst>
              <a:ext uri="{FF2B5EF4-FFF2-40B4-BE49-F238E27FC236}">
                <a16:creationId xmlns:a16="http://schemas.microsoft.com/office/drawing/2014/main" id="{B41CB8B5-9872-6AD4-3209-4D457BF77BA4}"/>
              </a:ext>
            </a:extLst>
          </p:cNvPr>
          <p:cNvSpPr txBox="1"/>
          <p:nvPr/>
        </p:nvSpPr>
        <p:spPr>
          <a:xfrm>
            <a:off x="5683700" y="1979889"/>
            <a:ext cx="3021761"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Assists with: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Market Research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Source Selections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Request for Information (RFIs)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Request for Proposal (RFPs)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Hosts industry events</a:t>
            </a:r>
          </a:p>
        </p:txBody>
      </p:sp>
      <p:sp>
        <p:nvSpPr>
          <p:cNvPr id="13" name="TextBox 12">
            <a:extLst>
              <a:ext uri="{FF2B5EF4-FFF2-40B4-BE49-F238E27FC236}">
                <a16:creationId xmlns:a16="http://schemas.microsoft.com/office/drawing/2014/main" id="{06530F7A-74AC-E481-F017-51D14265A408}"/>
              </a:ext>
            </a:extLst>
          </p:cNvPr>
          <p:cNvSpPr txBox="1"/>
          <p:nvPr/>
        </p:nvSpPr>
        <p:spPr>
          <a:xfrm>
            <a:off x="6119001" y="4541253"/>
            <a:ext cx="2279823"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Delivers advice &amp; consultation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to ensure Air Force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acquisitions</a:t>
            </a:r>
          </a:p>
        </p:txBody>
      </p:sp>
    </p:spTree>
    <p:extLst>
      <p:ext uri="{BB962C8B-B14F-4D97-AF65-F5344CB8AC3E}">
        <p14:creationId xmlns:p14="http://schemas.microsoft.com/office/powerpoint/2010/main" val="84892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7</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SAF/SB Program </a:t>
            </a:r>
            <a:br>
              <a:rPr lang="en-US" dirty="0"/>
            </a:br>
            <a:r>
              <a:rPr lang="en-US" dirty="0"/>
              <a:t>Topics of Interest</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857927" cy="276999"/>
          </a:xfrm>
          <a:prstGeom prst="rect">
            <a:avLst/>
          </a:prstGeom>
        </p:spPr>
        <p:txBody>
          <a:bodyPr wrap="none">
            <a:spAutoFit/>
          </a:bodyPr>
          <a:lstStyle/>
          <a:p>
            <a:r>
              <a:rPr lang="en-US" sz="1200" dirty="0"/>
              <a:t>17 Jan 23</a:t>
            </a:r>
          </a:p>
        </p:txBody>
      </p:sp>
      <p:sp>
        <p:nvSpPr>
          <p:cNvPr id="7" name="Rectangle 4099">
            <a:extLst>
              <a:ext uri="{FF2B5EF4-FFF2-40B4-BE49-F238E27FC236}">
                <a16:creationId xmlns:a16="http://schemas.microsoft.com/office/drawing/2014/main" id="{B9623300-E7C8-A735-9EAC-5E8750FDF3F7}"/>
              </a:ext>
            </a:extLst>
          </p:cNvPr>
          <p:cNvSpPr txBox="1">
            <a:spLocks noChangeArrowheads="1"/>
          </p:cNvSpPr>
          <p:nvPr/>
        </p:nvSpPr>
        <p:spPr bwMode="auto">
          <a:xfrm>
            <a:off x="276227" y="1419225"/>
            <a:ext cx="86074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buSzPct val="150000"/>
              <a:buFont typeface="Arial" panose="020B0604020202020204" pitchFamily="34" charset="0"/>
              <a:buChar char="•"/>
            </a:pPr>
            <a:r>
              <a:rPr lang="en-US" kern="0" dirty="0">
                <a:latin typeface="Arial" panose="020B0604020202020204" pitchFamily="34" charset="0"/>
                <a:cs typeface="Arial" panose="020B0604020202020204" pitchFamily="34" charset="0"/>
              </a:rPr>
              <a:t>Small Business Innovation Research (SBIR) </a:t>
            </a:r>
          </a:p>
          <a:p>
            <a:pPr>
              <a:buSzPct val="150000"/>
              <a:buFont typeface="Arial" panose="020B0604020202020204" pitchFamily="34" charset="0"/>
              <a:buChar char="•"/>
            </a:pPr>
            <a:r>
              <a:rPr lang="en-US" kern="0" dirty="0">
                <a:latin typeface="Arial" panose="020B0604020202020204" pitchFamily="34" charset="0"/>
                <a:cs typeface="Arial" panose="020B0604020202020204" pitchFamily="34" charset="0"/>
              </a:rPr>
              <a:t>Small Business Technology Transfer (STTR)</a:t>
            </a:r>
          </a:p>
          <a:p>
            <a:pPr>
              <a:buSzPct val="150000"/>
              <a:buFont typeface="Arial" panose="020B0604020202020204" pitchFamily="34" charset="0"/>
              <a:buChar char="•"/>
            </a:pPr>
            <a:r>
              <a:rPr lang="en-US" kern="0" dirty="0">
                <a:latin typeface="Arial" panose="020B0604020202020204" pitchFamily="34" charset="0"/>
                <a:cs typeface="Arial" panose="020B0604020202020204" pitchFamily="34" charset="0"/>
              </a:rPr>
              <a:t>Mentor-Protégé Program (MPP)</a:t>
            </a:r>
          </a:p>
          <a:p>
            <a:pPr>
              <a:buSzPct val="150000"/>
              <a:buFont typeface="Arial" panose="020B0604020202020204" pitchFamily="34" charset="0"/>
              <a:buChar char="•"/>
            </a:pPr>
            <a:r>
              <a:rPr lang="en-US" kern="0" dirty="0">
                <a:latin typeface="Arial" panose="020B0604020202020204" pitchFamily="34" charset="0"/>
                <a:cs typeface="Arial" panose="020B0604020202020204" pitchFamily="34" charset="0"/>
              </a:rPr>
              <a:t>First Look </a:t>
            </a:r>
          </a:p>
          <a:p>
            <a:pPr>
              <a:buSzPct val="150000"/>
              <a:buFont typeface="Arial" panose="020B0604020202020204" pitchFamily="34" charset="0"/>
              <a:buChar char="•"/>
            </a:pPr>
            <a:r>
              <a:rPr lang="en-US" kern="0" dirty="0">
                <a:latin typeface="Arial" panose="020B0604020202020204" pitchFamily="34" charset="0"/>
                <a:cs typeface="Arial" panose="020B0604020202020204" pitchFamily="34" charset="0"/>
              </a:rPr>
              <a:t>Outreach</a:t>
            </a:r>
          </a:p>
        </p:txBody>
      </p:sp>
      <p:pic>
        <p:nvPicPr>
          <p:cNvPr id="8" name="Picture 2" descr="DVIDS - Images - U.S. Air Force Space Pitch Day [Image 2 of 11]">
            <a:extLst>
              <a:ext uri="{FF2B5EF4-FFF2-40B4-BE49-F238E27FC236}">
                <a16:creationId xmlns:a16="http://schemas.microsoft.com/office/drawing/2014/main" id="{0E7F2896-902F-2843-E7D0-A120EA5372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979" y="3084602"/>
            <a:ext cx="2887098" cy="1691839"/>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9" name="Picture 10" descr="Mentor-Protégé Agreement Signed at NASA Business Opportunities Expo | NASA">
            <a:extLst>
              <a:ext uri="{FF2B5EF4-FFF2-40B4-BE49-F238E27FC236}">
                <a16:creationId xmlns:a16="http://schemas.microsoft.com/office/drawing/2014/main" id="{78D2A59D-2440-84BF-5E9F-3E3000F151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404" y="4683299"/>
            <a:ext cx="2644570" cy="1689153"/>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10" name="Picture 8" descr="Air Force Vice Chief of Staff Gen. Stephen W. Wilson speaks to a crowd of small businesses, venture capitalists and Airmen during the inaugural Air Force Pitch Day inNew York, March 7, 2019. Air Force Pitch Day is designed as a fast-track program to put companies on one-page contracts and same-day awards with the swipe of a government credit card. The Air Force is partnering with small businesses to help further national security in air, space and cyberspace. (U.S. Air Force photo by Tech Sgt. Anthony Nelson Jr.)">
            <a:extLst>
              <a:ext uri="{FF2B5EF4-FFF2-40B4-BE49-F238E27FC236}">
                <a16:creationId xmlns:a16="http://schemas.microsoft.com/office/drawing/2014/main" id="{879F9F25-1A20-8610-2C2E-A0C339A391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698" y="1692112"/>
            <a:ext cx="2676954" cy="1520373"/>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70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8</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SBIR / STTR</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901209" cy="276999"/>
          </a:xfrm>
          <a:prstGeom prst="rect">
            <a:avLst/>
          </a:prstGeom>
        </p:spPr>
        <p:txBody>
          <a:bodyPr wrap="none">
            <a:spAutoFit/>
          </a:bodyPr>
          <a:lstStyle/>
          <a:p>
            <a:r>
              <a:rPr lang="en-US" sz="1200" dirty="0">
                <a:latin typeface="Arial" panose="020B0604020202020204" pitchFamily="34" charset="0"/>
              </a:rPr>
              <a:t>23 Jan 23 </a:t>
            </a:r>
            <a:endParaRPr lang="en-US" sz="1200" dirty="0"/>
          </a:p>
        </p:txBody>
      </p:sp>
      <p:graphicFrame>
        <p:nvGraphicFramePr>
          <p:cNvPr id="2" name="Content Placeholder 9">
            <a:extLst>
              <a:ext uri="{FF2B5EF4-FFF2-40B4-BE49-F238E27FC236}">
                <a16:creationId xmlns:a16="http://schemas.microsoft.com/office/drawing/2014/main" id="{DC18640A-C549-827C-2BC5-A42E39D1AEF6}"/>
              </a:ext>
            </a:extLst>
          </p:cNvPr>
          <p:cNvGraphicFramePr>
            <a:graphicFrameLocks noGrp="1"/>
          </p:cNvGraphicFramePr>
          <p:nvPr>
            <p:ph idx="1"/>
          </p:nvPr>
        </p:nvGraphicFramePr>
        <p:xfrm>
          <a:off x="2087578" y="1402143"/>
          <a:ext cx="6791246" cy="9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9">
            <a:extLst>
              <a:ext uri="{FF2B5EF4-FFF2-40B4-BE49-F238E27FC236}">
                <a16:creationId xmlns:a16="http://schemas.microsoft.com/office/drawing/2014/main" id="{505D2CB9-ABEB-4DD4-8B7E-8AAB306D38CC}"/>
              </a:ext>
            </a:extLst>
          </p:cNvPr>
          <p:cNvGraphicFramePr>
            <a:graphicFrameLocks/>
          </p:cNvGraphicFramePr>
          <p:nvPr/>
        </p:nvGraphicFramePr>
        <p:xfrm>
          <a:off x="2087578" y="2441934"/>
          <a:ext cx="6753972" cy="9031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9">
            <a:extLst>
              <a:ext uri="{FF2B5EF4-FFF2-40B4-BE49-F238E27FC236}">
                <a16:creationId xmlns:a16="http://schemas.microsoft.com/office/drawing/2014/main" id="{16E54BA7-782E-6779-76A0-A7098253BC7C}"/>
              </a:ext>
            </a:extLst>
          </p:cNvPr>
          <p:cNvGraphicFramePr>
            <a:graphicFrameLocks/>
          </p:cNvGraphicFramePr>
          <p:nvPr/>
        </p:nvGraphicFramePr>
        <p:xfrm>
          <a:off x="2105741" y="3429000"/>
          <a:ext cx="6753972" cy="91270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TextBox 10">
            <a:extLst>
              <a:ext uri="{FF2B5EF4-FFF2-40B4-BE49-F238E27FC236}">
                <a16:creationId xmlns:a16="http://schemas.microsoft.com/office/drawing/2014/main" id="{0CEB29DD-8F8B-CE24-6DF8-9D5688092230}"/>
              </a:ext>
            </a:extLst>
          </p:cNvPr>
          <p:cNvSpPr txBox="1"/>
          <p:nvPr/>
        </p:nvSpPr>
        <p:spPr>
          <a:xfrm>
            <a:off x="284287" y="1678239"/>
            <a:ext cx="1803291" cy="523220"/>
          </a:xfrm>
          <a:prstGeom prst="rect">
            <a:avLst/>
          </a:prstGeom>
          <a:noFill/>
        </p:spPr>
        <p:txBody>
          <a:bodyPr wrap="square" rtlCol="0">
            <a:spAutoFit/>
          </a:bodyPr>
          <a:lstStyle/>
          <a:p>
            <a:r>
              <a:rPr lang="en-US" b="1" dirty="0"/>
              <a:t>DoD SBIR 23.1</a:t>
            </a:r>
          </a:p>
          <a:p>
            <a:r>
              <a:rPr lang="en-US" sz="1400" b="1" dirty="0"/>
              <a:t>DoD STTR 23.A</a:t>
            </a:r>
          </a:p>
        </p:txBody>
      </p:sp>
      <p:sp>
        <p:nvSpPr>
          <p:cNvPr id="12" name="TextBox 11">
            <a:extLst>
              <a:ext uri="{FF2B5EF4-FFF2-40B4-BE49-F238E27FC236}">
                <a16:creationId xmlns:a16="http://schemas.microsoft.com/office/drawing/2014/main" id="{1BE25D22-5305-2D39-4965-CF557AD380F5}"/>
              </a:ext>
            </a:extLst>
          </p:cNvPr>
          <p:cNvSpPr txBox="1"/>
          <p:nvPr/>
        </p:nvSpPr>
        <p:spPr>
          <a:xfrm>
            <a:off x="284287" y="2645483"/>
            <a:ext cx="1904413" cy="523220"/>
          </a:xfrm>
          <a:prstGeom prst="rect">
            <a:avLst/>
          </a:prstGeom>
          <a:noFill/>
        </p:spPr>
        <p:txBody>
          <a:bodyPr wrap="square" rtlCol="0">
            <a:spAutoFit/>
          </a:bodyPr>
          <a:lstStyle/>
          <a:p>
            <a:r>
              <a:rPr lang="en-US" sz="1400" b="1" dirty="0"/>
              <a:t>DoD SBIR 23.2</a:t>
            </a:r>
          </a:p>
          <a:p>
            <a:r>
              <a:rPr lang="en-US" b="1" dirty="0"/>
              <a:t>DoD STTR 23.B</a:t>
            </a:r>
            <a:endParaRPr lang="en-US" sz="1400" b="1" dirty="0"/>
          </a:p>
        </p:txBody>
      </p:sp>
      <p:sp>
        <p:nvSpPr>
          <p:cNvPr id="13" name="TextBox 12">
            <a:extLst>
              <a:ext uri="{FF2B5EF4-FFF2-40B4-BE49-F238E27FC236}">
                <a16:creationId xmlns:a16="http://schemas.microsoft.com/office/drawing/2014/main" id="{59967B03-0D73-131C-4461-9861E0173027}"/>
              </a:ext>
            </a:extLst>
          </p:cNvPr>
          <p:cNvSpPr txBox="1"/>
          <p:nvPr/>
        </p:nvSpPr>
        <p:spPr>
          <a:xfrm>
            <a:off x="284287" y="3623742"/>
            <a:ext cx="1526384" cy="523220"/>
          </a:xfrm>
          <a:prstGeom prst="rect">
            <a:avLst/>
          </a:prstGeom>
          <a:noFill/>
        </p:spPr>
        <p:txBody>
          <a:bodyPr wrap="square" rtlCol="0">
            <a:spAutoFit/>
          </a:bodyPr>
          <a:lstStyle/>
          <a:p>
            <a:r>
              <a:rPr lang="en-US" sz="1400" b="1" dirty="0"/>
              <a:t>DoD SBIR 23.3</a:t>
            </a:r>
          </a:p>
          <a:p>
            <a:r>
              <a:rPr lang="en-US" sz="1400" b="1" dirty="0"/>
              <a:t>DoD STTR 23.C</a:t>
            </a:r>
          </a:p>
        </p:txBody>
      </p:sp>
      <p:sp>
        <p:nvSpPr>
          <p:cNvPr id="18" name="Rectangle 4099">
            <a:extLst>
              <a:ext uri="{FF2B5EF4-FFF2-40B4-BE49-F238E27FC236}">
                <a16:creationId xmlns:a16="http://schemas.microsoft.com/office/drawing/2014/main" id="{08FD0859-6102-259C-A290-5339BE7A03B0}"/>
              </a:ext>
            </a:extLst>
          </p:cNvPr>
          <p:cNvSpPr txBox="1">
            <a:spLocks noChangeArrowheads="1"/>
          </p:cNvSpPr>
          <p:nvPr/>
        </p:nvSpPr>
        <p:spPr bwMode="auto">
          <a:xfrm>
            <a:off x="517646" y="4424427"/>
            <a:ext cx="7433733" cy="175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buSzPct val="150000"/>
              <a:buFont typeface="Arial" panose="020B0604020202020204" pitchFamily="34" charset="0"/>
              <a:buChar char="•"/>
            </a:pPr>
            <a:r>
              <a:rPr lang="en-US" sz="1600" kern="0" dirty="0">
                <a:latin typeface="Arial" panose="020B0604020202020204" pitchFamily="34" charset="0"/>
                <a:cs typeface="Arial" panose="020B0604020202020204" pitchFamily="34" charset="0"/>
              </a:rPr>
              <a:t>SBIR/STTR programs harness the talent of U.S. technology companies</a:t>
            </a:r>
          </a:p>
          <a:p>
            <a:pPr lvl="1">
              <a:buSzPct val="150000"/>
              <a:buFont typeface="Arial" panose="020B0604020202020204" pitchFamily="34" charset="0"/>
              <a:buChar char="•"/>
            </a:pPr>
            <a:r>
              <a:rPr lang="en-US" sz="1600" kern="0" dirty="0">
                <a:latin typeface="Arial" panose="020B0604020202020204" pitchFamily="34" charset="0"/>
                <a:cs typeface="Arial" panose="020B0604020202020204" pitchFamily="34" charset="0"/>
              </a:rPr>
              <a:t>SBIR focuses on small tech companies &amp; entrepreneurs</a:t>
            </a:r>
          </a:p>
          <a:p>
            <a:pPr lvl="1">
              <a:buSzPct val="150000"/>
              <a:buFont typeface="Arial" panose="020B0604020202020204" pitchFamily="34" charset="0"/>
              <a:buChar char="•"/>
            </a:pPr>
            <a:r>
              <a:rPr lang="en-US" sz="1600" kern="0" dirty="0">
                <a:latin typeface="Arial" panose="020B0604020202020204" pitchFamily="34" charset="0"/>
                <a:cs typeface="Arial" panose="020B0604020202020204" pitchFamily="34" charset="0"/>
              </a:rPr>
              <a:t>STTR funds R&amp;D projects between SBs &amp; research institutions</a:t>
            </a:r>
          </a:p>
          <a:p>
            <a:pPr>
              <a:buSzPct val="150000"/>
              <a:buFont typeface="Arial" panose="020B0604020202020204" pitchFamily="34" charset="0"/>
              <a:buChar char="•"/>
            </a:pPr>
            <a:r>
              <a:rPr lang="en-US" sz="1600" kern="0" dirty="0">
                <a:latin typeface="Arial" panose="020B0604020202020204" pitchFamily="34" charset="0"/>
                <a:cs typeface="Arial" panose="020B0604020202020204" pitchFamily="34" charset="0"/>
              </a:rPr>
              <a:t>SBIR/STTR programs utilize DoD Broad Agency Announcements</a:t>
            </a:r>
          </a:p>
          <a:p>
            <a:pPr>
              <a:buSzPct val="150000"/>
              <a:buFont typeface="Arial" panose="020B0604020202020204" pitchFamily="34" charset="0"/>
              <a:buChar char="•"/>
            </a:pPr>
            <a:r>
              <a:rPr lang="en-US" sz="1600" kern="0" dirty="0">
                <a:latin typeface="Arial" panose="020B0604020202020204" pitchFamily="34" charset="0"/>
                <a:cs typeface="Arial" panose="020B0604020202020204" pitchFamily="34" charset="0"/>
              </a:rPr>
              <a:t>DoD schedules 3 main solicitation times per year</a:t>
            </a:r>
          </a:p>
          <a:p>
            <a:pPr marL="0" indent="0" algn="ctr">
              <a:buFont typeface="Wingdings" panose="05000000000000000000" pitchFamily="2" charset="2"/>
              <a:buNone/>
            </a:pPr>
            <a:endParaRPr lang="en-US" sz="1600" kern="0" dirty="0">
              <a:solidFill>
                <a:srgbClr val="00206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541C02A-0412-449F-AA6C-58726EB5A48A}"/>
              </a:ext>
            </a:extLst>
          </p:cNvPr>
          <p:cNvSpPr/>
          <p:nvPr/>
        </p:nvSpPr>
        <p:spPr>
          <a:xfrm>
            <a:off x="495367" y="6094203"/>
            <a:ext cx="8173145" cy="338554"/>
          </a:xfrm>
          <a:prstGeom prst="rect">
            <a:avLst/>
          </a:prstGeom>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https://www.</a:t>
            </a:r>
            <a:r>
              <a:rPr lang="en-US" sz="1600" b="1" dirty="0">
                <a:solidFill>
                  <a:srgbClr val="FF0000"/>
                </a:solidFill>
                <a:cs typeface="Arial" panose="020B0604020202020204" pitchFamily="34" charset="0"/>
              </a:rPr>
              <a:t>dodsbirsttr.mil/submissions/baa-schedule/active-baa-announcements</a:t>
            </a: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38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EDCC5-574A-558E-1280-98E682682F81}"/>
              </a:ext>
            </a:extLst>
          </p:cNvPr>
          <p:cNvSpPr>
            <a:spLocks noGrp="1"/>
          </p:cNvSpPr>
          <p:nvPr>
            <p:ph type="sldNum" sz="quarter" idx="12"/>
          </p:nvPr>
        </p:nvSpPr>
        <p:spPr>
          <a:xfrm>
            <a:off x="8668512" y="6574536"/>
            <a:ext cx="420624" cy="173736"/>
          </a:xfrm>
          <a:prstGeom prst="rect">
            <a:avLst/>
          </a:prstGeom>
        </p:spPr>
        <p:txBody>
          <a:bodyPr vert="horz" wrap="none" lIns="91440" tIns="0" rIns="91440" bIns="0" rtlCol="0" anchor="ctr">
            <a:normAutofit/>
          </a:bodyPr>
          <a:lstStyle>
            <a:defPPr>
              <a:defRPr lang="en-US"/>
            </a:defPPr>
            <a:lvl1pPr marL="0" algn="r" defTabSz="457200" rtl="0" eaLnBrk="1" latinLnBrk="0" hangingPunct="1">
              <a:defRPr sz="1100" b="1" kern="1200">
                <a:solidFill>
                  <a:schemeClr val="bg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E39B9-1A27-47F9-A82C-641F9093E437}" type="slidenum">
              <a:rPr lang="en-US" smtClean="0"/>
              <a:pPr/>
              <a:t>9</a:t>
            </a:fld>
            <a:endParaRPr lang="en-US"/>
          </a:p>
        </p:txBody>
      </p:sp>
      <p:sp>
        <p:nvSpPr>
          <p:cNvPr id="5" name="Title 4">
            <a:extLst>
              <a:ext uri="{FF2B5EF4-FFF2-40B4-BE49-F238E27FC236}">
                <a16:creationId xmlns:a16="http://schemas.microsoft.com/office/drawing/2014/main" id="{B400C9FF-C24E-946C-E6CF-1F4877652BAC}"/>
              </a:ext>
            </a:extLst>
          </p:cNvPr>
          <p:cNvSpPr>
            <a:spLocks noGrp="1"/>
          </p:cNvSpPr>
          <p:nvPr>
            <p:ph type="title"/>
          </p:nvPr>
        </p:nvSpPr>
        <p:spPr/>
        <p:txBody>
          <a:bodyPr/>
          <a:lstStyle/>
          <a:p>
            <a:r>
              <a:rPr lang="en-US" dirty="0"/>
              <a:t>Mentor-Protégé Program </a:t>
            </a:r>
            <a:br>
              <a:rPr lang="en-US" dirty="0"/>
            </a:br>
            <a:r>
              <a:rPr lang="en-US" dirty="0"/>
              <a:t>(MPP)</a:t>
            </a:r>
          </a:p>
        </p:txBody>
      </p:sp>
      <p:sp>
        <p:nvSpPr>
          <p:cNvPr id="6" name="Rectangle 5">
            <a:extLst>
              <a:ext uri="{FF2B5EF4-FFF2-40B4-BE49-F238E27FC236}">
                <a16:creationId xmlns:a16="http://schemas.microsoft.com/office/drawing/2014/main" id="{CDC86BDB-6AEF-501A-CDA2-4E3A846ED813}"/>
              </a:ext>
            </a:extLst>
          </p:cNvPr>
          <p:cNvSpPr/>
          <p:nvPr/>
        </p:nvSpPr>
        <p:spPr>
          <a:xfrm>
            <a:off x="517646" y="6530597"/>
            <a:ext cx="901209" cy="276999"/>
          </a:xfrm>
          <a:prstGeom prst="rect">
            <a:avLst/>
          </a:prstGeom>
        </p:spPr>
        <p:txBody>
          <a:bodyPr wrap="none">
            <a:spAutoFit/>
          </a:bodyPr>
          <a:lstStyle/>
          <a:p>
            <a:r>
              <a:rPr lang="en-US" sz="1200" dirty="0"/>
              <a:t>25</a:t>
            </a:r>
            <a:r>
              <a:rPr lang="en-US" sz="1200" dirty="0">
                <a:latin typeface="Arial" panose="020B0604020202020204" pitchFamily="34" charset="0"/>
              </a:rPr>
              <a:t> Jan 23 </a:t>
            </a:r>
            <a:endParaRPr lang="en-US" sz="1200" dirty="0"/>
          </a:p>
        </p:txBody>
      </p:sp>
      <p:sp>
        <p:nvSpPr>
          <p:cNvPr id="7" name="Rectangle 4099">
            <a:extLst>
              <a:ext uri="{FF2B5EF4-FFF2-40B4-BE49-F238E27FC236}">
                <a16:creationId xmlns:a16="http://schemas.microsoft.com/office/drawing/2014/main" id="{AF606214-E958-E45E-BD79-C7B30777BD5D}"/>
              </a:ext>
            </a:extLst>
          </p:cNvPr>
          <p:cNvSpPr txBox="1">
            <a:spLocks noChangeArrowheads="1"/>
          </p:cNvSpPr>
          <p:nvPr/>
        </p:nvSpPr>
        <p:spPr bwMode="auto">
          <a:xfrm>
            <a:off x="85725" y="1467191"/>
            <a:ext cx="9220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spcBef>
                <a:spcPts val="0"/>
              </a:spcBef>
              <a:spcAft>
                <a:spcPts val="1200"/>
              </a:spcAft>
              <a:buFont typeface="Wingdings" panose="05000000000000000000" pitchFamily="2" charset="2"/>
              <a:buChar char="§"/>
            </a:pPr>
            <a:r>
              <a:rPr lang="en-US" kern="0" dirty="0">
                <a:latin typeface="Arial" panose="020B0604020202020204" pitchFamily="34" charset="0"/>
                <a:cs typeface="Arial" panose="020B0604020202020204" pitchFamily="34" charset="0"/>
              </a:rPr>
              <a:t>Assists eligible SBs (Protégés) in developing capabilities to perform as suppliers under DoD contracts and other contracts and subcontracts.</a:t>
            </a:r>
          </a:p>
          <a:p>
            <a:pPr>
              <a:spcBef>
                <a:spcPts val="0"/>
              </a:spcBef>
              <a:spcAft>
                <a:spcPts val="1200"/>
              </a:spcAft>
              <a:buFont typeface="Wingdings" panose="05000000000000000000" pitchFamily="2" charset="2"/>
              <a:buChar char="§"/>
            </a:pPr>
            <a:r>
              <a:rPr lang="en-US" kern="0" dirty="0">
                <a:latin typeface="Arial" panose="020B0604020202020204" pitchFamily="34" charset="0"/>
                <a:cs typeface="Arial" panose="020B0604020202020204" pitchFamily="34" charset="0"/>
              </a:rPr>
              <a:t>DAF currently has 13 active agreements: </a:t>
            </a:r>
          </a:p>
          <a:p>
            <a:pPr marL="966787" indent="-457200">
              <a:spcBef>
                <a:spcPts val="0"/>
              </a:spcBef>
              <a:spcAft>
                <a:spcPts val="1200"/>
              </a:spcAft>
              <a:buFont typeface="Wingdings" panose="05000000000000000000" pitchFamily="2" charset="2"/>
              <a:buChar char="§"/>
            </a:pPr>
            <a:r>
              <a:rPr lang="en-US" kern="0" dirty="0">
                <a:solidFill>
                  <a:srgbClr val="000000"/>
                </a:solidFill>
                <a:latin typeface="Arial" panose="020B0604020202020204" pitchFamily="34" charset="0"/>
                <a:cs typeface="Arial" panose="020B0604020202020204" pitchFamily="34" charset="0"/>
              </a:rPr>
              <a:t>5 – Part and Equipment Manufacturing </a:t>
            </a:r>
          </a:p>
          <a:p>
            <a:pPr marL="966787" indent="-457200">
              <a:spcBef>
                <a:spcPts val="0"/>
              </a:spcBef>
              <a:spcAft>
                <a:spcPts val="1200"/>
              </a:spcAft>
              <a:buFont typeface="Wingdings" panose="05000000000000000000" pitchFamily="2" charset="2"/>
              <a:buChar char="§"/>
            </a:pPr>
            <a:r>
              <a:rPr lang="en-US" kern="0" dirty="0">
                <a:solidFill>
                  <a:srgbClr val="000000"/>
                </a:solidFill>
                <a:latin typeface="Arial" panose="020B0604020202020204" pitchFamily="34" charset="0"/>
                <a:cs typeface="Arial" panose="020B0604020202020204" pitchFamily="34" charset="0"/>
              </a:rPr>
              <a:t>6 – Information Technology / Cybersecurity </a:t>
            </a:r>
          </a:p>
          <a:p>
            <a:pPr marL="966787" indent="-457200">
              <a:spcBef>
                <a:spcPts val="0"/>
              </a:spcBef>
              <a:spcAft>
                <a:spcPts val="1200"/>
              </a:spcAft>
              <a:buFont typeface="Wingdings" panose="05000000000000000000" pitchFamily="2" charset="2"/>
              <a:buChar char="§"/>
            </a:pPr>
            <a:r>
              <a:rPr lang="en-US" kern="0" dirty="0">
                <a:solidFill>
                  <a:srgbClr val="000000"/>
                </a:solidFill>
                <a:latin typeface="Arial" panose="020B0604020202020204" pitchFamily="34" charset="0"/>
                <a:cs typeface="Arial" panose="020B0604020202020204" pitchFamily="34" charset="0"/>
              </a:rPr>
              <a:t>1 – Medical / Medical Product Manufacturing </a:t>
            </a:r>
          </a:p>
          <a:p>
            <a:pPr marL="966787" indent="-457200">
              <a:spcBef>
                <a:spcPts val="0"/>
              </a:spcBef>
              <a:spcAft>
                <a:spcPts val="1200"/>
              </a:spcAft>
              <a:buFont typeface="Wingdings" panose="05000000000000000000" pitchFamily="2" charset="2"/>
              <a:buChar char="§"/>
            </a:pPr>
            <a:r>
              <a:rPr lang="en-US" kern="0" dirty="0">
                <a:solidFill>
                  <a:srgbClr val="000000"/>
                </a:solidFill>
                <a:latin typeface="Arial" panose="020B0604020202020204" pitchFamily="34" charset="0"/>
                <a:cs typeface="Arial" panose="020B0604020202020204" pitchFamily="34" charset="0"/>
              </a:rPr>
              <a:t>1 – Technical and Engineering Services</a:t>
            </a:r>
          </a:p>
        </p:txBody>
      </p:sp>
      <p:sp>
        <p:nvSpPr>
          <p:cNvPr id="8" name="TextBox 7">
            <a:extLst>
              <a:ext uri="{FF2B5EF4-FFF2-40B4-BE49-F238E27FC236}">
                <a16:creationId xmlns:a16="http://schemas.microsoft.com/office/drawing/2014/main" id="{0DF5A10A-BB91-231B-4AB3-2C3E35629A2B}"/>
              </a:ext>
            </a:extLst>
          </p:cNvPr>
          <p:cNvSpPr txBox="1"/>
          <p:nvPr/>
        </p:nvSpPr>
        <p:spPr>
          <a:xfrm>
            <a:off x="672726" y="5644538"/>
            <a:ext cx="7761971" cy="58477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https://www.airforcesmallbiz.af.mil/Support-Programs/MENTOR-PROTEGE-Program/</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73299304-AF17-F235-2347-BD88A3814CD4}"/>
              </a:ext>
            </a:extLst>
          </p:cNvPr>
          <p:cNvSpPr txBox="1"/>
          <p:nvPr/>
        </p:nvSpPr>
        <p:spPr>
          <a:xfrm>
            <a:off x="216633" y="4265083"/>
            <a:ext cx="8426448" cy="132343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Mentor-Protégé Contact:  David.Sikora.2@us.af.mil</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more information, visit the link below:</a:t>
            </a:r>
          </a:p>
        </p:txBody>
      </p:sp>
    </p:spTree>
    <p:extLst>
      <p:ext uri="{BB962C8B-B14F-4D97-AF65-F5344CB8AC3E}">
        <p14:creationId xmlns:p14="http://schemas.microsoft.com/office/powerpoint/2010/main" val="915811310"/>
      </p:ext>
    </p:extLst>
  </p:cSld>
  <p:clrMapOvr>
    <a:masterClrMapping/>
  </p:clrMapOvr>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F Briefing Template (Fullscreen)" id="{BA15137A-2488-40B3-B1C6-99745E5A1DDC}" vid="{34658A4F-8537-4803-AD15-4153E1833C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79A566727D1104FB071E1D79EFC92BB" ma:contentTypeVersion="1" ma:contentTypeDescription="Create a new document." ma:contentTypeScope="" ma:versionID="4f5f16b19ae07ec9d4e94f00c2b98b86">
  <xsd:schema xmlns:xsd="http://www.w3.org/2001/XMLSchema" xmlns:xs="http://www.w3.org/2001/XMLSchema" xmlns:p="http://schemas.microsoft.com/office/2006/metadata/properties" xmlns:ns2="b85b524a-9658-43d9-a047-2cf7c7abe774" targetNamespace="http://schemas.microsoft.com/office/2006/metadata/properties" ma:root="true" ma:fieldsID="d1161c927a350ebe3fa7d64fe57de403" ns2:_="">
    <xsd:import namespace="b85b524a-9658-43d9-a047-2cf7c7abe7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5b524a-9658-43d9-a047-2cf7c7abe7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LongProperties xmlns="http://schemas.microsoft.com/office/2006/metadata/longProperties"/>
</file>

<file path=customXml/item6.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a3VvaDwvVXNlck5hbWU+PERhdGVUaW1lPjIvNC8yMDIwIDg6MTk6MDQgUE08L0RhdGVUaW1lPjxMYWJlbFN0cmluZz5VbnJlc3RyaWN0ZWQ8L0xhYmVsU3RyaW5nPjwvaXRlbT48L2xhYmVsSGlzdG9yeT4=</Value>
</WrappedLabelHistory>
</file>

<file path=customXml/itemProps1.xml><?xml version="1.0" encoding="utf-8"?>
<ds:datastoreItem xmlns:ds="http://schemas.openxmlformats.org/officeDocument/2006/customXml" ds:itemID="{CB735D54-B6C0-472A-9FF7-E9037BE8ABA2}">
  <ds:schemaRefs>
    <ds:schemaRef ds:uri="http://schemas.microsoft.com/sharepoint/v3/contenttype/forms"/>
  </ds:schemaRefs>
</ds:datastoreItem>
</file>

<file path=customXml/itemProps2.xml><?xml version="1.0" encoding="utf-8"?>
<ds:datastoreItem xmlns:ds="http://schemas.openxmlformats.org/officeDocument/2006/customXml" ds:itemID="{34509F5B-942F-4BCB-8511-724FCA3B09DB}">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25CAF97F-FF64-4D27-993B-807F8FDA3DB7}">
  <ds:schemaRefs>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b85b524a-9658-43d9-a047-2cf7c7abe774"/>
    <ds:schemaRef ds:uri="http://purl.org/dc/elements/1.1/"/>
  </ds:schemaRefs>
</ds:datastoreItem>
</file>

<file path=customXml/itemProps4.xml><?xml version="1.0" encoding="utf-8"?>
<ds:datastoreItem xmlns:ds="http://schemas.openxmlformats.org/officeDocument/2006/customXml" ds:itemID="{04C42A7C-338F-4128-8A89-3D1917295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5b524a-9658-43d9-a047-2cf7c7abe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2B76427-5C8E-433F-BDD4-18B3134AE9E8}">
  <ds:schemaRefs>
    <ds:schemaRef ds:uri="http://schemas.microsoft.com/office/2006/metadata/longProperties"/>
  </ds:schemaRefs>
</ds:datastoreItem>
</file>

<file path=customXml/itemProps6.xml><?xml version="1.0" encoding="utf-8"?>
<ds:datastoreItem xmlns:ds="http://schemas.openxmlformats.org/officeDocument/2006/customXml" ds:itemID="{CCCC3C5E-9135-4970-90CF-87A9E3FBF002}">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I - DAF Briefing Template (Fullscreen)</Template>
  <TotalTime>476</TotalTime>
  <Words>3260</Words>
  <Application>Microsoft Macintosh PowerPoint</Application>
  <PresentationFormat>On-screen Show (4:3)</PresentationFormat>
  <Paragraphs>457</Paragraphs>
  <Slides>28</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Arial-BoldItalicMT</vt:lpstr>
      <vt:lpstr>Calibri</vt:lpstr>
      <vt:lpstr>Century Schoolbook</vt:lpstr>
      <vt:lpstr>Franklin Gothic Book</vt:lpstr>
      <vt:lpstr>Montserrat</vt:lpstr>
      <vt:lpstr>OldErika</vt:lpstr>
      <vt:lpstr>Source Sans Pro</vt:lpstr>
      <vt:lpstr>Times New Roman</vt:lpstr>
      <vt:lpstr>Trebuchet MS</vt:lpstr>
      <vt:lpstr>Wingdings</vt:lpstr>
      <vt:lpstr>USAF(Unclas)</vt:lpstr>
      <vt:lpstr>Contract Opportunities Direct from Agencies</vt:lpstr>
      <vt:lpstr>PowerPoint Presentation</vt:lpstr>
      <vt:lpstr>SAF/SB Organization Chart</vt:lpstr>
      <vt:lpstr>SAF/SB &amp; USSF</vt:lpstr>
      <vt:lpstr>What We Do:  SAF/SB Missions &amp; Functions</vt:lpstr>
      <vt:lpstr>Small Business Program Support</vt:lpstr>
      <vt:lpstr>SAF/SB Program  Topics of Interest</vt:lpstr>
      <vt:lpstr>SBIR / STTR</vt:lpstr>
      <vt:lpstr>Mentor-Protégé Program  (MPP)</vt:lpstr>
      <vt:lpstr>First LOOK:  SAF/AQC-led Initiative</vt:lpstr>
      <vt:lpstr>SBA Veteran Small Business Certification Program (Effective 10 Jan 23)</vt:lpstr>
      <vt:lpstr>FY22 Recap: SAF/SB and DAF SBPs’ Outreach Activities</vt:lpstr>
      <vt:lpstr>Stay Connected With Us</vt:lpstr>
      <vt:lpstr>Use Available Resources</vt:lpstr>
      <vt:lpstr>Questions?</vt:lpstr>
      <vt:lpstr>Backup Slides</vt:lpstr>
      <vt:lpstr>SAF/SB Missions &amp;  Functions in Focus</vt:lpstr>
      <vt:lpstr>National Defense Strategy</vt:lpstr>
      <vt:lpstr>SAF/SB Linkages</vt:lpstr>
      <vt:lpstr>National Security Imperative</vt:lpstr>
      <vt:lpstr>DoD Equity Action Plan</vt:lpstr>
      <vt:lpstr>Advancing Equity in Federal Procurement (SECDEF and SECAF SB Contracting Memos)</vt:lpstr>
      <vt:lpstr>U.S. Senate Committee on Small Business &amp; Entrepreneurship</vt:lpstr>
      <vt:lpstr>House of Representatives  Committee on Small Business</vt:lpstr>
      <vt:lpstr>How to do Business  with the Air Force</vt:lpstr>
      <vt:lpstr>Finding New Ways to Engage  SBs and Infuse Innovation</vt:lpstr>
      <vt:lpstr>Know Your Target Market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NWADIBIA, BENJAMIN C CTR USAF HAF SAF/SB</dc:creator>
  <cp:lastModifiedBy>McKenzie Carter</cp:lastModifiedBy>
  <cp:revision>23</cp:revision>
  <cp:lastPrinted>2001-11-16T21:52:41Z</cp:lastPrinted>
  <dcterms:created xsi:type="dcterms:W3CDTF">2023-01-09T02:11:17Z</dcterms:created>
  <dcterms:modified xsi:type="dcterms:W3CDTF">2023-02-14T21:35:47Z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BOLAND, PAUL S CTR US Air Force HAF SAF/AAIE</vt:lpwstr>
  </property>
  <property fmtid="{D5CDD505-2E9C-101B-9397-08002B2CF9AE}" pid="4" name="display_urn:schemas-microsoft-com:office:office#Author">
    <vt:lpwstr>BOLAND, PAUL S CTR US Air Force HAF SAF/AAIE</vt:lpwstr>
  </property>
  <property fmtid="{D5CDD505-2E9C-101B-9397-08002B2CF9AE}" pid="5" name="ContentTypeId">
    <vt:lpwstr>0x010100779A566727D1104FB071E1D79EFC92BB</vt:lpwstr>
  </property>
  <property fmtid="{D5CDD505-2E9C-101B-9397-08002B2CF9AE}" pid="6" name="docIndexRef">
    <vt:lpwstr>fa4a94e2-2d88-458e-8446-acee4b33500c</vt:lpwstr>
  </property>
  <property fmtid="{D5CDD505-2E9C-101B-9397-08002B2CF9AE}" pid="7" name="bjSaver">
    <vt:lpwstr>csANyegsFFT3vh2KmsBRRM7Z5Khnb7NR</vt:lpwstr>
  </property>
  <property fmtid="{D5CDD505-2E9C-101B-9397-08002B2CF9AE}" pid="8"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9" name="bjDocumentLabelXML-0">
    <vt:lpwstr>ames.com/2008/01/sie/internal/label"&gt;&lt;element uid="42834bfb-1ec1-4beb-bd64-eb83fb3cb3f3" value="" /&gt;&lt;/sisl&gt;</vt:lpwstr>
  </property>
  <property fmtid="{D5CDD505-2E9C-101B-9397-08002B2CF9AE}" pid="10" name="bjDocumentSecurityLabel">
    <vt:lpwstr>Unrestricted</vt:lpwstr>
  </property>
  <property fmtid="{D5CDD505-2E9C-101B-9397-08002B2CF9AE}" pid="11" name="bjLabelHistoryID">
    <vt:lpwstr>{CCCC3C5E-9135-4970-90CF-87A9E3FBF002}</vt:lpwstr>
  </property>
</Properties>
</file>