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8" r:id="rId3"/>
    <p:sldId id="269" r:id="rId4"/>
    <p:sldId id="257" r:id="rId5"/>
    <p:sldId id="258" r:id="rId6"/>
    <p:sldId id="270" r:id="rId7"/>
    <p:sldId id="272" r:id="rId8"/>
    <p:sldId id="273" r:id="rId9"/>
    <p:sldId id="274" r:id="rId10"/>
    <p:sldId id="275" r:id="rId11"/>
    <p:sldId id="278" r:id="rId12"/>
    <p:sldId id="276" r:id="rId13"/>
    <p:sldId id="280" r:id="rId14"/>
    <p:sldId id="277" r:id="rId15"/>
    <p:sldId id="279" r:id="rId16"/>
    <p:sldId id="265" r:id="rId17"/>
    <p:sldId id="2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9D5A"/>
    <a:srgbClr val="2C3A52"/>
    <a:srgbClr val="202C41"/>
    <a:srgbClr val="646E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11"/>
    <p:restoredTop sz="96327"/>
  </p:normalViewPr>
  <p:slideViewPr>
    <p:cSldViewPr snapToGrid="0" snapToObjects="1">
      <p:cViewPr varScale="1">
        <p:scale>
          <a:sx n="110" d="100"/>
          <a:sy n="110" d="100"/>
        </p:scale>
        <p:origin x="2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3SBC - Title Slide">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9F2056A2-4CB4-F69C-AAE5-685566BE53C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 y="0"/>
            <a:ext cx="12192002" cy="6437478"/>
          </a:xfrm>
          <a:prstGeom prst="rect">
            <a:avLst/>
          </a:prstGeom>
        </p:spPr>
      </p:pic>
      <p:sp>
        <p:nvSpPr>
          <p:cNvPr id="8" name="Rectangle 7">
            <a:extLst>
              <a:ext uri="{FF2B5EF4-FFF2-40B4-BE49-F238E27FC236}">
                <a16:creationId xmlns:a16="http://schemas.microsoft.com/office/drawing/2014/main" id="{ACA6F8A3-DA16-65A8-25C2-A2FEA0742C85}"/>
              </a:ext>
            </a:extLst>
          </p:cNvPr>
          <p:cNvSpPr/>
          <p:nvPr userDrawn="1"/>
        </p:nvSpPr>
        <p:spPr>
          <a:xfrm>
            <a:off x="0" y="5301049"/>
            <a:ext cx="12192000" cy="1556951"/>
          </a:xfrm>
          <a:prstGeom prst="rect">
            <a:avLst/>
          </a:prstGeom>
          <a:solidFill>
            <a:srgbClr val="2C3A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 company name&#10;&#10;Description automatically generated">
            <a:extLst>
              <a:ext uri="{FF2B5EF4-FFF2-40B4-BE49-F238E27FC236}">
                <a16:creationId xmlns:a16="http://schemas.microsoft.com/office/drawing/2014/main" id="{982950CD-F4F7-6B17-69B5-8064E5A211E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25458" y="517947"/>
            <a:ext cx="5141084" cy="4272658"/>
          </a:xfrm>
          <a:prstGeom prst="rect">
            <a:avLst/>
          </a:prstGeom>
        </p:spPr>
      </p:pic>
      <p:sp>
        <p:nvSpPr>
          <p:cNvPr id="15" name="Title 1">
            <a:extLst>
              <a:ext uri="{FF2B5EF4-FFF2-40B4-BE49-F238E27FC236}">
                <a16:creationId xmlns:a16="http://schemas.microsoft.com/office/drawing/2014/main" id="{916ABDBD-C911-6F20-924E-D9EFB6B002BA}"/>
              </a:ext>
            </a:extLst>
          </p:cNvPr>
          <p:cNvSpPr>
            <a:spLocks noGrp="1"/>
          </p:cNvSpPr>
          <p:nvPr>
            <p:ph type="title" hasCustomPrompt="1"/>
          </p:nvPr>
        </p:nvSpPr>
        <p:spPr>
          <a:xfrm>
            <a:off x="838200" y="5353154"/>
            <a:ext cx="10515600" cy="888736"/>
          </a:xfrm>
        </p:spPr>
        <p:txBody>
          <a:bodyPr>
            <a:normAutofit/>
          </a:bodyPr>
          <a:lstStyle>
            <a:lvl1pPr algn="ctr">
              <a:defRPr sz="4000" b="1">
                <a:solidFill>
                  <a:srgbClr val="B49D5A"/>
                </a:solidFill>
                <a:latin typeface="Trebuchet MS" panose="020B0703020202090204" pitchFamily="34" charset="0"/>
              </a:defRPr>
            </a:lvl1pPr>
          </a:lstStyle>
          <a:p>
            <a:r>
              <a:rPr lang="en-US" dirty="0"/>
              <a:t>Session Title</a:t>
            </a:r>
          </a:p>
        </p:txBody>
      </p:sp>
      <p:sp>
        <p:nvSpPr>
          <p:cNvPr id="18" name="Text Placeholder 2">
            <a:extLst>
              <a:ext uri="{FF2B5EF4-FFF2-40B4-BE49-F238E27FC236}">
                <a16:creationId xmlns:a16="http://schemas.microsoft.com/office/drawing/2014/main" id="{64765902-493D-6E64-28F9-69929D8AAE25}"/>
              </a:ext>
            </a:extLst>
          </p:cNvPr>
          <p:cNvSpPr>
            <a:spLocks noGrp="1"/>
          </p:cNvSpPr>
          <p:nvPr>
            <p:ph type="body" idx="1" hasCustomPrompt="1"/>
          </p:nvPr>
        </p:nvSpPr>
        <p:spPr>
          <a:xfrm>
            <a:off x="831850" y="6206721"/>
            <a:ext cx="10515600" cy="509952"/>
          </a:xfrm>
        </p:spPr>
        <p:txBody>
          <a:bodyPr>
            <a:normAutofit/>
          </a:bodyPr>
          <a:lstStyle>
            <a:lvl1pPr marL="0" indent="0" algn="ctr">
              <a:buNone/>
              <a:defRPr sz="2800">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Speaker / Moderator Name, Organization</a:t>
            </a:r>
          </a:p>
        </p:txBody>
      </p:sp>
      <p:cxnSp>
        <p:nvCxnSpPr>
          <p:cNvPr id="20" name="Straight Connector 19">
            <a:extLst>
              <a:ext uri="{FF2B5EF4-FFF2-40B4-BE49-F238E27FC236}">
                <a16:creationId xmlns:a16="http://schemas.microsoft.com/office/drawing/2014/main" id="{F61FA8E6-8441-258C-7255-969C739B2AE7}"/>
              </a:ext>
            </a:extLst>
          </p:cNvPr>
          <p:cNvCxnSpPr>
            <a:cxnSpLocks/>
          </p:cNvCxnSpPr>
          <p:nvPr userDrawn="1"/>
        </p:nvCxnSpPr>
        <p:spPr>
          <a:xfrm>
            <a:off x="-2" y="5157339"/>
            <a:ext cx="12192002" cy="0"/>
          </a:xfrm>
          <a:prstGeom prst="line">
            <a:avLst/>
          </a:prstGeom>
          <a:ln w="38100">
            <a:solidFill>
              <a:srgbClr val="B49D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598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23SBC - Contact Info">
    <p:spTree>
      <p:nvGrpSpPr>
        <p:cNvPr id="1" name=""/>
        <p:cNvGrpSpPr/>
        <p:nvPr/>
      </p:nvGrpSpPr>
      <p:grpSpPr>
        <a:xfrm>
          <a:off x="0" y="0"/>
          <a:ext cx="0" cy="0"/>
          <a:chOff x="0" y="0"/>
          <a:chExt cx="0" cy="0"/>
        </a:xfrm>
      </p:grpSpPr>
      <p:sp>
        <p:nvSpPr>
          <p:cNvPr id="10" name="Text Placeholder 25">
            <a:extLst>
              <a:ext uri="{FF2B5EF4-FFF2-40B4-BE49-F238E27FC236}">
                <a16:creationId xmlns:a16="http://schemas.microsoft.com/office/drawing/2014/main" id="{5CA08FA5-20A5-3F4A-E29A-4C46273EDDC4}"/>
              </a:ext>
            </a:extLst>
          </p:cNvPr>
          <p:cNvSpPr>
            <a:spLocks noGrp="1"/>
          </p:cNvSpPr>
          <p:nvPr>
            <p:ph type="body" sz="quarter" idx="12" hasCustomPrompt="1"/>
          </p:nvPr>
        </p:nvSpPr>
        <p:spPr>
          <a:xfrm>
            <a:off x="1085633" y="1242297"/>
            <a:ext cx="4592640" cy="334320"/>
          </a:xfrm>
          <a:prstGeom prst="rect">
            <a:avLst/>
          </a:prstGeom>
        </p:spPr>
        <p:txBody>
          <a:bodyPr/>
          <a:lstStyle>
            <a:lvl1pPr marL="0" indent="0" algn="l">
              <a:buNone/>
              <a:defRPr sz="2000" b="1" i="0">
                <a:solidFill>
                  <a:srgbClr val="B49D5A"/>
                </a:solidFill>
                <a:latin typeface="Trebuchet MS" panose="020B0703020202090204" pitchFamily="34" charset="0"/>
              </a:defRPr>
            </a:lvl1pPr>
          </a:lstStyle>
          <a:p>
            <a:pPr lvl="0"/>
            <a:r>
              <a:rPr lang="en-US" dirty="0"/>
              <a:t>Speaker Name, Organization</a:t>
            </a:r>
          </a:p>
        </p:txBody>
      </p:sp>
      <p:sp>
        <p:nvSpPr>
          <p:cNvPr id="11" name="Text Placeholder 25">
            <a:extLst>
              <a:ext uri="{FF2B5EF4-FFF2-40B4-BE49-F238E27FC236}">
                <a16:creationId xmlns:a16="http://schemas.microsoft.com/office/drawing/2014/main" id="{BF16B36C-D0FE-5453-FBD7-30F18067B8A5}"/>
              </a:ext>
            </a:extLst>
          </p:cNvPr>
          <p:cNvSpPr>
            <a:spLocks noGrp="1"/>
          </p:cNvSpPr>
          <p:nvPr>
            <p:ph type="body" sz="quarter" idx="13" hasCustomPrompt="1"/>
          </p:nvPr>
        </p:nvSpPr>
        <p:spPr>
          <a:xfrm>
            <a:off x="1085633" y="1611503"/>
            <a:ext cx="4592640" cy="277341"/>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Email Address</a:t>
            </a:r>
          </a:p>
        </p:txBody>
      </p:sp>
      <p:sp>
        <p:nvSpPr>
          <p:cNvPr id="12" name="Text Placeholder 25">
            <a:extLst>
              <a:ext uri="{FF2B5EF4-FFF2-40B4-BE49-F238E27FC236}">
                <a16:creationId xmlns:a16="http://schemas.microsoft.com/office/drawing/2014/main" id="{E59F5C5D-49BB-D57F-1A81-E5BB40FC36D6}"/>
              </a:ext>
            </a:extLst>
          </p:cNvPr>
          <p:cNvSpPr>
            <a:spLocks noGrp="1"/>
          </p:cNvSpPr>
          <p:nvPr>
            <p:ph type="body" sz="quarter" idx="14" hasCustomPrompt="1"/>
          </p:nvPr>
        </p:nvSpPr>
        <p:spPr>
          <a:xfrm>
            <a:off x="1085632" y="1933394"/>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Phone Number</a:t>
            </a:r>
          </a:p>
        </p:txBody>
      </p:sp>
      <p:sp>
        <p:nvSpPr>
          <p:cNvPr id="13" name="Text Placeholder 25">
            <a:extLst>
              <a:ext uri="{FF2B5EF4-FFF2-40B4-BE49-F238E27FC236}">
                <a16:creationId xmlns:a16="http://schemas.microsoft.com/office/drawing/2014/main" id="{374F402B-9FA4-0EFA-7B77-EA6136625B33}"/>
              </a:ext>
            </a:extLst>
          </p:cNvPr>
          <p:cNvSpPr>
            <a:spLocks noGrp="1"/>
          </p:cNvSpPr>
          <p:nvPr>
            <p:ph type="body" sz="quarter" idx="15" hasCustomPrompt="1"/>
          </p:nvPr>
        </p:nvSpPr>
        <p:spPr>
          <a:xfrm>
            <a:off x="1085631" y="2256660"/>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Website</a:t>
            </a:r>
          </a:p>
        </p:txBody>
      </p:sp>
      <p:sp>
        <p:nvSpPr>
          <p:cNvPr id="14" name="Text Placeholder 25">
            <a:extLst>
              <a:ext uri="{FF2B5EF4-FFF2-40B4-BE49-F238E27FC236}">
                <a16:creationId xmlns:a16="http://schemas.microsoft.com/office/drawing/2014/main" id="{B037760C-71E2-7DF4-35F0-4724CBEA308D}"/>
              </a:ext>
            </a:extLst>
          </p:cNvPr>
          <p:cNvSpPr>
            <a:spLocks noGrp="1"/>
          </p:cNvSpPr>
          <p:nvPr>
            <p:ph type="body" sz="quarter" idx="16" hasCustomPrompt="1"/>
          </p:nvPr>
        </p:nvSpPr>
        <p:spPr>
          <a:xfrm>
            <a:off x="6533933" y="1242297"/>
            <a:ext cx="4592640" cy="334320"/>
          </a:xfrm>
          <a:prstGeom prst="rect">
            <a:avLst/>
          </a:prstGeom>
        </p:spPr>
        <p:txBody>
          <a:bodyPr/>
          <a:lstStyle>
            <a:lvl1pPr marL="0" indent="0" algn="l">
              <a:buNone/>
              <a:defRPr sz="2000" b="1" i="0">
                <a:solidFill>
                  <a:srgbClr val="B49D5A"/>
                </a:solidFill>
                <a:latin typeface="Trebuchet MS" panose="020B0703020202090204" pitchFamily="34" charset="0"/>
              </a:defRPr>
            </a:lvl1pPr>
          </a:lstStyle>
          <a:p>
            <a:pPr lvl="0"/>
            <a:r>
              <a:rPr lang="en-US" dirty="0"/>
              <a:t>Speaker Name, Organization</a:t>
            </a:r>
          </a:p>
        </p:txBody>
      </p:sp>
      <p:sp>
        <p:nvSpPr>
          <p:cNvPr id="15" name="Text Placeholder 25">
            <a:extLst>
              <a:ext uri="{FF2B5EF4-FFF2-40B4-BE49-F238E27FC236}">
                <a16:creationId xmlns:a16="http://schemas.microsoft.com/office/drawing/2014/main" id="{25D5B37C-9EAD-5C08-B604-F83E4872DB12}"/>
              </a:ext>
            </a:extLst>
          </p:cNvPr>
          <p:cNvSpPr>
            <a:spLocks noGrp="1"/>
          </p:cNvSpPr>
          <p:nvPr>
            <p:ph type="body" sz="quarter" idx="17" hasCustomPrompt="1"/>
          </p:nvPr>
        </p:nvSpPr>
        <p:spPr>
          <a:xfrm>
            <a:off x="6533933" y="1611503"/>
            <a:ext cx="4592640" cy="277341"/>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Email Address</a:t>
            </a:r>
          </a:p>
        </p:txBody>
      </p:sp>
      <p:sp>
        <p:nvSpPr>
          <p:cNvPr id="16" name="Text Placeholder 25">
            <a:extLst>
              <a:ext uri="{FF2B5EF4-FFF2-40B4-BE49-F238E27FC236}">
                <a16:creationId xmlns:a16="http://schemas.microsoft.com/office/drawing/2014/main" id="{BB5E5133-A635-3A19-51BC-B9A081594629}"/>
              </a:ext>
            </a:extLst>
          </p:cNvPr>
          <p:cNvSpPr>
            <a:spLocks noGrp="1"/>
          </p:cNvSpPr>
          <p:nvPr>
            <p:ph type="body" sz="quarter" idx="18" hasCustomPrompt="1"/>
          </p:nvPr>
        </p:nvSpPr>
        <p:spPr>
          <a:xfrm>
            <a:off x="6533932" y="1933394"/>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Phone Number</a:t>
            </a:r>
          </a:p>
        </p:txBody>
      </p:sp>
      <p:sp>
        <p:nvSpPr>
          <p:cNvPr id="17" name="Text Placeholder 25">
            <a:extLst>
              <a:ext uri="{FF2B5EF4-FFF2-40B4-BE49-F238E27FC236}">
                <a16:creationId xmlns:a16="http://schemas.microsoft.com/office/drawing/2014/main" id="{71414711-2924-EF61-089C-8E6AF14DD61D}"/>
              </a:ext>
            </a:extLst>
          </p:cNvPr>
          <p:cNvSpPr>
            <a:spLocks noGrp="1"/>
          </p:cNvSpPr>
          <p:nvPr>
            <p:ph type="body" sz="quarter" idx="19" hasCustomPrompt="1"/>
          </p:nvPr>
        </p:nvSpPr>
        <p:spPr>
          <a:xfrm>
            <a:off x="6533931" y="2256660"/>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Website</a:t>
            </a:r>
          </a:p>
        </p:txBody>
      </p:sp>
      <p:sp>
        <p:nvSpPr>
          <p:cNvPr id="18" name="Text Placeholder 25">
            <a:extLst>
              <a:ext uri="{FF2B5EF4-FFF2-40B4-BE49-F238E27FC236}">
                <a16:creationId xmlns:a16="http://schemas.microsoft.com/office/drawing/2014/main" id="{B9FAD080-8047-D65A-CE6E-C7D07453A6A7}"/>
              </a:ext>
            </a:extLst>
          </p:cNvPr>
          <p:cNvSpPr>
            <a:spLocks noGrp="1"/>
          </p:cNvSpPr>
          <p:nvPr>
            <p:ph type="body" sz="quarter" idx="20" hasCustomPrompt="1"/>
          </p:nvPr>
        </p:nvSpPr>
        <p:spPr>
          <a:xfrm>
            <a:off x="1085633" y="2860638"/>
            <a:ext cx="4592640" cy="334320"/>
          </a:xfrm>
          <a:prstGeom prst="rect">
            <a:avLst/>
          </a:prstGeom>
        </p:spPr>
        <p:txBody>
          <a:bodyPr/>
          <a:lstStyle>
            <a:lvl1pPr marL="0" indent="0" algn="l">
              <a:buNone/>
              <a:defRPr sz="2000" b="1" i="0">
                <a:solidFill>
                  <a:srgbClr val="B49D5A"/>
                </a:solidFill>
                <a:latin typeface="Trebuchet MS" panose="020B0703020202090204" pitchFamily="34" charset="0"/>
              </a:defRPr>
            </a:lvl1pPr>
          </a:lstStyle>
          <a:p>
            <a:pPr lvl="0"/>
            <a:r>
              <a:rPr lang="en-US" dirty="0"/>
              <a:t>Speaker Name, Organization</a:t>
            </a:r>
          </a:p>
        </p:txBody>
      </p:sp>
      <p:sp>
        <p:nvSpPr>
          <p:cNvPr id="19" name="Text Placeholder 25">
            <a:extLst>
              <a:ext uri="{FF2B5EF4-FFF2-40B4-BE49-F238E27FC236}">
                <a16:creationId xmlns:a16="http://schemas.microsoft.com/office/drawing/2014/main" id="{A28BE422-1366-3BA3-6CA6-914C9F76FB85}"/>
              </a:ext>
            </a:extLst>
          </p:cNvPr>
          <p:cNvSpPr>
            <a:spLocks noGrp="1"/>
          </p:cNvSpPr>
          <p:nvPr>
            <p:ph type="body" sz="quarter" idx="21" hasCustomPrompt="1"/>
          </p:nvPr>
        </p:nvSpPr>
        <p:spPr>
          <a:xfrm>
            <a:off x="1085633" y="3229844"/>
            <a:ext cx="4592640" cy="277341"/>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Email Address</a:t>
            </a:r>
          </a:p>
        </p:txBody>
      </p:sp>
      <p:sp>
        <p:nvSpPr>
          <p:cNvPr id="20" name="Text Placeholder 25">
            <a:extLst>
              <a:ext uri="{FF2B5EF4-FFF2-40B4-BE49-F238E27FC236}">
                <a16:creationId xmlns:a16="http://schemas.microsoft.com/office/drawing/2014/main" id="{A3ECC47E-4095-0D06-9872-AC6B197F3E2B}"/>
              </a:ext>
            </a:extLst>
          </p:cNvPr>
          <p:cNvSpPr>
            <a:spLocks noGrp="1"/>
          </p:cNvSpPr>
          <p:nvPr>
            <p:ph type="body" sz="quarter" idx="22" hasCustomPrompt="1"/>
          </p:nvPr>
        </p:nvSpPr>
        <p:spPr>
          <a:xfrm>
            <a:off x="1085632" y="3551735"/>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Phone Number</a:t>
            </a:r>
          </a:p>
        </p:txBody>
      </p:sp>
      <p:sp>
        <p:nvSpPr>
          <p:cNvPr id="21" name="Text Placeholder 25">
            <a:extLst>
              <a:ext uri="{FF2B5EF4-FFF2-40B4-BE49-F238E27FC236}">
                <a16:creationId xmlns:a16="http://schemas.microsoft.com/office/drawing/2014/main" id="{BA9B0051-B1D6-93F0-2921-0EF4EC111135}"/>
              </a:ext>
            </a:extLst>
          </p:cNvPr>
          <p:cNvSpPr>
            <a:spLocks noGrp="1"/>
          </p:cNvSpPr>
          <p:nvPr>
            <p:ph type="body" sz="quarter" idx="23" hasCustomPrompt="1"/>
          </p:nvPr>
        </p:nvSpPr>
        <p:spPr>
          <a:xfrm>
            <a:off x="1085631" y="3875001"/>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Website</a:t>
            </a:r>
          </a:p>
        </p:txBody>
      </p:sp>
      <p:sp>
        <p:nvSpPr>
          <p:cNvPr id="22" name="Text Placeholder 25">
            <a:extLst>
              <a:ext uri="{FF2B5EF4-FFF2-40B4-BE49-F238E27FC236}">
                <a16:creationId xmlns:a16="http://schemas.microsoft.com/office/drawing/2014/main" id="{B7D82FA3-DE3B-A4C5-B4AB-F6E8F35C6636}"/>
              </a:ext>
            </a:extLst>
          </p:cNvPr>
          <p:cNvSpPr>
            <a:spLocks noGrp="1"/>
          </p:cNvSpPr>
          <p:nvPr>
            <p:ph type="body" sz="quarter" idx="24" hasCustomPrompt="1"/>
          </p:nvPr>
        </p:nvSpPr>
        <p:spPr>
          <a:xfrm>
            <a:off x="6533933" y="2860638"/>
            <a:ext cx="4592640" cy="334320"/>
          </a:xfrm>
          <a:prstGeom prst="rect">
            <a:avLst/>
          </a:prstGeom>
        </p:spPr>
        <p:txBody>
          <a:bodyPr/>
          <a:lstStyle>
            <a:lvl1pPr marL="0" indent="0" algn="l">
              <a:buNone/>
              <a:defRPr sz="2000" b="1" i="0">
                <a:solidFill>
                  <a:srgbClr val="B49D5A"/>
                </a:solidFill>
                <a:latin typeface="Trebuchet MS" panose="020B0703020202090204" pitchFamily="34" charset="0"/>
              </a:defRPr>
            </a:lvl1pPr>
          </a:lstStyle>
          <a:p>
            <a:pPr lvl="0"/>
            <a:r>
              <a:rPr lang="en-US" dirty="0"/>
              <a:t>Speaker Name, Organization</a:t>
            </a:r>
          </a:p>
        </p:txBody>
      </p:sp>
      <p:sp>
        <p:nvSpPr>
          <p:cNvPr id="23" name="Text Placeholder 25">
            <a:extLst>
              <a:ext uri="{FF2B5EF4-FFF2-40B4-BE49-F238E27FC236}">
                <a16:creationId xmlns:a16="http://schemas.microsoft.com/office/drawing/2014/main" id="{7E1FB705-21B4-7EC8-995C-64D1CCA38E49}"/>
              </a:ext>
            </a:extLst>
          </p:cNvPr>
          <p:cNvSpPr>
            <a:spLocks noGrp="1"/>
          </p:cNvSpPr>
          <p:nvPr>
            <p:ph type="body" sz="quarter" idx="25" hasCustomPrompt="1"/>
          </p:nvPr>
        </p:nvSpPr>
        <p:spPr>
          <a:xfrm>
            <a:off x="6533933" y="3229844"/>
            <a:ext cx="4592640" cy="277341"/>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Email Address</a:t>
            </a:r>
          </a:p>
        </p:txBody>
      </p:sp>
      <p:sp>
        <p:nvSpPr>
          <p:cNvPr id="24" name="Text Placeholder 25">
            <a:extLst>
              <a:ext uri="{FF2B5EF4-FFF2-40B4-BE49-F238E27FC236}">
                <a16:creationId xmlns:a16="http://schemas.microsoft.com/office/drawing/2014/main" id="{0716A3B5-2036-75D7-3A94-0CF9893958BD}"/>
              </a:ext>
            </a:extLst>
          </p:cNvPr>
          <p:cNvSpPr>
            <a:spLocks noGrp="1"/>
          </p:cNvSpPr>
          <p:nvPr>
            <p:ph type="body" sz="quarter" idx="26" hasCustomPrompt="1"/>
          </p:nvPr>
        </p:nvSpPr>
        <p:spPr>
          <a:xfrm>
            <a:off x="6533932" y="3551735"/>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Phone Number</a:t>
            </a:r>
          </a:p>
        </p:txBody>
      </p:sp>
      <p:sp>
        <p:nvSpPr>
          <p:cNvPr id="25" name="Text Placeholder 25">
            <a:extLst>
              <a:ext uri="{FF2B5EF4-FFF2-40B4-BE49-F238E27FC236}">
                <a16:creationId xmlns:a16="http://schemas.microsoft.com/office/drawing/2014/main" id="{201CAEF0-DC36-2A04-93EE-1FD6B267415E}"/>
              </a:ext>
            </a:extLst>
          </p:cNvPr>
          <p:cNvSpPr>
            <a:spLocks noGrp="1"/>
          </p:cNvSpPr>
          <p:nvPr>
            <p:ph type="body" sz="quarter" idx="27" hasCustomPrompt="1"/>
          </p:nvPr>
        </p:nvSpPr>
        <p:spPr>
          <a:xfrm>
            <a:off x="6533931" y="3875001"/>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Website</a:t>
            </a:r>
          </a:p>
        </p:txBody>
      </p:sp>
      <p:sp>
        <p:nvSpPr>
          <p:cNvPr id="26" name="Text Placeholder 25">
            <a:extLst>
              <a:ext uri="{FF2B5EF4-FFF2-40B4-BE49-F238E27FC236}">
                <a16:creationId xmlns:a16="http://schemas.microsoft.com/office/drawing/2014/main" id="{650C6B4D-F4BB-2157-617E-0370BBD60CAF}"/>
              </a:ext>
            </a:extLst>
          </p:cNvPr>
          <p:cNvSpPr>
            <a:spLocks noGrp="1"/>
          </p:cNvSpPr>
          <p:nvPr>
            <p:ph type="body" sz="quarter" idx="28" hasCustomPrompt="1"/>
          </p:nvPr>
        </p:nvSpPr>
        <p:spPr>
          <a:xfrm>
            <a:off x="1085633" y="4471727"/>
            <a:ext cx="4592640" cy="334320"/>
          </a:xfrm>
          <a:prstGeom prst="rect">
            <a:avLst/>
          </a:prstGeom>
        </p:spPr>
        <p:txBody>
          <a:bodyPr/>
          <a:lstStyle>
            <a:lvl1pPr marL="0" indent="0" algn="l">
              <a:buNone/>
              <a:defRPr sz="2000" b="1" i="0">
                <a:solidFill>
                  <a:srgbClr val="B49D5A"/>
                </a:solidFill>
                <a:latin typeface="Trebuchet MS" panose="020B0703020202090204" pitchFamily="34" charset="0"/>
              </a:defRPr>
            </a:lvl1pPr>
          </a:lstStyle>
          <a:p>
            <a:pPr lvl="0"/>
            <a:r>
              <a:rPr lang="en-US" dirty="0"/>
              <a:t>Speaker Name, Organization</a:t>
            </a:r>
          </a:p>
        </p:txBody>
      </p:sp>
      <p:sp>
        <p:nvSpPr>
          <p:cNvPr id="27" name="Text Placeholder 25">
            <a:extLst>
              <a:ext uri="{FF2B5EF4-FFF2-40B4-BE49-F238E27FC236}">
                <a16:creationId xmlns:a16="http://schemas.microsoft.com/office/drawing/2014/main" id="{2B43DCA3-2B11-F51E-772B-F3C6B42B2C5C}"/>
              </a:ext>
            </a:extLst>
          </p:cNvPr>
          <p:cNvSpPr>
            <a:spLocks noGrp="1"/>
          </p:cNvSpPr>
          <p:nvPr>
            <p:ph type="body" sz="quarter" idx="29" hasCustomPrompt="1"/>
          </p:nvPr>
        </p:nvSpPr>
        <p:spPr>
          <a:xfrm>
            <a:off x="1085633" y="4840933"/>
            <a:ext cx="4592640" cy="277341"/>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Email Address</a:t>
            </a:r>
          </a:p>
        </p:txBody>
      </p:sp>
      <p:sp>
        <p:nvSpPr>
          <p:cNvPr id="28" name="Text Placeholder 25">
            <a:extLst>
              <a:ext uri="{FF2B5EF4-FFF2-40B4-BE49-F238E27FC236}">
                <a16:creationId xmlns:a16="http://schemas.microsoft.com/office/drawing/2014/main" id="{5C91D120-98FD-F797-9C24-0CED3414A4D2}"/>
              </a:ext>
            </a:extLst>
          </p:cNvPr>
          <p:cNvSpPr>
            <a:spLocks noGrp="1"/>
          </p:cNvSpPr>
          <p:nvPr>
            <p:ph type="body" sz="quarter" idx="30" hasCustomPrompt="1"/>
          </p:nvPr>
        </p:nvSpPr>
        <p:spPr>
          <a:xfrm>
            <a:off x="1085632" y="5162824"/>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Phone Number</a:t>
            </a:r>
          </a:p>
        </p:txBody>
      </p:sp>
      <p:sp>
        <p:nvSpPr>
          <p:cNvPr id="29" name="Text Placeholder 25">
            <a:extLst>
              <a:ext uri="{FF2B5EF4-FFF2-40B4-BE49-F238E27FC236}">
                <a16:creationId xmlns:a16="http://schemas.microsoft.com/office/drawing/2014/main" id="{5F64847A-C2AD-BCB0-DB59-3B89A675C601}"/>
              </a:ext>
            </a:extLst>
          </p:cNvPr>
          <p:cNvSpPr>
            <a:spLocks noGrp="1"/>
          </p:cNvSpPr>
          <p:nvPr>
            <p:ph type="body" sz="quarter" idx="31" hasCustomPrompt="1"/>
          </p:nvPr>
        </p:nvSpPr>
        <p:spPr>
          <a:xfrm>
            <a:off x="1085631" y="5486090"/>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Website</a:t>
            </a:r>
          </a:p>
        </p:txBody>
      </p:sp>
      <p:sp>
        <p:nvSpPr>
          <p:cNvPr id="30" name="Text Placeholder 25">
            <a:extLst>
              <a:ext uri="{FF2B5EF4-FFF2-40B4-BE49-F238E27FC236}">
                <a16:creationId xmlns:a16="http://schemas.microsoft.com/office/drawing/2014/main" id="{ED9729DC-B69D-2306-F00B-28F954A8E207}"/>
              </a:ext>
            </a:extLst>
          </p:cNvPr>
          <p:cNvSpPr>
            <a:spLocks noGrp="1"/>
          </p:cNvSpPr>
          <p:nvPr>
            <p:ph type="body" sz="quarter" idx="32" hasCustomPrompt="1"/>
          </p:nvPr>
        </p:nvSpPr>
        <p:spPr>
          <a:xfrm>
            <a:off x="6533933" y="4471727"/>
            <a:ext cx="4592640" cy="334320"/>
          </a:xfrm>
          <a:prstGeom prst="rect">
            <a:avLst/>
          </a:prstGeom>
        </p:spPr>
        <p:txBody>
          <a:bodyPr/>
          <a:lstStyle>
            <a:lvl1pPr marL="0" indent="0" algn="l">
              <a:buNone/>
              <a:defRPr sz="2000" b="1" i="0">
                <a:solidFill>
                  <a:srgbClr val="B49D5A"/>
                </a:solidFill>
                <a:latin typeface="Trebuchet MS" panose="020B0703020202090204" pitchFamily="34" charset="0"/>
              </a:defRPr>
            </a:lvl1pPr>
          </a:lstStyle>
          <a:p>
            <a:pPr lvl="0"/>
            <a:r>
              <a:rPr lang="en-US" dirty="0"/>
              <a:t>Speaker Name, Organization</a:t>
            </a:r>
          </a:p>
        </p:txBody>
      </p:sp>
      <p:sp>
        <p:nvSpPr>
          <p:cNvPr id="31" name="Text Placeholder 25">
            <a:extLst>
              <a:ext uri="{FF2B5EF4-FFF2-40B4-BE49-F238E27FC236}">
                <a16:creationId xmlns:a16="http://schemas.microsoft.com/office/drawing/2014/main" id="{A04F0918-21AA-8D55-D793-31A5F706A88B}"/>
              </a:ext>
            </a:extLst>
          </p:cNvPr>
          <p:cNvSpPr>
            <a:spLocks noGrp="1"/>
          </p:cNvSpPr>
          <p:nvPr>
            <p:ph type="body" sz="quarter" idx="33" hasCustomPrompt="1"/>
          </p:nvPr>
        </p:nvSpPr>
        <p:spPr>
          <a:xfrm>
            <a:off x="6533933" y="4840933"/>
            <a:ext cx="4592640" cy="277341"/>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Email Address</a:t>
            </a:r>
          </a:p>
        </p:txBody>
      </p:sp>
      <p:sp>
        <p:nvSpPr>
          <p:cNvPr id="32" name="Text Placeholder 25">
            <a:extLst>
              <a:ext uri="{FF2B5EF4-FFF2-40B4-BE49-F238E27FC236}">
                <a16:creationId xmlns:a16="http://schemas.microsoft.com/office/drawing/2014/main" id="{F7B86C37-C3FF-371D-3F48-F5A67F851119}"/>
              </a:ext>
            </a:extLst>
          </p:cNvPr>
          <p:cNvSpPr>
            <a:spLocks noGrp="1"/>
          </p:cNvSpPr>
          <p:nvPr>
            <p:ph type="body" sz="quarter" idx="34" hasCustomPrompt="1"/>
          </p:nvPr>
        </p:nvSpPr>
        <p:spPr>
          <a:xfrm>
            <a:off x="6533932" y="5162824"/>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Phone Number</a:t>
            </a:r>
          </a:p>
        </p:txBody>
      </p:sp>
      <p:sp>
        <p:nvSpPr>
          <p:cNvPr id="33" name="Text Placeholder 25">
            <a:extLst>
              <a:ext uri="{FF2B5EF4-FFF2-40B4-BE49-F238E27FC236}">
                <a16:creationId xmlns:a16="http://schemas.microsoft.com/office/drawing/2014/main" id="{6462C683-58B9-093C-2834-FE16B2010C06}"/>
              </a:ext>
            </a:extLst>
          </p:cNvPr>
          <p:cNvSpPr>
            <a:spLocks noGrp="1"/>
          </p:cNvSpPr>
          <p:nvPr>
            <p:ph type="body" sz="quarter" idx="35" hasCustomPrompt="1"/>
          </p:nvPr>
        </p:nvSpPr>
        <p:spPr>
          <a:xfrm>
            <a:off x="6533931" y="5486090"/>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Website</a:t>
            </a:r>
          </a:p>
        </p:txBody>
      </p:sp>
      <p:sp>
        <p:nvSpPr>
          <p:cNvPr id="34" name="TextBox 33">
            <a:extLst>
              <a:ext uri="{FF2B5EF4-FFF2-40B4-BE49-F238E27FC236}">
                <a16:creationId xmlns:a16="http://schemas.microsoft.com/office/drawing/2014/main" id="{B5350530-FEAC-A299-0BA0-64528813EAD9}"/>
              </a:ext>
            </a:extLst>
          </p:cNvPr>
          <p:cNvSpPr txBox="1"/>
          <p:nvPr userDrawn="1"/>
        </p:nvSpPr>
        <p:spPr>
          <a:xfrm>
            <a:off x="1085631" y="314660"/>
            <a:ext cx="10040940"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srgbClr val="B49D5A"/>
                </a:solidFill>
                <a:effectLst/>
                <a:latin typeface="Trebuchet MS" panose="020B0703020202090204" pitchFamily="34" charset="0"/>
              </a:rPr>
              <a:t>Contact Information</a:t>
            </a:r>
          </a:p>
        </p:txBody>
      </p:sp>
      <p:sp>
        <p:nvSpPr>
          <p:cNvPr id="42" name="Rectangle 41">
            <a:extLst>
              <a:ext uri="{FF2B5EF4-FFF2-40B4-BE49-F238E27FC236}">
                <a16:creationId xmlns:a16="http://schemas.microsoft.com/office/drawing/2014/main" id="{4CAAE5F2-AE18-C544-1187-CF0441C296D3}"/>
              </a:ext>
            </a:extLst>
          </p:cNvPr>
          <p:cNvSpPr/>
          <p:nvPr userDrawn="1"/>
        </p:nvSpPr>
        <p:spPr>
          <a:xfrm>
            <a:off x="0" y="6121400"/>
            <a:ext cx="12192000" cy="736600"/>
          </a:xfrm>
          <a:prstGeom prst="rect">
            <a:avLst/>
          </a:prstGeom>
          <a:solidFill>
            <a:srgbClr val="2C3A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descr="A picture containing text&#10;&#10;Description automatically generated">
            <a:extLst>
              <a:ext uri="{FF2B5EF4-FFF2-40B4-BE49-F238E27FC236}">
                <a16:creationId xmlns:a16="http://schemas.microsoft.com/office/drawing/2014/main" id="{889ED987-8135-CB30-53FC-7A0F727955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6854" y="6325152"/>
            <a:ext cx="814975" cy="365125"/>
          </a:xfrm>
          <a:prstGeom prst="rect">
            <a:avLst/>
          </a:prstGeom>
        </p:spPr>
      </p:pic>
      <p:sp>
        <p:nvSpPr>
          <p:cNvPr id="35" name="TextBox 34">
            <a:extLst>
              <a:ext uri="{FF2B5EF4-FFF2-40B4-BE49-F238E27FC236}">
                <a16:creationId xmlns:a16="http://schemas.microsoft.com/office/drawing/2014/main" id="{0896CFE6-4BAA-E863-120B-157E9BAC46AE}"/>
              </a:ext>
            </a:extLst>
          </p:cNvPr>
          <p:cNvSpPr txBox="1"/>
          <p:nvPr userDrawn="1"/>
        </p:nvSpPr>
        <p:spPr>
          <a:xfrm>
            <a:off x="1079190" y="6399769"/>
            <a:ext cx="11236779"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0" spc="300" dirty="0">
                <a:solidFill>
                  <a:srgbClr val="B49D5A"/>
                </a:solidFill>
                <a:effectLst/>
                <a:latin typeface="Montserrat" pitchFamily="2" charset="77"/>
              </a:rPr>
              <a:t>National 8(a) Association  </a:t>
            </a:r>
            <a:r>
              <a:rPr lang="en-US" sz="1000" spc="300" dirty="0">
                <a:solidFill>
                  <a:srgbClr val="B49D5A"/>
                </a:solidFill>
                <a:effectLst/>
                <a:latin typeface="Montserrat" pitchFamily="2" charset="77"/>
              </a:rPr>
              <a:t>◆      </a:t>
            </a:r>
            <a:r>
              <a:rPr lang="en-US" sz="1000" b="1" spc="300" dirty="0">
                <a:solidFill>
                  <a:srgbClr val="B49D5A"/>
                </a:solidFill>
                <a:effectLst/>
                <a:latin typeface="Montserrat" pitchFamily="2" charset="77"/>
              </a:rPr>
              <a:t>2023 National Small Business Conference</a:t>
            </a:r>
            <a:r>
              <a:rPr lang="en-US" sz="1000" spc="300" dirty="0">
                <a:solidFill>
                  <a:srgbClr val="B49D5A"/>
                </a:solidFill>
                <a:effectLst/>
                <a:latin typeface="Montserrat" pitchFamily="2" charset="77"/>
              </a:rPr>
              <a:t>     ◆     </a:t>
            </a:r>
            <a:r>
              <a:rPr lang="en-US" sz="1000" b="1" i="0" spc="300" dirty="0">
                <a:solidFill>
                  <a:srgbClr val="B49D5A"/>
                </a:solidFill>
                <a:effectLst/>
                <a:latin typeface="Montserrat" pitchFamily="2" charset="77"/>
              </a:rPr>
              <a:t>New Orleans, LA </a:t>
            </a:r>
            <a:r>
              <a:rPr lang="en-US" sz="1000" spc="300" dirty="0">
                <a:solidFill>
                  <a:srgbClr val="B49D5A"/>
                </a:solidFill>
                <a:effectLst/>
                <a:latin typeface="Montserrat" pitchFamily="2" charset="77"/>
              </a:rPr>
              <a:t> </a:t>
            </a:r>
          </a:p>
        </p:txBody>
      </p:sp>
    </p:spTree>
    <p:extLst>
      <p:ext uri="{BB962C8B-B14F-4D97-AF65-F5344CB8AC3E}">
        <p14:creationId xmlns:p14="http://schemas.microsoft.com/office/powerpoint/2010/main" val="4238124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3SBC - Contact Info 2">
    <p:bg>
      <p:bgPr>
        <a:solidFill>
          <a:srgbClr val="B49D5A"/>
        </a:solidFill>
        <a:effectLst/>
      </p:bgPr>
    </p:bg>
    <p:spTree>
      <p:nvGrpSpPr>
        <p:cNvPr id="1" name=""/>
        <p:cNvGrpSpPr/>
        <p:nvPr/>
      </p:nvGrpSpPr>
      <p:grpSpPr>
        <a:xfrm>
          <a:off x="0" y="0"/>
          <a:ext cx="0" cy="0"/>
          <a:chOff x="0" y="0"/>
          <a:chExt cx="0" cy="0"/>
        </a:xfrm>
      </p:grpSpPr>
      <p:sp>
        <p:nvSpPr>
          <p:cNvPr id="10" name="Text Placeholder 25">
            <a:extLst>
              <a:ext uri="{FF2B5EF4-FFF2-40B4-BE49-F238E27FC236}">
                <a16:creationId xmlns:a16="http://schemas.microsoft.com/office/drawing/2014/main" id="{5CA08FA5-20A5-3F4A-E29A-4C46273EDDC4}"/>
              </a:ext>
            </a:extLst>
          </p:cNvPr>
          <p:cNvSpPr>
            <a:spLocks noGrp="1"/>
          </p:cNvSpPr>
          <p:nvPr>
            <p:ph type="body" sz="quarter" idx="12" hasCustomPrompt="1"/>
          </p:nvPr>
        </p:nvSpPr>
        <p:spPr>
          <a:xfrm>
            <a:off x="1085633" y="1242297"/>
            <a:ext cx="4592640" cy="334320"/>
          </a:xfrm>
          <a:prstGeom prst="rect">
            <a:avLst/>
          </a:prstGeom>
        </p:spPr>
        <p:txBody>
          <a:bodyPr/>
          <a:lstStyle>
            <a:lvl1pPr marL="0" indent="0" algn="l">
              <a:buNone/>
              <a:defRPr sz="2000" b="1" i="0">
                <a:solidFill>
                  <a:srgbClr val="2C3A52"/>
                </a:solidFill>
                <a:latin typeface="Trebuchet MS" panose="020B0703020202090204" pitchFamily="34" charset="0"/>
              </a:defRPr>
            </a:lvl1pPr>
          </a:lstStyle>
          <a:p>
            <a:pPr lvl="0"/>
            <a:r>
              <a:rPr lang="en-US" dirty="0"/>
              <a:t>Speaker Name, Organization</a:t>
            </a:r>
          </a:p>
        </p:txBody>
      </p:sp>
      <p:sp>
        <p:nvSpPr>
          <p:cNvPr id="11" name="Text Placeholder 25">
            <a:extLst>
              <a:ext uri="{FF2B5EF4-FFF2-40B4-BE49-F238E27FC236}">
                <a16:creationId xmlns:a16="http://schemas.microsoft.com/office/drawing/2014/main" id="{BF16B36C-D0FE-5453-FBD7-30F18067B8A5}"/>
              </a:ext>
            </a:extLst>
          </p:cNvPr>
          <p:cNvSpPr>
            <a:spLocks noGrp="1"/>
          </p:cNvSpPr>
          <p:nvPr>
            <p:ph type="body" sz="quarter" idx="13" hasCustomPrompt="1"/>
          </p:nvPr>
        </p:nvSpPr>
        <p:spPr>
          <a:xfrm>
            <a:off x="1085633" y="1611503"/>
            <a:ext cx="4592640" cy="277341"/>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Email Address</a:t>
            </a:r>
          </a:p>
        </p:txBody>
      </p:sp>
      <p:sp>
        <p:nvSpPr>
          <p:cNvPr id="12" name="Text Placeholder 25">
            <a:extLst>
              <a:ext uri="{FF2B5EF4-FFF2-40B4-BE49-F238E27FC236}">
                <a16:creationId xmlns:a16="http://schemas.microsoft.com/office/drawing/2014/main" id="{E59F5C5D-49BB-D57F-1A81-E5BB40FC36D6}"/>
              </a:ext>
            </a:extLst>
          </p:cNvPr>
          <p:cNvSpPr>
            <a:spLocks noGrp="1"/>
          </p:cNvSpPr>
          <p:nvPr>
            <p:ph type="body" sz="quarter" idx="14" hasCustomPrompt="1"/>
          </p:nvPr>
        </p:nvSpPr>
        <p:spPr>
          <a:xfrm>
            <a:off x="1085632" y="1933394"/>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Phone Number</a:t>
            </a:r>
          </a:p>
        </p:txBody>
      </p:sp>
      <p:sp>
        <p:nvSpPr>
          <p:cNvPr id="13" name="Text Placeholder 25">
            <a:extLst>
              <a:ext uri="{FF2B5EF4-FFF2-40B4-BE49-F238E27FC236}">
                <a16:creationId xmlns:a16="http://schemas.microsoft.com/office/drawing/2014/main" id="{374F402B-9FA4-0EFA-7B77-EA6136625B33}"/>
              </a:ext>
            </a:extLst>
          </p:cNvPr>
          <p:cNvSpPr>
            <a:spLocks noGrp="1"/>
          </p:cNvSpPr>
          <p:nvPr>
            <p:ph type="body" sz="quarter" idx="15" hasCustomPrompt="1"/>
          </p:nvPr>
        </p:nvSpPr>
        <p:spPr>
          <a:xfrm>
            <a:off x="1085631" y="2256660"/>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Website</a:t>
            </a:r>
          </a:p>
        </p:txBody>
      </p:sp>
      <p:sp>
        <p:nvSpPr>
          <p:cNvPr id="14" name="Text Placeholder 25">
            <a:extLst>
              <a:ext uri="{FF2B5EF4-FFF2-40B4-BE49-F238E27FC236}">
                <a16:creationId xmlns:a16="http://schemas.microsoft.com/office/drawing/2014/main" id="{B037760C-71E2-7DF4-35F0-4724CBEA308D}"/>
              </a:ext>
            </a:extLst>
          </p:cNvPr>
          <p:cNvSpPr>
            <a:spLocks noGrp="1"/>
          </p:cNvSpPr>
          <p:nvPr>
            <p:ph type="body" sz="quarter" idx="16" hasCustomPrompt="1"/>
          </p:nvPr>
        </p:nvSpPr>
        <p:spPr>
          <a:xfrm>
            <a:off x="6533933" y="1242297"/>
            <a:ext cx="4592640" cy="334320"/>
          </a:xfrm>
          <a:prstGeom prst="rect">
            <a:avLst/>
          </a:prstGeom>
        </p:spPr>
        <p:txBody>
          <a:bodyPr/>
          <a:lstStyle>
            <a:lvl1pPr marL="0" indent="0" algn="l">
              <a:buNone/>
              <a:defRPr sz="2000" b="1" i="0">
                <a:solidFill>
                  <a:srgbClr val="2C3A52"/>
                </a:solidFill>
                <a:latin typeface="Trebuchet MS" panose="020B0703020202090204" pitchFamily="34" charset="0"/>
              </a:defRPr>
            </a:lvl1pPr>
          </a:lstStyle>
          <a:p>
            <a:pPr lvl="0"/>
            <a:r>
              <a:rPr lang="en-US" dirty="0"/>
              <a:t>Speaker Name, Organization</a:t>
            </a:r>
          </a:p>
        </p:txBody>
      </p:sp>
      <p:sp>
        <p:nvSpPr>
          <p:cNvPr id="15" name="Text Placeholder 25">
            <a:extLst>
              <a:ext uri="{FF2B5EF4-FFF2-40B4-BE49-F238E27FC236}">
                <a16:creationId xmlns:a16="http://schemas.microsoft.com/office/drawing/2014/main" id="{25D5B37C-9EAD-5C08-B604-F83E4872DB12}"/>
              </a:ext>
            </a:extLst>
          </p:cNvPr>
          <p:cNvSpPr>
            <a:spLocks noGrp="1"/>
          </p:cNvSpPr>
          <p:nvPr>
            <p:ph type="body" sz="quarter" idx="17" hasCustomPrompt="1"/>
          </p:nvPr>
        </p:nvSpPr>
        <p:spPr>
          <a:xfrm>
            <a:off x="6533933" y="1611503"/>
            <a:ext cx="4592640" cy="277341"/>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Email Address</a:t>
            </a:r>
          </a:p>
        </p:txBody>
      </p:sp>
      <p:sp>
        <p:nvSpPr>
          <p:cNvPr id="16" name="Text Placeholder 25">
            <a:extLst>
              <a:ext uri="{FF2B5EF4-FFF2-40B4-BE49-F238E27FC236}">
                <a16:creationId xmlns:a16="http://schemas.microsoft.com/office/drawing/2014/main" id="{BB5E5133-A635-3A19-51BC-B9A081594629}"/>
              </a:ext>
            </a:extLst>
          </p:cNvPr>
          <p:cNvSpPr>
            <a:spLocks noGrp="1"/>
          </p:cNvSpPr>
          <p:nvPr>
            <p:ph type="body" sz="quarter" idx="18" hasCustomPrompt="1"/>
          </p:nvPr>
        </p:nvSpPr>
        <p:spPr>
          <a:xfrm>
            <a:off x="6533932" y="1933394"/>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Phone Number</a:t>
            </a:r>
          </a:p>
        </p:txBody>
      </p:sp>
      <p:sp>
        <p:nvSpPr>
          <p:cNvPr id="17" name="Text Placeholder 25">
            <a:extLst>
              <a:ext uri="{FF2B5EF4-FFF2-40B4-BE49-F238E27FC236}">
                <a16:creationId xmlns:a16="http://schemas.microsoft.com/office/drawing/2014/main" id="{71414711-2924-EF61-089C-8E6AF14DD61D}"/>
              </a:ext>
            </a:extLst>
          </p:cNvPr>
          <p:cNvSpPr>
            <a:spLocks noGrp="1"/>
          </p:cNvSpPr>
          <p:nvPr>
            <p:ph type="body" sz="quarter" idx="19" hasCustomPrompt="1"/>
          </p:nvPr>
        </p:nvSpPr>
        <p:spPr>
          <a:xfrm>
            <a:off x="6533931" y="2256660"/>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Website</a:t>
            </a:r>
          </a:p>
        </p:txBody>
      </p:sp>
      <p:sp>
        <p:nvSpPr>
          <p:cNvPr id="18" name="Text Placeholder 25">
            <a:extLst>
              <a:ext uri="{FF2B5EF4-FFF2-40B4-BE49-F238E27FC236}">
                <a16:creationId xmlns:a16="http://schemas.microsoft.com/office/drawing/2014/main" id="{B9FAD080-8047-D65A-CE6E-C7D07453A6A7}"/>
              </a:ext>
            </a:extLst>
          </p:cNvPr>
          <p:cNvSpPr>
            <a:spLocks noGrp="1"/>
          </p:cNvSpPr>
          <p:nvPr>
            <p:ph type="body" sz="quarter" idx="20" hasCustomPrompt="1"/>
          </p:nvPr>
        </p:nvSpPr>
        <p:spPr>
          <a:xfrm>
            <a:off x="1085633" y="2860638"/>
            <a:ext cx="4592640" cy="334320"/>
          </a:xfrm>
          <a:prstGeom prst="rect">
            <a:avLst/>
          </a:prstGeom>
        </p:spPr>
        <p:txBody>
          <a:bodyPr/>
          <a:lstStyle>
            <a:lvl1pPr marL="0" indent="0" algn="l">
              <a:buNone/>
              <a:defRPr sz="2000" b="1" i="0">
                <a:solidFill>
                  <a:srgbClr val="2C3A52"/>
                </a:solidFill>
                <a:latin typeface="Trebuchet MS" panose="020B0703020202090204" pitchFamily="34" charset="0"/>
              </a:defRPr>
            </a:lvl1pPr>
          </a:lstStyle>
          <a:p>
            <a:pPr lvl="0"/>
            <a:r>
              <a:rPr lang="en-US" dirty="0"/>
              <a:t>Speaker Name, Organization</a:t>
            </a:r>
          </a:p>
        </p:txBody>
      </p:sp>
      <p:sp>
        <p:nvSpPr>
          <p:cNvPr id="19" name="Text Placeholder 25">
            <a:extLst>
              <a:ext uri="{FF2B5EF4-FFF2-40B4-BE49-F238E27FC236}">
                <a16:creationId xmlns:a16="http://schemas.microsoft.com/office/drawing/2014/main" id="{A28BE422-1366-3BA3-6CA6-914C9F76FB85}"/>
              </a:ext>
            </a:extLst>
          </p:cNvPr>
          <p:cNvSpPr>
            <a:spLocks noGrp="1"/>
          </p:cNvSpPr>
          <p:nvPr>
            <p:ph type="body" sz="quarter" idx="21" hasCustomPrompt="1"/>
          </p:nvPr>
        </p:nvSpPr>
        <p:spPr>
          <a:xfrm>
            <a:off x="1085633" y="3229844"/>
            <a:ext cx="4592640" cy="277341"/>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Email Address</a:t>
            </a:r>
          </a:p>
        </p:txBody>
      </p:sp>
      <p:sp>
        <p:nvSpPr>
          <p:cNvPr id="20" name="Text Placeholder 25">
            <a:extLst>
              <a:ext uri="{FF2B5EF4-FFF2-40B4-BE49-F238E27FC236}">
                <a16:creationId xmlns:a16="http://schemas.microsoft.com/office/drawing/2014/main" id="{A3ECC47E-4095-0D06-9872-AC6B197F3E2B}"/>
              </a:ext>
            </a:extLst>
          </p:cNvPr>
          <p:cNvSpPr>
            <a:spLocks noGrp="1"/>
          </p:cNvSpPr>
          <p:nvPr>
            <p:ph type="body" sz="quarter" idx="22" hasCustomPrompt="1"/>
          </p:nvPr>
        </p:nvSpPr>
        <p:spPr>
          <a:xfrm>
            <a:off x="1085632" y="3551735"/>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Phone Number</a:t>
            </a:r>
          </a:p>
        </p:txBody>
      </p:sp>
      <p:sp>
        <p:nvSpPr>
          <p:cNvPr id="21" name="Text Placeholder 25">
            <a:extLst>
              <a:ext uri="{FF2B5EF4-FFF2-40B4-BE49-F238E27FC236}">
                <a16:creationId xmlns:a16="http://schemas.microsoft.com/office/drawing/2014/main" id="{BA9B0051-B1D6-93F0-2921-0EF4EC111135}"/>
              </a:ext>
            </a:extLst>
          </p:cNvPr>
          <p:cNvSpPr>
            <a:spLocks noGrp="1"/>
          </p:cNvSpPr>
          <p:nvPr>
            <p:ph type="body" sz="quarter" idx="23" hasCustomPrompt="1"/>
          </p:nvPr>
        </p:nvSpPr>
        <p:spPr>
          <a:xfrm>
            <a:off x="1085631" y="3875001"/>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Website</a:t>
            </a:r>
          </a:p>
        </p:txBody>
      </p:sp>
      <p:sp>
        <p:nvSpPr>
          <p:cNvPr id="22" name="Text Placeholder 25">
            <a:extLst>
              <a:ext uri="{FF2B5EF4-FFF2-40B4-BE49-F238E27FC236}">
                <a16:creationId xmlns:a16="http://schemas.microsoft.com/office/drawing/2014/main" id="{B7D82FA3-DE3B-A4C5-B4AB-F6E8F35C6636}"/>
              </a:ext>
            </a:extLst>
          </p:cNvPr>
          <p:cNvSpPr>
            <a:spLocks noGrp="1"/>
          </p:cNvSpPr>
          <p:nvPr>
            <p:ph type="body" sz="quarter" idx="24" hasCustomPrompt="1"/>
          </p:nvPr>
        </p:nvSpPr>
        <p:spPr>
          <a:xfrm>
            <a:off x="6533933" y="2860638"/>
            <a:ext cx="4592640" cy="334320"/>
          </a:xfrm>
          <a:prstGeom prst="rect">
            <a:avLst/>
          </a:prstGeom>
        </p:spPr>
        <p:txBody>
          <a:bodyPr/>
          <a:lstStyle>
            <a:lvl1pPr marL="0" indent="0" algn="l">
              <a:buNone/>
              <a:defRPr sz="2000" b="1" i="0">
                <a:solidFill>
                  <a:srgbClr val="2C3A52"/>
                </a:solidFill>
                <a:latin typeface="Trebuchet MS" panose="020B0703020202090204" pitchFamily="34" charset="0"/>
              </a:defRPr>
            </a:lvl1pPr>
          </a:lstStyle>
          <a:p>
            <a:pPr lvl="0"/>
            <a:r>
              <a:rPr lang="en-US" dirty="0"/>
              <a:t>Speaker Name, Organization</a:t>
            </a:r>
          </a:p>
        </p:txBody>
      </p:sp>
      <p:sp>
        <p:nvSpPr>
          <p:cNvPr id="23" name="Text Placeholder 25">
            <a:extLst>
              <a:ext uri="{FF2B5EF4-FFF2-40B4-BE49-F238E27FC236}">
                <a16:creationId xmlns:a16="http://schemas.microsoft.com/office/drawing/2014/main" id="{7E1FB705-21B4-7EC8-995C-64D1CCA38E49}"/>
              </a:ext>
            </a:extLst>
          </p:cNvPr>
          <p:cNvSpPr>
            <a:spLocks noGrp="1"/>
          </p:cNvSpPr>
          <p:nvPr>
            <p:ph type="body" sz="quarter" idx="25" hasCustomPrompt="1"/>
          </p:nvPr>
        </p:nvSpPr>
        <p:spPr>
          <a:xfrm>
            <a:off x="6533933" y="3229844"/>
            <a:ext cx="4592640" cy="277341"/>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Email Address</a:t>
            </a:r>
          </a:p>
        </p:txBody>
      </p:sp>
      <p:sp>
        <p:nvSpPr>
          <p:cNvPr id="24" name="Text Placeholder 25">
            <a:extLst>
              <a:ext uri="{FF2B5EF4-FFF2-40B4-BE49-F238E27FC236}">
                <a16:creationId xmlns:a16="http://schemas.microsoft.com/office/drawing/2014/main" id="{0716A3B5-2036-75D7-3A94-0CF9893958BD}"/>
              </a:ext>
            </a:extLst>
          </p:cNvPr>
          <p:cNvSpPr>
            <a:spLocks noGrp="1"/>
          </p:cNvSpPr>
          <p:nvPr>
            <p:ph type="body" sz="quarter" idx="26" hasCustomPrompt="1"/>
          </p:nvPr>
        </p:nvSpPr>
        <p:spPr>
          <a:xfrm>
            <a:off x="6533932" y="3551735"/>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Phone Number</a:t>
            </a:r>
          </a:p>
        </p:txBody>
      </p:sp>
      <p:sp>
        <p:nvSpPr>
          <p:cNvPr id="25" name="Text Placeholder 25">
            <a:extLst>
              <a:ext uri="{FF2B5EF4-FFF2-40B4-BE49-F238E27FC236}">
                <a16:creationId xmlns:a16="http://schemas.microsoft.com/office/drawing/2014/main" id="{201CAEF0-DC36-2A04-93EE-1FD6B267415E}"/>
              </a:ext>
            </a:extLst>
          </p:cNvPr>
          <p:cNvSpPr>
            <a:spLocks noGrp="1"/>
          </p:cNvSpPr>
          <p:nvPr>
            <p:ph type="body" sz="quarter" idx="27" hasCustomPrompt="1"/>
          </p:nvPr>
        </p:nvSpPr>
        <p:spPr>
          <a:xfrm>
            <a:off x="6533931" y="3875001"/>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Website</a:t>
            </a:r>
          </a:p>
        </p:txBody>
      </p:sp>
      <p:sp>
        <p:nvSpPr>
          <p:cNvPr id="26" name="Text Placeholder 25">
            <a:extLst>
              <a:ext uri="{FF2B5EF4-FFF2-40B4-BE49-F238E27FC236}">
                <a16:creationId xmlns:a16="http://schemas.microsoft.com/office/drawing/2014/main" id="{650C6B4D-F4BB-2157-617E-0370BBD60CAF}"/>
              </a:ext>
            </a:extLst>
          </p:cNvPr>
          <p:cNvSpPr>
            <a:spLocks noGrp="1"/>
          </p:cNvSpPr>
          <p:nvPr>
            <p:ph type="body" sz="quarter" idx="28" hasCustomPrompt="1"/>
          </p:nvPr>
        </p:nvSpPr>
        <p:spPr>
          <a:xfrm>
            <a:off x="1085633" y="4471727"/>
            <a:ext cx="4592640" cy="334320"/>
          </a:xfrm>
          <a:prstGeom prst="rect">
            <a:avLst/>
          </a:prstGeom>
        </p:spPr>
        <p:txBody>
          <a:bodyPr/>
          <a:lstStyle>
            <a:lvl1pPr marL="0" indent="0" algn="l">
              <a:buNone/>
              <a:defRPr sz="2000" b="1" i="0">
                <a:solidFill>
                  <a:srgbClr val="2C3A52"/>
                </a:solidFill>
                <a:latin typeface="Trebuchet MS" panose="020B0703020202090204" pitchFamily="34" charset="0"/>
              </a:defRPr>
            </a:lvl1pPr>
          </a:lstStyle>
          <a:p>
            <a:pPr lvl="0"/>
            <a:r>
              <a:rPr lang="en-US" dirty="0"/>
              <a:t>Speaker Name, Organization</a:t>
            </a:r>
          </a:p>
        </p:txBody>
      </p:sp>
      <p:sp>
        <p:nvSpPr>
          <p:cNvPr id="27" name="Text Placeholder 25">
            <a:extLst>
              <a:ext uri="{FF2B5EF4-FFF2-40B4-BE49-F238E27FC236}">
                <a16:creationId xmlns:a16="http://schemas.microsoft.com/office/drawing/2014/main" id="{2B43DCA3-2B11-F51E-772B-F3C6B42B2C5C}"/>
              </a:ext>
            </a:extLst>
          </p:cNvPr>
          <p:cNvSpPr>
            <a:spLocks noGrp="1"/>
          </p:cNvSpPr>
          <p:nvPr>
            <p:ph type="body" sz="quarter" idx="29" hasCustomPrompt="1"/>
          </p:nvPr>
        </p:nvSpPr>
        <p:spPr>
          <a:xfrm>
            <a:off x="1085633" y="4840933"/>
            <a:ext cx="4592640" cy="277341"/>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Email Address</a:t>
            </a:r>
          </a:p>
        </p:txBody>
      </p:sp>
      <p:sp>
        <p:nvSpPr>
          <p:cNvPr id="28" name="Text Placeholder 25">
            <a:extLst>
              <a:ext uri="{FF2B5EF4-FFF2-40B4-BE49-F238E27FC236}">
                <a16:creationId xmlns:a16="http://schemas.microsoft.com/office/drawing/2014/main" id="{5C91D120-98FD-F797-9C24-0CED3414A4D2}"/>
              </a:ext>
            </a:extLst>
          </p:cNvPr>
          <p:cNvSpPr>
            <a:spLocks noGrp="1"/>
          </p:cNvSpPr>
          <p:nvPr>
            <p:ph type="body" sz="quarter" idx="30" hasCustomPrompt="1"/>
          </p:nvPr>
        </p:nvSpPr>
        <p:spPr>
          <a:xfrm>
            <a:off x="1085632" y="5162824"/>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Phone Number</a:t>
            </a:r>
          </a:p>
        </p:txBody>
      </p:sp>
      <p:sp>
        <p:nvSpPr>
          <p:cNvPr id="29" name="Text Placeholder 25">
            <a:extLst>
              <a:ext uri="{FF2B5EF4-FFF2-40B4-BE49-F238E27FC236}">
                <a16:creationId xmlns:a16="http://schemas.microsoft.com/office/drawing/2014/main" id="{5F64847A-C2AD-BCB0-DB59-3B89A675C601}"/>
              </a:ext>
            </a:extLst>
          </p:cNvPr>
          <p:cNvSpPr>
            <a:spLocks noGrp="1"/>
          </p:cNvSpPr>
          <p:nvPr>
            <p:ph type="body" sz="quarter" idx="31" hasCustomPrompt="1"/>
          </p:nvPr>
        </p:nvSpPr>
        <p:spPr>
          <a:xfrm>
            <a:off x="1085631" y="5486090"/>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Website</a:t>
            </a:r>
          </a:p>
        </p:txBody>
      </p:sp>
      <p:sp>
        <p:nvSpPr>
          <p:cNvPr id="30" name="Text Placeholder 25">
            <a:extLst>
              <a:ext uri="{FF2B5EF4-FFF2-40B4-BE49-F238E27FC236}">
                <a16:creationId xmlns:a16="http://schemas.microsoft.com/office/drawing/2014/main" id="{ED9729DC-B69D-2306-F00B-28F954A8E207}"/>
              </a:ext>
            </a:extLst>
          </p:cNvPr>
          <p:cNvSpPr>
            <a:spLocks noGrp="1"/>
          </p:cNvSpPr>
          <p:nvPr>
            <p:ph type="body" sz="quarter" idx="32" hasCustomPrompt="1"/>
          </p:nvPr>
        </p:nvSpPr>
        <p:spPr>
          <a:xfrm>
            <a:off x="6533933" y="4471727"/>
            <a:ext cx="4592640" cy="334320"/>
          </a:xfrm>
          <a:prstGeom prst="rect">
            <a:avLst/>
          </a:prstGeom>
        </p:spPr>
        <p:txBody>
          <a:bodyPr/>
          <a:lstStyle>
            <a:lvl1pPr marL="0" indent="0" algn="l">
              <a:buNone/>
              <a:defRPr sz="2000" b="1" i="0">
                <a:solidFill>
                  <a:srgbClr val="2C3A52"/>
                </a:solidFill>
                <a:latin typeface="Trebuchet MS" panose="020B0703020202090204" pitchFamily="34" charset="0"/>
              </a:defRPr>
            </a:lvl1pPr>
          </a:lstStyle>
          <a:p>
            <a:pPr lvl="0"/>
            <a:r>
              <a:rPr lang="en-US" dirty="0"/>
              <a:t>Speaker Name, Organization</a:t>
            </a:r>
          </a:p>
        </p:txBody>
      </p:sp>
      <p:sp>
        <p:nvSpPr>
          <p:cNvPr id="31" name="Text Placeholder 25">
            <a:extLst>
              <a:ext uri="{FF2B5EF4-FFF2-40B4-BE49-F238E27FC236}">
                <a16:creationId xmlns:a16="http://schemas.microsoft.com/office/drawing/2014/main" id="{A04F0918-21AA-8D55-D793-31A5F706A88B}"/>
              </a:ext>
            </a:extLst>
          </p:cNvPr>
          <p:cNvSpPr>
            <a:spLocks noGrp="1"/>
          </p:cNvSpPr>
          <p:nvPr>
            <p:ph type="body" sz="quarter" idx="33" hasCustomPrompt="1"/>
          </p:nvPr>
        </p:nvSpPr>
        <p:spPr>
          <a:xfrm>
            <a:off x="6533933" y="4840933"/>
            <a:ext cx="4592640" cy="277341"/>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Email Address</a:t>
            </a:r>
          </a:p>
        </p:txBody>
      </p:sp>
      <p:sp>
        <p:nvSpPr>
          <p:cNvPr id="32" name="Text Placeholder 25">
            <a:extLst>
              <a:ext uri="{FF2B5EF4-FFF2-40B4-BE49-F238E27FC236}">
                <a16:creationId xmlns:a16="http://schemas.microsoft.com/office/drawing/2014/main" id="{F7B86C37-C3FF-371D-3F48-F5A67F851119}"/>
              </a:ext>
            </a:extLst>
          </p:cNvPr>
          <p:cNvSpPr>
            <a:spLocks noGrp="1"/>
          </p:cNvSpPr>
          <p:nvPr>
            <p:ph type="body" sz="quarter" idx="34" hasCustomPrompt="1"/>
          </p:nvPr>
        </p:nvSpPr>
        <p:spPr>
          <a:xfrm>
            <a:off x="6533932" y="5162824"/>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Phone Number</a:t>
            </a:r>
          </a:p>
        </p:txBody>
      </p:sp>
      <p:sp>
        <p:nvSpPr>
          <p:cNvPr id="33" name="Text Placeholder 25">
            <a:extLst>
              <a:ext uri="{FF2B5EF4-FFF2-40B4-BE49-F238E27FC236}">
                <a16:creationId xmlns:a16="http://schemas.microsoft.com/office/drawing/2014/main" id="{6462C683-58B9-093C-2834-FE16B2010C06}"/>
              </a:ext>
            </a:extLst>
          </p:cNvPr>
          <p:cNvSpPr>
            <a:spLocks noGrp="1"/>
          </p:cNvSpPr>
          <p:nvPr>
            <p:ph type="body" sz="quarter" idx="35" hasCustomPrompt="1"/>
          </p:nvPr>
        </p:nvSpPr>
        <p:spPr>
          <a:xfrm>
            <a:off x="6533931" y="5486090"/>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Website</a:t>
            </a:r>
          </a:p>
        </p:txBody>
      </p:sp>
      <p:sp>
        <p:nvSpPr>
          <p:cNvPr id="34" name="TextBox 33">
            <a:extLst>
              <a:ext uri="{FF2B5EF4-FFF2-40B4-BE49-F238E27FC236}">
                <a16:creationId xmlns:a16="http://schemas.microsoft.com/office/drawing/2014/main" id="{B5350530-FEAC-A299-0BA0-64528813EAD9}"/>
              </a:ext>
            </a:extLst>
          </p:cNvPr>
          <p:cNvSpPr txBox="1"/>
          <p:nvPr userDrawn="1"/>
        </p:nvSpPr>
        <p:spPr>
          <a:xfrm>
            <a:off x="1085631" y="314660"/>
            <a:ext cx="10040940"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srgbClr val="2C3A52"/>
                </a:solidFill>
                <a:effectLst/>
                <a:latin typeface="Trebuchet MS" panose="020B0703020202090204" pitchFamily="34" charset="0"/>
              </a:rPr>
              <a:t>Contact Information</a:t>
            </a:r>
          </a:p>
        </p:txBody>
      </p:sp>
      <p:sp>
        <p:nvSpPr>
          <p:cNvPr id="42" name="Rectangle 41">
            <a:extLst>
              <a:ext uri="{FF2B5EF4-FFF2-40B4-BE49-F238E27FC236}">
                <a16:creationId xmlns:a16="http://schemas.microsoft.com/office/drawing/2014/main" id="{4CAAE5F2-AE18-C544-1187-CF0441C296D3}"/>
              </a:ext>
            </a:extLst>
          </p:cNvPr>
          <p:cNvSpPr/>
          <p:nvPr userDrawn="1"/>
        </p:nvSpPr>
        <p:spPr>
          <a:xfrm>
            <a:off x="0" y="6121400"/>
            <a:ext cx="12192000" cy="736600"/>
          </a:xfrm>
          <a:prstGeom prst="rect">
            <a:avLst/>
          </a:prstGeom>
          <a:solidFill>
            <a:srgbClr val="2C3A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descr="A picture containing text&#10;&#10;Description automatically generated">
            <a:extLst>
              <a:ext uri="{FF2B5EF4-FFF2-40B4-BE49-F238E27FC236}">
                <a16:creationId xmlns:a16="http://schemas.microsoft.com/office/drawing/2014/main" id="{889ED987-8135-CB30-53FC-7A0F727955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6854" y="6325152"/>
            <a:ext cx="814975" cy="365125"/>
          </a:xfrm>
          <a:prstGeom prst="rect">
            <a:avLst/>
          </a:prstGeom>
        </p:spPr>
      </p:pic>
      <p:sp>
        <p:nvSpPr>
          <p:cNvPr id="35" name="TextBox 34">
            <a:extLst>
              <a:ext uri="{FF2B5EF4-FFF2-40B4-BE49-F238E27FC236}">
                <a16:creationId xmlns:a16="http://schemas.microsoft.com/office/drawing/2014/main" id="{79707301-7AC2-2BD7-8D30-B702052EA2F2}"/>
              </a:ext>
            </a:extLst>
          </p:cNvPr>
          <p:cNvSpPr txBox="1"/>
          <p:nvPr userDrawn="1"/>
        </p:nvSpPr>
        <p:spPr>
          <a:xfrm>
            <a:off x="1079190" y="6399769"/>
            <a:ext cx="11236779"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0" spc="300" dirty="0">
                <a:solidFill>
                  <a:srgbClr val="B49D5A"/>
                </a:solidFill>
                <a:effectLst/>
                <a:latin typeface="Montserrat" pitchFamily="2" charset="77"/>
              </a:rPr>
              <a:t>National 8(a) Association  </a:t>
            </a:r>
            <a:r>
              <a:rPr lang="en-US" sz="1000" spc="300" dirty="0">
                <a:solidFill>
                  <a:srgbClr val="B49D5A"/>
                </a:solidFill>
                <a:effectLst/>
                <a:latin typeface="Montserrat" pitchFamily="2" charset="77"/>
              </a:rPr>
              <a:t>◆      </a:t>
            </a:r>
            <a:r>
              <a:rPr lang="en-US" sz="1000" b="1" spc="300" dirty="0">
                <a:solidFill>
                  <a:srgbClr val="B49D5A"/>
                </a:solidFill>
                <a:effectLst/>
                <a:latin typeface="Montserrat" pitchFamily="2" charset="77"/>
              </a:rPr>
              <a:t>2023 National Small Business Conference</a:t>
            </a:r>
            <a:r>
              <a:rPr lang="en-US" sz="1000" spc="300" dirty="0">
                <a:solidFill>
                  <a:srgbClr val="B49D5A"/>
                </a:solidFill>
                <a:effectLst/>
                <a:latin typeface="Montserrat" pitchFamily="2" charset="77"/>
              </a:rPr>
              <a:t>     ◆     </a:t>
            </a:r>
            <a:r>
              <a:rPr lang="en-US" sz="1000" b="1" i="0" spc="300" dirty="0">
                <a:solidFill>
                  <a:srgbClr val="B49D5A"/>
                </a:solidFill>
                <a:effectLst/>
                <a:latin typeface="Montserrat" pitchFamily="2" charset="77"/>
              </a:rPr>
              <a:t>New Orleans, LA </a:t>
            </a:r>
            <a:r>
              <a:rPr lang="en-US" sz="1000" spc="300" dirty="0">
                <a:solidFill>
                  <a:srgbClr val="B49D5A"/>
                </a:solidFill>
                <a:effectLst/>
                <a:latin typeface="Montserrat" pitchFamily="2" charset="77"/>
              </a:rPr>
              <a:t> </a:t>
            </a:r>
          </a:p>
        </p:txBody>
      </p:sp>
    </p:spTree>
    <p:extLst>
      <p:ext uri="{BB962C8B-B14F-4D97-AF65-F5344CB8AC3E}">
        <p14:creationId xmlns:p14="http://schemas.microsoft.com/office/powerpoint/2010/main" val="144664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3SBC - Moderator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8827BB-7693-5FF2-DBA8-378E27FCE99B}"/>
              </a:ext>
            </a:extLst>
          </p:cNvPr>
          <p:cNvSpPr/>
          <p:nvPr userDrawn="1"/>
        </p:nvSpPr>
        <p:spPr>
          <a:xfrm>
            <a:off x="-2" y="0"/>
            <a:ext cx="9421587" cy="6858000"/>
          </a:xfrm>
          <a:prstGeom prst="rect">
            <a:avLst/>
          </a:prstGeom>
          <a:solidFill>
            <a:srgbClr val="2C3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7378A0F-2121-5AA9-77C4-606E78B3D709}"/>
              </a:ext>
            </a:extLst>
          </p:cNvPr>
          <p:cNvSpPr/>
          <p:nvPr userDrawn="1"/>
        </p:nvSpPr>
        <p:spPr>
          <a:xfrm>
            <a:off x="9421586" y="0"/>
            <a:ext cx="2770414" cy="6858000"/>
          </a:xfrm>
          <a:prstGeom prst="rect">
            <a:avLst/>
          </a:prstGeom>
          <a:solidFill>
            <a:srgbClr val="B49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4C1F36D-2672-077D-4130-BCE2B97C6D1E}"/>
              </a:ext>
            </a:extLst>
          </p:cNvPr>
          <p:cNvSpPr txBox="1"/>
          <p:nvPr userDrawn="1"/>
        </p:nvSpPr>
        <p:spPr>
          <a:xfrm>
            <a:off x="831851" y="1518557"/>
            <a:ext cx="5556858" cy="6309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500" b="1" dirty="0">
                <a:solidFill>
                  <a:srgbClr val="646E7E"/>
                </a:solidFill>
                <a:effectLst/>
                <a:latin typeface="OldErika" pitchFamily="2" charset="0"/>
              </a:rPr>
              <a:t>Moderator</a:t>
            </a:r>
            <a:endParaRPr lang="en-US" sz="3500" dirty="0">
              <a:solidFill>
                <a:srgbClr val="646E7E"/>
              </a:solidFill>
              <a:effectLst/>
              <a:latin typeface="OldErika" pitchFamily="2" charset="0"/>
            </a:endParaRPr>
          </a:p>
        </p:txBody>
      </p:sp>
      <p:sp>
        <p:nvSpPr>
          <p:cNvPr id="11" name="Text Placeholder 2">
            <a:extLst>
              <a:ext uri="{FF2B5EF4-FFF2-40B4-BE49-F238E27FC236}">
                <a16:creationId xmlns:a16="http://schemas.microsoft.com/office/drawing/2014/main" id="{9C1DAE56-3F59-EBB9-B814-53EE8AB22627}"/>
              </a:ext>
            </a:extLst>
          </p:cNvPr>
          <p:cNvSpPr>
            <a:spLocks noGrp="1"/>
          </p:cNvSpPr>
          <p:nvPr>
            <p:ph type="body" idx="13" hasCustomPrompt="1"/>
          </p:nvPr>
        </p:nvSpPr>
        <p:spPr>
          <a:xfrm>
            <a:off x="831850" y="2493712"/>
            <a:ext cx="7223576" cy="630942"/>
          </a:xfrm>
        </p:spPr>
        <p:txBody>
          <a:bodyPr>
            <a:normAutofit/>
          </a:bodyPr>
          <a:lstStyle>
            <a:lvl1pPr marL="0" indent="0">
              <a:buNone/>
              <a:defRPr sz="4800" b="1">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12" name="Text Placeholder 2">
            <a:extLst>
              <a:ext uri="{FF2B5EF4-FFF2-40B4-BE49-F238E27FC236}">
                <a16:creationId xmlns:a16="http://schemas.microsoft.com/office/drawing/2014/main" id="{160594DE-D268-8D89-9B13-38AAB781AFC7}"/>
              </a:ext>
            </a:extLst>
          </p:cNvPr>
          <p:cNvSpPr>
            <a:spLocks noGrp="1"/>
          </p:cNvSpPr>
          <p:nvPr>
            <p:ph type="body" idx="14" hasCustomPrompt="1"/>
          </p:nvPr>
        </p:nvSpPr>
        <p:spPr>
          <a:xfrm>
            <a:off x="831850" y="3244825"/>
            <a:ext cx="7233558" cy="630942"/>
          </a:xfrm>
        </p:spPr>
        <p:txBody>
          <a:bodyPr>
            <a:normAutofit/>
          </a:bodyPr>
          <a:lstStyle>
            <a:lvl1pPr marL="0" indent="0">
              <a:buNone/>
              <a:defRPr sz="3800" b="0">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14" name="Text Placeholder 2">
            <a:extLst>
              <a:ext uri="{FF2B5EF4-FFF2-40B4-BE49-F238E27FC236}">
                <a16:creationId xmlns:a16="http://schemas.microsoft.com/office/drawing/2014/main" id="{FCC46179-A5BA-0893-712C-FB8D770BF157}"/>
              </a:ext>
            </a:extLst>
          </p:cNvPr>
          <p:cNvSpPr>
            <a:spLocks noGrp="1"/>
          </p:cNvSpPr>
          <p:nvPr>
            <p:ph type="body" idx="15" hasCustomPrompt="1"/>
          </p:nvPr>
        </p:nvSpPr>
        <p:spPr>
          <a:xfrm>
            <a:off x="831850" y="4012267"/>
            <a:ext cx="7233558" cy="630942"/>
          </a:xfrm>
        </p:spPr>
        <p:txBody>
          <a:bodyPr>
            <a:normAutofit/>
          </a:bodyPr>
          <a:lstStyle>
            <a:lvl1pPr marL="0" indent="0">
              <a:buNone/>
              <a:defRPr sz="3800" b="0">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Company</a:t>
            </a:r>
          </a:p>
        </p:txBody>
      </p:sp>
      <p:cxnSp>
        <p:nvCxnSpPr>
          <p:cNvPr id="15" name="Straight Connector 14">
            <a:extLst>
              <a:ext uri="{FF2B5EF4-FFF2-40B4-BE49-F238E27FC236}">
                <a16:creationId xmlns:a16="http://schemas.microsoft.com/office/drawing/2014/main" id="{E90B2151-FEC4-919E-C4D0-2F51E365FABA}"/>
              </a:ext>
            </a:extLst>
          </p:cNvPr>
          <p:cNvCxnSpPr>
            <a:cxnSpLocks/>
          </p:cNvCxnSpPr>
          <p:nvPr userDrawn="1"/>
        </p:nvCxnSpPr>
        <p:spPr>
          <a:xfrm>
            <a:off x="821868" y="2197103"/>
            <a:ext cx="7233558" cy="0"/>
          </a:xfrm>
          <a:prstGeom prst="line">
            <a:avLst/>
          </a:prstGeom>
          <a:ln w="38100">
            <a:solidFill>
              <a:srgbClr val="646E7E"/>
            </a:solidFill>
          </a:ln>
        </p:spPr>
        <p:style>
          <a:lnRef idx="1">
            <a:schemeClr val="accent1"/>
          </a:lnRef>
          <a:fillRef idx="0">
            <a:schemeClr val="accent1"/>
          </a:fillRef>
          <a:effectRef idx="0">
            <a:schemeClr val="accent1"/>
          </a:effectRef>
          <a:fontRef idx="minor">
            <a:schemeClr val="tx1"/>
          </a:fontRef>
        </p:style>
      </p:cxnSp>
      <p:sp>
        <p:nvSpPr>
          <p:cNvPr id="21" name="Picture Placeholder 20">
            <a:extLst>
              <a:ext uri="{FF2B5EF4-FFF2-40B4-BE49-F238E27FC236}">
                <a16:creationId xmlns:a16="http://schemas.microsoft.com/office/drawing/2014/main" id="{E09B9AE7-8AD8-946F-5D87-8C9148A20E9D}"/>
              </a:ext>
            </a:extLst>
          </p:cNvPr>
          <p:cNvSpPr>
            <a:spLocks noGrp="1"/>
          </p:cNvSpPr>
          <p:nvPr>
            <p:ph type="pic" sz="quarter" idx="16" hasCustomPrompt="1"/>
          </p:nvPr>
        </p:nvSpPr>
        <p:spPr>
          <a:xfrm>
            <a:off x="8514556" y="1189115"/>
            <a:ext cx="3013416" cy="4209393"/>
          </a:xfrm>
          <a:solidFill>
            <a:srgbClr val="646E7E"/>
          </a:solidFill>
        </p:spPr>
        <p:txBody>
          <a:bodyPr/>
          <a:lstStyle>
            <a:lvl1pPr marL="0" indent="0" algn="ctr">
              <a:buNone/>
              <a:defRPr/>
            </a:lvl1pPr>
          </a:lstStyle>
          <a:p>
            <a:r>
              <a:rPr lang="en-US" dirty="0"/>
              <a:t>Insert Picture Here</a:t>
            </a:r>
          </a:p>
        </p:txBody>
      </p:sp>
      <p:pic>
        <p:nvPicPr>
          <p:cNvPr id="26" name="Picture 25" descr="A picture containing background pattern&#10;&#10;Description automatically generated">
            <a:extLst>
              <a:ext uri="{FF2B5EF4-FFF2-40B4-BE49-F238E27FC236}">
                <a16:creationId xmlns:a16="http://schemas.microsoft.com/office/drawing/2014/main" id="{562155DF-5F90-07F5-0924-D6285C1604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3272" y="5912294"/>
            <a:ext cx="1227042" cy="549739"/>
          </a:xfrm>
          <a:prstGeom prst="rect">
            <a:avLst/>
          </a:prstGeom>
        </p:spPr>
      </p:pic>
    </p:spTree>
    <p:extLst>
      <p:ext uri="{BB962C8B-B14F-4D97-AF65-F5344CB8AC3E}">
        <p14:creationId xmlns:p14="http://schemas.microsoft.com/office/powerpoint/2010/main" val="2970807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3SBC - Speaker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8827BB-7693-5FF2-DBA8-378E27FCE99B}"/>
              </a:ext>
            </a:extLst>
          </p:cNvPr>
          <p:cNvSpPr/>
          <p:nvPr userDrawn="1"/>
        </p:nvSpPr>
        <p:spPr>
          <a:xfrm>
            <a:off x="-2" y="0"/>
            <a:ext cx="9421587" cy="6858000"/>
          </a:xfrm>
          <a:prstGeom prst="rect">
            <a:avLst/>
          </a:prstGeom>
          <a:solidFill>
            <a:srgbClr val="2C3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7378A0F-2121-5AA9-77C4-606E78B3D709}"/>
              </a:ext>
            </a:extLst>
          </p:cNvPr>
          <p:cNvSpPr/>
          <p:nvPr userDrawn="1"/>
        </p:nvSpPr>
        <p:spPr>
          <a:xfrm>
            <a:off x="9421586" y="0"/>
            <a:ext cx="2770414" cy="6858000"/>
          </a:xfrm>
          <a:prstGeom prst="rect">
            <a:avLst/>
          </a:prstGeom>
          <a:solidFill>
            <a:srgbClr val="B49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4C1F36D-2672-077D-4130-BCE2B97C6D1E}"/>
              </a:ext>
            </a:extLst>
          </p:cNvPr>
          <p:cNvSpPr txBox="1"/>
          <p:nvPr userDrawn="1"/>
        </p:nvSpPr>
        <p:spPr>
          <a:xfrm>
            <a:off x="831851" y="1518557"/>
            <a:ext cx="5556858" cy="6309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500" b="1" dirty="0">
                <a:solidFill>
                  <a:srgbClr val="646E7E"/>
                </a:solidFill>
                <a:effectLst/>
                <a:latin typeface="OldErika" pitchFamily="2" charset="0"/>
              </a:rPr>
              <a:t>Speaker</a:t>
            </a:r>
            <a:endParaRPr lang="en-US" sz="3500" dirty="0">
              <a:solidFill>
                <a:srgbClr val="646E7E"/>
              </a:solidFill>
              <a:effectLst/>
              <a:latin typeface="OldErika" pitchFamily="2" charset="0"/>
            </a:endParaRPr>
          </a:p>
        </p:txBody>
      </p:sp>
      <p:sp>
        <p:nvSpPr>
          <p:cNvPr id="11" name="Text Placeholder 2">
            <a:extLst>
              <a:ext uri="{FF2B5EF4-FFF2-40B4-BE49-F238E27FC236}">
                <a16:creationId xmlns:a16="http://schemas.microsoft.com/office/drawing/2014/main" id="{9C1DAE56-3F59-EBB9-B814-53EE8AB22627}"/>
              </a:ext>
            </a:extLst>
          </p:cNvPr>
          <p:cNvSpPr>
            <a:spLocks noGrp="1"/>
          </p:cNvSpPr>
          <p:nvPr>
            <p:ph type="body" idx="13" hasCustomPrompt="1"/>
          </p:nvPr>
        </p:nvSpPr>
        <p:spPr>
          <a:xfrm>
            <a:off x="831850" y="2493712"/>
            <a:ext cx="7223576" cy="630942"/>
          </a:xfrm>
        </p:spPr>
        <p:txBody>
          <a:bodyPr>
            <a:normAutofit/>
          </a:bodyPr>
          <a:lstStyle>
            <a:lvl1pPr marL="0" indent="0">
              <a:buNone/>
              <a:defRPr sz="4800" b="1">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12" name="Text Placeholder 2">
            <a:extLst>
              <a:ext uri="{FF2B5EF4-FFF2-40B4-BE49-F238E27FC236}">
                <a16:creationId xmlns:a16="http://schemas.microsoft.com/office/drawing/2014/main" id="{160594DE-D268-8D89-9B13-38AAB781AFC7}"/>
              </a:ext>
            </a:extLst>
          </p:cNvPr>
          <p:cNvSpPr>
            <a:spLocks noGrp="1"/>
          </p:cNvSpPr>
          <p:nvPr>
            <p:ph type="body" idx="14" hasCustomPrompt="1"/>
          </p:nvPr>
        </p:nvSpPr>
        <p:spPr>
          <a:xfrm>
            <a:off x="831850" y="3244825"/>
            <a:ext cx="7233558" cy="630942"/>
          </a:xfrm>
        </p:spPr>
        <p:txBody>
          <a:bodyPr>
            <a:normAutofit/>
          </a:bodyPr>
          <a:lstStyle>
            <a:lvl1pPr marL="0" indent="0">
              <a:buNone/>
              <a:defRPr sz="3800" b="0">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14" name="Text Placeholder 2">
            <a:extLst>
              <a:ext uri="{FF2B5EF4-FFF2-40B4-BE49-F238E27FC236}">
                <a16:creationId xmlns:a16="http://schemas.microsoft.com/office/drawing/2014/main" id="{FCC46179-A5BA-0893-712C-FB8D770BF157}"/>
              </a:ext>
            </a:extLst>
          </p:cNvPr>
          <p:cNvSpPr>
            <a:spLocks noGrp="1"/>
          </p:cNvSpPr>
          <p:nvPr>
            <p:ph type="body" idx="15" hasCustomPrompt="1"/>
          </p:nvPr>
        </p:nvSpPr>
        <p:spPr>
          <a:xfrm>
            <a:off x="831850" y="4012267"/>
            <a:ext cx="7233558" cy="630942"/>
          </a:xfrm>
        </p:spPr>
        <p:txBody>
          <a:bodyPr>
            <a:normAutofit/>
          </a:bodyPr>
          <a:lstStyle>
            <a:lvl1pPr marL="0" indent="0">
              <a:buNone/>
              <a:defRPr sz="3800" b="0">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Company</a:t>
            </a:r>
          </a:p>
        </p:txBody>
      </p:sp>
      <p:cxnSp>
        <p:nvCxnSpPr>
          <p:cNvPr id="15" name="Straight Connector 14">
            <a:extLst>
              <a:ext uri="{FF2B5EF4-FFF2-40B4-BE49-F238E27FC236}">
                <a16:creationId xmlns:a16="http://schemas.microsoft.com/office/drawing/2014/main" id="{E90B2151-FEC4-919E-C4D0-2F51E365FABA}"/>
              </a:ext>
            </a:extLst>
          </p:cNvPr>
          <p:cNvCxnSpPr>
            <a:cxnSpLocks/>
          </p:cNvCxnSpPr>
          <p:nvPr userDrawn="1"/>
        </p:nvCxnSpPr>
        <p:spPr>
          <a:xfrm>
            <a:off x="821868" y="2197103"/>
            <a:ext cx="7233558" cy="0"/>
          </a:xfrm>
          <a:prstGeom prst="line">
            <a:avLst/>
          </a:prstGeom>
          <a:ln w="38100">
            <a:solidFill>
              <a:srgbClr val="646E7E"/>
            </a:solidFill>
          </a:ln>
        </p:spPr>
        <p:style>
          <a:lnRef idx="1">
            <a:schemeClr val="accent1"/>
          </a:lnRef>
          <a:fillRef idx="0">
            <a:schemeClr val="accent1"/>
          </a:fillRef>
          <a:effectRef idx="0">
            <a:schemeClr val="accent1"/>
          </a:effectRef>
          <a:fontRef idx="minor">
            <a:schemeClr val="tx1"/>
          </a:fontRef>
        </p:style>
      </p:cxnSp>
      <p:sp>
        <p:nvSpPr>
          <p:cNvPr id="21" name="Picture Placeholder 20">
            <a:extLst>
              <a:ext uri="{FF2B5EF4-FFF2-40B4-BE49-F238E27FC236}">
                <a16:creationId xmlns:a16="http://schemas.microsoft.com/office/drawing/2014/main" id="{E09B9AE7-8AD8-946F-5D87-8C9148A20E9D}"/>
              </a:ext>
            </a:extLst>
          </p:cNvPr>
          <p:cNvSpPr>
            <a:spLocks noGrp="1"/>
          </p:cNvSpPr>
          <p:nvPr>
            <p:ph type="pic" sz="quarter" idx="16" hasCustomPrompt="1"/>
          </p:nvPr>
        </p:nvSpPr>
        <p:spPr>
          <a:xfrm>
            <a:off x="8514556" y="1189115"/>
            <a:ext cx="3013416" cy="4209393"/>
          </a:xfrm>
          <a:solidFill>
            <a:srgbClr val="646E7E"/>
          </a:solidFill>
        </p:spPr>
        <p:txBody>
          <a:bodyPr/>
          <a:lstStyle>
            <a:lvl1pPr marL="0" indent="0" algn="ctr">
              <a:buNone/>
              <a:defRPr/>
            </a:lvl1pPr>
          </a:lstStyle>
          <a:p>
            <a:r>
              <a:rPr lang="en-US" dirty="0"/>
              <a:t>Insert Picture Here</a:t>
            </a:r>
          </a:p>
        </p:txBody>
      </p:sp>
      <p:pic>
        <p:nvPicPr>
          <p:cNvPr id="26" name="Picture 25" descr="A picture containing background pattern&#10;&#10;Description automatically generated">
            <a:extLst>
              <a:ext uri="{FF2B5EF4-FFF2-40B4-BE49-F238E27FC236}">
                <a16:creationId xmlns:a16="http://schemas.microsoft.com/office/drawing/2014/main" id="{562155DF-5F90-07F5-0924-D6285C1604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3272" y="5912294"/>
            <a:ext cx="1227042" cy="549739"/>
          </a:xfrm>
          <a:prstGeom prst="rect">
            <a:avLst/>
          </a:prstGeom>
        </p:spPr>
      </p:pic>
    </p:spTree>
    <p:extLst>
      <p:ext uri="{BB962C8B-B14F-4D97-AF65-F5344CB8AC3E}">
        <p14:creationId xmlns:p14="http://schemas.microsoft.com/office/powerpoint/2010/main" val="1148409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3SBC - Moderato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378A0F-2121-5AA9-77C4-606E78B3D709}"/>
              </a:ext>
            </a:extLst>
          </p:cNvPr>
          <p:cNvSpPr/>
          <p:nvPr userDrawn="1"/>
        </p:nvSpPr>
        <p:spPr>
          <a:xfrm>
            <a:off x="9421586" y="0"/>
            <a:ext cx="2770414" cy="6858000"/>
          </a:xfrm>
          <a:prstGeom prst="rect">
            <a:avLst/>
          </a:prstGeom>
          <a:solidFill>
            <a:srgbClr val="B49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4C1F36D-2672-077D-4130-BCE2B97C6D1E}"/>
              </a:ext>
            </a:extLst>
          </p:cNvPr>
          <p:cNvSpPr txBox="1"/>
          <p:nvPr userDrawn="1"/>
        </p:nvSpPr>
        <p:spPr>
          <a:xfrm>
            <a:off x="831851" y="1518557"/>
            <a:ext cx="5556858" cy="6309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500" b="1" dirty="0">
                <a:solidFill>
                  <a:srgbClr val="646E7E"/>
                </a:solidFill>
                <a:effectLst/>
                <a:latin typeface="OldErika" pitchFamily="2" charset="0"/>
              </a:rPr>
              <a:t>Moderator</a:t>
            </a:r>
            <a:endParaRPr lang="en-US" sz="3500" dirty="0">
              <a:solidFill>
                <a:srgbClr val="646E7E"/>
              </a:solidFill>
              <a:effectLst/>
              <a:latin typeface="OldErika" pitchFamily="2" charset="0"/>
            </a:endParaRPr>
          </a:p>
        </p:txBody>
      </p:sp>
      <p:sp>
        <p:nvSpPr>
          <p:cNvPr id="11" name="Text Placeholder 2">
            <a:extLst>
              <a:ext uri="{FF2B5EF4-FFF2-40B4-BE49-F238E27FC236}">
                <a16:creationId xmlns:a16="http://schemas.microsoft.com/office/drawing/2014/main" id="{9C1DAE56-3F59-EBB9-B814-53EE8AB22627}"/>
              </a:ext>
            </a:extLst>
          </p:cNvPr>
          <p:cNvSpPr>
            <a:spLocks noGrp="1"/>
          </p:cNvSpPr>
          <p:nvPr>
            <p:ph type="body" idx="13" hasCustomPrompt="1"/>
          </p:nvPr>
        </p:nvSpPr>
        <p:spPr>
          <a:xfrm>
            <a:off x="831850" y="2493712"/>
            <a:ext cx="7223576" cy="630942"/>
          </a:xfrm>
        </p:spPr>
        <p:txBody>
          <a:bodyPr>
            <a:normAutofit/>
          </a:bodyPr>
          <a:lstStyle>
            <a:lvl1pPr marL="0" indent="0">
              <a:buNone/>
              <a:defRPr sz="4800" b="1">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12" name="Text Placeholder 2">
            <a:extLst>
              <a:ext uri="{FF2B5EF4-FFF2-40B4-BE49-F238E27FC236}">
                <a16:creationId xmlns:a16="http://schemas.microsoft.com/office/drawing/2014/main" id="{160594DE-D268-8D89-9B13-38AAB781AFC7}"/>
              </a:ext>
            </a:extLst>
          </p:cNvPr>
          <p:cNvSpPr>
            <a:spLocks noGrp="1"/>
          </p:cNvSpPr>
          <p:nvPr>
            <p:ph type="body" idx="14" hasCustomPrompt="1"/>
          </p:nvPr>
        </p:nvSpPr>
        <p:spPr>
          <a:xfrm>
            <a:off x="831850" y="3244825"/>
            <a:ext cx="7233558" cy="630942"/>
          </a:xfrm>
        </p:spPr>
        <p:txBody>
          <a:bodyPr>
            <a:normAutofit/>
          </a:bodyPr>
          <a:lstStyle>
            <a:lvl1pPr marL="0" indent="0">
              <a:buNone/>
              <a:defRPr sz="3800" b="0">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14" name="Text Placeholder 2">
            <a:extLst>
              <a:ext uri="{FF2B5EF4-FFF2-40B4-BE49-F238E27FC236}">
                <a16:creationId xmlns:a16="http://schemas.microsoft.com/office/drawing/2014/main" id="{FCC46179-A5BA-0893-712C-FB8D770BF157}"/>
              </a:ext>
            </a:extLst>
          </p:cNvPr>
          <p:cNvSpPr>
            <a:spLocks noGrp="1"/>
          </p:cNvSpPr>
          <p:nvPr>
            <p:ph type="body" idx="15" hasCustomPrompt="1"/>
          </p:nvPr>
        </p:nvSpPr>
        <p:spPr>
          <a:xfrm>
            <a:off x="831850" y="4012267"/>
            <a:ext cx="7233558" cy="630942"/>
          </a:xfrm>
        </p:spPr>
        <p:txBody>
          <a:bodyPr>
            <a:normAutofit/>
          </a:bodyPr>
          <a:lstStyle>
            <a:lvl1pPr marL="0" indent="0">
              <a:buNone/>
              <a:defRPr sz="3800" b="0">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Company</a:t>
            </a:r>
          </a:p>
        </p:txBody>
      </p:sp>
      <p:cxnSp>
        <p:nvCxnSpPr>
          <p:cNvPr id="15" name="Straight Connector 14">
            <a:extLst>
              <a:ext uri="{FF2B5EF4-FFF2-40B4-BE49-F238E27FC236}">
                <a16:creationId xmlns:a16="http://schemas.microsoft.com/office/drawing/2014/main" id="{E90B2151-FEC4-919E-C4D0-2F51E365FABA}"/>
              </a:ext>
            </a:extLst>
          </p:cNvPr>
          <p:cNvCxnSpPr>
            <a:cxnSpLocks/>
          </p:cNvCxnSpPr>
          <p:nvPr userDrawn="1"/>
        </p:nvCxnSpPr>
        <p:spPr>
          <a:xfrm>
            <a:off x="821868" y="2197103"/>
            <a:ext cx="7233558" cy="0"/>
          </a:xfrm>
          <a:prstGeom prst="line">
            <a:avLst/>
          </a:prstGeom>
          <a:ln w="38100">
            <a:solidFill>
              <a:srgbClr val="646E7E"/>
            </a:solidFill>
          </a:ln>
        </p:spPr>
        <p:style>
          <a:lnRef idx="1">
            <a:schemeClr val="accent1"/>
          </a:lnRef>
          <a:fillRef idx="0">
            <a:schemeClr val="accent1"/>
          </a:fillRef>
          <a:effectRef idx="0">
            <a:schemeClr val="accent1"/>
          </a:effectRef>
          <a:fontRef idx="minor">
            <a:schemeClr val="tx1"/>
          </a:fontRef>
        </p:style>
      </p:cxnSp>
      <p:sp>
        <p:nvSpPr>
          <p:cNvPr id="21" name="Picture Placeholder 20">
            <a:extLst>
              <a:ext uri="{FF2B5EF4-FFF2-40B4-BE49-F238E27FC236}">
                <a16:creationId xmlns:a16="http://schemas.microsoft.com/office/drawing/2014/main" id="{E09B9AE7-8AD8-946F-5D87-8C9148A20E9D}"/>
              </a:ext>
            </a:extLst>
          </p:cNvPr>
          <p:cNvSpPr>
            <a:spLocks noGrp="1"/>
          </p:cNvSpPr>
          <p:nvPr>
            <p:ph type="pic" sz="quarter" idx="16" hasCustomPrompt="1"/>
          </p:nvPr>
        </p:nvSpPr>
        <p:spPr>
          <a:xfrm>
            <a:off x="8514556" y="1189115"/>
            <a:ext cx="3013416" cy="4209393"/>
          </a:xfrm>
          <a:solidFill>
            <a:srgbClr val="646E7E"/>
          </a:solidFill>
        </p:spPr>
        <p:txBody>
          <a:bodyPr/>
          <a:lstStyle>
            <a:lvl1pPr marL="0" indent="0" algn="ctr">
              <a:buNone/>
              <a:defRPr/>
            </a:lvl1pPr>
          </a:lstStyle>
          <a:p>
            <a:r>
              <a:rPr lang="en-US" dirty="0"/>
              <a:t>Insert Picture Here</a:t>
            </a:r>
          </a:p>
        </p:txBody>
      </p:sp>
      <p:pic>
        <p:nvPicPr>
          <p:cNvPr id="26" name="Picture 25" descr="A picture containing background pattern&#10;&#10;Description automatically generated">
            <a:extLst>
              <a:ext uri="{FF2B5EF4-FFF2-40B4-BE49-F238E27FC236}">
                <a16:creationId xmlns:a16="http://schemas.microsoft.com/office/drawing/2014/main" id="{562155DF-5F90-07F5-0924-D6285C1604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3272" y="5912294"/>
            <a:ext cx="1227042" cy="549739"/>
          </a:xfrm>
          <a:prstGeom prst="rect">
            <a:avLst/>
          </a:prstGeom>
        </p:spPr>
      </p:pic>
    </p:spTree>
    <p:extLst>
      <p:ext uri="{BB962C8B-B14F-4D97-AF65-F5344CB8AC3E}">
        <p14:creationId xmlns:p14="http://schemas.microsoft.com/office/powerpoint/2010/main" val="918953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3SBC - Speak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378A0F-2121-5AA9-77C4-606E78B3D709}"/>
              </a:ext>
            </a:extLst>
          </p:cNvPr>
          <p:cNvSpPr/>
          <p:nvPr userDrawn="1"/>
        </p:nvSpPr>
        <p:spPr>
          <a:xfrm>
            <a:off x="9421586" y="0"/>
            <a:ext cx="2770414" cy="6858000"/>
          </a:xfrm>
          <a:prstGeom prst="rect">
            <a:avLst/>
          </a:prstGeom>
          <a:solidFill>
            <a:srgbClr val="B49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4C1F36D-2672-077D-4130-BCE2B97C6D1E}"/>
              </a:ext>
            </a:extLst>
          </p:cNvPr>
          <p:cNvSpPr txBox="1"/>
          <p:nvPr userDrawn="1"/>
        </p:nvSpPr>
        <p:spPr>
          <a:xfrm>
            <a:off x="831851" y="1518557"/>
            <a:ext cx="5556858" cy="6309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500" b="1" dirty="0">
                <a:solidFill>
                  <a:srgbClr val="646E7E"/>
                </a:solidFill>
                <a:effectLst/>
                <a:latin typeface="OldErika" pitchFamily="2" charset="0"/>
              </a:rPr>
              <a:t>Speaker</a:t>
            </a:r>
            <a:endParaRPr lang="en-US" sz="3500" dirty="0">
              <a:solidFill>
                <a:srgbClr val="646E7E"/>
              </a:solidFill>
              <a:effectLst/>
              <a:latin typeface="OldErika" pitchFamily="2" charset="0"/>
            </a:endParaRPr>
          </a:p>
        </p:txBody>
      </p:sp>
      <p:sp>
        <p:nvSpPr>
          <p:cNvPr id="11" name="Text Placeholder 2">
            <a:extLst>
              <a:ext uri="{FF2B5EF4-FFF2-40B4-BE49-F238E27FC236}">
                <a16:creationId xmlns:a16="http://schemas.microsoft.com/office/drawing/2014/main" id="{9C1DAE56-3F59-EBB9-B814-53EE8AB22627}"/>
              </a:ext>
            </a:extLst>
          </p:cNvPr>
          <p:cNvSpPr>
            <a:spLocks noGrp="1"/>
          </p:cNvSpPr>
          <p:nvPr>
            <p:ph type="body" idx="13" hasCustomPrompt="1"/>
          </p:nvPr>
        </p:nvSpPr>
        <p:spPr>
          <a:xfrm>
            <a:off x="831850" y="2493712"/>
            <a:ext cx="7223576" cy="630942"/>
          </a:xfrm>
        </p:spPr>
        <p:txBody>
          <a:bodyPr>
            <a:normAutofit/>
          </a:bodyPr>
          <a:lstStyle>
            <a:lvl1pPr marL="0" indent="0">
              <a:buNone/>
              <a:defRPr sz="4800" b="1">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12" name="Text Placeholder 2">
            <a:extLst>
              <a:ext uri="{FF2B5EF4-FFF2-40B4-BE49-F238E27FC236}">
                <a16:creationId xmlns:a16="http://schemas.microsoft.com/office/drawing/2014/main" id="{160594DE-D268-8D89-9B13-38AAB781AFC7}"/>
              </a:ext>
            </a:extLst>
          </p:cNvPr>
          <p:cNvSpPr>
            <a:spLocks noGrp="1"/>
          </p:cNvSpPr>
          <p:nvPr>
            <p:ph type="body" idx="14" hasCustomPrompt="1"/>
          </p:nvPr>
        </p:nvSpPr>
        <p:spPr>
          <a:xfrm>
            <a:off x="831850" y="3244825"/>
            <a:ext cx="7233558" cy="630942"/>
          </a:xfrm>
        </p:spPr>
        <p:txBody>
          <a:bodyPr>
            <a:normAutofit/>
          </a:bodyPr>
          <a:lstStyle>
            <a:lvl1pPr marL="0" indent="0">
              <a:buNone/>
              <a:defRPr sz="3800" b="0">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14" name="Text Placeholder 2">
            <a:extLst>
              <a:ext uri="{FF2B5EF4-FFF2-40B4-BE49-F238E27FC236}">
                <a16:creationId xmlns:a16="http://schemas.microsoft.com/office/drawing/2014/main" id="{FCC46179-A5BA-0893-712C-FB8D770BF157}"/>
              </a:ext>
            </a:extLst>
          </p:cNvPr>
          <p:cNvSpPr>
            <a:spLocks noGrp="1"/>
          </p:cNvSpPr>
          <p:nvPr>
            <p:ph type="body" idx="15" hasCustomPrompt="1"/>
          </p:nvPr>
        </p:nvSpPr>
        <p:spPr>
          <a:xfrm>
            <a:off x="831850" y="4012267"/>
            <a:ext cx="7233558" cy="630942"/>
          </a:xfrm>
        </p:spPr>
        <p:txBody>
          <a:bodyPr>
            <a:normAutofit/>
          </a:bodyPr>
          <a:lstStyle>
            <a:lvl1pPr marL="0" indent="0">
              <a:buNone/>
              <a:defRPr sz="3800" b="0">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Company</a:t>
            </a:r>
          </a:p>
        </p:txBody>
      </p:sp>
      <p:cxnSp>
        <p:nvCxnSpPr>
          <p:cNvPr id="15" name="Straight Connector 14">
            <a:extLst>
              <a:ext uri="{FF2B5EF4-FFF2-40B4-BE49-F238E27FC236}">
                <a16:creationId xmlns:a16="http://schemas.microsoft.com/office/drawing/2014/main" id="{E90B2151-FEC4-919E-C4D0-2F51E365FABA}"/>
              </a:ext>
            </a:extLst>
          </p:cNvPr>
          <p:cNvCxnSpPr>
            <a:cxnSpLocks/>
          </p:cNvCxnSpPr>
          <p:nvPr userDrawn="1"/>
        </p:nvCxnSpPr>
        <p:spPr>
          <a:xfrm>
            <a:off x="821868" y="2197103"/>
            <a:ext cx="7233558" cy="0"/>
          </a:xfrm>
          <a:prstGeom prst="line">
            <a:avLst/>
          </a:prstGeom>
          <a:ln w="38100">
            <a:solidFill>
              <a:srgbClr val="646E7E"/>
            </a:solidFill>
          </a:ln>
        </p:spPr>
        <p:style>
          <a:lnRef idx="1">
            <a:schemeClr val="accent1"/>
          </a:lnRef>
          <a:fillRef idx="0">
            <a:schemeClr val="accent1"/>
          </a:fillRef>
          <a:effectRef idx="0">
            <a:schemeClr val="accent1"/>
          </a:effectRef>
          <a:fontRef idx="minor">
            <a:schemeClr val="tx1"/>
          </a:fontRef>
        </p:style>
      </p:cxnSp>
      <p:sp>
        <p:nvSpPr>
          <p:cNvPr id="21" name="Picture Placeholder 20">
            <a:extLst>
              <a:ext uri="{FF2B5EF4-FFF2-40B4-BE49-F238E27FC236}">
                <a16:creationId xmlns:a16="http://schemas.microsoft.com/office/drawing/2014/main" id="{E09B9AE7-8AD8-946F-5D87-8C9148A20E9D}"/>
              </a:ext>
            </a:extLst>
          </p:cNvPr>
          <p:cNvSpPr>
            <a:spLocks noGrp="1"/>
          </p:cNvSpPr>
          <p:nvPr>
            <p:ph type="pic" sz="quarter" idx="16" hasCustomPrompt="1"/>
          </p:nvPr>
        </p:nvSpPr>
        <p:spPr>
          <a:xfrm>
            <a:off x="8514556" y="1189115"/>
            <a:ext cx="3013416" cy="4209393"/>
          </a:xfrm>
          <a:solidFill>
            <a:srgbClr val="646E7E"/>
          </a:solidFill>
        </p:spPr>
        <p:txBody>
          <a:bodyPr/>
          <a:lstStyle>
            <a:lvl1pPr marL="0" indent="0" algn="ctr">
              <a:buNone/>
              <a:defRPr/>
            </a:lvl1pPr>
          </a:lstStyle>
          <a:p>
            <a:r>
              <a:rPr lang="en-US" dirty="0"/>
              <a:t>Insert Picture Here</a:t>
            </a:r>
          </a:p>
        </p:txBody>
      </p:sp>
      <p:pic>
        <p:nvPicPr>
          <p:cNvPr id="26" name="Picture 25" descr="A picture containing background pattern&#10;&#10;Description automatically generated">
            <a:extLst>
              <a:ext uri="{FF2B5EF4-FFF2-40B4-BE49-F238E27FC236}">
                <a16:creationId xmlns:a16="http://schemas.microsoft.com/office/drawing/2014/main" id="{562155DF-5F90-07F5-0924-D6285C1604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3272" y="5912294"/>
            <a:ext cx="1227042" cy="549739"/>
          </a:xfrm>
          <a:prstGeom prst="rect">
            <a:avLst/>
          </a:prstGeom>
        </p:spPr>
      </p:pic>
    </p:spTree>
    <p:extLst>
      <p:ext uri="{BB962C8B-B14F-4D97-AF65-F5344CB8AC3E}">
        <p14:creationId xmlns:p14="http://schemas.microsoft.com/office/powerpoint/2010/main" val="78669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3SBC - Introductions Inf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7C7ECD4-7627-22C9-2E85-C709F6028CEF}"/>
              </a:ext>
            </a:extLst>
          </p:cNvPr>
          <p:cNvSpPr>
            <a:spLocks noGrp="1"/>
          </p:cNvSpPr>
          <p:nvPr>
            <p:ph type="dt" sz="half" idx="10"/>
          </p:nvPr>
        </p:nvSpPr>
        <p:spPr/>
        <p:txBody>
          <a:bodyPr/>
          <a:lstStyle/>
          <a:p>
            <a:fld id="{F8C42556-BEF5-BD45-97A8-62240D3A5590}" type="datetimeFigureOut">
              <a:rPr lang="en-US" smtClean="0"/>
              <a:t>2/6/2023</a:t>
            </a:fld>
            <a:endParaRPr lang="en-US"/>
          </a:p>
        </p:txBody>
      </p:sp>
      <p:sp>
        <p:nvSpPr>
          <p:cNvPr id="5" name="Footer Placeholder 4">
            <a:extLst>
              <a:ext uri="{FF2B5EF4-FFF2-40B4-BE49-F238E27FC236}">
                <a16:creationId xmlns:a16="http://schemas.microsoft.com/office/drawing/2014/main" id="{EA094EFF-5165-8340-88AA-E3246EE5B8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3CD5D-31C1-69E2-2CEC-849EA776C6F6}"/>
              </a:ext>
            </a:extLst>
          </p:cNvPr>
          <p:cNvSpPr>
            <a:spLocks noGrp="1"/>
          </p:cNvSpPr>
          <p:nvPr>
            <p:ph type="sldNum" sz="quarter" idx="12"/>
          </p:nvPr>
        </p:nvSpPr>
        <p:spPr/>
        <p:txBody>
          <a:bodyPr/>
          <a:lstStyle/>
          <a:p>
            <a:fld id="{36896C56-6EBC-A44E-90AB-E89E1CDDCF72}" type="slidenum">
              <a:rPr lang="en-US" smtClean="0"/>
              <a:t>‹#›</a:t>
            </a:fld>
            <a:endParaRPr lang="en-US"/>
          </a:p>
        </p:txBody>
      </p:sp>
      <p:cxnSp>
        <p:nvCxnSpPr>
          <p:cNvPr id="7" name="Straight Connector 6">
            <a:extLst>
              <a:ext uri="{FF2B5EF4-FFF2-40B4-BE49-F238E27FC236}">
                <a16:creationId xmlns:a16="http://schemas.microsoft.com/office/drawing/2014/main" id="{0A5FC0EB-CBE1-2E19-BF49-42D2CC90E029}"/>
              </a:ext>
            </a:extLst>
          </p:cNvPr>
          <p:cNvCxnSpPr>
            <a:cxnSpLocks/>
          </p:cNvCxnSpPr>
          <p:nvPr userDrawn="1"/>
        </p:nvCxnSpPr>
        <p:spPr>
          <a:xfrm>
            <a:off x="838200" y="1288575"/>
            <a:ext cx="10515600" cy="0"/>
          </a:xfrm>
          <a:prstGeom prst="line">
            <a:avLst/>
          </a:prstGeom>
          <a:ln w="38100">
            <a:solidFill>
              <a:srgbClr val="B49D5A"/>
            </a:solidFill>
          </a:ln>
        </p:spPr>
        <p:style>
          <a:lnRef idx="1">
            <a:schemeClr val="accent1"/>
          </a:lnRef>
          <a:fillRef idx="0">
            <a:schemeClr val="accent1"/>
          </a:fillRef>
          <a:effectRef idx="0">
            <a:schemeClr val="accent1"/>
          </a:effectRef>
          <a:fontRef idx="minor">
            <a:schemeClr val="tx1"/>
          </a:fontRef>
        </p:style>
      </p:cxnSp>
      <p:pic>
        <p:nvPicPr>
          <p:cNvPr id="10" name="Picture 9" descr="Icon&#10;&#10;Description automatically generated">
            <a:extLst>
              <a:ext uri="{FF2B5EF4-FFF2-40B4-BE49-F238E27FC236}">
                <a16:creationId xmlns:a16="http://schemas.microsoft.com/office/drawing/2014/main" id="{258F76E5-0639-E420-9CF1-F068DC61155E}"/>
              </a:ext>
            </a:extLst>
          </p:cNvPr>
          <p:cNvPicPr>
            <a:picLocks noChangeAspect="1"/>
          </p:cNvPicPr>
          <p:nvPr userDrawn="1"/>
        </p:nvPicPr>
        <p:blipFill>
          <a:blip r:embed="rId2" cstate="email">
            <a:alphaModFix amt="19000"/>
            <a:extLst>
              <a:ext uri="{28A0092B-C50C-407E-A947-70E740481C1C}">
                <a14:useLocalDpi xmlns:a14="http://schemas.microsoft.com/office/drawing/2010/main"/>
              </a:ext>
            </a:extLst>
          </a:blip>
          <a:stretch>
            <a:fillRect/>
          </a:stretch>
        </p:blipFill>
        <p:spPr>
          <a:xfrm>
            <a:off x="8610600" y="1885950"/>
            <a:ext cx="4876800" cy="4876800"/>
          </a:xfrm>
          <a:prstGeom prst="rect">
            <a:avLst/>
          </a:prstGeom>
        </p:spPr>
      </p:pic>
      <p:sp>
        <p:nvSpPr>
          <p:cNvPr id="11" name="Rectangle 10">
            <a:extLst>
              <a:ext uri="{FF2B5EF4-FFF2-40B4-BE49-F238E27FC236}">
                <a16:creationId xmlns:a16="http://schemas.microsoft.com/office/drawing/2014/main" id="{CC4814D9-2CD9-A243-AFA3-6CABA0746598}"/>
              </a:ext>
            </a:extLst>
          </p:cNvPr>
          <p:cNvSpPr/>
          <p:nvPr userDrawn="1"/>
        </p:nvSpPr>
        <p:spPr>
          <a:xfrm>
            <a:off x="0" y="6121400"/>
            <a:ext cx="12192000" cy="736600"/>
          </a:xfrm>
          <a:prstGeom prst="rect">
            <a:avLst/>
          </a:prstGeom>
          <a:solidFill>
            <a:srgbClr val="2C3A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0DFE393-418D-D0CE-A6F1-F8ED9753174D}"/>
              </a:ext>
            </a:extLst>
          </p:cNvPr>
          <p:cNvSpPr txBox="1"/>
          <p:nvPr userDrawn="1"/>
        </p:nvSpPr>
        <p:spPr>
          <a:xfrm>
            <a:off x="1079190" y="6399769"/>
            <a:ext cx="11236779"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0" spc="300" dirty="0">
                <a:solidFill>
                  <a:srgbClr val="B49D5A"/>
                </a:solidFill>
                <a:effectLst/>
                <a:latin typeface="Montserrat" pitchFamily="2" charset="77"/>
              </a:rPr>
              <a:t>National 8(a) Association  </a:t>
            </a:r>
            <a:r>
              <a:rPr lang="en-US" sz="1000" spc="300" dirty="0">
                <a:solidFill>
                  <a:srgbClr val="B49D5A"/>
                </a:solidFill>
                <a:effectLst/>
                <a:latin typeface="Montserrat" pitchFamily="2" charset="77"/>
              </a:rPr>
              <a:t>◆      </a:t>
            </a:r>
            <a:r>
              <a:rPr lang="en-US" sz="1000" b="1" spc="300" dirty="0">
                <a:solidFill>
                  <a:srgbClr val="B49D5A"/>
                </a:solidFill>
                <a:effectLst/>
                <a:latin typeface="Montserrat" pitchFamily="2" charset="77"/>
              </a:rPr>
              <a:t>2023 National Small Business Conference</a:t>
            </a:r>
            <a:r>
              <a:rPr lang="en-US" sz="1000" spc="300" dirty="0">
                <a:solidFill>
                  <a:srgbClr val="B49D5A"/>
                </a:solidFill>
                <a:effectLst/>
                <a:latin typeface="Montserrat" pitchFamily="2" charset="77"/>
              </a:rPr>
              <a:t>     ◆     </a:t>
            </a:r>
            <a:r>
              <a:rPr lang="en-US" sz="1000" b="1" i="0" spc="300" dirty="0">
                <a:solidFill>
                  <a:srgbClr val="B49D5A"/>
                </a:solidFill>
                <a:effectLst/>
                <a:latin typeface="Montserrat" pitchFamily="2" charset="77"/>
              </a:rPr>
              <a:t>New Orleans, LA </a:t>
            </a:r>
            <a:r>
              <a:rPr lang="en-US" sz="1000" spc="300" dirty="0">
                <a:solidFill>
                  <a:srgbClr val="B49D5A"/>
                </a:solidFill>
                <a:effectLst/>
                <a:latin typeface="Montserrat" pitchFamily="2" charset="77"/>
              </a:rPr>
              <a:t> </a:t>
            </a:r>
          </a:p>
        </p:txBody>
      </p:sp>
      <p:pic>
        <p:nvPicPr>
          <p:cNvPr id="15" name="Picture 14" descr="A picture containing text&#10;&#10;Description automatically generated">
            <a:extLst>
              <a:ext uri="{FF2B5EF4-FFF2-40B4-BE49-F238E27FC236}">
                <a16:creationId xmlns:a16="http://schemas.microsoft.com/office/drawing/2014/main" id="{AB0C4B4A-0D36-84CB-AE79-0E0C983C7EE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6854" y="6325152"/>
            <a:ext cx="814975" cy="365125"/>
          </a:xfrm>
          <a:prstGeom prst="rect">
            <a:avLst/>
          </a:prstGeom>
        </p:spPr>
      </p:pic>
      <p:sp>
        <p:nvSpPr>
          <p:cNvPr id="8" name="TextBox 7">
            <a:extLst>
              <a:ext uri="{FF2B5EF4-FFF2-40B4-BE49-F238E27FC236}">
                <a16:creationId xmlns:a16="http://schemas.microsoft.com/office/drawing/2014/main" id="{06777018-FA82-20A2-46D3-D6E986374CA0}"/>
              </a:ext>
            </a:extLst>
          </p:cNvPr>
          <p:cNvSpPr txBox="1"/>
          <p:nvPr userDrawn="1"/>
        </p:nvSpPr>
        <p:spPr>
          <a:xfrm>
            <a:off x="838200" y="477859"/>
            <a:ext cx="10515600" cy="769441"/>
          </a:xfrm>
          <a:prstGeom prst="rect">
            <a:avLst/>
          </a:prstGeom>
          <a:noFill/>
        </p:spPr>
        <p:txBody>
          <a:bodyPr wrap="square" rtlCol="0">
            <a:spAutoFit/>
          </a:bodyPr>
          <a:lstStyle/>
          <a:p>
            <a:r>
              <a:rPr lang="en-US" sz="4400" b="1" dirty="0">
                <a:solidFill>
                  <a:srgbClr val="B49D5A"/>
                </a:solidFill>
                <a:latin typeface="Trebuchet MS" panose="020B0703020202090204" pitchFamily="34" charset="0"/>
              </a:rPr>
              <a:t>Introductions</a:t>
            </a:r>
          </a:p>
        </p:txBody>
      </p:sp>
      <p:sp>
        <p:nvSpPr>
          <p:cNvPr id="14" name="TextBox 13">
            <a:extLst>
              <a:ext uri="{FF2B5EF4-FFF2-40B4-BE49-F238E27FC236}">
                <a16:creationId xmlns:a16="http://schemas.microsoft.com/office/drawing/2014/main" id="{E5A675A0-ECD8-2F55-06A1-B6ACB2013D9E}"/>
              </a:ext>
            </a:extLst>
          </p:cNvPr>
          <p:cNvSpPr txBox="1"/>
          <p:nvPr userDrawn="1"/>
        </p:nvSpPr>
        <p:spPr>
          <a:xfrm>
            <a:off x="838200" y="1408586"/>
            <a:ext cx="10515600" cy="630942"/>
          </a:xfrm>
          <a:prstGeom prst="rect">
            <a:avLst/>
          </a:prstGeom>
          <a:noFill/>
        </p:spPr>
        <p:txBody>
          <a:bodyPr wrap="square" rtlCol="0">
            <a:spAutoFit/>
          </a:bodyPr>
          <a:lstStyle/>
          <a:p>
            <a:r>
              <a:rPr lang="en-US" sz="3500" b="1" dirty="0">
                <a:solidFill>
                  <a:srgbClr val="2C3A52"/>
                </a:solidFill>
                <a:latin typeface="Trebuchet MS" panose="020B0703020202090204" pitchFamily="34" charset="0"/>
              </a:rPr>
              <a:t>Suggested Format:</a:t>
            </a:r>
          </a:p>
        </p:txBody>
      </p:sp>
      <p:sp>
        <p:nvSpPr>
          <p:cNvPr id="16" name="TextBox 15">
            <a:extLst>
              <a:ext uri="{FF2B5EF4-FFF2-40B4-BE49-F238E27FC236}">
                <a16:creationId xmlns:a16="http://schemas.microsoft.com/office/drawing/2014/main" id="{C6F1B8F5-24F0-2428-5437-45638DC6A06C}"/>
              </a:ext>
            </a:extLst>
          </p:cNvPr>
          <p:cNvSpPr txBox="1"/>
          <p:nvPr userDrawn="1"/>
        </p:nvSpPr>
        <p:spPr>
          <a:xfrm>
            <a:off x="838200" y="2241343"/>
            <a:ext cx="8550729" cy="3416320"/>
          </a:xfrm>
          <a:prstGeom prst="rect">
            <a:avLst/>
          </a:prstGeom>
          <a:noFill/>
        </p:spPr>
        <p:txBody>
          <a:bodyPr wrap="square" rtlCol="0">
            <a:spAutoFit/>
          </a:bodyPr>
          <a:lstStyle/>
          <a:p>
            <a:pPr marL="514350" indent="-514350">
              <a:buFont typeface="Arial" panose="020B0604020202020204" pitchFamily="34" charset="0"/>
              <a:buChar char="•"/>
            </a:pPr>
            <a:r>
              <a:rPr lang="en-US" sz="2400" b="1" dirty="0">
                <a:solidFill>
                  <a:srgbClr val="202C41"/>
                </a:solidFill>
                <a:latin typeface="Trebuchet MS" panose="020B0703020202090204" pitchFamily="34" charset="0"/>
              </a:rPr>
              <a:t>Pre-Intensive Session (75 Minutes): </a:t>
            </a:r>
            <a:r>
              <a:rPr lang="en-US" sz="2400" dirty="0">
                <a:solidFill>
                  <a:srgbClr val="202C41"/>
                </a:solidFill>
                <a:latin typeface="Trebuchet MS" panose="020B0703020202090204" pitchFamily="34" charset="0"/>
              </a:rPr>
              <a:t>Moderator provides introductions, and each speaker is given 20-30 minutes to present their area of expertise related to the session topic</a:t>
            </a:r>
          </a:p>
          <a:p>
            <a:pPr marL="514350" indent="-514350">
              <a:buFont typeface="Arial" panose="020B0604020202020204" pitchFamily="34" charset="0"/>
              <a:buChar char="•"/>
            </a:pPr>
            <a:endParaRPr lang="en-US" sz="2400" dirty="0">
              <a:solidFill>
                <a:srgbClr val="202C41"/>
              </a:solidFill>
              <a:latin typeface="Trebuchet MS" panose="020B0703020202090204" pitchFamily="34" charset="0"/>
            </a:endParaRPr>
          </a:p>
          <a:p>
            <a:pPr marL="457200" indent="-457200">
              <a:buFont typeface="Arial" panose="020B0604020202020204" pitchFamily="34" charset="0"/>
              <a:buChar char="•"/>
            </a:pPr>
            <a:r>
              <a:rPr lang="en-US" sz="2400" b="1" dirty="0">
                <a:solidFill>
                  <a:srgbClr val="202C41"/>
                </a:solidFill>
                <a:latin typeface="Trebuchet MS" panose="020B0703020202090204" pitchFamily="34" charset="0"/>
              </a:rPr>
              <a:t>Breakout Session (60 Minutes): </a:t>
            </a:r>
            <a:r>
              <a:rPr lang="en-US" sz="2400" dirty="0">
                <a:solidFill>
                  <a:srgbClr val="202C41"/>
                </a:solidFill>
                <a:latin typeface="Trebuchet MS" panose="020B0703020202090204" pitchFamily="34" charset="0"/>
              </a:rPr>
              <a:t>Moderator provides introductions, and each speaker is given 5-8 minutes to introduce themselves and present their specific information related to the session topic</a:t>
            </a:r>
          </a:p>
        </p:txBody>
      </p:sp>
    </p:spTree>
    <p:extLst>
      <p:ext uri="{BB962C8B-B14F-4D97-AF65-F5344CB8AC3E}">
        <p14:creationId xmlns:p14="http://schemas.microsoft.com/office/powerpoint/2010/main" val="3540560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3SBC - 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2D77E-789D-689D-99AB-8C43D8732AF3}"/>
              </a:ext>
            </a:extLst>
          </p:cNvPr>
          <p:cNvSpPr>
            <a:spLocks noGrp="1"/>
          </p:cNvSpPr>
          <p:nvPr>
            <p:ph type="title" hasCustomPrompt="1"/>
          </p:nvPr>
        </p:nvSpPr>
        <p:spPr>
          <a:xfrm>
            <a:off x="838200" y="365125"/>
            <a:ext cx="10515600" cy="549275"/>
          </a:xfrm>
        </p:spPr>
        <p:txBody>
          <a:bodyPr/>
          <a:lstStyle>
            <a:lvl1pPr>
              <a:defRPr b="1">
                <a:solidFill>
                  <a:srgbClr val="2C3A52"/>
                </a:solidFill>
                <a:latin typeface="Trebuchet MS" panose="020B0703020202090204" pitchFamily="34" charset="0"/>
              </a:defRPr>
            </a:lvl1pPr>
          </a:lstStyle>
          <a:p>
            <a:r>
              <a:rPr lang="en-US" dirty="0"/>
              <a:t>Slide Title Here</a:t>
            </a:r>
          </a:p>
        </p:txBody>
      </p:sp>
      <p:sp>
        <p:nvSpPr>
          <p:cNvPr id="4" name="Date Placeholder 3">
            <a:extLst>
              <a:ext uri="{FF2B5EF4-FFF2-40B4-BE49-F238E27FC236}">
                <a16:creationId xmlns:a16="http://schemas.microsoft.com/office/drawing/2014/main" id="{47C7ECD4-7627-22C9-2E85-C709F6028CEF}"/>
              </a:ext>
            </a:extLst>
          </p:cNvPr>
          <p:cNvSpPr>
            <a:spLocks noGrp="1"/>
          </p:cNvSpPr>
          <p:nvPr>
            <p:ph type="dt" sz="half" idx="10"/>
          </p:nvPr>
        </p:nvSpPr>
        <p:spPr/>
        <p:txBody>
          <a:bodyPr/>
          <a:lstStyle/>
          <a:p>
            <a:fld id="{F8C42556-BEF5-BD45-97A8-62240D3A5590}" type="datetimeFigureOut">
              <a:rPr lang="en-US" smtClean="0"/>
              <a:t>2/6/2023</a:t>
            </a:fld>
            <a:endParaRPr lang="en-US"/>
          </a:p>
        </p:txBody>
      </p:sp>
      <p:sp>
        <p:nvSpPr>
          <p:cNvPr id="5" name="Footer Placeholder 4">
            <a:extLst>
              <a:ext uri="{FF2B5EF4-FFF2-40B4-BE49-F238E27FC236}">
                <a16:creationId xmlns:a16="http://schemas.microsoft.com/office/drawing/2014/main" id="{EA094EFF-5165-8340-88AA-E3246EE5B8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3CD5D-31C1-69E2-2CEC-849EA776C6F6}"/>
              </a:ext>
            </a:extLst>
          </p:cNvPr>
          <p:cNvSpPr>
            <a:spLocks noGrp="1"/>
          </p:cNvSpPr>
          <p:nvPr>
            <p:ph type="sldNum" sz="quarter" idx="12"/>
          </p:nvPr>
        </p:nvSpPr>
        <p:spPr/>
        <p:txBody>
          <a:bodyPr/>
          <a:lstStyle/>
          <a:p>
            <a:fld id="{36896C56-6EBC-A44E-90AB-E89E1CDDCF72}" type="slidenum">
              <a:rPr lang="en-US" smtClean="0"/>
              <a:t>‹#›</a:t>
            </a:fld>
            <a:endParaRPr lang="en-US"/>
          </a:p>
        </p:txBody>
      </p:sp>
      <p:cxnSp>
        <p:nvCxnSpPr>
          <p:cNvPr id="7" name="Straight Connector 6">
            <a:extLst>
              <a:ext uri="{FF2B5EF4-FFF2-40B4-BE49-F238E27FC236}">
                <a16:creationId xmlns:a16="http://schemas.microsoft.com/office/drawing/2014/main" id="{0A5FC0EB-CBE1-2E19-BF49-42D2CC90E029}"/>
              </a:ext>
            </a:extLst>
          </p:cNvPr>
          <p:cNvCxnSpPr>
            <a:cxnSpLocks/>
          </p:cNvCxnSpPr>
          <p:nvPr userDrawn="1"/>
        </p:nvCxnSpPr>
        <p:spPr>
          <a:xfrm>
            <a:off x="838200" y="1065786"/>
            <a:ext cx="10515600" cy="0"/>
          </a:xfrm>
          <a:prstGeom prst="line">
            <a:avLst/>
          </a:prstGeom>
          <a:ln w="38100">
            <a:solidFill>
              <a:srgbClr val="B49D5A"/>
            </a:solidFill>
          </a:ln>
        </p:spPr>
        <p:style>
          <a:lnRef idx="1">
            <a:schemeClr val="accent1"/>
          </a:lnRef>
          <a:fillRef idx="0">
            <a:schemeClr val="accent1"/>
          </a:fillRef>
          <a:effectRef idx="0">
            <a:schemeClr val="accent1"/>
          </a:effectRef>
          <a:fontRef idx="minor">
            <a:schemeClr val="tx1"/>
          </a:fontRef>
        </p:style>
      </p:cxnSp>
      <p:pic>
        <p:nvPicPr>
          <p:cNvPr id="10" name="Picture 9" descr="Icon&#10;&#10;Description automatically generated">
            <a:extLst>
              <a:ext uri="{FF2B5EF4-FFF2-40B4-BE49-F238E27FC236}">
                <a16:creationId xmlns:a16="http://schemas.microsoft.com/office/drawing/2014/main" id="{258F76E5-0639-E420-9CF1-F068DC61155E}"/>
              </a:ext>
            </a:extLst>
          </p:cNvPr>
          <p:cNvPicPr>
            <a:picLocks noChangeAspect="1"/>
          </p:cNvPicPr>
          <p:nvPr userDrawn="1"/>
        </p:nvPicPr>
        <p:blipFill>
          <a:blip r:embed="rId2" cstate="email">
            <a:alphaModFix amt="19000"/>
            <a:extLst>
              <a:ext uri="{28A0092B-C50C-407E-A947-70E740481C1C}">
                <a14:useLocalDpi xmlns:a14="http://schemas.microsoft.com/office/drawing/2010/main"/>
              </a:ext>
            </a:extLst>
          </a:blip>
          <a:stretch>
            <a:fillRect/>
          </a:stretch>
        </p:blipFill>
        <p:spPr>
          <a:xfrm>
            <a:off x="8610600" y="1885950"/>
            <a:ext cx="4876800" cy="4876800"/>
          </a:xfrm>
          <a:prstGeom prst="rect">
            <a:avLst/>
          </a:prstGeom>
        </p:spPr>
      </p:pic>
      <p:sp>
        <p:nvSpPr>
          <p:cNvPr id="3" name="Content Placeholder 2">
            <a:extLst>
              <a:ext uri="{FF2B5EF4-FFF2-40B4-BE49-F238E27FC236}">
                <a16:creationId xmlns:a16="http://schemas.microsoft.com/office/drawing/2014/main" id="{59327E75-B28F-D768-B014-AC7BE34E3AD8}"/>
              </a:ext>
            </a:extLst>
          </p:cNvPr>
          <p:cNvSpPr>
            <a:spLocks noGrp="1"/>
          </p:cNvSpPr>
          <p:nvPr>
            <p:ph idx="1" hasCustomPrompt="1"/>
          </p:nvPr>
        </p:nvSpPr>
        <p:spPr>
          <a:xfrm>
            <a:off x="838200" y="1268422"/>
            <a:ext cx="10515600" cy="4351338"/>
          </a:xfrm>
        </p:spPr>
        <p:txBody>
          <a:bodyPr/>
          <a:lstStyle>
            <a:lvl1pPr>
              <a:defRPr>
                <a:solidFill>
                  <a:srgbClr val="202C41"/>
                </a:solidFill>
                <a:latin typeface="Trebuchet MS" panose="020B0703020202090204" pitchFamily="34" charset="0"/>
              </a:defRPr>
            </a:lvl1pPr>
          </a:lstStyle>
          <a:p>
            <a:pPr lvl="0"/>
            <a:r>
              <a:rPr lang="en-US" dirty="0"/>
              <a:t>Insert Content Here</a:t>
            </a:r>
          </a:p>
        </p:txBody>
      </p:sp>
      <p:sp>
        <p:nvSpPr>
          <p:cNvPr id="11" name="Rectangle 10">
            <a:extLst>
              <a:ext uri="{FF2B5EF4-FFF2-40B4-BE49-F238E27FC236}">
                <a16:creationId xmlns:a16="http://schemas.microsoft.com/office/drawing/2014/main" id="{CC4814D9-2CD9-A243-AFA3-6CABA0746598}"/>
              </a:ext>
            </a:extLst>
          </p:cNvPr>
          <p:cNvSpPr/>
          <p:nvPr userDrawn="1"/>
        </p:nvSpPr>
        <p:spPr>
          <a:xfrm>
            <a:off x="0" y="6121400"/>
            <a:ext cx="12192000" cy="736600"/>
          </a:xfrm>
          <a:prstGeom prst="rect">
            <a:avLst/>
          </a:prstGeom>
          <a:solidFill>
            <a:srgbClr val="2C3A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text&#10;&#10;Description automatically generated">
            <a:extLst>
              <a:ext uri="{FF2B5EF4-FFF2-40B4-BE49-F238E27FC236}">
                <a16:creationId xmlns:a16="http://schemas.microsoft.com/office/drawing/2014/main" id="{AB0C4B4A-0D36-84CB-AE79-0E0C983C7EE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6854" y="6325152"/>
            <a:ext cx="814975" cy="365125"/>
          </a:xfrm>
          <a:prstGeom prst="rect">
            <a:avLst/>
          </a:prstGeom>
        </p:spPr>
      </p:pic>
      <p:sp>
        <p:nvSpPr>
          <p:cNvPr id="12" name="TextBox 11">
            <a:extLst>
              <a:ext uri="{FF2B5EF4-FFF2-40B4-BE49-F238E27FC236}">
                <a16:creationId xmlns:a16="http://schemas.microsoft.com/office/drawing/2014/main" id="{7FC30C61-23A1-1683-76D0-AF5F3F1BA270}"/>
              </a:ext>
            </a:extLst>
          </p:cNvPr>
          <p:cNvSpPr txBox="1"/>
          <p:nvPr userDrawn="1"/>
        </p:nvSpPr>
        <p:spPr>
          <a:xfrm>
            <a:off x="1079190" y="6399769"/>
            <a:ext cx="11236779"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0" spc="300" dirty="0">
                <a:solidFill>
                  <a:srgbClr val="B49D5A"/>
                </a:solidFill>
                <a:effectLst/>
                <a:latin typeface="Montserrat" pitchFamily="2" charset="77"/>
              </a:rPr>
              <a:t>National 8(a) Association  </a:t>
            </a:r>
            <a:r>
              <a:rPr lang="en-US" sz="1000" spc="300" dirty="0">
                <a:solidFill>
                  <a:srgbClr val="B49D5A"/>
                </a:solidFill>
                <a:effectLst/>
                <a:latin typeface="Montserrat" pitchFamily="2" charset="77"/>
              </a:rPr>
              <a:t>◆      </a:t>
            </a:r>
            <a:r>
              <a:rPr lang="en-US" sz="1000" b="1" spc="300" dirty="0">
                <a:solidFill>
                  <a:srgbClr val="B49D5A"/>
                </a:solidFill>
                <a:effectLst/>
                <a:latin typeface="Montserrat" pitchFamily="2" charset="77"/>
              </a:rPr>
              <a:t>2023 National Small Business Conference</a:t>
            </a:r>
            <a:r>
              <a:rPr lang="en-US" sz="1000" spc="300" dirty="0">
                <a:solidFill>
                  <a:srgbClr val="B49D5A"/>
                </a:solidFill>
                <a:effectLst/>
                <a:latin typeface="Montserrat" pitchFamily="2" charset="77"/>
              </a:rPr>
              <a:t>     ◆     </a:t>
            </a:r>
            <a:r>
              <a:rPr lang="en-US" sz="1000" b="1" i="0" spc="300" dirty="0">
                <a:solidFill>
                  <a:srgbClr val="B49D5A"/>
                </a:solidFill>
                <a:effectLst/>
                <a:latin typeface="Montserrat" pitchFamily="2" charset="77"/>
              </a:rPr>
              <a:t>New Orleans, LA </a:t>
            </a:r>
            <a:r>
              <a:rPr lang="en-US" sz="1000" spc="300" dirty="0">
                <a:solidFill>
                  <a:srgbClr val="B49D5A"/>
                </a:solidFill>
                <a:effectLst/>
                <a:latin typeface="Montserrat" pitchFamily="2" charset="77"/>
              </a:rPr>
              <a:t> </a:t>
            </a:r>
          </a:p>
        </p:txBody>
      </p:sp>
    </p:spTree>
    <p:extLst>
      <p:ext uri="{BB962C8B-B14F-4D97-AF65-F5344CB8AC3E}">
        <p14:creationId xmlns:p14="http://schemas.microsoft.com/office/powerpoint/2010/main" val="3573690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3SBC - Key Takeaway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2D77E-789D-689D-99AB-8C43D8732AF3}"/>
              </a:ext>
            </a:extLst>
          </p:cNvPr>
          <p:cNvSpPr>
            <a:spLocks noGrp="1"/>
          </p:cNvSpPr>
          <p:nvPr>
            <p:ph type="title" hasCustomPrompt="1"/>
          </p:nvPr>
        </p:nvSpPr>
        <p:spPr>
          <a:xfrm>
            <a:off x="838200" y="365125"/>
            <a:ext cx="10515600" cy="549275"/>
          </a:xfrm>
        </p:spPr>
        <p:txBody>
          <a:bodyPr/>
          <a:lstStyle>
            <a:lvl1pPr>
              <a:defRPr b="1">
                <a:solidFill>
                  <a:srgbClr val="B49D5A"/>
                </a:solidFill>
                <a:latin typeface="Trebuchet MS" panose="020B0703020202090204" pitchFamily="34" charset="0"/>
              </a:defRPr>
            </a:lvl1pPr>
          </a:lstStyle>
          <a:p>
            <a:r>
              <a:rPr lang="en-US" dirty="0"/>
              <a:t>Key Takeaways</a:t>
            </a:r>
          </a:p>
        </p:txBody>
      </p:sp>
      <p:sp>
        <p:nvSpPr>
          <p:cNvPr id="4" name="Date Placeholder 3">
            <a:extLst>
              <a:ext uri="{FF2B5EF4-FFF2-40B4-BE49-F238E27FC236}">
                <a16:creationId xmlns:a16="http://schemas.microsoft.com/office/drawing/2014/main" id="{47C7ECD4-7627-22C9-2E85-C709F6028CEF}"/>
              </a:ext>
            </a:extLst>
          </p:cNvPr>
          <p:cNvSpPr>
            <a:spLocks noGrp="1"/>
          </p:cNvSpPr>
          <p:nvPr>
            <p:ph type="dt" sz="half" idx="10"/>
          </p:nvPr>
        </p:nvSpPr>
        <p:spPr/>
        <p:txBody>
          <a:bodyPr/>
          <a:lstStyle/>
          <a:p>
            <a:fld id="{F8C42556-BEF5-BD45-97A8-62240D3A5590}" type="datetimeFigureOut">
              <a:rPr lang="en-US" smtClean="0"/>
              <a:t>2/6/2023</a:t>
            </a:fld>
            <a:endParaRPr lang="en-US"/>
          </a:p>
        </p:txBody>
      </p:sp>
      <p:sp>
        <p:nvSpPr>
          <p:cNvPr id="5" name="Footer Placeholder 4">
            <a:extLst>
              <a:ext uri="{FF2B5EF4-FFF2-40B4-BE49-F238E27FC236}">
                <a16:creationId xmlns:a16="http://schemas.microsoft.com/office/drawing/2014/main" id="{EA094EFF-5165-8340-88AA-E3246EE5B8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3CD5D-31C1-69E2-2CEC-849EA776C6F6}"/>
              </a:ext>
            </a:extLst>
          </p:cNvPr>
          <p:cNvSpPr>
            <a:spLocks noGrp="1"/>
          </p:cNvSpPr>
          <p:nvPr>
            <p:ph type="sldNum" sz="quarter" idx="12"/>
          </p:nvPr>
        </p:nvSpPr>
        <p:spPr/>
        <p:txBody>
          <a:bodyPr/>
          <a:lstStyle/>
          <a:p>
            <a:fld id="{36896C56-6EBC-A44E-90AB-E89E1CDDCF72}" type="slidenum">
              <a:rPr lang="en-US" smtClean="0"/>
              <a:t>‹#›</a:t>
            </a:fld>
            <a:endParaRPr lang="en-US"/>
          </a:p>
        </p:txBody>
      </p:sp>
      <p:cxnSp>
        <p:nvCxnSpPr>
          <p:cNvPr id="7" name="Straight Connector 6">
            <a:extLst>
              <a:ext uri="{FF2B5EF4-FFF2-40B4-BE49-F238E27FC236}">
                <a16:creationId xmlns:a16="http://schemas.microsoft.com/office/drawing/2014/main" id="{0A5FC0EB-CBE1-2E19-BF49-42D2CC90E029}"/>
              </a:ext>
            </a:extLst>
          </p:cNvPr>
          <p:cNvCxnSpPr>
            <a:cxnSpLocks/>
          </p:cNvCxnSpPr>
          <p:nvPr userDrawn="1"/>
        </p:nvCxnSpPr>
        <p:spPr>
          <a:xfrm>
            <a:off x="838200" y="1065786"/>
            <a:ext cx="10515600" cy="0"/>
          </a:xfrm>
          <a:prstGeom prst="line">
            <a:avLst/>
          </a:prstGeom>
          <a:ln w="38100">
            <a:solidFill>
              <a:srgbClr val="2C3A52"/>
            </a:solidFill>
          </a:ln>
        </p:spPr>
        <p:style>
          <a:lnRef idx="1">
            <a:schemeClr val="accent1"/>
          </a:lnRef>
          <a:fillRef idx="0">
            <a:schemeClr val="accent1"/>
          </a:fillRef>
          <a:effectRef idx="0">
            <a:schemeClr val="accent1"/>
          </a:effectRef>
          <a:fontRef idx="minor">
            <a:schemeClr val="tx1"/>
          </a:fontRef>
        </p:style>
      </p:cxnSp>
      <p:pic>
        <p:nvPicPr>
          <p:cNvPr id="10" name="Picture 9" descr="Icon&#10;&#10;Description automatically generated">
            <a:extLst>
              <a:ext uri="{FF2B5EF4-FFF2-40B4-BE49-F238E27FC236}">
                <a16:creationId xmlns:a16="http://schemas.microsoft.com/office/drawing/2014/main" id="{258F76E5-0639-E420-9CF1-F068DC61155E}"/>
              </a:ext>
            </a:extLst>
          </p:cNvPr>
          <p:cNvPicPr>
            <a:picLocks noChangeAspect="1"/>
          </p:cNvPicPr>
          <p:nvPr userDrawn="1"/>
        </p:nvPicPr>
        <p:blipFill>
          <a:blip r:embed="rId2" cstate="email">
            <a:alphaModFix amt="19000"/>
            <a:extLst>
              <a:ext uri="{28A0092B-C50C-407E-A947-70E740481C1C}">
                <a14:useLocalDpi xmlns:a14="http://schemas.microsoft.com/office/drawing/2010/main"/>
              </a:ext>
            </a:extLst>
          </a:blip>
          <a:stretch>
            <a:fillRect/>
          </a:stretch>
        </p:blipFill>
        <p:spPr>
          <a:xfrm>
            <a:off x="8610600" y="1885950"/>
            <a:ext cx="4876800" cy="4876800"/>
          </a:xfrm>
          <a:prstGeom prst="rect">
            <a:avLst/>
          </a:prstGeom>
        </p:spPr>
      </p:pic>
      <p:sp>
        <p:nvSpPr>
          <p:cNvPr id="3" name="Content Placeholder 2">
            <a:extLst>
              <a:ext uri="{FF2B5EF4-FFF2-40B4-BE49-F238E27FC236}">
                <a16:creationId xmlns:a16="http://schemas.microsoft.com/office/drawing/2014/main" id="{59327E75-B28F-D768-B014-AC7BE34E3AD8}"/>
              </a:ext>
            </a:extLst>
          </p:cNvPr>
          <p:cNvSpPr>
            <a:spLocks noGrp="1"/>
          </p:cNvSpPr>
          <p:nvPr>
            <p:ph idx="1" hasCustomPrompt="1"/>
          </p:nvPr>
        </p:nvSpPr>
        <p:spPr>
          <a:xfrm>
            <a:off x="838200" y="1268422"/>
            <a:ext cx="10515600" cy="4351338"/>
          </a:xfrm>
        </p:spPr>
        <p:txBody>
          <a:bodyPr/>
          <a:lstStyle>
            <a:lvl1pPr>
              <a:defRPr>
                <a:solidFill>
                  <a:srgbClr val="202C41"/>
                </a:solidFill>
                <a:latin typeface="Trebuchet MS" panose="020B0703020202090204" pitchFamily="34" charset="0"/>
              </a:defRPr>
            </a:lvl1pPr>
          </a:lstStyle>
          <a:p>
            <a:pPr lvl="0"/>
            <a:r>
              <a:rPr lang="en-US" dirty="0"/>
              <a:t>Insert Content Here</a:t>
            </a:r>
          </a:p>
        </p:txBody>
      </p:sp>
      <p:sp>
        <p:nvSpPr>
          <p:cNvPr id="11" name="Rectangle 10">
            <a:extLst>
              <a:ext uri="{FF2B5EF4-FFF2-40B4-BE49-F238E27FC236}">
                <a16:creationId xmlns:a16="http://schemas.microsoft.com/office/drawing/2014/main" id="{CC4814D9-2CD9-A243-AFA3-6CABA0746598}"/>
              </a:ext>
            </a:extLst>
          </p:cNvPr>
          <p:cNvSpPr/>
          <p:nvPr userDrawn="1"/>
        </p:nvSpPr>
        <p:spPr>
          <a:xfrm>
            <a:off x="0" y="6121400"/>
            <a:ext cx="12192000" cy="736600"/>
          </a:xfrm>
          <a:prstGeom prst="rect">
            <a:avLst/>
          </a:prstGeom>
          <a:solidFill>
            <a:srgbClr val="2C3A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text&#10;&#10;Description automatically generated">
            <a:extLst>
              <a:ext uri="{FF2B5EF4-FFF2-40B4-BE49-F238E27FC236}">
                <a16:creationId xmlns:a16="http://schemas.microsoft.com/office/drawing/2014/main" id="{AB0C4B4A-0D36-84CB-AE79-0E0C983C7EE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6854" y="6325152"/>
            <a:ext cx="814975" cy="365125"/>
          </a:xfrm>
          <a:prstGeom prst="rect">
            <a:avLst/>
          </a:prstGeom>
        </p:spPr>
      </p:pic>
      <p:sp>
        <p:nvSpPr>
          <p:cNvPr id="12" name="TextBox 11">
            <a:extLst>
              <a:ext uri="{FF2B5EF4-FFF2-40B4-BE49-F238E27FC236}">
                <a16:creationId xmlns:a16="http://schemas.microsoft.com/office/drawing/2014/main" id="{FAD6ACB5-EF8B-3DCF-E949-86A9B4212CBD}"/>
              </a:ext>
            </a:extLst>
          </p:cNvPr>
          <p:cNvSpPr txBox="1"/>
          <p:nvPr userDrawn="1"/>
        </p:nvSpPr>
        <p:spPr>
          <a:xfrm>
            <a:off x="1079190" y="6399769"/>
            <a:ext cx="11236779"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0" spc="300" dirty="0">
                <a:solidFill>
                  <a:srgbClr val="B49D5A"/>
                </a:solidFill>
                <a:effectLst/>
                <a:latin typeface="Montserrat" pitchFamily="2" charset="77"/>
              </a:rPr>
              <a:t>National 8(a) Association  </a:t>
            </a:r>
            <a:r>
              <a:rPr lang="en-US" sz="1000" spc="300" dirty="0">
                <a:solidFill>
                  <a:srgbClr val="B49D5A"/>
                </a:solidFill>
                <a:effectLst/>
                <a:latin typeface="Montserrat" pitchFamily="2" charset="77"/>
              </a:rPr>
              <a:t>◆      </a:t>
            </a:r>
            <a:r>
              <a:rPr lang="en-US" sz="1000" b="1" spc="300" dirty="0">
                <a:solidFill>
                  <a:srgbClr val="B49D5A"/>
                </a:solidFill>
                <a:effectLst/>
                <a:latin typeface="Montserrat" pitchFamily="2" charset="77"/>
              </a:rPr>
              <a:t>2023 National Small Business Conference</a:t>
            </a:r>
            <a:r>
              <a:rPr lang="en-US" sz="1000" spc="300" dirty="0">
                <a:solidFill>
                  <a:srgbClr val="B49D5A"/>
                </a:solidFill>
                <a:effectLst/>
                <a:latin typeface="Montserrat" pitchFamily="2" charset="77"/>
              </a:rPr>
              <a:t>     ◆     </a:t>
            </a:r>
            <a:r>
              <a:rPr lang="en-US" sz="1000" b="1" i="0" spc="300" dirty="0">
                <a:solidFill>
                  <a:srgbClr val="B49D5A"/>
                </a:solidFill>
                <a:effectLst/>
                <a:latin typeface="Montserrat" pitchFamily="2" charset="77"/>
              </a:rPr>
              <a:t>New Orleans, LA </a:t>
            </a:r>
            <a:r>
              <a:rPr lang="en-US" sz="1000" spc="300" dirty="0">
                <a:solidFill>
                  <a:srgbClr val="B49D5A"/>
                </a:solidFill>
                <a:effectLst/>
                <a:latin typeface="Montserrat" pitchFamily="2" charset="77"/>
              </a:rPr>
              <a:t> </a:t>
            </a:r>
          </a:p>
        </p:txBody>
      </p:sp>
    </p:spTree>
    <p:extLst>
      <p:ext uri="{BB962C8B-B14F-4D97-AF65-F5344CB8AC3E}">
        <p14:creationId xmlns:p14="http://schemas.microsoft.com/office/powerpoint/2010/main" val="2650691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2C3A52"/>
        </a:solidFill>
        <a:effectLst/>
      </p:bgPr>
    </p:bg>
    <p:spTree>
      <p:nvGrpSpPr>
        <p:cNvPr id="1" name=""/>
        <p:cNvGrpSpPr/>
        <p:nvPr/>
      </p:nvGrpSpPr>
      <p:grpSpPr>
        <a:xfrm>
          <a:off x="0" y="0"/>
          <a:ext cx="0" cy="0"/>
          <a:chOff x="0" y="0"/>
          <a:chExt cx="0" cy="0"/>
        </a:xfrm>
      </p:grpSpPr>
      <p:pic>
        <p:nvPicPr>
          <p:cNvPr id="14" name="Picture 13" descr="A picture containing city, scene, harbor&#10;&#10;Description automatically generated">
            <a:extLst>
              <a:ext uri="{FF2B5EF4-FFF2-40B4-BE49-F238E27FC236}">
                <a16:creationId xmlns:a16="http://schemas.microsoft.com/office/drawing/2014/main" id="{6C68B628-92F5-AACD-6EA4-F498673A0B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12192001" cy="6858001"/>
          </a:xfrm>
          <a:prstGeom prst="rect">
            <a:avLst/>
          </a:prstGeom>
        </p:spPr>
      </p:pic>
      <p:sp>
        <p:nvSpPr>
          <p:cNvPr id="15" name="Rectangle 14">
            <a:extLst>
              <a:ext uri="{FF2B5EF4-FFF2-40B4-BE49-F238E27FC236}">
                <a16:creationId xmlns:a16="http://schemas.microsoft.com/office/drawing/2014/main" id="{46FCDEDD-39C3-9C2F-0873-6E2704AE6510}"/>
              </a:ext>
            </a:extLst>
          </p:cNvPr>
          <p:cNvSpPr/>
          <p:nvPr userDrawn="1"/>
        </p:nvSpPr>
        <p:spPr>
          <a:xfrm>
            <a:off x="0" y="0"/>
            <a:ext cx="12192000" cy="6858000"/>
          </a:xfrm>
          <a:prstGeom prst="rect">
            <a:avLst/>
          </a:prstGeom>
          <a:solidFill>
            <a:srgbClr val="2C3A52">
              <a:alpha val="9503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49A38A5-B264-3FAA-A88D-2DDCA3BC5D8B}"/>
              </a:ext>
            </a:extLst>
          </p:cNvPr>
          <p:cNvSpPr txBox="1"/>
          <p:nvPr userDrawn="1"/>
        </p:nvSpPr>
        <p:spPr>
          <a:xfrm>
            <a:off x="3837214" y="4767945"/>
            <a:ext cx="7374772" cy="1107996"/>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6600" b="1" dirty="0">
                <a:solidFill>
                  <a:srgbClr val="B49D5A"/>
                </a:solidFill>
                <a:effectLst/>
                <a:latin typeface="OldErika" pitchFamily="2" charset="0"/>
              </a:rPr>
              <a:t>QUESTIONS?</a:t>
            </a:r>
            <a:endParaRPr lang="en-US" sz="6600" dirty="0">
              <a:solidFill>
                <a:srgbClr val="B49D5A"/>
              </a:solidFill>
              <a:effectLst/>
              <a:latin typeface="OldErika" pitchFamily="2" charset="0"/>
            </a:endParaRPr>
          </a:p>
        </p:txBody>
      </p:sp>
      <p:cxnSp>
        <p:nvCxnSpPr>
          <p:cNvPr id="9" name="Straight Connector 8">
            <a:extLst>
              <a:ext uri="{FF2B5EF4-FFF2-40B4-BE49-F238E27FC236}">
                <a16:creationId xmlns:a16="http://schemas.microsoft.com/office/drawing/2014/main" id="{D9094C06-492D-9824-F2A5-8C2FD9E94C14}"/>
              </a:ext>
            </a:extLst>
          </p:cNvPr>
          <p:cNvCxnSpPr>
            <a:cxnSpLocks/>
          </p:cNvCxnSpPr>
          <p:nvPr userDrawn="1"/>
        </p:nvCxnSpPr>
        <p:spPr>
          <a:xfrm>
            <a:off x="4604657" y="6017991"/>
            <a:ext cx="7587343" cy="0"/>
          </a:xfrm>
          <a:prstGeom prst="line">
            <a:avLst/>
          </a:prstGeom>
          <a:ln w="38100">
            <a:solidFill>
              <a:srgbClr val="B49D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2550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2F6BB-3E6A-9117-5808-D96BDB58E7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D37DA4-781A-C4B5-9516-6E4EA56617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173892-8B02-38F3-E0B2-CCEB924901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C42556-BEF5-BD45-97A8-62240D3A5590}" type="datetimeFigureOut">
              <a:rPr lang="en-US" smtClean="0"/>
              <a:t>2/6/2023</a:t>
            </a:fld>
            <a:endParaRPr lang="en-US"/>
          </a:p>
        </p:txBody>
      </p:sp>
      <p:sp>
        <p:nvSpPr>
          <p:cNvPr id="5" name="Footer Placeholder 4">
            <a:extLst>
              <a:ext uri="{FF2B5EF4-FFF2-40B4-BE49-F238E27FC236}">
                <a16:creationId xmlns:a16="http://schemas.microsoft.com/office/drawing/2014/main" id="{D1C9E0AD-2603-508E-0F06-A9D96B3E19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867B60-BD7C-8F84-A86C-E82AFADDEE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896C56-6EBC-A44E-90AB-E89E1CDDCF72}" type="slidenum">
              <a:rPr lang="en-US" smtClean="0"/>
              <a:t>‹#›</a:t>
            </a:fld>
            <a:endParaRPr lang="en-US"/>
          </a:p>
        </p:txBody>
      </p:sp>
    </p:spTree>
    <p:extLst>
      <p:ext uri="{BB962C8B-B14F-4D97-AF65-F5344CB8AC3E}">
        <p14:creationId xmlns:p14="http://schemas.microsoft.com/office/powerpoint/2010/main" val="335254529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1" r:id="rId3"/>
    <p:sldLayoutId id="2147483663" r:id="rId4"/>
    <p:sldLayoutId id="2147483662" r:id="rId5"/>
    <p:sldLayoutId id="2147483660" r:id="rId6"/>
    <p:sldLayoutId id="2147483650" r:id="rId7"/>
    <p:sldLayoutId id="2147483664" r:id="rId8"/>
    <p:sldLayoutId id="2147483652" r:id="rId9"/>
    <p:sldLayoutId id="2147483665"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www.fedsolve.com/" TargetMode="External"/><Relationship Id="rId7" Type="http://schemas.openxmlformats.org/officeDocument/2006/relationships/image" Target="../media/image11.jpeg"/><Relationship Id="rId2" Type="http://schemas.openxmlformats.org/officeDocument/2006/relationships/hyperlink" Target="mailto:Rwong@FedSolve.com" TargetMode="External"/><Relationship Id="rId1" Type="http://schemas.openxmlformats.org/officeDocument/2006/relationships/slideLayout" Target="../slideLayouts/slideLayout10.xml"/><Relationship Id="rId6" Type="http://schemas.openxmlformats.org/officeDocument/2006/relationships/hyperlink" Target="http://www.linkedin.com/in/robb-wong-042a8310/" TargetMode="External"/><Relationship Id="rId5" Type="http://schemas.openxmlformats.org/officeDocument/2006/relationships/hyperlink" Target="http://www.linkedin.com/in/jimmyzhou/" TargetMode="External"/><Relationship Id="rId10" Type="http://schemas.openxmlformats.org/officeDocument/2006/relationships/image" Target="../media/image10.png"/><Relationship Id="rId4" Type="http://schemas.openxmlformats.org/officeDocument/2006/relationships/hyperlink" Target="mailto:Jimmy.zhou@cohnreznick.com" TargetMode="External"/><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4720-6654-E4BA-3136-A8E54838D3CA}"/>
              </a:ext>
            </a:extLst>
          </p:cNvPr>
          <p:cNvSpPr>
            <a:spLocks noGrp="1"/>
          </p:cNvSpPr>
          <p:nvPr>
            <p:ph type="title"/>
          </p:nvPr>
        </p:nvSpPr>
        <p:spPr/>
        <p:txBody>
          <a:bodyPr>
            <a:noAutofit/>
          </a:bodyPr>
          <a:lstStyle/>
          <a:p>
            <a:r>
              <a:rPr lang="en-US" sz="3000" dirty="0">
                <a:solidFill>
                  <a:schemeClr val="bg1">
                    <a:lumMod val="85000"/>
                  </a:schemeClr>
                </a:solidFill>
              </a:rPr>
              <a:t>Mentor Protégé Program </a:t>
            </a:r>
            <a:r>
              <a:rPr lang="en-US" sz="3000" u="sng" dirty="0">
                <a:solidFill>
                  <a:schemeClr val="bg1">
                    <a:lumMod val="85000"/>
                  </a:schemeClr>
                </a:solidFill>
              </a:rPr>
              <a:t>Opportunities</a:t>
            </a:r>
            <a:r>
              <a:rPr lang="en-US" sz="3000" dirty="0">
                <a:solidFill>
                  <a:schemeClr val="bg1">
                    <a:lumMod val="85000"/>
                  </a:schemeClr>
                </a:solidFill>
              </a:rPr>
              <a:t> and </a:t>
            </a:r>
            <a:r>
              <a:rPr lang="en-US" sz="3000" dirty="0">
                <a:solidFill>
                  <a:srgbClr val="FF0000"/>
                </a:solidFill>
              </a:rPr>
              <a:t>Red Flags </a:t>
            </a:r>
            <a:r>
              <a:rPr lang="en-US" sz="3000" dirty="0">
                <a:solidFill>
                  <a:schemeClr val="bg1">
                    <a:lumMod val="85000"/>
                  </a:schemeClr>
                </a:solidFill>
              </a:rPr>
              <a:t>that Impact Small Business </a:t>
            </a:r>
            <a:r>
              <a:rPr lang="en-US" sz="3000" dirty="0" err="1">
                <a:solidFill>
                  <a:schemeClr val="bg1">
                    <a:lumMod val="85000"/>
                  </a:schemeClr>
                </a:solidFill>
              </a:rPr>
              <a:t>Govcon</a:t>
            </a:r>
            <a:r>
              <a:rPr lang="en-US" sz="3000" dirty="0">
                <a:solidFill>
                  <a:schemeClr val="bg1">
                    <a:lumMod val="85000"/>
                  </a:schemeClr>
                </a:solidFill>
              </a:rPr>
              <a:t> Valuations </a:t>
            </a:r>
          </a:p>
        </p:txBody>
      </p:sp>
      <p:sp>
        <p:nvSpPr>
          <p:cNvPr id="3" name="Text Placeholder 2">
            <a:extLst>
              <a:ext uri="{FF2B5EF4-FFF2-40B4-BE49-F238E27FC236}">
                <a16:creationId xmlns:a16="http://schemas.microsoft.com/office/drawing/2014/main" id="{F804C6F5-69AA-BBE5-5F11-C326F5DA3F22}"/>
              </a:ext>
            </a:extLst>
          </p:cNvPr>
          <p:cNvSpPr>
            <a:spLocks noGrp="1"/>
          </p:cNvSpPr>
          <p:nvPr>
            <p:ph type="body" idx="1"/>
          </p:nvPr>
        </p:nvSpPr>
        <p:spPr/>
        <p:txBody>
          <a:bodyPr/>
          <a:lstStyle/>
          <a:p>
            <a:r>
              <a:rPr lang="en-US" dirty="0"/>
              <a:t>Robb Wong, </a:t>
            </a:r>
            <a:r>
              <a:rPr lang="en-US" dirty="0" err="1"/>
              <a:t>FedSolve</a:t>
            </a:r>
            <a:r>
              <a:rPr lang="en-US" dirty="0"/>
              <a:t> LLC / Jimmy Zhou, CohnReznick LLP</a:t>
            </a:r>
          </a:p>
        </p:txBody>
      </p:sp>
    </p:spTree>
    <p:extLst>
      <p:ext uri="{BB962C8B-B14F-4D97-AF65-F5344CB8AC3E}">
        <p14:creationId xmlns:p14="http://schemas.microsoft.com/office/powerpoint/2010/main" val="148683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15F0C-EDC5-EF0A-BAA4-EA48E777B337}"/>
              </a:ext>
            </a:extLst>
          </p:cNvPr>
          <p:cNvSpPr>
            <a:spLocks noGrp="1"/>
          </p:cNvSpPr>
          <p:nvPr>
            <p:ph type="title"/>
          </p:nvPr>
        </p:nvSpPr>
        <p:spPr/>
        <p:txBody>
          <a:bodyPr>
            <a:noAutofit/>
          </a:bodyPr>
          <a:lstStyle/>
          <a:p>
            <a:r>
              <a:rPr lang="en-US" sz="2400" dirty="0"/>
              <a:t>Mentor Protégé Equity Investments</a:t>
            </a:r>
            <a:endParaRPr lang="en-US" sz="2800" dirty="0"/>
          </a:p>
        </p:txBody>
      </p:sp>
      <p:sp>
        <p:nvSpPr>
          <p:cNvPr id="3" name="Content Placeholder 2">
            <a:extLst>
              <a:ext uri="{FF2B5EF4-FFF2-40B4-BE49-F238E27FC236}">
                <a16:creationId xmlns:a16="http://schemas.microsoft.com/office/drawing/2014/main" id="{67A81448-EB5E-5FFE-CF8A-042BBF490B42}"/>
              </a:ext>
            </a:extLst>
          </p:cNvPr>
          <p:cNvSpPr>
            <a:spLocks noGrp="1"/>
          </p:cNvSpPr>
          <p:nvPr>
            <p:ph idx="1"/>
          </p:nvPr>
        </p:nvSpPr>
        <p:spPr>
          <a:xfrm>
            <a:off x="838201" y="1268422"/>
            <a:ext cx="10212976" cy="4351338"/>
          </a:xfrm>
        </p:spPr>
        <p:txBody>
          <a:bodyPr>
            <a:normAutofit/>
          </a:bodyPr>
          <a:lstStyle/>
          <a:p>
            <a:r>
              <a:rPr lang="en-US" sz="2000" dirty="0"/>
              <a:t>Mentors may acquire an equity interest of up to 40% in the protégé firm – thus Mentors may receive a 40% profit share from the protégé</a:t>
            </a:r>
          </a:p>
          <a:p>
            <a:pPr lvl="1">
              <a:buFont typeface="Calibri" panose="020F0502020204030204" pitchFamily="34" charset="0"/>
              <a:buChar char="—"/>
            </a:pPr>
            <a:r>
              <a:rPr lang="en-US" sz="2000" dirty="0"/>
              <a:t>Thus, there are valuation considerations at formation</a:t>
            </a:r>
          </a:p>
          <a:p>
            <a:pPr marL="0" indent="0">
              <a:buNone/>
            </a:pPr>
            <a:r>
              <a:rPr lang="en-US" dirty="0"/>
              <a:t> </a:t>
            </a:r>
          </a:p>
          <a:p>
            <a:r>
              <a:rPr lang="en-US" sz="2000" dirty="0"/>
              <a:t>The Mentor Protégé agreement is capped at 6 years so there are exit considerations</a:t>
            </a:r>
          </a:p>
          <a:p>
            <a:pPr lvl="1">
              <a:buFont typeface="Calibri" panose="020F0502020204030204" pitchFamily="34" charset="0"/>
              <a:buChar char="—"/>
            </a:pPr>
            <a:r>
              <a:rPr lang="en-US" sz="2000" dirty="0"/>
              <a:t>Thus, there are valuation considerations and the end of the Mentor Protégé relationship</a:t>
            </a:r>
          </a:p>
          <a:p>
            <a:endParaRPr lang="en-US" dirty="0"/>
          </a:p>
        </p:txBody>
      </p:sp>
    </p:spTree>
    <p:extLst>
      <p:ext uri="{BB962C8B-B14F-4D97-AF65-F5344CB8AC3E}">
        <p14:creationId xmlns:p14="http://schemas.microsoft.com/office/powerpoint/2010/main" val="439554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15F0C-EDC5-EF0A-BAA4-EA48E777B337}"/>
              </a:ext>
            </a:extLst>
          </p:cNvPr>
          <p:cNvSpPr>
            <a:spLocks noGrp="1"/>
          </p:cNvSpPr>
          <p:nvPr>
            <p:ph type="title"/>
          </p:nvPr>
        </p:nvSpPr>
        <p:spPr/>
        <p:txBody>
          <a:bodyPr>
            <a:noAutofit/>
          </a:bodyPr>
          <a:lstStyle/>
          <a:p>
            <a:r>
              <a:rPr lang="en-US" sz="3000" dirty="0"/>
              <a:t>What are You Bringing to the Table?</a:t>
            </a:r>
          </a:p>
        </p:txBody>
      </p:sp>
      <p:sp>
        <p:nvSpPr>
          <p:cNvPr id="3" name="Content Placeholder 2">
            <a:extLst>
              <a:ext uri="{FF2B5EF4-FFF2-40B4-BE49-F238E27FC236}">
                <a16:creationId xmlns:a16="http://schemas.microsoft.com/office/drawing/2014/main" id="{67A81448-EB5E-5FFE-CF8A-042BBF490B42}"/>
              </a:ext>
            </a:extLst>
          </p:cNvPr>
          <p:cNvSpPr>
            <a:spLocks noGrp="1"/>
          </p:cNvSpPr>
          <p:nvPr>
            <p:ph idx="1"/>
          </p:nvPr>
        </p:nvSpPr>
        <p:spPr>
          <a:xfrm>
            <a:off x="759823" y="2220685"/>
            <a:ext cx="5336177" cy="3378926"/>
          </a:xfrm>
        </p:spPr>
        <p:txBody>
          <a:bodyPr>
            <a:normAutofit lnSpcReduction="10000"/>
          </a:bodyPr>
          <a:lstStyle/>
          <a:p>
            <a:r>
              <a:rPr lang="en-US" sz="1900" dirty="0"/>
              <a:t>Identify clear growth strategy that accomplishes 2 things:</a:t>
            </a:r>
          </a:p>
          <a:p>
            <a:pPr lvl="1">
              <a:buFont typeface="Calibri" panose="020F0502020204030204" pitchFamily="34" charset="0"/>
              <a:buChar char="—"/>
            </a:pPr>
            <a:r>
              <a:rPr lang="en-US" sz="1700" dirty="0"/>
              <a:t>Win more contracts</a:t>
            </a:r>
          </a:p>
          <a:p>
            <a:pPr lvl="1">
              <a:buFont typeface="Calibri" panose="020F0502020204030204" pitchFamily="34" charset="0"/>
              <a:buChar char="—"/>
            </a:pPr>
            <a:r>
              <a:rPr lang="en-US" sz="1700" dirty="0"/>
              <a:t>Be more efficient with contracts already won</a:t>
            </a:r>
          </a:p>
          <a:p>
            <a:r>
              <a:rPr lang="en-US" sz="1900" dirty="0"/>
              <a:t>Business Development is not the same as sales.</a:t>
            </a:r>
          </a:p>
          <a:p>
            <a:pPr lvl="1">
              <a:buFont typeface="Calibri" panose="020F0502020204030204" pitchFamily="34" charset="0"/>
              <a:buChar char="—"/>
            </a:pPr>
            <a:r>
              <a:rPr lang="en-US" sz="1700" dirty="0"/>
              <a:t>Genesis of “contracts”/sales is business development.</a:t>
            </a:r>
          </a:p>
          <a:p>
            <a:pPr lvl="1">
              <a:buFont typeface="Calibri" panose="020F0502020204030204" pitchFamily="34" charset="0"/>
              <a:buChar char="—"/>
            </a:pPr>
            <a:r>
              <a:rPr lang="en-US" sz="1700" dirty="0"/>
              <a:t>BD helps to identify your company’s  mission/message/market (agencies/partners/primes/subs/staffing opportunities) and method.</a:t>
            </a:r>
          </a:p>
          <a:p>
            <a:endParaRPr lang="en-US" dirty="0"/>
          </a:p>
        </p:txBody>
      </p:sp>
      <p:sp>
        <p:nvSpPr>
          <p:cNvPr id="4" name="Text Placeholder 4">
            <a:extLst>
              <a:ext uri="{FF2B5EF4-FFF2-40B4-BE49-F238E27FC236}">
                <a16:creationId xmlns:a16="http://schemas.microsoft.com/office/drawing/2014/main" id="{9D37B7E4-8655-43C7-91F6-EF51B718626B}"/>
              </a:ext>
            </a:extLst>
          </p:cNvPr>
          <p:cNvSpPr txBox="1">
            <a:spLocks/>
          </p:cNvSpPr>
          <p:nvPr/>
        </p:nvSpPr>
        <p:spPr>
          <a:xfrm>
            <a:off x="838200" y="1360290"/>
            <a:ext cx="10515600" cy="6783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02C41"/>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C00000"/>
                </a:solidFill>
              </a:rPr>
              <a:t>Strategies to Improve your Valuation</a:t>
            </a:r>
          </a:p>
        </p:txBody>
      </p:sp>
      <p:sp>
        <p:nvSpPr>
          <p:cNvPr id="6" name="Content Placeholder 2">
            <a:extLst>
              <a:ext uri="{FF2B5EF4-FFF2-40B4-BE49-F238E27FC236}">
                <a16:creationId xmlns:a16="http://schemas.microsoft.com/office/drawing/2014/main" id="{63AB1AAF-1B80-4ACD-B72D-3B408D0E65EF}"/>
              </a:ext>
            </a:extLst>
          </p:cNvPr>
          <p:cNvSpPr txBox="1">
            <a:spLocks/>
          </p:cNvSpPr>
          <p:nvPr/>
        </p:nvSpPr>
        <p:spPr>
          <a:xfrm>
            <a:off x="6346371" y="2220685"/>
            <a:ext cx="5336177" cy="30507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02C41"/>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900" dirty="0"/>
              <a:t>Tracking backlog, pipeline, future opportunities</a:t>
            </a:r>
          </a:p>
          <a:p>
            <a:r>
              <a:rPr lang="en-US" sz="1900" dirty="0"/>
              <a:t>Financial performance review</a:t>
            </a:r>
          </a:p>
          <a:p>
            <a:pPr lvl="1">
              <a:buFont typeface="Calibri" panose="020F0502020204030204" pitchFamily="34" charset="0"/>
              <a:buChar char="—"/>
            </a:pPr>
            <a:r>
              <a:rPr lang="en-US" sz="1800" dirty="0"/>
              <a:t>Adjustments to executive comp, rent</a:t>
            </a:r>
          </a:p>
          <a:p>
            <a:pPr lvl="1">
              <a:buFont typeface="Calibri" panose="020F0502020204030204" pitchFamily="34" charset="0"/>
              <a:buChar char="—"/>
            </a:pPr>
            <a:r>
              <a:rPr lang="en-US" sz="1800" dirty="0"/>
              <a:t> Non-recurring expenses</a:t>
            </a:r>
          </a:p>
          <a:p>
            <a:pPr lvl="1">
              <a:buFont typeface="Calibri" panose="020F0502020204030204" pitchFamily="34" charset="0"/>
              <a:buChar char="—"/>
            </a:pPr>
            <a:r>
              <a:rPr lang="en-US" sz="1800" dirty="0"/>
              <a:t> Synergistic premiums</a:t>
            </a:r>
          </a:p>
          <a:p>
            <a:r>
              <a:rPr lang="en-US" sz="1900" dirty="0"/>
              <a:t>Bridging the value gap with earnouts</a:t>
            </a:r>
          </a:p>
          <a:p>
            <a:endParaRPr lang="en-US" dirty="0"/>
          </a:p>
        </p:txBody>
      </p:sp>
    </p:spTree>
    <p:extLst>
      <p:ext uri="{BB962C8B-B14F-4D97-AF65-F5344CB8AC3E}">
        <p14:creationId xmlns:p14="http://schemas.microsoft.com/office/powerpoint/2010/main" val="3205706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15F0C-EDC5-EF0A-BAA4-EA48E777B337}"/>
              </a:ext>
            </a:extLst>
          </p:cNvPr>
          <p:cNvSpPr>
            <a:spLocks noGrp="1"/>
          </p:cNvSpPr>
          <p:nvPr>
            <p:ph type="title"/>
          </p:nvPr>
        </p:nvSpPr>
        <p:spPr/>
        <p:txBody>
          <a:bodyPr>
            <a:noAutofit/>
          </a:bodyPr>
          <a:lstStyle/>
          <a:p>
            <a:r>
              <a:rPr lang="en-US" sz="3000" dirty="0">
                <a:solidFill>
                  <a:srgbClr val="C00000"/>
                </a:solidFill>
              </a:rPr>
              <a:t>Red Flag</a:t>
            </a:r>
            <a:r>
              <a:rPr lang="en-US" sz="3000" dirty="0"/>
              <a:t>: Valuation Multiples</a:t>
            </a:r>
          </a:p>
        </p:txBody>
      </p:sp>
      <p:sp>
        <p:nvSpPr>
          <p:cNvPr id="3" name="Content Placeholder 2">
            <a:extLst>
              <a:ext uri="{FF2B5EF4-FFF2-40B4-BE49-F238E27FC236}">
                <a16:creationId xmlns:a16="http://schemas.microsoft.com/office/drawing/2014/main" id="{67A81448-EB5E-5FFE-CF8A-042BBF490B42}"/>
              </a:ext>
            </a:extLst>
          </p:cNvPr>
          <p:cNvSpPr>
            <a:spLocks noGrp="1"/>
          </p:cNvSpPr>
          <p:nvPr>
            <p:ph idx="1"/>
          </p:nvPr>
        </p:nvSpPr>
        <p:spPr>
          <a:xfrm>
            <a:off x="838200" y="2316480"/>
            <a:ext cx="10030097" cy="3050731"/>
          </a:xfrm>
        </p:spPr>
        <p:txBody>
          <a:bodyPr>
            <a:normAutofit/>
          </a:bodyPr>
          <a:lstStyle/>
          <a:p>
            <a:r>
              <a:rPr lang="en-US" sz="2400" dirty="0"/>
              <a:t>Market multiples are often derived from </a:t>
            </a:r>
            <a:r>
              <a:rPr lang="en-US" sz="2400" dirty="0" err="1"/>
              <a:t>Govcons</a:t>
            </a:r>
            <a:r>
              <a:rPr lang="en-US" sz="2400" dirty="0"/>
              <a:t> with mostly F&amp;O contracts</a:t>
            </a:r>
          </a:p>
          <a:p>
            <a:r>
              <a:rPr lang="en-US" sz="2400" dirty="0"/>
              <a:t>Smaller </a:t>
            </a:r>
            <a:r>
              <a:rPr lang="en-US" sz="2400" dirty="0" err="1"/>
              <a:t>govcon</a:t>
            </a:r>
            <a:r>
              <a:rPr lang="en-US" sz="2400" dirty="0"/>
              <a:t> transactions often have significant earnout components that are not captured in the purchase price. </a:t>
            </a:r>
          </a:p>
          <a:p>
            <a:r>
              <a:rPr lang="en-US" sz="2400" dirty="0"/>
              <a:t>Small business </a:t>
            </a:r>
            <a:r>
              <a:rPr lang="en-US" sz="2400" dirty="0" err="1"/>
              <a:t>govcon</a:t>
            </a:r>
            <a:r>
              <a:rPr lang="en-US" sz="2400" dirty="0"/>
              <a:t> valuation multiples must consider backlog and pipeline opportunities</a:t>
            </a:r>
          </a:p>
        </p:txBody>
      </p:sp>
      <p:sp>
        <p:nvSpPr>
          <p:cNvPr id="4" name="Text Placeholder 4">
            <a:extLst>
              <a:ext uri="{FF2B5EF4-FFF2-40B4-BE49-F238E27FC236}">
                <a16:creationId xmlns:a16="http://schemas.microsoft.com/office/drawing/2014/main" id="{9D37B7E4-8655-43C7-91F6-EF51B718626B}"/>
              </a:ext>
            </a:extLst>
          </p:cNvPr>
          <p:cNvSpPr txBox="1">
            <a:spLocks/>
          </p:cNvSpPr>
          <p:nvPr/>
        </p:nvSpPr>
        <p:spPr>
          <a:xfrm>
            <a:off x="838200" y="1360290"/>
            <a:ext cx="10515600" cy="67839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02C41"/>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C00000"/>
                </a:solidFill>
              </a:rPr>
              <a:t>Market multiples are generally not reliable when valuing small business government contractors</a:t>
            </a:r>
          </a:p>
        </p:txBody>
      </p:sp>
    </p:spTree>
    <p:extLst>
      <p:ext uri="{BB962C8B-B14F-4D97-AF65-F5344CB8AC3E}">
        <p14:creationId xmlns:p14="http://schemas.microsoft.com/office/powerpoint/2010/main" val="2332632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15F0C-EDC5-EF0A-BAA4-EA48E777B337}"/>
              </a:ext>
            </a:extLst>
          </p:cNvPr>
          <p:cNvSpPr>
            <a:spLocks noGrp="1"/>
          </p:cNvSpPr>
          <p:nvPr>
            <p:ph type="title"/>
          </p:nvPr>
        </p:nvSpPr>
        <p:spPr/>
        <p:txBody>
          <a:bodyPr>
            <a:noAutofit/>
          </a:bodyPr>
          <a:lstStyle/>
          <a:p>
            <a:r>
              <a:rPr lang="en-US" sz="3000" dirty="0">
                <a:solidFill>
                  <a:srgbClr val="C00000"/>
                </a:solidFill>
              </a:rPr>
              <a:t>Red Flag</a:t>
            </a:r>
            <a:r>
              <a:rPr lang="en-US" sz="3000" dirty="0"/>
              <a:t>: No Strings Attached?</a:t>
            </a:r>
          </a:p>
        </p:txBody>
      </p:sp>
      <p:sp>
        <p:nvSpPr>
          <p:cNvPr id="3" name="Content Placeholder 2">
            <a:extLst>
              <a:ext uri="{FF2B5EF4-FFF2-40B4-BE49-F238E27FC236}">
                <a16:creationId xmlns:a16="http://schemas.microsoft.com/office/drawing/2014/main" id="{67A81448-EB5E-5FFE-CF8A-042BBF490B42}"/>
              </a:ext>
            </a:extLst>
          </p:cNvPr>
          <p:cNvSpPr>
            <a:spLocks noGrp="1"/>
          </p:cNvSpPr>
          <p:nvPr>
            <p:ph idx="1"/>
          </p:nvPr>
        </p:nvSpPr>
        <p:spPr>
          <a:xfrm>
            <a:off x="838200" y="2995748"/>
            <a:ext cx="5336177" cy="3050731"/>
          </a:xfrm>
        </p:spPr>
        <p:txBody>
          <a:bodyPr>
            <a:normAutofit/>
          </a:bodyPr>
          <a:lstStyle/>
          <a:p>
            <a:r>
              <a:rPr lang="en-US" sz="2400" dirty="0"/>
              <a:t>Operational Control</a:t>
            </a:r>
          </a:p>
          <a:p>
            <a:pPr lvl="1">
              <a:buFont typeface="Calibri" panose="020F0502020204030204" pitchFamily="34" charset="0"/>
              <a:buChar char="—"/>
            </a:pPr>
            <a:r>
              <a:rPr lang="en-US" sz="1800" dirty="0"/>
              <a:t> Decisions over strategic directions</a:t>
            </a:r>
          </a:p>
          <a:p>
            <a:pPr lvl="1">
              <a:buFont typeface="Calibri" panose="020F0502020204030204" pitchFamily="34" charset="0"/>
              <a:buChar char="—"/>
            </a:pPr>
            <a:r>
              <a:rPr lang="en-US" sz="1800" dirty="0"/>
              <a:t> Corporate governance and voting</a:t>
            </a:r>
          </a:p>
          <a:p>
            <a:pPr lvl="1">
              <a:buFont typeface="Calibri" panose="020F0502020204030204" pitchFamily="34" charset="0"/>
              <a:buChar char="—"/>
            </a:pPr>
            <a:r>
              <a:rPr lang="en-US" sz="1800" dirty="0"/>
              <a:t> Appointing officers</a:t>
            </a:r>
          </a:p>
          <a:p>
            <a:pPr lvl="1">
              <a:buFont typeface="Calibri" panose="020F0502020204030204" pitchFamily="34" charset="0"/>
              <a:buChar char="—"/>
            </a:pPr>
            <a:r>
              <a:rPr lang="en-US" sz="1800" dirty="0"/>
              <a:t> Blocking </a:t>
            </a:r>
          </a:p>
          <a:p>
            <a:endParaRPr lang="en-US" dirty="0"/>
          </a:p>
        </p:txBody>
      </p:sp>
      <p:sp>
        <p:nvSpPr>
          <p:cNvPr id="4" name="Text Placeholder 4">
            <a:extLst>
              <a:ext uri="{FF2B5EF4-FFF2-40B4-BE49-F238E27FC236}">
                <a16:creationId xmlns:a16="http://schemas.microsoft.com/office/drawing/2014/main" id="{9D37B7E4-8655-43C7-91F6-EF51B718626B}"/>
              </a:ext>
            </a:extLst>
          </p:cNvPr>
          <p:cNvSpPr txBox="1">
            <a:spLocks/>
          </p:cNvSpPr>
          <p:nvPr/>
        </p:nvSpPr>
        <p:spPr>
          <a:xfrm>
            <a:off x="838200" y="1360290"/>
            <a:ext cx="10515600" cy="6783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02C41"/>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C00000"/>
                </a:solidFill>
              </a:rPr>
              <a:t>Losing or gaining control with a new business partner</a:t>
            </a:r>
          </a:p>
        </p:txBody>
      </p:sp>
      <p:sp>
        <p:nvSpPr>
          <p:cNvPr id="5" name="TextBox 4">
            <a:extLst>
              <a:ext uri="{FF2B5EF4-FFF2-40B4-BE49-F238E27FC236}">
                <a16:creationId xmlns:a16="http://schemas.microsoft.com/office/drawing/2014/main" id="{79C19E80-DE53-4FF6-9AFB-82004470B395}"/>
              </a:ext>
            </a:extLst>
          </p:cNvPr>
          <p:cNvSpPr txBox="1"/>
          <p:nvPr/>
        </p:nvSpPr>
        <p:spPr>
          <a:xfrm>
            <a:off x="838200" y="2142236"/>
            <a:ext cx="9899469" cy="646331"/>
          </a:xfrm>
          <a:prstGeom prst="rect">
            <a:avLst/>
          </a:prstGeom>
          <a:noFill/>
        </p:spPr>
        <p:txBody>
          <a:bodyPr wrap="square" rtlCol="0">
            <a:spAutoFit/>
          </a:bodyPr>
          <a:lstStyle/>
          <a:p>
            <a:r>
              <a:rPr lang="en-US" i="1" dirty="0"/>
              <a:t>**Although the Mentor may only acquire 40% equity interest in Protégé, Mentor may still obtain elements of control**</a:t>
            </a:r>
          </a:p>
        </p:txBody>
      </p:sp>
      <p:sp>
        <p:nvSpPr>
          <p:cNvPr id="6" name="Content Placeholder 2">
            <a:extLst>
              <a:ext uri="{FF2B5EF4-FFF2-40B4-BE49-F238E27FC236}">
                <a16:creationId xmlns:a16="http://schemas.microsoft.com/office/drawing/2014/main" id="{63AB1AAF-1B80-4ACD-B72D-3B408D0E65EF}"/>
              </a:ext>
            </a:extLst>
          </p:cNvPr>
          <p:cNvSpPr txBox="1">
            <a:spLocks/>
          </p:cNvSpPr>
          <p:nvPr/>
        </p:nvSpPr>
        <p:spPr>
          <a:xfrm>
            <a:off x="6416040" y="2995748"/>
            <a:ext cx="5336177" cy="30507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02C41"/>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Financial Control</a:t>
            </a:r>
          </a:p>
          <a:p>
            <a:pPr lvl="1">
              <a:buFont typeface="Calibri" panose="020F0502020204030204" pitchFamily="34" charset="0"/>
              <a:buChar char="—"/>
            </a:pPr>
            <a:r>
              <a:rPr lang="en-US" sz="1800" dirty="0"/>
              <a:t> Executive compensation and other perks</a:t>
            </a:r>
          </a:p>
          <a:p>
            <a:pPr lvl="1">
              <a:buFont typeface="Calibri" panose="020F0502020204030204" pitchFamily="34" charset="0"/>
              <a:buChar char="—"/>
            </a:pPr>
            <a:r>
              <a:rPr lang="en-US" sz="1800" dirty="0"/>
              <a:t> Payment of dividends</a:t>
            </a:r>
          </a:p>
          <a:p>
            <a:pPr lvl="1">
              <a:buFont typeface="Calibri" panose="020F0502020204030204" pitchFamily="34" charset="0"/>
              <a:buChar char="—"/>
            </a:pPr>
            <a:r>
              <a:rPr lang="en-US" sz="1800" dirty="0"/>
              <a:t> Access to information</a:t>
            </a:r>
          </a:p>
          <a:p>
            <a:pPr lvl="1">
              <a:buFont typeface="Calibri" panose="020F0502020204030204" pitchFamily="34" charset="0"/>
              <a:buChar char="—"/>
            </a:pPr>
            <a:r>
              <a:rPr lang="en-US" sz="1800" dirty="0"/>
              <a:t> Quality of financials</a:t>
            </a:r>
          </a:p>
          <a:p>
            <a:pPr lvl="1">
              <a:buFont typeface="Calibri" panose="020F0502020204030204" pitchFamily="34" charset="0"/>
              <a:buChar char="—"/>
            </a:pPr>
            <a:r>
              <a:rPr lang="en-US" sz="1800" dirty="0"/>
              <a:t> Related party rent</a:t>
            </a:r>
          </a:p>
          <a:p>
            <a:endParaRPr lang="en-US" dirty="0"/>
          </a:p>
        </p:txBody>
      </p:sp>
    </p:spTree>
    <p:extLst>
      <p:ext uri="{BB962C8B-B14F-4D97-AF65-F5344CB8AC3E}">
        <p14:creationId xmlns:p14="http://schemas.microsoft.com/office/powerpoint/2010/main" val="1596362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15F0C-EDC5-EF0A-BAA4-EA48E777B337}"/>
              </a:ext>
            </a:extLst>
          </p:cNvPr>
          <p:cNvSpPr>
            <a:spLocks noGrp="1"/>
          </p:cNvSpPr>
          <p:nvPr>
            <p:ph type="title"/>
          </p:nvPr>
        </p:nvSpPr>
        <p:spPr/>
        <p:txBody>
          <a:bodyPr>
            <a:noAutofit/>
          </a:bodyPr>
          <a:lstStyle/>
          <a:p>
            <a:r>
              <a:rPr lang="en-US" sz="3000" dirty="0">
                <a:solidFill>
                  <a:srgbClr val="C00000"/>
                </a:solidFill>
              </a:rPr>
              <a:t>Red Flag</a:t>
            </a:r>
            <a:r>
              <a:rPr lang="en-US" sz="3000" dirty="0"/>
              <a:t>: I Can’t Stand Them Anymore!</a:t>
            </a:r>
          </a:p>
        </p:txBody>
      </p:sp>
      <p:sp>
        <p:nvSpPr>
          <p:cNvPr id="3" name="Content Placeholder 2">
            <a:extLst>
              <a:ext uri="{FF2B5EF4-FFF2-40B4-BE49-F238E27FC236}">
                <a16:creationId xmlns:a16="http://schemas.microsoft.com/office/drawing/2014/main" id="{67A81448-EB5E-5FFE-CF8A-042BBF490B42}"/>
              </a:ext>
            </a:extLst>
          </p:cNvPr>
          <p:cNvSpPr>
            <a:spLocks noGrp="1"/>
          </p:cNvSpPr>
          <p:nvPr>
            <p:ph idx="1"/>
          </p:nvPr>
        </p:nvSpPr>
        <p:spPr>
          <a:xfrm>
            <a:off x="838200" y="2211976"/>
            <a:ext cx="9472749" cy="3050731"/>
          </a:xfrm>
        </p:spPr>
        <p:txBody>
          <a:bodyPr>
            <a:normAutofit/>
          </a:bodyPr>
          <a:lstStyle/>
          <a:p>
            <a:r>
              <a:rPr lang="en-US" sz="1800" dirty="0"/>
              <a:t>Defining standards of value</a:t>
            </a:r>
            <a:endParaRPr lang="en-US" sz="1400" dirty="0"/>
          </a:p>
          <a:p>
            <a:r>
              <a:rPr lang="en-US" sz="1800" dirty="0"/>
              <a:t>Buy/Sell agreements</a:t>
            </a:r>
          </a:p>
          <a:p>
            <a:r>
              <a:rPr lang="en-US" sz="1800" dirty="0"/>
              <a:t>Clean financials</a:t>
            </a:r>
          </a:p>
          <a:p>
            <a:r>
              <a:rPr lang="en-US" sz="1800" dirty="0"/>
              <a:t>Forecasting</a:t>
            </a:r>
          </a:p>
          <a:p>
            <a:pPr marL="457200" lvl="1" indent="0">
              <a:buNone/>
            </a:pPr>
            <a:endParaRPr lang="en-US" sz="1700" dirty="0"/>
          </a:p>
          <a:p>
            <a:pPr lvl="1">
              <a:buFont typeface="Calibri" panose="020F0502020204030204" pitchFamily="34" charset="0"/>
              <a:buChar char="—"/>
            </a:pPr>
            <a:endParaRPr lang="en-US" sz="1700" dirty="0"/>
          </a:p>
          <a:p>
            <a:endParaRPr lang="en-US" dirty="0"/>
          </a:p>
        </p:txBody>
      </p:sp>
      <p:sp>
        <p:nvSpPr>
          <p:cNvPr id="4" name="Text Placeholder 4">
            <a:extLst>
              <a:ext uri="{FF2B5EF4-FFF2-40B4-BE49-F238E27FC236}">
                <a16:creationId xmlns:a16="http://schemas.microsoft.com/office/drawing/2014/main" id="{9D37B7E4-8655-43C7-91F6-EF51B718626B}"/>
              </a:ext>
            </a:extLst>
          </p:cNvPr>
          <p:cNvSpPr txBox="1">
            <a:spLocks/>
          </p:cNvSpPr>
          <p:nvPr/>
        </p:nvSpPr>
        <p:spPr>
          <a:xfrm>
            <a:off x="838200" y="1360290"/>
            <a:ext cx="10515600" cy="6783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02C41"/>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C00000"/>
                </a:solidFill>
              </a:rPr>
              <a:t>Avoiding valuation disputes in business partner separations</a:t>
            </a:r>
          </a:p>
        </p:txBody>
      </p:sp>
    </p:spTree>
    <p:extLst>
      <p:ext uri="{BB962C8B-B14F-4D97-AF65-F5344CB8AC3E}">
        <p14:creationId xmlns:p14="http://schemas.microsoft.com/office/powerpoint/2010/main" val="1421004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15F0C-EDC5-EF0A-BAA4-EA48E777B337}"/>
              </a:ext>
            </a:extLst>
          </p:cNvPr>
          <p:cNvSpPr>
            <a:spLocks noGrp="1"/>
          </p:cNvSpPr>
          <p:nvPr>
            <p:ph type="title"/>
          </p:nvPr>
        </p:nvSpPr>
        <p:spPr/>
        <p:txBody>
          <a:bodyPr>
            <a:noAutofit/>
          </a:bodyPr>
          <a:lstStyle/>
          <a:p>
            <a:r>
              <a:rPr lang="en-US" sz="3000" dirty="0">
                <a:solidFill>
                  <a:srgbClr val="C00000"/>
                </a:solidFill>
              </a:rPr>
              <a:t>Red Flag</a:t>
            </a:r>
            <a:r>
              <a:rPr lang="en-US" sz="3000" dirty="0"/>
              <a:t>: Nobody Will Buy This</a:t>
            </a:r>
          </a:p>
        </p:txBody>
      </p:sp>
      <p:sp>
        <p:nvSpPr>
          <p:cNvPr id="3" name="Content Placeholder 2">
            <a:extLst>
              <a:ext uri="{FF2B5EF4-FFF2-40B4-BE49-F238E27FC236}">
                <a16:creationId xmlns:a16="http://schemas.microsoft.com/office/drawing/2014/main" id="{67A81448-EB5E-5FFE-CF8A-042BBF490B42}"/>
              </a:ext>
            </a:extLst>
          </p:cNvPr>
          <p:cNvSpPr>
            <a:spLocks noGrp="1"/>
          </p:cNvSpPr>
          <p:nvPr>
            <p:ph idx="1"/>
          </p:nvPr>
        </p:nvSpPr>
        <p:spPr>
          <a:xfrm>
            <a:off x="838200" y="2211976"/>
            <a:ext cx="9472749" cy="3050731"/>
          </a:xfrm>
        </p:spPr>
        <p:txBody>
          <a:bodyPr>
            <a:normAutofit/>
          </a:bodyPr>
          <a:lstStyle/>
          <a:p>
            <a:r>
              <a:rPr lang="en-US" sz="1800" dirty="0"/>
              <a:t>Discounts for lack of control, marketability, voting rights, etc.</a:t>
            </a:r>
          </a:p>
          <a:p>
            <a:r>
              <a:rPr lang="en-US" sz="1800" dirty="0"/>
              <a:t>How do we determine discounts?</a:t>
            </a:r>
          </a:p>
          <a:p>
            <a:r>
              <a:rPr lang="en-US" sz="1800" dirty="0"/>
              <a:t>Small business contractors are particularly impacted due to:</a:t>
            </a:r>
          </a:p>
          <a:p>
            <a:pPr lvl="1">
              <a:buFont typeface="Calibri" panose="020F0502020204030204" pitchFamily="34" charset="0"/>
              <a:buChar char="—"/>
            </a:pPr>
            <a:r>
              <a:rPr lang="en-US" sz="1700" dirty="0"/>
              <a:t>SBA size limitations limits available buyers</a:t>
            </a:r>
          </a:p>
          <a:p>
            <a:pPr lvl="1">
              <a:buFont typeface="Calibri" panose="020F0502020204030204" pitchFamily="34" charset="0"/>
              <a:buChar char="—"/>
            </a:pPr>
            <a:r>
              <a:rPr lang="en-US" sz="1700" dirty="0"/>
              <a:t>Set-aside contracts limits available buyers</a:t>
            </a:r>
          </a:p>
          <a:p>
            <a:pPr lvl="1">
              <a:buFont typeface="Calibri" panose="020F0502020204030204" pitchFamily="34" charset="0"/>
              <a:buChar char="—"/>
            </a:pPr>
            <a:r>
              <a:rPr lang="en-US" sz="1700" dirty="0"/>
              <a:t>Uncertainties with contract novation</a:t>
            </a:r>
          </a:p>
          <a:p>
            <a:r>
              <a:rPr lang="en-US" sz="1800" dirty="0"/>
              <a:t>How to protect yourself from the uncertainties of valuation discounts</a:t>
            </a:r>
          </a:p>
          <a:p>
            <a:pPr lvl="1"/>
            <a:endParaRPr lang="en-US" sz="1400" dirty="0"/>
          </a:p>
          <a:p>
            <a:endParaRPr lang="en-US" dirty="0"/>
          </a:p>
        </p:txBody>
      </p:sp>
      <p:sp>
        <p:nvSpPr>
          <p:cNvPr id="4" name="Text Placeholder 4">
            <a:extLst>
              <a:ext uri="{FF2B5EF4-FFF2-40B4-BE49-F238E27FC236}">
                <a16:creationId xmlns:a16="http://schemas.microsoft.com/office/drawing/2014/main" id="{9D37B7E4-8655-43C7-91F6-EF51B718626B}"/>
              </a:ext>
            </a:extLst>
          </p:cNvPr>
          <p:cNvSpPr txBox="1">
            <a:spLocks/>
          </p:cNvSpPr>
          <p:nvPr/>
        </p:nvSpPr>
        <p:spPr>
          <a:xfrm>
            <a:off x="838200" y="1360290"/>
            <a:ext cx="10515600" cy="6783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02C41"/>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C00000"/>
                </a:solidFill>
              </a:rPr>
              <a:t>The murky world of valuation discounts</a:t>
            </a:r>
          </a:p>
        </p:txBody>
      </p:sp>
    </p:spTree>
    <p:extLst>
      <p:ext uri="{BB962C8B-B14F-4D97-AF65-F5344CB8AC3E}">
        <p14:creationId xmlns:p14="http://schemas.microsoft.com/office/powerpoint/2010/main" val="2859284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4666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C50D44-EB25-AC52-A376-BB72358E18B0}"/>
              </a:ext>
            </a:extLst>
          </p:cNvPr>
          <p:cNvSpPr>
            <a:spLocks noGrp="1"/>
          </p:cNvSpPr>
          <p:nvPr>
            <p:ph type="body" sz="quarter" idx="12"/>
          </p:nvPr>
        </p:nvSpPr>
        <p:spPr>
          <a:xfrm>
            <a:off x="1085633" y="2992461"/>
            <a:ext cx="4592640" cy="334320"/>
          </a:xfrm>
        </p:spPr>
        <p:txBody>
          <a:bodyPr>
            <a:normAutofit fontScale="92500" lnSpcReduction="10000"/>
          </a:bodyPr>
          <a:lstStyle/>
          <a:p>
            <a:r>
              <a:rPr lang="en-US" dirty="0"/>
              <a:t>Robb Wong</a:t>
            </a:r>
          </a:p>
        </p:txBody>
      </p:sp>
      <p:sp>
        <p:nvSpPr>
          <p:cNvPr id="3" name="Text Placeholder 2">
            <a:extLst>
              <a:ext uri="{FF2B5EF4-FFF2-40B4-BE49-F238E27FC236}">
                <a16:creationId xmlns:a16="http://schemas.microsoft.com/office/drawing/2014/main" id="{40C8C5E3-B7EB-9221-3F23-A26F901F80A8}"/>
              </a:ext>
            </a:extLst>
          </p:cNvPr>
          <p:cNvSpPr>
            <a:spLocks noGrp="1"/>
          </p:cNvSpPr>
          <p:nvPr>
            <p:ph type="body" sz="quarter" idx="13"/>
          </p:nvPr>
        </p:nvSpPr>
        <p:spPr>
          <a:xfrm>
            <a:off x="1085633" y="3622522"/>
            <a:ext cx="4592640" cy="277341"/>
          </a:xfrm>
        </p:spPr>
        <p:txBody>
          <a:bodyPr>
            <a:normAutofit fontScale="85000" lnSpcReduction="20000"/>
          </a:bodyPr>
          <a:lstStyle/>
          <a:p>
            <a:r>
              <a:rPr lang="en-US" dirty="0">
                <a:hlinkClick r:id="rId2"/>
              </a:rPr>
              <a:t>RWong@FedSolve.com</a:t>
            </a:r>
            <a:r>
              <a:rPr lang="en-US" dirty="0"/>
              <a:t> </a:t>
            </a:r>
          </a:p>
        </p:txBody>
      </p:sp>
      <p:sp>
        <p:nvSpPr>
          <p:cNvPr id="4" name="Text Placeholder 3">
            <a:extLst>
              <a:ext uri="{FF2B5EF4-FFF2-40B4-BE49-F238E27FC236}">
                <a16:creationId xmlns:a16="http://schemas.microsoft.com/office/drawing/2014/main" id="{8B268AD7-6C49-88D3-A0EA-8E871DC538F1}"/>
              </a:ext>
            </a:extLst>
          </p:cNvPr>
          <p:cNvSpPr>
            <a:spLocks noGrp="1"/>
          </p:cNvSpPr>
          <p:nvPr>
            <p:ph type="body" sz="quarter" idx="14"/>
          </p:nvPr>
        </p:nvSpPr>
        <p:spPr>
          <a:xfrm>
            <a:off x="1085631" y="4139110"/>
            <a:ext cx="4592640" cy="277342"/>
          </a:xfrm>
        </p:spPr>
        <p:txBody>
          <a:bodyPr>
            <a:normAutofit fontScale="85000" lnSpcReduction="20000"/>
          </a:bodyPr>
          <a:lstStyle/>
          <a:p>
            <a:r>
              <a:rPr lang="en-US" dirty="0"/>
              <a:t>301-996-8696</a:t>
            </a:r>
          </a:p>
        </p:txBody>
      </p:sp>
      <p:sp>
        <p:nvSpPr>
          <p:cNvPr id="5" name="Text Placeholder 4">
            <a:extLst>
              <a:ext uri="{FF2B5EF4-FFF2-40B4-BE49-F238E27FC236}">
                <a16:creationId xmlns:a16="http://schemas.microsoft.com/office/drawing/2014/main" id="{D9DE095E-6FE7-8900-05DD-9C210BEBE0A5}"/>
              </a:ext>
            </a:extLst>
          </p:cNvPr>
          <p:cNvSpPr>
            <a:spLocks noGrp="1"/>
          </p:cNvSpPr>
          <p:nvPr>
            <p:ph type="body" sz="quarter" idx="15"/>
          </p:nvPr>
        </p:nvSpPr>
        <p:spPr>
          <a:xfrm>
            <a:off x="1085633" y="4655699"/>
            <a:ext cx="4592640" cy="277342"/>
          </a:xfrm>
        </p:spPr>
        <p:txBody>
          <a:bodyPr>
            <a:normAutofit fontScale="85000" lnSpcReduction="20000"/>
          </a:bodyPr>
          <a:lstStyle/>
          <a:p>
            <a:r>
              <a:rPr lang="en-US" dirty="0">
                <a:hlinkClick r:id="rId3"/>
              </a:rPr>
              <a:t>www.fedsolve.com</a:t>
            </a:r>
            <a:r>
              <a:rPr lang="en-US" dirty="0"/>
              <a:t> </a:t>
            </a:r>
          </a:p>
        </p:txBody>
      </p:sp>
      <p:sp>
        <p:nvSpPr>
          <p:cNvPr id="6" name="Text Placeholder 5">
            <a:extLst>
              <a:ext uri="{FF2B5EF4-FFF2-40B4-BE49-F238E27FC236}">
                <a16:creationId xmlns:a16="http://schemas.microsoft.com/office/drawing/2014/main" id="{B4886BF4-CA72-0E31-3FA7-1DBE08DFF87A}"/>
              </a:ext>
            </a:extLst>
          </p:cNvPr>
          <p:cNvSpPr>
            <a:spLocks noGrp="1"/>
          </p:cNvSpPr>
          <p:nvPr>
            <p:ph type="body" sz="quarter" idx="16"/>
          </p:nvPr>
        </p:nvSpPr>
        <p:spPr>
          <a:xfrm>
            <a:off x="6237840" y="2992461"/>
            <a:ext cx="4592640" cy="334320"/>
          </a:xfrm>
        </p:spPr>
        <p:txBody>
          <a:bodyPr>
            <a:normAutofit fontScale="92500" lnSpcReduction="10000"/>
          </a:bodyPr>
          <a:lstStyle/>
          <a:p>
            <a:r>
              <a:rPr lang="en-US" dirty="0"/>
              <a:t>Jimmy Zhou, CPA, ABV </a:t>
            </a:r>
          </a:p>
        </p:txBody>
      </p:sp>
      <p:sp>
        <p:nvSpPr>
          <p:cNvPr id="7" name="Text Placeholder 6">
            <a:extLst>
              <a:ext uri="{FF2B5EF4-FFF2-40B4-BE49-F238E27FC236}">
                <a16:creationId xmlns:a16="http://schemas.microsoft.com/office/drawing/2014/main" id="{67D206F4-D4C5-721A-1706-C92B8B0FB685}"/>
              </a:ext>
            </a:extLst>
          </p:cNvPr>
          <p:cNvSpPr>
            <a:spLocks noGrp="1"/>
          </p:cNvSpPr>
          <p:nvPr>
            <p:ph type="body" sz="quarter" idx="17"/>
          </p:nvPr>
        </p:nvSpPr>
        <p:spPr>
          <a:xfrm>
            <a:off x="6237840" y="3622522"/>
            <a:ext cx="4592640" cy="277341"/>
          </a:xfrm>
        </p:spPr>
        <p:txBody>
          <a:bodyPr>
            <a:normAutofit fontScale="85000" lnSpcReduction="20000"/>
          </a:bodyPr>
          <a:lstStyle/>
          <a:p>
            <a:r>
              <a:rPr lang="en-US" dirty="0">
                <a:hlinkClick r:id="rId4"/>
              </a:rPr>
              <a:t>jimmy.zhou@cohnreznick.com</a:t>
            </a:r>
            <a:r>
              <a:rPr lang="en-US" dirty="0"/>
              <a:t> </a:t>
            </a:r>
          </a:p>
        </p:txBody>
      </p:sp>
      <p:sp>
        <p:nvSpPr>
          <p:cNvPr id="8" name="Text Placeholder 7">
            <a:extLst>
              <a:ext uri="{FF2B5EF4-FFF2-40B4-BE49-F238E27FC236}">
                <a16:creationId xmlns:a16="http://schemas.microsoft.com/office/drawing/2014/main" id="{8674E78C-F7A3-00D0-2A3B-2ABDE11857C3}"/>
              </a:ext>
            </a:extLst>
          </p:cNvPr>
          <p:cNvSpPr>
            <a:spLocks noGrp="1"/>
          </p:cNvSpPr>
          <p:nvPr>
            <p:ph type="body" sz="quarter" idx="18"/>
          </p:nvPr>
        </p:nvSpPr>
        <p:spPr>
          <a:xfrm>
            <a:off x="6237840" y="4139110"/>
            <a:ext cx="4592640" cy="277342"/>
          </a:xfrm>
        </p:spPr>
        <p:txBody>
          <a:bodyPr>
            <a:normAutofit fontScale="85000" lnSpcReduction="20000"/>
          </a:bodyPr>
          <a:lstStyle/>
          <a:p>
            <a:r>
              <a:rPr lang="en-US" dirty="0"/>
              <a:t>301-280-6420</a:t>
            </a:r>
          </a:p>
        </p:txBody>
      </p:sp>
      <p:sp>
        <p:nvSpPr>
          <p:cNvPr id="9" name="Text Placeholder 8">
            <a:extLst>
              <a:ext uri="{FF2B5EF4-FFF2-40B4-BE49-F238E27FC236}">
                <a16:creationId xmlns:a16="http://schemas.microsoft.com/office/drawing/2014/main" id="{DB49CFF2-077F-1A58-F0DA-78FFA488F414}"/>
              </a:ext>
            </a:extLst>
          </p:cNvPr>
          <p:cNvSpPr>
            <a:spLocks noGrp="1"/>
          </p:cNvSpPr>
          <p:nvPr>
            <p:ph type="body" sz="quarter" idx="19"/>
          </p:nvPr>
        </p:nvSpPr>
        <p:spPr>
          <a:xfrm>
            <a:off x="6237840" y="4653580"/>
            <a:ext cx="4592640" cy="277342"/>
          </a:xfrm>
        </p:spPr>
        <p:txBody>
          <a:bodyPr>
            <a:normAutofit fontScale="85000" lnSpcReduction="20000"/>
          </a:bodyPr>
          <a:lstStyle/>
          <a:p>
            <a:r>
              <a:rPr lang="en-US" dirty="0">
                <a:hlinkClick r:id="rId5"/>
              </a:rPr>
              <a:t>www.linkedin.com/in/jimmyzhou/</a:t>
            </a:r>
            <a:r>
              <a:rPr lang="en-US" dirty="0"/>
              <a:t> </a:t>
            </a:r>
          </a:p>
        </p:txBody>
      </p:sp>
      <p:sp>
        <p:nvSpPr>
          <p:cNvPr id="21" name="Text Placeholder 20">
            <a:extLst>
              <a:ext uri="{FF2B5EF4-FFF2-40B4-BE49-F238E27FC236}">
                <a16:creationId xmlns:a16="http://schemas.microsoft.com/office/drawing/2014/main" id="{6DD31014-2399-C4C4-A8D1-7BD3A0F3963F}"/>
              </a:ext>
            </a:extLst>
          </p:cNvPr>
          <p:cNvSpPr>
            <a:spLocks noGrp="1"/>
          </p:cNvSpPr>
          <p:nvPr>
            <p:ph type="body" sz="quarter" idx="31"/>
          </p:nvPr>
        </p:nvSpPr>
        <p:spPr>
          <a:xfrm>
            <a:off x="1085631" y="5172288"/>
            <a:ext cx="4592640" cy="277342"/>
          </a:xfrm>
        </p:spPr>
        <p:txBody>
          <a:bodyPr>
            <a:normAutofit fontScale="85000" lnSpcReduction="20000"/>
          </a:bodyPr>
          <a:lstStyle/>
          <a:p>
            <a:r>
              <a:rPr lang="en-US" dirty="0">
                <a:hlinkClick r:id="rId6"/>
              </a:rPr>
              <a:t>www.linkedin.com/in/</a:t>
            </a:r>
            <a:r>
              <a:rPr lang="en-US" dirty="0">
                <a:latin typeface="Segoe UI" panose="020B0502040204020203" pitchFamily="34" charset="0"/>
                <a:ea typeface="Microsoft Sans Serif" panose="020B0604020202020204" pitchFamily="34" charset="0"/>
                <a:cs typeface="Segoe UI" panose="020B0502040204020203" pitchFamily="34" charset="0"/>
                <a:hlinkClick r:id="rId6"/>
              </a:rPr>
              <a:t>robb-wong-042a8310/</a:t>
            </a:r>
            <a:r>
              <a:rPr lang="en-US" dirty="0">
                <a:latin typeface="Segoe UI" panose="020B0502040204020203" pitchFamily="34" charset="0"/>
                <a:ea typeface="Microsoft Sans Serif" panose="020B0604020202020204" pitchFamily="34" charset="0"/>
                <a:cs typeface="Segoe UI" panose="020B0502040204020203" pitchFamily="34" charset="0"/>
              </a:rPr>
              <a:t> </a:t>
            </a:r>
            <a:endParaRPr lang="en-US" dirty="0"/>
          </a:p>
        </p:txBody>
      </p:sp>
      <p:pic>
        <p:nvPicPr>
          <p:cNvPr id="26" name="Picture 25" descr="A person wearing a suit and tie smiling at the camera&#10;&#10;Description automatically generated">
            <a:extLst>
              <a:ext uri="{FF2B5EF4-FFF2-40B4-BE49-F238E27FC236}">
                <a16:creationId xmlns:a16="http://schemas.microsoft.com/office/drawing/2014/main" id="{CC830C4D-A489-4655-AEBA-9BCC3DEE0EA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66646" y="1375186"/>
            <a:ext cx="1118022" cy="1363836"/>
          </a:xfrm>
          <a:prstGeom prst="rect">
            <a:avLst/>
          </a:prstGeom>
        </p:spPr>
      </p:pic>
      <p:pic>
        <p:nvPicPr>
          <p:cNvPr id="27" name="Picture 26" descr="JYZ Headshot">
            <a:extLst>
              <a:ext uri="{FF2B5EF4-FFF2-40B4-BE49-F238E27FC236}">
                <a16:creationId xmlns:a16="http://schemas.microsoft.com/office/drawing/2014/main" id="{A2C1151B-2696-4D36-867C-9C18DCE6E7AB}"/>
              </a:ext>
            </a:extLst>
          </p:cNvPr>
          <p:cNvPicPr>
            <a:picLocks noChangeAspect="1"/>
          </p:cNvPicPr>
          <p:nvPr/>
        </p:nvPicPr>
        <p:blipFill>
          <a:blip r:embed="rId8">
            <a:extLst>
              <a:ext uri="{28A0092B-C50C-407E-A947-70E740481C1C}">
                <a14:useLocalDpi xmlns:a14="http://schemas.microsoft.com/office/drawing/2010/main" val="0"/>
              </a:ext>
            </a:extLst>
          </a:blip>
          <a:srcRect l="12233" r="8585"/>
          <a:stretch>
            <a:fillRect/>
          </a:stretch>
        </p:blipFill>
        <p:spPr bwMode="auto">
          <a:xfrm>
            <a:off x="6237840" y="1343080"/>
            <a:ext cx="1178923" cy="1428047"/>
          </a:xfrm>
          <a:prstGeom prst="rect">
            <a:avLst/>
          </a:prstGeom>
          <a:noFill/>
          <a:ln>
            <a:noFill/>
          </a:ln>
        </p:spPr>
      </p:pic>
      <p:pic>
        <p:nvPicPr>
          <p:cNvPr id="28" name="Picture 27">
            <a:extLst>
              <a:ext uri="{FF2B5EF4-FFF2-40B4-BE49-F238E27FC236}">
                <a16:creationId xmlns:a16="http://schemas.microsoft.com/office/drawing/2014/main" id="{DAA9F50A-09B2-4B9C-93A0-3B6EF5470697}"/>
              </a:ext>
            </a:extLst>
          </p:cNvPr>
          <p:cNvPicPr>
            <a:picLocks noChangeAspect="1"/>
          </p:cNvPicPr>
          <p:nvPr/>
        </p:nvPicPr>
        <p:blipFill>
          <a:blip r:embed="rId9"/>
          <a:stretch>
            <a:fillRect/>
          </a:stretch>
        </p:blipFill>
        <p:spPr>
          <a:xfrm>
            <a:off x="2755159" y="1743924"/>
            <a:ext cx="2013857" cy="626357"/>
          </a:xfrm>
          <a:prstGeom prst="rect">
            <a:avLst/>
          </a:prstGeom>
        </p:spPr>
      </p:pic>
      <p:pic>
        <p:nvPicPr>
          <p:cNvPr id="29" name="Picture 28">
            <a:extLst>
              <a:ext uri="{FF2B5EF4-FFF2-40B4-BE49-F238E27FC236}">
                <a16:creationId xmlns:a16="http://schemas.microsoft.com/office/drawing/2014/main" id="{0336282C-0B88-4E76-B5CC-A4F8F8F34FF2}"/>
              </a:ext>
            </a:extLst>
          </p:cNvPr>
          <p:cNvPicPr>
            <a:picLocks noChangeAspect="1"/>
          </p:cNvPicPr>
          <p:nvPr/>
        </p:nvPicPr>
        <p:blipFill>
          <a:blip r:embed="rId10"/>
          <a:stretch>
            <a:fillRect/>
          </a:stretch>
        </p:blipFill>
        <p:spPr>
          <a:xfrm>
            <a:off x="7889582" y="1739671"/>
            <a:ext cx="2499744" cy="628376"/>
          </a:xfrm>
          <a:prstGeom prst="rect">
            <a:avLst/>
          </a:prstGeom>
        </p:spPr>
      </p:pic>
    </p:spTree>
    <p:extLst>
      <p:ext uri="{BB962C8B-B14F-4D97-AF65-F5344CB8AC3E}">
        <p14:creationId xmlns:p14="http://schemas.microsoft.com/office/powerpoint/2010/main" val="2029639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15F0C-EDC5-EF0A-BAA4-EA48E777B337}"/>
              </a:ext>
            </a:extLst>
          </p:cNvPr>
          <p:cNvSpPr>
            <a:spLocks noGrp="1"/>
          </p:cNvSpPr>
          <p:nvPr>
            <p:ph type="title"/>
          </p:nvPr>
        </p:nvSpPr>
        <p:spPr/>
        <p:txBody>
          <a:bodyPr>
            <a:normAutofit fontScale="90000"/>
          </a:bodyPr>
          <a:lstStyle/>
          <a:p>
            <a:r>
              <a:rPr lang="en-US" dirty="0"/>
              <a:t>Speakers</a:t>
            </a:r>
          </a:p>
        </p:txBody>
      </p:sp>
      <p:sp>
        <p:nvSpPr>
          <p:cNvPr id="3" name="Content Placeholder 2">
            <a:extLst>
              <a:ext uri="{FF2B5EF4-FFF2-40B4-BE49-F238E27FC236}">
                <a16:creationId xmlns:a16="http://schemas.microsoft.com/office/drawing/2014/main" id="{67A81448-EB5E-5FFE-CF8A-042BBF490B42}"/>
              </a:ext>
            </a:extLst>
          </p:cNvPr>
          <p:cNvSpPr>
            <a:spLocks noGrp="1"/>
          </p:cNvSpPr>
          <p:nvPr>
            <p:ph idx="1"/>
          </p:nvPr>
        </p:nvSpPr>
        <p:spPr>
          <a:xfrm>
            <a:off x="838200" y="2475670"/>
            <a:ext cx="7689980" cy="3603056"/>
          </a:xfrm>
        </p:spPr>
        <p:txBody>
          <a:bodyPr>
            <a:normAutofit fontScale="40000" lnSpcReduction="20000"/>
          </a:bodyPr>
          <a:lstStyle/>
          <a:p>
            <a:pPr marR="0" algn="just" defTabSz="914400">
              <a:lnSpc>
                <a:spcPct val="120000"/>
              </a:lnSpc>
              <a:defRPr/>
            </a:pPr>
            <a:r>
              <a:rPr lang="en-US" sz="3400" spc="30" dirty="0">
                <a:latin typeface="+mn-lt"/>
                <a:ea typeface="Microsoft Sans Serif" panose="020B0604020202020204" pitchFamily="34" charset="0"/>
                <a:cs typeface="Segoe UI" panose="020B0502040204020203" pitchFamily="34" charset="0"/>
              </a:rPr>
              <a:t>Robb Wong was </a:t>
            </a:r>
            <a:r>
              <a:rPr lang="en-US" sz="3400" b="1" spc="30" dirty="0">
                <a:latin typeface="+mn-lt"/>
                <a:ea typeface="Microsoft Sans Serif" panose="020B0604020202020204" pitchFamily="34" charset="0"/>
                <a:cs typeface="Segoe UI" panose="020B0502040204020203" pitchFamily="34" charset="0"/>
              </a:rPr>
              <a:t>SBA’s AA/GCBD from 2017-2020 </a:t>
            </a:r>
            <a:r>
              <a:rPr lang="en-US" sz="3400" spc="30" dirty="0">
                <a:latin typeface="+mn-lt"/>
                <a:ea typeface="Microsoft Sans Serif" panose="020B0604020202020204" pitchFamily="34" charset="0"/>
                <a:cs typeface="Segoe UI" panose="020B0502040204020203" pitchFamily="34" charset="0"/>
              </a:rPr>
              <a:t>where he was the leading US official setting government wide standards and regulations for small business utilization in government contracts.  During this time, government and industry teamed to create the most protections and improvements for small businesses in over 20 years; and the industry experienced 4 consecutive years of historic growth. Highlights include: improved Mentor/Protégé and JVs easier; unified 8a/HUBZone/WOSB/SDVOSB under SBAs sole authority.  During that time the industry experienced 4 consecutive years of historical growth and grew by more than 40%.</a:t>
            </a:r>
          </a:p>
          <a:p>
            <a:pPr marR="0" algn="just" defTabSz="914400">
              <a:lnSpc>
                <a:spcPct val="120000"/>
              </a:lnSpc>
              <a:defRPr/>
            </a:pPr>
            <a:r>
              <a:rPr lang="en-US" sz="3400" spc="30" dirty="0">
                <a:latin typeface="+mn-lt"/>
                <a:ea typeface="Microsoft Sans Serif" panose="020B0604020202020204" pitchFamily="34" charset="0"/>
                <a:cs typeface="Segoe UI" panose="020B0502040204020203" pitchFamily="34" charset="0"/>
              </a:rPr>
              <a:t>Robb started his career with SBA as an attorney and helped author the original 8a compliance and eligibility regulations for SBA.  He spent 20 years in the private sector with </a:t>
            </a:r>
            <a:r>
              <a:rPr lang="en-US" sz="3400" spc="30" dirty="0" err="1">
                <a:latin typeface="+mn-lt"/>
                <a:ea typeface="Microsoft Sans Serif" panose="020B0604020202020204" pitchFamily="34" charset="0"/>
                <a:cs typeface="Segoe UI" panose="020B0502040204020203" pitchFamily="34" charset="0"/>
              </a:rPr>
              <a:t>FedSolve</a:t>
            </a:r>
            <a:r>
              <a:rPr lang="en-US" sz="3400" spc="30" dirty="0">
                <a:latin typeface="+mn-lt"/>
                <a:ea typeface="Microsoft Sans Serif" panose="020B0604020202020204" pitchFamily="34" charset="0"/>
                <a:cs typeface="Segoe UI" panose="020B0502040204020203" pitchFamily="34" charset="0"/>
              </a:rPr>
              <a:t>, LLC where he owned/grew/exited a multitude of SBA certified companies in the IT and Professional services sectors.</a:t>
            </a:r>
          </a:p>
          <a:p>
            <a:pPr marR="0" algn="just" defTabSz="914400">
              <a:lnSpc>
                <a:spcPct val="120000"/>
              </a:lnSpc>
              <a:defRPr/>
            </a:pPr>
            <a:r>
              <a:rPr lang="en-US" sz="3400" spc="30" dirty="0">
                <a:latin typeface="+mn-lt"/>
                <a:ea typeface="Microsoft Sans Serif" panose="020B0604020202020204" pitchFamily="34" charset="0"/>
                <a:cs typeface="Segoe UI" panose="020B0502040204020203" pitchFamily="34" charset="0"/>
              </a:rPr>
              <a:t>Today </a:t>
            </a:r>
            <a:r>
              <a:rPr lang="en-US" sz="3400" spc="30" dirty="0" err="1">
                <a:latin typeface="+mn-lt"/>
                <a:ea typeface="Microsoft Sans Serif" panose="020B0604020202020204" pitchFamily="34" charset="0"/>
                <a:cs typeface="Segoe UI" panose="020B0502040204020203" pitchFamily="34" charset="0"/>
              </a:rPr>
              <a:t>FedSolve</a:t>
            </a:r>
            <a:r>
              <a:rPr lang="en-US" sz="3400" spc="30" dirty="0">
                <a:latin typeface="+mn-lt"/>
                <a:ea typeface="Microsoft Sans Serif" panose="020B0604020202020204" pitchFamily="34" charset="0"/>
                <a:cs typeface="Segoe UI" panose="020B0502040204020203" pitchFamily="34" charset="0"/>
              </a:rPr>
              <a:t> is a leader in innovative growth and exit strategies to small businesses, and the medium and large companies that must team with them.</a:t>
            </a:r>
          </a:p>
          <a:p>
            <a:endParaRPr lang="en-US" dirty="0"/>
          </a:p>
        </p:txBody>
      </p:sp>
      <p:sp>
        <p:nvSpPr>
          <p:cNvPr id="4" name="Text Placeholder 1">
            <a:extLst>
              <a:ext uri="{FF2B5EF4-FFF2-40B4-BE49-F238E27FC236}">
                <a16:creationId xmlns:a16="http://schemas.microsoft.com/office/drawing/2014/main" id="{7F6F8231-485C-485B-ABF8-50ABAD4C1657}"/>
              </a:ext>
            </a:extLst>
          </p:cNvPr>
          <p:cNvSpPr txBox="1">
            <a:spLocks/>
          </p:cNvSpPr>
          <p:nvPr/>
        </p:nvSpPr>
        <p:spPr>
          <a:xfrm>
            <a:off x="838200" y="1385761"/>
            <a:ext cx="7223576" cy="904594"/>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B49D5A"/>
                </a:solidFill>
              </a:rPr>
              <a:t>Robb Wong, </a:t>
            </a:r>
          </a:p>
          <a:p>
            <a:pPr marL="0" indent="0">
              <a:buNone/>
            </a:pPr>
            <a:r>
              <a:rPr lang="en-US" b="1" dirty="0">
                <a:solidFill>
                  <a:srgbClr val="B49D5A"/>
                </a:solidFill>
              </a:rPr>
              <a:t>President, </a:t>
            </a:r>
            <a:r>
              <a:rPr lang="en-US" b="1" dirty="0" err="1">
                <a:solidFill>
                  <a:srgbClr val="B49D5A"/>
                </a:solidFill>
              </a:rPr>
              <a:t>FedSolve</a:t>
            </a:r>
            <a:r>
              <a:rPr lang="en-US" b="1" dirty="0">
                <a:solidFill>
                  <a:srgbClr val="B49D5A"/>
                </a:solidFill>
              </a:rPr>
              <a:t>, LLC</a:t>
            </a:r>
          </a:p>
        </p:txBody>
      </p:sp>
      <p:pic>
        <p:nvPicPr>
          <p:cNvPr id="5" name="Picture 4">
            <a:extLst>
              <a:ext uri="{FF2B5EF4-FFF2-40B4-BE49-F238E27FC236}">
                <a16:creationId xmlns:a16="http://schemas.microsoft.com/office/drawing/2014/main" id="{F3F95CCA-B89D-4043-BF83-520D4E1F0990}"/>
              </a:ext>
            </a:extLst>
          </p:cNvPr>
          <p:cNvPicPr>
            <a:picLocks noChangeAspect="1"/>
          </p:cNvPicPr>
          <p:nvPr/>
        </p:nvPicPr>
        <p:blipFill>
          <a:blip r:embed="rId2"/>
          <a:stretch>
            <a:fillRect/>
          </a:stretch>
        </p:blipFill>
        <p:spPr>
          <a:xfrm>
            <a:off x="9176006" y="4922370"/>
            <a:ext cx="2013857" cy="626357"/>
          </a:xfrm>
          <a:prstGeom prst="rect">
            <a:avLst/>
          </a:prstGeom>
        </p:spPr>
      </p:pic>
      <p:pic>
        <p:nvPicPr>
          <p:cNvPr id="6" name="Picture Placeholder 6" descr="A person in a suit and tie&#10;&#10;Description automatically generated with medium confidence">
            <a:extLst>
              <a:ext uri="{FF2B5EF4-FFF2-40B4-BE49-F238E27FC236}">
                <a16:creationId xmlns:a16="http://schemas.microsoft.com/office/drawing/2014/main" id="{D5675D42-58ED-4F92-904A-74547FDD3FDD}"/>
              </a:ext>
            </a:extLst>
          </p:cNvPr>
          <p:cNvPicPr>
            <a:picLocks noChangeAspect="1"/>
          </p:cNvPicPr>
          <p:nvPr/>
        </p:nvPicPr>
        <p:blipFill>
          <a:blip r:embed="rId3"/>
          <a:srcRect l="6211" r="6211"/>
          <a:stretch>
            <a:fillRect/>
          </a:stretch>
        </p:blipFill>
        <p:spPr>
          <a:xfrm>
            <a:off x="9176006" y="1909574"/>
            <a:ext cx="2013857" cy="2813125"/>
          </a:xfrm>
          <a:prstGeom prst="rect">
            <a:avLst/>
          </a:prstGeom>
        </p:spPr>
      </p:pic>
    </p:spTree>
    <p:extLst>
      <p:ext uri="{BB962C8B-B14F-4D97-AF65-F5344CB8AC3E}">
        <p14:creationId xmlns:p14="http://schemas.microsoft.com/office/powerpoint/2010/main" val="513395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15F0C-EDC5-EF0A-BAA4-EA48E777B337}"/>
              </a:ext>
            </a:extLst>
          </p:cNvPr>
          <p:cNvSpPr>
            <a:spLocks noGrp="1"/>
          </p:cNvSpPr>
          <p:nvPr>
            <p:ph type="title"/>
          </p:nvPr>
        </p:nvSpPr>
        <p:spPr/>
        <p:txBody>
          <a:bodyPr>
            <a:normAutofit fontScale="90000"/>
          </a:bodyPr>
          <a:lstStyle/>
          <a:p>
            <a:r>
              <a:rPr lang="en-US" dirty="0"/>
              <a:t>Speakers</a:t>
            </a:r>
          </a:p>
        </p:txBody>
      </p:sp>
      <p:sp>
        <p:nvSpPr>
          <p:cNvPr id="3" name="Content Placeholder 2">
            <a:extLst>
              <a:ext uri="{FF2B5EF4-FFF2-40B4-BE49-F238E27FC236}">
                <a16:creationId xmlns:a16="http://schemas.microsoft.com/office/drawing/2014/main" id="{67A81448-EB5E-5FFE-CF8A-042BBF490B42}"/>
              </a:ext>
            </a:extLst>
          </p:cNvPr>
          <p:cNvSpPr>
            <a:spLocks noGrp="1"/>
          </p:cNvSpPr>
          <p:nvPr>
            <p:ph idx="1"/>
          </p:nvPr>
        </p:nvSpPr>
        <p:spPr>
          <a:xfrm>
            <a:off x="838200" y="2493087"/>
            <a:ext cx="7689980" cy="3603056"/>
          </a:xfrm>
        </p:spPr>
        <p:txBody>
          <a:bodyPr>
            <a:normAutofit/>
          </a:bodyPr>
          <a:lstStyle/>
          <a:p>
            <a:pPr lvl="0" algn="just" defTabSz="914400">
              <a:lnSpc>
                <a:spcPct val="100000"/>
              </a:lnSpc>
              <a:defRPr/>
            </a:pPr>
            <a:r>
              <a:rPr lang="en-US" sz="1400" dirty="0">
                <a:latin typeface="+mn-lt"/>
                <a:ea typeface="Microsoft Sans Serif" panose="020B0604020202020204" pitchFamily="34" charset="0"/>
                <a:cs typeface="Segoe UI" panose="020B0502040204020203" pitchFamily="34" charset="0"/>
              </a:rPr>
              <a:t>Jimmy Zhou, CPA, ABV is a </a:t>
            </a:r>
            <a:r>
              <a:rPr lang="en-US" sz="1400" b="1" dirty="0">
                <a:latin typeface="+mn-lt"/>
                <a:ea typeface="Microsoft Sans Serif" panose="020B0604020202020204" pitchFamily="34" charset="0"/>
                <a:cs typeface="Segoe UI" panose="020B0502040204020203" pitchFamily="34" charset="0"/>
              </a:rPr>
              <a:t>Senior Manager</a:t>
            </a:r>
            <a:r>
              <a:rPr lang="en-US" sz="1400" dirty="0">
                <a:latin typeface="+mn-lt"/>
                <a:ea typeface="Microsoft Sans Serif" panose="020B0604020202020204" pitchFamily="34" charset="0"/>
                <a:cs typeface="Segoe UI" panose="020B0502040204020203" pitchFamily="34" charset="0"/>
              </a:rPr>
              <a:t> in </a:t>
            </a:r>
            <a:r>
              <a:rPr lang="en-US" sz="1400" dirty="0" err="1">
                <a:latin typeface="+mn-lt"/>
                <a:ea typeface="Microsoft Sans Serif" panose="020B0604020202020204" pitchFamily="34" charset="0"/>
                <a:cs typeface="Segoe UI" panose="020B0502040204020203" pitchFamily="34" charset="0"/>
              </a:rPr>
              <a:t>CohnReznick’s</a:t>
            </a:r>
            <a:r>
              <a:rPr lang="en-US" sz="1400" dirty="0">
                <a:latin typeface="+mn-lt"/>
                <a:ea typeface="Microsoft Sans Serif" panose="020B0604020202020204" pitchFamily="34" charset="0"/>
                <a:cs typeface="Segoe UI" panose="020B0502040204020203" pitchFamily="34" charset="0"/>
              </a:rPr>
              <a:t> Valuation Advisory Services Practice based in Bethesda, Maryland. Jimmy has provided business valuations to the DC metro (and national) government contractors for more than 10 years. His valuation experience includes valuations for small business and 8(a) government contractors for the purpose of acquisitions, financial reporting, tax reporting, and litigation support. He has worked with business owners, executives, attorneys, accountants and investors to understand what drives value for small business government contractors.</a:t>
            </a:r>
          </a:p>
          <a:p>
            <a:pPr lvl="0" algn="just" defTabSz="914400">
              <a:lnSpc>
                <a:spcPct val="100000"/>
              </a:lnSpc>
              <a:defRPr/>
            </a:pPr>
            <a:r>
              <a:rPr lang="en-US" sz="1400" dirty="0" err="1">
                <a:latin typeface="+mn-lt"/>
                <a:ea typeface="Microsoft Sans Serif" panose="020B0604020202020204" pitchFamily="34" charset="0"/>
                <a:cs typeface="Segoe UI" panose="020B0502040204020203" pitchFamily="34" charset="0"/>
              </a:rPr>
              <a:t>CohnReznick’s</a:t>
            </a:r>
            <a:r>
              <a:rPr lang="en-US" sz="1400" dirty="0">
                <a:latin typeface="+mn-lt"/>
                <a:ea typeface="Microsoft Sans Serif" panose="020B0604020202020204" pitchFamily="34" charset="0"/>
                <a:cs typeface="Segoe UI" panose="020B0502040204020203" pitchFamily="34" charset="0"/>
              </a:rPr>
              <a:t> Valuation Advisory Services Practice provides independent valuations of operating businesses, holding companies, real estate, and complex financial instruments for clients across the U.S. </a:t>
            </a:r>
          </a:p>
          <a:p>
            <a:endParaRPr lang="en-US" dirty="0"/>
          </a:p>
        </p:txBody>
      </p:sp>
      <p:sp>
        <p:nvSpPr>
          <p:cNvPr id="4" name="Text Placeholder 1">
            <a:extLst>
              <a:ext uri="{FF2B5EF4-FFF2-40B4-BE49-F238E27FC236}">
                <a16:creationId xmlns:a16="http://schemas.microsoft.com/office/drawing/2014/main" id="{7F6F8231-485C-485B-ABF8-50ABAD4C1657}"/>
              </a:ext>
            </a:extLst>
          </p:cNvPr>
          <p:cNvSpPr txBox="1">
            <a:spLocks/>
          </p:cNvSpPr>
          <p:nvPr/>
        </p:nvSpPr>
        <p:spPr>
          <a:xfrm>
            <a:off x="838200" y="1385760"/>
            <a:ext cx="7223576" cy="895885"/>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B49D5A"/>
                </a:solidFill>
              </a:rPr>
              <a:t>Jimmy Zhou, CPA, ABV </a:t>
            </a:r>
          </a:p>
          <a:p>
            <a:pPr marL="0" indent="0">
              <a:buNone/>
            </a:pPr>
            <a:r>
              <a:rPr lang="en-US" b="1" dirty="0">
                <a:solidFill>
                  <a:srgbClr val="B49D5A"/>
                </a:solidFill>
              </a:rPr>
              <a:t>Sr. Manager, CohnReznick LLP</a:t>
            </a:r>
          </a:p>
        </p:txBody>
      </p:sp>
      <p:pic>
        <p:nvPicPr>
          <p:cNvPr id="7" name="Picture Placeholder 6" descr="A person in a suit smiling&#10;&#10;Description automatically generated with low confidence">
            <a:extLst>
              <a:ext uri="{FF2B5EF4-FFF2-40B4-BE49-F238E27FC236}">
                <a16:creationId xmlns:a16="http://schemas.microsoft.com/office/drawing/2014/main" id="{BF98477F-0D25-4825-9664-645731228F1B}"/>
              </a:ext>
            </a:extLst>
          </p:cNvPr>
          <p:cNvPicPr>
            <a:picLocks noChangeAspect="1"/>
          </p:cNvPicPr>
          <p:nvPr/>
        </p:nvPicPr>
        <p:blipFill>
          <a:blip r:embed="rId2"/>
          <a:srcRect l="14197" r="14197"/>
          <a:stretch>
            <a:fillRect/>
          </a:stretch>
        </p:blipFill>
        <p:spPr>
          <a:xfrm>
            <a:off x="9176006" y="1839835"/>
            <a:ext cx="1966633" cy="2747159"/>
          </a:xfrm>
          <a:prstGeom prst="rect">
            <a:avLst/>
          </a:prstGeom>
        </p:spPr>
      </p:pic>
      <p:pic>
        <p:nvPicPr>
          <p:cNvPr id="8" name="Picture 7">
            <a:extLst>
              <a:ext uri="{FF2B5EF4-FFF2-40B4-BE49-F238E27FC236}">
                <a16:creationId xmlns:a16="http://schemas.microsoft.com/office/drawing/2014/main" id="{7FC2AF2C-140B-4718-9F08-0645DF914DFA}"/>
              </a:ext>
            </a:extLst>
          </p:cNvPr>
          <p:cNvPicPr>
            <a:picLocks noChangeAspect="1"/>
          </p:cNvPicPr>
          <p:nvPr/>
        </p:nvPicPr>
        <p:blipFill>
          <a:blip r:embed="rId3"/>
          <a:stretch>
            <a:fillRect/>
          </a:stretch>
        </p:blipFill>
        <p:spPr>
          <a:xfrm>
            <a:off x="8909450" y="4884053"/>
            <a:ext cx="2499744" cy="628376"/>
          </a:xfrm>
          <a:prstGeom prst="rect">
            <a:avLst/>
          </a:prstGeom>
        </p:spPr>
      </p:pic>
    </p:spTree>
    <p:extLst>
      <p:ext uri="{BB962C8B-B14F-4D97-AF65-F5344CB8AC3E}">
        <p14:creationId xmlns:p14="http://schemas.microsoft.com/office/powerpoint/2010/main" val="2574374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15F0C-EDC5-EF0A-BAA4-EA48E777B337}"/>
              </a:ext>
            </a:extLst>
          </p:cNvPr>
          <p:cNvSpPr>
            <a:spLocks noGrp="1"/>
          </p:cNvSpPr>
          <p:nvPr>
            <p:ph type="title"/>
          </p:nvPr>
        </p:nvSpPr>
        <p:spPr/>
        <p:txBody>
          <a:bodyPr>
            <a:normAutofit fontScale="90000"/>
          </a:bodyPr>
          <a:lstStyle/>
          <a:p>
            <a:r>
              <a:rPr lang="en-US" dirty="0"/>
              <a:t>Mentor Protégé Program  	</a:t>
            </a:r>
          </a:p>
        </p:txBody>
      </p:sp>
      <p:sp>
        <p:nvSpPr>
          <p:cNvPr id="3" name="Content Placeholder 2">
            <a:extLst>
              <a:ext uri="{FF2B5EF4-FFF2-40B4-BE49-F238E27FC236}">
                <a16:creationId xmlns:a16="http://schemas.microsoft.com/office/drawing/2014/main" id="{67A81448-EB5E-5FFE-CF8A-042BBF490B42}"/>
              </a:ext>
            </a:extLst>
          </p:cNvPr>
          <p:cNvSpPr>
            <a:spLocks noGrp="1"/>
          </p:cNvSpPr>
          <p:nvPr>
            <p:ph idx="1"/>
          </p:nvPr>
        </p:nvSpPr>
        <p:spPr/>
        <p:txBody>
          <a:bodyPr/>
          <a:lstStyle/>
          <a:p>
            <a:r>
              <a:rPr lang="en-US" dirty="0"/>
              <a:t>Mentor Protégé (MP) Program is intended to pair new businesses with more experienced businesses </a:t>
            </a:r>
          </a:p>
          <a:p>
            <a:r>
              <a:rPr lang="en-US" dirty="0"/>
              <a:t>Federal government wide and agency specific programs</a:t>
            </a:r>
          </a:p>
          <a:p>
            <a:r>
              <a:rPr lang="en-US" dirty="0"/>
              <a:t>As of mid-2022 there are 3,000+ active Mentor Protégé agreements</a:t>
            </a:r>
          </a:p>
          <a:p>
            <a:endParaRPr lang="en-US" dirty="0"/>
          </a:p>
        </p:txBody>
      </p:sp>
    </p:spTree>
    <p:extLst>
      <p:ext uri="{BB962C8B-B14F-4D97-AF65-F5344CB8AC3E}">
        <p14:creationId xmlns:p14="http://schemas.microsoft.com/office/powerpoint/2010/main" val="1040939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15F0C-EDC5-EF0A-BAA4-EA48E777B337}"/>
              </a:ext>
            </a:extLst>
          </p:cNvPr>
          <p:cNvSpPr>
            <a:spLocks noGrp="1"/>
          </p:cNvSpPr>
          <p:nvPr>
            <p:ph type="title"/>
          </p:nvPr>
        </p:nvSpPr>
        <p:spPr/>
        <p:txBody>
          <a:bodyPr>
            <a:noAutofit/>
          </a:bodyPr>
          <a:lstStyle/>
          <a:p>
            <a:r>
              <a:rPr lang="en-US" sz="3500" dirty="0"/>
              <a:t>Opportunities in the Mentor Protégé Program</a:t>
            </a:r>
          </a:p>
        </p:txBody>
      </p:sp>
      <p:sp>
        <p:nvSpPr>
          <p:cNvPr id="3" name="Content Placeholder 2">
            <a:extLst>
              <a:ext uri="{FF2B5EF4-FFF2-40B4-BE49-F238E27FC236}">
                <a16:creationId xmlns:a16="http://schemas.microsoft.com/office/drawing/2014/main" id="{67A81448-EB5E-5FFE-CF8A-042BBF490B42}"/>
              </a:ext>
            </a:extLst>
          </p:cNvPr>
          <p:cNvSpPr>
            <a:spLocks noGrp="1"/>
          </p:cNvSpPr>
          <p:nvPr>
            <p:ph idx="1"/>
          </p:nvPr>
        </p:nvSpPr>
        <p:spPr>
          <a:xfrm>
            <a:off x="838201" y="1268422"/>
            <a:ext cx="5353594" cy="4351338"/>
          </a:xfrm>
        </p:spPr>
        <p:txBody>
          <a:bodyPr>
            <a:normAutofit fontScale="55000" lnSpcReduction="20000"/>
          </a:bodyPr>
          <a:lstStyle/>
          <a:p>
            <a:pPr marL="0" indent="0" algn="just">
              <a:lnSpc>
                <a:spcPct val="110000"/>
              </a:lnSpc>
              <a:buNone/>
            </a:pPr>
            <a:r>
              <a:rPr lang="en-US" sz="3200" b="1" dirty="0"/>
              <a:t>For Mentors</a:t>
            </a:r>
          </a:p>
          <a:p>
            <a:pPr lvl="1" algn="just">
              <a:lnSpc>
                <a:spcPct val="110000"/>
              </a:lnSpc>
              <a:buFont typeface="Calibri" panose="020F0502020204030204" pitchFamily="34" charset="0"/>
              <a:buChar char="—"/>
            </a:pPr>
            <a:r>
              <a:rPr lang="en-US" sz="2800" dirty="0"/>
              <a:t>Allows Superman and Mighty Mouse to team via JVs and avoid affiliation; This strengthens solutions and allows teams to bid as contract values continue to increase above sole source </a:t>
            </a:r>
            <a:r>
              <a:rPr lang="en-US" sz="2800" dirty="0" err="1"/>
              <a:t>threshholds</a:t>
            </a:r>
            <a:r>
              <a:rPr lang="en-US" sz="2800" dirty="0"/>
              <a:t>; and also enables teams to be tactical when Agency acquisition strategy changes at the last minute in attempts to pare down competition unfairly.</a:t>
            </a:r>
          </a:p>
          <a:p>
            <a:pPr lvl="1" algn="just">
              <a:lnSpc>
                <a:spcPct val="110000"/>
              </a:lnSpc>
              <a:buFont typeface="Calibri" panose="020F0502020204030204" pitchFamily="34" charset="0"/>
              <a:buChar char="—"/>
            </a:pPr>
            <a:r>
              <a:rPr lang="en-US" sz="2800" dirty="0"/>
              <a:t>Perform </a:t>
            </a:r>
            <a:r>
              <a:rPr lang="en-US" sz="2800" b="1" u="sng" dirty="0"/>
              <a:t>maximum of 60% </a:t>
            </a:r>
            <a:r>
              <a:rPr lang="en-US" sz="2800" dirty="0"/>
              <a:t>of the work on set-aside contracts</a:t>
            </a:r>
          </a:p>
          <a:p>
            <a:pPr lvl="1" algn="just">
              <a:lnSpc>
                <a:spcPct val="110000"/>
              </a:lnSpc>
              <a:buFont typeface="Calibri" panose="020F0502020204030204" pitchFamily="34" charset="0"/>
              <a:buChar char="—"/>
            </a:pPr>
            <a:r>
              <a:rPr lang="en-US" sz="2800" dirty="0"/>
              <a:t>Mentor may make </a:t>
            </a:r>
            <a:r>
              <a:rPr lang="en-US" sz="2800" b="1" u="sng" dirty="0"/>
              <a:t>maximum of 40% </a:t>
            </a:r>
            <a:r>
              <a:rPr lang="en-US" sz="2800" dirty="0"/>
              <a:t>equity investments in protégé </a:t>
            </a:r>
          </a:p>
          <a:p>
            <a:pPr lvl="1" algn="just">
              <a:lnSpc>
                <a:spcPct val="110000"/>
              </a:lnSpc>
              <a:buFont typeface="Calibri" panose="020F0502020204030204" pitchFamily="34" charset="0"/>
              <a:buChar char="—"/>
            </a:pPr>
            <a:r>
              <a:rPr lang="en-US" sz="2800" dirty="0"/>
              <a:t>Lend money to protégé</a:t>
            </a:r>
          </a:p>
          <a:p>
            <a:pPr lvl="1" algn="just">
              <a:lnSpc>
                <a:spcPct val="110000"/>
              </a:lnSpc>
              <a:buFont typeface="Calibri" panose="020F0502020204030204" pitchFamily="34" charset="0"/>
              <a:buChar char="—"/>
            </a:pPr>
            <a:r>
              <a:rPr lang="en-US" sz="2800" dirty="0"/>
              <a:t>Subcontract other opportunities to protégés</a:t>
            </a:r>
          </a:p>
          <a:p>
            <a:pPr lvl="1" algn="just">
              <a:lnSpc>
                <a:spcPct val="110000"/>
              </a:lnSpc>
              <a:buFont typeface="Calibri" panose="020F0502020204030204" pitchFamily="34" charset="0"/>
              <a:buChar char="—"/>
            </a:pPr>
            <a:r>
              <a:rPr lang="en-US" sz="2800" dirty="0"/>
              <a:t>Receive credit toward subcontracting goals</a:t>
            </a:r>
          </a:p>
          <a:p>
            <a:endParaRPr lang="en-US" dirty="0"/>
          </a:p>
        </p:txBody>
      </p:sp>
      <p:sp>
        <p:nvSpPr>
          <p:cNvPr id="4" name="Content Placeholder 2">
            <a:extLst>
              <a:ext uri="{FF2B5EF4-FFF2-40B4-BE49-F238E27FC236}">
                <a16:creationId xmlns:a16="http://schemas.microsoft.com/office/drawing/2014/main" id="{30166ABD-4584-4D44-A4AA-BB01A89C87A9}"/>
              </a:ext>
            </a:extLst>
          </p:cNvPr>
          <p:cNvSpPr txBox="1">
            <a:spLocks/>
          </p:cNvSpPr>
          <p:nvPr/>
        </p:nvSpPr>
        <p:spPr>
          <a:xfrm>
            <a:off x="6191795" y="1237537"/>
            <a:ext cx="535359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02C41"/>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For Protégés:</a:t>
            </a:r>
          </a:p>
          <a:p>
            <a:pPr lvl="1" algn="just">
              <a:lnSpc>
                <a:spcPct val="110000"/>
              </a:lnSpc>
              <a:buFont typeface="Calibri" panose="020F0502020204030204" pitchFamily="34" charset="0"/>
              <a:buChar char="—"/>
            </a:pPr>
            <a:r>
              <a:rPr lang="en-US" sz="1500" dirty="0"/>
              <a:t>Attract capital investment</a:t>
            </a:r>
          </a:p>
          <a:p>
            <a:pPr lvl="1" algn="just">
              <a:lnSpc>
                <a:spcPct val="110000"/>
              </a:lnSpc>
              <a:buFont typeface="Calibri" panose="020F0502020204030204" pitchFamily="34" charset="0"/>
              <a:buChar char="—"/>
            </a:pPr>
            <a:r>
              <a:rPr lang="en-US" sz="1500" dirty="0"/>
              <a:t>Receive management and technical expertise</a:t>
            </a:r>
          </a:p>
          <a:p>
            <a:pPr lvl="1" algn="just">
              <a:lnSpc>
                <a:spcPct val="110000"/>
              </a:lnSpc>
              <a:buFont typeface="Calibri" panose="020F0502020204030204" pitchFamily="34" charset="0"/>
              <a:buChar char="—"/>
            </a:pPr>
            <a:r>
              <a:rPr lang="en-US" sz="1500" dirty="0"/>
              <a:t>Perform as a subcontractor or supplier</a:t>
            </a:r>
          </a:p>
          <a:p>
            <a:pPr lvl="1" algn="just">
              <a:lnSpc>
                <a:spcPct val="110000"/>
              </a:lnSpc>
              <a:buFont typeface="Calibri" panose="020F0502020204030204" pitchFamily="34" charset="0"/>
              <a:buChar char="—"/>
            </a:pPr>
            <a:r>
              <a:rPr lang="en-US" sz="1500" dirty="0"/>
              <a:t>Receive experience with bid/proposal</a:t>
            </a:r>
          </a:p>
          <a:p>
            <a:pPr lvl="1" algn="just">
              <a:lnSpc>
                <a:spcPct val="110000"/>
              </a:lnSpc>
              <a:buFont typeface="Calibri" panose="020F0502020204030204" pitchFamily="34" charset="0"/>
              <a:buChar char="—"/>
            </a:pPr>
            <a:r>
              <a:rPr lang="en-US" sz="1500" dirty="0"/>
              <a:t>Other benefits such as rent-free use of facilities, training, use of equipment, etc. </a:t>
            </a:r>
          </a:p>
          <a:p>
            <a:endParaRPr lang="en-US" dirty="0"/>
          </a:p>
        </p:txBody>
      </p:sp>
    </p:spTree>
    <p:extLst>
      <p:ext uri="{BB962C8B-B14F-4D97-AF65-F5344CB8AC3E}">
        <p14:creationId xmlns:p14="http://schemas.microsoft.com/office/powerpoint/2010/main" val="1234127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15F0C-EDC5-EF0A-BAA4-EA48E777B337}"/>
              </a:ext>
            </a:extLst>
          </p:cNvPr>
          <p:cNvSpPr>
            <a:spLocks noGrp="1"/>
          </p:cNvSpPr>
          <p:nvPr>
            <p:ph type="title"/>
          </p:nvPr>
        </p:nvSpPr>
        <p:spPr/>
        <p:txBody>
          <a:bodyPr>
            <a:noAutofit/>
          </a:bodyPr>
          <a:lstStyle/>
          <a:p>
            <a:r>
              <a:rPr lang="en-US" sz="2800" dirty="0"/>
              <a:t>Potential Benefits that can also be </a:t>
            </a:r>
            <a:r>
              <a:rPr lang="en-US" sz="2800" dirty="0">
                <a:solidFill>
                  <a:srgbClr val="FF0000"/>
                </a:solidFill>
              </a:rPr>
              <a:t>Red Flags </a:t>
            </a:r>
            <a:r>
              <a:rPr lang="en-US" sz="2800" dirty="0"/>
              <a:t>for the Protégé</a:t>
            </a:r>
          </a:p>
        </p:txBody>
      </p:sp>
      <p:sp>
        <p:nvSpPr>
          <p:cNvPr id="3" name="Content Placeholder 2">
            <a:extLst>
              <a:ext uri="{FF2B5EF4-FFF2-40B4-BE49-F238E27FC236}">
                <a16:creationId xmlns:a16="http://schemas.microsoft.com/office/drawing/2014/main" id="{67A81448-EB5E-5FFE-CF8A-042BBF490B42}"/>
              </a:ext>
            </a:extLst>
          </p:cNvPr>
          <p:cNvSpPr>
            <a:spLocks noGrp="1"/>
          </p:cNvSpPr>
          <p:nvPr>
            <p:ph idx="1"/>
          </p:nvPr>
        </p:nvSpPr>
        <p:spPr>
          <a:xfrm>
            <a:off x="838201" y="1268422"/>
            <a:ext cx="5353594" cy="4351338"/>
          </a:xfrm>
        </p:spPr>
        <p:txBody>
          <a:bodyPr>
            <a:normAutofit/>
          </a:bodyPr>
          <a:lstStyle/>
          <a:p>
            <a:pPr marL="0" indent="0" algn="just">
              <a:buNone/>
            </a:pPr>
            <a:r>
              <a:rPr lang="en-US" sz="1800" b="1" dirty="0"/>
              <a:t>Apparent “Benefits”</a:t>
            </a:r>
          </a:p>
          <a:p>
            <a:pPr lvl="1" algn="just">
              <a:lnSpc>
                <a:spcPct val="90000"/>
              </a:lnSpc>
              <a:buFont typeface="Calibri" panose="020F0502020204030204" pitchFamily="34" charset="0"/>
              <a:buChar char="—"/>
            </a:pPr>
            <a:endParaRPr lang="en-US" sz="1500" dirty="0"/>
          </a:p>
          <a:p>
            <a:pPr lvl="1" algn="just">
              <a:lnSpc>
                <a:spcPct val="90000"/>
              </a:lnSpc>
              <a:buFont typeface="Calibri" panose="020F0502020204030204" pitchFamily="34" charset="0"/>
              <a:buChar char="—"/>
            </a:pPr>
            <a:r>
              <a:rPr lang="en-US" sz="2000" dirty="0"/>
              <a:t>Allows Mentor to take up to 60% of revenue of each contract where you team.</a:t>
            </a:r>
          </a:p>
          <a:p>
            <a:pPr lvl="1" algn="just">
              <a:lnSpc>
                <a:spcPct val="90000"/>
              </a:lnSpc>
              <a:buFont typeface="Calibri" panose="020F0502020204030204" pitchFamily="34" charset="0"/>
              <a:buChar char="—"/>
            </a:pPr>
            <a:r>
              <a:rPr lang="en-US" sz="2000" dirty="0"/>
              <a:t>Allows Mentor to take critical elements of solutions within that 60% (so be careful)</a:t>
            </a:r>
          </a:p>
          <a:p>
            <a:pPr lvl="1" algn="just">
              <a:lnSpc>
                <a:spcPct val="90000"/>
              </a:lnSpc>
              <a:buFont typeface="Calibri" panose="020F0502020204030204" pitchFamily="34" charset="0"/>
              <a:buChar char="—"/>
            </a:pPr>
            <a:r>
              <a:rPr lang="en-US" sz="2000" dirty="0"/>
              <a:t>Allows Mentor to acquire 40% of ownership of </a:t>
            </a:r>
            <a:r>
              <a:rPr lang="en-US" sz="2000" dirty="0" err="1"/>
              <a:t>Protége</a:t>
            </a:r>
            <a:r>
              <a:rPr lang="en-US" sz="2000" dirty="0"/>
              <a:t> (valuable investment)</a:t>
            </a:r>
          </a:p>
          <a:p>
            <a:endParaRPr lang="en-US" dirty="0"/>
          </a:p>
        </p:txBody>
      </p:sp>
      <p:sp>
        <p:nvSpPr>
          <p:cNvPr id="4" name="Content Placeholder 2">
            <a:extLst>
              <a:ext uri="{FF2B5EF4-FFF2-40B4-BE49-F238E27FC236}">
                <a16:creationId xmlns:a16="http://schemas.microsoft.com/office/drawing/2014/main" id="{30166ABD-4584-4D44-A4AA-BB01A89C87A9}"/>
              </a:ext>
            </a:extLst>
          </p:cNvPr>
          <p:cNvSpPr txBox="1">
            <a:spLocks/>
          </p:cNvSpPr>
          <p:nvPr/>
        </p:nvSpPr>
        <p:spPr>
          <a:xfrm>
            <a:off x="6191795" y="1237537"/>
            <a:ext cx="535359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02C41"/>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800" b="1" dirty="0"/>
              <a:t>Benefits that could possibly be red flags:</a:t>
            </a:r>
          </a:p>
          <a:p>
            <a:pPr lvl="1" algn="just">
              <a:lnSpc>
                <a:spcPct val="90000"/>
              </a:lnSpc>
              <a:buFont typeface="Calibri" panose="020F0502020204030204" pitchFamily="34" charset="0"/>
              <a:buChar char="—"/>
            </a:pPr>
            <a:endParaRPr lang="en-US" sz="2000" dirty="0"/>
          </a:p>
          <a:p>
            <a:pPr lvl="1" algn="just">
              <a:lnSpc>
                <a:spcPct val="90000"/>
              </a:lnSpc>
              <a:buFont typeface="Calibri" panose="020F0502020204030204" pitchFamily="34" charset="0"/>
              <a:buChar char="—"/>
            </a:pPr>
            <a:r>
              <a:rPr lang="en-US" sz="2000" dirty="0"/>
              <a:t>Mentors can take most profitable share of 60%</a:t>
            </a:r>
          </a:p>
          <a:p>
            <a:pPr lvl="1" algn="just">
              <a:lnSpc>
                <a:spcPct val="90000"/>
              </a:lnSpc>
              <a:buFont typeface="Calibri" panose="020F0502020204030204" pitchFamily="34" charset="0"/>
              <a:buChar char="—"/>
            </a:pPr>
            <a:r>
              <a:rPr lang="en-US" sz="2000" dirty="0"/>
              <a:t>Mentors can take ”critical technical” roles as part of 60% - can’t function without them</a:t>
            </a:r>
          </a:p>
          <a:p>
            <a:pPr lvl="1" algn="just">
              <a:lnSpc>
                <a:spcPct val="90000"/>
              </a:lnSpc>
              <a:buFont typeface="Calibri" panose="020F0502020204030204" pitchFamily="34" charset="0"/>
              <a:buChar char="—"/>
            </a:pPr>
            <a:r>
              <a:rPr lang="en-US" sz="2000" dirty="0"/>
              <a:t>But also allows Mentor to take 40% of all distributions on all profit of entire Protégé company.  Mentor can also exhibit negative control by failing to provide support – if Protégé is hesitant to issue distributions.</a:t>
            </a:r>
          </a:p>
          <a:p>
            <a:endParaRPr lang="en-US" dirty="0"/>
          </a:p>
        </p:txBody>
      </p:sp>
    </p:spTree>
    <p:extLst>
      <p:ext uri="{BB962C8B-B14F-4D97-AF65-F5344CB8AC3E}">
        <p14:creationId xmlns:p14="http://schemas.microsoft.com/office/powerpoint/2010/main" val="2118089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15F0C-EDC5-EF0A-BAA4-EA48E777B337}"/>
              </a:ext>
            </a:extLst>
          </p:cNvPr>
          <p:cNvSpPr>
            <a:spLocks noGrp="1"/>
          </p:cNvSpPr>
          <p:nvPr>
            <p:ph type="title"/>
          </p:nvPr>
        </p:nvSpPr>
        <p:spPr/>
        <p:txBody>
          <a:bodyPr>
            <a:noAutofit/>
          </a:bodyPr>
          <a:lstStyle/>
          <a:p>
            <a:r>
              <a:rPr lang="en-US" sz="2800" dirty="0"/>
              <a:t>What Drives Small business </a:t>
            </a:r>
            <a:r>
              <a:rPr lang="en-US" sz="2800" dirty="0" err="1"/>
              <a:t>Govcon</a:t>
            </a:r>
            <a:r>
              <a:rPr lang="en-US" sz="2800" dirty="0"/>
              <a:t> Valuations?</a:t>
            </a:r>
          </a:p>
        </p:txBody>
      </p:sp>
      <p:sp>
        <p:nvSpPr>
          <p:cNvPr id="3" name="Content Placeholder 2">
            <a:extLst>
              <a:ext uri="{FF2B5EF4-FFF2-40B4-BE49-F238E27FC236}">
                <a16:creationId xmlns:a16="http://schemas.microsoft.com/office/drawing/2014/main" id="{67A81448-EB5E-5FFE-CF8A-042BBF490B42}"/>
              </a:ext>
            </a:extLst>
          </p:cNvPr>
          <p:cNvSpPr>
            <a:spLocks noGrp="1"/>
          </p:cNvSpPr>
          <p:nvPr>
            <p:ph idx="1"/>
          </p:nvPr>
        </p:nvSpPr>
        <p:spPr>
          <a:xfrm>
            <a:off x="838201" y="1268422"/>
            <a:ext cx="5710646" cy="4351338"/>
          </a:xfrm>
        </p:spPr>
        <p:txBody>
          <a:bodyPr>
            <a:normAutofit/>
          </a:bodyPr>
          <a:lstStyle/>
          <a:p>
            <a:pPr marL="0" indent="0" algn="just">
              <a:buNone/>
            </a:pPr>
            <a:r>
              <a:rPr lang="en-US" sz="1800" b="1" dirty="0"/>
              <a:t>Backlog</a:t>
            </a:r>
            <a:endParaRPr lang="en-US" sz="1500" dirty="0"/>
          </a:p>
          <a:p>
            <a:pPr lvl="1" algn="just">
              <a:lnSpc>
                <a:spcPct val="90000"/>
              </a:lnSpc>
              <a:buFont typeface="Calibri" panose="020F0502020204030204" pitchFamily="34" charset="0"/>
              <a:buChar char="—"/>
            </a:pPr>
            <a:r>
              <a:rPr lang="en-US" sz="2000" dirty="0"/>
              <a:t>Backlog size</a:t>
            </a:r>
          </a:p>
          <a:p>
            <a:pPr lvl="1" algn="just">
              <a:lnSpc>
                <a:spcPct val="90000"/>
              </a:lnSpc>
              <a:buFont typeface="Calibri" panose="020F0502020204030204" pitchFamily="34" charset="0"/>
              <a:buChar char="—"/>
            </a:pPr>
            <a:r>
              <a:rPr lang="en-US" sz="2000" dirty="0"/>
              <a:t>Types of contracts (F&amp;O, set-aside, </a:t>
            </a:r>
            <a:r>
              <a:rPr lang="en-US" sz="2000" dirty="0" err="1"/>
              <a:t>etc</a:t>
            </a:r>
            <a:r>
              <a:rPr lang="en-US" sz="2000" dirty="0"/>
              <a:t>)</a:t>
            </a:r>
          </a:p>
          <a:p>
            <a:pPr lvl="1" algn="just">
              <a:lnSpc>
                <a:spcPct val="90000"/>
              </a:lnSpc>
              <a:buFont typeface="Calibri" panose="020F0502020204030204" pitchFamily="34" charset="0"/>
              <a:buChar char="—"/>
            </a:pPr>
            <a:r>
              <a:rPr lang="en-US" sz="2000" dirty="0"/>
              <a:t>Number of contracts</a:t>
            </a:r>
          </a:p>
          <a:p>
            <a:pPr lvl="1" algn="just">
              <a:lnSpc>
                <a:spcPct val="90000"/>
              </a:lnSpc>
              <a:buFont typeface="Calibri" panose="020F0502020204030204" pitchFamily="34" charset="0"/>
              <a:buChar char="—"/>
            </a:pPr>
            <a:r>
              <a:rPr lang="en-US" sz="2000" dirty="0"/>
              <a:t>Contract profitability</a:t>
            </a:r>
          </a:p>
          <a:p>
            <a:pPr lvl="1" algn="just">
              <a:lnSpc>
                <a:spcPct val="90000"/>
              </a:lnSpc>
              <a:buFont typeface="Calibri" panose="020F0502020204030204" pitchFamily="34" charset="0"/>
              <a:buChar char="—"/>
            </a:pPr>
            <a:r>
              <a:rPr lang="en-US" sz="2000" dirty="0"/>
              <a:t>Recompete risk</a:t>
            </a:r>
          </a:p>
          <a:p>
            <a:pPr marL="0" indent="0" algn="just">
              <a:buNone/>
            </a:pPr>
            <a:endParaRPr lang="en-US" sz="1800" b="1" dirty="0"/>
          </a:p>
          <a:p>
            <a:pPr marL="0" indent="0" algn="just">
              <a:buNone/>
            </a:pPr>
            <a:r>
              <a:rPr lang="en-US" sz="1800" b="1" dirty="0"/>
              <a:t>Pipeline</a:t>
            </a:r>
            <a:endParaRPr lang="en-US" sz="1500" dirty="0"/>
          </a:p>
          <a:p>
            <a:pPr lvl="1" algn="just">
              <a:lnSpc>
                <a:spcPct val="90000"/>
              </a:lnSpc>
              <a:buFont typeface="Calibri" panose="020F0502020204030204" pitchFamily="34" charset="0"/>
              <a:buChar char="—"/>
            </a:pPr>
            <a:r>
              <a:rPr lang="en-US" sz="2000" dirty="0"/>
              <a:t>What opportunities can you win in the future?</a:t>
            </a:r>
          </a:p>
          <a:p>
            <a:pPr lvl="1" algn="just">
              <a:lnSpc>
                <a:spcPct val="90000"/>
              </a:lnSpc>
              <a:buFont typeface="Calibri" panose="020F0502020204030204" pitchFamily="34" charset="0"/>
              <a:buChar char="—"/>
            </a:pPr>
            <a:r>
              <a:rPr lang="en-US" sz="2000" dirty="0"/>
              <a:t>Probability of winning</a:t>
            </a:r>
          </a:p>
          <a:p>
            <a:pPr lvl="1" algn="just">
              <a:lnSpc>
                <a:spcPct val="90000"/>
              </a:lnSpc>
              <a:buFont typeface="Calibri" panose="020F0502020204030204" pitchFamily="34" charset="0"/>
              <a:buChar char="—"/>
            </a:pPr>
            <a:r>
              <a:rPr lang="en-US" sz="2000" dirty="0"/>
              <a:t>Investment in bid and proposal infrastructure</a:t>
            </a:r>
          </a:p>
          <a:p>
            <a:endParaRPr lang="en-US" dirty="0"/>
          </a:p>
        </p:txBody>
      </p:sp>
      <p:sp>
        <p:nvSpPr>
          <p:cNvPr id="5" name="Content Placeholder 2">
            <a:extLst>
              <a:ext uri="{FF2B5EF4-FFF2-40B4-BE49-F238E27FC236}">
                <a16:creationId xmlns:a16="http://schemas.microsoft.com/office/drawing/2014/main" id="{3E24E52A-F765-4430-A614-EA452AD21239}"/>
              </a:ext>
            </a:extLst>
          </p:cNvPr>
          <p:cNvSpPr txBox="1">
            <a:spLocks/>
          </p:cNvSpPr>
          <p:nvPr/>
        </p:nvSpPr>
        <p:spPr>
          <a:xfrm>
            <a:off x="6633755" y="1268422"/>
            <a:ext cx="509669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02C41"/>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800" b="1" dirty="0"/>
              <a:t>Other intangibles</a:t>
            </a:r>
            <a:endParaRPr lang="en-US" sz="1500" dirty="0"/>
          </a:p>
          <a:p>
            <a:pPr lvl="1" algn="just">
              <a:buFont typeface="Calibri" panose="020F0502020204030204" pitchFamily="34" charset="0"/>
              <a:buChar char="—"/>
            </a:pPr>
            <a:r>
              <a:rPr lang="en-US" sz="2000" dirty="0"/>
              <a:t>Technology</a:t>
            </a:r>
          </a:p>
          <a:p>
            <a:pPr lvl="1" algn="just">
              <a:buFont typeface="Calibri" panose="020F0502020204030204" pitchFamily="34" charset="0"/>
              <a:buChar char="—"/>
            </a:pPr>
            <a:r>
              <a:rPr lang="en-US" sz="2000" dirty="0"/>
              <a:t>Workforce</a:t>
            </a:r>
          </a:p>
          <a:p>
            <a:pPr lvl="1" algn="just">
              <a:buFont typeface="Calibri" panose="020F0502020204030204" pitchFamily="34" charset="0"/>
              <a:buChar char="—"/>
            </a:pPr>
            <a:endParaRPr lang="en-US" sz="2000" dirty="0"/>
          </a:p>
          <a:p>
            <a:pPr marL="0" indent="0" algn="just">
              <a:buFont typeface="Arial" panose="020B0604020202020204" pitchFamily="34" charset="0"/>
              <a:buNone/>
            </a:pPr>
            <a:endParaRPr lang="en-US" sz="1800" b="1" dirty="0"/>
          </a:p>
          <a:p>
            <a:endParaRPr lang="en-US" dirty="0"/>
          </a:p>
        </p:txBody>
      </p:sp>
    </p:spTree>
    <p:extLst>
      <p:ext uri="{BB962C8B-B14F-4D97-AF65-F5344CB8AC3E}">
        <p14:creationId xmlns:p14="http://schemas.microsoft.com/office/powerpoint/2010/main" val="2838387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15F0C-EDC5-EF0A-BAA4-EA48E777B337}"/>
              </a:ext>
            </a:extLst>
          </p:cNvPr>
          <p:cNvSpPr>
            <a:spLocks noGrp="1"/>
          </p:cNvSpPr>
          <p:nvPr>
            <p:ph type="title"/>
          </p:nvPr>
        </p:nvSpPr>
        <p:spPr/>
        <p:txBody>
          <a:bodyPr>
            <a:noAutofit/>
          </a:bodyPr>
          <a:lstStyle/>
          <a:p>
            <a:r>
              <a:rPr lang="en-US" sz="2800" dirty="0"/>
              <a:t>Positive Impact on Valuation</a:t>
            </a:r>
          </a:p>
        </p:txBody>
      </p:sp>
      <p:sp>
        <p:nvSpPr>
          <p:cNvPr id="3" name="Content Placeholder 2">
            <a:extLst>
              <a:ext uri="{FF2B5EF4-FFF2-40B4-BE49-F238E27FC236}">
                <a16:creationId xmlns:a16="http://schemas.microsoft.com/office/drawing/2014/main" id="{67A81448-EB5E-5FFE-CF8A-042BBF490B42}"/>
              </a:ext>
            </a:extLst>
          </p:cNvPr>
          <p:cNvSpPr>
            <a:spLocks noGrp="1"/>
          </p:cNvSpPr>
          <p:nvPr>
            <p:ph idx="1"/>
          </p:nvPr>
        </p:nvSpPr>
        <p:spPr>
          <a:xfrm>
            <a:off x="838200" y="1268422"/>
            <a:ext cx="10515599" cy="4351338"/>
          </a:xfrm>
        </p:spPr>
        <p:txBody>
          <a:bodyPr>
            <a:normAutofit/>
          </a:bodyPr>
          <a:lstStyle/>
          <a:p>
            <a:pPr algn="just"/>
            <a:r>
              <a:rPr lang="en-US" sz="1800" dirty="0"/>
              <a:t>More contracts increase value of Protégé</a:t>
            </a:r>
          </a:p>
          <a:p>
            <a:pPr algn="just"/>
            <a:r>
              <a:rPr lang="en-US" sz="1800" dirty="0"/>
              <a:t>Mandatory self-performance of 40% by Protégé, assures “past performance” and assures additional valuation for Protege.</a:t>
            </a:r>
          </a:p>
          <a:p>
            <a:pPr algn="just"/>
            <a:r>
              <a:rPr lang="en-US" sz="1800" dirty="0"/>
              <a:t>Depending on timing of award– provides temporary extension of “small” size status for up to 5 years after award, even if Protégé loses size status; or even if M/P ends.   The award was made timely to the “entity” so the parties must perform even if dissolved.</a:t>
            </a:r>
          </a:p>
          <a:p>
            <a:pPr algn="just"/>
            <a:r>
              <a:rPr lang="en-US" sz="1800" dirty="0"/>
              <a:t>Additional revenue usually means additional value.</a:t>
            </a:r>
          </a:p>
          <a:p>
            <a:pPr algn="just"/>
            <a:r>
              <a:rPr lang="en-US" sz="1800" dirty="0"/>
              <a:t>Rules allow for you to “extend life” as a small business entity – by possibly “Keep contracts” longer, even if you lose your 8a certification.  Depends on timing of award, and end of certifications.</a:t>
            </a:r>
          </a:p>
          <a:p>
            <a:endParaRPr lang="en-US" dirty="0"/>
          </a:p>
        </p:txBody>
      </p:sp>
    </p:spTree>
    <p:extLst>
      <p:ext uri="{BB962C8B-B14F-4D97-AF65-F5344CB8AC3E}">
        <p14:creationId xmlns:p14="http://schemas.microsoft.com/office/powerpoint/2010/main" val="2518712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15F0C-EDC5-EF0A-BAA4-EA48E777B337}"/>
              </a:ext>
            </a:extLst>
          </p:cNvPr>
          <p:cNvSpPr>
            <a:spLocks noGrp="1"/>
          </p:cNvSpPr>
          <p:nvPr>
            <p:ph type="title"/>
          </p:nvPr>
        </p:nvSpPr>
        <p:spPr/>
        <p:txBody>
          <a:bodyPr>
            <a:noAutofit/>
          </a:bodyPr>
          <a:lstStyle/>
          <a:p>
            <a:r>
              <a:rPr lang="en-US" sz="2800" dirty="0"/>
              <a:t>Positive Impact on Valuation (continued)</a:t>
            </a:r>
          </a:p>
        </p:txBody>
      </p:sp>
      <p:sp>
        <p:nvSpPr>
          <p:cNvPr id="3" name="Content Placeholder 2">
            <a:extLst>
              <a:ext uri="{FF2B5EF4-FFF2-40B4-BE49-F238E27FC236}">
                <a16:creationId xmlns:a16="http://schemas.microsoft.com/office/drawing/2014/main" id="{67A81448-EB5E-5FFE-CF8A-042BBF490B42}"/>
              </a:ext>
            </a:extLst>
          </p:cNvPr>
          <p:cNvSpPr>
            <a:spLocks noGrp="1"/>
          </p:cNvSpPr>
          <p:nvPr>
            <p:ph idx="1"/>
          </p:nvPr>
        </p:nvSpPr>
        <p:spPr>
          <a:xfrm>
            <a:off x="838201" y="1268422"/>
            <a:ext cx="10212976" cy="4351338"/>
          </a:xfrm>
        </p:spPr>
        <p:txBody>
          <a:bodyPr>
            <a:normAutofit/>
          </a:bodyPr>
          <a:lstStyle/>
          <a:p>
            <a:pPr algn="just">
              <a:lnSpc>
                <a:spcPct val="110000"/>
              </a:lnSpc>
            </a:pPr>
            <a:r>
              <a:rPr lang="en-US" sz="1800" dirty="0"/>
              <a:t>Increased backlog and pipeline opportunities</a:t>
            </a:r>
          </a:p>
          <a:p>
            <a:pPr algn="just">
              <a:lnSpc>
                <a:spcPct val="110000"/>
              </a:lnSpc>
            </a:pPr>
            <a:r>
              <a:rPr lang="en-US" sz="1800" dirty="0"/>
              <a:t>Save on overhead if Protégé is able to share facilities, G&amp;A, HR, or security clearance support</a:t>
            </a:r>
          </a:p>
          <a:p>
            <a:pPr algn="just">
              <a:lnSpc>
                <a:spcPct val="110000"/>
              </a:lnSpc>
            </a:pPr>
            <a:r>
              <a:rPr lang="en-US" sz="1800" dirty="0"/>
              <a:t>Improved operational efficiency for internal processes, such as accounting, compliance, audit, and other means to help the business scale in the future</a:t>
            </a:r>
          </a:p>
          <a:p>
            <a:pPr algn="just">
              <a:lnSpc>
                <a:spcPct val="110000"/>
              </a:lnSpc>
            </a:pPr>
            <a:r>
              <a:rPr lang="en-US" sz="1800" dirty="0"/>
              <a:t>Protégés may be able to receive higher bonding limits or more favorable credit terms through Mentors</a:t>
            </a:r>
          </a:p>
          <a:p>
            <a:pPr algn="just">
              <a:lnSpc>
                <a:spcPct val="110000"/>
              </a:lnSpc>
            </a:pPr>
            <a:r>
              <a:rPr lang="en-US" sz="1800" dirty="0"/>
              <a:t>Mentors may be incentivized to improve the value of the Protégé through their equity investment</a:t>
            </a:r>
          </a:p>
          <a:p>
            <a:endParaRPr lang="en-US" dirty="0"/>
          </a:p>
        </p:txBody>
      </p:sp>
    </p:spTree>
    <p:extLst>
      <p:ext uri="{BB962C8B-B14F-4D97-AF65-F5344CB8AC3E}">
        <p14:creationId xmlns:p14="http://schemas.microsoft.com/office/powerpoint/2010/main" val="2106424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TotalTime>
  <Words>1408</Words>
  <Application>Microsoft Office PowerPoint</Application>
  <PresentationFormat>Widescreen</PresentationFormat>
  <Paragraphs>134</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Montserrat</vt:lpstr>
      <vt:lpstr>OldErika</vt:lpstr>
      <vt:lpstr>Segoe UI</vt:lpstr>
      <vt:lpstr>Trebuchet MS</vt:lpstr>
      <vt:lpstr>Office Theme</vt:lpstr>
      <vt:lpstr>Mentor Protégé Program Opportunities and Red Flags that Impact Small Business Govcon Valuations </vt:lpstr>
      <vt:lpstr>Speakers</vt:lpstr>
      <vt:lpstr>Speakers</vt:lpstr>
      <vt:lpstr>Mentor Protégé Program   </vt:lpstr>
      <vt:lpstr>Opportunities in the Mentor Protégé Program</vt:lpstr>
      <vt:lpstr>Potential Benefits that can also be Red Flags for the Protégé</vt:lpstr>
      <vt:lpstr>What Drives Small business Govcon Valuations?</vt:lpstr>
      <vt:lpstr>Positive Impact on Valuation</vt:lpstr>
      <vt:lpstr>Positive Impact on Valuation (continued)</vt:lpstr>
      <vt:lpstr>Mentor Protégé Equity Investments</vt:lpstr>
      <vt:lpstr>What are You Bringing to the Table?</vt:lpstr>
      <vt:lpstr>Red Flag: Valuation Multiples</vt:lpstr>
      <vt:lpstr>Red Flag: No Strings Attached?</vt:lpstr>
      <vt:lpstr>Red Flag: I Can’t Stand Them Anymore!</vt:lpstr>
      <vt:lpstr>Red Flag: Nobody Will Buy This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McKenzie Carter</dc:creator>
  <cp:lastModifiedBy>Jimmy Zhou</cp:lastModifiedBy>
  <cp:revision>8</cp:revision>
  <dcterms:created xsi:type="dcterms:W3CDTF">2022-11-29T14:54:37Z</dcterms:created>
  <dcterms:modified xsi:type="dcterms:W3CDTF">2023-02-06T22:51:09Z</dcterms:modified>
</cp:coreProperties>
</file>