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72" r:id="rId2"/>
    <p:sldId id="2859" r:id="rId3"/>
    <p:sldId id="2860" r:id="rId4"/>
    <p:sldId id="2862" r:id="rId5"/>
    <p:sldId id="2868" r:id="rId6"/>
    <p:sldId id="2869" r:id="rId7"/>
    <p:sldId id="2870" r:id="rId8"/>
    <p:sldId id="2872" r:id="rId9"/>
    <p:sldId id="2871" r:id="rId10"/>
    <p:sldId id="2865" r:id="rId11"/>
    <p:sldId id="2867" r:id="rId12"/>
    <p:sldId id="2873" r:id="rId13"/>
    <p:sldId id="2874" r:id="rId14"/>
    <p:sldId id="2875" r:id="rId15"/>
    <p:sldId id="2877" r:id="rId16"/>
    <p:sldId id="2878" r:id="rId17"/>
    <p:sldId id="2879" r:id="rId18"/>
    <p:sldId id="2880" r:id="rId19"/>
    <p:sldId id="2881" r:id="rId20"/>
    <p:sldId id="265" r:id="rId21"/>
  </p:sldIdLst>
  <p:sldSz cx="12192000" cy="6858000"/>
  <p:notesSz cx="6858000" cy="9144000"/>
  <p:embeddedFontLst>
    <p:embeddedFont>
      <p:font typeface="Bradley Hand ITC" panose="03070402050302030203" pitchFamily="66" charset="77"/>
      <p:regular r:id="rId23"/>
    </p:embeddedFont>
    <p:embeddedFont>
      <p:font typeface="Calibri" panose="020F0502020204030204" pitchFamily="34" charset="0"/>
      <p:regular r:id="rId24"/>
      <p:bold r:id="rId25"/>
      <p:italic r:id="rId26"/>
      <p:boldItalic r:id="rId27"/>
    </p:embeddedFont>
    <p:embeddedFont>
      <p:font typeface="Montserrat" pitchFamily="2" charset="77"/>
      <p:regular r:id="rId28"/>
      <p:bold r:id="rId29"/>
      <p:italic r:id="rId30"/>
      <p:boldItalic r:id="rId31"/>
    </p:embeddedFont>
    <p:embeddedFont>
      <p:font typeface="OCR B MT" panose="020B0509000102020203" pitchFamily="49" charset="0"/>
      <p:regular r:id="rId32"/>
      <p:bold r:id="rId33"/>
      <p:italic r:id="rId34"/>
      <p:boldItalic r:id="rId35"/>
    </p:embeddedFont>
    <p:embeddedFont>
      <p:font typeface="OldErika" pitchFamily="2" charset="0"/>
      <p:regular r:id="rId36"/>
    </p:embeddedFont>
    <p:embeddedFont>
      <p:font typeface="Trebuchet MS" panose="020B0703020202090204" pitchFamily="34" charset="0"/>
      <p:regular r:id="rId37"/>
      <p:bold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jErLqap0cYAkfAod6dm5YvOljY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28E2E-6F5E-4AF2-8D9F-B103E92FCB3A}" v="219" dt="2023-02-08T23:35:40.683"/>
  </p1510:revLst>
</p1510:revInfo>
</file>

<file path=ppt/tableStyles.xml><?xml version="1.0" encoding="utf-8"?>
<a:tblStyleLst xmlns:a="http://schemas.openxmlformats.org/drawingml/2006/main" def="{66F38128-1CAD-4450-8782-EE46FB60C95D}">
  <a:tblStyle styleId="{66F38128-1CAD-4450-8782-EE46FB60C95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01A6F7D-907F-4147-9E7F-406EC71379F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79"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8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262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3SBC - Questions">
    <p:bg>
      <p:bgPr>
        <a:solidFill>
          <a:srgbClr val="2C3A52"/>
        </a:solidFill>
        <a:effectLst/>
      </p:bgPr>
    </p:bg>
    <p:spTree>
      <p:nvGrpSpPr>
        <p:cNvPr id="1" name=""/>
        <p:cNvGrpSpPr/>
        <p:nvPr/>
      </p:nvGrpSpPr>
      <p:grpSpPr>
        <a:xfrm>
          <a:off x="0" y="0"/>
          <a:ext cx="0" cy="0"/>
          <a:chOff x="0" y="0"/>
          <a:chExt cx="0" cy="0"/>
        </a:xfrm>
      </p:grpSpPr>
      <p:pic>
        <p:nvPicPr>
          <p:cNvPr id="14" name="Picture 13" descr="A picture containing city, scene, harbor&#10;&#10;Description automatically generated">
            <a:extLst>
              <a:ext uri="{FF2B5EF4-FFF2-40B4-BE49-F238E27FC236}">
                <a16:creationId xmlns:a16="http://schemas.microsoft.com/office/drawing/2014/main" id="{6C68B628-92F5-AACD-6EA4-F498673A0B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9633"/>
          <a:stretch/>
        </p:blipFill>
        <p:spPr>
          <a:xfrm>
            <a:off x="-1" y="-1"/>
            <a:ext cx="12192001" cy="6858001"/>
          </a:xfrm>
          <a:prstGeom prst="rect">
            <a:avLst/>
          </a:prstGeom>
        </p:spPr>
      </p:pic>
      <p:sp>
        <p:nvSpPr>
          <p:cNvPr id="15" name="Rectangle 14">
            <a:extLst>
              <a:ext uri="{FF2B5EF4-FFF2-40B4-BE49-F238E27FC236}">
                <a16:creationId xmlns:a16="http://schemas.microsoft.com/office/drawing/2014/main" id="{46FCDEDD-39C3-9C2F-0873-6E2704AE6510}"/>
              </a:ext>
            </a:extLst>
          </p:cNvPr>
          <p:cNvSpPr/>
          <p:nvPr userDrawn="1"/>
        </p:nvSpPr>
        <p:spPr>
          <a:xfrm>
            <a:off x="-2" y="0"/>
            <a:ext cx="12192001" cy="6858000"/>
          </a:xfrm>
          <a:prstGeom prst="rect">
            <a:avLst/>
          </a:prstGeom>
          <a:solidFill>
            <a:srgbClr val="2C3A52">
              <a:alpha val="9503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049A38A5-B264-3FAA-A88D-2DDCA3BC5D8B}"/>
              </a:ext>
            </a:extLst>
          </p:cNvPr>
          <p:cNvSpPr txBox="1"/>
          <p:nvPr userDrawn="1"/>
        </p:nvSpPr>
        <p:spPr>
          <a:xfrm>
            <a:off x="3837215" y="4767945"/>
            <a:ext cx="7374772" cy="854080"/>
          </a:xfrm>
          <a:prstGeom prst="rect">
            <a:avLst/>
          </a:prstGeom>
          <a:noFill/>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4950" b="1" dirty="0">
                <a:solidFill>
                  <a:srgbClr val="B49D5A"/>
                </a:solidFill>
                <a:effectLst/>
                <a:latin typeface="OldErika" pitchFamily="2" charset="0"/>
              </a:rPr>
              <a:t>QUESTIONS?</a:t>
            </a:r>
            <a:endParaRPr lang="en-US" sz="4950" dirty="0">
              <a:solidFill>
                <a:srgbClr val="B49D5A"/>
              </a:solidFill>
              <a:effectLst/>
              <a:latin typeface="OldErika" pitchFamily="2" charset="0"/>
            </a:endParaRPr>
          </a:p>
        </p:txBody>
      </p:sp>
      <p:cxnSp>
        <p:nvCxnSpPr>
          <p:cNvPr id="9" name="Straight Connector 8">
            <a:extLst>
              <a:ext uri="{FF2B5EF4-FFF2-40B4-BE49-F238E27FC236}">
                <a16:creationId xmlns:a16="http://schemas.microsoft.com/office/drawing/2014/main" id="{D9094C06-492D-9824-F2A5-8C2FD9E94C14}"/>
              </a:ext>
            </a:extLst>
          </p:cNvPr>
          <p:cNvCxnSpPr>
            <a:cxnSpLocks/>
          </p:cNvCxnSpPr>
          <p:nvPr userDrawn="1"/>
        </p:nvCxnSpPr>
        <p:spPr>
          <a:xfrm>
            <a:off x="4604659" y="6017991"/>
            <a:ext cx="7587343"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21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6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3SBC - 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A6F8A3-DA16-65A8-25C2-A2FEA0742C85}"/>
              </a:ext>
            </a:extLst>
          </p:cNvPr>
          <p:cNvSpPr/>
          <p:nvPr userDrawn="1"/>
        </p:nvSpPr>
        <p:spPr>
          <a:xfrm>
            <a:off x="0" y="4828109"/>
            <a:ext cx="12192000" cy="2029895"/>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Logo, company name&#10;&#10;Description automatically generated">
            <a:extLst>
              <a:ext uri="{FF2B5EF4-FFF2-40B4-BE49-F238E27FC236}">
                <a16:creationId xmlns:a16="http://schemas.microsoft.com/office/drawing/2014/main" id="{982950CD-F4F7-6B17-69B5-8064E5A211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25459" y="517947"/>
            <a:ext cx="5141084" cy="4272658"/>
          </a:xfrm>
          <a:prstGeom prst="rect">
            <a:avLst/>
          </a:prstGeom>
        </p:spPr>
      </p:pic>
      <p:sp>
        <p:nvSpPr>
          <p:cNvPr id="15" name="Title 1">
            <a:extLst>
              <a:ext uri="{FF2B5EF4-FFF2-40B4-BE49-F238E27FC236}">
                <a16:creationId xmlns:a16="http://schemas.microsoft.com/office/drawing/2014/main" id="{916ABDBD-C911-6F20-924E-D9EFB6B002BA}"/>
              </a:ext>
            </a:extLst>
          </p:cNvPr>
          <p:cNvSpPr>
            <a:spLocks noGrp="1"/>
          </p:cNvSpPr>
          <p:nvPr>
            <p:ph type="title" hasCustomPrompt="1"/>
          </p:nvPr>
        </p:nvSpPr>
        <p:spPr>
          <a:xfrm>
            <a:off x="838200" y="5043811"/>
            <a:ext cx="10515600" cy="888736"/>
          </a:xfrm>
        </p:spPr>
        <p:txBody>
          <a:bodyPr>
            <a:normAutofit/>
          </a:bodyPr>
          <a:lstStyle>
            <a:lvl1pPr algn="ctr">
              <a:defRPr sz="3000" b="1">
                <a:solidFill>
                  <a:srgbClr val="B49D5A"/>
                </a:solidFill>
                <a:latin typeface="Trebuchet MS" panose="020B0703020202090204" pitchFamily="34" charset="0"/>
              </a:defRPr>
            </a:lvl1pPr>
          </a:lstStyle>
          <a:p>
            <a:r>
              <a:rPr lang="en-US" dirty="0"/>
              <a:t>Session Title</a:t>
            </a:r>
          </a:p>
        </p:txBody>
      </p:sp>
      <p:sp>
        <p:nvSpPr>
          <p:cNvPr id="18" name="Text Placeholder 2">
            <a:extLst>
              <a:ext uri="{FF2B5EF4-FFF2-40B4-BE49-F238E27FC236}">
                <a16:creationId xmlns:a16="http://schemas.microsoft.com/office/drawing/2014/main" id="{64765902-493D-6E64-28F9-69929D8AAE25}"/>
              </a:ext>
            </a:extLst>
          </p:cNvPr>
          <p:cNvSpPr>
            <a:spLocks noGrp="1"/>
          </p:cNvSpPr>
          <p:nvPr>
            <p:ph type="body" idx="1" hasCustomPrompt="1"/>
          </p:nvPr>
        </p:nvSpPr>
        <p:spPr>
          <a:xfrm>
            <a:off x="831851" y="5897378"/>
            <a:ext cx="10515600" cy="509952"/>
          </a:xfrm>
        </p:spPr>
        <p:txBody>
          <a:bodyPr>
            <a:normAutofit/>
          </a:bodyPr>
          <a:lstStyle>
            <a:lvl1pPr marL="0" indent="0" algn="ctr">
              <a:buNone/>
              <a:defRPr sz="2100">
                <a:solidFill>
                  <a:srgbClr val="B49D5A"/>
                </a:solidFill>
                <a:latin typeface="Trebuchet MS" panose="020B070302020209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Speaker / Moderator Name, Organization</a:t>
            </a:r>
          </a:p>
        </p:txBody>
      </p:sp>
      <p:pic>
        <p:nvPicPr>
          <p:cNvPr id="10" name="Picture 9" descr="A picture containing text&#10;&#10;Description automatically generated">
            <a:extLst>
              <a:ext uri="{FF2B5EF4-FFF2-40B4-BE49-F238E27FC236}">
                <a16:creationId xmlns:a16="http://schemas.microsoft.com/office/drawing/2014/main" id="{35F882F1-57FE-0BB0-E434-2953E82581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349" y="0"/>
            <a:ext cx="12198349" cy="4828108"/>
          </a:xfrm>
          <a:prstGeom prst="rect">
            <a:avLst/>
          </a:prstGeom>
        </p:spPr>
      </p:pic>
      <p:cxnSp>
        <p:nvCxnSpPr>
          <p:cNvPr id="20" name="Straight Connector 19">
            <a:extLst>
              <a:ext uri="{FF2B5EF4-FFF2-40B4-BE49-F238E27FC236}">
                <a16:creationId xmlns:a16="http://schemas.microsoft.com/office/drawing/2014/main" id="{F61FA8E6-8441-258C-7255-969C739B2AE7}"/>
              </a:ext>
            </a:extLst>
          </p:cNvPr>
          <p:cNvCxnSpPr>
            <a:cxnSpLocks/>
          </p:cNvCxnSpPr>
          <p:nvPr userDrawn="1"/>
        </p:nvCxnSpPr>
        <p:spPr>
          <a:xfrm>
            <a:off x="-3" y="4654419"/>
            <a:ext cx="12192003"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pic>
        <p:nvPicPr>
          <p:cNvPr id="3" name="Picture 2" descr="Logo, company name&#10;&#10;Description automatically generated">
            <a:extLst>
              <a:ext uri="{FF2B5EF4-FFF2-40B4-BE49-F238E27FC236}">
                <a16:creationId xmlns:a16="http://schemas.microsoft.com/office/drawing/2014/main" id="{D7436897-0510-F102-CA3D-D15E1559DC6F}"/>
              </a:ext>
            </a:extLst>
          </p:cNvPr>
          <p:cNvPicPr>
            <a:picLocks noChangeAspect="1"/>
          </p:cNvPicPr>
          <p:nvPr userDrawn="1"/>
        </p:nvPicPr>
        <p:blipFill>
          <a:blip r:embed="rId4"/>
          <a:stretch>
            <a:fillRect/>
          </a:stretch>
        </p:blipFill>
        <p:spPr>
          <a:xfrm>
            <a:off x="3863361" y="549574"/>
            <a:ext cx="4465279" cy="3728960"/>
          </a:xfrm>
          <a:prstGeom prst="rect">
            <a:avLst/>
          </a:prstGeom>
        </p:spPr>
      </p:pic>
    </p:spTree>
    <p:extLst>
      <p:ext uri="{BB962C8B-B14F-4D97-AF65-F5344CB8AC3E}">
        <p14:creationId xmlns:p14="http://schemas.microsoft.com/office/powerpoint/2010/main" val="47701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upguard.com/blog/sensitive-data"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C695-56A9-3053-33BF-E44C61CA35FF}"/>
              </a:ext>
            </a:extLst>
          </p:cNvPr>
          <p:cNvSpPr>
            <a:spLocks noGrp="1"/>
          </p:cNvSpPr>
          <p:nvPr>
            <p:ph type="title"/>
          </p:nvPr>
        </p:nvSpPr>
        <p:spPr>
          <a:xfrm>
            <a:off x="838200" y="5474735"/>
            <a:ext cx="10515600" cy="888736"/>
          </a:xfrm>
        </p:spPr>
        <p:txBody>
          <a:bodyPr>
            <a:normAutofit fontScale="90000"/>
          </a:bodyPr>
          <a:lstStyle/>
          <a:p>
            <a:r>
              <a:rPr lang="en-US" sz="3200" b="1" dirty="0">
                <a:effectLst/>
                <a:latin typeface="Montserrat" pitchFamily="2" charset="77"/>
              </a:rPr>
              <a:t>Data Security: The Intersection of Physical</a:t>
            </a:r>
            <a:br>
              <a:rPr lang="en-US" sz="3200" b="1" dirty="0">
                <a:effectLst/>
                <a:latin typeface="Montserrat" pitchFamily="2" charset="77"/>
              </a:rPr>
            </a:br>
            <a:r>
              <a:rPr lang="en-US" sz="3200" b="1" dirty="0">
                <a:effectLst/>
                <a:latin typeface="Montserrat" pitchFamily="2" charset="77"/>
              </a:rPr>
              <a:t>Security &amp; Cybersecurity</a:t>
            </a:r>
            <a:endParaRPr lang="en-US" sz="4400" dirty="0"/>
          </a:p>
        </p:txBody>
      </p:sp>
    </p:spTree>
    <p:extLst>
      <p:ext uri="{BB962C8B-B14F-4D97-AF65-F5344CB8AC3E}">
        <p14:creationId xmlns:p14="http://schemas.microsoft.com/office/powerpoint/2010/main" val="400188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ritical Infrastructure Facts Page">
            <a:extLst>
              <a:ext uri="{FF2B5EF4-FFF2-40B4-BE49-F238E27FC236}">
                <a16:creationId xmlns:a16="http://schemas.microsoft.com/office/drawing/2014/main" id="{A3D49A83-91E4-6040-F7C0-A19DFF694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34256"/>
            <a:ext cx="5161694" cy="60103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ybersecurity and Infrastructure Security Agency CISA">
            <a:extLst>
              <a:ext uri="{FF2B5EF4-FFF2-40B4-BE49-F238E27FC236}">
                <a16:creationId xmlns:a16="http://schemas.microsoft.com/office/drawing/2014/main" id="{F477BD50-D5F4-2913-F7B4-3B82DA6C1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37" y="2636900"/>
            <a:ext cx="5069437" cy="158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53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490642-861E-857B-B4D1-5673602B5C3C}"/>
              </a:ext>
            </a:extLst>
          </p:cNvPr>
          <p:cNvPicPr>
            <a:picLocks noChangeAspect="1"/>
          </p:cNvPicPr>
          <p:nvPr/>
        </p:nvPicPr>
        <p:blipFill>
          <a:blip r:embed="rId2"/>
          <a:stretch>
            <a:fillRect/>
          </a:stretch>
        </p:blipFill>
        <p:spPr>
          <a:xfrm>
            <a:off x="643467" y="1343406"/>
            <a:ext cx="10905066" cy="4171186"/>
          </a:xfrm>
          <a:prstGeom prst="rect">
            <a:avLst/>
          </a:prstGeom>
          <a:ln>
            <a:noFill/>
          </a:ln>
        </p:spPr>
      </p:pic>
      <p:sp>
        <p:nvSpPr>
          <p:cNvPr id="35"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9282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27" name="Group 9226">
            <a:extLst>
              <a:ext uri="{FF2B5EF4-FFF2-40B4-BE49-F238E27FC236}">
                <a16:creationId xmlns:a16="http://schemas.microsoft.com/office/drawing/2014/main" id="{68BDDA48-391E-46DF-848C-03844FB181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3468234" cy="6858000"/>
            <a:chOff x="651279" y="598259"/>
            <a:chExt cx="10889442" cy="5680742"/>
          </a:xfrm>
        </p:grpSpPr>
        <p:sp>
          <p:nvSpPr>
            <p:cNvPr id="9228" name="Color">
              <a:extLst>
                <a:ext uri="{FF2B5EF4-FFF2-40B4-BE49-F238E27FC236}">
                  <a16:creationId xmlns:a16="http://schemas.microsoft.com/office/drawing/2014/main" id="{DDCA2F1C-8537-4A49-A9C0-86FE62642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9" name="Color">
              <a:extLst>
                <a:ext uri="{FF2B5EF4-FFF2-40B4-BE49-F238E27FC236}">
                  <a16:creationId xmlns:a16="http://schemas.microsoft.com/office/drawing/2014/main" id="{1879041F-4068-4F3B-ADD3-A868DECFF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218" name="Picture 2" descr="Homer J. Simpson (@HomerJSimpson) / Twitter">
            <a:extLst>
              <a:ext uri="{FF2B5EF4-FFF2-40B4-BE49-F238E27FC236}">
                <a16:creationId xmlns:a16="http://schemas.microsoft.com/office/drawing/2014/main" id="{1A5ECD18-B340-FEE5-DEA6-11F80B3186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3581" y="2029053"/>
            <a:ext cx="3447288" cy="3447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2CC7893-CC57-151A-08E9-ED75239F8BCC}"/>
              </a:ext>
            </a:extLst>
          </p:cNvPr>
          <p:cNvPicPr>
            <a:picLocks noChangeAspect="1"/>
          </p:cNvPicPr>
          <p:nvPr/>
        </p:nvPicPr>
        <p:blipFill>
          <a:blip r:embed="rId3"/>
          <a:stretch>
            <a:fillRect/>
          </a:stretch>
        </p:blipFill>
        <p:spPr>
          <a:xfrm>
            <a:off x="5333504" y="583058"/>
            <a:ext cx="5822900" cy="5691883"/>
          </a:xfrm>
          <a:prstGeom prst="rect">
            <a:avLst/>
          </a:prstGeom>
        </p:spPr>
      </p:pic>
      <p:grpSp>
        <p:nvGrpSpPr>
          <p:cNvPr id="9231" name="Group 92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9232" name="Freeform: Shape 92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33" name="Freeform: Shape 92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34" name="Freeform: Shape 92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35" name="Freeform: Shape 92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36" name="Freeform: Shape 92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37" name="Freeform: Shape 92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38" name="Freeform: Shape 92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TextBox 4">
            <a:extLst>
              <a:ext uri="{FF2B5EF4-FFF2-40B4-BE49-F238E27FC236}">
                <a16:creationId xmlns:a16="http://schemas.microsoft.com/office/drawing/2014/main" id="{5CA01D76-050C-1195-4E3D-0C59CC527EF6}"/>
              </a:ext>
            </a:extLst>
          </p:cNvPr>
          <p:cNvSpPr txBox="1"/>
          <p:nvPr/>
        </p:nvSpPr>
        <p:spPr>
          <a:xfrm>
            <a:off x="448367" y="635335"/>
            <a:ext cx="2849638" cy="1377054"/>
          </a:xfrm>
          <a:prstGeom prst="rect">
            <a:avLst/>
          </a:prstGeom>
        </p:spPr>
        <p:txBody>
          <a:bodyPr vert="horz" lIns="91440" tIns="45720" rIns="91440" bIns="45720" rtlCol="0" anchor="ctr">
            <a:normAutofit/>
          </a:bodyPr>
          <a:lstStyle/>
          <a:p>
            <a:pPr marR="0">
              <a:lnSpc>
                <a:spcPct val="90000"/>
              </a:lnSpc>
              <a:spcBef>
                <a:spcPts val="0"/>
              </a:spcBef>
              <a:spcAft>
                <a:spcPts val="800"/>
              </a:spcAft>
            </a:pPr>
            <a:r>
              <a:rPr lang="en-US" sz="2800" b="1" kern="1200" dirty="0">
                <a:solidFill>
                  <a:schemeClr val="tx2"/>
                </a:solidFill>
                <a:effectLst/>
                <a:latin typeface="Bradley Hand ITC" panose="03070402050302030203" pitchFamily="66" charset="0"/>
                <a:ea typeface="+mn-ea"/>
                <a:cs typeface="+mn-cs"/>
              </a:rPr>
              <a:t>Something to Think about…</a:t>
            </a:r>
          </a:p>
        </p:txBody>
      </p:sp>
    </p:spTree>
    <p:extLst>
      <p:ext uri="{BB962C8B-B14F-4D97-AF65-F5344CB8AC3E}">
        <p14:creationId xmlns:p14="http://schemas.microsoft.com/office/powerpoint/2010/main" val="259583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90000"/>
            <a:alpha val="64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70AE6-AAD0-CE23-B038-D25E4A39E21D}"/>
              </a:ext>
            </a:extLst>
          </p:cNvPr>
          <p:cNvPicPr>
            <a:picLocks noChangeAspect="1"/>
          </p:cNvPicPr>
          <p:nvPr/>
        </p:nvPicPr>
        <p:blipFill>
          <a:blip r:embed="rId2"/>
          <a:stretch>
            <a:fillRect/>
          </a:stretch>
        </p:blipFill>
        <p:spPr>
          <a:xfrm>
            <a:off x="564169" y="837931"/>
            <a:ext cx="7858125" cy="1647825"/>
          </a:xfrm>
          <a:prstGeom prst="rect">
            <a:avLst/>
          </a:prstGeom>
        </p:spPr>
      </p:pic>
      <p:pic>
        <p:nvPicPr>
          <p:cNvPr id="6" name="Picture 5">
            <a:extLst>
              <a:ext uri="{FF2B5EF4-FFF2-40B4-BE49-F238E27FC236}">
                <a16:creationId xmlns:a16="http://schemas.microsoft.com/office/drawing/2014/main" id="{347F4677-39C6-9D05-413F-F5C8DCB1C717}"/>
              </a:ext>
            </a:extLst>
          </p:cNvPr>
          <p:cNvPicPr>
            <a:picLocks noChangeAspect="1"/>
          </p:cNvPicPr>
          <p:nvPr/>
        </p:nvPicPr>
        <p:blipFill>
          <a:blip r:embed="rId3"/>
          <a:stretch>
            <a:fillRect/>
          </a:stretch>
        </p:blipFill>
        <p:spPr>
          <a:xfrm>
            <a:off x="564169" y="2714895"/>
            <a:ext cx="7867650" cy="1657350"/>
          </a:xfrm>
          <a:prstGeom prst="rect">
            <a:avLst/>
          </a:prstGeom>
        </p:spPr>
      </p:pic>
      <p:pic>
        <p:nvPicPr>
          <p:cNvPr id="8" name="Picture 7">
            <a:extLst>
              <a:ext uri="{FF2B5EF4-FFF2-40B4-BE49-F238E27FC236}">
                <a16:creationId xmlns:a16="http://schemas.microsoft.com/office/drawing/2014/main" id="{FF695F80-9760-8926-0287-AE7710A8A8D2}"/>
              </a:ext>
            </a:extLst>
          </p:cNvPr>
          <p:cNvPicPr>
            <a:picLocks noChangeAspect="1"/>
          </p:cNvPicPr>
          <p:nvPr/>
        </p:nvPicPr>
        <p:blipFill>
          <a:blip r:embed="rId4"/>
          <a:stretch>
            <a:fillRect/>
          </a:stretch>
        </p:blipFill>
        <p:spPr>
          <a:xfrm>
            <a:off x="564169" y="4601384"/>
            <a:ext cx="7867650" cy="1666875"/>
          </a:xfrm>
          <a:prstGeom prst="rect">
            <a:avLst/>
          </a:prstGeom>
        </p:spPr>
      </p:pic>
      <p:sp>
        <p:nvSpPr>
          <p:cNvPr id="9" name="TextBox 8">
            <a:extLst>
              <a:ext uri="{FF2B5EF4-FFF2-40B4-BE49-F238E27FC236}">
                <a16:creationId xmlns:a16="http://schemas.microsoft.com/office/drawing/2014/main" id="{7D54ACAC-5438-EFB6-2020-86B2082C1424}"/>
              </a:ext>
            </a:extLst>
          </p:cNvPr>
          <p:cNvSpPr txBox="1"/>
          <p:nvPr/>
        </p:nvSpPr>
        <p:spPr>
          <a:xfrm>
            <a:off x="8599470" y="2028616"/>
            <a:ext cx="3161016" cy="2800767"/>
          </a:xfrm>
          <a:prstGeom prst="rect">
            <a:avLst/>
          </a:prstGeom>
          <a:noFill/>
        </p:spPr>
        <p:txBody>
          <a:bodyPr wrap="square" rtlCol="0">
            <a:spAutoFit/>
          </a:bodyPr>
          <a:lstStyle/>
          <a:p>
            <a:r>
              <a:rPr lang="en-US" sz="4400" dirty="0">
                <a:solidFill>
                  <a:schemeClr val="accent2">
                    <a:lumMod val="75000"/>
                  </a:schemeClr>
                </a:solidFill>
              </a:rPr>
              <a:t>Converged Cyber and Physical Security</a:t>
            </a:r>
          </a:p>
        </p:txBody>
      </p:sp>
    </p:spTree>
    <p:extLst>
      <p:ext uri="{BB962C8B-B14F-4D97-AF65-F5344CB8AC3E}">
        <p14:creationId xmlns:p14="http://schemas.microsoft.com/office/powerpoint/2010/main" val="242723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1205E86-8E3D-75F1-DBCD-736AE6906034}"/>
              </a:ext>
            </a:extLst>
          </p:cNvPr>
          <p:cNvPicPr>
            <a:picLocks noChangeAspect="1"/>
          </p:cNvPicPr>
          <p:nvPr/>
        </p:nvPicPr>
        <p:blipFill>
          <a:blip r:embed="rId2"/>
          <a:stretch>
            <a:fillRect/>
          </a:stretch>
        </p:blipFill>
        <p:spPr>
          <a:xfrm>
            <a:off x="979910" y="498242"/>
            <a:ext cx="10205510" cy="4771077"/>
          </a:xfrm>
          <a:prstGeom prst="rect">
            <a:avLst/>
          </a:prstGeom>
        </p:spPr>
      </p:pic>
      <p:sp>
        <p:nvSpPr>
          <p:cNvPr id="5" name="TextBox 4">
            <a:extLst>
              <a:ext uri="{FF2B5EF4-FFF2-40B4-BE49-F238E27FC236}">
                <a16:creationId xmlns:a16="http://schemas.microsoft.com/office/drawing/2014/main" id="{8849EB25-5E67-E615-2C3C-9B495F310439}"/>
              </a:ext>
            </a:extLst>
          </p:cNvPr>
          <p:cNvSpPr txBox="1"/>
          <p:nvPr/>
        </p:nvSpPr>
        <p:spPr>
          <a:xfrm>
            <a:off x="678094" y="5415419"/>
            <a:ext cx="11352944" cy="1119982"/>
          </a:xfrm>
          <a:prstGeom prst="rect">
            <a:avLst/>
          </a:prstGeom>
        </p:spPr>
        <p:txBody>
          <a:bodyPr vert="horz" lIns="91440" tIns="45720" rIns="91440" bIns="45720" rtlCol="0" anchor="ctr">
            <a:normAutofit/>
          </a:bodyPr>
          <a:lstStyle/>
          <a:p>
            <a:pPr marR="0">
              <a:lnSpc>
                <a:spcPct val="90000"/>
              </a:lnSpc>
              <a:spcBef>
                <a:spcPts val="0"/>
              </a:spcBef>
              <a:spcAft>
                <a:spcPts val="800"/>
              </a:spcAft>
            </a:pPr>
            <a:r>
              <a:rPr lang="en-US" sz="3200" kern="1200" dirty="0">
                <a:solidFill>
                  <a:schemeClr val="bg1"/>
                </a:solidFill>
                <a:effectLst/>
                <a:latin typeface="OCR B MT" panose="020B0509000102020203" pitchFamily="49" charset="0"/>
                <a:ea typeface="+mn-ea"/>
                <a:cs typeface="+mn-cs"/>
              </a:rPr>
              <a:t>Perimeter Intrusion Detection System</a:t>
            </a:r>
          </a:p>
        </p:txBody>
      </p:sp>
    </p:spTree>
    <p:extLst>
      <p:ext uri="{BB962C8B-B14F-4D97-AF65-F5344CB8AC3E}">
        <p14:creationId xmlns:p14="http://schemas.microsoft.com/office/powerpoint/2010/main" val="362436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38647632-4992-FBC8-7E1A-65DE00078C77}"/>
              </a:ext>
            </a:extLst>
          </p:cNvPr>
          <p:cNvPicPr>
            <a:picLocks noChangeAspect="1"/>
          </p:cNvPicPr>
          <p:nvPr/>
        </p:nvPicPr>
        <p:blipFill>
          <a:blip r:embed="rId2"/>
          <a:stretch>
            <a:fillRect/>
          </a:stretch>
        </p:blipFill>
        <p:spPr>
          <a:xfrm>
            <a:off x="3055034" y="156145"/>
            <a:ext cx="6081932" cy="6701855"/>
          </a:xfrm>
          <a:prstGeom prst="rect">
            <a:avLst/>
          </a:prstGeom>
        </p:spPr>
      </p:pic>
    </p:spTree>
    <p:extLst>
      <p:ext uri="{BB962C8B-B14F-4D97-AF65-F5344CB8AC3E}">
        <p14:creationId xmlns:p14="http://schemas.microsoft.com/office/powerpoint/2010/main" val="402049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5919D61-F37A-347B-1BAD-90A3462D464E}"/>
              </a:ext>
            </a:extLst>
          </p:cNvPr>
          <p:cNvPicPr>
            <a:picLocks noChangeAspect="1"/>
          </p:cNvPicPr>
          <p:nvPr/>
        </p:nvPicPr>
        <p:blipFill>
          <a:blip r:embed="rId2"/>
          <a:stretch>
            <a:fillRect/>
          </a:stretch>
        </p:blipFill>
        <p:spPr>
          <a:xfrm>
            <a:off x="643467" y="841790"/>
            <a:ext cx="9240039" cy="5174422"/>
          </a:xfrm>
          <a:prstGeom prst="rect">
            <a:avLst/>
          </a:prstGeom>
        </p:spPr>
      </p:pic>
      <p:sp>
        <p:nvSpPr>
          <p:cNvPr id="10" name="Freeform: Shape 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947897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4">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74367532-B834-4807-07AA-22CBC767C82A}"/>
              </a:ext>
            </a:extLst>
          </p:cNvPr>
          <p:cNvPicPr>
            <a:picLocks noChangeAspect="1"/>
          </p:cNvPicPr>
          <p:nvPr/>
        </p:nvPicPr>
        <p:blipFill>
          <a:blip r:embed="rId2"/>
          <a:stretch>
            <a:fillRect/>
          </a:stretch>
        </p:blipFill>
        <p:spPr>
          <a:xfrm>
            <a:off x="643467" y="1038141"/>
            <a:ext cx="9240039" cy="4781719"/>
          </a:xfrm>
          <a:prstGeom prst="rect">
            <a:avLst/>
          </a:prstGeom>
        </p:spPr>
      </p:pic>
      <p:sp>
        <p:nvSpPr>
          <p:cNvPr id="40" name="Freeform: Shape 26">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1068559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067051-FE0B-76B9-F903-736DF50438FC}"/>
              </a:ext>
            </a:extLst>
          </p:cNvPr>
          <p:cNvPicPr>
            <a:picLocks noChangeAspect="1"/>
          </p:cNvPicPr>
          <p:nvPr/>
        </p:nvPicPr>
        <p:blipFill>
          <a:blip r:embed="rId3"/>
          <a:stretch>
            <a:fillRect/>
          </a:stretch>
        </p:blipFill>
        <p:spPr>
          <a:xfrm>
            <a:off x="1120477" y="1071092"/>
            <a:ext cx="5531749" cy="4715815"/>
          </a:xfrm>
          <a:prstGeom prst="rect">
            <a:avLst/>
          </a:prstGeom>
        </p:spPr>
      </p:pic>
      <p:pic>
        <p:nvPicPr>
          <p:cNvPr id="4" name="Picture 3" descr="Pen placed on top of a signature line">
            <a:extLst>
              <a:ext uri="{FF2B5EF4-FFF2-40B4-BE49-F238E27FC236}">
                <a16:creationId xmlns:a16="http://schemas.microsoft.com/office/drawing/2014/main" id="{974FC57B-3037-9C2E-ADC3-429FE04C142C}"/>
              </a:ext>
            </a:extLst>
          </p:cNvPr>
          <p:cNvPicPr>
            <a:picLocks noChangeAspect="1"/>
          </p:cNvPicPr>
          <p:nvPr/>
        </p:nvPicPr>
        <p:blipFill rotWithShape="1">
          <a:blip r:embed="rId4"/>
          <a:srcRect l="52697" r="2802" b="-1"/>
          <a:stretch/>
        </p:blipFill>
        <p:spPr>
          <a:xfrm>
            <a:off x="7129238" y="1123527"/>
            <a:ext cx="3069905" cy="4604800"/>
          </a:xfrm>
          <a:prstGeom prst="rect">
            <a:avLst/>
          </a:prstGeom>
        </p:spPr>
      </p:pic>
    </p:spTree>
    <p:extLst>
      <p:ext uri="{BB962C8B-B14F-4D97-AF65-F5344CB8AC3E}">
        <p14:creationId xmlns:p14="http://schemas.microsoft.com/office/powerpoint/2010/main" val="2168270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Judge">
            <a:extLst>
              <a:ext uri="{FF2B5EF4-FFF2-40B4-BE49-F238E27FC236}">
                <a16:creationId xmlns:a16="http://schemas.microsoft.com/office/drawing/2014/main" id="{B28C472B-18BD-7FE3-BBC3-DBFDC04719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5403" y="1099800"/>
            <a:ext cx="4604800" cy="4604800"/>
          </a:xfrm>
          <a:prstGeom prst="rect">
            <a:avLst/>
          </a:prstGeom>
        </p:spPr>
      </p:pic>
      <p:pic>
        <p:nvPicPr>
          <p:cNvPr id="3" name="Picture 2">
            <a:extLst>
              <a:ext uri="{FF2B5EF4-FFF2-40B4-BE49-F238E27FC236}">
                <a16:creationId xmlns:a16="http://schemas.microsoft.com/office/drawing/2014/main" id="{4722761F-5892-222B-E71F-4CB3E52E41AA}"/>
              </a:ext>
            </a:extLst>
          </p:cNvPr>
          <p:cNvPicPr>
            <a:picLocks noChangeAspect="1"/>
          </p:cNvPicPr>
          <p:nvPr/>
        </p:nvPicPr>
        <p:blipFill>
          <a:blip r:embed="rId4"/>
          <a:stretch>
            <a:fillRect/>
          </a:stretch>
        </p:blipFill>
        <p:spPr>
          <a:xfrm>
            <a:off x="5664155" y="1153400"/>
            <a:ext cx="5407363" cy="4096077"/>
          </a:xfrm>
          <a:prstGeom prst="rect">
            <a:avLst/>
          </a:prstGeom>
        </p:spPr>
      </p:pic>
    </p:spTree>
    <p:extLst>
      <p:ext uri="{BB962C8B-B14F-4D97-AF65-F5344CB8AC3E}">
        <p14:creationId xmlns:p14="http://schemas.microsoft.com/office/powerpoint/2010/main" val="25455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verage cost of a data breach where remote work was a factor in 2022">
            <a:extLst>
              <a:ext uri="{FF2B5EF4-FFF2-40B4-BE49-F238E27FC236}">
                <a16:creationId xmlns:a16="http://schemas.microsoft.com/office/drawing/2014/main" id="{A9BB24D0-E49E-1D70-A52E-A0CB8BE9A2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3325" y="643467"/>
            <a:ext cx="1064534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959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6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493ABBD-F7F9-75E3-BA0C-9F01EB58F12B}"/>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0" i="0" kern="1200" dirty="0">
                <a:solidFill>
                  <a:schemeClr val="tx1"/>
                </a:solidFill>
                <a:effectLst/>
                <a:latin typeface="+mj-lt"/>
                <a:ea typeface="+mj-ea"/>
                <a:cs typeface="+mj-cs"/>
              </a:rPr>
              <a:t>Security AI and Automation Controls Reduced Data Breach Costs by 70%</a:t>
            </a:r>
          </a:p>
        </p:txBody>
      </p:sp>
      <p:sp>
        <p:nvSpPr>
          <p:cNvPr id="206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158D9B-4159-E09A-AF91-7394238A2DFE}"/>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0" i="0" kern="1200" dirty="0">
                <a:solidFill>
                  <a:schemeClr val="tx1"/>
                </a:solidFill>
                <a:effectLst/>
                <a:latin typeface="+mn-lt"/>
                <a:ea typeface="+mn-ea"/>
                <a:cs typeface="+mn-cs"/>
              </a:rPr>
              <a:t>Security AI and automation controls helped businesses detect and contain data breaches much faster, pushing damage costs down</a:t>
            </a:r>
            <a:r>
              <a:rPr lang="en-US" sz="2200" b="0" i="0" kern="1200" dirty="0">
                <a:solidFill>
                  <a:schemeClr val="tx1"/>
                </a:solidFill>
                <a:effectLst/>
                <a:highlight>
                  <a:srgbClr val="FFFF00"/>
                </a:highlight>
                <a:latin typeface="+mn-lt"/>
                <a:ea typeface="+mn-ea"/>
                <a:cs typeface="+mn-cs"/>
              </a:rPr>
              <a:t>. Organizations with fully deployed security and AI automation paid an average of US$ 3.05 million for data breach damages, US$ 1.3 million less </a:t>
            </a:r>
            <a:r>
              <a:rPr lang="en-US" sz="2200" b="0" i="0" kern="1200" dirty="0">
                <a:solidFill>
                  <a:schemeClr val="tx1"/>
                </a:solidFill>
                <a:effectLst/>
                <a:latin typeface="+mn-lt"/>
                <a:ea typeface="+mn-ea"/>
                <a:cs typeface="+mn-cs"/>
              </a:rPr>
              <a:t>than the global average across all security environments, and they detected breaches faster - 249 days compared to 323 days with no AI and automation solutions.</a:t>
            </a:r>
            <a:endParaRPr lang="en-US" sz="2200" kern="1200" dirty="0">
              <a:solidFill>
                <a:schemeClr val="tx1"/>
              </a:solidFill>
              <a:latin typeface="+mn-lt"/>
              <a:ea typeface="+mn-ea"/>
              <a:cs typeface="+mn-cs"/>
            </a:endParaRPr>
          </a:p>
        </p:txBody>
      </p:sp>
      <p:pic>
        <p:nvPicPr>
          <p:cNvPr id="13" name="Picture 4" descr="Free A Woman Wearing Robber Costume Stock Photo">
            <a:extLst>
              <a:ext uri="{FF2B5EF4-FFF2-40B4-BE49-F238E27FC236}">
                <a16:creationId xmlns:a16="http://schemas.microsoft.com/office/drawing/2014/main" id="{D9CF2174-31F5-5405-A515-8A7ECEF4A3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00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FC019F9-A0FC-9D48-B5B0-6C32E62E1B13}"/>
              </a:ext>
            </a:extLst>
          </p:cNvPr>
          <p:cNvSpPr txBox="1"/>
          <p:nvPr/>
        </p:nvSpPr>
        <p:spPr>
          <a:xfrm>
            <a:off x="942653" y="5281140"/>
            <a:ext cx="6097712" cy="307777"/>
          </a:xfrm>
          <a:prstGeom prst="rect">
            <a:avLst/>
          </a:prstGeom>
          <a:noFill/>
        </p:spPr>
        <p:txBody>
          <a:bodyPr wrap="square">
            <a:spAutoFit/>
          </a:bodyPr>
          <a:lstStyle/>
          <a:p>
            <a:pPr>
              <a:spcAft>
                <a:spcPts val="600"/>
              </a:spcAft>
            </a:pPr>
            <a:r>
              <a:rPr lang="en-US" dirty="0"/>
              <a:t>https://www.upguard.com/blog/cost-of-data-breach</a:t>
            </a:r>
          </a:p>
        </p:txBody>
      </p:sp>
    </p:spTree>
    <p:extLst>
      <p:ext uri="{BB962C8B-B14F-4D97-AF65-F5344CB8AC3E}">
        <p14:creationId xmlns:p14="http://schemas.microsoft.com/office/powerpoint/2010/main" val="137569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5B7784A-175C-0D24-1FAC-3F56E50D9A94}"/>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0" i="0" kern="1200">
                <a:solidFill>
                  <a:schemeClr val="tx1"/>
                </a:solidFill>
                <a:effectLst/>
                <a:latin typeface="+mj-lt"/>
                <a:ea typeface="+mj-ea"/>
                <a:cs typeface="+mj-cs"/>
              </a:rPr>
              <a:t>What was the Biggest Contributor to Data Breach Costs in 2022?</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8CA761-7BCC-75F5-E613-99F395E4EB15}"/>
              </a:ext>
            </a:extLst>
          </p:cNvPr>
          <p:cNvSpPr txBox="1"/>
          <p:nvPr/>
        </p:nvSpPr>
        <p:spPr>
          <a:xfrm>
            <a:off x="640080" y="2872899"/>
            <a:ext cx="4243589" cy="313748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0" i="0" kern="1200" dirty="0">
                <a:solidFill>
                  <a:schemeClr val="tx1"/>
                </a:solidFill>
                <a:effectLst/>
                <a:highlight>
                  <a:srgbClr val="FFFF00"/>
                </a:highlight>
                <a:latin typeface="+mn-lt"/>
                <a:ea typeface="+mn-ea"/>
                <a:cs typeface="+mn-cs"/>
              </a:rPr>
              <a:t>Time</a:t>
            </a:r>
            <a:r>
              <a:rPr lang="en-US" sz="2200" b="0" i="0" kern="1200" dirty="0">
                <a:solidFill>
                  <a:schemeClr val="tx1"/>
                </a:solidFill>
                <a:effectLst/>
                <a:latin typeface="+mn-lt"/>
                <a:ea typeface="+mn-ea"/>
                <a:cs typeface="+mn-cs"/>
              </a:rPr>
              <a:t> was found to be the biggest contributor to data breach costs. This makes sense, the longer a breach remains undetected the more </a:t>
            </a:r>
            <a:r>
              <a:rPr lang="en-US" sz="2200" b="0" i="0" u="none" strike="noStrike" kern="1200" dirty="0">
                <a:solidFill>
                  <a:schemeClr val="tx1"/>
                </a:solidFill>
                <a:effectLst/>
                <a:latin typeface="+mn-lt"/>
                <a:ea typeface="+mn-ea"/>
                <a:cs typeface="+mn-cs"/>
                <a:hlinkClick r:id="rId2"/>
              </a:rPr>
              <a:t>sensitive data</a:t>
            </a:r>
            <a:r>
              <a:rPr lang="en-US" sz="2200" b="0" i="0" kern="1200" dirty="0">
                <a:solidFill>
                  <a:schemeClr val="tx1"/>
                </a:solidFill>
                <a:effectLst/>
                <a:latin typeface="+mn-lt"/>
                <a:ea typeface="+mn-ea"/>
                <a:cs typeface="+mn-cs"/>
              </a:rPr>
              <a:t> can be exfiltrated by cybercriminals.</a:t>
            </a:r>
            <a:endParaRPr lang="en-US" sz="2200" kern="1200" dirty="0">
              <a:solidFill>
                <a:schemeClr val="tx1"/>
              </a:solidFill>
              <a:latin typeface="+mn-lt"/>
              <a:ea typeface="+mn-ea"/>
              <a:cs typeface="+mn-cs"/>
            </a:endParaRPr>
          </a:p>
        </p:txBody>
      </p:sp>
      <p:pic>
        <p:nvPicPr>
          <p:cNvPr id="3074" name="Picture 2" descr="Free Sun Dial Stock Photo">
            <a:extLst>
              <a:ext uri="{FF2B5EF4-FFF2-40B4-BE49-F238E27FC236}">
                <a16:creationId xmlns:a16="http://schemas.microsoft.com/office/drawing/2014/main" id="{A3CE27DD-BDDA-3AE3-F0FC-2B7229E0DD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3" r="2453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B27772-C39C-6F64-DD61-DEDB155967B1}"/>
              </a:ext>
            </a:extLst>
          </p:cNvPr>
          <p:cNvSpPr txBox="1"/>
          <p:nvPr/>
        </p:nvSpPr>
        <p:spPr>
          <a:xfrm>
            <a:off x="640080" y="5424756"/>
            <a:ext cx="4243589" cy="307777"/>
          </a:xfrm>
          <a:prstGeom prst="rect">
            <a:avLst/>
          </a:prstGeom>
          <a:noFill/>
        </p:spPr>
        <p:txBody>
          <a:bodyPr wrap="square">
            <a:spAutoFit/>
          </a:bodyPr>
          <a:lstStyle/>
          <a:p>
            <a:pPr>
              <a:spcAft>
                <a:spcPts val="600"/>
              </a:spcAft>
            </a:pPr>
            <a:r>
              <a:rPr lang="en-US" dirty="0"/>
              <a:t>https://www.upguard.com/blog/cost-of-data-breach</a:t>
            </a:r>
          </a:p>
        </p:txBody>
      </p:sp>
    </p:spTree>
    <p:extLst>
      <p:ext uri="{BB962C8B-B14F-4D97-AF65-F5344CB8AC3E}">
        <p14:creationId xmlns:p14="http://schemas.microsoft.com/office/powerpoint/2010/main" val="280085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0" name="Rectangle 6152">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3531840"/>
          </a:xfrm>
          <a:prstGeom prst="rect">
            <a:avLst/>
          </a:prstGeom>
          <a:solidFill>
            <a:srgbClr val="595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a:extLst>
              <a:ext uri="{FF2B5EF4-FFF2-40B4-BE49-F238E27FC236}">
                <a16:creationId xmlns:a16="http://schemas.microsoft.com/office/drawing/2014/main" id="{12F24A86-0E04-F6C8-4FE6-89C2AFE9C81E}"/>
              </a:ext>
            </a:extLst>
          </p:cNvPr>
          <p:cNvSpPr txBox="1"/>
          <p:nvPr/>
        </p:nvSpPr>
        <p:spPr>
          <a:xfrm>
            <a:off x="734664" y="882679"/>
            <a:ext cx="3361677" cy="26629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i="0" kern="1200">
                <a:solidFill>
                  <a:srgbClr val="FFFFFF"/>
                </a:solidFill>
                <a:effectLst/>
                <a:latin typeface="+mj-lt"/>
                <a:ea typeface="+mj-ea"/>
                <a:cs typeface="+mj-cs"/>
              </a:rPr>
              <a:t>What Is the NIST SP 800-171 and Who Needs to Follow It?</a:t>
            </a:r>
          </a:p>
        </p:txBody>
      </p:sp>
      <p:sp>
        <p:nvSpPr>
          <p:cNvPr id="6151" name="Rectangle 6154">
            <a:extLst>
              <a:ext uri="{FF2B5EF4-FFF2-40B4-BE49-F238E27FC236}">
                <a16:creationId xmlns:a16="http://schemas.microsoft.com/office/drawing/2014/main" id="{FB2B6738-30C2-42E0-92BA-500EEE51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70" y="448056"/>
            <a:ext cx="7196328" cy="3538728"/>
          </a:xfrm>
          <a:prstGeom prst="rect">
            <a:avLst/>
          </a:prstGeom>
          <a:solidFill>
            <a:srgbClr val="20D6E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52" name="Rectangle 6156">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145670"/>
            <a:ext cx="2391411" cy="226210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descr="Text, application, email&#10;&#10;Description automatically generated">
            <a:extLst>
              <a:ext uri="{FF2B5EF4-FFF2-40B4-BE49-F238E27FC236}">
                <a16:creationId xmlns:a16="http://schemas.microsoft.com/office/drawing/2014/main" id="{D8CB8248-ED24-F887-14AC-D5ECF58F7B6E}"/>
              </a:ext>
            </a:extLst>
          </p:cNvPr>
          <p:cNvPicPr>
            <a:picLocks noChangeAspect="1"/>
          </p:cNvPicPr>
          <p:nvPr/>
        </p:nvPicPr>
        <p:blipFill>
          <a:blip r:embed="rId2"/>
          <a:stretch>
            <a:fillRect/>
          </a:stretch>
        </p:blipFill>
        <p:spPr>
          <a:xfrm>
            <a:off x="4707260" y="876886"/>
            <a:ext cx="6814180" cy="2674565"/>
          </a:xfrm>
          <a:prstGeom prst="rect">
            <a:avLst/>
          </a:prstGeom>
        </p:spPr>
      </p:pic>
      <p:sp>
        <p:nvSpPr>
          <p:cNvPr id="6159" name="Rectangle 6158">
            <a:extLst>
              <a:ext uri="{FF2B5EF4-FFF2-40B4-BE49-F238E27FC236}">
                <a16:creationId xmlns:a16="http://schemas.microsoft.com/office/drawing/2014/main" id="{736FE8F5-3FB3-48E6-995A-0B23EE9E1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353" y="4146797"/>
            <a:ext cx="1351062" cy="1060960"/>
          </a:xfrm>
          <a:prstGeom prst="rect">
            <a:avLst/>
          </a:prstGeom>
          <a:solidFill>
            <a:srgbClr val="0D4687">
              <a:alpha val="20000"/>
            </a:srgbClr>
          </a:solidFill>
          <a:ln w="25400">
            <a:solidFill>
              <a:srgbClr val="0D468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sp>
        <p:nvSpPr>
          <p:cNvPr id="6161" name="Rectangle 6160">
            <a:extLst>
              <a:ext uri="{FF2B5EF4-FFF2-40B4-BE49-F238E27FC236}">
                <a16:creationId xmlns:a16="http://schemas.microsoft.com/office/drawing/2014/main" id="{A4977D79-90D9-48E1-B887-CE7ABE7A7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7136" y="4142232"/>
            <a:ext cx="3520440" cy="2267712"/>
          </a:xfrm>
          <a:prstGeom prst="rect">
            <a:avLst/>
          </a:prstGeom>
          <a:solidFill>
            <a:srgbClr val="20D6E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63" name="Rectangle 616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5350513"/>
            <a:ext cx="1351062" cy="1060960"/>
          </a:xfrm>
          <a:prstGeom prst="rect">
            <a:avLst/>
          </a:prstGeom>
          <a:solidFill>
            <a:srgbClr val="0D4687"/>
          </a:solidFill>
          <a:ln w="25400">
            <a:solidFill>
              <a:srgbClr val="0D4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6148" name="Picture 4" descr="circuit board with security shield">
            <a:extLst>
              <a:ext uri="{FF2B5EF4-FFF2-40B4-BE49-F238E27FC236}">
                <a16:creationId xmlns:a16="http://schemas.microsoft.com/office/drawing/2014/main" id="{43AE8BD4-CFCB-202A-6554-4EC3B662A3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07260" y="4567560"/>
            <a:ext cx="3140191" cy="1444487"/>
          </a:xfrm>
          <a:prstGeom prst="rect">
            <a:avLst/>
          </a:prstGeom>
          <a:noFill/>
          <a:extLst>
            <a:ext uri="{909E8E84-426E-40DD-AFC4-6F175D3DCCD1}">
              <a14:hiddenFill xmlns:a14="http://schemas.microsoft.com/office/drawing/2010/main">
                <a:solidFill>
                  <a:srgbClr val="FFFFFF"/>
                </a:solidFill>
              </a14:hiddenFill>
            </a:ext>
          </a:extLst>
        </p:spPr>
      </p:pic>
      <p:sp>
        <p:nvSpPr>
          <p:cNvPr id="6165" name="Rectangle 6164">
            <a:extLst>
              <a:ext uri="{FF2B5EF4-FFF2-40B4-BE49-F238E27FC236}">
                <a16:creationId xmlns:a16="http://schemas.microsoft.com/office/drawing/2014/main" id="{05B90C22-87CC-4834-9BCA-D90C15710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024" y="4142232"/>
            <a:ext cx="3520440" cy="2267712"/>
          </a:xfrm>
          <a:prstGeom prst="rect">
            <a:avLst/>
          </a:prstGeom>
          <a:solidFill>
            <a:srgbClr val="20D6E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Table&#10;&#10;Description automatically generated">
            <a:extLst>
              <a:ext uri="{FF2B5EF4-FFF2-40B4-BE49-F238E27FC236}">
                <a16:creationId xmlns:a16="http://schemas.microsoft.com/office/drawing/2014/main" id="{97F72024-1441-ECBA-3DC6-06A6F8CFF686}"/>
              </a:ext>
            </a:extLst>
          </p:cNvPr>
          <p:cNvPicPr>
            <a:picLocks noChangeAspect="1"/>
          </p:cNvPicPr>
          <p:nvPr/>
        </p:nvPicPr>
        <p:blipFill>
          <a:blip r:embed="rId4"/>
          <a:stretch>
            <a:fillRect/>
          </a:stretch>
        </p:blipFill>
        <p:spPr>
          <a:xfrm>
            <a:off x="8586961" y="4325112"/>
            <a:ext cx="2732566" cy="1929384"/>
          </a:xfrm>
          <a:prstGeom prst="rect">
            <a:avLst/>
          </a:prstGeom>
        </p:spPr>
      </p:pic>
    </p:spTree>
    <p:extLst>
      <p:ext uri="{BB962C8B-B14F-4D97-AF65-F5344CB8AC3E}">
        <p14:creationId xmlns:p14="http://schemas.microsoft.com/office/powerpoint/2010/main" val="259745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More companies may have to get a CMMC assessment after all ...">
            <a:extLst>
              <a:ext uri="{FF2B5EF4-FFF2-40B4-BE49-F238E27FC236}">
                <a16:creationId xmlns:a16="http://schemas.microsoft.com/office/drawing/2014/main" id="{1DB37C95-F5DA-D5E8-7B12-E8125FC9CF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24" r="-1" b="-1"/>
          <a:stretch/>
        </p:blipFill>
        <p:spPr bwMode="auto">
          <a:xfrm>
            <a:off x="194948" y="173518"/>
            <a:ext cx="7803277" cy="651276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ree Smiling African American female teacher standing near whiteboard and looking at schoolgirl raising hand Stock Photo">
            <a:extLst>
              <a:ext uri="{FF2B5EF4-FFF2-40B4-BE49-F238E27FC236}">
                <a16:creationId xmlns:a16="http://schemas.microsoft.com/office/drawing/2014/main" id="{9C1C4CDE-0CA2-5B7F-5DA5-137FCADC41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61" r="1" b="1"/>
          <a:stretch/>
        </p:blipFill>
        <p:spPr bwMode="auto">
          <a:xfrm>
            <a:off x="8185614" y="169917"/>
            <a:ext cx="3807644" cy="651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03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418E41-AE45-9186-F275-D488FCFBBD88}"/>
              </a:ext>
            </a:extLst>
          </p:cNvPr>
          <p:cNvPicPr>
            <a:picLocks noChangeAspect="1"/>
          </p:cNvPicPr>
          <p:nvPr/>
        </p:nvPicPr>
        <p:blipFill>
          <a:blip r:embed="rId2"/>
          <a:stretch>
            <a:fillRect/>
          </a:stretch>
        </p:blipFill>
        <p:spPr>
          <a:xfrm>
            <a:off x="570528" y="839695"/>
            <a:ext cx="5743575" cy="542925"/>
          </a:xfrm>
          <a:prstGeom prst="rect">
            <a:avLst/>
          </a:prstGeom>
        </p:spPr>
      </p:pic>
      <p:pic>
        <p:nvPicPr>
          <p:cNvPr id="7" name="Picture 6">
            <a:extLst>
              <a:ext uri="{FF2B5EF4-FFF2-40B4-BE49-F238E27FC236}">
                <a16:creationId xmlns:a16="http://schemas.microsoft.com/office/drawing/2014/main" id="{0011A8EC-A21A-F72C-626E-DF00A54069D1}"/>
              </a:ext>
            </a:extLst>
          </p:cNvPr>
          <p:cNvPicPr>
            <a:picLocks noChangeAspect="1"/>
          </p:cNvPicPr>
          <p:nvPr/>
        </p:nvPicPr>
        <p:blipFill>
          <a:blip r:embed="rId3"/>
          <a:stretch>
            <a:fillRect/>
          </a:stretch>
        </p:blipFill>
        <p:spPr>
          <a:xfrm>
            <a:off x="570528" y="1415669"/>
            <a:ext cx="6931725" cy="752457"/>
          </a:xfrm>
          <a:prstGeom prst="rect">
            <a:avLst/>
          </a:prstGeom>
        </p:spPr>
      </p:pic>
      <p:pic>
        <p:nvPicPr>
          <p:cNvPr id="9" name="Picture 8">
            <a:extLst>
              <a:ext uri="{FF2B5EF4-FFF2-40B4-BE49-F238E27FC236}">
                <a16:creationId xmlns:a16="http://schemas.microsoft.com/office/drawing/2014/main" id="{A803F7C1-2E08-D2AE-D9AF-58D325F28E0D}"/>
              </a:ext>
            </a:extLst>
          </p:cNvPr>
          <p:cNvPicPr>
            <a:picLocks noChangeAspect="1"/>
          </p:cNvPicPr>
          <p:nvPr/>
        </p:nvPicPr>
        <p:blipFill>
          <a:blip r:embed="rId4"/>
          <a:stretch>
            <a:fillRect/>
          </a:stretch>
        </p:blipFill>
        <p:spPr>
          <a:xfrm>
            <a:off x="690241" y="2266850"/>
            <a:ext cx="4477660" cy="651860"/>
          </a:xfrm>
          <a:prstGeom prst="rect">
            <a:avLst/>
          </a:prstGeom>
        </p:spPr>
      </p:pic>
      <p:pic>
        <p:nvPicPr>
          <p:cNvPr id="8194" name="Picture 2" descr="DOC Official Logo | U.S. Department of Commerce">
            <a:extLst>
              <a:ext uri="{FF2B5EF4-FFF2-40B4-BE49-F238E27FC236}">
                <a16:creationId xmlns:a16="http://schemas.microsoft.com/office/drawing/2014/main" id="{17D173E5-3E66-3F37-D3E1-33F8306F3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5664" y="818399"/>
            <a:ext cx="2373988" cy="23563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784F78F-E8C7-046C-773A-30A3B72AE978}"/>
              </a:ext>
            </a:extLst>
          </p:cNvPr>
          <p:cNvSpPr txBox="1"/>
          <p:nvPr/>
        </p:nvSpPr>
        <p:spPr>
          <a:xfrm>
            <a:off x="690241" y="3428999"/>
            <a:ext cx="8679790" cy="2554545"/>
          </a:xfrm>
          <a:prstGeom prst="rect">
            <a:avLst/>
          </a:prstGeom>
          <a:noFill/>
        </p:spPr>
        <p:txBody>
          <a:bodyPr wrap="square">
            <a:spAutoFit/>
          </a:bodyPr>
          <a:lstStyle/>
          <a:p>
            <a:r>
              <a:rPr lang="en-US" sz="2000" dirty="0"/>
              <a:t>Zero trust (ZT) is the term for an evolving set of cybersecurity paradigms that move defenses from static, network-based perimeters to focus on users, assets, and resources. A zero-trust architecture (ZTA) uses zero trust principles to plan industrial and enterprise infrastructure and workflows. </a:t>
            </a:r>
            <a:r>
              <a:rPr lang="en-US" sz="2000" dirty="0">
                <a:highlight>
                  <a:srgbClr val="FFFF00"/>
                </a:highlight>
              </a:rPr>
              <a:t>Zero trust assumes there is no implicit trust granted to assets or user accounts based solely on their physical or network location </a:t>
            </a:r>
            <a:r>
              <a:rPr lang="en-US" sz="2000" dirty="0"/>
              <a:t>(i.e., local area networks versus the internet) or based on asset ownership (enterprise or personally owned). </a:t>
            </a:r>
          </a:p>
        </p:txBody>
      </p:sp>
    </p:spTree>
    <p:extLst>
      <p:ext uri="{BB962C8B-B14F-4D97-AF65-F5344CB8AC3E}">
        <p14:creationId xmlns:p14="http://schemas.microsoft.com/office/powerpoint/2010/main" val="286429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06B574-11A1-14ED-A882-C3F20E68DF18}"/>
              </a:ext>
            </a:extLst>
          </p:cNvPr>
          <p:cNvPicPr>
            <a:picLocks noChangeAspect="1"/>
          </p:cNvPicPr>
          <p:nvPr/>
        </p:nvPicPr>
        <p:blipFill>
          <a:blip r:embed="rId2"/>
          <a:stretch>
            <a:fillRect/>
          </a:stretch>
        </p:blipFill>
        <p:spPr>
          <a:xfrm>
            <a:off x="8322067" y="775004"/>
            <a:ext cx="3228119" cy="1152900"/>
          </a:xfrm>
          <a:prstGeom prst="rect">
            <a:avLst/>
          </a:prstGeom>
        </p:spPr>
      </p:pic>
      <p:pic>
        <p:nvPicPr>
          <p:cNvPr id="5" name="Picture 4">
            <a:extLst>
              <a:ext uri="{FF2B5EF4-FFF2-40B4-BE49-F238E27FC236}">
                <a16:creationId xmlns:a16="http://schemas.microsoft.com/office/drawing/2014/main" id="{3090A34B-4B64-023F-5F8C-C457A54C8556}"/>
              </a:ext>
            </a:extLst>
          </p:cNvPr>
          <p:cNvPicPr>
            <a:picLocks noChangeAspect="1"/>
          </p:cNvPicPr>
          <p:nvPr/>
        </p:nvPicPr>
        <p:blipFill>
          <a:blip r:embed="rId3"/>
          <a:stretch>
            <a:fillRect/>
          </a:stretch>
        </p:blipFill>
        <p:spPr>
          <a:xfrm>
            <a:off x="466725" y="775004"/>
            <a:ext cx="7855342" cy="1309223"/>
          </a:xfrm>
          <a:prstGeom prst="rect">
            <a:avLst/>
          </a:prstGeom>
        </p:spPr>
      </p:pic>
      <p:sp>
        <p:nvSpPr>
          <p:cNvPr id="7" name="TextBox 6">
            <a:extLst>
              <a:ext uri="{FF2B5EF4-FFF2-40B4-BE49-F238E27FC236}">
                <a16:creationId xmlns:a16="http://schemas.microsoft.com/office/drawing/2014/main" id="{32E1D93B-B659-A617-8549-E6B5B962D692}"/>
              </a:ext>
            </a:extLst>
          </p:cNvPr>
          <p:cNvSpPr txBox="1"/>
          <p:nvPr/>
        </p:nvSpPr>
        <p:spPr>
          <a:xfrm>
            <a:off x="1905107" y="2558660"/>
            <a:ext cx="8081374" cy="3139321"/>
          </a:xfrm>
          <a:prstGeom prst="rect">
            <a:avLst/>
          </a:prstGeom>
          <a:noFill/>
        </p:spPr>
        <p:txBody>
          <a:bodyPr wrap="square">
            <a:spAutoFit/>
          </a:bodyPr>
          <a:lstStyle/>
          <a:p>
            <a:r>
              <a:rPr lang="en-US" sz="1800" b="0" i="0">
                <a:solidFill>
                  <a:srgbClr val="212529"/>
                </a:solidFill>
                <a:effectLst/>
                <a:latin typeface="-apple-system"/>
              </a:rPr>
              <a:t>Description of work: The objective of this Multiple Award Task Order Contract (MATOC) is to procure, install, and maintain ESS and physical security; and/or force protection measures. </a:t>
            </a:r>
            <a:r>
              <a:rPr lang="en-US" sz="1800" b="0" i="0">
                <a:solidFill>
                  <a:srgbClr val="212529"/>
                </a:solidFill>
                <a:effectLst/>
                <a:highlight>
                  <a:srgbClr val="FFFF00"/>
                </a:highlight>
                <a:latin typeface="-apple-system"/>
              </a:rPr>
              <a:t>An ESS shall be considered to encompass five (5) sub-systems: a) Intrusion Detection System (IDC), b) Electronic Entry Control System (EECS or Automated Entry Control System (ACES)), c) Video Systems which include Closed Circuit Television (CCTV) systems, d) Data Transmission Systems (DTS), including information assurance, data processing and data storage, and e) Command and Control Systems</a:t>
            </a:r>
            <a:r>
              <a:rPr lang="en-US" sz="1800" b="0" i="0">
                <a:solidFill>
                  <a:srgbClr val="212529"/>
                </a:solidFill>
                <a:effectLst/>
                <a:latin typeface="-apple-system"/>
              </a:rPr>
              <a:t>. The ESS encompasses a wide array of physical security equipment and building automation systems, including security and/or force protection measures such as mass notification systems, fire alarm systems, life safety systems, barriers, fencing, gates, window treatments, hardening, and lighting.</a:t>
            </a:r>
            <a:endParaRPr lang="en-US" sz="1800" b="0" i="0" dirty="0">
              <a:solidFill>
                <a:srgbClr val="212529"/>
              </a:solidFill>
              <a:effectLst/>
              <a:latin typeface="-apple-system"/>
            </a:endParaRPr>
          </a:p>
        </p:txBody>
      </p:sp>
    </p:spTree>
    <p:extLst>
      <p:ext uri="{BB962C8B-B14F-4D97-AF65-F5344CB8AC3E}">
        <p14:creationId xmlns:p14="http://schemas.microsoft.com/office/powerpoint/2010/main" val="417311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13">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6B6B0-4C52-E35D-BB44-99656DF4B7E7}"/>
              </a:ext>
            </a:extLst>
          </p:cNvPr>
          <p:cNvPicPr>
            <a:picLocks noChangeAspect="1"/>
          </p:cNvPicPr>
          <p:nvPr/>
        </p:nvPicPr>
        <p:blipFill rotWithShape="1">
          <a:blip r:embed="rId2"/>
          <a:srcRect l="1386" r="-1" b="-1"/>
          <a:stretch/>
        </p:blipFill>
        <p:spPr>
          <a:xfrm>
            <a:off x="201863" y="180642"/>
            <a:ext cx="3658505" cy="4775751"/>
          </a:xfrm>
          <a:prstGeom prst="rect">
            <a:avLst/>
          </a:prstGeom>
        </p:spPr>
      </p:pic>
      <p:sp>
        <p:nvSpPr>
          <p:cNvPr id="48" name="Rectangle 15">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60724"/>
            <a:ext cx="12191998" cy="1595775"/>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7">
            <a:extLst>
              <a:ext uri="{FF2B5EF4-FFF2-40B4-BE49-F238E27FC236}">
                <a16:creationId xmlns:a16="http://schemas.microsoft.com/office/drawing/2014/main" id="{51E014CA-4279-4E70-AC56-0BBEBF92C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2225"/>
            <a:ext cx="8115300" cy="1594275"/>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9">
            <a:extLst>
              <a:ext uri="{FF2B5EF4-FFF2-40B4-BE49-F238E27FC236}">
                <a16:creationId xmlns:a16="http://schemas.microsoft.com/office/drawing/2014/main" id="{28B3DCF8-9D1E-4907-B1EC-98D11BC16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6" y="5262226"/>
            <a:ext cx="12196636" cy="1594274"/>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1">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6" y="5262224"/>
            <a:ext cx="4076697" cy="1594275"/>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717D090-7948-433A-AED2-EA1A98E6F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291050" y="-40689"/>
            <a:ext cx="1594274" cy="12192000"/>
          </a:xfrm>
          <a:prstGeom prst="rect">
            <a:avLst/>
          </a:prstGeom>
          <a:gradFill>
            <a:gsLst>
              <a:gs pos="16000">
                <a:schemeClr val="accent1">
                  <a:alpha val="0"/>
                </a:schemeClr>
              </a:gs>
              <a:gs pos="99000">
                <a:srgbClr val="000000">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25">
            <a:extLst>
              <a:ext uri="{FF2B5EF4-FFF2-40B4-BE49-F238E27FC236}">
                <a16:creationId xmlns:a16="http://schemas.microsoft.com/office/drawing/2014/main" id="{D618C3E8-8260-4E23-8BA1-C2C3E80B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53314"/>
          </a:xfrm>
          <a:prstGeom prst="rect">
            <a:avLst/>
          </a:prstGeom>
          <a:gradFill>
            <a:gsLst>
              <a:gs pos="28000">
                <a:schemeClr val="accent1">
                  <a:lumMod val="75000"/>
                  <a:alpha val="11000"/>
                </a:schemeClr>
              </a:gs>
              <a:gs pos="100000">
                <a:schemeClr val="accent1">
                  <a:alpha val="2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465842D-C225-B420-54F1-67BF71DA172C}"/>
              </a:ext>
            </a:extLst>
          </p:cNvPr>
          <p:cNvSpPr txBox="1"/>
          <p:nvPr/>
        </p:nvSpPr>
        <p:spPr>
          <a:xfrm>
            <a:off x="699713" y="5588000"/>
            <a:ext cx="6867277" cy="92059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latin typeface="+mj-lt"/>
                <a:ea typeface="+mj-ea"/>
                <a:cs typeface="+mj-cs"/>
              </a:rPr>
              <a:t>Most Common Applications</a:t>
            </a:r>
          </a:p>
        </p:txBody>
      </p:sp>
      <p:pic>
        <p:nvPicPr>
          <p:cNvPr id="11" name="Picture 10">
            <a:extLst>
              <a:ext uri="{FF2B5EF4-FFF2-40B4-BE49-F238E27FC236}">
                <a16:creationId xmlns:a16="http://schemas.microsoft.com/office/drawing/2014/main" id="{D8EF78AC-FD3D-AAE7-6931-A6BA3B8F0AAA}"/>
              </a:ext>
            </a:extLst>
          </p:cNvPr>
          <p:cNvPicPr>
            <a:picLocks noChangeAspect="1"/>
          </p:cNvPicPr>
          <p:nvPr/>
        </p:nvPicPr>
        <p:blipFill>
          <a:blip r:embed="rId3"/>
          <a:stretch>
            <a:fillRect/>
          </a:stretch>
        </p:blipFill>
        <p:spPr>
          <a:xfrm>
            <a:off x="8710413" y="138563"/>
            <a:ext cx="3250323" cy="4859908"/>
          </a:xfrm>
          <a:prstGeom prst="rect">
            <a:avLst/>
          </a:prstGeom>
        </p:spPr>
      </p:pic>
      <p:pic>
        <p:nvPicPr>
          <p:cNvPr id="13" name="Picture 12">
            <a:extLst>
              <a:ext uri="{FF2B5EF4-FFF2-40B4-BE49-F238E27FC236}">
                <a16:creationId xmlns:a16="http://schemas.microsoft.com/office/drawing/2014/main" id="{3919CA12-1D66-DC27-E1D7-D0B339957D61}"/>
              </a:ext>
            </a:extLst>
          </p:cNvPr>
          <p:cNvPicPr>
            <a:picLocks noChangeAspect="1"/>
          </p:cNvPicPr>
          <p:nvPr/>
        </p:nvPicPr>
        <p:blipFill>
          <a:blip r:embed="rId4"/>
          <a:stretch>
            <a:fillRect/>
          </a:stretch>
        </p:blipFill>
        <p:spPr>
          <a:xfrm>
            <a:off x="4067385" y="168625"/>
            <a:ext cx="4436011" cy="4799784"/>
          </a:xfrm>
          <a:prstGeom prst="rect">
            <a:avLst/>
          </a:prstGeom>
        </p:spPr>
      </p:pic>
    </p:spTree>
    <p:extLst>
      <p:ext uri="{BB962C8B-B14F-4D97-AF65-F5344CB8AC3E}">
        <p14:creationId xmlns:p14="http://schemas.microsoft.com/office/powerpoint/2010/main" val="42277005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10850</TotalTime>
  <Words>456</Words>
  <Application>Microsoft Macintosh PowerPoint</Application>
  <PresentationFormat>Widescreen</PresentationFormat>
  <Paragraphs>15</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OldErika</vt:lpstr>
      <vt:lpstr>Trebuchet MS</vt:lpstr>
      <vt:lpstr>Bradley Hand ITC</vt:lpstr>
      <vt:lpstr>Montserrat</vt:lpstr>
      <vt:lpstr>Calibri</vt:lpstr>
      <vt:lpstr>OCR B MT</vt:lpstr>
      <vt:lpstr>Arial</vt:lpstr>
      <vt:lpstr>-apple-system</vt:lpstr>
      <vt:lpstr>Office Theme</vt:lpstr>
      <vt:lpstr>Data Security: The Intersection of Physical Security &amp; Cybersecurity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kfrazier</dc:creator>
  <cp:lastModifiedBy>McKenzie Carter</cp:lastModifiedBy>
  <cp:revision>124</cp:revision>
  <dcterms:created xsi:type="dcterms:W3CDTF">2015-07-20T20:03:20Z</dcterms:created>
  <dcterms:modified xsi:type="dcterms:W3CDTF">2023-02-13T14:03:34Z</dcterms:modified>
</cp:coreProperties>
</file>