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2" r:id="rId2"/>
    <p:sldId id="256" r:id="rId3"/>
    <p:sldId id="263" r:id="rId4"/>
    <p:sldId id="269" r:id="rId5"/>
    <p:sldId id="257" r:id="rId6"/>
    <p:sldId id="270" r:id="rId7"/>
    <p:sldId id="258" r:id="rId8"/>
    <p:sldId id="267" r:id="rId9"/>
    <p:sldId id="264" r:id="rId10"/>
    <p:sldId id="268" r:id="rId11"/>
    <p:sldId id="266" r:id="rId12"/>
    <p:sldId id="265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71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A52"/>
    <a:srgbClr val="B49D5A"/>
    <a:srgbClr val="202C41"/>
    <a:srgbClr val="646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8C7A0-B2F7-44A8-9EBD-3C2907BC6052}" type="datetimeFigureOut">
              <a:rPr lang="en-US" smtClean="0"/>
              <a:t>2/13/23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254BB-36EA-4FC8-BDE4-CF83E030E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3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58e8805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Florida PTAC has a network across Florida and is a proud member of APTAC, which stands for Association of Procurement Technical Assistance Center.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258e8805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2056A2-4CB4-F69C-AAE5-685566BE5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437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A6F8A3-DA16-65A8-25C2-A2FEA0742C85}"/>
              </a:ext>
            </a:extLst>
          </p:cNvPr>
          <p:cNvSpPr/>
          <p:nvPr userDrawn="1"/>
        </p:nvSpPr>
        <p:spPr>
          <a:xfrm>
            <a:off x="0" y="5301049"/>
            <a:ext cx="12192000" cy="1556951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82950CD-F4F7-6B17-69B5-8064E5A21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458" y="517947"/>
            <a:ext cx="5141084" cy="42726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6ABDBD-C911-6F20-924E-D9EFB6B00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53154"/>
            <a:ext cx="10515600" cy="88873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4765902-493D-6E64-28F9-69929D8AA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06721"/>
            <a:ext cx="10515600" cy="50995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/ Moderator Name, Organization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1FA8E6-8441-258C-7255-969C739B2AE7}"/>
              </a:ext>
            </a:extLst>
          </p:cNvPr>
          <p:cNvCxnSpPr>
            <a:cxnSpLocks/>
          </p:cNvCxnSpPr>
          <p:nvPr userDrawn="1"/>
        </p:nvCxnSpPr>
        <p:spPr>
          <a:xfrm>
            <a:off x="-2" y="5157339"/>
            <a:ext cx="12192002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SBC -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CA08FA5-20A5-3F4A-E29A-4C46273EDD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6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F16B36C-D0FE-5453-FBD7-30F18067B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633" y="161150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59F5C5D-49BB-D57F-1A81-E5BB40FC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6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74F402B-9FA4-0EFA-7B77-EA6136625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56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B037760C-71E2-7DF4-35F0-4724CBEA30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9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5D5B37C-9EAD-5C08-B604-F83E4872D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3933" y="161150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B5E5133-A635-3A19-51BC-B9A0815946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39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1414711-2924-EF61-089C-8E6AF14DD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39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B9FAD080-8047-D65A-CE6E-C7D07453A6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56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28BE422-1366-3BA3-6CA6-914C9F76FB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5633" y="322984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A3ECC47E-4095-0D06-9872-AC6B197F3E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56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A9B0051-B1D6-93F0-2921-0EF4EC111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56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7D82FA3-DE3B-A4C5-B4AB-F6E8F35C66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39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E1FB705-21B4-7EC8-995C-64D1CCA38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3933" y="322984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0716A3B5-2036-75D7-3A94-0CF9893958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39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201CAEF0-DC36-2A04-93EE-1FD6B2674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39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50C6B4D-F4BB-2157-617E-0370BBD60C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56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B43DCA3-2B11-F51E-772B-F3C6B42B2C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85633" y="484093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C91D120-98FD-F797-9C24-0CED3414A4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6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5F64847A-C2AD-BCB0-DB59-3B89A675C6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56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ED9729DC-B69D-2306-F00B-28F954A8E2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39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A04F0918-21AA-8D55-D793-31A5F706A8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33933" y="484093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B86C37-C3FF-371D-3F48-F5A67F8511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339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462C683-58B9-093C-2834-FE16B2010C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339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350530-FEAC-A299-0BA0-64528813EAD9}"/>
              </a:ext>
            </a:extLst>
          </p:cNvPr>
          <p:cNvSpPr txBox="1"/>
          <p:nvPr userDrawn="1"/>
        </p:nvSpPr>
        <p:spPr>
          <a:xfrm>
            <a:off x="1085631" y="314660"/>
            <a:ext cx="10040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B49D5A"/>
                </a:solidFill>
                <a:effectLst/>
                <a:latin typeface="Trebuchet MS" panose="020B0703020202090204" pitchFamily="34" charset="0"/>
              </a:rPr>
              <a:t>Contact Information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AE5F2-AE18-C544-1187-CF0441C296D3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:a16="http://schemas.microsoft.com/office/drawing/2014/main" id="{889ED987-8135-CB30-53FC-7A0F72795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896CFE6-4BAA-E863-120B-157E9BAC46AE}"/>
              </a:ext>
            </a:extLst>
          </p:cNvPr>
          <p:cNvSpPr txBox="1"/>
          <p:nvPr userDrawn="1"/>
        </p:nvSpPr>
        <p:spPr>
          <a:xfrm>
            <a:off x="1079190" y="6399769"/>
            <a:ext cx="112367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National 8(a) Association 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◆      </a:t>
            </a:r>
            <a:r>
              <a:rPr lang="en-US" sz="1000" b="1" spc="300" dirty="0">
                <a:solidFill>
                  <a:srgbClr val="B49D5A"/>
                </a:solidFill>
                <a:effectLst/>
                <a:latin typeface="Montserrat" pitchFamily="2" charset="77"/>
              </a:rPr>
              <a:t>2023 National Small Business Conference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     ◆     </a:t>
            </a: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New Orleans, LA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812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Contact Info 2">
    <p:bg>
      <p:bgPr>
        <a:solidFill>
          <a:srgbClr val="B49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CA08FA5-20A5-3F4A-E29A-4C46273EDD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6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F16B36C-D0FE-5453-FBD7-30F18067B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633" y="161150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59F5C5D-49BB-D57F-1A81-E5BB40FC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6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74F402B-9FA4-0EFA-7B77-EA6136625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56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B037760C-71E2-7DF4-35F0-4724CBEA30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9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5D5B37C-9EAD-5C08-B604-F83E4872D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3933" y="161150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B5E5133-A635-3A19-51BC-B9A0815946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39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1414711-2924-EF61-089C-8E6AF14DD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39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B9FAD080-8047-D65A-CE6E-C7D07453A6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56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28BE422-1366-3BA3-6CA6-914C9F76FB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5633" y="322984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A3ECC47E-4095-0D06-9872-AC6B197F3E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56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A9B0051-B1D6-93F0-2921-0EF4EC111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56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7D82FA3-DE3B-A4C5-B4AB-F6E8F35C66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39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E1FB705-21B4-7EC8-995C-64D1CCA38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3933" y="322984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0716A3B5-2036-75D7-3A94-0CF9893958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39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201CAEF0-DC36-2A04-93EE-1FD6B2674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39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50C6B4D-F4BB-2157-617E-0370BBD60C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56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B43DCA3-2B11-F51E-772B-F3C6B42B2C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85633" y="484093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C91D120-98FD-F797-9C24-0CED3414A4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6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5F64847A-C2AD-BCB0-DB59-3B89A675C6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56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ED9729DC-B69D-2306-F00B-28F954A8E2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39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A04F0918-21AA-8D55-D793-31A5F706A8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33933" y="4840933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B86C37-C3FF-371D-3F48-F5A67F8511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339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462C683-58B9-093C-2834-FE16B2010C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339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350530-FEAC-A299-0BA0-64528813EAD9}"/>
              </a:ext>
            </a:extLst>
          </p:cNvPr>
          <p:cNvSpPr txBox="1"/>
          <p:nvPr userDrawn="1"/>
        </p:nvSpPr>
        <p:spPr>
          <a:xfrm>
            <a:off x="1085631" y="314660"/>
            <a:ext cx="10040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2C3A52"/>
                </a:solidFill>
                <a:effectLst/>
                <a:latin typeface="Trebuchet MS" panose="020B0703020202090204" pitchFamily="34" charset="0"/>
              </a:rPr>
              <a:t>Contact Information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AE5F2-AE18-C544-1187-CF0441C296D3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:a16="http://schemas.microsoft.com/office/drawing/2014/main" id="{889ED987-8135-CB30-53FC-7A0F72795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9707301-7AC2-2BD7-8D30-B702052EA2F2}"/>
              </a:ext>
            </a:extLst>
          </p:cNvPr>
          <p:cNvSpPr txBox="1"/>
          <p:nvPr userDrawn="1"/>
        </p:nvSpPr>
        <p:spPr>
          <a:xfrm>
            <a:off x="1079190" y="6399769"/>
            <a:ext cx="112367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National 8(a) Association 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◆      </a:t>
            </a:r>
            <a:r>
              <a:rPr lang="en-US" sz="1000" b="1" spc="300" dirty="0">
                <a:solidFill>
                  <a:srgbClr val="B49D5A"/>
                </a:solidFill>
                <a:effectLst/>
                <a:latin typeface="Montserrat" pitchFamily="2" charset="77"/>
              </a:rPr>
              <a:t>2023 National Small Business Conference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     ◆     </a:t>
            </a: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New Orleans, LA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6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827BB-7693-5FF2-DBA8-378E27FCE99B}"/>
              </a:ext>
            </a:extLst>
          </p:cNvPr>
          <p:cNvSpPr/>
          <p:nvPr userDrawn="1"/>
        </p:nvSpPr>
        <p:spPr>
          <a:xfrm>
            <a:off x="-2" y="0"/>
            <a:ext cx="9421587" cy="6858000"/>
          </a:xfrm>
          <a:prstGeom prst="rect">
            <a:avLst/>
          </a:prstGeom>
          <a:solidFill>
            <a:srgbClr val="2C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6" y="0"/>
            <a:ext cx="2770414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1" y="1518557"/>
            <a:ext cx="55568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646E7E"/>
                </a:solidFill>
                <a:effectLst/>
                <a:latin typeface="OldErika" pitchFamily="2" charset="0"/>
              </a:rPr>
              <a:t>Moderator</a:t>
            </a:r>
            <a:endParaRPr lang="en-US" sz="3500" dirty="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3244825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012267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68" y="2197103"/>
            <a:ext cx="7233558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4556" y="1189115"/>
            <a:ext cx="3013416" cy="4209393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2155DF-5F90-07F5-0924-D6285C160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272" y="5912294"/>
            <a:ext cx="1227042" cy="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827BB-7693-5FF2-DBA8-378E27FCE99B}"/>
              </a:ext>
            </a:extLst>
          </p:cNvPr>
          <p:cNvSpPr/>
          <p:nvPr userDrawn="1"/>
        </p:nvSpPr>
        <p:spPr>
          <a:xfrm>
            <a:off x="-2" y="0"/>
            <a:ext cx="9421587" cy="6858000"/>
          </a:xfrm>
          <a:prstGeom prst="rect">
            <a:avLst/>
          </a:prstGeom>
          <a:solidFill>
            <a:srgbClr val="2C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6" y="0"/>
            <a:ext cx="2770414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1" y="1518557"/>
            <a:ext cx="55568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646E7E"/>
                </a:solidFill>
                <a:effectLst/>
                <a:latin typeface="OldErika" pitchFamily="2" charset="0"/>
              </a:rPr>
              <a:t>Speaker</a:t>
            </a:r>
            <a:endParaRPr lang="en-US" sz="3500" dirty="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3244825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012267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68" y="2197103"/>
            <a:ext cx="7233558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4556" y="1189115"/>
            <a:ext cx="3013416" cy="4209393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2155DF-5F90-07F5-0924-D6285C160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272" y="5912294"/>
            <a:ext cx="1227042" cy="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Modera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6" y="0"/>
            <a:ext cx="2770414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1" y="1518557"/>
            <a:ext cx="55568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646E7E"/>
                </a:solidFill>
                <a:effectLst/>
                <a:latin typeface="OldErika" pitchFamily="2" charset="0"/>
              </a:rPr>
              <a:t>Moderator</a:t>
            </a:r>
            <a:endParaRPr lang="en-US" sz="3500" dirty="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3244825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012267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68" y="2197103"/>
            <a:ext cx="7233558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4556" y="1189115"/>
            <a:ext cx="3013416" cy="4209393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2155DF-5F90-07F5-0924-D6285C160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272" y="5912294"/>
            <a:ext cx="1227042" cy="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Sp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6" y="0"/>
            <a:ext cx="2770414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1" y="1518557"/>
            <a:ext cx="555685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646E7E"/>
                </a:solidFill>
                <a:effectLst/>
                <a:latin typeface="OldErika" pitchFamily="2" charset="0"/>
              </a:rPr>
              <a:t>Speaker</a:t>
            </a:r>
            <a:endParaRPr lang="en-US" sz="3500" dirty="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3244825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012267"/>
            <a:ext cx="7233558" cy="630942"/>
          </a:xfrm>
        </p:spPr>
        <p:txBody>
          <a:bodyPr>
            <a:normAutofit/>
          </a:bodyPr>
          <a:lstStyle>
            <a:lvl1pPr marL="0" indent="0">
              <a:buNone/>
              <a:defRPr sz="380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68" y="2197103"/>
            <a:ext cx="7233558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4556" y="1189115"/>
            <a:ext cx="3013416" cy="4209393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2155DF-5F90-07F5-0924-D6285C160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272" y="5912294"/>
            <a:ext cx="1227042" cy="5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Introductions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ECD4-7627-22C9-2E85-C709F602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2556-BEF5-BD45-97A8-62240D3A5590}" type="datetimeFigureOut">
              <a:rPr lang="en-US" smtClean="0"/>
              <a:t>2/13/23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4EFF-5165-8340-88AA-E3246EE5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CD5D-31C1-69E2-2CEC-849EA7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C56-6EBC-A44E-90AB-E89E1CDDCF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FC0EB-CBE1-2E19-BF49-42D2CC90E02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88575"/>
            <a:ext cx="10515600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8F76E5-0639-E420-9CF1-F068DC611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885950"/>
            <a:ext cx="4876800" cy="487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4814D9-2CD9-A243-AFA3-6CABA0746598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FE393-418D-D0CE-A6F1-F8ED9753174D}"/>
              </a:ext>
            </a:extLst>
          </p:cNvPr>
          <p:cNvSpPr txBox="1"/>
          <p:nvPr userDrawn="1"/>
        </p:nvSpPr>
        <p:spPr>
          <a:xfrm>
            <a:off x="1079190" y="6399769"/>
            <a:ext cx="112367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National 8(a) Association 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◆      </a:t>
            </a:r>
            <a:r>
              <a:rPr lang="en-US" sz="1000" b="1" spc="300" dirty="0">
                <a:solidFill>
                  <a:srgbClr val="B49D5A"/>
                </a:solidFill>
                <a:effectLst/>
                <a:latin typeface="Montserrat" pitchFamily="2" charset="77"/>
              </a:rPr>
              <a:t>2023 National Small Business Conference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     ◆     </a:t>
            </a: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New Orleans, LA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 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B0C4B4A-0D36-84CB-AE79-0E0C983C7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77018-FA82-20A2-46D3-D6E986374CA0}"/>
              </a:ext>
            </a:extLst>
          </p:cNvPr>
          <p:cNvSpPr txBox="1"/>
          <p:nvPr userDrawn="1"/>
        </p:nvSpPr>
        <p:spPr>
          <a:xfrm>
            <a:off x="838200" y="47785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B49D5A"/>
                </a:solidFill>
                <a:latin typeface="Trebuchet MS" panose="020B0703020202090204" pitchFamily="34" charset="0"/>
              </a:rPr>
              <a:t>Introductions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675A0-ECD8-2F55-06A1-B6ACB2013D9E}"/>
              </a:ext>
            </a:extLst>
          </p:cNvPr>
          <p:cNvSpPr txBox="1"/>
          <p:nvPr userDrawn="1"/>
        </p:nvSpPr>
        <p:spPr>
          <a:xfrm>
            <a:off x="838200" y="1408586"/>
            <a:ext cx="10515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2C3A52"/>
                </a:solidFill>
                <a:latin typeface="Trebuchet MS" panose="020B0703020202090204" pitchFamily="34" charset="0"/>
              </a:rPr>
              <a:t>Suggested Format: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F1B8F5-24F0-2428-5437-45638DC6A06C}"/>
              </a:ext>
            </a:extLst>
          </p:cNvPr>
          <p:cNvSpPr txBox="1"/>
          <p:nvPr userDrawn="1"/>
        </p:nvSpPr>
        <p:spPr>
          <a:xfrm>
            <a:off x="838200" y="2241343"/>
            <a:ext cx="8550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02C41"/>
                </a:solidFill>
                <a:latin typeface="Trebuchet MS" panose="020B0703020202090204" pitchFamily="34" charset="0"/>
              </a:rPr>
              <a:t>Pre-Intensive Session (75 Minutes): </a:t>
            </a:r>
            <a:r>
              <a:rPr lang="en-US" sz="2400" dirty="0">
                <a:solidFill>
                  <a:srgbClr val="202C41"/>
                </a:solidFill>
                <a:latin typeface="Trebuchet MS" panose="020B0703020202090204" pitchFamily="34" charset="0"/>
              </a:rPr>
              <a:t>Moderator provides introductions, and each speaker is given 20-30 minutes to present their area of expertise related to the session topic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41"/>
              </a:solidFill>
              <a:latin typeface="Trebuchet MS" panose="020B070302020209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02C41"/>
                </a:solidFill>
                <a:latin typeface="Trebuchet MS" panose="020B0703020202090204" pitchFamily="34" charset="0"/>
              </a:rPr>
              <a:t>Breakout Session (60 Minutes): </a:t>
            </a:r>
            <a:r>
              <a:rPr lang="en-US" sz="2400" dirty="0">
                <a:solidFill>
                  <a:srgbClr val="202C41"/>
                </a:solidFill>
                <a:latin typeface="Trebuchet MS" panose="020B0703020202090204" pitchFamily="34" charset="0"/>
              </a:rPr>
              <a:t>Moderator provides introductions, and each speaker is given 5-8 minutes to introduce themselves and present their specific information related to the session topic</a:t>
            </a:r>
          </a:p>
        </p:txBody>
      </p:sp>
    </p:spTree>
    <p:extLst>
      <p:ext uri="{BB962C8B-B14F-4D97-AF65-F5344CB8AC3E}">
        <p14:creationId xmlns:p14="http://schemas.microsoft.com/office/powerpoint/2010/main" val="354056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SBC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D77E-789D-689D-99AB-8C43D8732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/>
          <a:lstStyle>
            <a:lvl1pPr>
              <a:defRPr b="1">
                <a:solidFill>
                  <a:srgbClr val="2C3A5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ECD4-7627-22C9-2E85-C709F602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2556-BEF5-BD45-97A8-62240D3A5590}" type="datetimeFigureOut">
              <a:rPr lang="en-US" smtClean="0"/>
              <a:t>2/13/23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4EFF-5165-8340-88AA-E3246EE5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CD5D-31C1-69E2-2CEC-849EA7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C56-6EBC-A44E-90AB-E89E1CDDCF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FC0EB-CBE1-2E19-BF49-42D2CC90E02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65786"/>
            <a:ext cx="10515600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8F76E5-0639-E420-9CF1-F068DC611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885950"/>
            <a:ext cx="4876800" cy="487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7E75-B28F-D768-B014-AC7BE34E3A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68422"/>
            <a:ext cx="10515600" cy="4351338"/>
          </a:xfrm>
        </p:spPr>
        <p:txBody>
          <a:bodyPr/>
          <a:lstStyle>
            <a:lvl1pPr>
              <a:defRPr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814D9-2CD9-A243-AFA3-6CABA0746598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B0C4B4A-0D36-84CB-AE79-0E0C983C7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C30C61-23A1-1683-76D0-AF5F3F1BA270}"/>
              </a:ext>
            </a:extLst>
          </p:cNvPr>
          <p:cNvSpPr txBox="1"/>
          <p:nvPr userDrawn="1"/>
        </p:nvSpPr>
        <p:spPr>
          <a:xfrm>
            <a:off x="1079190" y="6399769"/>
            <a:ext cx="112367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National 8(a) Association 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◆      </a:t>
            </a:r>
            <a:r>
              <a:rPr lang="en-US" sz="1000" b="1" spc="300" dirty="0">
                <a:solidFill>
                  <a:srgbClr val="B49D5A"/>
                </a:solidFill>
                <a:effectLst/>
                <a:latin typeface="Montserrat" pitchFamily="2" charset="77"/>
              </a:rPr>
              <a:t>2023 National Small Business Conference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     ◆     </a:t>
            </a: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New Orleans, LA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369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SBC - 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D77E-789D-689D-99AB-8C43D8732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/>
          <a:lstStyle>
            <a:lvl1pPr>
              <a:defRPr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Key Takeaways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ECD4-7627-22C9-2E85-C709F602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2556-BEF5-BD45-97A8-62240D3A5590}" type="datetimeFigureOut">
              <a:rPr lang="en-US" smtClean="0"/>
              <a:t>2/13/23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4EFF-5165-8340-88AA-E3246EE5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CD5D-31C1-69E2-2CEC-849EA7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C56-6EBC-A44E-90AB-E89E1CDDCF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FC0EB-CBE1-2E19-BF49-42D2CC90E02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65786"/>
            <a:ext cx="10515600" cy="0"/>
          </a:xfrm>
          <a:prstGeom prst="line">
            <a:avLst/>
          </a:prstGeom>
          <a:ln w="38100">
            <a:solidFill>
              <a:srgbClr val="2C3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8F76E5-0639-E420-9CF1-F068DC611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885950"/>
            <a:ext cx="4876800" cy="487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7E75-B28F-D768-B014-AC7BE34E3A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68422"/>
            <a:ext cx="10515600" cy="4351338"/>
          </a:xfrm>
        </p:spPr>
        <p:txBody>
          <a:bodyPr/>
          <a:lstStyle>
            <a:lvl1pPr>
              <a:defRPr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814D9-2CD9-A243-AFA3-6CABA0746598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B0C4B4A-0D36-84CB-AE79-0E0C983C7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4" y="6325152"/>
            <a:ext cx="814975" cy="365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D6ACB5-EF8B-3DCF-E949-86A9B4212CBD}"/>
              </a:ext>
            </a:extLst>
          </p:cNvPr>
          <p:cNvSpPr txBox="1"/>
          <p:nvPr userDrawn="1"/>
        </p:nvSpPr>
        <p:spPr>
          <a:xfrm>
            <a:off x="1079190" y="6399769"/>
            <a:ext cx="112367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National 8(a) Association 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◆      </a:t>
            </a:r>
            <a:r>
              <a:rPr lang="en-US" sz="1000" b="1" spc="300" dirty="0">
                <a:solidFill>
                  <a:srgbClr val="B49D5A"/>
                </a:solidFill>
                <a:effectLst/>
                <a:latin typeface="Montserrat" pitchFamily="2" charset="77"/>
              </a:rPr>
              <a:t>2023 National Small Business Conference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     ◆     </a:t>
            </a:r>
            <a:r>
              <a:rPr lang="en-US" sz="1000" b="1" i="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New Orleans, LA </a:t>
            </a:r>
            <a:r>
              <a:rPr lang="en-US" sz="1000" spc="300" dirty="0">
                <a:solidFill>
                  <a:srgbClr val="B49D5A"/>
                </a:solidFill>
                <a:effectLst/>
                <a:latin typeface="Montserrat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069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2C3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ity, scene, harbor&#10;&#10;Description automatically generated">
            <a:extLst>
              <a:ext uri="{FF2B5EF4-FFF2-40B4-BE49-F238E27FC236}">
                <a16:creationId xmlns:a16="http://schemas.microsoft.com/office/drawing/2014/main" id="{6C68B628-92F5-AACD-6EA4-F498673A0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FCDEDD-39C3-9C2F-0873-6E2704AE65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A52">
              <a:alpha val="9503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A38A5-B264-3FAA-A88D-2DDCA3BC5D8B}"/>
              </a:ext>
            </a:extLst>
          </p:cNvPr>
          <p:cNvSpPr txBox="1"/>
          <p:nvPr userDrawn="1"/>
        </p:nvSpPr>
        <p:spPr>
          <a:xfrm>
            <a:off x="3837214" y="4767945"/>
            <a:ext cx="73747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B49D5A"/>
                </a:solidFill>
                <a:effectLst/>
                <a:latin typeface="OldErika" pitchFamily="2" charset="0"/>
              </a:rPr>
              <a:t>QUESTIONS?</a:t>
            </a:r>
            <a:endParaRPr lang="en-US" sz="6600" dirty="0">
              <a:solidFill>
                <a:srgbClr val="B49D5A"/>
              </a:solidFill>
              <a:effectLst/>
              <a:latin typeface="OldErik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094C06-492D-9824-F2A5-8C2FD9E94C14}"/>
              </a:ext>
            </a:extLst>
          </p:cNvPr>
          <p:cNvCxnSpPr>
            <a:cxnSpLocks/>
          </p:cNvCxnSpPr>
          <p:nvPr userDrawn="1"/>
        </p:nvCxnSpPr>
        <p:spPr>
          <a:xfrm>
            <a:off x="4604657" y="6017991"/>
            <a:ext cx="7587343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5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2F6BB-3E6A-9117-5808-D96BDB58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37DA4-781A-C4B5-9516-6E4EA5661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73892-8B02-38F3-E0B2-CCEB92490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2556-BEF5-BD45-97A8-62240D3A5590}" type="datetimeFigureOut">
              <a:rPr lang="en-US" smtClean="0"/>
              <a:t>2/13/23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9E0AD-2603-508E-0F06-A9D96B3E1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7B60-BD7C-8F84-A86C-E82AFADDE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6C56-6EBC-A44E-90AB-E89E1CDDC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3" r:id="rId4"/>
    <p:sldLayoutId id="2147483662" r:id="rId5"/>
    <p:sldLayoutId id="2147483660" r:id="rId6"/>
    <p:sldLayoutId id="2147483650" r:id="rId7"/>
    <p:sldLayoutId id="2147483664" r:id="rId8"/>
    <p:sldLayoutId id="2147483652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hyperlink" Target="mailto:Gregory.Grant@unf.edu" TargetMode="External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5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jpg"/><Relationship Id="rId20" Type="http://schemas.openxmlformats.org/officeDocument/2006/relationships/hyperlink" Target="mailto:Marie.Myszkier@unf.edu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24" Type="http://schemas.openxmlformats.org/officeDocument/2006/relationships/image" Target="../media/image42.pn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23" Type="http://schemas.openxmlformats.org/officeDocument/2006/relationships/image" Target="../media/image41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jpg"/><Relationship Id="rId22" Type="http://schemas.openxmlformats.org/officeDocument/2006/relationships/hyperlink" Target="https://floridasbdc.org/request-for-consult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" TargetMode="External"/><Relationship Id="rId2" Type="http://schemas.openxmlformats.org/officeDocument/2006/relationships/hyperlink" Target="http://www.nationalvip.org/resourc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ptac-us.org/" TargetMode="External"/><Relationship Id="rId5" Type="http://schemas.openxmlformats.org/officeDocument/2006/relationships/hyperlink" Target="https://www.sba.gov/about-sba/sba-locations/sba-district-offices" TargetMode="External"/><Relationship Id="rId4" Type="http://schemas.openxmlformats.org/officeDocument/2006/relationships/hyperlink" Target="https://www.sba.gov/local-assistance/resource-partners/veterans-business-outreach-center-vboc-progra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mailto:Bashe@nationalvip.org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is.gov/" TargetMode="External"/><Relationship Id="rId13" Type="http://schemas.openxmlformats.org/officeDocument/2006/relationships/hyperlink" Target="https://www.usa.gov/" TargetMode="External"/><Relationship Id="rId3" Type="http://schemas.openxmlformats.org/officeDocument/2006/relationships/hyperlink" Target="https://sam.gov/content/home" TargetMode="External"/><Relationship Id="rId7" Type="http://schemas.openxmlformats.org/officeDocument/2006/relationships/hyperlink" Target="https://www.nsf.gov/statistics/ffrdclist/" TargetMode="External"/><Relationship Id="rId12" Type="http://schemas.openxmlformats.org/officeDocument/2006/relationships/hyperlink" Target="https://www.disasterassistance.gov/" TargetMode="External"/><Relationship Id="rId2" Type="http://schemas.openxmlformats.org/officeDocument/2006/relationships/hyperlink" Target="https://www.census.gov/naics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bir.gov/" TargetMode="External"/><Relationship Id="rId11" Type="http://schemas.openxmlformats.org/officeDocument/2006/relationships/hyperlink" Target="https://www.acquisition.gov/procurement-forecasts" TargetMode="External"/><Relationship Id="rId5" Type="http://schemas.openxmlformats.org/officeDocument/2006/relationships/hyperlink" Target="https://www.sba.gov/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www.usaspending.gov/" TargetMode="External"/><Relationship Id="rId4" Type="http://schemas.openxmlformats.org/officeDocument/2006/relationships/hyperlink" Target="https://web.sba.gov/pro-net/search/dsp_dsbs.cfm" TargetMode="External"/><Relationship Id="rId9" Type="http://schemas.openxmlformats.org/officeDocument/2006/relationships/hyperlink" Target="https://sam.gov/content/contract-data" TargetMode="External"/><Relationship Id="rId14" Type="http://schemas.openxmlformats.org/officeDocument/2006/relationships/hyperlink" Target="https://www.benefits.gov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wbo.org/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www.same.org/" TargetMode="External"/><Relationship Id="rId7" Type="http://schemas.openxmlformats.org/officeDocument/2006/relationships/hyperlink" Target="https://www.wbenc.org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ncmahq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ational8aassociation.org/" TargetMode="External"/><Relationship Id="rId11" Type="http://schemas.openxmlformats.org/officeDocument/2006/relationships/hyperlink" Target="https://nvsbc.org/" TargetMode="External"/><Relationship Id="rId5" Type="http://schemas.openxmlformats.org/officeDocument/2006/relationships/hyperlink" Target="https://www.ndtahq.com/" TargetMode="External"/><Relationship Id="rId10" Type="http://schemas.openxmlformats.org/officeDocument/2006/relationships/hyperlink" Target="https://www.hubzonecouncil.org/" TargetMode="External"/><Relationship Id="rId4" Type="http://schemas.openxmlformats.org/officeDocument/2006/relationships/hyperlink" Target="https://www.ndia.org/" TargetMode="External"/><Relationship Id="rId9" Type="http://schemas.openxmlformats.org/officeDocument/2006/relationships/hyperlink" Target="https://www.wipp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hyperlink" Target="https://hackaday-thema.blogspot.com/2010/04/blog-post_1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C695-56A9-3053-33BF-E44C61C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Montserrat" pitchFamily="2" charset="77"/>
              </a:rPr>
              <a:t>Get to Know Your Resources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10926-FE0E-8D7A-9949-5A7BEDEF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650" y="5788048"/>
            <a:ext cx="7886700" cy="888735"/>
          </a:xfrm>
        </p:spPr>
        <p:txBody>
          <a:bodyPr>
            <a:noAutofit/>
          </a:bodyPr>
          <a:lstStyle/>
          <a:p>
            <a:r>
              <a:rPr lang="en-US" sz="2300" dirty="0"/>
              <a:t>Marie </a:t>
            </a:r>
            <a:r>
              <a:rPr lang="en-US" sz="2300" dirty="0" err="1"/>
              <a:t>Myszkier</a:t>
            </a:r>
            <a:r>
              <a:rPr lang="en-US" sz="2300" dirty="0"/>
              <a:t>, Florida PTAC; Candace Waterman, WIPP; Barbara Ashe, VIP &amp; Michelle Burnett, HUBZone Council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8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623985" y="275752"/>
            <a:ext cx="2111175" cy="939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3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FPTAC.ORG</a:t>
            </a:r>
            <a:endParaRPr sz="33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196" y="332295"/>
            <a:ext cx="1273793" cy="7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4739" y="1108222"/>
            <a:ext cx="4890057" cy="475904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139" name="Google Shape;139;p21" descr="A person in a suit and ti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6925" y="1351433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21" descr="A person wearing glasses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2239" y="1589246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3" name="Google Shape;143;p21" descr="A person smiling for the camera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 l="7500" t="9971" r="3626" b="23330"/>
          <a:stretch/>
        </p:blipFill>
        <p:spPr>
          <a:xfrm>
            <a:off x="9437500" y="1261652"/>
            <a:ext cx="68737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4" name="Google Shape;144;p21" descr="A person wearing glasses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10373" y="4202140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5" name="Google Shape;145;p21" descr="A person in a suit and tie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 l="25217" t="227" r="16408" b="41398"/>
          <a:stretch/>
        </p:blipFill>
        <p:spPr>
          <a:xfrm>
            <a:off x="10112838" y="3281804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21" descr="A person in a black shirt&#10;&#10;Description automatically generated with medium confidence"/>
          <p:cNvPicPr preferRelativeResize="0"/>
          <p:nvPr/>
        </p:nvPicPr>
        <p:blipFill rotWithShape="1">
          <a:blip r:embed="rId10">
            <a:alphaModFix/>
          </a:blip>
          <a:srcRect l="21135" r="20398" b="41530"/>
          <a:stretch/>
        </p:blipFill>
        <p:spPr>
          <a:xfrm>
            <a:off x="9523947" y="2172523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7" name="Google Shape;147;p21" descr="A picture containing person, hairpiece, posing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64920" y="2848772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8" name="Google Shape;148;p21" descr="A person in a suit smiling&#10;&#10;Description automatically generated with medium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51577" y="4923194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0" name="Google Shape;150;p21"/>
          <p:cNvSpPr txBox="1"/>
          <p:nvPr/>
        </p:nvSpPr>
        <p:spPr>
          <a:xfrm>
            <a:off x="5586762" y="2075575"/>
            <a:ext cx="8604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 Zavesky</a:t>
            </a:r>
            <a:br>
              <a:rPr lang="en-US" sz="7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PTAC HQ</a:t>
            </a:r>
            <a:endParaRPr sz="7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459214" y="1619967"/>
            <a:ext cx="932850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sz="75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7551701" y="2320681"/>
            <a:ext cx="828900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Emery Parker</a:t>
            </a:r>
            <a:endParaRPr sz="7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1" descr="A person wearing glasses&#10;&#10;Description automatically generated with low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73734" y="3260857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4" name="Google Shape;154;p21"/>
          <p:cNvSpPr txBox="1"/>
          <p:nvPr/>
        </p:nvSpPr>
        <p:spPr>
          <a:xfrm>
            <a:off x="9918911" y="1841348"/>
            <a:ext cx="757800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Marie Myszkier</a:t>
            </a:r>
            <a:endParaRPr sz="7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10124875" y="2439261"/>
            <a:ext cx="663750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Steve South</a:t>
            </a:r>
            <a:endParaRPr sz="1350" b="1" dirty="0">
              <a:solidFill>
                <a:srgbClr val="000000"/>
              </a:solidFill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7869061" y="3193868"/>
            <a:ext cx="515753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Yolanda Cowart</a:t>
            </a:r>
            <a:endParaRPr sz="1350" b="1" dirty="0">
              <a:solidFill>
                <a:srgbClr val="000000"/>
              </a:solidFill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8441554" y="3847790"/>
            <a:ext cx="757800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Karen Krymski</a:t>
            </a:r>
            <a:endParaRPr sz="7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0752034" y="3403589"/>
            <a:ext cx="699075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Scotty Wilson</a:t>
            </a:r>
            <a:endParaRPr sz="1350" b="1" dirty="0">
              <a:solidFill>
                <a:srgbClr val="000000"/>
              </a:solidFill>
            </a:endParaRPr>
          </a:p>
        </p:txBody>
      </p:sp>
      <p:pic>
        <p:nvPicPr>
          <p:cNvPr id="159" name="Google Shape;159;p21" descr="A person with blonde hair&#10;&#10;Description automatically generated with low confiden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65772" y="3734764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0" name="Google Shape;160;p21"/>
          <p:cNvSpPr txBox="1"/>
          <p:nvPr/>
        </p:nvSpPr>
        <p:spPr>
          <a:xfrm>
            <a:off x="11329074" y="3930515"/>
            <a:ext cx="663750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Carole Hart</a:t>
            </a:r>
            <a:endParaRPr sz="1350" b="1" dirty="0">
              <a:solidFill>
                <a:srgbClr val="000000"/>
              </a:solidFill>
            </a:endParaRPr>
          </a:p>
        </p:txBody>
      </p:sp>
      <p:pic>
        <p:nvPicPr>
          <p:cNvPr id="161" name="Google Shape;161;p21" descr="A person smiling for the camera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 l="14884" t="5486" r="13865" b="23263"/>
          <a:stretch/>
        </p:blipFill>
        <p:spPr>
          <a:xfrm>
            <a:off x="10985162" y="4222803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2" name="Google Shape;162;p21"/>
          <p:cNvSpPr txBox="1"/>
          <p:nvPr/>
        </p:nvSpPr>
        <p:spPr>
          <a:xfrm>
            <a:off x="9811677" y="4761642"/>
            <a:ext cx="699075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50" b="1" dirty="0">
                <a:latin typeface="Calibri"/>
                <a:ea typeface="Calibri"/>
                <a:cs typeface="Calibri"/>
                <a:sym typeface="Calibri"/>
              </a:rPr>
              <a:t>Jasion Raju</a:t>
            </a:r>
            <a:endParaRPr sz="1350" b="1" dirty="0">
              <a:solidFill>
                <a:srgbClr val="000000"/>
              </a:solidFill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11640402" y="4697172"/>
            <a:ext cx="524009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Kristy Pittman</a:t>
            </a:r>
            <a:endParaRPr sz="1350" b="1" dirty="0">
              <a:solidFill>
                <a:srgbClr val="000000"/>
              </a:solidFill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8393809" y="4497899"/>
            <a:ext cx="699075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 Odell</a:t>
            </a:r>
            <a:endParaRPr sz="1350" b="1" dirty="0">
              <a:solidFill>
                <a:srgbClr val="000000"/>
              </a:solidFill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10838865" y="5349197"/>
            <a:ext cx="605925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" b="1" dirty="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Luis Batista</a:t>
            </a:r>
            <a:endParaRPr sz="1350" b="1" dirty="0">
              <a:solidFill>
                <a:srgbClr val="181818"/>
              </a:solidFill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0396905" y="2952756"/>
            <a:ext cx="663750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Kara Vernon </a:t>
            </a:r>
            <a:endParaRPr sz="1350" b="1" dirty="0">
              <a:solidFill>
                <a:srgbClr val="000000"/>
              </a:solidFill>
            </a:endParaRPr>
          </a:p>
        </p:txBody>
      </p:sp>
      <p:pic>
        <p:nvPicPr>
          <p:cNvPr id="169" name="Google Shape;169;p21" descr="A person wearing glasses and a blue shirt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90316" y="1058349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0" name="Google Shape;170;p21"/>
          <p:cNvSpPr txBox="1"/>
          <p:nvPr/>
        </p:nvSpPr>
        <p:spPr>
          <a:xfrm>
            <a:off x="8629599" y="1781512"/>
            <a:ext cx="605925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Greg Grant</a:t>
            </a:r>
            <a:endParaRPr sz="1350" b="1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6FEC0F-DE59-45FF-9028-24D1A23CD682}"/>
              </a:ext>
            </a:extLst>
          </p:cNvPr>
          <p:cNvGrpSpPr/>
          <p:nvPr/>
        </p:nvGrpSpPr>
        <p:grpSpPr>
          <a:xfrm>
            <a:off x="4223934" y="4195671"/>
            <a:ext cx="2145014" cy="1650180"/>
            <a:chOff x="1228295" y="2779444"/>
            <a:chExt cx="2699286" cy="2135385"/>
          </a:xfrm>
        </p:grpSpPr>
        <p:pic>
          <p:nvPicPr>
            <p:cNvPr id="171" name="Google Shape;171;p2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28295" y="2798631"/>
              <a:ext cx="360902" cy="360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1"/>
            <p:cNvSpPr txBox="1"/>
            <p:nvPr/>
          </p:nvSpPr>
          <p:spPr>
            <a:xfrm>
              <a:off x="1677582" y="2779444"/>
              <a:ext cx="2249999" cy="585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>
                  <a:solidFill>
                    <a:srgbClr val="002D62"/>
                  </a:solidFill>
                  <a:latin typeface="Calibri"/>
                  <a:ea typeface="Calibri"/>
                  <a:cs typeface="Calibri"/>
                  <a:sym typeface="Calibri"/>
                </a:rPr>
                <a:t>Complexities</a:t>
              </a:r>
              <a:endParaRPr sz="1350" dirty="0"/>
            </a:p>
          </p:txBody>
        </p:sp>
        <p:pic>
          <p:nvPicPr>
            <p:cNvPr id="173" name="Google Shape;173;p2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28295" y="3320856"/>
              <a:ext cx="360902" cy="360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1"/>
            <p:cNvSpPr txBox="1"/>
            <p:nvPr/>
          </p:nvSpPr>
          <p:spPr>
            <a:xfrm>
              <a:off x="1677582" y="3275063"/>
              <a:ext cx="2249999" cy="635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>
                <a:lnSpc>
                  <a:spcPct val="85000"/>
                </a:lnSpc>
                <a:spcBef>
                  <a:spcPts val="300"/>
                </a:spcBef>
              </a:pPr>
              <a:r>
                <a:rPr lang="en-US" sz="2400" dirty="0">
                  <a:solidFill>
                    <a:srgbClr val="002D62"/>
                  </a:solidFill>
                  <a:latin typeface="Calibri"/>
                  <a:ea typeface="Calibri"/>
                  <a:cs typeface="Calibri"/>
                  <a:sym typeface="Calibri"/>
                </a:rPr>
                <a:t>Knowledge</a:t>
              </a:r>
              <a:endParaRPr sz="1350" dirty="0"/>
            </a:p>
          </p:txBody>
        </p:sp>
        <p:sp>
          <p:nvSpPr>
            <p:cNvPr id="175" name="Google Shape;175;p21"/>
            <p:cNvSpPr txBox="1"/>
            <p:nvPr/>
          </p:nvSpPr>
          <p:spPr>
            <a:xfrm>
              <a:off x="1677582" y="3777338"/>
              <a:ext cx="2249999" cy="635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>
                <a:lnSpc>
                  <a:spcPct val="85000"/>
                </a:lnSpc>
                <a:spcBef>
                  <a:spcPts val="300"/>
                </a:spcBef>
              </a:pPr>
              <a:r>
                <a:rPr lang="en-US" sz="2400" dirty="0">
                  <a:solidFill>
                    <a:srgbClr val="002D62"/>
                  </a:solidFill>
                  <a:latin typeface="Calibri"/>
                  <a:ea typeface="Calibri"/>
                  <a:cs typeface="Calibri"/>
                  <a:sym typeface="Calibri"/>
                </a:rPr>
                <a:t>Credentialed</a:t>
              </a:r>
              <a:endParaRPr sz="1350" dirty="0"/>
            </a:p>
          </p:txBody>
        </p:sp>
        <p:pic>
          <p:nvPicPr>
            <p:cNvPr id="176" name="Google Shape;176;p2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28295" y="3823131"/>
              <a:ext cx="360902" cy="360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1"/>
            <p:cNvSpPr txBox="1"/>
            <p:nvPr/>
          </p:nvSpPr>
          <p:spPr>
            <a:xfrm>
              <a:off x="1677582" y="4279613"/>
              <a:ext cx="2249999" cy="635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>
                <a:lnSpc>
                  <a:spcPct val="85000"/>
                </a:lnSpc>
                <a:spcBef>
                  <a:spcPts val="300"/>
                </a:spcBef>
              </a:pPr>
              <a:r>
                <a:rPr lang="en-US" sz="2400" dirty="0">
                  <a:solidFill>
                    <a:srgbClr val="002D62"/>
                  </a:solidFill>
                  <a:latin typeface="Calibri"/>
                  <a:ea typeface="Calibri"/>
                  <a:cs typeface="Calibri"/>
                  <a:sym typeface="Calibri"/>
                </a:rPr>
                <a:t>Experienced</a:t>
              </a:r>
              <a:endParaRPr sz="2400" dirty="0">
                <a:solidFill>
                  <a:srgbClr val="002D6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" name="Google Shape;178;p2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28295" y="4325397"/>
              <a:ext cx="360902" cy="3609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21"/>
          <p:cNvPicPr preferRelativeResize="0"/>
          <p:nvPr/>
        </p:nvPicPr>
        <p:blipFill rotWithShape="1">
          <a:blip r:embed="rId18">
            <a:alphaModFix/>
          </a:blip>
          <a:srcRect l="9376" r="9376" b="18752"/>
          <a:stretch/>
        </p:blipFill>
        <p:spPr>
          <a:xfrm>
            <a:off x="10206124" y="4125667"/>
            <a:ext cx="699075" cy="6990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" name="Google Shape;201;p23">
            <a:extLst>
              <a:ext uri="{FF2B5EF4-FFF2-40B4-BE49-F238E27FC236}">
                <a16:creationId xmlns:a16="http://schemas.microsoft.com/office/drawing/2014/main" id="{94E27F63-AE7A-4EBD-8C1C-878F6A7DA12B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214842" y="2401457"/>
            <a:ext cx="3840311" cy="367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0DF5708B-704C-4C38-BEA9-2E17CD7FF3C3}"/>
              </a:ext>
            </a:extLst>
          </p:cNvPr>
          <p:cNvSpPr txBox="1">
            <a:spLocks/>
          </p:cNvSpPr>
          <p:nvPr/>
        </p:nvSpPr>
        <p:spPr>
          <a:xfrm>
            <a:off x="382494" y="1587049"/>
            <a:ext cx="3329811" cy="874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900" dirty="0"/>
              <a:t>Marie A. Myszkier, MBA, CSDP</a:t>
            </a:r>
          </a:p>
          <a:p>
            <a:pPr marL="400050" lvl="1" indent="0">
              <a:buFont typeface="Arial"/>
              <a:buNone/>
            </a:pPr>
            <a:r>
              <a:rPr lang="en-US" sz="1700" dirty="0"/>
              <a:t>PTAC Specialist</a:t>
            </a:r>
          </a:p>
          <a:p>
            <a:pPr marL="400050" lvl="1" indent="0">
              <a:buFont typeface="Arial"/>
              <a:buNone/>
            </a:pPr>
            <a:r>
              <a:rPr lang="en-US" sz="1700" dirty="0">
                <a:hlinkClick r:id="rId20"/>
              </a:rPr>
              <a:t>Marie.Myszkier@unf.edu</a:t>
            </a:r>
            <a:endParaRPr lang="en-US" sz="1700" dirty="0"/>
          </a:p>
          <a:p>
            <a:pPr marL="400050" lvl="1" indent="0">
              <a:buFont typeface="Arial"/>
              <a:buNone/>
            </a:pPr>
            <a:endParaRPr lang="en-US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E8EA96ED-272D-4F18-97F9-E584211C95FC}"/>
              </a:ext>
            </a:extLst>
          </p:cNvPr>
          <p:cNvSpPr txBox="1">
            <a:spLocks/>
          </p:cNvSpPr>
          <p:nvPr/>
        </p:nvSpPr>
        <p:spPr>
          <a:xfrm>
            <a:off x="382494" y="2524154"/>
            <a:ext cx="2688037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900" dirty="0"/>
              <a:t>Gregory Grant, MBA</a:t>
            </a:r>
          </a:p>
          <a:p>
            <a:pPr marL="400050" lvl="1" indent="0" defTabSz="685749">
              <a:spcBef>
                <a:spcPts val="375"/>
              </a:spcBef>
              <a:buNone/>
            </a:pPr>
            <a:r>
              <a:rPr lang="en-US" altLang="en-US" sz="1700" dirty="0">
                <a:latin typeface="Source Sans Pro" charset="0"/>
                <a:ea typeface="Source Sans Pro" charset="0"/>
              </a:rPr>
              <a:t>PTAC Specialist  </a:t>
            </a:r>
          </a:p>
          <a:p>
            <a:pPr marL="342875" lvl="1" indent="0">
              <a:buFont typeface="Arial" panose="020B0604020202020204" pitchFamily="34" charset="0"/>
              <a:buNone/>
            </a:pPr>
            <a:r>
              <a:rPr lang="en-US" altLang="en-US" sz="1700" dirty="0">
                <a:hlinkClick r:id="rId21"/>
              </a:rPr>
              <a:t>Gregory.Grant@unf.edu</a:t>
            </a:r>
            <a:endParaRPr lang="en-US" dirty="0"/>
          </a:p>
          <a:p>
            <a:pPr marL="40005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56EF22BC-75A6-4B2C-951D-C588972EE834}"/>
              </a:ext>
            </a:extLst>
          </p:cNvPr>
          <p:cNvSpPr txBox="1">
            <a:spLocks/>
          </p:cNvSpPr>
          <p:nvPr/>
        </p:nvSpPr>
        <p:spPr>
          <a:xfrm>
            <a:off x="559295" y="4433942"/>
            <a:ext cx="3187573" cy="183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/>
              <a:t>For Appointment call: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904-620-2476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800-450-4624</a:t>
            </a:r>
          </a:p>
          <a:p>
            <a:pPr marL="571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Request for Consulting at UNF</a:t>
            </a:r>
          </a:p>
          <a:p>
            <a:pPr marL="571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hlinkClick r:id="rId22"/>
              </a:rPr>
              <a:t>Register (floridasbdc.org)</a:t>
            </a:r>
            <a:endParaRPr lang="en-US" sz="1800" dirty="0"/>
          </a:p>
          <a:p>
            <a:pPr marL="400050" lvl="1" indent="0">
              <a:buFont typeface="Arial"/>
              <a:buNone/>
            </a:pP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407F4EC-E94E-42A5-A11F-A2C30C0B123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90076" y="3517241"/>
            <a:ext cx="740807" cy="926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46059F-FF47-4831-BD6A-A0E36E816C1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84307" y="5069556"/>
            <a:ext cx="812696" cy="819525"/>
          </a:xfrm>
          <a:prstGeom prst="rect">
            <a:avLst/>
          </a:prstGeom>
        </p:spPr>
      </p:pic>
      <p:pic>
        <p:nvPicPr>
          <p:cNvPr id="141" name="Google Shape;141;p21" descr="A person with blonde hair&#10;&#10;Description automatically generated with medium confidence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711185" y="2745985"/>
            <a:ext cx="687825" cy="693675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9298E6A-DCB7-44F7-BE5D-6C65E3102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810"/>
            <a:ext cx="4370555" cy="30936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4A0822-6DAA-4AAE-A509-68F62DF65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897" y="1828810"/>
            <a:ext cx="4701293" cy="40870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A1E604-B03C-4F02-8ACA-7DF78B658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357" y="1136070"/>
            <a:ext cx="2847975" cy="48291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80E4307-47C2-43C6-89E5-6CEDF7461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32" y="947305"/>
            <a:ext cx="2638425" cy="7239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ABF03A-B799-4D25-A1B5-ACAFB5D49AF5}"/>
              </a:ext>
            </a:extLst>
          </p:cNvPr>
          <p:cNvSpPr txBox="1"/>
          <p:nvPr/>
        </p:nvSpPr>
        <p:spPr>
          <a:xfrm>
            <a:off x="7161377" y="1168133"/>
            <a:ext cx="4780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lephant" panose="02020904090505020303" pitchFamily="18" charset="0"/>
                <a:cs typeface="Aldhabi" panose="020B0604020202020204" pitchFamily="2" charset="-78"/>
              </a:rPr>
              <a:t>https://www.aptac-us.org/</a:t>
            </a:r>
          </a:p>
        </p:txBody>
      </p:sp>
    </p:spTree>
    <p:extLst>
      <p:ext uri="{BB962C8B-B14F-4D97-AF65-F5344CB8AC3E}">
        <p14:creationId xmlns:p14="http://schemas.microsoft.com/office/powerpoint/2010/main" val="202963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66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4720-6654-E4BA-3136-A8E54838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Know Your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4C6F5-69AA-BBE5-5F11-C326F5DA3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 Ashe, Veteran Institute for Procurement</a:t>
            </a:r>
          </a:p>
        </p:txBody>
      </p:sp>
    </p:spTree>
    <p:extLst>
      <p:ext uri="{BB962C8B-B14F-4D97-AF65-F5344CB8AC3E}">
        <p14:creationId xmlns:p14="http://schemas.microsoft.com/office/powerpoint/2010/main" val="107502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3EFA5-95A9-1EED-891D-0885CEA6CA9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Barbara Ashe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45753-FAA0-BDD2-A7F4-6B329816AFE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National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5211F-1FC1-32EB-7645-327E67E845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1868" y="3968865"/>
            <a:ext cx="7233558" cy="6309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Veteran Institute for Procurement (VIP)</a:t>
            </a:r>
          </a:p>
        </p:txBody>
      </p:sp>
      <p:pic>
        <p:nvPicPr>
          <p:cNvPr id="8" name="Picture Placeholder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2B0BC3C-4C7E-D06C-7BEF-5243FAE2066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4197" r="14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222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F0C-EDC5-EF0A-BAA4-EA48E77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Accelerating Growth:  </a:t>
            </a:r>
            <a:r>
              <a:rPr lang="en-US" b="1" i="0" u="none" strike="noStrike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What is VIP?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1448-EB5E-5FFE-CF8A-042BBF49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2193718"/>
            <a:ext cx="10515600" cy="435133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27-hour comprehensive certification program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Hands-on, market-based instruction that helps establish best business practices for Federal gov’t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Owner, principal or C-level exec for VOSB/SDVOSB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Offered nationwide at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cost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participants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 (includes hotel, meals, and training)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2,000+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graduate companies from all 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50 states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Washington D.C., Puerto Rico, and Guam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238349-28B0-453B-201A-03801165B7EC}"/>
              </a:ext>
            </a:extLst>
          </p:cNvPr>
          <p:cNvSpPr/>
          <p:nvPr/>
        </p:nvSpPr>
        <p:spPr>
          <a:xfrm>
            <a:off x="3397188" y="1311205"/>
            <a:ext cx="5397623" cy="7457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C4094-793B-49D2-63E0-E1E6F9C6AC85}"/>
              </a:ext>
            </a:extLst>
          </p:cNvPr>
          <p:cNvSpPr txBox="1"/>
          <p:nvPr/>
        </p:nvSpPr>
        <p:spPr>
          <a:xfrm>
            <a:off x="2895599" y="126856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We train “companies,” not individuals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and make them procurement ready!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F0C-EDC5-EF0A-BAA4-EA48E77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Accelerating Growth:  </a:t>
            </a:r>
            <a:r>
              <a:rPr lang="en-US" b="1" i="0" u="none" strike="noStrike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What is VIP?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1448-EB5E-5FFE-CF8A-042BBF49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2753009"/>
            <a:ext cx="10515600" cy="435133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Reduce risk to companies, teaming partners, and gov’t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Learn from highly experienced industry and government professionals across 20+ topics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Accelerate growth through best business practices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Helps businesses get </a:t>
            </a:r>
            <a:r>
              <a:rPr lang="en-US" b="1" i="0" u="none" strike="noStrike" dirty="0">
                <a:solidFill>
                  <a:srgbClr val="C02026"/>
                </a:solidFill>
                <a:effectLst/>
                <a:latin typeface="Calibri" panose="020F0502020204030204" pitchFamily="34" charset="0"/>
              </a:rPr>
              <a:t>procurement ready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238349-28B0-453B-201A-03801165B7EC}"/>
              </a:ext>
            </a:extLst>
          </p:cNvPr>
          <p:cNvSpPr/>
          <p:nvPr/>
        </p:nvSpPr>
        <p:spPr>
          <a:xfrm>
            <a:off x="1521041" y="1456871"/>
            <a:ext cx="9149918" cy="8779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C4094-793B-49D2-63E0-E1E6F9C6AC85}"/>
              </a:ext>
            </a:extLst>
          </p:cNvPr>
          <p:cNvSpPr txBox="1"/>
          <p:nvPr/>
        </p:nvSpPr>
        <p:spPr>
          <a:xfrm>
            <a:off x="2002284" y="1486763"/>
            <a:ext cx="8187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VIP Programs Reduce Risk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Business Mistakes are Expensive and Often Times Fatal to a Small Business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0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917478A3-33AF-9EF8-0A30-A9A6A79EF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287"/>
            <a:ext cx="12263022" cy="6916343"/>
          </a:xfrm>
        </p:spPr>
      </p:pic>
    </p:spTree>
    <p:extLst>
      <p:ext uri="{BB962C8B-B14F-4D97-AF65-F5344CB8AC3E}">
        <p14:creationId xmlns:p14="http://schemas.microsoft.com/office/powerpoint/2010/main" val="22643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DD4D-E099-6CAF-5FA3-2A78FCED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18097796-A11D-C0C5-DB6F-460819865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02" t="9308" r="6619" b="10322"/>
          <a:stretch/>
        </p:blipFill>
        <p:spPr>
          <a:xfrm>
            <a:off x="0" y="-1"/>
            <a:ext cx="12192000" cy="6232125"/>
          </a:xfrm>
        </p:spPr>
      </p:pic>
    </p:spTree>
    <p:extLst>
      <p:ext uri="{BB962C8B-B14F-4D97-AF65-F5344CB8AC3E}">
        <p14:creationId xmlns:p14="http://schemas.microsoft.com/office/powerpoint/2010/main" val="209550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0E8111-2687-A1CE-ECCC-7C828872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63C4F10B-A419-632B-EC23-914BB9B2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39"/>
          <a:stretch/>
        </p:blipFill>
        <p:spPr>
          <a:xfrm>
            <a:off x="16212" y="17756"/>
            <a:ext cx="12159575" cy="61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4720-6654-E4BA-3136-A8E54838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Marie A. Myszkier, MBA, CSDP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4C6F5-69AA-BBE5-5F11-C326F5DA3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Florida PTAC/APEX Accelerator</a:t>
            </a:r>
          </a:p>
        </p:txBody>
      </p:sp>
    </p:spTree>
    <p:extLst>
      <p:ext uri="{BB962C8B-B14F-4D97-AF65-F5344CB8AC3E}">
        <p14:creationId xmlns:p14="http://schemas.microsoft.com/office/powerpoint/2010/main" val="148683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, company name&#10;&#10;Description automatically generated">
            <a:extLst>
              <a:ext uri="{FF2B5EF4-FFF2-40B4-BE49-F238E27FC236}">
                <a16:creationId xmlns:a16="http://schemas.microsoft.com/office/drawing/2014/main" id="{C636DE5C-F976-4B86-A58C-B75E23BAC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280"/>
          <a:stretch/>
        </p:blipFill>
        <p:spPr>
          <a:xfrm>
            <a:off x="9976" y="1097"/>
            <a:ext cx="12170274" cy="6089715"/>
          </a:xfrm>
        </p:spPr>
      </p:pic>
    </p:spTree>
    <p:extLst>
      <p:ext uri="{BB962C8B-B14F-4D97-AF65-F5344CB8AC3E}">
        <p14:creationId xmlns:p14="http://schemas.microsoft.com/office/powerpoint/2010/main" val="402135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2C4094-793B-49D2-63E0-E1E6F9C6AC85}"/>
              </a:ext>
            </a:extLst>
          </p:cNvPr>
          <p:cNvSpPr txBox="1"/>
          <p:nvPr/>
        </p:nvSpPr>
        <p:spPr>
          <a:xfrm>
            <a:off x="1806976" y="1238188"/>
            <a:ext cx="8187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VIP Programs Reduce Risk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Business Mistakes are Expensive and Often Times Fatal to a Small Business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389275-ADFC-3402-1B0D-9F98B107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1"/>
            <a:ext cx="10515600" cy="4351338"/>
          </a:xfrm>
        </p:spPr>
        <p:txBody>
          <a:bodyPr/>
          <a:lstStyle/>
          <a:p>
            <a:pPr marL="0" indent="0" algn="ctr" rtl="0" fontAlgn="base">
              <a:buNone/>
            </a:pPr>
            <a:r>
              <a:rPr lang="en-US" b="1" i="0" u="sng" dirty="0">
                <a:solidFill>
                  <a:srgbClr val="144166"/>
                </a:solidFill>
                <a:effectLst/>
                <a:latin typeface="Calibri" panose="020F0502020204030204" pitchFamily="34" charset="0"/>
              </a:rPr>
              <a:t>Apply NOW at NationalVIP.org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en-US" b="0" i="1" u="none" strike="noStrike" dirty="0">
                <a:solidFill>
                  <a:srgbClr val="144166"/>
                </a:solidFill>
                <a:effectLst/>
                <a:latin typeface="Calibri" panose="020F0502020204030204" pitchFamily="34" charset="0"/>
              </a:rPr>
              <a:t>Qualified applicants are accepted on a first come basis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2AC5EAF-5A75-991F-7CD3-05DA7D9A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rgbClr val="144166"/>
                </a:solidFill>
                <a:effectLst/>
                <a:latin typeface="Calibri" panose="020F0502020204030204" pitchFamily="34" charset="0"/>
              </a:rPr>
              <a:t>VIP Upcoming 2023 Programs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67B357-1A48-EEA7-3FBF-595C18A2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3" y="3176155"/>
            <a:ext cx="22288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2AFA90B-F3C3-B1A1-E5FF-31437827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90" y="3191421"/>
            <a:ext cx="18478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C1473DE-9EE0-1086-8787-9F2B561AD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6"/>
          <a:stretch/>
        </p:blipFill>
        <p:spPr bwMode="auto">
          <a:xfrm>
            <a:off x="5184094" y="3268793"/>
            <a:ext cx="1266825" cy="10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396AC9CC-66FA-241A-E9AE-3CA99FF2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45" y="3070194"/>
            <a:ext cx="14954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0C3741A-7CE6-374A-453F-253AAA62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79" y="3091652"/>
            <a:ext cx="1323975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C549BBA2-20EE-AFA6-AC49-33EC59BE2694}"/>
              </a:ext>
            </a:extLst>
          </p:cNvPr>
          <p:cNvSpPr txBox="1"/>
          <p:nvPr/>
        </p:nvSpPr>
        <p:spPr>
          <a:xfrm>
            <a:off x="9141337" y="4388546"/>
            <a:ext cx="1890592" cy="4915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44166"/>
                </a:solidFill>
                <a:ea typeface="Calibri"/>
                <a:cs typeface="Calibri"/>
              </a:rPr>
              <a:t>June 13-15</a:t>
            </a:r>
            <a:endParaRPr lang="en-US" b="1" dirty="0">
              <a:solidFill>
                <a:srgbClr val="144166"/>
              </a:solidFill>
              <a:cs typeface="Calibri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1B3F3F0-C91A-AE25-EA72-2A974E63045C}"/>
              </a:ext>
            </a:extLst>
          </p:cNvPr>
          <p:cNvSpPr txBox="1"/>
          <p:nvPr/>
        </p:nvSpPr>
        <p:spPr>
          <a:xfrm>
            <a:off x="2959286" y="4392610"/>
            <a:ext cx="2088776" cy="4915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44166"/>
                </a:solidFill>
                <a:cs typeface="Calibri"/>
              </a:rPr>
              <a:t>Dec 5-7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6A7E085-E180-BC81-F135-7AB5D5898EB4}"/>
              </a:ext>
            </a:extLst>
          </p:cNvPr>
          <p:cNvSpPr txBox="1"/>
          <p:nvPr/>
        </p:nvSpPr>
        <p:spPr>
          <a:xfrm>
            <a:off x="4802361" y="4404813"/>
            <a:ext cx="1981236" cy="4915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44166"/>
                </a:solidFill>
                <a:cs typeface="Calibri"/>
              </a:rPr>
              <a:t>May 16-18</a:t>
            </a:r>
            <a:endParaRPr lang="en-US" dirty="0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2F1DE70-14BB-8911-F041-7678700AC511}"/>
              </a:ext>
            </a:extLst>
          </p:cNvPr>
          <p:cNvSpPr txBox="1"/>
          <p:nvPr/>
        </p:nvSpPr>
        <p:spPr>
          <a:xfrm>
            <a:off x="6845343" y="4382414"/>
            <a:ext cx="1981199" cy="4915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44166"/>
                </a:solidFill>
                <a:cs typeface="Calibri"/>
              </a:rPr>
              <a:t>Mar 28-30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94F434A-961A-F52F-152A-92E451628631}"/>
              </a:ext>
            </a:extLst>
          </p:cNvPr>
          <p:cNvSpPr txBox="1"/>
          <p:nvPr/>
        </p:nvSpPr>
        <p:spPr>
          <a:xfrm>
            <a:off x="1280917" y="4453728"/>
            <a:ext cx="2026024" cy="8602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44166"/>
                </a:solidFill>
                <a:cs typeface="Calibri"/>
              </a:rPr>
              <a:t>Apr 18-20</a:t>
            </a:r>
          </a:p>
          <a:p>
            <a:pPr algn="ctr"/>
            <a:r>
              <a:rPr lang="en-US" b="1" dirty="0">
                <a:solidFill>
                  <a:srgbClr val="144166"/>
                </a:solidFill>
                <a:cs typeface="Calibri"/>
              </a:rPr>
              <a:t>Oct 24-26</a:t>
            </a:r>
          </a:p>
        </p:txBody>
      </p:sp>
    </p:spTree>
    <p:extLst>
      <p:ext uri="{BB962C8B-B14F-4D97-AF65-F5344CB8AC3E}">
        <p14:creationId xmlns:p14="http://schemas.microsoft.com/office/powerpoint/2010/main" val="335618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31F5-2B4B-4B66-17E7-EFF2848B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565F-71AD-A87F-2835-AD30B655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8422"/>
            <a:ext cx="11023833" cy="4351338"/>
          </a:xfrm>
        </p:spPr>
        <p:txBody>
          <a:bodyPr/>
          <a:lstStyle/>
          <a:p>
            <a:r>
              <a:rPr lang="en-US" dirty="0"/>
              <a:t>VIP Resource Page: </a:t>
            </a:r>
            <a:r>
              <a:rPr lang="en-US" dirty="0">
                <a:hlinkClick r:id="rId2"/>
              </a:rPr>
              <a:t>www.nationalvip.org/resources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U.S. Small Business Administration: </a:t>
            </a:r>
            <a:r>
              <a:rPr lang="en-US" dirty="0">
                <a:hlinkClick r:id="rId3"/>
              </a:rPr>
              <a:t>www.sba.gov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Veteran Business Outreach Center (VBOC)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SBA District Offices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APEX Accelerators (Formerly known as PTACs): </a:t>
            </a:r>
            <a:r>
              <a:rPr lang="en-US" dirty="0">
                <a:hlinkClick r:id="rId6"/>
              </a:rPr>
              <a:t>www.aptac-us.org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30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F45B-B6E8-0362-2FCB-DE629358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Thank You VIP Sponsors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65F888-8740-199A-D795-401734609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7"/>
          <a:stretch/>
        </p:blipFill>
        <p:spPr bwMode="auto">
          <a:xfrm>
            <a:off x="1809160" y="1115291"/>
            <a:ext cx="8164398" cy="48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55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11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C50D44-EB25-AC52-A376-BB72358E18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2402" y="3994375"/>
            <a:ext cx="4592640" cy="3343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Barbara Ashe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8C5E3-B7EB-9221-3F23-A26F901F8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2402" y="4363581"/>
            <a:ext cx="4592640" cy="27734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bashe@nationalvip.org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68AD7-6C49-88D3-A0EA-8E871DC538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2401" y="4685472"/>
            <a:ext cx="4592640" cy="2773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301-738-0015 x215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E095E-6FE7-8900-05DD-9C210BEBE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2400" y="5008738"/>
            <a:ext cx="4592640" cy="2773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NationalVIP.org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39FFD8-441B-B4C9-EDBB-D28843C2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42451"/>
            <a:ext cx="31242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3EFA5-95A9-1EED-891D-0885CEA6CA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2493711"/>
            <a:ext cx="7223576" cy="751113"/>
          </a:xfrm>
        </p:spPr>
        <p:txBody>
          <a:bodyPr>
            <a:normAutofit/>
          </a:bodyPr>
          <a:lstStyle/>
          <a:p>
            <a:r>
              <a:rPr lang="en-US" sz="3800" dirty="0"/>
              <a:t>Marie A. Myszkier, MBA, CSDP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45753-FAA0-BDD2-A7F4-6B329816AFE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Procurement Specialist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5211F-1FC1-32EB-7645-327E67E845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1850" y="4012267"/>
            <a:ext cx="7233558" cy="1299962"/>
          </a:xfrm>
        </p:spPr>
        <p:txBody>
          <a:bodyPr>
            <a:normAutofit/>
          </a:bodyPr>
          <a:lstStyle/>
          <a:p>
            <a:r>
              <a:rPr lang="en-US" dirty="0"/>
              <a:t>University of North Florida</a:t>
            </a:r>
          </a:p>
          <a:p>
            <a:r>
              <a:rPr lang="en-US" dirty="0"/>
              <a:t>APEX Accelerator/PTAC</a:t>
            </a:r>
          </a:p>
        </p:txBody>
      </p:sp>
      <p:pic>
        <p:nvPicPr>
          <p:cNvPr id="13" name="Picture Placeholder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A537C89F-92E9-4DA4-BC7E-C6E59B06669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4113" r="14113"/>
          <a:stretch>
            <a:fillRect/>
          </a:stretch>
        </p:blipFill>
        <p:spPr/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F20EA1-D6C5-4D05-9849-07A5BA243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971" y="5537133"/>
            <a:ext cx="2054189" cy="564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BF08EE-EF37-4109-A56F-2CABF47EE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689" y="5448729"/>
            <a:ext cx="1889282" cy="7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0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F0C-EDC5-EF0A-BAA4-EA48E77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to Know Your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8A3A2-F030-4177-9F18-FA2CF9B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755" y="349854"/>
            <a:ext cx="2054189" cy="564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9F1635-0545-4DCC-A3B4-918F3F750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3" y="290898"/>
            <a:ext cx="1889282" cy="7413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4D74E9-FCD3-472F-8CB2-E9941996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269"/>
            <a:ext cx="9674278" cy="47053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Relationships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414042"/>
                </a:solidFill>
                <a:latin typeface="Trebuchet MS" panose="020B0703020202090204" pitchFamily="34" charset="0"/>
              </a:rPr>
              <a:t>Partnerships, Clients, Competitors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Small Business Administration (SBA)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Small Business Development Centers (SBDC)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APEX Accelerators </a:t>
            </a:r>
            <a:r>
              <a:rPr lang="en-US" sz="1600" dirty="0"/>
              <a:t>formerly Procurement Technical Assistance Centers (PTAC)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Manufacturing Extension Partnership (MEP)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Minority Business Development Agency (MBDA)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Small Business Program Offices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414042"/>
                </a:solidFill>
                <a:latin typeface="Trebuchet MS" panose="020B0703020202090204" pitchFamily="34" charset="0"/>
              </a:rPr>
              <a:t>Federal, Prime, Local, Educational, Utilities, Port/Air Authorities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SBIR/STTR Program Offices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Technology Transfer Offices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Federally Funded R&amp;D Centers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2D6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9F61AE-C36E-4716-AAC5-28AFDBA20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881" y="2596226"/>
            <a:ext cx="684482" cy="6844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EF15EB-1BFB-4282-BD99-759CB82AD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412" y="1744430"/>
            <a:ext cx="855664" cy="733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3BAADB-D1A1-4C42-81FB-D6CB2F48F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760" y="2198547"/>
            <a:ext cx="127635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E9B333-CC14-4FD4-905B-FE2C1DEE8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5031" y="3198035"/>
            <a:ext cx="1007894" cy="849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31F75D-D70C-41CE-8D5B-5214A28C3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3632" y="4651640"/>
            <a:ext cx="1911354" cy="733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068F46-93F6-4217-96F4-74A42230F1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5004" y="3484180"/>
            <a:ext cx="2961262" cy="235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F0C-EDC5-EF0A-BAA4-EA48E77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to Know Your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10AAB7-57DE-4C1B-B420-6B5DF64CD7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4501" y="1164716"/>
            <a:ext cx="11020723" cy="490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002D62"/>
                </a:solidFill>
              </a:rPr>
              <a:t>One-on-One Consulting Services</a:t>
            </a:r>
            <a:r>
              <a:rPr lang="en-US" sz="1700" dirty="0">
                <a:solidFill>
                  <a:srgbClr val="002D62"/>
                </a:solidFill>
              </a:rPr>
              <a:t>: Serve as a resource for large and small businesses, to obtain procurement technical assistance; to identify potential contractual opportunities and obtain or perform under contracts, innovation and technology grants or contracts, and other Federally funded instruments, with DoD, other Federal agencies, State and/or Local governments, and/or with Federal, State and/or Local government contractors. Regardless of where you are in the process, we will help you identify and prioritize your actions steps and </a:t>
            </a:r>
            <a:r>
              <a:rPr lang="en-US" sz="1700" i="1" dirty="0">
                <a:solidFill>
                  <a:srgbClr val="002D62"/>
                </a:solidFill>
              </a:rPr>
              <a:t>hold you accountable</a:t>
            </a:r>
            <a:r>
              <a:rPr lang="en-US" sz="1700" dirty="0">
                <a:solidFill>
                  <a:srgbClr val="002D62"/>
                </a:solidFill>
              </a:rPr>
              <a:t> to get them completed.  </a:t>
            </a:r>
            <a:r>
              <a:rPr lang="en-US" sz="1400" dirty="0">
                <a:solidFill>
                  <a:srgbClr val="002D62"/>
                </a:solidFill>
              </a:rPr>
              <a:t>Note: Innovation and technology grants or contracts refer to awards issued pursuant to the SBIR and/or STTR programs or other prototyping agreements.</a:t>
            </a:r>
            <a:endParaRPr lang="en-US" sz="1800" dirty="0">
              <a:solidFill>
                <a:srgbClr val="002D62"/>
              </a:solidFill>
            </a:endParaRPr>
          </a:p>
          <a:p>
            <a:pPr marL="285750" indent="-285750" fontAlgn="base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002D62"/>
                </a:solidFill>
              </a:rPr>
              <a:t>Marketing and Business Development Support</a:t>
            </a:r>
            <a:r>
              <a:rPr lang="en-US" sz="1700" dirty="0">
                <a:solidFill>
                  <a:srgbClr val="002D62"/>
                </a:solidFill>
              </a:rPr>
              <a:t>: Help our clients develop marketing collateral (i.e. custom capability statements, DSBS, website strategy, etc.), develop an ongoing networking and relationship strategy, and </a:t>
            </a:r>
            <a:r>
              <a:rPr lang="en-US" sz="1700" i="1" dirty="0">
                <a:solidFill>
                  <a:srgbClr val="002D62"/>
                </a:solidFill>
              </a:rPr>
              <a:t>support your opportunity capture and proposal development efforts</a:t>
            </a:r>
            <a:r>
              <a:rPr lang="en-US" sz="1700" dirty="0">
                <a:solidFill>
                  <a:srgbClr val="002D62"/>
                </a:solidFill>
              </a:rPr>
              <a:t>.  </a:t>
            </a:r>
            <a:endParaRPr lang="en-US" sz="1700" u="sng" dirty="0">
              <a:solidFill>
                <a:srgbClr val="002D62"/>
              </a:solidFill>
            </a:endParaRPr>
          </a:p>
          <a:p>
            <a:pPr marL="285750" indent="-285750" fontAlgn="base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002D62"/>
                </a:solidFill>
              </a:rPr>
              <a:t>Research Support</a:t>
            </a:r>
            <a:r>
              <a:rPr lang="en-US" sz="1700" dirty="0">
                <a:solidFill>
                  <a:srgbClr val="002D62"/>
                </a:solidFill>
              </a:rPr>
              <a:t>: Help our clients develop sustainable research strategies using both publicly available tools such as Contract Opportunities, beta.sam.gov and USAspending but also PTAC-specific tools such as FedMine, Gov$pend, and Bid-Match. </a:t>
            </a:r>
          </a:p>
          <a:p>
            <a:pPr marL="285750" indent="-285750" fontAlgn="base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002D62"/>
                </a:solidFill>
              </a:rPr>
              <a:t>Professional Development</a:t>
            </a:r>
            <a:r>
              <a:rPr lang="en-US" sz="1700" dirty="0">
                <a:solidFill>
                  <a:srgbClr val="002D62"/>
                </a:solidFill>
              </a:rPr>
              <a:t>: Through our partners at the SBDC, SBA and other agencies, we offer a training calendar throughout the year designed to help business owners, and their staff, better understand key aspects of government contracting.  PTAC clients also have access to ‘Govology’ a live and on-demand training resource at no-cost.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80FFF-C86D-439E-921C-7551717804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48" y="4656750"/>
            <a:ext cx="1683655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DF1CC-8E1B-488E-9197-49F34879CB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144" y="4656750"/>
            <a:ext cx="1524099" cy="314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B780D-C780-431D-A965-6C3AE0C83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26" y="4656750"/>
            <a:ext cx="1371719" cy="342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59D44-1360-4D03-AF6B-4BEF45530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888" y="5627295"/>
            <a:ext cx="1563248" cy="377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98A3A2-F030-4177-9F18-FA2CF9B0F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755" y="349854"/>
            <a:ext cx="2054189" cy="564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9F1635-0545-4DCC-A3B4-918F3F750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473" y="290898"/>
            <a:ext cx="1889282" cy="7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F0C-EDC5-EF0A-BAA4-EA48E77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to Know Your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8A3A2-F030-4177-9F18-FA2CF9B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755" y="349854"/>
            <a:ext cx="2054189" cy="564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9F1635-0545-4DCC-A3B4-918F3F750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3" y="290898"/>
            <a:ext cx="1889282" cy="7413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4D74E9-FCD3-472F-8CB2-E9941996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772" y="1209676"/>
            <a:ext cx="9674278" cy="4705350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/>
              <a:t>SIX STEP GATEWAY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02D62"/>
              </a:solidFill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900" b="1" dirty="0">
                <a:solidFill>
                  <a:srgbClr val="002D62"/>
                </a:solidFill>
              </a:rPr>
              <a:t>EVALUATE</a:t>
            </a:r>
            <a:br>
              <a:rPr lang="en-US" sz="2900" b="1" dirty="0">
                <a:solidFill>
                  <a:srgbClr val="002D62"/>
                </a:solidFill>
              </a:rPr>
            </a:br>
            <a:r>
              <a:rPr lang="en-US" sz="2900" dirty="0">
                <a:solidFill>
                  <a:srgbClr val="002D62"/>
                </a:solidFill>
              </a:rPr>
              <a:t>Is government contracting the right path for your business?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900" b="1" dirty="0">
                <a:solidFill>
                  <a:srgbClr val="002D62"/>
                </a:solidFill>
              </a:rPr>
              <a:t>PLAN</a:t>
            </a:r>
            <a:br>
              <a:rPr lang="en-US" sz="2900" b="1" dirty="0">
                <a:solidFill>
                  <a:srgbClr val="002D62"/>
                </a:solidFill>
              </a:rPr>
            </a:br>
            <a:r>
              <a:rPr lang="en-US" sz="2900" dirty="0">
                <a:solidFill>
                  <a:srgbClr val="002D62"/>
                </a:solidFill>
              </a:rPr>
              <a:t>Develop your plan for entering the government marketplace.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900" b="1" dirty="0">
                <a:solidFill>
                  <a:srgbClr val="002D62"/>
                </a:solidFill>
              </a:rPr>
              <a:t>REGISTER</a:t>
            </a:r>
            <a:br>
              <a:rPr lang="en-US" sz="2900" dirty="0">
                <a:solidFill>
                  <a:srgbClr val="002D62"/>
                </a:solidFill>
              </a:rPr>
            </a:br>
            <a:r>
              <a:rPr lang="en-US" sz="2900" dirty="0">
                <a:solidFill>
                  <a:srgbClr val="002D62"/>
                </a:solidFill>
              </a:rPr>
              <a:t>Complete the required business registrations.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900" b="1" dirty="0">
                <a:solidFill>
                  <a:srgbClr val="002D62"/>
                </a:solidFill>
              </a:rPr>
              <a:t>PREPARE</a:t>
            </a:r>
            <a:br>
              <a:rPr lang="en-US" sz="2900" b="1" dirty="0">
                <a:solidFill>
                  <a:srgbClr val="002D62"/>
                </a:solidFill>
              </a:rPr>
            </a:br>
            <a:r>
              <a:rPr lang="en-US" sz="2900" dirty="0">
                <a:solidFill>
                  <a:srgbClr val="002D62"/>
                </a:solidFill>
              </a:rPr>
              <a:t>Develop marketing tools and secure certifications.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900" b="1" dirty="0">
                <a:solidFill>
                  <a:srgbClr val="002D62"/>
                </a:solidFill>
              </a:rPr>
              <a:t>PURSUE</a:t>
            </a:r>
            <a:br>
              <a:rPr lang="en-US" sz="2900" b="1" dirty="0">
                <a:solidFill>
                  <a:srgbClr val="002D62"/>
                </a:solidFill>
              </a:rPr>
            </a:br>
            <a:r>
              <a:rPr lang="en-US" sz="2900" dirty="0">
                <a:solidFill>
                  <a:srgbClr val="002D62"/>
                </a:solidFill>
              </a:rPr>
              <a:t>Find, select, and pursue government opportunities.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2D62"/>
                </a:solidFill>
              </a:rPr>
              <a:t>ACHIEVE</a:t>
            </a:r>
            <a:br>
              <a:rPr lang="en-US" sz="2900" b="1" dirty="0">
                <a:solidFill>
                  <a:srgbClr val="002D62"/>
                </a:solidFill>
              </a:rPr>
            </a:br>
            <a:r>
              <a:rPr lang="en-US" sz="2900" dirty="0">
                <a:solidFill>
                  <a:srgbClr val="002D62"/>
                </a:solidFill>
              </a:rPr>
              <a:t>Win, support, and operate contracts—and win more business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A4A3F5-0548-48CA-9A51-E82F0A4FD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28" y="1793513"/>
            <a:ext cx="731304" cy="39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F0C-EDC5-EF0A-BAA4-EA48E77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to Know Your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1448-EB5E-5FFE-CF8A-042BBF49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368"/>
            <a:ext cx="11087100" cy="488472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/>
              <a:t>Leveraging Tools &amp; Resources – Federal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NAICS					</a:t>
            </a:r>
            <a:r>
              <a:rPr lang="en-US" sz="3600" dirty="0">
                <a:hlinkClick r:id="rId2"/>
              </a:rPr>
              <a:t>https://www.census.gov/naics/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SAM					</a:t>
            </a:r>
            <a:r>
              <a:rPr lang="en-US" sz="3600" dirty="0">
                <a:hlinkClick r:id="rId3"/>
              </a:rPr>
              <a:t>https://sam.gov/content/home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Dynamic Small Business Search (DSBS)	</a:t>
            </a:r>
            <a:r>
              <a:rPr lang="en-US" sz="3600" dirty="0">
                <a:hlinkClick r:id="rId4"/>
              </a:rPr>
              <a:t>https://web.sba.gov/pro-net/search/dsp_dsbs.cfm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SBA					</a:t>
            </a:r>
            <a:r>
              <a:rPr lang="en-US" sz="3600" dirty="0">
                <a:hlinkClick r:id="rId5"/>
              </a:rPr>
              <a:t>https://www.sba.gov/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SBIR/STTR				</a:t>
            </a:r>
            <a:r>
              <a:rPr lang="en-US" sz="3600" dirty="0">
                <a:hlinkClick r:id="rId6"/>
              </a:rPr>
              <a:t>https://www.sbir.gov/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Federally Funded R&amp;D Centers		</a:t>
            </a:r>
            <a:r>
              <a:rPr lang="en-US" sz="3600" dirty="0">
                <a:hlinkClick r:id="rId7"/>
              </a:rPr>
              <a:t>https://www.nsf.gov/statistics/ffrdclist/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National Technical Information Service	</a:t>
            </a:r>
            <a:r>
              <a:rPr lang="en-US" sz="3600" dirty="0">
                <a:hlinkClick r:id="rId8"/>
              </a:rPr>
              <a:t>https://www.ntis.gov/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SAM – Contract Data			</a:t>
            </a:r>
            <a:r>
              <a:rPr lang="en-US" sz="3600" dirty="0">
                <a:hlinkClick r:id="rId9"/>
              </a:rPr>
              <a:t>https://sam.gov/content/contract-data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USA Spending 				</a:t>
            </a:r>
            <a:r>
              <a:rPr lang="en-US" sz="3600" dirty="0">
                <a:hlinkClick r:id="rId10"/>
              </a:rPr>
              <a:t>https://www.usaspending.gov/</a:t>
            </a:r>
            <a:endParaRPr lang="en-US" sz="3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Acquisition Gov				</a:t>
            </a:r>
            <a:r>
              <a:rPr lang="en-US" sz="3600" dirty="0">
                <a:hlinkClick r:id="rId11"/>
              </a:rPr>
              <a:t>https://www.acquisition.gov/procurement-forecasts</a:t>
            </a:r>
            <a:r>
              <a:rPr lang="en-US" sz="3600" dirty="0"/>
              <a:t>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/>
              <a:t> – Agency Recurring Procurement Forecasts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Disaster Assistance			</a:t>
            </a:r>
            <a:r>
              <a:rPr lang="en-US" sz="3600" dirty="0">
                <a:hlinkClick r:id="rId12"/>
              </a:rPr>
              <a:t>https://www.disasterassistance.gov/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USA Gov				</a:t>
            </a:r>
            <a:r>
              <a:rPr lang="en-US" sz="3600" dirty="0">
                <a:hlinkClick r:id="rId13"/>
              </a:rPr>
              <a:t>https://www.usa.gov/</a:t>
            </a:r>
            <a:r>
              <a:rPr lang="en-US" sz="3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Benefits Gov				</a:t>
            </a:r>
            <a:r>
              <a:rPr lang="en-US" sz="3600" dirty="0">
                <a:hlinkClick r:id="rId14"/>
              </a:rPr>
              <a:t>https://www.benefits.gov/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D4AFE-0C4B-49FB-8CD6-E5C807CA3F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5755" y="349854"/>
            <a:ext cx="2054189" cy="564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8ABE4-4981-441C-B2BB-367DA8E325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6473" y="290898"/>
            <a:ext cx="1889282" cy="7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F0C-EDC5-EF0A-BAA4-EA48E777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to Know Your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1448-EB5E-5FFE-CF8A-042BBF49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284514"/>
            <a:ext cx="11070771" cy="46182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/>
              <a:t>Professional and Business Development Associations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National Contract Management Association (NCMA)		</a:t>
            </a:r>
            <a:r>
              <a:rPr lang="en-US" sz="2800" dirty="0">
                <a:hlinkClick r:id="rId2"/>
              </a:rPr>
              <a:t>https://www.ncmahq.org/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Society of American Military Engineers (SAME)			</a:t>
            </a:r>
            <a:r>
              <a:rPr lang="en-US" sz="2800" dirty="0">
                <a:hlinkClick r:id="rId3"/>
              </a:rPr>
              <a:t>https://www.same.org/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National Defense Industrial Association (NDIA)			</a:t>
            </a:r>
            <a:r>
              <a:rPr lang="en-US" sz="2800" dirty="0">
                <a:hlinkClick r:id="rId4"/>
              </a:rPr>
              <a:t>https://www.ndia.org/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National Defense Transportation Association (NDTA)		</a:t>
            </a:r>
            <a:r>
              <a:rPr lang="en-US" sz="2800" dirty="0">
                <a:hlinkClick r:id="rId5"/>
              </a:rPr>
              <a:t>https://www.ndtahq.com/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National 8(a) Small Business Association 	</a:t>
            </a:r>
            <a:r>
              <a:rPr lang="en-US" sz="2800" dirty="0">
                <a:hlinkClick r:id="rId6"/>
              </a:rPr>
              <a:t>https://www.national8aassociation.org/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Women’s Business Enterprise National Council (WBENC)	</a:t>
            </a:r>
            <a:r>
              <a:rPr lang="en-US" sz="2800" dirty="0">
                <a:hlinkClick r:id="rId7"/>
              </a:rPr>
              <a:t>https://www.wbenc.org/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National Association of Women Business Owners (NAWBO)	</a:t>
            </a:r>
            <a:r>
              <a:rPr lang="en-US" sz="2800" dirty="0">
                <a:hlinkClick r:id="rId8"/>
              </a:rPr>
              <a:t>https://www.nawbo.org/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Women Impacting Public Policy (WIPP)			</a:t>
            </a:r>
            <a:r>
              <a:rPr lang="en-US" sz="2800" dirty="0">
                <a:hlinkClick r:id="rId9"/>
              </a:rPr>
              <a:t>https://www.wipp.org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HUBZone Council				</a:t>
            </a:r>
            <a:r>
              <a:rPr lang="en-US" sz="2800" dirty="0">
                <a:hlinkClick r:id="rId10"/>
              </a:rPr>
              <a:t>https://www.hubzonecouncil.org/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National Veteran Small Business Coalition (NVSBC)		</a:t>
            </a:r>
            <a:r>
              <a:rPr lang="en-US" sz="2800" dirty="0">
                <a:hlinkClick r:id="rId11"/>
              </a:rPr>
              <a:t>https://nvsbc.org/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CF383-4457-4CDC-8948-0CF2B40CB1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5755" y="349854"/>
            <a:ext cx="2054189" cy="564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A4B7C3-9748-4851-89CE-E1F0522FCE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46473" y="290898"/>
            <a:ext cx="1889282" cy="7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DD4D-E099-6CAF-5FA3-2A78FCED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951"/>
            <a:ext cx="6571146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5678-238C-C732-6484-7D28F557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13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Relationships Still Matter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Leverage Your Resources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Be Open to New Avenues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0E763-7434-4BA2-9F84-82D8707A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346" y="353731"/>
            <a:ext cx="3944454" cy="737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BF3C80-4B96-443D-B265-1F8683F49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8027" y="1599973"/>
            <a:ext cx="3288387" cy="3288387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C80A14-BAAB-44E3-A49F-38F63C7AD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610" y="3935860"/>
            <a:ext cx="165775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1297</Words>
  <Application>Microsoft Macintosh PowerPoint</Application>
  <PresentationFormat>Widescreen</PresentationFormat>
  <Paragraphs>155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Elephant</vt:lpstr>
      <vt:lpstr>Montserrat</vt:lpstr>
      <vt:lpstr>OldErika</vt:lpstr>
      <vt:lpstr>Segoe UI</vt:lpstr>
      <vt:lpstr>Source Sans Pro</vt:lpstr>
      <vt:lpstr>Trebuchet MS</vt:lpstr>
      <vt:lpstr>Wingdings</vt:lpstr>
      <vt:lpstr>Office Theme</vt:lpstr>
      <vt:lpstr>Get to Know Your Resources </vt:lpstr>
      <vt:lpstr>Marie A. Myszkier, MBA, CSDP</vt:lpstr>
      <vt:lpstr>PowerPoint Presentation</vt:lpstr>
      <vt:lpstr>Get to Know Your Resources</vt:lpstr>
      <vt:lpstr>Get to Know Your Resources</vt:lpstr>
      <vt:lpstr>Get to Know Your Resources</vt:lpstr>
      <vt:lpstr>Get to Know Your Resources</vt:lpstr>
      <vt:lpstr>Get to Know Your Resources</vt:lpstr>
      <vt:lpstr>Key Takeaways</vt:lpstr>
      <vt:lpstr>PowerPoint Presentation</vt:lpstr>
      <vt:lpstr>PowerPoint Presentation</vt:lpstr>
      <vt:lpstr>PowerPoint Presentation</vt:lpstr>
      <vt:lpstr>Get to Know Your Resources</vt:lpstr>
      <vt:lpstr>PowerPoint Presentation</vt:lpstr>
      <vt:lpstr>Accelerating Growth:  What is VIP?</vt:lpstr>
      <vt:lpstr>Accelerating Growth:  What is VIP?</vt:lpstr>
      <vt:lpstr>PowerPoint Presentation</vt:lpstr>
      <vt:lpstr>PowerPoint Presentation</vt:lpstr>
      <vt:lpstr>PowerPoint Presentation</vt:lpstr>
      <vt:lpstr>PowerPoint Presentation</vt:lpstr>
      <vt:lpstr>VIP Upcoming 2023 Programs</vt:lpstr>
      <vt:lpstr>Resources</vt:lpstr>
      <vt:lpstr>Thank You VIP Sponsors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McKenzie Carter</dc:creator>
  <cp:lastModifiedBy>McKenzie Carter</cp:lastModifiedBy>
  <cp:revision>51</cp:revision>
  <dcterms:created xsi:type="dcterms:W3CDTF">2022-11-29T14:54:37Z</dcterms:created>
  <dcterms:modified xsi:type="dcterms:W3CDTF">2023-02-13T12:41:49Z</dcterms:modified>
</cp:coreProperties>
</file>