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media/image115.jpg" ContentType="image/jpe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6" r:id="rId5"/>
  </p:sldMasterIdLst>
  <p:sldIdLst>
    <p:sldId id="259" r:id="rId6"/>
    <p:sldId id="262" r:id="rId7"/>
    <p:sldId id="263" r:id="rId8"/>
    <p:sldId id="275" r:id="rId9"/>
    <p:sldId id="278" r:id="rId10"/>
    <p:sldId id="1119" r:id="rId11"/>
    <p:sldId id="273" r:id="rId12"/>
    <p:sldId id="277" r:id="rId13"/>
    <p:sldId id="1122" r:id="rId14"/>
    <p:sldId id="1120" r:id="rId15"/>
    <p:sldId id="258" r:id="rId16"/>
    <p:sldId id="283" r:id="rId17"/>
    <p:sldId id="261" r:id="rId18"/>
    <p:sldId id="284" r:id="rId19"/>
    <p:sldId id="285" r:id="rId20"/>
    <p:sldId id="1118" r:id="rId21"/>
    <p:sldId id="632" r:id="rId22"/>
    <p:sldId id="256" r:id="rId23"/>
    <p:sldId id="257" r:id="rId24"/>
    <p:sldId id="1121" r:id="rId25"/>
    <p:sldId id="279" r:id="rId26"/>
    <p:sldId id="280" r:id="rId27"/>
    <p:sldId id="281" r:id="rId28"/>
    <p:sldId id="282" r:id="rId29"/>
    <p:sldId id="269" r:id="rId30"/>
    <p:sldId id="26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2C4F"/>
    <a:srgbClr val="83A2B9"/>
    <a:srgbClr val="991320"/>
    <a:srgbClr val="620000"/>
    <a:srgbClr val="BCBE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4B75FE-A311-424B-BA67-C46BF6551223}" v="2" dt="2024-01-29T18:30:09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46" autoAdjust="0"/>
    <p:restoredTop sz="96327"/>
  </p:normalViewPr>
  <p:slideViewPr>
    <p:cSldViewPr snapToGrid="0">
      <p:cViewPr varScale="1">
        <p:scale>
          <a:sx n="121" d="100"/>
          <a:sy n="121" d="100"/>
        </p:scale>
        <p:origin x="6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LOTT, JEFFREY H CIV USAF AFMC AFMC/SB" userId="3476da20-9798-44ba-8292-00bdbe5b2704" providerId="ADAL" clId="{994B75FE-A311-424B-BA67-C46BF6551223}"/>
    <pc:docChg chg="custSel modSld">
      <pc:chgData name="MELLOTT, JEFFREY H CIV USAF AFMC AFMC/SB" userId="3476da20-9798-44ba-8292-00bdbe5b2704" providerId="ADAL" clId="{994B75FE-A311-424B-BA67-C46BF6551223}" dt="2024-01-29T18:30:19.498" v="14" actId="27636"/>
      <pc:docMkLst>
        <pc:docMk/>
      </pc:docMkLst>
      <pc:sldChg chg="modSp mod">
        <pc:chgData name="MELLOTT, JEFFREY H CIV USAF AFMC AFMC/SB" userId="3476da20-9798-44ba-8292-00bdbe5b2704" providerId="ADAL" clId="{994B75FE-A311-424B-BA67-C46BF6551223}" dt="2024-01-29T18:30:19.498" v="14" actId="27636"/>
        <pc:sldMkLst>
          <pc:docMk/>
          <pc:sldMk cId="2957762888" sldId="267"/>
        </pc:sldMkLst>
        <pc:spChg chg="mod">
          <ac:chgData name="MELLOTT, JEFFREY H CIV USAF AFMC AFMC/SB" userId="3476da20-9798-44ba-8292-00bdbe5b2704" providerId="ADAL" clId="{994B75FE-A311-424B-BA67-C46BF6551223}" dt="2024-01-29T18:28:10.002" v="5" actId="27636"/>
          <ac:spMkLst>
            <pc:docMk/>
            <pc:sldMk cId="2957762888" sldId="267"/>
            <ac:spMk id="7" creationId="{6972421F-0F86-1A8C-39D3-04B9240FD279}"/>
          </ac:spMkLst>
        </pc:spChg>
        <pc:spChg chg="mod">
          <ac:chgData name="MELLOTT, JEFFREY H CIV USAF AFMC AFMC/SB" userId="3476da20-9798-44ba-8292-00bdbe5b2704" providerId="ADAL" clId="{994B75FE-A311-424B-BA67-C46BF6551223}" dt="2024-01-29T18:28:00.068" v="3" actId="27636"/>
          <ac:spMkLst>
            <pc:docMk/>
            <pc:sldMk cId="2957762888" sldId="267"/>
            <ac:spMk id="8" creationId="{D915B4D4-5D4E-48EA-AE4A-DFEA3B684587}"/>
          </ac:spMkLst>
        </pc:spChg>
        <pc:spChg chg="mod">
          <ac:chgData name="MELLOTT, JEFFREY H CIV USAF AFMC AFMC/SB" userId="3476da20-9798-44ba-8292-00bdbe5b2704" providerId="ADAL" clId="{994B75FE-A311-424B-BA67-C46BF6551223}" dt="2024-01-29T18:28:27.766" v="6"/>
          <ac:spMkLst>
            <pc:docMk/>
            <pc:sldMk cId="2957762888" sldId="267"/>
            <ac:spMk id="9" creationId="{9904037C-AA75-D720-D35D-BD7C089A7D39}"/>
          </ac:spMkLst>
        </pc:spChg>
        <pc:spChg chg="mod">
          <ac:chgData name="MELLOTT, JEFFREY H CIV USAF AFMC AFMC/SB" userId="3476da20-9798-44ba-8292-00bdbe5b2704" providerId="ADAL" clId="{994B75FE-A311-424B-BA67-C46BF6551223}" dt="2024-01-29T18:30:19.498" v="14" actId="27636"/>
          <ac:spMkLst>
            <pc:docMk/>
            <pc:sldMk cId="2957762888" sldId="267"/>
            <ac:spMk id="13" creationId="{40252044-352C-9848-D68D-D4CBD2C308B0}"/>
          </ac:spMkLst>
        </pc:spChg>
        <pc:spChg chg="mod">
          <ac:chgData name="MELLOTT, JEFFREY H CIV USAF AFMC AFMC/SB" userId="3476da20-9798-44ba-8292-00bdbe5b2704" providerId="ADAL" clId="{994B75FE-A311-424B-BA67-C46BF6551223}" dt="2024-01-29T18:28:50.845" v="8"/>
          <ac:spMkLst>
            <pc:docMk/>
            <pc:sldMk cId="2957762888" sldId="267"/>
            <ac:spMk id="18" creationId="{850F8179-C5CC-1B8F-B9C7-AE58A3044115}"/>
          </ac:spMkLst>
        </pc:spChg>
        <pc:spChg chg="mod">
          <ac:chgData name="MELLOTT, JEFFREY H CIV USAF AFMC AFMC/SB" userId="3476da20-9798-44ba-8292-00bdbe5b2704" providerId="ADAL" clId="{994B75FE-A311-424B-BA67-C46BF6551223}" dt="2024-01-29T18:29:03.766" v="9"/>
          <ac:spMkLst>
            <pc:docMk/>
            <pc:sldMk cId="2957762888" sldId="267"/>
            <ac:spMk id="20" creationId="{9DBD9DF4-3C4E-0C25-048E-479D86BA1AF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red and blue rectangles&#10;&#10;Description automatically generated">
            <a:extLst>
              <a:ext uri="{FF2B5EF4-FFF2-40B4-BE49-F238E27FC236}">
                <a16:creationId xmlns:a16="http://schemas.microsoft.com/office/drawing/2014/main" id="{CE8ADB8D-A0DE-6107-80F7-56ED29F1A7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8247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7DF8BA-033F-B38B-B223-1BF2F4427DDB}"/>
              </a:ext>
            </a:extLst>
          </p:cNvPr>
          <p:cNvSpPr/>
          <p:nvPr userDrawn="1"/>
        </p:nvSpPr>
        <p:spPr>
          <a:xfrm>
            <a:off x="0" y="834887"/>
            <a:ext cx="12182477" cy="4387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98C15B-7720-910F-DFB4-FE26D03AC2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727" y="1879091"/>
            <a:ext cx="5022239" cy="2465400"/>
          </a:xfrm>
        </p:spPr>
        <p:txBody>
          <a:bodyPr anchor="b"/>
          <a:lstStyle>
            <a:lvl1pPr algn="l">
              <a:lnSpc>
                <a:spcPct val="85000"/>
              </a:lnSpc>
              <a:defRPr sz="6000" b="1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SESSION 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6DB4A1-0445-363B-CF85-02049F19EE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1180" y="5820042"/>
            <a:ext cx="7051585" cy="440080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Speaker(s) / Moderator</a:t>
            </a:r>
          </a:p>
        </p:txBody>
      </p:sp>
      <p:pic>
        <p:nvPicPr>
          <p:cNvPr id="15" name="Picture 1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99930086-7A01-C95F-3221-C67483148F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2821" y="5020175"/>
            <a:ext cx="2639761" cy="2039815"/>
          </a:xfrm>
          <a:prstGeom prst="rect">
            <a:avLst/>
          </a:prstGeom>
        </p:spPr>
      </p:pic>
      <p:pic>
        <p:nvPicPr>
          <p:cNvPr id="6" name="Picture 5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0E201B62-620A-6DB5-3F9B-032419EF68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428" y="1992374"/>
            <a:ext cx="5112027" cy="20723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2E43FD8-FC5B-61E8-4B94-065966187D6C}"/>
              </a:ext>
            </a:extLst>
          </p:cNvPr>
          <p:cNvSpPr/>
          <p:nvPr userDrawn="1"/>
        </p:nvSpPr>
        <p:spPr>
          <a:xfrm>
            <a:off x="7934177" y="5222161"/>
            <a:ext cx="656418" cy="1635839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D24BFA-71CB-7E34-BB24-59D07833A689}"/>
              </a:ext>
            </a:extLst>
          </p:cNvPr>
          <p:cNvSpPr/>
          <p:nvPr userDrawn="1"/>
        </p:nvSpPr>
        <p:spPr>
          <a:xfrm>
            <a:off x="5920068" y="0"/>
            <a:ext cx="2929148" cy="822187"/>
          </a:xfrm>
          <a:prstGeom prst="rect">
            <a:avLst/>
          </a:prstGeom>
          <a:solidFill>
            <a:srgbClr val="62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48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060B86-E090-A1FF-C501-641080D810AA}"/>
              </a:ext>
            </a:extLst>
          </p:cNvPr>
          <p:cNvSpPr/>
          <p:nvPr userDrawn="1"/>
        </p:nvSpPr>
        <p:spPr>
          <a:xfrm>
            <a:off x="0" y="0"/>
            <a:ext cx="4823012" cy="685800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A91A1F-0042-C837-171E-E31D4DFBA390}"/>
              </a:ext>
            </a:extLst>
          </p:cNvPr>
          <p:cNvSpPr/>
          <p:nvPr userDrawn="1"/>
        </p:nvSpPr>
        <p:spPr>
          <a:xfrm>
            <a:off x="4823012" y="0"/>
            <a:ext cx="736898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D5AAE8-6787-35A8-FDA6-C019AAF80A42}"/>
              </a:ext>
            </a:extLst>
          </p:cNvPr>
          <p:cNvSpPr/>
          <p:nvPr userDrawn="1"/>
        </p:nvSpPr>
        <p:spPr>
          <a:xfrm>
            <a:off x="412377" y="449864"/>
            <a:ext cx="3998259" cy="4267200"/>
          </a:xfrm>
          <a:prstGeom prst="rect">
            <a:avLst/>
          </a:prstGeom>
          <a:noFill/>
          <a:ln w="38100">
            <a:solidFill>
              <a:srgbClr val="0E2C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9F3B228-7581-3F14-61CD-083420B0F1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377" y="4919033"/>
            <a:ext cx="3998259" cy="1737674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7B26FAA-9B44-F293-CA92-54A7BECBB3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72545" y="899059"/>
            <a:ext cx="6151419" cy="5307776"/>
          </a:xfrm>
        </p:spPr>
        <p:txBody>
          <a:bodyPr/>
          <a:lstStyle>
            <a:lvl1pPr>
              <a:defRPr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Insert content here.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78A585-8300-39E8-4B30-129F46F9D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635" y="899059"/>
            <a:ext cx="3191742" cy="155319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5400" b="1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760038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98692D-728B-5AE0-D9D3-8FFF6C232179}"/>
              </a:ext>
            </a:extLst>
          </p:cNvPr>
          <p:cNvSpPr/>
          <p:nvPr userDrawn="1"/>
        </p:nvSpPr>
        <p:spPr>
          <a:xfrm>
            <a:off x="0" y="0"/>
            <a:ext cx="7742582" cy="1413012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A54A4A-A61F-4CBF-BA26-404F1A89B348}"/>
              </a:ext>
            </a:extLst>
          </p:cNvPr>
          <p:cNvSpPr/>
          <p:nvPr userDrawn="1"/>
        </p:nvSpPr>
        <p:spPr>
          <a:xfrm>
            <a:off x="7742582" y="0"/>
            <a:ext cx="1361662" cy="1413012"/>
          </a:xfrm>
          <a:prstGeom prst="rect">
            <a:avLst/>
          </a:prstGeom>
          <a:solidFill>
            <a:srgbClr val="991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0602A1-E998-1E1C-5588-8C4AA73F6458}"/>
              </a:ext>
            </a:extLst>
          </p:cNvPr>
          <p:cNvSpPr/>
          <p:nvPr userDrawn="1"/>
        </p:nvSpPr>
        <p:spPr>
          <a:xfrm>
            <a:off x="9104244" y="0"/>
            <a:ext cx="3087756" cy="1413012"/>
          </a:xfrm>
          <a:prstGeom prst="rect">
            <a:avLst/>
          </a:prstGeom>
          <a:solidFill>
            <a:srgbClr val="62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7B26FAA-9B44-F293-CA92-54A7BECBB3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1114" y="1594673"/>
            <a:ext cx="10742386" cy="4247327"/>
          </a:xfrm>
        </p:spPr>
        <p:txBody>
          <a:bodyPr/>
          <a:lstStyle>
            <a:lvl1pPr>
              <a:defRPr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Insert content here.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78A585-8300-39E8-4B30-129F46F9D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1114" y="519113"/>
            <a:ext cx="6335485" cy="58238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4000" b="1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36756E-3668-7B5C-E777-C557B3BEB259}"/>
              </a:ext>
            </a:extLst>
          </p:cNvPr>
          <p:cNvSpPr/>
          <p:nvPr userDrawn="1"/>
        </p:nvSpPr>
        <p:spPr>
          <a:xfrm>
            <a:off x="0" y="6111240"/>
            <a:ext cx="12187238" cy="74676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EF6978-7727-9F17-AD07-E710B5E6629D}"/>
              </a:ext>
            </a:extLst>
          </p:cNvPr>
          <p:cNvSpPr txBox="1"/>
          <p:nvPr userDrawn="1"/>
        </p:nvSpPr>
        <p:spPr>
          <a:xfrm>
            <a:off x="-1" y="6395937"/>
            <a:ext cx="12191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spc="300" dirty="0">
                <a:solidFill>
                  <a:srgbClr val="0E2C4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 NATIONAL SMALL BUSINESS CONFERENCE   •   ATLANTA, GEORGIA   •   NATIONAL8aASSOCIATION.ORG</a:t>
            </a:r>
          </a:p>
        </p:txBody>
      </p:sp>
    </p:spTree>
    <p:extLst>
      <p:ext uri="{BB962C8B-B14F-4D97-AF65-F5344CB8AC3E}">
        <p14:creationId xmlns:p14="http://schemas.microsoft.com/office/powerpoint/2010/main" val="3053190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98692D-728B-5AE0-D9D3-8FFF6C232179}"/>
              </a:ext>
            </a:extLst>
          </p:cNvPr>
          <p:cNvSpPr/>
          <p:nvPr userDrawn="1"/>
        </p:nvSpPr>
        <p:spPr>
          <a:xfrm>
            <a:off x="0" y="0"/>
            <a:ext cx="7742582" cy="1413012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2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A54A4A-A61F-4CBF-BA26-404F1A89B348}"/>
              </a:ext>
            </a:extLst>
          </p:cNvPr>
          <p:cNvSpPr/>
          <p:nvPr userDrawn="1"/>
        </p:nvSpPr>
        <p:spPr>
          <a:xfrm>
            <a:off x="7742582" y="0"/>
            <a:ext cx="1361662" cy="1413012"/>
          </a:xfrm>
          <a:prstGeom prst="rect">
            <a:avLst/>
          </a:prstGeom>
          <a:solidFill>
            <a:srgbClr val="991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E2C4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0602A1-E998-1E1C-5588-8C4AA73F6458}"/>
              </a:ext>
            </a:extLst>
          </p:cNvPr>
          <p:cNvSpPr/>
          <p:nvPr userDrawn="1"/>
        </p:nvSpPr>
        <p:spPr>
          <a:xfrm>
            <a:off x="9104244" y="0"/>
            <a:ext cx="3087756" cy="1413012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7B26FAA-9B44-F293-CA92-54A7BECBB3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1114" y="1594673"/>
            <a:ext cx="10742386" cy="4247327"/>
          </a:xfrm>
        </p:spPr>
        <p:txBody>
          <a:bodyPr/>
          <a:lstStyle>
            <a:lvl1pPr>
              <a:defRPr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Insert content here.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78A585-8300-39E8-4B30-129F46F9D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1114" y="519113"/>
            <a:ext cx="6335485" cy="58238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4000" b="1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Key Takeaways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36756E-3668-7B5C-E777-C557B3BEB259}"/>
              </a:ext>
            </a:extLst>
          </p:cNvPr>
          <p:cNvSpPr/>
          <p:nvPr userDrawn="1"/>
        </p:nvSpPr>
        <p:spPr>
          <a:xfrm>
            <a:off x="0" y="6111240"/>
            <a:ext cx="12187238" cy="74676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EF6978-7727-9F17-AD07-E710B5E6629D}"/>
              </a:ext>
            </a:extLst>
          </p:cNvPr>
          <p:cNvSpPr txBox="1"/>
          <p:nvPr userDrawn="1"/>
        </p:nvSpPr>
        <p:spPr>
          <a:xfrm>
            <a:off x="-1" y="6395937"/>
            <a:ext cx="12191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spc="300" dirty="0">
                <a:solidFill>
                  <a:srgbClr val="0E2C4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 NATIONAL SMALL BUSINESS CONFERENCE   •   ATLANTA, GEORGIA   •   NATIONAL8aASSOCIATION.ORG</a:t>
            </a:r>
          </a:p>
        </p:txBody>
      </p:sp>
    </p:spTree>
    <p:extLst>
      <p:ext uri="{BB962C8B-B14F-4D97-AF65-F5344CB8AC3E}">
        <p14:creationId xmlns:p14="http://schemas.microsoft.com/office/powerpoint/2010/main" val="3407730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scape with trees and buildings&#10;&#10;Description automatically generated">
            <a:extLst>
              <a:ext uri="{FF2B5EF4-FFF2-40B4-BE49-F238E27FC236}">
                <a16:creationId xmlns:a16="http://schemas.microsoft.com/office/drawing/2014/main" id="{5FB77332-BA35-8CB4-F009-36D7EA1CA5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9364" y="-108309"/>
            <a:ext cx="12385966" cy="67504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714320-1CB5-43C9-0F15-97EA257E21F8}"/>
              </a:ext>
            </a:extLst>
          </p:cNvPr>
          <p:cNvSpPr txBox="1"/>
          <p:nvPr userDrawn="1"/>
        </p:nvSpPr>
        <p:spPr>
          <a:xfrm>
            <a:off x="1209111" y="2626480"/>
            <a:ext cx="115366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800" b="1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QUESTIONS?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28CAB98-A2DB-B81E-547C-5D30C652FF35}"/>
              </a:ext>
            </a:extLst>
          </p:cNvPr>
          <p:cNvCxnSpPr>
            <a:cxnSpLocks/>
          </p:cNvCxnSpPr>
          <p:nvPr userDrawn="1"/>
        </p:nvCxnSpPr>
        <p:spPr>
          <a:xfrm>
            <a:off x="756200" y="2757820"/>
            <a:ext cx="0" cy="1342360"/>
          </a:xfrm>
          <a:prstGeom prst="line">
            <a:avLst/>
          </a:prstGeom>
          <a:ln w="38100">
            <a:solidFill>
              <a:srgbClr val="0E2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1C3BAEF-030C-1BD2-C178-940866705C68}"/>
              </a:ext>
            </a:extLst>
          </p:cNvPr>
          <p:cNvSpPr/>
          <p:nvPr userDrawn="1"/>
        </p:nvSpPr>
        <p:spPr>
          <a:xfrm>
            <a:off x="0" y="6111240"/>
            <a:ext cx="12187238" cy="74676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C41E42-52A2-54C9-CD7A-A478398253FA}"/>
              </a:ext>
            </a:extLst>
          </p:cNvPr>
          <p:cNvSpPr txBox="1"/>
          <p:nvPr userDrawn="1"/>
        </p:nvSpPr>
        <p:spPr>
          <a:xfrm>
            <a:off x="-1" y="6395937"/>
            <a:ext cx="12191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spc="300" dirty="0">
                <a:solidFill>
                  <a:srgbClr val="0E2C4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 NATIONAL SMALL BUSINESS CONFERENCE   •   ATLANTA, GEORGIA   •   NATIONAL8aASSOCIATION.ORG</a:t>
            </a:r>
          </a:p>
        </p:txBody>
      </p:sp>
    </p:spTree>
    <p:extLst>
      <p:ext uri="{BB962C8B-B14F-4D97-AF65-F5344CB8AC3E}">
        <p14:creationId xmlns:p14="http://schemas.microsoft.com/office/powerpoint/2010/main" val="315616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A white background with letters&#10;&#10;Description automatically generated">
            <a:extLst>
              <a:ext uri="{FF2B5EF4-FFF2-40B4-BE49-F238E27FC236}">
                <a16:creationId xmlns:a16="http://schemas.microsoft.com/office/drawing/2014/main" id="{593A8B89-A329-3146-7AF8-B7F81FC327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87238" cy="6860681"/>
          </a:xfrm>
          <a:prstGeom prst="rect">
            <a:avLst/>
          </a:prstGeom>
        </p:spPr>
      </p:pic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64632A03-E9E1-DADF-9596-9685E14D59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21053" y="1385443"/>
            <a:ext cx="3444480" cy="334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Speaker Name, Organization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98D5E2A2-60AB-F7E4-B8B6-5254F7809B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21053" y="1733869"/>
            <a:ext cx="3444480" cy="277341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Email Address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9A5682AE-B2CD-398E-36F5-D185D1CCBB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21052" y="2034978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Phone Number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F8B2245F-40B1-7425-71F4-CC195F7D5E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21051" y="2330536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96280A95-2BB2-46A6-FA14-2569C26319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07278" y="1385443"/>
            <a:ext cx="3444480" cy="334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Speaker Name, Organization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318DB3C0-8E48-338B-FCF6-ED1D88BAE8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7278" y="1733869"/>
            <a:ext cx="3444480" cy="277341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Email Address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D3DD0E9E-3A8D-E635-6CD9-4AE62A6B6B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7277" y="2021124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Phone Number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B4CA74DB-FC05-552D-2BBE-9E99E5AA1C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07276" y="2309755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A0755045-16C7-9D2B-BC22-E83CC749D1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321053" y="3003784"/>
            <a:ext cx="3444480" cy="334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Speaker Name, Organization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63E70320-3D11-B750-9AA3-C8A852D04D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321053" y="3345285"/>
            <a:ext cx="3444480" cy="277341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Email Address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5FA8A380-5646-9422-3709-316C09FD69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21052" y="3632538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Phone Number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C28E4D95-1585-88E4-499E-2255A65C400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21051" y="3921169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18583ACF-8E49-5E40-1E15-045CEA8A294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07278" y="3003784"/>
            <a:ext cx="3444480" cy="334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Speaker Name, Organization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AC6D022C-4B3A-5452-2A7C-5BD5C4F4829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07277" y="3632538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Phone Number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D13110B0-2BB8-CA46-8A8C-0F7B63CD93E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07276" y="3921169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5B40169C-734D-D554-798C-3C73AB512B3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1053" y="4614873"/>
            <a:ext cx="3444480" cy="334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Speaker Name, Organization</a:t>
            </a:r>
          </a:p>
        </p:txBody>
      </p:sp>
      <p:sp>
        <p:nvSpPr>
          <p:cNvPr id="43" name="Text Placeholder 25">
            <a:extLst>
              <a:ext uri="{FF2B5EF4-FFF2-40B4-BE49-F238E27FC236}">
                <a16:creationId xmlns:a16="http://schemas.microsoft.com/office/drawing/2014/main" id="{0EFA9414-20A7-5F53-132B-71EE10245F2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321053" y="4963301"/>
            <a:ext cx="3444480" cy="277341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Email Address</a:t>
            </a:r>
          </a:p>
        </p:txBody>
      </p:sp>
      <p:sp>
        <p:nvSpPr>
          <p:cNvPr id="44" name="Text Placeholder 25">
            <a:extLst>
              <a:ext uri="{FF2B5EF4-FFF2-40B4-BE49-F238E27FC236}">
                <a16:creationId xmlns:a16="http://schemas.microsoft.com/office/drawing/2014/main" id="{8592963C-560B-2DCF-426E-6AA7402B0FB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321052" y="5250554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Phone Number</a:t>
            </a:r>
          </a:p>
        </p:txBody>
      </p:sp>
      <p:sp>
        <p:nvSpPr>
          <p:cNvPr id="45" name="Text Placeholder 25">
            <a:extLst>
              <a:ext uri="{FF2B5EF4-FFF2-40B4-BE49-F238E27FC236}">
                <a16:creationId xmlns:a16="http://schemas.microsoft.com/office/drawing/2014/main" id="{B652823E-5EF0-4EC1-F84D-ECB7D975D1A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321051" y="5532258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004151CF-FC42-88F3-AD4E-76C31E0B9D8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07278" y="4614873"/>
            <a:ext cx="3444480" cy="334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Speaker Name, Organization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C467C00B-D4B8-2230-D5F1-C56845D31B9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07278" y="4963301"/>
            <a:ext cx="3444480" cy="277341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Email Address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DB5327B5-C9E3-C360-FE8E-C6562849781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07277" y="5250554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Phone Number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B080EDC6-600B-AD6A-DBF3-3B3780027AF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07276" y="5532255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C7CE92E5-B3D1-BF4F-F972-0A5789B4F2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403656" y="3345285"/>
            <a:ext cx="3444480" cy="277341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Email Address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D0BEED0-DC58-F947-2CB7-14031963F186}"/>
              </a:ext>
            </a:extLst>
          </p:cNvPr>
          <p:cNvCxnSpPr>
            <a:cxnSpLocks/>
          </p:cNvCxnSpPr>
          <p:nvPr userDrawn="1"/>
        </p:nvCxnSpPr>
        <p:spPr>
          <a:xfrm>
            <a:off x="6083121" y="1385443"/>
            <a:ext cx="0" cy="4521135"/>
          </a:xfrm>
          <a:prstGeom prst="line">
            <a:avLst/>
          </a:prstGeom>
          <a:ln w="38100">
            <a:solidFill>
              <a:srgbClr val="0E2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D9DC733A-FA10-AF56-A4DB-F4C609D69C1A}"/>
              </a:ext>
            </a:extLst>
          </p:cNvPr>
          <p:cNvSpPr/>
          <p:nvPr userDrawn="1"/>
        </p:nvSpPr>
        <p:spPr>
          <a:xfrm>
            <a:off x="0" y="6111240"/>
            <a:ext cx="12187238" cy="74676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2E51C28-C87E-8E4C-DC31-66A29F906C5C}"/>
              </a:ext>
            </a:extLst>
          </p:cNvPr>
          <p:cNvSpPr txBox="1"/>
          <p:nvPr userDrawn="1"/>
        </p:nvSpPr>
        <p:spPr>
          <a:xfrm>
            <a:off x="-1" y="6395937"/>
            <a:ext cx="12191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spc="300" dirty="0">
                <a:solidFill>
                  <a:srgbClr val="0E2C4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 NATIONAL SMALL BUSINESS CONFERENCE   •   ATLANTA, GEORGIA   •   NATIONAL8aASSOCIATION.ORG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4835744-4F01-6739-E2D2-028A56C2AC84}"/>
              </a:ext>
            </a:extLst>
          </p:cNvPr>
          <p:cNvSpPr txBox="1"/>
          <p:nvPr userDrawn="1"/>
        </p:nvSpPr>
        <p:spPr>
          <a:xfrm>
            <a:off x="-1" y="634328"/>
            <a:ext cx="12192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3943868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456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330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1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621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8624" y="99060"/>
            <a:ext cx="4671786" cy="230832"/>
          </a:xfrm>
        </p:spPr>
        <p:txBody>
          <a:bodyPr lIns="0" tIns="0" rIns="0" bIns="0"/>
          <a:lstStyle>
            <a:lvl1pPr>
              <a:defRPr sz="1500" b="0" i="0">
                <a:solidFill>
                  <a:srgbClr val="00005F"/>
                </a:solidFill>
                <a:latin typeface="Franklin Gothic Book"/>
                <a:cs typeface="Franklin Gothic Boo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8069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ue and red rectangle&#10;&#10;Description automatically generated">
            <a:extLst>
              <a:ext uri="{FF2B5EF4-FFF2-40B4-BE49-F238E27FC236}">
                <a16:creationId xmlns:a16="http://schemas.microsoft.com/office/drawing/2014/main" id="{115ADA4C-66E6-0097-5D33-90CF8F8EFC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82476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54BFDF6-0BB4-91B1-EBF3-449224B151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76827" y="1567543"/>
            <a:ext cx="7370214" cy="306307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7200" b="1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SESSION 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18002C0-78F9-F3DD-F985-72943BBC73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76827" y="4865114"/>
            <a:ext cx="7370214" cy="588630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Speaker(s) / Moderator</a:t>
            </a:r>
          </a:p>
        </p:txBody>
      </p:sp>
      <p:pic>
        <p:nvPicPr>
          <p:cNvPr id="12" name="Picture 11" descr="A black background with blue numbers and red text&#10;&#10;Description automatically generated">
            <a:extLst>
              <a:ext uri="{FF2B5EF4-FFF2-40B4-BE49-F238E27FC236}">
                <a16:creationId xmlns:a16="http://schemas.microsoft.com/office/drawing/2014/main" id="{56A0CB30-2A6B-5D34-92F6-73C87181E6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87" y="757295"/>
            <a:ext cx="2688043" cy="544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849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6470141"/>
            <a:ext cx="12192000" cy="387985"/>
          </a:xfrm>
          <a:custGeom>
            <a:avLst/>
            <a:gdLst/>
            <a:ahLst/>
            <a:cxnLst/>
            <a:rect l="l" t="t" r="r" b="b"/>
            <a:pathLst>
              <a:path w="12192000" h="387984">
                <a:moveTo>
                  <a:pt x="12192000" y="0"/>
                </a:moveTo>
                <a:lnTo>
                  <a:pt x="0" y="0"/>
                </a:lnTo>
                <a:lnTo>
                  <a:pt x="0" y="387858"/>
                </a:lnTo>
                <a:lnTo>
                  <a:pt x="12192000" y="387858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25627" y="2540115"/>
            <a:ext cx="9740744" cy="1868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500" b="1" i="0">
                <a:solidFill>
                  <a:srgbClr val="004D7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7909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10471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38875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09372" y="282702"/>
            <a:ext cx="11577955" cy="6266180"/>
          </a:xfrm>
          <a:custGeom>
            <a:avLst/>
            <a:gdLst/>
            <a:ahLst/>
            <a:cxnLst/>
            <a:rect l="l" t="t" r="r" b="b"/>
            <a:pathLst>
              <a:path w="11577955" h="6266180">
                <a:moveTo>
                  <a:pt x="11577828" y="0"/>
                </a:moveTo>
                <a:lnTo>
                  <a:pt x="0" y="0"/>
                </a:lnTo>
                <a:lnTo>
                  <a:pt x="0" y="6265926"/>
                </a:lnTo>
                <a:lnTo>
                  <a:pt x="11577828" y="6265926"/>
                </a:lnTo>
                <a:lnTo>
                  <a:pt x="11577828" y="0"/>
                </a:lnTo>
                <a:close/>
              </a:path>
            </a:pathLst>
          </a:custGeom>
          <a:solidFill>
            <a:srgbClr val="004D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291589" y="1346448"/>
            <a:ext cx="1254125" cy="1434465"/>
          </a:xfrm>
          <a:custGeom>
            <a:avLst/>
            <a:gdLst/>
            <a:ahLst/>
            <a:cxnLst/>
            <a:rect l="l" t="t" r="r" b="b"/>
            <a:pathLst>
              <a:path w="1254125" h="1434464">
                <a:moveTo>
                  <a:pt x="622261" y="0"/>
                </a:moveTo>
                <a:lnTo>
                  <a:pt x="574182" y="1902"/>
                </a:lnTo>
                <a:lnTo>
                  <a:pt x="527019" y="7514"/>
                </a:lnTo>
                <a:lnTo>
                  <a:pt x="480919" y="16696"/>
                </a:lnTo>
                <a:lnTo>
                  <a:pt x="436029" y="29307"/>
                </a:lnTo>
                <a:lnTo>
                  <a:pt x="392495" y="45207"/>
                </a:lnTo>
                <a:lnTo>
                  <a:pt x="350463" y="64255"/>
                </a:lnTo>
                <a:lnTo>
                  <a:pt x="310081" y="86311"/>
                </a:lnTo>
                <a:lnTo>
                  <a:pt x="271495" y="111233"/>
                </a:lnTo>
                <a:lnTo>
                  <a:pt x="234851" y="138881"/>
                </a:lnTo>
                <a:lnTo>
                  <a:pt x="200296" y="169115"/>
                </a:lnTo>
                <a:lnTo>
                  <a:pt x="167977" y="201794"/>
                </a:lnTo>
                <a:lnTo>
                  <a:pt x="138040" y="236777"/>
                </a:lnTo>
                <a:lnTo>
                  <a:pt x="110632" y="273924"/>
                </a:lnTo>
                <a:lnTo>
                  <a:pt x="85900" y="313095"/>
                </a:lnTo>
                <a:lnTo>
                  <a:pt x="63990" y="354148"/>
                </a:lnTo>
                <a:lnTo>
                  <a:pt x="45048" y="396943"/>
                </a:lnTo>
                <a:lnTo>
                  <a:pt x="29221" y="441340"/>
                </a:lnTo>
                <a:lnTo>
                  <a:pt x="16657" y="487197"/>
                </a:lnTo>
                <a:lnTo>
                  <a:pt x="7500" y="534375"/>
                </a:lnTo>
                <a:lnTo>
                  <a:pt x="1899" y="582733"/>
                </a:lnTo>
                <a:lnTo>
                  <a:pt x="0" y="632129"/>
                </a:lnTo>
                <a:lnTo>
                  <a:pt x="0" y="811390"/>
                </a:lnTo>
                <a:lnTo>
                  <a:pt x="1899" y="859503"/>
                </a:lnTo>
                <a:lnTo>
                  <a:pt x="7500" y="906699"/>
                </a:lnTo>
                <a:lnTo>
                  <a:pt x="16657" y="952832"/>
                </a:lnTo>
                <a:lnTo>
                  <a:pt x="29221" y="997754"/>
                </a:lnTo>
                <a:lnTo>
                  <a:pt x="45048" y="1041318"/>
                </a:lnTo>
                <a:lnTo>
                  <a:pt x="63990" y="1083379"/>
                </a:lnTo>
                <a:lnTo>
                  <a:pt x="85900" y="1123790"/>
                </a:lnTo>
                <a:lnTo>
                  <a:pt x="110632" y="1162403"/>
                </a:lnTo>
                <a:lnTo>
                  <a:pt x="138040" y="1199072"/>
                </a:lnTo>
                <a:lnTo>
                  <a:pt x="167977" y="1233650"/>
                </a:lnTo>
                <a:lnTo>
                  <a:pt x="200296" y="1265992"/>
                </a:lnTo>
                <a:lnTo>
                  <a:pt x="234851" y="1295949"/>
                </a:lnTo>
                <a:lnTo>
                  <a:pt x="271495" y="1323375"/>
                </a:lnTo>
                <a:lnTo>
                  <a:pt x="310081" y="1348125"/>
                </a:lnTo>
                <a:lnTo>
                  <a:pt x="350463" y="1370050"/>
                </a:lnTo>
                <a:lnTo>
                  <a:pt x="392495" y="1389005"/>
                </a:lnTo>
                <a:lnTo>
                  <a:pt x="436029" y="1404842"/>
                </a:lnTo>
                <a:lnTo>
                  <a:pt x="480919" y="1417415"/>
                </a:lnTo>
                <a:lnTo>
                  <a:pt x="527019" y="1426578"/>
                </a:lnTo>
                <a:lnTo>
                  <a:pt x="574182" y="1432183"/>
                </a:lnTo>
                <a:lnTo>
                  <a:pt x="622261" y="1434083"/>
                </a:lnTo>
                <a:lnTo>
                  <a:pt x="677541" y="1431909"/>
                </a:lnTo>
                <a:lnTo>
                  <a:pt x="730391" y="1425534"/>
                </a:lnTo>
                <a:lnTo>
                  <a:pt x="781031" y="1415179"/>
                </a:lnTo>
                <a:lnTo>
                  <a:pt x="829683" y="1401065"/>
                </a:lnTo>
                <a:lnTo>
                  <a:pt x="876567" y="1383413"/>
                </a:lnTo>
                <a:lnTo>
                  <a:pt x="921904" y="1362444"/>
                </a:lnTo>
                <a:lnTo>
                  <a:pt x="965916" y="1338379"/>
                </a:lnTo>
                <a:lnTo>
                  <a:pt x="1008824" y="1311440"/>
                </a:lnTo>
                <a:lnTo>
                  <a:pt x="1241196" y="1311440"/>
                </a:lnTo>
                <a:lnTo>
                  <a:pt x="1225677" y="1292567"/>
                </a:lnTo>
                <a:lnTo>
                  <a:pt x="1197389" y="1264259"/>
                </a:lnTo>
                <a:lnTo>
                  <a:pt x="622261" y="1264259"/>
                </a:lnTo>
                <a:lnTo>
                  <a:pt x="573788" y="1261659"/>
                </a:lnTo>
                <a:lnTo>
                  <a:pt x="526621" y="1254028"/>
                </a:lnTo>
                <a:lnTo>
                  <a:pt x="481064" y="1241617"/>
                </a:lnTo>
                <a:lnTo>
                  <a:pt x="437418" y="1224677"/>
                </a:lnTo>
                <a:lnTo>
                  <a:pt x="395984" y="1203459"/>
                </a:lnTo>
                <a:lnTo>
                  <a:pt x="357065" y="1178217"/>
                </a:lnTo>
                <a:lnTo>
                  <a:pt x="320961" y="1149200"/>
                </a:lnTo>
                <a:lnTo>
                  <a:pt x="287975" y="1116661"/>
                </a:lnTo>
                <a:lnTo>
                  <a:pt x="258409" y="1080851"/>
                </a:lnTo>
                <a:lnTo>
                  <a:pt x="232563" y="1042022"/>
                </a:lnTo>
                <a:lnTo>
                  <a:pt x="210740" y="1000425"/>
                </a:lnTo>
                <a:lnTo>
                  <a:pt x="193242" y="956312"/>
                </a:lnTo>
                <a:lnTo>
                  <a:pt x="180370" y="909934"/>
                </a:lnTo>
                <a:lnTo>
                  <a:pt x="172425" y="861543"/>
                </a:lnTo>
                <a:lnTo>
                  <a:pt x="169710" y="811390"/>
                </a:lnTo>
                <a:lnTo>
                  <a:pt x="169710" y="632129"/>
                </a:lnTo>
                <a:lnTo>
                  <a:pt x="172099" y="584957"/>
                </a:lnTo>
                <a:lnTo>
                  <a:pt x="179101" y="539128"/>
                </a:lnTo>
                <a:lnTo>
                  <a:pt x="190467" y="494873"/>
                </a:lnTo>
                <a:lnTo>
                  <a:pt x="205949" y="452429"/>
                </a:lnTo>
                <a:lnTo>
                  <a:pt x="225297" y="412030"/>
                </a:lnTo>
                <a:lnTo>
                  <a:pt x="248265" y="373912"/>
                </a:lnTo>
                <a:lnTo>
                  <a:pt x="274601" y="338309"/>
                </a:lnTo>
                <a:lnTo>
                  <a:pt x="304060" y="305457"/>
                </a:lnTo>
                <a:lnTo>
                  <a:pt x="336391" y="275589"/>
                </a:lnTo>
                <a:lnTo>
                  <a:pt x="371346" y="248942"/>
                </a:lnTo>
                <a:lnTo>
                  <a:pt x="408676" y="225750"/>
                </a:lnTo>
                <a:lnTo>
                  <a:pt x="448134" y="206247"/>
                </a:lnTo>
                <a:lnTo>
                  <a:pt x="489470" y="190670"/>
                </a:lnTo>
                <a:lnTo>
                  <a:pt x="532435" y="179253"/>
                </a:lnTo>
                <a:lnTo>
                  <a:pt x="576782" y="172230"/>
                </a:lnTo>
                <a:lnTo>
                  <a:pt x="622261" y="169837"/>
                </a:lnTo>
                <a:lnTo>
                  <a:pt x="1052520" y="169837"/>
                </a:lnTo>
                <a:lnTo>
                  <a:pt x="1036693" y="155061"/>
                </a:lnTo>
                <a:lnTo>
                  <a:pt x="1002415" y="127250"/>
                </a:lnTo>
                <a:lnTo>
                  <a:pt x="966218" y="101847"/>
                </a:lnTo>
                <a:lnTo>
                  <a:pt x="928226" y="78975"/>
                </a:lnTo>
                <a:lnTo>
                  <a:pt x="888560" y="58756"/>
                </a:lnTo>
                <a:lnTo>
                  <a:pt x="847343" y="41312"/>
                </a:lnTo>
                <a:lnTo>
                  <a:pt x="804697" y="26766"/>
                </a:lnTo>
                <a:lnTo>
                  <a:pt x="760743" y="15239"/>
                </a:lnTo>
                <a:lnTo>
                  <a:pt x="715604" y="6854"/>
                </a:lnTo>
                <a:lnTo>
                  <a:pt x="669403" y="1734"/>
                </a:lnTo>
                <a:lnTo>
                  <a:pt x="622261" y="0"/>
                </a:lnTo>
                <a:close/>
              </a:path>
              <a:path w="1254125" h="1434464">
                <a:moveTo>
                  <a:pt x="1241196" y="1311440"/>
                </a:moveTo>
                <a:lnTo>
                  <a:pt x="1008824" y="1311440"/>
                </a:lnTo>
                <a:lnTo>
                  <a:pt x="1112532" y="1415224"/>
                </a:lnTo>
                <a:lnTo>
                  <a:pt x="1122701" y="1422152"/>
                </a:lnTo>
                <a:lnTo>
                  <a:pt x="1137288" y="1428192"/>
                </a:lnTo>
                <a:lnTo>
                  <a:pt x="1153641" y="1432464"/>
                </a:lnTo>
                <a:lnTo>
                  <a:pt x="1169111" y="1434083"/>
                </a:lnTo>
                <a:lnTo>
                  <a:pt x="1183248" y="1432464"/>
                </a:lnTo>
                <a:lnTo>
                  <a:pt x="1225677" y="1415224"/>
                </a:lnTo>
                <a:lnTo>
                  <a:pt x="1253966" y="1350357"/>
                </a:lnTo>
                <a:lnTo>
                  <a:pt x="1246893" y="1318367"/>
                </a:lnTo>
                <a:lnTo>
                  <a:pt x="1241196" y="1311440"/>
                </a:lnTo>
                <a:close/>
              </a:path>
              <a:path w="1254125" h="1434464">
                <a:moveTo>
                  <a:pt x="896864" y="997727"/>
                </a:moveTo>
                <a:lnTo>
                  <a:pt x="864895" y="1003035"/>
                </a:lnTo>
                <a:lnTo>
                  <a:pt x="839114" y="1018959"/>
                </a:lnTo>
                <a:lnTo>
                  <a:pt x="817904" y="1048739"/>
                </a:lnTo>
                <a:lnTo>
                  <a:pt x="810834" y="1080287"/>
                </a:lnTo>
                <a:lnTo>
                  <a:pt x="817904" y="1111834"/>
                </a:lnTo>
                <a:lnTo>
                  <a:pt x="839114" y="1141615"/>
                </a:lnTo>
                <a:lnTo>
                  <a:pt x="886256" y="1188783"/>
                </a:lnTo>
                <a:lnTo>
                  <a:pt x="847714" y="1210756"/>
                </a:lnTo>
                <a:lnTo>
                  <a:pt x="807337" y="1229320"/>
                </a:lnTo>
                <a:lnTo>
                  <a:pt x="764865" y="1244214"/>
                </a:lnTo>
                <a:lnTo>
                  <a:pt x="720036" y="1255176"/>
                </a:lnTo>
                <a:lnTo>
                  <a:pt x="672589" y="1261945"/>
                </a:lnTo>
                <a:lnTo>
                  <a:pt x="622261" y="1264259"/>
                </a:lnTo>
                <a:lnTo>
                  <a:pt x="1197389" y="1264259"/>
                </a:lnTo>
                <a:lnTo>
                  <a:pt x="1121968" y="1188783"/>
                </a:lnTo>
                <a:lnTo>
                  <a:pt x="1152001" y="1148574"/>
                </a:lnTo>
                <a:lnTo>
                  <a:pt x="1178387" y="1105934"/>
                </a:lnTo>
                <a:lnTo>
                  <a:pt x="1198467" y="1066139"/>
                </a:lnTo>
                <a:lnTo>
                  <a:pt x="999401" y="1066139"/>
                </a:lnTo>
                <a:lnTo>
                  <a:pt x="961682" y="1018959"/>
                </a:lnTo>
                <a:lnTo>
                  <a:pt x="930600" y="1003035"/>
                </a:lnTo>
                <a:lnTo>
                  <a:pt x="896864" y="997727"/>
                </a:lnTo>
                <a:close/>
              </a:path>
              <a:path w="1254125" h="1434464">
                <a:moveTo>
                  <a:pt x="1052520" y="169837"/>
                </a:moveTo>
                <a:lnTo>
                  <a:pt x="622261" y="169837"/>
                </a:lnTo>
                <a:lnTo>
                  <a:pt x="669402" y="172230"/>
                </a:lnTo>
                <a:lnTo>
                  <a:pt x="715202" y="179253"/>
                </a:lnTo>
                <a:lnTo>
                  <a:pt x="759428" y="190670"/>
                </a:lnTo>
                <a:lnTo>
                  <a:pt x="801844" y="206247"/>
                </a:lnTo>
                <a:lnTo>
                  <a:pt x="842216" y="225750"/>
                </a:lnTo>
                <a:lnTo>
                  <a:pt x="880310" y="248942"/>
                </a:lnTo>
                <a:lnTo>
                  <a:pt x="915889" y="275589"/>
                </a:lnTo>
                <a:lnTo>
                  <a:pt x="948720" y="305457"/>
                </a:lnTo>
                <a:lnTo>
                  <a:pt x="978567" y="338309"/>
                </a:lnTo>
                <a:lnTo>
                  <a:pt x="1005197" y="373912"/>
                </a:lnTo>
                <a:lnTo>
                  <a:pt x="1028374" y="412030"/>
                </a:lnTo>
                <a:lnTo>
                  <a:pt x="1047863" y="452429"/>
                </a:lnTo>
                <a:lnTo>
                  <a:pt x="1063430" y="494873"/>
                </a:lnTo>
                <a:lnTo>
                  <a:pt x="1074840" y="539128"/>
                </a:lnTo>
                <a:lnTo>
                  <a:pt x="1081858" y="584958"/>
                </a:lnTo>
                <a:lnTo>
                  <a:pt x="1084249" y="632129"/>
                </a:lnTo>
                <a:lnTo>
                  <a:pt x="1084249" y="811390"/>
                </a:lnTo>
                <a:lnTo>
                  <a:pt x="1080855" y="866867"/>
                </a:lnTo>
                <a:lnTo>
                  <a:pt x="1070674" y="920079"/>
                </a:lnTo>
                <a:lnTo>
                  <a:pt x="1053704" y="971028"/>
                </a:lnTo>
                <a:lnTo>
                  <a:pt x="1029946" y="1019715"/>
                </a:lnTo>
                <a:lnTo>
                  <a:pt x="999401" y="1066139"/>
                </a:lnTo>
                <a:lnTo>
                  <a:pt x="1198467" y="1066139"/>
                </a:lnTo>
                <a:lnTo>
                  <a:pt x="1219782" y="1014241"/>
                </a:lnTo>
                <a:lnTo>
                  <a:pt x="1234569" y="965630"/>
                </a:lnTo>
                <a:lnTo>
                  <a:pt x="1245268" y="915470"/>
                </a:lnTo>
                <a:lnTo>
                  <a:pt x="1251768" y="863983"/>
                </a:lnTo>
                <a:lnTo>
                  <a:pt x="1253959" y="811390"/>
                </a:lnTo>
                <a:lnTo>
                  <a:pt x="1253959" y="632129"/>
                </a:lnTo>
                <a:lnTo>
                  <a:pt x="1252227" y="584957"/>
                </a:lnTo>
                <a:lnTo>
                  <a:pt x="1247110" y="538725"/>
                </a:lnTo>
                <a:lnTo>
                  <a:pt x="1238731" y="493556"/>
                </a:lnTo>
                <a:lnTo>
                  <a:pt x="1227212" y="449573"/>
                </a:lnTo>
                <a:lnTo>
                  <a:pt x="1212676" y="406898"/>
                </a:lnTo>
                <a:lnTo>
                  <a:pt x="1195244" y="365653"/>
                </a:lnTo>
                <a:lnTo>
                  <a:pt x="1175040" y="325960"/>
                </a:lnTo>
                <a:lnTo>
                  <a:pt x="1152184" y="287942"/>
                </a:lnTo>
                <a:lnTo>
                  <a:pt x="1126799" y="251720"/>
                </a:lnTo>
                <a:lnTo>
                  <a:pt x="1099007" y="217418"/>
                </a:lnTo>
                <a:lnTo>
                  <a:pt x="1068932" y="185158"/>
                </a:lnTo>
                <a:lnTo>
                  <a:pt x="1052520" y="169837"/>
                </a:lnTo>
                <a:close/>
              </a:path>
            </a:pathLst>
          </a:custGeom>
          <a:solidFill>
            <a:srgbClr val="588A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3303270" y="893825"/>
            <a:ext cx="5396865" cy="3423285"/>
          </a:xfrm>
          <a:custGeom>
            <a:avLst/>
            <a:gdLst/>
            <a:ahLst/>
            <a:cxnLst/>
            <a:rect l="l" t="t" r="r" b="b"/>
            <a:pathLst>
              <a:path w="5396865" h="3423285">
                <a:moveTo>
                  <a:pt x="4314609" y="2533535"/>
                </a:moveTo>
                <a:lnTo>
                  <a:pt x="4314164" y="2498788"/>
                </a:lnTo>
                <a:lnTo>
                  <a:pt x="4240327" y="2244369"/>
                </a:lnTo>
                <a:lnTo>
                  <a:pt x="4193832" y="2084184"/>
                </a:lnTo>
                <a:lnTo>
                  <a:pt x="4012730" y="1460220"/>
                </a:lnTo>
                <a:lnTo>
                  <a:pt x="4012730" y="2084184"/>
                </a:lnTo>
                <a:lnTo>
                  <a:pt x="3541738" y="2084184"/>
                </a:lnTo>
                <a:lnTo>
                  <a:pt x="3748976" y="1368044"/>
                </a:lnTo>
                <a:lnTo>
                  <a:pt x="3777234" y="1349197"/>
                </a:lnTo>
                <a:lnTo>
                  <a:pt x="3789743" y="1350810"/>
                </a:lnTo>
                <a:lnTo>
                  <a:pt x="3799598" y="1355090"/>
                </a:lnTo>
                <a:lnTo>
                  <a:pt x="3807701" y="1361122"/>
                </a:lnTo>
                <a:lnTo>
                  <a:pt x="3814915" y="1368044"/>
                </a:lnTo>
                <a:lnTo>
                  <a:pt x="4012730" y="2084184"/>
                </a:lnTo>
                <a:lnTo>
                  <a:pt x="4012730" y="1460220"/>
                </a:lnTo>
                <a:lnTo>
                  <a:pt x="3980510" y="1349197"/>
                </a:lnTo>
                <a:lnTo>
                  <a:pt x="3975049" y="1330350"/>
                </a:lnTo>
                <a:lnTo>
                  <a:pt x="3957116" y="1286459"/>
                </a:lnTo>
                <a:lnTo>
                  <a:pt x="3932136" y="1249375"/>
                </a:lnTo>
                <a:lnTo>
                  <a:pt x="3900868" y="1219631"/>
                </a:lnTo>
                <a:lnTo>
                  <a:pt x="3864102" y="1197737"/>
                </a:lnTo>
                <a:lnTo>
                  <a:pt x="3822623" y="1184211"/>
                </a:lnTo>
                <a:lnTo>
                  <a:pt x="3777234" y="1179588"/>
                </a:lnTo>
                <a:lnTo>
                  <a:pt x="3735095" y="1184211"/>
                </a:lnTo>
                <a:lnTo>
                  <a:pt x="3694544" y="1197737"/>
                </a:lnTo>
                <a:lnTo>
                  <a:pt x="3657130" y="1219631"/>
                </a:lnTo>
                <a:lnTo>
                  <a:pt x="3624415" y="1249375"/>
                </a:lnTo>
                <a:lnTo>
                  <a:pt x="3597986" y="1286459"/>
                </a:lnTo>
                <a:lnTo>
                  <a:pt x="3579418" y="1330350"/>
                </a:lnTo>
                <a:lnTo>
                  <a:pt x="3249714" y="2498788"/>
                </a:lnTo>
                <a:lnTo>
                  <a:pt x="3243973" y="2533535"/>
                </a:lnTo>
                <a:lnTo>
                  <a:pt x="3253244" y="2564752"/>
                </a:lnTo>
                <a:lnTo>
                  <a:pt x="3274885" y="2588895"/>
                </a:lnTo>
                <a:lnTo>
                  <a:pt x="3306241" y="2602446"/>
                </a:lnTo>
                <a:lnTo>
                  <a:pt x="3340976" y="2608186"/>
                </a:lnTo>
                <a:lnTo>
                  <a:pt x="3372167" y="2598915"/>
                </a:lnTo>
                <a:lnTo>
                  <a:pt x="3396310" y="2577261"/>
                </a:lnTo>
                <a:lnTo>
                  <a:pt x="3409861" y="2545905"/>
                </a:lnTo>
                <a:lnTo>
                  <a:pt x="3494633" y="2244369"/>
                </a:lnTo>
                <a:lnTo>
                  <a:pt x="4059834" y="2244369"/>
                </a:lnTo>
                <a:lnTo>
                  <a:pt x="4144607" y="2545905"/>
                </a:lnTo>
                <a:lnTo>
                  <a:pt x="4179925" y="2593022"/>
                </a:lnTo>
                <a:lnTo>
                  <a:pt x="4229392" y="2611869"/>
                </a:lnTo>
                <a:lnTo>
                  <a:pt x="4236453" y="2611717"/>
                </a:lnTo>
                <a:lnTo>
                  <a:pt x="4243514" y="2610688"/>
                </a:lnTo>
                <a:lnTo>
                  <a:pt x="4250575" y="2607894"/>
                </a:lnTo>
                <a:lnTo>
                  <a:pt x="4257649" y="2602446"/>
                </a:lnTo>
                <a:lnTo>
                  <a:pt x="4283697" y="2588895"/>
                </a:lnTo>
                <a:lnTo>
                  <a:pt x="4303573" y="2564752"/>
                </a:lnTo>
                <a:lnTo>
                  <a:pt x="4314609" y="2533535"/>
                </a:lnTo>
                <a:close/>
              </a:path>
              <a:path w="5396865" h="3423285">
                <a:moveTo>
                  <a:pt x="5396484" y="1084389"/>
                </a:moveTo>
                <a:lnTo>
                  <a:pt x="5393220" y="1035748"/>
                </a:lnTo>
                <a:lnTo>
                  <a:pt x="5383708" y="989101"/>
                </a:lnTo>
                <a:lnTo>
                  <a:pt x="5368379" y="944867"/>
                </a:lnTo>
                <a:lnTo>
                  <a:pt x="5347652" y="903490"/>
                </a:lnTo>
                <a:lnTo>
                  <a:pt x="5321947" y="865378"/>
                </a:lnTo>
                <a:lnTo>
                  <a:pt x="5291709" y="830973"/>
                </a:lnTo>
                <a:lnTo>
                  <a:pt x="5257343" y="800696"/>
                </a:lnTo>
                <a:lnTo>
                  <a:pt x="5226951" y="780161"/>
                </a:lnTo>
                <a:lnTo>
                  <a:pt x="5226951" y="1084389"/>
                </a:lnTo>
                <a:lnTo>
                  <a:pt x="5226951" y="2706268"/>
                </a:lnTo>
                <a:lnTo>
                  <a:pt x="5220195" y="2756255"/>
                </a:lnTo>
                <a:lnTo>
                  <a:pt x="5201132" y="2801264"/>
                </a:lnTo>
                <a:lnTo>
                  <a:pt x="5171618" y="2839466"/>
                </a:lnTo>
                <a:lnTo>
                  <a:pt x="5133467" y="2869019"/>
                </a:lnTo>
                <a:lnTo>
                  <a:pt x="5088521" y="2888094"/>
                </a:lnTo>
                <a:lnTo>
                  <a:pt x="5038598" y="2894850"/>
                </a:lnTo>
                <a:lnTo>
                  <a:pt x="3597656" y="2894850"/>
                </a:lnTo>
                <a:lnTo>
                  <a:pt x="3564547" y="2901480"/>
                </a:lnTo>
                <a:lnTo>
                  <a:pt x="3537610" y="2919615"/>
                </a:lnTo>
                <a:lnTo>
                  <a:pt x="3519513" y="2946577"/>
                </a:lnTo>
                <a:lnTo>
                  <a:pt x="3512896" y="2979724"/>
                </a:lnTo>
                <a:lnTo>
                  <a:pt x="3512896" y="3224885"/>
                </a:lnTo>
                <a:lnTo>
                  <a:pt x="3211512" y="2913710"/>
                </a:lnTo>
                <a:lnTo>
                  <a:pt x="3197237" y="2906788"/>
                </a:lnTo>
                <a:lnTo>
                  <a:pt x="3182086" y="2900756"/>
                </a:lnTo>
                <a:lnTo>
                  <a:pt x="3165157" y="2896476"/>
                </a:lnTo>
                <a:lnTo>
                  <a:pt x="3145586" y="2894850"/>
                </a:lnTo>
                <a:lnTo>
                  <a:pt x="2514587" y="2894850"/>
                </a:lnTo>
                <a:lnTo>
                  <a:pt x="2464663" y="2888094"/>
                </a:lnTo>
                <a:lnTo>
                  <a:pt x="2419705" y="2869019"/>
                </a:lnTo>
                <a:lnTo>
                  <a:pt x="2381554" y="2839466"/>
                </a:lnTo>
                <a:lnTo>
                  <a:pt x="2352040" y="2801264"/>
                </a:lnTo>
                <a:lnTo>
                  <a:pt x="2332990" y="2756255"/>
                </a:lnTo>
                <a:lnTo>
                  <a:pt x="2326233" y="2706268"/>
                </a:lnTo>
                <a:lnTo>
                  <a:pt x="2326233" y="2461095"/>
                </a:lnTo>
                <a:lnTo>
                  <a:pt x="2326233" y="2338514"/>
                </a:lnTo>
                <a:lnTo>
                  <a:pt x="2872473" y="2338514"/>
                </a:lnTo>
                <a:lnTo>
                  <a:pt x="2921063" y="2335250"/>
                </a:lnTo>
                <a:lnTo>
                  <a:pt x="2967647" y="2325725"/>
                </a:lnTo>
                <a:lnTo>
                  <a:pt x="3011830" y="2310384"/>
                </a:lnTo>
                <a:lnTo>
                  <a:pt x="3053156" y="2289632"/>
                </a:lnTo>
                <a:lnTo>
                  <a:pt x="3091205" y="2263902"/>
                </a:lnTo>
                <a:lnTo>
                  <a:pt x="3125571" y="2233612"/>
                </a:lnTo>
                <a:lnTo>
                  <a:pt x="3155810" y="2199208"/>
                </a:lnTo>
                <a:lnTo>
                  <a:pt x="3181515" y="2161108"/>
                </a:lnTo>
                <a:lnTo>
                  <a:pt x="3202241" y="2119731"/>
                </a:lnTo>
                <a:lnTo>
                  <a:pt x="3217570" y="2075497"/>
                </a:lnTo>
                <a:lnTo>
                  <a:pt x="3227082" y="2028850"/>
                </a:lnTo>
                <a:lnTo>
                  <a:pt x="3230346" y="1980196"/>
                </a:lnTo>
                <a:lnTo>
                  <a:pt x="3230346" y="895807"/>
                </a:lnTo>
                <a:lnTo>
                  <a:pt x="5038598" y="895807"/>
                </a:lnTo>
                <a:lnTo>
                  <a:pt x="5088521" y="902576"/>
                </a:lnTo>
                <a:lnTo>
                  <a:pt x="5133467" y="921651"/>
                </a:lnTo>
                <a:lnTo>
                  <a:pt x="5171618" y="951204"/>
                </a:lnTo>
                <a:lnTo>
                  <a:pt x="5201132" y="989406"/>
                </a:lnTo>
                <a:lnTo>
                  <a:pt x="5220195" y="1034415"/>
                </a:lnTo>
                <a:lnTo>
                  <a:pt x="5226951" y="1084389"/>
                </a:lnTo>
                <a:lnTo>
                  <a:pt x="5226951" y="780161"/>
                </a:lnTo>
                <a:lnTo>
                  <a:pt x="5177955" y="754214"/>
                </a:lnTo>
                <a:lnTo>
                  <a:pt x="5133772" y="738873"/>
                </a:lnTo>
                <a:lnTo>
                  <a:pt x="5087188" y="729348"/>
                </a:lnTo>
                <a:lnTo>
                  <a:pt x="5038598" y="726071"/>
                </a:lnTo>
                <a:lnTo>
                  <a:pt x="3230346" y="726071"/>
                </a:lnTo>
                <a:lnTo>
                  <a:pt x="3230346" y="358317"/>
                </a:lnTo>
                <a:lnTo>
                  <a:pt x="3227082" y="309676"/>
                </a:lnTo>
                <a:lnTo>
                  <a:pt x="3217570" y="263029"/>
                </a:lnTo>
                <a:lnTo>
                  <a:pt x="3202241" y="218795"/>
                </a:lnTo>
                <a:lnTo>
                  <a:pt x="3181515" y="177419"/>
                </a:lnTo>
                <a:lnTo>
                  <a:pt x="3155810" y="139306"/>
                </a:lnTo>
                <a:lnTo>
                  <a:pt x="3125571" y="104902"/>
                </a:lnTo>
                <a:lnTo>
                  <a:pt x="3091205" y="74625"/>
                </a:lnTo>
                <a:lnTo>
                  <a:pt x="3060827" y="54089"/>
                </a:lnTo>
                <a:lnTo>
                  <a:pt x="3060827" y="358317"/>
                </a:lnTo>
                <a:lnTo>
                  <a:pt x="3060827" y="1980196"/>
                </a:lnTo>
                <a:lnTo>
                  <a:pt x="3054070" y="2030183"/>
                </a:lnTo>
                <a:lnTo>
                  <a:pt x="3035008" y="2075192"/>
                </a:lnTo>
                <a:lnTo>
                  <a:pt x="3005493" y="2113394"/>
                </a:lnTo>
                <a:lnTo>
                  <a:pt x="2967342" y="2142947"/>
                </a:lnTo>
                <a:lnTo>
                  <a:pt x="2922397" y="2162022"/>
                </a:lnTo>
                <a:lnTo>
                  <a:pt x="2872473" y="2168779"/>
                </a:lnTo>
                <a:lnTo>
                  <a:pt x="2241461" y="2168779"/>
                </a:lnTo>
                <a:lnTo>
                  <a:pt x="2227338" y="2170557"/>
                </a:lnTo>
                <a:lnTo>
                  <a:pt x="2213203" y="2175865"/>
                </a:lnTo>
                <a:lnTo>
                  <a:pt x="2199081" y="2184704"/>
                </a:lnTo>
                <a:lnTo>
                  <a:pt x="2184958" y="2197074"/>
                </a:lnTo>
                <a:lnTo>
                  <a:pt x="1883587" y="2498814"/>
                </a:lnTo>
                <a:lnTo>
                  <a:pt x="1883587" y="2253653"/>
                </a:lnTo>
                <a:lnTo>
                  <a:pt x="1876958" y="2220506"/>
                </a:lnTo>
                <a:lnTo>
                  <a:pt x="1858860" y="2193544"/>
                </a:lnTo>
                <a:lnTo>
                  <a:pt x="1831936" y="2175408"/>
                </a:lnTo>
                <a:lnTo>
                  <a:pt x="1798828" y="2168779"/>
                </a:lnTo>
                <a:lnTo>
                  <a:pt x="348462" y="2168779"/>
                </a:lnTo>
                <a:lnTo>
                  <a:pt x="302501" y="2162022"/>
                </a:lnTo>
                <a:lnTo>
                  <a:pt x="260210" y="2142947"/>
                </a:lnTo>
                <a:lnTo>
                  <a:pt x="223672" y="2113394"/>
                </a:lnTo>
                <a:lnTo>
                  <a:pt x="194983" y="2075192"/>
                </a:lnTo>
                <a:lnTo>
                  <a:pt x="176237" y="2030183"/>
                </a:lnTo>
                <a:lnTo>
                  <a:pt x="169519" y="1980196"/>
                </a:lnTo>
                <a:lnTo>
                  <a:pt x="169519" y="358317"/>
                </a:lnTo>
                <a:lnTo>
                  <a:pt x="176237" y="308343"/>
                </a:lnTo>
                <a:lnTo>
                  <a:pt x="194983" y="263334"/>
                </a:lnTo>
                <a:lnTo>
                  <a:pt x="223672" y="225132"/>
                </a:lnTo>
                <a:lnTo>
                  <a:pt x="260210" y="195580"/>
                </a:lnTo>
                <a:lnTo>
                  <a:pt x="302501" y="176504"/>
                </a:lnTo>
                <a:lnTo>
                  <a:pt x="348462" y="169735"/>
                </a:lnTo>
                <a:lnTo>
                  <a:pt x="2872473" y="169735"/>
                </a:lnTo>
                <a:lnTo>
                  <a:pt x="2922397" y="176504"/>
                </a:lnTo>
                <a:lnTo>
                  <a:pt x="2967342" y="195580"/>
                </a:lnTo>
                <a:lnTo>
                  <a:pt x="3005493" y="225132"/>
                </a:lnTo>
                <a:lnTo>
                  <a:pt x="3035008" y="263334"/>
                </a:lnTo>
                <a:lnTo>
                  <a:pt x="3054070" y="308343"/>
                </a:lnTo>
                <a:lnTo>
                  <a:pt x="3060827" y="358317"/>
                </a:lnTo>
                <a:lnTo>
                  <a:pt x="3060827" y="54089"/>
                </a:lnTo>
                <a:lnTo>
                  <a:pt x="3011830" y="28143"/>
                </a:lnTo>
                <a:lnTo>
                  <a:pt x="2967647" y="12801"/>
                </a:lnTo>
                <a:lnTo>
                  <a:pt x="2921063" y="3276"/>
                </a:lnTo>
                <a:lnTo>
                  <a:pt x="2872473" y="0"/>
                </a:lnTo>
                <a:lnTo>
                  <a:pt x="348462" y="0"/>
                </a:lnTo>
                <a:lnTo>
                  <a:pt x="302031" y="3276"/>
                </a:lnTo>
                <a:lnTo>
                  <a:pt x="257238" y="12801"/>
                </a:lnTo>
                <a:lnTo>
                  <a:pt x="214541" y="28143"/>
                </a:lnTo>
                <a:lnTo>
                  <a:pt x="174396" y="48895"/>
                </a:lnTo>
                <a:lnTo>
                  <a:pt x="137261" y="74625"/>
                </a:lnTo>
                <a:lnTo>
                  <a:pt x="103593" y="104902"/>
                </a:lnTo>
                <a:lnTo>
                  <a:pt x="73850" y="139306"/>
                </a:lnTo>
                <a:lnTo>
                  <a:pt x="48475" y="177419"/>
                </a:lnTo>
                <a:lnTo>
                  <a:pt x="27952" y="218795"/>
                </a:lnTo>
                <a:lnTo>
                  <a:pt x="12725" y="263029"/>
                </a:lnTo>
                <a:lnTo>
                  <a:pt x="3251" y="309676"/>
                </a:lnTo>
                <a:lnTo>
                  <a:pt x="0" y="358317"/>
                </a:lnTo>
                <a:lnTo>
                  <a:pt x="0" y="1980196"/>
                </a:lnTo>
                <a:lnTo>
                  <a:pt x="3251" y="2028850"/>
                </a:lnTo>
                <a:lnTo>
                  <a:pt x="12725" y="2075497"/>
                </a:lnTo>
                <a:lnTo>
                  <a:pt x="27952" y="2119731"/>
                </a:lnTo>
                <a:lnTo>
                  <a:pt x="48475" y="2161108"/>
                </a:lnTo>
                <a:lnTo>
                  <a:pt x="73850" y="2199208"/>
                </a:lnTo>
                <a:lnTo>
                  <a:pt x="103593" y="2233612"/>
                </a:lnTo>
                <a:lnTo>
                  <a:pt x="137261" y="2263902"/>
                </a:lnTo>
                <a:lnTo>
                  <a:pt x="174396" y="2289632"/>
                </a:lnTo>
                <a:lnTo>
                  <a:pt x="214541" y="2310384"/>
                </a:lnTo>
                <a:lnTo>
                  <a:pt x="257238" y="2325725"/>
                </a:lnTo>
                <a:lnTo>
                  <a:pt x="302031" y="2335250"/>
                </a:lnTo>
                <a:lnTo>
                  <a:pt x="348462" y="2338514"/>
                </a:lnTo>
                <a:lnTo>
                  <a:pt x="1714068" y="2338514"/>
                </a:lnTo>
                <a:lnTo>
                  <a:pt x="1714068" y="2555392"/>
                </a:lnTo>
                <a:lnTo>
                  <a:pt x="1719364" y="2597239"/>
                </a:lnTo>
                <a:lnTo>
                  <a:pt x="1735251" y="2635554"/>
                </a:lnTo>
                <a:lnTo>
                  <a:pt x="1761744" y="2666784"/>
                </a:lnTo>
                <a:lnTo>
                  <a:pt x="1798828" y="2687409"/>
                </a:lnTo>
                <a:lnTo>
                  <a:pt x="1841207" y="2696692"/>
                </a:lnTo>
                <a:lnTo>
                  <a:pt x="1855330" y="2696832"/>
                </a:lnTo>
                <a:lnTo>
                  <a:pt x="1883435" y="2694927"/>
                </a:lnTo>
                <a:lnTo>
                  <a:pt x="1910664" y="2688590"/>
                </a:lnTo>
                <a:lnTo>
                  <a:pt x="1936115" y="2676944"/>
                </a:lnTo>
                <a:lnTo>
                  <a:pt x="1958924" y="2659113"/>
                </a:lnTo>
                <a:lnTo>
                  <a:pt x="2119020" y="2498814"/>
                </a:lnTo>
                <a:lnTo>
                  <a:pt x="2156701" y="2461095"/>
                </a:lnTo>
                <a:lnTo>
                  <a:pt x="2156701" y="2706268"/>
                </a:lnTo>
                <a:lnTo>
                  <a:pt x="2159965" y="2754922"/>
                </a:lnTo>
                <a:lnTo>
                  <a:pt x="2169477" y="2801569"/>
                </a:lnTo>
                <a:lnTo>
                  <a:pt x="2184806" y="2845803"/>
                </a:lnTo>
                <a:lnTo>
                  <a:pt x="2205532" y="2887180"/>
                </a:lnTo>
                <a:lnTo>
                  <a:pt x="2231237" y="2925280"/>
                </a:lnTo>
                <a:lnTo>
                  <a:pt x="2261476" y="2959684"/>
                </a:lnTo>
                <a:lnTo>
                  <a:pt x="2295842" y="2989973"/>
                </a:lnTo>
                <a:lnTo>
                  <a:pt x="2333904" y="3015704"/>
                </a:lnTo>
                <a:lnTo>
                  <a:pt x="2375230" y="3036455"/>
                </a:lnTo>
                <a:lnTo>
                  <a:pt x="2419400" y="3051797"/>
                </a:lnTo>
                <a:lnTo>
                  <a:pt x="2465997" y="3061322"/>
                </a:lnTo>
                <a:lnTo>
                  <a:pt x="2514587" y="3064586"/>
                </a:lnTo>
                <a:lnTo>
                  <a:pt x="3107918" y="3064586"/>
                </a:lnTo>
                <a:lnTo>
                  <a:pt x="3428123" y="3375761"/>
                </a:lnTo>
                <a:lnTo>
                  <a:pt x="3450933" y="3395065"/>
                </a:lnTo>
                <a:lnTo>
                  <a:pt x="3476396" y="3409950"/>
                </a:lnTo>
                <a:lnTo>
                  <a:pt x="3503612" y="3419525"/>
                </a:lnTo>
                <a:lnTo>
                  <a:pt x="3531730" y="3422904"/>
                </a:lnTo>
                <a:lnTo>
                  <a:pt x="3545852" y="3422764"/>
                </a:lnTo>
                <a:lnTo>
                  <a:pt x="3588232" y="3413480"/>
                </a:lnTo>
                <a:lnTo>
                  <a:pt x="3626789" y="3388728"/>
                </a:lnTo>
                <a:lnTo>
                  <a:pt x="3656520" y="3356902"/>
                </a:lnTo>
                <a:lnTo>
                  <a:pt x="3675646" y="3318002"/>
                </a:lnTo>
                <a:lnTo>
                  <a:pt x="3682415" y="3272028"/>
                </a:lnTo>
                <a:lnTo>
                  <a:pt x="3682415" y="3224885"/>
                </a:lnTo>
                <a:lnTo>
                  <a:pt x="3682415" y="3064586"/>
                </a:lnTo>
                <a:lnTo>
                  <a:pt x="5038598" y="3064586"/>
                </a:lnTo>
                <a:lnTo>
                  <a:pt x="5087188" y="3061322"/>
                </a:lnTo>
                <a:lnTo>
                  <a:pt x="5133772" y="3051797"/>
                </a:lnTo>
                <a:lnTo>
                  <a:pt x="5177955" y="3036455"/>
                </a:lnTo>
                <a:lnTo>
                  <a:pt x="5219281" y="3015704"/>
                </a:lnTo>
                <a:lnTo>
                  <a:pt x="5257343" y="2989973"/>
                </a:lnTo>
                <a:lnTo>
                  <a:pt x="5291709" y="2959684"/>
                </a:lnTo>
                <a:lnTo>
                  <a:pt x="5321947" y="2925280"/>
                </a:lnTo>
                <a:lnTo>
                  <a:pt x="5347652" y="2887180"/>
                </a:lnTo>
                <a:lnTo>
                  <a:pt x="5368379" y="2845803"/>
                </a:lnTo>
                <a:lnTo>
                  <a:pt x="5383708" y="2801569"/>
                </a:lnTo>
                <a:lnTo>
                  <a:pt x="5393220" y="2754922"/>
                </a:lnTo>
                <a:lnTo>
                  <a:pt x="5396484" y="2706268"/>
                </a:lnTo>
                <a:lnTo>
                  <a:pt x="5396484" y="1084389"/>
                </a:lnTo>
                <a:close/>
              </a:path>
            </a:pathLst>
          </a:custGeom>
          <a:solidFill>
            <a:srgbClr val="588A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479421" y="2097405"/>
            <a:ext cx="9126855" cy="3632835"/>
          </a:xfrm>
          <a:custGeom>
            <a:avLst/>
            <a:gdLst/>
            <a:ahLst/>
            <a:cxnLst/>
            <a:rect l="l" t="t" r="r" b="b"/>
            <a:pathLst>
              <a:path w="9126855" h="3632835">
                <a:moveTo>
                  <a:pt x="1424012" y="0"/>
                </a:moveTo>
                <a:lnTo>
                  <a:pt x="0" y="0"/>
                </a:lnTo>
                <a:lnTo>
                  <a:pt x="177" y="50450"/>
                </a:lnTo>
                <a:lnTo>
                  <a:pt x="355" y="100901"/>
                </a:lnTo>
                <a:lnTo>
                  <a:pt x="1422" y="403606"/>
                </a:lnTo>
                <a:lnTo>
                  <a:pt x="1600" y="454056"/>
                </a:lnTo>
                <a:lnTo>
                  <a:pt x="11556" y="3279298"/>
                </a:lnTo>
                <a:lnTo>
                  <a:pt x="11734" y="3329749"/>
                </a:lnTo>
                <a:lnTo>
                  <a:pt x="12623" y="3582003"/>
                </a:lnTo>
                <a:lnTo>
                  <a:pt x="12801" y="3632454"/>
                </a:lnTo>
                <a:lnTo>
                  <a:pt x="9126474" y="3632454"/>
                </a:lnTo>
                <a:lnTo>
                  <a:pt x="9126293" y="3581478"/>
                </a:lnTo>
                <a:lnTo>
                  <a:pt x="9126113" y="3530503"/>
                </a:lnTo>
                <a:lnTo>
                  <a:pt x="9125933" y="3479528"/>
                </a:lnTo>
                <a:lnTo>
                  <a:pt x="9125752" y="3428553"/>
                </a:lnTo>
                <a:lnTo>
                  <a:pt x="9125572" y="3377578"/>
                </a:lnTo>
                <a:lnTo>
                  <a:pt x="9125392" y="3326603"/>
                </a:lnTo>
                <a:lnTo>
                  <a:pt x="9125211" y="3275627"/>
                </a:lnTo>
                <a:lnTo>
                  <a:pt x="9125031" y="3224652"/>
                </a:lnTo>
                <a:lnTo>
                  <a:pt x="9124851" y="3173677"/>
                </a:lnTo>
                <a:lnTo>
                  <a:pt x="9124670" y="3122702"/>
                </a:lnTo>
                <a:lnTo>
                  <a:pt x="9124490" y="3071726"/>
                </a:lnTo>
                <a:lnTo>
                  <a:pt x="9124310" y="3020751"/>
                </a:lnTo>
                <a:lnTo>
                  <a:pt x="9124130" y="2969776"/>
                </a:lnTo>
                <a:lnTo>
                  <a:pt x="9123949" y="2918801"/>
                </a:lnTo>
                <a:lnTo>
                  <a:pt x="9123769" y="2867825"/>
                </a:lnTo>
                <a:lnTo>
                  <a:pt x="9123589" y="2816850"/>
                </a:lnTo>
                <a:lnTo>
                  <a:pt x="9123408" y="2765875"/>
                </a:lnTo>
                <a:lnTo>
                  <a:pt x="9123228" y="2714899"/>
                </a:lnTo>
                <a:lnTo>
                  <a:pt x="9123048" y="2663924"/>
                </a:lnTo>
                <a:lnTo>
                  <a:pt x="9122867" y="2612949"/>
                </a:lnTo>
                <a:lnTo>
                  <a:pt x="9122687" y="2561973"/>
                </a:lnTo>
                <a:lnTo>
                  <a:pt x="9122507" y="2510998"/>
                </a:lnTo>
                <a:lnTo>
                  <a:pt x="9122327" y="2460023"/>
                </a:lnTo>
                <a:lnTo>
                  <a:pt x="9122146" y="2409047"/>
                </a:lnTo>
                <a:lnTo>
                  <a:pt x="9121966" y="2358072"/>
                </a:lnTo>
                <a:lnTo>
                  <a:pt x="9121786" y="2307097"/>
                </a:lnTo>
                <a:lnTo>
                  <a:pt x="9121605" y="2256121"/>
                </a:lnTo>
                <a:lnTo>
                  <a:pt x="9121425" y="2205146"/>
                </a:lnTo>
                <a:lnTo>
                  <a:pt x="9121245" y="2154170"/>
                </a:lnTo>
                <a:lnTo>
                  <a:pt x="9121064" y="2103195"/>
                </a:lnTo>
                <a:lnTo>
                  <a:pt x="9120884" y="2052220"/>
                </a:lnTo>
                <a:lnTo>
                  <a:pt x="9120704" y="2001244"/>
                </a:lnTo>
                <a:lnTo>
                  <a:pt x="9120523" y="1950269"/>
                </a:lnTo>
                <a:lnTo>
                  <a:pt x="9120343" y="1899294"/>
                </a:lnTo>
                <a:lnTo>
                  <a:pt x="9120163" y="1848318"/>
                </a:lnTo>
                <a:lnTo>
                  <a:pt x="9119983" y="1797343"/>
                </a:lnTo>
                <a:lnTo>
                  <a:pt x="9119802" y="1746367"/>
                </a:lnTo>
                <a:lnTo>
                  <a:pt x="9119622" y="1695392"/>
                </a:lnTo>
                <a:lnTo>
                  <a:pt x="9119442" y="1644417"/>
                </a:lnTo>
                <a:lnTo>
                  <a:pt x="9119261" y="1593441"/>
                </a:lnTo>
                <a:lnTo>
                  <a:pt x="9119081" y="1542466"/>
                </a:lnTo>
                <a:lnTo>
                  <a:pt x="9118901" y="1491491"/>
                </a:lnTo>
                <a:lnTo>
                  <a:pt x="9118720" y="1440515"/>
                </a:lnTo>
                <a:lnTo>
                  <a:pt x="9118540" y="1389540"/>
                </a:lnTo>
                <a:lnTo>
                  <a:pt x="9118360" y="1338564"/>
                </a:lnTo>
                <a:lnTo>
                  <a:pt x="9118180" y="1287589"/>
                </a:lnTo>
                <a:lnTo>
                  <a:pt x="9117999" y="1236614"/>
                </a:lnTo>
                <a:lnTo>
                  <a:pt x="9117819" y="1185638"/>
                </a:lnTo>
                <a:lnTo>
                  <a:pt x="9117639" y="1134663"/>
                </a:lnTo>
                <a:lnTo>
                  <a:pt x="9117458" y="1083688"/>
                </a:lnTo>
                <a:lnTo>
                  <a:pt x="9117278" y="1032712"/>
                </a:lnTo>
                <a:lnTo>
                  <a:pt x="9117098" y="981737"/>
                </a:lnTo>
                <a:lnTo>
                  <a:pt x="9116917" y="930762"/>
                </a:lnTo>
                <a:lnTo>
                  <a:pt x="9116737" y="879786"/>
                </a:lnTo>
                <a:lnTo>
                  <a:pt x="9116557" y="828811"/>
                </a:lnTo>
                <a:lnTo>
                  <a:pt x="9116376" y="777836"/>
                </a:lnTo>
                <a:lnTo>
                  <a:pt x="9116196" y="726860"/>
                </a:lnTo>
                <a:lnTo>
                  <a:pt x="9116016" y="675885"/>
                </a:lnTo>
                <a:lnTo>
                  <a:pt x="9115836" y="624910"/>
                </a:lnTo>
                <a:lnTo>
                  <a:pt x="9115655" y="573935"/>
                </a:lnTo>
                <a:lnTo>
                  <a:pt x="9115475" y="522959"/>
                </a:lnTo>
                <a:lnTo>
                  <a:pt x="9115295" y="471984"/>
                </a:lnTo>
                <a:lnTo>
                  <a:pt x="9115114" y="421009"/>
                </a:lnTo>
                <a:lnTo>
                  <a:pt x="9114934" y="370034"/>
                </a:lnTo>
                <a:lnTo>
                  <a:pt x="9114754" y="319058"/>
                </a:lnTo>
                <a:lnTo>
                  <a:pt x="9114573" y="268083"/>
                </a:lnTo>
                <a:lnTo>
                  <a:pt x="9114393" y="217108"/>
                </a:lnTo>
                <a:lnTo>
                  <a:pt x="9114213" y="166133"/>
                </a:lnTo>
                <a:lnTo>
                  <a:pt x="9114033" y="115158"/>
                </a:lnTo>
                <a:lnTo>
                  <a:pt x="9113852" y="64183"/>
                </a:lnTo>
                <a:lnTo>
                  <a:pt x="9113672" y="13208"/>
                </a:lnTo>
                <a:lnTo>
                  <a:pt x="7564856" y="13208"/>
                </a:lnTo>
              </a:path>
            </a:pathLst>
          </a:custGeom>
          <a:ln w="922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38468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09372" y="282702"/>
            <a:ext cx="11577955" cy="6266180"/>
          </a:xfrm>
          <a:custGeom>
            <a:avLst/>
            <a:gdLst/>
            <a:ahLst/>
            <a:cxnLst/>
            <a:rect l="l" t="t" r="r" b="b"/>
            <a:pathLst>
              <a:path w="11577955" h="6266180">
                <a:moveTo>
                  <a:pt x="11577828" y="0"/>
                </a:moveTo>
                <a:lnTo>
                  <a:pt x="0" y="0"/>
                </a:lnTo>
                <a:lnTo>
                  <a:pt x="0" y="6265926"/>
                </a:lnTo>
                <a:lnTo>
                  <a:pt x="11577828" y="6265926"/>
                </a:lnTo>
                <a:lnTo>
                  <a:pt x="11577828" y="0"/>
                </a:lnTo>
                <a:close/>
              </a:path>
            </a:pathLst>
          </a:custGeom>
          <a:solidFill>
            <a:srgbClr val="004D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8065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4616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2769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7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1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9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7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5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3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77940"/>
            <a:ext cx="2804160" cy="276999"/>
          </a:xfrm>
        </p:spPr>
        <p:txBody>
          <a:bodyPr/>
          <a:lstStyle/>
          <a:p>
            <a:fld id="{2AB38627-2A45-45D1-92EE-B21FFCBE0423}" type="datetimeFigureOut">
              <a:rPr lang="en-US" smtClean="0"/>
              <a:pPr/>
              <a:t>2/13/24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45280" y="6377940"/>
            <a:ext cx="3901440" cy="2769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D6C015FF-A307-4AC3-8549-F3E76B118A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129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red rectangle with white stripes&#10;&#10;Description automatically generated">
            <a:extLst>
              <a:ext uri="{FF2B5EF4-FFF2-40B4-BE49-F238E27FC236}">
                <a16:creationId xmlns:a16="http://schemas.microsoft.com/office/drawing/2014/main" id="{7D2C2833-B7A6-4605-A736-40B90BD1B0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82476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54BFDF6-0BB4-91B1-EBF3-449224B151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76827" y="1567543"/>
            <a:ext cx="7370214" cy="306307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7200" b="1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SESSION 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18002C0-78F9-F3DD-F985-72943BBC73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76827" y="4865114"/>
            <a:ext cx="7370214" cy="588630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Speaker(s) / Moderator</a:t>
            </a:r>
          </a:p>
        </p:txBody>
      </p:sp>
      <p:pic>
        <p:nvPicPr>
          <p:cNvPr id="12" name="Picture 11" descr="A black background with blue numbers and red text&#10;&#10;Description automatically generated">
            <a:extLst>
              <a:ext uri="{FF2B5EF4-FFF2-40B4-BE49-F238E27FC236}">
                <a16:creationId xmlns:a16="http://schemas.microsoft.com/office/drawing/2014/main" id="{56A0CB30-2A6B-5D34-92F6-73C87181E6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87" y="757295"/>
            <a:ext cx="2688043" cy="544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27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white rectangle&#10;&#10;Description automatically generated">
            <a:extLst>
              <a:ext uri="{FF2B5EF4-FFF2-40B4-BE49-F238E27FC236}">
                <a16:creationId xmlns:a16="http://schemas.microsoft.com/office/drawing/2014/main" id="{A9538E1E-C9A2-CCD3-78E7-55CE49BFC2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82476" cy="6858000"/>
          </a:xfrm>
          <a:prstGeom prst="rect">
            <a:avLst/>
          </a:prstGeom>
        </p:spPr>
      </p:pic>
      <p:pic>
        <p:nvPicPr>
          <p:cNvPr id="8" name="Picture 7" descr="A white background with letters&#10;&#10;Description automatically generated">
            <a:extLst>
              <a:ext uri="{FF2B5EF4-FFF2-40B4-BE49-F238E27FC236}">
                <a16:creationId xmlns:a16="http://schemas.microsoft.com/office/drawing/2014/main" id="{EDF8C044-7AE6-B58A-6BF9-88211B3DFE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63625"/>
            <a:ext cx="12182475" cy="581747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42A64BF-5CBE-6963-D523-5F954C2BC8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4496" y="1453242"/>
            <a:ext cx="6083601" cy="306307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7200" b="1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br>
              <a:rPr lang="en-US" dirty="0"/>
            </a:br>
            <a:r>
              <a:rPr lang="en-US" dirty="0"/>
              <a:t>SESSION TITLE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78E14D5-B731-0317-E855-6B95FA4F0E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4495" y="5557594"/>
            <a:ext cx="6083601" cy="36297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Speaker(s) / Moderator</a:t>
            </a:r>
          </a:p>
        </p:txBody>
      </p:sp>
      <p:pic>
        <p:nvPicPr>
          <p:cNvPr id="7" name="Picture 6" descr="A black background with red and blue text&#10;&#10;Description automatically generated">
            <a:extLst>
              <a:ext uri="{FF2B5EF4-FFF2-40B4-BE49-F238E27FC236}">
                <a16:creationId xmlns:a16="http://schemas.microsoft.com/office/drawing/2014/main" id="{07C6247B-A988-8E61-B4B7-49B6ACDD2CE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1489" y="4999778"/>
            <a:ext cx="4440273" cy="147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27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red rectangle&#10;&#10;Description automatically generated">
            <a:extLst>
              <a:ext uri="{FF2B5EF4-FFF2-40B4-BE49-F238E27FC236}">
                <a16:creationId xmlns:a16="http://schemas.microsoft.com/office/drawing/2014/main" id="{37D27392-DC8F-A205-CDB2-F5D35D516F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87238" cy="6860681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4B420D83-940C-EE8D-DFB7-CDA0CAE4240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4495" y="5557594"/>
            <a:ext cx="6083601" cy="36297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Speaker(s) / Moderator</a:t>
            </a:r>
          </a:p>
        </p:txBody>
      </p:sp>
      <p:pic>
        <p:nvPicPr>
          <p:cNvPr id="7" name="Picture 6" descr="A black background with red and blue text&#10;&#10;Description automatically generated">
            <a:extLst>
              <a:ext uri="{FF2B5EF4-FFF2-40B4-BE49-F238E27FC236}">
                <a16:creationId xmlns:a16="http://schemas.microsoft.com/office/drawing/2014/main" id="{EF461DA2-73A5-B2E9-4728-D366E57591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1489" y="4999778"/>
            <a:ext cx="4440273" cy="147861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8EA16FE-A29C-9CEB-5096-34D699552E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4496" y="1453242"/>
            <a:ext cx="6083601" cy="306307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7200" b="1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br>
              <a:rPr lang="en-US" dirty="0"/>
            </a:br>
            <a:r>
              <a:rPr lang="en-US" dirty="0"/>
              <a:t>SESSION TITLE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1849615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e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7E6D2-F868-7107-4CB2-84CCFF7D6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6001" y="852919"/>
            <a:ext cx="4777241" cy="1325563"/>
          </a:xfrm>
        </p:spPr>
        <p:txBody>
          <a:bodyPr>
            <a:normAutofit/>
          </a:bodyPr>
          <a:lstStyle>
            <a:lvl1pPr>
              <a:defRPr sz="4300" b="1">
                <a:solidFill>
                  <a:srgbClr val="62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First</a:t>
            </a:r>
            <a:br>
              <a:rPr lang="en-US" dirty="0"/>
            </a:br>
            <a:r>
              <a:rPr lang="en-US" dirty="0"/>
              <a:t>Last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FFFD02-4A57-ECCF-F340-E5E9345F104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86001" y="2489551"/>
            <a:ext cx="4777241" cy="553760"/>
          </a:xfrm>
        </p:spPr>
        <p:txBody>
          <a:bodyPr anchor="b">
            <a:normAutofit/>
          </a:bodyPr>
          <a:lstStyle>
            <a:lvl1pPr marL="0" indent="0">
              <a:buNone/>
              <a:defRPr sz="3500" b="0">
                <a:solidFill>
                  <a:srgbClr val="9913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C32543-CBD9-6324-F991-12355E7F3A9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86001" y="3181328"/>
            <a:ext cx="4777241" cy="553760"/>
          </a:xfrm>
        </p:spPr>
        <p:txBody>
          <a:bodyPr anchor="b">
            <a:normAutofit/>
          </a:bodyPr>
          <a:lstStyle>
            <a:lvl1pPr marL="0" indent="0">
              <a:buNone/>
              <a:defRPr sz="3500" b="0">
                <a:solidFill>
                  <a:srgbClr val="9913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DD29E4-AEA5-40CE-6D6C-A68CB5F62F5F}"/>
              </a:ext>
            </a:extLst>
          </p:cNvPr>
          <p:cNvSpPr/>
          <p:nvPr userDrawn="1"/>
        </p:nvSpPr>
        <p:spPr>
          <a:xfrm>
            <a:off x="8931727" y="751115"/>
            <a:ext cx="2525776" cy="2525776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FBC594-0281-D4EF-C507-A0C9178DD42B}"/>
              </a:ext>
            </a:extLst>
          </p:cNvPr>
          <p:cNvSpPr/>
          <p:nvPr userDrawn="1"/>
        </p:nvSpPr>
        <p:spPr>
          <a:xfrm>
            <a:off x="8931728" y="3475887"/>
            <a:ext cx="2525776" cy="2525776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51FCB6-A8AD-AE69-523E-AAE857B1BBD8}"/>
              </a:ext>
            </a:extLst>
          </p:cNvPr>
          <p:cNvSpPr/>
          <p:nvPr userDrawn="1"/>
        </p:nvSpPr>
        <p:spPr>
          <a:xfrm>
            <a:off x="6144695" y="3475887"/>
            <a:ext cx="2525776" cy="2525776"/>
          </a:xfrm>
          <a:prstGeom prst="rect">
            <a:avLst/>
          </a:prstGeom>
          <a:solidFill>
            <a:srgbClr val="991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584358E-6076-956F-5F6E-2055092BDE3E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144694" y="751115"/>
            <a:ext cx="2525776" cy="247679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Headshot</a:t>
            </a:r>
          </a:p>
        </p:txBody>
      </p:sp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9C6EFBD6-4A83-7C64-3162-58AC74807A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02128" y="4119952"/>
            <a:ext cx="5662069" cy="25257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44192D8-437A-91F3-8B45-8265460C7593}"/>
              </a:ext>
            </a:extLst>
          </p:cNvPr>
          <p:cNvSpPr txBox="1"/>
          <p:nvPr userDrawn="1"/>
        </p:nvSpPr>
        <p:spPr>
          <a:xfrm>
            <a:off x="734496" y="5527430"/>
            <a:ext cx="4435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MODERATOR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F8A195F-C404-9C9A-6C86-80AA3E54F14C}"/>
              </a:ext>
            </a:extLst>
          </p:cNvPr>
          <p:cNvSpPr/>
          <p:nvPr userDrawn="1"/>
        </p:nvSpPr>
        <p:spPr>
          <a:xfrm>
            <a:off x="0" y="6645728"/>
            <a:ext cx="12192000" cy="207411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6982C7C-A597-4691-528D-7DC197816724}"/>
              </a:ext>
            </a:extLst>
          </p:cNvPr>
          <p:cNvCxnSpPr>
            <a:cxnSpLocks/>
          </p:cNvCxnSpPr>
          <p:nvPr userDrawn="1"/>
        </p:nvCxnSpPr>
        <p:spPr>
          <a:xfrm>
            <a:off x="786001" y="751115"/>
            <a:ext cx="4777241" cy="0"/>
          </a:xfrm>
          <a:prstGeom prst="line">
            <a:avLst/>
          </a:prstGeom>
          <a:ln w="38100">
            <a:solidFill>
              <a:srgbClr val="6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4160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7E6D2-F868-7107-4CB2-84CCFF7D6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6001" y="837421"/>
            <a:ext cx="4777241" cy="1325563"/>
          </a:xfrm>
        </p:spPr>
        <p:txBody>
          <a:bodyPr>
            <a:normAutofit/>
          </a:bodyPr>
          <a:lstStyle>
            <a:lvl1pPr>
              <a:defRPr sz="4300" b="1">
                <a:solidFill>
                  <a:srgbClr val="62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First</a:t>
            </a:r>
            <a:br>
              <a:rPr lang="en-US" dirty="0"/>
            </a:br>
            <a:r>
              <a:rPr lang="en-US" dirty="0"/>
              <a:t>Last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FFFD02-4A57-ECCF-F340-E5E9345F104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86001" y="2474053"/>
            <a:ext cx="4777241" cy="553760"/>
          </a:xfrm>
        </p:spPr>
        <p:txBody>
          <a:bodyPr anchor="b">
            <a:normAutofit/>
          </a:bodyPr>
          <a:lstStyle>
            <a:lvl1pPr marL="0" indent="0">
              <a:buNone/>
              <a:defRPr sz="3500" b="0">
                <a:solidFill>
                  <a:srgbClr val="9913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C32543-CBD9-6324-F991-12355E7F3A9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86001" y="3165830"/>
            <a:ext cx="4777241" cy="553760"/>
          </a:xfrm>
        </p:spPr>
        <p:txBody>
          <a:bodyPr anchor="b">
            <a:normAutofit/>
          </a:bodyPr>
          <a:lstStyle>
            <a:lvl1pPr marL="0" indent="0">
              <a:buNone/>
              <a:defRPr sz="3500" b="0">
                <a:solidFill>
                  <a:srgbClr val="9913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DD29E4-AEA5-40CE-6D6C-A68CB5F62F5F}"/>
              </a:ext>
            </a:extLst>
          </p:cNvPr>
          <p:cNvSpPr/>
          <p:nvPr userDrawn="1"/>
        </p:nvSpPr>
        <p:spPr>
          <a:xfrm>
            <a:off x="8931727" y="751115"/>
            <a:ext cx="2525776" cy="2525776"/>
          </a:xfrm>
          <a:prstGeom prst="rect">
            <a:avLst/>
          </a:prstGeom>
          <a:solidFill>
            <a:srgbClr val="991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FBC594-0281-D4EF-C507-A0C9178DD42B}"/>
              </a:ext>
            </a:extLst>
          </p:cNvPr>
          <p:cNvSpPr/>
          <p:nvPr userDrawn="1"/>
        </p:nvSpPr>
        <p:spPr>
          <a:xfrm>
            <a:off x="8931728" y="3475887"/>
            <a:ext cx="2525776" cy="2525776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51FCB6-A8AD-AE69-523E-AAE857B1BBD8}"/>
              </a:ext>
            </a:extLst>
          </p:cNvPr>
          <p:cNvSpPr/>
          <p:nvPr userDrawn="1"/>
        </p:nvSpPr>
        <p:spPr>
          <a:xfrm>
            <a:off x="6144695" y="3475887"/>
            <a:ext cx="2525776" cy="2525776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584358E-6076-956F-5F6E-2055092BDE3E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144694" y="751115"/>
            <a:ext cx="2525776" cy="247679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Headshot</a:t>
            </a:r>
          </a:p>
        </p:txBody>
      </p:sp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9C6EFBD6-4A83-7C64-3162-58AC74807A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02128" y="4119952"/>
            <a:ext cx="5662069" cy="25257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44192D8-437A-91F3-8B45-8265460C7593}"/>
              </a:ext>
            </a:extLst>
          </p:cNvPr>
          <p:cNvSpPr txBox="1"/>
          <p:nvPr userDrawn="1"/>
        </p:nvSpPr>
        <p:spPr>
          <a:xfrm>
            <a:off x="734496" y="5527430"/>
            <a:ext cx="4435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SPEAKER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F8A195F-C404-9C9A-6C86-80AA3E54F14C}"/>
              </a:ext>
            </a:extLst>
          </p:cNvPr>
          <p:cNvSpPr/>
          <p:nvPr userDrawn="1"/>
        </p:nvSpPr>
        <p:spPr>
          <a:xfrm>
            <a:off x="0" y="6645728"/>
            <a:ext cx="12192000" cy="207411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933CF6F-D34E-FA21-F864-F2E4C7EDC8AF}"/>
              </a:ext>
            </a:extLst>
          </p:cNvPr>
          <p:cNvCxnSpPr>
            <a:cxnSpLocks/>
          </p:cNvCxnSpPr>
          <p:nvPr userDrawn="1"/>
        </p:nvCxnSpPr>
        <p:spPr>
          <a:xfrm>
            <a:off x="786001" y="751115"/>
            <a:ext cx="4777241" cy="0"/>
          </a:xfrm>
          <a:prstGeom prst="line">
            <a:avLst/>
          </a:prstGeom>
          <a:ln w="38100">
            <a:solidFill>
              <a:srgbClr val="6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134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C6D10C-4788-A84C-925A-492A11EFEA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670924-6264-B71A-6E98-B4A8994037BB}"/>
              </a:ext>
            </a:extLst>
          </p:cNvPr>
          <p:cNvSpPr/>
          <p:nvPr userDrawn="1"/>
        </p:nvSpPr>
        <p:spPr>
          <a:xfrm>
            <a:off x="0" y="6111240"/>
            <a:ext cx="12187238" cy="74676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A43745-F7F4-5D91-3932-BAE91505477B}"/>
              </a:ext>
            </a:extLst>
          </p:cNvPr>
          <p:cNvSpPr txBox="1"/>
          <p:nvPr userDrawn="1"/>
        </p:nvSpPr>
        <p:spPr>
          <a:xfrm>
            <a:off x="-1" y="1335377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INTRODUCTIONS</a:t>
            </a:r>
          </a:p>
          <a:p>
            <a:pPr algn="ctr"/>
            <a:r>
              <a:rPr lang="en-US" sz="3600" b="1" dirty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SUGGESTED FORMAT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6CA8EB-D3D6-FD69-3358-1AE5040E1468}"/>
              </a:ext>
            </a:extLst>
          </p:cNvPr>
          <p:cNvSpPr txBox="1"/>
          <p:nvPr userDrawn="1"/>
        </p:nvSpPr>
        <p:spPr>
          <a:xfrm>
            <a:off x="1630135" y="2859935"/>
            <a:ext cx="89317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BCBEC0"/>
                </a:solidFill>
                <a:latin typeface="Trebuchet MS" panose="020B0703020202090204" pitchFamily="34" charset="0"/>
              </a:rPr>
              <a:t>Pre-Intensive Session (75 Minutes)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BCBEC0"/>
                </a:solidFill>
                <a:latin typeface="Trebuchet MS" panose="020B0703020202090204" pitchFamily="34" charset="0"/>
              </a:rPr>
              <a:t> </a:t>
            </a:r>
            <a:r>
              <a:rPr lang="en-US" sz="2000" dirty="0">
                <a:solidFill>
                  <a:srgbClr val="BCBEC0"/>
                </a:solidFill>
                <a:latin typeface="Trebuchet MS" panose="020B0703020202090204" pitchFamily="34" charset="0"/>
              </a:rPr>
              <a:t>Moderator provides introductions, and each speaker is given 20-30 minutes to present their area of expertise related to the session topic</a:t>
            </a:r>
          </a:p>
          <a:p>
            <a:pPr marL="385754" indent="-385754" algn="ctr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BCBEC0"/>
              </a:solidFill>
              <a:latin typeface="Trebuchet MS" panose="020B070302020209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BCBEC0"/>
                </a:solidFill>
                <a:latin typeface="Trebuchet MS" panose="020B0703020202090204" pitchFamily="34" charset="0"/>
              </a:rPr>
              <a:t>Breakout Session (60 Minutes)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BCBEC0"/>
                </a:solidFill>
                <a:latin typeface="Trebuchet MS" panose="020B0703020202090204" pitchFamily="34" charset="0"/>
              </a:rPr>
              <a:t>Moderator provides introductions, and each speaker is given 5-8 minutes to introduce themselves and present their specific information related to the session topic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5053A1-0CF7-F2F6-8F41-9D7F780B6F56}"/>
              </a:ext>
            </a:extLst>
          </p:cNvPr>
          <p:cNvSpPr txBox="1"/>
          <p:nvPr userDrawn="1"/>
        </p:nvSpPr>
        <p:spPr>
          <a:xfrm>
            <a:off x="-1" y="6395937"/>
            <a:ext cx="12191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spc="300" dirty="0">
                <a:solidFill>
                  <a:srgbClr val="0E2C4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 NATIONAL SMALL BUSINESS CONFERENCE   •   ATLANTA, GEORGIA   •   NATIONAL8aASSOCIATION.ORG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DED46CA-024A-7D1B-F809-31256D03F99B}"/>
              </a:ext>
            </a:extLst>
          </p:cNvPr>
          <p:cNvCxnSpPr>
            <a:cxnSpLocks/>
          </p:cNvCxnSpPr>
          <p:nvPr userDrawn="1"/>
        </p:nvCxnSpPr>
        <p:spPr>
          <a:xfrm>
            <a:off x="1630135" y="888513"/>
            <a:ext cx="8931729" cy="0"/>
          </a:xfrm>
          <a:prstGeom prst="line">
            <a:avLst/>
          </a:prstGeom>
          <a:ln w="38100">
            <a:solidFill>
              <a:srgbClr val="83A2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766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060B86-E090-A1FF-C501-641080D810AA}"/>
              </a:ext>
            </a:extLst>
          </p:cNvPr>
          <p:cNvSpPr/>
          <p:nvPr userDrawn="1"/>
        </p:nvSpPr>
        <p:spPr>
          <a:xfrm>
            <a:off x="0" y="0"/>
            <a:ext cx="4823012" cy="6858000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A91A1F-0042-C837-171E-E31D4DFBA390}"/>
              </a:ext>
            </a:extLst>
          </p:cNvPr>
          <p:cNvSpPr/>
          <p:nvPr userDrawn="1"/>
        </p:nvSpPr>
        <p:spPr>
          <a:xfrm>
            <a:off x="4823012" y="0"/>
            <a:ext cx="7368988" cy="685800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D5AAE8-6787-35A8-FDA6-C019AAF80A42}"/>
              </a:ext>
            </a:extLst>
          </p:cNvPr>
          <p:cNvSpPr/>
          <p:nvPr userDrawn="1"/>
        </p:nvSpPr>
        <p:spPr>
          <a:xfrm>
            <a:off x="412377" y="449864"/>
            <a:ext cx="3998259" cy="4267200"/>
          </a:xfrm>
          <a:prstGeom prst="rect">
            <a:avLst/>
          </a:prstGeom>
          <a:noFill/>
          <a:ln w="38100">
            <a:solidFill>
              <a:srgbClr val="83A2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7B26FAA-9B44-F293-CA92-54A7BECBB3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72545" y="899059"/>
            <a:ext cx="6151419" cy="5307776"/>
          </a:xfrm>
        </p:spPr>
        <p:txBody>
          <a:bodyPr/>
          <a:lstStyle>
            <a:lvl1pPr>
              <a:defRPr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Insert content here.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78A585-8300-39E8-4B30-129F46F9D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635" y="899059"/>
            <a:ext cx="3191742" cy="155319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5400" b="1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4" name="Picture 3" descr="A logo for a conference&#10;&#10;Description automatically generated">
            <a:extLst>
              <a:ext uri="{FF2B5EF4-FFF2-40B4-BE49-F238E27FC236}">
                <a16:creationId xmlns:a16="http://schemas.microsoft.com/office/drawing/2014/main" id="{70D71C96-DE58-8DB5-D8E5-8A1859D57C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868" y="4902266"/>
            <a:ext cx="4101877" cy="193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30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339761-152A-6385-2362-BCA339611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AC356D-4454-5E78-0995-82DA47B1F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CAA2F6-B18D-14A5-8B43-8A77BCCBB5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452EF-2399-4B49-8E6D-F6E42C3969D8}" type="datetimeFigureOut">
              <a:rPr lang="en-US" smtClean="0"/>
              <a:t>2/13/24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4765A-C1E5-4A62-0280-379518F219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7C018-9E41-DB33-6F2A-20DFFB645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4A2F6-5296-4447-B3FF-794C71550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619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4" r:id="rId3"/>
    <p:sldLayoutId id="2147483663" r:id="rId4"/>
    <p:sldLayoutId id="2147483662" r:id="rId5"/>
    <p:sldLayoutId id="2147483653" r:id="rId6"/>
    <p:sldLayoutId id="2147483665" r:id="rId7"/>
    <p:sldLayoutId id="2147483651" r:id="rId8"/>
    <p:sldLayoutId id="2147483652" r:id="rId9"/>
    <p:sldLayoutId id="2147483666" r:id="rId10"/>
    <p:sldLayoutId id="2147483672" r:id="rId11"/>
    <p:sldLayoutId id="2147483673" r:id="rId12"/>
    <p:sldLayoutId id="2147483668" r:id="rId13"/>
    <p:sldLayoutId id="2147483654" r:id="rId14"/>
    <p:sldLayoutId id="2147483671" r:id="rId15"/>
    <p:sldLayoutId id="2147483667" r:id="rId16"/>
    <p:sldLayoutId id="2147483670" r:id="rId17"/>
    <p:sldLayoutId id="2147483669" r:id="rId18"/>
    <p:sldLayoutId id="214748367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12192000" cy="340518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11128" y="662609"/>
            <a:ext cx="6969742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6621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mailto:afmc.sb.workflow@us.af.mil" TargetMode="External"/><Relationship Id="rId3" Type="http://schemas.openxmlformats.org/officeDocument/2006/relationships/hyperlink" Target="mailto:aflcmc.sb.org.mailbox@us.af.mil" TargetMode="External"/><Relationship Id="rId7" Type="http://schemas.openxmlformats.org/officeDocument/2006/relationships/hyperlink" Target="mailto:AFIMSC.SB.workflow@us.af.mil" TargetMode="External"/><Relationship Id="rId2" Type="http://schemas.openxmlformats.org/officeDocument/2006/relationships/hyperlink" Target="mailto:afrl.sb.workflow@us.af.mil" TargetMode="External"/><Relationship Id="rId1" Type="http://schemas.openxmlformats.org/officeDocument/2006/relationships/slideLayout" Target="../slideLayouts/slideLayout21.xml"/><Relationship Id="rId6" Type="http://schemas.openxmlformats.org/officeDocument/2006/relationships/hyperlink" Target="mailto:AFNWC.SB.Workflow@us.af.mil" TargetMode="External"/><Relationship Id="rId5" Type="http://schemas.openxmlformats.org/officeDocument/2006/relationships/hyperlink" Target="mailto:afsc.sb.workflow@us.af.mil" TargetMode="External"/><Relationship Id="rId4" Type="http://schemas.openxmlformats.org/officeDocument/2006/relationships/hyperlink" Target="mailto:s53272@us.af.mil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hyperlink" Target="http://www.fedgov.dnb.com/" TargetMode="External"/><Relationship Id="rId3" Type="http://schemas.openxmlformats.org/officeDocument/2006/relationships/image" Target="../media/image56.png"/><Relationship Id="rId21" Type="http://schemas.openxmlformats.org/officeDocument/2006/relationships/image" Target="../media/image71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image" Target="../media/image55.png"/><Relationship Id="rId16" Type="http://schemas.openxmlformats.org/officeDocument/2006/relationships/image" Target="../media/image69.png"/><Relationship Id="rId20" Type="http://schemas.openxmlformats.org/officeDocument/2006/relationships/hyperlink" Target="https://www.afcec.af.mil/Home/Business/" TargetMode="Externa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24" Type="http://schemas.openxmlformats.org/officeDocument/2006/relationships/hyperlink" Target="http://www.aptac-us.org/find-a-ptac/" TargetMode="External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23" Type="http://schemas.openxmlformats.org/officeDocument/2006/relationships/image" Target="../media/image73.png"/><Relationship Id="rId10" Type="http://schemas.openxmlformats.org/officeDocument/2006/relationships/image" Target="../media/image63.png"/><Relationship Id="rId19" Type="http://schemas.openxmlformats.org/officeDocument/2006/relationships/hyperlink" Target="https://www.airforcesmallbiz.af.mil/Small-Business/Business-Opportunites/" TargetMode="External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Relationship Id="rId22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26" Type="http://schemas.openxmlformats.org/officeDocument/2006/relationships/hyperlink" Target="mailto:AFRL.SB.Questions@us.af.mil" TargetMode="External"/><Relationship Id="rId39" Type="http://schemas.openxmlformats.org/officeDocument/2006/relationships/image" Target="../media/image99.png"/><Relationship Id="rId21" Type="http://schemas.openxmlformats.org/officeDocument/2006/relationships/image" Target="../media/image91.png"/><Relationship Id="rId34" Type="http://schemas.openxmlformats.org/officeDocument/2006/relationships/hyperlink" Target="mailto:aflcmc.sb.eglin@us.af.mil" TargetMode="External"/><Relationship Id="rId42" Type="http://schemas.openxmlformats.org/officeDocument/2006/relationships/image" Target="../media/image102.png"/><Relationship Id="rId47" Type="http://schemas.openxmlformats.org/officeDocument/2006/relationships/image" Target="../media/image105.png"/><Relationship Id="rId50" Type="http://schemas.openxmlformats.org/officeDocument/2006/relationships/hyperlink" Target="mailto:AFICA.SB.workflow@us.af.mil" TargetMode="External"/><Relationship Id="rId55" Type="http://schemas.openxmlformats.org/officeDocument/2006/relationships/image" Target="../media/image111.png"/><Relationship Id="rId7" Type="http://schemas.openxmlformats.org/officeDocument/2006/relationships/hyperlink" Target="mailto:afmc.sb.workflow@us.af.mil" TargetMode="External"/><Relationship Id="rId2" Type="http://schemas.openxmlformats.org/officeDocument/2006/relationships/image" Target="../media/image74.png"/><Relationship Id="rId16" Type="http://schemas.openxmlformats.org/officeDocument/2006/relationships/image" Target="../media/image86.png"/><Relationship Id="rId29" Type="http://schemas.openxmlformats.org/officeDocument/2006/relationships/hyperlink" Target="mailto:calvin.scott@us.af.mil" TargetMode="External"/><Relationship Id="rId11" Type="http://schemas.openxmlformats.org/officeDocument/2006/relationships/image" Target="../media/image81.png"/><Relationship Id="rId24" Type="http://schemas.openxmlformats.org/officeDocument/2006/relationships/image" Target="../media/image93.png"/><Relationship Id="rId32" Type="http://schemas.openxmlformats.org/officeDocument/2006/relationships/image" Target="../media/image96.png"/><Relationship Id="rId37" Type="http://schemas.openxmlformats.org/officeDocument/2006/relationships/image" Target="../media/image97.png"/><Relationship Id="rId40" Type="http://schemas.openxmlformats.org/officeDocument/2006/relationships/image" Target="../media/image100.png"/><Relationship Id="rId45" Type="http://schemas.openxmlformats.org/officeDocument/2006/relationships/image" Target="../media/image103.png"/><Relationship Id="rId53" Type="http://schemas.openxmlformats.org/officeDocument/2006/relationships/image" Target="../media/image109.png"/><Relationship Id="rId58" Type="http://schemas.openxmlformats.org/officeDocument/2006/relationships/hyperlink" Target="mailto:wralc.bc.frontoffice@us.af.mil" TargetMode="External"/><Relationship Id="rId5" Type="http://schemas.openxmlformats.org/officeDocument/2006/relationships/image" Target="../media/image77.png"/><Relationship Id="rId61" Type="http://schemas.openxmlformats.org/officeDocument/2006/relationships/image" Target="../media/image114.png"/><Relationship Id="rId19" Type="http://schemas.openxmlformats.org/officeDocument/2006/relationships/image" Target="../media/image89.png"/><Relationship Id="rId14" Type="http://schemas.openxmlformats.org/officeDocument/2006/relationships/image" Target="../media/image84.png"/><Relationship Id="rId22" Type="http://schemas.openxmlformats.org/officeDocument/2006/relationships/hyperlink" Target="mailto:AFNWC.SB.workflow@us.af.mil" TargetMode="External"/><Relationship Id="rId27" Type="http://schemas.openxmlformats.org/officeDocument/2006/relationships/hyperlink" Target="mailto:sarah.bell.12@us.af.mil" TargetMode="External"/><Relationship Id="rId30" Type="http://schemas.openxmlformats.org/officeDocument/2006/relationships/hyperlink" Target="mailto:Carmen.Chavira@us.af.mil" TargetMode="External"/><Relationship Id="rId35" Type="http://schemas.openxmlformats.org/officeDocument/2006/relationships/hyperlink" Target="mailto:andrea.panagoulias@us.af.mil" TargetMode="External"/><Relationship Id="rId43" Type="http://schemas.openxmlformats.org/officeDocument/2006/relationships/hyperlink" Target="mailto:cynthia.randall@us.af.mil" TargetMode="External"/><Relationship Id="rId48" Type="http://schemas.openxmlformats.org/officeDocument/2006/relationships/image" Target="../media/image106.png"/><Relationship Id="rId56" Type="http://schemas.openxmlformats.org/officeDocument/2006/relationships/hyperlink" Target="mailto:AFSC.SB.workflow@us.af.mil" TargetMode="External"/><Relationship Id="rId8" Type="http://schemas.openxmlformats.org/officeDocument/2006/relationships/hyperlink" Target="http://www.afmc.af.mil/About-Us/Small-Business/" TargetMode="External"/><Relationship Id="rId51" Type="http://schemas.openxmlformats.org/officeDocument/2006/relationships/image" Target="../media/image107.png"/><Relationship Id="rId3" Type="http://schemas.openxmlformats.org/officeDocument/2006/relationships/image" Target="../media/image75.pn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5" Type="http://schemas.openxmlformats.org/officeDocument/2006/relationships/image" Target="../media/image94.png"/><Relationship Id="rId33" Type="http://schemas.openxmlformats.org/officeDocument/2006/relationships/hyperlink" Target="mailto:aflcmc.sb.org.mailbox@us.af.mil" TargetMode="External"/><Relationship Id="rId38" Type="http://schemas.openxmlformats.org/officeDocument/2006/relationships/image" Target="../media/image98.png"/><Relationship Id="rId46" Type="http://schemas.openxmlformats.org/officeDocument/2006/relationships/image" Target="../media/image104.png"/><Relationship Id="rId59" Type="http://schemas.openxmlformats.org/officeDocument/2006/relationships/image" Target="../media/image112.png"/><Relationship Id="rId20" Type="http://schemas.openxmlformats.org/officeDocument/2006/relationships/image" Target="../media/image90.png"/><Relationship Id="rId41" Type="http://schemas.openxmlformats.org/officeDocument/2006/relationships/image" Target="../media/image101.png"/><Relationship Id="rId54" Type="http://schemas.openxmlformats.org/officeDocument/2006/relationships/image" Target="../media/image1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8.png"/><Relationship Id="rId15" Type="http://schemas.openxmlformats.org/officeDocument/2006/relationships/image" Target="../media/image85.png"/><Relationship Id="rId23" Type="http://schemas.openxmlformats.org/officeDocument/2006/relationships/image" Target="../media/image92.png"/><Relationship Id="rId28" Type="http://schemas.openxmlformats.org/officeDocument/2006/relationships/hyperlink" Target="mailto:michael.graniero@us.af.mil" TargetMode="External"/><Relationship Id="rId36" Type="http://schemas.openxmlformats.org/officeDocument/2006/relationships/hyperlink" Target="mailto:yolanda.mccain@us.af.mil" TargetMode="External"/><Relationship Id="rId49" Type="http://schemas.openxmlformats.org/officeDocument/2006/relationships/hyperlink" Target="mailto:AFIMSC.SB.workflow@us.af.mil" TargetMode="External"/><Relationship Id="rId57" Type="http://schemas.openxmlformats.org/officeDocument/2006/relationships/hyperlink" Target="mailto:AFSC.OL.SB@us.af.mil" TargetMode="External"/><Relationship Id="rId10" Type="http://schemas.openxmlformats.org/officeDocument/2006/relationships/image" Target="../media/image80.png"/><Relationship Id="rId31" Type="http://schemas.openxmlformats.org/officeDocument/2006/relationships/image" Target="../media/image95.png"/><Relationship Id="rId44" Type="http://schemas.openxmlformats.org/officeDocument/2006/relationships/hyperlink" Target="mailto:stacey.lamb.1@us.af.mil" TargetMode="External"/><Relationship Id="rId52" Type="http://schemas.openxmlformats.org/officeDocument/2006/relationships/image" Target="../media/image108.png"/><Relationship Id="rId60" Type="http://schemas.openxmlformats.org/officeDocument/2006/relationships/image" Target="../media/image113.png"/><Relationship Id="rId4" Type="http://schemas.openxmlformats.org/officeDocument/2006/relationships/image" Target="../media/image76.png"/><Relationship Id="rId9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0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fmc.af.mil/About-Us/Small-Business/" TargetMode="External"/><Relationship Id="rId7" Type="http://schemas.openxmlformats.org/officeDocument/2006/relationships/hyperlink" Target="https://www.afnwc.af.mil/innovation/" TargetMode="External"/><Relationship Id="rId2" Type="http://schemas.openxmlformats.org/officeDocument/2006/relationships/hyperlink" Target="mailto:afmc.sb.workflow@us.af.mil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mailto:AFNWC.SB.Workflow@us.af.mil" TargetMode="External"/><Relationship Id="rId5" Type="http://schemas.openxmlformats.org/officeDocument/2006/relationships/hyperlink" Target="http://www.mda.mil/" TargetMode="External"/><Relationship Id="rId4" Type="http://schemas.openxmlformats.org/officeDocument/2006/relationships/hyperlink" Target="mailto:outreach@mda.mi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sa.mil/" TargetMode="External"/><Relationship Id="rId2" Type="http://schemas.openxmlformats.org/officeDocument/2006/relationships/hyperlink" Target="mailto:DISASmallBusiness@mail.mil" TargetMode="Externa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1A070-A573-CE3B-BD95-26BCDA7FC6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4496" y="901154"/>
            <a:ext cx="7693512" cy="3063075"/>
          </a:xfrm>
        </p:spPr>
        <p:txBody>
          <a:bodyPr/>
          <a:lstStyle/>
          <a:p>
            <a:r>
              <a:rPr lang="en-US" sz="5400" dirty="0"/>
              <a:t>The </a:t>
            </a:r>
            <a:r>
              <a:rPr lang="en-US" sz="5400" dirty="0" err="1"/>
              <a:t>GovCon</a:t>
            </a:r>
            <a:r>
              <a:rPr lang="en-US" sz="5400" dirty="0"/>
              <a:t> Guide to Collaborating with Non-Civilian Agencies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96AC32-5060-E77C-B30F-ADA99BA58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4495" y="4554747"/>
            <a:ext cx="6313286" cy="155275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Laura Anderson, Missile Defense Agency</a:t>
            </a:r>
          </a:p>
          <a:p>
            <a:r>
              <a:rPr lang="en-US" dirty="0"/>
              <a:t>Carlen Capenos, Defense Information Systems Agency</a:t>
            </a:r>
          </a:p>
          <a:p>
            <a:r>
              <a:rPr lang="en-US" dirty="0"/>
              <a:t>Roberto Acosta, Air Force Nuclear Weapons Center</a:t>
            </a:r>
          </a:p>
          <a:p>
            <a:r>
              <a:rPr lang="en-US" dirty="0"/>
              <a:t>Jeffrey Mellott, Air Force Materiel Command</a:t>
            </a:r>
          </a:p>
        </p:txBody>
      </p:sp>
    </p:spTree>
    <p:extLst>
      <p:ext uri="{BB962C8B-B14F-4D97-AF65-F5344CB8AC3E}">
        <p14:creationId xmlns:p14="http://schemas.microsoft.com/office/powerpoint/2010/main" val="4188437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972479-4BB8-5D23-569C-B9F5D031F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826" y="1594673"/>
            <a:ext cx="11027674" cy="4247327"/>
          </a:xfrm>
        </p:spPr>
        <p:txBody>
          <a:bodyPr>
            <a:normAutofit/>
          </a:bodyPr>
          <a:lstStyle/>
          <a:p>
            <a:endParaRPr lang="en-US" sz="2800" i="0" u="none" strike="noStrike" dirty="0">
              <a:effectLst/>
              <a:latin typeface=" Arial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B26CA1-88A1-C86A-BFF2-182DA94CA0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1113" y="519113"/>
            <a:ext cx="11282735" cy="582385"/>
          </a:xfrm>
        </p:spPr>
        <p:txBody>
          <a:bodyPr/>
          <a:lstStyle/>
          <a:p>
            <a:r>
              <a:rPr lang="en-US" sz="3600" dirty="0"/>
              <a:t>Air Force Materiel Command (AFMC)</a:t>
            </a:r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8837A19A-AEE8-AB85-2062-5843BF0732A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00946" y="2050473"/>
            <a:ext cx="3325090" cy="321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7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2920"/>
            <a:chOff x="0" y="0"/>
            <a:chExt cx="12192000" cy="68529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020" y="331470"/>
              <a:ext cx="11594591" cy="652119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2878073"/>
              <a:ext cx="3270885" cy="610870"/>
            </a:xfrm>
            <a:custGeom>
              <a:avLst/>
              <a:gdLst/>
              <a:ahLst/>
              <a:cxnLst/>
              <a:rect l="l" t="t" r="r" b="b"/>
              <a:pathLst>
                <a:path w="3270885" h="610870">
                  <a:moveTo>
                    <a:pt x="3270504" y="0"/>
                  </a:moveTo>
                  <a:lnTo>
                    <a:pt x="0" y="0"/>
                  </a:lnTo>
                  <a:lnTo>
                    <a:pt x="0" y="610362"/>
                  </a:lnTo>
                  <a:lnTo>
                    <a:pt x="3270504" y="610362"/>
                  </a:lnTo>
                  <a:lnTo>
                    <a:pt x="3270504" y="0"/>
                  </a:lnTo>
                  <a:close/>
                </a:path>
              </a:pathLst>
            </a:custGeom>
            <a:solidFill>
              <a:srgbClr val="2474BB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75363" y="2924767"/>
            <a:ext cx="258762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OUR</a:t>
            </a:r>
            <a:r>
              <a:rPr kumimoji="0" sz="3000" b="0" i="0" u="none" strike="noStrike" kern="1200" cap="none" spc="-7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MISSION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2361" y="3664926"/>
            <a:ext cx="2418143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7800" marR="5080" lvl="0" indent="-165735" algn="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Powering the </a:t>
            </a:r>
            <a:r>
              <a:rPr kumimoji="0" sz="1400" b="0" i="0" u="none" strike="noStrike" kern="1200" cap="none" spc="-10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world’s </a:t>
            </a:r>
            <a:r>
              <a:rPr kumimoji="0" sz="1400" b="0" i="0" u="none" strike="noStrike" kern="1200" cap="none" spc="-5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greatest </a:t>
            </a:r>
            <a:r>
              <a:rPr kumimoji="0" sz="1400" b="0" i="0" u="none" strike="noStrike" kern="1200" cap="none" spc="-375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Air </a:t>
            </a:r>
            <a:r>
              <a:rPr kumimoji="0" sz="1400" b="0" i="0" u="none" strike="noStrike" kern="1200" cap="none" spc="-10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Force…We </a:t>
            </a:r>
            <a:r>
              <a:rPr kumimoji="0" sz="1400" b="0" i="0" u="none" strike="noStrike" kern="1200" cap="none" spc="-5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develop, 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15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deliver, </a:t>
            </a:r>
            <a:r>
              <a:rPr kumimoji="0" sz="1400" b="0" i="0" u="none" strike="noStrike" kern="1200" cap="none" spc="-5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support</a:t>
            </a:r>
            <a:r>
              <a:rPr kumimoji="0" lang="en-US" sz="1400" b="0" i="0" u="none" strike="noStrike" kern="1200" cap="none" spc="-5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sz="1400" b="0" i="0" u="none" strike="noStrike" kern="1200" cap="none" spc="-5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and sustain </a:t>
            </a:r>
            <a:r>
              <a:rPr kumimoji="0" sz="1400" b="0" i="0" u="none" strike="noStrike" kern="1200" cap="none" spc="-375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war-winning</a:t>
            </a:r>
            <a:r>
              <a:rPr kumimoji="0" sz="1400" b="0" i="0" u="none" strike="noStrike" kern="1200" cap="none" spc="-35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capabilities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26313" y="1940051"/>
            <a:ext cx="11965940" cy="1496695"/>
            <a:chOff x="226313" y="1940051"/>
            <a:chExt cx="11965940" cy="1496695"/>
          </a:xfrm>
        </p:grpSpPr>
        <p:sp>
          <p:nvSpPr>
            <p:cNvPr id="8" name="object 8"/>
            <p:cNvSpPr/>
            <p:nvPr/>
          </p:nvSpPr>
          <p:spPr>
            <a:xfrm>
              <a:off x="2237231" y="1940051"/>
              <a:ext cx="797560" cy="797560"/>
            </a:xfrm>
            <a:custGeom>
              <a:avLst/>
              <a:gdLst/>
              <a:ahLst/>
              <a:cxnLst/>
              <a:rect l="l" t="t" r="r" b="b"/>
              <a:pathLst>
                <a:path w="797560" h="797560">
                  <a:moveTo>
                    <a:pt x="398526" y="0"/>
                  </a:moveTo>
                  <a:lnTo>
                    <a:pt x="352048" y="2681"/>
                  </a:lnTo>
                  <a:lnTo>
                    <a:pt x="307146" y="10525"/>
                  </a:lnTo>
                  <a:lnTo>
                    <a:pt x="264118" y="23233"/>
                  </a:lnTo>
                  <a:lnTo>
                    <a:pt x="223262" y="40505"/>
                  </a:lnTo>
                  <a:lnTo>
                    <a:pt x="184879" y="62044"/>
                  </a:lnTo>
                  <a:lnTo>
                    <a:pt x="149266" y="87550"/>
                  </a:lnTo>
                  <a:lnTo>
                    <a:pt x="116724" y="116724"/>
                  </a:lnTo>
                  <a:lnTo>
                    <a:pt x="87550" y="149266"/>
                  </a:lnTo>
                  <a:lnTo>
                    <a:pt x="62044" y="184879"/>
                  </a:lnTo>
                  <a:lnTo>
                    <a:pt x="40505" y="223262"/>
                  </a:lnTo>
                  <a:lnTo>
                    <a:pt x="23233" y="264118"/>
                  </a:lnTo>
                  <a:lnTo>
                    <a:pt x="10525" y="307146"/>
                  </a:lnTo>
                  <a:lnTo>
                    <a:pt x="2681" y="352048"/>
                  </a:lnTo>
                  <a:lnTo>
                    <a:pt x="0" y="398525"/>
                  </a:lnTo>
                  <a:lnTo>
                    <a:pt x="2681" y="445003"/>
                  </a:lnTo>
                  <a:lnTo>
                    <a:pt x="10525" y="489905"/>
                  </a:lnTo>
                  <a:lnTo>
                    <a:pt x="23233" y="532933"/>
                  </a:lnTo>
                  <a:lnTo>
                    <a:pt x="40505" y="573789"/>
                  </a:lnTo>
                  <a:lnTo>
                    <a:pt x="62044" y="612172"/>
                  </a:lnTo>
                  <a:lnTo>
                    <a:pt x="87550" y="647785"/>
                  </a:lnTo>
                  <a:lnTo>
                    <a:pt x="116724" y="680327"/>
                  </a:lnTo>
                  <a:lnTo>
                    <a:pt x="149266" y="709501"/>
                  </a:lnTo>
                  <a:lnTo>
                    <a:pt x="184879" y="735007"/>
                  </a:lnTo>
                  <a:lnTo>
                    <a:pt x="223262" y="756546"/>
                  </a:lnTo>
                  <a:lnTo>
                    <a:pt x="264118" y="773818"/>
                  </a:lnTo>
                  <a:lnTo>
                    <a:pt x="307146" y="786526"/>
                  </a:lnTo>
                  <a:lnTo>
                    <a:pt x="352048" y="794370"/>
                  </a:lnTo>
                  <a:lnTo>
                    <a:pt x="398526" y="797051"/>
                  </a:lnTo>
                  <a:lnTo>
                    <a:pt x="445003" y="794370"/>
                  </a:lnTo>
                  <a:lnTo>
                    <a:pt x="489905" y="786526"/>
                  </a:lnTo>
                  <a:lnTo>
                    <a:pt x="532933" y="773818"/>
                  </a:lnTo>
                  <a:lnTo>
                    <a:pt x="573789" y="756546"/>
                  </a:lnTo>
                  <a:lnTo>
                    <a:pt x="612172" y="735007"/>
                  </a:lnTo>
                  <a:lnTo>
                    <a:pt x="647785" y="709501"/>
                  </a:lnTo>
                  <a:lnTo>
                    <a:pt x="680327" y="680327"/>
                  </a:lnTo>
                  <a:lnTo>
                    <a:pt x="709501" y="647785"/>
                  </a:lnTo>
                  <a:lnTo>
                    <a:pt x="735007" y="612172"/>
                  </a:lnTo>
                  <a:lnTo>
                    <a:pt x="756546" y="573789"/>
                  </a:lnTo>
                  <a:lnTo>
                    <a:pt x="773818" y="532933"/>
                  </a:lnTo>
                  <a:lnTo>
                    <a:pt x="786526" y="489905"/>
                  </a:lnTo>
                  <a:lnTo>
                    <a:pt x="794370" y="445003"/>
                  </a:lnTo>
                  <a:lnTo>
                    <a:pt x="797052" y="398525"/>
                  </a:lnTo>
                  <a:lnTo>
                    <a:pt x="794370" y="352048"/>
                  </a:lnTo>
                  <a:lnTo>
                    <a:pt x="786526" y="307146"/>
                  </a:lnTo>
                  <a:lnTo>
                    <a:pt x="773818" y="264118"/>
                  </a:lnTo>
                  <a:lnTo>
                    <a:pt x="756546" y="223262"/>
                  </a:lnTo>
                  <a:lnTo>
                    <a:pt x="735007" y="184879"/>
                  </a:lnTo>
                  <a:lnTo>
                    <a:pt x="709501" y="149266"/>
                  </a:lnTo>
                  <a:lnTo>
                    <a:pt x="680327" y="116724"/>
                  </a:lnTo>
                  <a:lnTo>
                    <a:pt x="647785" y="87550"/>
                  </a:lnTo>
                  <a:lnTo>
                    <a:pt x="612172" y="62044"/>
                  </a:lnTo>
                  <a:lnTo>
                    <a:pt x="573789" y="40505"/>
                  </a:lnTo>
                  <a:lnTo>
                    <a:pt x="532933" y="23233"/>
                  </a:lnTo>
                  <a:lnTo>
                    <a:pt x="489905" y="10525"/>
                  </a:lnTo>
                  <a:lnTo>
                    <a:pt x="445003" y="2681"/>
                  </a:lnTo>
                  <a:lnTo>
                    <a:pt x="398526" y="0"/>
                  </a:lnTo>
                  <a:close/>
                </a:path>
              </a:pathLst>
            </a:custGeom>
            <a:solidFill>
              <a:srgbClr val="FFBD3B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2385821" y="2103120"/>
              <a:ext cx="504190" cy="441325"/>
            </a:xfrm>
            <a:custGeom>
              <a:avLst/>
              <a:gdLst/>
              <a:ahLst/>
              <a:cxnLst/>
              <a:rect l="l" t="t" r="r" b="b"/>
              <a:pathLst>
                <a:path w="504189" h="441325">
                  <a:moveTo>
                    <a:pt x="341184" y="11500"/>
                  </a:moveTo>
                  <a:lnTo>
                    <a:pt x="275298" y="11500"/>
                  </a:lnTo>
                  <a:lnTo>
                    <a:pt x="292022" y="11049"/>
                  </a:lnTo>
                  <a:lnTo>
                    <a:pt x="308561" y="6995"/>
                  </a:lnTo>
                  <a:lnTo>
                    <a:pt x="325379" y="959"/>
                  </a:lnTo>
                  <a:lnTo>
                    <a:pt x="328467" y="0"/>
                  </a:lnTo>
                  <a:lnTo>
                    <a:pt x="407715" y="0"/>
                  </a:lnTo>
                  <a:lnTo>
                    <a:pt x="407715" y="4563"/>
                  </a:lnTo>
                  <a:lnTo>
                    <a:pt x="376374" y="4563"/>
                  </a:lnTo>
                  <a:lnTo>
                    <a:pt x="361091" y="5764"/>
                  </a:lnTo>
                  <a:lnTo>
                    <a:pt x="345808" y="9848"/>
                  </a:lnTo>
                  <a:lnTo>
                    <a:pt x="341184" y="11500"/>
                  </a:lnTo>
                  <a:close/>
                </a:path>
                <a:path w="504189" h="441325">
                  <a:moveTo>
                    <a:pt x="407715" y="77835"/>
                  </a:moveTo>
                  <a:lnTo>
                    <a:pt x="391843" y="77835"/>
                  </a:lnTo>
                  <a:lnTo>
                    <a:pt x="391843" y="7686"/>
                  </a:lnTo>
                  <a:lnTo>
                    <a:pt x="376374" y="4563"/>
                  </a:lnTo>
                  <a:lnTo>
                    <a:pt x="407715" y="4563"/>
                  </a:lnTo>
                  <a:lnTo>
                    <a:pt x="407715" y="77835"/>
                  </a:lnTo>
                  <a:close/>
                </a:path>
                <a:path w="504189" h="441325">
                  <a:moveTo>
                    <a:pt x="180324" y="289242"/>
                  </a:moveTo>
                  <a:lnTo>
                    <a:pt x="162689" y="289242"/>
                  </a:lnTo>
                  <a:lnTo>
                    <a:pt x="242050" y="164319"/>
                  </a:lnTo>
                  <a:lnTo>
                    <a:pt x="243042" y="162397"/>
                  </a:lnTo>
                  <a:lnTo>
                    <a:pt x="245026" y="160476"/>
                  </a:lnTo>
                  <a:lnTo>
                    <a:pt x="248002" y="159515"/>
                  </a:lnTo>
                  <a:lnTo>
                    <a:pt x="248012" y="11500"/>
                  </a:lnTo>
                  <a:lnTo>
                    <a:pt x="248994" y="8647"/>
                  </a:lnTo>
                  <a:lnTo>
                    <a:pt x="250978" y="7686"/>
                  </a:lnTo>
                  <a:lnTo>
                    <a:pt x="252962" y="5764"/>
                  </a:lnTo>
                  <a:lnTo>
                    <a:pt x="255938" y="5764"/>
                  </a:lnTo>
                  <a:lnTo>
                    <a:pt x="257922" y="6725"/>
                  </a:lnTo>
                  <a:lnTo>
                    <a:pt x="275298" y="11500"/>
                  </a:lnTo>
                  <a:lnTo>
                    <a:pt x="341184" y="11500"/>
                  </a:lnTo>
                  <a:lnTo>
                    <a:pt x="330339" y="15373"/>
                  </a:lnTo>
                  <a:lnTo>
                    <a:pt x="313939" y="20914"/>
                  </a:lnTo>
                  <a:lnTo>
                    <a:pt x="301634" y="24022"/>
                  </a:lnTo>
                  <a:lnTo>
                    <a:pt x="262882" y="24022"/>
                  </a:lnTo>
                  <a:lnTo>
                    <a:pt x="262882" y="94171"/>
                  </a:lnTo>
                  <a:lnTo>
                    <a:pt x="278367" y="97444"/>
                  </a:lnTo>
                  <a:lnTo>
                    <a:pt x="340412" y="97444"/>
                  </a:lnTo>
                  <a:lnTo>
                    <a:pt x="330339" y="100897"/>
                  </a:lnTo>
                  <a:lnTo>
                    <a:pt x="318419" y="105131"/>
                  </a:lnTo>
                  <a:lnTo>
                    <a:pt x="306406" y="108825"/>
                  </a:lnTo>
                  <a:lnTo>
                    <a:pt x="303041" y="109546"/>
                  </a:lnTo>
                  <a:lnTo>
                    <a:pt x="262882" y="109546"/>
                  </a:lnTo>
                  <a:lnTo>
                    <a:pt x="262882" y="159515"/>
                  </a:lnTo>
                  <a:lnTo>
                    <a:pt x="265858" y="160476"/>
                  </a:lnTo>
                  <a:lnTo>
                    <a:pt x="267842" y="162397"/>
                  </a:lnTo>
                  <a:lnTo>
                    <a:pt x="268834" y="164319"/>
                  </a:lnTo>
                  <a:lnTo>
                    <a:pt x="273718" y="172007"/>
                  </a:lnTo>
                  <a:lnTo>
                    <a:pt x="254946" y="172007"/>
                  </a:lnTo>
                  <a:lnTo>
                    <a:pt x="180324" y="289242"/>
                  </a:lnTo>
                  <a:close/>
                </a:path>
                <a:path w="504189" h="441325">
                  <a:moveTo>
                    <a:pt x="280397" y="26589"/>
                  </a:moveTo>
                  <a:lnTo>
                    <a:pt x="262882" y="24022"/>
                  </a:lnTo>
                  <a:lnTo>
                    <a:pt x="301634" y="24022"/>
                  </a:lnTo>
                  <a:lnTo>
                    <a:pt x="297354" y="25103"/>
                  </a:lnTo>
                  <a:lnTo>
                    <a:pt x="280397" y="26589"/>
                  </a:lnTo>
                  <a:close/>
                </a:path>
                <a:path w="504189" h="441325">
                  <a:moveTo>
                    <a:pt x="340412" y="97444"/>
                  </a:moveTo>
                  <a:lnTo>
                    <a:pt x="278367" y="97444"/>
                  </a:lnTo>
                  <a:lnTo>
                    <a:pt x="293758" y="96573"/>
                  </a:lnTo>
                  <a:lnTo>
                    <a:pt x="309336" y="92819"/>
                  </a:lnTo>
                  <a:lnTo>
                    <a:pt x="325379" y="87444"/>
                  </a:lnTo>
                  <a:lnTo>
                    <a:pt x="341204" y="81889"/>
                  </a:lnTo>
                  <a:lnTo>
                    <a:pt x="357495" y="77594"/>
                  </a:lnTo>
                  <a:lnTo>
                    <a:pt x="374344" y="75823"/>
                  </a:lnTo>
                  <a:lnTo>
                    <a:pt x="391843" y="77835"/>
                  </a:lnTo>
                  <a:lnTo>
                    <a:pt x="407715" y="77835"/>
                  </a:lnTo>
                  <a:lnTo>
                    <a:pt x="407715" y="89366"/>
                  </a:lnTo>
                  <a:lnTo>
                    <a:pt x="406553" y="90492"/>
                  </a:lnTo>
                  <a:lnTo>
                    <a:pt x="378188" y="90492"/>
                  </a:lnTo>
                  <a:lnTo>
                    <a:pt x="362207" y="91408"/>
                  </a:lnTo>
                  <a:lnTo>
                    <a:pt x="346412" y="95387"/>
                  </a:lnTo>
                  <a:lnTo>
                    <a:pt x="340412" y="97444"/>
                  </a:lnTo>
                  <a:close/>
                </a:path>
                <a:path w="504189" h="441325">
                  <a:moveTo>
                    <a:pt x="400771" y="95131"/>
                  </a:moveTo>
                  <a:lnTo>
                    <a:pt x="397795" y="95131"/>
                  </a:lnTo>
                  <a:lnTo>
                    <a:pt x="394819" y="94171"/>
                  </a:lnTo>
                  <a:lnTo>
                    <a:pt x="378188" y="90492"/>
                  </a:lnTo>
                  <a:lnTo>
                    <a:pt x="406553" y="90492"/>
                  </a:lnTo>
                  <a:lnTo>
                    <a:pt x="403747" y="93210"/>
                  </a:lnTo>
                  <a:lnTo>
                    <a:pt x="400771" y="95131"/>
                  </a:lnTo>
                  <a:close/>
                </a:path>
                <a:path w="504189" h="441325">
                  <a:moveTo>
                    <a:pt x="281730" y="112428"/>
                  </a:moveTo>
                  <a:lnTo>
                    <a:pt x="275778" y="112428"/>
                  </a:lnTo>
                  <a:lnTo>
                    <a:pt x="268834" y="111467"/>
                  </a:lnTo>
                  <a:lnTo>
                    <a:pt x="262882" y="109546"/>
                  </a:lnTo>
                  <a:lnTo>
                    <a:pt x="303041" y="109546"/>
                  </a:lnTo>
                  <a:lnTo>
                    <a:pt x="294208" y="111437"/>
                  </a:lnTo>
                  <a:lnTo>
                    <a:pt x="281730" y="112428"/>
                  </a:lnTo>
                  <a:close/>
                </a:path>
                <a:path w="504189" h="441325">
                  <a:moveTo>
                    <a:pt x="435492" y="426656"/>
                  </a:moveTo>
                  <a:lnTo>
                    <a:pt x="417635" y="426656"/>
                  </a:lnTo>
                  <a:lnTo>
                    <a:pt x="255938" y="172007"/>
                  </a:lnTo>
                  <a:lnTo>
                    <a:pt x="273718" y="172007"/>
                  </a:lnTo>
                  <a:lnTo>
                    <a:pt x="435492" y="426656"/>
                  </a:lnTo>
                  <a:close/>
                </a:path>
                <a:path w="504189" h="441325">
                  <a:moveTo>
                    <a:pt x="500964" y="441070"/>
                  </a:moveTo>
                  <a:lnTo>
                    <a:pt x="9919" y="441070"/>
                  </a:lnTo>
                  <a:lnTo>
                    <a:pt x="3967" y="438188"/>
                  </a:lnTo>
                  <a:lnTo>
                    <a:pt x="0" y="428579"/>
                  </a:lnTo>
                  <a:lnTo>
                    <a:pt x="0" y="422812"/>
                  </a:lnTo>
                  <a:lnTo>
                    <a:pt x="1983" y="418008"/>
                  </a:lnTo>
                  <a:lnTo>
                    <a:pt x="109120" y="248882"/>
                  </a:lnTo>
                  <a:lnTo>
                    <a:pt x="112096" y="244077"/>
                  </a:lnTo>
                  <a:lnTo>
                    <a:pt x="117057" y="241195"/>
                  </a:lnTo>
                  <a:lnTo>
                    <a:pt x="128961" y="241195"/>
                  </a:lnTo>
                  <a:lnTo>
                    <a:pt x="133921" y="244077"/>
                  </a:lnTo>
                  <a:lnTo>
                    <a:pt x="136897" y="248882"/>
                  </a:lnTo>
                  <a:lnTo>
                    <a:pt x="141195" y="255609"/>
                  </a:lnTo>
                  <a:lnTo>
                    <a:pt x="122017" y="255609"/>
                  </a:lnTo>
                  <a:lnTo>
                    <a:pt x="122017" y="256570"/>
                  </a:lnTo>
                  <a:lnTo>
                    <a:pt x="14880" y="425695"/>
                  </a:lnTo>
                  <a:lnTo>
                    <a:pt x="13888" y="425695"/>
                  </a:lnTo>
                  <a:lnTo>
                    <a:pt x="14880" y="426656"/>
                  </a:lnTo>
                  <a:lnTo>
                    <a:pt x="503682" y="426656"/>
                  </a:lnTo>
                  <a:lnTo>
                    <a:pt x="503682" y="439491"/>
                  </a:lnTo>
                  <a:lnTo>
                    <a:pt x="500964" y="441070"/>
                  </a:lnTo>
                  <a:close/>
                </a:path>
                <a:path w="504189" h="441325">
                  <a:moveTo>
                    <a:pt x="366051" y="282515"/>
                  </a:moveTo>
                  <a:lnTo>
                    <a:pt x="362083" y="280593"/>
                  </a:lnTo>
                  <a:lnTo>
                    <a:pt x="359107" y="278671"/>
                  </a:lnTo>
                  <a:lnTo>
                    <a:pt x="358115" y="273867"/>
                  </a:lnTo>
                  <a:lnTo>
                    <a:pt x="360099" y="270984"/>
                  </a:lnTo>
                  <a:lnTo>
                    <a:pt x="373987" y="248882"/>
                  </a:lnTo>
                  <a:lnTo>
                    <a:pt x="376963" y="244077"/>
                  </a:lnTo>
                  <a:lnTo>
                    <a:pt x="381923" y="241195"/>
                  </a:lnTo>
                  <a:lnTo>
                    <a:pt x="392835" y="241195"/>
                  </a:lnTo>
                  <a:lnTo>
                    <a:pt x="397795" y="244077"/>
                  </a:lnTo>
                  <a:lnTo>
                    <a:pt x="400771" y="248882"/>
                  </a:lnTo>
                  <a:lnTo>
                    <a:pt x="405072" y="255609"/>
                  </a:lnTo>
                  <a:lnTo>
                    <a:pt x="386883" y="255609"/>
                  </a:lnTo>
                  <a:lnTo>
                    <a:pt x="386883" y="256570"/>
                  </a:lnTo>
                  <a:lnTo>
                    <a:pt x="372995" y="277710"/>
                  </a:lnTo>
                  <a:lnTo>
                    <a:pt x="371011" y="281554"/>
                  </a:lnTo>
                  <a:lnTo>
                    <a:pt x="366051" y="282515"/>
                  </a:lnTo>
                  <a:close/>
                </a:path>
                <a:path w="504189" h="441325">
                  <a:moveTo>
                    <a:pt x="129953" y="362273"/>
                  </a:moveTo>
                  <a:lnTo>
                    <a:pt x="125985" y="360351"/>
                  </a:lnTo>
                  <a:lnTo>
                    <a:pt x="123009" y="357469"/>
                  </a:lnTo>
                  <a:lnTo>
                    <a:pt x="122017" y="353625"/>
                  </a:lnTo>
                  <a:lnTo>
                    <a:pt x="124001" y="349781"/>
                  </a:lnTo>
                  <a:lnTo>
                    <a:pt x="153761" y="302695"/>
                  </a:lnTo>
                  <a:lnTo>
                    <a:pt x="124001" y="256570"/>
                  </a:lnTo>
                  <a:lnTo>
                    <a:pt x="124001" y="255609"/>
                  </a:lnTo>
                  <a:lnTo>
                    <a:pt x="141195" y="255609"/>
                  </a:lnTo>
                  <a:lnTo>
                    <a:pt x="162689" y="289242"/>
                  </a:lnTo>
                  <a:lnTo>
                    <a:pt x="180324" y="289242"/>
                  </a:lnTo>
                  <a:lnTo>
                    <a:pt x="136897" y="357469"/>
                  </a:lnTo>
                  <a:lnTo>
                    <a:pt x="134913" y="361312"/>
                  </a:lnTo>
                  <a:lnTo>
                    <a:pt x="129953" y="362273"/>
                  </a:lnTo>
                  <a:close/>
                </a:path>
                <a:path w="504189" h="441325">
                  <a:moveTo>
                    <a:pt x="503682" y="426656"/>
                  </a:moveTo>
                  <a:lnTo>
                    <a:pt x="496004" y="426656"/>
                  </a:lnTo>
                  <a:lnTo>
                    <a:pt x="496004" y="425695"/>
                  </a:lnTo>
                  <a:lnTo>
                    <a:pt x="388867" y="256570"/>
                  </a:lnTo>
                  <a:lnTo>
                    <a:pt x="387875" y="255609"/>
                  </a:lnTo>
                  <a:lnTo>
                    <a:pt x="405072" y="255609"/>
                  </a:lnTo>
                  <a:lnTo>
                    <a:pt x="503682" y="409845"/>
                  </a:lnTo>
                  <a:lnTo>
                    <a:pt x="503682" y="426656"/>
                  </a:lnTo>
                  <a:close/>
                </a:path>
                <a:path w="504189" h="441325">
                  <a:moveTo>
                    <a:pt x="92256" y="426656"/>
                  </a:moveTo>
                  <a:lnTo>
                    <a:pt x="75392" y="426656"/>
                  </a:lnTo>
                  <a:lnTo>
                    <a:pt x="106144" y="378609"/>
                  </a:lnTo>
                  <a:lnTo>
                    <a:pt x="108128" y="375726"/>
                  </a:lnTo>
                  <a:lnTo>
                    <a:pt x="112096" y="374766"/>
                  </a:lnTo>
                  <a:lnTo>
                    <a:pt x="120033" y="378609"/>
                  </a:lnTo>
                  <a:lnTo>
                    <a:pt x="121025" y="383414"/>
                  </a:lnTo>
                  <a:lnTo>
                    <a:pt x="118049" y="386297"/>
                  </a:lnTo>
                  <a:lnTo>
                    <a:pt x="92256" y="4266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264413" y="2328671"/>
              <a:ext cx="2122170" cy="0"/>
            </a:xfrm>
            <a:custGeom>
              <a:avLst/>
              <a:gdLst/>
              <a:ahLst/>
              <a:cxnLst/>
              <a:rect l="l" t="t" r="r" b="b"/>
              <a:pathLst>
                <a:path w="2122170">
                  <a:moveTo>
                    <a:pt x="0" y="0"/>
                  </a:moveTo>
                  <a:lnTo>
                    <a:pt x="2121865" y="0"/>
                  </a:lnTo>
                </a:path>
              </a:pathLst>
            </a:custGeom>
            <a:ln w="6096">
              <a:solidFill>
                <a:srgbClr val="FFBD3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264415" y="2328671"/>
              <a:ext cx="0" cy="797560"/>
            </a:xfrm>
            <a:custGeom>
              <a:avLst/>
              <a:gdLst/>
              <a:ahLst/>
              <a:cxnLst/>
              <a:rect l="l" t="t" r="r" b="b"/>
              <a:pathLst>
                <a:path h="797560">
                  <a:moveTo>
                    <a:pt x="0" y="0"/>
                  </a:moveTo>
                  <a:lnTo>
                    <a:pt x="0" y="797255"/>
                  </a:lnTo>
                </a:path>
              </a:pathLst>
            </a:custGeom>
            <a:ln w="12700">
              <a:solidFill>
                <a:srgbClr val="FFBD3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6313" y="3087830"/>
              <a:ext cx="76200" cy="7620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871204" y="2826257"/>
              <a:ext cx="3321050" cy="610870"/>
            </a:xfrm>
            <a:custGeom>
              <a:avLst/>
              <a:gdLst/>
              <a:ahLst/>
              <a:cxnLst/>
              <a:rect l="l" t="t" r="r" b="b"/>
              <a:pathLst>
                <a:path w="3321050" h="610870">
                  <a:moveTo>
                    <a:pt x="3320796" y="0"/>
                  </a:moveTo>
                  <a:lnTo>
                    <a:pt x="0" y="0"/>
                  </a:lnTo>
                  <a:lnTo>
                    <a:pt x="0" y="610362"/>
                  </a:lnTo>
                  <a:lnTo>
                    <a:pt x="3320796" y="610362"/>
                  </a:lnTo>
                  <a:lnTo>
                    <a:pt x="3320796" y="0"/>
                  </a:lnTo>
                  <a:close/>
                </a:path>
              </a:pathLst>
            </a:custGeom>
            <a:solidFill>
              <a:srgbClr val="2474BB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9158968" y="2890527"/>
            <a:ext cx="226949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OUR</a:t>
            </a:r>
            <a:r>
              <a:rPr kumimoji="0" sz="3000" b="0" i="0" u="none" strike="noStrike" kern="1200" cap="none" spc="-7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VISION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190686" y="3652389"/>
            <a:ext cx="2216785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10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400" b="0" i="0" u="none" strike="noStrike" kern="1200" cap="none" spc="-5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</a:t>
            </a:r>
            <a:r>
              <a:rPr kumimoji="0" sz="1400" b="0" i="0" u="none" strike="noStrike" kern="1200" cap="none" spc="-90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10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AFMC</a:t>
            </a:r>
            <a:r>
              <a:rPr kumimoji="0" sz="1400" b="0" i="0" u="none" strike="noStrike" kern="1200" cap="none" spc="-5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—</a:t>
            </a:r>
            <a:r>
              <a:rPr kumimoji="0" sz="1400" b="0" i="0" u="none" strike="noStrike" kern="1200" cap="none" spc="-10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1400" b="0" i="0" u="none" strike="noStrike" kern="1200" cap="none" spc="-5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ollaborativ</a:t>
            </a:r>
            <a:r>
              <a:rPr kumimoji="0" sz="1400" b="0" i="0" u="none" strike="noStrike" kern="1200" cap="none" spc="-10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400" b="0" i="0" u="none" strike="noStrike" kern="1200" cap="none" spc="-5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 innovative, trusted, and 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400" b="0" i="0" u="none" strike="noStrike" kern="1200" cap="none" spc="-10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400" b="0" i="0" u="none" strike="noStrike" kern="1200" cap="none" spc="-5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</a:t>
            </a:r>
            <a:r>
              <a:rPr kumimoji="0" sz="1400" b="0" i="0" u="none" strike="noStrike" kern="1200" cap="none" spc="-10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</a:t>
            </a:r>
            <a:r>
              <a:rPr kumimoji="0" sz="1400" b="0" i="0" u="none" strike="noStrike" kern="1200" cap="none" spc="-5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400" b="0" i="0" u="none" strike="noStrike" kern="1200" cap="none" spc="-10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</a:t>
            </a:r>
            <a:r>
              <a:rPr kumimoji="0" sz="1400" b="0" i="0" u="none" strike="noStrike" kern="1200" cap="none" spc="-5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d…i</a:t>
            </a:r>
            <a:r>
              <a:rPr kumimoji="0" sz="1400" b="0" i="0" u="none" strike="noStrike" kern="1200" cap="none" spc="-10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nd</a:t>
            </a:r>
            <a:r>
              <a:rPr kumimoji="0" sz="1400" b="0" i="0" u="none" strike="noStrike" kern="1200" cap="none" spc="-5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1400" b="0" i="0" u="none" strike="noStrike" kern="1200" cap="none" spc="-10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</a:t>
            </a:r>
            <a:r>
              <a:rPr kumimoji="0" sz="1400" b="0" i="0" u="none" strike="noStrike" kern="1200" cap="none" spc="-5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400" b="0" i="0" u="none" strike="noStrike" kern="1200" cap="none" spc="-10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</a:t>
            </a:r>
            <a:r>
              <a:rPr kumimoji="0" sz="1400" b="0" i="0" u="none" strike="noStrike" kern="1200" cap="none" spc="-5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ble  to our nation, disruptive to 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our</a:t>
            </a:r>
            <a:r>
              <a:rPr kumimoji="0" sz="1400" b="0" i="0" u="none" strike="noStrike" kern="1200" cap="none" spc="-20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adversaries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602361" y="458723"/>
            <a:ext cx="11121390" cy="2742565"/>
            <a:chOff x="602361" y="458723"/>
            <a:chExt cx="11121390" cy="2742565"/>
          </a:xfrm>
        </p:grpSpPr>
        <p:sp>
          <p:nvSpPr>
            <p:cNvPr id="17" name="object 17"/>
            <p:cNvSpPr/>
            <p:nvPr/>
          </p:nvSpPr>
          <p:spPr>
            <a:xfrm>
              <a:off x="9111995" y="1885949"/>
              <a:ext cx="797560" cy="797560"/>
            </a:xfrm>
            <a:custGeom>
              <a:avLst/>
              <a:gdLst/>
              <a:ahLst/>
              <a:cxnLst/>
              <a:rect l="l" t="t" r="r" b="b"/>
              <a:pathLst>
                <a:path w="797559" h="797560">
                  <a:moveTo>
                    <a:pt x="398526" y="0"/>
                  </a:moveTo>
                  <a:lnTo>
                    <a:pt x="352048" y="2681"/>
                  </a:lnTo>
                  <a:lnTo>
                    <a:pt x="307146" y="10525"/>
                  </a:lnTo>
                  <a:lnTo>
                    <a:pt x="264118" y="23233"/>
                  </a:lnTo>
                  <a:lnTo>
                    <a:pt x="223262" y="40505"/>
                  </a:lnTo>
                  <a:lnTo>
                    <a:pt x="184879" y="62044"/>
                  </a:lnTo>
                  <a:lnTo>
                    <a:pt x="149266" y="87550"/>
                  </a:lnTo>
                  <a:lnTo>
                    <a:pt x="116724" y="116724"/>
                  </a:lnTo>
                  <a:lnTo>
                    <a:pt x="87550" y="149266"/>
                  </a:lnTo>
                  <a:lnTo>
                    <a:pt x="62044" y="184879"/>
                  </a:lnTo>
                  <a:lnTo>
                    <a:pt x="40505" y="223262"/>
                  </a:lnTo>
                  <a:lnTo>
                    <a:pt x="23233" y="264118"/>
                  </a:lnTo>
                  <a:lnTo>
                    <a:pt x="10525" y="307146"/>
                  </a:lnTo>
                  <a:lnTo>
                    <a:pt x="2681" y="352048"/>
                  </a:lnTo>
                  <a:lnTo>
                    <a:pt x="0" y="398525"/>
                  </a:lnTo>
                  <a:lnTo>
                    <a:pt x="2681" y="445003"/>
                  </a:lnTo>
                  <a:lnTo>
                    <a:pt x="10525" y="489905"/>
                  </a:lnTo>
                  <a:lnTo>
                    <a:pt x="23233" y="532933"/>
                  </a:lnTo>
                  <a:lnTo>
                    <a:pt x="40505" y="573789"/>
                  </a:lnTo>
                  <a:lnTo>
                    <a:pt x="62044" y="612172"/>
                  </a:lnTo>
                  <a:lnTo>
                    <a:pt x="87550" y="647785"/>
                  </a:lnTo>
                  <a:lnTo>
                    <a:pt x="116724" y="680327"/>
                  </a:lnTo>
                  <a:lnTo>
                    <a:pt x="149266" y="709501"/>
                  </a:lnTo>
                  <a:lnTo>
                    <a:pt x="184879" y="735007"/>
                  </a:lnTo>
                  <a:lnTo>
                    <a:pt x="223262" y="756546"/>
                  </a:lnTo>
                  <a:lnTo>
                    <a:pt x="264118" y="773818"/>
                  </a:lnTo>
                  <a:lnTo>
                    <a:pt x="307146" y="786526"/>
                  </a:lnTo>
                  <a:lnTo>
                    <a:pt x="352048" y="794370"/>
                  </a:lnTo>
                  <a:lnTo>
                    <a:pt x="398526" y="797051"/>
                  </a:lnTo>
                  <a:lnTo>
                    <a:pt x="445003" y="794370"/>
                  </a:lnTo>
                  <a:lnTo>
                    <a:pt x="489905" y="786526"/>
                  </a:lnTo>
                  <a:lnTo>
                    <a:pt x="532933" y="773818"/>
                  </a:lnTo>
                  <a:lnTo>
                    <a:pt x="573789" y="756546"/>
                  </a:lnTo>
                  <a:lnTo>
                    <a:pt x="612172" y="735007"/>
                  </a:lnTo>
                  <a:lnTo>
                    <a:pt x="647785" y="709501"/>
                  </a:lnTo>
                  <a:lnTo>
                    <a:pt x="680327" y="680327"/>
                  </a:lnTo>
                  <a:lnTo>
                    <a:pt x="709501" y="647785"/>
                  </a:lnTo>
                  <a:lnTo>
                    <a:pt x="735007" y="612172"/>
                  </a:lnTo>
                  <a:lnTo>
                    <a:pt x="756546" y="573789"/>
                  </a:lnTo>
                  <a:lnTo>
                    <a:pt x="773818" y="532933"/>
                  </a:lnTo>
                  <a:lnTo>
                    <a:pt x="786526" y="489905"/>
                  </a:lnTo>
                  <a:lnTo>
                    <a:pt x="794370" y="445003"/>
                  </a:lnTo>
                  <a:lnTo>
                    <a:pt x="797052" y="398525"/>
                  </a:lnTo>
                  <a:lnTo>
                    <a:pt x="794370" y="352048"/>
                  </a:lnTo>
                  <a:lnTo>
                    <a:pt x="786526" y="307146"/>
                  </a:lnTo>
                  <a:lnTo>
                    <a:pt x="773818" y="264118"/>
                  </a:lnTo>
                  <a:lnTo>
                    <a:pt x="756546" y="223262"/>
                  </a:lnTo>
                  <a:lnTo>
                    <a:pt x="735007" y="184879"/>
                  </a:lnTo>
                  <a:lnTo>
                    <a:pt x="709501" y="149266"/>
                  </a:lnTo>
                  <a:lnTo>
                    <a:pt x="680327" y="116724"/>
                  </a:lnTo>
                  <a:lnTo>
                    <a:pt x="647785" y="87550"/>
                  </a:lnTo>
                  <a:lnTo>
                    <a:pt x="612172" y="62044"/>
                  </a:lnTo>
                  <a:lnTo>
                    <a:pt x="573789" y="40505"/>
                  </a:lnTo>
                  <a:lnTo>
                    <a:pt x="532933" y="23233"/>
                  </a:lnTo>
                  <a:lnTo>
                    <a:pt x="489905" y="10525"/>
                  </a:lnTo>
                  <a:lnTo>
                    <a:pt x="445003" y="2681"/>
                  </a:lnTo>
                  <a:lnTo>
                    <a:pt x="398526" y="0"/>
                  </a:lnTo>
                  <a:close/>
                </a:path>
              </a:pathLst>
            </a:custGeom>
            <a:solidFill>
              <a:srgbClr val="FFBD3B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9559290" y="2284475"/>
              <a:ext cx="2122170" cy="0"/>
            </a:xfrm>
            <a:custGeom>
              <a:avLst/>
              <a:gdLst/>
              <a:ahLst/>
              <a:cxnLst/>
              <a:rect l="l" t="t" r="r" b="b"/>
              <a:pathLst>
                <a:path w="2122170">
                  <a:moveTo>
                    <a:pt x="0" y="0"/>
                  </a:moveTo>
                  <a:lnTo>
                    <a:pt x="2121865" y="0"/>
                  </a:lnTo>
                </a:path>
              </a:pathLst>
            </a:custGeom>
            <a:ln w="6096">
              <a:solidFill>
                <a:srgbClr val="FFBD3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1679936" y="2284475"/>
              <a:ext cx="5715" cy="878840"/>
            </a:xfrm>
            <a:custGeom>
              <a:avLst/>
              <a:gdLst/>
              <a:ahLst/>
              <a:cxnLst/>
              <a:rect l="l" t="t" r="r" b="b"/>
              <a:pathLst>
                <a:path w="5715" h="878839">
                  <a:moveTo>
                    <a:pt x="0" y="0"/>
                  </a:moveTo>
                  <a:lnTo>
                    <a:pt x="5422" y="878535"/>
                  </a:lnTo>
                </a:path>
              </a:pathLst>
            </a:custGeom>
            <a:ln w="12700">
              <a:solidFill>
                <a:srgbClr val="FFBD3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47261" y="3124914"/>
              <a:ext cx="76200" cy="7620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291068" y="2103882"/>
              <a:ext cx="457200" cy="380365"/>
            </a:xfrm>
            <a:custGeom>
              <a:avLst/>
              <a:gdLst/>
              <a:ahLst/>
              <a:cxnLst/>
              <a:rect l="l" t="t" r="r" b="b"/>
              <a:pathLst>
                <a:path w="457200" h="380364">
                  <a:moveTo>
                    <a:pt x="237330" y="380308"/>
                  </a:moveTo>
                  <a:lnTo>
                    <a:pt x="222740" y="380308"/>
                  </a:lnTo>
                  <a:lnTo>
                    <a:pt x="222740" y="319187"/>
                  </a:lnTo>
                  <a:lnTo>
                    <a:pt x="169516" y="312683"/>
                  </a:lnTo>
                  <a:lnTo>
                    <a:pt x="119326" y="296027"/>
                  </a:lnTo>
                  <a:lnTo>
                    <a:pt x="73572" y="270011"/>
                  </a:lnTo>
                  <a:lnTo>
                    <a:pt x="33654" y="235426"/>
                  </a:lnTo>
                  <a:lnTo>
                    <a:pt x="972" y="193064"/>
                  </a:lnTo>
                  <a:lnTo>
                    <a:pt x="0" y="191124"/>
                  </a:lnTo>
                  <a:lnTo>
                    <a:pt x="0" y="187243"/>
                  </a:lnTo>
                  <a:lnTo>
                    <a:pt x="33654" y="142941"/>
                  </a:lnTo>
                  <a:lnTo>
                    <a:pt x="73572" y="108356"/>
                  </a:lnTo>
                  <a:lnTo>
                    <a:pt x="119326" y="82340"/>
                  </a:lnTo>
                  <a:lnTo>
                    <a:pt x="169516" y="65684"/>
                  </a:lnTo>
                  <a:lnTo>
                    <a:pt x="222740" y="59180"/>
                  </a:lnTo>
                  <a:lnTo>
                    <a:pt x="222740" y="0"/>
                  </a:lnTo>
                  <a:lnTo>
                    <a:pt x="237330" y="0"/>
                  </a:lnTo>
                  <a:lnTo>
                    <a:pt x="237330" y="59180"/>
                  </a:lnTo>
                  <a:lnTo>
                    <a:pt x="290554" y="65684"/>
                  </a:lnTo>
                  <a:lnTo>
                    <a:pt x="317730" y="74702"/>
                  </a:lnTo>
                  <a:lnTo>
                    <a:pt x="222740" y="74702"/>
                  </a:lnTo>
                  <a:lnTo>
                    <a:pt x="181797" y="84965"/>
                  </a:lnTo>
                  <a:lnTo>
                    <a:pt x="178391" y="87315"/>
                  </a:lnTo>
                  <a:lnTo>
                    <a:pt x="148817" y="87315"/>
                  </a:lnTo>
                  <a:lnTo>
                    <a:pt x="109546" y="104323"/>
                  </a:lnTo>
                  <a:lnTo>
                    <a:pt x="73922" y="127334"/>
                  </a:lnTo>
                  <a:lnTo>
                    <a:pt x="42675" y="155803"/>
                  </a:lnTo>
                  <a:lnTo>
                    <a:pt x="16535" y="189183"/>
                  </a:lnTo>
                  <a:lnTo>
                    <a:pt x="42675" y="222563"/>
                  </a:lnTo>
                  <a:lnTo>
                    <a:pt x="73922" y="251032"/>
                  </a:lnTo>
                  <a:lnTo>
                    <a:pt x="109546" y="274043"/>
                  </a:lnTo>
                  <a:lnTo>
                    <a:pt x="148817" y="291052"/>
                  </a:lnTo>
                  <a:lnTo>
                    <a:pt x="178391" y="291052"/>
                  </a:lnTo>
                  <a:lnTo>
                    <a:pt x="181797" y="293401"/>
                  </a:lnTo>
                  <a:lnTo>
                    <a:pt x="222740" y="303664"/>
                  </a:lnTo>
                  <a:lnTo>
                    <a:pt x="317730" y="303664"/>
                  </a:lnTo>
                  <a:lnTo>
                    <a:pt x="290554" y="312683"/>
                  </a:lnTo>
                  <a:lnTo>
                    <a:pt x="237330" y="319187"/>
                  </a:lnTo>
                  <a:lnTo>
                    <a:pt x="237330" y="380308"/>
                  </a:lnTo>
                  <a:close/>
                </a:path>
                <a:path w="457200" h="380364">
                  <a:moveTo>
                    <a:pt x="237330" y="120301"/>
                  </a:moveTo>
                  <a:lnTo>
                    <a:pt x="222740" y="120301"/>
                  </a:lnTo>
                  <a:lnTo>
                    <a:pt x="222740" y="74702"/>
                  </a:lnTo>
                  <a:lnTo>
                    <a:pt x="237330" y="74702"/>
                  </a:lnTo>
                  <a:lnTo>
                    <a:pt x="237330" y="120301"/>
                  </a:lnTo>
                  <a:close/>
                </a:path>
                <a:path w="457200" h="380364">
                  <a:moveTo>
                    <a:pt x="359886" y="181422"/>
                  </a:moveTo>
                  <a:lnTo>
                    <a:pt x="344323" y="181422"/>
                  </a:lnTo>
                  <a:lnTo>
                    <a:pt x="334034" y="141144"/>
                  </a:lnTo>
                  <a:lnTo>
                    <a:pt x="310888" y="108052"/>
                  </a:lnTo>
                  <a:lnTo>
                    <a:pt x="277711" y="84965"/>
                  </a:lnTo>
                  <a:lnTo>
                    <a:pt x="237330" y="74702"/>
                  </a:lnTo>
                  <a:lnTo>
                    <a:pt x="317730" y="74702"/>
                  </a:lnTo>
                  <a:lnTo>
                    <a:pt x="340744" y="82340"/>
                  </a:lnTo>
                  <a:lnTo>
                    <a:pt x="349493" y="87315"/>
                  </a:lnTo>
                  <a:lnTo>
                    <a:pt x="311252" y="87315"/>
                  </a:lnTo>
                  <a:lnTo>
                    <a:pt x="330888" y="106658"/>
                  </a:lnTo>
                  <a:lnTo>
                    <a:pt x="345782" y="129275"/>
                  </a:lnTo>
                  <a:lnTo>
                    <a:pt x="355569" y="154439"/>
                  </a:lnTo>
                  <a:lnTo>
                    <a:pt x="359886" y="181422"/>
                  </a:lnTo>
                  <a:close/>
                </a:path>
                <a:path w="457200" h="380364">
                  <a:moveTo>
                    <a:pt x="114774" y="181422"/>
                  </a:moveTo>
                  <a:lnTo>
                    <a:pt x="100184" y="181422"/>
                  </a:lnTo>
                  <a:lnTo>
                    <a:pt x="104500" y="154439"/>
                  </a:lnTo>
                  <a:lnTo>
                    <a:pt x="114288" y="129275"/>
                  </a:lnTo>
                  <a:lnTo>
                    <a:pt x="129182" y="106658"/>
                  </a:lnTo>
                  <a:lnTo>
                    <a:pt x="148817" y="87315"/>
                  </a:lnTo>
                  <a:lnTo>
                    <a:pt x="178391" y="87315"/>
                  </a:lnTo>
                  <a:lnTo>
                    <a:pt x="148331" y="108052"/>
                  </a:lnTo>
                  <a:lnTo>
                    <a:pt x="125078" y="141144"/>
                  </a:lnTo>
                  <a:lnTo>
                    <a:pt x="114774" y="181422"/>
                  </a:lnTo>
                  <a:close/>
                </a:path>
                <a:path w="457200" h="380364">
                  <a:moveTo>
                    <a:pt x="349493" y="291052"/>
                  </a:moveTo>
                  <a:lnTo>
                    <a:pt x="311252" y="291052"/>
                  </a:lnTo>
                  <a:lnTo>
                    <a:pt x="350524" y="274043"/>
                  </a:lnTo>
                  <a:lnTo>
                    <a:pt x="386148" y="251032"/>
                  </a:lnTo>
                  <a:lnTo>
                    <a:pt x="417394" y="222563"/>
                  </a:lnTo>
                  <a:lnTo>
                    <a:pt x="443535" y="189183"/>
                  </a:lnTo>
                  <a:lnTo>
                    <a:pt x="417394" y="155803"/>
                  </a:lnTo>
                  <a:lnTo>
                    <a:pt x="386148" y="127334"/>
                  </a:lnTo>
                  <a:lnTo>
                    <a:pt x="350524" y="104323"/>
                  </a:lnTo>
                  <a:lnTo>
                    <a:pt x="311252" y="87315"/>
                  </a:lnTo>
                  <a:lnTo>
                    <a:pt x="349493" y="87315"/>
                  </a:lnTo>
                  <a:lnTo>
                    <a:pt x="386498" y="108356"/>
                  </a:lnTo>
                  <a:lnTo>
                    <a:pt x="426416" y="142941"/>
                  </a:lnTo>
                  <a:lnTo>
                    <a:pt x="457197" y="182839"/>
                  </a:lnTo>
                  <a:lnTo>
                    <a:pt x="457197" y="195528"/>
                  </a:lnTo>
                  <a:lnTo>
                    <a:pt x="426416" y="235426"/>
                  </a:lnTo>
                  <a:lnTo>
                    <a:pt x="386498" y="270011"/>
                  </a:lnTo>
                  <a:lnTo>
                    <a:pt x="349493" y="291052"/>
                  </a:lnTo>
                  <a:close/>
                </a:path>
                <a:path w="457200" h="380364">
                  <a:moveTo>
                    <a:pt x="160489" y="196945"/>
                  </a:moveTo>
                  <a:lnTo>
                    <a:pt x="37933" y="196945"/>
                  </a:lnTo>
                  <a:lnTo>
                    <a:pt x="37933" y="181422"/>
                  </a:lnTo>
                  <a:lnTo>
                    <a:pt x="160489" y="181422"/>
                  </a:lnTo>
                  <a:lnTo>
                    <a:pt x="160489" y="196945"/>
                  </a:lnTo>
                  <a:close/>
                </a:path>
                <a:path w="457200" h="380364">
                  <a:moveTo>
                    <a:pt x="422136" y="196945"/>
                  </a:moveTo>
                  <a:lnTo>
                    <a:pt x="298608" y="196945"/>
                  </a:lnTo>
                  <a:lnTo>
                    <a:pt x="298608" y="181422"/>
                  </a:lnTo>
                  <a:lnTo>
                    <a:pt x="422136" y="181422"/>
                  </a:lnTo>
                  <a:lnTo>
                    <a:pt x="422136" y="196945"/>
                  </a:lnTo>
                  <a:close/>
                </a:path>
                <a:path w="457200" h="380364">
                  <a:moveTo>
                    <a:pt x="178391" y="291052"/>
                  </a:moveTo>
                  <a:lnTo>
                    <a:pt x="148817" y="291052"/>
                  </a:lnTo>
                  <a:lnTo>
                    <a:pt x="129182" y="271709"/>
                  </a:lnTo>
                  <a:lnTo>
                    <a:pt x="114288" y="249092"/>
                  </a:lnTo>
                  <a:lnTo>
                    <a:pt x="104500" y="223928"/>
                  </a:lnTo>
                  <a:lnTo>
                    <a:pt x="100184" y="196945"/>
                  </a:lnTo>
                  <a:lnTo>
                    <a:pt x="114774" y="196945"/>
                  </a:lnTo>
                  <a:lnTo>
                    <a:pt x="125078" y="237222"/>
                  </a:lnTo>
                  <a:lnTo>
                    <a:pt x="148331" y="270314"/>
                  </a:lnTo>
                  <a:lnTo>
                    <a:pt x="178391" y="291052"/>
                  </a:lnTo>
                  <a:close/>
                </a:path>
                <a:path w="457200" h="380364">
                  <a:moveTo>
                    <a:pt x="317730" y="303664"/>
                  </a:moveTo>
                  <a:lnTo>
                    <a:pt x="237330" y="303664"/>
                  </a:lnTo>
                  <a:lnTo>
                    <a:pt x="277711" y="293401"/>
                  </a:lnTo>
                  <a:lnTo>
                    <a:pt x="310888" y="270314"/>
                  </a:lnTo>
                  <a:lnTo>
                    <a:pt x="334034" y="237222"/>
                  </a:lnTo>
                  <a:lnTo>
                    <a:pt x="344323" y="196945"/>
                  </a:lnTo>
                  <a:lnTo>
                    <a:pt x="359886" y="196945"/>
                  </a:lnTo>
                  <a:lnTo>
                    <a:pt x="355569" y="223928"/>
                  </a:lnTo>
                  <a:lnTo>
                    <a:pt x="345782" y="249092"/>
                  </a:lnTo>
                  <a:lnTo>
                    <a:pt x="330888" y="271709"/>
                  </a:lnTo>
                  <a:lnTo>
                    <a:pt x="311252" y="291052"/>
                  </a:lnTo>
                  <a:lnTo>
                    <a:pt x="349493" y="291052"/>
                  </a:lnTo>
                  <a:lnTo>
                    <a:pt x="340744" y="296027"/>
                  </a:lnTo>
                  <a:lnTo>
                    <a:pt x="317730" y="303664"/>
                  </a:lnTo>
                  <a:close/>
                </a:path>
                <a:path w="457200" h="380364">
                  <a:moveTo>
                    <a:pt x="237330" y="303664"/>
                  </a:moveTo>
                  <a:lnTo>
                    <a:pt x="222740" y="303664"/>
                  </a:lnTo>
                  <a:lnTo>
                    <a:pt x="222740" y="258066"/>
                  </a:lnTo>
                  <a:lnTo>
                    <a:pt x="237330" y="258066"/>
                  </a:lnTo>
                  <a:lnTo>
                    <a:pt x="237330" y="3036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67120" y="2239706"/>
              <a:ext cx="107965" cy="10671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29002" y="2102911"/>
              <a:ext cx="69059" cy="6791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44146" y="2102912"/>
              <a:ext cx="69059" cy="6791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44146" y="2415309"/>
              <a:ext cx="69059" cy="6888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329002" y="2415309"/>
              <a:ext cx="69059" cy="69852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9334880" y="860678"/>
              <a:ext cx="2197100" cy="0"/>
            </a:xfrm>
            <a:custGeom>
              <a:avLst/>
              <a:gdLst/>
              <a:ahLst/>
              <a:cxnLst/>
              <a:rect l="l" t="t" r="r" b="b"/>
              <a:pathLst>
                <a:path w="2197100">
                  <a:moveTo>
                    <a:pt x="0" y="0"/>
                  </a:moveTo>
                  <a:lnTo>
                    <a:pt x="2197100" y="0"/>
                  </a:lnTo>
                </a:path>
              </a:pathLst>
            </a:custGeom>
            <a:ln w="19050">
              <a:solidFill>
                <a:srgbClr val="004D7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602361" y="911732"/>
              <a:ext cx="2776220" cy="0"/>
            </a:xfrm>
            <a:custGeom>
              <a:avLst/>
              <a:gdLst/>
              <a:ahLst/>
              <a:cxnLst/>
              <a:rect l="l" t="t" r="r" b="b"/>
              <a:pathLst>
                <a:path w="2776220">
                  <a:moveTo>
                    <a:pt x="0" y="0"/>
                  </a:moveTo>
                  <a:lnTo>
                    <a:pt x="2776181" y="0"/>
                  </a:lnTo>
                </a:path>
              </a:pathLst>
            </a:custGeom>
            <a:ln w="19050">
              <a:solidFill>
                <a:srgbClr val="004D7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2622422" y="465200"/>
              <a:ext cx="7036434" cy="797560"/>
            </a:xfrm>
            <a:custGeom>
              <a:avLst/>
              <a:gdLst/>
              <a:ahLst/>
              <a:cxnLst/>
              <a:rect l="l" t="t" r="r" b="b"/>
              <a:pathLst>
                <a:path w="7036434" h="797560">
                  <a:moveTo>
                    <a:pt x="7036308" y="0"/>
                  </a:moveTo>
                  <a:lnTo>
                    <a:pt x="0" y="0"/>
                  </a:lnTo>
                  <a:lnTo>
                    <a:pt x="0" y="797051"/>
                  </a:lnTo>
                  <a:lnTo>
                    <a:pt x="7036308" y="797051"/>
                  </a:lnTo>
                  <a:lnTo>
                    <a:pt x="7036308" y="0"/>
                  </a:lnTo>
                  <a:close/>
                </a:path>
              </a:pathLst>
            </a:custGeom>
            <a:solidFill>
              <a:srgbClr val="004D7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2622422" y="465200"/>
              <a:ext cx="7036434" cy="797560"/>
            </a:xfrm>
            <a:custGeom>
              <a:avLst/>
              <a:gdLst/>
              <a:ahLst/>
              <a:cxnLst/>
              <a:rect l="l" t="t" r="r" b="b"/>
              <a:pathLst>
                <a:path w="7036434" h="797560">
                  <a:moveTo>
                    <a:pt x="0" y="0"/>
                  </a:moveTo>
                  <a:lnTo>
                    <a:pt x="7036308" y="0"/>
                  </a:lnTo>
                  <a:lnTo>
                    <a:pt x="7036308" y="797051"/>
                  </a:lnTo>
                  <a:lnTo>
                    <a:pt x="0" y="797051"/>
                  </a:lnTo>
                  <a:lnTo>
                    <a:pt x="0" y="0"/>
                  </a:lnTo>
                  <a:close/>
                </a:path>
              </a:pathLst>
            </a:custGeom>
            <a:ln w="12954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3883786" y="524329"/>
            <a:ext cx="451294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5"/>
              <a:t>MISSION</a:t>
            </a:r>
            <a:r>
              <a:rPr sz="4000" spc="-35"/>
              <a:t> </a:t>
            </a:r>
            <a:r>
              <a:rPr sz="4000"/>
              <a:t>&amp;</a:t>
            </a:r>
            <a:r>
              <a:rPr sz="4000" spc="-30"/>
              <a:t> </a:t>
            </a:r>
            <a:r>
              <a:rPr sz="4000" spc="-5"/>
              <a:t>VISION</a:t>
            </a:r>
            <a:endParaRPr sz="4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34881" y="860678"/>
            <a:ext cx="2197100" cy="0"/>
          </a:xfrm>
          <a:custGeom>
            <a:avLst/>
            <a:gdLst/>
            <a:ahLst/>
            <a:cxnLst/>
            <a:rect l="l" t="t" r="r" b="b"/>
            <a:pathLst>
              <a:path w="2197100">
                <a:moveTo>
                  <a:pt x="0" y="0"/>
                </a:moveTo>
                <a:lnTo>
                  <a:pt x="2197100" y="0"/>
                </a:lnTo>
              </a:path>
            </a:pathLst>
          </a:custGeom>
          <a:ln w="19050">
            <a:solidFill>
              <a:srgbClr val="004D7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02361" y="458723"/>
            <a:ext cx="9063355" cy="810260"/>
            <a:chOff x="602361" y="458723"/>
            <a:chExt cx="9063355" cy="810260"/>
          </a:xfrm>
        </p:grpSpPr>
        <p:sp>
          <p:nvSpPr>
            <p:cNvPr id="4" name="object 4"/>
            <p:cNvSpPr/>
            <p:nvPr/>
          </p:nvSpPr>
          <p:spPr>
            <a:xfrm>
              <a:off x="602361" y="911732"/>
              <a:ext cx="2776220" cy="0"/>
            </a:xfrm>
            <a:custGeom>
              <a:avLst/>
              <a:gdLst/>
              <a:ahLst/>
              <a:cxnLst/>
              <a:rect l="l" t="t" r="r" b="b"/>
              <a:pathLst>
                <a:path w="2776220">
                  <a:moveTo>
                    <a:pt x="0" y="0"/>
                  </a:moveTo>
                  <a:lnTo>
                    <a:pt x="2776181" y="0"/>
                  </a:lnTo>
                </a:path>
              </a:pathLst>
            </a:custGeom>
            <a:ln w="19050">
              <a:solidFill>
                <a:srgbClr val="004D7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2622422" y="465200"/>
              <a:ext cx="7036434" cy="797560"/>
            </a:xfrm>
            <a:custGeom>
              <a:avLst/>
              <a:gdLst/>
              <a:ahLst/>
              <a:cxnLst/>
              <a:rect l="l" t="t" r="r" b="b"/>
              <a:pathLst>
                <a:path w="7036434" h="797560">
                  <a:moveTo>
                    <a:pt x="7036308" y="0"/>
                  </a:moveTo>
                  <a:lnTo>
                    <a:pt x="0" y="0"/>
                  </a:lnTo>
                  <a:lnTo>
                    <a:pt x="0" y="797051"/>
                  </a:lnTo>
                  <a:lnTo>
                    <a:pt x="7036308" y="797051"/>
                  </a:lnTo>
                  <a:lnTo>
                    <a:pt x="7036308" y="0"/>
                  </a:lnTo>
                  <a:close/>
                </a:path>
              </a:pathLst>
            </a:custGeom>
            <a:solidFill>
              <a:srgbClr val="004D7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2622422" y="465200"/>
              <a:ext cx="7036434" cy="797560"/>
            </a:xfrm>
            <a:custGeom>
              <a:avLst/>
              <a:gdLst/>
              <a:ahLst/>
              <a:cxnLst/>
              <a:rect l="l" t="t" r="r" b="b"/>
              <a:pathLst>
                <a:path w="7036434" h="797560">
                  <a:moveTo>
                    <a:pt x="0" y="0"/>
                  </a:moveTo>
                  <a:lnTo>
                    <a:pt x="7036308" y="0"/>
                  </a:lnTo>
                  <a:lnTo>
                    <a:pt x="7036308" y="797051"/>
                  </a:lnTo>
                  <a:lnTo>
                    <a:pt x="0" y="797051"/>
                  </a:lnTo>
                  <a:lnTo>
                    <a:pt x="0" y="0"/>
                  </a:lnTo>
                  <a:close/>
                </a:path>
              </a:pathLst>
            </a:custGeom>
            <a:ln w="12954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662551" y="524329"/>
            <a:ext cx="341376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/>
              <a:t>OUR</a:t>
            </a:r>
            <a:r>
              <a:rPr sz="4000" spc="-85"/>
              <a:t> </a:t>
            </a:r>
            <a:r>
              <a:rPr sz="4000" spc="-5"/>
              <a:t>BUDGET</a:t>
            </a:r>
            <a:endParaRPr sz="4000"/>
          </a:p>
        </p:txBody>
      </p:sp>
      <p:sp>
        <p:nvSpPr>
          <p:cNvPr id="8" name="object 8"/>
          <p:cNvSpPr txBox="1"/>
          <p:nvPr/>
        </p:nvSpPr>
        <p:spPr>
          <a:xfrm>
            <a:off x="3938619" y="1411970"/>
            <a:ext cx="4408170" cy="29972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BASED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ON </a:t>
            </a:r>
            <a:r>
              <a:rPr kumimoji="0" lang="en-US" sz="1800" b="0" i="0" u="none" strike="noStrike" kern="1200" cap="none" spc="-5" normalizeH="0" baseline="0" noProof="0" dirty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FY23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PRESIDENT’S BUDGET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219450" y="2645664"/>
            <a:ext cx="1324610" cy="1323975"/>
            <a:chOff x="3219450" y="2645664"/>
            <a:chExt cx="1324610" cy="1323975"/>
          </a:xfrm>
        </p:grpSpPr>
        <p:sp>
          <p:nvSpPr>
            <p:cNvPr id="10" name="object 10"/>
            <p:cNvSpPr/>
            <p:nvPr/>
          </p:nvSpPr>
          <p:spPr>
            <a:xfrm>
              <a:off x="3219450" y="2645664"/>
              <a:ext cx="1324610" cy="1323975"/>
            </a:xfrm>
            <a:custGeom>
              <a:avLst/>
              <a:gdLst/>
              <a:ahLst/>
              <a:cxnLst/>
              <a:rect l="l" t="t" r="r" b="b"/>
              <a:pathLst>
                <a:path w="1324610" h="1323975">
                  <a:moveTo>
                    <a:pt x="662178" y="0"/>
                  </a:moveTo>
                  <a:lnTo>
                    <a:pt x="614888" y="1661"/>
                  </a:lnTo>
                  <a:lnTo>
                    <a:pt x="568495" y="6571"/>
                  </a:lnTo>
                  <a:lnTo>
                    <a:pt x="523112" y="14618"/>
                  </a:lnTo>
                  <a:lnTo>
                    <a:pt x="478851" y="25690"/>
                  </a:lnTo>
                  <a:lnTo>
                    <a:pt x="435823" y="39674"/>
                  </a:lnTo>
                  <a:lnTo>
                    <a:pt x="394140" y="56459"/>
                  </a:lnTo>
                  <a:lnTo>
                    <a:pt x="353916" y="75932"/>
                  </a:lnTo>
                  <a:lnTo>
                    <a:pt x="315261" y="97982"/>
                  </a:lnTo>
                  <a:lnTo>
                    <a:pt x="278287" y="122497"/>
                  </a:lnTo>
                  <a:lnTo>
                    <a:pt x="243108" y="149365"/>
                  </a:lnTo>
                  <a:lnTo>
                    <a:pt x="209835" y="178474"/>
                  </a:lnTo>
                  <a:lnTo>
                    <a:pt x="178579" y="209711"/>
                  </a:lnTo>
                  <a:lnTo>
                    <a:pt x="149453" y="242965"/>
                  </a:lnTo>
                  <a:lnTo>
                    <a:pt x="122570" y="278124"/>
                  </a:lnTo>
                  <a:lnTo>
                    <a:pt x="98041" y="315076"/>
                  </a:lnTo>
                  <a:lnTo>
                    <a:pt x="75977" y="353709"/>
                  </a:lnTo>
                  <a:lnTo>
                    <a:pt x="56492" y="393910"/>
                  </a:lnTo>
                  <a:lnTo>
                    <a:pt x="39697" y="435569"/>
                  </a:lnTo>
                  <a:lnTo>
                    <a:pt x="25705" y="478573"/>
                  </a:lnTo>
                  <a:lnTo>
                    <a:pt x="14627" y="522809"/>
                  </a:lnTo>
                  <a:lnTo>
                    <a:pt x="6575" y="568167"/>
                  </a:lnTo>
                  <a:lnTo>
                    <a:pt x="1662" y="614533"/>
                  </a:lnTo>
                  <a:lnTo>
                    <a:pt x="0" y="661797"/>
                  </a:lnTo>
                  <a:lnTo>
                    <a:pt x="1662" y="709060"/>
                  </a:lnTo>
                  <a:lnTo>
                    <a:pt x="6575" y="755426"/>
                  </a:lnTo>
                  <a:lnTo>
                    <a:pt x="14627" y="800784"/>
                  </a:lnTo>
                  <a:lnTo>
                    <a:pt x="25705" y="845020"/>
                  </a:lnTo>
                  <a:lnTo>
                    <a:pt x="39697" y="888024"/>
                  </a:lnTo>
                  <a:lnTo>
                    <a:pt x="56492" y="929683"/>
                  </a:lnTo>
                  <a:lnTo>
                    <a:pt x="75977" y="969884"/>
                  </a:lnTo>
                  <a:lnTo>
                    <a:pt x="98041" y="1008517"/>
                  </a:lnTo>
                  <a:lnTo>
                    <a:pt x="122570" y="1045469"/>
                  </a:lnTo>
                  <a:lnTo>
                    <a:pt x="149453" y="1080628"/>
                  </a:lnTo>
                  <a:lnTo>
                    <a:pt x="178579" y="1113882"/>
                  </a:lnTo>
                  <a:lnTo>
                    <a:pt x="209835" y="1145119"/>
                  </a:lnTo>
                  <a:lnTo>
                    <a:pt x="243108" y="1174228"/>
                  </a:lnTo>
                  <a:lnTo>
                    <a:pt x="278287" y="1201096"/>
                  </a:lnTo>
                  <a:lnTo>
                    <a:pt x="315261" y="1225611"/>
                  </a:lnTo>
                  <a:lnTo>
                    <a:pt x="353916" y="1247661"/>
                  </a:lnTo>
                  <a:lnTo>
                    <a:pt x="394140" y="1267134"/>
                  </a:lnTo>
                  <a:lnTo>
                    <a:pt x="435823" y="1283919"/>
                  </a:lnTo>
                  <a:lnTo>
                    <a:pt x="478851" y="1297903"/>
                  </a:lnTo>
                  <a:lnTo>
                    <a:pt x="523112" y="1308975"/>
                  </a:lnTo>
                  <a:lnTo>
                    <a:pt x="568495" y="1317022"/>
                  </a:lnTo>
                  <a:lnTo>
                    <a:pt x="614888" y="1321932"/>
                  </a:lnTo>
                  <a:lnTo>
                    <a:pt x="662178" y="1323594"/>
                  </a:lnTo>
                  <a:lnTo>
                    <a:pt x="709467" y="1321932"/>
                  </a:lnTo>
                  <a:lnTo>
                    <a:pt x="755860" y="1317022"/>
                  </a:lnTo>
                  <a:lnTo>
                    <a:pt x="801243" y="1308975"/>
                  </a:lnTo>
                  <a:lnTo>
                    <a:pt x="845504" y="1297903"/>
                  </a:lnTo>
                  <a:lnTo>
                    <a:pt x="888532" y="1283919"/>
                  </a:lnTo>
                  <a:lnTo>
                    <a:pt x="930215" y="1267134"/>
                  </a:lnTo>
                  <a:lnTo>
                    <a:pt x="970439" y="1247661"/>
                  </a:lnTo>
                  <a:lnTo>
                    <a:pt x="1009094" y="1225611"/>
                  </a:lnTo>
                  <a:lnTo>
                    <a:pt x="1046068" y="1201096"/>
                  </a:lnTo>
                  <a:lnTo>
                    <a:pt x="1081247" y="1174228"/>
                  </a:lnTo>
                  <a:lnTo>
                    <a:pt x="1114520" y="1145119"/>
                  </a:lnTo>
                  <a:lnTo>
                    <a:pt x="1145776" y="1113882"/>
                  </a:lnTo>
                  <a:lnTo>
                    <a:pt x="1174902" y="1080628"/>
                  </a:lnTo>
                  <a:lnTo>
                    <a:pt x="1201785" y="1045469"/>
                  </a:lnTo>
                  <a:lnTo>
                    <a:pt x="1226314" y="1008517"/>
                  </a:lnTo>
                  <a:lnTo>
                    <a:pt x="1248378" y="969884"/>
                  </a:lnTo>
                  <a:lnTo>
                    <a:pt x="1267863" y="929683"/>
                  </a:lnTo>
                  <a:lnTo>
                    <a:pt x="1284658" y="888024"/>
                  </a:lnTo>
                  <a:lnTo>
                    <a:pt x="1298650" y="845020"/>
                  </a:lnTo>
                  <a:lnTo>
                    <a:pt x="1309728" y="800784"/>
                  </a:lnTo>
                  <a:lnTo>
                    <a:pt x="1317780" y="755426"/>
                  </a:lnTo>
                  <a:lnTo>
                    <a:pt x="1322693" y="709060"/>
                  </a:lnTo>
                  <a:lnTo>
                    <a:pt x="1324356" y="661797"/>
                  </a:lnTo>
                  <a:lnTo>
                    <a:pt x="1322693" y="614533"/>
                  </a:lnTo>
                  <a:lnTo>
                    <a:pt x="1317780" y="568167"/>
                  </a:lnTo>
                  <a:lnTo>
                    <a:pt x="1309728" y="522809"/>
                  </a:lnTo>
                  <a:lnTo>
                    <a:pt x="1298650" y="478573"/>
                  </a:lnTo>
                  <a:lnTo>
                    <a:pt x="1284658" y="435569"/>
                  </a:lnTo>
                  <a:lnTo>
                    <a:pt x="1267863" y="393910"/>
                  </a:lnTo>
                  <a:lnTo>
                    <a:pt x="1248378" y="353709"/>
                  </a:lnTo>
                  <a:lnTo>
                    <a:pt x="1226314" y="315076"/>
                  </a:lnTo>
                  <a:lnTo>
                    <a:pt x="1201785" y="278124"/>
                  </a:lnTo>
                  <a:lnTo>
                    <a:pt x="1174902" y="242965"/>
                  </a:lnTo>
                  <a:lnTo>
                    <a:pt x="1145776" y="209711"/>
                  </a:lnTo>
                  <a:lnTo>
                    <a:pt x="1114520" y="178474"/>
                  </a:lnTo>
                  <a:lnTo>
                    <a:pt x="1081247" y="149365"/>
                  </a:lnTo>
                  <a:lnTo>
                    <a:pt x="1046068" y="122497"/>
                  </a:lnTo>
                  <a:lnTo>
                    <a:pt x="1009094" y="97982"/>
                  </a:lnTo>
                  <a:lnTo>
                    <a:pt x="970439" y="75932"/>
                  </a:lnTo>
                  <a:lnTo>
                    <a:pt x="930215" y="56459"/>
                  </a:lnTo>
                  <a:lnTo>
                    <a:pt x="888532" y="39674"/>
                  </a:lnTo>
                  <a:lnTo>
                    <a:pt x="845504" y="25690"/>
                  </a:lnTo>
                  <a:lnTo>
                    <a:pt x="801243" y="14618"/>
                  </a:lnTo>
                  <a:lnTo>
                    <a:pt x="755860" y="6571"/>
                  </a:lnTo>
                  <a:lnTo>
                    <a:pt x="709467" y="1661"/>
                  </a:lnTo>
                  <a:lnTo>
                    <a:pt x="662178" y="0"/>
                  </a:lnTo>
                  <a:close/>
                </a:path>
              </a:pathLst>
            </a:custGeom>
            <a:solidFill>
              <a:srgbClr val="FFBD3B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3638976" y="2939514"/>
              <a:ext cx="454659" cy="491490"/>
            </a:xfrm>
            <a:custGeom>
              <a:avLst/>
              <a:gdLst/>
              <a:ahLst/>
              <a:cxnLst/>
              <a:rect l="l" t="t" r="r" b="b"/>
              <a:pathLst>
                <a:path w="454660" h="491489">
                  <a:moveTo>
                    <a:pt x="25042" y="491001"/>
                  </a:moveTo>
                  <a:lnTo>
                    <a:pt x="0" y="491001"/>
                  </a:lnTo>
                  <a:lnTo>
                    <a:pt x="0" y="264265"/>
                  </a:lnTo>
                  <a:lnTo>
                    <a:pt x="7116" y="216478"/>
                  </a:lnTo>
                  <a:lnTo>
                    <a:pt x="27129" y="174071"/>
                  </a:lnTo>
                  <a:lnTo>
                    <a:pt x="58036" y="139294"/>
                  </a:lnTo>
                  <a:lnTo>
                    <a:pt x="97834" y="114400"/>
                  </a:lnTo>
                  <a:lnTo>
                    <a:pt x="144518" y="101640"/>
                  </a:lnTo>
                  <a:lnTo>
                    <a:pt x="100171" y="13552"/>
                  </a:lnTo>
                  <a:lnTo>
                    <a:pt x="100693" y="8860"/>
                  </a:lnTo>
                  <a:lnTo>
                    <a:pt x="102780" y="5212"/>
                  </a:lnTo>
                  <a:lnTo>
                    <a:pt x="105388" y="1563"/>
                  </a:lnTo>
                  <a:lnTo>
                    <a:pt x="109040" y="0"/>
                  </a:lnTo>
                  <a:lnTo>
                    <a:pt x="345382" y="0"/>
                  </a:lnTo>
                  <a:lnTo>
                    <a:pt x="349556" y="1563"/>
                  </a:lnTo>
                  <a:lnTo>
                    <a:pt x="353730" y="8860"/>
                  </a:lnTo>
                  <a:lnTo>
                    <a:pt x="354252" y="13552"/>
                  </a:lnTo>
                  <a:lnTo>
                    <a:pt x="348741" y="24497"/>
                  </a:lnTo>
                  <a:lnTo>
                    <a:pt x="134083" y="24497"/>
                  </a:lnTo>
                  <a:lnTo>
                    <a:pt x="171647" y="100076"/>
                  </a:lnTo>
                  <a:lnTo>
                    <a:pt x="310692" y="100076"/>
                  </a:lnTo>
                  <a:lnTo>
                    <a:pt x="309905" y="101640"/>
                  </a:lnTo>
                  <a:lnTo>
                    <a:pt x="356589" y="114200"/>
                  </a:lnTo>
                  <a:lnTo>
                    <a:pt x="374859" y="125617"/>
                  </a:lnTo>
                  <a:lnTo>
                    <a:pt x="163822" y="125617"/>
                  </a:lnTo>
                  <a:lnTo>
                    <a:pt x="120138" y="132681"/>
                  </a:lnTo>
                  <a:lnTo>
                    <a:pt x="82065" y="152354"/>
                  </a:lnTo>
                  <a:lnTo>
                    <a:pt x="51955" y="182360"/>
                  </a:lnTo>
                  <a:lnTo>
                    <a:pt x="32163" y="220423"/>
                  </a:lnTo>
                  <a:lnTo>
                    <a:pt x="25042" y="264265"/>
                  </a:lnTo>
                  <a:lnTo>
                    <a:pt x="25042" y="491001"/>
                  </a:lnTo>
                  <a:close/>
                </a:path>
                <a:path w="454660" h="491489">
                  <a:moveTo>
                    <a:pt x="310692" y="100076"/>
                  </a:moveTo>
                  <a:lnTo>
                    <a:pt x="282775" y="100076"/>
                  </a:lnTo>
                  <a:lnTo>
                    <a:pt x="320339" y="24497"/>
                  </a:lnTo>
                  <a:lnTo>
                    <a:pt x="348741" y="24497"/>
                  </a:lnTo>
                  <a:lnTo>
                    <a:pt x="310692" y="100076"/>
                  </a:lnTo>
                  <a:close/>
                </a:path>
                <a:path w="454660" h="491489">
                  <a:moveTo>
                    <a:pt x="454423" y="440963"/>
                  </a:moveTo>
                  <a:lnTo>
                    <a:pt x="429380" y="440963"/>
                  </a:lnTo>
                  <a:lnTo>
                    <a:pt x="429380" y="264265"/>
                  </a:lnTo>
                  <a:lnTo>
                    <a:pt x="426690" y="236925"/>
                  </a:lnTo>
                  <a:lnTo>
                    <a:pt x="406049" y="186935"/>
                  </a:lnTo>
                  <a:lnTo>
                    <a:pt x="367482" y="148413"/>
                  </a:lnTo>
                  <a:lnTo>
                    <a:pt x="317445" y="128003"/>
                  </a:lnTo>
                  <a:lnTo>
                    <a:pt x="290079" y="125617"/>
                  </a:lnTo>
                  <a:lnTo>
                    <a:pt x="374859" y="125617"/>
                  </a:lnTo>
                  <a:lnTo>
                    <a:pt x="396386" y="139069"/>
                  </a:lnTo>
                  <a:lnTo>
                    <a:pt x="427293" y="173920"/>
                  </a:lnTo>
                  <a:lnTo>
                    <a:pt x="447307" y="216428"/>
                  </a:lnTo>
                  <a:lnTo>
                    <a:pt x="454423" y="264265"/>
                  </a:lnTo>
                  <a:lnTo>
                    <a:pt x="454423" y="4409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89583" y="3093799"/>
              <a:ext cx="91302" cy="16054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487674" y="3399967"/>
              <a:ext cx="757555" cy="295910"/>
            </a:xfrm>
            <a:custGeom>
              <a:avLst/>
              <a:gdLst/>
              <a:ahLst/>
              <a:cxnLst/>
              <a:rect l="l" t="t" r="r" b="b"/>
              <a:pathLst>
                <a:path w="757554" h="295910">
                  <a:moveTo>
                    <a:pt x="706932" y="207251"/>
                  </a:moveTo>
                  <a:lnTo>
                    <a:pt x="681367" y="207251"/>
                  </a:lnTo>
                  <a:lnTo>
                    <a:pt x="681367" y="232791"/>
                  </a:lnTo>
                  <a:lnTo>
                    <a:pt x="706932" y="232791"/>
                  </a:lnTo>
                  <a:lnTo>
                    <a:pt x="706932" y="207251"/>
                  </a:lnTo>
                  <a:close/>
                </a:path>
                <a:path w="757554" h="295910">
                  <a:moveTo>
                    <a:pt x="757021" y="48793"/>
                  </a:moveTo>
                  <a:lnTo>
                    <a:pt x="751801" y="43586"/>
                  </a:lnTo>
                  <a:lnTo>
                    <a:pt x="731977" y="43586"/>
                  </a:lnTo>
                  <a:lnTo>
                    <a:pt x="731977" y="68605"/>
                  </a:lnTo>
                  <a:lnTo>
                    <a:pt x="731977" y="270319"/>
                  </a:lnTo>
                  <a:lnTo>
                    <a:pt x="656323" y="270319"/>
                  </a:lnTo>
                  <a:lnTo>
                    <a:pt x="656323" y="68605"/>
                  </a:lnTo>
                  <a:lnTo>
                    <a:pt x="731977" y="68605"/>
                  </a:lnTo>
                  <a:lnTo>
                    <a:pt x="731977" y="43586"/>
                  </a:lnTo>
                  <a:lnTo>
                    <a:pt x="647979" y="43586"/>
                  </a:lnTo>
                  <a:lnTo>
                    <a:pt x="646417" y="42024"/>
                  </a:lnTo>
                  <a:lnTo>
                    <a:pt x="635088" y="33820"/>
                  </a:lnTo>
                  <a:lnTo>
                    <a:pt x="630758" y="31165"/>
                  </a:lnTo>
                  <a:lnTo>
                    <a:pt x="630758" y="61823"/>
                  </a:lnTo>
                  <a:lnTo>
                    <a:pt x="630758" y="270319"/>
                  </a:lnTo>
                  <a:lnTo>
                    <a:pt x="328688" y="270319"/>
                  </a:lnTo>
                  <a:lnTo>
                    <a:pt x="311505" y="269252"/>
                  </a:lnTo>
                  <a:lnTo>
                    <a:pt x="262420" y="253123"/>
                  </a:lnTo>
                  <a:lnTo>
                    <a:pt x="47993" y="136359"/>
                  </a:lnTo>
                  <a:lnTo>
                    <a:pt x="25031" y="98310"/>
                  </a:lnTo>
                  <a:lnTo>
                    <a:pt x="25031" y="96748"/>
                  </a:lnTo>
                  <a:lnTo>
                    <a:pt x="43294" y="61302"/>
                  </a:lnTo>
                  <a:lnTo>
                    <a:pt x="65074" y="52768"/>
                  </a:lnTo>
                  <a:lnTo>
                    <a:pt x="76606" y="53314"/>
                  </a:lnTo>
                  <a:lnTo>
                    <a:pt x="87642" y="57137"/>
                  </a:lnTo>
                  <a:lnTo>
                    <a:pt x="284340" y="155651"/>
                  </a:lnTo>
                  <a:lnTo>
                    <a:pt x="286423" y="156171"/>
                  </a:lnTo>
                  <a:lnTo>
                    <a:pt x="287985" y="156692"/>
                  </a:lnTo>
                  <a:lnTo>
                    <a:pt x="479463" y="156692"/>
                  </a:lnTo>
                  <a:lnTo>
                    <a:pt x="479463" y="131673"/>
                  </a:lnTo>
                  <a:lnTo>
                    <a:pt x="315112" y="131673"/>
                  </a:lnTo>
                  <a:lnTo>
                    <a:pt x="300443" y="128663"/>
                  </a:lnTo>
                  <a:lnTo>
                    <a:pt x="288505" y="120472"/>
                  </a:lnTo>
                  <a:lnTo>
                    <a:pt x="283502" y="112915"/>
                  </a:lnTo>
                  <a:lnTo>
                    <a:pt x="280492" y="108369"/>
                  </a:lnTo>
                  <a:lnTo>
                    <a:pt x="277558" y="93624"/>
                  </a:lnTo>
                  <a:lnTo>
                    <a:pt x="280492" y="78968"/>
                  </a:lnTo>
                  <a:lnTo>
                    <a:pt x="288505" y="67043"/>
                  </a:lnTo>
                  <a:lnTo>
                    <a:pt x="300443" y="59029"/>
                  </a:lnTo>
                  <a:lnTo>
                    <a:pt x="315112" y="56095"/>
                  </a:lnTo>
                  <a:lnTo>
                    <a:pt x="417372" y="56095"/>
                  </a:lnTo>
                  <a:lnTo>
                    <a:pt x="419989" y="55054"/>
                  </a:lnTo>
                  <a:lnTo>
                    <a:pt x="461060" y="34480"/>
                  </a:lnTo>
                  <a:lnTo>
                    <a:pt x="503135" y="25209"/>
                  </a:lnTo>
                  <a:lnTo>
                    <a:pt x="546277" y="26301"/>
                  </a:lnTo>
                  <a:lnTo>
                    <a:pt x="588505" y="37858"/>
                  </a:lnTo>
                  <a:lnTo>
                    <a:pt x="630758" y="61823"/>
                  </a:lnTo>
                  <a:lnTo>
                    <a:pt x="630758" y="31165"/>
                  </a:lnTo>
                  <a:lnTo>
                    <a:pt x="550811" y="1460"/>
                  </a:lnTo>
                  <a:lnTo>
                    <a:pt x="502551" y="0"/>
                  </a:lnTo>
                  <a:lnTo>
                    <a:pt x="455269" y="9779"/>
                  </a:lnTo>
                  <a:lnTo>
                    <a:pt x="411111" y="30556"/>
                  </a:lnTo>
                  <a:lnTo>
                    <a:pt x="315112" y="30556"/>
                  </a:lnTo>
                  <a:lnTo>
                    <a:pt x="274688" y="45732"/>
                  </a:lnTo>
                  <a:lnTo>
                    <a:pt x="252971" y="83591"/>
                  </a:lnTo>
                  <a:lnTo>
                    <a:pt x="252272" y="98310"/>
                  </a:lnTo>
                  <a:lnTo>
                    <a:pt x="255117" y="112915"/>
                  </a:lnTo>
                  <a:lnTo>
                    <a:pt x="135128" y="52768"/>
                  </a:lnTo>
                  <a:lnTo>
                    <a:pt x="99123" y="34721"/>
                  </a:lnTo>
                  <a:lnTo>
                    <a:pt x="80911" y="28524"/>
                  </a:lnTo>
                  <a:lnTo>
                    <a:pt x="62204" y="27749"/>
                  </a:lnTo>
                  <a:lnTo>
                    <a:pt x="44094" y="32156"/>
                  </a:lnTo>
                  <a:lnTo>
                    <a:pt x="7162" y="65798"/>
                  </a:lnTo>
                  <a:lnTo>
                    <a:pt x="0" y="96748"/>
                  </a:lnTo>
                  <a:lnTo>
                    <a:pt x="0" y="98310"/>
                  </a:lnTo>
                  <a:lnTo>
                    <a:pt x="20904" y="147789"/>
                  </a:lnTo>
                  <a:lnTo>
                    <a:pt x="249897" y="275539"/>
                  </a:lnTo>
                  <a:lnTo>
                    <a:pt x="288112" y="290385"/>
                  </a:lnTo>
                  <a:lnTo>
                    <a:pt x="328688" y="295859"/>
                  </a:lnTo>
                  <a:lnTo>
                    <a:pt x="751801" y="295859"/>
                  </a:lnTo>
                  <a:lnTo>
                    <a:pt x="757021" y="290131"/>
                  </a:lnTo>
                  <a:lnTo>
                    <a:pt x="757021" y="270319"/>
                  </a:lnTo>
                  <a:lnTo>
                    <a:pt x="757021" y="68605"/>
                  </a:lnTo>
                  <a:lnTo>
                    <a:pt x="757021" y="487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90275" y="3153221"/>
              <a:ext cx="151822" cy="227257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2374652" y="4104915"/>
            <a:ext cx="2990215" cy="1092835"/>
          </a:xfrm>
          <a:prstGeom prst="rect">
            <a:avLst/>
          </a:prstGeom>
        </p:spPr>
        <p:txBody>
          <a:bodyPr vert="horz" wrap="square" lIns="0" tIns="139065" rIns="0" bIns="0" rtlCol="0" anchor="t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1" i="0" u="none" strike="noStrike" kern="1200" cap="none" spc="-5" normalizeH="0" baseline="0" noProof="0" dirty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$</a:t>
            </a:r>
            <a:r>
              <a:rPr kumimoji="0" lang="en-US" sz="4000" b="1" i="0" u="none" strike="noStrike" kern="1200" cap="none" spc="-5" normalizeH="0" baseline="0" noProof="0" dirty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80.2</a:t>
            </a:r>
            <a:r>
              <a:rPr kumimoji="0" sz="4000" b="1" i="0" u="none" strike="noStrike" kern="1200" cap="none" spc="-70" normalizeH="0" baseline="0" noProof="0" dirty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4000" b="1" i="0" u="none" strike="noStrike" kern="1200" cap="none" spc="-5" normalizeH="0" baseline="0" noProof="0" dirty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Billion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10515" marR="0" lvl="0" indent="0" algn="l" defTabSz="914400" rtl="0" eaLnBrk="1" fontAlgn="auto" latinLnBrk="0" hangingPunct="1">
              <a:lnSpc>
                <a:spcPct val="100000"/>
              </a:lnSpc>
              <a:spcBef>
                <a:spcPts val="4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TOTAL</a:t>
            </a:r>
            <a:r>
              <a:rPr kumimoji="0" sz="1800" b="0" i="0" u="none" strike="noStrike" kern="1200" cap="none" spc="305" normalizeH="0" baseline="0" noProof="0" dirty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AFMC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BUDGET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246495" y="2126360"/>
            <a:ext cx="0" cy="3858260"/>
          </a:xfrm>
          <a:custGeom>
            <a:avLst/>
            <a:gdLst/>
            <a:ahLst/>
            <a:cxnLst/>
            <a:rect l="l" t="t" r="r" b="b"/>
            <a:pathLst>
              <a:path h="3858260">
                <a:moveTo>
                  <a:pt x="0" y="0"/>
                </a:moveTo>
                <a:lnTo>
                  <a:pt x="0" y="3857828"/>
                </a:lnTo>
              </a:path>
            </a:pathLst>
          </a:custGeom>
          <a:ln w="25146">
            <a:solidFill>
              <a:srgbClr val="2474BB"/>
            </a:solidFill>
            <a:prstDash val="sysDot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521702" y="2763773"/>
            <a:ext cx="1976755" cy="936154"/>
          </a:xfrm>
          <a:prstGeom prst="rect">
            <a:avLst/>
          </a:prstGeom>
          <a:solidFill>
            <a:srgbClr val="FFBD3B"/>
          </a:solidFill>
        </p:spPr>
        <p:txBody>
          <a:bodyPr vert="horz" wrap="square" lIns="0" tIns="165100" rIns="0" bIns="0" rtlCol="0" anchor="t">
            <a:spAutoFit/>
          </a:bodyPr>
          <a:lstStyle/>
          <a:p>
            <a:pPr marL="390525" marR="0" lvl="0" indent="0" algn="l" defTabSz="914400" rtl="0" eaLnBrk="1" fontAlgn="auto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45</a:t>
            </a:r>
            <a:r>
              <a:rPr kumimoji="0" sz="50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%</a:t>
            </a:r>
            <a:endParaRPr kumimoji="0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301651" y="4338035"/>
            <a:ext cx="253174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1800" b="1" i="0" u="none" strike="noStrike" kern="1200" cap="none" spc="-15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800" b="1" i="0" u="none" strike="noStrike" kern="1200" cap="none" spc="-80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Air</a:t>
            </a:r>
            <a:r>
              <a:rPr kumimoji="0" sz="1800" b="1" i="0" u="none" strike="noStrike" kern="1200" cap="none" spc="-15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Force</a:t>
            </a:r>
            <a:r>
              <a:rPr kumimoji="0" sz="1800" b="1" i="0" u="none" strike="noStrike" kern="1200" cap="none" spc="-15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budget </a:t>
            </a:r>
            <a:r>
              <a:rPr kumimoji="0" sz="1800" b="1" i="0" u="none" strike="noStrike" kern="1200" cap="none" spc="-484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executed and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managed</a:t>
            </a:r>
            <a:r>
              <a:rPr kumimoji="0" sz="1800" b="1" i="0" u="none" strike="noStrike" kern="1200" cap="none" spc="-15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</a:t>
            </a: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>
                <a:ln>
                  <a:noFill/>
                </a:ln>
                <a:solidFill>
                  <a:srgbClr val="004D7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AFMC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4094" y="3489197"/>
              <a:ext cx="2325623" cy="250850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334881" y="860678"/>
              <a:ext cx="2197100" cy="0"/>
            </a:xfrm>
            <a:custGeom>
              <a:avLst/>
              <a:gdLst/>
              <a:ahLst/>
              <a:cxnLst/>
              <a:rect l="l" t="t" r="r" b="b"/>
              <a:pathLst>
                <a:path w="2197100">
                  <a:moveTo>
                    <a:pt x="0" y="0"/>
                  </a:moveTo>
                  <a:lnTo>
                    <a:pt x="2197100" y="0"/>
                  </a:lnTo>
                </a:path>
              </a:pathLst>
            </a:custGeom>
            <a:ln w="19050">
              <a:solidFill>
                <a:srgbClr val="004D7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602361" y="911733"/>
              <a:ext cx="2776220" cy="0"/>
            </a:xfrm>
            <a:custGeom>
              <a:avLst/>
              <a:gdLst/>
              <a:ahLst/>
              <a:cxnLst/>
              <a:rect l="l" t="t" r="r" b="b"/>
              <a:pathLst>
                <a:path w="2776220">
                  <a:moveTo>
                    <a:pt x="0" y="0"/>
                  </a:moveTo>
                  <a:lnTo>
                    <a:pt x="2776181" y="0"/>
                  </a:lnTo>
                </a:path>
              </a:pathLst>
            </a:custGeom>
            <a:ln w="19050">
              <a:solidFill>
                <a:srgbClr val="004D7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2622423" y="465201"/>
              <a:ext cx="7036434" cy="797560"/>
            </a:xfrm>
            <a:custGeom>
              <a:avLst/>
              <a:gdLst/>
              <a:ahLst/>
              <a:cxnLst/>
              <a:rect l="l" t="t" r="r" b="b"/>
              <a:pathLst>
                <a:path w="7036434" h="797560">
                  <a:moveTo>
                    <a:pt x="7036308" y="0"/>
                  </a:moveTo>
                  <a:lnTo>
                    <a:pt x="0" y="0"/>
                  </a:lnTo>
                  <a:lnTo>
                    <a:pt x="0" y="797051"/>
                  </a:lnTo>
                  <a:lnTo>
                    <a:pt x="7036308" y="797051"/>
                  </a:lnTo>
                  <a:lnTo>
                    <a:pt x="7036308" y="0"/>
                  </a:lnTo>
                  <a:close/>
                </a:path>
              </a:pathLst>
            </a:custGeom>
            <a:solidFill>
              <a:srgbClr val="004D7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622423" y="465201"/>
              <a:ext cx="7036434" cy="797560"/>
            </a:xfrm>
            <a:custGeom>
              <a:avLst/>
              <a:gdLst/>
              <a:ahLst/>
              <a:cxnLst/>
              <a:rect l="l" t="t" r="r" b="b"/>
              <a:pathLst>
                <a:path w="7036434" h="797560">
                  <a:moveTo>
                    <a:pt x="0" y="0"/>
                  </a:moveTo>
                  <a:lnTo>
                    <a:pt x="7036308" y="0"/>
                  </a:lnTo>
                  <a:lnTo>
                    <a:pt x="7036308" y="797051"/>
                  </a:lnTo>
                  <a:lnTo>
                    <a:pt x="0" y="797051"/>
                  </a:lnTo>
                  <a:lnTo>
                    <a:pt x="0" y="0"/>
                  </a:lnTo>
                  <a:close/>
                </a:path>
              </a:pathLst>
            </a:custGeom>
            <a:ln w="12954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701444" y="524329"/>
            <a:ext cx="333629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75"/>
              <a:t>WHAT</a:t>
            </a:r>
            <a:r>
              <a:rPr sz="4000" spc="-140"/>
              <a:t> </a:t>
            </a:r>
            <a:r>
              <a:rPr sz="4000"/>
              <a:t>WE</a:t>
            </a:r>
            <a:r>
              <a:rPr sz="4000" spc="-55"/>
              <a:t> </a:t>
            </a:r>
            <a:r>
              <a:rPr sz="4000"/>
              <a:t>DO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277992" y="1751457"/>
            <a:ext cx="5791200" cy="1346522"/>
          </a:xfrm>
          <a:prstGeom prst="rect">
            <a:avLst/>
          </a:prstGeom>
          <a:ln w="12953">
            <a:solidFill>
              <a:srgbClr val="FFBD3B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09905" marR="0" lvl="0" indent="0" algn="l" defTabSz="914400" rtl="0" eaLnBrk="1" fontAlgn="auto" latinLnBrk="0" hangingPunct="1">
              <a:lnSpc>
                <a:spcPts val="2605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EVERY</a:t>
            </a:r>
            <a:r>
              <a:rPr kumimoji="0" sz="2200" b="0" i="0" u="none" strike="noStrike" kern="1200" cap="none" spc="-60" normalizeH="0" baseline="0" noProof="0" dirty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120" normalizeH="0" baseline="0" noProof="0" dirty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DAY,</a:t>
            </a:r>
            <a:r>
              <a:rPr kumimoji="0" sz="2200" b="0" i="0" u="none" strike="noStrike" kern="1200" cap="none" spc="-25" normalizeH="0" baseline="0" noProof="0" dirty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200" b="0" i="0" u="none" strike="noStrike" kern="1200" cap="none" spc="-25" normalizeH="0" baseline="0" noProof="0" dirty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MORE THAN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r>
              <a:rPr kumimoji="0" lang="en-US" sz="2200" b="1" i="0" u="none" strike="noStrike" kern="1200" cap="none" spc="-5" normalizeH="0" baseline="0" noProof="0" dirty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,000</a:t>
            </a:r>
            <a:endParaRPr kumimoji="0" lang="en-US" sz="2200" b="1" i="0" u="none" strike="noStrike" kern="1200" cap="none" spc="-85" normalizeH="0" baseline="0" noProof="0" dirty="0">
              <a:ln>
                <a:noFill/>
              </a:ln>
              <a:solidFill>
                <a:srgbClr val="2474B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509905" marR="0" lvl="0" indent="0" algn="l" defTabSz="914400" rtl="0" eaLnBrk="1" fontAlgn="auto" latinLnBrk="0" hangingPunct="1">
              <a:lnSpc>
                <a:spcPts val="2605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AFMC</a:t>
            </a:r>
            <a:r>
              <a:rPr kumimoji="0" sz="2200" b="1" i="0" u="none" strike="noStrike" kern="1200" cap="none" spc="-85" normalizeH="0" baseline="0" noProof="0" dirty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AIRMEN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EXECUTE</a:t>
            </a:r>
            <a:r>
              <a:rPr kumimoji="0" sz="2200" b="0" i="0" u="none" strike="noStrike" kern="1200" cap="none" spc="-40" normalizeH="0" baseline="0" noProof="0" dirty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OUR</a:t>
            </a:r>
            <a:r>
              <a:rPr kumimoji="0" sz="2200" b="0" i="0" u="none" strike="noStrike" kern="1200" cap="none" spc="-20" normalizeH="0" baseline="0" noProof="0" dirty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WARTIME</a:t>
            </a:r>
            <a:r>
              <a:rPr kumimoji="0" sz="2200" b="0" i="0" u="none" strike="noStrike" kern="1200" cap="none" spc="-25" normalizeH="0" baseline="0" noProof="0" dirty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MISSION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68722" y="4229967"/>
            <a:ext cx="1818005" cy="139065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lvl="0" indent="-635" algn="ctr" defTabSz="914400" rtl="0" eaLnBrk="1" fontAlgn="auto" latinLnBrk="0" hangingPunct="1">
              <a:lnSpc>
                <a:spcPct val="994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 </a:t>
            </a:r>
            <a:r>
              <a:rPr kumimoji="0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research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1800" b="0" i="0" u="none" strike="noStrike" kern="1200" cap="none" spc="-4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develop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new </a:t>
            </a:r>
            <a:r>
              <a:rPr kumimoji="0" sz="1800" b="0" i="0" u="none" strike="noStrike" kern="1200" cap="none" spc="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technology to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expand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our </a:t>
            </a:r>
            <a:r>
              <a:rPr kumimoji="0" sz="1800" b="0" i="0" u="none" strike="noStrike" kern="1200" cap="none" spc="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competitive</a:t>
            </a:r>
            <a:r>
              <a:rPr kumimoji="0" sz="1800" b="0" i="0" u="none" strike="noStrike" kern="1200" cap="none" spc="-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edge.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82896" y="3489197"/>
            <a:ext cx="2326385" cy="2508503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5153762" y="4029287"/>
            <a:ext cx="1790700" cy="1664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7485" marR="127000" lvl="0" indent="-62865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 </a:t>
            </a:r>
            <a:r>
              <a:rPr kumimoji="0" sz="1800" b="0" i="0" u="none" strike="noStrike" kern="1200" cap="none" spc="-3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buy,</a:t>
            </a:r>
            <a:r>
              <a:rPr kumimoji="0" sz="1800" b="0" i="0" u="none" strike="noStrike" kern="120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test,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and </a:t>
            </a:r>
            <a:r>
              <a:rPr kumimoji="0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maintain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</a:t>
            </a:r>
            <a:r>
              <a:rPr kumimoji="0" sz="1800" b="0" i="0" u="none" strike="noStrike" kern="1200" cap="none" spc="-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Air</a:t>
            </a:r>
            <a:r>
              <a:rPr kumimoji="0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F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orce</a:t>
            </a:r>
            <a:r>
              <a:rPr kumimoji="0" sz="1800" b="0" i="0" u="none" strike="noStrike" kern="12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’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  </a:t>
            </a:r>
            <a:r>
              <a:rPr kumimoji="0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conventional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and</a:t>
            </a:r>
            <a:r>
              <a:rPr kumimoji="0" sz="1800" b="0" i="0" u="none" strike="noStrike" kern="120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nuclear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ts val="21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weapon</a:t>
            </a:r>
            <a:r>
              <a:rPr kumimoji="0" sz="1800" b="0" i="0" u="none" strike="noStrike" kern="1200" cap="none" spc="-6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systems.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23681" y="3489197"/>
            <a:ext cx="2325623" cy="2508503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8320919" y="4091468"/>
            <a:ext cx="1931035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</a:t>
            </a:r>
            <a:r>
              <a:rPr kumimoji="0" sz="1800" b="0" i="0" u="none" strike="noStrike" kern="1200" cap="none" spc="45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build, </a:t>
            </a:r>
            <a:r>
              <a:rPr kumimoji="0" sz="1800" b="0" i="0" u="none" strike="noStrike" kern="1200" cap="none" spc="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maintain, secure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and</a:t>
            </a:r>
            <a:r>
              <a:rPr kumimoji="0" sz="1800" b="0" i="0" u="none" strike="noStrike" kern="12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provide</a:t>
            </a:r>
            <a:r>
              <a:rPr kumimoji="0" sz="1800" b="0" i="0" u="none" strike="noStrike" kern="12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critical </a:t>
            </a:r>
            <a:r>
              <a:rPr kumimoji="0" sz="1800" b="0" i="0" u="none" strike="noStrike" kern="1200" cap="none" spc="-48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services </a:t>
            </a:r>
            <a:r>
              <a:rPr kumimoji="0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our Air </a:t>
            </a:r>
            <a:r>
              <a:rPr kumimoji="0" sz="1800" b="0" i="0" u="none" strike="noStrike" kern="1200" cap="none" spc="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Space Force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installations.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0603992" y="1961388"/>
            <a:ext cx="930910" cy="930910"/>
            <a:chOff x="10603992" y="1961388"/>
            <a:chExt cx="930910" cy="930910"/>
          </a:xfrm>
        </p:grpSpPr>
        <p:sp>
          <p:nvSpPr>
            <p:cNvPr id="17" name="object 17"/>
            <p:cNvSpPr/>
            <p:nvPr/>
          </p:nvSpPr>
          <p:spPr>
            <a:xfrm>
              <a:off x="10603992" y="1961388"/>
              <a:ext cx="930910" cy="930910"/>
            </a:xfrm>
            <a:custGeom>
              <a:avLst/>
              <a:gdLst/>
              <a:ahLst/>
              <a:cxnLst/>
              <a:rect l="l" t="t" r="r" b="b"/>
              <a:pathLst>
                <a:path w="930909" h="930910">
                  <a:moveTo>
                    <a:pt x="465201" y="0"/>
                  </a:moveTo>
                  <a:lnTo>
                    <a:pt x="417637" y="2401"/>
                  </a:lnTo>
                  <a:lnTo>
                    <a:pt x="371447" y="9451"/>
                  </a:lnTo>
                  <a:lnTo>
                    <a:pt x="326865" y="20914"/>
                  </a:lnTo>
                  <a:lnTo>
                    <a:pt x="284124" y="36558"/>
                  </a:lnTo>
                  <a:lnTo>
                    <a:pt x="243459" y="56147"/>
                  </a:lnTo>
                  <a:lnTo>
                    <a:pt x="205103" y="79449"/>
                  </a:lnTo>
                  <a:lnTo>
                    <a:pt x="169290" y="106230"/>
                  </a:lnTo>
                  <a:lnTo>
                    <a:pt x="136255" y="136255"/>
                  </a:lnTo>
                  <a:lnTo>
                    <a:pt x="106230" y="169290"/>
                  </a:lnTo>
                  <a:lnTo>
                    <a:pt x="79449" y="205103"/>
                  </a:lnTo>
                  <a:lnTo>
                    <a:pt x="56147" y="243459"/>
                  </a:lnTo>
                  <a:lnTo>
                    <a:pt x="36558" y="284124"/>
                  </a:lnTo>
                  <a:lnTo>
                    <a:pt x="20914" y="326865"/>
                  </a:lnTo>
                  <a:lnTo>
                    <a:pt x="9451" y="371447"/>
                  </a:lnTo>
                  <a:lnTo>
                    <a:pt x="2401" y="417637"/>
                  </a:lnTo>
                  <a:lnTo>
                    <a:pt x="0" y="465200"/>
                  </a:lnTo>
                  <a:lnTo>
                    <a:pt x="2401" y="512764"/>
                  </a:lnTo>
                  <a:lnTo>
                    <a:pt x="9451" y="558954"/>
                  </a:lnTo>
                  <a:lnTo>
                    <a:pt x="20914" y="603536"/>
                  </a:lnTo>
                  <a:lnTo>
                    <a:pt x="36558" y="646277"/>
                  </a:lnTo>
                  <a:lnTo>
                    <a:pt x="56147" y="686942"/>
                  </a:lnTo>
                  <a:lnTo>
                    <a:pt x="79449" y="725298"/>
                  </a:lnTo>
                  <a:lnTo>
                    <a:pt x="106230" y="761111"/>
                  </a:lnTo>
                  <a:lnTo>
                    <a:pt x="136255" y="794146"/>
                  </a:lnTo>
                  <a:lnTo>
                    <a:pt x="169290" y="824171"/>
                  </a:lnTo>
                  <a:lnTo>
                    <a:pt x="205103" y="850952"/>
                  </a:lnTo>
                  <a:lnTo>
                    <a:pt x="243459" y="874254"/>
                  </a:lnTo>
                  <a:lnTo>
                    <a:pt x="284124" y="893843"/>
                  </a:lnTo>
                  <a:lnTo>
                    <a:pt x="326865" y="909487"/>
                  </a:lnTo>
                  <a:lnTo>
                    <a:pt x="371447" y="920950"/>
                  </a:lnTo>
                  <a:lnTo>
                    <a:pt x="417637" y="928000"/>
                  </a:lnTo>
                  <a:lnTo>
                    <a:pt x="465201" y="930401"/>
                  </a:lnTo>
                  <a:lnTo>
                    <a:pt x="512764" y="928000"/>
                  </a:lnTo>
                  <a:lnTo>
                    <a:pt x="558954" y="920950"/>
                  </a:lnTo>
                  <a:lnTo>
                    <a:pt x="603536" y="909487"/>
                  </a:lnTo>
                  <a:lnTo>
                    <a:pt x="646277" y="893843"/>
                  </a:lnTo>
                  <a:lnTo>
                    <a:pt x="686942" y="874254"/>
                  </a:lnTo>
                  <a:lnTo>
                    <a:pt x="725298" y="850952"/>
                  </a:lnTo>
                  <a:lnTo>
                    <a:pt x="761111" y="824171"/>
                  </a:lnTo>
                  <a:lnTo>
                    <a:pt x="794146" y="794146"/>
                  </a:lnTo>
                  <a:lnTo>
                    <a:pt x="824171" y="761111"/>
                  </a:lnTo>
                  <a:lnTo>
                    <a:pt x="850952" y="725298"/>
                  </a:lnTo>
                  <a:lnTo>
                    <a:pt x="874254" y="686942"/>
                  </a:lnTo>
                  <a:lnTo>
                    <a:pt x="893843" y="646277"/>
                  </a:lnTo>
                  <a:lnTo>
                    <a:pt x="909487" y="603536"/>
                  </a:lnTo>
                  <a:lnTo>
                    <a:pt x="920950" y="558954"/>
                  </a:lnTo>
                  <a:lnTo>
                    <a:pt x="928000" y="512764"/>
                  </a:lnTo>
                  <a:lnTo>
                    <a:pt x="930402" y="465200"/>
                  </a:lnTo>
                  <a:lnTo>
                    <a:pt x="928000" y="417637"/>
                  </a:lnTo>
                  <a:lnTo>
                    <a:pt x="920950" y="371447"/>
                  </a:lnTo>
                  <a:lnTo>
                    <a:pt x="909487" y="326865"/>
                  </a:lnTo>
                  <a:lnTo>
                    <a:pt x="893843" y="284124"/>
                  </a:lnTo>
                  <a:lnTo>
                    <a:pt x="874254" y="243459"/>
                  </a:lnTo>
                  <a:lnTo>
                    <a:pt x="850952" y="205103"/>
                  </a:lnTo>
                  <a:lnTo>
                    <a:pt x="824171" y="169290"/>
                  </a:lnTo>
                  <a:lnTo>
                    <a:pt x="794146" y="136255"/>
                  </a:lnTo>
                  <a:lnTo>
                    <a:pt x="761111" y="106230"/>
                  </a:lnTo>
                  <a:lnTo>
                    <a:pt x="725298" y="79449"/>
                  </a:lnTo>
                  <a:lnTo>
                    <a:pt x="686942" y="56147"/>
                  </a:lnTo>
                  <a:lnTo>
                    <a:pt x="646277" y="36558"/>
                  </a:lnTo>
                  <a:lnTo>
                    <a:pt x="603536" y="20914"/>
                  </a:lnTo>
                  <a:lnTo>
                    <a:pt x="558954" y="9451"/>
                  </a:lnTo>
                  <a:lnTo>
                    <a:pt x="512764" y="2401"/>
                  </a:lnTo>
                  <a:lnTo>
                    <a:pt x="465201" y="0"/>
                  </a:lnTo>
                  <a:close/>
                </a:path>
              </a:pathLst>
            </a:custGeom>
            <a:solidFill>
              <a:srgbClr val="FFBD3B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72371" y="2183891"/>
              <a:ext cx="218472" cy="21198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936834" y="2405163"/>
              <a:ext cx="289560" cy="336550"/>
            </a:xfrm>
            <a:custGeom>
              <a:avLst/>
              <a:gdLst/>
              <a:ahLst/>
              <a:cxnLst/>
              <a:rect l="l" t="t" r="r" b="b"/>
              <a:pathLst>
                <a:path w="289559" h="336550">
                  <a:moveTo>
                    <a:pt x="107911" y="0"/>
                  </a:moveTo>
                  <a:lnTo>
                    <a:pt x="90805" y="0"/>
                  </a:lnTo>
                  <a:lnTo>
                    <a:pt x="90805" y="54317"/>
                  </a:lnTo>
                  <a:lnTo>
                    <a:pt x="107911" y="54317"/>
                  </a:lnTo>
                  <a:lnTo>
                    <a:pt x="107911" y="0"/>
                  </a:lnTo>
                  <a:close/>
                </a:path>
                <a:path w="289559" h="336550">
                  <a:moveTo>
                    <a:pt x="153974" y="18542"/>
                  </a:moveTo>
                  <a:lnTo>
                    <a:pt x="135547" y="18542"/>
                  </a:lnTo>
                  <a:lnTo>
                    <a:pt x="135547" y="72872"/>
                  </a:lnTo>
                  <a:lnTo>
                    <a:pt x="153974" y="72872"/>
                  </a:lnTo>
                  <a:lnTo>
                    <a:pt x="153974" y="18542"/>
                  </a:lnTo>
                  <a:close/>
                </a:path>
                <a:path w="289559" h="336550">
                  <a:moveTo>
                    <a:pt x="198729" y="0"/>
                  </a:moveTo>
                  <a:lnTo>
                    <a:pt x="180301" y="0"/>
                  </a:lnTo>
                  <a:lnTo>
                    <a:pt x="180301" y="54317"/>
                  </a:lnTo>
                  <a:lnTo>
                    <a:pt x="198729" y="54317"/>
                  </a:lnTo>
                  <a:lnTo>
                    <a:pt x="198729" y="0"/>
                  </a:lnTo>
                  <a:close/>
                </a:path>
                <a:path w="289559" h="336550">
                  <a:moveTo>
                    <a:pt x="289534" y="95389"/>
                  </a:moveTo>
                  <a:lnTo>
                    <a:pt x="285584" y="91414"/>
                  </a:lnTo>
                  <a:lnTo>
                    <a:pt x="271106" y="91414"/>
                  </a:lnTo>
                  <a:lnTo>
                    <a:pt x="271106" y="108635"/>
                  </a:lnTo>
                  <a:lnTo>
                    <a:pt x="266687" y="134645"/>
                  </a:lnTo>
                  <a:lnTo>
                    <a:pt x="257454" y="158661"/>
                  </a:lnTo>
                  <a:lnTo>
                    <a:pt x="243535" y="180187"/>
                  </a:lnTo>
                  <a:lnTo>
                    <a:pt x="215214" y="208610"/>
                  </a:lnTo>
                  <a:lnTo>
                    <a:pt x="207937" y="219608"/>
                  </a:lnTo>
                  <a:lnTo>
                    <a:pt x="207937" y="268960"/>
                  </a:lnTo>
                  <a:lnTo>
                    <a:pt x="207937" y="278231"/>
                  </a:lnTo>
                  <a:lnTo>
                    <a:pt x="203987" y="282206"/>
                  </a:lnTo>
                  <a:lnTo>
                    <a:pt x="178981" y="282206"/>
                  </a:lnTo>
                  <a:lnTo>
                    <a:pt x="178981" y="300748"/>
                  </a:lnTo>
                  <a:lnTo>
                    <a:pt x="175082" y="308127"/>
                  </a:lnTo>
                  <a:lnTo>
                    <a:pt x="169443" y="314007"/>
                  </a:lnTo>
                  <a:lnTo>
                    <a:pt x="162331" y="317893"/>
                  </a:lnTo>
                  <a:lnTo>
                    <a:pt x="153974" y="319303"/>
                  </a:lnTo>
                  <a:lnTo>
                    <a:pt x="135547" y="319303"/>
                  </a:lnTo>
                  <a:lnTo>
                    <a:pt x="127203" y="317893"/>
                  </a:lnTo>
                  <a:lnTo>
                    <a:pt x="120091" y="314007"/>
                  </a:lnTo>
                  <a:lnTo>
                    <a:pt x="114452" y="308127"/>
                  </a:lnTo>
                  <a:lnTo>
                    <a:pt x="110540" y="300748"/>
                  </a:lnTo>
                  <a:lnTo>
                    <a:pt x="178981" y="300748"/>
                  </a:lnTo>
                  <a:lnTo>
                    <a:pt x="178981" y="282206"/>
                  </a:lnTo>
                  <a:lnTo>
                    <a:pt x="85547" y="282206"/>
                  </a:lnTo>
                  <a:lnTo>
                    <a:pt x="81597" y="278231"/>
                  </a:lnTo>
                  <a:lnTo>
                    <a:pt x="81597" y="268960"/>
                  </a:lnTo>
                  <a:lnTo>
                    <a:pt x="85547" y="263652"/>
                  </a:lnTo>
                  <a:lnTo>
                    <a:pt x="203987" y="263652"/>
                  </a:lnTo>
                  <a:lnTo>
                    <a:pt x="207937" y="268960"/>
                  </a:lnTo>
                  <a:lnTo>
                    <a:pt x="207937" y="219608"/>
                  </a:lnTo>
                  <a:lnTo>
                    <a:pt x="207606" y="220103"/>
                  </a:lnTo>
                  <a:lnTo>
                    <a:pt x="202463" y="232829"/>
                  </a:lnTo>
                  <a:lnTo>
                    <a:pt x="200037" y="246430"/>
                  </a:lnTo>
                  <a:lnTo>
                    <a:pt x="172402" y="246430"/>
                  </a:lnTo>
                  <a:lnTo>
                    <a:pt x="172402" y="200063"/>
                  </a:lnTo>
                  <a:lnTo>
                    <a:pt x="193459" y="200063"/>
                  </a:lnTo>
                  <a:lnTo>
                    <a:pt x="196088" y="198742"/>
                  </a:lnTo>
                  <a:lnTo>
                    <a:pt x="198729" y="194767"/>
                  </a:lnTo>
                  <a:lnTo>
                    <a:pt x="200037" y="192112"/>
                  </a:lnTo>
                  <a:lnTo>
                    <a:pt x="198729" y="188137"/>
                  </a:lnTo>
                  <a:lnTo>
                    <a:pt x="197408" y="185483"/>
                  </a:lnTo>
                  <a:lnTo>
                    <a:pt x="171081" y="154444"/>
                  </a:lnTo>
                  <a:lnTo>
                    <a:pt x="171081" y="182841"/>
                  </a:lnTo>
                  <a:lnTo>
                    <a:pt x="157924" y="182841"/>
                  </a:lnTo>
                  <a:lnTo>
                    <a:pt x="153974" y="186817"/>
                  </a:lnTo>
                  <a:lnTo>
                    <a:pt x="153974" y="246430"/>
                  </a:lnTo>
                  <a:lnTo>
                    <a:pt x="135547" y="246430"/>
                  </a:lnTo>
                  <a:lnTo>
                    <a:pt x="135547" y="186817"/>
                  </a:lnTo>
                  <a:lnTo>
                    <a:pt x="131610" y="182841"/>
                  </a:lnTo>
                  <a:lnTo>
                    <a:pt x="118440" y="182841"/>
                  </a:lnTo>
                  <a:lnTo>
                    <a:pt x="144767" y="151041"/>
                  </a:lnTo>
                  <a:lnTo>
                    <a:pt x="171081" y="182841"/>
                  </a:lnTo>
                  <a:lnTo>
                    <a:pt x="171081" y="154444"/>
                  </a:lnTo>
                  <a:lnTo>
                    <a:pt x="168198" y="151041"/>
                  </a:lnTo>
                  <a:lnTo>
                    <a:pt x="151345" y="131165"/>
                  </a:lnTo>
                  <a:lnTo>
                    <a:pt x="148717" y="127190"/>
                  </a:lnTo>
                  <a:lnTo>
                    <a:pt x="140817" y="127190"/>
                  </a:lnTo>
                  <a:lnTo>
                    <a:pt x="138188" y="131165"/>
                  </a:lnTo>
                  <a:lnTo>
                    <a:pt x="92125" y="185483"/>
                  </a:lnTo>
                  <a:lnTo>
                    <a:pt x="90805" y="188137"/>
                  </a:lnTo>
                  <a:lnTo>
                    <a:pt x="89484" y="192112"/>
                  </a:lnTo>
                  <a:lnTo>
                    <a:pt x="90805" y="194767"/>
                  </a:lnTo>
                  <a:lnTo>
                    <a:pt x="92125" y="198742"/>
                  </a:lnTo>
                  <a:lnTo>
                    <a:pt x="96075" y="200063"/>
                  </a:lnTo>
                  <a:lnTo>
                    <a:pt x="117132" y="200063"/>
                  </a:lnTo>
                  <a:lnTo>
                    <a:pt x="117132" y="246430"/>
                  </a:lnTo>
                  <a:lnTo>
                    <a:pt x="89484" y="246430"/>
                  </a:lnTo>
                  <a:lnTo>
                    <a:pt x="86512" y="232829"/>
                  </a:lnTo>
                  <a:lnTo>
                    <a:pt x="81432" y="220103"/>
                  </a:lnTo>
                  <a:lnTo>
                    <a:pt x="74129" y="208610"/>
                  </a:lnTo>
                  <a:lnTo>
                    <a:pt x="64477" y="198742"/>
                  </a:lnTo>
                  <a:lnTo>
                    <a:pt x="45999" y="180187"/>
                  </a:lnTo>
                  <a:lnTo>
                    <a:pt x="32080" y="158661"/>
                  </a:lnTo>
                  <a:lnTo>
                    <a:pt x="22847" y="134645"/>
                  </a:lnTo>
                  <a:lnTo>
                    <a:pt x="18415" y="108635"/>
                  </a:lnTo>
                  <a:lnTo>
                    <a:pt x="271106" y="108635"/>
                  </a:lnTo>
                  <a:lnTo>
                    <a:pt x="271106" y="91414"/>
                  </a:lnTo>
                  <a:lnTo>
                    <a:pt x="3937" y="91414"/>
                  </a:lnTo>
                  <a:lnTo>
                    <a:pt x="0" y="95389"/>
                  </a:lnTo>
                  <a:lnTo>
                    <a:pt x="0" y="100685"/>
                  </a:lnTo>
                  <a:lnTo>
                    <a:pt x="3403" y="132054"/>
                  </a:lnTo>
                  <a:lnTo>
                    <a:pt x="13487" y="161798"/>
                  </a:lnTo>
                  <a:lnTo>
                    <a:pt x="29972" y="188823"/>
                  </a:lnTo>
                  <a:lnTo>
                    <a:pt x="52641" y="211988"/>
                  </a:lnTo>
                  <a:lnTo>
                    <a:pt x="60540" y="220637"/>
                  </a:lnTo>
                  <a:lnTo>
                    <a:pt x="66459" y="230530"/>
                  </a:lnTo>
                  <a:lnTo>
                    <a:pt x="70408" y="241427"/>
                  </a:lnTo>
                  <a:lnTo>
                    <a:pt x="72377" y="253060"/>
                  </a:lnTo>
                  <a:lnTo>
                    <a:pt x="67119" y="258356"/>
                  </a:lnTo>
                  <a:lnTo>
                    <a:pt x="63169" y="264985"/>
                  </a:lnTo>
                  <a:lnTo>
                    <a:pt x="63169" y="272935"/>
                  </a:lnTo>
                  <a:lnTo>
                    <a:pt x="65265" y="283984"/>
                  </a:lnTo>
                  <a:lnTo>
                    <a:pt x="71069" y="292811"/>
                  </a:lnTo>
                  <a:lnTo>
                    <a:pt x="79819" y="298640"/>
                  </a:lnTo>
                  <a:lnTo>
                    <a:pt x="90805" y="300748"/>
                  </a:lnTo>
                  <a:lnTo>
                    <a:pt x="96875" y="315290"/>
                  </a:lnTo>
                  <a:lnTo>
                    <a:pt x="106768" y="326593"/>
                  </a:lnTo>
                  <a:lnTo>
                    <a:pt x="119862" y="333921"/>
                  </a:lnTo>
                  <a:lnTo>
                    <a:pt x="135547" y="336524"/>
                  </a:lnTo>
                  <a:lnTo>
                    <a:pt x="153974" y="336524"/>
                  </a:lnTo>
                  <a:lnTo>
                    <a:pt x="188849" y="319303"/>
                  </a:lnTo>
                  <a:lnTo>
                    <a:pt x="198729" y="300748"/>
                  </a:lnTo>
                  <a:lnTo>
                    <a:pt x="209702" y="298640"/>
                  </a:lnTo>
                  <a:lnTo>
                    <a:pt x="218465" y="292811"/>
                  </a:lnTo>
                  <a:lnTo>
                    <a:pt x="224269" y="283984"/>
                  </a:lnTo>
                  <a:lnTo>
                    <a:pt x="224599" y="282206"/>
                  </a:lnTo>
                  <a:lnTo>
                    <a:pt x="226364" y="272935"/>
                  </a:lnTo>
                  <a:lnTo>
                    <a:pt x="226364" y="264985"/>
                  </a:lnTo>
                  <a:lnTo>
                    <a:pt x="225577" y="263652"/>
                  </a:lnTo>
                  <a:lnTo>
                    <a:pt x="222415" y="258356"/>
                  </a:lnTo>
                  <a:lnTo>
                    <a:pt x="217157" y="253060"/>
                  </a:lnTo>
                  <a:lnTo>
                    <a:pt x="217957" y="246430"/>
                  </a:lnTo>
                  <a:lnTo>
                    <a:pt x="236893" y="211988"/>
                  </a:lnTo>
                  <a:lnTo>
                    <a:pt x="259549" y="188823"/>
                  </a:lnTo>
                  <a:lnTo>
                    <a:pt x="276047" y="161798"/>
                  </a:lnTo>
                  <a:lnTo>
                    <a:pt x="286118" y="132054"/>
                  </a:lnTo>
                  <a:lnTo>
                    <a:pt x="288671" y="108635"/>
                  </a:lnTo>
                  <a:lnTo>
                    <a:pt x="289534" y="100685"/>
                  </a:lnTo>
                  <a:lnTo>
                    <a:pt x="289534" y="953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07947" y="2186545"/>
              <a:ext cx="144770" cy="21861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810484" y="2186545"/>
              <a:ext cx="144771" cy="21861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3404870"/>
            <a:chOff x="0" y="0"/>
            <a:chExt cx="12192000" cy="3404870"/>
          </a:xfrm>
        </p:grpSpPr>
        <p:sp>
          <p:nvSpPr>
            <p:cNvPr id="3" name="object 3"/>
            <p:cNvSpPr/>
            <p:nvPr/>
          </p:nvSpPr>
          <p:spPr>
            <a:xfrm>
              <a:off x="9335261" y="610362"/>
              <a:ext cx="2197735" cy="0"/>
            </a:xfrm>
            <a:custGeom>
              <a:avLst/>
              <a:gdLst/>
              <a:ahLst/>
              <a:cxnLst/>
              <a:rect l="l" t="t" r="r" b="b"/>
              <a:pathLst>
                <a:path w="2197734">
                  <a:moveTo>
                    <a:pt x="0" y="0"/>
                  </a:moveTo>
                  <a:lnTo>
                    <a:pt x="2197608" y="0"/>
                  </a:lnTo>
                </a:path>
              </a:pathLst>
            </a:custGeom>
            <a:ln w="19050">
              <a:solidFill>
                <a:srgbClr val="004D6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576833" y="489966"/>
              <a:ext cx="2775585" cy="0"/>
            </a:xfrm>
            <a:custGeom>
              <a:avLst/>
              <a:gdLst/>
              <a:ahLst/>
              <a:cxnLst/>
              <a:rect l="l" t="t" r="r" b="b"/>
              <a:pathLst>
                <a:path w="2775585">
                  <a:moveTo>
                    <a:pt x="0" y="0"/>
                  </a:moveTo>
                  <a:lnTo>
                    <a:pt x="2775165" y="0"/>
                  </a:lnTo>
                </a:path>
              </a:pathLst>
            </a:custGeom>
            <a:ln w="19050">
              <a:solidFill>
                <a:srgbClr val="004D6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2595372" y="80772"/>
              <a:ext cx="7036434" cy="729615"/>
            </a:xfrm>
            <a:custGeom>
              <a:avLst/>
              <a:gdLst/>
              <a:ahLst/>
              <a:cxnLst/>
              <a:rect l="l" t="t" r="r" b="b"/>
              <a:pathLst>
                <a:path w="7036434" h="729615">
                  <a:moveTo>
                    <a:pt x="7036181" y="0"/>
                  </a:moveTo>
                  <a:lnTo>
                    <a:pt x="0" y="0"/>
                  </a:lnTo>
                  <a:lnTo>
                    <a:pt x="0" y="729526"/>
                  </a:lnTo>
                  <a:lnTo>
                    <a:pt x="7036181" y="729526"/>
                  </a:lnTo>
                  <a:lnTo>
                    <a:pt x="7036181" y="0"/>
                  </a:lnTo>
                  <a:close/>
                </a:path>
              </a:pathLst>
            </a:custGeom>
            <a:solidFill>
              <a:srgbClr val="004D6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2596133" y="81534"/>
              <a:ext cx="7036434" cy="729615"/>
            </a:xfrm>
            <a:custGeom>
              <a:avLst/>
              <a:gdLst/>
              <a:ahLst/>
              <a:cxnLst/>
              <a:rect l="l" t="t" r="r" b="b"/>
              <a:pathLst>
                <a:path w="7036434" h="729615">
                  <a:moveTo>
                    <a:pt x="0" y="0"/>
                  </a:moveTo>
                  <a:lnTo>
                    <a:pt x="7036181" y="0"/>
                  </a:lnTo>
                  <a:lnTo>
                    <a:pt x="7036181" y="729526"/>
                  </a:lnTo>
                  <a:lnTo>
                    <a:pt x="0" y="729526"/>
                  </a:lnTo>
                  <a:lnTo>
                    <a:pt x="0" y="0"/>
                  </a:lnTo>
                  <a:close/>
                </a:path>
              </a:pathLst>
            </a:custGeom>
            <a:ln w="12953">
              <a:solidFill>
                <a:srgbClr val="2D528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155013" y="103657"/>
            <a:ext cx="37064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dirty="0"/>
              <a:t>OUR</a:t>
            </a:r>
            <a:r>
              <a:rPr sz="4000" spc="-180" dirty="0"/>
              <a:t> </a:t>
            </a:r>
            <a:r>
              <a:rPr sz="4000" spc="-10" dirty="0"/>
              <a:t>CENTERS</a:t>
            </a:r>
            <a:endParaRPr sz="4000"/>
          </a:p>
        </p:txBody>
      </p:sp>
      <p:grpSp>
        <p:nvGrpSpPr>
          <p:cNvPr id="8" name="object 8"/>
          <p:cNvGrpSpPr/>
          <p:nvPr/>
        </p:nvGrpSpPr>
        <p:grpSpPr>
          <a:xfrm>
            <a:off x="3924553" y="1207261"/>
            <a:ext cx="4242435" cy="5359400"/>
            <a:chOff x="3924553" y="1207261"/>
            <a:chExt cx="4242435" cy="5359400"/>
          </a:xfrm>
        </p:grpSpPr>
        <p:sp>
          <p:nvSpPr>
            <p:cNvPr id="9" name="object 9"/>
            <p:cNvSpPr/>
            <p:nvPr/>
          </p:nvSpPr>
          <p:spPr>
            <a:xfrm>
              <a:off x="3937253" y="1219961"/>
              <a:ext cx="0" cy="5181600"/>
            </a:xfrm>
            <a:custGeom>
              <a:avLst/>
              <a:gdLst/>
              <a:ahLst/>
              <a:cxnLst/>
              <a:rect l="l" t="t" r="r" b="b"/>
              <a:pathLst>
                <a:path h="5181600">
                  <a:moveTo>
                    <a:pt x="0" y="0"/>
                  </a:moveTo>
                  <a:lnTo>
                    <a:pt x="0" y="5181015"/>
                  </a:lnTo>
                </a:path>
              </a:pathLst>
            </a:custGeom>
            <a:ln w="25146">
              <a:solidFill>
                <a:srgbClr val="2374BA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8154161" y="1219961"/>
              <a:ext cx="0" cy="5334000"/>
            </a:xfrm>
            <a:custGeom>
              <a:avLst/>
              <a:gdLst/>
              <a:ahLst/>
              <a:cxnLst/>
              <a:rect l="l" t="t" r="r" b="b"/>
              <a:pathLst>
                <a:path h="5334000">
                  <a:moveTo>
                    <a:pt x="0" y="0"/>
                  </a:moveTo>
                  <a:lnTo>
                    <a:pt x="0" y="5333403"/>
                  </a:lnTo>
                </a:path>
              </a:pathLst>
            </a:custGeom>
            <a:ln w="25146">
              <a:solidFill>
                <a:srgbClr val="2374BA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51892" y="907316"/>
            <a:ext cx="2306955" cy="3937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2374B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RESEARCH</a:t>
            </a:r>
            <a:r>
              <a:rPr kumimoji="0" sz="1400" b="1" i="0" u="none" strike="noStrike" kern="1200" cap="none" spc="265" normalizeH="0" baseline="0" noProof="0" dirty="0">
                <a:ln>
                  <a:noFill/>
                </a:ln>
                <a:solidFill>
                  <a:srgbClr val="2374B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374B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LABORATORY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Wright-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Patterson</a:t>
            </a:r>
            <a:r>
              <a:rPr kumimoji="0" sz="1000" b="0" i="0" u="none" strike="noStrike" kern="1200" cap="none" spc="-4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Air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Force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Base,</a:t>
            </a:r>
            <a:r>
              <a:rPr kumimoji="0" sz="1000" b="0" i="0" u="none" strike="noStrike" kern="1200" cap="none" spc="-4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Ohio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14435" y="939424"/>
            <a:ext cx="2164715" cy="572135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 marR="73660" lvl="0" indent="0" algn="l" defTabSz="914400" rtl="0" eaLnBrk="1" fontAlgn="auto" latinLnBrk="0" hangingPunct="1">
              <a:lnSpc>
                <a:spcPts val="1400"/>
              </a:lnSpc>
              <a:spcBef>
                <a:spcPts val="3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2374B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LIFE</a:t>
            </a:r>
            <a:r>
              <a:rPr kumimoji="0" sz="1400" b="1" i="0" u="none" strike="noStrike" kern="1200" cap="none" spc="-60" normalizeH="0" baseline="0" noProof="0" dirty="0">
                <a:ln>
                  <a:noFill/>
                </a:ln>
                <a:solidFill>
                  <a:srgbClr val="2374B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20" normalizeH="0" baseline="0" noProof="0" dirty="0">
                <a:ln>
                  <a:noFill/>
                </a:ln>
                <a:solidFill>
                  <a:srgbClr val="2374B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CYCLE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2374B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MANAGEMENT</a:t>
            </a:r>
            <a:r>
              <a:rPr kumimoji="0" sz="1400" b="1" i="0" u="none" strike="noStrike" kern="1200" cap="none" spc="-95" normalizeH="0" baseline="0" noProof="0" dirty="0">
                <a:ln>
                  <a:noFill/>
                </a:ln>
                <a:solidFill>
                  <a:srgbClr val="2374B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srgbClr val="2374B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CENTER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Wright-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Patterson</a:t>
            </a:r>
            <a:r>
              <a:rPr kumimoji="0" sz="1000" b="0" i="0" u="none" strike="noStrike" kern="1200" cap="none" spc="-114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Air</a:t>
            </a:r>
            <a:r>
              <a:rPr kumimoji="0" sz="1000" b="0" i="0" u="none" strike="noStrike" kern="1200" cap="none" spc="2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Force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Base,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Ohio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381492" y="929412"/>
            <a:ext cx="1979295" cy="3937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2374B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TEST</a:t>
            </a:r>
            <a:r>
              <a:rPr kumimoji="0" sz="1400" b="1" i="0" u="none" strike="noStrike" kern="1200" cap="none" spc="-75" normalizeH="0" baseline="0" noProof="0" dirty="0">
                <a:ln>
                  <a:noFill/>
                </a:ln>
                <a:solidFill>
                  <a:srgbClr val="2374B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srgbClr val="2374B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CENTER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Edwards</a:t>
            </a:r>
            <a:r>
              <a:rPr kumimoji="0" sz="1000" b="0" i="0" u="none" strike="noStrike" kern="1200" cap="none" spc="-8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Air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Force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Base,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California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1892" y="3537614"/>
            <a:ext cx="2058035" cy="3937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25" normalizeH="0" baseline="0" noProof="0" dirty="0">
                <a:ln>
                  <a:noFill/>
                </a:ln>
                <a:solidFill>
                  <a:srgbClr val="2374B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SUSTAINMENT</a:t>
            </a:r>
            <a:r>
              <a:rPr kumimoji="0" sz="1400" b="1" i="0" u="none" strike="noStrike" kern="1200" cap="none" spc="-40" normalizeH="0" baseline="0" noProof="0" dirty="0">
                <a:ln>
                  <a:noFill/>
                </a:ln>
                <a:solidFill>
                  <a:srgbClr val="2374B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srgbClr val="2374B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CENTER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Tinker</a:t>
            </a:r>
            <a:r>
              <a:rPr kumimoji="0" sz="1000" b="0" i="0" u="none" strike="noStrike" kern="1200" cap="none" spc="-95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Air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Force</a:t>
            </a:r>
            <a:r>
              <a:rPr kumimoji="0" sz="1000" b="0" i="0" u="none" strike="noStrike" kern="1200" cap="none" spc="-3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Base,</a:t>
            </a:r>
            <a:r>
              <a:rPr kumimoji="0" sz="1000" b="0" i="0" u="none" strike="noStrike" kern="1200" cap="none" spc="-25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Oklahoma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126627" y="4261103"/>
            <a:ext cx="2621915" cy="393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srgbClr val="2374B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NUCLEAR</a:t>
            </a:r>
            <a:r>
              <a:rPr kumimoji="0" sz="1400" b="1" i="0" u="none" strike="noStrike" kern="1200" cap="none" spc="-90" normalizeH="0" baseline="0" noProof="0" dirty="0">
                <a:ln>
                  <a:noFill/>
                </a:ln>
                <a:solidFill>
                  <a:srgbClr val="2374B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srgbClr val="2374B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WEAPONS</a:t>
            </a:r>
            <a:r>
              <a:rPr kumimoji="0" sz="1400" b="1" i="0" u="none" strike="noStrike" kern="1200" cap="none" spc="-20" normalizeH="0" baseline="0" noProof="0" dirty="0">
                <a:ln>
                  <a:noFill/>
                </a:ln>
                <a:solidFill>
                  <a:srgbClr val="2374B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srgbClr val="2374B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CENTER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Kirtland</a:t>
            </a:r>
            <a:r>
              <a:rPr kumimoji="0" sz="1000" b="0" i="0" u="none" strike="noStrike" kern="1200" cap="none" spc="-9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Air</a:t>
            </a:r>
            <a:r>
              <a:rPr kumimoji="0" sz="1000" b="0" i="0" u="none" strike="noStrike" kern="1200" cap="none" spc="-4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Force</a:t>
            </a:r>
            <a:r>
              <a:rPr kumimoji="0" sz="1000" b="0" i="0" u="none" strike="noStrike" kern="1200" cap="none" spc="-25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Base,</a:t>
            </a:r>
            <a:r>
              <a:rPr kumimoji="0" sz="1000" b="0" i="0" u="none" strike="noStrike" kern="1200" cap="none" spc="-4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New</a:t>
            </a:r>
            <a:r>
              <a:rPr kumimoji="0" sz="1000" b="0" i="0" u="none" strike="noStrike" kern="1200" cap="none" spc="-25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Mexico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381492" y="4355118"/>
            <a:ext cx="2526665" cy="61150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295275" lvl="0" indent="-635" algn="l" defTabSz="914400" rtl="0" eaLnBrk="1" fontAlgn="auto" latinLnBrk="0" hangingPunct="1">
              <a:lnSpc>
                <a:spcPts val="1600"/>
              </a:lnSpc>
              <a:spcBef>
                <a:spcPts val="2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0" normalizeH="0" baseline="0" noProof="0" dirty="0">
                <a:ln>
                  <a:noFill/>
                </a:ln>
                <a:solidFill>
                  <a:srgbClr val="2374B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INSTALLATION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srgbClr val="2374B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2374B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</a:t>
            </a: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srgbClr val="2374B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srgbClr val="2374B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MISSION SUPPORT</a:t>
            </a:r>
            <a:r>
              <a:rPr kumimoji="0" sz="1400" b="1" i="0" u="none" strike="noStrike" kern="1200" cap="none" spc="-70" normalizeH="0" baseline="0" noProof="0" dirty="0">
                <a:ln>
                  <a:noFill/>
                </a:ln>
                <a:solidFill>
                  <a:srgbClr val="2374B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srgbClr val="2374B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CENTER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12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Joint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Base</a:t>
            </a:r>
            <a:r>
              <a:rPr kumimoji="0" sz="1100" b="0" i="0" u="none" strike="noStrike" kern="1200" cap="none" spc="-15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San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Antonio-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Lackland,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04D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Texas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1439" y="3072383"/>
            <a:ext cx="3747770" cy="36893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29845" rIns="0" bIns="0" rtlCol="0">
            <a:spAutoFit/>
          </a:bodyPr>
          <a:lstStyle/>
          <a:p>
            <a:pPr marL="90805" marR="0" lvl="0" indent="0" algn="l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>
                <a:tab pos="1683385" algn="l"/>
              </a:tabLst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BUDGET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$5.3B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PERSONNEL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6,003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4735" y="1473200"/>
            <a:ext cx="2942590" cy="1367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SUBORDINATE</a:t>
            </a:r>
            <a:r>
              <a:rPr kumimoji="0" sz="800" b="1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UNITS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711th</a:t>
            </a:r>
            <a:r>
              <a:rPr kumimoji="0" sz="8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Human</a:t>
            </a:r>
            <a:r>
              <a:rPr kumimoji="0" sz="800" b="1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Performance</a:t>
            </a:r>
            <a:r>
              <a:rPr kumimoji="0" sz="8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80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Wright-Patterson</a:t>
            </a:r>
            <a:r>
              <a:rPr kumimoji="0" sz="8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AFB,</a:t>
            </a:r>
            <a:r>
              <a:rPr kumimoji="0" sz="8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Ohio</a:t>
            </a:r>
            <a:r>
              <a:rPr kumimoji="0" sz="800" b="0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Aerospace</a:t>
            </a:r>
            <a:r>
              <a:rPr kumimoji="0" sz="8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Systems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8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Wright-Patterson</a:t>
            </a:r>
            <a:r>
              <a:rPr kumimoji="0" sz="8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AFB,</a:t>
            </a:r>
            <a:r>
              <a:rPr kumimoji="0" sz="8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Ohio/Edwards</a:t>
            </a:r>
            <a:r>
              <a:rPr kumimoji="0" sz="800" b="0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AFB,</a:t>
            </a:r>
            <a:r>
              <a:rPr kumimoji="0" sz="8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Calif.</a:t>
            </a:r>
            <a:r>
              <a:rPr kumimoji="0" sz="800" b="0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Air</a:t>
            </a:r>
            <a:r>
              <a:rPr kumimoji="0" sz="800" b="1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Force</a:t>
            </a:r>
            <a:r>
              <a:rPr kumimoji="0" sz="800" b="1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Office</a:t>
            </a:r>
            <a:r>
              <a:rPr kumimoji="0" sz="8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800" b="1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Scientific</a:t>
            </a:r>
            <a:r>
              <a:rPr kumimoji="0" sz="800" b="1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Research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Arlington,</a:t>
            </a:r>
            <a:r>
              <a:rPr kumimoji="0" sz="8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Va.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Directed</a:t>
            </a:r>
            <a:r>
              <a:rPr kumimoji="0" sz="8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Energy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Kirtland</a:t>
            </a:r>
            <a:r>
              <a:rPr kumimoji="0" sz="800" b="0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AFB,</a:t>
            </a:r>
            <a:r>
              <a:rPr kumimoji="0" sz="8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N.M.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Information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Rome,</a:t>
            </a:r>
            <a:r>
              <a:rPr kumimoji="0" sz="8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N.Y.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Materials</a:t>
            </a:r>
            <a:r>
              <a:rPr kumimoji="0" sz="800" b="1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&amp;</a:t>
            </a:r>
            <a:r>
              <a:rPr kumimoji="0" sz="800" b="1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Manufacturing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8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Wright-Patterson</a:t>
            </a:r>
            <a:r>
              <a:rPr kumimoji="0" sz="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AFB,</a:t>
            </a:r>
            <a:r>
              <a:rPr kumimoji="0" sz="8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Ohio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Munitions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Eglin</a:t>
            </a:r>
            <a:r>
              <a:rPr kumimoji="0" sz="8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AFB,</a:t>
            </a:r>
            <a:r>
              <a:rPr kumimoji="0" sz="8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Fla.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Sensors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8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Wright-Patterson</a:t>
            </a:r>
            <a:r>
              <a:rPr kumimoji="0" sz="80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AFB,</a:t>
            </a:r>
            <a:r>
              <a:rPr kumimoji="0" sz="8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Ohio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Space</a:t>
            </a:r>
            <a:r>
              <a:rPr kumimoji="0" sz="8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Vehicles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8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Kirtland</a:t>
            </a:r>
            <a:r>
              <a:rPr kumimoji="0" sz="8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AFB,</a:t>
            </a:r>
            <a:r>
              <a:rPr kumimoji="0" sz="80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N.M.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Systems</a:t>
            </a:r>
            <a:r>
              <a:rPr kumimoji="0" sz="800" b="1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Technology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8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Wright-Patterson</a:t>
            </a:r>
            <a:r>
              <a:rPr kumimoji="0" sz="8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AFB,</a:t>
            </a:r>
            <a:r>
              <a:rPr kumimoji="0" sz="8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Ohio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098657" y="1626770"/>
            <a:ext cx="2593975" cy="1976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SUBORDINATE</a:t>
            </a:r>
            <a:r>
              <a:rPr kumimoji="0" sz="800" b="1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UNITS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66th</a:t>
            </a:r>
            <a:r>
              <a:rPr kumimoji="0" sz="8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Air</a:t>
            </a:r>
            <a:r>
              <a:rPr kumimoji="0" sz="8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Base</a:t>
            </a:r>
            <a:r>
              <a:rPr kumimoji="0" sz="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Group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8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Hanscom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AFB,</a:t>
            </a: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Mass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88th</a:t>
            </a:r>
            <a:r>
              <a:rPr kumimoji="0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Air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Base Wing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Wright-Patterson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AFB,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Ohio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Air</a:t>
            </a:r>
            <a:r>
              <a:rPr kumimoji="0" sz="8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Force</a:t>
            </a:r>
            <a:r>
              <a:rPr kumimoji="0" sz="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Security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&amp;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Cooperation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Wright-Patterson</a:t>
            </a: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AFB,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Ohio</a:t>
            </a:r>
            <a:r>
              <a:rPr kumimoji="0" sz="800" b="0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Agile</a:t>
            </a:r>
            <a:r>
              <a:rPr kumimoji="0" sz="8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Combat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Support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Wright-Patterson</a:t>
            </a:r>
            <a:r>
              <a:rPr kumimoji="0" sz="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AFB,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Ohio</a:t>
            </a:r>
            <a:r>
              <a:rPr kumimoji="0" sz="800" b="0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Armament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Eglin</a:t>
            </a: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AFB,</a:t>
            </a:r>
            <a:r>
              <a:rPr kumimoji="0" sz="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Fla.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Bombers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Wright-Patterson</a:t>
            </a:r>
            <a:r>
              <a:rPr kumimoji="0" sz="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AFB,</a:t>
            </a:r>
            <a:r>
              <a:rPr kumimoji="0" sz="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Ohio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Business</a:t>
            </a:r>
            <a:r>
              <a:rPr kumimoji="0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&amp;</a:t>
            </a:r>
            <a:r>
              <a:rPr kumimoji="0" sz="8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Enterprise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Gunter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Annex-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Maxwell</a:t>
            </a:r>
            <a:r>
              <a:rPr kumimoji="0" sz="8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AFB,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Ala.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C3I/Networks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Hanscom</a:t>
            </a:r>
            <a:r>
              <a:rPr kumimoji="0" sz="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AFB,</a:t>
            </a: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Mass.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Digital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Hanscom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AFB,</a:t>
            </a:r>
            <a:r>
              <a:rPr kumimoji="0" sz="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Mass.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Fighter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&amp;</a:t>
            </a:r>
            <a:r>
              <a:rPr kumimoji="0" sz="8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Advanced</a:t>
            </a:r>
            <a:r>
              <a:rPr kumimoji="0" sz="8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Aircraft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8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Wright-Patterson</a:t>
            </a:r>
            <a:r>
              <a:rPr kumimoji="0" sz="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AFB,</a:t>
            </a:r>
            <a:r>
              <a:rPr kumimoji="0" sz="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Ohio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ISR/SOF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Wright-Patterson</a:t>
            </a:r>
            <a:r>
              <a:rPr kumimoji="0" sz="80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AFB,</a:t>
            </a:r>
            <a:r>
              <a:rPr kumimoji="0" sz="8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Ohio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9652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Mobility</a:t>
            </a:r>
            <a:r>
              <a:rPr kumimoji="0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&amp;</a:t>
            </a:r>
            <a:r>
              <a:rPr kumimoji="0" sz="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Training Aircraft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Wright-Patterson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AFB,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Ohio</a:t>
            </a:r>
            <a:r>
              <a:rPr kumimoji="0" sz="800" b="0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Presidential</a:t>
            </a:r>
            <a:r>
              <a:rPr kumimoji="0" sz="8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&amp;</a:t>
            </a:r>
            <a:r>
              <a:rPr kumimoji="0" sz="8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Executive</a:t>
            </a:r>
            <a:r>
              <a:rPr kumimoji="0" sz="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Airlift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8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Wright-Patterson</a:t>
            </a: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AFB,</a:t>
            </a:r>
            <a:r>
              <a:rPr kumimoji="0" sz="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Ohio</a:t>
            </a:r>
            <a:r>
              <a:rPr kumimoji="0" sz="800" b="0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Propulsion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Tinker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AFB,</a:t>
            </a:r>
            <a:r>
              <a:rPr kumimoji="0" sz="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Okla.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Rapid</a:t>
            </a:r>
            <a:r>
              <a:rPr kumimoji="0" sz="8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Sustainment</a:t>
            </a:r>
            <a:r>
              <a:rPr kumimoji="0" sz="8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Office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Wright-Patterson</a:t>
            </a:r>
            <a:r>
              <a:rPr kumimoji="0" sz="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AFB,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Ohio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83925" y="1620746"/>
            <a:ext cx="285813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SUBORDINATE</a:t>
            </a:r>
            <a:r>
              <a:rPr kumimoji="0" sz="800" b="1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UNITS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96th</a:t>
            </a:r>
            <a:r>
              <a:rPr kumimoji="0" sz="8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Test</a:t>
            </a:r>
            <a:r>
              <a:rPr kumimoji="0" sz="8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Eglin</a:t>
            </a:r>
            <a:r>
              <a:rPr kumimoji="0" sz="8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AFB,</a:t>
            </a:r>
            <a:r>
              <a:rPr kumimoji="0" sz="8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Fla.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412th</a:t>
            </a:r>
            <a:r>
              <a:rPr kumimoji="0" sz="8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Test</a:t>
            </a:r>
            <a:r>
              <a:rPr kumimoji="0" sz="800" b="1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Edwards</a:t>
            </a:r>
            <a:r>
              <a:rPr kumimoji="0" sz="8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AFB,</a:t>
            </a:r>
            <a:r>
              <a:rPr kumimoji="0" sz="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Calif.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Arnold</a:t>
            </a:r>
            <a:r>
              <a:rPr kumimoji="0" sz="8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Engineering</a:t>
            </a:r>
            <a:r>
              <a:rPr kumimoji="0" sz="8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800" b="1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Development</a:t>
            </a:r>
            <a:r>
              <a:rPr kumimoji="0" sz="8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Complex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Arnold</a:t>
            </a:r>
            <a:r>
              <a:rPr kumimoji="0" sz="800" b="0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AFB,</a:t>
            </a:r>
            <a:r>
              <a:rPr kumimoji="0" sz="80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Tenn.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383925" y="2230330"/>
            <a:ext cx="743585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Platforms</a:t>
            </a:r>
            <a:r>
              <a:rPr kumimoji="0" sz="800" b="1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Tested</a:t>
            </a:r>
            <a:r>
              <a:rPr kumimoji="0" sz="800" b="1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96th</a:t>
            </a:r>
            <a:r>
              <a:rPr kumimoji="0" sz="8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Test</a:t>
            </a:r>
            <a:r>
              <a:rPr kumimoji="0" sz="8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Wing: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297792" y="2352247"/>
            <a:ext cx="2165985" cy="391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A-10,</a:t>
            </a: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B-1,</a:t>
            </a:r>
            <a:r>
              <a:rPr kumimoji="0" sz="8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B-2,</a:t>
            </a:r>
            <a:r>
              <a:rPr kumimoji="0" sz="8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B-52,</a:t>
            </a:r>
            <a:r>
              <a:rPr kumimoji="0" sz="8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E-3,</a:t>
            </a: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E-4,</a:t>
            </a:r>
            <a:r>
              <a:rPr kumimoji="0" sz="8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E-8,</a:t>
            </a:r>
            <a:r>
              <a:rPr kumimoji="0" sz="8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EC-130,</a:t>
            </a:r>
            <a:r>
              <a:rPr kumimoji="0" sz="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F-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15C/E,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698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F-16,</a:t>
            </a:r>
            <a:r>
              <a:rPr kumimoji="0" sz="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F-22,</a:t>
            </a:r>
            <a:r>
              <a:rPr kumimoji="0" sz="8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F-35,</a:t>
            </a:r>
            <a:r>
              <a:rPr kumimoji="0" sz="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HH-60,</a:t>
            </a:r>
            <a:r>
              <a:rPr kumimoji="0" sz="8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HC-130,</a:t>
            </a:r>
            <a:r>
              <a:rPr kumimoji="0" sz="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MH-139,</a:t>
            </a:r>
            <a:r>
              <a:rPr kumimoji="0" sz="8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MQ-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1/9,</a:t>
            </a:r>
            <a:r>
              <a:rPr kumimoji="0" sz="800" b="0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RC-135,</a:t>
            </a:r>
            <a:r>
              <a:rPr kumimoji="0" sz="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RQ-4,</a:t>
            </a:r>
            <a:r>
              <a:rPr kumimoji="0" sz="8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U-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2ATD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383313" y="2839915"/>
            <a:ext cx="75819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412th</a:t>
            </a:r>
            <a:r>
              <a:rPr kumimoji="0" sz="8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Test</a:t>
            </a:r>
            <a:r>
              <a:rPr kumimoji="0" sz="800" b="1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Wing: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293095" y="2839915"/>
            <a:ext cx="207010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510" marR="5080" lvl="0" indent="-4445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B-1,</a:t>
            </a:r>
            <a:r>
              <a:rPr kumimoji="0" sz="8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B-2,</a:t>
            </a:r>
            <a:r>
              <a:rPr kumimoji="0" sz="8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CV-22,</a:t>
            </a:r>
            <a:r>
              <a:rPr kumimoji="0" sz="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RQ-4,</a:t>
            </a:r>
            <a:r>
              <a:rPr kumimoji="0" sz="8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RQ-4E,</a:t>
            </a:r>
            <a:r>
              <a:rPr kumimoji="0" sz="8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F-18,</a:t>
            </a:r>
            <a:r>
              <a:rPr kumimoji="0" sz="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F/A-22,</a:t>
            </a:r>
            <a:r>
              <a:rPr kumimoji="0" sz="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F-</a:t>
            </a: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35,</a:t>
            </a:r>
            <a:r>
              <a:rPr kumimoji="0" sz="800" b="0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C-130J,</a:t>
            </a:r>
            <a:r>
              <a:rPr kumimoji="0" sz="8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F-16,</a:t>
            </a:r>
            <a:r>
              <a:rPr kumimoji="0" sz="8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F/A-18,</a:t>
            </a:r>
            <a:r>
              <a:rPr kumimoji="0" sz="8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F-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117A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382700" y="3205666"/>
            <a:ext cx="2925445" cy="391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Arnold</a:t>
            </a:r>
            <a:r>
              <a:rPr kumimoji="0" sz="800" b="1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Engineering</a:t>
            </a:r>
            <a:r>
              <a:rPr kumimoji="0" sz="8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8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Development</a:t>
            </a:r>
            <a:r>
              <a:rPr kumimoji="0" sz="8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Complex: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926465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F-35,</a:t>
            </a:r>
            <a:r>
              <a:rPr kumimoji="0" sz="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F-22A,</a:t>
            </a:r>
            <a:r>
              <a:rPr kumimoji="0" sz="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A-10,</a:t>
            </a:r>
            <a:r>
              <a:rPr kumimoji="0" sz="8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F-14,</a:t>
            </a:r>
            <a:r>
              <a:rPr kumimoji="0" sz="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F-15,</a:t>
            </a:r>
            <a:r>
              <a:rPr kumimoji="0" sz="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F-16,</a:t>
            </a:r>
            <a:r>
              <a:rPr kumimoji="0" sz="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F/A-18,</a:t>
            </a:r>
            <a:r>
              <a:rPr kumimoji="0" sz="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C-</a:t>
            </a: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5,</a:t>
            </a:r>
            <a:r>
              <a:rPr kumimoji="0" sz="800" b="0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C-17, B-1B,</a:t>
            </a:r>
            <a:r>
              <a:rPr kumimoji="0" sz="8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B-2,</a:t>
            </a:r>
            <a:r>
              <a:rPr kumimoji="0" sz="8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B-</a:t>
            </a: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52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097023" y="5021248"/>
            <a:ext cx="270129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SUBORDINATE</a:t>
            </a:r>
            <a:r>
              <a:rPr kumimoji="0" sz="800" b="1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UNITS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26924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Air</a:t>
            </a:r>
            <a:r>
              <a:rPr kumimoji="0" sz="800" b="1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Delivered</a:t>
            </a:r>
            <a:r>
              <a:rPr kumimoji="0" sz="8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Capabilities,</a:t>
            </a:r>
            <a:r>
              <a:rPr kumimoji="0" sz="800" b="1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Kirtland</a:t>
            </a:r>
            <a:r>
              <a:rPr kumimoji="0" sz="800" b="0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AFB,</a:t>
            </a:r>
            <a:r>
              <a:rPr kumimoji="0" sz="80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N.M.</a:t>
            </a:r>
            <a:r>
              <a:rPr kumimoji="0" sz="800" b="0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Intercontinental</a:t>
            </a:r>
            <a:r>
              <a:rPr kumimoji="0" sz="8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Ballistic</a:t>
            </a:r>
            <a:r>
              <a:rPr kumimoji="0" sz="800" b="1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Missile</a:t>
            </a:r>
            <a:r>
              <a:rPr kumimoji="0" sz="8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Systems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Hill</a:t>
            </a:r>
            <a:r>
              <a:rPr kumimoji="0" sz="800" b="0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AFB,</a:t>
            </a:r>
            <a:r>
              <a:rPr kumimoji="0" sz="800" b="0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Utah</a:t>
            </a:r>
            <a:r>
              <a:rPr kumimoji="0" sz="800" b="0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NC3</a:t>
            </a:r>
            <a:r>
              <a:rPr kumimoji="0" sz="800" b="1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Integration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Hanscom</a:t>
            </a:r>
            <a:r>
              <a:rPr kumimoji="0" sz="8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AFB,</a:t>
            </a:r>
            <a:r>
              <a:rPr kumimoji="0" sz="8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Mass.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54305" marR="5080" lvl="0" indent="-142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Nuclear</a:t>
            </a:r>
            <a:r>
              <a:rPr kumimoji="0" sz="800" b="1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Command,</a:t>
            </a:r>
            <a:r>
              <a:rPr kumimoji="0" sz="800" b="1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Control,</a:t>
            </a:r>
            <a:r>
              <a:rPr kumimoji="0" sz="800" b="1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800" b="1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Communications</a:t>
            </a:r>
            <a:r>
              <a:rPr kumimoji="0" sz="8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Integration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800" b="0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Hanscom</a:t>
            </a:r>
            <a:r>
              <a:rPr kumimoji="0" sz="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AFB,</a:t>
            </a: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Mass.,</a:t>
            </a:r>
            <a:r>
              <a:rPr kumimoji="0" sz="8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80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Kirtland</a:t>
            </a:r>
            <a:r>
              <a:rPr kumimoji="0" sz="80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AFB,</a:t>
            </a:r>
            <a:r>
              <a:rPr kumimoji="0" sz="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N.M.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Nuclear</a:t>
            </a:r>
            <a:r>
              <a:rPr kumimoji="0" sz="800" b="1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Technology</a:t>
            </a:r>
            <a:r>
              <a:rPr kumimoji="0" sz="8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8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Integration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Kirtland</a:t>
            </a:r>
            <a:r>
              <a:rPr kumimoji="0" sz="8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AFB,</a:t>
            </a:r>
            <a:r>
              <a:rPr kumimoji="0" sz="8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N.M.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Strategic</a:t>
            </a:r>
            <a:r>
              <a:rPr kumimoji="0" sz="8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Systems,</a:t>
            </a:r>
            <a:r>
              <a:rPr kumimoji="0" sz="800" b="1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Kirtland</a:t>
            </a:r>
            <a:r>
              <a:rPr kumimoji="0" sz="800" b="0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AFB,</a:t>
            </a:r>
            <a:r>
              <a:rPr kumimoji="0" sz="8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N.M.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382087" y="5234858"/>
            <a:ext cx="304863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SUBORDINATE</a:t>
            </a:r>
            <a:r>
              <a:rPr kumimoji="0" sz="800" b="1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UNITS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Air</a:t>
            </a:r>
            <a:r>
              <a:rPr kumimoji="0" sz="800" b="1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Force</a:t>
            </a:r>
            <a:r>
              <a:rPr kumimoji="0" sz="8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Civil</a:t>
            </a:r>
            <a:r>
              <a:rPr kumimoji="0" sz="800" b="1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Engineer</a:t>
            </a:r>
            <a:r>
              <a:rPr kumimoji="0" sz="8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Center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Joint</a:t>
            </a:r>
            <a:r>
              <a:rPr kumimoji="0" sz="800" b="0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Base</a:t>
            </a:r>
            <a:r>
              <a:rPr kumimoji="0" sz="8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San</a:t>
            </a:r>
            <a:r>
              <a:rPr kumimoji="0" sz="8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Antonio-Lackland,</a:t>
            </a:r>
            <a:r>
              <a:rPr kumimoji="0" sz="800" b="0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Texas</a:t>
            </a:r>
            <a:r>
              <a:rPr kumimoji="0" sz="800" b="0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Air</a:t>
            </a:r>
            <a:r>
              <a:rPr kumimoji="0" sz="800" b="1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Force</a:t>
            </a:r>
            <a:r>
              <a:rPr kumimoji="0" sz="8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Installation</a:t>
            </a:r>
            <a:r>
              <a:rPr kumimoji="0" sz="800" b="1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Contracting</a:t>
            </a:r>
            <a:r>
              <a:rPr kumimoji="0" sz="800" b="1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Center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Wright-Patterson</a:t>
            </a:r>
            <a:r>
              <a:rPr kumimoji="0" sz="8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AFB,</a:t>
            </a:r>
            <a:r>
              <a:rPr kumimoji="0" sz="8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Ohio</a:t>
            </a:r>
            <a:r>
              <a:rPr kumimoji="0" sz="800" b="0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Air</a:t>
            </a:r>
            <a:r>
              <a:rPr kumimoji="0" sz="8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Force</a:t>
            </a:r>
            <a:r>
              <a:rPr kumimoji="0" sz="8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Security</a:t>
            </a:r>
            <a:r>
              <a:rPr kumimoji="0" sz="8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Forces</a:t>
            </a:r>
            <a:r>
              <a:rPr kumimoji="0" sz="8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Center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8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JBSA-Lackland,</a:t>
            </a:r>
            <a:r>
              <a:rPr kumimoji="0" sz="800" b="0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Texas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Air</a:t>
            </a:r>
            <a:r>
              <a:rPr kumimoji="0" sz="800" b="1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Force</a:t>
            </a:r>
            <a:r>
              <a:rPr kumimoji="0" sz="8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Services</a:t>
            </a:r>
            <a:r>
              <a:rPr kumimoji="0" sz="800" b="1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Center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JBSA-Lackland,</a:t>
            </a:r>
            <a:r>
              <a:rPr kumimoji="0" sz="8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Texas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84857" y="4063782"/>
            <a:ext cx="247459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SUBORDINATE</a:t>
            </a:r>
            <a:r>
              <a:rPr kumimoji="0" sz="800" b="1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UNITS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Ogden</a:t>
            </a:r>
            <a:r>
              <a:rPr kumimoji="0" sz="8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Air</a:t>
            </a:r>
            <a:r>
              <a:rPr kumimoji="0" sz="800" b="1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Logistics</a:t>
            </a:r>
            <a:r>
              <a:rPr kumimoji="0" sz="800" b="1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Complex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Hill</a:t>
            </a:r>
            <a:r>
              <a:rPr kumimoji="0" sz="8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AFB,</a:t>
            </a:r>
            <a:r>
              <a:rPr kumimoji="0" sz="8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Utah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Oklahoma</a:t>
            </a:r>
            <a:r>
              <a:rPr kumimoji="0" sz="8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City</a:t>
            </a:r>
            <a:r>
              <a:rPr kumimoji="0" sz="800" b="1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Air</a:t>
            </a:r>
            <a:r>
              <a:rPr kumimoji="0" sz="800" b="1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Logistics</a:t>
            </a:r>
            <a:r>
              <a:rPr kumimoji="0" sz="800" b="1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Complex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Tinker</a:t>
            </a:r>
            <a:r>
              <a:rPr kumimoji="0" sz="8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AFB,</a:t>
            </a:r>
            <a:r>
              <a:rPr kumimoji="0" sz="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Okla.</a:t>
            </a:r>
            <a:r>
              <a:rPr kumimoji="0" sz="800" b="0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Warner</a:t>
            </a:r>
            <a:r>
              <a:rPr kumimoji="0" sz="8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Robins</a:t>
            </a:r>
            <a:r>
              <a:rPr kumimoji="0" sz="8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Air</a:t>
            </a:r>
            <a:r>
              <a:rPr kumimoji="0" sz="800" b="1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Logistics</a:t>
            </a:r>
            <a:r>
              <a:rPr kumimoji="0" sz="800" b="1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Complex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Robins</a:t>
            </a:r>
            <a:r>
              <a:rPr kumimoji="0" sz="8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AFB,</a:t>
            </a:r>
            <a:r>
              <a:rPr kumimoji="0" sz="8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Ga.</a:t>
            </a:r>
            <a:r>
              <a:rPr kumimoji="0" sz="800" b="0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448th</a:t>
            </a:r>
            <a:r>
              <a:rPr kumimoji="0" sz="8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Supply</a:t>
            </a:r>
            <a:r>
              <a:rPr kumimoji="0" sz="8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Chain</a:t>
            </a:r>
            <a:r>
              <a:rPr kumimoji="0" sz="800" b="1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Management</a:t>
            </a:r>
            <a:r>
              <a:rPr kumimoji="0" sz="8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Tinker</a:t>
            </a:r>
            <a:r>
              <a:rPr kumimoji="0" sz="80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AFB,</a:t>
            </a:r>
            <a:r>
              <a:rPr kumimoji="0" sz="8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Okla.</a:t>
            </a:r>
            <a:r>
              <a:rPr kumimoji="0" sz="800" b="0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635th</a:t>
            </a:r>
            <a:r>
              <a:rPr kumimoji="0" sz="8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Supply</a:t>
            </a:r>
            <a:r>
              <a:rPr kumimoji="0" sz="8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Chain</a:t>
            </a:r>
            <a:r>
              <a:rPr kumimoji="0" sz="800" b="1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Operations</a:t>
            </a:r>
            <a:r>
              <a:rPr kumimoji="0" sz="8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Scott</a:t>
            </a:r>
            <a:r>
              <a:rPr kumimoji="0" sz="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AFB,</a:t>
            </a:r>
            <a:r>
              <a:rPr kumimoji="0" sz="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Ill.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84137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72nd Air</a:t>
            </a:r>
            <a:r>
              <a:rPr kumimoji="0" sz="800" b="1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Base</a:t>
            </a:r>
            <a:r>
              <a:rPr kumimoji="0" sz="800" b="1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Tinker</a:t>
            </a:r>
            <a:r>
              <a:rPr kumimoji="0" sz="8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AFB,</a:t>
            </a:r>
            <a:r>
              <a:rPr kumimoji="0" sz="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Okla.</a:t>
            </a:r>
            <a:r>
              <a:rPr kumimoji="0" sz="800" b="0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75th</a:t>
            </a:r>
            <a:r>
              <a:rPr kumimoji="0" sz="8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Air</a:t>
            </a:r>
            <a:r>
              <a:rPr kumimoji="0" sz="800" b="1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Base</a:t>
            </a:r>
            <a:r>
              <a:rPr kumimoji="0" sz="8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Hill</a:t>
            </a:r>
            <a:r>
              <a:rPr kumimoji="0" sz="8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AFB,</a:t>
            </a:r>
            <a:r>
              <a:rPr kumimoji="0" sz="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Utah</a:t>
            </a:r>
            <a:r>
              <a:rPr kumimoji="0" sz="800" b="0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78th</a:t>
            </a:r>
            <a:r>
              <a:rPr kumimoji="0" sz="8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Air</a:t>
            </a:r>
            <a:r>
              <a:rPr kumimoji="0" sz="800" b="1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Base</a:t>
            </a:r>
            <a:r>
              <a:rPr kumimoji="0" sz="8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Robins</a:t>
            </a:r>
            <a:r>
              <a:rPr kumimoji="0" sz="800" b="0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AFB,</a:t>
            </a:r>
            <a:r>
              <a:rPr kumimoji="0" sz="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Ga.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84449" y="5282951"/>
            <a:ext cx="2531745" cy="88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PLATFORMS</a:t>
            </a:r>
            <a:r>
              <a:rPr kumimoji="0" sz="8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MAINTAINED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Ogden</a:t>
            </a:r>
            <a:r>
              <a:rPr kumimoji="0" sz="8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Air</a:t>
            </a:r>
            <a:r>
              <a:rPr kumimoji="0" sz="800" b="1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Logistics</a:t>
            </a:r>
            <a:r>
              <a:rPr kumimoji="0" sz="800" b="1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Complex: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8318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A-10,</a:t>
            </a:r>
            <a:r>
              <a:rPr kumimoji="0" sz="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F-16,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F-22,</a:t>
            </a:r>
            <a:r>
              <a:rPr kumimoji="0" sz="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F-35,</a:t>
            </a:r>
            <a:r>
              <a:rPr kumimoji="0" sz="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T-38,</a:t>
            </a:r>
            <a:r>
              <a:rPr kumimoji="0" sz="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Minuteman</a:t>
            </a:r>
            <a:r>
              <a:rPr kumimoji="0" sz="8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III</a:t>
            </a:r>
            <a:r>
              <a:rPr kumimoji="0" sz="8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&amp;</a:t>
            </a:r>
            <a:r>
              <a:rPr kumimoji="0" sz="80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landing</a:t>
            </a:r>
            <a:r>
              <a:rPr kumimoji="0" sz="8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gear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Oklahoma</a:t>
            </a:r>
            <a:r>
              <a:rPr kumimoji="0" sz="8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City</a:t>
            </a:r>
            <a:r>
              <a:rPr kumimoji="0" sz="8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Air</a:t>
            </a:r>
            <a:r>
              <a:rPr kumimoji="0" sz="800" b="1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Logistics</a:t>
            </a:r>
            <a:r>
              <a:rPr kumimoji="0" sz="800" b="1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Complex: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825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B-1,</a:t>
            </a:r>
            <a:r>
              <a:rPr kumimoji="0" sz="8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B-52,</a:t>
            </a:r>
            <a:r>
              <a:rPr kumimoji="0" sz="8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KC-135,</a:t>
            </a:r>
            <a:r>
              <a:rPr kumimoji="0" sz="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E-3,</a:t>
            </a:r>
            <a:r>
              <a:rPr kumimoji="0" sz="8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ALCM,</a:t>
            </a:r>
            <a:r>
              <a:rPr kumimoji="0" sz="8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Engines</a:t>
            </a:r>
            <a:r>
              <a:rPr kumimoji="0" sz="8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&amp;</a:t>
            </a:r>
            <a:r>
              <a:rPr kumimoji="0" sz="8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KC-</a:t>
            </a: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46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Warner</a:t>
            </a:r>
            <a:r>
              <a:rPr kumimoji="0" sz="8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Robins</a:t>
            </a:r>
            <a:r>
              <a:rPr kumimoji="0" sz="800" b="1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Air</a:t>
            </a:r>
            <a:r>
              <a:rPr kumimoji="0" sz="800" b="1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Logistics</a:t>
            </a:r>
            <a:r>
              <a:rPr kumimoji="0" sz="8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Complex: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85725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C-5,</a:t>
            </a:r>
            <a:r>
              <a:rPr kumimoji="0" sz="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C-17,</a:t>
            </a: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F-15,</a:t>
            </a: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C-130,</a:t>
            </a:r>
            <a:r>
              <a:rPr kumimoji="0" sz="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propellers</a:t>
            </a:r>
            <a:r>
              <a:rPr kumimoji="0" sz="8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&amp;</a:t>
            </a:r>
            <a:r>
              <a:rPr kumimoji="0" sz="800" b="0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RQ-</a:t>
            </a:r>
            <a:r>
              <a:rPr kumimoji="0" sz="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023359" y="3822191"/>
            <a:ext cx="3811904" cy="36893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29845" rIns="0" bIns="0" rtlCol="0">
            <a:spAutoFit/>
          </a:bodyPr>
          <a:lstStyle/>
          <a:p>
            <a:pPr marL="90805" marR="0" lvl="0" indent="0" algn="l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>
                <a:tab pos="1799589" algn="l"/>
              </a:tabLst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BUDGET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$37.8B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PERSONNEL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21,982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108703" y="6248400"/>
            <a:ext cx="3583304" cy="36893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30480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84020" algn="l"/>
              </a:tabLst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BUDGET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$4.0B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PERSONNEL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1,844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285988" y="3822191"/>
            <a:ext cx="3677920" cy="36893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29845" rIns="0" bIns="0" rtlCol="0">
            <a:spAutoFit/>
          </a:bodyPr>
          <a:lstStyle/>
          <a:p>
            <a:pPr marL="90805" marR="0" lvl="0" indent="0" algn="l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>
                <a:tab pos="1683385" algn="l"/>
              </a:tabLst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BUDGET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$1.5B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PERSONNEL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13,282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2667000" y="940308"/>
            <a:ext cx="9067800" cy="4066540"/>
            <a:chOff x="2667000" y="940308"/>
            <a:chExt cx="9067800" cy="4066540"/>
          </a:xfrm>
        </p:grpSpPr>
        <p:pic>
          <p:nvPicPr>
            <p:cNvPr id="34" name="object 34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67000" y="940308"/>
              <a:ext cx="635507" cy="63093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9147" y="940320"/>
              <a:ext cx="720851" cy="72083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7100" y="940308"/>
              <a:ext cx="647699" cy="65531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67000" y="3569208"/>
              <a:ext cx="635507" cy="621791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4200" y="4314444"/>
              <a:ext cx="644651" cy="638543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10900" y="4366259"/>
              <a:ext cx="647699" cy="640079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8285988" y="6248400"/>
            <a:ext cx="3710940" cy="36893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30480" rIns="0" bIns="0" rtlCol="0">
            <a:spAutoFit/>
          </a:bodyPr>
          <a:lstStyle/>
          <a:p>
            <a:pPr marL="90805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BUDGET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$9.3B</a:t>
            </a:r>
            <a:r>
              <a:rPr kumimoji="0" sz="1800" b="0" i="0" u="none" strike="noStrike" kern="1200" cap="none" spc="3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PERSONNEL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3,403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72212" y="6248400"/>
            <a:ext cx="3583304" cy="36893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30480" rIns="0" bIns="0" rtlCol="0">
            <a:spAutoFit/>
          </a:bodyPr>
          <a:lstStyle/>
          <a:p>
            <a:pPr marL="90805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BUDGET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$1.1B</a:t>
            </a:r>
            <a:r>
              <a:rPr kumimoji="0" sz="1800" b="0" i="0" u="none" strike="noStrike" kern="1200" cap="none" spc="3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PERSONNEL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38,040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710556" y="311049"/>
            <a:ext cx="1704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Current</a:t>
            </a: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</a:t>
            </a:r>
            <a:r>
              <a:rPr kumimoji="0" sz="12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12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July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2023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34881" y="860678"/>
            <a:ext cx="2197100" cy="0"/>
          </a:xfrm>
          <a:custGeom>
            <a:avLst/>
            <a:gdLst/>
            <a:ahLst/>
            <a:cxnLst/>
            <a:rect l="l" t="t" r="r" b="b"/>
            <a:pathLst>
              <a:path w="2197100">
                <a:moveTo>
                  <a:pt x="0" y="0"/>
                </a:moveTo>
                <a:lnTo>
                  <a:pt x="2197100" y="0"/>
                </a:lnTo>
              </a:path>
            </a:pathLst>
          </a:custGeom>
          <a:ln w="19050">
            <a:solidFill>
              <a:srgbClr val="004D7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02361" y="458723"/>
            <a:ext cx="9063355" cy="810260"/>
            <a:chOff x="602361" y="458723"/>
            <a:chExt cx="9063355" cy="810260"/>
          </a:xfrm>
        </p:grpSpPr>
        <p:sp>
          <p:nvSpPr>
            <p:cNvPr id="4" name="object 4"/>
            <p:cNvSpPr/>
            <p:nvPr/>
          </p:nvSpPr>
          <p:spPr>
            <a:xfrm>
              <a:off x="602361" y="911732"/>
              <a:ext cx="2776220" cy="0"/>
            </a:xfrm>
            <a:custGeom>
              <a:avLst/>
              <a:gdLst/>
              <a:ahLst/>
              <a:cxnLst/>
              <a:rect l="l" t="t" r="r" b="b"/>
              <a:pathLst>
                <a:path w="2776220">
                  <a:moveTo>
                    <a:pt x="0" y="0"/>
                  </a:moveTo>
                  <a:lnTo>
                    <a:pt x="2776181" y="0"/>
                  </a:lnTo>
                </a:path>
              </a:pathLst>
            </a:custGeom>
            <a:ln w="19050">
              <a:solidFill>
                <a:srgbClr val="004D7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2622422" y="465200"/>
              <a:ext cx="7036434" cy="797560"/>
            </a:xfrm>
            <a:custGeom>
              <a:avLst/>
              <a:gdLst/>
              <a:ahLst/>
              <a:cxnLst/>
              <a:rect l="l" t="t" r="r" b="b"/>
              <a:pathLst>
                <a:path w="7036434" h="797560">
                  <a:moveTo>
                    <a:pt x="7036308" y="0"/>
                  </a:moveTo>
                  <a:lnTo>
                    <a:pt x="0" y="0"/>
                  </a:lnTo>
                  <a:lnTo>
                    <a:pt x="0" y="797051"/>
                  </a:lnTo>
                  <a:lnTo>
                    <a:pt x="7036308" y="797051"/>
                  </a:lnTo>
                  <a:lnTo>
                    <a:pt x="7036308" y="0"/>
                  </a:lnTo>
                  <a:close/>
                </a:path>
              </a:pathLst>
            </a:custGeom>
            <a:solidFill>
              <a:srgbClr val="004D7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2622422" y="465200"/>
              <a:ext cx="7036434" cy="797560"/>
            </a:xfrm>
            <a:custGeom>
              <a:avLst/>
              <a:gdLst/>
              <a:ahLst/>
              <a:cxnLst/>
              <a:rect l="l" t="t" r="r" b="b"/>
              <a:pathLst>
                <a:path w="7036434" h="797560">
                  <a:moveTo>
                    <a:pt x="0" y="0"/>
                  </a:moveTo>
                  <a:lnTo>
                    <a:pt x="7036308" y="0"/>
                  </a:lnTo>
                  <a:lnTo>
                    <a:pt x="7036308" y="797051"/>
                  </a:lnTo>
                  <a:lnTo>
                    <a:pt x="0" y="797051"/>
                  </a:lnTo>
                  <a:lnTo>
                    <a:pt x="0" y="0"/>
                  </a:lnTo>
                  <a:close/>
                </a:path>
              </a:pathLst>
            </a:custGeom>
            <a:ln w="12954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124610" y="524329"/>
            <a:ext cx="403288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/>
              <a:t>WH</a:t>
            </a:r>
            <a:r>
              <a:rPr sz="4000" spc="-5"/>
              <a:t>ER</a:t>
            </a:r>
            <a:r>
              <a:rPr sz="4000"/>
              <a:t>E</a:t>
            </a:r>
            <a:r>
              <a:rPr sz="4000" spc="-10"/>
              <a:t> </a:t>
            </a:r>
            <a:r>
              <a:rPr sz="4000"/>
              <a:t>WE</a:t>
            </a:r>
            <a:r>
              <a:rPr sz="4000" spc="-250"/>
              <a:t> </a:t>
            </a:r>
            <a:r>
              <a:rPr sz="4000"/>
              <a:t>ARE</a:t>
            </a: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33900" y="1534667"/>
            <a:ext cx="7507973" cy="4858511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752094" y="2101595"/>
            <a:ext cx="1537335" cy="998219"/>
          </a:xfrm>
          <a:custGeom>
            <a:avLst/>
            <a:gdLst/>
            <a:ahLst/>
            <a:cxnLst/>
            <a:rect l="l" t="t" r="r" b="b"/>
            <a:pathLst>
              <a:path w="1537335" h="998219">
                <a:moveTo>
                  <a:pt x="1536954" y="0"/>
                </a:moveTo>
                <a:lnTo>
                  <a:pt x="0" y="0"/>
                </a:lnTo>
                <a:lnTo>
                  <a:pt x="0" y="998220"/>
                </a:lnTo>
                <a:lnTo>
                  <a:pt x="1536954" y="998220"/>
                </a:lnTo>
                <a:lnTo>
                  <a:pt x="1536954" y="0"/>
                </a:lnTo>
                <a:close/>
              </a:path>
            </a:pathLst>
          </a:custGeom>
          <a:solidFill>
            <a:srgbClr val="2474B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07098" y="2261515"/>
            <a:ext cx="873760" cy="63563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171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45679" y="2268717"/>
            <a:ext cx="207010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1" i="0" u="none" strike="noStrike" kern="1200" cap="none" spc="-15" normalizeH="0" baseline="0" noProof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LOCATIONS </a:t>
            </a:r>
            <a:r>
              <a:rPr kumimoji="0" sz="1500" b="1" i="0" u="none" strike="noStrike" kern="1200" cap="none" spc="-5" normalizeH="0" baseline="0" noProof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around </a:t>
            </a:r>
            <a:r>
              <a:rPr kumimoji="0" sz="1500" b="1" i="0" u="none" strike="noStrike" kern="1200" cap="none" spc="0" normalizeH="0" baseline="0" noProof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1" i="0" u="none" strike="noStrike" kern="1200" cap="none" spc="-5" normalizeH="0" baseline="0" noProof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500" b="1" i="0" u="none" strike="noStrike" kern="1200" cap="none" spc="-20" normalizeH="0" baseline="0" noProof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1" i="0" u="none" strike="noStrike" kern="1200" cap="none" spc="-5" normalizeH="0" baseline="0" noProof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globe</a:t>
            </a:r>
            <a:r>
              <a:rPr kumimoji="0" sz="1500" b="1" i="0" u="none" strike="noStrike" kern="1200" cap="none" spc="-40" normalizeH="0" baseline="0" noProof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1" i="0" u="none" strike="noStrike" kern="1200" cap="none" spc="-5" normalizeH="0" baseline="0" noProof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where</a:t>
            </a:r>
            <a:r>
              <a:rPr kumimoji="0" sz="1500" b="1" i="0" u="none" strike="noStrike" kern="1200" cap="none" spc="-65" normalizeH="0" baseline="0" noProof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1" i="0" u="none" strike="noStrike" kern="1200" cap="none" spc="-5" normalizeH="0" baseline="0" noProof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AFMC </a:t>
            </a:r>
            <a:r>
              <a:rPr kumimoji="0" sz="1500" b="1" i="0" u="none" strike="noStrike" kern="1200" cap="none" spc="-400" normalizeH="0" baseline="0" noProof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1" i="0" u="none" strike="noStrike" kern="1200" cap="none" spc="-5" normalizeH="0" baseline="0" noProof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personnel</a:t>
            </a:r>
            <a:r>
              <a:rPr kumimoji="0" sz="1500" b="1" i="0" u="none" strike="noStrike" kern="1200" cap="none" spc="-35" normalizeH="0" baseline="0" noProof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1" i="0" u="none" strike="noStrike" kern="1200" cap="none" spc="-5" normalizeH="0" baseline="0" noProof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</a:t>
            </a:r>
            <a:r>
              <a:rPr kumimoji="0" sz="1500" b="1" i="0" u="none" strike="noStrike" kern="1200" cap="none" spc="-20" normalizeH="0" baseline="0" noProof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1" i="0" u="none" strike="noStrike" kern="1200" cap="none" spc="-5" normalizeH="0" baseline="0" noProof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located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3151" y="3650716"/>
            <a:ext cx="175133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3520" marR="5080" lvl="0" indent="-211454" algn="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1" i="0" u="none" strike="noStrike" kern="1200" cap="none" spc="-5" normalizeH="0" baseline="0" noProof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COUNTRIES</a:t>
            </a:r>
            <a:r>
              <a:rPr kumimoji="0" sz="1500" b="1" i="0" u="none" strike="noStrike" kern="1200" cap="none" spc="-55" normalizeH="0" baseline="0" noProof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1" i="0" u="none" strike="noStrike" kern="1200" cap="none" spc="-5" normalizeH="0" baseline="0" noProof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where </a:t>
            </a:r>
            <a:r>
              <a:rPr kumimoji="0" sz="1500" b="1" i="0" u="none" strike="noStrike" kern="1200" cap="none" spc="-405" normalizeH="0" baseline="0" noProof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1" i="0" u="none" strike="noStrike" kern="1200" cap="none" spc="-5" normalizeH="0" baseline="0" noProof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AFMC</a:t>
            </a:r>
            <a:r>
              <a:rPr kumimoji="0" sz="1500" b="1" i="0" u="none" strike="noStrike" kern="1200" cap="none" spc="-50" normalizeH="0" baseline="0" noProof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1" i="0" u="none" strike="noStrike" kern="1200" cap="none" spc="-5" normalizeH="0" baseline="0" noProof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personnel </a:t>
            </a:r>
            <a:r>
              <a:rPr kumimoji="0" sz="1500" b="1" i="0" u="none" strike="noStrike" kern="1200" cap="none" spc="-400" normalizeH="0" baseline="0" noProof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1" i="0" u="none" strike="noStrike" kern="1200" cap="none" spc="-5" normalizeH="0" baseline="0" noProof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</a:t>
            </a:r>
            <a:r>
              <a:rPr kumimoji="0" sz="1500" b="1" i="0" u="none" strike="noStrike" kern="1200" cap="none" spc="-10" normalizeH="0" baseline="0" noProof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1" i="0" u="none" strike="noStrike" kern="1200" cap="none" spc="-5" normalizeH="0" baseline="0" noProof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stationed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815589" y="3536441"/>
            <a:ext cx="1363980" cy="998219"/>
          </a:xfrm>
          <a:custGeom>
            <a:avLst/>
            <a:gdLst/>
            <a:ahLst/>
            <a:cxnLst/>
            <a:rect l="l" t="t" r="r" b="b"/>
            <a:pathLst>
              <a:path w="1363979" h="998220">
                <a:moveTo>
                  <a:pt x="1363980" y="0"/>
                </a:moveTo>
                <a:lnTo>
                  <a:pt x="0" y="0"/>
                </a:lnTo>
                <a:lnTo>
                  <a:pt x="0" y="998219"/>
                </a:lnTo>
                <a:lnTo>
                  <a:pt x="1363980" y="998219"/>
                </a:lnTo>
                <a:lnTo>
                  <a:pt x="1363980" y="0"/>
                </a:lnTo>
                <a:close/>
              </a:path>
            </a:pathLst>
          </a:custGeom>
          <a:solidFill>
            <a:srgbClr val="2474B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64530" y="3685688"/>
            <a:ext cx="591185" cy="63563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781044" y="3680459"/>
            <a:ext cx="708025" cy="708025"/>
            <a:chOff x="3781044" y="3680459"/>
            <a:chExt cx="708025" cy="708025"/>
          </a:xfrm>
        </p:grpSpPr>
        <p:sp>
          <p:nvSpPr>
            <p:cNvPr id="16" name="object 16"/>
            <p:cNvSpPr/>
            <p:nvPr/>
          </p:nvSpPr>
          <p:spPr>
            <a:xfrm>
              <a:off x="3781044" y="3680459"/>
              <a:ext cx="708025" cy="708025"/>
            </a:xfrm>
            <a:custGeom>
              <a:avLst/>
              <a:gdLst/>
              <a:ahLst/>
              <a:cxnLst/>
              <a:rect l="l" t="t" r="r" b="b"/>
              <a:pathLst>
                <a:path w="708025" h="708025">
                  <a:moveTo>
                    <a:pt x="353949" y="0"/>
                  </a:moveTo>
                  <a:lnTo>
                    <a:pt x="305920" y="3231"/>
                  </a:lnTo>
                  <a:lnTo>
                    <a:pt x="259856" y="12643"/>
                  </a:lnTo>
                  <a:lnTo>
                    <a:pt x="216177" y="27815"/>
                  </a:lnTo>
                  <a:lnTo>
                    <a:pt x="175305" y="48324"/>
                  </a:lnTo>
                  <a:lnTo>
                    <a:pt x="137662" y="73750"/>
                  </a:lnTo>
                  <a:lnTo>
                    <a:pt x="103670" y="103670"/>
                  </a:lnTo>
                  <a:lnTo>
                    <a:pt x="73750" y="137662"/>
                  </a:lnTo>
                  <a:lnTo>
                    <a:pt x="48324" y="175305"/>
                  </a:lnTo>
                  <a:lnTo>
                    <a:pt x="27815" y="216177"/>
                  </a:lnTo>
                  <a:lnTo>
                    <a:pt x="12643" y="259856"/>
                  </a:lnTo>
                  <a:lnTo>
                    <a:pt x="3231" y="305920"/>
                  </a:lnTo>
                  <a:lnTo>
                    <a:pt x="0" y="353949"/>
                  </a:lnTo>
                  <a:lnTo>
                    <a:pt x="3231" y="401977"/>
                  </a:lnTo>
                  <a:lnTo>
                    <a:pt x="12643" y="448041"/>
                  </a:lnTo>
                  <a:lnTo>
                    <a:pt x="27815" y="491720"/>
                  </a:lnTo>
                  <a:lnTo>
                    <a:pt x="48324" y="532592"/>
                  </a:lnTo>
                  <a:lnTo>
                    <a:pt x="73750" y="570235"/>
                  </a:lnTo>
                  <a:lnTo>
                    <a:pt x="103670" y="604227"/>
                  </a:lnTo>
                  <a:lnTo>
                    <a:pt x="137662" y="634147"/>
                  </a:lnTo>
                  <a:lnTo>
                    <a:pt x="175305" y="659573"/>
                  </a:lnTo>
                  <a:lnTo>
                    <a:pt x="216177" y="680082"/>
                  </a:lnTo>
                  <a:lnTo>
                    <a:pt x="259856" y="695254"/>
                  </a:lnTo>
                  <a:lnTo>
                    <a:pt x="305920" y="704666"/>
                  </a:lnTo>
                  <a:lnTo>
                    <a:pt x="353949" y="707898"/>
                  </a:lnTo>
                  <a:lnTo>
                    <a:pt x="401977" y="704666"/>
                  </a:lnTo>
                  <a:lnTo>
                    <a:pt x="448041" y="695254"/>
                  </a:lnTo>
                  <a:lnTo>
                    <a:pt x="491720" y="680082"/>
                  </a:lnTo>
                  <a:lnTo>
                    <a:pt x="532592" y="659573"/>
                  </a:lnTo>
                  <a:lnTo>
                    <a:pt x="570235" y="634147"/>
                  </a:lnTo>
                  <a:lnTo>
                    <a:pt x="604227" y="604227"/>
                  </a:lnTo>
                  <a:lnTo>
                    <a:pt x="634147" y="570235"/>
                  </a:lnTo>
                  <a:lnTo>
                    <a:pt x="659573" y="532592"/>
                  </a:lnTo>
                  <a:lnTo>
                    <a:pt x="680082" y="491720"/>
                  </a:lnTo>
                  <a:lnTo>
                    <a:pt x="695254" y="448041"/>
                  </a:lnTo>
                  <a:lnTo>
                    <a:pt x="704666" y="401977"/>
                  </a:lnTo>
                  <a:lnTo>
                    <a:pt x="707898" y="353949"/>
                  </a:lnTo>
                  <a:lnTo>
                    <a:pt x="704666" y="305920"/>
                  </a:lnTo>
                  <a:lnTo>
                    <a:pt x="695254" y="259856"/>
                  </a:lnTo>
                  <a:lnTo>
                    <a:pt x="680082" y="216177"/>
                  </a:lnTo>
                  <a:lnTo>
                    <a:pt x="659573" y="175305"/>
                  </a:lnTo>
                  <a:lnTo>
                    <a:pt x="634147" y="137662"/>
                  </a:lnTo>
                  <a:lnTo>
                    <a:pt x="604227" y="103670"/>
                  </a:lnTo>
                  <a:lnTo>
                    <a:pt x="570235" y="73750"/>
                  </a:lnTo>
                  <a:lnTo>
                    <a:pt x="532592" y="48324"/>
                  </a:lnTo>
                  <a:lnTo>
                    <a:pt x="491720" y="27815"/>
                  </a:lnTo>
                  <a:lnTo>
                    <a:pt x="448041" y="12643"/>
                  </a:lnTo>
                  <a:lnTo>
                    <a:pt x="401977" y="3231"/>
                  </a:lnTo>
                  <a:lnTo>
                    <a:pt x="353949" y="0"/>
                  </a:lnTo>
                  <a:close/>
                </a:path>
              </a:pathLst>
            </a:custGeom>
            <a:solidFill>
              <a:srgbClr val="004D7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4021823" y="3829049"/>
              <a:ext cx="314960" cy="394970"/>
            </a:xfrm>
            <a:custGeom>
              <a:avLst/>
              <a:gdLst/>
              <a:ahLst/>
              <a:cxnLst/>
              <a:rect l="l" t="t" r="r" b="b"/>
              <a:pathLst>
                <a:path w="314960" h="394970">
                  <a:moveTo>
                    <a:pt x="15062" y="76377"/>
                  </a:moveTo>
                  <a:lnTo>
                    <a:pt x="11645" y="72936"/>
                  </a:lnTo>
                  <a:lnTo>
                    <a:pt x="7531" y="72936"/>
                  </a:lnTo>
                  <a:lnTo>
                    <a:pt x="3429" y="72936"/>
                  </a:lnTo>
                  <a:lnTo>
                    <a:pt x="0" y="76377"/>
                  </a:lnTo>
                  <a:lnTo>
                    <a:pt x="0" y="84645"/>
                  </a:lnTo>
                  <a:lnTo>
                    <a:pt x="3429" y="88074"/>
                  </a:lnTo>
                  <a:lnTo>
                    <a:pt x="11645" y="88074"/>
                  </a:lnTo>
                  <a:lnTo>
                    <a:pt x="15062" y="84645"/>
                  </a:lnTo>
                  <a:lnTo>
                    <a:pt x="15062" y="76377"/>
                  </a:lnTo>
                  <a:close/>
                </a:path>
                <a:path w="314960" h="394970">
                  <a:moveTo>
                    <a:pt x="314718" y="65049"/>
                  </a:moveTo>
                  <a:lnTo>
                    <a:pt x="314236" y="64681"/>
                  </a:lnTo>
                  <a:lnTo>
                    <a:pt x="294373" y="64681"/>
                  </a:lnTo>
                  <a:lnTo>
                    <a:pt x="294373" y="80505"/>
                  </a:lnTo>
                  <a:lnTo>
                    <a:pt x="235508" y="150012"/>
                  </a:lnTo>
                  <a:lnTo>
                    <a:pt x="232765" y="152755"/>
                  </a:lnTo>
                  <a:lnTo>
                    <a:pt x="232765" y="156883"/>
                  </a:lnTo>
                  <a:lnTo>
                    <a:pt x="235445" y="159588"/>
                  </a:lnTo>
                  <a:lnTo>
                    <a:pt x="294373" y="229133"/>
                  </a:lnTo>
                  <a:lnTo>
                    <a:pt x="169100" y="229133"/>
                  </a:lnTo>
                  <a:lnTo>
                    <a:pt x="173189" y="223088"/>
                  </a:lnTo>
                  <a:lnTo>
                    <a:pt x="176199" y="216408"/>
                  </a:lnTo>
                  <a:lnTo>
                    <a:pt x="178054" y="209207"/>
                  </a:lnTo>
                  <a:lnTo>
                    <a:pt x="178676" y="201612"/>
                  </a:lnTo>
                  <a:lnTo>
                    <a:pt x="178676" y="174777"/>
                  </a:lnTo>
                  <a:lnTo>
                    <a:pt x="178676" y="168579"/>
                  </a:lnTo>
                  <a:lnTo>
                    <a:pt x="178676" y="80505"/>
                  </a:lnTo>
                  <a:lnTo>
                    <a:pt x="294373" y="80505"/>
                  </a:lnTo>
                  <a:lnTo>
                    <a:pt x="294373" y="64681"/>
                  </a:lnTo>
                  <a:lnTo>
                    <a:pt x="178676" y="64681"/>
                  </a:lnTo>
                  <a:lnTo>
                    <a:pt x="178676" y="37160"/>
                  </a:lnTo>
                  <a:lnTo>
                    <a:pt x="175323" y="20739"/>
                  </a:lnTo>
                  <a:lnTo>
                    <a:pt x="167716" y="9639"/>
                  </a:lnTo>
                  <a:lnTo>
                    <a:pt x="166192" y="7404"/>
                  </a:lnTo>
                  <a:lnTo>
                    <a:pt x="155028" y="0"/>
                  </a:lnTo>
                  <a:lnTo>
                    <a:pt x="12" y="0"/>
                  </a:lnTo>
                  <a:lnTo>
                    <a:pt x="12" y="49555"/>
                  </a:lnTo>
                  <a:lnTo>
                    <a:pt x="3429" y="52984"/>
                  </a:lnTo>
                  <a:lnTo>
                    <a:pt x="11645" y="52984"/>
                  </a:lnTo>
                  <a:lnTo>
                    <a:pt x="15062" y="49555"/>
                  </a:lnTo>
                  <a:lnTo>
                    <a:pt x="15062" y="9639"/>
                  </a:lnTo>
                  <a:lnTo>
                    <a:pt x="136232" y="9639"/>
                  </a:lnTo>
                  <a:lnTo>
                    <a:pt x="146875" y="11811"/>
                  </a:lnTo>
                  <a:lnTo>
                    <a:pt x="155575" y="17729"/>
                  </a:lnTo>
                  <a:lnTo>
                    <a:pt x="161455" y="26479"/>
                  </a:lnTo>
                  <a:lnTo>
                    <a:pt x="163626" y="37160"/>
                  </a:lnTo>
                  <a:lnTo>
                    <a:pt x="163626" y="168579"/>
                  </a:lnTo>
                  <a:lnTo>
                    <a:pt x="163626" y="201612"/>
                  </a:lnTo>
                  <a:lnTo>
                    <a:pt x="161455" y="212293"/>
                  </a:lnTo>
                  <a:lnTo>
                    <a:pt x="155575" y="221056"/>
                  </a:lnTo>
                  <a:lnTo>
                    <a:pt x="146875" y="226961"/>
                  </a:lnTo>
                  <a:lnTo>
                    <a:pt x="136232" y="229133"/>
                  </a:lnTo>
                  <a:lnTo>
                    <a:pt x="125603" y="226961"/>
                  </a:lnTo>
                  <a:lnTo>
                    <a:pt x="116903" y="221056"/>
                  </a:lnTo>
                  <a:lnTo>
                    <a:pt x="111010" y="212293"/>
                  </a:lnTo>
                  <a:lnTo>
                    <a:pt x="108851" y="201612"/>
                  </a:lnTo>
                  <a:lnTo>
                    <a:pt x="108851" y="174777"/>
                  </a:lnTo>
                  <a:lnTo>
                    <a:pt x="136232" y="174777"/>
                  </a:lnTo>
                  <a:lnTo>
                    <a:pt x="146875" y="176847"/>
                  </a:lnTo>
                  <a:lnTo>
                    <a:pt x="155575" y="182511"/>
                  </a:lnTo>
                  <a:lnTo>
                    <a:pt x="161455" y="191033"/>
                  </a:lnTo>
                  <a:lnTo>
                    <a:pt x="163626" y="201612"/>
                  </a:lnTo>
                  <a:lnTo>
                    <a:pt x="163626" y="168579"/>
                  </a:lnTo>
                  <a:lnTo>
                    <a:pt x="157607" y="164465"/>
                  </a:lnTo>
                  <a:lnTo>
                    <a:pt x="150952" y="161442"/>
                  </a:lnTo>
                  <a:lnTo>
                    <a:pt x="143789" y="159588"/>
                  </a:lnTo>
                  <a:lnTo>
                    <a:pt x="136232" y="158953"/>
                  </a:lnTo>
                  <a:lnTo>
                    <a:pt x="15062" y="158953"/>
                  </a:lnTo>
                  <a:lnTo>
                    <a:pt x="15062" y="111467"/>
                  </a:lnTo>
                  <a:lnTo>
                    <a:pt x="11645" y="108038"/>
                  </a:lnTo>
                  <a:lnTo>
                    <a:pt x="3429" y="108038"/>
                  </a:lnTo>
                  <a:lnTo>
                    <a:pt x="12" y="111467"/>
                  </a:lnTo>
                  <a:lnTo>
                    <a:pt x="12" y="391528"/>
                  </a:lnTo>
                  <a:lnTo>
                    <a:pt x="3429" y="394957"/>
                  </a:lnTo>
                  <a:lnTo>
                    <a:pt x="11645" y="394957"/>
                  </a:lnTo>
                  <a:lnTo>
                    <a:pt x="15062" y="391528"/>
                  </a:lnTo>
                  <a:lnTo>
                    <a:pt x="15062" y="174777"/>
                  </a:lnTo>
                  <a:lnTo>
                    <a:pt x="93103" y="174777"/>
                  </a:lnTo>
                  <a:lnTo>
                    <a:pt x="93103" y="201612"/>
                  </a:lnTo>
                  <a:lnTo>
                    <a:pt x="96481" y="218541"/>
                  </a:lnTo>
                  <a:lnTo>
                    <a:pt x="105689" y="232321"/>
                  </a:lnTo>
                  <a:lnTo>
                    <a:pt x="119392" y="241579"/>
                  </a:lnTo>
                  <a:lnTo>
                    <a:pt x="136232" y="244957"/>
                  </a:lnTo>
                  <a:lnTo>
                    <a:pt x="314236" y="244957"/>
                  </a:lnTo>
                  <a:lnTo>
                    <a:pt x="314718" y="244602"/>
                  </a:lnTo>
                  <a:lnTo>
                    <a:pt x="314617" y="229133"/>
                  </a:lnTo>
                  <a:lnTo>
                    <a:pt x="251244" y="154825"/>
                  </a:lnTo>
                  <a:lnTo>
                    <a:pt x="314617" y="80505"/>
                  </a:lnTo>
                  <a:lnTo>
                    <a:pt x="314718" y="650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object 18"/>
          <p:cNvSpPr/>
          <p:nvPr/>
        </p:nvSpPr>
        <p:spPr>
          <a:xfrm>
            <a:off x="790194" y="4891278"/>
            <a:ext cx="1363345" cy="997585"/>
          </a:xfrm>
          <a:custGeom>
            <a:avLst/>
            <a:gdLst/>
            <a:ahLst/>
            <a:cxnLst/>
            <a:rect l="l" t="t" r="r" b="b"/>
            <a:pathLst>
              <a:path w="1363345" h="997585">
                <a:moveTo>
                  <a:pt x="1363218" y="0"/>
                </a:moveTo>
                <a:lnTo>
                  <a:pt x="0" y="0"/>
                </a:lnTo>
                <a:lnTo>
                  <a:pt x="0" y="997458"/>
                </a:lnTo>
                <a:lnTo>
                  <a:pt x="1363218" y="997458"/>
                </a:lnTo>
                <a:lnTo>
                  <a:pt x="1363218" y="0"/>
                </a:lnTo>
                <a:close/>
              </a:path>
            </a:pathLst>
          </a:custGeom>
          <a:solidFill>
            <a:srgbClr val="2474B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98586" y="5051502"/>
            <a:ext cx="591185" cy="63563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55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435863" y="5046726"/>
            <a:ext cx="708025" cy="708025"/>
            <a:chOff x="435863" y="5046726"/>
            <a:chExt cx="708025" cy="708025"/>
          </a:xfrm>
        </p:grpSpPr>
        <p:sp>
          <p:nvSpPr>
            <p:cNvPr id="21" name="object 21"/>
            <p:cNvSpPr/>
            <p:nvPr/>
          </p:nvSpPr>
          <p:spPr>
            <a:xfrm>
              <a:off x="435863" y="5046726"/>
              <a:ext cx="708025" cy="708025"/>
            </a:xfrm>
            <a:custGeom>
              <a:avLst/>
              <a:gdLst/>
              <a:ahLst/>
              <a:cxnLst/>
              <a:rect l="l" t="t" r="r" b="b"/>
              <a:pathLst>
                <a:path w="708025" h="708025">
                  <a:moveTo>
                    <a:pt x="353949" y="0"/>
                  </a:moveTo>
                  <a:lnTo>
                    <a:pt x="305920" y="3231"/>
                  </a:lnTo>
                  <a:lnTo>
                    <a:pt x="259856" y="12643"/>
                  </a:lnTo>
                  <a:lnTo>
                    <a:pt x="216177" y="27815"/>
                  </a:lnTo>
                  <a:lnTo>
                    <a:pt x="175305" y="48324"/>
                  </a:lnTo>
                  <a:lnTo>
                    <a:pt x="137662" y="73750"/>
                  </a:lnTo>
                  <a:lnTo>
                    <a:pt x="103670" y="103670"/>
                  </a:lnTo>
                  <a:lnTo>
                    <a:pt x="73750" y="137662"/>
                  </a:lnTo>
                  <a:lnTo>
                    <a:pt x="48324" y="175305"/>
                  </a:lnTo>
                  <a:lnTo>
                    <a:pt x="27815" y="216177"/>
                  </a:lnTo>
                  <a:lnTo>
                    <a:pt x="12643" y="259856"/>
                  </a:lnTo>
                  <a:lnTo>
                    <a:pt x="3231" y="305920"/>
                  </a:lnTo>
                  <a:lnTo>
                    <a:pt x="0" y="353949"/>
                  </a:lnTo>
                  <a:lnTo>
                    <a:pt x="3231" y="401977"/>
                  </a:lnTo>
                  <a:lnTo>
                    <a:pt x="12643" y="448041"/>
                  </a:lnTo>
                  <a:lnTo>
                    <a:pt x="27815" y="491720"/>
                  </a:lnTo>
                  <a:lnTo>
                    <a:pt x="48324" y="532592"/>
                  </a:lnTo>
                  <a:lnTo>
                    <a:pt x="73750" y="570235"/>
                  </a:lnTo>
                  <a:lnTo>
                    <a:pt x="103670" y="604227"/>
                  </a:lnTo>
                  <a:lnTo>
                    <a:pt x="137662" y="634147"/>
                  </a:lnTo>
                  <a:lnTo>
                    <a:pt x="175305" y="659573"/>
                  </a:lnTo>
                  <a:lnTo>
                    <a:pt x="216177" y="680082"/>
                  </a:lnTo>
                  <a:lnTo>
                    <a:pt x="259856" y="695254"/>
                  </a:lnTo>
                  <a:lnTo>
                    <a:pt x="305920" y="704666"/>
                  </a:lnTo>
                  <a:lnTo>
                    <a:pt x="353949" y="707898"/>
                  </a:lnTo>
                  <a:lnTo>
                    <a:pt x="401977" y="704666"/>
                  </a:lnTo>
                  <a:lnTo>
                    <a:pt x="448041" y="695254"/>
                  </a:lnTo>
                  <a:lnTo>
                    <a:pt x="491720" y="680082"/>
                  </a:lnTo>
                  <a:lnTo>
                    <a:pt x="532592" y="659573"/>
                  </a:lnTo>
                  <a:lnTo>
                    <a:pt x="570235" y="634147"/>
                  </a:lnTo>
                  <a:lnTo>
                    <a:pt x="604227" y="604227"/>
                  </a:lnTo>
                  <a:lnTo>
                    <a:pt x="634147" y="570235"/>
                  </a:lnTo>
                  <a:lnTo>
                    <a:pt x="659573" y="532592"/>
                  </a:lnTo>
                  <a:lnTo>
                    <a:pt x="680082" y="491720"/>
                  </a:lnTo>
                  <a:lnTo>
                    <a:pt x="695254" y="448041"/>
                  </a:lnTo>
                  <a:lnTo>
                    <a:pt x="704666" y="401977"/>
                  </a:lnTo>
                  <a:lnTo>
                    <a:pt x="707898" y="353949"/>
                  </a:lnTo>
                  <a:lnTo>
                    <a:pt x="704666" y="305920"/>
                  </a:lnTo>
                  <a:lnTo>
                    <a:pt x="695254" y="259856"/>
                  </a:lnTo>
                  <a:lnTo>
                    <a:pt x="680082" y="216177"/>
                  </a:lnTo>
                  <a:lnTo>
                    <a:pt x="659573" y="175305"/>
                  </a:lnTo>
                  <a:lnTo>
                    <a:pt x="634147" y="137662"/>
                  </a:lnTo>
                  <a:lnTo>
                    <a:pt x="604227" y="103670"/>
                  </a:lnTo>
                  <a:lnTo>
                    <a:pt x="570235" y="73750"/>
                  </a:lnTo>
                  <a:lnTo>
                    <a:pt x="532592" y="48324"/>
                  </a:lnTo>
                  <a:lnTo>
                    <a:pt x="491720" y="27815"/>
                  </a:lnTo>
                  <a:lnTo>
                    <a:pt x="448041" y="12643"/>
                  </a:lnTo>
                  <a:lnTo>
                    <a:pt x="401977" y="3231"/>
                  </a:lnTo>
                  <a:lnTo>
                    <a:pt x="353949" y="0"/>
                  </a:lnTo>
                  <a:close/>
                </a:path>
              </a:pathLst>
            </a:custGeom>
            <a:solidFill>
              <a:srgbClr val="004D7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591312" y="5194122"/>
              <a:ext cx="397510" cy="396875"/>
            </a:xfrm>
            <a:custGeom>
              <a:avLst/>
              <a:gdLst/>
              <a:ahLst/>
              <a:cxnLst/>
              <a:rect l="l" t="t" r="r" b="b"/>
              <a:pathLst>
                <a:path w="397509" h="396875">
                  <a:moveTo>
                    <a:pt x="67144" y="175323"/>
                  </a:moveTo>
                  <a:lnTo>
                    <a:pt x="49999" y="175323"/>
                  </a:lnTo>
                  <a:lnTo>
                    <a:pt x="49999" y="328129"/>
                  </a:lnTo>
                  <a:lnTo>
                    <a:pt x="67144" y="328129"/>
                  </a:lnTo>
                  <a:lnTo>
                    <a:pt x="67144" y="175323"/>
                  </a:lnTo>
                  <a:close/>
                </a:path>
                <a:path w="397509" h="396875">
                  <a:moveTo>
                    <a:pt x="101434" y="175323"/>
                  </a:moveTo>
                  <a:lnTo>
                    <a:pt x="84289" y="175323"/>
                  </a:lnTo>
                  <a:lnTo>
                    <a:pt x="84289" y="328129"/>
                  </a:lnTo>
                  <a:lnTo>
                    <a:pt x="101434" y="328129"/>
                  </a:lnTo>
                  <a:lnTo>
                    <a:pt x="101434" y="175323"/>
                  </a:lnTo>
                  <a:close/>
                </a:path>
                <a:path w="397509" h="396875">
                  <a:moveTo>
                    <a:pt x="134289" y="175323"/>
                  </a:moveTo>
                  <a:lnTo>
                    <a:pt x="117144" y="175323"/>
                  </a:lnTo>
                  <a:lnTo>
                    <a:pt x="117144" y="328129"/>
                  </a:lnTo>
                  <a:lnTo>
                    <a:pt x="134289" y="328129"/>
                  </a:lnTo>
                  <a:lnTo>
                    <a:pt x="134289" y="175323"/>
                  </a:lnTo>
                  <a:close/>
                </a:path>
                <a:path w="397509" h="396875">
                  <a:moveTo>
                    <a:pt x="142862" y="82499"/>
                  </a:moveTo>
                  <a:lnTo>
                    <a:pt x="125717" y="82499"/>
                  </a:lnTo>
                  <a:lnTo>
                    <a:pt x="125717" y="108204"/>
                  </a:lnTo>
                  <a:lnTo>
                    <a:pt x="142862" y="108204"/>
                  </a:lnTo>
                  <a:lnTo>
                    <a:pt x="142862" y="82499"/>
                  </a:lnTo>
                  <a:close/>
                </a:path>
                <a:path w="397509" h="396875">
                  <a:moveTo>
                    <a:pt x="142862" y="32524"/>
                  </a:moveTo>
                  <a:lnTo>
                    <a:pt x="125717" y="32524"/>
                  </a:lnTo>
                  <a:lnTo>
                    <a:pt x="125717" y="56794"/>
                  </a:lnTo>
                  <a:lnTo>
                    <a:pt x="142862" y="56794"/>
                  </a:lnTo>
                  <a:lnTo>
                    <a:pt x="142862" y="32524"/>
                  </a:lnTo>
                  <a:close/>
                </a:path>
                <a:path w="397509" h="396875">
                  <a:moveTo>
                    <a:pt x="177152" y="82499"/>
                  </a:moveTo>
                  <a:lnTo>
                    <a:pt x="160007" y="82499"/>
                  </a:lnTo>
                  <a:lnTo>
                    <a:pt x="160007" y="108204"/>
                  </a:lnTo>
                  <a:lnTo>
                    <a:pt x="177152" y="108204"/>
                  </a:lnTo>
                  <a:lnTo>
                    <a:pt x="177152" y="82499"/>
                  </a:lnTo>
                  <a:close/>
                </a:path>
                <a:path w="397509" h="396875">
                  <a:moveTo>
                    <a:pt x="177152" y="32524"/>
                  </a:moveTo>
                  <a:lnTo>
                    <a:pt x="160007" y="32524"/>
                  </a:lnTo>
                  <a:lnTo>
                    <a:pt x="160007" y="56794"/>
                  </a:lnTo>
                  <a:lnTo>
                    <a:pt x="177152" y="56794"/>
                  </a:lnTo>
                  <a:lnTo>
                    <a:pt x="177152" y="32524"/>
                  </a:lnTo>
                  <a:close/>
                </a:path>
                <a:path w="397509" h="396875">
                  <a:moveTo>
                    <a:pt x="211442" y="285280"/>
                  </a:moveTo>
                  <a:lnTo>
                    <a:pt x="194297" y="285280"/>
                  </a:lnTo>
                  <a:lnTo>
                    <a:pt x="194297" y="310984"/>
                  </a:lnTo>
                  <a:lnTo>
                    <a:pt x="211442" y="310984"/>
                  </a:lnTo>
                  <a:lnTo>
                    <a:pt x="211442" y="285280"/>
                  </a:lnTo>
                  <a:close/>
                </a:path>
                <a:path w="397509" h="396875">
                  <a:moveTo>
                    <a:pt x="211442" y="235305"/>
                  </a:moveTo>
                  <a:lnTo>
                    <a:pt x="194297" y="235305"/>
                  </a:lnTo>
                  <a:lnTo>
                    <a:pt x="194297" y="261010"/>
                  </a:lnTo>
                  <a:lnTo>
                    <a:pt x="211442" y="261010"/>
                  </a:lnTo>
                  <a:lnTo>
                    <a:pt x="211442" y="235305"/>
                  </a:lnTo>
                  <a:close/>
                </a:path>
                <a:path w="397509" h="396875">
                  <a:moveTo>
                    <a:pt x="211442" y="183896"/>
                  </a:moveTo>
                  <a:lnTo>
                    <a:pt x="194297" y="183896"/>
                  </a:lnTo>
                  <a:lnTo>
                    <a:pt x="194297" y="209600"/>
                  </a:lnTo>
                  <a:lnTo>
                    <a:pt x="211442" y="209600"/>
                  </a:lnTo>
                  <a:lnTo>
                    <a:pt x="211442" y="183896"/>
                  </a:lnTo>
                  <a:close/>
                </a:path>
                <a:path w="397509" h="396875">
                  <a:moveTo>
                    <a:pt x="211442" y="133908"/>
                  </a:moveTo>
                  <a:lnTo>
                    <a:pt x="194297" y="133908"/>
                  </a:lnTo>
                  <a:lnTo>
                    <a:pt x="194297" y="159613"/>
                  </a:lnTo>
                  <a:lnTo>
                    <a:pt x="211442" y="159613"/>
                  </a:lnTo>
                  <a:lnTo>
                    <a:pt x="211442" y="133908"/>
                  </a:lnTo>
                  <a:close/>
                </a:path>
                <a:path w="397509" h="396875">
                  <a:moveTo>
                    <a:pt x="211442" y="82499"/>
                  </a:moveTo>
                  <a:lnTo>
                    <a:pt x="194297" y="82499"/>
                  </a:lnTo>
                  <a:lnTo>
                    <a:pt x="194297" y="108204"/>
                  </a:lnTo>
                  <a:lnTo>
                    <a:pt x="211442" y="108204"/>
                  </a:lnTo>
                  <a:lnTo>
                    <a:pt x="211442" y="82499"/>
                  </a:lnTo>
                  <a:close/>
                </a:path>
                <a:path w="397509" h="396875">
                  <a:moveTo>
                    <a:pt x="211442" y="32524"/>
                  </a:moveTo>
                  <a:lnTo>
                    <a:pt x="194297" y="32524"/>
                  </a:lnTo>
                  <a:lnTo>
                    <a:pt x="194297" y="56794"/>
                  </a:lnTo>
                  <a:lnTo>
                    <a:pt x="211442" y="56794"/>
                  </a:lnTo>
                  <a:lnTo>
                    <a:pt x="211442" y="32524"/>
                  </a:lnTo>
                  <a:close/>
                </a:path>
                <a:path w="397509" h="396875">
                  <a:moveTo>
                    <a:pt x="330009" y="0"/>
                  </a:moveTo>
                  <a:lnTo>
                    <a:pt x="84289" y="0"/>
                  </a:lnTo>
                  <a:lnTo>
                    <a:pt x="84289" y="6350"/>
                  </a:lnTo>
                  <a:lnTo>
                    <a:pt x="84289" y="24117"/>
                  </a:lnTo>
                  <a:lnTo>
                    <a:pt x="84289" y="125704"/>
                  </a:lnTo>
                  <a:lnTo>
                    <a:pt x="101422" y="125704"/>
                  </a:lnTo>
                  <a:lnTo>
                    <a:pt x="101422" y="24117"/>
                  </a:lnTo>
                  <a:lnTo>
                    <a:pt x="101422" y="6350"/>
                  </a:lnTo>
                  <a:lnTo>
                    <a:pt x="312864" y="6350"/>
                  </a:lnTo>
                  <a:lnTo>
                    <a:pt x="312864" y="24117"/>
                  </a:lnTo>
                  <a:lnTo>
                    <a:pt x="330009" y="24117"/>
                  </a:lnTo>
                  <a:lnTo>
                    <a:pt x="330009" y="6350"/>
                  </a:lnTo>
                  <a:lnTo>
                    <a:pt x="330009" y="0"/>
                  </a:lnTo>
                  <a:close/>
                </a:path>
                <a:path w="397509" h="396875">
                  <a:moveTo>
                    <a:pt x="397002" y="379539"/>
                  </a:moveTo>
                  <a:lnTo>
                    <a:pt x="388581" y="379539"/>
                  </a:lnTo>
                  <a:lnTo>
                    <a:pt x="388581" y="56794"/>
                  </a:lnTo>
                  <a:lnTo>
                    <a:pt x="388581" y="43942"/>
                  </a:lnTo>
                  <a:lnTo>
                    <a:pt x="384302" y="41084"/>
                  </a:lnTo>
                  <a:lnTo>
                    <a:pt x="371449" y="41084"/>
                  </a:lnTo>
                  <a:lnTo>
                    <a:pt x="371449" y="56794"/>
                  </a:lnTo>
                  <a:lnTo>
                    <a:pt x="371449" y="379539"/>
                  </a:lnTo>
                  <a:lnTo>
                    <a:pt x="330009" y="379539"/>
                  </a:lnTo>
                  <a:lnTo>
                    <a:pt x="330009" y="340982"/>
                  </a:lnTo>
                  <a:lnTo>
                    <a:pt x="325729" y="336689"/>
                  </a:lnTo>
                  <a:lnTo>
                    <a:pt x="321449" y="336689"/>
                  </a:lnTo>
                  <a:lnTo>
                    <a:pt x="312877" y="336689"/>
                  </a:lnTo>
                  <a:lnTo>
                    <a:pt x="312877" y="353834"/>
                  </a:lnTo>
                  <a:lnTo>
                    <a:pt x="312877" y="379539"/>
                  </a:lnTo>
                  <a:lnTo>
                    <a:pt x="287159" y="379539"/>
                  </a:lnTo>
                  <a:lnTo>
                    <a:pt x="287159" y="353834"/>
                  </a:lnTo>
                  <a:lnTo>
                    <a:pt x="312877" y="353834"/>
                  </a:lnTo>
                  <a:lnTo>
                    <a:pt x="312877" y="336689"/>
                  </a:lnTo>
                  <a:lnTo>
                    <a:pt x="274294" y="336689"/>
                  </a:lnTo>
                  <a:lnTo>
                    <a:pt x="270014" y="340982"/>
                  </a:lnTo>
                  <a:lnTo>
                    <a:pt x="270014" y="379539"/>
                  </a:lnTo>
                  <a:lnTo>
                    <a:pt x="252869" y="379539"/>
                  </a:lnTo>
                  <a:lnTo>
                    <a:pt x="252869" y="310997"/>
                  </a:lnTo>
                  <a:lnTo>
                    <a:pt x="338582" y="310997"/>
                  </a:lnTo>
                  <a:lnTo>
                    <a:pt x="338582" y="293852"/>
                  </a:lnTo>
                  <a:lnTo>
                    <a:pt x="252869" y="293852"/>
                  </a:lnTo>
                  <a:lnTo>
                    <a:pt x="252869" y="269582"/>
                  </a:lnTo>
                  <a:lnTo>
                    <a:pt x="338582" y="269582"/>
                  </a:lnTo>
                  <a:lnTo>
                    <a:pt x="338582" y="252437"/>
                  </a:lnTo>
                  <a:lnTo>
                    <a:pt x="252869" y="252437"/>
                  </a:lnTo>
                  <a:lnTo>
                    <a:pt x="252869" y="226733"/>
                  </a:lnTo>
                  <a:lnTo>
                    <a:pt x="338582" y="226733"/>
                  </a:lnTo>
                  <a:lnTo>
                    <a:pt x="338582" y="209600"/>
                  </a:lnTo>
                  <a:lnTo>
                    <a:pt x="252869" y="209600"/>
                  </a:lnTo>
                  <a:lnTo>
                    <a:pt x="252869" y="183896"/>
                  </a:lnTo>
                  <a:lnTo>
                    <a:pt x="338582" y="183896"/>
                  </a:lnTo>
                  <a:lnTo>
                    <a:pt x="338582" y="168186"/>
                  </a:lnTo>
                  <a:lnTo>
                    <a:pt x="252869" y="168186"/>
                  </a:lnTo>
                  <a:lnTo>
                    <a:pt x="252869" y="142481"/>
                  </a:lnTo>
                  <a:lnTo>
                    <a:pt x="338582" y="142481"/>
                  </a:lnTo>
                  <a:lnTo>
                    <a:pt x="338582" y="125349"/>
                  </a:lnTo>
                  <a:lnTo>
                    <a:pt x="252869" y="125349"/>
                  </a:lnTo>
                  <a:lnTo>
                    <a:pt x="252869" y="99644"/>
                  </a:lnTo>
                  <a:lnTo>
                    <a:pt x="338582" y="99644"/>
                  </a:lnTo>
                  <a:lnTo>
                    <a:pt x="338582" y="82499"/>
                  </a:lnTo>
                  <a:lnTo>
                    <a:pt x="252869" y="82499"/>
                  </a:lnTo>
                  <a:lnTo>
                    <a:pt x="252869" y="56794"/>
                  </a:lnTo>
                  <a:lnTo>
                    <a:pt x="371449" y="56794"/>
                  </a:lnTo>
                  <a:lnTo>
                    <a:pt x="371449" y="41084"/>
                  </a:lnTo>
                  <a:lnTo>
                    <a:pt x="240004" y="41084"/>
                  </a:lnTo>
                  <a:lnTo>
                    <a:pt x="235724" y="43942"/>
                  </a:lnTo>
                  <a:lnTo>
                    <a:pt x="235724" y="379539"/>
                  </a:lnTo>
                  <a:lnTo>
                    <a:pt x="168579" y="379539"/>
                  </a:lnTo>
                  <a:lnTo>
                    <a:pt x="168579" y="159613"/>
                  </a:lnTo>
                  <a:lnTo>
                    <a:pt x="168579" y="145338"/>
                  </a:lnTo>
                  <a:lnTo>
                    <a:pt x="164287" y="142481"/>
                  </a:lnTo>
                  <a:lnTo>
                    <a:pt x="151434" y="142481"/>
                  </a:lnTo>
                  <a:lnTo>
                    <a:pt x="151434" y="159613"/>
                  </a:lnTo>
                  <a:lnTo>
                    <a:pt x="151434" y="379539"/>
                  </a:lnTo>
                  <a:lnTo>
                    <a:pt x="134289" y="379539"/>
                  </a:lnTo>
                  <a:lnTo>
                    <a:pt x="134289" y="349542"/>
                  </a:lnTo>
                  <a:lnTo>
                    <a:pt x="131432" y="345262"/>
                  </a:lnTo>
                  <a:lnTo>
                    <a:pt x="125717" y="345262"/>
                  </a:lnTo>
                  <a:lnTo>
                    <a:pt x="117144" y="345262"/>
                  </a:lnTo>
                  <a:lnTo>
                    <a:pt x="117144" y="362394"/>
                  </a:lnTo>
                  <a:lnTo>
                    <a:pt x="117144" y="379539"/>
                  </a:lnTo>
                  <a:lnTo>
                    <a:pt x="67144" y="379539"/>
                  </a:lnTo>
                  <a:lnTo>
                    <a:pt x="67144" y="362394"/>
                  </a:lnTo>
                  <a:lnTo>
                    <a:pt x="117144" y="362394"/>
                  </a:lnTo>
                  <a:lnTo>
                    <a:pt x="117144" y="345262"/>
                  </a:lnTo>
                  <a:lnTo>
                    <a:pt x="54279" y="345262"/>
                  </a:lnTo>
                  <a:lnTo>
                    <a:pt x="49999" y="349542"/>
                  </a:lnTo>
                  <a:lnTo>
                    <a:pt x="49999" y="379539"/>
                  </a:lnTo>
                  <a:lnTo>
                    <a:pt x="32854" y="379539"/>
                  </a:lnTo>
                  <a:lnTo>
                    <a:pt x="32854" y="159613"/>
                  </a:lnTo>
                  <a:lnTo>
                    <a:pt x="151434" y="159613"/>
                  </a:lnTo>
                  <a:lnTo>
                    <a:pt x="151434" y="142481"/>
                  </a:lnTo>
                  <a:lnTo>
                    <a:pt x="19989" y="142481"/>
                  </a:lnTo>
                  <a:lnTo>
                    <a:pt x="15709" y="145338"/>
                  </a:lnTo>
                  <a:lnTo>
                    <a:pt x="15709" y="379539"/>
                  </a:lnTo>
                  <a:lnTo>
                    <a:pt x="0" y="379539"/>
                  </a:lnTo>
                  <a:lnTo>
                    <a:pt x="0" y="392391"/>
                  </a:lnTo>
                  <a:lnTo>
                    <a:pt x="2844" y="396684"/>
                  </a:lnTo>
                  <a:lnTo>
                    <a:pt x="19989" y="396684"/>
                  </a:lnTo>
                  <a:lnTo>
                    <a:pt x="164287" y="396684"/>
                  </a:lnTo>
                  <a:lnTo>
                    <a:pt x="397002" y="396684"/>
                  </a:lnTo>
                  <a:lnTo>
                    <a:pt x="397002" y="3795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2248905" y="5058216"/>
            <a:ext cx="200469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1" i="0" u="none" strike="noStrike" kern="1200" cap="none" spc="-5" normalizeH="0" baseline="0" noProof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Military</a:t>
            </a:r>
            <a:r>
              <a:rPr kumimoji="0" sz="1500" b="1" i="0" u="none" strike="noStrike" kern="1200" cap="none" spc="-40" normalizeH="0" baseline="0" noProof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1" i="0" u="none" strike="noStrike" kern="1200" cap="none" spc="0" normalizeH="0" baseline="0" noProof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BASES</a:t>
            </a:r>
            <a:r>
              <a:rPr kumimoji="0" sz="1500" b="1" i="0" u="none" strike="noStrike" kern="1200" cap="none" spc="-45" normalizeH="0" baseline="0" noProof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1" i="0" u="none" strike="noStrike" kern="1200" cap="none" spc="-5" normalizeH="0" baseline="0" noProof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where </a:t>
            </a:r>
            <a:r>
              <a:rPr kumimoji="0" sz="1500" b="1" i="0" u="none" strike="noStrike" kern="1200" cap="none" spc="-405" normalizeH="0" baseline="0" noProof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1" i="0" u="none" strike="noStrike" kern="1200" cap="none" spc="-5" normalizeH="0" baseline="0" noProof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AFMC</a:t>
            </a:r>
            <a:r>
              <a:rPr kumimoji="0" sz="1500" b="1" i="0" u="none" strike="noStrike" kern="1200" cap="none" spc="-10" normalizeH="0" baseline="0" noProof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1" i="0" u="none" strike="noStrike" kern="1200" cap="none" spc="-5" normalizeH="0" baseline="0" noProof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personnel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1" i="0" u="none" strike="noStrike" kern="1200" cap="none" spc="-5" normalizeH="0" baseline="0" noProof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</a:t>
            </a:r>
            <a:r>
              <a:rPr kumimoji="0" sz="1500" b="1" i="0" u="none" strike="noStrike" kern="1200" cap="none" spc="-35" normalizeH="0" baseline="0" noProof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1" i="0" u="none" strike="noStrike" kern="1200" cap="none" spc="-5" normalizeH="0" baseline="0" noProof="0">
                <a:ln>
                  <a:noFill/>
                </a:ln>
                <a:solidFill>
                  <a:srgbClr val="2474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assigned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03123" y="6371463"/>
            <a:ext cx="3858260" cy="0"/>
          </a:xfrm>
          <a:custGeom>
            <a:avLst/>
            <a:gdLst/>
            <a:ahLst/>
            <a:cxnLst/>
            <a:rect l="l" t="t" r="r" b="b"/>
            <a:pathLst>
              <a:path w="3858260">
                <a:moveTo>
                  <a:pt x="3857828" y="0"/>
                </a:moveTo>
                <a:lnTo>
                  <a:pt x="0" y="0"/>
                </a:lnTo>
              </a:path>
            </a:pathLst>
          </a:custGeom>
          <a:ln w="25146">
            <a:solidFill>
              <a:srgbClr val="2474BB"/>
            </a:solidFill>
            <a:prstDash val="sysDot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03123" y="1683639"/>
            <a:ext cx="3858260" cy="0"/>
          </a:xfrm>
          <a:custGeom>
            <a:avLst/>
            <a:gdLst/>
            <a:ahLst/>
            <a:cxnLst/>
            <a:rect l="l" t="t" r="r" b="b"/>
            <a:pathLst>
              <a:path w="3858260">
                <a:moveTo>
                  <a:pt x="3857828" y="0"/>
                </a:moveTo>
                <a:lnTo>
                  <a:pt x="0" y="0"/>
                </a:lnTo>
              </a:path>
            </a:pathLst>
          </a:custGeom>
          <a:ln w="25146">
            <a:solidFill>
              <a:srgbClr val="2474BB"/>
            </a:solidFill>
            <a:prstDash val="sysDot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390143" y="2245614"/>
            <a:ext cx="708025" cy="708025"/>
            <a:chOff x="390143" y="2245614"/>
            <a:chExt cx="708025" cy="708025"/>
          </a:xfrm>
        </p:grpSpPr>
        <p:sp>
          <p:nvSpPr>
            <p:cNvPr id="27" name="object 27"/>
            <p:cNvSpPr/>
            <p:nvPr/>
          </p:nvSpPr>
          <p:spPr>
            <a:xfrm>
              <a:off x="390143" y="2245614"/>
              <a:ext cx="708025" cy="708025"/>
            </a:xfrm>
            <a:custGeom>
              <a:avLst/>
              <a:gdLst/>
              <a:ahLst/>
              <a:cxnLst/>
              <a:rect l="l" t="t" r="r" b="b"/>
              <a:pathLst>
                <a:path w="708025" h="708025">
                  <a:moveTo>
                    <a:pt x="353949" y="0"/>
                  </a:moveTo>
                  <a:lnTo>
                    <a:pt x="305920" y="3231"/>
                  </a:lnTo>
                  <a:lnTo>
                    <a:pt x="259856" y="12643"/>
                  </a:lnTo>
                  <a:lnTo>
                    <a:pt x="216177" y="27815"/>
                  </a:lnTo>
                  <a:lnTo>
                    <a:pt x="175305" y="48324"/>
                  </a:lnTo>
                  <a:lnTo>
                    <a:pt x="137662" y="73750"/>
                  </a:lnTo>
                  <a:lnTo>
                    <a:pt x="103670" y="103670"/>
                  </a:lnTo>
                  <a:lnTo>
                    <a:pt x="73750" y="137662"/>
                  </a:lnTo>
                  <a:lnTo>
                    <a:pt x="48324" y="175305"/>
                  </a:lnTo>
                  <a:lnTo>
                    <a:pt x="27815" y="216177"/>
                  </a:lnTo>
                  <a:lnTo>
                    <a:pt x="12643" y="259856"/>
                  </a:lnTo>
                  <a:lnTo>
                    <a:pt x="3231" y="305920"/>
                  </a:lnTo>
                  <a:lnTo>
                    <a:pt x="0" y="353949"/>
                  </a:lnTo>
                  <a:lnTo>
                    <a:pt x="3231" y="401977"/>
                  </a:lnTo>
                  <a:lnTo>
                    <a:pt x="12643" y="448041"/>
                  </a:lnTo>
                  <a:lnTo>
                    <a:pt x="27815" y="491720"/>
                  </a:lnTo>
                  <a:lnTo>
                    <a:pt x="48324" y="532592"/>
                  </a:lnTo>
                  <a:lnTo>
                    <a:pt x="73750" y="570235"/>
                  </a:lnTo>
                  <a:lnTo>
                    <a:pt x="103670" y="604227"/>
                  </a:lnTo>
                  <a:lnTo>
                    <a:pt x="137662" y="634147"/>
                  </a:lnTo>
                  <a:lnTo>
                    <a:pt x="175305" y="659573"/>
                  </a:lnTo>
                  <a:lnTo>
                    <a:pt x="216177" y="680082"/>
                  </a:lnTo>
                  <a:lnTo>
                    <a:pt x="259856" y="695254"/>
                  </a:lnTo>
                  <a:lnTo>
                    <a:pt x="305920" y="704666"/>
                  </a:lnTo>
                  <a:lnTo>
                    <a:pt x="353949" y="707898"/>
                  </a:lnTo>
                  <a:lnTo>
                    <a:pt x="401977" y="704666"/>
                  </a:lnTo>
                  <a:lnTo>
                    <a:pt x="448041" y="695254"/>
                  </a:lnTo>
                  <a:lnTo>
                    <a:pt x="491720" y="680082"/>
                  </a:lnTo>
                  <a:lnTo>
                    <a:pt x="532592" y="659573"/>
                  </a:lnTo>
                  <a:lnTo>
                    <a:pt x="570235" y="634147"/>
                  </a:lnTo>
                  <a:lnTo>
                    <a:pt x="604227" y="604227"/>
                  </a:lnTo>
                  <a:lnTo>
                    <a:pt x="634147" y="570235"/>
                  </a:lnTo>
                  <a:lnTo>
                    <a:pt x="659573" y="532592"/>
                  </a:lnTo>
                  <a:lnTo>
                    <a:pt x="680082" y="491720"/>
                  </a:lnTo>
                  <a:lnTo>
                    <a:pt x="695254" y="448041"/>
                  </a:lnTo>
                  <a:lnTo>
                    <a:pt x="704666" y="401977"/>
                  </a:lnTo>
                  <a:lnTo>
                    <a:pt x="707898" y="353949"/>
                  </a:lnTo>
                  <a:lnTo>
                    <a:pt x="704666" y="305920"/>
                  </a:lnTo>
                  <a:lnTo>
                    <a:pt x="695254" y="259856"/>
                  </a:lnTo>
                  <a:lnTo>
                    <a:pt x="680082" y="216177"/>
                  </a:lnTo>
                  <a:lnTo>
                    <a:pt x="659573" y="175305"/>
                  </a:lnTo>
                  <a:lnTo>
                    <a:pt x="634147" y="137662"/>
                  </a:lnTo>
                  <a:lnTo>
                    <a:pt x="604227" y="103670"/>
                  </a:lnTo>
                  <a:lnTo>
                    <a:pt x="570235" y="73750"/>
                  </a:lnTo>
                  <a:lnTo>
                    <a:pt x="532592" y="48324"/>
                  </a:lnTo>
                  <a:lnTo>
                    <a:pt x="491720" y="27815"/>
                  </a:lnTo>
                  <a:lnTo>
                    <a:pt x="448041" y="12643"/>
                  </a:lnTo>
                  <a:lnTo>
                    <a:pt x="401977" y="3231"/>
                  </a:lnTo>
                  <a:lnTo>
                    <a:pt x="353949" y="0"/>
                  </a:lnTo>
                  <a:close/>
                </a:path>
              </a:pathLst>
            </a:custGeom>
            <a:solidFill>
              <a:srgbClr val="004D7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596421" y="2363415"/>
              <a:ext cx="294005" cy="379730"/>
            </a:xfrm>
            <a:custGeom>
              <a:avLst/>
              <a:gdLst/>
              <a:ahLst/>
              <a:cxnLst/>
              <a:rect l="l" t="t" r="r" b="b"/>
              <a:pathLst>
                <a:path w="294005" h="379730">
                  <a:moveTo>
                    <a:pt x="209760" y="379424"/>
                  </a:moveTo>
                  <a:lnTo>
                    <a:pt x="84205" y="379424"/>
                  </a:lnTo>
                  <a:lnTo>
                    <a:pt x="81197" y="376433"/>
                  </a:lnTo>
                  <a:lnTo>
                    <a:pt x="81197" y="368208"/>
                  </a:lnTo>
                  <a:lnTo>
                    <a:pt x="84205" y="364469"/>
                  </a:lnTo>
                  <a:lnTo>
                    <a:pt x="124803" y="364469"/>
                  </a:lnTo>
                  <a:lnTo>
                    <a:pt x="123300" y="362974"/>
                  </a:lnTo>
                  <a:lnTo>
                    <a:pt x="121796" y="360730"/>
                  </a:lnTo>
                  <a:lnTo>
                    <a:pt x="119541" y="358487"/>
                  </a:lnTo>
                  <a:lnTo>
                    <a:pt x="109485" y="346255"/>
                  </a:lnTo>
                  <a:lnTo>
                    <a:pt x="84862" y="314219"/>
                  </a:lnTo>
                  <a:lnTo>
                    <a:pt x="58184" y="276902"/>
                  </a:lnTo>
                  <a:lnTo>
                    <a:pt x="33679" y="237950"/>
                  </a:lnTo>
                  <a:lnTo>
                    <a:pt x="12687" y="196906"/>
                  </a:lnTo>
                  <a:lnTo>
                    <a:pt x="1409" y="160501"/>
                  </a:lnTo>
                  <a:lnTo>
                    <a:pt x="0" y="145383"/>
                  </a:lnTo>
                  <a:lnTo>
                    <a:pt x="716" y="130825"/>
                  </a:lnTo>
                  <a:lnTo>
                    <a:pt x="12029" y="88555"/>
                  </a:lnTo>
                  <a:lnTo>
                    <a:pt x="36954" y="49099"/>
                  </a:lnTo>
                  <a:lnTo>
                    <a:pt x="71766" y="20374"/>
                  </a:lnTo>
                  <a:lnTo>
                    <a:pt x="113364" y="3601"/>
                  </a:lnTo>
                  <a:lnTo>
                    <a:pt x="158642" y="0"/>
                  </a:lnTo>
                  <a:lnTo>
                    <a:pt x="204498" y="10791"/>
                  </a:lnTo>
                  <a:lnTo>
                    <a:pt x="206753" y="11539"/>
                  </a:lnTo>
                  <a:lnTo>
                    <a:pt x="208257" y="13782"/>
                  </a:lnTo>
                  <a:lnTo>
                    <a:pt x="209009" y="16773"/>
                  </a:lnTo>
                  <a:lnTo>
                    <a:pt x="209009" y="19016"/>
                  </a:lnTo>
                  <a:lnTo>
                    <a:pt x="173402" y="16679"/>
                  </a:lnTo>
                  <a:lnTo>
                    <a:pt x="147264" y="14156"/>
                  </a:lnTo>
                  <a:lnTo>
                    <a:pt x="95482" y="24250"/>
                  </a:lnTo>
                  <a:lnTo>
                    <a:pt x="62296" y="44649"/>
                  </a:lnTo>
                  <a:lnTo>
                    <a:pt x="20734" y="107319"/>
                  </a:lnTo>
                  <a:lnTo>
                    <a:pt x="15036" y="145383"/>
                  </a:lnTo>
                  <a:lnTo>
                    <a:pt x="16317" y="158819"/>
                  </a:lnTo>
                  <a:lnTo>
                    <a:pt x="36087" y="211184"/>
                  </a:lnTo>
                  <a:lnTo>
                    <a:pt x="58078" y="250440"/>
                  </a:lnTo>
                  <a:lnTo>
                    <a:pt x="83453" y="287452"/>
                  </a:lnTo>
                  <a:lnTo>
                    <a:pt x="109673" y="322689"/>
                  </a:lnTo>
                  <a:lnTo>
                    <a:pt x="135329" y="354748"/>
                  </a:lnTo>
                  <a:lnTo>
                    <a:pt x="141344" y="362226"/>
                  </a:lnTo>
                  <a:lnTo>
                    <a:pt x="142847" y="363721"/>
                  </a:lnTo>
                  <a:lnTo>
                    <a:pt x="145103" y="364469"/>
                  </a:lnTo>
                  <a:lnTo>
                    <a:pt x="149614" y="364469"/>
                  </a:lnTo>
                  <a:lnTo>
                    <a:pt x="151118" y="363721"/>
                  </a:lnTo>
                  <a:lnTo>
                    <a:pt x="152621" y="362226"/>
                  </a:lnTo>
                  <a:lnTo>
                    <a:pt x="155629" y="358487"/>
                  </a:lnTo>
                  <a:lnTo>
                    <a:pt x="159388" y="354748"/>
                  </a:lnTo>
                  <a:lnTo>
                    <a:pt x="163147" y="349514"/>
                  </a:lnTo>
                  <a:lnTo>
                    <a:pt x="173203" y="337399"/>
                  </a:lnTo>
                  <a:lnTo>
                    <a:pt x="184950" y="322689"/>
                  </a:lnTo>
                  <a:lnTo>
                    <a:pt x="211264" y="287452"/>
                  </a:lnTo>
                  <a:lnTo>
                    <a:pt x="236074" y="250440"/>
                  </a:lnTo>
                  <a:lnTo>
                    <a:pt x="258629" y="211184"/>
                  </a:lnTo>
                  <a:lnTo>
                    <a:pt x="274230" y="174358"/>
                  </a:lnTo>
                  <a:lnTo>
                    <a:pt x="279681" y="145383"/>
                  </a:lnTo>
                  <a:lnTo>
                    <a:pt x="277061" y="119855"/>
                  </a:lnTo>
                  <a:lnTo>
                    <a:pt x="269437" y="95378"/>
                  </a:lnTo>
                  <a:lnTo>
                    <a:pt x="257161" y="72724"/>
                  </a:lnTo>
                  <a:lnTo>
                    <a:pt x="240585" y="52664"/>
                  </a:lnTo>
                  <a:lnTo>
                    <a:pt x="239082" y="50421"/>
                  </a:lnTo>
                  <a:lnTo>
                    <a:pt x="238330" y="48178"/>
                  </a:lnTo>
                  <a:lnTo>
                    <a:pt x="239082" y="45187"/>
                  </a:lnTo>
                  <a:lnTo>
                    <a:pt x="239834" y="42943"/>
                  </a:lnTo>
                  <a:lnTo>
                    <a:pt x="241337" y="40700"/>
                  </a:lnTo>
                  <a:lnTo>
                    <a:pt x="244345" y="39952"/>
                  </a:lnTo>
                  <a:lnTo>
                    <a:pt x="246600" y="39205"/>
                  </a:lnTo>
                  <a:lnTo>
                    <a:pt x="249607" y="39952"/>
                  </a:lnTo>
                  <a:lnTo>
                    <a:pt x="251111" y="42196"/>
                  </a:lnTo>
                  <a:lnTo>
                    <a:pt x="269543" y="64523"/>
                  </a:lnTo>
                  <a:lnTo>
                    <a:pt x="282970" y="89583"/>
                  </a:lnTo>
                  <a:lnTo>
                    <a:pt x="291181" y="116747"/>
                  </a:lnTo>
                  <a:lnTo>
                    <a:pt x="293965" y="145383"/>
                  </a:lnTo>
                  <a:lnTo>
                    <a:pt x="292556" y="160501"/>
                  </a:lnTo>
                  <a:lnTo>
                    <a:pt x="281278" y="196906"/>
                  </a:lnTo>
                  <a:lnTo>
                    <a:pt x="260403" y="237950"/>
                  </a:lnTo>
                  <a:lnTo>
                    <a:pt x="236415" y="276902"/>
                  </a:lnTo>
                  <a:lnTo>
                    <a:pt x="209737" y="314219"/>
                  </a:lnTo>
                  <a:lnTo>
                    <a:pt x="184598" y="346255"/>
                  </a:lnTo>
                  <a:lnTo>
                    <a:pt x="174424" y="358487"/>
                  </a:lnTo>
                  <a:lnTo>
                    <a:pt x="171417" y="362974"/>
                  </a:lnTo>
                  <a:lnTo>
                    <a:pt x="169913" y="364469"/>
                  </a:lnTo>
                  <a:lnTo>
                    <a:pt x="209760" y="364469"/>
                  </a:lnTo>
                  <a:lnTo>
                    <a:pt x="213520" y="368208"/>
                  </a:lnTo>
                  <a:lnTo>
                    <a:pt x="213520" y="376433"/>
                  </a:lnTo>
                  <a:lnTo>
                    <a:pt x="209760" y="3794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1017" y="2428791"/>
              <a:ext cx="145784" cy="146041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522732" y="2669565"/>
              <a:ext cx="443230" cy="125095"/>
            </a:xfrm>
            <a:custGeom>
              <a:avLst/>
              <a:gdLst/>
              <a:ahLst/>
              <a:cxnLst/>
              <a:rect l="l" t="t" r="r" b="b"/>
              <a:pathLst>
                <a:path w="443230" h="125094">
                  <a:moveTo>
                    <a:pt x="125564" y="83743"/>
                  </a:moveTo>
                  <a:lnTo>
                    <a:pt x="121805" y="80759"/>
                  </a:lnTo>
                  <a:lnTo>
                    <a:pt x="59397" y="80759"/>
                  </a:lnTo>
                  <a:lnTo>
                    <a:pt x="54889" y="80759"/>
                  </a:lnTo>
                  <a:lnTo>
                    <a:pt x="51879" y="83743"/>
                  </a:lnTo>
                  <a:lnTo>
                    <a:pt x="51879" y="91973"/>
                  </a:lnTo>
                  <a:lnTo>
                    <a:pt x="54889" y="94957"/>
                  </a:lnTo>
                  <a:lnTo>
                    <a:pt x="121805" y="94957"/>
                  </a:lnTo>
                  <a:lnTo>
                    <a:pt x="125564" y="91973"/>
                  </a:lnTo>
                  <a:lnTo>
                    <a:pt x="125564" y="83743"/>
                  </a:lnTo>
                  <a:close/>
                </a:path>
                <a:path w="443230" h="125094">
                  <a:moveTo>
                    <a:pt x="140601" y="57581"/>
                  </a:moveTo>
                  <a:lnTo>
                    <a:pt x="139839" y="54584"/>
                  </a:lnTo>
                  <a:lnTo>
                    <a:pt x="136842" y="52336"/>
                  </a:lnTo>
                  <a:lnTo>
                    <a:pt x="115036" y="38138"/>
                  </a:lnTo>
                  <a:lnTo>
                    <a:pt x="112026" y="36639"/>
                  </a:lnTo>
                  <a:lnTo>
                    <a:pt x="77444" y="36639"/>
                  </a:lnTo>
                  <a:lnTo>
                    <a:pt x="73685" y="40373"/>
                  </a:lnTo>
                  <a:lnTo>
                    <a:pt x="73685" y="47853"/>
                  </a:lnTo>
                  <a:lnTo>
                    <a:pt x="77444" y="51600"/>
                  </a:lnTo>
                  <a:lnTo>
                    <a:pt x="108267" y="51600"/>
                  </a:lnTo>
                  <a:lnTo>
                    <a:pt x="128562" y="65049"/>
                  </a:lnTo>
                  <a:lnTo>
                    <a:pt x="130073" y="65798"/>
                  </a:lnTo>
                  <a:lnTo>
                    <a:pt x="133083" y="65798"/>
                  </a:lnTo>
                  <a:lnTo>
                    <a:pt x="136080" y="65798"/>
                  </a:lnTo>
                  <a:lnTo>
                    <a:pt x="139090" y="63563"/>
                  </a:lnTo>
                  <a:lnTo>
                    <a:pt x="140601" y="57581"/>
                  </a:lnTo>
                  <a:close/>
                </a:path>
                <a:path w="443230" h="125094">
                  <a:moveTo>
                    <a:pt x="367652" y="40373"/>
                  </a:moveTo>
                  <a:lnTo>
                    <a:pt x="364642" y="36639"/>
                  </a:lnTo>
                  <a:lnTo>
                    <a:pt x="360883" y="36639"/>
                  </a:lnTo>
                  <a:lnTo>
                    <a:pt x="330060" y="36639"/>
                  </a:lnTo>
                  <a:lnTo>
                    <a:pt x="327050" y="38138"/>
                  </a:lnTo>
                  <a:lnTo>
                    <a:pt x="305244" y="52349"/>
                  </a:lnTo>
                  <a:lnTo>
                    <a:pt x="301485" y="54584"/>
                  </a:lnTo>
                  <a:lnTo>
                    <a:pt x="300736" y="59067"/>
                  </a:lnTo>
                  <a:lnTo>
                    <a:pt x="302996" y="62814"/>
                  </a:lnTo>
                  <a:lnTo>
                    <a:pt x="305244" y="65798"/>
                  </a:lnTo>
                  <a:lnTo>
                    <a:pt x="309753" y="67297"/>
                  </a:lnTo>
                  <a:lnTo>
                    <a:pt x="313512" y="65049"/>
                  </a:lnTo>
                  <a:lnTo>
                    <a:pt x="333070" y="51600"/>
                  </a:lnTo>
                  <a:lnTo>
                    <a:pt x="364642" y="51600"/>
                  </a:lnTo>
                  <a:lnTo>
                    <a:pt x="367652" y="47853"/>
                  </a:lnTo>
                  <a:lnTo>
                    <a:pt x="367652" y="40373"/>
                  </a:lnTo>
                  <a:close/>
                </a:path>
                <a:path w="443230" h="125094">
                  <a:moveTo>
                    <a:pt x="390207" y="83743"/>
                  </a:moveTo>
                  <a:lnTo>
                    <a:pt x="386448" y="80759"/>
                  </a:lnTo>
                  <a:lnTo>
                    <a:pt x="319532" y="80759"/>
                  </a:lnTo>
                  <a:lnTo>
                    <a:pt x="316522" y="83743"/>
                  </a:lnTo>
                  <a:lnTo>
                    <a:pt x="316522" y="88239"/>
                  </a:lnTo>
                  <a:lnTo>
                    <a:pt x="316522" y="91973"/>
                  </a:lnTo>
                  <a:lnTo>
                    <a:pt x="319532" y="94957"/>
                  </a:lnTo>
                  <a:lnTo>
                    <a:pt x="386448" y="94957"/>
                  </a:lnTo>
                  <a:lnTo>
                    <a:pt x="390207" y="91973"/>
                  </a:lnTo>
                  <a:lnTo>
                    <a:pt x="390207" y="83743"/>
                  </a:lnTo>
                  <a:close/>
                </a:path>
                <a:path w="443230" h="125094">
                  <a:moveTo>
                    <a:pt x="442836" y="98704"/>
                  </a:moveTo>
                  <a:lnTo>
                    <a:pt x="438315" y="91973"/>
                  </a:lnTo>
                  <a:lnTo>
                    <a:pt x="393217" y="11963"/>
                  </a:lnTo>
                  <a:lnTo>
                    <a:pt x="389458" y="4483"/>
                  </a:lnTo>
                  <a:lnTo>
                    <a:pt x="381939" y="0"/>
                  </a:lnTo>
                  <a:lnTo>
                    <a:pt x="317271" y="0"/>
                  </a:lnTo>
                  <a:lnTo>
                    <a:pt x="313512" y="3746"/>
                  </a:lnTo>
                  <a:lnTo>
                    <a:pt x="313512" y="11214"/>
                  </a:lnTo>
                  <a:lnTo>
                    <a:pt x="317271" y="14960"/>
                  </a:lnTo>
                  <a:lnTo>
                    <a:pt x="376669" y="14960"/>
                  </a:lnTo>
                  <a:lnTo>
                    <a:pt x="378929" y="16446"/>
                  </a:lnTo>
                  <a:lnTo>
                    <a:pt x="380428" y="18694"/>
                  </a:lnTo>
                  <a:lnTo>
                    <a:pt x="425538" y="99453"/>
                  </a:lnTo>
                  <a:lnTo>
                    <a:pt x="427037" y="101688"/>
                  </a:lnTo>
                  <a:lnTo>
                    <a:pt x="427037" y="103936"/>
                  </a:lnTo>
                  <a:lnTo>
                    <a:pt x="424040" y="108419"/>
                  </a:lnTo>
                  <a:lnTo>
                    <a:pt x="421779" y="109918"/>
                  </a:lnTo>
                  <a:lnTo>
                    <a:pt x="20307" y="109918"/>
                  </a:lnTo>
                  <a:lnTo>
                    <a:pt x="17297" y="108419"/>
                  </a:lnTo>
                  <a:lnTo>
                    <a:pt x="15786" y="106184"/>
                  </a:lnTo>
                  <a:lnTo>
                    <a:pt x="15036" y="103936"/>
                  </a:lnTo>
                  <a:lnTo>
                    <a:pt x="15036" y="101688"/>
                  </a:lnTo>
                  <a:lnTo>
                    <a:pt x="15786" y="99453"/>
                  </a:lnTo>
                  <a:lnTo>
                    <a:pt x="60896" y="18694"/>
                  </a:lnTo>
                  <a:lnTo>
                    <a:pt x="62407" y="16446"/>
                  </a:lnTo>
                  <a:lnTo>
                    <a:pt x="65417" y="14960"/>
                  </a:lnTo>
                  <a:lnTo>
                    <a:pt x="124802" y="14960"/>
                  </a:lnTo>
                  <a:lnTo>
                    <a:pt x="127812" y="11214"/>
                  </a:lnTo>
                  <a:lnTo>
                    <a:pt x="127812" y="3746"/>
                  </a:lnTo>
                  <a:lnTo>
                    <a:pt x="124802" y="0"/>
                  </a:lnTo>
                  <a:lnTo>
                    <a:pt x="60147" y="0"/>
                  </a:lnTo>
                  <a:lnTo>
                    <a:pt x="52628" y="4483"/>
                  </a:lnTo>
                  <a:lnTo>
                    <a:pt x="48120" y="11963"/>
                  </a:lnTo>
                  <a:lnTo>
                    <a:pt x="3009" y="91973"/>
                  </a:lnTo>
                  <a:lnTo>
                    <a:pt x="0" y="98704"/>
                  </a:lnTo>
                  <a:lnTo>
                    <a:pt x="0" y="106934"/>
                  </a:lnTo>
                  <a:lnTo>
                    <a:pt x="3009" y="113652"/>
                  </a:lnTo>
                  <a:lnTo>
                    <a:pt x="7518" y="120383"/>
                  </a:lnTo>
                  <a:lnTo>
                    <a:pt x="15036" y="124879"/>
                  </a:lnTo>
                  <a:lnTo>
                    <a:pt x="427037" y="124879"/>
                  </a:lnTo>
                  <a:lnTo>
                    <a:pt x="434555" y="120383"/>
                  </a:lnTo>
                  <a:lnTo>
                    <a:pt x="442074" y="106934"/>
                  </a:lnTo>
                  <a:lnTo>
                    <a:pt x="442836" y="987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1171575" y="47625"/>
            <a:ext cx="10452389" cy="1600438"/>
          </a:xfrm>
        </p:spPr>
        <p:txBody>
          <a:bodyPr/>
          <a:lstStyle/>
          <a:p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Air Force Materiel Command (AFMC) </a:t>
            </a:r>
            <a:b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Small Business Program</a:t>
            </a:r>
            <a:b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 bwMode="auto">
          <a:xfrm>
            <a:off x="10651067" y="6524625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 baseline="0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E8C4CF4F-2ECB-4C54-9552-FB58A436033C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16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87060" y="1419225"/>
            <a:ext cx="1142394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51C77"/>
              </a:buClr>
              <a:buSzPct val="8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82575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151C77"/>
              </a:buClr>
              <a:buSzPct val="8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latin typeface="+mn-lt"/>
              </a:defRPr>
            </a:lvl2pPr>
            <a:lvl3pPr marL="1027113" indent="-223838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151C77"/>
              </a:buClr>
              <a:buSzPct val="8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151C77"/>
              </a:buClr>
              <a:buSzPct val="8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>
                <a:highlight>
                  <a:srgbClr val="FFFF00"/>
                </a:highlight>
              </a:rPr>
              <a:t>AFMC’s FY23 SB program: $9.8B, or 16.62% of $58B in eligible spend</a:t>
            </a:r>
          </a:p>
          <a:p>
            <a:pPr lvl="1"/>
            <a:r>
              <a:rPr lang="en-US" dirty="0"/>
              <a:t>Eligible spend is contract awards available for small business consideration</a:t>
            </a:r>
          </a:p>
          <a:p>
            <a:pPr lvl="1"/>
            <a:r>
              <a:rPr lang="en-US" dirty="0"/>
              <a:t>Exclusions include statutorily mandated sources and foreign military sales (FMS)</a:t>
            </a:r>
            <a:endParaRPr lang="en-US" sz="2400" dirty="0"/>
          </a:p>
          <a:p>
            <a:r>
              <a:rPr lang="en-US" sz="2400" dirty="0">
                <a:highlight>
                  <a:srgbClr val="FFFF00"/>
                </a:highlight>
              </a:rPr>
              <a:t>All socio-economic categories experienced substantial spend </a:t>
            </a:r>
          </a:p>
          <a:p>
            <a:pPr marL="1087438" lvl="3" indent="-282575" algn="l"/>
            <a:r>
              <a:rPr lang="en-US" dirty="0"/>
              <a:t>Small Disadvantaged Business (SDB):  $3.5B (6.01%). </a:t>
            </a:r>
            <a:r>
              <a:rPr lang="en-US" dirty="0">
                <a:highlight>
                  <a:srgbClr val="FFFF00"/>
                </a:highlight>
              </a:rPr>
              <a:t>A New Record</a:t>
            </a:r>
          </a:p>
          <a:p>
            <a:pPr marL="1087438" lvl="3" indent="-282575" algn="l"/>
            <a:r>
              <a:rPr lang="en-US" dirty="0"/>
              <a:t>Service-Disabled Veteran-Owned Small Business (SDVOSB): $1.1B (1.92%)</a:t>
            </a:r>
          </a:p>
          <a:p>
            <a:pPr marL="1087438" lvl="3" indent="-282575" algn="l"/>
            <a:r>
              <a:rPr lang="en-US" dirty="0"/>
              <a:t>Woman-Owned Small Business (WOSB):  $1.33B (2.28%)</a:t>
            </a:r>
          </a:p>
          <a:p>
            <a:pPr marL="1087438" lvl="3" indent="-282575" algn="l"/>
            <a:r>
              <a:rPr lang="en-US" dirty="0"/>
              <a:t>Historically Underutilized Business Zone (HUBZone):  $600M (1.03%) </a:t>
            </a:r>
            <a:r>
              <a:rPr lang="en-US" dirty="0">
                <a:highlight>
                  <a:srgbClr val="FFFF00"/>
                </a:highlight>
              </a:rPr>
              <a:t>A New Record</a:t>
            </a:r>
          </a:p>
          <a:p>
            <a:pPr marL="1087438" lvl="3" indent="-282575" algn="l"/>
            <a:endParaRPr lang="en-US" dirty="0"/>
          </a:p>
          <a:p>
            <a:pPr marL="514351" lvl="2" indent="-282575" algn="l"/>
            <a:r>
              <a:rPr lang="en-US" sz="2800" dirty="0">
                <a:highlight>
                  <a:srgbClr val="FFFF00"/>
                </a:highlight>
              </a:rPr>
              <a:t>Expect FY24 to be another record SB program!</a:t>
            </a:r>
          </a:p>
          <a:p>
            <a:pPr marL="4064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715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602ED-3D94-E00E-5917-84BF83917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77340"/>
            <a:ext cx="10972800" cy="3877985"/>
          </a:xfrm>
        </p:spPr>
        <p:txBody>
          <a:bodyPr/>
          <a:lstStyle/>
          <a:p>
            <a:r>
              <a:rPr lang="en-US" dirty="0"/>
              <a:t>AFRL:  Brian </a:t>
            </a:r>
            <a:r>
              <a:rPr lang="en-US" dirty="0" err="1"/>
              <a:t>McJilton</a:t>
            </a:r>
            <a:r>
              <a:rPr lang="en-US" dirty="0"/>
              <a:t>, Director</a:t>
            </a:r>
          </a:p>
          <a:p>
            <a:pPr lvl="1"/>
            <a:r>
              <a:rPr lang="en-US" dirty="0">
                <a:hlinkClick r:id="rId2"/>
              </a:rPr>
              <a:t>afrl.sb.workflow@us.af.mil</a:t>
            </a:r>
            <a:r>
              <a:rPr lang="en-US" dirty="0"/>
              <a:t> </a:t>
            </a:r>
          </a:p>
          <a:p>
            <a:r>
              <a:rPr lang="en-US" dirty="0"/>
              <a:t>AFLCMC:  Luke Schultz, Director</a:t>
            </a:r>
          </a:p>
          <a:p>
            <a:pPr lvl="1"/>
            <a:r>
              <a:rPr lang="en-US" dirty="0">
                <a:hlinkClick r:id="rId3"/>
              </a:rPr>
              <a:t>aflcmc.sb.org.mailbox@us.af.mil</a:t>
            </a:r>
            <a:r>
              <a:rPr lang="en-US" dirty="0"/>
              <a:t> </a:t>
            </a:r>
          </a:p>
          <a:p>
            <a:r>
              <a:rPr lang="en-US" dirty="0"/>
              <a:t>AFTC:  Cindy Randall, Director</a:t>
            </a:r>
          </a:p>
          <a:p>
            <a:pPr lvl="1"/>
            <a:r>
              <a:rPr lang="en-US" dirty="0">
                <a:hlinkClick r:id="rId4"/>
              </a:rPr>
              <a:t>s53272@us.af.mil</a:t>
            </a:r>
            <a:endParaRPr lang="en-US" dirty="0"/>
          </a:p>
          <a:p>
            <a:r>
              <a:rPr lang="en-US" dirty="0"/>
              <a:t>AFSC:  Ronnie Hobbs, Director</a:t>
            </a:r>
          </a:p>
          <a:p>
            <a:pPr lvl="1"/>
            <a:r>
              <a:rPr lang="en-US" dirty="0">
                <a:hlinkClick r:id="rId5"/>
              </a:rPr>
              <a:t>afsc.sb.workflow@us.af.mil</a:t>
            </a:r>
            <a:r>
              <a:rPr lang="en-US" dirty="0"/>
              <a:t> </a:t>
            </a:r>
          </a:p>
          <a:p>
            <a:r>
              <a:rPr lang="en-US" dirty="0"/>
              <a:t>AFNWC:  Rob Acosta, Director</a:t>
            </a:r>
          </a:p>
          <a:p>
            <a:pPr lvl="1"/>
            <a:r>
              <a:rPr lang="en-US" dirty="0">
                <a:hlinkClick r:id="rId6"/>
              </a:rPr>
              <a:t>AFNWC.SB.Workflow@us.af.mil</a:t>
            </a:r>
            <a:r>
              <a:rPr lang="en-US" dirty="0"/>
              <a:t> </a:t>
            </a:r>
          </a:p>
          <a:p>
            <a:r>
              <a:rPr lang="en-US" dirty="0"/>
              <a:t>AFIMSC, including AFCEC:  Greg Santiago, Director </a:t>
            </a:r>
          </a:p>
          <a:p>
            <a:pPr lvl="1"/>
            <a:r>
              <a:rPr lang="en-US" dirty="0">
                <a:hlinkClick r:id="rId7"/>
              </a:rPr>
              <a:t>AFIMSC.SB.workflow@us.af.mil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0D968-7E36-31B1-8BEE-29E9439EF4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10651067" y="6524625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 baseline="0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E8C4CF4F-2ECB-4C54-9552-FB58A436033C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17</a:t>
            </a:fld>
            <a:endParaRPr lang="en-US" dirty="0">
              <a:solidFill>
                <a:srgbClr val="80808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CAF0A91-F2FC-1318-84C6-56D4CA203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0895" y="83120"/>
            <a:ext cx="8447405" cy="1143000"/>
          </a:xfrm>
        </p:spPr>
        <p:txBody>
          <a:bodyPr/>
          <a:lstStyle/>
          <a:p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Air Force Materiel Command (AFMC)</a:t>
            </a:r>
            <a:b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Small Business Program Directors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92F593-6503-F100-6263-FC813632B711}"/>
              </a:ext>
            </a:extLst>
          </p:cNvPr>
          <p:cNvSpPr txBox="1"/>
          <p:nvPr/>
        </p:nvSpPr>
        <p:spPr>
          <a:xfrm>
            <a:off x="6096000" y="3429000"/>
            <a:ext cx="4555067" cy="18466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HQ AFMC/SB:  </a:t>
            </a:r>
          </a:p>
          <a:p>
            <a:r>
              <a:rPr lang="en-US" sz="2400" b="1" dirty="0">
                <a:solidFill>
                  <a:srgbClr val="0070C0"/>
                </a:solidFill>
                <a:hlinkClick r:id="rId8"/>
              </a:rPr>
              <a:t>afmc.sb.workflow@us.af.mil</a:t>
            </a:r>
            <a:endParaRPr lang="en-US" sz="2400" b="1" dirty="0">
              <a:solidFill>
                <a:srgbClr val="0070C0"/>
              </a:solidFill>
            </a:endParaRPr>
          </a:p>
          <a:p>
            <a:endParaRPr lang="en-US" sz="2400" b="1" dirty="0">
              <a:solidFill>
                <a:srgbClr val="0070C0"/>
              </a:solidFill>
            </a:endParaRPr>
          </a:p>
          <a:p>
            <a:r>
              <a:rPr lang="en-US" sz="24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491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85539" y="1211243"/>
            <a:ext cx="2999254" cy="5524500"/>
            <a:chOff x="2988945" y="1372742"/>
            <a:chExt cx="3399154" cy="6261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48533" y="1372742"/>
              <a:ext cx="3060826" cy="62607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8945" y="1835911"/>
              <a:ext cx="1918081" cy="17349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1962" y="4910899"/>
              <a:ext cx="3063240" cy="27154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8396" y="5528221"/>
              <a:ext cx="1056563" cy="792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47415" y="4944605"/>
              <a:ext cx="1371218" cy="10287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67633" y="4360036"/>
              <a:ext cx="1765427" cy="132397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2260" y="3812158"/>
              <a:ext cx="1787906" cy="13406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6500" y="3555479"/>
              <a:ext cx="1371219" cy="1028712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3398296" y="609466"/>
            <a:ext cx="2390775" cy="52305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483" indent="1121" defTabSz="806867" fontAlgn="auto">
              <a:lnSpc>
                <a:spcPct val="142100"/>
              </a:lnSpc>
              <a:spcBef>
                <a:spcPts val="88"/>
              </a:spcBef>
              <a:spcAft>
                <a:spcPts val="0"/>
              </a:spcAft>
              <a:tabLst>
                <a:tab pos="356366" algn="l"/>
                <a:tab pos="375417" algn="l"/>
                <a:tab pos="722258" algn="l"/>
                <a:tab pos="1041082" algn="l"/>
                <a:tab pos="1117846" algn="l"/>
                <a:tab pos="1363829" algn="l"/>
                <a:tab pos="1502789" algn="l"/>
                <a:tab pos="1692178" algn="l"/>
                <a:tab pos="1869801" algn="l"/>
                <a:tab pos="1965617" algn="l"/>
                <a:tab pos="2239615" algn="l"/>
                <a:tab pos="2286682" algn="l"/>
              </a:tabLst>
            </a:pPr>
            <a:r>
              <a:rPr sz="1235" b="1" kern="0" spc="-44" dirty="0">
                <a:solidFill>
                  <a:srgbClr val="18184D"/>
                </a:solidFill>
                <a:latin typeface="Eras Bold ITC"/>
                <a:cs typeface="Eras Bold ITC"/>
              </a:rPr>
              <a:t>M</a:t>
            </a:r>
            <a:r>
              <a:rPr sz="1235" b="1" kern="0" dirty="0">
                <a:solidFill>
                  <a:srgbClr val="18184D"/>
                </a:solidFill>
                <a:latin typeface="Eras Bold ITC"/>
                <a:cs typeface="Eras Bold ITC"/>
              </a:rPr>
              <a:t>		</a:t>
            </a:r>
            <a:r>
              <a:rPr sz="1235" b="1" kern="0" spc="-44" dirty="0">
                <a:solidFill>
                  <a:srgbClr val="18184D"/>
                </a:solidFill>
                <a:latin typeface="Eras Bold ITC"/>
                <a:cs typeface="Eras Bold ITC"/>
              </a:rPr>
              <a:t>A</a:t>
            </a:r>
            <a:r>
              <a:rPr sz="1235" b="1" kern="0" dirty="0">
                <a:solidFill>
                  <a:srgbClr val="18184D"/>
                </a:solidFill>
                <a:latin typeface="Eras Bold ITC"/>
                <a:cs typeface="Eras Bold ITC"/>
              </a:rPr>
              <a:t>	</a:t>
            </a:r>
            <a:r>
              <a:rPr sz="1235" b="1" kern="0" spc="-44" dirty="0">
                <a:solidFill>
                  <a:srgbClr val="18184D"/>
                </a:solidFill>
                <a:latin typeface="Eras Bold ITC"/>
                <a:cs typeface="Eras Bold ITC"/>
              </a:rPr>
              <a:t>T</a:t>
            </a:r>
            <a:r>
              <a:rPr sz="1235" b="1" kern="0" dirty="0">
                <a:solidFill>
                  <a:srgbClr val="18184D"/>
                </a:solidFill>
                <a:latin typeface="Eras Bold ITC"/>
                <a:cs typeface="Eras Bold ITC"/>
              </a:rPr>
              <a:t>	</a:t>
            </a:r>
            <a:r>
              <a:rPr sz="1235" b="1" kern="0" spc="-44" dirty="0">
                <a:solidFill>
                  <a:srgbClr val="18184D"/>
                </a:solidFill>
                <a:latin typeface="Eras Bold ITC"/>
                <a:cs typeface="Eras Bold ITC"/>
              </a:rPr>
              <a:t>E</a:t>
            </a:r>
            <a:r>
              <a:rPr sz="1235" b="1" kern="0" dirty="0">
                <a:solidFill>
                  <a:srgbClr val="18184D"/>
                </a:solidFill>
                <a:latin typeface="Eras Bold ITC"/>
                <a:cs typeface="Eras Bold ITC"/>
              </a:rPr>
              <a:t>	</a:t>
            </a:r>
            <a:r>
              <a:rPr sz="1235" b="1" kern="0" spc="-44" dirty="0">
                <a:solidFill>
                  <a:srgbClr val="18184D"/>
                </a:solidFill>
                <a:latin typeface="Eras Bold ITC"/>
                <a:cs typeface="Eras Bold ITC"/>
              </a:rPr>
              <a:t>R</a:t>
            </a:r>
            <a:r>
              <a:rPr sz="1235" b="1" kern="0" dirty="0">
                <a:solidFill>
                  <a:srgbClr val="18184D"/>
                </a:solidFill>
                <a:latin typeface="Eras Bold ITC"/>
                <a:cs typeface="Eras Bold ITC"/>
              </a:rPr>
              <a:t>		</a:t>
            </a:r>
            <a:r>
              <a:rPr sz="1235" b="1" kern="0" spc="-44" dirty="0">
                <a:solidFill>
                  <a:srgbClr val="18184D"/>
                </a:solidFill>
                <a:latin typeface="Eras Bold ITC"/>
                <a:cs typeface="Eras Bold ITC"/>
              </a:rPr>
              <a:t>I</a:t>
            </a:r>
            <a:r>
              <a:rPr sz="1235" b="1" kern="0" dirty="0">
                <a:solidFill>
                  <a:srgbClr val="18184D"/>
                </a:solidFill>
                <a:latin typeface="Eras Bold ITC"/>
                <a:cs typeface="Eras Bold ITC"/>
              </a:rPr>
              <a:t>		</a:t>
            </a:r>
            <a:r>
              <a:rPr sz="1235" b="1" kern="0" spc="-44" dirty="0">
                <a:solidFill>
                  <a:srgbClr val="18184D"/>
                </a:solidFill>
                <a:latin typeface="Eras Bold ITC"/>
                <a:cs typeface="Eras Bold ITC"/>
              </a:rPr>
              <a:t>E</a:t>
            </a:r>
            <a:r>
              <a:rPr sz="1235" b="1" kern="0" dirty="0">
                <a:solidFill>
                  <a:srgbClr val="18184D"/>
                </a:solidFill>
                <a:latin typeface="Eras Bold ITC"/>
                <a:cs typeface="Eras Bold ITC"/>
              </a:rPr>
              <a:t>		</a:t>
            </a:r>
            <a:r>
              <a:rPr sz="1235" b="1" kern="0" spc="-44" dirty="0">
                <a:solidFill>
                  <a:srgbClr val="18184D"/>
                </a:solidFill>
                <a:latin typeface="Eras Bold ITC"/>
                <a:cs typeface="Eras Bold ITC"/>
              </a:rPr>
              <a:t>L C</a:t>
            </a:r>
            <a:r>
              <a:rPr sz="1235" b="1" kern="0" dirty="0">
                <a:solidFill>
                  <a:srgbClr val="18184D"/>
                </a:solidFill>
                <a:latin typeface="Eras Bold ITC"/>
                <a:cs typeface="Eras Bold ITC"/>
              </a:rPr>
              <a:t>	</a:t>
            </a:r>
            <a:r>
              <a:rPr sz="1235" b="1" kern="0" spc="-44" dirty="0">
                <a:solidFill>
                  <a:srgbClr val="18184D"/>
                </a:solidFill>
                <a:latin typeface="Eras Bold ITC"/>
                <a:cs typeface="Eras Bold ITC"/>
              </a:rPr>
              <a:t>O</a:t>
            </a:r>
            <a:r>
              <a:rPr sz="1235" b="1" kern="0" dirty="0">
                <a:solidFill>
                  <a:srgbClr val="18184D"/>
                </a:solidFill>
                <a:latin typeface="Eras Bold ITC"/>
                <a:cs typeface="Eras Bold ITC"/>
              </a:rPr>
              <a:t>	</a:t>
            </a:r>
            <a:r>
              <a:rPr sz="1235" b="1" kern="0" spc="-247" dirty="0">
                <a:solidFill>
                  <a:srgbClr val="18184D"/>
                </a:solidFill>
                <a:latin typeface="Eras Bold ITC"/>
                <a:cs typeface="Eras Bold ITC"/>
              </a:rPr>
              <a:t> </a:t>
            </a:r>
            <a:r>
              <a:rPr sz="1235" b="1" kern="0" dirty="0">
                <a:solidFill>
                  <a:srgbClr val="18184D"/>
                </a:solidFill>
                <a:latin typeface="Eras Bold ITC"/>
                <a:cs typeface="Eras Bold ITC"/>
              </a:rPr>
              <a:t>M		</a:t>
            </a:r>
            <a:r>
              <a:rPr sz="1235" b="1" kern="0" spc="-44" dirty="0">
                <a:solidFill>
                  <a:srgbClr val="18184D"/>
                </a:solidFill>
                <a:latin typeface="Eras Bold ITC"/>
                <a:cs typeface="Eras Bold ITC"/>
              </a:rPr>
              <a:t>M</a:t>
            </a:r>
            <a:r>
              <a:rPr sz="1235" b="1" kern="0" dirty="0">
                <a:solidFill>
                  <a:srgbClr val="18184D"/>
                </a:solidFill>
                <a:latin typeface="Eras Bold ITC"/>
                <a:cs typeface="Eras Bold ITC"/>
              </a:rPr>
              <a:t>		</a:t>
            </a:r>
            <a:r>
              <a:rPr sz="1235" b="1" kern="0" spc="-44" dirty="0">
                <a:solidFill>
                  <a:srgbClr val="18184D"/>
                </a:solidFill>
                <a:latin typeface="Eras Bold ITC"/>
                <a:cs typeface="Eras Bold ITC"/>
              </a:rPr>
              <a:t>A</a:t>
            </a:r>
            <a:r>
              <a:rPr sz="1235" b="1" kern="0" dirty="0">
                <a:solidFill>
                  <a:srgbClr val="18184D"/>
                </a:solidFill>
                <a:latin typeface="Eras Bold ITC"/>
                <a:cs typeface="Eras Bold ITC"/>
              </a:rPr>
              <a:t>		</a:t>
            </a:r>
            <a:r>
              <a:rPr sz="1235" b="1" kern="0" spc="-44" dirty="0">
                <a:solidFill>
                  <a:srgbClr val="18184D"/>
                </a:solidFill>
                <a:latin typeface="Eras Bold ITC"/>
                <a:cs typeface="Eras Bold ITC"/>
              </a:rPr>
              <a:t>N</a:t>
            </a:r>
            <a:r>
              <a:rPr sz="1235" b="1" kern="0" dirty="0">
                <a:solidFill>
                  <a:srgbClr val="18184D"/>
                </a:solidFill>
                <a:latin typeface="Eras Bold ITC"/>
                <a:cs typeface="Eras Bold ITC"/>
              </a:rPr>
              <a:t>	</a:t>
            </a:r>
            <a:r>
              <a:rPr sz="1235" b="1" kern="0" spc="-44" dirty="0">
                <a:solidFill>
                  <a:srgbClr val="18184D"/>
                </a:solidFill>
                <a:latin typeface="Eras Bold ITC"/>
                <a:cs typeface="Eras Bold ITC"/>
              </a:rPr>
              <a:t>D</a:t>
            </a:r>
            <a:endParaRPr sz="1235" kern="0">
              <a:solidFill>
                <a:sysClr val="windowText" lastClr="000000"/>
              </a:solidFill>
              <a:latin typeface="Eras Bold ITC"/>
              <a:cs typeface="Eras Bold ITC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314028" y="134426"/>
            <a:ext cx="2701178" cy="519980"/>
          </a:xfrm>
          <a:prstGeom prst="rect">
            <a:avLst/>
          </a:prstGeom>
          <a:solidFill>
            <a:srgbClr val="000080"/>
          </a:solidFill>
        </p:spPr>
        <p:txBody>
          <a:bodyPr vert="horz" wrap="square" lIns="0" tIns="192180" rIns="0" bIns="0" rtlCol="0">
            <a:spAutoFit/>
          </a:bodyPr>
          <a:lstStyle/>
          <a:p>
            <a:pPr marL="228052">
              <a:spcBef>
                <a:spcPts val="1512"/>
              </a:spcBef>
              <a:tabLst>
                <a:tab pos="509335" algn="l"/>
                <a:tab pos="728421" algn="l"/>
                <a:tab pos="1208619" algn="l"/>
                <a:tab pos="1451799" algn="l"/>
                <a:tab pos="1740927" algn="l"/>
                <a:tab pos="2016606" algn="l"/>
                <a:tab pos="2273795" algn="l"/>
              </a:tabLst>
            </a:pPr>
            <a:r>
              <a:rPr sz="2118" b="1" spc="-44" dirty="0">
                <a:solidFill>
                  <a:srgbClr val="FFFFFF"/>
                </a:solidFill>
                <a:latin typeface="Tw Cen MT Condensed Extra Bold"/>
                <a:cs typeface="Tw Cen MT Condensed Extra Bold"/>
              </a:rPr>
              <a:t>A</a:t>
            </a:r>
            <a:r>
              <a:rPr sz="2118" b="1" dirty="0">
                <a:solidFill>
                  <a:srgbClr val="FFFFFF"/>
                </a:solidFill>
                <a:latin typeface="Tw Cen MT Condensed Extra Bold"/>
                <a:cs typeface="Tw Cen MT Condensed Extra Bold"/>
              </a:rPr>
              <a:t>	</a:t>
            </a:r>
            <a:r>
              <a:rPr sz="2118" b="1" spc="-44" dirty="0">
                <a:solidFill>
                  <a:srgbClr val="FFFFFF"/>
                </a:solidFill>
                <a:latin typeface="Tw Cen MT Condensed Extra Bold"/>
                <a:cs typeface="Tw Cen MT Condensed Extra Bold"/>
              </a:rPr>
              <a:t>I</a:t>
            </a:r>
            <a:r>
              <a:rPr sz="2118" b="1" dirty="0">
                <a:solidFill>
                  <a:srgbClr val="FFFFFF"/>
                </a:solidFill>
                <a:latin typeface="Tw Cen MT Condensed Extra Bold"/>
                <a:cs typeface="Tw Cen MT Condensed Extra Bold"/>
              </a:rPr>
              <a:t>	</a:t>
            </a:r>
            <a:r>
              <a:rPr sz="2118" b="1" spc="-44" dirty="0">
                <a:solidFill>
                  <a:srgbClr val="FFFFFF"/>
                </a:solidFill>
                <a:latin typeface="Tw Cen MT Condensed Extra Bold"/>
                <a:cs typeface="Tw Cen MT Condensed Extra Bold"/>
              </a:rPr>
              <a:t>R</a:t>
            </a:r>
            <a:r>
              <a:rPr sz="2118" b="1" dirty="0">
                <a:solidFill>
                  <a:srgbClr val="FFFFFF"/>
                </a:solidFill>
                <a:latin typeface="Tw Cen MT Condensed Extra Bold"/>
                <a:cs typeface="Tw Cen MT Condensed Extra Bold"/>
              </a:rPr>
              <a:t>	</a:t>
            </a:r>
            <a:r>
              <a:rPr sz="2118" b="1" spc="-44" dirty="0">
                <a:solidFill>
                  <a:srgbClr val="FFFFFF"/>
                </a:solidFill>
                <a:latin typeface="Tw Cen MT Condensed Extra Bold"/>
                <a:cs typeface="Tw Cen MT Condensed Extra Bold"/>
              </a:rPr>
              <a:t>F</a:t>
            </a:r>
            <a:r>
              <a:rPr sz="2118" b="1" dirty="0">
                <a:solidFill>
                  <a:srgbClr val="FFFFFF"/>
                </a:solidFill>
                <a:latin typeface="Tw Cen MT Condensed Extra Bold"/>
                <a:cs typeface="Tw Cen MT Condensed Extra Bold"/>
              </a:rPr>
              <a:t>	</a:t>
            </a:r>
            <a:r>
              <a:rPr sz="2118" b="1" spc="-44" dirty="0">
                <a:solidFill>
                  <a:srgbClr val="FFFFFF"/>
                </a:solidFill>
                <a:latin typeface="Tw Cen MT Condensed Extra Bold"/>
                <a:cs typeface="Tw Cen MT Condensed Extra Bold"/>
              </a:rPr>
              <a:t>O</a:t>
            </a:r>
            <a:r>
              <a:rPr sz="2118" b="1" dirty="0">
                <a:solidFill>
                  <a:srgbClr val="FFFFFF"/>
                </a:solidFill>
                <a:latin typeface="Tw Cen MT Condensed Extra Bold"/>
                <a:cs typeface="Tw Cen MT Condensed Extra Bold"/>
              </a:rPr>
              <a:t>	</a:t>
            </a:r>
            <a:r>
              <a:rPr sz="2118" b="1" spc="-44" dirty="0">
                <a:solidFill>
                  <a:srgbClr val="FFFFFF"/>
                </a:solidFill>
                <a:latin typeface="Tw Cen MT Condensed Extra Bold"/>
                <a:cs typeface="Tw Cen MT Condensed Extra Bold"/>
              </a:rPr>
              <a:t>R</a:t>
            </a:r>
            <a:r>
              <a:rPr sz="2118" b="1" dirty="0">
                <a:solidFill>
                  <a:srgbClr val="FFFFFF"/>
                </a:solidFill>
                <a:latin typeface="Tw Cen MT Condensed Extra Bold"/>
                <a:cs typeface="Tw Cen MT Condensed Extra Bold"/>
              </a:rPr>
              <a:t>	</a:t>
            </a:r>
            <a:r>
              <a:rPr sz="2118" b="1" spc="-44" dirty="0">
                <a:solidFill>
                  <a:srgbClr val="FFFFFF"/>
                </a:solidFill>
                <a:latin typeface="Tw Cen MT Condensed Extra Bold"/>
                <a:cs typeface="Tw Cen MT Condensed Extra Bold"/>
              </a:rPr>
              <a:t>C</a:t>
            </a:r>
            <a:r>
              <a:rPr sz="2118" b="1" dirty="0">
                <a:solidFill>
                  <a:srgbClr val="FFFFFF"/>
                </a:solidFill>
                <a:latin typeface="Tw Cen MT Condensed Extra Bold"/>
                <a:cs typeface="Tw Cen MT Condensed Extra Bold"/>
              </a:rPr>
              <a:t>	</a:t>
            </a:r>
            <a:r>
              <a:rPr sz="2118" b="1" spc="-44" dirty="0">
                <a:solidFill>
                  <a:srgbClr val="FFFFFF"/>
                </a:solidFill>
                <a:latin typeface="Tw Cen MT Condensed Extra Bold"/>
                <a:cs typeface="Tw Cen MT Condensed Extra Bold"/>
              </a:rPr>
              <a:t>E</a:t>
            </a:r>
            <a:endParaRPr sz="2118">
              <a:latin typeface="Tw Cen MT Condensed Extra Bold"/>
              <a:cs typeface="Tw Cen MT Condensed Extra Bold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912865" y="142314"/>
            <a:ext cx="1920688" cy="6587938"/>
            <a:chOff x="526580" y="161289"/>
            <a:chExt cx="2176780" cy="7466330"/>
          </a:xfrm>
        </p:grpSpPr>
        <p:sp>
          <p:nvSpPr>
            <p:cNvPr id="14" name="object 14"/>
            <p:cNvSpPr/>
            <p:nvPr/>
          </p:nvSpPr>
          <p:spPr>
            <a:xfrm>
              <a:off x="526580" y="161289"/>
              <a:ext cx="2176780" cy="7466330"/>
            </a:xfrm>
            <a:custGeom>
              <a:avLst/>
              <a:gdLst/>
              <a:ahLst/>
              <a:cxnLst/>
              <a:rect l="l" t="t" r="r" b="b"/>
              <a:pathLst>
                <a:path w="2176780" h="7466330">
                  <a:moveTo>
                    <a:pt x="2176272" y="0"/>
                  </a:moveTo>
                  <a:lnTo>
                    <a:pt x="0" y="0"/>
                  </a:lnTo>
                  <a:lnTo>
                    <a:pt x="0" y="7465949"/>
                  </a:lnTo>
                  <a:lnTo>
                    <a:pt x="2176272" y="7465949"/>
                  </a:lnTo>
                  <a:lnTo>
                    <a:pt x="2176272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pPr defTabSz="806867" fontAlgn="auto">
                <a:spcBef>
                  <a:spcPts val="0"/>
                </a:spcBef>
                <a:spcAft>
                  <a:spcPts val="0"/>
                </a:spcAft>
              </a:pPr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1200150" y="824102"/>
              <a:ext cx="839469" cy="6803390"/>
            </a:xfrm>
            <a:custGeom>
              <a:avLst/>
              <a:gdLst/>
              <a:ahLst/>
              <a:cxnLst/>
              <a:rect l="l" t="t" r="r" b="b"/>
              <a:pathLst>
                <a:path w="839469" h="6803390">
                  <a:moveTo>
                    <a:pt x="838962" y="0"/>
                  </a:moveTo>
                  <a:lnTo>
                    <a:pt x="0" y="0"/>
                  </a:lnTo>
                  <a:lnTo>
                    <a:pt x="0" y="6803135"/>
                  </a:lnTo>
                  <a:lnTo>
                    <a:pt x="838962" y="6803135"/>
                  </a:lnTo>
                  <a:lnTo>
                    <a:pt x="838962" y="0"/>
                  </a:lnTo>
                  <a:close/>
                </a:path>
              </a:pathLst>
            </a:custGeom>
            <a:solidFill>
              <a:srgbClr val="CCCCE6"/>
            </a:solidFill>
          </p:spPr>
          <p:txBody>
            <a:bodyPr wrap="square" lIns="0" tIns="0" rIns="0" bIns="0" rtlCol="0"/>
            <a:lstStyle/>
            <a:p>
              <a:pPr defTabSz="806867" fontAlgn="auto">
                <a:spcBef>
                  <a:spcPts val="0"/>
                </a:spcBef>
                <a:spcAft>
                  <a:spcPts val="0"/>
                </a:spcAft>
              </a:pPr>
              <a:endParaRPr sz="1588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6" name="object 16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0035" y="900264"/>
              <a:ext cx="1046822" cy="82261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0035" y="1781301"/>
              <a:ext cx="1046822" cy="85039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7455" y="3726103"/>
              <a:ext cx="1154239" cy="84589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0439" y="4759413"/>
              <a:ext cx="1146289" cy="76762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6647" y="5684088"/>
              <a:ext cx="872464" cy="86911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8908" y="6656057"/>
              <a:ext cx="870496" cy="91053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1293" y="2769527"/>
              <a:ext cx="1154353" cy="818095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707136" y="231393"/>
              <a:ext cx="1826260" cy="183515"/>
            </a:xfrm>
            <a:custGeom>
              <a:avLst/>
              <a:gdLst/>
              <a:ahLst/>
              <a:cxnLst/>
              <a:rect l="l" t="t" r="r" b="b"/>
              <a:pathLst>
                <a:path w="1826260" h="183515">
                  <a:moveTo>
                    <a:pt x="307708" y="142621"/>
                  </a:moveTo>
                  <a:lnTo>
                    <a:pt x="269951" y="131051"/>
                  </a:lnTo>
                  <a:lnTo>
                    <a:pt x="241147" y="98552"/>
                  </a:lnTo>
                  <a:lnTo>
                    <a:pt x="234670" y="90805"/>
                  </a:lnTo>
                  <a:lnTo>
                    <a:pt x="192112" y="39941"/>
                  </a:lnTo>
                  <a:lnTo>
                    <a:pt x="192112" y="90805"/>
                  </a:lnTo>
                  <a:lnTo>
                    <a:pt x="93624" y="90805"/>
                  </a:lnTo>
                  <a:lnTo>
                    <a:pt x="143497" y="32893"/>
                  </a:lnTo>
                  <a:lnTo>
                    <a:pt x="192112" y="90805"/>
                  </a:lnTo>
                  <a:lnTo>
                    <a:pt x="192112" y="39941"/>
                  </a:lnTo>
                  <a:lnTo>
                    <a:pt x="186220" y="32893"/>
                  </a:lnTo>
                  <a:lnTo>
                    <a:pt x="158711" y="0"/>
                  </a:lnTo>
                  <a:lnTo>
                    <a:pt x="151320" y="0"/>
                  </a:lnTo>
                  <a:lnTo>
                    <a:pt x="50507" y="117983"/>
                  </a:lnTo>
                  <a:lnTo>
                    <a:pt x="44107" y="125056"/>
                  </a:lnTo>
                  <a:lnTo>
                    <a:pt x="3378" y="142621"/>
                  </a:lnTo>
                  <a:lnTo>
                    <a:pt x="3378" y="146558"/>
                  </a:lnTo>
                  <a:lnTo>
                    <a:pt x="93624" y="146558"/>
                  </a:lnTo>
                  <a:lnTo>
                    <a:pt x="93624" y="142621"/>
                  </a:lnTo>
                  <a:lnTo>
                    <a:pt x="84162" y="142151"/>
                  </a:lnTo>
                  <a:lnTo>
                    <a:pt x="76530" y="141465"/>
                  </a:lnTo>
                  <a:lnTo>
                    <a:pt x="70700" y="140576"/>
                  </a:lnTo>
                  <a:lnTo>
                    <a:pt x="66675" y="139446"/>
                  </a:lnTo>
                  <a:lnTo>
                    <a:pt x="62522" y="137795"/>
                  </a:lnTo>
                  <a:lnTo>
                    <a:pt x="60439" y="135890"/>
                  </a:lnTo>
                  <a:lnTo>
                    <a:pt x="60502" y="130810"/>
                  </a:lnTo>
                  <a:lnTo>
                    <a:pt x="62839" y="126746"/>
                  </a:lnTo>
                  <a:lnTo>
                    <a:pt x="87071" y="98552"/>
                  </a:lnTo>
                  <a:lnTo>
                    <a:pt x="198031" y="98552"/>
                  </a:lnTo>
                  <a:lnTo>
                    <a:pt x="215353" y="119253"/>
                  </a:lnTo>
                  <a:lnTo>
                    <a:pt x="220992" y="125857"/>
                  </a:lnTo>
                  <a:lnTo>
                    <a:pt x="223812" y="130810"/>
                  </a:lnTo>
                  <a:lnTo>
                    <a:pt x="223812" y="136144"/>
                  </a:lnTo>
                  <a:lnTo>
                    <a:pt x="221805" y="138176"/>
                  </a:lnTo>
                  <a:lnTo>
                    <a:pt x="213766" y="141478"/>
                  </a:lnTo>
                  <a:lnTo>
                    <a:pt x="206057" y="142367"/>
                  </a:lnTo>
                  <a:lnTo>
                    <a:pt x="194640" y="142621"/>
                  </a:lnTo>
                  <a:lnTo>
                    <a:pt x="194640" y="146558"/>
                  </a:lnTo>
                  <a:lnTo>
                    <a:pt x="307708" y="146558"/>
                  </a:lnTo>
                  <a:lnTo>
                    <a:pt x="307708" y="142621"/>
                  </a:lnTo>
                  <a:close/>
                </a:path>
                <a:path w="1826260" h="183515">
                  <a:moveTo>
                    <a:pt x="706120" y="34798"/>
                  </a:moveTo>
                  <a:lnTo>
                    <a:pt x="704011" y="11049"/>
                  </a:lnTo>
                  <a:lnTo>
                    <a:pt x="703326" y="3302"/>
                  </a:lnTo>
                  <a:lnTo>
                    <a:pt x="490080" y="3302"/>
                  </a:lnTo>
                  <a:lnTo>
                    <a:pt x="490080" y="7239"/>
                  </a:lnTo>
                  <a:lnTo>
                    <a:pt x="507136" y="7239"/>
                  </a:lnTo>
                  <a:lnTo>
                    <a:pt x="513613" y="8001"/>
                  </a:lnTo>
                  <a:lnTo>
                    <a:pt x="531088" y="21336"/>
                  </a:lnTo>
                  <a:lnTo>
                    <a:pt x="531088" y="129794"/>
                  </a:lnTo>
                  <a:lnTo>
                    <a:pt x="500227" y="142621"/>
                  </a:lnTo>
                  <a:lnTo>
                    <a:pt x="490080" y="142621"/>
                  </a:lnTo>
                  <a:lnTo>
                    <a:pt x="490080" y="146558"/>
                  </a:lnTo>
                  <a:lnTo>
                    <a:pt x="613029" y="146558"/>
                  </a:lnTo>
                  <a:lnTo>
                    <a:pt x="613029" y="142621"/>
                  </a:lnTo>
                  <a:lnTo>
                    <a:pt x="596011" y="142621"/>
                  </a:lnTo>
                  <a:lnTo>
                    <a:pt x="589534" y="141859"/>
                  </a:lnTo>
                  <a:lnTo>
                    <a:pt x="578739" y="138811"/>
                  </a:lnTo>
                  <a:lnTo>
                    <a:pt x="575818" y="137287"/>
                  </a:lnTo>
                  <a:lnTo>
                    <a:pt x="574421" y="135509"/>
                  </a:lnTo>
                  <a:lnTo>
                    <a:pt x="572516" y="133223"/>
                  </a:lnTo>
                  <a:lnTo>
                    <a:pt x="571627" y="128397"/>
                  </a:lnTo>
                  <a:lnTo>
                    <a:pt x="571627" y="76200"/>
                  </a:lnTo>
                  <a:lnTo>
                    <a:pt x="633476" y="76200"/>
                  </a:lnTo>
                  <a:lnTo>
                    <a:pt x="640715" y="76835"/>
                  </a:lnTo>
                  <a:lnTo>
                    <a:pt x="661289" y="96266"/>
                  </a:lnTo>
                  <a:lnTo>
                    <a:pt x="669036" y="96266"/>
                  </a:lnTo>
                  <a:lnTo>
                    <a:pt x="669036" y="76200"/>
                  </a:lnTo>
                  <a:lnTo>
                    <a:pt x="669036" y="67437"/>
                  </a:lnTo>
                  <a:lnTo>
                    <a:pt x="669036" y="47752"/>
                  </a:lnTo>
                  <a:lnTo>
                    <a:pt x="661289" y="47752"/>
                  </a:lnTo>
                  <a:lnTo>
                    <a:pt x="623824" y="67437"/>
                  </a:lnTo>
                  <a:lnTo>
                    <a:pt x="571627" y="67437"/>
                  </a:lnTo>
                  <a:lnTo>
                    <a:pt x="571627" y="11049"/>
                  </a:lnTo>
                  <a:lnTo>
                    <a:pt x="634873" y="11049"/>
                  </a:lnTo>
                  <a:lnTo>
                    <a:pt x="675005" y="14605"/>
                  </a:lnTo>
                  <a:lnTo>
                    <a:pt x="698627" y="34798"/>
                  </a:lnTo>
                  <a:lnTo>
                    <a:pt x="706120" y="34798"/>
                  </a:lnTo>
                  <a:close/>
                </a:path>
                <a:path w="1826260" h="183515">
                  <a:moveTo>
                    <a:pt x="1293241" y="3302"/>
                  </a:moveTo>
                  <a:lnTo>
                    <a:pt x="1212088" y="3302"/>
                  </a:lnTo>
                  <a:lnTo>
                    <a:pt x="1109726" y="115443"/>
                  </a:lnTo>
                  <a:lnTo>
                    <a:pt x="1026896" y="26035"/>
                  </a:lnTo>
                  <a:lnTo>
                    <a:pt x="1005840" y="3302"/>
                  </a:lnTo>
                  <a:lnTo>
                    <a:pt x="924687" y="3302"/>
                  </a:lnTo>
                  <a:lnTo>
                    <a:pt x="924687" y="7239"/>
                  </a:lnTo>
                  <a:lnTo>
                    <a:pt x="932840" y="7366"/>
                  </a:lnTo>
                  <a:lnTo>
                    <a:pt x="939812" y="7734"/>
                  </a:lnTo>
                  <a:lnTo>
                    <a:pt x="965200" y="21717"/>
                  </a:lnTo>
                  <a:lnTo>
                    <a:pt x="965200" y="129794"/>
                  </a:lnTo>
                  <a:lnTo>
                    <a:pt x="934720" y="142621"/>
                  </a:lnTo>
                  <a:lnTo>
                    <a:pt x="924687" y="142621"/>
                  </a:lnTo>
                  <a:lnTo>
                    <a:pt x="924687" y="146558"/>
                  </a:lnTo>
                  <a:lnTo>
                    <a:pt x="1024382" y="146558"/>
                  </a:lnTo>
                  <a:lnTo>
                    <a:pt x="1024382" y="142621"/>
                  </a:lnTo>
                  <a:lnTo>
                    <a:pt x="1002919" y="142621"/>
                  </a:lnTo>
                  <a:lnTo>
                    <a:pt x="994791" y="141224"/>
                  </a:lnTo>
                  <a:lnTo>
                    <a:pt x="989457" y="138176"/>
                  </a:lnTo>
                  <a:lnTo>
                    <a:pt x="985774" y="136017"/>
                  </a:lnTo>
                  <a:lnTo>
                    <a:pt x="983869" y="130556"/>
                  </a:lnTo>
                  <a:lnTo>
                    <a:pt x="983869" y="26035"/>
                  </a:lnTo>
                  <a:lnTo>
                    <a:pt x="1094613" y="146558"/>
                  </a:lnTo>
                  <a:lnTo>
                    <a:pt x="1101471" y="146558"/>
                  </a:lnTo>
                  <a:lnTo>
                    <a:pt x="1130020" y="115443"/>
                  </a:lnTo>
                  <a:lnTo>
                    <a:pt x="1212088" y="26035"/>
                  </a:lnTo>
                  <a:lnTo>
                    <a:pt x="1212088" y="129794"/>
                  </a:lnTo>
                  <a:lnTo>
                    <a:pt x="1171448" y="142621"/>
                  </a:lnTo>
                  <a:lnTo>
                    <a:pt x="1171448" y="146558"/>
                  </a:lnTo>
                  <a:lnTo>
                    <a:pt x="1293241" y="146558"/>
                  </a:lnTo>
                  <a:lnTo>
                    <a:pt x="1293241" y="142621"/>
                  </a:lnTo>
                  <a:lnTo>
                    <a:pt x="1272032" y="142621"/>
                  </a:lnTo>
                  <a:lnTo>
                    <a:pt x="1263777" y="141224"/>
                  </a:lnTo>
                  <a:lnTo>
                    <a:pt x="1258570" y="138176"/>
                  </a:lnTo>
                  <a:lnTo>
                    <a:pt x="1254633" y="136017"/>
                  </a:lnTo>
                  <a:lnTo>
                    <a:pt x="1252601" y="130556"/>
                  </a:lnTo>
                  <a:lnTo>
                    <a:pt x="1252601" y="26035"/>
                  </a:lnTo>
                  <a:lnTo>
                    <a:pt x="1252601" y="20066"/>
                  </a:lnTo>
                  <a:lnTo>
                    <a:pt x="1254125" y="14986"/>
                  </a:lnTo>
                  <a:lnTo>
                    <a:pt x="1283335" y="7239"/>
                  </a:lnTo>
                  <a:lnTo>
                    <a:pt x="1293241" y="7239"/>
                  </a:lnTo>
                  <a:lnTo>
                    <a:pt x="1293241" y="3302"/>
                  </a:lnTo>
                  <a:close/>
                </a:path>
                <a:path w="1826260" h="183515">
                  <a:moveTo>
                    <a:pt x="1768729" y="112903"/>
                  </a:moveTo>
                  <a:lnTo>
                    <a:pt x="1762125" y="110871"/>
                  </a:lnTo>
                  <a:lnTo>
                    <a:pt x="1749615" y="118999"/>
                  </a:lnTo>
                  <a:lnTo>
                    <a:pt x="1737639" y="125653"/>
                  </a:lnTo>
                  <a:lnTo>
                    <a:pt x="1692287" y="139090"/>
                  </a:lnTo>
                  <a:lnTo>
                    <a:pt x="1665986" y="140589"/>
                  </a:lnTo>
                  <a:lnTo>
                    <a:pt x="1650403" y="140119"/>
                  </a:lnTo>
                  <a:lnTo>
                    <a:pt x="1608836" y="132969"/>
                  </a:lnTo>
                  <a:lnTo>
                    <a:pt x="1571371" y="110998"/>
                  </a:lnTo>
                  <a:lnTo>
                    <a:pt x="1558925" y="77343"/>
                  </a:lnTo>
                  <a:lnTo>
                    <a:pt x="1559737" y="66040"/>
                  </a:lnTo>
                  <a:lnTo>
                    <a:pt x="1579321" y="30543"/>
                  </a:lnTo>
                  <a:lnTo>
                    <a:pt x="1620177" y="11696"/>
                  </a:lnTo>
                  <a:lnTo>
                    <a:pt x="1659890" y="7620"/>
                  </a:lnTo>
                  <a:lnTo>
                    <a:pt x="1676311" y="8229"/>
                  </a:lnTo>
                  <a:lnTo>
                    <a:pt x="1718183" y="17272"/>
                  </a:lnTo>
                  <a:lnTo>
                    <a:pt x="1755648" y="48768"/>
                  </a:lnTo>
                  <a:lnTo>
                    <a:pt x="1762125" y="48768"/>
                  </a:lnTo>
                  <a:lnTo>
                    <a:pt x="1756956" y="9906"/>
                  </a:lnTo>
                  <a:lnTo>
                    <a:pt x="1755648" y="0"/>
                  </a:lnTo>
                  <a:lnTo>
                    <a:pt x="1748282" y="0"/>
                  </a:lnTo>
                  <a:lnTo>
                    <a:pt x="1734312" y="9906"/>
                  </a:lnTo>
                  <a:lnTo>
                    <a:pt x="1727962" y="9906"/>
                  </a:lnTo>
                  <a:lnTo>
                    <a:pt x="1723771" y="9144"/>
                  </a:lnTo>
                  <a:lnTo>
                    <a:pt x="1717802" y="7620"/>
                  </a:lnTo>
                  <a:lnTo>
                    <a:pt x="1702600" y="4292"/>
                  </a:lnTo>
                  <a:lnTo>
                    <a:pt x="1687322" y="1905"/>
                  </a:lnTo>
                  <a:lnTo>
                    <a:pt x="1671929" y="482"/>
                  </a:lnTo>
                  <a:lnTo>
                    <a:pt x="1656461" y="0"/>
                  </a:lnTo>
                  <a:lnTo>
                    <a:pt x="1636903" y="622"/>
                  </a:lnTo>
                  <a:lnTo>
                    <a:pt x="1582801" y="9906"/>
                  </a:lnTo>
                  <a:lnTo>
                    <a:pt x="1540471" y="29273"/>
                  </a:lnTo>
                  <a:lnTo>
                    <a:pt x="1511871" y="66624"/>
                  </a:lnTo>
                  <a:lnTo>
                    <a:pt x="1510665" y="77089"/>
                  </a:lnTo>
                  <a:lnTo>
                    <a:pt x="1512493" y="90004"/>
                  </a:lnTo>
                  <a:lnTo>
                    <a:pt x="1539875" y="123444"/>
                  </a:lnTo>
                  <a:lnTo>
                    <a:pt x="1586992" y="143230"/>
                  </a:lnTo>
                  <a:lnTo>
                    <a:pt x="1650111" y="149860"/>
                  </a:lnTo>
                  <a:lnTo>
                    <a:pt x="1669224" y="149313"/>
                  </a:lnTo>
                  <a:lnTo>
                    <a:pt x="1686979" y="147662"/>
                  </a:lnTo>
                  <a:lnTo>
                    <a:pt x="1703374" y="144881"/>
                  </a:lnTo>
                  <a:lnTo>
                    <a:pt x="1718437" y="140970"/>
                  </a:lnTo>
                  <a:lnTo>
                    <a:pt x="1719465" y="140589"/>
                  </a:lnTo>
                  <a:lnTo>
                    <a:pt x="1732356" y="135877"/>
                  </a:lnTo>
                  <a:lnTo>
                    <a:pt x="1745386" y="129514"/>
                  </a:lnTo>
                  <a:lnTo>
                    <a:pt x="1757502" y="121869"/>
                  </a:lnTo>
                  <a:lnTo>
                    <a:pt x="1768729" y="112903"/>
                  </a:lnTo>
                  <a:close/>
                </a:path>
                <a:path w="1826260" h="183515">
                  <a:moveTo>
                    <a:pt x="1825752" y="164858"/>
                  </a:moveTo>
                  <a:lnTo>
                    <a:pt x="0" y="164858"/>
                  </a:lnTo>
                  <a:lnTo>
                    <a:pt x="0" y="183134"/>
                  </a:lnTo>
                  <a:lnTo>
                    <a:pt x="1825752" y="183134"/>
                  </a:lnTo>
                  <a:lnTo>
                    <a:pt x="1825752" y="1648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806867" fontAlgn="auto">
                <a:spcBef>
                  <a:spcPts val="0"/>
                </a:spcBef>
                <a:spcAft>
                  <a:spcPts val="0"/>
                </a:spcAft>
              </a:pPr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24" name="object 24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2730" y="3133040"/>
            <a:ext cx="665460" cy="618317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6156847" y="880944"/>
            <a:ext cx="2649071" cy="2042282"/>
          </a:xfrm>
          <a:prstGeom prst="rect">
            <a:avLst/>
          </a:prstGeom>
        </p:spPr>
        <p:txBody>
          <a:bodyPr vert="horz" wrap="square" lIns="0" tIns="25773" rIns="0" bIns="0" rtlCol="0">
            <a:spAutoFit/>
          </a:bodyPr>
          <a:lstStyle/>
          <a:p>
            <a:pPr marL="2241" algn="ctr" defTabSz="806867" fontAlgn="auto">
              <a:spcBef>
                <a:spcPts val="202"/>
              </a:spcBef>
              <a:spcAft>
                <a:spcPts val="0"/>
              </a:spcAft>
            </a:pPr>
            <a:r>
              <a:rPr sz="1235" u="sng" kern="0" dirty="0">
                <a:solidFill>
                  <a:srgbClr val="000080"/>
                </a:solidFill>
                <a:uFill>
                  <a:solidFill>
                    <a:srgbClr val="000080"/>
                  </a:solidFill>
                </a:uFill>
                <a:latin typeface="Franklin Gothic Book"/>
                <a:cs typeface="Franklin Gothic Book"/>
              </a:rPr>
              <a:t>WHO WE </a:t>
            </a:r>
            <a:r>
              <a:rPr sz="1235" u="sng" kern="0" spc="-22" dirty="0">
                <a:solidFill>
                  <a:srgbClr val="000080"/>
                </a:solidFill>
                <a:uFill>
                  <a:solidFill>
                    <a:srgbClr val="000080"/>
                  </a:solidFill>
                </a:uFill>
                <a:latin typeface="Franklin Gothic Book"/>
                <a:cs typeface="Franklin Gothic Book"/>
              </a:rPr>
              <a:t>ARE</a:t>
            </a:r>
            <a:endParaRPr sz="1235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11206" marR="4483" indent="-560" algn="ctr" defTabSz="806867" fontAlgn="auto">
              <a:lnSpc>
                <a:spcPct val="103899"/>
              </a:lnSpc>
              <a:spcBef>
                <a:spcPts val="35"/>
              </a:spcBef>
              <a:spcAft>
                <a:spcPts val="0"/>
              </a:spcAft>
            </a:pP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Air</a:t>
            </a:r>
            <a:r>
              <a:rPr sz="882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Force</a:t>
            </a:r>
            <a:r>
              <a:rPr sz="882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Materiel</a:t>
            </a:r>
            <a:r>
              <a:rPr sz="882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Command</a:t>
            </a:r>
            <a:r>
              <a:rPr sz="882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(AFMC)</a:t>
            </a:r>
            <a:r>
              <a:rPr sz="882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is</a:t>
            </a:r>
            <a:r>
              <a:rPr sz="882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the</a:t>
            </a:r>
            <a:r>
              <a:rPr sz="882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world’s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leader</a:t>
            </a:r>
            <a:r>
              <a:rPr sz="882" kern="0" spc="-31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in</a:t>
            </a:r>
            <a:r>
              <a:rPr sz="882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developing</a:t>
            </a:r>
            <a:r>
              <a:rPr sz="882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and</a:t>
            </a:r>
            <a:r>
              <a:rPr sz="882" kern="0" spc="-26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sustaining</a:t>
            </a:r>
            <a:r>
              <a:rPr sz="882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war-</a:t>
            </a:r>
            <a:r>
              <a:rPr sz="882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winning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expeditionary</a:t>
            </a:r>
            <a:r>
              <a:rPr sz="882" kern="0" spc="-31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capabilities.</a:t>
            </a:r>
            <a:r>
              <a:rPr sz="882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To</a:t>
            </a:r>
            <a:r>
              <a:rPr sz="882" kern="0" spc="-31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achieve</a:t>
            </a:r>
            <a:r>
              <a:rPr sz="882" kern="0" spc="-31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this</a:t>
            </a:r>
            <a:r>
              <a:rPr sz="882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mission,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AFMC</a:t>
            </a:r>
            <a:r>
              <a:rPr sz="882" kern="0" spc="-31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leverages</a:t>
            </a:r>
            <a:r>
              <a:rPr sz="882" kern="0" spc="-26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the</a:t>
            </a:r>
            <a:r>
              <a:rPr sz="882" kern="0" spc="-31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innovation</a:t>
            </a:r>
            <a:r>
              <a:rPr sz="882" kern="0" spc="-26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&amp;</a:t>
            </a:r>
            <a:r>
              <a:rPr sz="882" kern="0" spc="-31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expertise</a:t>
            </a:r>
            <a:r>
              <a:rPr sz="882" kern="0" spc="-31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of</a:t>
            </a:r>
            <a:r>
              <a:rPr sz="882" kern="0" spc="441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thousands</a:t>
            </a:r>
            <a:r>
              <a:rPr sz="882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of</a:t>
            </a:r>
            <a:r>
              <a:rPr sz="882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Small</a:t>
            </a:r>
            <a:r>
              <a:rPr sz="882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Businesses</a:t>
            </a:r>
            <a:r>
              <a:rPr sz="882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such</a:t>
            </a:r>
            <a:r>
              <a:rPr sz="882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as</a:t>
            </a:r>
            <a:r>
              <a:rPr sz="882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YOU.</a:t>
            </a:r>
            <a:r>
              <a:rPr sz="882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The</a:t>
            </a:r>
            <a:r>
              <a:rPr sz="882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AFMC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mission</a:t>
            </a:r>
            <a:r>
              <a:rPr sz="882" kern="0" spc="-26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is</a:t>
            </a:r>
            <a:r>
              <a:rPr sz="882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executed</a:t>
            </a:r>
            <a:r>
              <a:rPr sz="882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across</a:t>
            </a:r>
            <a:r>
              <a:rPr sz="882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six</a:t>
            </a:r>
            <a:r>
              <a:rPr sz="882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Centers,</a:t>
            </a:r>
            <a:r>
              <a:rPr sz="882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with</a:t>
            </a:r>
            <a:r>
              <a:rPr sz="882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each</a:t>
            </a:r>
            <a:r>
              <a:rPr sz="882" kern="0" spc="441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Center</a:t>
            </a:r>
            <a:r>
              <a:rPr sz="882" kern="0" spc="-26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focused</a:t>
            </a:r>
            <a:r>
              <a:rPr sz="882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on</a:t>
            </a:r>
            <a:r>
              <a:rPr sz="882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</a:t>
            </a:r>
            <a:r>
              <a:rPr sz="882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particular</a:t>
            </a:r>
            <a:r>
              <a:rPr sz="882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mission;</a:t>
            </a:r>
            <a:r>
              <a:rPr sz="882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e.g.,</a:t>
            </a:r>
            <a:r>
              <a:rPr sz="882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R&amp;D,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weapon</a:t>
            </a:r>
            <a:r>
              <a:rPr sz="882" kern="0" spc="-31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system</a:t>
            </a:r>
            <a:r>
              <a:rPr sz="882" kern="0" spc="-31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life</a:t>
            </a:r>
            <a:r>
              <a:rPr sz="882" kern="0" spc="-31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cycle</a:t>
            </a:r>
            <a:r>
              <a:rPr sz="882" kern="0" spc="-26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management,</a:t>
            </a:r>
            <a:r>
              <a:rPr sz="882" kern="0" spc="-31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sustainment,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test</a:t>
            </a:r>
            <a:r>
              <a:rPr sz="882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and</a:t>
            </a:r>
            <a:r>
              <a:rPr sz="882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evaluation,</a:t>
            </a:r>
            <a:r>
              <a:rPr sz="882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nuclear,</a:t>
            </a:r>
            <a:r>
              <a:rPr sz="882" kern="0" spc="-31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and</a:t>
            </a:r>
            <a:r>
              <a:rPr sz="882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installation</a:t>
            </a:r>
            <a:r>
              <a:rPr sz="882" kern="0" spc="-26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support.</a:t>
            </a:r>
            <a:endParaRPr sz="882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42024" marR="34740" indent="-2241" algn="ctr" defTabSz="806867" fontAlgn="auto">
              <a:lnSpc>
                <a:spcPct val="104000"/>
              </a:lnSpc>
              <a:spcBef>
                <a:spcPts val="0"/>
              </a:spcBef>
              <a:spcAft>
                <a:spcPts val="0"/>
              </a:spcAft>
            </a:pP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Utilizing</a:t>
            </a:r>
            <a:r>
              <a:rPr sz="882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the</a:t>
            </a:r>
            <a:r>
              <a:rPr sz="882" kern="0" spc="-26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contacts</a:t>
            </a:r>
            <a:r>
              <a:rPr sz="882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in</a:t>
            </a:r>
            <a:r>
              <a:rPr sz="882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this</a:t>
            </a:r>
            <a:r>
              <a:rPr sz="882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brochure,</a:t>
            </a:r>
            <a:r>
              <a:rPr sz="882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you</a:t>
            </a:r>
            <a:r>
              <a:rPr sz="882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can</a:t>
            </a:r>
            <a:r>
              <a:rPr sz="882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make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contact</a:t>
            </a:r>
            <a:r>
              <a:rPr sz="882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with</a:t>
            </a:r>
            <a:r>
              <a:rPr sz="882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the</a:t>
            </a:r>
            <a:r>
              <a:rPr sz="882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Center</a:t>
            </a:r>
            <a:r>
              <a:rPr sz="882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your</a:t>
            </a:r>
            <a:r>
              <a:rPr sz="882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company</a:t>
            </a:r>
            <a:r>
              <a:rPr sz="882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is</a:t>
            </a:r>
            <a:r>
              <a:rPr sz="882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best</a:t>
            </a:r>
            <a:r>
              <a:rPr sz="882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suited</a:t>
            </a:r>
            <a:r>
              <a:rPr sz="882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to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support.</a:t>
            </a:r>
            <a:r>
              <a:rPr sz="882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We</a:t>
            </a:r>
            <a:r>
              <a:rPr sz="882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look</a:t>
            </a:r>
            <a:r>
              <a:rPr sz="882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forward</a:t>
            </a:r>
            <a:r>
              <a:rPr sz="882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to</a:t>
            </a:r>
            <a:r>
              <a:rPr sz="882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working</a:t>
            </a:r>
            <a:r>
              <a:rPr sz="882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with</a:t>
            </a:r>
            <a:r>
              <a:rPr sz="882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you</a:t>
            </a:r>
            <a:r>
              <a:rPr sz="882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in</a:t>
            </a:r>
            <a:r>
              <a:rPr sz="882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the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defense</a:t>
            </a:r>
            <a:r>
              <a:rPr sz="882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of</a:t>
            </a:r>
            <a:r>
              <a:rPr sz="882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our</a:t>
            </a:r>
            <a:r>
              <a:rPr sz="882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nation!</a:t>
            </a:r>
            <a:endParaRPr sz="882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040233" y="1331841"/>
            <a:ext cx="2609290" cy="1287883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31151" marR="292489" indent="268956" defTabSz="806867" fontAlgn="auto">
              <a:lnSpc>
                <a:spcPct val="135000"/>
              </a:lnSpc>
              <a:spcBef>
                <a:spcPts val="88"/>
              </a:spcBef>
              <a:spcAft>
                <a:spcPts val="0"/>
              </a:spcAft>
            </a:pPr>
            <a:r>
              <a:rPr sz="1412" u="sng" kern="0" dirty="0">
                <a:solidFill>
                  <a:srgbClr val="00005F"/>
                </a:solidFill>
                <a:uFill>
                  <a:solidFill>
                    <a:srgbClr val="00005F"/>
                  </a:solidFill>
                </a:uFill>
                <a:latin typeface="Franklin Gothic Book"/>
                <a:cs typeface="Franklin Gothic Book"/>
              </a:rPr>
              <a:t>SIX</a:t>
            </a:r>
            <a:r>
              <a:rPr sz="1412" u="sng" kern="0" spc="-57" dirty="0">
                <a:solidFill>
                  <a:srgbClr val="00005F"/>
                </a:solidFill>
                <a:uFill>
                  <a:solidFill>
                    <a:srgbClr val="00005F"/>
                  </a:solidFill>
                </a:uFill>
                <a:latin typeface="Franklin Gothic Book"/>
                <a:cs typeface="Franklin Gothic Book"/>
              </a:rPr>
              <a:t> </a:t>
            </a:r>
            <a:r>
              <a:rPr sz="1412" u="sng" kern="0" dirty="0">
                <a:solidFill>
                  <a:srgbClr val="00005F"/>
                </a:solidFill>
                <a:uFill>
                  <a:solidFill>
                    <a:srgbClr val="00005F"/>
                  </a:solidFill>
                </a:uFill>
                <a:latin typeface="Franklin Gothic Book"/>
                <a:cs typeface="Franklin Gothic Book"/>
              </a:rPr>
              <a:t>EASY</a:t>
            </a:r>
            <a:r>
              <a:rPr sz="1412" u="sng" kern="0" spc="-49" dirty="0">
                <a:solidFill>
                  <a:srgbClr val="00005F"/>
                </a:solidFill>
                <a:uFill>
                  <a:solidFill>
                    <a:srgbClr val="00005F"/>
                  </a:solidFill>
                </a:uFill>
                <a:latin typeface="Franklin Gothic Book"/>
                <a:cs typeface="Franklin Gothic Book"/>
              </a:rPr>
              <a:t> </a:t>
            </a:r>
            <a:r>
              <a:rPr sz="1412" u="sng" kern="0" dirty="0">
                <a:solidFill>
                  <a:srgbClr val="00005F"/>
                </a:solidFill>
                <a:uFill>
                  <a:solidFill>
                    <a:srgbClr val="00005F"/>
                  </a:solidFill>
                </a:uFill>
                <a:latin typeface="Franklin Gothic Book"/>
                <a:cs typeface="Franklin Gothic Book"/>
              </a:rPr>
              <a:t>STEPS</a:t>
            </a:r>
            <a:r>
              <a:rPr sz="1412" u="sng" kern="0" spc="-49" dirty="0">
                <a:solidFill>
                  <a:srgbClr val="00005F"/>
                </a:solidFill>
                <a:uFill>
                  <a:solidFill>
                    <a:srgbClr val="00005F"/>
                  </a:solidFill>
                </a:uFill>
                <a:latin typeface="Franklin Gothic Book"/>
                <a:cs typeface="Franklin Gothic Book"/>
              </a:rPr>
              <a:t> </a:t>
            </a:r>
            <a:r>
              <a:rPr sz="1412" u="sng" kern="0" spc="-22" dirty="0">
                <a:solidFill>
                  <a:srgbClr val="00005F"/>
                </a:solidFill>
                <a:uFill>
                  <a:solidFill>
                    <a:srgbClr val="00005F"/>
                  </a:solidFill>
                </a:uFill>
                <a:latin typeface="Franklin Gothic Book"/>
                <a:cs typeface="Franklin Gothic Book"/>
              </a:rPr>
              <a:t>TO</a:t>
            </a:r>
            <a:r>
              <a:rPr sz="1412" kern="0" spc="441" dirty="0">
                <a:solidFill>
                  <a:srgbClr val="00005F"/>
                </a:solidFill>
                <a:latin typeface="Franklin Gothic Book"/>
                <a:cs typeface="Franklin Gothic Book"/>
              </a:rPr>
              <a:t> </a:t>
            </a:r>
            <a:r>
              <a:rPr sz="1412" u="sng" kern="0" dirty="0">
                <a:solidFill>
                  <a:srgbClr val="00005F"/>
                </a:solidFill>
                <a:uFill>
                  <a:solidFill>
                    <a:srgbClr val="00005F"/>
                  </a:solidFill>
                </a:uFill>
                <a:latin typeface="Franklin Gothic Book"/>
                <a:cs typeface="Franklin Gothic Book"/>
              </a:rPr>
              <a:t>DO</a:t>
            </a:r>
            <a:r>
              <a:rPr sz="1412" u="sng" kern="0" spc="-35" dirty="0">
                <a:solidFill>
                  <a:srgbClr val="00005F"/>
                </a:solidFill>
                <a:uFill>
                  <a:solidFill>
                    <a:srgbClr val="00005F"/>
                  </a:solidFill>
                </a:uFill>
                <a:latin typeface="Franklin Gothic Book"/>
                <a:cs typeface="Franklin Gothic Book"/>
              </a:rPr>
              <a:t> </a:t>
            </a:r>
            <a:r>
              <a:rPr sz="1412" u="sng" kern="0" dirty="0">
                <a:solidFill>
                  <a:srgbClr val="00005F"/>
                </a:solidFill>
                <a:uFill>
                  <a:solidFill>
                    <a:srgbClr val="00005F"/>
                  </a:solidFill>
                </a:uFill>
                <a:latin typeface="Franklin Gothic Book"/>
                <a:cs typeface="Franklin Gothic Book"/>
              </a:rPr>
              <a:t>BUSINESS</a:t>
            </a:r>
            <a:r>
              <a:rPr sz="1412" u="sng" kern="0" spc="-40" dirty="0">
                <a:solidFill>
                  <a:srgbClr val="00005F"/>
                </a:solidFill>
                <a:uFill>
                  <a:solidFill>
                    <a:srgbClr val="00005F"/>
                  </a:solidFill>
                </a:uFill>
                <a:latin typeface="Franklin Gothic Book"/>
                <a:cs typeface="Franklin Gothic Book"/>
              </a:rPr>
              <a:t> </a:t>
            </a:r>
            <a:r>
              <a:rPr sz="1412" u="sng" kern="0" dirty="0">
                <a:solidFill>
                  <a:srgbClr val="00005F"/>
                </a:solidFill>
                <a:uFill>
                  <a:solidFill>
                    <a:srgbClr val="00005F"/>
                  </a:solidFill>
                </a:uFill>
                <a:latin typeface="Franklin Gothic Book"/>
                <a:cs typeface="Franklin Gothic Book"/>
              </a:rPr>
              <a:t>WITH</a:t>
            </a:r>
            <a:r>
              <a:rPr sz="1412" u="sng" kern="0" spc="-44" dirty="0">
                <a:solidFill>
                  <a:srgbClr val="00005F"/>
                </a:solidFill>
                <a:uFill>
                  <a:solidFill>
                    <a:srgbClr val="00005F"/>
                  </a:solidFill>
                </a:uFill>
                <a:latin typeface="Franklin Gothic Book"/>
                <a:cs typeface="Franklin Gothic Book"/>
              </a:rPr>
              <a:t> </a:t>
            </a:r>
            <a:r>
              <a:rPr sz="1412" u="sng" kern="0" spc="-18" dirty="0">
                <a:solidFill>
                  <a:srgbClr val="00005F"/>
                </a:solidFill>
                <a:uFill>
                  <a:solidFill>
                    <a:srgbClr val="00005F"/>
                  </a:solidFill>
                </a:uFill>
                <a:latin typeface="Franklin Gothic Book"/>
                <a:cs typeface="Franklin Gothic Book"/>
              </a:rPr>
              <a:t>AFMC</a:t>
            </a:r>
            <a:endParaRPr sz="1412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212363" indent="-201156" defTabSz="806867" fontAlgn="auto">
              <a:spcBef>
                <a:spcPts val="640"/>
              </a:spcBef>
              <a:spcAft>
                <a:spcPts val="0"/>
              </a:spcAft>
              <a:buFontTx/>
              <a:buAutoNum type="arabicPeriod"/>
              <a:tabLst>
                <a:tab pos="212363" algn="l"/>
              </a:tabLst>
            </a:pP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Obtain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DUNS</a:t>
            </a:r>
            <a:r>
              <a:rPr sz="706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Number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and</a:t>
            </a:r>
            <a:r>
              <a:rPr sz="706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register</a:t>
            </a:r>
            <a:r>
              <a:rPr sz="706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in</a:t>
            </a:r>
            <a:r>
              <a:rPr sz="706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the</a:t>
            </a:r>
            <a:r>
              <a:rPr sz="706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System</a:t>
            </a:r>
            <a:r>
              <a:rPr sz="706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for</a:t>
            </a:r>
            <a:r>
              <a:rPr sz="706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Award</a:t>
            </a:r>
            <a:endParaRPr sz="706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212923" defTabSz="806867" fontAlgn="auto">
              <a:spcBef>
                <a:spcPts val="35"/>
              </a:spcBef>
              <a:spcAft>
                <a:spcPts val="0"/>
              </a:spcAft>
            </a:pP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Management.</a:t>
            </a:r>
            <a:r>
              <a:rPr sz="706" kern="0" spc="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(</a:t>
            </a:r>
            <a:r>
              <a:rPr sz="706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  <a:hlinkClick r:id="rId18"/>
              </a:rPr>
              <a:t>www.fedgov.dnb.com</a:t>
            </a:r>
            <a:r>
              <a:rPr sz="706" kern="0" spc="26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and</a:t>
            </a:r>
            <a:r>
              <a:rPr sz="706" kern="0" spc="26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SAM.gov)</a:t>
            </a:r>
            <a:endParaRPr sz="706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212923" marR="4483" indent="-201717" defTabSz="806867" fontAlgn="auto">
              <a:lnSpc>
                <a:spcPct val="103800"/>
              </a:lnSpc>
              <a:spcBef>
                <a:spcPts val="529"/>
              </a:spcBef>
              <a:spcAft>
                <a:spcPts val="0"/>
              </a:spcAft>
              <a:buFontTx/>
              <a:buAutoNum type="arabicPeriod" startAt="2"/>
              <a:tabLst>
                <a:tab pos="212923" algn="l"/>
              </a:tabLst>
            </a:pP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If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you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would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like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to</a:t>
            </a:r>
            <a:r>
              <a:rPr sz="706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compete</a:t>
            </a:r>
            <a:r>
              <a:rPr sz="706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for</a:t>
            </a:r>
            <a:r>
              <a:rPr sz="706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special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small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business</a:t>
            </a:r>
            <a:r>
              <a:rPr sz="706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set-</a:t>
            </a:r>
            <a:r>
              <a:rPr sz="706" kern="0" spc="441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aside</a:t>
            </a:r>
            <a:r>
              <a:rPr sz="706" kern="0" spc="-26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contracts,</a:t>
            </a:r>
            <a:r>
              <a:rPr sz="706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contact</a:t>
            </a:r>
            <a:r>
              <a:rPr sz="706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and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register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with</a:t>
            </a:r>
            <a:r>
              <a:rPr sz="706" kern="0" spc="-26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your</a:t>
            </a:r>
            <a:r>
              <a:rPr sz="706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local</a:t>
            </a:r>
            <a:r>
              <a:rPr sz="706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SBA</a:t>
            </a:r>
            <a:r>
              <a:rPr sz="706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Office.</a:t>
            </a:r>
            <a:r>
              <a:rPr sz="706" kern="0" spc="441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Examples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of</a:t>
            </a:r>
            <a:r>
              <a:rPr sz="706" kern="0" spc="-26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Small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Business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Set-asides</a:t>
            </a:r>
            <a:r>
              <a:rPr sz="706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include:</a:t>
            </a:r>
            <a:endParaRPr sz="706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240594" y="2697621"/>
            <a:ext cx="2437279" cy="687670"/>
          </a:xfrm>
          <a:prstGeom prst="rect">
            <a:avLst/>
          </a:prstGeom>
        </p:spPr>
        <p:txBody>
          <a:bodyPr vert="horz" wrap="square" lIns="0" tIns="26334" rIns="0" bIns="0" rtlCol="0">
            <a:spAutoFit/>
          </a:bodyPr>
          <a:lstStyle/>
          <a:p>
            <a:pPr marL="214044" indent="-202837" defTabSz="806867" fontAlgn="auto">
              <a:spcBef>
                <a:spcPts val="207"/>
              </a:spcBef>
              <a:spcAft>
                <a:spcPts val="0"/>
              </a:spcAft>
              <a:buSzPct val="125000"/>
              <a:buFont typeface="Symbol"/>
              <a:buChar char=""/>
              <a:tabLst>
                <a:tab pos="214044" algn="l"/>
              </a:tabLst>
            </a:pP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8(a)</a:t>
            </a:r>
            <a:r>
              <a:rPr sz="706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Business</a:t>
            </a:r>
            <a:r>
              <a:rPr sz="706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Development</a:t>
            </a:r>
            <a:endParaRPr sz="706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214044" indent="-202837" defTabSz="806867" fontAlgn="auto">
              <a:spcBef>
                <a:spcPts val="318"/>
              </a:spcBef>
              <a:spcAft>
                <a:spcPts val="0"/>
              </a:spcAft>
              <a:buSzPct val="125000"/>
              <a:buFont typeface="Symbol"/>
              <a:buChar char=""/>
              <a:tabLst>
                <a:tab pos="214044" algn="l"/>
              </a:tabLst>
            </a:pPr>
            <a:r>
              <a:rPr sz="706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HUBZone</a:t>
            </a:r>
            <a:endParaRPr sz="706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214044" marR="285765" indent="-203397" defTabSz="806867" fontAlgn="auto">
              <a:lnSpc>
                <a:spcPct val="112500"/>
              </a:lnSpc>
              <a:spcBef>
                <a:spcPts val="212"/>
              </a:spcBef>
              <a:spcAft>
                <a:spcPts val="0"/>
              </a:spcAft>
              <a:buSzPct val="125000"/>
              <a:buFont typeface="Symbol"/>
              <a:buChar char=""/>
              <a:tabLst>
                <a:tab pos="214044" algn="l"/>
              </a:tabLst>
            </a:pP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Economically</a:t>
            </a:r>
            <a:r>
              <a:rPr sz="706" kern="0" spc="35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Disadvantaged/Women-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Owned</a:t>
            </a:r>
            <a:r>
              <a:rPr sz="706" kern="0" spc="35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Small</a:t>
            </a:r>
            <a:r>
              <a:rPr sz="706" kern="0" spc="441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Business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Programs</a:t>
            </a:r>
            <a:endParaRPr sz="706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214044" indent="-202837" defTabSz="806867" fontAlgn="auto">
              <a:spcBef>
                <a:spcPts val="234"/>
              </a:spcBef>
              <a:spcAft>
                <a:spcPts val="0"/>
              </a:spcAft>
              <a:buSzPct val="125000"/>
              <a:buFont typeface="Symbol"/>
              <a:buChar char=""/>
              <a:tabLst>
                <a:tab pos="214044" algn="l"/>
              </a:tabLst>
            </a:pPr>
            <a:r>
              <a:rPr sz="706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Service-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Disabled</a:t>
            </a:r>
            <a:r>
              <a:rPr sz="706" kern="0" spc="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Veteran-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Owned</a:t>
            </a:r>
            <a:r>
              <a:rPr sz="706" kern="0" spc="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Small Business</a:t>
            </a:r>
            <a:r>
              <a:rPr sz="706" kern="0" spc="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Concerns</a:t>
            </a:r>
            <a:endParaRPr sz="706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040233" y="3456006"/>
            <a:ext cx="2602566" cy="2000017"/>
          </a:xfrm>
          <a:prstGeom prst="rect">
            <a:avLst/>
          </a:prstGeom>
        </p:spPr>
        <p:txBody>
          <a:bodyPr vert="horz" wrap="square" lIns="0" tIns="7284" rIns="0" bIns="0" rtlCol="0">
            <a:spAutoFit/>
          </a:bodyPr>
          <a:lstStyle/>
          <a:p>
            <a:pPr marL="212923" marR="29137" indent="-201717" defTabSz="806867" fontAlgn="auto">
              <a:lnSpc>
                <a:spcPct val="104000"/>
              </a:lnSpc>
              <a:spcBef>
                <a:spcPts val="57"/>
              </a:spcBef>
              <a:spcAft>
                <a:spcPts val="0"/>
              </a:spcAft>
              <a:buFontTx/>
              <a:buAutoNum type="arabicPeriod" startAt="3"/>
              <a:tabLst>
                <a:tab pos="212923" algn="l"/>
              </a:tabLst>
            </a:pP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Determine</a:t>
            </a:r>
            <a:r>
              <a:rPr sz="706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your Federal</a:t>
            </a:r>
            <a:r>
              <a:rPr sz="706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Supply</a:t>
            </a:r>
            <a:r>
              <a:rPr sz="706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Classification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(FSC)</a:t>
            </a:r>
            <a:r>
              <a:rPr sz="706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&amp;</a:t>
            </a:r>
            <a:r>
              <a:rPr sz="706" kern="0" spc="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North</a:t>
            </a:r>
            <a:r>
              <a:rPr sz="706" kern="0" spc="441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American</a:t>
            </a:r>
            <a:r>
              <a:rPr sz="706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Industry</a:t>
            </a:r>
            <a:r>
              <a:rPr sz="706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Classification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System</a:t>
            </a:r>
            <a:r>
              <a:rPr sz="706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Codes (NAICS).</a:t>
            </a:r>
            <a:r>
              <a:rPr sz="706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Once</a:t>
            </a:r>
            <a:r>
              <a:rPr sz="706" kern="0" spc="441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you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have</a:t>
            </a:r>
            <a:r>
              <a:rPr sz="706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determined</a:t>
            </a:r>
            <a:r>
              <a:rPr sz="706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your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codes,</a:t>
            </a:r>
            <a:r>
              <a:rPr sz="706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add</a:t>
            </a:r>
            <a:r>
              <a:rPr sz="706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them</a:t>
            </a:r>
            <a:r>
              <a:rPr sz="706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to</a:t>
            </a:r>
            <a:r>
              <a:rPr sz="706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your</a:t>
            </a:r>
            <a:r>
              <a:rPr sz="706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SAM.gov</a:t>
            </a:r>
            <a:r>
              <a:rPr sz="706" kern="0" spc="441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company</a:t>
            </a:r>
            <a:r>
              <a:rPr sz="706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profile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to</a:t>
            </a:r>
            <a:r>
              <a:rPr sz="706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be</a:t>
            </a:r>
            <a:r>
              <a:rPr sz="706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informed</a:t>
            </a:r>
            <a:r>
              <a:rPr sz="706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about</a:t>
            </a:r>
            <a:r>
              <a:rPr sz="706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future</a:t>
            </a:r>
            <a:r>
              <a:rPr sz="706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contract</a:t>
            </a:r>
            <a:r>
              <a:rPr sz="706" kern="0" spc="441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opportunities.</a:t>
            </a:r>
            <a:r>
              <a:rPr sz="706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If</a:t>
            </a:r>
            <a:r>
              <a:rPr sz="706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you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need</a:t>
            </a:r>
            <a:r>
              <a:rPr sz="706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help</a:t>
            </a:r>
            <a:r>
              <a:rPr sz="706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with</a:t>
            </a:r>
            <a:r>
              <a:rPr sz="706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this</a:t>
            </a:r>
            <a:r>
              <a:rPr sz="706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contact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your</a:t>
            </a:r>
            <a:r>
              <a:rPr sz="706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local</a:t>
            </a:r>
            <a:r>
              <a:rPr sz="706" kern="0" spc="441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Procurement</a:t>
            </a:r>
            <a:r>
              <a:rPr sz="706" kern="0" spc="-31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Technical</a:t>
            </a:r>
            <a:r>
              <a:rPr sz="706" kern="0" spc="-26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Assistance</a:t>
            </a:r>
            <a:r>
              <a:rPr sz="706" kern="0" spc="-26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Center,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https://www.aptac-</a:t>
            </a:r>
            <a:r>
              <a:rPr sz="706" kern="0" spc="441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us.org.</a:t>
            </a:r>
            <a:endParaRPr sz="706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212923" marR="122151" indent="-201717" defTabSz="806867" fontAlgn="auto">
              <a:lnSpc>
                <a:spcPct val="103800"/>
              </a:lnSpc>
              <a:spcBef>
                <a:spcPts val="529"/>
              </a:spcBef>
              <a:spcAft>
                <a:spcPts val="0"/>
              </a:spcAft>
              <a:buFontTx/>
              <a:buAutoNum type="arabicPeriod" startAt="3"/>
              <a:tabLst>
                <a:tab pos="212923" algn="l"/>
              </a:tabLst>
            </a:pP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Browse</a:t>
            </a:r>
            <a:r>
              <a:rPr sz="706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SAM.gov</a:t>
            </a:r>
            <a:r>
              <a:rPr sz="706" kern="0" spc="-26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for</a:t>
            </a:r>
            <a:r>
              <a:rPr sz="706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contract</a:t>
            </a:r>
            <a:r>
              <a:rPr sz="706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opportunities</a:t>
            </a:r>
            <a:r>
              <a:rPr sz="706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at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the</a:t>
            </a:r>
            <a:r>
              <a:rPr sz="706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Bases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you</a:t>
            </a:r>
            <a:r>
              <a:rPr sz="706" kern="0" spc="441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would</a:t>
            </a:r>
            <a:r>
              <a:rPr sz="706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like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to</a:t>
            </a:r>
            <a:r>
              <a:rPr sz="706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do</a:t>
            </a:r>
            <a:r>
              <a:rPr sz="706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business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with.</a:t>
            </a:r>
            <a:endParaRPr sz="706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212923" marR="4483" indent="-201717" defTabSz="806867" fontAlgn="auto">
              <a:lnSpc>
                <a:spcPct val="104200"/>
              </a:lnSpc>
              <a:spcBef>
                <a:spcPts val="525"/>
              </a:spcBef>
              <a:spcAft>
                <a:spcPts val="0"/>
              </a:spcAft>
              <a:buFontTx/>
              <a:buAutoNum type="arabicPeriod" startAt="3"/>
              <a:tabLst>
                <a:tab pos="212923" algn="l"/>
              </a:tabLst>
            </a:pP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For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additional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information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about</a:t>
            </a:r>
            <a:r>
              <a:rPr sz="706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AFMC</a:t>
            </a:r>
            <a:r>
              <a:rPr sz="706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Small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Business</a:t>
            </a:r>
            <a:r>
              <a:rPr sz="706" kern="0" spc="441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opportunities,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directly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reach</a:t>
            </a:r>
            <a:r>
              <a:rPr sz="706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out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to</a:t>
            </a:r>
            <a:r>
              <a:rPr sz="706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the</a:t>
            </a:r>
            <a:r>
              <a:rPr sz="706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appropriate</a:t>
            </a:r>
            <a:r>
              <a:rPr sz="706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AFMC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Small</a:t>
            </a:r>
            <a:r>
              <a:rPr sz="706" kern="0" spc="441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Business</a:t>
            </a:r>
            <a:r>
              <a:rPr sz="706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Office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located</a:t>
            </a:r>
            <a:r>
              <a:rPr sz="706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at</a:t>
            </a:r>
            <a:r>
              <a:rPr sz="706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the</a:t>
            </a:r>
            <a:r>
              <a:rPr sz="706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Center/Base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as</a:t>
            </a:r>
            <a:r>
              <a:rPr sz="706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indicated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in</a:t>
            </a:r>
            <a:r>
              <a:rPr sz="706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this</a:t>
            </a:r>
            <a:r>
              <a:rPr sz="706" kern="0" spc="441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brochure.</a:t>
            </a:r>
            <a:endParaRPr sz="706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212923" marR="8965" indent="-201717" defTabSz="806867" fontAlgn="auto">
              <a:lnSpc>
                <a:spcPct val="103699"/>
              </a:lnSpc>
              <a:spcBef>
                <a:spcPts val="534"/>
              </a:spcBef>
              <a:spcAft>
                <a:spcPts val="0"/>
              </a:spcAft>
              <a:buFontTx/>
              <a:buAutoNum type="arabicPeriod" startAt="3"/>
              <a:tabLst>
                <a:tab pos="212923" algn="l"/>
              </a:tabLst>
            </a:pP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Once</a:t>
            </a:r>
            <a:r>
              <a:rPr sz="706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you</a:t>
            </a:r>
            <a:r>
              <a:rPr sz="706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have</a:t>
            </a:r>
            <a:r>
              <a:rPr sz="706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found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</a:t>
            </a:r>
            <a:r>
              <a:rPr sz="706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requirement</a:t>
            </a:r>
            <a:r>
              <a:rPr sz="706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that</a:t>
            </a:r>
            <a:r>
              <a:rPr sz="706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you</a:t>
            </a:r>
            <a:r>
              <a:rPr sz="706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can</a:t>
            </a:r>
            <a:r>
              <a:rPr sz="706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support,</a:t>
            </a:r>
            <a:r>
              <a:rPr sz="706" kern="0" spc="441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submit</a:t>
            </a:r>
            <a:r>
              <a:rPr sz="706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</a:t>
            </a:r>
            <a:r>
              <a:rPr sz="706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proposal</a:t>
            </a:r>
            <a:r>
              <a:rPr sz="706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in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accordance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with</a:t>
            </a:r>
            <a:r>
              <a:rPr sz="706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the</a:t>
            </a:r>
            <a:r>
              <a:rPr sz="706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Request</a:t>
            </a:r>
            <a:r>
              <a:rPr sz="706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for</a:t>
            </a:r>
            <a:r>
              <a:rPr sz="706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Proposal</a:t>
            </a:r>
            <a:r>
              <a:rPr sz="706" kern="0" spc="441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(RFP)</a:t>
            </a:r>
            <a:r>
              <a:rPr sz="706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“Instructions</a:t>
            </a:r>
            <a:r>
              <a:rPr sz="706" kern="0" spc="-31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to</a:t>
            </a:r>
            <a:r>
              <a:rPr sz="706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Offerors”.</a:t>
            </a:r>
            <a:endParaRPr sz="706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040232" y="5513966"/>
            <a:ext cx="2624418" cy="1131200"/>
          </a:xfrm>
          <a:prstGeom prst="rect">
            <a:avLst/>
          </a:prstGeom>
        </p:spPr>
        <p:txBody>
          <a:bodyPr vert="horz" wrap="square" lIns="0" tIns="6724" rIns="0" bIns="0" rtlCol="0">
            <a:spAutoFit/>
          </a:bodyPr>
          <a:lstStyle/>
          <a:p>
            <a:pPr marL="26896" marR="4483" indent="-560" algn="ctr" defTabSz="806867" fontAlgn="auto">
              <a:lnSpc>
                <a:spcPct val="104400"/>
              </a:lnSpc>
              <a:spcBef>
                <a:spcPts val="53"/>
              </a:spcBef>
              <a:spcAft>
                <a:spcPts val="0"/>
              </a:spcAft>
            </a:pP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If</a:t>
            </a:r>
            <a:r>
              <a:rPr sz="706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at any</a:t>
            </a:r>
            <a:r>
              <a:rPr sz="706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point</a:t>
            </a:r>
            <a:r>
              <a:rPr sz="706" kern="0" spc="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you</a:t>
            </a:r>
            <a:r>
              <a:rPr sz="706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would</a:t>
            </a:r>
            <a:r>
              <a:rPr sz="706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like</a:t>
            </a:r>
            <a:r>
              <a:rPr sz="706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assistance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with</a:t>
            </a:r>
            <a:r>
              <a:rPr sz="706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locating</a:t>
            </a:r>
            <a:r>
              <a:rPr sz="706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or </a:t>
            </a:r>
            <a:r>
              <a:rPr sz="706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responding</a:t>
            </a:r>
            <a:r>
              <a:rPr sz="706" kern="0" spc="441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to</a:t>
            </a:r>
            <a:r>
              <a:rPr sz="706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AFMC</a:t>
            </a:r>
            <a:r>
              <a:rPr sz="706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Requirements,</a:t>
            </a:r>
            <a:r>
              <a:rPr sz="706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please</a:t>
            </a:r>
            <a:r>
              <a:rPr sz="706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contact</a:t>
            </a:r>
            <a:r>
              <a:rPr sz="706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the</a:t>
            </a:r>
            <a:r>
              <a:rPr sz="706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appropriate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Center</a:t>
            </a:r>
            <a:r>
              <a:rPr sz="706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Small</a:t>
            </a:r>
            <a:r>
              <a:rPr sz="706" kern="0" spc="441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Business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Office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(see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POC</a:t>
            </a:r>
            <a:r>
              <a:rPr sz="706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Listing).</a:t>
            </a:r>
            <a:endParaRPr sz="706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15129" algn="ctr" defTabSz="806867" fontAlgn="auto">
              <a:spcBef>
                <a:spcPts val="543"/>
              </a:spcBef>
              <a:spcAft>
                <a:spcPts val="0"/>
              </a:spcAft>
            </a:pPr>
            <a:r>
              <a:rPr sz="882" kern="0" dirty="0">
                <a:solidFill>
                  <a:srgbClr val="FF0000"/>
                </a:solidFill>
                <a:latin typeface="Franklin Gothic Book"/>
                <a:cs typeface="Franklin Gothic Book"/>
              </a:rPr>
              <a:t>Check</a:t>
            </a:r>
            <a:r>
              <a:rPr sz="882" kern="0" spc="-18" dirty="0">
                <a:solidFill>
                  <a:srgbClr val="FF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rgbClr val="FF0000"/>
                </a:solidFill>
                <a:latin typeface="Franklin Gothic Book"/>
                <a:cs typeface="Franklin Gothic Book"/>
              </a:rPr>
              <a:t>out</a:t>
            </a:r>
            <a:r>
              <a:rPr sz="882" kern="0" spc="-18" dirty="0">
                <a:solidFill>
                  <a:srgbClr val="FF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rgbClr val="FF0000"/>
                </a:solidFill>
                <a:latin typeface="Franklin Gothic Book"/>
                <a:cs typeface="Franklin Gothic Book"/>
              </a:rPr>
              <a:t>links</a:t>
            </a:r>
            <a:r>
              <a:rPr sz="882" kern="0" spc="-13" dirty="0">
                <a:solidFill>
                  <a:srgbClr val="FF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rgbClr val="FF0000"/>
                </a:solidFill>
                <a:latin typeface="Franklin Gothic Book"/>
                <a:cs typeface="Franklin Gothic Book"/>
              </a:rPr>
              <a:t>for</a:t>
            </a:r>
            <a:r>
              <a:rPr sz="882" kern="0" spc="-13" dirty="0">
                <a:solidFill>
                  <a:srgbClr val="FF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rgbClr val="FF0000"/>
                </a:solidFill>
                <a:latin typeface="Franklin Gothic Book"/>
                <a:cs typeface="Franklin Gothic Book"/>
              </a:rPr>
              <a:t>potential</a:t>
            </a:r>
            <a:r>
              <a:rPr sz="882" kern="0" spc="-22" dirty="0">
                <a:solidFill>
                  <a:srgbClr val="FF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spc="-9" dirty="0">
                <a:solidFill>
                  <a:srgbClr val="FF0000"/>
                </a:solidFill>
                <a:latin typeface="Franklin Gothic Book"/>
                <a:cs typeface="Franklin Gothic Book"/>
              </a:rPr>
              <a:t>opportunities</a:t>
            </a:r>
            <a:endParaRPr sz="882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11206" marR="155770" defTabSz="806867" fontAlgn="auto">
              <a:lnSpc>
                <a:spcPct val="103699"/>
              </a:lnSpc>
              <a:spcBef>
                <a:spcPts val="560"/>
              </a:spcBef>
              <a:spcAft>
                <a:spcPts val="0"/>
              </a:spcAft>
            </a:pP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AF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Expiring</a:t>
            </a:r>
            <a:r>
              <a:rPr sz="706" kern="0" spc="-26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Contracts:</a:t>
            </a:r>
            <a:r>
              <a:rPr sz="706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u="sng" kern="0" spc="-9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Franklin Gothic Book"/>
                <a:cs typeface="Franklin Gothic Book"/>
                <a:hlinkClick r:id="rId19"/>
              </a:rPr>
              <a:t>https://www.airforcesmallbiz.af.mil/Small</a:t>
            </a:r>
            <a:r>
              <a:rPr sz="706" kern="0" spc="-9" dirty="0">
                <a:solidFill>
                  <a:srgbClr val="0000FF"/>
                </a:solidFill>
                <a:latin typeface="Franklin Gothic Book"/>
                <a:cs typeface="Franklin Gothic Book"/>
                <a:hlinkClick r:id="rId19"/>
              </a:rPr>
              <a:t>-</a:t>
            </a:r>
            <a:r>
              <a:rPr sz="706" kern="0" spc="441" dirty="0">
                <a:solidFill>
                  <a:srgbClr val="0000FF"/>
                </a:solidFill>
                <a:latin typeface="Franklin Gothic Book"/>
                <a:cs typeface="Franklin Gothic Book"/>
              </a:rPr>
              <a:t> </a:t>
            </a:r>
            <a:r>
              <a:rPr sz="706" u="sng" kern="0" spc="-9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Franklin Gothic Book"/>
                <a:cs typeface="Franklin Gothic Book"/>
                <a:hlinkClick r:id="rId19"/>
              </a:rPr>
              <a:t>Business/Business-Opportunites/</a:t>
            </a:r>
            <a:endParaRPr sz="706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11206" marR="5043" defTabSz="806867" fontAlgn="auto">
              <a:lnSpc>
                <a:spcPct val="104000"/>
              </a:lnSpc>
              <a:spcBef>
                <a:spcPts val="525"/>
              </a:spcBef>
              <a:spcAft>
                <a:spcPts val="0"/>
              </a:spcAft>
            </a:pP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AFCEC</a:t>
            </a:r>
            <a:r>
              <a:rPr sz="706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Construction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Task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Order</a:t>
            </a:r>
            <a:r>
              <a:rPr sz="706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list:</a:t>
            </a:r>
            <a:r>
              <a:rPr sz="706" kern="0" spc="-26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06" u="sng" kern="0" spc="-9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Franklin Gothic Book"/>
                <a:cs typeface="Franklin Gothic Book"/>
                <a:hlinkClick r:id="rId20"/>
              </a:rPr>
              <a:t>https://www.afcec.af.mil/Home/</a:t>
            </a:r>
            <a:r>
              <a:rPr sz="706" kern="0" spc="441" dirty="0">
                <a:solidFill>
                  <a:srgbClr val="0000FF"/>
                </a:solidFill>
                <a:latin typeface="Franklin Gothic Book"/>
                <a:cs typeface="Franklin Gothic Book"/>
              </a:rPr>
              <a:t> </a:t>
            </a:r>
            <a:r>
              <a:rPr sz="706" u="sng" kern="0" spc="-9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Franklin Gothic Book"/>
                <a:cs typeface="Franklin Gothic Book"/>
                <a:hlinkClick r:id="rId20"/>
              </a:rPr>
              <a:t>Business/</a:t>
            </a:r>
            <a:endParaRPr sz="706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544868" y="1182310"/>
            <a:ext cx="2224928" cy="479351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527825" marR="4483" indent="-517179" defTabSz="806867" fontAlgn="auto">
              <a:lnSpc>
                <a:spcPct val="147200"/>
              </a:lnSpc>
              <a:spcBef>
                <a:spcPts val="79"/>
              </a:spcBef>
              <a:spcAft>
                <a:spcPts val="0"/>
              </a:spcAft>
            </a:pPr>
            <a:r>
              <a:rPr sz="1103" kern="0" spc="106" dirty="0">
                <a:solidFill>
                  <a:srgbClr val="FFFFFF"/>
                </a:solidFill>
                <a:latin typeface="Franklin Gothic Book"/>
                <a:cs typeface="Franklin Gothic Book"/>
              </a:rPr>
              <a:t>GUIDE</a:t>
            </a:r>
            <a:r>
              <a:rPr sz="1103" kern="0" spc="251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1103" kern="0" spc="66" dirty="0">
                <a:solidFill>
                  <a:srgbClr val="FFFFFF"/>
                </a:solidFill>
                <a:latin typeface="Franklin Gothic Book"/>
                <a:cs typeface="Franklin Gothic Book"/>
              </a:rPr>
              <a:t>TO</a:t>
            </a:r>
            <a:r>
              <a:rPr sz="1103" kern="0" spc="260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1103" kern="0" spc="110" dirty="0">
                <a:solidFill>
                  <a:srgbClr val="FFFFFF"/>
                </a:solidFill>
                <a:latin typeface="Franklin Gothic Book"/>
                <a:cs typeface="Franklin Gothic Book"/>
              </a:rPr>
              <a:t>FINDING</a:t>
            </a:r>
            <a:r>
              <a:rPr sz="1103" kern="0" spc="256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1103" kern="0" spc="106" dirty="0">
                <a:solidFill>
                  <a:srgbClr val="FFFFFF"/>
                </a:solidFill>
                <a:latin typeface="Franklin Gothic Book"/>
                <a:cs typeface="Franklin Gothic Book"/>
              </a:rPr>
              <a:t>CONTRACT </a:t>
            </a:r>
            <a:r>
              <a:rPr sz="1103" kern="0" spc="110" dirty="0">
                <a:solidFill>
                  <a:srgbClr val="FFFFFF"/>
                </a:solidFill>
                <a:latin typeface="Franklin Gothic Book"/>
                <a:cs typeface="Franklin Gothic Book"/>
              </a:rPr>
              <a:t>OPPORTUNITIES</a:t>
            </a:r>
            <a:endParaRPr sz="1103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602144" y="1981602"/>
            <a:ext cx="1327337" cy="91104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 fontAlgn="auto">
              <a:lnSpc>
                <a:spcPts val="1262"/>
              </a:lnSpc>
              <a:spcBef>
                <a:spcPts val="88"/>
              </a:spcBef>
              <a:spcAft>
                <a:spcPts val="0"/>
              </a:spcAft>
            </a:pPr>
            <a:r>
              <a:rPr sz="1059" kern="0" spc="-9" dirty="0">
                <a:solidFill>
                  <a:srgbClr val="FFFFFF"/>
                </a:solidFill>
                <a:latin typeface="Arial"/>
                <a:cs typeface="Arial"/>
              </a:rPr>
              <a:t>DELIVERING</a:t>
            </a:r>
            <a:endParaRPr sz="1059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1206" defTabSz="806867" fontAlgn="auto">
              <a:lnSpc>
                <a:spcPts val="1468"/>
              </a:lnSpc>
              <a:spcBef>
                <a:spcPts val="0"/>
              </a:spcBef>
              <a:spcAft>
                <a:spcPts val="0"/>
              </a:spcAft>
            </a:pPr>
            <a:r>
              <a:rPr sz="1235" b="1" kern="0" spc="-9" dirty="0">
                <a:solidFill>
                  <a:srgbClr val="FFFFFF"/>
                </a:solidFill>
                <a:latin typeface="Arial"/>
                <a:cs typeface="Arial"/>
              </a:rPr>
              <a:t>INNOVATION</a:t>
            </a:r>
            <a:r>
              <a:rPr sz="1235" kern="0" spc="-9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endParaRPr sz="1235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1206" defTabSz="806867" fontAlgn="auto">
              <a:lnSpc>
                <a:spcPts val="1478"/>
              </a:lnSpc>
              <a:spcBef>
                <a:spcPts val="0"/>
              </a:spcBef>
              <a:spcAft>
                <a:spcPts val="0"/>
              </a:spcAft>
            </a:pPr>
            <a:r>
              <a:rPr sz="1235" b="1" kern="0" dirty="0">
                <a:solidFill>
                  <a:srgbClr val="FFFFFF"/>
                </a:solidFill>
                <a:latin typeface="Arial"/>
                <a:cs typeface="Arial"/>
              </a:rPr>
              <a:t>EFFICIENCY</a:t>
            </a:r>
            <a:r>
              <a:rPr sz="1235" kern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235" kern="0" spc="-4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9" kern="0" spc="-22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endParaRPr sz="1059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1206" marR="155210" defTabSz="806867" fontAlgn="auto">
              <a:lnSpc>
                <a:spcPts val="1324"/>
              </a:lnSpc>
              <a:spcBef>
                <a:spcPts val="176"/>
              </a:spcBef>
              <a:spcAft>
                <a:spcPts val="0"/>
              </a:spcAft>
            </a:pPr>
            <a:r>
              <a:rPr sz="1235" b="1" kern="0" dirty="0">
                <a:solidFill>
                  <a:srgbClr val="FFFFFF"/>
                </a:solidFill>
                <a:latin typeface="Arial"/>
                <a:cs typeface="Arial"/>
              </a:rPr>
              <a:t>AGILITY</a:t>
            </a:r>
            <a:r>
              <a:rPr sz="1235" b="1" kern="0" spc="-3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9" kern="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059" kern="0" spc="-22" dirty="0">
                <a:solidFill>
                  <a:srgbClr val="FFFFFF"/>
                </a:solidFill>
                <a:latin typeface="Arial"/>
                <a:cs typeface="Arial"/>
              </a:rPr>
              <a:t> THE </a:t>
            </a:r>
            <a:r>
              <a:rPr sz="1059" kern="0" spc="-9" dirty="0">
                <a:solidFill>
                  <a:srgbClr val="FFFFFF"/>
                </a:solidFill>
                <a:latin typeface="Arial"/>
                <a:cs typeface="Arial"/>
              </a:rPr>
              <a:t>BATTLEFIELD...</a:t>
            </a:r>
            <a:endParaRPr sz="1059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457463" y="3193789"/>
            <a:ext cx="1307166" cy="523081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11206" marR="4483" defTabSz="806867" fontAlgn="auto">
              <a:lnSpc>
                <a:spcPct val="102899"/>
              </a:lnSpc>
              <a:spcBef>
                <a:spcPts val="79"/>
              </a:spcBef>
              <a:spcAft>
                <a:spcPts val="0"/>
              </a:spcAft>
            </a:pPr>
            <a:r>
              <a:rPr sz="1103" kern="0" dirty="0">
                <a:solidFill>
                  <a:srgbClr val="FFFFFF"/>
                </a:solidFill>
                <a:latin typeface="Arial"/>
                <a:cs typeface="Arial"/>
              </a:rPr>
              <a:t>...THROUGH</a:t>
            </a:r>
            <a:r>
              <a:rPr sz="1103" kern="0" spc="13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3" kern="0" spc="-22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103" b="1" kern="0" dirty="0">
                <a:solidFill>
                  <a:srgbClr val="FFFFFF"/>
                </a:solidFill>
                <a:latin typeface="Arial"/>
                <a:cs typeface="Arial"/>
              </a:rPr>
              <a:t>POWER</a:t>
            </a:r>
            <a:r>
              <a:rPr sz="1103" b="1" kern="0" spc="9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3" kern="0" spc="-22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103" kern="0" spc="44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3" kern="0" dirty="0">
                <a:solidFill>
                  <a:srgbClr val="FFFFFF"/>
                </a:solidFill>
                <a:latin typeface="Arial"/>
                <a:cs typeface="Arial"/>
              </a:rPr>
              <a:t>SMALL</a:t>
            </a:r>
            <a:r>
              <a:rPr sz="1103" kern="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3" kern="0" spc="-9" dirty="0">
                <a:solidFill>
                  <a:srgbClr val="FFFFFF"/>
                </a:solidFill>
                <a:latin typeface="Arial"/>
                <a:cs typeface="Arial"/>
              </a:rPr>
              <a:t>BUSINESS!</a:t>
            </a:r>
            <a:endParaRPr sz="110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12865" y="142314"/>
            <a:ext cx="1920688" cy="4957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147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defTabSz="806867" fontAlgn="auto">
              <a:spcBef>
                <a:spcPts val="44"/>
              </a:spcBef>
              <a:spcAft>
                <a:spcPts val="0"/>
              </a:spcAft>
            </a:pPr>
            <a:endParaRPr sz="1015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197793" defTabSz="806867" fontAlgn="auto">
              <a:spcBef>
                <a:spcPts val="0"/>
              </a:spcBef>
              <a:spcAft>
                <a:spcPts val="0"/>
              </a:spcAft>
              <a:tabLst>
                <a:tab pos="876347" algn="l"/>
              </a:tabLst>
            </a:pPr>
            <a:r>
              <a:rPr sz="1059" kern="0" dirty="0">
                <a:solidFill>
                  <a:srgbClr val="FFFFFF"/>
                </a:solidFill>
                <a:latin typeface="Franklin Gothic Book"/>
                <a:cs typeface="Franklin Gothic Book"/>
              </a:rPr>
              <a:t>S</a:t>
            </a:r>
            <a:r>
              <a:rPr sz="1059" kern="0" spc="71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1059" kern="0" dirty="0">
                <a:solidFill>
                  <a:srgbClr val="FFFFFF"/>
                </a:solidFill>
                <a:latin typeface="Franklin Gothic Book"/>
                <a:cs typeface="Franklin Gothic Book"/>
              </a:rPr>
              <a:t>M</a:t>
            </a:r>
            <a:r>
              <a:rPr sz="1059" kern="0" spc="57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1059" kern="0" dirty="0">
                <a:solidFill>
                  <a:srgbClr val="FFFFFF"/>
                </a:solidFill>
                <a:latin typeface="Franklin Gothic Book"/>
                <a:cs typeface="Franklin Gothic Book"/>
              </a:rPr>
              <a:t>A</a:t>
            </a:r>
            <a:r>
              <a:rPr sz="1059" kern="0" spc="75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1059" kern="0" dirty="0">
                <a:solidFill>
                  <a:srgbClr val="FFFFFF"/>
                </a:solidFill>
                <a:latin typeface="Franklin Gothic Book"/>
                <a:cs typeface="Franklin Gothic Book"/>
              </a:rPr>
              <a:t>L</a:t>
            </a:r>
            <a:r>
              <a:rPr sz="1059" kern="0" spc="71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1059" kern="0" spc="-44" dirty="0">
                <a:solidFill>
                  <a:srgbClr val="FFFFFF"/>
                </a:solidFill>
                <a:latin typeface="Franklin Gothic Book"/>
                <a:cs typeface="Franklin Gothic Book"/>
              </a:rPr>
              <a:t>L</a:t>
            </a:r>
            <a:r>
              <a:rPr sz="1059" kern="0" dirty="0">
                <a:solidFill>
                  <a:srgbClr val="FFFFFF"/>
                </a:solidFill>
                <a:latin typeface="Franklin Gothic Book"/>
                <a:cs typeface="Franklin Gothic Book"/>
              </a:rPr>
              <a:t>	B</a:t>
            </a:r>
            <a:r>
              <a:rPr sz="1059" kern="0" spc="66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1059" kern="0" dirty="0">
                <a:solidFill>
                  <a:srgbClr val="FFFFFF"/>
                </a:solidFill>
                <a:latin typeface="Franklin Gothic Book"/>
                <a:cs typeface="Franklin Gothic Book"/>
              </a:rPr>
              <a:t>U</a:t>
            </a:r>
            <a:r>
              <a:rPr sz="1059" kern="0" spc="62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1059" kern="0" dirty="0">
                <a:solidFill>
                  <a:srgbClr val="FFFFFF"/>
                </a:solidFill>
                <a:latin typeface="Franklin Gothic Book"/>
                <a:cs typeface="Franklin Gothic Book"/>
              </a:rPr>
              <a:t>S</a:t>
            </a:r>
            <a:r>
              <a:rPr sz="1059" kern="0" spc="71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1059" kern="0" dirty="0">
                <a:solidFill>
                  <a:srgbClr val="FFFFFF"/>
                </a:solidFill>
                <a:latin typeface="Franklin Gothic Book"/>
                <a:cs typeface="Franklin Gothic Book"/>
              </a:rPr>
              <a:t>I</a:t>
            </a:r>
            <a:r>
              <a:rPr sz="1059" kern="0" spc="71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1059" kern="0" dirty="0">
                <a:solidFill>
                  <a:srgbClr val="FFFFFF"/>
                </a:solidFill>
                <a:latin typeface="Franklin Gothic Book"/>
                <a:cs typeface="Franklin Gothic Book"/>
              </a:rPr>
              <a:t>N</a:t>
            </a:r>
            <a:r>
              <a:rPr sz="1059" kern="0" spc="62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1059" kern="0" dirty="0">
                <a:solidFill>
                  <a:srgbClr val="FFFFFF"/>
                </a:solidFill>
                <a:latin typeface="Franklin Gothic Book"/>
                <a:cs typeface="Franklin Gothic Book"/>
              </a:rPr>
              <a:t>E</a:t>
            </a:r>
            <a:r>
              <a:rPr sz="1059" kern="0" spc="71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1059" kern="0" dirty="0">
                <a:solidFill>
                  <a:srgbClr val="FFFFFF"/>
                </a:solidFill>
                <a:latin typeface="Franklin Gothic Book"/>
                <a:cs typeface="Franklin Gothic Book"/>
              </a:rPr>
              <a:t>S</a:t>
            </a:r>
            <a:r>
              <a:rPr sz="1059" kern="0" spc="71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1059" kern="0" spc="-44" dirty="0">
                <a:solidFill>
                  <a:srgbClr val="FFFFFF"/>
                </a:solidFill>
                <a:latin typeface="Franklin Gothic Book"/>
                <a:cs typeface="Franklin Gothic Book"/>
              </a:rPr>
              <a:t>S</a:t>
            </a:r>
            <a:endParaRPr sz="1059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231367" y="128184"/>
            <a:ext cx="2589679" cy="580008"/>
          </a:xfrm>
          <a:prstGeom prst="rect">
            <a:avLst/>
          </a:prstGeom>
          <a:ln w="31750">
            <a:solidFill>
              <a:srgbClr val="8585C2"/>
            </a:solidFill>
          </a:ln>
        </p:spPr>
        <p:txBody>
          <a:bodyPr vert="horz" wrap="square" lIns="0" tIns="67796" rIns="0" bIns="0" rtlCol="0">
            <a:spAutoFit/>
          </a:bodyPr>
          <a:lstStyle/>
          <a:p>
            <a:pPr algn="ctr" defTabSz="806867" fontAlgn="auto">
              <a:spcBef>
                <a:spcPts val="534"/>
              </a:spcBef>
              <a:spcAft>
                <a:spcPts val="0"/>
              </a:spcAft>
            </a:pPr>
            <a:r>
              <a:rPr sz="1412" kern="0" spc="-9" dirty="0">
                <a:solidFill>
                  <a:srgbClr val="00005F"/>
                </a:solidFill>
                <a:latin typeface="Franklin Gothic Book"/>
                <a:cs typeface="Franklin Gothic Book"/>
              </a:rPr>
              <a:t>WELCOME</a:t>
            </a:r>
            <a:r>
              <a:rPr sz="1412" kern="0" spc="-44" dirty="0">
                <a:solidFill>
                  <a:srgbClr val="00005F"/>
                </a:solidFill>
                <a:latin typeface="Franklin Gothic Book"/>
                <a:cs typeface="Franklin Gothic Book"/>
              </a:rPr>
              <a:t> </a:t>
            </a:r>
            <a:r>
              <a:rPr sz="1412" kern="0" dirty="0">
                <a:solidFill>
                  <a:srgbClr val="00005F"/>
                </a:solidFill>
                <a:latin typeface="Franklin Gothic Book"/>
                <a:cs typeface="Franklin Gothic Book"/>
              </a:rPr>
              <a:t>TO</a:t>
            </a:r>
            <a:r>
              <a:rPr sz="1412" kern="0" spc="-35" dirty="0">
                <a:solidFill>
                  <a:srgbClr val="00005F"/>
                </a:solidFill>
                <a:latin typeface="Franklin Gothic Book"/>
                <a:cs typeface="Franklin Gothic Book"/>
              </a:rPr>
              <a:t> </a:t>
            </a:r>
            <a:r>
              <a:rPr sz="1412" kern="0" spc="-22" dirty="0">
                <a:solidFill>
                  <a:srgbClr val="00005F"/>
                </a:solidFill>
                <a:latin typeface="Franklin Gothic Book"/>
                <a:cs typeface="Franklin Gothic Book"/>
              </a:rPr>
              <a:t>THE</a:t>
            </a:r>
            <a:endParaRPr sz="1412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algn="ctr" defTabSz="806867" fontAlgn="auto">
              <a:spcBef>
                <a:spcPts val="591"/>
              </a:spcBef>
              <a:spcAft>
                <a:spcPts val="0"/>
              </a:spcAft>
            </a:pPr>
            <a:r>
              <a:rPr sz="1412" kern="0" dirty="0">
                <a:solidFill>
                  <a:srgbClr val="00005F"/>
                </a:solidFill>
                <a:latin typeface="Franklin Gothic Book"/>
                <a:cs typeface="Franklin Gothic Book"/>
              </a:rPr>
              <a:t>AIR</a:t>
            </a:r>
            <a:r>
              <a:rPr sz="1412" kern="0" spc="-44" dirty="0">
                <a:solidFill>
                  <a:srgbClr val="00005F"/>
                </a:solidFill>
                <a:latin typeface="Franklin Gothic Book"/>
                <a:cs typeface="Franklin Gothic Book"/>
              </a:rPr>
              <a:t> </a:t>
            </a:r>
            <a:r>
              <a:rPr sz="1412" kern="0" dirty="0">
                <a:solidFill>
                  <a:srgbClr val="00005F"/>
                </a:solidFill>
                <a:latin typeface="Franklin Gothic Book"/>
                <a:cs typeface="Franklin Gothic Book"/>
              </a:rPr>
              <a:t>FORCE</a:t>
            </a:r>
            <a:r>
              <a:rPr sz="1412" kern="0" spc="-40" dirty="0">
                <a:solidFill>
                  <a:srgbClr val="00005F"/>
                </a:solidFill>
                <a:latin typeface="Franklin Gothic Book"/>
                <a:cs typeface="Franklin Gothic Book"/>
              </a:rPr>
              <a:t> </a:t>
            </a:r>
            <a:r>
              <a:rPr sz="1412" kern="0" spc="-18" dirty="0">
                <a:solidFill>
                  <a:srgbClr val="00005F"/>
                </a:solidFill>
                <a:latin typeface="Franklin Gothic Book"/>
                <a:cs typeface="Franklin Gothic Book"/>
              </a:rPr>
              <a:t>MATERIEL</a:t>
            </a:r>
            <a:r>
              <a:rPr sz="1412" kern="0" spc="-44" dirty="0">
                <a:solidFill>
                  <a:srgbClr val="00005F"/>
                </a:solidFill>
                <a:latin typeface="Franklin Gothic Book"/>
                <a:cs typeface="Franklin Gothic Book"/>
              </a:rPr>
              <a:t> </a:t>
            </a:r>
            <a:r>
              <a:rPr sz="1412" kern="0" spc="-9" dirty="0">
                <a:solidFill>
                  <a:srgbClr val="00005F"/>
                </a:solidFill>
                <a:latin typeface="Franklin Gothic Book"/>
                <a:cs typeface="Franklin Gothic Book"/>
              </a:rPr>
              <a:t>COMMAND</a:t>
            </a:r>
            <a:endParaRPr sz="1412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116506" y="3838127"/>
            <a:ext cx="2850776" cy="1185792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2802" algn="ctr" defTabSz="806867" fontAlgn="auto">
              <a:spcBef>
                <a:spcPts val="93"/>
              </a:spcBef>
              <a:spcAft>
                <a:spcPts val="0"/>
              </a:spcAft>
            </a:pPr>
            <a:r>
              <a:rPr sz="1235" u="sng" kern="0" dirty="0">
                <a:solidFill>
                  <a:srgbClr val="000080"/>
                </a:solidFill>
                <a:uFill>
                  <a:solidFill>
                    <a:srgbClr val="000080"/>
                  </a:solidFill>
                </a:uFill>
                <a:latin typeface="Franklin Gothic Book"/>
                <a:cs typeface="Franklin Gothic Book"/>
              </a:rPr>
              <a:t>HOW</a:t>
            </a:r>
            <a:r>
              <a:rPr sz="1235" u="sng" kern="0" spc="-22" dirty="0">
                <a:solidFill>
                  <a:srgbClr val="000080"/>
                </a:solidFill>
                <a:uFill>
                  <a:solidFill>
                    <a:srgbClr val="000080"/>
                  </a:solidFill>
                </a:uFill>
                <a:latin typeface="Franklin Gothic Book"/>
                <a:cs typeface="Franklin Gothic Book"/>
              </a:rPr>
              <a:t> </a:t>
            </a:r>
            <a:r>
              <a:rPr sz="1235" u="sng" kern="0" dirty="0">
                <a:solidFill>
                  <a:srgbClr val="000080"/>
                </a:solidFill>
                <a:uFill>
                  <a:solidFill>
                    <a:srgbClr val="000080"/>
                  </a:solidFill>
                </a:uFill>
                <a:latin typeface="Franklin Gothic Book"/>
                <a:cs typeface="Franklin Gothic Book"/>
              </a:rPr>
              <a:t>CAN</a:t>
            </a:r>
            <a:r>
              <a:rPr sz="1235" u="sng" kern="0" spc="-18" dirty="0">
                <a:solidFill>
                  <a:srgbClr val="000080"/>
                </a:solidFill>
                <a:uFill>
                  <a:solidFill>
                    <a:srgbClr val="000080"/>
                  </a:solidFill>
                </a:uFill>
                <a:latin typeface="Franklin Gothic Book"/>
                <a:cs typeface="Franklin Gothic Book"/>
              </a:rPr>
              <a:t> </a:t>
            </a:r>
            <a:r>
              <a:rPr sz="1235" u="sng" kern="0" dirty="0">
                <a:solidFill>
                  <a:srgbClr val="000080"/>
                </a:solidFill>
                <a:uFill>
                  <a:solidFill>
                    <a:srgbClr val="000080"/>
                  </a:solidFill>
                </a:uFill>
                <a:latin typeface="Franklin Gothic Book"/>
                <a:cs typeface="Franklin Gothic Book"/>
              </a:rPr>
              <a:t>AFMC/SB</a:t>
            </a:r>
            <a:r>
              <a:rPr sz="1235" u="sng" kern="0" spc="-31" dirty="0">
                <a:solidFill>
                  <a:srgbClr val="000080"/>
                </a:solidFill>
                <a:uFill>
                  <a:solidFill>
                    <a:srgbClr val="000080"/>
                  </a:solidFill>
                </a:uFill>
                <a:latin typeface="Franklin Gothic Book"/>
                <a:cs typeface="Franklin Gothic Book"/>
              </a:rPr>
              <a:t> </a:t>
            </a:r>
            <a:r>
              <a:rPr sz="1235" u="sng" kern="0" dirty="0">
                <a:solidFill>
                  <a:srgbClr val="000080"/>
                </a:solidFill>
                <a:uFill>
                  <a:solidFill>
                    <a:srgbClr val="000080"/>
                  </a:solidFill>
                </a:uFill>
                <a:latin typeface="Franklin Gothic Book"/>
                <a:cs typeface="Franklin Gothic Book"/>
              </a:rPr>
              <a:t>HELP</a:t>
            </a:r>
            <a:r>
              <a:rPr sz="1235" u="sng" kern="0" spc="-13" dirty="0">
                <a:solidFill>
                  <a:srgbClr val="000080"/>
                </a:solidFill>
                <a:uFill>
                  <a:solidFill>
                    <a:srgbClr val="000080"/>
                  </a:solidFill>
                </a:uFill>
                <a:latin typeface="Franklin Gothic Book"/>
                <a:cs typeface="Franklin Gothic Book"/>
              </a:rPr>
              <a:t> </a:t>
            </a:r>
            <a:r>
              <a:rPr sz="1235" u="sng" kern="0" spc="-18" dirty="0">
                <a:solidFill>
                  <a:srgbClr val="000080"/>
                </a:solidFill>
                <a:uFill>
                  <a:solidFill>
                    <a:srgbClr val="000080"/>
                  </a:solidFill>
                </a:uFill>
                <a:latin typeface="Franklin Gothic Book"/>
                <a:cs typeface="Franklin Gothic Book"/>
              </a:rPr>
              <a:t>YOU?</a:t>
            </a:r>
            <a:endParaRPr sz="1235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10646" marR="4483" algn="ctr" defTabSz="806867" fontAlgn="auto">
              <a:lnSpc>
                <a:spcPct val="103899"/>
              </a:lnSpc>
              <a:spcBef>
                <a:spcPts val="803"/>
              </a:spcBef>
              <a:spcAft>
                <a:spcPts val="0"/>
              </a:spcAft>
            </a:pP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Think of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us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like the</a:t>
            </a:r>
            <a:r>
              <a:rPr sz="794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front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door.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We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can be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your initial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entry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to </a:t>
            </a:r>
            <a:r>
              <a:rPr sz="794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AFMC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requirement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owners</a:t>
            </a:r>
            <a:r>
              <a:rPr sz="794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and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contracting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units,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pointing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you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to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the</a:t>
            </a:r>
            <a:r>
              <a:rPr sz="794" kern="0" spc="441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base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or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mission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that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best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fits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your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capabilities. If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you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understand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the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AFMC</a:t>
            </a:r>
            <a:r>
              <a:rPr sz="794" kern="0" spc="185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organization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outlined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in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this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pamphlet,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recommend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reaching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out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directly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to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the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Center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small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business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office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most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relevant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to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the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product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or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service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you offer. Also, feel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free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to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contact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HQ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AFMC/SB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and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we will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point in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the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right 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direction.</a:t>
            </a:r>
            <a:endParaRPr sz="794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36" name="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6355696" y="5356467"/>
            <a:ext cx="2185595" cy="96819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6351326" y="5526348"/>
            <a:ext cx="2177639" cy="429835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6388193" y="6161925"/>
            <a:ext cx="2104240" cy="287632"/>
          </a:xfrm>
          <a:prstGeom prst="rect">
            <a:avLst/>
          </a:prstGeom>
        </p:spPr>
      </p:pic>
      <p:sp>
        <p:nvSpPr>
          <p:cNvPr id="39" name="object 39"/>
          <p:cNvSpPr txBox="1"/>
          <p:nvPr/>
        </p:nvSpPr>
        <p:spPr>
          <a:xfrm>
            <a:off x="9019165" y="137047"/>
            <a:ext cx="2496671" cy="878446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971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defTabSz="806867" fontAlgn="auto">
              <a:spcBef>
                <a:spcPts val="22"/>
              </a:spcBef>
              <a:spcAft>
                <a:spcPts val="0"/>
              </a:spcAft>
            </a:pPr>
            <a:endParaRPr sz="1103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143443" marR="136719" algn="ctr" defTabSz="806867" fontAlgn="auto">
              <a:lnSpc>
                <a:spcPct val="104099"/>
              </a:lnSpc>
              <a:spcBef>
                <a:spcPts val="4"/>
              </a:spcBef>
              <a:spcAft>
                <a:spcPts val="0"/>
              </a:spcAft>
            </a:pP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Have</a:t>
            </a:r>
            <a:r>
              <a:rPr sz="882" kern="0" spc="-31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you</a:t>
            </a:r>
            <a:r>
              <a:rPr sz="882" kern="0" spc="-31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contacted</a:t>
            </a:r>
            <a:r>
              <a:rPr sz="882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your</a:t>
            </a:r>
            <a:r>
              <a:rPr sz="882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APEX</a:t>
            </a:r>
            <a:r>
              <a:rPr sz="882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Accelerator</a:t>
            </a:r>
            <a:r>
              <a:rPr sz="882" kern="0" spc="-31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Rep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formally</a:t>
            </a:r>
            <a:r>
              <a:rPr sz="882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PTAC?</a:t>
            </a:r>
            <a:r>
              <a:rPr sz="882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If</a:t>
            </a:r>
            <a:r>
              <a:rPr sz="882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not,</a:t>
            </a:r>
            <a:r>
              <a:rPr sz="882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click</a:t>
            </a:r>
            <a:r>
              <a:rPr sz="882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here: </a:t>
            </a:r>
            <a:r>
              <a:rPr sz="882" kern="0" spc="-9" dirty="0">
                <a:solidFill>
                  <a:srgbClr val="0000FF"/>
                </a:solidFill>
                <a:latin typeface="Franklin Gothic Book"/>
                <a:cs typeface="Franklin Gothic Book"/>
              </a:rPr>
              <a:t>https://</a:t>
            </a:r>
            <a:r>
              <a:rPr sz="882" kern="0" spc="-9" dirty="0">
                <a:solidFill>
                  <a:srgbClr val="0000FF"/>
                </a:solidFill>
                <a:latin typeface="Franklin Gothic Book"/>
                <a:cs typeface="Franklin Gothic Book"/>
                <a:hlinkClick r:id="rId24"/>
              </a:rPr>
              <a:t>www.aptac-us.org/find-</a:t>
            </a:r>
            <a:r>
              <a:rPr sz="882" kern="0" dirty="0">
                <a:solidFill>
                  <a:srgbClr val="0000FF"/>
                </a:solidFill>
                <a:latin typeface="Franklin Gothic Book"/>
                <a:cs typeface="Franklin Gothic Book"/>
                <a:hlinkClick r:id="rId24"/>
              </a:rPr>
              <a:t>a-</a:t>
            </a:r>
            <a:r>
              <a:rPr sz="882" kern="0" spc="-9" dirty="0">
                <a:solidFill>
                  <a:srgbClr val="0000FF"/>
                </a:solidFill>
                <a:latin typeface="Franklin Gothic Book"/>
                <a:cs typeface="Franklin Gothic Book"/>
                <a:hlinkClick r:id="rId24"/>
              </a:rPr>
              <a:t>ptac/</a:t>
            </a:r>
            <a:endParaRPr sz="882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algn="ctr" defTabSz="806867" fontAlgn="auto">
              <a:spcBef>
                <a:spcPts val="40"/>
              </a:spcBef>
              <a:spcAft>
                <a:spcPts val="0"/>
              </a:spcAft>
            </a:pP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They</a:t>
            </a:r>
            <a:r>
              <a:rPr sz="882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can</a:t>
            </a:r>
            <a:r>
              <a:rPr sz="882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help</a:t>
            </a:r>
            <a:r>
              <a:rPr sz="882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you</a:t>
            </a:r>
            <a:r>
              <a:rPr sz="882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with</a:t>
            </a:r>
            <a:r>
              <a:rPr sz="882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the</a:t>
            </a:r>
            <a:r>
              <a:rPr sz="882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steps</a:t>
            </a:r>
            <a:r>
              <a:rPr sz="882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below.</a:t>
            </a:r>
            <a:endParaRPr sz="882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8469" y="2820856"/>
            <a:ext cx="1876313" cy="188482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12694" y="614307"/>
            <a:ext cx="1529042" cy="2158351"/>
          </a:xfrm>
          <a:prstGeom prst="rect">
            <a:avLst/>
          </a:prstGeom>
        </p:spPr>
        <p:txBody>
          <a:bodyPr vert="horz" wrap="square" lIns="0" tIns="6163" rIns="0" bIns="0" rtlCol="0">
            <a:spAutoFit/>
          </a:bodyPr>
          <a:lstStyle/>
          <a:p>
            <a:pPr marL="10646" marR="4483" algn="ctr" defTabSz="806867" fontAlgn="auto">
              <a:lnSpc>
                <a:spcPct val="103899"/>
              </a:lnSpc>
              <a:spcBef>
                <a:spcPts val="49"/>
              </a:spcBef>
              <a:spcAft>
                <a:spcPts val="0"/>
              </a:spcAft>
            </a:pP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The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Air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Force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Installation &amp;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Mission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Support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Center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(AFIMSC)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provides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operational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support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to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Air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&amp;</a:t>
            </a:r>
            <a:r>
              <a:rPr sz="794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Space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Force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installations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worldwide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spanning</a:t>
            </a:r>
            <a:r>
              <a:rPr sz="794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expeditionary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space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4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&amp;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installation</a:t>
            </a:r>
            <a:r>
              <a:rPr sz="794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support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programs.</a:t>
            </a:r>
            <a:r>
              <a:rPr sz="794" kern="0" spc="18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This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includes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base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communications,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chaplains,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civil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engineering,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contracting,</a:t>
            </a:r>
            <a:r>
              <a:rPr sz="794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financial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management,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logistics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readiness,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public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affairs,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security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forces,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resourcing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and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combat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support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operations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for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Airmen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and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their</a:t>
            </a:r>
            <a:r>
              <a:rPr sz="794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families.</a:t>
            </a:r>
            <a:r>
              <a:rPr sz="794" kern="0" spc="185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Contact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the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AFIMSC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Small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Business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Office</a:t>
            </a:r>
            <a:r>
              <a:rPr sz="794" kern="0" spc="441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if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your product or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service is 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capable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of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supporting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the</a:t>
            </a:r>
            <a:r>
              <a:rPr sz="794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world’s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finest Airmen.</a:t>
            </a:r>
            <a:endParaRPr sz="794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1048" y="2850888"/>
            <a:ext cx="974351" cy="419373"/>
          </a:xfrm>
          <a:prstGeom prst="rect">
            <a:avLst/>
          </a:prstGeom>
        </p:spPr>
        <p:txBody>
          <a:bodyPr vert="horz" wrap="square" lIns="0" tIns="5043" rIns="0" bIns="0" rtlCol="0">
            <a:spAutoFit/>
          </a:bodyPr>
          <a:lstStyle/>
          <a:p>
            <a:pPr marL="11206" marR="4483" indent="560" algn="ctr" defTabSz="806867" fontAlgn="auto">
              <a:lnSpc>
                <a:spcPct val="104000"/>
              </a:lnSpc>
              <a:spcBef>
                <a:spcPts val="40"/>
              </a:spcBef>
              <a:spcAft>
                <a:spcPts val="0"/>
              </a:spcAft>
            </a:pP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AIRMEN</a:t>
            </a:r>
            <a:r>
              <a:rPr sz="882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&amp;</a:t>
            </a:r>
            <a:r>
              <a:rPr sz="882" kern="0" spc="-26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BASE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SUPPORT</a:t>
            </a:r>
            <a:r>
              <a:rPr sz="882" kern="0" spc="-35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SERVICES (AFIMSC)</a:t>
            </a:r>
            <a:endParaRPr sz="882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5707" y="613183"/>
            <a:ext cx="1699716" cy="131109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368164" y="669439"/>
            <a:ext cx="1501027" cy="2158351"/>
          </a:xfrm>
          <a:prstGeom prst="rect">
            <a:avLst/>
          </a:prstGeom>
        </p:spPr>
        <p:txBody>
          <a:bodyPr vert="horz" wrap="square" lIns="0" tIns="6163" rIns="0" bIns="0" rtlCol="0">
            <a:spAutoFit/>
          </a:bodyPr>
          <a:lstStyle/>
          <a:p>
            <a:pPr marL="11206" marR="4483" indent="1681" algn="ctr" defTabSz="806867" fontAlgn="auto">
              <a:lnSpc>
                <a:spcPct val="104000"/>
              </a:lnSpc>
              <a:spcBef>
                <a:spcPts val="49"/>
              </a:spcBef>
              <a:spcAft>
                <a:spcPts val="0"/>
              </a:spcAft>
            </a:pP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The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Air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Force Test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Center 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(AFTC)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conducts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developmental</a:t>
            </a:r>
            <a:r>
              <a:rPr sz="794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testing</a:t>
            </a:r>
            <a:r>
              <a:rPr sz="794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4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&amp;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evaluation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of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aircraft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and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flight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systems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including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avionics,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weapons</a:t>
            </a:r>
            <a:r>
              <a:rPr sz="794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systems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(manned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4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&amp;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unmanned), 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flight-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controls,</a:t>
            </a:r>
            <a:r>
              <a:rPr sz="794" kern="0" spc="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and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munitions.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Center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operations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include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aerodynamic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&amp;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propulsion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wind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tunnels,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rocket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&amp; 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turbine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engine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test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cells,</a:t>
            </a:r>
            <a:r>
              <a:rPr sz="794" kern="0" spc="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environmental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chambers,</a:t>
            </a:r>
            <a:r>
              <a:rPr sz="794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ballistic</a:t>
            </a:r>
            <a:r>
              <a:rPr sz="794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ranges,</a:t>
            </a:r>
            <a:r>
              <a:rPr sz="794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and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centrifuges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in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the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evaluation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of</a:t>
            </a:r>
            <a:r>
              <a:rPr sz="794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air,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space,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and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cyber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systems. 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Contact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the</a:t>
            </a:r>
            <a:r>
              <a:rPr sz="794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AFTC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Small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Business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Office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if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your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capabilities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can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support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developmental</a:t>
            </a:r>
            <a:r>
              <a:rPr sz="794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testing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and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evaluation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of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complex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systems.</a:t>
            </a:r>
            <a:endParaRPr sz="794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64491" y="2967878"/>
            <a:ext cx="1109943" cy="278180"/>
          </a:xfrm>
          <a:prstGeom prst="rect">
            <a:avLst/>
          </a:prstGeom>
        </p:spPr>
        <p:txBody>
          <a:bodyPr vert="horz" wrap="square" lIns="0" tIns="5043" rIns="0" bIns="0" rtlCol="0">
            <a:spAutoFit/>
          </a:bodyPr>
          <a:lstStyle/>
          <a:p>
            <a:pPr marL="403433" marR="4483" indent="-392786" defTabSz="806867" fontAlgn="auto">
              <a:lnSpc>
                <a:spcPct val="104000"/>
              </a:lnSpc>
              <a:spcBef>
                <a:spcPts val="40"/>
              </a:spcBef>
              <a:spcAft>
                <a:spcPts val="0"/>
              </a:spcAft>
            </a:pP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TEST</a:t>
            </a:r>
            <a:r>
              <a:rPr sz="882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AND</a:t>
            </a:r>
            <a:r>
              <a:rPr sz="882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EVALUATION (AFTC)</a:t>
            </a:r>
            <a:endParaRPr sz="882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6388" y="3784338"/>
            <a:ext cx="1532404" cy="2158351"/>
          </a:xfrm>
          <a:prstGeom prst="rect">
            <a:avLst/>
          </a:prstGeom>
        </p:spPr>
        <p:txBody>
          <a:bodyPr vert="horz" wrap="square" lIns="0" tIns="6163" rIns="0" bIns="0" rtlCol="0">
            <a:spAutoFit/>
          </a:bodyPr>
          <a:lstStyle/>
          <a:p>
            <a:pPr marL="10646" marR="4483" indent="560" algn="ctr" defTabSz="806867" fontAlgn="auto">
              <a:lnSpc>
                <a:spcPct val="104000"/>
              </a:lnSpc>
              <a:spcBef>
                <a:spcPts val="49"/>
              </a:spcBef>
              <a:spcAft>
                <a:spcPts val="0"/>
              </a:spcAft>
            </a:pP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The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Air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Force Nuclear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Weapons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Center</a:t>
            </a:r>
            <a:r>
              <a:rPr sz="794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(AFNWC)</a:t>
            </a:r>
            <a:r>
              <a:rPr sz="794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provides</a:t>
            </a:r>
            <a:r>
              <a:rPr sz="794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nuclear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material</a:t>
            </a:r>
            <a:r>
              <a:rPr sz="794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management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to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the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Air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Force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Global</a:t>
            </a:r>
            <a:r>
              <a:rPr sz="794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Strike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Command.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AFNWC</a:t>
            </a:r>
            <a:r>
              <a:rPr sz="794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provides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the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backbone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for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national</a:t>
            </a:r>
            <a:r>
              <a:rPr sz="794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nuclear</a:t>
            </a:r>
            <a:r>
              <a:rPr sz="794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assurance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and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deterrence</a:t>
            </a:r>
            <a:r>
              <a:rPr sz="794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programs</a:t>
            </a:r>
            <a:r>
              <a:rPr sz="794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through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Air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Delivered</a:t>
            </a:r>
            <a:r>
              <a:rPr sz="794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Capabilities;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Ground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Based</a:t>
            </a:r>
            <a:r>
              <a:rPr sz="794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Strategic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Deterrent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Systems;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Minuteman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III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Systems; 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Nuclear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Command,</a:t>
            </a:r>
            <a:r>
              <a:rPr sz="794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Control,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and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Communications</a:t>
            </a:r>
            <a:r>
              <a:rPr sz="794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(NC3)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Integration;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and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Nuclear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Technology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4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&amp;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Integration.</a:t>
            </a:r>
            <a:r>
              <a:rPr sz="794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Contact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the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AFNWC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Small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Business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Office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if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your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product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or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service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is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capable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of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supporting</a:t>
            </a:r>
            <a:r>
              <a:rPr sz="794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Nuclear</a:t>
            </a:r>
            <a:r>
              <a:rPr sz="794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Management.</a:t>
            </a:r>
            <a:endParaRPr sz="794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96426" y="6049114"/>
            <a:ext cx="893109" cy="419373"/>
          </a:xfrm>
          <a:prstGeom prst="rect">
            <a:avLst/>
          </a:prstGeom>
        </p:spPr>
        <p:txBody>
          <a:bodyPr vert="horz" wrap="square" lIns="0" tIns="5043" rIns="0" bIns="0" rtlCol="0">
            <a:spAutoFit/>
          </a:bodyPr>
          <a:lstStyle/>
          <a:p>
            <a:pPr marL="11206" marR="5043" algn="ctr" defTabSz="806867" fontAlgn="auto">
              <a:lnSpc>
                <a:spcPct val="104000"/>
              </a:lnSpc>
              <a:spcBef>
                <a:spcPts val="40"/>
              </a:spcBef>
              <a:spcAft>
                <a:spcPts val="0"/>
              </a:spcAft>
            </a:pP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NUCLEAR</a:t>
            </a:r>
            <a:r>
              <a:rPr sz="882" kern="0" spc="-4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SYSTEM MANAGEMENT (AFNWC)</a:t>
            </a:r>
            <a:endParaRPr sz="882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723" y="5190562"/>
            <a:ext cx="2039922" cy="1262687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2303706" y="4700083"/>
            <a:ext cx="1940299" cy="2120263"/>
          </a:xfrm>
          <a:prstGeom prst="rect">
            <a:avLst/>
          </a:prstGeom>
        </p:spPr>
        <p:txBody>
          <a:bodyPr vert="horz" wrap="square" lIns="0" tIns="6163" rIns="0" bIns="0" rtlCol="0">
            <a:spAutoFit/>
          </a:bodyPr>
          <a:lstStyle/>
          <a:p>
            <a:pPr marL="11206" marR="4483" algn="ctr" defTabSz="806867" fontAlgn="auto">
              <a:lnSpc>
                <a:spcPct val="104000"/>
              </a:lnSpc>
              <a:spcBef>
                <a:spcPts val="49"/>
              </a:spcBef>
              <a:spcAft>
                <a:spcPts val="0"/>
              </a:spcAft>
            </a:pP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The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Air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Force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Sustainment</a:t>
            </a:r>
            <a:r>
              <a:rPr sz="794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Center 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(AFSC)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provides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the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Air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Force</a:t>
            </a:r>
            <a:r>
              <a:rPr sz="794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with supply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chain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and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logistics</a:t>
            </a:r>
            <a:r>
              <a:rPr sz="794" kern="0" spc="-26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management</a:t>
            </a:r>
            <a:r>
              <a:rPr sz="794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to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maintain</a:t>
            </a:r>
            <a:r>
              <a:rPr sz="794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all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Air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Force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weapon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systems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in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operating 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condition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for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the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Warfighter.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This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includes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the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modification,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maintenance,</a:t>
            </a:r>
            <a:r>
              <a:rPr sz="794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repair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and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overhaul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of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weapon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systems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such as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aircraft,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avionics,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electronic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systems,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and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munitions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among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others.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If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you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specialize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in 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providing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items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and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services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designed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to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keep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established</a:t>
            </a:r>
            <a:r>
              <a:rPr sz="794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weapon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systems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in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peak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condition,</a:t>
            </a:r>
            <a:r>
              <a:rPr sz="794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contact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the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AFSC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Small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Business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Office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to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learn about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opportunities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to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join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our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mission.</a:t>
            </a:r>
            <a:endParaRPr sz="794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189950" marR="183226" algn="ctr" defTabSz="806867" fontAlgn="auto">
              <a:lnSpc>
                <a:spcPct val="103000"/>
              </a:lnSpc>
              <a:spcBef>
                <a:spcPts val="538"/>
              </a:spcBef>
              <a:spcAft>
                <a:spcPts val="0"/>
              </a:spcAft>
            </a:pP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WEAPON</a:t>
            </a:r>
            <a:r>
              <a:rPr sz="882" kern="0" spc="-26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SYSTEM</a:t>
            </a:r>
            <a:r>
              <a:rPr sz="882" kern="0" spc="-31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SUSTAINMENT (AFSC)</a:t>
            </a:r>
            <a:endParaRPr sz="882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16575" y="3769547"/>
            <a:ext cx="1604122" cy="2158351"/>
          </a:xfrm>
          <a:prstGeom prst="rect">
            <a:avLst/>
          </a:prstGeom>
        </p:spPr>
        <p:txBody>
          <a:bodyPr vert="horz" wrap="square" lIns="0" tIns="6163" rIns="0" bIns="0" rtlCol="0">
            <a:spAutoFit/>
          </a:bodyPr>
          <a:lstStyle/>
          <a:p>
            <a:pPr marL="16249" marR="8405" algn="ctr" defTabSz="806867" fontAlgn="auto">
              <a:lnSpc>
                <a:spcPct val="103899"/>
              </a:lnSpc>
              <a:spcBef>
                <a:spcPts val="49"/>
              </a:spcBef>
              <a:spcAft>
                <a:spcPts val="0"/>
              </a:spcAft>
            </a:pP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The</a:t>
            </a:r>
            <a:r>
              <a:rPr sz="794" kern="0" spc="-4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Air</a:t>
            </a:r>
            <a:r>
              <a:rPr sz="794" kern="0" spc="-4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Force</a:t>
            </a:r>
            <a:r>
              <a:rPr sz="794" kern="0" spc="-4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Life</a:t>
            </a:r>
            <a:r>
              <a:rPr sz="794" kern="0" spc="-4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Cycle </a:t>
            </a:r>
            <a:r>
              <a:rPr sz="794" kern="0" spc="-9" dirty="0">
                <a:solidFill>
                  <a:srgbClr val="131317"/>
                </a:solidFill>
                <a:latin typeface="Franklin Gothic Book"/>
                <a:cs typeface="Franklin Gothic Book"/>
              </a:rPr>
              <a:t>Management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Center</a:t>
            </a:r>
            <a:r>
              <a:rPr sz="794" kern="0" spc="-18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(AFLCMC)</a:t>
            </a:r>
            <a:r>
              <a:rPr sz="794" kern="0" spc="-9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is</a:t>
            </a:r>
            <a:r>
              <a:rPr sz="794" kern="0" spc="-4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charged</a:t>
            </a:r>
            <a:r>
              <a:rPr sz="794" kern="0" spc="-9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18" dirty="0">
                <a:solidFill>
                  <a:srgbClr val="131317"/>
                </a:solidFill>
                <a:latin typeface="Franklin Gothic Book"/>
                <a:cs typeface="Franklin Gothic Book"/>
              </a:rPr>
              <a:t>with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bringing</a:t>
            </a:r>
            <a:r>
              <a:rPr sz="794" kern="0" spc="-9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weapon</a:t>
            </a:r>
            <a:r>
              <a:rPr sz="794" kern="0" spc="-4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systems</a:t>
            </a:r>
            <a:r>
              <a:rPr sz="794" kern="0" spc="-13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out</a:t>
            </a:r>
            <a:r>
              <a:rPr sz="794" kern="0" spc="-9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of</a:t>
            </a:r>
            <a:r>
              <a:rPr sz="794" kern="0" spc="-22" dirty="0">
                <a:solidFill>
                  <a:srgbClr val="131317"/>
                </a:solidFill>
                <a:latin typeface="Franklin Gothic Book"/>
                <a:cs typeface="Franklin Gothic Book"/>
              </a:rPr>
              <a:t> the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 development</a:t>
            </a:r>
            <a:r>
              <a:rPr sz="794" kern="0" spc="-13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&amp;</a:t>
            </a:r>
            <a:r>
              <a:rPr sz="794" kern="0" spc="-9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testing</a:t>
            </a:r>
            <a:r>
              <a:rPr sz="794" kern="0" spc="-13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stages</a:t>
            </a:r>
            <a:r>
              <a:rPr sz="794" kern="0" spc="-9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22" dirty="0">
                <a:solidFill>
                  <a:srgbClr val="131317"/>
                </a:solidFill>
                <a:latin typeface="Franklin Gothic Book"/>
                <a:cs typeface="Franklin Gothic Book"/>
              </a:rPr>
              <a:t>and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 into</a:t>
            </a:r>
            <a:r>
              <a:rPr sz="794" kern="0" spc="-4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the hands</a:t>
            </a:r>
            <a:r>
              <a:rPr sz="794" kern="0" spc="-4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of</a:t>
            </a:r>
            <a:r>
              <a:rPr sz="794" kern="0" spc="-4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the</a:t>
            </a:r>
            <a:r>
              <a:rPr sz="794" kern="0" spc="-13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9" dirty="0">
                <a:solidFill>
                  <a:srgbClr val="131317"/>
                </a:solidFill>
                <a:latin typeface="Franklin Gothic Book"/>
                <a:cs typeface="Franklin Gothic Book"/>
              </a:rPr>
              <a:t>Warfighter</a:t>
            </a:r>
            <a:endParaRPr sz="794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11206" marR="4483" indent="2241" algn="ctr" defTabSz="806867" fontAlgn="auto">
              <a:lnSpc>
                <a:spcPct val="103800"/>
              </a:lnSpc>
              <a:spcBef>
                <a:spcPts val="9"/>
              </a:spcBef>
              <a:spcAft>
                <a:spcPts val="0"/>
              </a:spcAft>
            </a:pP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while</a:t>
            </a:r>
            <a:r>
              <a:rPr sz="794" kern="0" spc="13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focusing</a:t>
            </a:r>
            <a:r>
              <a:rPr sz="794" kern="0" spc="18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on</a:t>
            </a:r>
            <a:r>
              <a:rPr sz="794" kern="0" spc="26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9" dirty="0">
                <a:solidFill>
                  <a:srgbClr val="131317"/>
                </a:solidFill>
                <a:latin typeface="Franklin Gothic Book"/>
                <a:cs typeface="Franklin Gothic Book"/>
              </a:rPr>
              <a:t>“Cradle-to-Grave”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support</a:t>
            </a:r>
            <a:r>
              <a:rPr sz="794" kern="0" spc="-9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in</a:t>
            </a:r>
            <a:r>
              <a:rPr sz="794" kern="0" spc="-4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the</a:t>
            </a:r>
            <a:r>
              <a:rPr sz="794" kern="0" spc="-4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production</a:t>
            </a:r>
            <a:r>
              <a:rPr sz="794" kern="0" spc="-13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22" dirty="0">
                <a:solidFill>
                  <a:srgbClr val="131317"/>
                </a:solidFill>
                <a:latin typeface="Franklin Gothic Book"/>
                <a:cs typeface="Franklin Gothic Book"/>
              </a:rPr>
              <a:t>and</a:t>
            </a:r>
            <a:r>
              <a:rPr sz="794" kern="0" spc="441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fielding</a:t>
            </a:r>
            <a:r>
              <a:rPr sz="794" kern="0" spc="-4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of</a:t>
            </a:r>
            <a:r>
              <a:rPr sz="794" kern="0" spc="-13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major</a:t>
            </a:r>
            <a:r>
              <a:rPr sz="794" kern="0" spc="-9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USAF</a:t>
            </a:r>
            <a:r>
              <a:rPr sz="794" kern="0" spc="-9" dirty="0">
                <a:solidFill>
                  <a:srgbClr val="131317"/>
                </a:solidFill>
                <a:latin typeface="Franklin Gothic Book"/>
                <a:cs typeface="Franklin Gothic Book"/>
              </a:rPr>
              <a:t> weapon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systems,</a:t>
            </a:r>
            <a:r>
              <a:rPr sz="794" kern="0" spc="-4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AFLCMC</a:t>
            </a:r>
            <a:r>
              <a:rPr sz="794" kern="0" spc="-9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operates</a:t>
            </a:r>
            <a:r>
              <a:rPr sz="794" kern="0" spc="-4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9" dirty="0">
                <a:solidFill>
                  <a:srgbClr val="131317"/>
                </a:solidFill>
                <a:latin typeface="Franklin Gothic Book"/>
                <a:cs typeface="Franklin Gothic Book"/>
              </a:rPr>
              <a:t>globally</a:t>
            </a:r>
            <a:r>
              <a:rPr sz="794" kern="0" spc="441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to</a:t>
            </a:r>
            <a:r>
              <a:rPr sz="794" kern="0" spc="-4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acquire</a:t>
            </a:r>
            <a:r>
              <a:rPr sz="794" kern="0" spc="-4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and</a:t>
            </a:r>
            <a:r>
              <a:rPr sz="794" kern="0" spc="-4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maintain</a:t>
            </a:r>
            <a:r>
              <a:rPr sz="794" kern="0" spc="-9" dirty="0">
                <a:solidFill>
                  <a:srgbClr val="131317"/>
                </a:solidFill>
                <a:latin typeface="Franklin Gothic Book"/>
                <a:cs typeface="Franklin Gothic Book"/>
              </a:rPr>
              <a:t> systems</a:t>
            </a:r>
            <a:r>
              <a:rPr sz="794" kern="0" spc="441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such</a:t>
            </a:r>
            <a:r>
              <a:rPr sz="794" kern="0" spc="-22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as;</a:t>
            </a:r>
            <a:r>
              <a:rPr sz="794" kern="0" spc="-9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Aircraft,</a:t>
            </a:r>
            <a:r>
              <a:rPr sz="794" kern="0" spc="-9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IT</a:t>
            </a:r>
            <a:r>
              <a:rPr sz="794" kern="0" spc="-13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Networks,</a:t>
            </a:r>
            <a:r>
              <a:rPr sz="794" kern="0" spc="-9" dirty="0">
                <a:solidFill>
                  <a:srgbClr val="131317"/>
                </a:solidFill>
                <a:latin typeface="Franklin Gothic Book"/>
                <a:cs typeface="Franklin Gothic Book"/>
              </a:rPr>
              <a:t> C3ISR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Systems,</a:t>
            </a:r>
            <a:r>
              <a:rPr sz="794" kern="0" spc="-18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simulators,</a:t>
            </a:r>
            <a:r>
              <a:rPr sz="794" kern="0" spc="-4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9" dirty="0">
                <a:solidFill>
                  <a:srgbClr val="131317"/>
                </a:solidFill>
                <a:latin typeface="Franklin Gothic Book"/>
                <a:cs typeface="Franklin Gothic Book"/>
              </a:rPr>
              <a:t>personal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equipment</a:t>
            </a:r>
            <a:r>
              <a:rPr sz="794" kern="0" spc="-9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and</a:t>
            </a:r>
            <a:r>
              <a:rPr sz="794" kern="0" spc="180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other</a:t>
            </a:r>
            <a:r>
              <a:rPr sz="794" kern="0" spc="-9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aerial</a:t>
            </a:r>
            <a:r>
              <a:rPr sz="794" kern="0" spc="-4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9" dirty="0">
                <a:solidFill>
                  <a:srgbClr val="131317"/>
                </a:solidFill>
                <a:latin typeface="Franklin Gothic Book"/>
                <a:cs typeface="Franklin Gothic Book"/>
              </a:rPr>
              <a:t>systems.</a:t>
            </a:r>
            <a:endParaRPr sz="794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29697" marR="21853" algn="ctr" defTabSz="806867" fontAlgn="auto">
              <a:lnSpc>
                <a:spcPct val="104099"/>
              </a:lnSpc>
              <a:spcBef>
                <a:spcPts val="0"/>
              </a:spcBef>
              <a:spcAft>
                <a:spcPts val="0"/>
              </a:spcAft>
            </a:pP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Contact</a:t>
            </a:r>
            <a:r>
              <a:rPr sz="794" kern="0" spc="-9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the</a:t>
            </a:r>
            <a:r>
              <a:rPr sz="794" kern="0" spc="-9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AFLCMC</a:t>
            </a:r>
            <a:r>
              <a:rPr sz="794" kern="0" spc="-9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Small</a:t>
            </a:r>
            <a:r>
              <a:rPr sz="794" kern="0" spc="-9" dirty="0">
                <a:solidFill>
                  <a:srgbClr val="131317"/>
                </a:solidFill>
                <a:latin typeface="Franklin Gothic Book"/>
                <a:cs typeface="Franklin Gothic Book"/>
              </a:rPr>
              <a:t> Business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Office</a:t>
            </a:r>
            <a:r>
              <a:rPr sz="794" kern="0" spc="-4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if</a:t>
            </a:r>
            <a:r>
              <a:rPr sz="794" kern="0" spc="-9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you have a</a:t>
            </a:r>
            <a:r>
              <a:rPr sz="794" kern="0" spc="-4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product </a:t>
            </a:r>
            <a:r>
              <a:rPr sz="794" kern="0" spc="-22" dirty="0">
                <a:solidFill>
                  <a:srgbClr val="131317"/>
                </a:solidFill>
                <a:latin typeface="Franklin Gothic Book"/>
                <a:cs typeface="Franklin Gothic Book"/>
              </a:rPr>
              <a:t>or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 service</a:t>
            </a:r>
            <a:r>
              <a:rPr sz="794" kern="0" spc="-18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capable</a:t>
            </a:r>
            <a:r>
              <a:rPr sz="794" kern="0" spc="-9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of</a:t>
            </a:r>
            <a:r>
              <a:rPr sz="794" kern="0" spc="-9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supporting</a:t>
            </a:r>
            <a:r>
              <a:rPr sz="794" kern="0" spc="-4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18" dirty="0">
                <a:solidFill>
                  <a:srgbClr val="131317"/>
                </a:solidFill>
                <a:latin typeface="Franklin Gothic Book"/>
                <a:cs typeface="Franklin Gothic Book"/>
              </a:rPr>
              <a:t>Life </a:t>
            </a:r>
            <a:r>
              <a:rPr sz="794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Cycle</a:t>
            </a:r>
            <a:r>
              <a:rPr sz="794" kern="0" spc="-13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9" dirty="0">
                <a:solidFill>
                  <a:srgbClr val="131317"/>
                </a:solidFill>
                <a:latin typeface="Franklin Gothic Book"/>
                <a:cs typeface="Franklin Gothic Book"/>
              </a:rPr>
              <a:t>Management.</a:t>
            </a:r>
            <a:endParaRPr sz="794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75742" y="6034322"/>
            <a:ext cx="1487020" cy="564413"/>
          </a:xfrm>
          <a:prstGeom prst="rect">
            <a:avLst/>
          </a:prstGeom>
        </p:spPr>
        <p:txBody>
          <a:bodyPr vert="horz" wrap="square" lIns="0" tIns="5043" rIns="0" bIns="0" rtlCol="0">
            <a:spAutoFit/>
          </a:bodyPr>
          <a:lstStyle/>
          <a:p>
            <a:pPr marL="10646" marR="4483" algn="ctr" defTabSz="806867" fontAlgn="auto">
              <a:lnSpc>
                <a:spcPct val="104000"/>
              </a:lnSpc>
              <a:spcBef>
                <a:spcPts val="40"/>
              </a:spcBef>
              <a:spcAft>
                <a:spcPts val="0"/>
              </a:spcAft>
            </a:pPr>
            <a:r>
              <a:rPr sz="882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WEAPON</a:t>
            </a:r>
            <a:r>
              <a:rPr sz="882" kern="0" spc="-22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SYSTEMS</a:t>
            </a:r>
            <a:r>
              <a:rPr sz="882" kern="0" spc="-35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rgbClr val="131317"/>
                </a:solidFill>
                <a:latin typeface="Franklin Gothic Book"/>
                <a:cs typeface="Franklin Gothic Book"/>
              </a:rPr>
              <a:t>LIFE</a:t>
            </a:r>
            <a:r>
              <a:rPr sz="882" kern="0" spc="-31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882" kern="0" spc="-18" dirty="0">
                <a:solidFill>
                  <a:srgbClr val="131317"/>
                </a:solidFill>
                <a:latin typeface="Franklin Gothic Book"/>
                <a:cs typeface="Franklin Gothic Book"/>
              </a:rPr>
              <a:t>CYCLE </a:t>
            </a:r>
            <a:r>
              <a:rPr sz="882" kern="0" spc="-9" dirty="0">
                <a:solidFill>
                  <a:srgbClr val="131317"/>
                </a:solidFill>
                <a:latin typeface="Franklin Gothic Book"/>
                <a:cs typeface="Franklin Gothic Book"/>
              </a:rPr>
              <a:t>MANAGEMENT</a:t>
            </a:r>
            <a:r>
              <a:rPr sz="882" kern="0" spc="26" dirty="0">
                <a:solidFill>
                  <a:srgbClr val="131317"/>
                </a:solidFill>
                <a:latin typeface="Franklin Gothic Book"/>
                <a:cs typeface="Franklin Gothic Book"/>
              </a:rPr>
              <a:t> </a:t>
            </a:r>
            <a:r>
              <a:rPr sz="882" kern="0" spc="-9" dirty="0">
                <a:solidFill>
                  <a:srgbClr val="131317"/>
                </a:solidFill>
                <a:latin typeface="Franklin Gothic Book"/>
                <a:cs typeface="Franklin Gothic Book"/>
              </a:rPr>
              <a:t>PROGRAM SUPPORT</a:t>
            </a:r>
            <a:endParaRPr sz="882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algn="ctr" defTabSz="806867" fontAlgn="auto">
              <a:spcBef>
                <a:spcPts val="31"/>
              </a:spcBef>
              <a:spcAft>
                <a:spcPts val="0"/>
              </a:spcAft>
            </a:pPr>
            <a:r>
              <a:rPr sz="882" kern="0" spc="-9" dirty="0">
                <a:solidFill>
                  <a:srgbClr val="131317"/>
                </a:solidFill>
                <a:latin typeface="Franklin Gothic Book"/>
                <a:cs typeface="Franklin Gothic Book"/>
              </a:rPr>
              <a:t>(AFLCMC)</a:t>
            </a:r>
            <a:endParaRPr sz="882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038198" y="87406"/>
            <a:ext cx="4122164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dirty="0"/>
              <a:t>Six</a:t>
            </a:r>
            <a:r>
              <a:rPr spc="-40" dirty="0"/>
              <a:t> </a:t>
            </a:r>
            <a:r>
              <a:rPr dirty="0"/>
              <a:t>Purpose</a:t>
            </a:r>
            <a:r>
              <a:rPr spc="-26" dirty="0"/>
              <a:t> </a:t>
            </a:r>
            <a:r>
              <a:rPr dirty="0"/>
              <a:t>Built</a:t>
            </a:r>
            <a:r>
              <a:rPr spc="-31" dirty="0"/>
              <a:t> </a:t>
            </a:r>
            <a:r>
              <a:rPr dirty="0"/>
              <a:t>Centers…ONE</a:t>
            </a:r>
            <a:r>
              <a:rPr spc="-35" dirty="0"/>
              <a:t> </a:t>
            </a:r>
            <a:r>
              <a:rPr dirty="0"/>
              <a:t>DYNAMIC</a:t>
            </a:r>
            <a:r>
              <a:rPr spc="-35" dirty="0"/>
              <a:t> </a:t>
            </a:r>
            <a:r>
              <a:rPr spc="-9" dirty="0"/>
              <a:t>COMMAND!</a:t>
            </a:r>
          </a:p>
        </p:txBody>
      </p:sp>
      <p:grpSp>
        <p:nvGrpSpPr>
          <p:cNvPr id="15" name="object 15"/>
          <p:cNvGrpSpPr/>
          <p:nvPr/>
        </p:nvGrpSpPr>
        <p:grpSpPr>
          <a:xfrm>
            <a:off x="804559" y="425935"/>
            <a:ext cx="4872318" cy="105895"/>
            <a:chOff x="403834" y="482726"/>
            <a:chExt cx="5521960" cy="120014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3834" y="485368"/>
              <a:ext cx="5521510" cy="11709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57187" y="501776"/>
              <a:ext cx="5423535" cy="5715"/>
            </a:xfrm>
            <a:custGeom>
              <a:avLst/>
              <a:gdLst/>
              <a:ahLst/>
              <a:cxnLst/>
              <a:rect l="l" t="t" r="r" b="b"/>
              <a:pathLst>
                <a:path w="5423535" h="5715">
                  <a:moveTo>
                    <a:pt x="0" y="5333"/>
                  </a:moveTo>
                  <a:lnTo>
                    <a:pt x="5422912" y="0"/>
                  </a:lnTo>
                </a:path>
              </a:pathLst>
            </a:custGeom>
            <a:ln w="38100">
              <a:solidFill>
                <a:srgbClr val="000080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defTabSz="806867" fontAlgn="auto">
                <a:spcBef>
                  <a:spcPts val="0"/>
                </a:spcBef>
                <a:spcAft>
                  <a:spcPts val="0"/>
                </a:spcAft>
              </a:pPr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2353460" y="472889"/>
            <a:ext cx="1848409" cy="2321537"/>
          </a:xfrm>
          <a:prstGeom prst="rect">
            <a:avLst/>
          </a:prstGeom>
        </p:spPr>
        <p:txBody>
          <a:bodyPr vert="horz" wrap="square" lIns="0" tIns="6163" rIns="0" bIns="0" rtlCol="0">
            <a:spAutoFit/>
          </a:bodyPr>
          <a:lstStyle/>
          <a:p>
            <a:pPr marL="11206" marR="4483" indent="-1121" algn="ctr" defTabSz="806867" fontAlgn="auto">
              <a:lnSpc>
                <a:spcPct val="104099"/>
              </a:lnSpc>
              <a:spcBef>
                <a:spcPts val="49"/>
              </a:spcBef>
              <a:spcAft>
                <a:spcPts val="0"/>
              </a:spcAft>
            </a:pP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The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Air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Force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Research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Laboratory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(AFRL)</a:t>
            </a:r>
            <a:r>
              <a:rPr sz="794" kern="0" spc="441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is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dedicated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to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leading the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discovery,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development,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&amp;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integration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of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warfighting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technologies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in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air,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space,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and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cyberspace.</a:t>
            </a:r>
            <a:endParaRPr sz="794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algn="ctr" defTabSz="806867" fontAlgn="auto">
              <a:spcBef>
                <a:spcPts val="31"/>
              </a:spcBef>
              <a:spcAft>
                <a:spcPts val="0"/>
              </a:spcAft>
            </a:pP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AFRL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leads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the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pursuit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of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basic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and</a:t>
            </a:r>
            <a:endParaRPr sz="794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12327" marR="5603" algn="ctr" defTabSz="806867" fontAlgn="auto">
              <a:lnSpc>
                <a:spcPct val="104000"/>
              </a:lnSpc>
              <a:spcBef>
                <a:spcPts val="4"/>
              </a:spcBef>
              <a:spcAft>
                <a:spcPts val="0"/>
              </a:spcAft>
            </a:pP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applied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research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and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advanced</a:t>
            </a:r>
            <a:r>
              <a:rPr sz="794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technology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development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for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aerospace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systems,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sensors,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materials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&amp; 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manufacturing,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human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performance,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cyber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technology,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directed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energy,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space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vehicles,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4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&amp;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munitions.</a:t>
            </a:r>
            <a:r>
              <a:rPr sz="794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Contact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the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AFRL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Small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Business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Office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if</a:t>
            </a:r>
            <a:r>
              <a:rPr sz="794" kern="0" spc="-13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you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are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pursuing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innovative,</a:t>
            </a:r>
            <a:r>
              <a:rPr sz="794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leading</a:t>
            </a:r>
            <a:r>
              <a:rPr sz="794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edge</a:t>
            </a:r>
            <a:r>
              <a:rPr sz="794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technology</a:t>
            </a:r>
            <a:r>
              <a:rPr sz="794" kern="0" spc="-18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or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submit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your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idea</a:t>
            </a:r>
            <a:r>
              <a:rPr sz="794" kern="0" spc="-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22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to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794" kern="0" spc="-9" dirty="0">
                <a:solidFill>
                  <a:srgbClr val="131317"/>
                </a:solidFill>
                <a:latin typeface="Franklin Gothic Book"/>
                <a:cs typeface="Franklin Gothic Book"/>
              </a:rPr>
              <a:t>https://airforcetechconnect.org</a:t>
            </a:r>
            <a:r>
              <a:rPr sz="794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.</a:t>
            </a:r>
            <a:endParaRPr sz="794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562565" marR="553600" indent="-1681" algn="ctr" defTabSz="806867" fontAlgn="auto">
              <a:lnSpc>
                <a:spcPts val="1103"/>
              </a:lnSpc>
              <a:spcBef>
                <a:spcPts val="26"/>
              </a:spcBef>
              <a:spcAft>
                <a:spcPts val="0"/>
              </a:spcAft>
            </a:pPr>
            <a:r>
              <a:rPr sz="882" kern="0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DISCOVERY</a:t>
            </a:r>
            <a:r>
              <a:rPr sz="882" kern="0" spc="-35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</a:t>
            </a:r>
            <a:r>
              <a:rPr sz="882" kern="0" spc="-44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&amp;</a:t>
            </a:r>
            <a:r>
              <a:rPr sz="882" kern="0" spc="-9" dirty="0">
                <a:solidFill>
                  <a:sysClr val="windowText" lastClr="000000"/>
                </a:solidFill>
                <a:latin typeface="Franklin Gothic Book"/>
                <a:cs typeface="Franklin Gothic Book"/>
              </a:rPr>
              <a:t> DEVELOPMENT (AFRL)</a:t>
            </a:r>
            <a:endParaRPr sz="882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393293" y="154125"/>
            <a:ext cx="2300007" cy="296956"/>
          </a:xfrm>
          <a:custGeom>
            <a:avLst/>
            <a:gdLst/>
            <a:ahLst/>
            <a:cxnLst/>
            <a:rect l="l" t="t" r="r" b="b"/>
            <a:pathLst>
              <a:path w="2606675" h="336550">
                <a:moveTo>
                  <a:pt x="2606294" y="0"/>
                </a:moveTo>
                <a:lnTo>
                  <a:pt x="0" y="0"/>
                </a:lnTo>
                <a:lnTo>
                  <a:pt x="0" y="336499"/>
                </a:lnTo>
                <a:lnTo>
                  <a:pt x="2606294" y="336499"/>
                </a:lnTo>
                <a:lnTo>
                  <a:pt x="2606294" y="0"/>
                </a:lnTo>
                <a:close/>
              </a:path>
            </a:pathLst>
          </a:custGeom>
          <a:solidFill>
            <a:srgbClr val="00005F"/>
          </a:solid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14539" y="163606"/>
            <a:ext cx="999565" cy="22855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483" defTabSz="806867" fontAlgn="auto">
              <a:spcBef>
                <a:spcPts val="88"/>
              </a:spcBef>
              <a:spcAft>
                <a:spcPts val="0"/>
              </a:spcAft>
            </a:pPr>
            <a:r>
              <a:rPr sz="706" b="1" kern="0" dirty="0">
                <a:solidFill>
                  <a:srgbClr val="FFFFFF"/>
                </a:solidFill>
                <a:latin typeface="Arial"/>
                <a:cs typeface="Arial"/>
              </a:rPr>
              <a:t>AIR</a:t>
            </a:r>
            <a:r>
              <a:rPr sz="706" b="1" kern="0" spc="-2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6" b="1" kern="0" dirty="0">
                <a:solidFill>
                  <a:srgbClr val="FFFFFF"/>
                </a:solidFill>
                <a:latin typeface="Arial"/>
                <a:cs typeface="Arial"/>
              </a:rPr>
              <a:t>FORCE</a:t>
            </a:r>
            <a:r>
              <a:rPr sz="706" b="1" kern="0" spc="-1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6" b="1" kern="0" spc="-9" dirty="0">
                <a:solidFill>
                  <a:srgbClr val="FFFFFF"/>
                </a:solidFill>
                <a:latin typeface="Arial"/>
                <a:cs typeface="Arial"/>
              </a:rPr>
              <a:t>MATERIEL </a:t>
            </a:r>
            <a:r>
              <a:rPr sz="706" b="1" kern="0" dirty="0">
                <a:solidFill>
                  <a:srgbClr val="FFFFFF"/>
                </a:solidFill>
                <a:latin typeface="Arial"/>
                <a:cs typeface="Arial"/>
              </a:rPr>
              <a:t>COMMAND</a:t>
            </a:r>
            <a:r>
              <a:rPr sz="706" b="1" kern="0" spc="-3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6" b="1" kern="0" spc="-9" dirty="0">
                <a:solidFill>
                  <a:srgbClr val="FFFFFF"/>
                </a:solidFill>
                <a:latin typeface="Arial"/>
                <a:cs typeface="Arial"/>
              </a:rPr>
              <a:t>(AFMC)</a:t>
            </a:r>
            <a:endParaRPr sz="706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21" name="object 2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7885" y="152713"/>
            <a:ext cx="407446" cy="362084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6666491" y="450028"/>
            <a:ext cx="2054599" cy="391111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defTabSz="806867" fontAlgn="auto">
              <a:spcBef>
                <a:spcPts val="84"/>
              </a:spcBef>
              <a:spcAft>
                <a:spcPts val="0"/>
              </a:spcAft>
            </a:pP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Wright-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Patterson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AFB,</a:t>
            </a:r>
            <a:r>
              <a:rPr sz="618" i="1" kern="0" spc="-4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OH</a:t>
            </a:r>
            <a:r>
              <a:rPr sz="618" i="1" kern="0" spc="137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(HQ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Director:</a:t>
            </a:r>
            <a:r>
              <a:rPr sz="618" i="1" kern="0" spc="132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Jeff</a:t>
            </a:r>
            <a:r>
              <a:rPr sz="618" i="1" kern="0" spc="-13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Mellott)</a:t>
            </a:r>
            <a:endParaRPr sz="618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11206" defTabSz="806867" fontAlgn="auto">
              <a:spcBef>
                <a:spcPts val="31"/>
              </a:spcBef>
              <a:spcAft>
                <a:spcPts val="0"/>
              </a:spcAft>
            </a:pP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Phone:</a:t>
            </a:r>
            <a:r>
              <a:rPr sz="618" i="1" kern="0" spc="16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937-257-</a:t>
            </a:r>
            <a:r>
              <a:rPr sz="618" i="1" kern="0" spc="-18" dirty="0">
                <a:solidFill>
                  <a:srgbClr val="000080"/>
                </a:solidFill>
                <a:latin typeface="Franklin Gothic Book"/>
                <a:cs typeface="Franklin Gothic Book"/>
              </a:rPr>
              <a:t>3211</a:t>
            </a:r>
            <a:endParaRPr sz="618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11206" defTabSz="806867" fontAlgn="auto">
              <a:spcBef>
                <a:spcPts val="35"/>
              </a:spcBef>
              <a:spcAft>
                <a:spcPts val="0"/>
              </a:spcAft>
            </a:pP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Email:</a:t>
            </a:r>
            <a:r>
              <a:rPr sz="618" i="1" kern="0" spc="-1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  <a:hlinkClick r:id="rId7"/>
              </a:rPr>
              <a:t>afmc.sb.workflow@us.af.mil</a:t>
            </a:r>
            <a:endParaRPr sz="618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11206" defTabSz="806867" fontAlgn="auto">
              <a:spcBef>
                <a:spcPts val="18"/>
              </a:spcBef>
              <a:spcAft>
                <a:spcPts val="0"/>
              </a:spcAft>
            </a:pP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Website:</a:t>
            </a:r>
            <a:r>
              <a:rPr sz="618" i="1" kern="0" spc="207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https://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  <a:hlinkClick r:id="rId8"/>
              </a:rPr>
              <a:t>www.afmc.af.mil/About-Us/Small-Business/</a:t>
            </a:r>
            <a:endParaRPr sz="618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23" name="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435426" y="491154"/>
            <a:ext cx="208317" cy="206636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8127711" y="4897421"/>
            <a:ext cx="3207124" cy="1799665"/>
            <a:chOff x="8703406" y="5550411"/>
            <a:chExt cx="3634740" cy="2039620"/>
          </a:xfrm>
        </p:grpSpPr>
        <p:pic>
          <p:nvPicPr>
            <p:cNvPr id="25" name="object 25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03406" y="5550411"/>
              <a:ext cx="3634328" cy="203935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1312270" y="6424040"/>
              <a:ext cx="53975" cy="52069"/>
            </a:xfrm>
            <a:custGeom>
              <a:avLst/>
              <a:gdLst/>
              <a:ahLst/>
              <a:cxnLst/>
              <a:rect l="l" t="t" r="r" b="b"/>
              <a:pathLst>
                <a:path w="53975" h="52070">
                  <a:moveTo>
                    <a:pt x="27050" y="0"/>
                  </a:moveTo>
                  <a:lnTo>
                    <a:pt x="16502" y="2028"/>
                  </a:lnTo>
                  <a:lnTo>
                    <a:pt x="7905" y="7556"/>
                  </a:lnTo>
                  <a:lnTo>
                    <a:pt x="2119" y="15751"/>
                  </a:lnTo>
                  <a:lnTo>
                    <a:pt x="0" y="25781"/>
                  </a:lnTo>
                  <a:lnTo>
                    <a:pt x="2119" y="35810"/>
                  </a:lnTo>
                  <a:lnTo>
                    <a:pt x="7905" y="44005"/>
                  </a:lnTo>
                  <a:lnTo>
                    <a:pt x="16502" y="49533"/>
                  </a:lnTo>
                  <a:lnTo>
                    <a:pt x="27050" y="51562"/>
                  </a:lnTo>
                  <a:lnTo>
                    <a:pt x="37526" y="49533"/>
                  </a:lnTo>
                  <a:lnTo>
                    <a:pt x="46085" y="44005"/>
                  </a:lnTo>
                  <a:lnTo>
                    <a:pt x="51857" y="35810"/>
                  </a:lnTo>
                  <a:lnTo>
                    <a:pt x="53975" y="25781"/>
                  </a:lnTo>
                  <a:lnTo>
                    <a:pt x="51857" y="15751"/>
                  </a:lnTo>
                  <a:lnTo>
                    <a:pt x="46085" y="7556"/>
                  </a:lnTo>
                  <a:lnTo>
                    <a:pt x="37526" y="2028"/>
                  </a:lnTo>
                  <a:lnTo>
                    <a:pt x="2705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 fontAlgn="auto">
                <a:spcBef>
                  <a:spcPts val="0"/>
                </a:spcBef>
                <a:spcAft>
                  <a:spcPts val="0"/>
                </a:spcAft>
              </a:pPr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11312270" y="6424040"/>
              <a:ext cx="53975" cy="52069"/>
            </a:xfrm>
            <a:custGeom>
              <a:avLst/>
              <a:gdLst/>
              <a:ahLst/>
              <a:cxnLst/>
              <a:rect l="l" t="t" r="r" b="b"/>
              <a:pathLst>
                <a:path w="53975" h="52070">
                  <a:moveTo>
                    <a:pt x="27050" y="0"/>
                  </a:moveTo>
                  <a:lnTo>
                    <a:pt x="16502" y="2028"/>
                  </a:lnTo>
                  <a:lnTo>
                    <a:pt x="7905" y="7556"/>
                  </a:lnTo>
                  <a:lnTo>
                    <a:pt x="2119" y="15751"/>
                  </a:lnTo>
                  <a:lnTo>
                    <a:pt x="0" y="25781"/>
                  </a:lnTo>
                  <a:lnTo>
                    <a:pt x="2119" y="35810"/>
                  </a:lnTo>
                  <a:lnTo>
                    <a:pt x="7905" y="44005"/>
                  </a:lnTo>
                  <a:lnTo>
                    <a:pt x="16502" y="49533"/>
                  </a:lnTo>
                  <a:lnTo>
                    <a:pt x="27050" y="51562"/>
                  </a:lnTo>
                  <a:lnTo>
                    <a:pt x="37526" y="49533"/>
                  </a:lnTo>
                  <a:lnTo>
                    <a:pt x="46085" y="44005"/>
                  </a:lnTo>
                  <a:lnTo>
                    <a:pt x="51857" y="35810"/>
                  </a:lnTo>
                  <a:lnTo>
                    <a:pt x="53975" y="25781"/>
                  </a:lnTo>
                  <a:lnTo>
                    <a:pt x="51857" y="15751"/>
                  </a:lnTo>
                  <a:lnTo>
                    <a:pt x="46085" y="7556"/>
                  </a:lnTo>
                  <a:lnTo>
                    <a:pt x="37526" y="2028"/>
                  </a:lnTo>
                  <a:lnTo>
                    <a:pt x="27050" y="0"/>
                  </a:lnTo>
                  <a:close/>
                </a:path>
              </a:pathLst>
            </a:custGeom>
            <a:ln w="254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pPr defTabSz="806867" fontAlgn="auto">
                <a:spcBef>
                  <a:spcPts val="0"/>
                </a:spcBef>
                <a:spcAft>
                  <a:spcPts val="0"/>
                </a:spcAft>
              </a:pPr>
              <a:endParaRPr sz="1588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418316" y="6929996"/>
              <a:ext cx="79375" cy="77025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1575288" y="7155649"/>
              <a:ext cx="60325" cy="46355"/>
            </a:xfrm>
            <a:custGeom>
              <a:avLst/>
              <a:gdLst/>
              <a:ahLst/>
              <a:cxnLst/>
              <a:rect l="l" t="t" r="r" b="b"/>
              <a:pathLst>
                <a:path w="60325" h="46354">
                  <a:moveTo>
                    <a:pt x="29971" y="0"/>
                  </a:moveTo>
                  <a:lnTo>
                    <a:pt x="18323" y="1821"/>
                  </a:lnTo>
                  <a:lnTo>
                    <a:pt x="8794" y="6788"/>
                  </a:lnTo>
                  <a:lnTo>
                    <a:pt x="2361" y="14155"/>
                  </a:lnTo>
                  <a:lnTo>
                    <a:pt x="0" y="23177"/>
                  </a:lnTo>
                  <a:lnTo>
                    <a:pt x="2361" y="32192"/>
                  </a:lnTo>
                  <a:lnTo>
                    <a:pt x="8794" y="39555"/>
                  </a:lnTo>
                  <a:lnTo>
                    <a:pt x="18323" y="44521"/>
                  </a:lnTo>
                  <a:lnTo>
                    <a:pt x="29971" y="46342"/>
                  </a:lnTo>
                  <a:lnTo>
                    <a:pt x="41693" y="44521"/>
                  </a:lnTo>
                  <a:lnTo>
                    <a:pt x="51260" y="39555"/>
                  </a:lnTo>
                  <a:lnTo>
                    <a:pt x="57707" y="32192"/>
                  </a:lnTo>
                  <a:lnTo>
                    <a:pt x="60070" y="23177"/>
                  </a:lnTo>
                  <a:lnTo>
                    <a:pt x="57707" y="14155"/>
                  </a:lnTo>
                  <a:lnTo>
                    <a:pt x="51260" y="6788"/>
                  </a:lnTo>
                  <a:lnTo>
                    <a:pt x="41693" y="1821"/>
                  </a:lnTo>
                  <a:lnTo>
                    <a:pt x="29971" y="0"/>
                  </a:lnTo>
                  <a:close/>
                </a:path>
              </a:pathLst>
            </a:custGeom>
            <a:solidFill>
              <a:srgbClr val="03F3FF"/>
            </a:solidFill>
          </p:spPr>
          <p:txBody>
            <a:bodyPr wrap="square" lIns="0" tIns="0" rIns="0" bIns="0" rtlCol="0"/>
            <a:lstStyle/>
            <a:p>
              <a:pPr defTabSz="806867" fontAlgn="auto">
                <a:spcBef>
                  <a:spcPts val="0"/>
                </a:spcBef>
                <a:spcAft>
                  <a:spcPts val="0"/>
                </a:spcAft>
              </a:pPr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11575288" y="7155649"/>
              <a:ext cx="60325" cy="46355"/>
            </a:xfrm>
            <a:custGeom>
              <a:avLst/>
              <a:gdLst/>
              <a:ahLst/>
              <a:cxnLst/>
              <a:rect l="l" t="t" r="r" b="b"/>
              <a:pathLst>
                <a:path w="60325" h="46354">
                  <a:moveTo>
                    <a:pt x="29971" y="0"/>
                  </a:moveTo>
                  <a:lnTo>
                    <a:pt x="18323" y="1821"/>
                  </a:lnTo>
                  <a:lnTo>
                    <a:pt x="8794" y="6788"/>
                  </a:lnTo>
                  <a:lnTo>
                    <a:pt x="2361" y="14155"/>
                  </a:lnTo>
                  <a:lnTo>
                    <a:pt x="0" y="23177"/>
                  </a:lnTo>
                  <a:lnTo>
                    <a:pt x="2361" y="32192"/>
                  </a:lnTo>
                  <a:lnTo>
                    <a:pt x="8794" y="39555"/>
                  </a:lnTo>
                  <a:lnTo>
                    <a:pt x="18323" y="44521"/>
                  </a:lnTo>
                  <a:lnTo>
                    <a:pt x="29971" y="46342"/>
                  </a:lnTo>
                  <a:lnTo>
                    <a:pt x="41693" y="44521"/>
                  </a:lnTo>
                  <a:lnTo>
                    <a:pt x="51260" y="39555"/>
                  </a:lnTo>
                  <a:lnTo>
                    <a:pt x="57707" y="32192"/>
                  </a:lnTo>
                  <a:lnTo>
                    <a:pt x="60070" y="23177"/>
                  </a:lnTo>
                  <a:lnTo>
                    <a:pt x="57707" y="14155"/>
                  </a:lnTo>
                  <a:lnTo>
                    <a:pt x="51260" y="6788"/>
                  </a:lnTo>
                  <a:lnTo>
                    <a:pt x="41693" y="1821"/>
                  </a:lnTo>
                  <a:lnTo>
                    <a:pt x="29971" y="0"/>
                  </a:lnTo>
                  <a:close/>
                </a:path>
              </a:pathLst>
            </a:custGeom>
            <a:ln w="25400">
              <a:solidFill>
                <a:srgbClr val="03F3FF"/>
              </a:solidFill>
            </a:ln>
          </p:spPr>
          <p:txBody>
            <a:bodyPr wrap="square" lIns="0" tIns="0" rIns="0" bIns="0" rtlCol="0"/>
            <a:lstStyle/>
            <a:p>
              <a:pPr defTabSz="806867" fontAlgn="auto">
                <a:spcBef>
                  <a:spcPts val="0"/>
                </a:spcBef>
                <a:spcAft>
                  <a:spcPts val="0"/>
                </a:spcAft>
              </a:pPr>
              <a:endParaRPr sz="1588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098273" y="6026403"/>
              <a:ext cx="79375" cy="7175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98732" y="6462902"/>
              <a:ext cx="79375" cy="7457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1423904" y="6396989"/>
              <a:ext cx="82550" cy="51435"/>
            </a:xfrm>
            <a:custGeom>
              <a:avLst/>
              <a:gdLst/>
              <a:ahLst/>
              <a:cxnLst/>
              <a:rect l="l" t="t" r="r" b="b"/>
              <a:pathLst>
                <a:path w="82550" h="51435">
                  <a:moveTo>
                    <a:pt x="41021" y="0"/>
                  </a:moveTo>
                  <a:lnTo>
                    <a:pt x="0" y="51435"/>
                  </a:lnTo>
                  <a:lnTo>
                    <a:pt x="82042" y="51435"/>
                  </a:lnTo>
                  <a:lnTo>
                    <a:pt x="41021" y="0"/>
                  </a:lnTo>
                  <a:close/>
                </a:path>
              </a:pathLst>
            </a:custGeom>
            <a:solidFill>
              <a:srgbClr val="03F3FF"/>
            </a:solidFill>
          </p:spPr>
          <p:txBody>
            <a:bodyPr wrap="square" lIns="0" tIns="0" rIns="0" bIns="0" rtlCol="0"/>
            <a:lstStyle/>
            <a:p>
              <a:pPr defTabSz="806867" fontAlgn="auto">
                <a:spcBef>
                  <a:spcPts val="0"/>
                </a:spcBef>
                <a:spcAft>
                  <a:spcPts val="0"/>
                </a:spcAft>
              </a:pPr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11423904" y="6396989"/>
              <a:ext cx="82550" cy="51435"/>
            </a:xfrm>
            <a:custGeom>
              <a:avLst/>
              <a:gdLst/>
              <a:ahLst/>
              <a:cxnLst/>
              <a:rect l="l" t="t" r="r" b="b"/>
              <a:pathLst>
                <a:path w="82550" h="51435">
                  <a:moveTo>
                    <a:pt x="41021" y="0"/>
                  </a:moveTo>
                  <a:lnTo>
                    <a:pt x="0" y="51435"/>
                  </a:lnTo>
                  <a:lnTo>
                    <a:pt x="82042" y="51435"/>
                  </a:lnTo>
                  <a:lnTo>
                    <a:pt x="41021" y="0"/>
                  </a:lnTo>
                  <a:close/>
                </a:path>
              </a:pathLst>
            </a:custGeom>
            <a:ln w="25400">
              <a:solidFill>
                <a:srgbClr val="03F3FF"/>
              </a:solidFill>
            </a:ln>
          </p:spPr>
          <p:txBody>
            <a:bodyPr wrap="square" lIns="0" tIns="0" rIns="0" bIns="0" rtlCol="0"/>
            <a:lstStyle/>
            <a:p>
              <a:pPr defTabSz="806867" fontAlgn="auto">
                <a:spcBef>
                  <a:spcPts val="0"/>
                </a:spcBef>
                <a:spcAft>
                  <a:spcPts val="0"/>
                </a:spcAft>
              </a:pPr>
              <a:endParaRPr sz="1588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5" name="object 3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508614" y="6715734"/>
              <a:ext cx="107441" cy="7682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467594" y="7008367"/>
              <a:ext cx="107441" cy="7682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8443" y="6536042"/>
              <a:ext cx="107441" cy="76822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1387835" y="6275831"/>
              <a:ext cx="142875" cy="113664"/>
            </a:xfrm>
            <a:custGeom>
              <a:avLst/>
              <a:gdLst/>
              <a:ahLst/>
              <a:cxnLst/>
              <a:rect l="l" t="t" r="r" b="b"/>
              <a:pathLst>
                <a:path w="142875" h="113664">
                  <a:moveTo>
                    <a:pt x="71374" y="0"/>
                  </a:moveTo>
                  <a:lnTo>
                    <a:pt x="54737" y="43434"/>
                  </a:lnTo>
                  <a:lnTo>
                    <a:pt x="0" y="43434"/>
                  </a:lnTo>
                  <a:lnTo>
                    <a:pt x="44450" y="70485"/>
                  </a:lnTo>
                  <a:lnTo>
                    <a:pt x="27813" y="113538"/>
                  </a:lnTo>
                  <a:lnTo>
                    <a:pt x="71374" y="87249"/>
                  </a:lnTo>
                  <a:lnTo>
                    <a:pt x="115062" y="113538"/>
                  </a:lnTo>
                  <a:lnTo>
                    <a:pt x="98425" y="70485"/>
                  </a:lnTo>
                  <a:lnTo>
                    <a:pt x="142875" y="43434"/>
                  </a:lnTo>
                  <a:lnTo>
                    <a:pt x="88138" y="43434"/>
                  </a:lnTo>
                  <a:lnTo>
                    <a:pt x="71374" y="0"/>
                  </a:lnTo>
                  <a:close/>
                </a:path>
              </a:pathLst>
            </a:custGeom>
            <a:ln w="25400">
              <a:solidFill>
                <a:srgbClr val="FFCC00"/>
              </a:solidFill>
            </a:ln>
          </p:spPr>
          <p:txBody>
            <a:bodyPr wrap="square" lIns="0" tIns="0" rIns="0" bIns="0" rtlCol="0"/>
            <a:lstStyle/>
            <a:p>
              <a:pPr defTabSz="806867" fontAlgn="auto">
                <a:spcBef>
                  <a:spcPts val="0"/>
                </a:spcBef>
                <a:spcAft>
                  <a:spcPts val="0"/>
                </a:spcAft>
              </a:pPr>
              <a:endParaRPr sz="1588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9" name="object 3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847195" y="6001003"/>
              <a:ext cx="79375" cy="7696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451848" y="6411340"/>
              <a:ext cx="79375" cy="76962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9751567" y="6765962"/>
              <a:ext cx="82550" cy="51435"/>
            </a:xfrm>
            <a:custGeom>
              <a:avLst/>
              <a:gdLst/>
              <a:ahLst/>
              <a:cxnLst/>
              <a:rect l="l" t="t" r="r" b="b"/>
              <a:pathLst>
                <a:path w="82550" h="51434">
                  <a:moveTo>
                    <a:pt x="41021" y="0"/>
                  </a:moveTo>
                  <a:lnTo>
                    <a:pt x="0" y="51422"/>
                  </a:lnTo>
                  <a:lnTo>
                    <a:pt x="82041" y="51422"/>
                  </a:lnTo>
                  <a:lnTo>
                    <a:pt x="41021" y="0"/>
                  </a:lnTo>
                  <a:close/>
                </a:path>
              </a:pathLst>
            </a:custGeom>
            <a:solidFill>
              <a:srgbClr val="CC99FF"/>
            </a:solidFill>
          </p:spPr>
          <p:txBody>
            <a:bodyPr wrap="square" lIns="0" tIns="0" rIns="0" bIns="0" rtlCol="0"/>
            <a:lstStyle/>
            <a:p>
              <a:pPr defTabSz="806867" fontAlgn="auto">
                <a:spcBef>
                  <a:spcPts val="0"/>
                </a:spcBef>
                <a:spcAft>
                  <a:spcPts val="0"/>
                </a:spcAft>
              </a:pPr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9751567" y="6765962"/>
              <a:ext cx="82550" cy="51435"/>
            </a:xfrm>
            <a:custGeom>
              <a:avLst/>
              <a:gdLst/>
              <a:ahLst/>
              <a:cxnLst/>
              <a:rect l="l" t="t" r="r" b="b"/>
              <a:pathLst>
                <a:path w="82550" h="51434">
                  <a:moveTo>
                    <a:pt x="41021" y="0"/>
                  </a:moveTo>
                  <a:lnTo>
                    <a:pt x="0" y="51422"/>
                  </a:lnTo>
                  <a:lnTo>
                    <a:pt x="82041" y="51422"/>
                  </a:lnTo>
                  <a:lnTo>
                    <a:pt x="41021" y="0"/>
                  </a:lnTo>
                  <a:close/>
                </a:path>
              </a:pathLst>
            </a:custGeom>
            <a:ln w="25400">
              <a:solidFill>
                <a:srgbClr val="CC99FF"/>
              </a:solidFill>
            </a:ln>
          </p:spPr>
          <p:txBody>
            <a:bodyPr wrap="square" lIns="0" tIns="0" rIns="0" bIns="0" rtlCol="0"/>
            <a:lstStyle/>
            <a:p>
              <a:pPr defTabSz="806867" fontAlgn="auto">
                <a:spcBef>
                  <a:spcPts val="0"/>
                </a:spcBef>
                <a:spcAft>
                  <a:spcPts val="0"/>
                </a:spcAft>
              </a:pPr>
              <a:endParaRPr sz="1588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3" name="object 4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239119" y="6910908"/>
              <a:ext cx="79375" cy="71742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9779635" y="6817385"/>
              <a:ext cx="53975" cy="49530"/>
            </a:xfrm>
            <a:custGeom>
              <a:avLst/>
              <a:gdLst/>
              <a:ahLst/>
              <a:cxnLst/>
              <a:rect l="l" t="t" r="r" b="b"/>
              <a:pathLst>
                <a:path w="53975" h="49529">
                  <a:moveTo>
                    <a:pt x="27050" y="0"/>
                  </a:moveTo>
                  <a:lnTo>
                    <a:pt x="16502" y="1930"/>
                  </a:lnTo>
                  <a:lnTo>
                    <a:pt x="7905" y="7196"/>
                  </a:lnTo>
                  <a:lnTo>
                    <a:pt x="2119" y="15007"/>
                  </a:lnTo>
                  <a:lnTo>
                    <a:pt x="0" y="24574"/>
                  </a:lnTo>
                  <a:lnTo>
                    <a:pt x="2119" y="34143"/>
                  </a:lnTo>
                  <a:lnTo>
                    <a:pt x="7905" y="41959"/>
                  </a:lnTo>
                  <a:lnTo>
                    <a:pt x="16502" y="47229"/>
                  </a:lnTo>
                  <a:lnTo>
                    <a:pt x="27050" y="49161"/>
                  </a:lnTo>
                  <a:lnTo>
                    <a:pt x="37526" y="47229"/>
                  </a:lnTo>
                  <a:lnTo>
                    <a:pt x="46085" y="41959"/>
                  </a:lnTo>
                  <a:lnTo>
                    <a:pt x="51857" y="34143"/>
                  </a:lnTo>
                  <a:lnTo>
                    <a:pt x="53975" y="24574"/>
                  </a:lnTo>
                  <a:lnTo>
                    <a:pt x="51857" y="15007"/>
                  </a:lnTo>
                  <a:lnTo>
                    <a:pt x="46085" y="7196"/>
                  </a:lnTo>
                  <a:lnTo>
                    <a:pt x="37526" y="1930"/>
                  </a:lnTo>
                  <a:lnTo>
                    <a:pt x="2705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pPr defTabSz="806867" fontAlgn="auto">
                <a:spcBef>
                  <a:spcPts val="0"/>
                </a:spcBef>
                <a:spcAft>
                  <a:spcPts val="0"/>
                </a:spcAft>
              </a:pPr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9779635" y="6817385"/>
              <a:ext cx="53975" cy="49530"/>
            </a:xfrm>
            <a:custGeom>
              <a:avLst/>
              <a:gdLst/>
              <a:ahLst/>
              <a:cxnLst/>
              <a:rect l="l" t="t" r="r" b="b"/>
              <a:pathLst>
                <a:path w="53975" h="49529">
                  <a:moveTo>
                    <a:pt x="27050" y="0"/>
                  </a:moveTo>
                  <a:lnTo>
                    <a:pt x="37526" y="1930"/>
                  </a:lnTo>
                  <a:lnTo>
                    <a:pt x="46085" y="7196"/>
                  </a:lnTo>
                  <a:lnTo>
                    <a:pt x="51857" y="15007"/>
                  </a:lnTo>
                  <a:lnTo>
                    <a:pt x="53975" y="24574"/>
                  </a:lnTo>
                  <a:lnTo>
                    <a:pt x="51857" y="34143"/>
                  </a:lnTo>
                  <a:lnTo>
                    <a:pt x="46085" y="41959"/>
                  </a:lnTo>
                  <a:lnTo>
                    <a:pt x="37526" y="47229"/>
                  </a:lnTo>
                  <a:lnTo>
                    <a:pt x="27050" y="49161"/>
                  </a:lnTo>
                  <a:lnTo>
                    <a:pt x="16502" y="47229"/>
                  </a:lnTo>
                  <a:lnTo>
                    <a:pt x="7905" y="41959"/>
                  </a:lnTo>
                  <a:lnTo>
                    <a:pt x="2119" y="34143"/>
                  </a:lnTo>
                  <a:lnTo>
                    <a:pt x="0" y="24574"/>
                  </a:lnTo>
                  <a:lnTo>
                    <a:pt x="2119" y="15007"/>
                  </a:lnTo>
                  <a:lnTo>
                    <a:pt x="7905" y="7196"/>
                  </a:lnTo>
                  <a:lnTo>
                    <a:pt x="16502" y="1930"/>
                  </a:lnTo>
                  <a:lnTo>
                    <a:pt x="27050" y="0"/>
                  </a:lnTo>
                  <a:close/>
                </a:path>
              </a:pathLst>
            </a:custGeom>
            <a:ln w="2540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pPr defTabSz="806867" fontAlgn="auto">
                <a:spcBef>
                  <a:spcPts val="0"/>
                </a:spcBef>
                <a:spcAft>
                  <a:spcPts val="0"/>
                </a:spcAft>
              </a:pPr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11304777" y="6286245"/>
              <a:ext cx="82550" cy="51435"/>
            </a:xfrm>
            <a:custGeom>
              <a:avLst/>
              <a:gdLst/>
              <a:ahLst/>
              <a:cxnLst/>
              <a:rect l="l" t="t" r="r" b="b"/>
              <a:pathLst>
                <a:path w="82550" h="51435">
                  <a:moveTo>
                    <a:pt x="41021" y="0"/>
                  </a:moveTo>
                  <a:lnTo>
                    <a:pt x="0" y="51434"/>
                  </a:lnTo>
                  <a:lnTo>
                    <a:pt x="82042" y="51434"/>
                  </a:lnTo>
                  <a:lnTo>
                    <a:pt x="41021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pPr defTabSz="806867" fontAlgn="auto">
                <a:spcBef>
                  <a:spcPts val="0"/>
                </a:spcBef>
                <a:spcAft>
                  <a:spcPts val="0"/>
                </a:spcAft>
              </a:pPr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11304777" y="6286245"/>
              <a:ext cx="82550" cy="51435"/>
            </a:xfrm>
            <a:custGeom>
              <a:avLst/>
              <a:gdLst/>
              <a:ahLst/>
              <a:cxnLst/>
              <a:rect l="l" t="t" r="r" b="b"/>
              <a:pathLst>
                <a:path w="82550" h="51435">
                  <a:moveTo>
                    <a:pt x="41021" y="0"/>
                  </a:moveTo>
                  <a:lnTo>
                    <a:pt x="0" y="51434"/>
                  </a:lnTo>
                  <a:lnTo>
                    <a:pt x="82042" y="51434"/>
                  </a:lnTo>
                  <a:lnTo>
                    <a:pt x="41021" y="0"/>
                  </a:lnTo>
                  <a:close/>
                </a:path>
              </a:pathLst>
            </a:custGeom>
            <a:ln w="2540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pPr defTabSz="806867" fontAlgn="auto">
                <a:spcBef>
                  <a:spcPts val="0"/>
                </a:spcBef>
                <a:spcAft>
                  <a:spcPts val="0"/>
                </a:spcAft>
              </a:pPr>
              <a:endParaRPr sz="1588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8" name="object 4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227561" y="6669379"/>
              <a:ext cx="79375" cy="71742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1575288" y="7198956"/>
              <a:ext cx="75565" cy="73025"/>
            </a:xfrm>
            <a:custGeom>
              <a:avLst/>
              <a:gdLst/>
              <a:ahLst/>
              <a:cxnLst/>
              <a:rect l="l" t="t" r="r" b="b"/>
              <a:pathLst>
                <a:path w="75565" h="73025">
                  <a:moveTo>
                    <a:pt x="37591" y="0"/>
                  </a:moveTo>
                  <a:lnTo>
                    <a:pt x="22931" y="2846"/>
                  </a:lnTo>
                  <a:lnTo>
                    <a:pt x="10985" y="10607"/>
                  </a:lnTo>
                  <a:lnTo>
                    <a:pt x="2944" y="22117"/>
                  </a:lnTo>
                  <a:lnTo>
                    <a:pt x="0" y="36207"/>
                  </a:lnTo>
                  <a:lnTo>
                    <a:pt x="2944" y="50303"/>
                  </a:lnTo>
                  <a:lnTo>
                    <a:pt x="10985" y="61812"/>
                  </a:lnTo>
                  <a:lnTo>
                    <a:pt x="22931" y="69570"/>
                  </a:lnTo>
                  <a:lnTo>
                    <a:pt x="37591" y="72415"/>
                  </a:lnTo>
                  <a:lnTo>
                    <a:pt x="52272" y="69570"/>
                  </a:lnTo>
                  <a:lnTo>
                    <a:pt x="64261" y="61812"/>
                  </a:lnTo>
                  <a:lnTo>
                    <a:pt x="72346" y="50303"/>
                  </a:lnTo>
                  <a:lnTo>
                    <a:pt x="75310" y="36207"/>
                  </a:lnTo>
                  <a:lnTo>
                    <a:pt x="72346" y="22117"/>
                  </a:lnTo>
                  <a:lnTo>
                    <a:pt x="64261" y="10607"/>
                  </a:lnTo>
                  <a:lnTo>
                    <a:pt x="52272" y="2846"/>
                  </a:lnTo>
                  <a:lnTo>
                    <a:pt x="37591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defTabSz="806867" fontAlgn="auto">
                <a:spcBef>
                  <a:spcPts val="0"/>
                </a:spcBef>
                <a:spcAft>
                  <a:spcPts val="0"/>
                </a:spcAft>
              </a:pPr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11575288" y="7198956"/>
              <a:ext cx="75565" cy="73025"/>
            </a:xfrm>
            <a:custGeom>
              <a:avLst/>
              <a:gdLst/>
              <a:ahLst/>
              <a:cxnLst/>
              <a:rect l="l" t="t" r="r" b="b"/>
              <a:pathLst>
                <a:path w="75565" h="73025">
                  <a:moveTo>
                    <a:pt x="37591" y="0"/>
                  </a:moveTo>
                  <a:lnTo>
                    <a:pt x="22931" y="2846"/>
                  </a:lnTo>
                  <a:lnTo>
                    <a:pt x="10985" y="10607"/>
                  </a:lnTo>
                  <a:lnTo>
                    <a:pt x="2944" y="22117"/>
                  </a:lnTo>
                  <a:lnTo>
                    <a:pt x="0" y="36207"/>
                  </a:lnTo>
                  <a:lnTo>
                    <a:pt x="2944" y="50303"/>
                  </a:lnTo>
                  <a:lnTo>
                    <a:pt x="10985" y="61812"/>
                  </a:lnTo>
                  <a:lnTo>
                    <a:pt x="22931" y="69570"/>
                  </a:lnTo>
                  <a:lnTo>
                    <a:pt x="37591" y="72415"/>
                  </a:lnTo>
                  <a:lnTo>
                    <a:pt x="52272" y="69570"/>
                  </a:lnTo>
                  <a:lnTo>
                    <a:pt x="64261" y="61812"/>
                  </a:lnTo>
                  <a:lnTo>
                    <a:pt x="72346" y="50303"/>
                  </a:lnTo>
                  <a:lnTo>
                    <a:pt x="75310" y="36207"/>
                  </a:lnTo>
                  <a:lnTo>
                    <a:pt x="72346" y="22117"/>
                  </a:lnTo>
                  <a:lnTo>
                    <a:pt x="64261" y="10607"/>
                  </a:lnTo>
                  <a:lnTo>
                    <a:pt x="52272" y="2846"/>
                  </a:lnTo>
                  <a:lnTo>
                    <a:pt x="37591" y="0"/>
                  </a:lnTo>
                  <a:close/>
                </a:path>
              </a:pathLst>
            </a:custGeom>
            <a:ln w="254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defTabSz="806867" fontAlgn="auto">
                <a:spcBef>
                  <a:spcPts val="0"/>
                </a:spcBef>
                <a:spcAft>
                  <a:spcPts val="0"/>
                </a:spcAft>
              </a:pPr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11370691" y="6373621"/>
              <a:ext cx="53975" cy="49530"/>
            </a:xfrm>
            <a:custGeom>
              <a:avLst/>
              <a:gdLst/>
              <a:ahLst/>
              <a:cxnLst/>
              <a:rect l="l" t="t" r="r" b="b"/>
              <a:pathLst>
                <a:path w="53975" h="49529">
                  <a:moveTo>
                    <a:pt x="27050" y="0"/>
                  </a:moveTo>
                  <a:lnTo>
                    <a:pt x="16555" y="1918"/>
                  </a:lnTo>
                  <a:lnTo>
                    <a:pt x="7953" y="7159"/>
                  </a:lnTo>
                  <a:lnTo>
                    <a:pt x="2137" y="14948"/>
                  </a:lnTo>
                  <a:lnTo>
                    <a:pt x="0" y="24510"/>
                  </a:lnTo>
                  <a:lnTo>
                    <a:pt x="2137" y="34093"/>
                  </a:lnTo>
                  <a:lnTo>
                    <a:pt x="7953" y="41925"/>
                  </a:lnTo>
                  <a:lnTo>
                    <a:pt x="16555" y="47210"/>
                  </a:lnTo>
                  <a:lnTo>
                    <a:pt x="27050" y="49148"/>
                  </a:lnTo>
                  <a:lnTo>
                    <a:pt x="37526" y="47210"/>
                  </a:lnTo>
                  <a:lnTo>
                    <a:pt x="46085" y="41925"/>
                  </a:lnTo>
                  <a:lnTo>
                    <a:pt x="51857" y="34093"/>
                  </a:lnTo>
                  <a:lnTo>
                    <a:pt x="53975" y="24510"/>
                  </a:lnTo>
                  <a:lnTo>
                    <a:pt x="51857" y="14948"/>
                  </a:lnTo>
                  <a:lnTo>
                    <a:pt x="46085" y="7159"/>
                  </a:lnTo>
                  <a:lnTo>
                    <a:pt x="37526" y="1918"/>
                  </a:lnTo>
                  <a:lnTo>
                    <a:pt x="2705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pPr defTabSz="806867" fontAlgn="auto">
                <a:spcBef>
                  <a:spcPts val="0"/>
                </a:spcBef>
                <a:spcAft>
                  <a:spcPts val="0"/>
                </a:spcAft>
              </a:pPr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11370691" y="6373621"/>
              <a:ext cx="53975" cy="49530"/>
            </a:xfrm>
            <a:custGeom>
              <a:avLst/>
              <a:gdLst/>
              <a:ahLst/>
              <a:cxnLst/>
              <a:rect l="l" t="t" r="r" b="b"/>
              <a:pathLst>
                <a:path w="53975" h="49529">
                  <a:moveTo>
                    <a:pt x="27050" y="0"/>
                  </a:moveTo>
                  <a:lnTo>
                    <a:pt x="37526" y="1918"/>
                  </a:lnTo>
                  <a:lnTo>
                    <a:pt x="46085" y="7159"/>
                  </a:lnTo>
                  <a:lnTo>
                    <a:pt x="51857" y="14948"/>
                  </a:lnTo>
                  <a:lnTo>
                    <a:pt x="53975" y="24510"/>
                  </a:lnTo>
                  <a:lnTo>
                    <a:pt x="51857" y="34093"/>
                  </a:lnTo>
                  <a:lnTo>
                    <a:pt x="46085" y="41925"/>
                  </a:lnTo>
                  <a:lnTo>
                    <a:pt x="37526" y="47210"/>
                  </a:lnTo>
                  <a:lnTo>
                    <a:pt x="27050" y="49148"/>
                  </a:lnTo>
                  <a:lnTo>
                    <a:pt x="16555" y="47210"/>
                  </a:lnTo>
                  <a:lnTo>
                    <a:pt x="7953" y="41925"/>
                  </a:lnTo>
                  <a:lnTo>
                    <a:pt x="2137" y="34093"/>
                  </a:lnTo>
                  <a:lnTo>
                    <a:pt x="0" y="24510"/>
                  </a:lnTo>
                  <a:lnTo>
                    <a:pt x="2137" y="14948"/>
                  </a:lnTo>
                  <a:lnTo>
                    <a:pt x="7953" y="7159"/>
                  </a:lnTo>
                  <a:lnTo>
                    <a:pt x="16555" y="1918"/>
                  </a:lnTo>
                  <a:lnTo>
                    <a:pt x="27050" y="0"/>
                  </a:lnTo>
                  <a:close/>
                </a:path>
              </a:pathLst>
            </a:custGeom>
            <a:ln w="2540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pPr defTabSz="806867" fontAlgn="auto">
                <a:spcBef>
                  <a:spcPts val="0"/>
                </a:spcBef>
                <a:spcAft>
                  <a:spcPts val="0"/>
                </a:spcAft>
              </a:pPr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3" name="object 53"/>
          <p:cNvSpPr/>
          <p:nvPr/>
        </p:nvSpPr>
        <p:spPr>
          <a:xfrm>
            <a:off x="8984764" y="4161909"/>
            <a:ext cx="2300007" cy="389964"/>
          </a:xfrm>
          <a:custGeom>
            <a:avLst/>
            <a:gdLst/>
            <a:ahLst/>
            <a:cxnLst/>
            <a:rect l="l" t="t" r="r" b="b"/>
            <a:pathLst>
              <a:path w="2606675" h="441960">
                <a:moveTo>
                  <a:pt x="2606294" y="0"/>
                </a:moveTo>
                <a:lnTo>
                  <a:pt x="0" y="0"/>
                </a:lnTo>
                <a:lnTo>
                  <a:pt x="0" y="441909"/>
                </a:lnTo>
                <a:lnTo>
                  <a:pt x="2606294" y="441909"/>
                </a:lnTo>
                <a:lnTo>
                  <a:pt x="2606294" y="0"/>
                </a:lnTo>
                <a:close/>
              </a:path>
            </a:pathLst>
          </a:custGeom>
          <a:solidFill>
            <a:srgbClr val="00005F"/>
          </a:solid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9106123" y="4222712"/>
            <a:ext cx="1466850" cy="22855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483" defTabSz="806867" fontAlgn="auto">
              <a:spcBef>
                <a:spcPts val="88"/>
              </a:spcBef>
              <a:spcAft>
                <a:spcPts val="0"/>
              </a:spcAft>
            </a:pPr>
            <a:r>
              <a:rPr sz="706" b="1" kern="0" dirty="0">
                <a:solidFill>
                  <a:srgbClr val="FFFFFF"/>
                </a:solidFill>
                <a:latin typeface="Arial"/>
                <a:cs typeface="Arial"/>
              </a:rPr>
              <a:t>AIR</a:t>
            </a:r>
            <a:r>
              <a:rPr sz="706" b="1" kern="0" spc="-2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6" b="1" kern="0" dirty="0">
                <a:solidFill>
                  <a:srgbClr val="FFFFFF"/>
                </a:solidFill>
                <a:latin typeface="Arial"/>
                <a:cs typeface="Arial"/>
              </a:rPr>
              <a:t>FORCE</a:t>
            </a:r>
            <a:r>
              <a:rPr sz="706" b="1" kern="0" spc="-2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6" b="1" kern="0" dirty="0">
                <a:solidFill>
                  <a:srgbClr val="FFFFFF"/>
                </a:solidFill>
                <a:latin typeface="Arial"/>
                <a:cs typeface="Arial"/>
              </a:rPr>
              <a:t>NUCLEAR</a:t>
            </a:r>
            <a:r>
              <a:rPr sz="706" b="1" kern="0" spc="-2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6" b="1" kern="0" spc="-9" dirty="0">
                <a:solidFill>
                  <a:srgbClr val="FFFFFF"/>
                </a:solidFill>
                <a:latin typeface="Arial"/>
                <a:cs typeface="Arial"/>
              </a:rPr>
              <a:t>WEAPONS </a:t>
            </a:r>
            <a:r>
              <a:rPr sz="706" b="1" kern="0" dirty="0">
                <a:solidFill>
                  <a:srgbClr val="FFFFFF"/>
                </a:solidFill>
                <a:latin typeface="Arial"/>
                <a:cs typeface="Arial"/>
              </a:rPr>
              <a:t>CENTER</a:t>
            </a:r>
            <a:r>
              <a:rPr sz="706" b="1" kern="0" spc="-2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6" b="1" kern="0" spc="-9" dirty="0">
                <a:solidFill>
                  <a:srgbClr val="FFFFFF"/>
                </a:solidFill>
                <a:latin typeface="Arial"/>
                <a:cs typeface="Arial"/>
              </a:rPr>
              <a:t>(AFNWC)</a:t>
            </a:r>
            <a:endParaRPr sz="706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55" name="object 55"/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6311" y="4160475"/>
            <a:ext cx="407446" cy="475510"/>
          </a:xfrm>
          <a:prstGeom prst="rect">
            <a:avLst/>
          </a:prstGeom>
        </p:spPr>
      </p:pic>
      <p:sp>
        <p:nvSpPr>
          <p:cNvPr id="56" name="object 56"/>
          <p:cNvSpPr txBox="1"/>
          <p:nvPr/>
        </p:nvSpPr>
        <p:spPr>
          <a:xfrm>
            <a:off x="9258076" y="4534685"/>
            <a:ext cx="1507751" cy="299627"/>
          </a:xfrm>
          <a:prstGeom prst="rect">
            <a:avLst/>
          </a:prstGeom>
        </p:spPr>
        <p:txBody>
          <a:bodyPr vert="horz" wrap="square" lIns="0" tIns="6724" rIns="0" bIns="0" rtlCol="0">
            <a:spAutoFit/>
          </a:bodyPr>
          <a:lstStyle/>
          <a:p>
            <a:pPr marL="11206" marR="4483" defTabSz="806867" fontAlgn="auto">
              <a:lnSpc>
                <a:spcPct val="104299"/>
              </a:lnSpc>
              <a:spcBef>
                <a:spcPts val="53"/>
              </a:spcBef>
              <a:spcAft>
                <a:spcPts val="0"/>
              </a:spcAft>
            </a:pP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Kirtland</a:t>
            </a:r>
            <a:r>
              <a:rPr sz="618" i="1" kern="0" spc="-22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AFB,</a:t>
            </a:r>
            <a:r>
              <a:rPr sz="618" i="1" kern="0" spc="-13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NM</a:t>
            </a:r>
            <a:r>
              <a:rPr sz="618" i="1" kern="0" spc="119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(Director:</a:t>
            </a:r>
            <a:r>
              <a:rPr sz="618" i="1" kern="0" spc="124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Roberto</a:t>
            </a:r>
            <a:r>
              <a:rPr sz="618" i="1" kern="0" spc="-1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Acosta)</a:t>
            </a:r>
            <a:r>
              <a:rPr sz="618" i="1" kern="0" spc="441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Phone:</a:t>
            </a:r>
            <a:r>
              <a:rPr sz="618" i="1" kern="0" spc="16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505-846-</a:t>
            </a:r>
            <a:r>
              <a:rPr sz="618" i="1" kern="0" spc="-18" dirty="0">
                <a:solidFill>
                  <a:srgbClr val="000080"/>
                </a:solidFill>
                <a:latin typeface="Franklin Gothic Book"/>
                <a:cs typeface="Franklin Gothic Book"/>
              </a:rPr>
              <a:t>4366</a:t>
            </a:r>
            <a:endParaRPr sz="618" kern="0" dirty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11206" defTabSz="806867" fontAlgn="auto">
              <a:spcBef>
                <a:spcPts val="31"/>
              </a:spcBef>
              <a:spcAft>
                <a:spcPts val="0"/>
              </a:spcAft>
            </a:pP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Email:</a:t>
            </a:r>
            <a:r>
              <a:rPr sz="618" i="1" kern="0" spc="137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  <a:hlinkClick r:id="rId22"/>
              </a:rPr>
              <a:t>AFNWC.SB.workflow@us.af.mil</a:t>
            </a:r>
            <a:endParaRPr sz="618" kern="0" dirty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57" name="object 5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9115088" y="4663440"/>
            <a:ext cx="110266" cy="79225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056706" y="1963831"/>
            <a:ext cx="102086" cy="96371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056706" y="1641326"/>
            <a:ext cx="102086" cy="96370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9066118" y="874956"/>
            <a:ext cx="102086" cy="96370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9056706" y="1250127"/>
            <a:ext cx="102086" cy="96371"/>
          </a:xfrm>
          <a:prstGeom prst="rect">
            <a:avLst/>
          </a:prstGeom>
        </p:spPr>
      </p:pic>
      <p:sp>
        <p:nvSpPr>
          <p:cNvPr id="62" name="object 62"/>
          <p:cNvSpPr/>
          <p:nvPr/>
        </p:nvSpPr>
        <p:spPr>
          <a:xfrm>
            <a:off x="8970756" y="155997"/>
            <a:ext cx="2271993" cy="303679"/>
          </a:xfrm>
          <a:custGeom>
            <a:avLst/>
            <a:gdLst/>
            <a:ahLst/>
            <a:cxnLst/>
            <a:rect l="l" t="t" r="r" b="b"/>
            <a:pathLst>
              <a:path w="2574925" h="344170">
                <a:moveTo>
                  <a:pt x="2574798" y="0"/>
                </a:moveTo>
                <a:lnTo>
                  <a:pt x="0" y="0"/>
                </a:lnTo>
                <a:lnTo>
                  <a:pt x="0" y="343776"/>
                </a:lnTo>
                <a:lnTo>
                  <a:pt x="2574798" y="343776"/>
                </a:lnTo>
                <a:lnTo>
                  <a:pt x="2574798" y="0"/>
                </a:lnTo>
                <a:close/>
              </a:path>
            </a:pathLst>
          </a:custGeom>
          <a:solidFill>
            <a:srgbClr val="00005F"/>
          </a:solid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9091332" y="164951"/>
            <a:ext cx="1042147" cy="22855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483" defTabSz="806867" fontAlgn="auto">
              <a:spcBef>
                <a:spcPts val="88"/>
              </a:spcBef>
              <a:spcAft>
                <a:spcPts val="0"/>
              </a:spcAft>
            </a:pPr>
            <a:r>
              <a:rPr sz="706" b="1" kern="0" dirty="0">
                <a:solidFill>
                  <a:srgbClr val="FFFFFF"/>
                </a:solidFill>
                <a:latin typeface="Arial"/>
                <a:cs typeface="Arial"/>
              </a:rPr>
              <a:t>AIR</a:t>
            </a:r>
            <a:r>
              <a:rPr sz="706" b="1" kern="0" spc="-1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6" b="1" kern="0" dirty="0">
                <a:solidFill>
                  <a:srgbClr val="FFFFFF"/>
                </a:solidFill>
                <a:latin typeface="Arial"/>
                <a:cs typeface="Arial"/>
              </a:rPr>
              <a:t>FORCE</a:t>
            </a:r>
            <a:r>
              <a:rPr sz="706" b="1" kern="0" spc="-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6" b="1" kern="0" spc="-9" dirty="0">
                <a:solidFill>
                  <a:srgbClr val="FFFFFF"/>
                </a:solidFill>
                <a:latin typeface="Arial"/>
                <a:cs typeface="Arial"/>
              </a:rPr>
              <a:t>RESEARCH LABORATORY</a:t>
            </a:r>
            <a:r>
              <a:rPr sz="706" b="1" kern="0" spc="2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6" b="1" kern="0" spc="-9" dirty="0">
                <a:solidFill>
                  <a:srgbClr val="FFFFFF"/>
                </a:solidFill>
                <a:latin typeface="Arial"/>
                <a:cs typeface="Arial"/>
              </a:rPr>
              <a:t>(AFRL)</a:t>
            </a:r>
            <a:endParaRPr sz="706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9240594" y="448684"/>
            <a:ext cx="2105025" cy="1009934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defTabSz="806867" fontAlgn="auto">
              <a:spcBef>
                <a:spcPts val="84"/>
              </a:spcBef>
              <a:spcAft>
                <a:spcPts val="0"/>
              </a:spcAft>
            </a:pP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Wright-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Patterson</a:t>
            </a:r>
            <a:r>
              <a:rPr sz="618" i="1" kern="0" spc="-13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AFB,</a:t>
            </a:r>
            <a:r>
              <a:rPr sz="618" i="1" kern="0" spc="-4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OH</a:t>
            </a:r>
            <a:r>
              <a:rPr sz="618" i="1" kern="0" spc="132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(Director:</a:t>
            </a:r>
            <a:r>
              <a:rPr sz="618" i="1" kern="0" spc="137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Brian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 McJilton)</a:t>
            </a:r>
            <a:endParaRPr sz="618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11206" defTabSz="806867" fontAlgn="auto">
              <a:spcBef>
                <a:spcPts val="31"/>
              </a:spcBef>
              <a:spcAft>
                <a:spcPts val="0"/>
              </a:spcAft>
            </a:pP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Phone:</a:t>
            </a:r>
            <a:r>
              <a:rPr sz="618" i="1" kern="0" spc="16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937-999-</a:t>
            </a:r>
            <a:r>
              <a:rPr sz="618" i="1" kern="0" spc="-18" dirty="0">
                <a:solidFill>
                  <a:srgbClr val="000080"/>
                </a:solidFill>
                <a:latin typeface="Franklin Gothic Book"/>
                <a:cs typeface="Franklin Gothic Book"/>
              </a:rPr>
              <a:t>1719</a:t>
            </a:r>
            <a:endParaRPr sz="618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11206" defTabSz="806867" fontAlgn="auto">
              <a:spcBef>
                <a:spcPts val="35"/>
              </a:spcBef>
              <a:spcAft>
                <a:spcPts val="0"/>
              </a:spcAft>
            </a:pP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Email:</a:t>
            </a:r>
            <a:r>
              <a:rPr sz="618" i="1" kern="0" spc="137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  <a:hlinkClick r:id="rId26"/>
              </a:rPr>
              <a:t>AFRL.SB.Questions@us.af.mil</a:t>
            </a:r>
            <a:endParaRPr sz="618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11206" marR="4483" defTabSz="806867" fontAlgn="auto">
              <a:lnSpc>
                <a:spcPct val="104299"/>
              </a:lnSpc>
              <a:spcBef>
                <a:spcPts val="538"/>
              </a:spcBef>
              <a:spcAft>
                <a:spcPts val="0"/>
              </a:spcAft>
            </a:pP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Wright</a:t>
            </a:r>
            <a:r>
              <a:rPr sz="618" i="1" kern="0" spc="-13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Research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Site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—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 Wright-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Patterson</a:t>
            </a:r>
            <a:r>
              <a:rPr sz="618" i="1" kern="0" spc="-13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AFB,</a:t>
            </a:r>
            <a:r>
              <a:rPr sz="618" i="1" kern="0" spc="-4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OH</a:t>
            </a:r>
            <a:r>
              <a:rPr sz="618" i="1" kern="0" spc="27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(Sarah</a:t>
            </a:r>
            <a:r>
              <a:rPr sz="618" i="1" kern="0" spc="-13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18" dirty="0">
                <a:solidFill>
                  <a:srgbClr val="000080"/>
                </a:solidFill>
                <a:latin typeface="Franklin Gothic Book"/>
                <a:cs typeface="Franklin Gothic Book"/>
              </a:rPr>
              <a:t>Bell)</a:t>
            </a:r>
            <a:r>
              <a:rPr sz="618" i="1" kern="0" spc="441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Phone:</a:t>
            </a:r>
            <a:r>
              <a:rPr sz="618" i="1" kern="0" spc="16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937-713-</a:t>
            </a:r>
            <a:r>
              <a:rPr sz="618" i="1" kern="0" spc="-18" dirty="0">
                <a:solidFill>
                  <a:srgbClr val="000080"/>
                </a:solidFill>
                <a:latin typeface="Franklin Gothic Book"/>
                <a:cs typeface="Franklin Gothic Book"/>
              </a:rPr>
              <a:t>0963</a:t>
            </a:r>
            <a:endParaRPr sz="618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11206" defTabSz="806867" fontAlgn="auto">
              <a:spcBef>
                <a:spcPts val="31"/>
              </a:spcBef>
              <a:spcAft>
                <a:spcPts val="0"/>
              </a:spcAft>
            </a:pP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Email:</a:t>
            </a:r>
            <a:r>
              <a:rPr sz="618" i="1" kern="0" spc="137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  <a:hlinkClick r:id="rId27"/>
              </a:rPr>
              <a:t>sarah.bell.12@us.af.mil</a:t>
            </a:r>
            <a:endParaRPr sz="618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11206" marR="97495" defTabSz="806867" fontAlgn="auto">
              <a:lnSpc>
                <a:spcPct val="104299"/>
              </a:lnSpc>
              <a:spcBef>
                <a:spcPts val="543"/>
              </a:spcBef>
              <a:spcAft>
                <a:spcPts val="0"/>
              </a:spcAft>
            </a:pP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Rome</a:t>
            </a:r>
            <a:r>
              <a:rPr sz="618" i="1" kern="0" spc="-13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Labs,</a:t>
            </a:r>
            <a:r>
              <a:rPr sz="618" i="1" kern="0" spc="-4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NY—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 Information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Directorate (Michael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 Graniero)</a:t>
            </a:r>
            <a:r>
              <a:rPr sz="618" i="1" kern="0" spc="441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Phone:</a:t>
            </a:r>
            <a:r>
              <a:rPr sz="618" i="1" kern="0" spc="16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315-330-</a:t>
            </a:r>
            <a:r>
              <a:rPr sz="618" i="1" kern="0" spc="-18" dirty="0">
                <a:solidFill>
                  <a:srgbClr val="000080"/>
                </a:solidFill>
                <a:latin typeface="Franklin Gothic Book"/>
                <a:cs typeface="Franklin Gothic Book"/>
              </a:rPr>
              <a:t>4625</a:t>
            </a:r>
            <a:endParaRPr sz="618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11206" defTabSz="806867" fontAlgn="auto">
              <a:spcBef>
                <a:spcPts val="31"/>
              </a:spcBef>
              <a:spcAft>
                <a:spcPts val="0"/>
              </a:spcAft>
            </a:pP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Email:</a:t>
            </a:r>
            <a:r>
              <a:rPr sz="618" i="1" kern="0" spc="137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  <a:hlinkClick r:id="rId28"/>
              </a:rPr>
              <a:t>michael.graniero@us.af.mil</a:t>
            </a:r>
            <a:endParaRPr sz="618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9240594" y="1539463"/>
            <a:ext cx="1872503" cy="661048"/>
          </a:xfrm>
          <a:prstGeom prst="rect">
            <a:avLst/>
          </a:prstGeom>
        </p:spPr>
        <p:txBody>
          <a:bodyPr vert="horz" wrap="square" lIns="0" tIns="7844" rIns="0" bIns="0" rtlCol="0">
            <a:spAutoFit/>
          </a:bodyPr>
          <a:lstStyle/>
          <a:p>
            <a:pPr marL="11206" marR="4483" defTabSz="806867" fontAlgn="auto">
              <a:lnSpc>
                <a:spcPct val="102899"/>
              </a:lnSpc>
              <a:spcBef>
                <a:spcPts val="62"/>
              </a:spcBef>
              <a:spcAft>
                <a:spcPts val="0"/>
              </a:spcAft>
            </a:pP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Air</a:t>
            </a:r>
            <a:r>
              <a:rPr sz="618" i="1" kern="0" spc="-13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Force</a:t>
            </a:r>
            <a:r>
              <a:rPr sz="618" i="1" kern="0" spc="-1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Office</a:t>
            </a:r>
            <a:r>
              <a:rPr sz="618" i="1" kern="0" spc="-1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of</a:t>
            </a:r>
            <a:r>
              <a:rPr sz="618" i="1" kern="0" spc="-22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Scientific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Research,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VA</a:t>
            </a:r>
            <a:r>
              <a:rPr sz="618" i="1" kern="0" spc="124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(Calvin</a:t>
            </a:r>
            <a:r>
              <a:rPr sz="618" i="1" kern="0" spc="-13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Scott)</a:t>
            </a:r>
            <a:r>
              <a:rPr sz="618" i="1" kern="0" spc="441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Phone:</a:t>
            </a:r>
            <a:r>
              <a:rPr sz="618" i="1" kern="0" spc="16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703-696-</a:t>
            </a:r>
            <a:r>
              <a:rPr sz="618" i="1" kern="0" spc="-18" dirty="0">
                <a:solidFill>
                  <a:srgbClr val="000080"/>
                </a:solidFill>
                <a:latin typeface="Franklin Gothic Book"/>
                <a:cs typeface="Franklin Gothic Book"/>
              </a:rPr>
              <a:t>7308</a:t>
            </a:r>
            <a:endParaRPr sz="618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11206" defTabSz="806867" fontAlgn="auto">
              <a:spcBef>
                <a:spcPts val="31"/>
              </a:spcBef>
              <a:spcAft>
                <a:spcPts val="0"/>
              </a:spcAft>
            </a:pP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Email:</a:t>
            </a:r>
            <a:r>
              <a:rPr sz="618" i="1" kern="0" spc="-1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  <a:hlinkClick r:id="rId29"/>
              </a:rPr>
              <a:t>calvin.scott@us.af.mil</a:t>
            </a:r>
            <a:endParaRPr sz="618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11206" defTabSz="806867" fontAlgn="auto">
              <a:spcBef>
                <a:spcPts val="582"/>
              </a:spcBef>
              <a:spcAft>
                <a:spcPts val="0"/>
              </a:spcAft>
            </a:pP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Kirtland</a:t>
            </a:r>
            <a:r>
              <a:rPr sz="618" i="1" kern="0" spc="-22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AFB,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NM</a:t>
            </a:r>
            <a:r>
              <a:rPr sz="618" i="1" kern="0" spc="124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(Carmen</a:t>
            </a:r>
            <a:r>
              <a:rPr sz="618" i="1" kern="0" spc="-13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Chavira)</a:t>
            </a:r>
            <a:endParaRPr sz="618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11206" defTabSz="806867" fontAlgn="auto">
              <a:spcBef>
                <a:spcPts val="31"/>
              </a:spcBef>
              <a:spcAft>
                <a:spcPts val="0"/>
              </a:spcAft>
            </a:pP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Phone:</a:t>
            </a:r>
            <a:r>
              <a:rPr sz="618" i="1" kern="0" spc="16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505-503-</a:t>
            </a:r>
            <a:r>
              <a:rPr sz="618" i="1" kern="0" spc="-18" dirty="0">
                <a:solidFill>
                  <a:srgbClr val="000080"/>
                </a:solidFill>
                <a:latin typeface="Franklin Gothic Book"/>
                <a:cs typeface="Franklin Gothic Book"/>
              </a:rPr>
              <a:t>9311</a:t>
            </a:r>
            <a:endParaRPr sz="618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11206" defTabSz="806867" fontAlgn="auto">
              <a:spcBef>
                <a:spcPts val="26"/>
              </a:spcBef>
              <a:spcAft>
                <a:spcPts val="0"/>
              </a:spcAft>
            </a:pP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Email:</a:t>
            </a:r>
            <a:r>
              <a:rPr sz="618" i="1" kern="0" spc="-1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  <a:hlinkClick r:id="rId30"/>
              </a:rPr>
              <a:t>Carmen.Chavira@us.af.mil</a:t>
            </a:r>
            <a:endParaRPr sz="618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9048525" y="137597"/>
            <a:ext cx="2405343" cy="485775"/>
            <a:chOff x="9746995" y="155943"/>
            <a:chExt cx="2726055" cy="550545"/>
          </a:xfrm>
        </p:grpSpPr>
        <p:pic>
          <p:nvPicPr>
            <p:cNvPr id="67" name="object 67"/>
            <p:cNvPicPr/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21311" y="155943"/>
              <a:ext cx="451688" cy="419239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746995" y="616330"/>
              <a:ext cx="124968" cy="89662"/>
            </a:xfrm>
            <a:prstGeom prst="rect">
              <a:avLst/>
            </a:prstGeom>
          </p:spPr>
        </p:pic>
      </p:grpSp>
      <p:sp>
        <p:nvSpPr>
          <p:cNvPr id="69" name="object 69"/>
          <p:cNvSpPr/>
          <p:nvPr/>
        </p:nvSpPr>
        <p:spPr>
          <a:xfrm>
            <a:off x="9019838" y="2320806"/>
            <a:ext cx="2308972" cy="336737"/>
          </a:xfrm>
          <a:custGeom>
            <a:avLst/>
            <a:gdLst/>
            <a:ahLst/>
            <a:cxnLst/>
            <a:rect l="l" t="t" r="r" b="b"/>
            <a:pathLst>
              <a:path w="2616834" h="381635">
                <a:moveTo>
                  <a:pt x="2616580" y="0"/>
                </a:moveTo>
                <a:lnTo>
                  <a:pt x="0" y="0"/>
                </a:lnTo>
                <a:lnTo>
                  <a:pt x="0" y="381431"/>
                </a:lnTo>
                <a:lnTo>
                  <a:pt x="2616580" y="381431"/>
                </a:lnTo>
                <a:lnTo>
                  <a:pt x="2616580" y="0"/>
                </a:lnTo>
                <a:close/>
              </a:path>
            </a:pathLst>
          </a:custGeom>
          <a:solidFill>
            <a:srgbClr val="00005F"/>
          </a:solid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9141086" y="2397723"/>
            <a:ext cx="1532404" cy="229120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 marR="4483" defTabSz="806867" fontAlgn="auto">
              <a:spcBef>
                <a:spcPts val="93"/>
              </a:spcBef>
              <a:spcAft>
                <a:spcPts val="0"/>
              </a:spcAft>
            </a:pPr>
            <a:r>
              <a:rPr sz="706" b="1" kern="0" dirty="0">
                <a:solidFill>
                  <a:srgbClr val="FFFFFF"/>
                </a:solidFill>
                <a:latin typeface="Arial"/>
                <a:cs typeface="Arial"/>
              </a:rPr>
              <a:t>AIR</a:t>
            </a:r>
            <a:r>
              <a:rPr sz="706" b="1" kern="0" spc="-2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6" b="1" kern="0" dirty="0">
                <a:solidFill>
                  <a:srgbClr val="FFFFFF"/>
                </a:solidFill>
                <a:latin typeface="Arial"/>
                <a:cs typeface="Arial"/>
              </a:rPr>
              <a:t>FORCE</a:t>
            </a:r>
            <a:r>
              <a:rPr sz="706" b="1" kern="0" spc="-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6" b="1" kern="0" dirty="0">
                <a:solidFill>
                  <a:srgbClr val="FFFFFF"/>
                </a:solidFill>
                <a:latin typeface="Arial"/>
                <a:cs typeface="Arial"/>
              </a:rPr>
              <a:t>LIFE</a:t>
            </a:r>
            <a:r>
              <a:rPr sz="706" b="1" kern="0" spc="-18" dirty="0">
                <a:solidFill>
                  <a:srgbClr val="FFFFFF"/>
                </a:solidFill>
                <a:latin typeface="Arial"/>
                <a:cs typeface="Arial"/>
              </a:rPr>
              <a:t> CYCLE </a:t>
            </a:r>
            <a:r>
              <a:rPr sz="706" b="1" kern="0" dirty="0">
                <a:solidFill>
                  <a:srgbClr val="FFFFFF"/>
                </a:solidFill>
                <a:latin typeface="Arial"/>
                <a:cs typeface="Arial"/>
              </a:rPr>
              <a:t>MANAGEMENT</a:t>
            </a:r>
            <a:r>
              <a:rPr sz="706" b="1" kern="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6" b="1" kern="0" dirty="0">
                <a:solidFill>
                  <a:srgbClr val="FFFFFF"/>
                </a:solidFill>
                <a:latin typeface="Arial"/>
                <a:cs typeface="Arial"/>
              </a:rPr>
              <a:t>CENTER</a:t>
            </a:r>
            <a:r>
              <a:rPr sz="706" b="1" kern="0" spc="-2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6" b="1" kern="0" spc="-9" dirty="0">
                <a:solidFill>
                  <a:srgbClr val="FFFFFF"/>
                </a:solidFill>
                <a:latin typeface="Arial"/>
                <a:cs typeface="Arial"/>
              </a:rPr>
              <a:t>(AFLCMC)</a:t>
            </a:r>
            <a:endParaRPr sz="706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9299762" y="2650527"/>
            <a:ext cx="1699372" cy="299627"/>
          </a:xfrm>
          <a:prstGeom prst="rect">
            <a:avLst/>
          </a:prstGeom>
        </p:spPr>
        <p:txBody>
          <a:bodyPr vert="horz" wrap="square" lIns="0" tIns="6724" rIns="0" bIns="0" rtlCol="0">
            <a:spAutoFit/>
          </a:bodyPr>
          <a:lstStyle/>
          <a:p>
            <a:pPr marL="11206" marR="4483" defTabSz="806867" fontAlgn="auto">
              <a:lnSpc>
                <a:spcPct val="104299"/>
              </a:lnSpc>
              <a:spcBef>
                <a:spcPts val="53"/>
              </a:spcBef>
              <a:spcAft>
                <a:spcPts val="0"/>
              </a:spcAft>
            </a:pP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Wright-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Patterson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AFB,</a:t>
            </a:r>
            <a:r>
              <a:rPr sz="618" i="1" kern="0" spc="-4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OH</a:t>
            </a:r>
            <a:r>
              <a:rPr sz="618" i="1" kern="0" spc="132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(Director:</a:t>
            </a:r>
            <a:r>
              <a:rPr sz="618" i="1" kern="0" spc="12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Luke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 Schultz)</a:t>
            </a:r>
            <a:r>
              <a:rPr sz="618" i="1" kern="0" spc="441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Phone:</a:t>
            </a:r>
            <a:r>
              <a:rPr sz="618" i="1" kern="0" spc="16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937-904-</a:t>
            </a:r>
            <a:r>
              <a:rPr sz="618" i="1" kern="0" spc="-18" dirty="0">
                <a:solidFill>
                  <a:srgbClr val="000080"/>
                </a:solidFill>
                <a:latin typeface="Franklin Gothic Book"/>
                <a:cs typeface="Franklin Gothic Book"/>
              </a:rPr>
              <a:t>5999</a:t>
            </a:r>
            <a:endParaRPr sz="618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11206" defTabSz="806867" fontAlgn="auto">
              <a:spcBef>
                <a:spcPts val="31"/>
              </a:spcBef>
              <a:spcAft>
                <a:spcPts val="0"/>
              </a:spcAft>
            </a:pP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Email:</a:t>
            </a:r>
            <a:r>
              <a:rPr sz="618" i="1" kern="0" spc="-1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  <a:hlinkClick r:id="rId33"/>
              </a:rPr>
              <a:t>aflcmc.sb.org.mailbox@us.af.mil</a:t>
            </a:r>
            <a:endParaRPr sz="618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9299762" y="3013599"/>
            <a:ext cx="1320053" cy="299627"/>
          </a:xfrm>
          <a:prstGeom prst="rect">
            <a:avLst/>
          </a:prstGeom>
        </p:spPr>
        <p:txBody>
          <a:bodyPr vert="horz" wrap="square" lIns="0" tIns="6724" rIns="0" bIns="0" rtlCol="0">
            <a:spAutoFit/>
          </a:bodyPr>
          <a:lstStyle/>
          <a:p>
            <a:pPr marL="11206" marR="4483" defTabSz="806867" fontAlgn="auto">
              <a:lnSpc>
                <a:spcPct val="104299"/>
              </a:lnSpc>
              <a:spcBef>
                <a:spcPts val="53"/>
              </a:spcBef>
              <a:spcAft>
                <a:spcPts val="0"/>
              </a:spcAft>
            </a:pP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Eglin</a:t>
            </a:r>
            <a:r>
              <a:rPr sz="618" i="1" kern="0" spc="-1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AFB,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FL</a:t>
            </a:r>
            <a:r>
              <a:rPr sz="618" i="1" kern="0" spc="12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(Director:</a:t>
            </a:r>
            <a:r>
              <a:rPr sz="618" i="1" kern="0" spc="12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Anita</a:t>
            </a:r>
            <a:r>
              <a:rPr sz="618" i="1" kern="0" spc="-1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Jackson)</a:t>
            </a:r>
            <a:r>
              <a:rPr sz="618" i="1" kern="0" spc="441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Phone:</a:t>
            </a:r>
            <a:r>
              <a:rPr sz="618" i="1" kern="0" spc="16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850-882-</a:t>
            </a:r>
            <a:r>
              <a:rPr sz="618" i="1" kern="0" spc="-18" dirty="0">
                <a:solidFill>
                  <a:srgbClr val="000080"/>
                </a:solidFill>
                <a:latin typeface="Franklin Gothic Book"/>
                <a:cs typeface="Franklin Gothic Book"/>
              </a:rPr>
              <a:t>2843</a:t>
            </a:r>
            <a:endParaRPr sz="618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11206" defTabSz="806867" fontAlgn="auto">
              <a:spcBef>
                <a:spcPts val="31"/>
              </a:spcBef>
              <a:spcAft>
                <a:spcPts val="0"/>
              </a:spcAft>
            </a:pP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Email:</a:t>
            </a:r>
            <a:r>
              <a:rPr sz="618" i="1" kern="0" spc="-1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  <a:hlinkClick r:id="rId34"/>
              </a:rPr>
              <a:t>aflcmc.sb.eglin@us.af.mil</a:t>
            </a:r>
            <a:endParaRPr sz="618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9299762" y="3376669"/>
            <a:ext cx="1935816" cy="663877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defTabSz="806867" fontAlgn="auto">
              <a:spcBef>
                <a:spcPts val="84"/>
              </a:spcBef>
              <a:spcAft>
                <a:spcPts val="0"/>
              </a:spcAft>
            </a:pP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Hanscom</a:t>
            </a:r>
            <a:r>
              <a:rPr sz="618" i="1" kern="0" spc="-26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AFB, MA</a:t>
            </a:r>
            <a:r>
              <a:rPr sz="618" i="1" kern="0" spc="141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(Director:</a:t>
            </a:r>
            <a:r>
              <a:rPr sz="618" i="1" kern="0" spc="132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Andrea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 Panagoulias)</a:t>
            </a:r>
            <a:endParaRPr sz="618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11206" defTabSz="806867" fontAlgn="auto">
              <a:spcBef>
                <a:spcPts val="31"/>
              </a:spcBef>
              <a:spcAft>
                <a:spcPts val="0"/>
              </a:spcAft>
            </a:pP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Phone:</a:t>
            </a:r>
            <a:r>
              <a:rPr sz="618" i="1" kern="0" spc="16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781-225-</a:t>
            </a:r>
            <a:r>
              <a:rPr sz="618" i="1" kern="0" spc="-18" dirty="0">
                <a:solidFill>
                  <a:srgbClr val="000080"/>
                </a:solidFill>
                <a:latin typeface="Franklin Gothic Book"/>
                <a:cs typeface="Franklin Gothic Book"/>
              </a:rPr>
              <a:t>6470</a:t>
            </a:r>
            <a:endParaRPr sz="618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11206" defTabSz="806867" fontAlgn="auto">
              <a:spcBef>
                <a:spcPts val="35"/>
              </a:spcBef>
              <a:spcAft>
                <a:spcPts val="0"/>
              </a:spcAft>
            </a:pP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Email:</a:t>
            </a:r>
            <a:r>
              <a:rPr sz="618" i="1" kern="0" spc="-1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  <a:hlinkClick r:id="rId35"/>
              </a:rPr>
              <a:t>andrea.panagoulias@us.af.mil</a:t>
            </a:r>
            <a:endParaRPr sz="618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11206" marR="4483" defTabSz="806867" fontAlgn="auto">
              <a:lnSpc>
                <a:spcPct val="102899"/>
              </a:lnSpc>
              <a:spcBef>
                <a:spcPts val="560"/>
              </a:spcBef>
              <a:spcAft>
                <a:spcPts val="0"/>
              </a:spcAft>
            </a:pP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Maxwell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 AFB-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Gunter</a:t>
            </a:r>
            <a:r>
              <a:rPr sz="618" i="1" kern="0" spc="-4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Annex, AL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(Director:</a:t>
            </a:r>
            <a:r>
              <a:rPr sz="618" i="1" kern="0" spc="-22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Yolanda</a:t>
            </a:r>
            <a:r>
              <a:rPr sz="618" i="1" kern="0" spc="4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Mccain)</a:t>
            </a:r>
            <a:r>
              <a:rPr sz="618" i="1" kern="0" spc="441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Phone:</a:t>
            </a:r>
            <a:r>
              <a:rPr sz="618" i="1" kern="0" spc="16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334-416-</a:t>
            </a:r>
            <a:r>
              <a:rPr sz="618" i="1" kern="0" spc="-18" dirty="0">
                <a:solidFill>
                  <a:srgbClr val="000080"/>
                </a:solidFill>
                <a:latin typeface="Franklin Gothic Book"/>
                <a:cs typeface="Franklin Gothic Book"/>
              </a:rPr>
              <a:t>4137</a:t>
            </a:r>
            <a:endParaRPr sz="618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11206" defTabSz="806867" fontAlgn="auto">
              <a:spcBef>
                <a:spcPts val="31"/>
              </a:spcBef>
              <a:spcAft>
                <a:spcPts val="0"/>
              </a:spcAft>
            </a:pP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Email:</a:t>
            </a:r>
            <a:r>
              <a:rPr sz="618" i="1" kern="0" spc="-1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  <a:hlinkClick r:id="rId36"/>
              </a:rPr>
              <a:t>yolanda.mccain@us.af.mil</a:t>
            </a:r>
            <a:endParaRPr sz="618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74" name="object 74"/>
          <p:cNvGrpSpPr/>
          <p:nvPr/>
        </p:nvGrpSpPr>
        <p:grpSpPr>
          <a:xfrm>
            <a:off x="9117217" y="2309924"/>
            <a:ext cx="2488826" cy="515471"/>
            <a:chOff x="9824846" y="2617914"/>
            <a:chExt cx="2820670" cy="584200"/>
          </a:xfrm>
        </p:grpSpPr>
        <p:pic>
          <p:nvPicPr>
            <p:cNvPr id="75" name="object 75"/>
            <p:cNvPicPr/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33376" y="2617914"/>
              <a:ext cx="612013" cy="465137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824846" y="3109086"/>
              <a:ext cx="124968" cy="92455"/>
            </a:xfrm>
            <a:prstGeom prst="rect">
              <a:avLst/>
            </a:prstGeom>
          </p:spPr>
        </p:pic>
      </p:grpSp>
      <p:pic>
        <p:nvPicPr>
          <p:cNvPr id="77" name="object 77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9124053" y="3829723"/>
            <a:ext cx="103430" cy="104438"/>
          </a:xfrm>
          <a:prstGeom prst="rect">
            <a:avLst/>
          </a:prstGeom>
        </p:spPr>
      </p:pic>
      <p:pic>
        <p:nvPicPr>
          <p:cNvPr id="78" name="object 78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9124053" y="3101676"/>
            <a:ext cx="103430" cy="104550"/>
          </a:xfrm>
          <a:prstGeom prst="rect">
            <a:avLst/>
          </a:prstGeom>
        </p:spPr>
      </p:pic>
      <p:pic>
        <p:nvPicPr>
          <p:cNvPr id="79" name="object 79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9124053" y="3462169"/>
            <a:ext cx="103430" cy="104551"/>
          </a:xfrm>
          <a:prstGeom prst="rect">
            <a:avLst/>
          </a:prstGeom>
        </p:spPr>
      </p:pic>
      <p:sp>
        <p:nvSpPr>
          <p:cNvPr id="80" name="object 80"/>
          <p:cNvSpPr/>
          <p:nvPr/>
        </p:nvSpPr>
        <p:spPr>
          <a:xfrm>
            <a:off x="6411557" y="2333625"/>
            <a:ext cx="2300007" cy="327772"/>
          </a:xfrm>
          <a:custGeom>
            <a:avLst/>
            <a:gdLst/>
            <a:ahLst/>
            <a:cxnLst/>
            <a:rect l="l" t="t" r="r" b="b"/>
            <a:pathLst>
              <a:path w="2606675" h="371475">
                <a:moveTo>
                  <a:pt x="2606294" y="0"/>
                </a:moveTo>
                <a:lnTo>
                  <a:pt x="0" y="0"/>
                </a:lnTo>
                <a:lnTo>
                  <a:pt x="0" y="371094"/>
                </a:lnTo>
                <a:lnTo>
                  <a:pt x="2606294" y="371094"/>
                </a:lnTo>
                <a:lnTo>
                  <a:pt x="2606294" y="0"/>
                </a:lnTo>
                <a:close/>
              </a:path>
            </a:pathLst>
          </a:custGeom>
          <a:solidFill>
            <a:srgbClr val="00005F"/>
          </a:solid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6532020" y="2401757"/>
            <a:ext cx="967628" cy="229120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 defTabSz="806867" fontAlgn="auto">
              <a:spcBef>
                <a:spcPts val="93"/>
              </a:spcBef>
              <a:spcAft>
                <a:spcPts val="0"/>
              </a:spcAft>
            </a:pPr>
            <a:r>
              <a:rPr sz="706" b="1" kern="0" dirty="0">
                <a:solidFill>
                  <a:srgbClr val="FFFFFF"/>
                </a:solidFill>
                <a:latin typeface="Arial"/>
                <a:cs typeface="Arial"/>
              </a:rPr>
              <a:t>AIR</a:t>
            </a:r>
            <a:r>
              <a:rPr sz="706" b="1" kern="0" spc="-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6" b="1" kern="0" spc="-9" dirty="0">
                <a:solidFill>
                  <a:srgbClr val="FFFFFF"/>
                </a:solidFill>
                <a:latin typeface="Arial"/>
                <a:cs typeface="Arial"/>
              </a:rPr>
              <a:t>FORCE</a:t>
            </a:r>
            <a:endParaRPr sz="706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1206" defTabSz="806867" fontAlgn="auto">
              <a:spcBef>
                <a:spcPts val="0"/>
              </a:spcBef>
              <a:spcAft>
                <a:spcPts val="0"/>
              </a:spcAft>
            </a:pPr>
            <a:r>
              <a:rPr sz="706" b="1" kern="0" dirty="0">
                <a:solidFill>
                  <a:srgbClr val="FFFFFF"/>
                </a:solidFill>
                <a:latin typeface="Arial"/>
                <a:cs typeface="Arial"/>
              </a:rPr>
              <a:t>TEST</a:t>
            </a:r>
            <a:r>
              <a:rPr sz="706" b="1" kern="0" spc="-2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6" b="1" kern="0" dirty="0">
                <a:solidFill>
                  <a:srgbClr val="FFFFFF"/>
                </a:solidFill>
                <a:latin typeface="Arial"/>
                <a:cs typeface="Arial"/>
              </a:rPr>
              <a:t>CENTER</a:t>
            </a:r>
            <a:r>
              <a:rPr sz="706" b="1" kern="0" spc="-1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6" b="1" kern="0" spc="-9" dirty="0">
                <a:solidFill>
                  <a:srgbClr val="FFFFFF"/>
                </a:solidFill>
                <a:latin typeface="Arial"/>
                <a:cs typeface="Arial"/>
              </a:rPr>
              <a:t>(AFTC)</a:t>
            </a:r>
            <a:endParaRPr sz="706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82" name="object 82"/>
          <p:cNvPicPr/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9785" y="2331787"/>
            <a:ext cx="407446" cy="399310"/>
          </a:xfrm>
          <a:prstGeom prst="rect">
            <a:avLst/>
          </a:prstGeom>
        </p:spPr>
      </p:pic>
      <p:sp>
        <p:nvSpPr>
          <p:cNvPr id="83" name="object 83"/>
          <p:cNvSpPr txBox="1"/>
          <p:nvPr/>
        </p:nvSpPr>
        <p:spPr>
          <a:xfrm>
            <a:off x="6683972" y="2685489"/>
            <a:ext cx="1450601" cy="299627"/>
          </a:xfrm>
          <a:prstGeom prst="rect">
            <a:avLst/>
          </a:prstGeom>
        </p:spPr>
        <p:txBody>
          <a:bodyPr vert="horz" wrap="square" lIns="0" tIns="6724" rIns="0" bIns="0" rtlCol="0">
            <a:spAutoFit/>
          </a:bodyPr>
          <a:lstStyle/>
          <a:p>
            <a:pPr marL="11206" marR="4483" defTabSz="806867" fontAlgn="auto">
              <a:lnSpc>
                <a:spcPct val="104299"/>
              </a:lnSpc>
              <a:spcBef>
                <a:spcPts val="53"/>
              </a:spcBef>
              <a:spcAft>
                <a:spcPts val="0"/>
              </a:spcAft>
            </a:pP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Edwards</a:t>
            </a:r>
            <a:r>
              <a:rPr sz="618" i="1" kern="0" spc="-1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AFB,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CA</a:t>
            </a:r>
            <a:r>
              <a:rPr sz="618" i="1" kern="0" spc="124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(Director:</a:t>
            </a:r>
            <a:r>
              <a:rPr sz="618" i="1" kern="0" spc="124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Cindy</a:t>
            </a:r>
            <a:r>
              <a:rPr sz="618" i="1" kern="0" spc="-1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Randall)</a:t>
            </a:r>
            <a:r>
              <a:rPr sz="618" i="1" kern="0" spc="441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Phone:</a:t>
            </a:r>
            <a:r>
              <a:rPr sz="618" i="1" kern="0" spc="16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661-277-</a:t>
            </a:r>
            <a:r>
              <a:rPr sz="618" i="1" kern="0" spc="-18" dirty="0">
                <a:solidFill>
                  <a:srgbClr val="000080"/>
                </a:solidFill>
                <a:latin typeface="Franklin Gothic Book"/>
                <a:cs typeface="Franklin Gothic Book"/>
              </a:rPr>
              <a:t>4519</a:t>
            </a:r>
            <a:endParaRPr sz="618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11206" defTabSz="806867" fontAlgn="auto">
              <a:spcBef>
                <a:spcPts val="31"/>
              </a:spcBef>
              <a:spcAft>
                <a:spcPts val="0"/>
              </a:spcAft>
            </a:pP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Email:</a:t>
            </a:r>
            <a:r>
              <a:rPr sz="618" i="1" kern="0" spc="137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  <a:hlinkClick r:id="rId43"/>
              </a:rPr>
              <a:t>cynthia.randall@us.af.mil</a:t>
            </a:r>
            <a:endParaRPr sz="618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6683972" y="3048561"/>
            <a:ext cx="1072403" cy="299627"/>
          </a:xfrm>
          <a:prstGeom prst="rect">
            <a:avLst/>
          </a:prstGeom>
        </p:spPr>
        <p:txBody>
          <a:bodyPr vert="horz" wrap="square" lIns="0" tIns="6724" rIns="0" bIns="0" rtlCol="0">
            <a:spAutoFit/>
          </a:bodyPr>
          <a:lstStyle/>
          <a:p>
            <a:pPr marL="11206" marR="46507" defTabSz="806867" fontAlgn="auto">
              <a:lnSpc>
                <a:spcPct val="104299"/>
              </a:lnSpc>
              <a:spcBef>
                <a:spcPts val="53"/>
              </a:spcBef>
              <a:spcAft>
                <a:spcPts val="0"/>
              </a:spcAft>
            </a:pP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Arnold</a:t>
            </a:r>
            <a:r>
              <a:rPr sz="618" i="1" kern="0" spc="-22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AFB,</a:t>
            </a:r>
            <a:r>
              <a:rPr sz="618" i="1" kern="0" spc="-13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TN</a:t>
            </a:r>
            <a:r>
              <a:rPr sz="618" i="1" kern="0" spc="124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(Stacey</a:t>
            </a:r>
            <a:r>
              <a:rPr sz="618" i="1" kern="0" spc="-18" dirty="0">
                <a:solidFill>
                  <a:srgbClr val="000080"/>
                </a:solidFill>
                <a:latin typeface="Franklin Gothic Book"/>
                <a:cs typeface="Franklin Gothic Book"/>
              </a:rPr>
              <a:t> Lamb)</a:t>
            </a:r>
            <a:r>
              <a:rPr sz="618" i="1" kern="0" spc="441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Phone:</a:t>
            </a:r>
            <a:r>
              <a:rPr sz="618" i="1" kern="0" spc="16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931-454-</a:t>
            </a:r>
            <a:r>
              <a:rPr sz="618" i="1" kern="0" spc="-18" dirty="0">
                <a:solidFill>
                  <a:srgbClr val="000080"/>
                </a:solidFill>
                <a:latin typeface="Franklin Gothic Book"/>
                <a:cs typeface="Franklin Gothic Book"/>
              </a:rPr>
              <a:t>5868</a:t>
            </a:r>
            <a:endParaRPr sz="618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11206" defTabSz="806867" fontAlgn="auto">
              <a:spcBef>
                <a:spcPts val="31"/>
              </a:spcBef>
              <a:spcAft>
                <a:spcPts val="0"/>
              </a:spcAft>
            </a:pP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Email:</a:t>
            </a:r>
            <a:r>
              <a:rPr sz="618" i="1" kern="0" spc="137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  <a:hlinkClick r:id="rId44"/>
              </a:rPr>
              <a:t>stacey.lamb.1@us.af.mil</a:t>
            </a:r>
            <a:endParaRPr sz="618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6683972" y="3439870"/>
            <a:ext cx="1320053" cy="296021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defTabSz="806867" fontAlgn="auto">
              <a:spcBef>
                <a:spcPts val="84"/>
              </a:spcBef>
              <a:spcAft>
                <a:spcPts val="0"/>
              </a:spcAft>
            </a:pP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Eglin</a:t>
            </a:r>
            <a:r>
              <a:rPr sz="618" i="1" kern="0" spc="-1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AFB,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FL</a:t>
            </a:r>
            <a:r>
              <a:rPr sz="618" i="1" kern="0" spc="12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(Director:</a:t>
            </a:r>
            <a:r>
              <a:rPr sz="618" i="1" kern="0" spc="12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Anita</a:t>
            </a:r>
            <a:r>
              <a:rPr sz="618" i="1" kern="0" spc="-1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Jackson)</a:t>
            </a:r>
            <a:endParaRPr sz="618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11206" defTabSz="806867" fontAlgn="auto">
              <a:spcBef>
                <a:spcPts val="31"/>
              </a:spcBef>
              <a:spcAft>
                <a:spcPts val="0"/>
              </a:spcAft>
            </a:pP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Phone:</a:t>
            </a:r>
            <a:r>
              <a:rPr sz="618" i="1" kern="0" spc="16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850-882-</a:t>
            </a:r>
            <a:r>
              <a:rPr sz="618" i="1" kern="0" spc="-18" dirty="0">
                <a:solidFill>
                  <a:srgbClr val="000080"/>
                </a:solidFill>
                <a:latin typeface="Franklin Gothic Book"/>
                <a:cs typeface="Franklin Gothic Book"/>
              </a:rPr>
              <a:t>2843</a:t>
            </a:r>
            <a:endParaRPr sz="618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11206" defTabSz="806867" fontAlgn="auto">
              <a:spcBef>
                <a:spcPts val="35"/>
              </a:spcBef>
              <a:spcAft>
                <a:spcPts val="0"/>
              </a:spcAft>
            </a:pP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Email:</a:t>
            </a:r>
            <a:r>
              <a:rPr sz="618" i="1" kern="0" spc="-1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  <a:hlinkClick r:id="rId34"/>
              </a:rPr>
              <a:t>aflcmc.sb.eglin@us.af.mil</a:t>
            </a:r>
            <a:endParaRPr sz="618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86" name="object 86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6474535" y="3114003"/>
            <a:ext cx="103094" cy="102309"/>
          </a:xfrm>
          <a:prstGeom prst="rect">
            <a:avLst/>
          </a:prstGeom>
        </p:spPr>
      </p:pic>
      <p:pic>
        <p:nvPicPr>
          <p:cNvPr id="87" name="object 87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6474535" y="2783989"/>
            <a:ext cx="110266" cy="79114"/>
          </a:xfrm>
          <a:prstGeom prst="rect">
            <a:avLst/>
          </a:prstGeom>
        </p:spPr>
      </p:pic>
      <p:pic>
        <p:nvPicPr>
          <p:cNvPr id="88" name="object 88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6468371" y="3517750"/>
            <a:ext cx="103093" cy="102198"/>
          </a:xfrm>
          <a:prstGeom prst="rect">
            <a:avLst/>
          </a:prstGeom>
        </p:spPr>
      </p:pic>
      <p:sp>
        <p:nvSpPr>
          <p:cNvPr id="89" name="object 89"/>
          <p:cNvSpPr/>
          <p:nvPr/>
        </p:nvSpPr>
        <p:spPr>
          <a:xfrm>
            <a:off x="6383319" y="3812700"/>
            <a:ext cx="2247900" cy="331134"/>
          </a:xfrm>
          <a:custGeom>
            <a:avLst/>
            <a:gdLst/>
            <a:ahLst/>
            <a:cxnLst/>
            <a:rect l="l" t="t" r="r" b="b"/>
            <a:pathLst>
              <a:path w="2547620" h="375285">
                <a:moveTo>
                  <a:pt x="2547366" y="0"/>
                </a:moveTo>
                <a:lnTo>
                  <a:pt x="0" y="0"/>
                </a:lnTo>
                <a:lnTo>
                  <a:pt x="0" y="374764"/>
                </a:lnTo>
                <a:lnTo>
                  <a:pt x="2547366" y="374764"/>
                </a:lnTo>
                <a:lnTo>
                  <a:pt x="2547366" y="0"/>
                </a:lnTo>
                <a:close/>
              </a:path>
            </a:pathLst>
          </a:custGeom>
          <a:solidFill>
            <a:srgbClr val="00005F"/>
          </a:solid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6503782" y="3885191"/>
            <a:ext cx="1681443" cy="217065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 defTabSz="806867" fontAlgn="auto">
              <a:lnSpc>
                <a:spcPts val="843"/>
              </a:lnSpc>
              <a:spcBef>
                <a:spcPts val="93"/>
              </a:spcBef>
              <a:spcAft>
                <a:spcPts val="0"/>
              </a:spcAft>
            </a:pPr>
            <a:r>
              <a:rPr sz="706" b="1" kern="0" dirty="0">
                <a:solidFill>
                  <a:srgbClr val="FFFFFF"/>
                </a:solidFill>
                <a:latin typeface="Arial"/>
                <a:cs typeface="Arial"/>
              </a:rPr>
              <a:t>AIR FORCE</a:t>
            </a:r>
            <a:r>
              <a:rPr sz="706" b="1" kern="0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6" b="1" kern="0" spc="-9" dirty="0">
                <a:solidFill>
                  <a:srgbClr val="FFFFFF"/>
                </a:solidFill>
                <a:latin typeface="Arial"/>
                <a:cs typeface="Arial"/>
              </a:rPr>
              <a:t>INSTALLATION</a:t>
            </a:r>
            <a:r>
              <a:rPr sz="706" b="1" kern="0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6" b="1" kern="0" spc="-44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endParaRPr sz="706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1206" defTabSz="806867" fontAlgn="auto">
              <a:lnSpc>
                <a:spcPts val="843"/>
              </a:lnSpc>
              <a:spcBef>
                <a:spcPts val="0"/>
              </a:spcBef>
              <a:spcAft>
                <a:spcPts val="0"/>
              </a:spcAft>
            </a:pPr>
            <a:r>
              <a:rPr sz="706" b="1" kern="0" dirty="0">
                <a:solidFill>
                  <a:srgbClr val="FFFFFF"/>
                </a:solidFill>
                <a:latin typeface="Arial"/>
                <a:cs typeface="Arial"/>
              </a:rPr>
              <a:t>MISSION</a:t>
            </a:r>
            <a:r>
              <a:rPr sz="706" b="1" kern="0" spc="-3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6" b="1" kern="0" dirty="0">
                <a:solidFill>
                  <a:srgbClr val="FFFFFF"/>
                </a:solidFill>
                <a:latin typeface="Arial"/>
                <a:cs typeface="Arial"/>
              </a:rPr>
              <a:t>SUPPORT</a:t>
            </a:r>
            <a:r>
              <a:rPr sz="706" b="1" kern="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6" b="1" kern="0" dirty="0">
                <a:solidFill>
                  <a:srgbClr val="FFFFFF"/>
                </a:solidFill>
                <a:latin typeface="Arial"/>
                <a:cs typeface="Arial"/>
              </a:rPr>
              <a:t>CENTER</a:t>
            </a:r>
            <a:r>
              <a:rPr sz="706" b="1" kern="0" spc="-2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6" b="1" kern="0" spc="-9" dirty="0">
                <a:solidFill>
                  <a:srgbClr val="FFFFFF"/>
                </a:solidFill>
                <a:latin typeface="Arial"/>
                <a:cs typeface="Arial"/>
              </a:rPr>
              <a:t>(AFIMSC)</a:t>
            </a:r>
            <a:endParaRPr sz="706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91" name="object 91"/>
          <p:cNvPicPr/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1616" y="3796015"/>
            <a:ext cx="407120" cy="405294"/>
          </a:xfrm>
          <a:prstGeom prst="rect">
            <a:avLst/>
          </a:prstGeom>
        </p:spPr>
      </p:pic>
      <p:sp>
        <p:nvSpPr>
          <p:cNvPr id="92" name="object 92"/>
          <p:cNvSpPr txBox="1"/>
          <p:nvPr/>
        </p:nvSpPr>
        <p:spPr>
          <a:xfrm>
            <a:off x="6647665" y="4132618"/>
            <a:ext cx="1884269" cy="299627"/>
          </a:xfrm>
          <a:prstGeom prst="rect">
            <a:avLst/>
          </a:prstGeom>
        </p:spPr>
        <p:txBody>
          <a:bodyPr vert="horz" wrap="square" lIns="0" tIns="6724" rIns="0" bIns="0" rtlCol="0">
            <a:spAutoFit/>
          </a:bodyPr>
          <a:lstStyle/>
          <a:p>
            <a:pPr marL="11206" marR="4483" defTabSz="806867" fontAlgn="auto">
              <a:lnSpc>
                <a:spcPct val="104299"/>
              </a:lnSpc>
              <a:spcBef>
                <a:spcPts val="53"/>
              </a:spcBef>
              <a:spcAft>
                <a:spcPts val="0"/>
              </a:spcAft>
            </a:pP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Joint</a:t>
            </a:r>
            <a:r>
              <a:rPr sz="618" i="1" kern="0" spc="-1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Base</a:t>
            </a:r>
            <a:r>
              <a:rPr sz="618" i="1" kern="0" spc="-22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San</a:t>
            </a:r>
            <a:r>
              <a:rPr sz="618" i="1" kern="0" spc="-13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Antonio,</a:t>
            </a:r>
            <a:r>
              <a:rPr sz="618" i="1" kern="0" spc="-13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TX</a:t>
            </a:r>
            <a:r>
              <a:rPr sz="618" i="1" kern="0" spc="119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(Director:</a:t>
            </a:r>
            <a:r>
              <a:rPr sz="618" i="1" kern="0" spc="124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Gregory</a:t>
            </a:r>
            <a:r>
              <a:rPr sz="618" i="1" kern="0" spc="-1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Santiago)</a:t>
            </a:r>
            <a:r>
              <a:rPr sz="618" i="1" kern="0" spc="441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Phone:</a:t>
            </a:r>
            <a:r>
              <a:rPr sz="618" i="1" kern="0" spc="16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210-395-</a:t>
            </a:r>
            <a:r>
              <a:rPr sz="618" i="1" kern="0" spc="-18" dirty="0">
                <a:solidFill>
                  <a:srgbClr val="000080"/>
                </a:solidFill>
                <a:latin typeface="Franklin Gothic Book"/>
                <a:cs typeface="Franklin Gothic Book"/>
              </a:rPr>
              <a:t>8907</a:t>
            </a:r>
            <a:endParaRPr sz="618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11206" defTabSz="806867" fontAlgn="auto">
              <a:spcBef>
                <a:spcPts val="31"/>
              </a:spcBef>
              <a:spcAft>
                <a:spcPts val="0"/>
              </a:spcAft>
            </a:pP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Email:</a:t>
            </a:r>
            <a:r>
              <a:rPr sz="618" i="1" kern="0" spc="-1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  <a:hlinkClick r:id="rId49"/>
              </a:rPr>
              <a:t>AFIMSC.SB.workflow@us.af.mil</a:t>
            </a:r>
            <a:endParaRPr sz="618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6647665" y="4495689"/>
            <a:ext cx="1633257" cy="299627"/>
          </a:xfrm>
          <a:prstGeom prst="rect">
            <a:avLst/>
          </a:prstGeom>
        </p:spPr>
        <p:txBody>
          <a:bodyPr vert="horz" wrap="square" lIns="0" tIns="6724" rIns="0" bIns="0" rtlCol="0">
            <a:spAutoFit/>
          </a:bodyPr>
          <a:lstStyle/>
          <a:p>
            <a:pPr marL="11206" marR="4483" defTabSz="806867" fontAlgn="auto">
              <a:lnSpc>
                <a:spcPct val="104299"/>
              </a:lnSpc>
              <a:spcBef>
                <a:spcPts val="53"/>
              </a:spcBef>
              <a:spcAft>
                <a:spcPts val="0"/>
              </a:spcAft>
            </a:pP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Wright-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Patterson</a:t>
            </a:r>
            <a:r>
              <a:rPr sz="618" i="1" kern="0" spc="-13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AFB,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OH</a:t>
            </a:r>
            <a:r>
              <a:rPr sz="618" i="1" kern="0" spc="124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(Director: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David</a:t>
            </a:r>
            <a:r>
              <a:rPr sz="618" i="1" kern="0" spc="-1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Boris)</a:t>
            </a:r>
            <a:r>
              <a:rPr sz="618" i="1" kern="0" spc="441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Phone:</a:t>
            </a:r>
            <a:r>
              <a:rPr sz="618" i="1" kern="0" spc="16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937-257-</a:t>
            </a:r>
            <a:r>
              <a:rPr sz="618" i="1" kern="0" spc="-18" dirty="0">
                <a:solidFill>
                  <a:srgbClr val="000080"/>
                </a:solidFill>
                <a:latin typeface="Franklin Gothic Book"/>
                <a:cs typeface="Franklin Gothic Book"/>
              </a:rPr>
              <a:t>2822</a:t>
            </a:r>
            <a:endParaRPr sz="618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11206" defTabSz="806867" fontAlgn="auto">
              <a:spcBef>
                <a:spcPts val="31"/>
              </a:spcBef>
              <a:spcAft>
                <a:spcPts val="0"/>
              </a:spcAft>
            </a:pP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Email:</a:t>
            </a:r>
            <a:r>
              <a:rPr sz="618" i="1" kern="0" spc="-1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  <a:hlinkClick r:id="rId50"/>
              </a:rPr>
              <a:t>AFICA.SB.workflow@us.af.mil</a:t>
            </a:r>
            <a:endParaRPr sz="618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94" name="object 94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6479354" y="4567741"/>
            <a:ext cx="101300" cy="108137"/>
          </a:xfrm>
          <a:prstGeom prst="rect">
            <a:avLst/>
          </a:prstGeom>
        </p:spPr>
      </p:pic>
      <p:pic>
        <p:nvPicPr>
          <p:cNvPr id="95" name="object 95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6475767" y="4221144"/>
            <a:ext cx="108360" cy="75528"/>
          </a:xfrm>
          <a:prstGeom prst="rect">
            <a:avLst/>
          </a:prstGeom>
        </p:spPr>
      </p:pic>
      <p:pic>
        <p:nvPicPr>
          <p:cNvPr id="96" name="object 96"/>
          <p:cNvPicPr/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3691" y="1989045"/>
            <a:ext cx="103094" cy="94801"/>
          </a:xfrm>
          <a:prstGeom prst="rect">
            <a:avLst/>
          </a:prstGeom>
        </p:spPr>
      </p:pic>
      <p:pic>
        <p:nvPicPr>
          <p:cNvPr id="97" name="object 97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6464785" y="1642222"/>
            <a:ext cx="103094" cy="94801"/>
          </a:xfrm>
          <a:prstGeom prst="rect">
            <a:avLst/>
          </a:prstGeom>
        </p:spPr>
      </p:pic>
      <p:pic>
        <p:nvPicPr>
          <p:cNvPr id="98" name="object 98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6457614" y="1282289"/>
            <a:ext cx="110266" cy="79114"/>
          </a:xfrm>
          <a:prstGeom prst="rect">
            <a:avLst/>
          </a:prstGeom>
        </p:spPr>
      </p:pic>
      <p:sp>
        <p:nvSpPr>
          <p:cNvPr id="99" name="object 99"/>
          <p:cNvSpPr/>
          <p:nvPr/>
        </p:nvSpPr>
        <p:spPr>
          <a:xfrm>
            <a:off x="6351943" y="915498"/>
            <a:ext cx="2300007" cy="297516"/>
          </a:xfrm>
          <a:custGeom>
            <a:avLst/>
            <a:gdLst/>
            <a:ahLst/>
            <a:cxnLst/>
            <a:rect l="l" t="t" r="r" b="b"/>
            <a:pathLst>
              <a:path w="2606675" h="337184">
                <a:moveTo>
                  <a:pt x="2606294" y="0"/>
                </a:moveTo>
                <a:lnTo>
                  <a:pt x="0" y="0"/>
                </a:lnTo>
                <a:lnTo>
                  <a:pt x="0" y="336702"/>
                </a:lnTo>
                <a:lnTo>
                  <a:pt x="2606294" y="336702"/>
                </a:lnTo>
                <a:lnTo>
                  <a:pt x="2606294" y="0"/>
                </a:lnTo>
                <a:close/>
              </a:path>
            </a:pathLst>
          </a:custGeom>
          <a:solidFill>
            <a:srgbClr val="00005F"/>
          </a:solid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6472854" y="953172"/>
            <a:ext cx="1188944" cy="221026"/>
          </a:xfrm>
          <a:prstGeom prst="rect">
            <a:avLst/>
          </a:prstGeom>
        </p:spPr>
        <p:txBody>
          <a:bodyPr vert="horz" wrap="square" lIns="0" tIns="15688" rIns="0" bIns="0" rtlCol="0">
            <a:spAutoFit/>
          </a:bodyPr>
          <a:lstStyle/>
          <a:p>
            <a:pPr marL="11206" marR="4483" defTabSz="806867" fontAlgn="auto">
              <a:lnSpc>
                <a:spcPts val="838"/>
              </a:lnSpc>
              <a:spcBef>
                <a:spcPts val="124"/>
              </a:spcBef>
              <a:spcAft>
                <a:spcPts val="0"/>
              </a:spcAft>
            </a:pPr>
            <a:r>
              <a:rPr sz="706" b="1" kern="0" dirty="0">
                <a:solidFill>
                  <a:srgbClr val="FFFFFF"/>
                </a:solidFill>
                <a:latin typeface="Arial"/>
                <a:cs typeface="Arial"/>
              </a:rPr>
              <a:t>AIR</a:t>
            </a:r>
            <a:r>
              <a:rPr sz="706" b="1" kern="0" spc="-1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6" b="1" kern="0" dirty="0">
                <a:solidFill>
                  <a:srgbClr val="FFFFFF"/>
                </a:solidFill>
                <a:latin typeface="Arial"/>
                <a:cs typeface="Arial"/>
              </a:rPr>
              <a:t>FORCE</a:t>
            </a:r>
            <a:r>
              <a:rPr sz="706" b="1" kern="0" spc="-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6" b="1" kern="0" spc="-9" dirty="0">
                <a:solidFill>
                  <a:srgbClr val="FFFFFF"/>
                </a:solidFill>
                <a:latin typeface="Arial"/>
                <a:cs typeface="Arial"/>
              </a:rPr>
              <a:t>SUSTAINMENT </a:t>
            </a:r>
            <a:r>
              <a:rPr sz="706" b="1" kern="0" dirty="0">
                <a:solidFill>
                  <a:srgbClr val="FFFFFF"/>
                </a:solidFill>
                <a:latin typeface="Arial"/>
                <a:cs typeface="Arial"/>
              </a:rPr>
              <a:t>CENTER</a:t>
            </a:r>
            <a:r>
              <a:rPr sz="706" b="1" kern="0" spc="-3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6" b="1" kern="0" spc="-9" dirty="0">
                <a:solidFill>
                  <a:srgbClr val="FFFFFF"/>
                </a:solidFill>
                <a:latin typeface="Arial"/>
                <a:cs typeface="Arial"/>
              </a:rPr>
              <a:t>(AFSC)</a:t>
            </a:r>
            <a:endParaRPr sz="706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6624806" y="1211355"/>
            <a:ext cx="1341344" cy="296021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defTabSz="806867" fontAlgn="auto">
              <a:spcBef>
                <a:spcPts val="84"/>
              </a:spcBef>
              <a:spcAft>
                <a:spcPts val="0"/>
              </a:spcAft>
            </a:pPr>
            <a:r>
              <a:rPr sz="618" i="1" kern="0" dirty="0">
                <a:solidFill>
                  <a:srgbClr val="000080"/>
                </a:solidFill>
                <a:latin typeface="Calibri"/>
                <a:cs typeface="Calibri"/>
              </a:rPr>
              <a:t>Tinker</a:t>
            </a:r>
            <a:r>
              <a:rPr sz="618" i="1" kern="0" spc="-22" dirty="0">
                <a:solidFill>
                  <a:srgbClr val="000080"/>
                </a:solidFill>
                <a:latin typeface="Calibri"/>
                <a:cs typeface="Calibri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Calibri"/>
                <a:cs typeface="Calibri"/>
              </a:rPr>
              <a:t>AFB,</a:t>
            </a:r>
            <a:r>
              <a:rPr sz="618" i="1" kern="0" spc="-13" dirty="0">
                <a:solidFill>
                  <a:srgbClr val="000080"/>
                </a:solidFill>
                <a:latin typeface="Calibri"/>
                <a:cs typeface="Calibri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Calibri"/>
                <a:cs typeface="Calibri"/>
              </a:rPr>
              <a:t>OK</a:t>
            </a:r>
            <a:r>
              <a:rPr sz="618" i="1" kern="0" spc="106" dirty="0">
                <a:solidFill>
                  <a:srgbClr val="000080"/>
                </a:solidFill>
                <a:latin typeface="Calibri"/>
                <a:cs typeface="Calibri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Calibri"/>
                <a:cs typeface="Calibri"/>
              </a:rPr>
              <a:t>(Director:</a:t>
            </a:r>
            <a:r>
              <a:rPr sz="618" i="1" kern="0" spc="110" dirty="0">
                <a:solidFill>
                  <a:srgbClr val="000080"/>
                </a:solidFill>
                <a:latin typeface="Calibri"/>
                <a:cs typeface="Calibri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Calibri"/>
                <a:cs typeface="Calibri"/>
              </a:rPr>
              <a:t>Ronald</a:t>
            </a:r>
            <a:r>
              <a:rPr sz="618" i="1" kern="0" spc="-13" dirty="0">
                <a:solidFill>
                  <a:srgbClr val="000080"/>
                </a:solidFill>
                <a:latin typeface="Calibri"/>
                <a:cs typeface="Calibri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Calibri"/>
                <a:cs typeface="Calibri"/>
              </a:rPr>
              <a:t>Hobbs</a:t>
            </a:r>
            <a:r>
              <a:rPr sz="618" i="1" kern="0" spc="-13" dirty="0">
                <a:solidFill>
                  <a:srgbClr val="000080"/>
                </a:solidFill>
                <a:latin typeface="Calibri"/>
                <a:cs typeface="Calibri"/>
              </a:rPr>
              <a:t> </a:t>
            </a:r>
            <a:r>
              <a:rPr sz="618" i="1" kern="0" spc="-44" dirty="0">
                <a:solidFill>
                  <a:srgbClr val="000080"/>
                </a:solidFill>
                <a:latin typeface="Calibri"/>
                <a:cs typeface="Calibri"/>
              </a:rPr>
              <a:t>)</a:t>
            </a:r>
            <a:endParaRPr sz="618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1206" defTabSz="806867" fontAlgn="auto">
              <a:spcBef>
                <a:spcPts val="0"/>
              </a:spcBef>
              <a:spcAft>
                <a:spcPts val="0"/>
              </a:spcAft>
            </a:pP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Phone:</a:t>
            </a:r>
            <a:r>
              <a:rPr sz="618" i="1" kern="0" spc="16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405-739-</a:t>
            </a:r>
            <a:r>
              <a:rPr sz="618" i="1" kern="0" spc="-18" dirty="0">
                <a:solidFill>
                  <a:srgbClr val="000080"/>
                </a:solidFill>
                <a:latin typeface="Franklin Gothic Book"/>
                <a:cs typeface="Franklin Gothic Book"/>
              </a:rPr>
              <a:t>2601</a:t>
            </a:r>
            <a:endParaRPr sz="618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11206" defTabSz="806867" fontAlgn="auto">
              <a:spcBef>
                <a:spcPts val="31"/>
              </a:spcBef>
              <a:spcAft>
                <a:spcPts val="0"/>
              </a:spcAft>
            </a:pP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Email:</a:t>
            </a:r>
            <a:r>
              <a:rPr sz="618" i="1" kern="0" spc="137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  <a:hlinkClick r:id="rId56"/>
              </a:rPr>
              <a:t>AFSC.SB.workflow@us.af.mil</a:t>
            </a:r>
            <a:endParaRPr sz="618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6624806" y="1571736"/>
            <a:ext cx="1438275" cy="661048"/>
          </a:xfrm>
          <a:prstGeom prst="rect">
            <a:avLst/>
          </a:prstGeom>
        </p:spPr>
        <p:txBody>
          <a:bodyPr vert="horz" wrap="square" lIns="0" tIns="7844" rIns="0" bIns="0" rtlCol="0">
            <a:spAutoFit/>
          </a:bodyPr>
          <a:lstStyle/>
          <a:p>
            <a:pPr marL="11206" marR="215164" defTabSz="806867" fontAlgn="auto">
              <a:lnSpc>
                <a:spcPct val="102899"/>
              </a:lnSpc>
              <a:spcBef>
                <a:spcPts val="62"/>
              </a:spcBef>
              <a:spcAft>
                <a:spcPts val="0"/>
              </a:spcAft>
            </a:pP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Hill</a:t>
            </a:r>
            <a:r>
              <a:rPr sz="618" i="1" kern="0" spc="-1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AFB,</a:t>
            </a:r>
            <a:r>
              <a:rPr sz="618" i="1" kern="0" spc="-4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UT</a:t>
            </a:r>
            <a:r>
              <a:rPr sz="618" i="1" kern="0" spc="132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(Director:</a:t>
            </a:r>
            <a:r>
              <a:rPr sz="618" i="1" kern="0" spc="124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Lynn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 Garrett)</a:t>
            </a:r>
            <a:r>
              <a:rPr sz="618" i="1" kern="0" spc="441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Phone:</a:t>
            </a:r>
            <a:r>
              <a:rPr sz="618" i="1" kern="0" spc="16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801-777-</a:t>
            </a:r>
            <a:r>
              <a:rPr sz="618" i="1" kern="0" spc="-18" dirty="0">
                <a:solidFill>
                  <a:srgbClr val="000080"/>
                </a:solidFill>
                <a:latin typeface="Franklin Gothic Book"/>
                <a:cs typeface="Franklin Gothic Book"/>
              </a:rPr>
              <a:t>4143</a:t>
            </a:r>
            <a:endParaRPr sz="618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11206" defTabSz="806867" fontAlgn="auto">
              <a:spcBef>
                <a:spcPts val="31"/>
              </a:spcBef>
              <a:spcAft>
                <a:spcPts val="0"/>
              </a:spcAft>
            </a:pP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Email:</a:t>
            </a:r>
            <a:r>
              <a:rPr sz="618" i="1" kern="0" spc="137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  <a:hlinkClick r:id="rId57"/>
              </a:rPr>
              <a:t>AFSC.OL.SB@us.af.mil</a:t>
            </a:r>
            <a:endParaRPr sz="618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11206" defTabSz="806867" fontAlgn="auto">
              <a:spcBef>
                <a:spcPts val="582"/>
              </a:spcBef>
              <a:spcAft>
                <a:spcPts val="0"/>
              </a:spcAft>
            </a:pP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Robins</a:t>
            </a:r>
            <a:r>
              <a:rPr sz="618" i="1" kern="0" spc="-1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AFB,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GA</a:t>
            </a:r>
            <a:r>
              <a:rPr sz="618" i="1" kern="0" spc="124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(Director:</a:t>
            </a:r>
            <a:r>
              <a:rPr sz="618" i="1" kern="0" spc="115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Timothy</a:t>
            </a:r>
            <a:r>
              <a:rPr sz="618" i="1" kern="0" spc="-13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Inman)</a:t>
            </a:r>
            <a:endParaRPr sz="618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11206" defTabSz="806867" fontAlgn="auto">
              <a:spcBef>
                <a:spcPts val="31"/>
              </a:spcBef>
              <a:spcAft>
                <a:spcPts val="0"/>
              </a:spcAft>
            </a:pP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Phone:</a:t>
            </a:r>
            <a:r>
              <a:rPr sz="618" i="1" kern="0" spc="168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478-926-</a:t>
            </a:r>
            <a:r>
              <a:rPr sz="618" i="1" kern="0" spc="-18" dirty="0">
                <a:solidFill>
                  <a:srgbClr val="000080"/>
                </a:solidFill>
                <a:latin typeface="Franklin Gothic Book"/>
                <a:cs typeface="Franklin Gothic Book"/>
              </a:rPr>
              <a:t>5873</a:t>
            </a:r>
            <a:endParaRPr sz="618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11206" defTabSz="806867" fontAlgn="auto">
              <a:spcBef>
                <a:spcPts val="26"/>
              </a:spcBef>
              <a:spcAft>
                <a:spcPts val="0"/>
              </a:spcAft>
            </a:pPr>
            <a:r>
              <a:rPr sz="618" i="1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Email:</a:t>
            </a:r>
            <a:r>
              <a:rPr sz="618" i="1" kern="0" spc="137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618" i="1" kern="0" spc="-9" dirty="0">
                <a:solidFill>
                  <a:srgbClr val="000080"/>
                </a:solidFill>
                <a:latin typeface="Franklin Gothic Book"/>
                <a:cs typeface="Franklin Gothic Book"/>
                <a:hlinkClick r:id="rId58"/>
              </a:rPr>
              <a:t>wralc.bc.frontoffice@us.af.mil</a:t>
            </a:r>
            <a:endParaRPr sz="618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103" name="object 103"/>
          <p:cNvPicPr/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1942" y="905076"/>
            <a:ext cx="537871" cy="362308"/>
          </a:xfrm>
          <a:prstGeom prst="rect">
            <a:avLst/>
          </a:prstGeom>
        </p:spPr>
      </p:pic>
      <p:sp>
        <p:nvSpPr>
          <p:cNvPr id="104" name="object 104"/>
          <p:cNvSpPr txBox="1"/>
          <p:nvPr/>
        </p:nvSpPr>
        <p:spPr>
          <a:xfrm>
            <a:off x="6252883" y="5092759"/>
            <a:ext cx="1767728" cy="795481"/>
          </a:xfrm>
          <a:prstGeom prst="rect">
            <a:avLst/>
          </a:prstGeom>
          <a:ln w="12700">
            <a:solidFill>
              <a:srgbClr val="000080"/>
            </a:solidFill>
          </a:ln>
        </p:spPr>
        <p:txBody>
          <a:bodyPr vert="horz" wrap="square" lIns="0" tIns="31376" rIns="0" bIns="0" rtlCol="0">
            <a:spAutoFit/>
          </a:bodyPr>
          <a:lstStyle/>
          <a:p>
            <a:pPr marL="37542" defTabSz="806867" fontAlgn="auto">
              <a:spcBef>
                <a:spcPts val="247"/>
              </a:spcBef>
              <a:spcAft>
                <a:spcPts val="0"/>
              </a:spcAft>
            </a:pPr>
            <a:r>
              <a:rPr sz="1059" u="sng" kern="0" dirty="0">
                <a:solidFill>
                  <a:srgbClr val="000080"/>
                </a:solidFill>
                <a:uFill>
                  <a:solidFill>
                    <a:srgbClr val="000080"/>
                  </a:solidFill>
                </a:uFill>
                <a:latin typeface="Franklin Gothic Book"/>
                <a:cs typeface="Franklin Gothic Book"/>
              </a:rPr>
              <a:t>POC</a:t>
            </a:r>
            <a:r>
              <a:rPr sz="1059" u="sng" kern="0" spc="-13" dirty="0">
                <a:solidFill>
                  <a:srgbClr val="000080"/>
                </a:solidFill>
                <a:uFill>
                  <a:solidFill>
                    <a:srgbClr val="000080"/>
                  </a:solidFill>
                </a:uFill>
                <a:latin typeface="Franklin Gothic Book"/>
                <a:cs typeface="Franklin Gothic Book"/>
              </a:rPr>
              <a:t> </a:t>
            </a:r>
            <a:r>
              <a:rPr sz="1059" u="sng" kern="0" dirty="0">
                <a:solidFill>
                  <a:srgbClr val="000080"/>
                </a:solidFill>
                <a:uFill>
                  <a:solidFill>
                    <a:srgbClr val="000080"/>
                  </a:solidFill>
                </a:uFill>
                <a:latin typeface="Franklin Gothic Book"/>
                <a:cs typeface="Franklin Gothic Book"/>
              </a:rPr>
              <a:t>Map</a:t>
            </a:r>
            <a:r>
              <a:rPr sz="1059" u="sng" kern="0" spc="-13" dirty="0">
                <a:solidFill>
                  <a:srgbClr val="000080"/>
                </a:solidFill>
                <a:uFill>
                  <a:solidFill>
                    <a:srgbClr val="000080"/>
                  </a:solidFill>
                </a:uFill>
                <a:latin typeface="Franklin Gothic Book"/>
                <a:cs typeface="Franklin Gothic Book"/>
              </a:rPr>
              <a:t> </a:t>
            </a:r>
            <a:r>
              <a:rPr sz="1059" u="sng" kern="0" spc="-9" dirty="0">
                <a:solidFill>
                  <a:srgbClr val="000080"/>
                </a:solidFill>
                <a:uFill>
                  <a:solidFill>
                    <a:srgbClr val="000080"/>
                  </a:solidFill>
                </a:uFill>
                <a:latin typeface="Franklin Gothic Book"/>
                <a:cs typeface="Franklin Gothic Book"/>
              </a:rPr>
              <a:t>Legend</a:t>
            </a:r>
            <a:endParaRPr sz="1059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  <a:p>
            <a:pPr marL="308739" marR="219647" indent="17370" defTabSz="806867" fontAlgn="auto">
              <a:lnSpc>
                <a:spcPct val="154000"/>
              </a:lnSpc>
              <a:spcBef>
                <a:spcPts val="18"/>
              </a:spcBef>
              <a:spcAft>
                <a:spcPts val="0"/>
              </a:spcAft>
            </a:pPr>
            <a:r>
              <a:rPr sz="882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Headquarters</a:t>
            </a:r>
            <a:r>
              <a:rPr sz="882" kern="0" spc="49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882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AFMC/SB </a:t>
            </a:r>
            <a:r>
              <a:rPr sz="882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Center</a:t>
            </a:r>
            <a:r>
              <a:rPr sz="882" kern="0" spc="-40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882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Headquarters </a:t>
            </a:r>
            <a:r>
              <a:rPr sz="882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Center</a:t>
            </a:r>
            <a:r>
              <a:rPr sz="882" kern="0" spc="-44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882" kern="0" dirty="0">
                <a:solidFill>
                  <a:srgbClr val="000080"/>
                </a:solidFill>
                <a:latin typeface="Franklin Gothic Book"/>
                <a:cs typeface="Franklin Gothic Book"/>
              </a:rPr>
              <a:t>Operating</a:t>
            </a:r>
            <a:r>
              <a:rPr sz="882" kern="0" spc="-35" dirty="0">
                <a:solidFill>
                  <a:srgbClr val="000080"/>
                </a:solidFill>
                <a:latin typeface="Franklin Gothic Book"/>
                <a:cs typeface="Franklin Gothic Book"/>
              </a:rPr>
              <a:t> </a:t>
            </a:r>
            <a:r>
              <a:rPr sz="882" kern="0" spc="-9" dirty="0">
                <a:solidFill>
                  <a:srgbClr val="000080"/>
                </a:solidFill>
                <a:latin typeface="Franklin Gothic Book"/>
                <a:cs typeface="Franklin Gothic Book"/>
              </a:rPr>
              <a:t>Location</a:t>
            </a:r>
            <a:endParaRPr sz="882" kern="0">
              <a:solidFill>
                <a:sysClr val="windowText" lastClr="0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6376035" y="5604062"/>
            <a:ext cx="104775" cy="67235"/>
          </a:xfrm>
          <a:custGeom>
            <a:avLst/>
            <a:gdLst/>
            <a:ahLst/>
            <a:cxnLst/>
            <a:rect l="l" t="t" r="r" b="b"/>
            <a:pathLst>
              <a:path w="118745" h="76200">
                <a:moveTo>
                  <a:pt x="59054" y="0"/>
                </a:moveTo>
                <a:lnTo>
                  <a:pt x="0" y="76199"/>
                </a:lnTo>
                <a:lnTo>
                  <a:pt x="118236" y="76199"/>
                </a:lnTo>
                <a:lnTo>
                  <a:pt x="59054" y="0"/>
                </a:lnTo>
                <a:close/>
              </a:path>
            </a:pathLst>
          </a:custGeom>
          <a:ln w="6350">
            <a:solidFill>
              <a:srgbClr val="131317"/>
            </a:solidFill>
          </a:ln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 kern="0">
              <a:solidFill>
                <a:sysClr val="windowText" lastClr="000000"/>
              </a:solidFill>
            </a:endParaRPr>
          </a:p>
        </p:txBody>
      </p:sp>
      <p:pic>
        <p:nvPicPr>
          <p:cNvPr id="106" name="object 106"/>
          <p:cNvPicPr/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7240" y="5812479"/>
            <a:ext cx="86285" cy="86285"/>
          </a:xfrm>
          <a:prstGeom prst="rect">
            <a:avLst/>
          </a:prstGeom>
        </p:spPr>
      </p:pic>
      <p:pic>
        <p:nvPicPr>
          <p:cNvPr id="107" name="object 107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6317203" y="5317415"/>
            <a:ext cx="208429" cy="20663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FE808-53E3-27DE-ECD5-532463E40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Jeff Mellott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A499C3-EB3B-1C59-1A6B-467324D1CE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500" dirty="0"/>
              <a:t>Director, Small Business Programs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80A10A-4E73-2F1C-8FB9-D8753B6374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Air Force Materiel Command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8ACD10B-DCBD-842E-D9AE-2739A359A1AB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46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972479-4BB8-5D23-569C-B9F5D031F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826" y="1594673"/>
            <a:ext cx="11027674" cy="4247327"/>
          </a:xfrm>
        </p:spPr>
        <p:txBody>
          <a:bodyPr>
            <a:normAutofit/>
          </a:bodyPr>
          <a:lstStyle/>
          <a:p>
            <a:endParaRPr lang="en-US" sz="2800" i="0" u="none" strike="noStrike" dirty="0">
              <a:effectLst/>
              <a:latin typeface=" Arial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B26CA1-88A1-C86A-BFF2-182DA94CA0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1113" y="519113"/>
            <a:ext cx="11282735" cy="582385"/>
          </a:xfrm>
        </p:spPr>
        <p:txBody>
          <a:bodyPr/>
          <a:lstStyle/>
          <a:p>
            <a:r>
              <a:rPr lang="en-US" sz="3600" dirty="0"/>
              <a:t>Air Force Nuclear Weapons Center (AFNWC)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6CEB52B8-289F-2D91-24B4-1A12760DD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743" y="2179782"/>
            <a:ext cx="2936021" cy="300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4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10CD46-1B56-9821-CA07-73904F4F2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4248" y="466658"/>
            <a:ext cx="7283669" cy="6387780"/>
          </a:xfrm>
        </p:spPr>
        <p:txBody>
          <a:bodyPr>
            <a:normAutofit/>
          </a:bodyPr>
          <a:lstStyle/>
          <a:p>
            <a:r>
              <a:rPr lang="en-US" sz="4000" b="1" dirty="0"/>
              <a:t>Mission</a:t>
            </a:r>
          </a:p>
          <a:p>
            <a:pPr lvl="1"/>
            <a:endParaRPr lang="en-US" sz="2800" b="1" dirty="0"/>
          </a:p>
          <a:p>
            <a:pPr lvl="1"/>
            <a:endParaRPr lang="en-US" sz="2800" b="1" dirty="0"/>
          </a:p>
          <a:p>
            <a:pPr lvl="1"/>
            <a:endParaRPr lang="en-US" sz="2800" b="1" dirty="0"/>
          </a:p>
          <a:p>
            <a:pPr lvl="1"/>
            <a:endParaRPr lang="en-US" sz="2800" b="1" dirty="0"/>
          </a:p>
          <a:p>
            <a:pPr lvl="1"/>
            <a:r>
              <a:rPr lang="en-US" sz="2800" b="1" dirty="0"/>
              <a:t>Deterrence &amp; Assurance</a:t>
            </a:r>
          </a:p>
          <a:p>
            <a:pPr lvl="1"/>
            <a:r>
              <a:rPr lang="en-US" sz="2800" b="1" dirty="0"/>
              <a:t>Modernization &amp; Materiel Management</a:t>
            </a:r>
          </a:p>
          <a:p>
            <a:r>
              <a:rPr lang="en-US" sz="4000" b="1" dirty="0"/>
              <a:t>Opportunities</a:t>
            </a:r>
          </a:p>
          <a:p>
            <a:pPr lvl="1"/>
            <a:r>
              <a:rPr lang="en-US" sz="2800" b="1" dirty="0"/>
              <a:t>SAM.Gov + Enterprise Contracts </a:t>
            </a:r>
          </a:p>
          <a:p>
            <a:pPr lvl="1"/>
            <a:r>
              <a:rPr lang="en-US" sz="2800" b="1" dirty="0"/>
              <a:t>Prime or Subcontracting</a:t>
            </a:r>
          </a:p>
          <a:p>
            <a:pPr lvl="1"/>
            <a:r>
              <a:rPr lang="en-US" sz="2800" b="1" dirty="0"/>
              <a:t>Small Business Innovation Research (SBIR)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31FE60-FD25-B2C1-0169-0413DB3F7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1747" y="466657"/>
            <a:ext cx="3891516" cy="879254"/>
          </a:xfrm>
        </p:spPr>
        <p:txBody>
          <a:bodyPr/>
          <a:lstStyle/>
          <a:p>
            <a:pPr algn="ctr"/>
            <a:r>
              <a:rPr lang="en-US" sz="6000" dirty="0"/>
              <a:t>AFNWC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C707D0-A153-B4EC-F7C8-4DFE5504F3A2}"/>
              </a:ext>
            </a:extLst>
          </p:cNvPr>
          <p:cNvSpPr/>
          <p:nvPr/>
        </p:nvSpPr>
        <p:spPr>
          <a:xfrm>
            <a:off x="357944" y="4233212"/>
            <a:ext cx="411048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Never Doubted, Always Feared</a:t>
            </a: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DCA6BC13-AF23-741D-64D6-1340D1DBD3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8987" y="1099160"/>
            <a:ext cx="6813161" cy="1798579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F9CDF9B7-E591-EA24-BE0F-1C93639B8A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482" y="1280980"/>
            <a:ext cx="3960495" cy="292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0249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1270FD-777C-F7D1-88FA-2C36401B6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7991" y="1416055"/>
            <a:ext cx="5047911" cy="4680582"/>
          </a:xfrm>
          <a:solidFill>
            <a:schemeClr val="accent1">
              <a:lumMod val="50000"/>
            </a:schemeClr>
          </a:solidFill>
          <a:effectLst/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5 Tenant Locations</a:t>
            </a: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00"/>
              </a:highlight>
            </a:endParaRPr>
          </a:p>
          <a:p>
            <a:pPr marL="460375" lvl="1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Services and Systems acquisitions</a:t>
            </a:r>
          </a:p>
          <a:p>
            <a:pPr marL="460375" lvl="1"/>
            <a:r>
              <a:rPr lang="en-US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O&amp;M</a:t>
            </a: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supported by Host Base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2 Program Portfolios </a:t>
            </a:r>
          </a:p>
          <a:p>
            <a:pPr marL="460375" lvl="1"/>
            <a:r>
              <a:rPr lang="en-US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Strategic Systems (Kirtland AFB)</a:t>
            </a:r>
          </a:p>
          <a:p>
            <a:pPr marL="687388" lvl="2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ICBMs</a:t>
            </a:r>
          </a:p>
          <a:p>
            <a:pPr marL="687388" lvl="2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 Delivered Weapons</a:t>
            </a:r>
          </a:p>
          <a:p>
            <a:pPr marL="460375" lvl="1"/>
            <a:r>
              <a:rPr lang="en-US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Nuclear C3 (Hanscom AFB)</a:t>
            </a:r>
          </a:p>
          <a:p>
            <a:pPr marL="687388" lvl="2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Command,</a:t>
            </a:r>
          </a:p>
          <a:p>
            <a:pPr marL="687388" lvl="2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Control, &amp;</a:t>
            </a:r>
          </a:p>
          <a:p>
            <a:pPr marL="687388" lvl="2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Communications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3D2BE4-A980-EB73-C4D5-004AABDB9B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034" y="519113"/>
            <a:ext cx="11717860" cy="582385"/>
          </a:xfrm>
        </p:spPr>
        <p:txBody>
          <a:bodyPr/>
          <a:lstStyle/>
          <a:p>
            <a:r>
              <a:rPr lang="en-US" dirty="0"/>
              <a:t>AFNWC Deterrence &amp; Assurance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4A6C6B-E049-D237-B57D-8C1B96B3D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" y="1416054"/>
            <a:ext cx="7131893" cy="4680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F6BAB8-3218-4F69-1F6D-B7C6AACAFE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8047" y="0"/>
            <a:ext cx="2282847" cy="14106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C6B7E7-0786-04A5-E71D-B8A610EA7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7792" y="4803819"/>
            <a:ext cx="2488110" cy="129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826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51AB03-5524-FD4B-AC80-2AAF2A4F06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1114" y="519113"/>
            <a:ext cx="11104556" cy="582385"/>
          </a:xfrm>
        </p:spPr>
        <p:txBody>
          <a:bodyPr/>
          <a:lstStyle/>
          <a:p>
            <a:r>
              <a:rPr lang="en-US" sz="3200"/>
              <a:t>AFNWC Modernization &amp; Materiel Management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D1885D-E8F7-69F5-6BD4-4D7BA7633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917" y="1414968"/>
            <a:ext cx="10200166" cy="468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836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B02278-DE58-C6C8-71E7-660BD4EB0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1114" y="519113"/>
            <a:ext cx="11060412" cy="582385"/>
          </a:xfrm>
        </p:spPr>
        <p:txBody>
          <a:bodyPr/>
          <a:lstStyle/>
          <a:p>
            <a:r>
              <a:rPr lang="en-US" dirty="0"/>
              <a:t>AFNWC Opportunities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B75BF7-9DB0-5A1A-4310-2F69F7A10A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9194" y="3346643"/>
            <a:ext cx="7909773" cy="27112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21AB73-A80B-661C-556B-8B376D32D8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9194" y="1471799"/>
            <a:ext cx="7896896" cy="17987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786AF9-77C2-6DEE-FDB5-8B6B2A7E2E97}"/>
              </a:ext>
            </a:extLst>
          </p:cNvPr>
          <p:cNvSpPr txBox="1"/>
          <p:nvPr/>
        </p:nvSpPr>
        <p:spPr>
          <a:xfrm>
            <a:off x="64395" y="1442440"/>
            <a:ext cx="41920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SAM.gov + Enterprise Contracts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Subcontracting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On board relevant GSA and Gov’t-wide contract vehicles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Keep business registration current for effective market research</a:t>
            </a:r>
          </a:p>
          <a:p>
            <a:endParaRPr lang="en-US" b="1" dirty="0">
              <a:highlight>
                <a:srgbClr val="FFFF00"/>
              </a:highlight>
            </a:endParaRPr>
          </a:p>
          <a:p>
            <a:r>
              <a:rPr lang="en-US" b="1" dirty="0">
                <a:highlight>
                  <a:srgbClr val="FFFF00"/>
                </a:highlight>
              </a:rPr>
              <a:t>Small Business Innovation Research (SBIR)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https://www.afnwc.af.mil/innovation/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AFNWC.SBIRSTTR@us.af.mil</a:t>
            </a:r>
          </a:p>
          <a:p>
            <a:endParaRPr lang="en-US" b="1" dirty="0"/>
          </a:p>
          <a:p>
            <a:r>
              <a:rPr lang="en-US" b="1" dirty="0">
                <a:highlight>
                  <a:srgbClr val="FFFF00"/>
                </a:highlight>
              </a:rPr>
              <a:t>Contact AFNWC Small Business Office </a:t>
            </a:r>
            <a:r>
              <a:rPr lang="en-US" b="1" dirty="0">
                <a:solidFill>
                  <a:schemeClr val="bg1"/>
                </a:solidFill>
                <a:highlight>
                  <a:srgbClr val="000000"/>
                </a:highlight>
              </a:rPr>
              <a:t>roberto.acosta.2@us.af.mil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/>
              <a:t>Provide a capabilities statement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/>
              <a:t>Discuss opportunities + </a:t>
            </a:r>
            <a:r>
              <a:rPr lang="en-US" b="1" dirty="0" err="1"/>
              <a:t>IR&amp;D</a:t>
            </a:r>
            <a:r>
              <a:rPr lang="en-US" b="1" dirty="0"/>
              <a:t> and </a:t>
            </a:r>
            <a:r>
              <a:rPr lang="en-US" b="1" dirty="0" err="1"/>
              <a:t>S&amp;T</a:t>
            </a:r>
            <a:r>
              <a:rPr lang="en-US" b="1" dirty="0"/>
              <a:t> investments + new ventures</a:t>
            </a:r>
          </a:p>
        </p:txBody>
      </p:sp>
    </p:spTree>
    <p:extLst>
      <p:ext uri="{BB962C8B-B14F-4D97-AF65-F5344CB8AC3E}">
        <p14:creationId xmlns:p14="http://schemas.microsoft.com/office/powerpoint/2010/main" val="600545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2955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ECC20C-B454-9C6A-09AD-14D34545F8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29613" y="1408994"/>
            <a:ext cx="3444480" cy="324875"/>
          </a:xfrm>
        </p:spPr>
        <p:txBody>
          <a:bodyPr>
            <a:normAutofit/>
          </a:bodyPr>
          <a:lstStyle/>
          <a:p>
            <a:r>
              <a:rPr lang="en-US" dirty="0"/>
              <a:t>Jeff </a:t>
            </a:r>
            <a:r>
              <a:rPr lang="en-US" dirty="0" err="1"/>
              <a:t>Mellott,</a:t>
            </a:r>
            <a:r>
              <a:rPr lang="en-US" dirty="0"/>
              <a:t> AFMC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9CB34D-CA4D-B93E-4B19-91537929EE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6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afmc.sb.workflow@us.af.mil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727E99-C402-F78A-E69B-BA87D20280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937-255-3211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BD8368-2F8D-D204-A367-2B2A3D9B9C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3232" y="2350192"/>
            <a:ext cx="5052299" cy="421613"/>
          </a:xfrm>
        </p:spPr>
        <p:txBody>
          <a:bodyPr>
            <a:normAutofit fontScale="92500"/>
          </a:bodyPr>
          <a:lstStyle/>
          <a:p>
            <a:r>
              <a:rPr lang="en-US" dirty="0">
                <a:hlinkClick r:id="rId3"/>
              </a:rPr>
              <a:t>https://www.afmc.af.mil/About-Us/Small-Business/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F0E93E-12AE-5C9F-1AA7-2BA9BB1484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Laura Anderson, NDA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972421F-0F86-1A8C-39D3-04B9240FD2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6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outreach@mda.mil</a:t>
            </a:r>
            <a:endParaRPr lang="en-US" dirty="0"/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15B4D4-5D4E-48EA-AE4A-DFEA3B6845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(256) 450-2872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904037C-AA75-D720-D35D-BD7C089A7D3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18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www.mda.mil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03B0635-4A73-5FAA-08C0-E174CA2CE56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Rob Acosta, AFNWC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47A5427-02B4-A61E-701F-8B68A72A24F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hlinkClick r:id="rId6"/>
              </a:rPr>
              <a:t>AFNWC.SB.Workflow@us.af.mil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F0587D2-2A69-35AB-38E3-90B1FE6D02F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Autofit/>
          </a:bodyPr>
          <a:lstStyle/>
          <a:p>
            <a:r>
              <a:rPr lang="en-US" kern="0" spc="-9" dirty="0">
                <a:solidFill>
                  <a:schemeClr val="tx1"/>
                </a:solidFill>
                <a:latin typeface="Franklin Gothic Book"/>
                <a:cs typeface="Franklin Gothic Book"/>
              </a:rPr>
              <a:t>505-846-</a:t>
            </a:r>
            <a:r>
              <a:rPr lang="en-US" kern="0" spc="-18" dirty="0">
                <a:solidFill>
                  <a:schemeClr val="tx1"/>
                </a:solidFill>
                <a:latin typeface="Franklin Gothic Book"/>
                <a:cs typeface="Franklin Gothic Book"/>
              </a:rPr>
              <a:t>4366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0252044-352C-9848-D68D-D4CBD2C308B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2000" b="1" dirty="0">
                <a:hlinkClick r:id="rId7"/>
              </a:rPr>
              <a:t>https://www.afnwc.af.mil/innovation/</a:t>
            </a:r>
            <a:endParaRPr lang="en-US" sz="2000" b="1" dirty="0"/>
          </a:p>
          <a:p>
            <a:endParaRPr lang="en-US" sz="2000" b="1" dirty="0"/>
          </a:p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2401AD2-2C82-6D2F-A354-55CD690B148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03656" y="2991515"/>
            <a:ext cx="3444480" cy="3343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4A2F113-69DB-A5D7-2472-344F1543DCC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41FD97B-64D3-86C6-0FAB-C82DC45EB6B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102EA11-AE1A-7E5B-DB60-6A92F66B37F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dirty="0"/>
              <a:t>Carlen </a:t>
            </a:r>
            <a:r>
              <a:rPr lang="en-US" dirty="0" err="1"/>
              <a:t>Capenos</a:t>
            </a:r>
            <a:r>
              <a:rPr lang="en-US" dirty="0"/>
              <a:t>, DISA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50F8179-C5CC-1B8F-B9C7-AE58A304411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www.disa.mil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274C55E-65DD-CB31-8105-2BBF456018A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301-225-45008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DBD9DF4-3C4E-0C25-048E-479D86BA1AF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www.disa.mil</a:t>
            </a:r>
          </a:p>
          <a:p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A4E212B-DC13-9F7F-B8FD-098410EE882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1EA891A-CC88-58A9-3AE7-B9A42C47102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4784989-C0EC-F12F-0660-9AFC324CD78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ACC8D83-8610-3036-AB8C-DEC421598F8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6FB3301-341A-DF3B-FC8F-46A6C502AB0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762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67979-AAB0-0AAD-9630-A86D0934B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Laura Anderson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AB98C-40F2-0C9D-10D2-612B84E7E8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Deputy Director, Small Business Programs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F00A57-51C6-CCD5-931E-3BD4C6D772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1900" dirty="0"/>
              <a:t>Missile Defense Agency</a:t>
            </a:r>
          </a:p>
        </p:txBody>
      </p:sp>
      <p:pic>
        <p:nvPicPr>
          <p:cNvPr id="6" name="Picture Placeholder 5" descr="https://webmail.mda.mil/owa/service.svc/s/GetPersonaPhoto?email=laura.anderson%40mda.mil&amp;size=HR240x240&amp;sc=1706116200945"/>
          <p:cNvPicPr>
            <a:picLocks noGrp="1"/>
          </p:cNvPicPr>
          <p:nvPr>
            <p:ph type="pic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2029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67979-AAB0-0AAD-9630-A86D0934B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Carlen Capenos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AB98C-40F2-0C9D-10D2-612B84E7E8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Director, Office of Small Business Programs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F00A57-51C6-CCD5-931E-3BD4C6D772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Defense Information Systems Agency</a:t>
            </a:r>
          </a:p>
        </p:txBody>
      </p:sp>
      <p:pic>
        <p:nvPicPr>
          <p:cNvPr id="7" name="Picture Placeholder 6" descr="A person smiling in front of a flag&#10;&#10;Description automatically generated with medium confidence">
            <a:extLst>
              <a:ext uri="{FF2B5EF4-FFF2-40B4-BE49-F238E27FC236}">
                <a16:creationId xmlns:a16="http://schemas.microsoft.com/office/drawing/2014/main" id="{541D8539-A0A1-D3B0-D40C-8128FCC9D4D5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69758" y="755529"/>
            <a:ext cx="2525713" cy="2478087"/>
          </a:xfrm>
        </p:spPr>
      </p:pic>
    </p:spTree>
    <p:extLst>
      <p:ext uri="{BB962C8B-B14F-4D97-AF65-F5344CB8AC3E}">
        <p14:creationId xmlns:p14="http://schemas.microsoft.com/office/powerpoint/2010/main" val="3652763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67979-AAB0-0AAD-9630-A86D0934B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180" y="1075440"/>
            <a:ext cx="4726599" cy="851338"/>
          </a:xfrm>
          <a:prstGeom prst="roundRect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r"/>
            <a:r>
              <a:rPr lang="en-US" sz="4400" dirty="0">
                <a:solidFill>
                  <a:schemeClr val="bg1"/>
                </a:solidFill>
              </a:rPr>
              <a:t>Rob Acosta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AB98C-40F2-0C9D-10D2-612B84E7E8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914" y="1980661"/>
            <a:ext cx="4890743" cy="903550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700" b="1" dirty="0">
                <a:solidFill>
                  <a:srgbClr val="002060"/>
                </a:solidFill>
              </a:rPr>
              <a:t>Director, Small Business Programs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700" b="1" dirty="0">
                <a:solidFill>
                  <a:srgbClr val="002060"/>
                </a:solidFill>
              </a:rPr>
              <a:t>Air Force Nuclear Weapons Center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700" b="1" dirty="0">
                <a:solidFill>
                  <a:srgbClr val="002060"/>
                </a:solidFill>
              </a:rPr>
              <a:t>Kirtland AFB</a:t>
            </a:r>
          </a:p>
        </p:txBody>
      </p:sp>
      <p:pic>
        <p:nvPicPr>
          <p:cNvPr id="10" name="object 4">
            <a:extLst>
              <a:ext uri="{FF2B5EF4-FFF2-40B4-BE49-F238E27FC236}">
                <a16:creationId xmlns:a16="http://schemas.microsoft.com/office/drawing/2014/main" id="{563B4FDA-4B48-69C0-3DFA-42D8BB01086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14" y="930395"/>
            <a:ext cx="1410978" cy="142944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660E0BE-C5B4-86E7-A3FD-C19C5DABA012}"/>
              </a:ext>
            </a:extLst>
          </p:cNvPr>
          <p:cNvGrpSpPr/>
          <p:nvPr/>
        </p:nvGrpSpPr>
        <p:grpSpPr>
          <a:xfrm>
            <a:off x="443046" y="2543310"/>
            <a:ext cx="5142820" cy="3054682"/>
            <a:chOff x="443046" y="2543310"/>
            <a:chExt cx="5142820" cy="305468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154CBAA-1C52-A064-9712-1AF7E0927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16688" y="3062693"/>
              <a:ext cx="2469178" cy="248735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556AECE-3EB2-E7E4-4D83-896C46612D30}"/>
                </a:ext>
              </a:extLst>
            </p:cNvPr>
            <p:cNvSpPr txBox="1"/>
            <p:nvPr/>
          </p:nvSpPr>
          <p:spPr>
            <a:xfrm>
              <a:off x="443046" y="2543310"/>
              <a:ext cx="3252386" cy="3054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$66B ($4B Product | $62B Services)</a:t>
              </a:r>
            </a:p>
            <a:p>
              <a:endParaRPr lang="en-US" sz="700" b="1" dirty="0"/>
            </a:p>
            <a:p>
              <a:r>
                <a:rPr lang="en-US" sz="900" b="1" dirty="0"/>
                <a:t> </a:t>
              </a:r>
              <a:r>
                <a:rPr lang="en-US" sz="1200" b="1" dirty="0"/>
                <a:t>                                  37 Programs</a:t>
              </a:r>
            </a:p>
            <a:p>
              <a:endParaRPr lang="en-US" sz="600" b="1" dirty="0"/>
            </a:p>
            <a:p>
              <a:pPr marL="171450" lvl="1" indent="-171450">
                <a:buFont typeface="Arial" panose="020B0604020202020204" pitchFamily="34" charset="0"/>
                <a:buChar char="•"/>
              </a:pPr>
              <a:r>
                <a:rPr lang="en-US" sz="1200" b="1" dirty="0"/>
                <a:t>5 Acquisition Category I</a:t>
              </a:r>
            </a:p>
            <a:p>
              <a:pPr marL="341313" lvl="2" indent="-171450">
                <a:buFont typeface="Arial" panose="020B0604020202020204" pitchFamily="34" charset="0"/>
                <a:buChar char="•"/>
              </a:pPr>
              <a:r>
                <a:rPr lang="en-US" sz="1050" dirty="0"/>
                <a:t>Sentinel </a:t>
              </a:r>
            </a:p>
            <a:p>
              <a:pPr marL="341313" lvl="2" indent="-171450">
                <a:buFont typeface="Arial" panose="020B0604020202020204" pitchFamily="34" charset="0"/>
                <a:buChar char="•"/>
              </a:pPr>
              <a:r>
                <a:rPr lang="en-US" sz="1050" dirty="0"/>
                <a:t>ICBM </a:t>
              </a:r>
              <a:r>
                <a:rPr lang="en-US" sz="1050" dirty="0" err="1"/>
                <a:t>Fuze</a:t>
              </a:r>
              <a:r>
                <a:rPr lang="en-US" sz="1050" dirty="0"/>
                <a:t> Modernization</a:t>
              </a:r>
            </a:p>
            <a:p>
              <a:pPr marL="341313" lvl="2" indent="-171450">
                <a:buFont typeface="Arial" panose="020B0604020202020204" pitchFamily="34" charset="0"/>
                <a:buChar char="•"/>
              </a:pPr>
              <a:r>
                <a:rPr lang="en-US" sz="1050" dirty="0"/>
                <a:t>Mk21A Re-entry Vehicle</a:t>
              </a:r>
            </a:p>
            <a:p>
              <a:pPr marL="341313" lvl="2" indent="-171450">
                <a:buFont typeface="Arial" panose="020B0604020202020204" pitchFamily="34" charset="0"/>
                <a:buChar char="•"/>
              </a:pPr>
              <a:r>
                <a:rPr lang="en-US" sz="1050" dirty="0"/>
                <a:t>Long Range Stand-Off Cruise Missile</a:t>
              </a:r>
            </a:p>
            <a:p>
              <a:pPr marL="341313" lvl="2" indent="-171450">
                <a:buFont typeface="Arial" panose="020B0604020202020204" pitchFamily="34" charset="0"/>
                <a:buChar char="•"/>
              </a:pPr>
              <a:r>
                <a:rPr lang="en-US" sz="1050" dirty="0"/>
                <a:t>B61-12 Life Extension Program Tail Kit Assembly</a:t>
              </a:r>
            </a:p>
            <a:p>
              <a:pPr marL="171450" lvl="1" indent="-171450">
                <a:buFont typeface="Arial" panose="020B0604020202020204" pitchFamily="34" charset="0"/>
                <a:buChar char="•"/>
              </a:pPr>
              <a:r>
                <a:rPr lang="en-US" sz="1200" b="1" dirty="0"/>
                <a:t>2 Acquisition Category II</a:t>
              </a:r>
              <a:endParaRPr lang="en-US" sz="1100" b="1" dirty="0"/>
            </a:p>
            <a:p>
              <a:pPr marL="341313" lvl="2" indent="-171450">
                <a:buFont typeface="Arial" panose="020B0604020202020204" pitchFamily="34" charset="0"/>
                <a:buChar char="•"/>
              </a:pPr>
              <a:r>
                <a:rPr lang="en-US" sz="1050" dirty="0"/>
                <a:t>ICBM Crypto Upgrade – Phase II</a:t>
              </a:r>
            </a:p>
            <a:p>
              <a:pPr marL="341313" lvl="2" indent="-171450">
                <a:buFont typeface="Arial" panose="020B0604020202020204" pitchFamily="34" charset="0"/>
                <a:buChar char="•"/>
              </a:pPr>
              <a:r>
                <a:rPr lang="en-US" sz="1050" dirty="0"/>
                <a:t>Flight Test Telemetry &amp; Termination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b="1" dirty="0"/>
                <a:t>30 Acquisition Category III</a:t>
              </a:r>
              <a:endParaRPr lang="en-US" sz="1100" b="1" dirty="0"/>
            </a:p>
            <a:p>
              <a:pPr marL="341313" lvl="1" indent="-171450">
                <a:buFont typeface="Arial" panose="020B0604020202020204" pitchFamily="34" charset="0"/>
                <a:buChar char="•"/>
              </a:pPr>
              <a:r>
                <a:rPr lang="en-US" sz="1050" dirty="0"/>
                <a:t>ALCM </a:t>
              </a:r>
              <a:r>
                <a:rPr lang="en-US" sz="1050" dirty="0" err="1"/>
                <a:t>SLEP</a:t>
              </a:r>
              <a:endParaRPr lang="en-US" sz="1050" dirty="0"/>
            </a:p>
            <a:p>
              <a:pPr marL="341313" lvl="1" indent="-171450">
                <a:buFont typeface="Arial" panose="020B0604020202020204" pitchFamily="34" charset="0"/>
                <a:buChar char="•"/>
              </a:pPr>
              <a:r>
                <a:rPr lang="en-US" sz="1050" dirty="0"/>
                <a:t>MMIII </a:t>
              </a:r>
              <a:r>
                <a:rPr lang="en-US" sz="1050" dirty="0" err="1"/>
                <a:t>SLEP</a:t>
              </a:r>
              <a:endParaRPr lang="en-US" sz="1050" dirty="0"/>
            </a:p>
            <a:p>
              <a:pPr marL="341313" lvl="1" indent="-171450">
                <a:buFont typeface="Arial" panose="020B0604020202020204" pitchFamily="34" charset="0"/>
                <a:buChar char="•"/>
              </a:pPr>
              <a:r>
                <a:rPr lang="en-US" sz="1050" dirty="0"/>
                <a:t>WS3</a:t>
              </a:r>
            </a:p>
            <a:p>
              <a:pPr marL="341313" lvl="1" indent="-171450">
                <a:buFont typeface="Arial" panose="020B0604020202020204" pitchFamily="34" charset="0"/>
                <a:buChar char="•"/>
              </a:pPr>
              <a:r>
                <a:rPr lang="en-US" sz="1050" dirty="0"/>
                <a:t>DMS Mod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30D81A5-45C8-2DC9-1C7C-86311780E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191" y="2839106"/>
              <a:ext cx="1156153" cy="391777"/>
            </a:xfrm>
            <a:prstGeom prst="rect">
              <a:avLst/>
            </a:prstGeom>
          </p:spPr>
        </p:pic>
      </p:grpSp>
      <p:pic>
        <p:nvPicPr>
          <p:cNvPr id="11" name="Picture Placeholder 10" descr="A person in a suit and tie&#10;&#10;Description automatically generated with low confidence">
            <a:extLst>
              <a:ext uri="{FF2B5EF4-FFF2-40B4-BE49-F238E27FC236}">
                <a16:creationId xmlns:a16="http://schemas.microsoft.com/office/drawing/2014/main" id="{BC135278-F562-8A3B-7B10-384A421D87C9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4168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972479-4BB8-5D23-569C-B9F5D031F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826" y="1594673"/>
            <a:ext cx="11027674" cy="4247327"/>
          </a:xfrm>
        </p:spPr>
        <p:txBody>
          <a:bodyPr>
            <a:normAutofit/>
          </a:bodyPr>
          <a:lstStyle/>
          <a:p>
            <a:endParaRPr lang="en-US" sz="2800" i="0" u="none" strike="noStrike" dirty="0">
              <a:effectLst/>
              <a:latin typeface=" Arial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B26CA1-88A1-C86A-BFF2-182DA94CA0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1113" y="519113"/>
            <a:ext cx="11282735" cy="582385"/>
          </a:xfrm>
        </p:spPr>
        <p:txBody>
          <a:bodyPr/>
          <a:lstStyle/>
          <a:p>
            <a:r>
              <a:rPr lang="en-US" sz="3600" dirty="0"/>
              <a:t>Defense Information Systems Agency (DISA)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1A8052E-96C4-E25C-4CA3-F9C73A651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928" y="2041237"/>
            <a:ext cx="3222832" cy="312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36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5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B26CA1-88A1-C86A-BFF2-182DA94CA0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1368" y="371719"/>
            <a:ext cx="6125964" cy="190686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DISA:  We Are The </a:t>
            </a:r>
            <a:b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IT Combat Support Agency for the DoD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972479-4BB8-5D23-569C-B9F5D031F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368" y="2711395"/>
            <a:ext cx="4114801" cy="346556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spcBef>
                <a:spcPts val="295"/>
              </a:spcBef>
              <a:buNone/>
            </a:pPr>
            <a:r>
              <a:rPr lang="en-US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OUR</a:t>
            </a:r>
            <a:r>
              <a:rPr lang="en-US" sz="2000" b="1" spc="-5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spc="-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MISSION:  </a:t>
            </a:r>
            <a:r>
              <a:rPr lang="en-US" sz="2000" spc="-25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</a:t>
            </a:r>
            <a:r>
              <a:rPr lang="en-US" sz="2000" spc="-15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n-US" sz="2000" spc="-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trusted</a:t>
            </a:r>
            <a:r>
              <a:rPr lang="en-US" sz="2000" spc="-15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provider</a:t>
            </a:r>
            <a:r>
              <a:rPr lang="en-US" sz="2000" spc="-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n-US" sz="2000" spc="-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connect</a:t>
            </a:r>
            <a:r>
              <a:rPr lang="en-US" sz="2000" spc="-2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en-US" sz="2000" spc="-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protect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n-US" sz="2000" spc="-15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warfighter</a:t>
            </a:r>
            <a:r>
              <a:rPr lang="en-US" sz="2000" spc="-5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en-US" sz="2000" spc="-2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spc="-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cyberspace</a:t>
            </a: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Bef>
                <a:spcPts val="45"/>
              </a:spcBef>
            </a:pP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OUR</a:t>
            </a:r>
            <a:r>
              <a:rPr lang="en-US" sz="2000" b="1" spc="-5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spc="-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VISION:  </a:t>
            </a:r>
            <a:r>
              <a:rPr lang="en-US" sz="2000" spc="-8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n-US" sz="2000" spc="-35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conduct</a:t>
            </a:r>
            <a:r>
              <a:rPr lang="en-US" sz="2000" spc="-3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Department</a:t>
            </a:r>
            <a:r>
              <a:rPr lang="en-US" sz="2000" spc="-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en-US" sz="2000" spc="-2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Defense</a:t>
            </a:r>
            <a:r>
              <a:rPr lang="en-US" sz="2000" spc="-3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</a:t>
            </a:r>
            <a:r>
              <a:rPr lang="en-US" sz="2000" spc="-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Network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operations</a:t>
            </a:r>
            <a:r>
              <a:rPr lang="en-US" sz="2000" spc="-3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en-US" sz="2000" spc="-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n-US" sz="2000" spc="-15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joint</a:t>
            </a:r>
            <a:r>
              <a:rPr lang="en-US" sz="2000" spc="-2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warfighter</a:t>
            </a:r>
            <a:r>
              <a:rPr lang="en-US" sz="2000" spc="-15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n-US" sz="2000" spc="-15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enable</a:t>
            </a:r>
            <a:r>
              <a:rPr lang="en-US" sz="2000" spc="-25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spc="-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lethality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across</a:t>
            </a:r>
            <a:r>
              <a:rPr lang="en-US" sz="2000" spc="-25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</a:t>
            </a:r>
            <a:r>
              <a:rPr lang="en-US" sz="2000" spc="-2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warfighting</a:t>
            </a:r>
            <a:r>
              <a:rPr lang="en-US" sz="2000" spc="-2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domains</a:t>
            </a:r>
            <a:r>
              <a:rPr lang="en-US" sz="2000" spc="-15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en-US" sz="2000" spc="-2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defense</a:t>
            </a:r>
            <a:r>
              <a:rPr lang="en-US" sz="2000" spc="-2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en-US" sz="2000" spc="-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our</a:t>
            </a:r>
            <a:r>
              <a:rPr lang="en-US" sz="2000" spc="-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nation</a:t>
            </a: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Bef>
                <a:spcPts val="25"/>
              </a:spcBef>
            </a:pP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OUR</a:t>
            </a:r>
            <a:r>
              <a:rPr lang="en-US" sz="2000" b="1" spc="-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MANTRA: 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DISA:</a:t>
            </a:r>
            <a:r>
              <a:rPr lang="en-US" sz="2000" spc="-7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Trusted</a:t>
            </a:r>
            <a:r>
              <a:rPr lang="en-US" sz="2000" spc="-3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n-US" sz="2000" spc="-2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Connect,</a:t>
            </a:r>
            <a:r>
              <a:rPr lang="en-US" sz="2000" spc="-3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Protect,</a:t>
            </a:r>
            <a:r>
              <a:rPr lang="en-US" sz="2000" spc="-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en-US" sz="2000" spc="-3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spc="-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Serve</a:t>
            </a: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700" i="0" u="none" strike="noStrike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7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59DEAFE-950E-3EDC-B300-233E0EDAEC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An airman, shown in silhouette, stands and adjusts an antenna.">
            <a:extLst>
              <a:ext uri="{FF2B5EF4-FFF2-40B4-BE49-F238E27FC236}">
                <a16:creationId xmlns:a16="http://schemas.microsoft.com/office/drawing/2014/main" id="{4BC4AB1C-23DB-D174-C3CF-8C68C2B683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soldier surrounded by cables reconnects them to a communication system after a drone attack.">
            <a:extLst>
              <a:ext uri="{FF2B5EF4-FFF2-40B4-BE49-F238E27FC236}">
                <a16:creationId xmlns:a16="http://schemas.microsoft.com/office/drawing/2014/main" id="{39BC6895-5325-D0B0-31CB-41CD91703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052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972479-4BB8-5D23-569C-B9F5D031F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826" y="1594673"/>
            <a:ext cx="11027674" cy="4247327"/>
          </a:xfrm>
        </p:spPr>
        <p:txBody>
          <a:bodyPr>
            <a:normAutofit fontScale="70000" lnSpcReduction="20000"/>
          </a:bodyPr>
          <a:lstStyle/>
          <a:p>
            <a:r>
              <a:rPr lang="en-US" sz="2800" b="1" dirty="0">
                <a:latin typeface=" Arial"/>
                <a:cs typeface="Arial" panose="020B0604020202020204" pitchFamily="34" charset="0"/>
              </a:rPr>
              <a:t>DISA’s Small Business First Policy: </a:t>
            </a:r>
            <a:r>
              <a:rPr lang="en-US" sz="2800" i="1" dirty="0">
                <a:solidFill>
                  <a:srgbClr val="0070C0"/>
                </a:solidFill>
                <a:latin typeface=" Arial"/>
                <a:cs typeface="Arial" panose="020B0604020202020204" pitchFamily="34" charset="0"/>
              </a:rPr>
              <a:t>Every requirement that comes through DISA for execution is automatically included in the Small Business Program unless and until market research demonstrates that small business cannot execute the requirement.</a:t>
            </a:r>
          </a:p>
          <a:p>
            <a:endParaRPr lang="en-US" sz="2800" dirty="0">
              <a:latin typeface=" Arial"/>
              <a:cs typeface="Arial" panose="020B0604020202020204" pitchFamily="34" charset="0"/>
            </a:endParaRPr>
          </a:p>
          <a:p>
            <a:r>
              <a:rPr lang="en-US" sz="2800" b="1" dirty="0">
                <a:latin typeface=" Arial"/>
                <a:cs typeface="Arial" panose="020B0604020202020204" pitchFamily="34" charset="0"/>
              </a:rPr>
              <a:t>DISA is Small Business Friendly:  </a:t>
            </a:r>
            <a:r>
              <a:rPr lang="en-US" sz="2800" u="none" strike="noStrike" dirty="0">
                <a:effectLst/>
                <a:latin typeface=" Arial"/>
              </a:rPr>
              <a:t>$18B+ in last decade, average = 28.32%</a:t>
            </a:r>
          </a:p>
          <a:p>
            <a:endParaRPr lang="en-US" sz="2800" i="0" dirty="0">
              <a:latin typeface=" Arial"/>
            </a:endParaRPr>
          </a:p>
          <a:p>
            <a:pPr marL="16933">
              <a:spcBef>
                <a:spcPts val="579"/>
              </a:spcBef>
            </a:pPr>
            <a:r>
              <a:rPr lang="en-US" sz="2800" b="1" spc="-7" dirty="0">
                <a:latin typeface=" Arial"/>
                <a:cs typeface="Arial"/>
              </a:rPr>
              <a:t>DISA’s OSBP is the entry point for small businesses</a:t>
            </a:r>
          </a:p>
          <a:p>
            <a:pPr marL="359833" indent="-342900">
              <a:spcBef>
                <a:spcPts val="579"/>
              </a:spcBef>
              <a:buFont typeface="Arial" panose="020B0604020202020204" pitchFamily="34" charset="0"/>
              <a:buChar char="•"/>
            </a:pPr>
            <a:r>
              <a:rPr lang="en-US" sz="2800" spc="-7" dirty="0">
                <a:latin typeface=" Arial"/>
                <a:cs typeface="Arial"/>
              </a:rPr>
              <a:t>Step 1:  Email: </a:t>
            </a:r>
            <a:r>
              <a:rPr lang="en-US" sz="2800" spc="-7" dirty="0">
                <a:latin typeface=" Arial"/>
                <a:cs typeface="Arial"/>
                <a:hlinkClick r:id="rId2"/>
              </a:rPr>
              <a:t>DISASmallBusiness@mail.mil</a:t>
            </a:r>
            <a:r>
              <a:rPr lang="en-US" sz="2800" spc="-7" dirty="0">
                <a:latin typeface=" Arial"/>
                <a:cs typeface="Arial"/>
              </a:rPr>
              <a:t> for invite to </a:t>
            </a:r>
          </a:p>
          <a:p>
            <a:pPr marL="16933" indent="0">
              <a:spcBef>
                <a:spcPts val="579"/>
              </a:spcBef>
              <a:buNone/>
            </a:pPr>
            <a:r>
              <a:rPr lang="en-US" spc="-7" dirty="0">
                <a:latin typeface=" Arial"/>
                <a:cs typeface="Arial"/>
              </a:rPr>
              <a:t>                   </a:t>
            </a:r>
            <a:r>
              <a:rPr lang="en-US" sz="2800" spc="-7" dirty="0">
                <a:latin typeface=" Arial"/>
                <a:cs typeface="Arial"/>
              </a:rPr>
              <a:t>“DISA 101 Small Business Orientation”</a:t>
            </a:r>
          </a:p>
          <a:p>
            <a:pPr marL="359833" indent="-342900">
              <a:spcBef>
                <a:spcPts val="579"/>
              </a:spcBef>
              <a:buFont typeface="Arial" panose="020B0604020202020204" pitchFamily="34" charset="0"/>
              <a:buChar char="•"/>
            </a:pPr>
            <a:r>
              <a:rPr lang="en-US" sz="2800" spc="-7" dirty="0">
                <a:latin typeface=" Arial"/>
                <a:cs typeface="Arial"/>
              </a:rPr>
              <a:t>Step 2:  Do Your Homework – Review the forecast and </a:t>
            </a:r>
            <a:r>
              <a:rPr lang="en-US" sz="2800" spc="-7" dirty="0">
                <a:latin typeface=" Arial"/>
                <a:cs typeface="Arial"/>
                <a:hlinkClick r:id="rId3"/>
              </a:rPr>
              <a:t>www.disa.mil</a:t>
            </a:r>
            <a:r>
              <a:rPr lang="en-US" sz="2800" spc="-7" dirty="0">
                <a:latin typeface=" Arial"/>
                <a:cs typeface="Arial"/>
              </a:rPr>
              <a:t> </a:t>
            </a:r>
          </a:p>
          <a:p>
            <a:pPr marL="359833" indent="-342900">
              <a:spcBef>
                <a:spcPts val="579"/>
              </a:spcBef>
              <a:buFont typeface="Arial" panose="020B0604020202020204" pitchFamily="34" charset="0"/>
              <a:buChar char="•"/>
            </a:pPr>
            <a:r>
              <a:rPr lang="en-US" sz="2800" spc="-7" dirty="0">
                <a:latin typeface=" Arial"/>
                <a:cs typeface="Arial"/>
              </a:rPr>
              <a:t>Step 3:  Ask for a One-on-One Meeting with OSBP</a:t>
            </a:r>
          </a:p>
          <a:p>
            <a:pPr marL="359833" indent="-342900">
              <a:spcBef>
                <a:spcPts val="579"/>
              </a:spcBef>
              <a:buFont typeface="Arial" panose="020B0604020202020204" pitchFamily="34" charset="0"/>
              <a:buChar char="•"/>
            </a:pPr>
            <a:r>
              <a:rPr lang="en-US" sz="2800" spc="-7" dirty="0">
                <a:latin typeface=" Arial"/>
                <a:cs typeface="Arial"/>
              </a:rPr>
              <a:t>Step 4:  Create a Plan to Work with/for DISA</a:t>
            </a:r>
          </a:p>
          <a:p>
            <a:pPr marL="359833" indent="-342900">
              <a:spcBef>
                <a:spcPts val="579"/>
              </a:spcBef>
              <a:buFont typeface="Arial" panose="020B0604020202020204" pitchFamily="34" charset="0"/>
              <a:buChar char="•"/>
            </a:pPr>
            <a:r>
              <a:rPr lang="en-US" sz="2800" spc="-7" dirty="0">
                <a:latin typeface=" Arial"/>
                <a:cs typeface="Arial"/>
              </a:rPr>
              <a:t>Step 5:  Submit Responses to Sources Sought Notices</a:t>
            </a:r>
          </a:p>
          <a:p>
            <a:pPr marL="359833" indent="-342900">
              <a:spcBef>
                <a:spcPts val="579"/>
              </a:spcBef>
              <a:buFont typeface="Arial" panose="020B0604020202020204" pitchFamily="34" charset="0"/>
              <a:buChar char="•"/>
            </a:pPr>
            <a:r>
              <a:rPr lang="en-US" sz="2800" spc="-7" dirty="0">
                <a:latin typeface=" Arial"/>
                <a:cs typeface="Arial"/>
              </a:rPr>
              <a:t>Step 6:  Submit Proposals</a:t>
            </a:r>
          </a:p>
          <a:p>
            <a:endParaRPr lang="en-US" sz="2800" i="0" u="none" strike="noStrike" dirty="0">
              <a:effectLst/>
              <a:latin typeface=" Arial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B26CA1-88A1-C86A-BFF2-182DA94CA0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1113" y="519113"/>
            <a:ext cx="11282735" cy="582385"/>
          </a:xfrm>
        </p:spPr>
        <p:txBody>
          <a:bodyPr/>
          <a:lstStyle/>
          <a:p>
            <a:r>
              <a:rPr lang="en-US" sz="3600" dirty="0"/>
              <a:t>DISA Office of Small Business Programs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E41743-1C3B-3453-7366-F2D68FB9633B}"/>
              </a:ext>
            </a:extLst>
          </p:cNvPr>
          <p:cNvSpPr txBox="1"/>
          <p:nvPr/>
        </p:nvSpPr>
        <p:spPr>
          <a:xfrm>
            <a:off x="8439150" y="5133975"/>
            <a:ext cx="3429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DISASmallBusiness@mail.mil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87E537-F9D8-B1D5-DA3E-9F512ACD93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376" y="4707089"/>
            <a:ext cx="1349074" cy="1349074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1A8052E-96C4-E25C-4CA3-F9C73A651C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6683" y="2413590"/>
            <a:ext cx="2609491" cy="260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33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972479-4BB8-5D23-569C-B9F5D031F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826" y="1594673"/>
            <a:ext cx="11027674" cy="4247327"/>
          </a:xfrm>
        </p:spPr>
        <p:txBody>
          <a:bodyPr>
            <a:normAutofit/>
          </a:bodyPr>
          <a:lstStyle/>
          <a:p>
            <a:endParaRPr lang="en-US" sz="2800" i="0" u="none" strike="noStrike" dirty="0">
              <a:effectLst/>
              <a:latin typeface=" Arial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B26CA1-88A1-C86A-BFF2-182DA94CA0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1113" y="519113"/>
            <a:ext cx="11282735" cy="582385"/>
          </a:xfrm>
        </p:spPr>
        <p:txBody>
          <a:bodyPr/>
          <a:lstStyle/>
          <a:p>
            <a:r>
              <a:rPr lang="en-US" sz="3600" dirty="0"/>
              <a:t>Missile Defense Agency (MDA)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C820EE-7AFB-7A35-431B-65FB7D9382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0348" y="2135840"/>
            <a:ext cx="3685654" cy="329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970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7a4f9b7-efea-4241-8427-023cf28c4f0a" xsi:nil="true"/>
    <lcf76f155ced4ddcb4097134ff3c332f xmlns="49b5ec9d-0940-4457-9e18-bb8463e1160f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F2DEE2B2998D4EB2D8D428BA59C17B" ma:contentTypeVersion="14" ma:contentTypeDescription="Create a new document." ma:contentTypeScope="" ma:versionID="c39ed91289ced9c156bd77aec825a388">
  <xsd:schema xmlns:xsd="http://www.w3.org/2001/XMLSchema" xmlns:xs="http://www.w3.org/2001/XMLSchema" xmlns:p="http://schemas.microsoft.com/office/2006/metadata/properties" xmlns:ns2="49b5ec9d-0940-4457-9e18-bb8463e1160f" xmlns:ns3="97a4f9b7-efea-4241-8427-023cf28c4f0a" targetNamespace="http://schemas.microsoft.com/office/2006/metadata/properties" ma:root="true" ma:fieldsID="217138c0807be680487b6130d86e7cd8" ns2:_="" ns3:_="">
    <xsd:import namespace="49b5ec9d-0940-4457-9e18-bb8463e1160f"/>
    <xsd:import namespace="97a4f9b7-efea-4241-8427-023cf28c4f0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b5ec9d-0940-4457-9e18-bb8463e116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c871f771-ab78-46b7-810c-7667649bb9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a4f9b7-efea-4241-8427-023cf28c4f0a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215b3a4-0b55-4873-9e27-ee7700f859ef}" ma:internalName="TaxCatchAll" ma:showField="CatchAllData" ma:web="97a4f9b7-efea-4241-8427-023cf28c4f0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015DFA-2D4D-463D-B1C3-90AB3144353B}">
  <ds:schemaRefs>
    <ds:schemaRef ds:uri="http://schemas.microsoft.com/office/2006/documentManagement/types"/>
    <ds:schemaRef ds:uri="49b5ec9d-0940-4457-9e18-bb8463e1160f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97a4f9b7-efea-4241-8427-023cf28c4f0a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3B1CBE7-38A3-48CB-AFCF-DEA09CF2B9D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202E37E-5821-428A-9263-D4C107F031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9b5ec9d-0940-4457-9e18-bb8463e1160f"/>
    <ds:schemaRef ds:uri="97a4f9b7-efea-4241-8427-023cf28c4f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1461</TotalTime>
  <Words>3590</Words>
  <Application>Microsoft Macintosh PowerPoint</Application>
  <PresentationFormat>Widescreen</PresentationFormat>
  <Paragraphs>356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 Arial</vt:lpstr>
      <vt:lpstr>Arial</vt:lpstr>
      <vt:lpstr>Calibri</vt:lpstr>
      <vt:lpstr>Calibri Light</vt:lpstr>
      <vt:lpstr>Eras Bold ITC</vt:lpstr>
      <vt:lpstr>Franklin Gothic Book</vt:lpstr>
      <vt:lpstr>Symbol</vt:lpstr>
      <vt:lpstr>Times New Roman</vt:lpstr>
      <vt:lpstr>Trebuchet MS</vt:lpstr>
      <vt:lpstr>Tw Cen MT Condensed Extra Bold</vt:lpstr>
      <vt:lpstr>Verdana</vt:lpstr>
      <vt:lpstr>Office Theme</vt:lpstr>
      <vt:lpstr>2_Office Theme</vt:lpstr>
      <vt:lpstr>The GovCon Guide to Collaborating with Non-Civilian Agencies</vt:lpstr>
      <vt:lpstr>Jeff Mellott</vt:lpstr>
      <vt:lpstr>Laura Anderson</vt:lpstr>
      <vt:lpstr>Carlen Capenos</vt:lpstr>
      <vt:lpstr>Rob Acosta</vt:lpstr>
      <vt:lpstr>Defense Information Systems Agency (DISA)</vt:lpstr>
      <vt:lpstr>DISA:  We Are The  IT Combat Support Agency for the DoD</vt:lpstr>
      <vt:lpstr>DISA Office of Small Business Programs</vt:lpstr>
      <vt:lpstr>Missile Defense Agency (MDA)</vt:lpstr>
      <vt:lpstr>Air Force Materiel Command (AFMC)</vt:lpstr>
      <vt:lpstr>MISSION &amp; VISION</vt:lpstr>
      <vt:lpstr>OUR BUDGET</vt:lpstr>
      <vt:lpstr>WHAT WE DO</vt:lpstr>
      <vt:lpstr>OUR CENTERS</vt:lpstr>
      <vt:lpstr>WHERE WE ARE</vt:lpstr>
      <vt:lpstr>Air Force Materiel Command (AFMC)  Small Business Program </vt:lpstr>
      <vt:lpstr>Air Force Materiel Command (AFMC) Small Business Program Directors</vt:lpstr>
      <vt:lpstr>A I R F O R C E</vt:lpstr>
      <vt:lpstr>Six Purpose Built Centers…ONE DYNAMIC COMMAND!</vt:lpstr>
      <vt:lpstr>Air Force Nuclear Weapons Center (AFNWC)</vt:lpstr>
      <vt:lpstr>AFNWC</vt:lpstr>
      <vt:lpstr>AFNWC Deterrence &amp; Assurance</vt:lpstr>
      <vt:lpstr>AFNWC Modernization &amp; Materiel Management</vt:lpstr>
      <vt:lpstr>AFNWC Opportunities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McKenzie Carter</dc:creator>
  <cp:lastModifiedBy>Cassidy Toulan</cp:lastModifiedBy>
  <cp:revision>22</cp:revision>
  <dcterms:created xsi:type="dcterms:W3CDTF">2023-11-13T17:00:27Z</dcterms:created>
  <dcterms:modified xsi:type="dcterms:W3CDTF">2024-02-13T17:45:35Z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0x0101001EF2DEE2B2998D4EB2D8D428BA59C17B</vt:lpwstr>
  </property>
</Properties>
</file>