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1.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2"/>
  </p:sldMasterIdLst>
  <p:notesMasterIdLst>
    <p:notesMasterId r:id="rId226"/>
  </p:notesMasterIdLst>
  <p:sldIdLst>
    <p:sldId id="738" r:id="rId3"/>
    <p:sldId id="261" r:id="rId4"/>
    <p:sldId id="268" r:id="rId5"/>
    <p:sldId id="257" r:id="rId6"/>
    <p:sldId id="642" r:id="rId7"/>
    <p:sldId id="276" r:id="rId8"/>
    <p:sldId id="382" r:id="rId9"/>
    <p:sldId id="383" r:id="rId10"/>
    <p:sldId id="384" r:id="rId11"/>
    <p:sldId id="385" r:id="rId12"/>
    <p:sldId id="386" r:id="rId13"/>
    <p:sldId id="387" r:id="rId14"/>
    <p:sldId id="643" r:id="rId15"/>
    <p:sldId id="712" r:id="rId16"/>
    <p:sldId id="713" r:id="rId17"/>
    <p:sldId id="714" r:id="rId18"/>
    <p:sldId id="715" r:id="rId19"/>
    <p:sldId id="716" r:id="rId20"/>
    <p:sldId id="717" r:id="rId21"/>
    <p:sldId id="389" r:id="rId22"/>
    <p:sldId id="718" r:id="rId23"/>
    <p:sldId id="719" r:id="rId24"/>
    <p:sldId id="720" r:id="rId25"/>
    <p:sldId id="721" r:id="rId26"/>
    <p:sldId id="734" r:id="rId27"/>
    <p:sldId id="666" r:id="rId28"/>
    <p:sldId id="675" r:id="rId29"/>
    <p:sldId id="674" r:id="rId30"/>
    <p:sldId id="676" r:id="rId31"/>
    <p:sldId id="644" r:id="rId32"/>
    <p:sldId id="722" r:id="rId33"/>
    <p:sldId id="723" r:id="rId34"/>
    <p:sldId id="724" r:id="rId35"/>
    <p:sldId id="725" r:id="rId36"/>
    <p:sldId id="645" r:id="rId37"/>
    <p:sldId id="401" r:id="rId38"/>
    <p:sldId id="665" r:id="rId39"/>
    <p:sldId id="589" r:id="rId40"/>
    <p:sldId id="402" r:id="rId41"/>
    <p:sldId id="590" r:id="rId42"/>
    <p:sldId id="591" r:id="rId43"/>
    <p:sldId id="592" r:id="rId44"/>
    <p:sldId id="593" r:id="rId45"/>
    <p:sldId id="594" r:id="rId46"/>
    <p:sldId id="735" r:id="rId47"/>
    <p:sldId id="403" r:id="rId48"/>
    <p:sldId id="736" r:id="rId49"/>
    <p:sldId id="737" r:id="rId50"/>
    <p:sldId id="646" r:id="rId51"/>
    <p:sldId id="404" r:id="rId52"/>
    <p:sldId id="405" r:id="rId53"/>
    <p:sldId id="711" r:id="rId54"/>
    <p:sldId id="406" r:id="rId55"/>
    <p:sldId id="407" r:id="rId56"/>
    <p:sldId id="415" r:id="rId57"/>
    <p:sldId id="409" r:id="rId58"/>
    <p:sldId id="647" r:id="rId59"/>
    <p:sldId id="677" r:id="rId60"/>
    <p:sldId id="411" r:id="rId61"/>
    <p:sldId id="667" r:id="rId62"/>
    <p:sldId id="678" r:id="rId63"/>
    <p:sldId id="679" r:id="rId64"/>
    <p:sldId id="413" r:id="rId65"/>
    <p:sldId id="648" r:id="rId66"/>
    <p:sldId id="414" r:id="rId67"/>
    <p:sldId id="422" r:id="rId68"/>
    <p:sldId id="423" r:id="rId69"/>
    <p:sldId id="649" r:id="rId70"/>
    <p:sldId id="706" r:id="rId71"/>
    <p:sldId id="426" r:id="rId72"/>
    <p:sldId id="427" r:id="rId73"/>
    <p:sldId id="428" r:id="rId74"/>
    <p:sldId id="429" r:id="rId75"/>
    <p:sldId id="430" r:id="rId76"/>
    <p:sldId id="431" r:id="rId77"/>
    <p:sldId id="432" r:id="rId78"/>
    <p:sldId id="701" r:id="rId79"/>
    <p:sldId id="705" r:id="rId80"/>
    <p:sldId id="704" r:id="rId81"/>
    <p:sldId id="433" r:id="rId82"/>
    <p:sldId id="728" r:id="rId83"/>
    <p:sldId id="729" r:id="rId84"/>
    <p:sldId id="730" r:id="rId85"/>
    <p:sldId id="731" r:id="rId86"/>
    <p:sldId id="732" r:id="rId87"/>
    <p:sldId id="664" r:id="rId88"/>
    <p:sldId id="680" r:id="rId89"/>
    <p:sldId id="681" r:id="rId90"/>
    <p:sldId id="682" r:id="rId91"/>
    <p:sldId id="688" r:id="rId92"/>
    <p:sldId id="691" r:id="rId93"/>
    <p:sldId id="683" r:id="rId94"/>
    <p:sldId id="685" r:id="rId95"/>
    <p:sldId id="686" r:id="rId96"/>
    <p:sldId id="684" r:id="rId97"/>
    <p:sldId id="687" r:id="rId98"/>
    <p:sldId id="670" r:id="rId99"/>
    <p:sldId id="689" r:id="rId100"/>
    <p:sldId id="690" r:id="rId101"/>
    <p:sldId id="672" r:id="rId102"/>
    <p:sldId id="692" r:id="rId103"/>
    <p:sldId id="668" r:id="rId104"/>
    <p:sldId id="669" r:id="rId105"/>
    <p:sldId id="726" r:id="rId106"/>
    <p:sldId id="693" r:id="rId107"/>
    <p:sldId id="694" r:id="rId108"/>
    <p:sldId id="695" r:id="rId109"/>
    <p:sldId id="671" r:id="rId110"/>
    <p:sldId id="696" r:id="rId111"/>
    <p:sldId id="697" r:id="rId112"/>
    <p:sldId id="673" r:id="rId113"/>
    <p:sldId id="663" r:id="rId114"/>
    <p:sldId id="457" r:id="rId115"/>
    <p:sldId id="458" r:id="rId116"/>
    <p:sldId id="459" r:id="rId117"/>
    <p:sldId id="461" r:id="rId118"/>
    <p:sldId id="462" r:id="rId119"/>
    <p:sldId id="463" r:id="rId120"/>
    <p:sldId id="464" r:id="rId121"/>
    <p:sldId id="698" r:id="rId122"/>
    <p:sldId id="662" r:id="rId123"/>
    <p:sldId id="467" r:id="rId124"/>
    <p:sldId id="468" r:id="rId125"/>
    <p:sldId id="469" r:id="rId126"/>
    <p:sldId id="470" r:id="rId127"/>
    <p:sldId id="471" r:id="rId128"/>
    <p:sldId id="472" r:id="rId129"/>
    <p:sldId id="473" r:id="rId130"/>
    <p:sldId id="661" r:id="rId131"/>
    <p:sldId id="474" r:id="rId132"/>
    <p:sldId id="475" r:id="rId133"/>
    <p:sldId id="660" r:id="rId134"/>
    <p:sldId id="476" r:id="rId135"/>
    <p:sldId id="570" r:id="rId136"/>
    <p:sldId id="477" r:id="rId137"/>
    <p:sldId id="478" r:id="rId138"/>
    <p:sldId id="479" r:id="rId139"/>
    <p:sldId id="571" r:id="rId140"/>
    <p:sldId id="572" r:id="rId141"/>
    <p:sldId id="480" r:id="rId142"/>
    <p:sldId id="481" r:id="rId143"/>
    <p:sldId id="482" r:id="rId144"/>
    <p:sldId id="465" r:id="rId145"/>
    <p:sldId id="483" r:id="rId146"/>
    <p:sldId id="659" r:id="rId147"/>
    <p:sldId id="485" r:id="rId148"/>
    <p:sldId id="486" r:id="rId149"/>
    <p:sldId id="487" r:id="rId150"/>
    <p:sldId id="488" r:id="rId151"/>
    <p:sldId id="489" r:id="rId152"/>
    <p:sldId id="490" r:id="rId153"/>
    <p:sldId id="491" r:id="rId154"/>
    <p:sldId id="492" r:id="rId155"/>
    <p:sldId id="586" r:id="rId156"/>
    <p:sldId id="587" r:id="rId157"/>
    <p:sldId id="588" r:id="rId158"/>
    <p:sldId id="710" r:id="rId159"/>
    <p:sldId id="727" r:id="rId160"/>
    <p:sldId id="656" r:id="rId161"/>
    <p:sldId id="496" r:id="rId162"/>
    <p:sldId id="497" r:id="rId163"/>
    <p:sldId id="498" r:id="rId164"/>
    <p:sldId id="499" r:id="rId165"/>
    <p:sldId id="500" r:id="rId166"/>
    <p:sldId id="576" r:id="rId167"/>
    <p:sldId id="501" r:id="rId168"/>
    <p:sldId id="577" r:id="rId169"/>
    <p:sldId id="502" r:id="rId170"/>
    <p:sldId id="503" r:id="rId171"/>
    <p:sldId id="504" r:id="rId172"/>
    <p:sldId id="655" r:id="rId173"/>
    <p:sldId id="733" r:id="rId174"/>
    <p:sldId id="610" r:id="rId175"/>
    <p:sldId id="611" r:id="rId176"/>
    <p:sldId id="612" r:id="rId177"/>
    <p:sldId id="509" r:id="rId178"/>
    <p:sldId id="654" r:id="rId179"/>
    <p:sldId id="613" r:id="rId180"/>
    <p:sldId id="614" r:id="rId181"/>
    <p:sldId id="615" r:id="rId182"/>
    <p:sldId id="616" r:id="rId183"/>
    <p:sldId id="617" r:id="rId184"/>
    <p:sldId id="651" r:id="rId185"/>
    <p:sldId id="652" r:id="rId186"/>
    <p:sldId id="650" r:id="rId187"/>
    <p:sldId id="620" r:id="rId188"/>
    <p:sldId id="621" r:id="rId189"/>
    <p:sldId id="622" r:id="rId190"/>
    <p:sldId id="623" r:id="rId191"/>
    <p:sldId id="624" r:id="rId192"/>
    <p:sldId id="625" r:id="rId193"/>
    <p:sldId id="626" r:id="rId194"/>
    <p:sldId id="627" r:id="rId195"/>
    <p:sldId id="628" r:id="rId196"/>
    <p:sldId id="629" r:id="rId197"/>
    <p:sldId id="630" r:id="rId198"/>
    <p:sldId id="583" r:id="rId199"/>
    <p:sldId id="631" r:id="rId200"/>
    <p:sldId id="632" r:id="rId201"/>
    <p:sldId id="633" r:id="rId202"/>
    <p:sldId id="634" r:id="rId203"/>
    <p:sldId id="635" r:id="rId204"/>
    <p:sldId id="636" r:id="rId205"/>
    <p:sldId id="637" r:id="rId206"/>
    <p:sldId id="584" r:id="rId207"/>
    <p:sldId id="638" r:id="rId208"/>
    <p:sldId id="639" r:id="rId209"/>
    <p:sldId id="640" r:id="rId210"/>
    <p:sldId id="641" r:id="rId211"/>
    <p:sldId id="537" r:id="rId212"/>
    <p:sldId id="538" r:id="rId213"/>
    <p:sldId id="539" r:id="rId214"/>
    <p:sldId id="540" r:id="rId215"/>
    <p:sldId id="541" r:id="rId216"/>
    <p:sldId id="542" r:id="rId217"/>
    <p:sldId id="543" r:id="rId218"/>
    <p:sldId id="544" r:id="rId219"/>
    <p:sldId id="545" r:id="rId220"/>
    <p:sldId id="546" r:id="rId221"/>
    <p:sldId id="547" r:id="rId222"/>
    <p:sldId id="548" r:id="rId223"/>
    <p:sldId id="270" r:id="rId224"/>
    <p:sldId id="267" r:id="rId2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EE2CBA-C612-4199-9BD7-D7087DD7C75A}">
          <p14:sldIdLst>
            <p14:sldId id="738"/>
          </p14:sldIdLst>
        </p14:section>
        <p14:section name="Speakers &amp; Agenda" id="{D9419231-20E5-4B90-B00A-7F5234826CCD}">
          <p14:sldIdLst>
            <p14:sldId id="261"/>
            <p14:sldId id="268"/>
            <p14:sldId id="257"/>
          </p14:sldIdLst>
        </p14:section>
        <p14:section name="Intro to SBA's 8(a) Program for Entity-Owned Firms" id="{EF71CDE8-0849-4688-A6B0-E398B7DEECC2}">
          <p14:sldIdLst>
            <p14:sldId id="642"/>
            <p14:sldId id="276"/>
            <p14:sldId id="382"/>
            <p14:sldId id="383"/>
            <p14:sldId id="384"/>
            <p14:sldId id="385"/>
            <p14:sldId id="386"/>
            <p14:sldId id="387"/>
          </p14:sldIdLst>
        </p14:section>
        <p14:section name="Enforcement &amp; Oversight" id="{032B059A-35FA-4920-8E99-C6331BBD033B}">
          <p14:sldIdLst>
            <p14:sldId id="643"/>
            <p14:sldId id="712"/>
            <p14:sldId id="713"/>
            <p14:sldId id="714"/>
            <p14:sldId id="715"/>
            <p14:sldId id="716"/>
            <p14:sldId id="717"/>
            <p14:sldId id="389"/>
            <p14:sldId id="718"/>
            <p14:sldId id="719"/>
            <p14:sldId id="720"/>
            <p14:sldId id="721"/>
            <p14:sldId id="734"/>
            <p14:sldId id="666"/>
            <p14:sldId id="675"/>
            <p14:sldId id="674"/>
            <p14:sldId id="676"/>
          </p14:sldIdLst>
        </p14:section>
        <p14:section name="Key Compliance Issues" id="{D8DBF352-C1B6-4DAE-A769-97231D7FF849}">
          <p14:sldIdLst>
            <p14:sldId id="644"/>
            <p14:sldId id="722"/>
            <p14:sldId id="723"/>
            <p14:sldId id="724"/>
            <p14:sldId id="725"/>
          </p14:sldIdLst>
        </p14:section>
        <p14:section name="Evolving Expectations: Recent Regulatory Changes &amp; OHA Decisions" id="{72CDF054-7BE7-4ECC-910E-F990A7E68208}">
          <p14:sldIdLst>
            <p14:sldId id="645"/>
            <p14:sldId id="401"/>
            <p14:sldId id="665"/>
            <p14:sldId id="589"/>
            <p14:sldId id="402"/>
            <p14:sldId id="590"/>
            <p14:sldId id="591"/>
            <p14:sldId id="592"/>
            <p14:sldId id="593"/>
            <p14:sldId id="594"/>
            <p14:sldId id="735"/>
            <p14:sldId id="403"/>
            <p14:sldId id="736"/>
            <p14:sldId id="737"/>
          </p14:sldIdLst>
        </p14:section>
        <p14:section name="LoS and Perf of Work Requirements" id="{BFCC71E5-BAEC-4B83-A5A7-95DE97BD9946}">
          <p14:sldIdLst>
            <p14:sldId id="646"/>
            <p14:sldId id="404"/>
            <p14:sldId id="405"/>
            <p14:sldId id="711"/>
            <p14:sldId id="406"/>
            <p14:sldId id="407"/>
            <p14:sldId id="415"/>
            <p14:sldId id="409"/>
          </p14:sldIdLst>
        </p14:section>
        <p14:section name="Sole Source Contracts" id="{296B4DE9-BD08-4992-A4DE-BBA5F3BF07A8}">
          <p14:sldIdLst>
            <p14:sldId id="647"/>
            <p14:sldId id="677"/>
            <p14:sldId id="411"/>
            <p14:sldId id="667"/>
            <p14:sldId id="678"/>
            <p14:sldId id="679"/>
            <p14:sldId id="413"/>
          </p14:sldIdLst>
        </p14:section>
        <p14:section name="Sister Companies" id="{C9006BD3-247F-4E1C-BBCE-D7A1217B7044}">
          <p14:sldIdLst>
            <p14:sldId id="648"/>
            <p14:sldId id="414"/>
            <p14:sldId id="422"/>
            <p14:sldId id="423"/>
          </p14:sldIdLst>
        </p14:section>
        <p14:section name="Affiliation &amp; Common Admin Services" id="{DA25FD5E-F698-4FF9-880D-F4178CBDA3AD}">
          <p14:sldIdLst>
            <p14:sldId id="649"/>
            <p14:sldId id="706"/>
            <p14:sldId id="426"/>
            <p14:sldId id="427"/>
            <p14:sldId id="428"/>
            <p14:sldId id="429"/>
            <p14:sldId id="430"/>
            <p14:sldId id="431"/>
            <p14:sldId id="432"/>
            <p14:sldId id="701"/>
            <p14:sldId id="705"/>
            <p14:sldId id="704"/>
            <p14:sldId id="433"/>
            <p14:sldId id="728"/>
            <p14:sldId id="729"/>
            <p14:sldId id="730"/>
            <p14:sldId id="731"/>
            <p14:sldId id="732"/>
          </p14:sldIdLst>
        </p14:section>
        <p14:section name="Joint Ventures" id="{56B1A58C-ADD8-4C8A-8E6B-2AD4A07DF1C3}">
          <p14:sldIdLst>
            <p14:sldId id="664"/>
            <p14:sldId id="680"/>
            <p14:sldId id="681"/>
            <p14:sldId id="682"/>
            <p14:sldId id="688"/>
            <p14:sldId id="691"/>
            <p14:sldId id="683"/>
            <p14:sldId id="685"/>
            <p14:sldId id="686"/>
            <p14:sldId id="684"/>
            <p14:sldId id="687"/>
            <p14:sldId id="670"/>
            <p14:sldId id="689"/>
            <p14:sldId id="690"/>
            <p14:sldId id="672"/>
            <p14:sldId id="692"/>
            <p14:sldId id="668"/>
            <p14:sldId id="669"/>
            <p14:sldId id="726"/>
            <p14:sldId id="693"/>
            <p14:sldId id="694"/>
            <p14:sldId id="695"/>
            <p14:sldId id="671"/>
            <p14:sldId id="696"/>
            <p14:sldId id="697"/>
            <p14:sldId id="673"/>
          </p14:sldIdLst>
        </p14:section>
        <p14:section name="Business Activity Targets" id="{DE4B324D-E29A-4996-B2B1-12319376442A}">
          <p14:sldIdLst>
            <p14:sldId id="663"/>
            <p14:sldId id="457"/>
            <p14:sldId id="458"/>
            <p14:sldId id="459"/>
            <p14:sldId id="461"/>
            <p14:sldId id="462"/>
            <p14:sldId id="463"/>
            <p14:sldId id="464"/>
            <p14:sldId id="698"/>
          </p14:sldIdLst>
        </p14:section>
        <p14:section name="NAICS Codes" id="{40D327A6-DB2C-43B7-B2D2-339F4C35A735}">
          <p14:sldIdLst>
            <p14:sldId id="662"/>
            <p14:sldId id="467"/>
            <p14:sldId id="468"/>
            <p14:sldId id="469"/>
            <p14:sldId id="470"/>
            <p14:sldId id="471"/>
            <p14:sldId id="472"/>
            <p14:sldId id="473"/>
          </p14:sldIdLst>
        </p14:section>
        <p14:section name="Follow-on vs New Requirements" id="{D61FC1E6-3DB5-42A1-92F5-041B655DE904}">
          <p14:sldIdLst>
            <p14:sldId id="661"/>
            <p14:sldId id="474"/>
            <p14:sldId id="475"/>
          </p14:sldIdLst>
        </p14:section>
        <p14:section name="Primary NAICS Code" id="{E41A4145-4A68-4409-9A57-DB251BCB2BD8}">
          <p14:sldIdLst>
            <p14:sldId id="660"/>
            <p14:sldId id="476"/>
            <p14:sldId id="570"/>
            <p14:sldId id="477"/>
            <p14:sldId id="478"/>
            <p14:sldId id="479"/>
            <p14:sldId id="571"/>
            <p14:sldId id="572"/>
            <p14:sldId id="480"/>
            <p14:sldId id="481"/>
            <p14:sldId id="482"/>
            <p14:sldId id="465"/>
            <p14:sldId id="483"/>
          </p14:sldIdLst>
        </p14:section>
        <p14:section name="Recertification" id="{2550DD9C-4220-45D7-BCD7-E3325257B843}">
          <p14:sldIdLst>
            <p14:sldId id="659"/>
            <p14:sldId id="485"/>
            <p14:sldId id="486"/>
            <p14:sldId id="487"/>
            <p14:sldId id="488"/>
            <p14:sldId id="489"/>
            <p14:sldId id="490"/>
            <p14:sldId id="491"/>
            <p14:sldId id="492"/>
            <p14:sldId id="586"/>
            <p14:sldId id="587"/>
            <p14:sldId id="588"/>
            <p14:sldId id="710"/>
            <p14:sldId id="727"/>
          </p14:sldIdLst>
        </p14:section>
        <p14:section name="Other New SBA Rules/Proposed Rules" id="{F4BD4350-E7F7-4CD7-8D9B-5EA6D6589D87}">
          <p14:sldIdLst/>
        </p14:section>
        <p14:section name="Inflation" id="{1F43FFC0-C633-4E47-9A2A-4E66CE2FB8AE}">
          <p14:sldIdLst/>
        </p14:section>
        <p14:section name="Effective Ethics and Compliance Programs" id="{F898FCC0-1E01-41F5-BCC8-53705F5E797E}">
          <p14:sldIdLst>
            <p14:sldId id="656"/>
            <p14:sldId id="496"/>
            <p14:sldId id="497"/>
            <p14:sldId id="498"/>
            <p14:sldId id="499"/>
            <p14:sldId id="500"/>
            <p14:sldId id="576"/>
            <p14:sldId id="501"/>
            <p14:sldId id="577"/>
            <p14:sldId id="502"/>
            <p14:sldId id="503"/>
            <p14:sldId id="504"/>
          </p14:sldIdLst>
        </p14:section>
        <p14:section name="Ensuring Preparedness for Investigations" id="{C151D236-9A15-4F18-90CB-854519C4DCC1}">
          <p14:sldIdLst>
            <p14:sldId id="655"/>
            <p14:sldId id="733"/>
            <p14:sldId id="610"/>
            <p14:sldId id="611"/>
            <p14:sldId id="612"/>
            <p14:sldId id="509"/>
          </p14:sldIdLst>
        </p14:section>
        <p14:section name="The Mandatory Disclosure Rule" id="{E65FCC17-30C1-407D-AD2C-F7CD48F7F4D8}">
          <p14:sldIdLst>
            <p14:sldId id="654"/>
            <p14:sldId id="613"/>
            <p14:sldId id="614"/>
            <p14:sldId id="615"/>
            <p14:sldId id="616"/>
            <p14:sldId id="617"/>
          </p14:sldIdLst>
        </p14:section>
        <p14:section name="Challenges to the Constitutionality of the 8(a) Program" id="{81400F6C-CC0F-473F-BD3C-8B2FFEA0AE52}">
          <p14:sldIdLst>
            <p14:sldId id="651"/>
            <p14:sldId id="652"/>
          </p14:sldIdLst>
        </p14:section>
        <p14:section name="Resource Guide - SBA's 8(a) Program for Entity-Owned Firms" id="{390C8800-9A96-45F6-B609-F8C8EDA87F27}">
          <p14:sldIdLst>
            <p14:sldId id="650"/>
            <p14:sldId id="620"/>
            <p14:sldId id="621"/>
            <p14:sldId id="622"/>
            <p14:sldId id="623"/>
            <p14:sldId id="624"/>
            <p14:sldId id="625"/>
            <p14:sldId id="626"/>
            <p14:sldId id="627"/>
            <p14:sldId id="628"/>
            <p14:sldId id="629"/>
            <p14:sldId id="630"/>
            <p14:sldId id="583"/>
            <p14:sldId id="631"/>
            <p14:sldId id="632"/>
            <p14:sldId id="633"/>
            <p14:sldId id="634"/>
            <p14:sldId id="635"/>
            <p14:sldId id="636"/>
            <p14:sldId id="637"/>
            <p14:sldId id="584"/>
            <p14:sldId id="638"/>
            <p14:sldId id="639"/>
            <p14:sldId id="640"/>
            <p14:sldId id="641"/>
            <p14:sldId id="537"/>
            <p14:sldId id="538"/>
            <p14:sldId id="539"/>
            <p14:sldId id="540"/>
            <p14:sldId id="541"/>
            <p14:sldId id="542"/>
            <p14:sldId id="543"/>
            <p14:sldId id="544"/>
            <p14:sldId id="545"/>
            <p14:sldId id="546"/>
            <p14:sldId id="547"/>
            <p14:sldId id="548"/>
          </p14:sldIdLst>
        </p14:section>
        <p14:section name="Questions" id="{B6730D5B-0BD9-4A1F-A4B8-4391EAD3C678}">
          <p14:sldIdLst>
            <p14:sldId id="270"/>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47A"/>
    <a:srgbClr val="2C3A52"/>
    <a:srgbClr val="202C41"/>
    <a:srgbClr val="B49D5A"/>
    <a:srgbClr val="646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98" autoAdjust="0"/>
    <p:restoredTop sz="77823" autoAdjust="0"/>
  </p:normalViewPr>
  <p:slideViewPr>
    <p:cSldViewPr snapToGrid="0" snapToObjects="1">
      <p:cViewPr varScale="1">
        <p:scale>
          <a:sx n="98" d="100"/>
          <a:sy n="98" d="100"/>
        </p:scale>
        <p:origin x="10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notesMaster" Target="notesMasters/notes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presProps" Target="pres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viewProps" Target="viewProps.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theme" Target="theme/theme1.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customXml" Target="../customXml/item1.xml"/><Relationship Id="rId212" Type="http://schemas.openxmlformats.org/officeDocument/2006/relationships/slide" Target="slides/slide210.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 Type="http://schemas.openxmlformats.org/officeDocument/2006/relationships/slideMaster" Target="slideMasters/slideMaster1.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F54B6-17C3-4FF8-9994-11AC0A7D4BA0}" type="datetimeFigureOut">
              <a:rPr lang="en-US" smtClean="0"/>
              <a:t>6/12/23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78F17-9ED2-4DD7-9DD0-1E9E190A0917}" type="slidenum">
              <a:rPr lang="en-US" smtClean="0"/>
              <a:t>‹#›</a:t>
            </a:fld>
            <a:endParaRPr lang="en-US"/>
          </a:p>
        </p:txBody>
      </p:sp>
    </p:spTree>
    <p:extLst>
      <p:ext uri="{BB962C8B-B14F-4D97-AF65-F5344CB8AC3E}">
        <p14:creationId xmlns:p14="http://schemas.microsoft.com/office/powerpoint/2010/main" val="182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1.next.westlaw.com/Document/Id62b743f759211ed9ba4b0a7294f6561/View/FullText.html?navigationPath=Search%2Fv1%2Fresults%2Fnavigation%2Fi0ad62af0000001864ad57e69c81745b3%3Fppcid%3Db0d4ecb630614d09951958475201d5f3%26Nav%3DADMINDECISION%26fragmentIdentifier%3DId62b743f759211ed9ba4b0a7294f6561%26parentRank%3D0%26startIndex%3D1%26contextData%3D%2528sc.Search%2529%26transitionType%3DSearchItem&amp;listSource=Search&amp;listPageSource=a9416f96fe9ffa2b3697b7407fe56f4a&amp;list=ADMINDECISION&amp;rank=1&amp;sessionScopeId=5e72bb5908d1a610de8c4c5a08f6cbf5c74705cbf8ebd700d66ee84aa7b12299&amp;ppcid=b0d4ecb630614d09951958475201d5f3&amp;originationContext=Search%20Result&amp;transitionType=SearchItem&amp;contextData=%28sc.Search%29#co_footnote_FN_F2" TargetMode="External"/><Relationship Id="rId2" Type="http://schemas.openxmlformats.org/officeDocument/2006/relationships/slide" Target="../slides/slide155.xml"/><Relationship Id="rId1" Type="http://schemas.openxmlformats.org/officeDocument/2006/relationships/notesMaster" Target="../notesMasters/notesMaster1.xml"/><Relationship Id="rId5" Type="http://schemas.openxmlformats.org/officeDocument/2006/relationships/hyperlink" Target="https://1.next.westlaw.com/Link/Document/FullText?findType=L&amp;pubNum=1000547&amp;cite=13CFRS121.404&amp;originatingDoc=Id62b743f759211ed9ba4b0a7294f6561&amp;refType=RB&amp;originationContext=document&amp;transitionType=DocumentItem&amp;ppcid=6ef328fedb53437099bcba51ff6c94e2&amp;contextData=(sc.Search)#co_pp_16f4000091d86" TargetMode="External"/><Relationship Id="rId4" Type="http://schemas.openxmlformats.org/officeDocument/2006/relationships/hyperlink" Target="https://1.next.westlaw.com/Link/Document/FullText?findType=L&amp;pubNum=1000547&amp;cite=13CFRS121.404&amp;originatingDoc=Id62b743f759211ed9ba4b0a7294f6561&amp;refType=RB&amp;originationContext=document&amp;transitionType=DocumentItem&amp;ppcid=6ef328fedb53437099bcba51ff6c94e2&amp;contextData=(sc.Search)#co_pp_28cb000043e97"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2</a:t>
            </a:fld>
            <a:endParaRPr lang="en-US" dirty="0"/>
          </a:p>
        </p:txBody>
      </p:sp>
    </p:spTree>
    <p:extLst>
      <p:ext uri="{BB962C8B-B14F-4D97-AF65-F5344CB8AC3E}">
        <p14:creationId xmlns:p14="http://schemas.microsoft.com/office/powerpoint/2010/main" val="308905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March 2, 2023, Biden announced his $1.6 Billion Anti-Fraud Proposal to combat waste, fraud and abuse in pandemic relief programs. Not only is this a reaction to the estimated XX levels of fraud by SBA IG, but also a reaction to increased congressional oversight from a Republican-led House. </a:t>
            </a:r>
          </a:p>
        </p:txBody>
      </p:sp>
      <p:sp>
        <p:nvSpPr>
          <p:cNvPr id="4" name="Slide Number Placeholder 3"/>
          <p:cNvSpPr>
            <a:spLocks noGrp="1"/>
          </p:cNvSpPr>
          <p:nvPr>
            <p:ph type="sldNum" sz="quarter" idx="5"/>
          </p:nvPr>
        </p:nvSpPr>
        <p:spPr/>
        <p:txBody>
          <a:bodyPr/>
          <a:lstStyle/>
          <a:p>
            <a:fld id="{46278F17-9ED2-4DD7-9DD0-1E9E190A0917}" type="slidenum">
              <a:rPr lang="en-US" smtClean="0"/>
              <a:t>16</a:t>
            </a:fld>
            <a:endParaRPr lang="en-US"/>
          </a:p>
        </p:txBody>
      </p:sp>
    </p:spTree>
    <p:extLst>
      <p:ext uri="{BB962C8B-B14F-4D97-AF65-F5344CB8AC3E}">
        <p14:creationId xmlns:p14="http://schemas.microsoft.com/office/powerpoint/2010/main" val="170678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 2, 2023: White House announced plan to request $1.6B from Congress to combat “historic” and “systemic” ongoing fraud related to COVID relief programs. </a:t>
            </a:r>
          </a:p>
          <a:p>
            <a:r>
              <a:rPr lang="en-US"/>
              <a:t>Anti-Fraud Proposal includes:</a:t>
            </a:r>
          </a:p>
          <a:p>
            <a:pPr lvl="1"/>
            <a:r>
              <a:rPr lang="en-US"/>
              <a:t>$600M to investigate and prosecute systemic pandemic fraud</a:t>
            </a:r>
          </a:p>
          <a:p>
            <a:pPr lvl="1"/>
            <a:r>
              <a:rPr lang="en-US"/>
              <a:t>$300M for 10 additional DOJ “strike forces” to target most egregious criminal fraud (30-45 additional prosecutors)</a:t>
            </a:r>
          </a:p>
          <a:p>
            <a:pPr lvl="1"/>
            <a:r>
              <a:rPr lang="en-US"/>
              <a:t>$300M for Pandemic Response Accountability Committee (PRAC) and Pandemic IGs</a:t>
            </a:r>
          </a:p>
          <a:p>
            <a:pPr lvl="2"/>
            <a:r>
              <a:rPr lang="en-US"/>
              <a:t>including $100M for each the SBA &amp; DOL IG investigative staff to hire long-term investigative staff to pursue pandemic fraud and support DOJ’s COVID-19 strike force teams</a:t>
            </a:r>
          </a:p>
          <a:p>
            <a:pPr lvl="1"/>
            <a:r>
              <a:rPr lang="en-US"/>
              <a:t>Increase Statute of Limitations (SOL) to 10 years for serious, systemic pandemic fraud, including Pandemic Unemployment Insurance</a:t>
            </a:r>
          </a:p>
          <a:p>
            <a:r>
              <a:rPr lang="en-US"/>
              <a:t>Impact: resources to fully investigate any loan deemed potentially fraudulent, cast a wide net to undoubtedly include relatively innocent mistakes, post-forgiveness investigations and clawbacks. </a:t>
            </a:r>
          </a:p>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17</a:t>
            </a:fld>
            <a:endParaRPr lang="en-US"/>
          </a:p>
        </p:txBody>
      </p:sp>
    </p:spTree>
    <p:extLst>
      <p:ext uri="{BB962C8B-B14F-4D97-AF65-F5344CB8AC3E}">
        <p14:creationId xmlns:p14="http://schemas.microsoft.com/office/powerpoint/2010/main" val="145545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House Committee on Oversight and Accountability</a:t>
            </a:r>
            <a:r>
              <a:rPr lang="en-US" u="none"/>
              <a:t> held its first hearing in the new Congress on fraud and waste in federal pandemic spending. (likely triggering the Biden Anti-Fraud proposal). SBA IG testified that it has more than 500 ongoing investigations involving COVID-19 loan programs. DOL IG testified it continues to open at least 100 unemployment insurance fraud investigations each week. </a:t>
            </a:r>
            <a:endParaRPr lang="en-US" u="sng"/>
          </a:p>
          <a:p>
            <a:endParaRPr lang="en-US" u="sng"/>
          </a:p>
          <a:p>
            <a:r>
              <a:rPr lang="en-US" u="sng"/>
              <a:t>PRIOR HOC SET-ASIDE INQUIRY</a:t>
            </a:r>
          </a:p>
          <a:p>
            <a:r>
              <a:rPr lang="en-US"/>
              <a:t>Dec. 2021 HOC bipartisan letter to SBA Administrator about “longstanding problem” of fraud in small business set-aside contracting programs. </a:t>
            </a:r>
          </a:p>
          <a:p>
            <a:r>
              <a:rPr lang="en-US"/>
              <a:t>Highlighted scenarios where bad actors falsified information provided to SBA, including:</a:t>
            </a:r>
          </a:p>
          <a:p>
            <a:pPr lvl="1"/>
            <a:r>
              <a:rPr lang="en-US">
                <a:solidFill>
                  <a:schemeClr val="bg2">
                    <a:lumMod val="50000"/>
                  </a:schemeClr>
                </a:solidFill>
                <a:latin typeface="Montserrat" panose="00000500000000000000" pitchFamily="2" charset="0"/>
              </a:rPr>
              <a:t>Using an eligible figurehead to conceal the entity/individual(s) that control the business; and</a:t>
            </a:r>
          </a:p>
          <a:p>
            <a:pPr lvl="1"/>
            <a:r>
              <a:rPr lang="en-US">
                <a:solidFill>
                  <a:schemeClr val="bg2">
                    <a:lumMod val="50000"/>
                  </a:schemeClr>
                </a:solidFill>
                <a:latin typeface="Montserrat" panose="00000500000000000000" pitchFamily="2" charset="0"/>
              </a:rPr>
              <a:t>Using “straw owners” to pose as female, minority, or SDVB owners.</a:t>
            </a:r>
          </a:p>
          <a:p>
            <a:r>
              <a:rPr lang="en-US"/>
              <a:t>Noted concerns about fraud and weakness in the Certify system.</a:t>
            </a:r>
          </a:p>
          <a:p>
            <a:r>
              <a:rPr lang="en-US"/>
              <a:t>These highlight the need for SBA to implement a comprehensive fraud risk program to combat set-aside contracting fraud.</a:t>
            </a:r>
          </a:p>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18</a:t>
            </a:fld>
            <a:endParaRPr lang="en-US"/>
          </a:p>
        </p:txBody>
      </p:sp>
    </p:spTree>
    <p:extLst>
      <p:ext uri="{BB962C8B-B14F-4D97-AF65-F5344CB8AC3E}">
        <p14:creationId xmlns:p14="http://schemas.microsoft.com/office/powerpoint/2010/main" val="347121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OLD SLIDE DECK:</a:t>
            </a:r>
          </a:p>
          <a:p>
            <a:endParaRPr lang="en-US"/>
          </a:p>
          <a:p>
            <a:r>
              <a:rPr lang="en-US" b="1"/>
              <a:t>Actions DOJ is taking to strengthen response to corporate crime</a:t>
            </a:r>
            <a:r>
              <a:rPr lang="en-US"/>
              <a:t>:</a:t>
            </a:r>
          </a:p>
          <a:p>
            <a:pPr marL="514350" indent="-514350">
              <a:buFont typeface="+mj-lt"/>
              <a:buAutoNum type="arabicPeriod"/>
            </a:pPr>
            <a:r>
              <a:rPr lang="en-US" u="sng"/>
              <a:t>New Resources</a:t>
            </a:r>
            <a:r>
              <a:rPr lang="en-US"/>
              <a:t>:  Investing new resources in the DOJ Criminal Fraud Section. Procurement Collusion Strike Force.</a:t>
            </a:r>
          </a:p>
          <a:p>
            <a:pPr marL="514350" indent="-514350">
              <a:buFont typeface="+mj-lt"/>
              <a:buAutoNum type="arabicPeriod"/>
            </a:pPr>
            <a:r>
              <a:rPr lang="en-US" u="sng"/>
              <a:t>Cooperation Credit</a:t>
            </a:r>
            <a:r>
              <a:rPr lang="en-US"/>
              <a:t>:  Companies must provide </a:t>
            </a:r>
            <a:r>
              <a:rPr lang="en-US" u="sng"/>
              <a:t>all</a:t>
            </a:r>
            <a:r>
              <a:rPr lang="en-US"/>
              <a:t> individuals responsible and/or involved in the misconduct. </a:t>
            </a:r>
          </a:p>
          <a:p>
            <a:pPr marL="514350" indent="-514350">
              <a:buFont typeface="+mj-lt"/>
              <a:buAutoNum type="arabicPeriod"/>
            </a:pPr>
            <a:r>
              <a:rPr lang="en-US" u="sng"/>
              <a:t>Prior Misconduct</a:t>
            </a:r>
            <a:r>
              <a:rPr lang="en-US"/>
              <a:t>:  Charging/resolution decisions will consider </a:t>
            </a:r>
            <a:r>
              <a:rPr lang="en-US" u="sng"/>
              <a:t>all</a:t>
            </a:r>
            <a:r>
              <a:rPr lang="en-US"/>
              <a:t> prior misconduct, not just similar. </a:t>
            </a:r>
          </a:p>
          <a:p>
            <a:pPr marL="514350" indent="-514350">
              <a:buFont typeface="+mj-lt"/>
              <a:buAutoNum type="arabicPeriod"/>
            </a:pPr>
            <a:r>
              <a:rPr lang="en-US" u="sng"/>
              <a:t>Monitorships</a:t>
            </a:r>
            <a:r>
              <a:rPr lang="en-US"/>
              <a:t>: Renewed focus; not the exception to the rule.</a:t>
            </a:r>
          </a:p>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20</a:t>
            </a:fld>
            <a:endParaRPr lang="en-US"/>
          </a:p>
        </p:txBody>
      </p:sp>
    </p:spTree>
    <p:extLst>
      <p:ext uri="{BB962C8B-B14F-4D97-AF65-F5344CB8AC3E}">
        <p14:creationId xmlns:p14="http://schemas.microsoft.com/office/powerpoint/2010/main" val="1939410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24</a:t>
            </a:fld>
            <a:endParaRPr lang="en-US"/>
          </a:p>
        </p:txBody>
      </p:sp>
    </p:spTree>
    <p:extLst>
      <p:ext uri="{BB962C8B-B14F-4D97-AF65-F5344CB8AC3E}">
        <p14:creationId xmlns:p14="http://schemas.microsoft.com/office/powerpoint/2010/main" val="40015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NM construction company owner and former residential facility employee indicted for bid rigging, bribery, and conspiracy to commit federal procurement fraud. They fasified and submitted bids in the names of other construction companies to make it more likely that the construction company would be selected. The employee shared non-public information with the construction company and, in return, the owner gave him things of value. </a:t>
            </a:r>
          </a:p>
          <a:p>
            <a:endParaRPr lang="en-US"/>
          </a:p>
          <a:p>
            <a:r>
              <a:rPr lang="en-US"/>
              <a:t>Apr. 2023, Used relationship with government contractor to have friend and co-defendant Boyd hired for a “no show” job. Her position cost DOD more than $490K during her time at the contractor, during which she performed little, if any, function. They took numerous government funded trips to Orlando, among other locations, during which Boyd performed little to no work. </a:t>
            </a:r>
          </a:p>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25</a:t>
            </a:fld>
            <a:endParaRPr lang="en-US"/>
          </a:p>
        </p:txBody>
      </p:sp>
    </p:spTree>
    <p:extLst>
      <p:ext uri="{BB962C8B-B14F-4D97-AF65-F5344CB8AC3E}">
        <p14:creationId xmlns:p14="http://schemas.microsoft.com/office/powerpoint/2010/main" val="294589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RKT – I moved cyber onto this slide and added supply chain.</a:t>
            </a:r>
          </a:p>
        </p:txBody>
      </p:sp>
      <p:sp>
        <p:nvSpPr>
          <p:cNvPr id="4" name="Slide Number Placeholder 3"/>
          <p:cNvSpPr>
            <a:spLocks noGrp="1"/>
          </p:cNvSpPr>
          <p:nvPr>
            <p:ph type="sldNum" sz="quarter" idx="5"/>
          </p:nvPr>
        </p:nvSpPr>
        <p:spPr/>
        <p:txBody>
          <a:bodyPr/>
          <a:lstStyle/>
          <a:p>
            <a:fld id="{46278F17-9ED2-4DD7-9DD0-1E9E190A0917}" type="slidenum">
              <a:rPr lang="en-US" smtClean="0"/>
              <a:t>31</a:t>
            </a:fld>
            <a:endParaRPr lang="en-US"/>
          </a:p>
        </p:txBody>
      </p:sp>
    </p:spTree>
    <p:extLst>
      <p:ext uri="{BB962C8B-B14F-4D97-AF65-F5344CB8AC3E}">
        <p14:creationId xmlns:p14="http://schemas.microsoft.com/office/powerpoint/2010/main" val="369892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RKT</a:t>
            </a:r>
            <a:r>
              <a:rPr lang="en-US"/>
              <a:t> tweaked this to segue to the next section and note that we will come back to E&amp;C programs later.</a:t>
            </a:r>
          </a:p>
        </p:txBody>
      </p:sp>
      <p:sp>
        <p:nvSpPr>
          <p:cNvPr id="4" name="Slide Number Placeholder 3"/>
          <p:cNvSpPr>
            <a:spLocks noGrp="1"/>
          </p:cNvSpPr>
          <p:nvPr>
            <p:ph type="sldNum" sz="quarter" idx="5"/>
          </p:nvPr>
        </p:nvSpPr>
        <p:spPr/>
        <p:txBody>
          <a:bodyPr/>
          <a:lstStyle/>
          <a:p>
            <a:fld id="{46278F17-9ED2-4DD7-9DD0-1E9E190A0917}" type="slidenum">
              <a:rPr lang="en-US" smtClean="0"/>
              <a:t>34</a:t>
            </a:fld>
            <a:endParaRPr lang="en-US"/>
          </a:p>
        </p:txBody>
      </p:sp>
    </p:spTree>
    <p:extLst>
      <p:ext uri="{BB962C8B-B14F-4D97-AF65-F5344CB8AC3E}">
        <p14:creationId xmlns:p14="http://schemas.microsoft.com/office/powerpoint/2010/main" val="44711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35</a:t>
            </a:fld>
            <a:endParaRPr lang="en-US"/>
          </a:p>
        </p:txBody>
      </p:sp>
    </p:spTree>
    <p:extLst>
      <p:ext uri="{BB962C8B-B14F-4D97-AF65-F5344CB8AC3E}">
        <p14:creationId xmlns:p14="http://schemas.microsoft.com/office/powerpoint/2010/main" val="173029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37</a:t>
            </a:fld>
            <a:endParaRPr lang="en-US"/>
          </a:p>
        </p:txBody>
      </p:sp>
    </p:spTree>
    <p:extLst>
      <p:ext uri="{BB962C8B-B14F-4D97-AF65-F5344CB8AC3E}">
        <p14:creationId xmlns:p14="http://schemas.microsoft.com/office/powerpoint/2010/main" val="320516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78F17-9ED2-4DD7-9DD0-1E9E190A0917}" type="slidenum">
              <a:rPr lang="en-US" smtClean="0"/>
              <a:t>3</a:t>
            </a:fld>
            <a:endParaRPr lang="en-US" dirty="0"/>
          </a:p>
        </p:txBody>
      </p:sp>
    </p:spTree>
    <p:extLst>
      <p:ext uri="{BB962C8B-B14F-4D97-AF65-F5344CB8AC3E}">
        <p14:creationId xmlns:p14="http://schemas.microsoft.com/office/powerpoint/2010/main" val="695323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https://www.federalregister.gov/documents/2022/09/09/2022-18068/ownership-and-control-and-contractual-assistance-requirements-for-the-8a-business-development</a:t>
            </a:r>
          </a:p>
          <a:p>
            <a:r>
              <a:rPr lang="en-US" dirty="0"/>
              <a:t>87 FR 55642 </a:t>
            </a:r>
          </a:p>
        </p:txBody>
      </p:sp>
      <p:sp>
        <p:nvSpPr>
          <p:cNvPr id="4" name="Slide Number Placeholder 3"/>
          <p:cNvSpPr>
            <a:spLocks noGrp="1"/>
          </p:cNvSpPr>
          <p:nvPr>
            <p:ph type="sldNum" sz="quarter" idx="10"/>
          </p:nvPr>
        </p:nvSpPr>
        <p:spPr/>
        <p:txBody>
          <a:bodyPr/>
          <a:lstStyle/>
          <a:p>
            <a:fld id="{46278F17-9ED2-4DD7-9DD0-1E9E190A0917}" type="slidenum">
              <a:rPr lang="en-US" smtClean="0"/>
              <a:t>38</a:t>
            </a:fld>
            <a:endParaRPr lang="en-US"/>
          </a:p>
        </p:txBody>
      </p:sp>
    </p:spTree>
    <p:extLst>
      <p:ext uri="{BB962C8B-B14F-4D97-AF65-F5344CB8AC3E}">
        <p14:creationId xmlns:p14="http://schemas.microsoft.com/office/powerpoint/2010/main" val="90506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69118 Fed. Reg.</a:t>
            </a:r>
            <a:r>
              <a:rPr lang="en-US" baseline="0" dirty="0"/>
              <a:t> </a:t>
            </a:r>
          </a:p>
          <a:p>
            <a:r>
              <a:rPr lang="en-US" baseline="0" dirty="0"/>
              <a:t>Thursday, November 17, 2022</a:t>
            </a:r>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44</a:t>
            </a:fld>
            <a:endParaRPr lang="en-US"/>
          </a:p>
        </p:txBody>
      </p:sp>
    </p:spTree>
    <p:extLst>
      <p:ext uri="{BB962C8B-B14F-4D97-AF65-F5344CB8AC3E}">
        <p14:creationId xmlns:p14="http://schemas.microsoft.com/office/powerpoint/2010/main" val="264938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going to consolidate the next 3 slides into one and move up to the top.</a:t>
            </a:r>
          </a:p>
        </p:txBody>
      </p:sp>
      <p:sp>
        <p:nvSpPr>
          <p:cNvPr id="4" name="Slide Number Placeholder 3"/>
          <p:cNvSpPr>
            <a:spLocks noGrp="1"/>
          </p:cNvSpPr>
          <p:nvPr>
            <p:ph type="sldNum" sz="quarter" idx="5"/>
          </p:nvPr>
        </p:nvSpPr>
        <p:spPr/>
        <p:txBody>
          <a:bodyPr/>
          <a:lstStyle/>
          <a:p>
            <a:fld id="{46278F17-9ED2-4DD7-9DD0-1E9E190A0917}" type="slidenum">
              <a:rPr lang="en-US" smtClean="0"/>
              <a:t>45</a:t>
            </a:fld>
            <a:endParaRPr lang="en-US"/>
          </a:p>
        </p:txBody>
      </p:sp>
    </p:spTree>
    <p:extLst>
      <p:ext uri="{BB962C8B-B14F-4D97-AF65-F5344CB8AC3E}">
        <p14:creationId xmlns:p14="http://schemas.microsoft.com/office/powerpoint/2010/main" val="2369261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64</a:t>
            </a:fld>
            <a:endParaRPr lang="en-US"/>
          </a:p>
        </p:txBody>
      </p:sp>
    </p:spTree>
    <p:extLst>
      <p:ext uri="{BB962C8B-B14F-4D97-AF65-F5344CB8AC3E}">
        <p14:creationId xmlns:p14="http://schemas.microsoft.com/office/powerpoint/2010/main" val="864568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67</a:t>
            </a:fld>
            <a:endParaRPr lang="en-US"/>
          </a:p>
        </p:txBody>
      </p:sp>
    </p:spTree>
    <p:extLst>
      <p:ext uri="{BB962C8B-B14F-4D97-AF65-F5344CB8AC3E}">
        <p14:creationId xmlns:p14="http://schemas.microsoft.com/office/powerpoint/2010/main" val="282419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68</a:t>
            </a:fld>
            <a:endParaRPr lang="en-US"/>
          </a:p>
        </p:txBody>
      </p:sp>
    </p:spTree>
    <p:extLst>
      <p:ext uri="{BB962C8B-B14F-4D97-AF65-F5344CB8AC3E}">
        <p14:creationId xmlns:p14="http://schemas.microsoft.com/office/powerpoint/2010/main" val="3050540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72</a:t>
            </a:fld>
            <a:endParaRPr lang="en-US"/>
          </a:p>
        </p:txBody>
      </p:sp>
    </p:spTree>
    <p:extLst>
      <p:ext uri="{BB962C8B-B14F-4D97-AF65-F5344CB8AC3E}">
        <p14:creationId xmlns:p14="http://schemas.microsoft.com/office/powerpoint/2010/main" val="1226920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D3D3D"/>
                </a:solidFill>
                <a:effectLst/>
                <a:latin typeface="Source Sans Pro" panose="020B0503030403020204" pitchFamily="34" charset="0"/>
              </a:rPr>
              <a:t>(C) Business development may include both services that could be considered “common administrative services” under the exception to affiliation and those that could not. Efforts at the holding company or parent level to identify possible procurement opportunities for specific subsidiary companies may properly be considered “common administrative services” under the exception to affiliation. However, at some point the opportunity identified by the holding company's or parent entity's business development efforts becomes concrete enough to assign to a subsidiary and at that point the subsidiary must be involved in the business development efforts for such opportunity. At the proposal or bid preparation stage of business development, the appropriate subsidiary company for the opportunity has been identified and a representative of that company must be involved in preparing an appropriate offer. This does not mean to imply that one or more representatives of a holding company or parent entity cannot also be involved in preparing an offer. They may be involved in assisting with preparing the generic part of an offer, but the specific subsidiary that intends to ultimately perform the contract must control the technical and contract specific portions of preparing an offer. In addition, once award is made, employee assignments and the logistics for contract performance must be controlled by the specific subsidiary company and should not be performed at a holding company or parent entity level.</a:t>
            </a:r>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75</a:t>
            </a:fld>
            <a:endParaRPr lang="en-US"/>
          </a:p>
        </p:txBody>
      </p:sp>
    </p:spTree>
    <p:extLst>
      <p:ext uri="{BB962C8B-B14F-4D97-AF65-F5344CB8AC3E}">
        <p14:creationId xmlns:p14="http://schemas.microsoft.com/office/powerpoint/2010/main" val="1924572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77</a:t>
            </a:fld>
            <a:endParaRPr lang="en-US"/>
          </a:p>
        </p:txBody>
      </p:sp>
    </p:spTree>
    <p:extLst>
      <p:ext uri="{BB962C8B-B14F-4D97-AF65-F5344CB8AC3E}">
        <p14:creationId xmlns:p14="http://schemas.microsoft.com/office/powerpoint/2010/main" val="3819941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78</a:t>
            </a:fld>
            <a:endParaRPr lang="en-US"/>
          </a:p>
        </p:txBody>
      </p:sp>
    </p:spTree>
    <p:extLst>
      <p:ext uri="{BB962C8B-B14F-4D97-AF65-F5344CB8AC3E}">
        <p14:creationId xmlns:p14="http://schemas.microsoft.com/office/powerpoint/2010/main" val="109858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4</a:t>
            </a:fld>
            <a:endParaRPr lang="en-US" dirty="0"/>
          </a:p>
        </p:txBody>
      </p:sp>
    </p:spTree>
    <p:extLst>
      <p:ext uri="{BB962C8B-B14F-4D97-AF65-F5344CB8AC3E}">
        <p14:creationId xmlns:p14="http://schemas.microsoft.com/office/powerpoint/2010/main" val="1080999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81</a:t>
            </a:fld>
            <a:endParaRPr lang="en-US"/>
          </a:p>
        </p:txBody>
      </p:sp>
    </p:spTree>
    <p:extLst>
      <p:ext uri="{BB962C8B-B14F-4D97-AF65-F5344CB8AC3E}">
        <p14:creationId xmlns:p14="http://schemas.microsoft.com/office/powerpoint/2010/main" val="3407021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88</a:t>
            </a:fld>
            <a:endParaRPr lang="en-US"/>
          </a:p>
        </p:txBody>
      </p:sp>
    </p:spTree>
    <p:extLst>
      <p:ext uri="{BB962C8B-B14F-4D97-AF65-F5344CB8AC3E}">
        <p14:creationId xmlns:p14="http://schemas.microsoft.com/office/powerpoint/2010/main" val="818547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91</a:t>
            </a:fld>
            <a:endParaRPr lang="en-US"/>
          </a:p>
        </p:txBody>
      </p:sp>
    </p:spTree>
    <p:extLst>
      <p:ext uri="{BB962C8B-B14F-4D97-AF65-F5344CB8AC3E}">
        <p14:creationId xmlns:p14="http://schemas.microsoft.com/office/powerpoint/2010/main" val="1161462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102</a:t>
            </a:fld>
            <a:endParaRPr lang="en-US"/>
          </a:p>
        </p:txBody>
      </p:sp>
    </p:spTree>
    <p:extLst>
      <p:ext uri="{BB962C8B-B14F-4D97-AF65-F5344CB8AC3E}">
        <p14:creationId xmlns:p14="http://schemas.microsoft.com/office/powerpoint/2010/main" val="2160445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103</a:t>
            </a:fld>
            <a:endParaRPr lang="en-US"/>
          </a:p>
        </p:txBody>
      </p:sp>
    </p:spTree>
    <p:extLst>
      <p:ext uri="{BB962C8B-B14F-4D97-AF65-F5344CB8AC3E}">
        <p14:creationId xmlns:p14="http://schemas.microsoft.com/office/powerpoint/2010/main" val="16784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Gray Venture, LLC</a:t>
            </a:r>
            <a:r>
              <a:rPr lang="en-US" dirty="0"/>
              <a:t>, SBA No. VET-276 (July 21, 2022)</a:t>
            </a:r>
          </a:p>
          <a:p>
            <a:pPr lvl="1"/>
            <a:r>
              <a:rPr lang="en-US" dirty="0"/>
              <a:t>DoD issued a RFP set aside for </a:t>
            </a:r>
            <a:r>
              <a:rPr lang="en-US" dirty="0" err="1"/>
              <a:t>SDVOSBs</a:t>
            </a:r>
            <a:endParaRPr lang="en-US" dirty="0"/>
          </a:p>
          <a:p>
            <a:pPr lvl="1"/>
            <a:r>
              <a:rPr lang="en-US" dirty="0"/>
              <a:t>Gray Venture, a </a:t>
            </a:r>
            <a:r>
              <a:rPr lang="en-US" dirty="0" err="1"/>
              <a:t>SDVOSB</a:t>
            </a:r>
            <a:r>
              <a:rPr lang="en-US" dirty="0"/>
              <a:t> JV, was the apparently successful awardee</a:t>
            </a:r>
          </a:p>
          <a:p>
            <a:pPr lvl="1"/>
            <a:r>
              <a:rPr lang="en-US" dirty="0"/>
              <a:t>Size protest filed arguing Gray Venture was ineligible</a:t>
            </a:r>
          </a:p>
          <a:p>
            <a:pPr lvl="1"/>
            <a:r>
              <a:rPr lang="en-US" dirty="0"/>
              <a:t>Area Office found Gray Venture’s JV agreement lacked 3 of the provisions required by 13 </a:t>
            </a:r>
            <a:r>
              <a:rPr lang="en-US" dirty="0" err="1"/>
              <a:t>C.F.R</a:t>
            </a:r>
            <a:r>
              <a:rPr lang="en-US" dirty="0"/>
              <a:t>. 125.18(b)(2): </a:t>
            </a:r>
          </a:p>
          <a:p>
            <a:pPr lvl="2"/>
            <a:r>
              <a:rPr lang="en-US" dirty="0"/>
              <a:t>Purpose of the JV</a:t>
            </a:r>
          </a:p>
          <a:p>
            <a:pPr lvl="2"/>
            <a:r>
              <a:rPr lang="en-US" dirty="0" err="1"/>
              <a:t>SDVO</a:t>
            </a:r>
            <a:r>
              <a:rPr lang="en-US" dirty="0"/>
              <a:t> SBC as the managing </a:t>
            </a:r>
            <a:r>
              <a:rPr lang="en-US" dirty="0" err="1"/>
              <a:t>venturer</a:t>
            </a:r>
            <a:r>
              <a:rPr lang="en-US" dirty="0"/>
              <a:t> of the joint venture, &amp; a named employee w/ the ultimate responsibility for performance of the contract</a:t>
            </a:r>
          </a:p>
          <a:p>
            <a:pPr lvl="2"/>
            <a:r>
              <a:rPr lang="en-US" dirty="0"/>
              <a:t>Specifying the responsibilities of the parties re: negotiation, source of labor, and performance </a:t>
            </a:r>
          </a:p>
          <a:p>
            <a:pPr lvl="1"/>
            <a:r>
              <a:rPr lang="en-US" dirty="0"/>
              <a:t>Because the </a:t>
            </a:r>
            <a:r>
              <a:rPr lang="en-US" dirty="0" err="1"/>
              <a:t>JVA</a:t>
            </a:r>
            <a:r>
              <a:rPr lang="en-US" dirty="0"/>
              <a:t> failed to include all required provisions, Gray Venture was not eligible for the exemption from affiliation</a:t>
            </a:r>
          </a:p>
        </p:txBody>
      </p:sp>
      <p:sp>
        <p:nvSpPr>
          <p:cNvPr id="4" name="Slide Number Placeholder 3"/>
          <p:cNvSpPr>
            <a:spLocks noGrp="1"/>
          </p:cNvSpPr>
          <p:nvPr>
            <p:ph type="sldNum" sz="quarter" idx="10"/>
          </p:nvPr>
        </p:nvSpPr>
        <p:spPr/>
        <p:txBody>
          <a:bodyPr/>
          <a:lstStyle/>
          <a:p>
            <a:fld id="{46278F17-9ED2-4DD7-9DD0-1E9E190A0917}" type="slidenum">
              <a:rPr lang="en-US" smtClean="0"/>
              <a:t>105</a:t>
            </a:fld>
            <a:endParaRPr lang="en-US"/>
          </a:p>
        </p:txBody>
      </p:sp>
    </p:spTree>
    <p:extLst>
      <p:ext uri="{BB962C8B-B14F-4D97-AF65-F5344CB8AC3E}">
        <p14:creationId xmlns:p14="http://schemas.microsoft.com/office/powerpoint/2010/main" val="2933978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111</a:t>
            </a:fld>
            <a:endParaRPr lang="en-US"/>
          </a:p>
        </p:txBody>
      </p:sp>
    </p:spTree>
    <p:extLst>
      <p:ext uri="{BB962C8B-B14F-4D97-AF65-F5344CB8AC3E}">
        <p14:creationId xmlns:p14="http://schemas.microsoft.com/office/powerpoint/2010/main" val="968638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112</a:t>
            </a:fld>
            <a:endParaRPr lang="en-US"/>
          </a:p>
        </p:txBody>
      </p:sp>
    </p:spTree>
    <p:extLst>
      <p:ext uri="{BB962C8B-B14F-4D97-AF65-F5344CB8AC3E}">
        <p14:creationId xmlns:p14="http://schemas.microsoft.com/office/powerpoint/2010/main" val="3640444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129</a:t>
            </a:fld>
            <a:endParaRPr lang="en-US"/>
          </a:p>
        </p:txBody>
      </p:sp>
    </p:spTree>
    <p:extLst>
      <p:ext uri="{BB962C8B-B14F-4D97-AF65-F5344CB8AC3E}">
        <p14:creationId xmlns:p14="http://schemas.microsoft.com/office/powerpoint/2010/main" val="59419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130</a:t>
            </a:fld>
            <a:endParaRPr lang="en-US"/>
          </a:p>
        </p:txBody>
      </p:sp>
    </p:spTree>
    <p:extLst>
      <p:ext uri="{BB962C8B-B14F-4D97-AF65-F5344CB8AC3E}">
        <p14:creationId xmlns:p14="http://schemas.microsoft.com/office/powerpoint/2010/main" val="184237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6</a:t>
            </a:fld>
            <a:endParaRPr lang="en-US" dirty="0"/>
          </a:p>
        </p:txBody>
      </p:sp>
    </p:spTree>
    <p:extLst>
      <p:ext uri="{BB962C8B-B14F-4D97-AF65-F5344CB8AC3E}">
        <p14:creationId xmlns:p14="http://schemas.microsoft.com/office/powerpoint/2010/main" val="2511195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144</a:t>
            </a:fld>
            <a:endParaRPr lang="en-US"/>
          </a:p>
        </p:txBody>
      </p:sp>
    </p:spTree>
    <p:extLst>
      <p:ext uri="{BB962C8B-B14F-4D97-AF65-F5344CB8AC3E}">
        <p14:creationId xmlns:p14="http://schemas.microsoft.com/office/powerpoint/2010/main" val="1173272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 June 30, 2022, the Area Office issued Size Determination Nos. 05-2022-019 and 05-2022-020, concluding that Appellant is not a small business for the TEA task </a:t>
            </a:r>
            <a:r>
              <a:rPr lang="en-US" sz="1200" b="0" i="0" kern="1200" dirty="0" err="1">
                <a:solidFill>
                  <a:schemeClr val="tx1"/>
                </a:solidFill>
                <a:effectLst/>
                <a:latin typeface="+mn-lt"/>
                <a:ea typeface="+mn-ea"/>
                <a:cs typeface="+mn-cs"/>
              </a:rPr>
              <a:t>order.</a:t>
            </a:r>
            <a:r>
              <a:rPr lang="en-US" sz="1200" b="0" i="0" u="none" strike="noStrike" kern="1200" baseline="30000" dirty="0" err="1">
                <a:solidFill>
                  <a:schemeClr val="tx1"/>
                </a:solidFill>
                <a:effectLst/>
                <a:latin typeface="+mn-lt"/>
                <a:ea typeface="+mn-ea"/>
                <a:cs typeface="+mn-cs"/>
                <a:hlinkClick r:id="rId3"/>
              </a:rPr>
              <a:t>2</a:t>
            </a:r>
            <a:r>
              <a:rPr lang="en-US" sz="1200" b="0" i="0" kern="1200" dirty="0">
                <a:solidFill>
                  <a:schemeClr val="tx1"/>
                </a:solidFill>
                <a:effectLst/>
                <a:latin typeface="+mn-lt"/>
                <a:ea typeface="+mn-ea"/>
                <a:cs typeface="+mn-cs"/>
              </a:rPr>
              <a:t> The Area Office found that, because the TORFP required size re-certification, the appropriate date to determine Appellant's size is June 25, 2021, the date Appellant submitted its proposal, including price, in response to the TORFP. (Size Determination No. 05-2022-019, at 4-5.)</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Area Office first explained that, according to SBA regulations: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a business concern (including a joint venture) is small at the time of offer and contract-level recertification for the Multiple Award Contract, it is small for </a:t>
            </a:r>
            <a:r>
              <a:rPr lang="en-US" sz="1200" b="0" i="0" kern="1200" dirty="0" err="1">
                <a:solidFill>
                  <a:schemeClr val="tx1"/>
                </a:solidFill>
                <a:effectLst/>
                <a:latin typeface="+mn-lt"/>
                <a:ea typeface="+mn-ea"/>
                <a:cs typeface="+mn-cs"/>
              </a:rPr>
              <a:t>goaling</a:t>
            </a:r>
            <a:r>
              <a:rPr lang="en-US" sz="1200" b="0" i="0" kern="1200" dirty="0">
                <a:solidFill>
                  <a:schemeClr val="tx1"/>
                </a:solidFill>
                <a:effectLst/>
                <a:latin typeface="+mn-lt"/>
                <a:ea typeface="+mn-ea"/>
                <a:cs typeface="+mn-cs"/>
              </a:rPr>
              <a:t> purposes for each order issued against the contract, unless a contracting officer requests a size recertification for a specific order or Blanket Purchase Agreement.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 at 4, quoting </a:t>
            </a:r>
            <a:r>
              <a:rPr lang="en-US" sz="1200" b="0" i="0" u="none" strike="noStrike" kern="1200" dirty="0">
                <a:solidFill>
                  <a:schemeClr val="tx1"/>
                </a:solidFill>
                <a:effectLst/>
                <a:latin typeface="+mn-lt"/>
                <a:ea typeface="+mn-ea"/>
                <a:cs typeface="+mn-cs"/>
                <a:hlinkClick r:id="rId4"/>
              </a:rPr>
              <a:t>13 </a:t>
            </a:r>
            <a:r>
              <a:rPr lang="en-US" sz="1200" b="0" i="0" u="none" strike="noStrike" kern="1200" dirty="0" err="1">
                <a:solidFill>
                  <a:schemeClr val="tx1"/>
                </a:solidFill>
                <a:effectLst/>
                <a:latin typeface="+mn-lt"/>
                <a:ea typeface="+mn-ea"/>
                <a:cs typeface="+mn-cs"/>
                <a:hlinkClick r:id="rId4"/>
              </a:rPr>
              <a:t>C.F.R</a:t>
            </a:r>
            <a:r>
              <a:rPr lang="en-US" sz="1200" b="0" i="0" u="none" strike="noStrike" kern="1200" dirty="0">
                <a:solidFill>
                  <a:schemeClr val="tx1"/>
                </a:solidFill>
                <a:effectLst/>
                <a:latin typeface="+mn-lt"/>
                <a:ea typeface="+mn-ea"/>
                <a:cs typeface="+mn-cs"/>
                <a:hlinkClick r:id="rId4"/>
              </a:rPr>
              <a:t>. § 121.404(a)(1)(i)(A)</a:t>
            </a:r>
            <a:r>
              <a:rPr lang="en-US" sz="1200" b="0" i="0" kern="1200" dirty="0">
                <a:solidFill>
                  <a:schemeClr val="tx1"/>
                </a:solidFill>
                <a:effectLst/>
                <a:latin typeface="+mn-lt"/>
                <a:ea typeface="+mn-ea"/>
                <a:cs typeface="+mn-cs"/>
              </a:rPr>
              <a:t> (emphasis added by Area Office).)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Here, the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MAC was unrestricted, but allowed for orders to be set-aside for small businesses, such as the instant TORFP. (</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 at 4.) The Area Office found that the TORFP “did not contain an explicit recertification by using the words ‘certify’ or ‘recertify”’, but that the TORFP nevertheless included provisions sufficient to request a size representation specifically for the task order. (</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 at 4-5.) </a:t>
            </a:r>
          </a:p>
          <a:p>
            <a:pPr fontAlgn="base"/>
            <a:r>
              <a:rPr lang="en-US" sz="1200" b="0" i="0" u="none" strike="noStrike"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Area Office cited </a:t>
            </a:r>
            <a:r>
              <a:rPr lang="en-US" sz="1200" b="0" i="0" kern="1200" dirty="0" err="1">
                <a:solidFill>
                  <a:schemeClr val="tx1"/>
                </a:solidFill>
                <a:effectLst/>
                <a:latin typeface="+mn-lt"/>
                <a:ea typeface="+mn-ea"/>
                <a:cs typeface="+mn-cs"/>
              </a:rPr>
              <a:t>OHA's</a:t>
            </a:r>
            <a:r>
              <a:rPr lang="en-US" sz="1200" b="0" i="0" kern="1200" dirty="0">
                <a:solidFill>
                  <a:schemeClr val="tx1"/>
                </a:solidFill>
                <a:effectLst/>
                <a:latin typeface="+mn-lt"/>
                <a:ea typeface="+mn-ea"/>
                <a:cs typeface="+mn-cs"/>
              </a:rPr>
              <a:t> decision in </a:t>
            </a:r>
            <a:r>
              <a:rPr lang="en-US" sz="1200" b="0" i="1" kern="1200" dirty="0">
                <a:solidFill>
                  <a:schemeClr val="tx1"/>
                </a:solidFill>
                <a:effectLst/>
                <a:latin typeface="+mn-lt"/>
                <a:ea typeface="+mn-ea"/>
                <a:cs typeface="+mn-cs"/>
              </a:rPr>
              <a:t>Size Appeal of 22nd Century Techs., Inc.</a:t>
            </a:r>
            <a:r>
              <a:rPr lang="en-US" sz="1200" b="0" i="0" kern="1200" dirty="0">
                <a:solidFill>
                  <a:schemeClr val="tx1"/>
                </a:solidFill>
                <a:effectLst/>
                <a:latin typeface="+mn-lt"/>
                <a:ea typeface="+mn-ea"/>
                <a:cs typeface="+mn-cs"/>
              </a:rPr>
              <a:t>, SBA No. SIZ-6122 (2021) for the proposition that: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*6 [A] task order solicitation [that] asks each </a:t>
            </a:r>
            <a:r>
              <a:rPr lang="en-US" sz="1200" b="0" i="0" kern="1200" dirty="0" err="1">
                <a:solidFill>
                  <a:schemeClr val="tx1"/>
                </a:solidFill>
                <a:effectLst/>
                <a:latin typeface="+mn-lt"/>
                <a:ea typeface="+mn-ea"/>
                <a:cs typeface="+mn-cs"/>
              </a:rPr>
              <a:t>offeror</a:t>
            </a:r>
            <a:r>
              <a:rPr lang="en-US" sz="1200" b="0" i="0" kern="1200" dirty="0">
                <a:solidFill>
                  <a:schemeClr val="tx1"/>
                </a:solidFill>
                <a:effectLst/>
                <a:latin typeface="+mn-lt"/>
                <a:ea typeface="+mn-ea"/>
                <a:cs typeface="+mn-cs"/>
              </a:rPr>
              <a:t> to verify that it was a small business is equivalent in substance to a certification, even when the procuring agency did not utilize the words “certify” or “recertify” in its task[] order solicitation.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 at 4.)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Because § </a:t>
            </a:r>
            <a:r>
              <a:rPr lang="en-US" sz="1200" b="0" i="0" kern="1200" dirty="0" err="1">
                <a:solidFill>
                  <a:schemeClr val="tx1"/>
                </a:solidFill>
                <a:effectLst/>
                <a:latin typeface="+mn-lt"/>
                <a:ea typeface="+mn-ea"/>
                <a:cs typeface="+mn-cs"/>
              </a:rPr>
              <a:t>H.3.5</a:t>
            </a:r>
            <a:r>
              <a:rPr lang="en-US" sz="1200" b="0" i="0" kern="1200" dirty="0">
                <a:solidFill>
                  <a:schemeClr val="tx1"/>
                </a:solidFill>
                <a:effectLst/>
                <a:latin typeface="+mn-lt"/>
                <a:ea typeface="+mn-ea"/>
                <a:cs typeface="+mn-cs"/>
              </a:rPr>
              <a:t> of the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prime contracts required that “any Task Orders Restricted to Small Business include a size representation”, the Area Office concluded that “it was a condition of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that each order set-aside for small businesses required the offerors to recertify their size.” (</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Area Office further determined that the TORFP contained FAR clause 52.204-19, and therefore “incorporated the contractor's representations and certifications from SAM, which included [Appellant's] size status for NAICS [[code] 541715.” (</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 As a result, “recertification was required and accomplished through the inclusion of FAR [clause] 52.204-19.” (</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Area Office found that, even if the TORFP had not required recertification, the date to determine size still would not be May 5, 2015, the date proposals were due for the underlying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prime contracts. (</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 at 5 </a:t>
            </a:r>
            <a:r>
              <a:rPr lang="en-US" sz="1200" b="0" i="0" kern="1200" dirty="0" err="1">
                <a:solidFill>
                  <a:schemeClr val="tx1"/>
                </a:solidFill>
                <a:effectLst/>
                <a:latin typeface="+mn-lt"/>
                <a:ea typeface="+mn-ea"/>
                <a:cs typeface="+mn-cs"/>
              </a:rPr>
              <a:t>n.2</a:t>
            </a:r>
            <a:r>
              <a:rPr lang="en-US" sz="1200" b="0" i="0" kern="1200" dirty="0">
                <a:solidFill>
                  <a:schemeClr val="tx1"/>
                </a:solidFill>
                <a:effectLst/>
                <a:latin typeface="+mn-lt"/>
                <a:ea typeface="+mn-ea"/>
                <a:cs typeface="+mn-cs"/>
              </a:rPr>
              <a:t>.) Instead, Appellant has undergone at least two corporate transactions since 2015, and was required to recertify its size after each acquisition, pursuant to SBA regulations at </a:t>
            </a:r>
            <a:r>
              <a:rPr lang="en-US" sz="1200" b="0" i="0" u="none" strike="noStrike" kern="1200" dirty="0">
                <a:solidFill>
                  <a:schemeClr val="tx1"/>
                </a:solidFill>
                <a:effectLst/>
                <a:latin typeface="+mn-lt"/>
                <a:ea typeface="+mn-ea"/>
                <a:cs typeface="+mn-cs"/>
                <a:hlinkClick r:id="rId5"/>
              </a:rPr>
              <a:t>13 </a:t>
            </a:r>
            <a:r>
              <a:rPr lang="en-US" sz="1200" b="0" i="0" u="none" strike="noStrike" kern="1200" dirty="0" err="1">
                <a:solidFill>
                  <a:schemeClr val="tx1"/>
                </a:solidFill>
                <a:effectLst/>
                <a:latin typeface="+mn-lt"/>
                <a:ea typeface="+mn-ea"/>
                <a:cs typeface="+mn-cs"/>
                <a:hlinkClick r:id="rId5"/>
              </a:rPr>
              <a:t>C.F.R</a:t>
            </a:r>
            <a:r>
              <a:rPr lang="en-US" sz="1200" b="0" i="0" u="none" strike="noStrike" kern="1200" dirty="0">
                <a:solidFill>
                  <a:schemeClr val="tx1"/>
                </a:solidFill>
                <a:effectLst/>
                <a:latin typeface="+mn-lt"/>
                <a:ea typeface="+mn-ea"/>
                <a:cs typeface="+mn-cs"/>
                <a:hlinkClick r:id="rId5"/>
              </a:rPr>
              <a:t>. § 121.404(g)</a:t>
            </a:r>
            <a:r>
              <a:rPr lang="en-US" sz="1200" b="0" i="0" kern="1200" dirty="0">
                <a:solidFill>
                  <a:schemeClr val="tx1"/>
                </a:solidFill>
                <a:effectLst/>
                <a:latin typeface="+mn-lt"/>
                <a:ea typeface="+mn-ea"/>
                <a:cs typeface="+mn-cs"/>
              </a:rPr>
              <a:t>. As such, Appellant's size must now be “considered in conjunction with its ownership by </a:t>
            </a:r>
            <a:r>
              <a:rPr lang="en-US" sz="1200" b="0" i="0" kern="1200" dirty="0" err="1">
                <a:solidFill>
                  <a:schemeClr val="tx1"/>
                </a:solidFill>
                <a:effectLst/>
                <a:latin typeface="+mn-lt"/>
                <a:ea typeface="+mn-ea"/>
                <a:cs typeface="+mn-cs"/>
              </a:rPr>
              <a:t>SAAI</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Id.</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6278F17-9ED2-4DD7-9DD0-1E9E190A0917}" type="slidenum">
              <a:rPr lang="en-US" smtClean="0"/>
              <a:t>155</a:t>
            </a:fld>
            <a:endParaRPr lang="en-US"/>
          </a:p>
        </p:txBody>
      </p:sp>
    </p:spTree>
    <p:extLst>
      <p:ext uri="{BB962C8B-B14F-4D97-AF65-F5344CB8AC3E}">
        <p14:creationId xmlns:p14="http://schemas.microsoft.com/office/powerpoint/2010/main" val="2003399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That decision, like the instant case, involved a task order competition under the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MAC. 22nd Century Techs., SBA No. SIZ-6122, at 15. Furthermore, as in the instant case, the task order solicitation in 22nd Century Techs. did not contain language expressly instructing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contractors to “certify” or “recertify” size at the task order level. Id. OHA concluded, however, that the absence of such “missing words” from the task order solicitation was immaterial, because recertification nevertheless was required. Id. at 17. OHA observed that the underlying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contracts contain provisions requiring recertification in situations when a task order is restricted or set aside for small businesses. Id. at 16-17. The task order solicitation in 22nd Century Techs. stated that the order was “restricted” and thus “clearly was” a small business set aside. Id. at 15. Because recertification at the task order level was required, and because the challenged firm in 22nd Century Techs. was no longer small at the time of task order proposal, the challenged firm was not eligible for award of the order.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Here, Appellant advances several arguments in an effort to distinguish the instant case from 22nd Century Techs. Appellant highlights that the TORFP was phrased somewhat differently than the task order solicitation in 22nd Century Techs. The task order solicitation in 22nd Century Techs. specifically referenced § </a:t>
            </a:r>
            <a:r>
              <a:rPr lang="en-US" sz="1200" b="0" i="0" kern="1200" dirty="0" err="1">
                <a:solidFill>
                  <a:schemeClr val="tx1"/>
                </a:solidFill>
                <a:effectLst/>
                <a:latin typeface="+mn-lt"/>
                <a:ea typeface="+mn-ea"/>
                <a:cs typeface="+mn-cs"/>
              </a:rPr>
              <a:t>H.2.4</a:t>
            </a:r>
            <a:r>
              <a:rPr lang="en-US" sz="1200" b="0" i="0" kern="1200" dirty="0">
                <a:solidFill>
                  <a:schemeClr val="tx1"/>
                </a:solidFill>
                <a:effectLst/>
                <a:latin typeface="+mn-lt"/>
                <a:ea typeface="+mn-ea"/>
                <a:cs typeface="+mn-cs"/>
              </a:rPr>
              <a:t> of the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prime contracts — a provision pertaining to orders restricted to small businesses — whereas the instant TORFP did not do so. Sections </a:t>
            </a:r>
            <a:r>
              <a:rPr lang="en-US" sz="1200" b="0" i="0" kern="1200" dirty="0" err="1">
                <a:solidFill>
                  <a:schemeClr val="tx1"/>
                </a:solidFill>
                <a:effectLst/>
                <a:latin typeface="+mn-lt"/>
                <a:ea typeface="+mn-ea"/>
                <a:cs typeface="+mn-cs"/>
              </a:rPr>
              <a:t>II.A</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II.H</a:t>
            </a:r>
            <a:r>
              <a:rPr lang="en-US" sz="1200" b="0" i="0" kern="1200" dirty="0">
                <a:solidFill>
                  <a:schemeClr val="tx1"/>
                </a:solidFill>
                <a:effectLst/>
                <a:latin typeface="+mn-lt"/>
                <a:ea typeface="+mn-ea"/>
                <a:cs typeface="+mn-cs"/>
              </a:rPr>
              <a:t>, supra. As a result, in comparison with 22nd Century Techs., it may be less clear that the instant TORFP actually was conducted as a small business set aside. Furthermore, the task order solicitation in 22nd Century Techs. included the text of § </a:t>
            </a:r>
            <a:r>
              <a:rPr lang="en-US" sz="1200" b="0" i="0" kern="1200" dirty="0" err="1">
                <a:solidFill>
                  <a:schemeClr val="tx1"/>
                </a:solidFill>
                <a:effectLst/>
                <a:latin typeface="+mn-lt"/>
                <a:ea typeface="+mn-ea"/>
                <a:cs typeface="+mn-cs"/>
              </a:rPr>
              <a:t>H.3.5</a:t>
            </a:r>
            <a:r>
              <a:rPr lang="en-US" sz="1200" b="0" i="0" kern="1200" dirty="0">
                <a:solidFill>
                  <a:schemeClr val="tx1"/>
                </a:solidFill>
                <a:effectLst/>
                <a:latin typeface="+mn-lt"/>
                <a:ea typeface="+mn-ea"/>
                <a:cs typeface="+mn-cs"/>
              </a:rPr>
              <a:t>, instructing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contractors to represent whether they are or are not small businesses, whereas the instant TORFP omitted such verbiage. Id.</a:t>
            </a:r>
          </a:p>
          <a:p>
            <a:pPr fontAlgn="base"/>
            <a:r>
              <a:rPr lang="en-US" sz="1200" b="0" i="0" kern="1200" dirty="0">
                <a:solidFill>
                  <a:schemeClr val="tx1"/>
                </a:solidFill>
                <a:effectLst/>
                <a:latin typeface="+mn-lt"/>
                <a:ea typeface="+mn-ea"/>
                <a:cs typeface="+mn-cs"/>
              </a:rPr>
              <a:t>Although it is true that the TORFP here is not identical to the task order solicitation at issue in 22nd Century Techs., Appellant has not persuasively shown that these differences are sufficiently significant to compel a different result. The instant TORFP did not specifically reference § </a:t>
            </a:r>
            <a:r>
              <a:rPr lang="en-US" sz="1200" b="0" i="0" kern="1200" dirty="0" err="1">
                <a:solidFill>
                  <a:schemeClr val="tx1"/>
                </a:solidFill>
                <a:effectLst/>
                <a:latin typeface="+mn-lt"/>
                <a:ea typeface="+mn-ea"/>
                <a:cs typeface="+mn-cs"/>
              </a:rPr>
              <a:t>H.2.4</a:t>
            </a:r>
            <a:r>
              <a:rPr lang="en-US" sz="1200" b="0" i="0" kern="1200" dirty="0">
                <a:solidFill>
                  <a:schemeClr val="tx1"/>
                </a:solidFill>
                <a:effectLst/>
                <a:latin typeface="+mn-lt"/>
                <a:ea typeface="+mn-ea"/>
                <a:cs typeface="+mn-cs"/>
              </a:rPr>
              <a:t> of the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prime contracts, but the TORFP nevertheless did repeatedly state that the TEA order was “Restricted” and limited to the “Restricted suite” of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contractors. Section </a:t>
            </a:r>
            <a:r>
              <a:rPr lang="en-US" sz="1200" b="0" i="0" kern="1200" dirty="0" err="1">
                <a:solidFill>
                  <a:schemeClr val="tx1"/>
                </a:solidFill>
                <a:effectLst/>
                <a:latin typeface="+mn-lt"/>
                <a:ea typeface="+mn-ea"/>
                <a:cs typeface="+mn-cs"/>
              </a:rPr>
              <a:t>II.A</a:t>
            </a:r>
            <a:r>
              <a:rPr lang="en-US" sz="1200" b="0" i="0" kern="1200" dirty="0">
                <a:solidFill>
                  <a:schemeClr val="tx1"/>
                </a:solidFill>
                <a:effectLst/>
                <a:latin typeface="+mn-lt"/>
                <a:ea typeface="+mn-ea"/>
                <a:cs typeface="+mn-cs"/>
              </a:rPr>
              <a:t>, supra. Given the context, whereby the TEA task order was being competed among firms that had been awarded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prime contracts, statements that the order was “Restricted” could only have meant that the order was restricted to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prime contractors that are small businesses. Insofar as there was any uncertainty on this point, the Army also then clarified the issue in a subsequent Q&amp;A, referencing § </a:t>
            </a:r>
            <a:r>
              <a:rPr lang="en-US" sz="1200" b="0" i="0" kern="1200" dirty="0" err="1">
                <a:solidFill>
                  <a:schemeClr val="tx1"/>
                </a:solidFill>
                <a:effectLst/>
                <a:latin typeface="+mn-lt"/>
                <a:ea typeface="+mn-ea"/>
                <a:cs typeface="+mn-cs"/>
              </a:rPr>
              <a:t>H.2.4</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[The] TEA [task order] is restricted to small business primes only in accordance with the base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contract clause </a:t>
            </a:r>
            <a:r>
              <a:rPr lang="en-US" sz="1200" b="0" i="0" kern="1200" dirty="0" err="1">
                <a:solidFill>
                  <a:schemeClr val="tx1"/>
                </a:solidFill>
                <a:effectLst/>
                <a:latin typeface="+mn-lt"/>
                <a:ea typeface="+mn-ea"/>
                <a:cs typeface="+mn-cs"/>
              </a:rPr>
              <a:t>H.2.4</a:t>
            </a:r>
            <a:r>
              <a:rPr lang="en-US" sz="1200" b="0" i="0" kern="1200" dirty="0">
                <a:solidFill>
                  <a:schemeClr val="tx1"/>
                </a:solidFill>
                <a:effectLst/>
                <a:latin typeface="+mn-lt"/>
                <a:ea typeface="+mn-ea"/>
                <a:cs typeface="+mn-cs"/>
              </a:rPr>
              <a:t>. Only contractors eligible to compete as a small business may submit a proposal in response to the [TORFP].</a:t>
            </a:r>
          </a:p>
          <a:p>
            <a:pPr fontAlgn="base"/>
            <a:r>
              <a:rPr lang="en-US" sz="1200" b="0" i="0" kern="1200" dirty="0">
                <a:solidFill>
                  <a:schemeClr val="tx1"/>
                </a:solidFill>
                <a:effectLst/>
                <a:latin typeface="+mn-lt"/>
                <a:ea typeface="+mn-ea"/>
                <a:cs typeface="+mn-cs"/>
              </a:rPr>
              <a:t>Section </a:t>
            </a:r>
            <a:r>
              <a:rPr lang="en-US" sz="1200" b="0" i="0" kern="1200" dirty="0" err="1">
                <a:solidFill>
                  <a:schemeClr val="tx1"/>
                </a:solidFill>
                <a:effectLst/>
                <a:latin typeface="+mn-lt"/>
                <a:ea typeface="+mn-ea"/>
                <a:cs typeface="+mn-cs"/>
              </a:rPr>
              <a:t>II.A</a:t>
            </a:r>
            <a:r>
              <a:rPr lang="en-US" sz="1200" b="0" i="0" kern="1200" dirty="0">
                <a:solidFill>
                  <a:schemeClr val="tx1"/>
                </a:solidFill>
                <a:effectLst/>
                <a:latin typeface="+mn-lt"/>
                <a:ea typeface="+mn-ea"/>
                <a:cs typeface="+mn-cs"/>
              </a:rPr>
              <a:t>, supra. Appellant observes that the Q&amp;A document was not formally incorporated into the TORFP by a solicitation amendment. Section </a:t>
            </a:r>
            <a:r>
              <a:rPr lang="en-US" sz="1200" b="0" i="0" kern="1200" dirty="0" err="1">
                <a:solidFill>
                  <a:schemeClr val="tx1"/>
                </a:solidFill>
                <a:effectLst/>
                <a:latin typeface="+mn-lt"/>
                <a:ea typeface="+mn-ea"/>
                <a:cs typeface="+mn-cs"/>
              </a:rPr>
              <a:t>II.H</a:t>
            </a:r>
            <a:r>
              <a:rPr lang="en-US" sz="1200" b="0" i="0" kern="1200" dirty="0">
                <a:solidFill>
                  <a:schemeClr val="tx1"/>
                </a:solidFill>
                <a:effectLst/>
                <a:latin typeface="+mn-lt"/>
                <a:ea typeface="+mn-ea"/>
                <a:cs typeface="+mn-cs"/>
              </a:rPr>
              <a:t>, supra. However, because the Q&amp;A merely clarified language already in the TORFP (i.e., that the TEA order was “Restricted”), rather than altering or adding substantive terms or provisions, it is not clear that a formal amendment to the TORFP was necessary. See FAR 15.206(a) (amendment to a solicitation generally is required when “the Government changes its requirements or terms and conditions”). Moreover, even if OHA were to agree with Appellant that, absent an amendment, the TEA order was not set aside or restricted to small businesses, Appellant has not explained why the Q&amp;A document itself would not have sufficed as a TORFP amendment. Indeed, the U.S. Government Accountability Office (GAO) has long held, as a matter of procurement law, that “information disseminated during the course of a procurement that is in writing, signed by the contracting officer, and provided to all vendors, contains all of the essential elements of an amendment — even where not designated as an amendment — and is sufficient to operate as such.” Energy </a:t>
            </a:r>
            <a:r>
              <a:rPr lang="en-US" sz="1200" b="0" i="0" kern="1200" dirty="0" err="1">
                <a:solidFill>
                  <a:schemeClr val="tx1"/>
                </a:solidFill>
                <a:effectLst/>
                <a:latin typeface="+mn-lt"/>
                <a:ea typeface="+mn-ea"/>
                <a:cs typeface="+mn-cs"/>
              </a:rPr>
              <a:t>Eng'g</a:t>
            </a:r>
            <a:r>
              <a:rPr lang="en-US" sz="1200" b="0" i="0" kern="1200" dirty="0">
                <a:solidFill>
                  <a:schemeClr val="tx1"/>
                </a:solidFill>
                <a:effectLst/>
                <a:latin typeface="+mn-lt"/>
                <a:ea typeface="+mn-ea"/>
                <a:cs typeface="+mn-cs"/>
              </a:rPr>
              <a:t> &amp; Consulting </a:t>
            </a:r>
            <a:r>
              <a:rPr lang="en-US" sz="1200" b="0" i="0" kern="1200" dirty="0" err="1">
                <a:solidFill>
                  <a:schemeClr val="tx1"/>
                </a:solidFill>
                <a:effectLst/>
                <a:latin typeface="+mn-lt"/>
                <a:ea typeface="+mn-ea"/>
                <a:cs typeface="+mn-cs"/>
              </a:rPr>
              <a:t>Servs</a:t>
            </a:r>
            <a:r>
              <a:rPr lang="en-US" sz="1200" b="0" i="0" kern="1200" dirty="0">
                <a:solidFill>
                  <a:schemeClr val="tx1"/>
                </a:solidFill>
                <a:effectLst/>
                <a:latin typeface="+mn-lt"/>
                <a:ea typeface="+mn-ea"/>
                <a:cs typeface="+mn-cs"/>
              </a:rPr>
              <a:t>., LLC, B-407352, Dec. 21, 2012, 2012 CPD ¶ 353 at 3 (quoting Linguistic Sys., Inc., B-296221, June 1, 2005, 2005 CPD ¶ 104 at 2). I therefore conclude that the instant TORFP, like the task order in 22nd Century Techs., was set aside for small businesses.</a:t>
            </a:r>
          </a:p>
          <a:p>
            <a:pPr fontAlgn="base"/>
            <a:r>
              <a:rPr lang="en-US" sz="1200" b="0" i="0" kern="1200" dirty="0">
                <a:solidFill>
                  <a:schemeClr val="tx1"/>
                </a:solidFill>
                <a:effectLst/>
                <a:latin typeface="+mn-lt"/>
                <a:ea typeface="+mn-ea"/>
                <a:cs typeface="+mn-cs"/>
              </a:rPr>
              <a:t>*17 Similarly, the fact that § </a:t>
            </a:r>
            <a:r>
              <a:rPr lang="en-US" sz="1200" b="0" i="0" kern="1200" dirty="0" err="1">
                <a:solidFill>
                  <a:schemeClr val="tx1"/>
                </a:solidFill>
                <a:effectLst/>
                <a:latin typeface="+mn-lt"/>
                <a:ea typeface="+mn-ea"/>
                <a:cs typeface="+mn-cs"/>
              </a:rPr>
              <a:t>H.3.5</a:t>
            </a:r>
            <a:r>
              <a:rPr lang="en-US" sz="1200" b="0" i="0" kern="1200" dirty="0">
                <a:solidFill>
                  <a:schemeClr val="tx1"/>
                </a:solidFill>
                <a:effectLst/>
                <a:latin typeface="+mn-lt"/>
                <a:ea typeface="+mn-ea"/>
                <a:cs typeface="+mn-cs"/>
              </a:rPr>
              <a:t> was not expressly mentioned in the instant TORFP is not dispositive. The Area Office found that “it was a condition of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that each order set-aside for small businesses required the offerors to recertify their size.” Section </a:t>
            </a:r>
            <a:r>
              <a:rPr lang="en-US" sz="1200" b="0" i="0" kern="1200" dirty="0" err="1">
                <a:solidFill>
                  <a:schemeClr val="tx1"/>
                </a:solidFill>
                <a:effectLst/>
                <a:latin typeface="+mn-lt"/>
                <a:ea typeface="+mn-ea"/>
                <a:cs typeface="+mn-cs"/>
              </a:rPr>
              <a:t>II.E</a:t>
            </a:r>
            <a:r>
              <a:rPr lang="en-US" sz="1200" b="0" i="0" kern="1200" dirty="0">
                <a:solidFill>
                  <a:schemeClr val="tx1"/>
                </a:solidFill>
                <a:effectLst/>
                <a:latin typeface="+mn-lt"/>
                <a:ea typeface="+mn-ea"/>
                <a:cs typeface="+mn-cs"/>
              </a:rPr>
              <a:t>, supra. As </a:t>
            </a:r>
            <a:r>
              <a:rPr lang="en-US" sz="1200" b="0" i="0" kern="1200" dirty="0" err="1">
                <a:solidFill>
                  <a:schemeClr val="tx1"/>
                </a:solidFill>
                <a:effectLst/>
                <a:latin typeface="+mn-lt"/>
                <a:ea typeface="+mn-ea"/>
                <a:cs typeface="+mn-cs"/>
              </a:rPr>
              <a:t>DSA</a:t>
            </a:r>
            <a:r>
              <a:rPr lang="en-US" sz="1200" b="0" i="0" kern="1200" dirty="0">
                <a:solidFill>
                  <a:schemeClr val="tx1"/>
                </a:solidFill>
                <a:effectLst/>
                <a:latin typeface="+mn-lt"/>
                <a:ea typeface="+mn-ea"/>
                <a:cs typeface="+mn-cs"/>
              </a:rPr>
              <a:t> observes in its response to the appeal, the Area Office's finding was correct because the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contracts clearly stipulate “[a]</a:t>
            </a:r>
            <a:r>
              <a:rPr lang="en-US" sz="1200" b="0" i="0" kern="1200" dirty="0" err="1">
                <a:solidFill>
                  <a:schemeClr val="tx1"/>
                </a:solidFill>
                <a:effectLst/>
                <a:latin typeface="+mn-lt"/>
                <a:ea typeface="+mn-ea"/>
                <a:cs typeface="+mn-cs"/>
              </a:rPr>
              <a:t>ny</a:t>
            </a:r>
            <a:r>
              <a:rPr lang="en-US" sz="1200" b="0" i="0" kern="1200" dirty="0">
                <a:solidFill>
                  <a:schemeClr val="tx1"/>
                </a:solidFill>
                <a:effectLst/>
                <a:latin typeface="+mn-lt"/>
                <a:ea typeface="+mn-ea"/>
                <a:cs typeface="+mn-cs"/>
              </a:rPr>
              <a:t> proposals submitted for a task order restricted to small businesses shall include” a size recertification. Section </a:t>
            </a:r>
            <a:r>
              <a:rPr lang="en-US" sz="1200" b="0" i="0" kern="1200" dirty="0" err="1">
                <a:solidFill>
                  <a:schemeClr val="tx1"/>
                </a:solidFill>
                <a:effectLst/>
                <a:latin typeface="+mn-lt"/>
                <a:ea typeface="+mn-ea"/>
                <a:cs typeface="+mn-cs"/>
              </a:rPr>
              <a:t>II.A</a:t>
            </a:r>
            <a:r>
              <a:rPr lang="en-US" sz="1200" b="0" i="0" kern="1200" dirty="0">
                <a:solidFill>
                  <a:schemeClr val="tx1"/>
                </a:solidFill>
                <a:effectLst/>
                <a:latin typeface="+mn-lt"/>
                <a:ea typeface="+mn-ea"/>
                <a:cs typeface="+mn-cs"/>
              </a:rPr>
              <a:t>, supra. Under the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contracts, then, any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prime contractor choosing to compete for a restricted task order must represent its current size. Pursuant to this contractual framework, Appellant was required to recertify its size for the restricted TEA task order, irrespective of whether § </a:t>
            </a:r>
            <a:r>
              <a:rPr lang="en-US" sz="1200" b="0" i="0" kern="1200" dirty="0" err="1">
                <a:solidFill>
                  <a:schemeClr val="tx1"/>
                </a:solidFill>
                <a:effectLst/>
                <a:latin typeface="+mn-lt"/>
                <a:ea typeface="+mn-ea"/>
                <a:cs typeface="+mn-cs"/>
              </a:rPr>
              <a:t>H.3.5</a:t>
            </a:r>
            <a:r>
              <a:rPr lang="en-US" sz="1200" b="0" i="0" kern="1200" dirty="0">
                <a:solidFill>
                  <a:schemeClr val="tx1"/>
                </a:solidFill>
                <a:effectLst/>
                <a:latin typeface="+mn-lt"/>
                <a:ea typeface="+mn-ea"/>
                <a:cs typeface="+mn-cs"/>
              </a:rPr>
              <a:t> was referenced, or repeated, in the TORFP.</a:t>
            </a:r>
          </a:p>
          <a:p>
            <a:pPr fontAlgn="base"/>
            <a:r>
              <a:rPr lang="en-US" sz="1200" b="0" i="0" kern="1200" dirty="0">
                <a:solidFill>
                  <a:schemeClr val="tx1"/>
                </a:solidFill>
                <a:effectLst/>
                <a:latin typeface="+mn-lt"/>
                <a:ea typeface="+mn-ea"/>
                <a:cs typeface="+mn-cs"/>
              </a:rPr>
              <a:t>It is worth noting that, in determining whether recertification was required for a given task order, OHA will give weight to the CO's opinion on such matters. Size Appeal of </a:t>
            </a:r>
            <a:r>
              <a:rPr lang="en-US" sz="1200" b="0" i="0" kern="1200" dirty="0" err="1">
                <a:solidFill>
                  <a:schemeClr val="tx1"/>
                </a:solidFill>
                <a:effectLst/>
                <a:latin typeface="+mn-lt"/>
                <a:ea typeface="+mn-ea"/>
                <a:cs typeface="+mn-cs"/>
              </a:rPr>
              <a:t>EBA</a:t>
            </a:r>
            <a:r>
              <a:rPr lang="en-US" sz="1200" b="0" i="0" kern="1200" dirty="0">
                <a:solidFill>
                  <a:schemeClr val="tx1"/>
                </a:solidFill>
                <a:effectLst/>
                <a:latin typeface="+mn-lt"/>
                <a:ea typeface="+mn-ea"/>
                <a:cs typeface="+mn-cs"/>
              </a:rPr>
              <a:t> Ernest Bland Assocs., P.C., SBA No. SIZ-6139, at 5 (2022); Size Appeal of </a:t>
            </a:r>
            <a:r>
              <a:rPr lang="en-US" sz="1200" b="0" i="0" kern="1200" dirty="0" err="1">
                <a:solidFill>
                  <a:schemeClr val="tx1"/>
                </a:solidFill>
                <a:effectLst/>
                <a:latin typeface="+mn-lt"/>
                <a:ea typeface="+mn-ea"/>
                <a:cs typeface="+mn-cs"/>
              </a:rPr>
              <a:t>Metters</a:t>
            </a:r>
            <a:r>
              <a:rPr lang="en-US" sz="1200" b="0" i="0" kern="1200" dirty="0">
                <a:solidFill>
                  <a:schemeClr val="tx1"/>
                </a:solidFill>
                <a:effectLst/>
                <a:latin typeface="+mn-lt"/>
                <a:ea typeface="+mn-ea"/>
                <a:cs typeface="+mn-cs"/>
              </a:rPr>
              <a:t> Indus., Inc., SBA No. SIZ-5456, at 11 (2013). In the instant case, the CO's actions strongly suggest that recertification was required. As in </a:t>
            </a:r>
            <a:r>
              <a:rPr lang="en-US" sz="1200" b="0" i="0" kern="1200" dirty="0" err="1">
                <a:solidFill>
                  <a:schemeClr val="tx1"/>
                </a:solidFill>
                <a:effectLst/>
                <a:latin typeface="+mn-lt"/>
                <a:ea typeface="+mn-ea"/>
                <a:cs typeface="+mn-cs"/>
              </a:rPr>
              <a:t>Metters</a:t>
            </a:r>
            <a:r>
              <a:rPr lang="en-US" sz="1200" b="0" i="0" kern="1200" dirty="0">
                <a:solidFill>
                  <a:schemeClr val="tx1"/>
                </a:solidFill>
                <a:effectLst/>
                <a:latin typeface="+mn-lt"/>
                <a:ea typeface="+mn-ea"/>
                <a:cs typeface="+mn-cs"/>
              </a:rPr>
              <a:t>, the CO took the unusual step of initiating her own size protest against Appellant. Section </a:t>
            </a:r>
            <a:r>
              <a:rPr lang="en-US" sz="1200" b="0" i="0" kern="1200" dirty="0" err="1">
                <a:solidFill>
                  <a:schemeClr val="tx1"/>
                </a:solidFill>
                <a:effectLst/>
                <a:latin typeface="+mn-lt"/>
                <a:ea typeface="+mn-ea"/>
                <a:cs typeface="+mn-cs"/>
              </a:rPr>
              <a:t>II.B</a:t>
            </a:r>
            <a:r>
              <a:rPr lang="en-US" sz="1200" b="0" i="0" kern="1200" dirty="0">
                <a:solidFill>
                  <a:schemeClr val="tx1"/>
                </a:solidFill>
                <a:effectLst/>
                <a:latin typeface="+mn-lt"/>
                <a:ea typeface="+mn-ea"/>
                <a:cs typeface="+mn-cs"/>
              </a:rPr>
              <a:t>, supra. Moreover, the rationale behind the CO's size protest was that Appellant had undergone acquisitions during 2017 and again in 2020. Id. Such transactions would be irrelevant if the CO believed that Appellant's size should be determined as of 2015, when the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prime contracts were awarded. The CO's actions thus demonstrate that, although she did not utilize the terms “certify” or “recertify” in the TORFP, she nevertheless believed that contractors were required to recertify their size for the set-aside TEA task order.</a:t>
            </a:r>
          </a:p>
          <a:p>
            <a:pPr fontAlgn="base"/>
            <a:r>
              <a:rPr lang="en-US" sz="1200" b="0" i="0" kern="1200" dirty="0">
                <a:solidFill>
                  <a:schemeClr val="tx1"/>
                </a:solidFill>
                <a:effectLst/>
                <a:latin typeface="+mn-lt"/>
                <a:ea typeface="+mn-ea"/>
                <a:cs typeface="+mn-cs"/>
              </a:rPr>
              <a:t>Ultimately, Appellant has not shown that the Area Office erred in concluding that the TORFP was set aside for small businesses. Likewise, the Area Office did not err in determining that, pursuant to provisions in the underlying </a:t>
            </a:r>
            <a:r>
              <a:rPr lang="en-US" sz="1200" b="0" i="0" kern="1200" dirty="0" err="1">
                <a:solidFill>
                  <a:schemeClr val="tx1"/>
                </a:solidFill>
                <a:effectLst/>
                <a:latin typeface="+mn-lt"/>
                <a:ea typeface="+mn-ea"/>
                <a:cs typeface="+mn-cs"/>
              </a:rPr>
              <a:t>RS3</a:t>
            </a:r>
            <a:r>
              <a:rPr lang="en-US" sz="1200" b="0" i="0" kern="1200" dirty="0">
                <a:solidFill>
                  <a:schemeClr val="tx1"/>
                </a:solidFill>
                <a:effectLst/>
                <a:latin typeface="+mn-lt"/>
                <a:ea typeface="+mn-ea"/>
                <a:cs typeface="+mn-cs"/>
              </a:rPr>
              <a:t> contracts, recertification at the task order level was required. Because the instant TORFP required recertification, the Area Office correctly examined Appellant's size as of June 25, 2021, the date of Appellant's proposal, including price, for the task order. Appellant does not dispute that Appellant was no longer a small business as of June 25, 2021. Section </a:t>
            </a:r>
            <a:r>
              <a:rPr lang="en-US" sz="1200" b="0" i="0" kern="1200" dirty="0" err="1">
                <a:solidFill>
                  <a:schemeClr val="tx1"/>
                </a:solidFill>
                <a:effectLst/>
                <a:latin typeface="+mn-lt"/>
                <a:ea typeface="+mn-ea"/>
                <a:cs typeface="+mn-cs"/>
              </a:rPr>
              <a:t>II.F</a:t>
            </a:r>
            <a:r>
              <a:rPr lang="en-US" sz="1200" b="0" i="0" kern="1200" dirty="0">
                <a:solidFill>
                  <a:schemeClr val="tx1"/>
                </a:solidFill>
                <a:effectLst/>
                <a:latin typeface="+mn-lt"/>
                <a:ea typeface="+mn-ea"/>
                <a:cs typeface="+mn-cs"/>
              </a:rPr>
              <a:t>, supra. Accordingly, the Area Office properly determined that Appellant is not eligible for award of the TEA task order.</a:t>
            </a:r>
          </a:p>
        </p:txBody>
      </p:sp>
      <p:sp>
        <p:nvSpPr>
          <p:cNvPr id="4" name="Slide Number Placeholder 3"/>
          <p:cNvSpPr>
            <a:spLocks noGrp="1"/>
          </p:cNvSpPr>
          <p:nvPr>
            <p:ph type="sldNum" sz="quarter" idx="10"/>
          </p:nvPr>
        </p:nvSpPr>
        <p:spPr/>
        <p:txBody>
          <a:bodyPr/>
          <a:lstStyle/>
          <a:p>
            <a:fld id="{46278F17-9ED2-4DD7-9DD0-1E9E190A0917}" type="slidenum">
              <a:rPr lang="en-US" smtClean="0"/>
              <a:t>156</a:t>
            </a:fld>
            <a:endParaRPr lang="en-US"/>
          </a:p>
        </p:txBody>
      </p:sp>
    </p:spTree>
    <p:extLst>
      <p:ext uri="{BB962C8B-B14F-4D97-AF65-F5344CB8AC3E}">
        <p14:creationId xmlns:p14="http://schemas.microsoft.com/office/powerpoint/2010/main" val="875279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278F17-9ED2-4DD7-9DD0-1E9E190A0917}" type="slidenum">
              <a:rPr lang="en-US" smtClean="0"/>
              <a:t>157</a:t>
            </a:fld>
            <a:endParaRPr lang="en-US"/>
          </a:p>
        </p:txBody>
      </p:sp>
    </p:spTree>
    <p:extLst>
      <p:ext uri="{BB962C8B-B14F-4D97-AF65-F5344CB8AC3E}">
        <p14:creationId xmlns:p14="http://schemas.microsoft.com/office/powerpoint/2010/main" val="1907656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159</a:t>
            </a:fld>
            <a:endParaRPr lang="en-US"/>
          </a:p>
        </p:txBody>
      </p:sp>
    </p:spTree>
    <p:extLst>
      <p:ext uri="{BB962C8B-B14F-4D97-AF65-F5344CB8AC3E}">
        <p14:creationId xmlns:p14="http://schemas.microsoft.com/office/powerpoint/2010/main" val="971800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165</a:t>
            </a:fld>
            <a:endParaRPr lang="en-US"/>
          </a:p>
        </p:txBody>
      </p:sp>
    </p:spTree>
    <p:extLst>
      <p:ext uri="{BB962C8B-B14F-4D97-AF65-F5344CB8AC3E}">
        <p14:creationId xmlns:p14="http://schemas.microsoft.com/office/powerpoint/2010/main" val="2011779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184</a:t>
            </a:fld>
            <a:endParaRPr lang="en-US"/>
          </a:p>
        </p:txBody>
      </p:sp>
    </p:spTree>
    <p:extLst>
      <p:ext uri="{BB962C8B-B14F-4D97-AF65-F5344CB8AC3E}">
        <p14:creationId xmlns:p14="http://schemas.microsoft.com/office/powerpoint/2010/main" val="401009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197</a:t>
            </a:fld>
            <a:endParaRPr lang="en-US"/>
          </a:p>
        </p:txBody>
      </p:sp>
    </p:spTree>
    <p:extLst>
      <p:ext uri="{BB962C8B-B14F-4D97-AF65-F5344CB8AC3E}">
        <p14:creationId xmlns:p14="http://schemas.microsoft.com/office/powerpoint/2010/main" val="3354172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205</a:t>
            </a:fld>
            <a:endParaRPr lang="en-US"/>
          </a:p>
        </p:txBody>
      </p:sp>
    </p:spTree>
    <p:extLst>
      <p:ext uri="{BB962C8B-B14F-4D97-AF65-F5344CB8AC3E}">
        <p14:creationId xmlns:p14="http://schemas.microsoft.com/office/powerpoint/2010/main" val="1636420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213</a:t>
            </a:fld>
            <a:endParaRPr lang="en-US"/>
          </a:p>
        </p:txBody>
      </p:sp>
    </p:spTree>
    <p:extLst>
      <p:ext uri="{BB962C8B-B14F-4D97-AF65-F5344CB8AC3E}">
        <p14:creationId xmlns:p14="http://schemas.microsoft.com/office/powerpoint/2010/main" val="338726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7</a:t>
            </a:fld>
            <a:endParaRPr lang="en-US" dirty="0"/>
          </a:p>
        </p:txBody>
      </p:sp>
    </p:spTree>
    <p:extLst>
      <p:ext uri="{BB962C8B-B14F-4D97-AF65-F5344CB8AC3E}">
        <p14:creationId xmlns:p14="http://schemas.microsoft.com/office/powerpoint/2010/main" val="2497492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223</a:t>
            </a:fld>
            <a:endParaRPr lang="en-US"/>
          </a:p>
        </p:txBody>
      </p:sp>
    </p:spTree>
    <p:extLst>
      <p:ext uri="{BB962C8B-B14F-4D97-AF65-F5344CB8AC3E}">
        <p14:creationId xmlns:p14="http://schemas.microsoft.com/office/powerpoint/2010/main" val="299410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8</a:t>
            </a:fld>
            <a:endParaRPr lang="en-US"/>
          </a:p>
        </p:txBody>
      </p:sp>
    </p:spTree>
    <p:extLst>
      <p:ext uri="{BB962C8B-B14F-4D97-AF65-F5344CB8AC3E}">
        <p14:creationId xmlns:p14="http://schemas.microsoft.com/office/powerpoint/2010/main" val="130597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9</a:t>
            </a:fld>
            <a:endParaRPr lang="en-US"/>
          </a:p>
        </p:txBody>
      </p:sp>
    </p:spTree>
    <p:extLst>
      <p:ext uri="{BB962C8B-B14F-4D97-AF65-F5344CB8AC3E}">
        <p14:creationId xmlns:p14="http://schemas.microsoft.com/office/powerpoint/2010/main" val="7745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78F17-9ED2-4DD7-9DD0-1E9E190A0917}" type="slidenum">
              <a:rPr lang="en-US" smtClean="0"/>
              <a:t>10</a:t>
            </a:fld>
            <a:endParaRPr lang="en-US"/>
          </a:p>
        </p:txBody>
      </p:sp>
    </p:spTree>
    <p:extLst>
      <p:ext uri="{BB962C8B-B14F-4D97-AF65-F5344CB8AC3E}">
        <p14:creationId xmlns:p14="http://schemas.microsoft.com/office/powerpoint/2010/main" val="350908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78F17-9ED2-4DD7-9DD0-1E9E190A0917}" type="slidenum">
              <a:rPr lang="en-US" smtClean="0"/>
              <a:t>13</a:t>
            </a:fld>
            <a:endParaRPr lang="en-US"/>
          </a:p>
        </p:txBody>
      </p:sp>
    </p:spTree>
    <p:extLst>
      <p:ext uri="{BB962C8B-B14F-4D97-AF65-F5344CB8AC3E}">
        <p14:creationId xmlns:p14="http://schemas.microsoft.com/office/powerpoint/2010/main" val="92826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68" indent="0" algn="ctr">
              <a:buNone/>
              <a:defRPr sz="1999"/>
            </a:lvl2pPr>
            <a:lvl3pPr marL="914136" indent="0" algn="ctr">
              <a:buNone/>
              <a:defRPr sz="1799"/>
            </a:lvl3pPr>
            <a:lvl4pPr marL="1371204" indent="0" algn="ctr">
              <a:buNone/>
              <a:defRPr sz="1600"/>
            </a:lvl4pPr>
            <a:lvl5pPr marL="1828272" indent="0" algn="ctr">
              <a:buNone/>
              <a:defRPr sz="1600"/>
            </a:lvl5pPr>
            <a:lvl6pPr marL="2285340" indent="0" algn="ctr">
              <a:buNone/>
              <a:defRPr sz="1600"/>
            </a:lvl6pPr>
            <a:lvl7pPr marL="2742407" indent="0" algn="ctr">
              <a:buNone/>
              <a:defRPr sz="1600"/>
            </a:lvl7pPr>
            <a:lvl8pPr marL="3199476" indent="0" algn="ctr">
              <a:buNone/>
              <a:defRPr sz="1600"/>
            </a:lvl8pPr>
            <a:lvl9pPr marL="365654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199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369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6075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AK - Title Slide 3">
    <p:spTree>
      <p:nvGrpSpPr>
        <p:cNvPr id="1" name=""/>
        <p:cNvGrpSpPr/>
        <p:nvPr/>
      </p:nvGrpSpPr>
      <p:grpSpPr>
        <a:xfrm>
          <a:off x="0" y="0"/>
          <a:ext cx="0" cy="0"/>
          <a:chOff x="0" y="0"/>
          <a:chExt cx="0" cy="0"/>
        </a:xfrm>
      </p:grpSpPr>
      <p:pic>
        <p:nvPicPr>
          <p:cNvPr id="14" name="Picture 13" descr="A deer on a grassy hill with mountains in the background&#10;&#10;Description automatically generated with medium confidence">
            <a:extLst>
              <a:ext uri="{FF2B5EF4-FFF2-40B4-BE49-F238E27FC236}">
                <a16:creationId xmlns:a16="http://schemas.microsoft.com/office/drawing/2014/main" id="{31457E05-F134-2C4D-49B7-AC31A174C3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0" y="1055668"/>
            <a:ext cx="12192000" cy="400035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060C1B80-1FEC-3814-3A57-1DFCF2CFC6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8986" y="2468832"/>
            <a:ext cx="6968279" cy="2092056"/>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59C26641-4A8F-4B1C-3CEE-D509D798AA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42499" y="1663894"/>
            <a:ext cx="5404899" cy="739272"/>
          </a:xfrm>
          <a:prstGeom prst="rect">
            <a:avLst/>
          </a:prstGeom>
        </p:spPr>
      </p:pic>
      <p:sp>
        <p:nvSpPr>
          <p:cNvPr id="2" name="Text Placeholder 15">
            <a:extLst>
              <a:ext uri="{FF2B5EF4-FFF2-40B4-BE49-F238E27FC236}">
                <a16:creationId xmlns:a16="http://schemas.microsoft.com/office/drawing/2014/main" id="{10D72499-FD32-C71C-FEF6-6E17C3016C94}"/>
              </a:ext>
            </a:extLst>
          </p:cNvPr>
          <p:cNvSpPr>
            <a:spLocks noGrp="1"/>
          </p:cNvSpPr>
          <p:nvPr>
            <p:ph type="body" sz="quarter" idx="10" hasCustomPrompt="1"/>
          </p:nvPr>
        </p:nvSpPr>
        <p:spPr>
          <a:xfrm>
            <a:off x="557331" y="5382136"/>
            <a:ext cx="11077339" cy="465691"/>
          </a:xfrm>
          <a:prstGeom prst="rect">
            <a:avLst/>
          </a:prstGeom>
        </p:spPr>
        <p:txBody>
          <a:bodyPr>
            <a:noAutofit/>
          </a:bodyPr>
          <a:lstStyle>
            <a:lvl1pPr marL="0" indent="0" algn="ctr">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4" name="Text Placeholder 15">
            <a:extLst>
              <a:ext uri="{FF2B5EF4-FFF2-40B4-BE49-F238E27FC236}">
                <a16:creationId xmlns:a16="http://schemas.microsoft.com/office/drawing/2014/main" id="{945B1FD3-2696-0819-7862-3C545C3C92DD}"/>
              </a:ext>
            </a:extLst>
          </p:cNvPr>
          <p:cNvSpPr>
            <a:spLocks noGrp="1"/>
          </p:cNvSpPr>
          <p:nvPr>
            <p:ph type="body" sz="quarter" idx="11" hasCustomPrompt="1"/>
          </p:nvPr>
        </p:nvSpPr>
        <p:spPr>
          <a:xfrm>
            <a:off x="557331" y="5862681"/>
            <a:ext cx="11077339" cy="465691"/>
          </a:xfrm>
          <a:prstGeom prst="rect">
            <a:avLst/>
          </a:prstGeom>
        </p:spPr>
        <p:txBody>
          <a:bodyPr>
            <a:noAutofit/>
          </a:bodyPr>
          <a:lstStyle>
            <a:lvl1pPr marL="0" indent="0" algn="ctr">
              <a:buNone/>
              <a:defRPr sz="2300" b="0">
                <a:solidFill>
                  <a:srgbClr val="BABCBE"/>
                </a:solidFill>
                <a:latin typeface="Montserrat" pitchFamily="2" charset="77"/>
                <a:ea typeface="Verdana" panose="020B0604030504040204" pitchFamily="34" charset="0"/>
                <a:cs typeface="Calibri" panose="020F0502020204030204" pitchFamily="34" charset="0"/>
              </a:defRPr>
            </a:lvl1pPr>
          </a:lstStyle>
          <a:p>
            <a:pPr lvl="0"/>
            <a:r>
              <a:rPr lang="en-US" dirty="0"/>
              <a:t>Speaker Name(s)</a:t>
            </a:r>
          </a:p>
        </p:txBody>
      </p:sp>
      <p:sp>
        <p:nvSpPr>
          <p:cNvPr id="5" name="Rectangle 4">
            <a:extLst>
              <a:ext uri="{FF2B5EF4-FFF2-40B4-BE49-F238E27FC236}">
                <a16:creationId xmlns:a16="http://schemas.microsoft.com/office/drawing/2014/main" id="{E4F70347-DE59-5C72-2018-AA8F441207B0}"/>
              </a:ext>
            </a:extLst>
          </p:cNvPr>
          <p:cNvSpPr/>
          <p:nvPr userDrawn="1"/>
        </p:nvSpPr>
        <p:spPr>
          <a:xfrm>
            <a:off x="0" y="6403855"/>
            <a:ext cx="12192000"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4739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AK - Mod/Speaker 1">
    <p:spTree>
      <p:nvGrpSpPr>
        <p:cNvPr id="1" name=""/>
        <p:cNvGrpSpPr/>
        <p:nvPr/>
      </p:nvGrpSpPr>
      <p:grpSpPr>
        <a:xfrm>
          <a:off x="0" y="0"/>
          <a:ext cx="0" cy="0"/>
          <a:chOff x="0" y="0"/>
          <a:chExt cx="0" cy="0"/>
        </a:xfrm>
      </p:grpSpPr>
      <p:sp>
        <p:nvSpPr>
          <p:cNvPr id="11" name="Text Placeholder 25">
            <a:extLst>
              <a:ext uri="{FF2B5EF4-FFF2-40B4-BE49-F238E27FC236}">
                <a16:creationId xmlns:a16="http://schemas.microsoft.com/office/drawing/2014/main" id="{5171A2E3-5546-CE4D-A1DF-E45B2844586E}"/>
              </a:ext>
            </a:extLst>
          </p:cNvPr>
          <p:cNvSpPr>
            <a:spLocks noGrp="1"/>
          </p:cNvSpPr>
          <p:nvPr>
            <p:ph type="body" sz="quarter" idx="12" hasCustomPrompt="1"/>
          </p:nvPr>
        </p:nvSpPr>
        <p:spPr>
          <a:xfrm>
            <a:off x="955008" y="2830331"/>
            <a:ext cx="5872983" cy="482785"/>
          </a:xfrm>
          <a:prstGeom prst="rect">
            <a:avLst/>
          </a:prstGeom>
        </p:spPr>
        <p:txBody>
          <a:bodyPr>
            <a:normAutofit/>
          </a:bodyPr>
          <a:lstStyle>
            <a:lvl1pPr marL="0" indent="0" algn="l">
              <a:buNone/>
              <a:defRPr sz="2500" b="1" i="0">
                <a:solidFill>
                  <a:schemeClr val="bg2">
                    <a:lumMod val="50000"/>
                    <a:alpha val="99000"/>
                  </a:schemeClr>
                </a:solidFill>
                <a:latin typeface="Montserrat" pitchFamily="2" charset="77"/>
              </a:defRPr>
            </a:lvl1pPr>
          </a:lstStyle>
          <a:p>
            <a:pPr lvl="0"/>
            <a:r>
              <a:rPr lang="en-US" dirty="0"/>
              <a:t>Name</a:t>
            </a:r>
          </a:p>
        </p:txBody>
      </p:sp>
      <p:sp>
        <p:nvSpPr>
          <p:cNvPr id="13" name="Text Placeholder 25">
            <a:extLst>
              <a:ext uri="{FF2B5EF4-FFF2-40B4-BE49-F238E27FC236}">
                <a16:creationId xmlns:a16="http://schemas.microsoft.com/office/drawing/2014/main" id="{0D5F8F4B-D340-884F-8A5F-94C32D17DE58}"/>
              </a:ext>
            </a:extLst>
          </p:cNvPr>
          <p:cNvSpPr>
            <a:spLocks noGrp="1"/>
          </p:cNvSpPr>
          <p:nvPr>
            <p:ph type="body" sz="quarter" idx="13" hasCustomPrompt="1"/>
          </p:nvPr>
        </p:nvSpPr>
        <p:spPr>
          <a:xfrm>
            <a:off x="955007" y="3268756"/>
            <a:ext cx="5872979" cy="482785"/>
          </a:xfrm>
          <a:prstGeom prst="rect">
            <a:avLst/>
          </a:prstGeom>
          <a:ln>
            <a:noFill/>
          </a:ln>
        </p:spPr>
        <p:txBody>
          <a:bodyPr>
            <a:normAutofit/>
          </a:bodyPr>
          <a:lstStyle>
            <a:lvl1pPr marL="0" indent="0" algn="l">
              <a:buNone/>
              <a:defRPr sz="2200" b="0" i="1">
                <a:solidFill>
                  <a:schemeClr val="bg2">
                    <a:lumMod val="50000"/>
                  </a:schemeClr>
                </a:solidFill>
                <a:latin typeface="Montserrat" pitchFamily="2" charset="77"/>
              </a:defRPr>
            </a:lvl1pPr>
          </a:lstStyle>
          <a:p>
            <a:pPr lvl="0"/>
            <a:r>
              <a:rPr lang="en-US" dirty="0"/>
              <a:t>Title</a:t>
            </a:r>
          </a:p>
        </p:txBody>
      </p:sp>
      <p:sp>
        <p:nvSpPr>
          <p:cNvPr id="14" name="Text Placeholder 25">
            <a:extLst>
              <a:ext uri="{FF2B5EF4-FFF2-40B4-BE49-F238E27FC236}">
                <a16:creationId xmlns:a16="http://schemas.microsoft.com/office/drawing/2014/main" id="{64FD462F-4C92-254A-90BD-7CA094463797}"/>
              </a:ext>
            </a:extLst>
          </p:cNvPr>
          <p:cNvSpPr>
            <a:spLocks noGrp="1"/>
          </p:cNvSpPr>
          <p:nvPr>
            <p:ph type="body" sz="quarter" idx="14" hasCustomPrompt="1"/>
          </p:nvPr>
        </p:nvSpPr>
        <p:spPr>
          <a:xfrm>
            <a:off x="955007" y="3658526"/>
            <a:ext cx="5872979" cy="482785"/>
          </a:xfrm>
          <a:prstGeom prst="rect">
            <a:avLst/>
          </a:prstGeom>
        </p:spPr>
        <p:txBody>
          <a:bodyPr>
            <a:normAutofit/>
          </a:bodyPr>
          <a:lstStyle>
            <a:lvl1pPr marL="0" indent="0" algn="l">
              <a:buNone/>
              <a:defRPr sz="2200" b="0" i="0">
                <a:solidFill>
                  <a:schemeClr val="bg2">
                    <a:lumMod val="50000"/>
                  </a:schemeClr>
                </a:solidFill>
                <a:latin typeface="Montserrat" pitchFamily="2" charset="77"/>
              </a:defRPr>
            </a:lvl1pPr>
          </a:lstStyle>
          <a:p>
            <a:pPr lvl="0"/>
            <a:r>
              <a:rPr lang="en-US" dirty="0"/>
              <a:t>Company Name</a:t>
            </a:r>
          </a:p>
        </p:txBody>
      </p:sp>
      <p:sp>
        <p:nvSpPr>
          <p:cNvPr id="17" name="TextBox 16">
            <a:extLst>
              <a:ext uri="{FF2B5EF4-FFF2-40B4-BE49-F238E27FC236}">
                <a16:creationId xmlns:a16="http://schemas.microsoft.com/office/drawing/2014/main" id="{C9B89626-D327-DC45-945F-AADA35160092}"/>
              </a:ext>
            </a:extLst>
          </p:cNvPr>
          <p:cNvSpPr txBox="1"/>
          <p:nvPr userDrawn="1"/>
        </p:nvSpPr>
        <p:spPr>
          <a:xfrm>
            <a:off x="955007" y="2145610"/>
            <a:ext cx="11015380" cy="717119"/>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Moderator/Speaker</a:t>
            </a:r>
          </a:p>
          <a:p>
            <a:endParaRPr lang="en-US" sz="760" dirty="0"/>
          </a:p>
        </p:txBody>
      </p:sp>
      <p:pic>
        <p:nvPicPr>
          <p:cNvPr id="4" name="Picture 3" descr="A black and white flag&#10;&#10;Description automatically generated with medium confidence">
            <a:extLst>
              <a:ext uri="{FF2B5EF4-FFF2-40B4-BE49-F238E27FC236}">
                <a16:creationId xmlns:a16="http://schemas.microsoft.com/office/drawing/2014/main" id="{14E1C854-13C9-AC1D-B0CA-B4D69611B7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1616" y="6353359"/>
            <a:ext cx="739453" cy="337295"/>
          </a:xfrm>
          <a:prstGeom prst="rect">
            <a:avLst/>
          </a:prstGeom>
        </p:spPr>
      </p:pic>
      <p:sp>
        <p:nvSpPr>
          <p:cNvPr id="2" name="Rectangle 1">
            <a:extLst>
              <a:ext uri="{FF2B5EF4-FFF2-40B4-BE49-F238E27FC236}">
                <a16:creationId xmlns:a16="http://schemas.microsoft.com/office/drawing/2014/main" id="{F97A9FD1-86AE-20C1-A299-028289A27A62}"/>
              </a:ext>
            </a:extLst>
          </p:cNvPr>
          <p:cNvSpPr/>
          <p:nvPr userDrawn="1"/>
        </p:nvSpPr>
        <p:spPr>
          <a:xfrm>
            <a:off x="-284327" y="-139883"/>
            <a:ext cx="7112313"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312A64D8-64B0-B0F3-209F-8916EAD82288}"/>
              </a:ext>
            </a:extLst>
          </p:cNvPr>
          <p:cNvSpPr/>
          <p:nvPr userDrawn="1"/>
        </p:nvSpPr>
        <p:spPr>
          <a:xfrm>
            <a:off x="-284327" y="6530174"/>
            <a:ext cx="7112313"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6BC12C2B-ECB8-4B22-97D5-7C2AFDFC5A2B}"/>
              </a:ext>
            </a:extLst>
          </p:cNvPr>
          <p:cNvSpPr/>
          <p:nvPr userDrawn="1"/>
        </p:nvSpPr>
        <p:spPr>
          <a:xfrm rot="5400000">
            <a:off x="-3346610" y="3062280"/>
            <a:ext cx="6864020" cy="73945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B4C97671-F8D3-6A31-34FC-099CF6462A5C}"/>
              </a:ext>
            </a:extLst>
          </p:cNvPr>
          <p:cNvSpPr/>
          <p:nvPr userDrawn="1"/>
        </p:nvSpPr>
        <p:spPr>
          <a:xfrm rot="5400000">
            <a:off x="8680538" y="3062281"/>
            <a:ext cx="6864020" cy="739453"/>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A347A"/>
              </a:solidFill>
            </a:endParaRPr>
          </a:p>
        </p:txBody>
      </p:sp>
      <p:sp>
        <p:nvSpPr>
          <p:cNvPr id="19" name="Rectangle 18">
            <a:extLst>
              <a:ext uri="{FF2B5EF4-FFF2-40B4-BE49-F238E27FC236}">
                <a16:creationId xmlns:a16="http://schemas.microsoft.com/office/drawing/2014/main" id="{4A97408F-5B4E-3DF8-64EB-00ED99A329F4}"/>
              </a:ext>
            </a:extLst>
          </p:cNvPr>
          <p:cNvSpPr/>
          <p:nvPr userDrawn="1"/>
        </p:nvSpPr>
        <p:spPr>
          <a:xfrm>
            <a:off x="7072298" y="2444150"/>
            <a:ext cx="5125655"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87398A09-2ECE-B142-947F-1DC88C72373A}"/>
              </a:ext>
            </a:extLst>
          </p:cNvPr>
          <p:cNvSpPr>
            <a:spLocks noGrp="1"/>
          </p:cNvSpPr>
          <p:nvPr>
            <p:ph type="pic" sz="quarter" idx="15"/>
          </p:nvPr>
        </p:nvSpPr>
        <p:spPr>
          <a:xfrm>
            <a:off x="7788941" y="1579675"/>
            <a:ext cx="3448051" cy="3698651"/>
          </a:xfrm>
          <a:prstGeom prst="rect">
            <a:avLst/>
          </a:prstGeom>
          <a:solidFill>
            <a:schemeClr val="bg1">
              <a:lumMod val="85000"/>
            </a:schemeClr>
          </a:solidFill>
        </p:spPr>
        <p:txBody>
          <a:bodyPr>
            <a:normAutofit/>
          </a:bodyPr>
          <a:lstStyle>
            <a:lvl1pPr marL="0" indent="0" algn="ctr">
              <a:buNone/>
              <a:defRPr sz="1500" i="1">
                <a:latin typeface="Montserrat" pitchFamily="2" charset="77"/>
              </a:defRPr>
            </a:lvl1pPr>
          </a:lstStyle>
          <a:p>
            <a:endParaRPr lang="en-US" dirty="0"/>
          </a:p>
          <a:p>
            <a:endParaRPr lang="en-US" dirty="0"/>
          </a:p>
          <a:p>
            <a:endParaRPr lang="en-US" dirty="0"/>
          </a:p>
          <a:p>
            <a:endParaRPr lang="en-US" dirty="0"/>
          </a:p>
          <a:p>
            <a:r>
              <a:rPr lang="en-US" dirty="0"/>
              <a:t>CLICK ICON TO</a:t>
            </a:r>
            <a:br>
              <a:rPr lang="en-US" dirty="0"/>
            </a:br>
            <a:r>
              <a:rPr lang="en-US" dirty="0"/>
              <a:t>ADD PHOTO</a:t>
            </a:r>
          </a:p>
        </p:txBody>
      </p:sp>
      <p:sp>
        <p:nvSpPr>
          <p:cNvPr id="21" name="Rectangle 20">
            <a:extLst>
              <a:ext uri="{FF2B5EF4-FFF2-40B4-BE49-F238E27FC236}">
                <a16:creationId xmlns:a16="http://schemas.microsoft.com/office/drawing/2014/main" id="{EB8D3D0F-D0AA-F405-58CF-930618B0B24F}"/>
              </a:ext>
            </a:extLst>
          </p:cNvPr>
          <p:cNvSpPr/>
          <p:nvPr userDrawn="1"/>
        </p:nvSpPr>
        <p:spPr>
          <a:xfrm>
            <a:off x="6755553" y="-139883"/>
            <a:ext cx="5726723"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DB0D3826-DA99-632E-FAEB-41DA53D771E1}"/>
              </a:ext>
            </a:extLst>
          </p:cNvPr>
          <p:cNvSpPr/>
          <p:nvPr userDrawn="1"/>
        </p:nvSpPr>
        <p:spPr>
          <a:xfrm>
            <a:off x="6790481" y="6530174"/>
            <a:ext cx="5691795"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954E21E7-B0F4-322A-4D0D-3029F8EC7928}"/>
              </a:ext>
            </a:extLst>
          </p:cNvPr>
          <p:cNvSpPr txBox="1"/>
          <p:nvPr userDrawn="1"/>
        </p:nvSpPr>
        <p:spPr>
          <a:xfrm>
            <a:off x="455129" y="6194910"/>
            <a:ext cx="11287692"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Tree>
    <p:extLst>
      <p:ext uri="{BB962C8B-B14F-4D97-AF65-F5344CB8AC3E}">
        <p14:creationId xmlns:p14="http://schemas.microsoft.com/office/powerpoint/2010/main" val="331985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AK - Mod/Speak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0981BC-20C7-A73F-5C5E-5260D4764642}"/>
              </a:ext>
            </a:extLst>
          </p:cNvPr>
          <p:cNvSpPr/>
          <p:nvPr userDrawn="1"/>
        </p:nvSpPr>
        <p:spPr>
          <a:xfrm>
            <a:off x="5308922" y="0"/>
            <a:ext cx="6883079" cy="685800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25">
            <a:extLst>
              <a:ext uri="{FF2B5EF4-FFF2-40B4-BE49-F238E27FC236}">
                <a16:creationId xmlns:a16="http://schemas.microsoft.com/office/drawing/2014/main" id="{02F6E48C-BBD9-D76E-0868-9F813CC71734}"/>
              </a:ext>
            </a:extLst>
          </p:cNvPr>
          <p:cNvSpPr>
            <a:spLocks noGrp="1"/>
          </p:cNvSpPr>
          <p:nvPr>
            <p:ph type="body" sz="quarter" idx="12" hasCustomPrompt="1"/>
          </p:nvPr>
        </p:nvSpPr>
        <p:spPr>
          <a:xfrm>
            <a:off x="5746262" y="1974135"/>
            <a:ext cx="5872983" cy="482785"/>
          </a:xfrm>
          <a:prstGeom prst="rect">
            <a:avLst/>
          </a:prstGeom>
        </p:spPr>
        <p:txBody>
          <a:bodyPr>
            <a:normAutofit/>
          </a:bodyPr>
          <a:lstStyle>
            <a:lvl1pPr marL="0" indent="0" algn="l">
              <a:buNone/>
              <a:defRPr sz="2500" b="1" i="0">
                <a:solidFill>
                  <a:schemeClr val="bg1">
                    <a:alpha val="99000"/>
                  </a:schemeClr>
                </a:solidFill>
                <a:latin typeface="Montserrat" pitchFamily="2" charset="77"/>
              </a:defRPr>
            </a:lvl1pPr>
          </a:lstStyle>
          <a:p>
            <a:pPr lvl="0"/>
            <a:r>
              <a:rPr lang="en-US" dirty="0"/>
              <a:t>Name</a:t>
            </a:r>
          </a:p>
        </p:txBody>
      </p:sp>
      <p:sp>
        <p:nvSpPr>
          <p:cNvPr id="5" name="Text Placeholder 25">
            <a:extLst>
              <a:ext uri="{FF2B5EF4-FFF2-40B4-BE49-F238E27FC236}">
                <a16:creationId xmlns:a16="http://schemas.microsoft.com/office/drawing/2014/main" id="{3A4B3E77-BAF5-58B0-4E14-FB80744F8B99}"/>
              </a:ext>
            </a:extLst>
          </p:cNvPr>
          <p:cNvSpPr>
            <a:spLocks noGrp="1"/>
          </p:cNvSpPr>
          <p:nvPr>
            <p:ph type="body" sz="quarter" idx="13" hasCustomPrompt="1"/>
          </p:nvPr>
        </p:nvSpPr>
        <p:spPr>
          <a:xfrm>
            <a:off x="5746260" y="2401802"/>
            <a:ext cx="5872979" cy="482785"/>
          </a:xfrm>
          <a:prstGeom prst="rect">
            <a:avLst/>
          </a:prstGeom>
          <a:ln>
            <a:noFill/>
          </a:ln>
        </p:spPr>
        <p:txBody>
          <a:bodyPr>
            <a:normAutofit/>
          </a:bodyPr>
          <a:lstStyle>
            <a:lvl1pPr marL="0" indent="0" algn="l">
              <a:buNone/>
              <a:defRPr sz="2200" b="0" i="1">
                <a:solidFill>
                  <a:schemeClr val="bg1"/>
                </a:solidFill>
                <a:latin typeface="Montserrat" pitchFamily="2" charset="77"/>
              </a:defRPr>
            </a:lvl1pPr>
          </a:lstStyle>
          <a:p>
            <a:pPr lvl="0"/>
            <a:r>
              <a:rPr lang="en-US" dirty="0"/>
              <a:t>Title</a:t>
            </a:r>
          </a:p>
        </p:txBody>
      </p:sp>
      <p:sp>
        <p:nvSpPr>
          <p:cNvPr id="6" name="Text Placeholder 25">
            <a:extLst>
              <a:ext uri="{FF2B5EF4-FFF2-40B4-BE49-F238E27FC236}">
                <a16:creationId xmlns:a16="http://schemas.microsoft.com/office/drawing/2014/main" id="{29147DF9-DDCA-0362-332E-4289F4CF656B}"/>
              </a:ext>
            </a:extLst>
          </p:cNvPr>
          <p:cNvSpPr>
            <a:spLocks noGrp="1"/>
          </p:cNvSpPr>
          <p:nvPr>
            <p:ph type="body" sz="quarter" idx="14" hasCustomPrompt="1"/>
          </p:nvPr>
        </p:nvSpPr>
        <p:spPr>
          <a:xfrm>
            <a:off x="5746260" y="2786564"/>
            <a:ext cx="5872979"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Company Name</a:t>
            </a:r>
          </a:p>
        </p:txBody>
      </p:sp>
      <p:sp>
        <p:nvSpPr>
          <p:cNvPr id="7" name="TextBox 6">
            <a:extLst>
              <a:ext uri="{FF2B5EF4-FFF2-40B4-BE49-F238E27FC236}">
                <a16:creationId xmlns:a16="http://schemas.microsoft.com/office/drawing/2014/main" id="{A4AFFB2E-5B20-D3D2-963E-3B0614CBB219}"/>
              </a:ext>
            </a:extLst>
          </p:cNvPr>
          <p:cNvSpPr txBox="1"/>
          <p:nvPr userDrawn="1"/>
        </p:nvSpPr>
        <p:spPr>
          <a:xfrm>
            <a:off x="620165" y="1231969"/>
            <a:ext cx="4470087" cy="1224951"/>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Moderator </a:t>
            </a:r>
          </a:p>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 Speaker</a:t>
            </a:r>
          </a:p>
          <a:p>
            <a:endParaRPr lang="en-US" sz="760" dirty="0"/>
          </a:p>
        </p:txBody>
      </p:sp>
      <p:sp>
        <p:nvSpPr>
          <p:cNvPr id="9" name="Rectangle 8">
            <a:extLst>
              <a:ext uri="{FF2B5EF4-FFF2-40B4-BE49-F238E27FC236}">
                <a16:creationId xmlns:a16="http://schemas.microsoft.com/office/drawing/2014/main" id="{9450FF29-D574-A86C-E203-1091110EE1F2}"/>
              </a:ext>
            </a:extLst>
          </p:cNvPr>
          <p:cNvSpPr/>
          <p:nvPr userDrawn="1"/>
        </p:nvSpPr>
        <p:spPr>
          <a:xfrm>
            <a:off x="4059694" y="1535236"/>
            <a:ext cx="8132305"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2">
            <a:extLst>
              <a:ext uri="{FF2B5EF4-FFF2-40B4-BE49-F238E27FC236}">
                <a16:creationId xmlns:a16="http://schemas.microsoft.com/office/drawing/2014/main" id="{672F7F32-AA98-5666-9196-7B4D377A766A}"/>
              </a:ext>
            </a:extLst>
          </p:cNvPr>
          <p:cNvSpPr>
            <a:spLocks noGrp="1"/>
          </p:cNvSpPr>
          <p:nvPr>
            <p:ph type="pic" sz="quarter" idx="16"/>
          </p:nvPr>
        </p:nvSpPr>
        <p:spPr>
          <a:xfrm>
            <a:off x="631117" y="2456919"/>
            <a:ext cx="3428577" cy="2584862"/>
          </a:xfrm>
          <a:prstGeom prst="rect">
            <a:avLst/>
          </a:prstGeom>
          <a:solidFill>
            <a:schemeClr val="bg1">
              <a:lumMod val="85000"/>
            </a:schemeClr>
          </a:solidFill>
        </p:spPr>
        <p:txBody>
          <a:bodyPr>
            <a:normAutofit/>
          </a:bodyPr>
          <a:lstStyle>
            <a:lvl1pPr marL="0" indent="0" algn="ctr">
              <a:buNone/>
              <a:defRPr sz="1500" i="1">
                <a:latin typeface="Montserrat" pitchFamily="2" charset="77"/>
              </a:defRPr>
            </a:lvl1pPr>
          </a:lstStyle>
          <a:p>
            <a:endParaRPr lang="en-US" dirty="0"/>
          </a:p>
          <a:p>
            <a:endParaRPr lang="en-US" dirty="0"/>
          </a:p>
          <a:p>
            <a:endParaRPr lang="en-US" dirty="0"/>
          </a:p>
          <a:p>
            <a:endParaRPr lang="en-US" dirty="0"/>
          </a:p>
          <a:p>
            <a:r>
              <a:rPr lang="en-US" dirty="0"/>
              <a:t>CLICK ICON TO</a:t>
            </a:r>
            <a:br>
              <a:rPr lang="en-US" dirty="0"/>
            </a:br>
            <a:r>
              <a:rPr lang="en-US" dirty="0"/>
              <a:t>ADD PHOTO</a:t>
            </a:r>
          </a:p>
        </p:txBody>
      </p:sp>
      <p:sp>
        <p:nvSpPr>
          <p:cNvPr id="12" name="TextBox 11">
            <a:extLst>
              <a:ext uri="{FF2B5EF4-FFF2-40B4-BE49-F238E27FC236}">
                <a16:creationId xmlns:a16="http://schemas.microsoft.com/office/drawing/2014/main" id="{5DA6EB76-ADAF-EC75-4895-DCC95CC93913}"/>
              </a:ext>
            </a:extLst>
          </p:cNvPr>
          <p:cNvSpPr txBox="1"/>
          <p:nvPr userDrawn="1"/>
        </p:nvSpPr>
        <p:spPr>
          <a:xfrm>
            <a:off x="5308921" y="6522005"/>
            <a:ext cx="6883079"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a:t>
            </a:r>
          </a:p>
        </p:txBody>
      </p:sp>
    </p:spTree>
    <p:extLst>
      <p:ext uri="{BB962C8B-B14F-4D97-AF65-F5344CB8AC3E}">
        <p14:creationId xmlns:p14="http://schemas.microsoft.com/office/powerpoint/2010/main" val="141223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AK - Content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284328" y="-139883"/>
            <a:ext cx="12766603"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7614510B-C120-1A85-B102-93F3683CA4B2}"/>
              </a:ext>
            </a:extLst>
          </p:cNvPr>
          <p:cNvSpPr/>
          <p:nvPr userDrawn="1"/>
        </p:nvSpPr>
        <p:spPr>
          <a:xfrm>
            <a:off x="-284328" y="6530174"/>
            <a:ext cx="12766603"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3CAF3AA3-F1CE-10E9-6F95-1B8B9FAB6ADF}"/>
              </a:ext>
            </a:extLst>
          </p:cNvPr>
          <p:cNvSpPr/>
          <p:nvPr userDrawn="1"/>
        </p:nvSpPr>
        <p:spPr>
          <a:xfrm rot="5400000">
            <a:off x="-3492351" y="3065484"/>
            <a:ext cx="7155496" cy="73945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321C3DC7-3AFE-182C-B8C1-CA1C6C3E2AEC}"/>
              </a:ext>
            </a:extLst>
          </p:cNvPr>
          <p:cNvSpPr/>
          <p:nvPr userDrawn="1"/>
        </p:nvSpPr>
        <p:spPr>
          <a:xfrm rot="5400000">
            <a:off x="8534800" y="3065485"/>
            <a:ext cx="7155497" cy="739453"/>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A347A"/>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1086242" y="1435101"/>
            <a:ext cx="10013572" cy="4605566"/>
          </a:xfrm>
          <a:prstGeom prst="rect">
            <a:avLst/>
          </a:prstGeom>
        </p:spPr>
        <p:txBody>
          <a:bodyPr>
            <a:normAutofit/>
          </a:bodyPr>
          <a:lstStyle>
            <a:lvl1pPr marL="342900" indent="-342900">
              <a:buFont typeface="Arial" panose="020B0604020202020204" pitchFamily="34" charset="0"/>
              <a:buChar char="•"/>
              <a:defRPr sz="2000" b="0" i="0">
                <a:solidFill>
                  <a:schemeClr val="tx1"/>
                </a:solidFill>
                <a:latin typeface="Montserrat" pitchFamily="2" charset="77"/>
              </a:defRPr>
            </a:lvl1pPr>
            <a:lvl2pPr>
              <a:defRPr/>
            </a:lvl2pPr>
          </a:lstStyle>
          <a:p>
            <a:pPr lvl="0"/>
            <a:r>
              <a:rPr lang="en-US"/>
              <a:t>Content Here</a:t>
            </a:r>
          </a:p>
        </p:txBody>
      </p:sp>
      <p:sp>
        <p:nvSpPr>
          <p:cNvPr id="8" name="Rectangle 7">
            <a:extLst>
              <a:ext uri="{FF2B5EF4-FFF2-40B4-BE49-F238E27FC236}">
                <a16:creationId xmlns:a16="http://schemas.microsoft.com/office/drawing/2014/main" id="{17C6A671-31E1-65B5-E9DA-11220E14D165}"/>
              </a:ext>
            </a:extLst>
          </p:cNvPr>
          <p:cNvSpPr/>
          <p:nvPr userDrawn="1"/>
        </p:nvSpPr>
        <p:spPr>
          <a:xfrm rot="5400000">
            <a:off x="-1706580" y="1279714"/>
            <a:ext cx="3583957" cy="73945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15763417-8149-6492-11AD-C84D7A9D34CD}"/>
              </a:ext>
            </a:extLst>
          </p:cNvPr>
          <p:cNvSpPr/>
          <p:nvPr userDrawn="1"/>
        </p:nvSpPr>
        <p:spPr>
          <a:xfrm rot="5400000">
            <a:off x="10320569" y="1282370"/>
            <a:ext cx="3583958" cy="739453"/>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A347A"/>
              </a:solidFill>
            </a:endParaRP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1098132" y="832409"/>
            <a:ext cx="10013573" cy="549381"/>
          </a:xfrm>
          <a:prstGeom prst="rect">
            <a:avLst/>
          </a:prstGeom>
        </p:spPr>
        <p:txBody>
          <a:bodyPr>
            <a:norm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a:t>Presentation Title</a:t>
            </a:r>
            <a:endParaRPr lang="en-US" dirty="0"/>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455129" y="6194910"/>
            <a:ext cx="11287692"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7" name="Picture 6" descr="A black and white logo&#10;&#10;Description automatically generated with low confidence">
            <a:extLst>
              <a:ext uri="{FF2B5EF4-FFF2-40B4-BE49-F238E27FC236}">
                <a16:creationId xmlns:a16="http://schemas.microsoft.com/office/drawing/2014/main" id="{75374C50-D011-1A7E-DE1E-A1BD169BE1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6111" y="611900"/>
            <a:ext cx="2411160" cy="823199"/>
          </a:xfrm>
          <a:prstGeom prst="rect">
            <a:avLst/>
          </a:prstGeom>
        </p:spPr>
      </p:pic>
    </p:spTree>
    <p:extLst>
      <p:ext uri="{BB962C8B-B14F-4D97-AF65-F5344CB8AC3E}">
        <p14:creationId xmlns:p14="http://schemas.microsoft.com/office/powerpoint/2010/main" val="130538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AK - Content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284328" y="-139883"/>
            <a:ext cx="12766603"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7614510B-C120-1A85-B102-93F3683CA4B2}"/>
              </a:ext>
            </a:extLst>
          </p:cNvPr>
          <p:cNvSpPr/>
          <p:nvPr userDrawn="1"/>
        </p:nvSpPr>
        <p:spPr>
          <a:xfrm>
            <a:off x="-284328" y="6530174"/>
            <a:ext cx="12766603"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3CAF3AA3-F1CE-10E9-6F95-1B8B9FAB6ADF}"/>
              </a:ext>
            </a:extLst>
          </p:cNvPr>
          <p:cNvSpPr/>
          <p:nvPr userDrawn="1"/>
        </p:nvSpPr>
        <p:spPr>
          <a:xfrm rot="5400000">
            <a:off x="-3492351" y="3065484"/>
            <a:ext cx="7155496" cy="73945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321C3DC7-3AFE-182C-B8C1-CA1C6C3E2AEC}"/>
              </a:ext>
            </a:extLst>
          </p:cNvPr>
          <p:cNvSpPr/>
          <p:nvPr userDrawn="1"/>
        </p:nvSpPr>
        <p:spPr>
          <a:xfrm rot="5400000">
            <a:off x="8534800" y="3065485"/>
            <a:ext cx="7155497" cy="739453"/>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A347A"/>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1086242" y="1435101"/>
            <a:ext cx="10013572" cy="460556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8" name="Rectangle 7">
            <a:extLst>
              <a:ext uri="{FF2B5EF4-FFF2-40B4-BE49-F238E27FC236}">
                <a16:creationId xmlns:a16="http://schemas.microsoft.com/office/drawing/2014/main" id="{17C6A671-31E1-65B5-E9DA-11220E14D165}"/>
              </a:ext>
            </a:extLst>
          </p:cNvPr>
          <p:cNvSpPr/>
          <p:nvPr userDrawn="1"/>
        </p:nvSpPr>
        <p:spPr>
          <a:xfrm rot="5400000">
            <a:off x="-1706580" y="1279714"/>
            <a:ext cx="3583957" cy="73945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15763417-8149-6492-11AD-C84D7A9D34CD}"/>
              </a:ext>
            </a:extLst>
          </p:cNvPr>
          <p:cNvSpPr/>
          <p:nvPr userDrawn="1"/>
        </p:nvSpPr>
        <p:spPr>
          <a:xfrm rot="5400000">
            <a:off x="10320569" y="1279717"/>
            <a:ext cx="3583958" cy="739453"/>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A347A"/>
              </a:solidFill>
            </a:endParaRP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1098132" y="832409"/>
            <a:ext cx="10013573" cy="465691"/>
          </a:xfrm>
          <a:prstGeom prst="rect">
            <a:avLst/>
          </a:prstGeom>
        </p:spPr>
        <p:txBody>
          <a:bodyPr>
            <a:norm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455129" y="6194910"/>
            <a:ext cx="11287692"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19" name="Picture 18" descr="A black and white logo&#10;&#10;Description automatically generated with low confidence">
            <a:extLst>
              <a:ext uri="{FF2B5EF4-FFF2-40B4-BE49-F238E27FC236}">
                <a16:creationId xmlns:a16="http://schemas.microsoft.com/office/drawing/2014/main" id="{32E676C1-64A5-F374-386D-702A4B9DFB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6111" y="611900"/>
            <a:ext cx="2411160" cy="823199"/>
          </a:xfrm>
          <a:prstGeom prst="rect">
            <a:avLst/>
          </a:prstGeom>
        </p:spPr>
      </p:pic>
    </p:spTree>
    <p:extLst>
      <p:ext uri="{BB962C8B-B14F-4D97-AF65-F5344CB8AC3E}">
        <p14:creationId xmlns:p14="http://schemas.microsoft.com/office/powerpoint/2010/main" val="300426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 AK - Content Slide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620165" y="474900"/>
            <a:ext cx="11571836" cy="823199"/>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1086242" y="1435101"/>
            <a:ext cx="10013572" cy="4703906"/>
          </a:xfrm>
          <a:prstGeom prst="rect">
            <a:avLst/>
          </a:prstGeom>
        </p:spPr>
        <p:txBody>
          <a:bodyPr>
            <a:normAutofit/>
          </a:bodyPr>
          <a:lstStyle>
            <a:lvl1pPr marL="342900" indent="-342900">
              <a:buFont typeface="Arial" panose="020B0604020202020204" pitchFamily="34" charset="0"/>
              <a:buChar char="•"/>
              <a:defRPr sz="2000" b="0" i="0">
                <a:solidFill>
                  <a:schemeClr val="tx1"/>
                </a:solidFill>
                <a:latin typeface="Montserrat" pitchFamily="2" charset="77"/>
              </a:defRPr>
            </a:lvl1pPr>
            <a:lvl2pPr>
              <a:defRPr sz="1800">
                <a:solidFill>
                  <a:schemeClr val="tx1"/>
                </a:solidFill>
                <a:latin typeface="Montserrat" panose="00000500000000000000" pitchFamily="2" charset="0"/>
              </a:defRPr>
            </a:lvl2pPr>
          </a:lstStyle>
          <a:p>
            <a:pPr lvl="0"/>
            <a:r>
              <a:rPr lang="en-US"/>
              <a:t>Content Here</a:t>
            </a: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1086240" y="649370"/>
            <a:ext cx="10013573" cy="465691"/>
          </a:xfrm>
          <a:prstGeom prst="rect">
            <a:avLst/>
          </a:prstGeom>
        </p:spPr>
        <p:txBody>
          <a:bodyPr>
            <a:noAutofit/>
          </a:bodyPr>
          <a:lstStyle>
            <a:lvl1pPr marL="0" indent="0" algn="l">
              <a:buNone/>
              <a:defRPr sz="3300" b="1">
                <a:solidFill>
                  <a:schemeClr val="bg1"/>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455129" y="6531433"/>
            <a:ext cx="11287692"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13" name="Rectangle 12">
            <a:extLst>
              <a:ext uri="{FF2B5EF4-FFF2-40B4-BE49-F238E27FC236}">
                <a16:creationId xmlns:a16="http://schemas.microsoft.com/office/drawing/2014/main" id="{2098EAC0-0D71-CD4E-7DEE-43F0DAF43FF0}"/>
              </a:ext>
            </a:extLst>
          </p:cNvPr>
          <p:cNvSpPr/>
          <p:nvPr userDrawn="1"/>
        </p:nvSpPr>
        <p:spPr>
          <a:xfrm>
            <a:off x="1" y="6302293"/>
            <a:ext cx="12191999"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72930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3 AK - Content Slide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620165" y="474900"/>
            <a:ext cx="11571836" cy="823199"/>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1086242" y="1435101"/>
            <a:ext cx="10013572" cy="470390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1086240" y="649370"/>
            <a:ext cx="10013573" cy="465691"/>
          </a:xfrm>
          <a:prstGeom prst="rect">
            <a:avLst/>
          </a:prstGeom>
        </p:spPr>
        <p:txBody>
          <a:bodyPr>
            <a:no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455129" y="6531433"/>
            <a:ext cx="11287692"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13" name="Rectangle 12">
            <a:extLst>
              <a:ext uri="{FF2B5EF4-FFF2-40B4-BE49-F238E27FC236}">
                <a16:creationId xmlns:a16="http://schemas.microsoft.com/office/drawing/2014/main" id="{2098EAC0-0D71-CD4E-7DEE-43F0DAF43FF0}"/>
              </a:ext>
            </a:extLst>
          </p:cNvPr>
          <p:cNvSpPr/>
          <p:nvPr userDrawn="1"/>
        </p:nvSpPr>
        <p:spPr>
          <a:xfrm>
            <a:off x="1" y="6302293"/>
            <a:ext cx="12191999" cy="109254"/>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9964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AK - Contact Information 1">
    <p:spTree>
      <p:nvGrpSpPr>
        <p:cNvPr id="1" name=""/>
        <p:cNvGrpSpPr/>
        <p:nvPr/>
      </p:nvGrpSpPr>
      <p:grpSpPr>
        <a:xfrm>
          <a:off x="0" y="0"/>
          <a:ext cx="0" cy="0"/>
          <a:chOff x="0" y="0"/>
          <a:chExt cx="0" cy="0"/>
        </a:xfrm>
      </p:grpSpPr>
      <p:pic>
        <p:nvPicPr>
          <p:cNvPr id="2" name="Picture 1" descr="A deer on a grassy hill with mountains in the background&#10;&#10;Description automatically generated with medium confidence">
            <a:extLst>
              <a:ext uri="{FF2B5EF4-FFF2-40B4-BE49-F238E27FC236}">
                <a16:creationId xmlns:a16="http://schemas.microsoft.com/office/drawing/2014/main" id="{1F3614AA-A524-27F4-DCAF-065A0583FED8}"/>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7" name="Rectangle 6">
            <a:extLst>
              <a:ext uri="{FF2B5EF4-FFF2-40B4-BE49-F238E27FC236}">
                <a16:creationId xmlns:a16="http://schemas.microsoft.com/office/drawing/2014/main" id="{46C68264-F04E-A8E9-C9EA-91AFAD89A8C0}"/>
              </a:ext>
            </a:extLst>
          </p:cNvPr>
          <p:cNvSpPr/>
          <p:nvPr userDrawn="1"/>
        </p:nvSpPr>
        <p:spPr>
          <a:xfrm>
            <a:off x="0" y="4524962"/>
            <a:ext cx="12192000"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557332" y="2844987"/>
            <a:ext cx="11077347" cy="482785"/>
          </a:xfrm>
          <a:prstGeom prst="rect">
            <a:avLst/>
          </a:prstGeom>
        </p:spPr>
        <p:txBody>
          <a:bodyPr>
            <a:normAutofit/>
          </a:bodyPr>
          <a:lstStyle>
            <a:lvl1pPr marL="0" indent="0" algn="ctr">
              <a:buNone/>
              <a:defRPr sz="2500" b="0" i="0">
                <a:solidFill>
                  <a:srgbClr val="2A347A">
                    <a:alpha val="99000"/>
                  </a:srgb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557331" y="3272653"/>
            <a:ext cx="11077339" cy="482785"/>
          </a:xfrm>
          <a:prstGeom prst="rect">
            <a:avLst/>
          </a:prstGeom>
          <a:ln>
            <a:noFill/>
          </a:ln>
        </p:spPr>
        <p:txBody>
          <a:bodyPr>
            <a:normAutofit/>
          </a:bodyPr>
          <a:lstStyle>
            <a:lvl1pPr marL="0" indent="0" algn="ctr">
              <a:buNone/>
              <a:defRPr sz="2200" b="0" i="0">
                <a:solidFill>
                  <a:srgbClr val="2A347A"/>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557331" y="3657416"/>
            <a:ext cx="11077339" cy="482785"/>
          </a:xfrm>
          <a:prstGeom prst="rect">
            <a:avLst/>
          </a:prstGeom>
        </p:spPr>
        <p:txBody>
          <a:bodyPr>
            <a:normAutofit/>
          </a:bodyPr>
          <a:lstStyle>
            <a:lvl1pPr marL="0" indent="0" algn="ctr">
              <a:buNone/>
              <a:defRPr sz="2200" b="0" i="0">
                <a:solidFill>
                  <a:srgbClr val="2A347A"/>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557331" y="4013016"/>
            <a:ext cx="11077339" cy="482785"/>
          </a:xfrm>
          <a:prstGeom prst="rect">
            <a:avLst/>
          </a:prstGeom>
        </p:spPr>
        <p:txBody>
          <a:bodyPr>
            <a:normAutofit/>
          </a:bodyPr>
          <a:lstStyle>
            <a:lvl1pPr marL="0" indent="0" algn="ctr">
              <a:buNone/>
              <a:defRPr sz="2200" b="0" i="0">
                <a:solidFill>
                  <a:srgbClr val="2A347A"/>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557321" y="2245735"/>
            <a:ext cx="11077339" cy="717119"/>
          </a:xfrm>
          <a:prstGeom prst="rect">
            <a:avLst/>
          </a:prstGeom>
          <a:noFill/>
        </p:spPr>
        <p:txBody>
          <a:bodyPr wrap="square" rtlCol="0">
            <a:spAutoFit/>
          </a:bodyPr>
          <a:lstStyle/>
          <a:p>
            <a:pPr marL="0" marR="0" lvl="0" indent="0" algn="ctr"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511752"/>
            <a:ext cx="12192000"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22" name="Picture 21" descr="Logo&#10;&#10;Description automatically generated">
            <a:extLst>
              <a:ext uri="{FF2B5EF4-FFF2-40B4-BE49-F238E27FC236}">
                <a16:creationId xmlns:a16="http://schemas.microsoft.com/office/drawing/2014/main" id="{EBCA35D8-FE10-8021-9276-D1532E2A57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40517" y="1596934"/>
            <a:ext cx="4110947" cy="562808"/>
          </a:xfrm>
          <a:prstGeom prst="rect">
            <a:avLst/>
          </a:prstGeom>
        </p:spPr>
      </p:pic>
    </p:spTree>
    <p:extLst>
      <p:ext uri="{BB962C8B-B14F-4D97-AF65-F5344CB8AC3E}">
        <p14:creationId xmlns:p14="http://schemas.microsoft.com/office/powerpoint/2010/main" val="192259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50944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AK - Contact Information 2">
    <p:spTree>
      <p:nvGrpSpPr>
        <p:cNvPr id="1" name=""/>
        <p:cNvGrpSpPr/>
        <p:nvPr/>
      </p:nvGrpSpPr>
      <p:grpSpPr>
        <a:xfrm>
          <a:off x="0" y="0"/>
          <a:ext cx="0" cy="0"/>
          <a:chOff x="0" y="0"/>
          <a:chExt cx="0" cy="0"/>
        </a:xfrm>
      </p:grpSpPr>
      <p:pic>
        <p:nvPicPr>
          <p:cNvPr id="2" name="Picture 1" descr="A deer on a grassy hill with mountains in the background&#10;&#10;Description automatically generated with medium confidence">
            <a:extLst>
              <a:ext uri="{FF2B5EF4-FFF2-40B4-BE49-F238E27FC236}">
                <a16:creationId xmlns:a16="http://schemas.microsoft.com/office/drawing/2014/main" id="{1F3614AA-A524-27F4-DCAF-065A0583FED8}"/>
              </a:ext>
            </a:extLst>
          </p:cNvPr>
          <p:cNvPicPr>
            <a:picLocks noChangeAspect="1"/>
          </p:cNvPicPr>
          <p:nvPr userDrawn="1"/>
        </p:nvPicPr>
        <p:blipFill rotWithShape="1">
          <a:blip r:embed="rId2" cstate="email">
            <a:alphaModFix amt="85000"/>
            <a:extLst>
              <a:ext uri="{28A0092B-C50C-407E-A947-70E740481C1C}">
                <a14:useLocalDpi xmlns:a14="http://schemas.microsoft.com/office/drawing/2010/main"/>
              </a:ext>
            </a:extLst>
          </a:blip>
          <a:srcRect/>
          <a:stretch/>
        </p:blipFill>
        <p:spPr>
          <a:xfrm>
            <a:off x="0" y="1"/>
            <a:ext cx="12192000" cy="6858000"/>
          </a:xfrm>
          <a:prstGeom prst="rect">
            <a:avLst/>
          </a:prstGeom>
          <a:effectLst/>
        </p:spPr>
      </p:pic>
      <p:sp>
        <p:nvSpPr>
          <p:cNvPr id="3" name="Rectangle 2">
            <a:extLst>
              <a:ext uri="{FF2B5EF4-FFF2-40B4-BE49-F238E27FC236}">
                <a16:creationId xmlns:a16="http://schemas.microsoft.com/office/drawing/2014/main" id="{9C6D85ED-4F37-D1A6-F5D1-2A04DC4EE350}"/>
              </a:ext>
            </a:extLst>
          </p:cNvPr>
          <p:cNvSpPr/>
          <p:nvPr userDrawn="1"/>
        </p:nvSpPr>
        <p:spPr>
          <a:xfrm>
            <a:off x="455129" y="342903"/>
            <a:ext cx="11287692" cy="6187271"/>
          </a:xfrm>
          <a:prstGeom prst="rect">
            <a:avLst/>
          </a:prstGeom>
          <a:solidFill>
            <a:srgbClr val="2A347A">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46C68264-F04E-A8E9-C9EA-91AFAD89A8C0}"/>
              </a:ext>
            </a:extLst>
          </p:cNvPr>
          <p:cNvSpPr/>
          <p:nvPr userDrawn="1"/>
        </p:nvSpPr>
        <p:spPr>
          <a:xfrm>
            <a:off x="0" y="4675819"/>
            <a:ext cx="12192000" cy="109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557332" y="2995844"/>
            <a:ext cx="11077347" cy="482785"/>
          </a:xfrm>
          <a:prstGeom prst="rect">
            <a:avLst/>
          </a:prstGeom>
        </p:spPr>
        <p:txBody>
          <a:bodyPr>
            <a:normAutofit/>
          </a:bodyPr>
          <a:lstStyle>
            <a:lvl1pPr marL="0" indent="0" algn="ctr">
              <a:buNone/>
              <a:defRPr sz="2500" b="0" i="0">
                <a:solidFill>
                  <a:schemeClr val="bg1">
                    <a:alpha val="99000"/>
                  </a:scheme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557331" y="3423511"/>
            <a:ext cx="11077339" cy="482785"/>
          </a:xfrm>
          <a:prstGeom prst="rect">
            <a:avLst/>
          </a:prstGeom>
          <a:ln>
            <a:noFill/>
          </a:ln>
        </p:spPr>
        <p:txBody>
          <a:bodyPr>
            <a:normAutofit/>
          </a:bodyPr>
          <a:lstStyle>
            <a:lvl1pPr marL="0" indent="0" algn="ctr">
              <a:buNone/>
              <a:defRPr sz="2200" b="0" i="0">
                <a:solidFill>
                  <a:schemeClr val="bg1"/>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557331" y="3808272"/>
            <a:ext cx="11077339" cy="482785"/>
          </a:xfrm>
          <a:prstGeom prst="rect">
            <a:avLst/>
          </a:prstGeom>
        </p:spPr>
        <p:txBody>
          <a:bodyPr>
            <a:normAutofit/>
          </a:bodyPr>
          <a:lstStyle>
            <a:lvl1pPr marL="0" indent="0" algn="ctr">
              <a:buNone/>
              <a:defRPr sz="2200" b="0" i="0">
                <a:solidFill>
                  <a:schemeClr val="bg1"/>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557331" y="4163873"/>
            <a:ext cx="11077339" cy="482785"/>
          </a:xfrm>
          <a:prstGeom prst="rect">
            <a:avLst/>
          </a:prstGeom>
        </p:spPr>
        <p:txBody>
          <a:bodyPr>
            <a:normAutofit/>
          </a:bodyPr>
          <a:lstStyle>
            <a:lvl1pPr marL="0" indent="0" algn="ctr">
              <a:buNone/>
              <a:defRPr sz="2200" b="0" i="0">
                <a:solidFill>
                  <a:schemeClr val="bg1"/>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557321" y="2396592"/>
            <a:ext cx="11077339" cy="717119"/>
          </a:xfrm>
          <a:prstGeom prst="rect">
            <a:avLst/>
          </a:prstGeom>
          <a:noFill/>
        </p:spPr>
        <p:txBody>
          <a:bodyPr wrap="square" rtlCol="0">
            <a:spAutoFit/>
          </a:bodyPr>
          <a:lstStyle/>
          <a:p>
            <a:pPr marL="0" marR="0" lvl="0" indent="0" algn="ctr" defTabSz="514333" rtl="0" eaLnBrk="1" fontAlgn="auto" latinLnBrk="0" hangingPunct="1">
              <a:lnSpc>
                <a:spcPct val="100000"/>
              </a:lnSpc>
              <a:spcBef>
                <a:spcPts val="0"/>
              </a:spcBef>
              <a:spcAft>
                <a:spcPts val="0"/>
              </a:spcAft>
              <a:buClrTx/>
              <a:buSzTx/>
              <a:buFontTx/>
              <a:buNone/>
              <a:tabLst/>
              <a:defRPr/>
            </a:pPr>
            <a:r>
              <a:rPr lang="en-US" sz="3300" b="1" i="0" dirty="0">
                <a:solidFill>
                  <a:schemeClr val="bg1"/>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206506"/>
            <a:ext cx="12192000" cy="230832"/>
          </a:xfrm>
          <a:prstGeom prst="rect">
            <a:avLst/>
          </a:prstGeom>
          <a:noFill/>
        </p:spPr>
        <p:txBody>
          <a:bodyPr wrap="square" rtlCol="0">
            <a:spAutoFit/>
          </a:bodyPr>
          <a:lstStyle/>
          <a:p>
            <a:pPr algn="ctr"/>
            <a:r>
              <a:rPr lang="en-US" sz="900" b="1" i="0" spc="300" dirty="0">
                <a:solidFill>
                  <a:schemeClr val="bg1"/>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5" name="Picture 4" descr="A picture containing text, clipart&#10;&#10;Description automatically generated">
            <a:extLst>
              <a:ext uri="{FF2B5EF4-FFF2-40B4-BE49-F238E27FC236}">
                <a16:creationId xmlns:a16="http://schemas.microsoft.com/office/drawing/2014/main" id="{F8D9A170-CFA7-6EFB-C197-ACC7D2476E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3084" y="1764336"/>
            <a:ext cx="4225813" cy="577999"/>
          </a:xfrm>
          <a:prstGeom prst="rect">
            <a:avLst/>
          </a:prstGeom>
        </p:spPr>
      </p:pic>
    </p:spTree>
    <p:extLst>
      <p:ext uri="{BB962C8B-B14F-4D97-AF65-F5344CB8AC3E}">
        <p14:creationId xmlns:p14="http://schemas.microsoft.com/office/powerpoint/2010/main" val="1524193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AK - Contact Information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5EB4552-E714-79A6-E3CC-84D84E770659}"/>
              </a:ext>
            </a:extLst>
          </p:cNvPr>
          <p:cNvSpPr/>
          <p:nvPr userDrawn="1"/>
        </p:nvSpPr>
        <p:spPr>
          <a:xfrm rot="5400000">
            <a:off x="3238411" y="2494817"/>
            <a:ext cx="3614371" cy="145672"/>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B759B47A-7D28-E29B-43BF-DB44C981F212}"/>
              </a:ext>
            </a:extLst>
          </p:cNvPr>
          <p:cNvSpPr/>
          <p:nvPr userDrawn="1"/>
        </p:nvSpPr>
        <p:spPr>
          <a:xfrm>
            <a:off x="-1" y="1052900"/>
            <a:ext cx="12192000" cy="4752201"/>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46C68264-F04E-A8E9-C9EA-91AFAD89A8C0}"/>
              </a:ext>
            </a:extLst>
          </p:cNvPr>
          <p:cNvSpPr/>
          <p:nvPr userDrawn="1"/>
        </p:nvSpPr>
        <p:spPr>
          <a:xfrm>
            <a:off x="484473" y="5235077"/>
            <a:ext cx="11707527"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1130020" y="1867247"/>
            <a:ext cx="4965980" cy="482785"/>
          </a:xfrm>
          <a:prstGeom prst="rect">
            <a:avLst/>
          </a:prstGeom>
        </p:spPr>
        <p:txBody>
          <a:bodyPr>
            <a:normAutofit/>
          </a:bodyPr>
          <a:lstStyle>
            <a:lvl1pPr marL="0" indent="0" algn="l">
              <a:buNone/>
              <a:defRPr sz="2500" b="0" i="0">
                <a:solidFill>
                  <a:schemeClr val="bg1">
                    <a:alpha val="99000"/>
                  </a:scheme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1130021" y="2294914"/>
            <a:ext cx="4965975" cy="482785"/>
          </a:xfrm>
          <a:prstGeom prst="rect">
            <a:avLst/>
          </a:prstGeom>
          <a:ln>
            <a:noFill/>
          </a:ln>
        </p:spPr>
        <p:txBody>
          <a:bodyPr>
            <a:normAutofit/>
          </a:bodyPr>
          <a:lstStyle>
            <a:lvl1pPr marL="0" indent="0" algn="l">
              <a:buNone/>
              <a:defRPr sz="2200" b="0" i="0">
                <a:solidFill>
                  <a:schemeClr val="bg1"/>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1130023" y="2679676"/>
            <a:ext cx="4965974"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1130010" y="3101536"/>
            <a:ext cx="4965980" cy="322650"/>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1114608" y="1267995"/>
            <a:ext cx="10520057" cy="717119"/>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chemeClr val="bg1"/>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511752"/>
            <a:ext cx="12192000"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5" name="Rectangle 4">
            <a:extLst>
              <a:ext uri="{FF2B5EF4-FFF2-40B4-BE49-F238E27FC236}">
                <a16:creationId xmlns:a16="http://schemas.microsoft.com/office/drawing/2014/main" id="{D2B2545D-D33E-5472-51B2-8FFB60DA0995}"/>
              </a:ext>
            </a:extLst>
          </p:cNvPr>
          <p:cNvSpPr/>
          <p:nvPr userDrawn="1"/>
        </p:nvSpPr>
        <p:spPr>
          <a:xfrm rot="5400000">
            <a:off x="-1705120" y="2950054"/>
            <a:ext cx="4524845" cy="145672"/>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A5E73B3-8E87-C1C0-4575-C7A409142866}"/>
              </a:ext>
            </a:extLst>
          </p:cNvPr>
          <p:cNvSpPr/>
          <p:nvPr userDrawn="1"/>
        </p:nvSpPr>
        <p:spPr>
          <a:xfrm>
            <a:off x="563128" y="760467"/>
            <a:ext cx="4483157"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descr="A black and white logo&#10;&#10;Description automatically generated with low confidence">
            <a:extLst>
              <a:ext uri="{FF2B5EF4-FFF2-40B4-BE49-F238E27FC236}">
                <a16:creationId xmlns:a16="http://schemas.microsoft.com/office/drawing/2014/main" id="{7A99B5B8-9647-EEC7-D914-ABD701A94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59501" y="306013"/>
            <a:ext cx="2411160" cy="823199"/>
          </a:xfrm>
          <a:prstGeom prst="rect">
            <a:avLst/>
          </a:prstGeom>
        </p:spPr>
      </p:pic>
      <p:sp>
        <p:nvSpPr>
          <p:cNvPr id="2" name="Text Placeholder 25">
            <a:extLst>
              <a:ext uri="{FF2B5EF4-FFF2-40B4-BE49-F238E27FC236}">
                <a16:creationId xmlns:a16="http://schemas.microsoft.com/office/drawing/2014/main" id="{58FBE9F0-D3D9-9567-1E38-DDEDC61A8383}"/>
              </a:ext>
            </a:extLst>
          </p:cNvPr>
          <p:cNvSpPr>
            <a:spLocks noGrp="1"/>
          </p:cNvSpPr>
          <p:nvPr>
            <p:ph type="body" sz="quarter" idx="16" hasCustomPrompt="1"/>
          </p:nvPr>
        </p:nvSpPr>
        <p:spPr>
          <a:xfrm>
            <a:off x="6382337" y="1856522"/>
            <a:ext cx="4965980" cy="482785"/>
          </a:xfrm>
          <a:prstGeom prst="rect">
            <a:avLst/>
          </a:prstGeom>
        </p:spPr>
        <p:txBody>
          <a:bodyPr>
            <a:normAutofit/>
          </a:bodyPr>
          <a:lstStyle>
            <a:lvl1pPr marL="0" indent="0" algn="l">
              <a:buNone/>
              <a:defRPr sz="2500" b="0" i="0">
                <a:solidFill>
                  <a:schemeClr val="bg1">
                    <a:alpha val="99000"/>
                  </a:schemeClr>
                </a:solidFill>
                <a:latin typeface="Montserrat" pitchFamily="2" charset="77"/>
              </a:defRPr>
            </a:lvl1pPr>
          </a:lstStyle>
          <a:p>
            <a:pPr lvl="0"/>
            <a:r>
              <a:rPr lang="en-US" dirty="0"/>
              <a:t>Name</a:t>
            </a:r>
          </a:p>
        </p:txBody>
      </p:sp>
      <p:sp>
        <p:nvSpPr>
          <p:cNvPr id="4" name="Text Placeholder 25">
            <a:extLst>
              <a:ext uri="{FF2B5EF4-FFF2-40B4-BE49-F238E27FC236}">
                <a16:creationId xmlns:a16="http://schemas.microsoft.com/office/drawing/2014/main" id="{01F6E796-7954-B977-25E0-130173B5968F}"/>
              </a:ext>
            </a:extLst>
          </p:cNvPr>
          <p:cNvSpPr>
            <a:spLocks noGrp="1"/>
          </p:cNvSpPr>
          <p:nvPr>
            <p:ph type="body" sz="quarter" idx="17" hasCustomPrompt="1"/>
          </p:nvPr>
        </p:nvSpPr>
        <p:spPr>
          <a:xfrm>
            <a:off x="6382338" y="2284189"/>
            <a:ext cx="4965975" cy="482785"/>
          </a:xfrm>
          <a:prstGeom prst="rect">
            <a:avLst/>
          </a:prstGeom>
          <a:ln>
            <a:noFill/>
          </a:ln>
        </p:spPr>
        <p:txBody>
          <a:bodyPr>
            <a:normAutofit/>
          </a:bodyPr>
          <a:lstStyle>
            <a:lvl1pPr marL="0" indent="0" algn="l">
              <a:buNone/>
              <a:defRPr sz="2200" b="0" i="0">
                <a:solidFill>
                  <a:schemeClr val="bg1"/>
                </a:solidFill>
                <a:latin typeface="Montserrat" pitchFamily="2" charset="77"/>
              </a:defRPr>
            </a:lvl1pPr>
          </a:lstStyle>
          <a:p>
            <a:pPr lvl="0"/>
            <a:r>
              <a:rPr lang="en-US" dirty="0"/>
              <a:t>Email</a:t>
            </a:r>
          </a:p>
        </p:txBody>
      </p:sp>
      <p:sp>
        <p:nvSpPr>
          <p:cNvPr id="16" name="Text Placeholder 25">
            <a:extLst>
              <a:ext uri="{FF2B5EF4-FFF2-40B4-BE49-F238E27FC236}">
                <a16:creationId xmlns:a16="http://schemas.microsoft.com/office/drawing/2014/main" id="{3049A84B-D7A7-385F-5091-533BC3999BB8}"/>
              </a:ext>
            </a:extLst>
          </p:cNvPr>
          <p:cNvSpPr>
            <a:spLocks noGrp="1"/>
          </p:cNvSpPr>
          <p:nvPr>
            <p:ph type="body" sz="quarter" idx="18" hasCustomPrompt="1"/>
          </p:nvPr>
        </p:nvSpPr>
        <p:spPr>
          <a:xfrm>
            <a:off x="6382340" y="2668951"/>
            <a:ext cx="4965974"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Phone Number</a:t>
            </a:r>
          </a:p>
        </p:txBody>
      </p:sp>
      <p:sp>
        <p:nvSpPr>
          <p:cNvPr id="17" name="Text Placeholder 25">
            <a:extLst>
              <a:ext uri="{FF2B5EF4-FFF2-40B4-BE49-F238E27FC236}">
                <a16:creationId xmlns:a16="http://schemas.microsoft.com/office/drawing/2014/main" id="{2A030ACF-FB4A-1A74-DA86-1BBAE10AE56D}"/>
              </a:ext>
            </a:extLst>
          </p:cNvPr>
          <p:cNvSpPr>
            <a:spLocks noGrp="1"/>
          </p:cNvSpPr>
          <p:nvPr>
            <p:ph type="body" sz="quarter" idx="19" hasCustomPrompt="1"/>
          </p:nvPr>
        </p:nvSpPr>
        <p:spPr>
          <a:xfrm>
            <a:off x="6382327" y="3090811"/>
            <a:ext cx="4965980" cy="322650"/>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Website</a:t>
            </a:r>
          </a:p>
        </p:txBody>
      </p:sp>
      <p:sp>
        <p:nvSpPr>
          <p:cNvPr id="22" name="Text Placeholder 25">
            <a:extLst>
              <a:ext uri="{FF2B5EF4-FFF2-40B4-BE49-F238E27FC236}">
                <a16:creationId xmlns:a16="http://schemas.microsoft.com/office/drawing/2014/main" id="{7622D5A1-50F8-926E-B17D-EA112CD9351D}"/>
              </a:ext>
            </a:extLst>
          </p:cNvPr>
          <p:cNvSpPr>
            <a:spLocks noGrp="1"/>
          </p:cNvSpPr>
          <p:nvPr>
            <p:ph type="body" sz="quarter" idx="20" hasCustomPrompt="1"/>
          </p:nvPr>
        </p:nvSpPr>
        <p:spPr>
          <a:xfrm>
            <a:off x="1114606" y="3554612"/>
            <a:ext cx="4965980" cy="482785"/>
          </a:xfrm>
          <a:prstGeom prst="rect">
            <a:avLst/>
          </a:prstGeom>
        </p:spPr>
        <p:txBody>
          <a:bodyPr>
            <a:normAutofit/>
          </a:bodyPr>
          <a:lstStyle>
            <a:lvl1pPr marL="0" indent="0" algn="l">
              <a:buNone/>
              <a:defRPr sz="2500" b="0" i="0">
                <a:solidFill>
                  <a:schemeClr val="bg1">
                    <a:alpha val="99000"/>
                  </a:schemeClr>
                </a:solidFill>
                <a:latin typeface="Montserrat" pitchFamily="2" charset="77"/>
              </a:defRPr>
            </a:lvl1pPr>
          </a:lstStyle>
          <a:p>
            <a:pPr lvl="0"/>
            <a:r>
              <a:rPr lang="en-US" dirty="0"/>
              <a:t>Name</a:t>
            </a:r>
          </a:p>
        </p:txBody>
      </p:sp>
      <p:sp>
        <p:nvSpPr>
          <p:cNvPr id="23" name="Text Placeholder 25">
            <a:extLst>
              <a:ext uri="{FF2B5EF4-FFF2-40B4-BE49-F238E27FC236}">
                <a16:creationId xmlns:a16="http://schemas.microsoft.com/office/drawing/2014/main" id="{6C895BF9-C344-74DE-F7D7-F7CBB98AAB9A}"/>
              </a:ext>
            </a:extLst>
          </p:cNvPr>
          <p:cNvSpPr>
            <a:spLocks noGrp="1"/>
          </p:cNvSpPr>
          <p:nvPr>
            <p:ph type="body" sz="quarter" idx="21" hasCustomPrompt="1"/>
          </p:nvPr>
        </p:nvSpPr>
        <p:spPr>
          <a:xfrm>
            <a:off x="1114607" y="3982279"/>
            <a:ext cx="4965975" cy="482785"/>
          </a:xfrm>
          <a:prstGeom prst="rect">
            <a:avLst/>
          </a:prstGeom>
          <a:ln>
            <a:noFill/>
          </a:ln>
        </p:spPr>
        <p:txBody>
          <a:bodyPr>
            <a:normAutofit/>
          </a:bodyPr>
          <a:lstStyle>
            <a:lvl1pPr marL="0" indent="0" algn="l">
              <a:buNone/>
              <a:defRPr sz="2200" b="0" i="0">
                <a:solidFill>
                  <a:schemeClr val="bg1"/>
                </a:solidFill>
                <a:latin typeface="Montserrat" pitchFamily="2" charset="77"/>
              </a:defRPr>
            </a:lvl1pPr>
          </a:lstStyle>
          <a:p>
            <a:pPr lvl="0"/>
            <a:r>
              <a:rPr lang="en-US" dirty="0"/>
              <a:t>Email</a:t>
            </a:r>
          </a:p>
        </p:txBody>
      </p:sp>
      <p:sp>
        <p:nvSpPr>
          <p:cNvPr id="24" name="Text Placeholder 25">
            <a:extLst>
              <a:ext uri="{FF2B5EF4-FFF2-40B4-BE49-F238E27FC236}">
                <a16:creationId xmlns:a16="http://schemas.microsoft.com/office/drawing/2014/main" id="{6A42916C-6451-7DB2-C6F0-1D077C574811}"/>
              </a:ext>
            </a:extLst>
          </p:cNvPr>
          <p:cNvSpPr>
            <a:spLocks noGrp="1"/>
          </p:cNvSpPr>
          <p:nvPr>
            <p:ph type="body" sz="quarter" idx="22" hasCustomPrompt="1"/>
          </p:nvPr>
        </p:nvSpPr>
        <p:spPr>
          <a:xfrm>
            <a:off x="1114609" y="4367041"/>
            <a:ext cx="4965974"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Phone Number</a:t>
            </a:r>
          </a:p>
        </p:txBody>
      </p:sp>
      <p:sp>
        <p:nvSpPr>
          <p:cNvPr id="25" name="Text Placeholder 25">
            <a:extLst>
              <a:ext uri="{FF2B5EF4-FFF2-40B4-BE49-F238E27FC236}">
                <a16:creationId xmlns:a16="http://schemas.microsoft.com/office/drawing/2014/main" id="{1DD7F599-E87B-8127-C92D-2A8BDBDDB2F0}"/>
              </a:ext>
            </a:extLst>
          </p:cNvPr>
          <p:cNvSpPr>
            <a:spLocks noGrp="1"/>
          </p:cNvSpPr>
          <p:nvPr>
            <p:ph type="body" sz="quarter" idx="23" hasCustomPrompt="1"/>
          </p:nvPr>
        </p:nvSpPr>
        <p:spPr>
          <a:xfrm>
            <a:off x="1114596" y="4788901"/>
            <a:ext cx="4965980" cy="322650"/>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Website</a:t>
            </a:r>
          </a:p>
        </p:txBody>
      </p:sp>
    </p:spTree>
    <p:extLst>
      <p:ext uri="{BB962C8B-B14F-4D97-AF65-F5344CB8AC3E}">
        <p14:creationId xmlns:p14="http://schemas.microsoft.com/office/powerpoint/2010/main" val="179004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8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278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936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92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0" y="0"/>
            <a:ext cx="12192000"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9A38A5-B264-3FAA-A88D-2DDCA3BC5D8B}"/>
              </a:ext>
            </a:extLst>
          </p:cNvPr>
          <p:cNvSpPr txBox="1"/>
          <p:nvPr userDrawn="1"/>
        </p:nvSpPr>
        <p:spPr>
          <a:xfrm>
            <a:off x="3837214" y="4767945"/>
            <a:ext cx="7374772" cy="110799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dirty="0">
                <a:solidFill>
                  <a:srgbClr val="B49D5A"/>
                </a:solidFill>
                <a:effectLst/>
                <a:latin typeface="OldErika" pitchFamily="2" charset="0"/>
              </a:rPr>
              <a:t>QUESTIONS?</a:t>
            </a:r>
            <a:endParaRPr lang="en-US" sz="6600" dirty="0">
              <a:solidFill>
                <a:srgbClr val="B49D5A"/>
              </a:solidFill>
              <a:effectLst/>
              <a:latin typeface="OldErika" pitchFamily="2" charset="0"/>
            </a:endParaRPr>
          </a:p>
        </p:txBody>
      </p:sp>
      <p:cxnSp>
        <p:nvCxnSpPr>
          <p:cNvPr id="9" name="Straight Connector 8">
            <a:extLst>
              <a:ext uri="{FF2B5EF4-FFF2-40B4-BE49-F238E27FC236}">
                <a16:creationId xmlns:a16="http://schemas.microsoft.com/office/drawing/2014/main" id="{D9094C06-492D-9824-F2A5-8C2FD9E94C14}"/>
              </a:ext>
            </a:extLst>
          </p:cNvPr>
          <p:cNvCxnSpPr>
            <a:cxnSpLocks/>
          </p:cNvCxnSpPr>
          <p:nvPr userDrawn="1"/>
        </p:nvCxnSpPr>
        <p:spPr>
          <a:xfrm>
            <a:off x="4604657" y="6017991"/>
            <a:ext cx="7587343"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271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SBC - Contact Info 2">
    <p:bg>
      <p:bgPr>
        <a:solidFill>
          <a:srgbClr val="B49D5A"/>
        </a:solid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2C3A52"/>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79707301-7AC2-2BD7-8D30-B702052EA2F2}"/>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4165376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SBC - Title Slide">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9F2056A2-4CB4-F69C-AAE5-685566BE53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2002" cy="6437478"/>
          </a:xfrm>
          <a:prstGeom prst="rect">
            <a:avLst/>
          </a:prstGeom>
        </p:spPr>
      </p:pic>
      <p:sp>
        <p:nvSpPr>
          <p:cNvPr id="8" name="Rectangle 7">
            <a:extLst>
              <a:ext uri="{FF2B5EF4-FFF2-40B4-BE49-F238E27FC236}">
                <a16:creationId xmlns:a16="http://schemas.microsoft.com/office/drawing/2014/main" id="{ACA6F8A3-DA16-65A8-25C2-A2FEA0742C85}"/>
              </a:ext>
            </a:extLst>
          </p:cNvPr>
          <p:cNvSpPr/>
          <p:nvPr userDrawn="1"/>
        </p:nvSpPr>
        <p:spPr>
          <a:xfrm>
            <a:off x="0" y="5301049"/>
            <a:ext cx="12192000" cy="1556951"/>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82950CD-F4F7-6B17-69B5-8064E5A211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25458" y="517947"/>
            <a:ext cx="5141084" cy="4272658"/>
          </a:xfrm>
          <a:prstGeom prst="rect">
            <a:avLst/>
          </a:prstGeom>
        </p:spPr>
      </p:pic>
      <p:sp>
        <p:nvSpPr>
          <p:cNvPr id="15" name="Title 1">
            <a:extLst>
              <a:ext uri="{FF2B5EF4-FFF2-40B4-BE49-F238E27FC236}">
                <a16:creationId xmlns:a16="http://schemas.microsoft.com/office/drawing/2014/main" id="{916ABDBD-C911-6F20-924E-D9EFB6B002BA}"/>
              </a:ext>
            </a:extLst>
          </p:cNvPr>
          <p:cNvSpPr>
            <a:spLocks noGrp="1"/>
          </p:cNvSpPr>
          <p:nvPr>
            <p:ph type="title" hasCustomPrompt="1"/>
          </p:nvPr>
        </p:nvSpPr>
        <p:spPr>
          <a:xfrm>
            <a:off x="838200" y="5353154"/>
            <a:ext cx="10515600" cy="888736"/>
          </a:xfrm>
        </p:spPr>
        <p:txBody>
          <a:bodyPr>
            <a:normAutofit/>
          </a:bodyPr>
          <a:lstStyle>
            <a:lvl1pPr algn="ctr">
              <a:defRPr sz="4000" b="1">
                <a:solidFill>
                  <a:srgbClr val="B49D5A"/>
                </a:solidFill>
                <a:latin typeface="Trebuchet MS" panose="020B0703020202090204" pitchFamily="34" charset="0"/>
              </a:defRPr>
            </a:lvl1pPr>
          </a:lstStyle>
          <a:p>
            <a:r>
              <a:rPr lang="en-US" dirty="0"/>
              <a:t>Session Title</a:t>
            </a:r>
          </a:p>
        </p:txBody>
      </p:sp>
      <p:sp>
        <p:nvSpPr>
          <p:cNvPr id="18" name="Text Placeholder 2">
            <a:extLst>
              <a:ext uri="{FF2B5EF4-FFF2-40B4-BE49-F238E27FC236}">
                <a16:creationId xmlns:a16="http://schemas.microsoft.com/office/drawing/2014/main" id="{64765902-493D-6E64-28F9-69929D8AAE25}"/>
              </a:ext>
            </a:extLst>
          </p:cNvPr>
          <p:cNvSpPr>
            <a:spLocks noGrp="1"/>
          </p:cNvSpPr>
          <p:nvPr>
            <p:ph type="body" idx="1" hasCustomPrompt="1"/>
          </p:nvPr>
        </p:nvSpPr>
        <p:spPr>
          <a:xfrm>
            <a:off x="831850" y="6206721"/>
            <a:ext cx="10515600" cy="509952"/>
          </a:xfrm>
        </p:spPr>
        <p:txBody>
          <a:bodyPr>
            <a:normAutofit/>
          </a:bodyPr>
          <a:lstStyle>
            <a:lvl1pPr marL="0" indent="0" algn="ctr">
              <a:buNone/>
              <a:defRPr sz="280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 Moderator Name, Organization</a:t>
            </a:r>
          </a:p>
        </p:txBody>
      </p:sp>
      <p:cxnSp>
        <p:nvCxnSpPr>
          <p:cNvPr id="20" name="Straight Connector 19">
            <a:extLst>
              <a:ext uri="{FF2B5EF4-FFF2-40B4-BE49-F238E27FC236}">
                <a16:creationId xmlns:a16="http://schemas.microsoft.com/office/drawing/2014/main" id="{F61FA8E6-8441-258C-7255-969C739B2AE7}"/>
              </a:ext>
            </a:extLst>
          </p:cNvPr>
          <p:cNvCxnSpPr>
            <a:cxnSpLocks/>
          </p:cNvCxnSpPr>
          <p:nvPr userDrawn="1"/>
        </p:nvCxnSpPr>
        <p:spPr>
          <a:xfrm>
            <a:off x="-2" y="5157339"/>
            <a:ext cx="12192002"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598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SBC - Moderato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userDrawn="1"/>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297080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399">
                <a:solidFill>
                  <a:schemeClr val="tx1"/>
                </a:solidFill>
              </a:defRPr>
            </a:lvl1pPr>
            <a:lvl2pPr marL="457068" indent="0">
              <a:buNone/>
              <a:defRPr sz="1999">
                <a:solidFill>
                  <a:schemeClr val="tx1">
                    <a:tint val="75000"/>
                  </a:schemeClr>
                </a:solidFill>
              </a:defRPr>
            </a:lvl2pPr>
            <a:lvl3pPr marL="914136" indent="0">
              <a:buNone/>
              <a:defRPr sz="1799">
                <a:solidFill>
                  <a:schemeClr val="tx1">
                    <a:tint val="75000"/>
                  </a:schemeClr>
                </a:solidFill>
              </a:defRPr>
            </a:lvl3pPr>
            <a:lvl4pPr marL="1371204" indent="0">
              <a:buNone/>
              <a:defRPr sz="1600">
                <a:solidFill>
                  <a:schemeClr val="tx1">
                    <a:tint val="75000"/>
                  </a:schemeClr>
                </a:solidFill>
              </a:defRPr>
            </a:lvl4pPr>
            <a:lvl5pPr marL="1828272" indent="0">
              <a:buNone/>
              <a:defRPr sz="1600">
                <a:solidFill>
                  <a:schemeClr val="tx1">
                    <a:tint val="75000"/>
                  </a:schemeClr>
                </a:solidFill>
              </a:defRPr>
            </a:lvl5pPr>
            <a:lvl6pPr marL="2285340" indent="0">
              <a:buNone/>
              <a:defRPr sz="1600">
                <a:solidFill>
                  <a:schemeClr val="tx1">
                    <a:tint val="75000"/>
                  </a:schemeClr>
                </a:solidFill>
              </a:defRPr>
            </a:lvl6pPr>
            <a:lvl7pPr marL="2742407" indent="0">
              <a:buNone/>
              <a:defRPr sz="1600">
                <a:solidFill>
                  <a:schemeClr val="tx1">
                    <a:tint val="75000"/>
                  </a:schemeClr>
                </a:solidFill>
              </a:defRPr>
            </a:lvl7pPr>
            <a:lvl8pPr marL="3199476" indent="0">
              <a:buNone/>
              <a:defRPr sz="1600">
                <a:solidFill>
                  <a:schemeClr val="tx1">
                    <a:tint val="75000"/>
                  </a:schemeClr>
                </a:solidFill>
              </a:defRPr>
            </a:lvl8pPr>
            <a:lvl9pPr marL="36565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13950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SBC - Speak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userDrawn="1"/>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1148409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SBC - Moderato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918953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SBC - Speak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78669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SBC - Introductions Inf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6/12/23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838200" y="1288575"/>
            <a:ext cx="105156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0DFE393-418D-D0CE-A6F1-F8ED9753174D}"/>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8" name="TextBox 7">
            <a:extLst>
              <a:ext uri="{FF2B5EF4-FFF2-40B4-BE49-F238E27FC236}">
                <a16:creationId xmlns:a16="http://schemas.microsoft.com/office/drawing/2014/main" id="{06777018-FA82-20A2-46D3-D6E986374CA0}"/>
              </a:ext>
            </a:extLst>
          </p:cNvPr>
          <p:cNvSpPr txBox="1"/>
          <p:nvPr userDrawn="1"/>
        </p:nvSpPr>
        <p:spPr>
          <a:xfrm>
            <a:off x="838200" y="477859"/>
            <a:ext cx="10515600" cy="769441"/>
          </a:xfrm>
          <a:prstGeom prst="rect">
            <a:avLst/>
          </a:prstGeom>
          <a:noFill/>
        </p:spPr>
        <p:txBody>
          <a:bodyPr wrap="square" rtlCol="0">
            <a:spAutoFit/>
          </a:bodyPr>
          <a:lstStyle/>
          <a:p>
            <a:r>
              <a:rPr lang="en-US" sz="4400" b="1" dirty="0">
                <a:solidFill>
                  <a:srgbClr val="B49D5A"/>
                </a:solidFill>
                <a:latin typeface="Trebuchet MS" panose="020B0703020202090204" pitchFamily="34" charset="0"/>
              </a:rPr>
              <a:t>Introductions</a:t>
            </a:r>
          </a:p>
        </p:txBody>
      </p:sp>
      <p:sp>
        <p:nvSpPr>
          <p:cNvPr id="14" name="TextBox 13">
            <a:extLst>
              <a:ext uri="{FF2B5EF4-FFF2-40B4-BE49-F238E27FC236}">
                <a16:creationId xmlns:a16="http://schemas.microsoft.com/office/drawing/2014/main" id="{E5A675A0-ECD8-2F55-06A1-B6ACB2013D9E}"/>
              </a:ext>
            </a:extLst>
          </p:cNvPr>
          <p:cNvSpPr txBox="1"/>
          <p:nvPr userDrawn="1"/>
        </p:nvSpPr>
        <p:spPr>
          <a:xfrm>
            <a:off x="838200" y="1408586"/>
            <a:ext cx="10515600" cy="630942"/>
          </a:xfrm>
          <a:prstGeom prst="rect">
            <a:avLst/>
          </a:prstGeom>
          <a:noFill/>
        </p:spPr>
        <p:txBody>
          <a:bodyPr wrap="square" rtlCol="0">
            <a:spAutoFit/>
          </a:bodyPr>
          <a:lstStyle/>
          <a:p>
            <a:r>
              <a:rPr lang="en-US" sz="3500" b="1" dirty="0">
                <a:solidFill>
                  <a:srgbClr val="2C3A52"/>
                </a:solidFill>
                <a:latin typeface="Trebuchet MS" panose="020B0703020202090204" pitchFamily="34" charset="0"/>
              </a:rPr>
              <a:t>Suggested Format:</a:t>
            </a:r>
          </a:p>
        </p:txBody>
      </p:sp>
      <p:sp>
        <p:nvSpPr>
          <p:cNvPr id="16" name="TextBox 15">
            <a:extLst>
              <a:ext uri="{FF2B5EF4-FFF2-40B4-BE49-F238E27FC236}">
                <a16:creationId xmlns:a16="http://schemas.microsoft.com/office/drawing/2014/main" id="{C6F1B8F5-24F0-2428-5437-45638DC6A06C}"/>
              </a:ext>
            </a:extLst>
          </p:cNvPr>
          <p:cNvSpPr txBox="1"/>
          <p:nvPr userDrawn="1"/>
        </p:nvSpPr>
        <p:spPr>
          <a:xfrm>
            <a:off x="838200" y="2241343"/>
            <a:ext cx="8550729" cy="3416320"/>
          </a:xfrm>
          <a:prstGeom prst="rect">
            <a:avLst/>
          </a:prstGeom>
          <a:noFill/>
        </p:spPr>
        <p:txBody>
          <a:bodyPr wrap="square" rtlCol="0">
            <a:spAutoFit/>
          </a:bodyPr>
          <a:lstStyle/>
          <a:p>
            <a:pPr marL="514350" indent="-514350">
              <a:buFont typeface="Arial" panose="020B0604020202020204" pitchFamily="34" charset="0"/>
              <a:buChar char="•"/>
            </a:pPr>
            <a:r>
              <a:rPr lang="en-US" sz="2400" b="1" dirty="0">
                <a:solidFill>
                  <a:srgbClr val="202C41"/>
                </a:solidFill>
                <a:latin typeface="Trebuchet MS" panose="020B0703020202090204" pitchFamily="34" charset="0"/>
              </a:rPr>
              <a:t>Pre-Intensive Session (75 Minutes): </a:t>
            </a:r>
            <a:r>
              <a:rPr lang="en-US" sz="2400" dirty="0">
                <a:solidFill>
                  <a:srgbClr val="202C41"/>
                </a:solidFill>
                <a:latin typeface="Trebuchet MS" panose="020B0703020202090204" pitchFamily="34" charset="0"/>
              </a:rPr>
              <a:t>Moderator provides introductions, and each speaker is given 20-30 minutes to present their area of expertise related to the session topic</a:t>
            </a:r>
          </a:p>
          <a:p>
            <a:pPr marL="514350" indent="-514350">
              <a:buFont typeface="Arial" panose="020B0604020202020204" pitchFamily="34" charset="0"/>
              <a:buChar char="•"/>
            </a:pPr>
            <a:endParaRPr lang="en-US" sz="2400" dirty="0">
              <a:solidFill>
                <a:srgbClr val="202C41"/>
              </a:solidFill>
              <a:latin typeface="Trebuchet MS" panose="020B0703020202090204" pitchFamily="34" charset="0"/>
            </a:endParaRPr>
          </a:p>
          <a:p>
            <a:pPr marL="457200" indent="-457200">
              <a:buFont typeface="Arial" panose="020B0604020202020204" pitchFamily="34" charset="0"/>
              <a:buChar char="•"/>
            </a:pPr>
            <a:r>
              <a:rPr lang="en-US" sz="2400" b="1" dirty="0">
                <a:solidFill>
                  <a:srgbClr val="202C41"/>
                </a:solidFill>
                <a:latin typeface="Trebuchet MS" panose="020B0703020202090204" pitchFamily="34" charset="0"/>
              </a:rPr>
              <a:t>Breakout Session (60 Minutes): </a:t>
            </a:r>
            <a:r>
              <a:rPr lang="en-US" sz="2400" dirty="0">
                <a:solidFill>
                  <a:srgbClr val="202C41"/>
                </a:solidFill>
                <a:latin typeface="Trebuchet MS" panose="020B0703020202090204" pitchFamily="34" charset="0"/>
              </a:rPr>
              <a:t>Moderator provides introductions, and each speaker is given 5-8 minutes to introduce themselves and present their specific information related to the session topic</a:t>
            </a:r>
          </a:p>
        </p:txBody>
      </p:sp>
    </p:spTree>
    <p:extLst>
      <p:ext uri="{BB962C8B-B14F-4D97-AF65-F5344CB8AC3E}">
        <p14:creationId xmlns:p14="http://schemas.microsoft.com/office/powerpoint/2010/main" val="3540560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3SBC - Cont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Tree>
    <p:extLst>
      <p:ext uri="{BB962C8B-B14F-4D97-AF65-F5344CB8AC3E}">
        <p14:creationId xmlns:p14="http://schemas.microsoft.com/office/powerpoint/2010/main" val="1330473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0" y="0"/>
            <a:ext cx="12192000"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298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3SBC - Contact Info">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B49D5A"/>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0896CFE6-4BAA-E863-120B-157E9BAC46AE}"/>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423812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471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4"/>
            <a:ext cx="5157787" cy="823912"/>
          </a:xfrm>
        </p:spPr>
        <p:txBody>
          <a:bodyPr anchor="b"/>
          <a:lstStyle>
            <a:lvl1pPr marL="0" indent="0">
              <a:buNone/>
              <a:defRPr sz="2399" b="1"/>
            </a:lvl1pPr>
            <a:lvl2pPr marL="457068" indent="0">
              <a:buNone/>
              <a:defRPr sz="1999" b="1"/>
            </a:lvl2pPr>
            <a:lvl3pPr marL="914136" indent="0">
              <a:buNone/>
              <a:defRPr sz="1799" b="1"/>
            </a:lvl3pPr>
            <a:lvl4pPr marL="1371204" indent="0">
              <a:buNone/>
              <a:defRPr sz="1600" b="1"/>
            </a:lvl4pPr>
            <a:lvl5pPr marL="1828272" indent="0">
              <a:buNone/>
              <a:defRPr sz="1600" b="1"/>
            </a:lvl5pPr>
            <a:lvl6pPr marL="2285340" indent="0">
              <a:buNone/>
              <a:defRPr sz="1600" b="1"/>
            </a:lvl6pPr>
            <a:lvl7pPr marL="2742407" indent="0">
              <a:buNone/>
              <a:defRPr sz="1600" b="1"/>
            </a:lvl7pPr>
            <a:lvl8pPr marL="3199476" indent="0">
              <a:buNone/>
              <a:defRPr sz="1600" b="1"/>
            </a:lvl8pPr>
            <a:lvl9pPr marL="365654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399" b="1"/>
            </a:lvl1pPr>
            <a:lvl2pPr marL="457068" indent="0">
              <a:buNone/>
              <a:defRPr sz="1999" b="1"/>
            </a:lvl2pPr>
            <a:lvl3pPr marL="914136" indent="0">
              <a:buNone/>
              <a:defRPr sz="1799" b="1"/>
            </a:lvl3pPr>
            <a:lvl4pPr marL="1371204" indent="0">
              <a:buNone/>
              <a:defRPr sz="1600" b="1"/>
            </a:lvl4pPr>
            <a:lvl5pPr marL="1828272" indent="0">
              <a:buNone/>
              <a:defRPr sz="1600" b="1"/>
            </a:lvl5pPr>
            <a:lvl6pPr marL="2285340" indent="0">
              <a:buNone/>
              <a:defRPr sz="1600" b="1"/>
            </a:lvl6pPr>
            <a:lvl7pPr marL="2742407" indent="0">
              <a:buNone/>
              <a:defRPr sz="1600" b="1"/>
            </a:lvl7pPr>
            <a:lvl8pPr marL="3199476" indent="0">
              <a:buNone/>
              <a:defRPr sz="1600" b="1"/>
            </a:lvl8pPr>
            <a:lvl9pPr marL="36565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590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726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748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068" indent="0">
              <a:buNone/>
              <a:defRPr sz="1399"/>
            </a:lvl2pPr>
            <a:lvl3pPr marL="914136" indent="0">
              <a:buNone/>
              <a:defRPr sz="1200"/>
            </a:lvl3pPr>
            <a:lvl4pPr marL="1371204" indent="0">
              <a:buNone/>
              <a:defRPr sz="1000"/>
            </a:lvl4pPr>
            <a:lvl5pPr marL="1828272" indent="0">
              <a:buNone/>
              <a:defRPr sz="1000"/>
            </a:lvl5pPr>
            <a:lvl6pPr marL="2285340" indent="0">
              <a:buNone/>
              <a:defRPr sz="1000"/>
            </a:lvl6pPr>
            <a:lvl7pPr marL="2742407" indent="0">
              <a:buNone/>
              <a:defRPr sz="1000"/>
            </a:lvl7pPr>
            <a:lvl8pPr marL="3199476" indent="0">
              <a:buNone/>
              <a:defRPr sz="1000"/>
            </a:lvl8pPr>
            <a:lvl9pPr marL="36565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8792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199"/>
            </a:lvl1pPr>
            <a:lvl2pPr marL="457068" indent="0">
              <a:buNone/>
              <a:defRPr sz="2799"/>
            </a:lvl2pPr>
            <a:lvl3pPr marL="914136" indent="0">
              <a:buNone/>
              <a:defRPr sz="2399"/>
            </a:lvl3pPr>
            <a:lvl4pPr marL="1371204" indent="0">
              <a:buNone/>
              <a:defRPr sz="1999"/>
            </a:lvl4pPr>
            <a:lvl5pPr marL="1828272" indent="0">
              <a:buNone/>
              <a:defRPr sz="1999"/>
            </a:lvl5pPr>
            <a:lvl6pPr marL="2285340" indent="0">
              <a:buNone/>
              <a:defRPr sz="1999"/>
            </a:lvl6pPr>
            <a:lvl7pPr marL="2742407" indent="0">
              <a:buNone/>
              <a:defRPr sz="1999"/>
            </a:lvl7pPr>
            <a:lvl8pPr marL="3199476" indent="0">
              <a:buNone/>
              <a:defRPr sz="1999"/>
            </a:lvl8pPr>
            <a:lvl9pPr marL="3656544"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068" indent="0">
              <a:buNone/>
              <a:defRPr sz="1399"/>
            </a:lvl2pPr>
            <a:lvl3pPr marL="914136" indent="0">
              <a:buNone/>
              <a:defRPr sz="1200"/>
            </a:lvl3pPr>
            <a:lvl4pPr marL="1371204" indent="0">
              <a:buNone/>
              <a:defRPr sz="1000"/>
            </a:lvl4pPr>
            <a:lvl5pPr marL="1828272" indent="0">
              <a:buNone/>
              <a:defRPr sz="1000"/>
            </a:lvl5pPr>
            <a:lvl6pPr marL="2285340" indent="0">
              <a:buNone/>
              <a:defRPr sz="1000"/>
            </a:lvl6pPr>
            <a:lvl7pPr marL="2742407" indent="0">
              <a:buNone/>
              <a:defRPr sz="1000"/>
            </a:lvl7pPr>
            <a:lvl8pPr marL="3199476" indent="0">
              <a:buNone/>
              <a:defRPr sz="1000"/>
            </a:lvl8pPr>
            <a:lvl9pPr marL="36565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818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6/12/23</a:t>
            </a:fld>
            <a:endParaRPr lang="en-US" dirty="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822646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49" r:id="rId28"/>
    <p:sldLayoutId id="2147483651" r:id="rId29"/>
    <p:sldLayoutId id="2147483661" r:id="rId30"/>
    <p:sldLayoutId id="2147483663" r:id="rId31"/>
    <p:sldLayoutId id="2147483662" r:id="rId32"/>
    <p:sldLayoutId id="2147483660" r:id="rId33"/>
    <p:sldLayoutId id="2147483668" r:id="rId34"/>
    <p:sldLayoutId id="2147483667" r:id="rId35"/>
    <p:sldLayoutId id="2147483665" r:id="rId36"/>
  </p:sldLayoutIdLst>
  <p:txStyles>
    <p:titleStyle>
      <a:lvl1pPr algn="l" defTabSz="914136"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34" indent="-228534" algn="l" defTabSz="91413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602" indent="-228534" algn="l" defTabSz="9141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670" indent="-228534" algn="l" defTabSz="91413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599738" indent="-228534" algn="l" defTabSz="91413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806" indent="-228534" algn="l" defTabSz="91413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74"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42"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010"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7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36" rtl="0" eaLnBrk="1" latinLnBrk="0" hangingPunct="1">
        <a:defRPr sz="1799" kern="1200">
          <a:solidFill>
            <a:schemeClr val="tx1"/>
          </a:solidFill>
          <a:latin typeface="+mn-lt"/>
          <a:ea typeface="+mn-ea"/>
          <a:cs typeface="+mn-cs"/>
        </a:defRPr>
      </a:lvl1pPr>
      <a:lvl2pPr marL="457068" algn="l" defTabSz="914136" rtl="0" eaLnBrk="1" latinLnBrk="0" hangingPunct="1">
        <a:defRPr sz="1799" kern="1200">
          <a:solidFill>
            <a:schemeClr val="tx1"/>
          </a:solidFill>
          <a:latin typeface="+mn-lt"/>
          <a:ea typeface="+mn-ea"/>
          <a:cs typeface="+mn-cs"/>
        </a:defRPr>
      </a:lvl2pPr>
      <a:lvl3pPr marL="914136" algn="l" defTabSz="914136" rtl="0" eaLnBrk="1" latinLnBrk="0" hangingPunct="1">
        <a:defRPr sz="1799" kern="1200">
          <a:solidFill>
            <a:schemeClr val="tx1"/>
          </a:solidFill>
          <a:latin typeface="+mn-lt"/>
          <a:ea typeface="+mn-ea"/>
          <a:cs typeface="+mn-cs"/>
        </a:defRPr>
      </a:lvl3pPr>
      <a:lvl4pPr marL="1371204" algn="l" defTabSz="914136" rtl="0" eaLnBrk="1" latinLnBrk="0" hangingPunct="1">
        <a:defRPr sz="1799" kern="1200">
          <a:solidFill>
            <a:schemeClr val="tx1"/>
          </a:solidFill>
          <a:latin typeface="+mn-lt"/>
          <a:ea typeface="+mn-ea"/>
          <a:cs typeface="+mn-cs"/>
        </a:defRPr>
      </a:lvl4pPr>
      <a:lvl5pPr marL="1828272" algn="l" defTabSz="914136" rtl="0" eaLnBrk="1" latinLnBrk="0" hangingPunct="1">
        <a:defRPr sz="1799" kern="1200">
          <a:solidFill>
            <a:schemeClr val="tx1"/>
          </a:solidFill>
          <a:latin typeface="+mn-lt"/>
          <a:ea typeface="+mn-ea"/>
          <a:cs typeface="+mn-cs"/>
        </a:defRPr>
      </a:lvl5pPr>
      <a:lvl6pPr marL="2285340" algn="l" defTabSz="914136" rtl="0" eaLnBrk="1" latinLnBrk="0" hangingPunct="1">
        <a:defRPr sz="1799" kern="1200">
          <a:solidFill>
            <a:schemeClr val="tx1"/>
          </a:solidFill>
          <a:latin typeface="+mn-lt"/>
          <a:ea typeface="+mn-ea"/>
          <a:cs typeface="+mn-cs"/>
        </a:defRPr>
      </a:lvl6pPr>
      <a:lvl7pPr marL="2742407" algn="l" defTabSz="914136" rtl="0" eaLnBrk="1" latinLnBrk="0" hangingPunct="1">
        <a:defRPr sz="1799" kern="1200">
          <a:solidFill>
            <a:schemeClr val="tx1"/>
          </a:solidFill>
          <a:latin typeface="+mn-lt"/>
          <a:ea typeface="+mn-ea"/>
          <a:cs typeface="+mn-cs"/>
        </a:defRPr>
      </a:lvl7pPr>
      <a:lvl8pPr marL="3199476" algn="l" defTabSz="914136" rtl="0" eaLnBrk="1" latinLnBrk="0" hangingPunct="1">
        <a:defRPr sz="1799" kern="1200">
          <a:solidFill>
            <a:schemeClr val="tx1"/>
          </a:solidFill>
          <a:latin typeface="+mn-lt"/>
          <a:ea typeface="+mn-ea"/>
          <a:cs typeface="+mn-cs"/>
        </a:defRPr>
      </a:lvl8pPr>
      <a:lvl9pPr marL="3656544" algn="l" defTabSz="91413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3" Type="http://schemas.openxmlformats.org/officeDocument/2006/relationships/hyperlink" Target="mailto:robert.tompkins@hklaw.com" TargetMode="External"/><Relationship Id="rId2" Type="http://schemas.openxmlformats.org/officeDocument/2006/relationships/notesSlide" Target="../notesSlides/notesSlide50.xml"/><Relationship Id="rId1" Type="http://schemas.openxmlformats.org/officeDocument/2006/relationships/slideLayout" Target="../slideLayouts/slideLayout21.xml"/><Relationship Id="rId6" Type="http://schemas.openxmlformats.org/officeDocument/2006/relationships/hyperlink" Target="https://www.hklaw.com/en/professionals/g/georgewheeler-leila-s" TargetMode="External"/><Relationship Id="rId5" Type="http://schemas.openxmlformats.org/officeDocument/2006/relationships/hyperlink" Target="mailto:Leila.George-Wheeler@hklaw.com" TargetMode="External"/><Relationship Id="rId4" Type="http://schemas.openxmlformats.org/officeDocument/2006/relationships/hyperlink" Target="https://www.hklaw.com/en/professionals/t/tompkins-robert-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www.hklaw.com/en/insights/publications/2023/05/sba-issues-final-rule-on-ownership-and-control-changes-for-the-8"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hyperlink" Target="https://fedscoop.com/polaris-small-business-offerors-continue-to-grapple-with-sam-gov-submission-issues/" TargetMode="External"/><Relationship Id="rId2" Type="http://schemas.openxmlformats.org/officeDocument/2006/relationships/hyperlink" Target="https://federalnewsnetwork.com/reporters-notebook-jason-miller/2022/11/50000-companies-on-hold-because-of-gsas-uei-validation-problems/" TargetMode="Externa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7E707-FB18-34D4-4FB3-7E6F4542D609}"/>
              </a:ext>
            </a:extLst>
          </p:cNvPr>
          <p:cNvPicPr>
            <a:picLocks noChangeAspect="1"/>
          </p:cNvPicPr>
          <p:nvPr/>
        </p:nvPicPr>
        <p:blipFill>
          <a:blip r:embed="rId2"/>
          <a:stretch>
            <a:fillRect/>
          </a:stretch>
        </p:blipFill>
        <p:spPr>
          <a:xfrm>
            <a:off x="0" y="-1959429"/>
            <a:ext cx="12192000" cy="9144000"/>
          </a:xfrm>
          <a:prstGeom prst="rect">
            <a:avLst/>
          </a:prstGeom>
        </p:spPr>
      </p:pic>
    </p:spTree>
    <p:extLst>
      <p:ext uri="{BB962C8B-B14F-4D97-AF65-F5344CB8AC3E}">
        <p14:creationId xmlns:p14="http://schemas.microsoft.com/office/powerpoint/2010/main" val="386292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BB8986-6BED-4ACB-F735-646196FB65EC}"/>
              </a:ext>
            </a:extLst>
          </p:cNvPr>
          <p:cNvSpPr>
            <a:spLocks noGrp="1"/>
          </p:cNvSpPr>
          <p:nvPr>
            <p:ph type="body" sz="quarter" idx="11"/>
          </p:nvPr>
        </p:nvSpPr>
        <p:spPr/>
        <p:txBody>
          <a:bodyPr/>
          <a:lstStyle/>
          <a:p>
            <a:r>
              <a:rPr lang="en-US">
                <a:solidFill>
                  <a:schemeClr val="tx1"/>
                </a:solidFill>
              </a:rPr>
              <a:t>The Government limits “ND” participation in numerous respects:</a:t>
            </a:r>
          </a:p>
          <a:p>
            <a:pPr lvl="1"/>
            <a:r>
              <a:rPr lang="en-US" sz="1800">
                <a:solidFill>
                  <a:schemeClr val="tx1"/>
                </a:solidFill>
              </a:rPr>
              <a:t>Limits minority ownership % and rights – no control</a:t>
            </a:r>
          </a:p>
          <a:p>
            <a:pPr lvl="1"/>
            <a:r>
              <a:rPr lang="en-US" sz="1800">
                <a:solidFill>
                  <a:schemeClr val="tx1"/>
                </a:solidFill>
              </a:rPr>
              <a:t>Limits ability to participate in multiple 8(a)s</a:t>
            </a:r>
          </a:p>
          <a:p>
            <a:pPr lvl="1"/>
            <a:r>
              <a:rPr lang="en-US" sz="1800">
                <a:solidFill>
                  <a:schemeClr val="tx1"/>
                </a:solidFill>
              </a:rPr>
              <a:t>Limits ability to participate in contract performance (both in % and substance of the work)</a:t>
            </a:r>
          </a:p>
          <a:p>
            <a:pPr lvl="1"/>
            <a:r>
              <a:rPr lang="en-US" sz="1800">
                <a:solidFill>
                  <a:schemeClr val="tx1"/>
                </a:solidFill>
              </a:rPr>
              <a:t>Provides incentives to mentor by relaxing these requirements a bit</a:t>
            </a:r>
          </a:p>
          <a:p>
            <a:endParaRPr lang="en-US"/>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p:txBody>
          <a:bodyPr>
            <a:normAutofit fontScale="92500" lnSpcReduction="20000"/>
          </a:bodyPr>
          <a:lstStyle/>
          <a:p>
            <a:r>
              <a:rPr lang="en-US"/>
              <a:t>Limits on Non-Disadvantaged participants</a:t>
            </a:r>
            <a:endParaRPr lang="en-US" dirty="0"/>
          </a:p>
        </p:txBody>
      </p:sp>
    </p:spTree>
    <p:extLst>
      <p:ext uri="{BB962C8B-B14F-4D97-AF65-F5344CB8AC3E}">
        <p14:creationId xmlns:p14="http://schemas.microsoft.com/office/powerpoint/2010/main" val="27151801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A8418-DAE1-4234-A8E9-3128B3F7C610}"/>
              </a:ext>
            </a:extLst>
          </p:cNvPr>
          <p:cNvSpPr>
            <a:spLocks noGrp="1"/>
          </p:cNvSpPr>
          <p:nvPr>
            <p:ph type="body" sz="quarter" idx="11"/>
          </p:nvPr>
        </p:nvSpPr>
        <p:spPr>
          <a:xfrm>
            <a:off x="1086242" y="1796143"/>
            <a:ext cx="10013572" cy="4244524"/>
          </a:xfrm>
        </p:spPr>
        <p:txBody>
          <a:bodyPr>
            <a:normAutofit/>
          </a:bodyPr>
          <a:lstStyle/>
          <a:p>
            <a:pPr algn="l" fontAlgn="base"/>
            <a:r>
              <a:rPr lang="en-US" b="0" i="0">
                <a:effectLst/>
                <a:latin typeface="Montserrat" panose="00000500000000000000" pitchFamily="2" charset="0"/>
              </a:rPr>
              <a:t>In its April 2023 Final Rule, SBA clarified a perceived inconsistency in 13 C.F.R. § 125.8 regarding the requirement for mentor-protégé joint ventures to submit performance of work reports. </a:t>
            </a:r>
          </a:p>
          <a:p>
            <a:pPr algn="l" fontAlgn="base"/>
            <a:r>
              <a:rPr lang="en-US" b="0" i="0">
                <a:effectLst/>
                <a:latin typeface="Montserrat" panose="00000500000000000000" pitchFamily="2" charset="0"/>
              </a:rPr>
              <a:t>13 C.F.R. 125.8(b)(2)(xii) requires SBA-approved mentor-protégé joint ventures =to submit performance of work reports upon "completion" of every set-aside contract (always) </a:t>
            </a:r>
            <a:r>
              <a:rPr lang="en-US" b="1" i="0">
                <a:effectLst/>
                <a:latin typeface="Montserrat" panose="00000500000000000000" pitchFamily="2" charset="0"/>
              </a:rPr>
              <a:t>and</a:t>
            </a:r>
            <a:r>
              <a:rPr lang="en-US" b="0" i="0">
                <a:effectLst/>
                <a:latin typeface="Montserrat" panose="00000500000000000000" pitchFamily="2" charset="0"/>
              </a:rPr>
              <a:t>, 13 C.F.R. 125.8(h)(2) requires submission "upon request by SBA or the relevant contracting officer[.]"  </a:t>
            </a:r>
          </a:p>
          <a:p>
            <a:pPr algn="l" fontAlgn="base"/>
            <a:r>
              <a:rPr lang="en-US" b="0" i="0">
                <a:effectLst/>
                <a:latin typeface="Montserrat" panose="00000500000000000000" pitchFamily="2" charset="0"/>
              </a:rPr>
              <a:t>In its final rule, SBA clarified that the regulation is meant to require submission of these reports in </a:t>
            </a:r>
            <a:r>
              <a:rPr lang="en-US" b="1" i="0">
                <a:effectLst/>
                <a:latin typeface="Montserrat" panose="00000500000000000000" pitchFamily="2" charset="0"/>
              </a:rPr>
              <a:t>both</a:t>
            </a:r>
            <a:r>
              <a:rPr lang="en-US" b="0" i="0">
                <a:effectLst/>
                <a:latin typeface="Montserrat" panose="00000500000000000000" pitchFamily="2" charset="0"/>
              </a:rPr>
              <a:t> instances.</a:t>
            </a:r>
          </a:p>
          <a:p>
            <a:pPr algn="l" fontAlgn="base"/>
            <a:r>
              <a:rPr lang="en-US" b="0" i="1">
                <a:effectLst/>
                <a:latin typeface="Montserrat" panose="00000500000000000000" pitchFamily="2" charset="0"/>
              </a:rPr>
              <a:t>Takeaway</a:t>
            </a:r>
            <a:r>
              <a:rPr lang="en-US" b="0" i="0">
                <a:effectLst/>
                <a:latin typeface="Montserrat" panose="00000500000000000000" pitchFamily="2" charset="0"/>
              </a:rPr>
              <a:t>: </a:t>
            </a:r>
            <a:r>
              <a:rPr lang="en-US">
                <a:latin typeface="Montserrat" panose="00000500000000000000" pitchFamily="2" charset="0"/>
              </a:rPr>
              <a:t>A</a:t>
            </a:r>
            <a:r>
              <a:rPr lang="en-US" b="0" i="0">
                <a:effectLst/>
                <a:latin typeface="Montserrat" panose="00000500000000000000" pitchFamily="2" charset="0"/>
              </a:rPr>
              <a:t>dd language to JVA confirming commitment to providing performance of work reports not only at the end of contract performance but also upon request per (h)(2) (and obligating one another to cooperate in the preparation of any such requested reports).</a:t>
            </a:r>
          </a:p>
        </p:txBody>
      </p:sp>
      <p:sp>
        <p:nvSpPr>
          <p:cNvPr id="3" name="Text Placeholder 2">
            <a:extLst>
              <a:ext uri="{FF2B5EF4-FFF2-40B4-BE49-F238E27FC236}">
                <a16:creationId xmlns:a16="http://schemas.microsoft.com/office/drawing/2014/main" id="{320A9187-AAEB-4213-B75D-7D088A79C40E}"/>
              </a:ext>
            </a:extLst>
          </p:cNvPr>
          <p:cNvSpPr>
            <a:spLocks noGrp="1"/>
          </p:cNvSpPr>
          <p:nvPr>
            <p:ph type="body" sz="quarter" idx="10"/>
          </p:nvPr>
        </p:nvSpPr>
        <p:spPr/>
        <p:txBody>
          <a:bodyPr>
            <a:normAutofit/>
          </a:bodyPr>
          <a:lstStyle/>
          <a:p>
            <a:r>
              <a:rPr lang="en-US"/>
              <a:t>Submission of Performance of Work Reports</a:t>
            </a:r>
            <a:endParaRPr lang="en-US">
              <a:highlight>
                <a:srgbClr val="FFFF00"/>
              </a:highlight>
            </a:endParaRPr>
          </a:p>
        </p:txBody>
      </p:sp>
    </p:spTree>
    <p:extLst>
      <p:ext uri="{BB962C8B-B14F-4D97-AF65-F5344CB8AC3E}">
        <p14:creationId xmlns:p14="http://schemas.microsoft.com/office/powerpoint/2010/main" val="23561525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9434D6-467A-61EA-CD10-CEBFE9D52396}"/>
              </a:ext>
            </a:extLst>
          </p:cNvPr>
          <p:cNvSpPr>
            <a:spLocks noGrp="1"/>
          </p:cNvSpPr>
          <p:nvPr>
            <p:ph type="body" sz="quarter" idx="11"/>
          </p:nvPr>
        </p:nvSpPr>
        <p:spPr>
          <a:xfrm>
            <a:off x="1086242" y="2177143"/>
            <a:ext cx="10013572" cy="3863524"/>
          </a:xfrm>
        </p:spPr>
        <p:txBody>
          <a:bodyPr/>
          <a:lstStyle/>
          <a:p>
            <a:r>
              <a:rPr lang="en-US"/>
              <a:t>A JV Agreement which fails to contain the required terms can result in a finding of </a:t>
            </a:r>
            <a:r>
              <a:rPr lang="en-US" b="1" u="sng"/>
              <a:t>affiliation</a:t>
            </a:r>
            <a:r>
              <a:rPr lang="en-US"/>
              <a:t> between the joint venture partners, rendering the joint venture ineligible for award</a:t>
            </a:r>
          </a:p>
          <a:p>
            <a:r>
              <a:rPr lang="en-US"/>
              <a:t>There has been an uptick in size protests (as SBA expected) of JV arrangements on this basis… </a:t>
            </a:r>
          </a:p>
          <a:p>
            <a:endParaRPr lang="en-US"/>
          </a:p>
          <a:p>
            <a:endParaRPr lang="en-US"/>
          </a:p>
        </p:txBody>
      </p:sp>
      <p:sp>
        <p:nvSpPr>
          <p:cNvPr id="3" name="Content Placeholder 2"/>
          <p:cNvSpPr>
            <a:spLocks noGrp="1"/>
          </p:cNvSpPr>
          <p:nvPr>
            <p:ph type="body" sz="quarter" idx="10"/>
          </p:nvPr>
        </p:nvSpPr>
        <p:spPr>
          <a:xfrm>
            <a:off x="1098132" y="599563"/>
            <a:ext cx="10013573" cy="835538"/>
          </a:xfrm>
        </p:spPr>
        <p:txBody>
          <a:bodyPr>
            <a:normAutofit lnSpcReduction="10000"/>
          </a:bodyPr>
          <a:lstStyle/>
          <a:p>
            <a:r>
              <a:rPr lang="en-US" sz="2800"/>
              <a:t>What if the JV Agreement Does Not Meet the Requirements? </a:t>
            </a:r>
            <a:endParaRPr lang="en-US" sz="2800" dirty="0"/>
          </a:p>
        </p:txBody>
      </p:sp>
    </p:spTree>
    <p:extLst>
      <p:ext uri="{BB962C8B-B14F-4D97-AF65-F5344CB8AC3E}">
        <p14:creationId xmlns:p14="http://schemas.microsoft.com/office/powerpoint/2010/main" val="1593260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DB435-BB87-6528-D43B-0FBAEB290716}"/>
              </a:ext>
            </a:extLst>
          </p:cNvPr>
          <p:cNvSpPr>
            <a:spLocks noGrp="1"/>
          </p:cNvSpPr>
          <p:nvPr>
            <p:ph type="body" sz="quarter" idx="11"/>
          </p:nvPr>
        </p:nvSpPr>
        <p:spPr>
          <a:xfrm>
            <a:off x="1086242" y="1926771"/>
            <a:ext cx="10013572" cy="4113896"/>
          </a:xfrm>
        </p:spPr>
        <p:txBody>
          <a:bodyPr>
            <a:normAutofit fontScale="92500" lnSpcReduction="20000"/>
          </a:bodyPr>
          <a:lstStyle/>
          <a:p>
            <a:r>
              <a:rPr lang="en-US" i="1"/>
              <a:t>Focus Revision Partners</a:t>
            </a:r>
            <a:r>
              <a:rPr lang="en-US"/>
              <a:t>, SBA No. SIZ-6188 (2023) (OHA reverses Area Office's determination and concludes that Mentor-Protégé JV ineligible for small business set-aside procurement)</a:t>
            </a:r>
          </a:p>
          <a:p>
            <a:r>
              <a:rPr lang="en-US"/>
              <a:t>Mentor-Protégé JV Agreement did not provide sufficient detail pertaining to the </a:t>
            </a:r>
            <a:r>
              <a:rPr lang="en-US" b="1"/>
              <a:t>instant procurement </a:t>
            </a:r>
            <a:r>
              <a:rPr lang="en-US"/>
              <a:t>to meet the requirements of 13 C.F.R. § 125.8(b)(2) and (c); </a:t>
            </a:r>
          </a:p>
          <a:p>
            <a:pPr lvl="1"/>
            <a:r>
              <a:rPr lang="en-US" sz="1900">
                <a:latin typeface="Montserrat" panose="00000500000000000000" pitchFamily="2" charset="0"/>
              </a:rPr>
              <a:t>JV Agreement drafted several years before the current procurement and only referenced an unrelated procurement</a:t>
            </a:r>
          </a:p>
          <a:p>
            <a:r>
              <a:rPr lang="en-US"/>
              <a:t>JV Addendum was not signed, was not created until </a:t>
            </a:r>
            <a:r>
              <a:rPr lang="en-US" b="1"/>
              <a:t>after </a:t>
            </a:r>
            <a:r>
              <a:rPr lang="en-US"/>
              <a:t>date of final proposal revisions, and </a:t>
            </a:r>
          </a:p>
          <a:p>
            <a:r>
              <a:rPr lang="en-US"/>
              <a:t>JV Agreement, even with addendum, </a:t>
            </a:r>
            <a:r>
              <a:rPr lang="en-US" b="1"/>
              <a:t>did not describe in sufficient detail </a:t>
            </a:r>
            <a:r>
              <a:rPr lang="en-US"/>
              <a:t>each party's duties with regard to the project, even under the relaxed standards applicable to an indefinite quantity contract</a:t>
            </a:r>
          </a:p>
          <a:p>
            <a:pPr lvl="1"/>
            <a:r>
              <a:rPr lang="en-US" sz="1900">
                <a:latin typeface="Montserrat" panose="00000500000000000000" pitchFamily="2" charset="0"/>
              </a:rPr>
              <a:t>JV Addendum merely indicates that protégé’s role “must be more than administrative or ministerial” and that Responsible Manager will “ensure” that protégé will perform “at least 40%” of the total work.</a:t>
            </a:r>
          </a:p>
        </p:txBody>
      </p:sp>
      <p:sp>
        <p:nvSpPr>
          <p:cNvPr id="3" name="Content Placeholder 2"/>
          <p:cNvSpPr>
            <a:spLocks noGrp="1"/>
          </p:cNvSpPr>
          <p:nvPr>
            <p:ph type="body" sz="quarter" idx="10"/>
          </p:nvPr>
        </p:nvSpPr>
        <p:spPr/>
        <p:txBody>
          <a:bodyPr>
            <a:normAutofit/>
          </a:bodyPr>
          <a:lstStyle/>
          <a:p>
            <a:r>
              <a:rPr lang="en-US"/>
              <a:t>SBA’s Joint Venture Affiliation: Case Study</a:t>
            </a:r>
            <a:endParaRPr lang="en-US" dirty="0"/>
          </a:p>
        </p:txBody>
      </p:sp>
    </p:spTree>
    <p:extLst>
      <p:ext uri="{BB962C8B-B14F-4D97-AF65-F5344CB8AC3E}">
        <p14:creationId xmlns:p14="http://schemas.microsoft.com/office/powerpoint/2010/main" val="9157408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DB435-BB87-6528-D43B-0FBAEB290716}"/>
              </a:ext>
            </a:extLst>
          </p:cNvPr>
          <p:cNvSpPr>
            <a:spLocks noGrp="1"/>
          </p:cNvSpPr>
          <p:nvPr>
            <p:ph type="body" sz="quarter" idx="11"/>
          </p:nvPr>
        </p:nvSpPr>
        <p:spPr>
          <a:xfrm>
            <a:off x="1086242" y="1926771"/>
            <a:ext cx="10013572" cy="4113896"/>
          </a:xfrm>
        </p:spPr>
        <p:txBody>
          <a:bodyPr>
            <a:normAutofit/>
          </a:bodyPr>
          <a:lstStyle/>
          <a:p>
            <a:r>
              <a:rPr lang="en-US" i="1"/>
              <a:t>SysCom, Inc.</a:t>
            </a:r>
            <a:r>
              <a:rPr lang="en-US"/>
              <a:t>, SBA No. SIZ-6195 (2023) (OHA reverses Area Office's determination and concludes that 8(a) JV not small for instant procurement)</a:t>
            </a:r>
          </a:p>
          <a:p>
            <a:r>
              <a:rPr lang="en-US"/>
              <a:t>8(a) JV Agreement properly designated 8(a) as Managing Venturer applicable Michigan law also required firm's Operating Agreement to make that designation and JV did not have operating agreement or any other similar document that made that designation</a:t>
            </a:r>
          </a:p>
          <a:p>
            <a:r>
              <a:rPr lang="en-US"/>
              <a:t>JV's bylaws required a "majority" of two-person board for a quorum, which impersmissibly allowed non 8(a) to exert </a:t>
            </a:r>
            <a:r>
              <a:rPr lang="en-US" b="1"/>
              <a:t>negative control </a:t>
            </a:r>
            <a:r>
              <a:rPr lang="en-US"/>
              <a:t>over 8(a) JV.</a:t>
            </a:r>
          </a:p>
        </p:txBody>
      </p:sp>
      <p:sp>
        <p:nvSpPr>
          <p:cNvPr id="3" name="Content Placeholder 2"/>
          <p:cNvSpPr>
            <a:spLocks noGrp="1"/>
          </p:cNvSpPr>
          <p:nvPr>
            <p:ph type="body" sz="quarter" idx="10"/>
          </p:nvPr>
        </p:nvSpPr>
        <p:spPr/>
        <p:txBody>
          <a:bodyPr>
            <a:normAutofit/>
          </a:bodyPr>
          <a:lstStyle/>
          <a:p>
            <a:r>
              <a:rPr lang="en-US"/>
              <a:t>SBA’s Joint Venture Affiliation: Case Study</a:t>
            </a:r>
            <a:endParaRPr lang="en-US" dirty="0"/>
          </a:p>
        </p:txBody>
      </p:sp>
    </p:spTree>
    <p:extLst>
      <p:ext uri="{BB962C8B-B14F-4D97-AF65-F5344CB8AC3E}">
        <p14:creationId xmlns:p14="http://schemas.microsoft.com/office/powerpoint/2010/main" val="12204274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290BB-FC47-4757-A71C-6F01E6C341D0}"/>
              </a:ext>
            </a:extLst>
          </p:cNvPr>
          <p:cNvSpPr>
            <a:spLocks noGrp="1"/>
          </p:cNvSpPr>
          <p:nvPr>
            <p:ph type="body" sz="quarter" idx="11"/>
          </p:nvPr>
        </p:nvSpPr>
        <p:spPr/>
        <p:txBody>
          <a:bodyPr/>
          <a:lstStyle/>
          <a:p>
            <a:pPr marL="457200" marR="0" lvl="0" indent="-457200" algn="l" defTabSz="91413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1" u="none" strike="noStrike" kern="1200" cap="none" spc="0" normalizeH="0" baseline="0" noProof="0">
                <a:ln>
                  <a:noFill/>
                </a:ln>
                <a:solidFill>
                  <a:srgbClr val="767171"/>
                </a:solidFill>
                <a:effectLst/>
                <a:uLnTx/>
                <a:uFillTx/>
                <a:latin typeface="Trebuchet MS" panose="020B0703020202090204" pitchFamily="34" charset="0"/>
                <a:ea typeface="+mn-ea"/>
                <a:cs typeface="+mn-cs"/>
              </a:rPr>
              <a:t>See, e.g.</a:t>
            </a:r>
            <a:r>
              <a:rPr kumimoji="0" lang="en-US" sz="2800" b="0"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 </a:t>
            </a:r>
            <a:r>
              <a:rPr kumimoji="0" lang="en-US" sz="2800" b="1" i="1" u="none" strike="noStrike" kern="1200" cap="none" spc="0" normalizeH="0" baseline="0" noProof="0">
                <a:ln>
                  <a:noFill/>
                </a:ln>
                <a:solidFill>
                  <a:srgbClr val="767171"/>
                </a:solidFill>
                <a:effectLst/>
                <a:uLnTx/>
                <a:uFillTx/>
                <a:latin typeface="Trebuchet MS" panose="020B0703020202090204" pitchFamily="34" charset="0"/>
                <a:ea typeface="+mn-ea"/>
                <a:cs typeface="+mn-cs"/>
              </a:rPr>
              <a:t>Klutina River Contractors</a:t>
            </a:r>
            <a:r>
              <a:rPr kumimoji="0" lang="en-US" sz="2800" b="1"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 SBA No. SIZ-6117 (Aug. 2021) </a:t>
            </a:r>
            <a:r>
              <a:rPr kumimoji="0" lang="en-US" sz="2800" b="0"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(finding joint venture agreement </a:t>
            </a:r>
            <a:r>
              <a:rPr kumimoji="0" lang="en-US" sz="2800" b="0" i="0" u="sng" strike="noStrike" kern="1200" cap="none" spc="0" normalizeH="0" baseline="0" noProof="0">
                <a:ln>
                  <a:noFill/>
                </a:ln>
                <a:solidFill>
                  <a:srgbClr val="767171"/>
                </a:solidFill>
                <a:effectLst/>
                <a:uLnTx/>
                <a:uFillTx/>
                <a:latin typeface="Trebuchet MS" panose="020B0703020202090204" pitchFamily="34" charset="0"/>
                <a:ea typeface="+mn-ea"/>
                <a:cs typeface="+mn-cs"/>
              </a:rPr>
              <a:t>did</a:t>
            </a:r>
            <a:r>
              <a:rPr kumimoji="0" lang="en-US" sz="2800" b="0"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 set forth a specific purpose of the JV (</a:t>
            </a:r>
            <a:r>
              <a:rPr kumimoji="0" lang="en-US" sz="2800" b="1"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13 C.F.R. § 125.8(b)(2)(i)</a:t>
            </a:r>
            <a:r>
              <a:rPr kumimoji="0" lang="en-US" sz="2800" b="0"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 and </a:t>
            </a:r>
            <a:r>
              <a:rPr kumimoji="0" lang="en-US" sz="2800" b="0" i="0" u="sng" strike="noStrike" kern="1200" cap="none" spc="0" normalizeH="0" baseline="0" noProof="0">
                <a:ln>
                  <a:noFill/>
                </a:ln>
                <a:solidFill>
                  <a:srgbClr val="767171"/>
                </a:solidFill>
                <a:effectLst/>
                <a:uLnTx/>
                <a:uFillTx/>
                <a:latin typeface="Trebuchet MS" panose="020B0703020202090204" pitchFamily="34" charset="0"/>
                <a:ea typeface="+mn-ea"/>
                <a:cs typeface="+mn-cs"/>
              </a:rPr>
              <a:t>did</a:t>
            </a:r>
            <a:r>
              <a:rPr kumimoji="0" lang="en-US" sz="2800" b="0"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 sufficiently itemize all major equipment, facilities, and resources for an IDIQ contract (</a:t>
            </a:r>
            <a:r>
              <a:rPr kumimoji="0" lang="en-US" sz="2800" b="1"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13 C.F.R. § 125.8(b)(2)(vi)</a:t>
            </a:r>
            <a:r>
              <a:rPr kumimoji="0" lang="en-US" sz="2800" b="0" i="0" u="none" strike="noStrike" kern="1200" cap="none" spc="0" normalizeH="0" baseline="0" noProof="0">
                <a:ln>
                  <a:noFill/>
                </a:ln>
                <a:solidFill>
                  <a:srgbClr val="767171"/>
                </a:solidFill>
                <a:effectLst/>
                <a:uLnTx/>
                <a:uFillTx/>
                <a:latin typeface="Trebuchet MS" panose="020B0703020202090204" pitchFamily="34" charset="0"/>
                <a:ea typeface="+mn-ea"/>
                <a:cs typeface="+mn-cs"/>
              </a:rPr>
              <a:t>) &amp; thus Area Office clearly erred in finding joint venture partners affiliated on this basis)</a:t>
            </a:r>
          </a:p>
          <a:p>
            <a:endParaRPr lang="en-US"/>
          </a:p>
        </p:txBody>
      </p:sp>
      <p:sp>
        <p:nvSpPr>
          <p:cNvPr id="3" name="Text Placeholder 2">
            <a:extLst>
              <a:ext uri="{FF2B5EF4-FFF2-40B4-BE49-F238E27FC236}">
                <a16:creationId xmlns:a16="http://schemas.microsoft.com/office/drawing/2014/main" id="{D6DDA5A7-EB94-4465-B795-AA94AEDB82F8}"/>
              </a:ext>
            </a:extLst>
          </p:cNvPr>
          <p:cNvSpPr>
            <a:spLocks noGrp="1"/>
          </p:cNvSpPr>
          <p:nvPr>
            <p:ph type="body" sz="quarter" idx="10"/>
          </p:nvPr>
        </p:nvSpPr>
        <p:spPr/>
        <p:txBody>
          <a:bodyPr/>
          <a:lstStyle/>
          <a:p>
            <a:r>
              <a:rPr lang="en-US"/>
              <a:t>IDIQs and JV Agreements</a:t>
            </a:r>
          </a:p>
        </p:txBody>
      </p:sp>
    </p:spTree>
    <p:extLst>
      <p:ext uri="{BB962C8B-B14F-4D97-AF65-F5344CB8AC3E}">
        <p14:creationId xmlns:p14="http://schemas.microsoft.com/office/powerpoint/2010/main" val="32392414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A1547A-0274-61BC-BA16-8A73565B1C56}"/>
              </a:ext>
            </a:extLst>
          </p:cNvPr>
          <p:cNvSpPr>
            <a:spLocks noGrp="1"/>
          </p:cNvSpPr>
          <p:nvPr>
            <p:ph type="body" sz="quarter" idx="11"/>
          </p:nvPr>
        </p:nvSpPr>
        <p:spPr>
          <a:xfrm>
            <a:off x="1086242" y="1839685"/>
            <a:ext cx="10013572" cy="4200981"/>
          </a:xfrm>
        </p:spPr>
        <p:txBody>
          <a:bodyPr>
            <a:normAutofit fontScale="92500" lnSpcReduction="10000"/>
          </a:bodyPr>
          <a:lstStyle/>
          <a:p>
            <a:r>
              <a:rPr lang="en-US"/>
              <a:t>DSC-EMI Maintenance Solutions, LLC, Native Energy &amp; Technology, Inc., SBA No. SIZ-6096 (May 2021) (affirming Area Office determination that JVA did not comply with requirements for such agreements because it failed to identify the responsibilities of the parties for providing an important component of the work on the contract resulting from the solicitation)</a:t>
            </a:r>
          </a:p>
          <a:p>
            <a:pPr lvl="1"/>
            <a:r>
              <a:rPr lang="en-US" sz="1900">
                <a:latin typeface="Montserrat" panose="00000500000000000000" pitchFamily="2" charset="0"/>
              </a:rPr>
              <a:t>Therefore, joint venture not eligible for the exemption from affiliation afforded qualified joint ventures under 13 C.F.R. § 121.103(g)</a:t>
            </a:r>
          </a:p>
          <a:p>
            <a:r>
              <a:rPr lang="en-US"/>
              <a:t>KTS Solutions, Inc., SBA No. CVE-146-P (Feb. 2020) (finding JVA did not meet the requirements of 13 C.F.R. § 125.18(b)(2)(vi) and (vii) because the agreement failed to itemize equipment to be used in performance of the contract; did not specify the parties’ responsibilities regarding contract negotiation, source of labor, and performance; and omitted any description of the tasks that each JV member would perform on the contract, or which employees of each member would perform those functions)</a:t>
            </a:r>
          </a:p>
          <a:p>
            <a:pPr lvl="1"/>
            <a:r>
              <a:rPr lang="en-US" sz="1900">
                <a:latin typeface="Montserrat" panose="00000500000000000000" pitchFamily="2" charset="0"/>
              </a:rPr>
              <a:t>Contents of a JV agreement particular to an IDIQ effort</a:t>
            </a:r>
          </a:p>
          <a:p>
            <a:r>
              <a:rPr lang="en-US"/>
              <a:t>Gray Venture, LLC, SBA No. VET-276 (July 21, 2022)</a:t>
            </a:r>
          </a:p>
          <a:p>
            <a:endParaRPr lang="en-US"/>
          </a:p>
        </p:txBody>
      </p:sp>
      <p:sp>
        <p:nvSpPr>
          <p:cNvPr id="3" name="Content Placeholder 2"/>
          <p:cNvSpPr>
            <a:spLocks noGrp="1"/>
          </p:cNvSpPr>
          <p:nvPr>
            <p:ph type="body" sz="quarter" idx="10"/>
          </p:nvPr>
        </p:nvSpPr>
        <p:spPr/>
        <p:txBody>
          <a:bodyPr>
            <a:normAutofit fontScale="85000" lnSpcReduction="10000"/>
          </a:bodyPr>
          <a:lstStyle/>
          <a:p>
            <a:r>
              <a:rPr lang="en-US"/>
              <a:t>SBA’s Joint Venture Affiliation: More Case Studies</a:t>
            </a:r>
            <a:endParaRPr lang="en-US" dirty="0"/>
          </a:p>
        </p:txBody>
      </p:sp>
    </p:spTree>
    <p:extLst>
      <p:ext uri="{BB962C8B-B14F-4D97-AF65-F5344CB8AC3E}">
        <p14:creationId xmlns:p14="http://schemas.microsoft.com/office/powerpoint/2010/main" val="25969340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98595F-D225-08CF-4FB4-0816D25557E6}"/>
              </a:ext>
            </a:extLst>
          </p:cNvPr>
          <p:cNvSpPr>
            <a:spLocks noGrp="1"/>
          </p:cNvSpPr>
          <p:nvPr>
            <p:ph type="body" sz="quarter" idx="11"/>
          </p:nvPr>
        </p:nvSpPr>
        <p:spPr>
          <a:xfrm>
            <a:off x="1089214" y="1785257"/>
            <a:ext cx="10013572" cy="4605566"/>
          </a:xfrm>
        </p:spPr>
        <p:txBody>
          <a:bodyPr>
            <a:normAutofit/>
          </a:bodyPr>
          <a:lstStyle/>
          <a:p>
            <a:r>
              <a:rPr lang="en-US"/>
              <a:t>Procuring agencies are prohibited from requiring the protégé firm to individually meet the same evaluation or responsibility criteria as that required of other offerors generally. </a:t>
            </a:r>
            <a:r>
              <a:rPr lang="en-US" sz="1900">
                <a:latin typeface="Montserrat" panose="00000500000000000000" pitchFamily="2" charset="0"/>
              </a:rPr>
              <a:t>13 C.F.R. § 125.8(e)</a:t>
            </a:r>
          </a:p>
          <a:p>
            <a:pPr lvl="1"/>
            <a:r>
              <a:rPr lang="en-US" sz="1900">
                <a:latin typeface="Montserrat" panose="00000500000000000000" pitchFamily="2" charset="0"/>
              </a:rPr>
              <a:t>Agencies </a:t>
            </a:r>
            <a:r>
              <a:rPr lang="en-US" sz="1900" b="1">
                <a:latin typeface="Montserrat" panose="00000500000000000000" pitchFamily="2" charset="0"/>
              </a:rPr>
              <a:t>must</a:t>
            </a:r>
            <a:r>
              <a:rPr lang="en-US" sz="1900">
                <a:latin typeface="Montserrat" panose="00000500000000000000" pitchFamily="2" charset="0"/>
              </a:rPr>
              <a:t> consider the </a:t>
            </a:r>
            <a:r>
              <a:rPr lang="en-US" sz="1900" b="1">
                <a:latin typeface="Montserrat" panose="00000500000000000000" pitchFamily="2" charset="0"/>
              </a:rPr>
              <a:t>separate</a:t>
            </a:r>
            <a:r>
              <a:rPr lang="en-US" sz="1900">
                <a:latin typeface="Montserrat" panose="00000500000000000000" pitchFamily="2" charset="0"/>
              </a:rPr>
              <a:t> experience of the JV members in determining whether the JV meets the solicitation’s requirements</a:t>
            </a:r>
          </a:p>
          <a:p>
            <a:r>
              <a:rPr lang="en-US"/>
              <a:t>“The reason that any small business joint ventures with another business entity, whether a mentor-protégé joint venture or a joint venture with another small business concern, is because it cannot meet all performance requirements by itself and seeks to gain experience through the help of its joint venture partner.”</a:t>
            </a:r>
          </a:p>
          <a:p>
            <a:pPr lvl="1"/>
            <a:r>
              <a:rPr lang="en-US" sz="1900">
                <a:latin typeface="Montserrat" panose="00000500000000000000" pitchFamily="2" charset="0"/>
              </a:rPr>
              <a:t>Unreasonable to require the protégé firm itself to have the same level of past performance and experience (either in $, # of contracts performed, years of experience, or otherwise) as its large business mentor</a:t>
            </a:r>
            <a:endParaRPr lang="en-US"/>
          </a:p>
          <a:p>
            <a:endParaRPr lang="en-US"/>
          </a:p>
        </p:txBody>
      </p:sp>
      <p:sp>
        <p:nvSpPr>
          <p:cNvPr id="3" name="Content Placeholder 2"/>
          <p:cNvSpPr>
            <a:spLocks noGrp="1"/>
          </p:cNvSpPr>
          <p:nvPr>
            <p:ph type="body" sz="quarter" idx="10"/>
          </p:nvPr>
        </p:nvSpPr>
        <p:spPr>
          <a:xfrm>
            <a:off x="1098132" y="832409"/>
            <a:ext cx="10013573" cy="963734"/>
          </a:xfrm>
        </p:spPr>
        <p:txBody>
          <a:bodyPr>
            <a:normAutofit lnSpcReduction="10000"/>
          </a:bodyPr>
          <a:lstStyle/>
          <a:p>
            <a:r>
              <a:rPr lang="en-US" sz="3200"/>
              <a:t>Joint Ventures: Experience &amp; Past Performance</a:t>
            </a:r>
            <a:endParaRPr lang="en-US" dirty="0"/>
          </a:p>
        </p:txBody>
      </p:sp>
    </p:spTree>
    <p:extLst>
      <p:ext uri="{BB962C8B-B14F-4D97-AF65-F5344CB8AC3E}">
        <p14:creationId xmlns:p14="http://schemas.microsoft.com/office/powerpoint/2010/main" val="9339158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164B4C-ED09-4046-C1E9-F738D0EE98C3}"/>
              </a:ext>
            </a:extLst>
          </p:cNvPr>
          <p:cNvSpPr>
            <a:spLocks noGrp="1"/>
          </p:cNvSpPr>
          <p:nvPr>
            <p:ph type="body" sz="quarter" idx="11"/>
          </p:nvPr>
        </p:nvSpPr>
        <p:spPr>
          <a:xfrm>
            <a:off x="1086242" y="1992085"/>
            <a:ext cx="10013572" cy="4048581"/>
          </a:xfrm>
        </p:spPr>
        <p:txBody>
          <a:bodyPr>
            <a:normAutofit/>
          </a:bodyPr>
          <a:lstStyle/>
          <a:p>
            <a:r>
              <a:rPr lang="en-US" u="sng"/>
              <a:t>Potential Pre-Award Protest</a:t>
            </a:r>
            <a:r>
              <a:rPr lang="en-US"/>
              <a:t>: If the terms of a solicitation attempt to restrict the agency’s evaluation of JV’s capabilities, past performance, and/or experience to the JV itself OR to the protégé member of the JV</a:t>
            </a:r>
          </a:p>
          <a:p>
            <a:pPr lvl="1"/>
            <a:r>
              <a:rPr lang="en-US" sz="1800">
                <a:latin typeface="Montserrat" panose="00000500000000000000" pitchFamily="2" charset="0"/>
              </a:rPr>
              <a:t>See, e.g., Innovate Now, LLC, B-419546 (Apr. 2021) (sustaining protest challenging solicitation requirement that protégé members of a joint venture have the same level of experience as other offerors)</a:t>
            </a:r>
          </a:p>
          <a:p>
            <a:pPr lvl="1"/>
            <a:r>
              <a:rPr lang="en-US" sz="1800">
                <a:latin typeface="Montserrat" panose="00000500000000000000" pitchFamily="2" charset="0"/>
              </a:rPr>
              <a:t>Computer World Services Corp., B-419956.18 (Nov. 2021) (sustaining protest challenging solicitation terms that restricted the number of experience examples that may be submitted by a large business mentor) </a:t>
            </a:r>
          </a:p>
          <a:p>
            <a:pPr marL="0" indent="0">
              <a:buNone/>
            </a:pPr>
            <a:endParaRPr lang="en-US"/>
          </a:p>
        </p:txBody>
      </p:sp>
      <p:sp>
        <p:nvSpPr>
          <p:cNvPr id="3" name="Content Placeholder 2"/>
          <p:cNvSpPr>
            <a:spLocks noGrp="1"/>
          </p:cNvSpPr>
          <p:nvPr>
            <p:ph type="body" sz="quarter" idx="10"/>
          </p:nvPr>
        </p:nvSpPr>
        <p:spPr>
          <a:xfrm>
            <a:off x="1098133" y="832409"/>
            <a:ext cx="10001682" cy="887534"/>
          </a:xfrm>
        </p:spPr>
        <p:txBody>
          <a:bodyPr>
            <a:normAutofit fontScale="92500" lnSpcReduction="10000"/>
          </a:bodyPr>
          <a:lstStyle/>
          <a:p>
            <a:r>
              <a:rPr lang="en-US"/>
              <a:t>Joint Ventures: Experience and Past Performance - Recent GAO Cases</a:t>
            </a:r>
            <a:endParaRPr lang="en-US" dirty="0"/>
          </a:p>
        </p:txBody>
      </p:sp>
    </p:spTree>
    <p:extLst>
      <p:ext uri="{BB962C8B-B14F-4D97-AF65-F5344CB8AC3E}">
        <p14:creationId xmlns:p14="http://schemas.microsoft.com/office/powerpoint/2010/main" val="6324765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164B4C-ED09-4046-C1E9-F738D0EE98C3}"/>
              </a:ext>
            </a:extLst>
          </p:cNvPr>
          <p:cNvSpPr>
            <a:spLocks noGrp="1"/>
          </p:cNvSpPr>
          <p:nvPr>
            <p:ph type="body" sz="quarter" idx="11"/>
          </p:nvPr>
        </p:nvSpPr>
        <p:spPr>
          <a:xfrm>
            <a:off x="1086242" y="1480457"/>
            <a:ext cx="10013572" cy="4560209"/>
          </a:xfrm>
        </p:spPr>
        <p:txBody>
          <a:bodyPr>
            <a:normAutofit fontScale="92500" lnSpcReduction="10000"/>
          </a:bodyPr>
          <a:lstStyle/>
          <a:p>
            <a:r>
              <a:rPr lang="en-US">
                <a:latin typeface="Montserrat" panose="00000500000000000000" pitchFamily="2" charset="0"/>
              </a:rPr>
              <a:t>AttainX, Inc., B-421416.2, (Jan 23, 2023) (agency violated SBA regulations for mentor-protégé  JVs by failing to evaluate experience of individual members of 8(a) JV awardee when JV, itself, lacked experience)</a:t>
            </a:r>
          </a:p>
          <a:p>
            <a:pPr lvl="1"/>
            <a:r>
              <a:rPr lang="en-US" sz="2000">
                <a:latin typeface="Montserrat" panose="00000500000000000000" pitchFamily="2" charset="0"/>
              </a:rPr>
              <a:t>Awardee, MiamiTSPi is a tribally-owned 8(a) SBA-certified JV consisting of 8(a) SB - Miami Technology Solutions, LLC (MTS) and minority member Technology Solutions Provider, Inc. (TSPi)</a:t>
            </a:r>
          </a:p>
          <a:p>
            <a:pPr lvl="2"/>
            <a:r>
              <a:rPr lang="en-US" sz="1600">
                <a:latin typeface="Montserrat" panose="00000500000000000000" pitchFamily="2" charset="0"/>
              </a:rPr>
              <a:t>One experience example was from a different JV – MTSPi, LLC</a:t>
            </a:r>
          </a:p>
          <a:p>
            <a:pPr lvl="3"/>
            <a:r>
              <a:rPr lang="en-US" sz="1400">
                <a:latin typeface="Montserrat" panose="00000500000000000000" pitchFamily="2" charset="0"/>
              </a:rPr>
              <a:t>Although MTS and TSPi were members of this JV, it was managed by TSPi</a:t>
            </a:r>
          </a:p>
          <a:p>
            <a:pPr lvl="2"/>
            <a:r>
              <a:rPr lang="en-US" sz="1600">
                <a:latin typeface="Montserrat" panose="00000500000000000000" pitchFamily="2" charset="0"/>
              </a:rPr>
              <a:t>One experience example was from TSPi</a:t>
            </a:r>
            <a:endParaRPr lang="en-US" sz="2000">
              <a:latin typeface="Montserrat" panose="00000500000000000000" pitchFamily="2" charset="0"/>
            </a:endParaRPr>
          </a:p>
          <a:p>
            <a:pPr lvl="1"/>
            <a:r>
              <a:rPr lang="en-US" sz="2000">
                <a:latin typeface="Montserrat" panose="00000500000000000000" pitchFamily="2" charset="0"/>
              </a:rPr>
              <a:t>Protester argued improper evaluation of awardee’s experience because both only related to work by the minority JV member TSPi and should have assessed risk because managing protégé member MTS did not have any similar experience but will have to manage at least 40% of the contract </a:t>
            </a:r>
          </a:p>
          <a:p>
            <a:pPr lvl="1"/>
            <a:r>
              <a:rPr lang="en-US" sz="2200">
                <a:latin typeface="Montserrat" panose="00000500000000000000" pitchFamily="2" charset="0"/>
              </a:rPr>
              <a:t>GAO: Because MiamiTSPi did not submit experience for the joint venture and the agency’s evaluation is based on a consideration of only one joint venture member’s experience, we conclude that the agency failed to properly evaluate MiamiTSPi’s quotation in accordance with SBA regulations.</a:t>
            </a:r>
            <a:endParaRPr lang="en-US" sz="2200">
              <a:highlight>
                <a:srgbClr val="FFFF00"/>
              </a:highlight>
              <a:latin typeface="Montserrat" panose="00000500000000000000" pitchFamily="2" charset="0"/>
            </a:endParaRPr>
          </a:p>
          <a:p>
            <a:endParaRPr lang="en-US"/>
          </a:p>
        </p:txBody>
      </p:sp>
      <p:sp>
        <p:nvSpPr>
          <p:cNvPr id="3" name="Content Placeholder 2"/>
          <p:cNvSpPr>
            <a:spLocks noGrp="1"/>
          </p:cNvSpPr>
          <p:nvPr>
            <p:ph type="body" sz="quarter" idx="10"/>
          </p:nvPr>
        </p:nvSpPr>
        <p:spPr>
          <a:xfrm>
            <a:off x="1098133" y="832409"/>
            <a:ext cx="10001682" cy="528305"/>
          </a:xfrm>
        </p:spPr>
        <p:txBody>
          <a:bodyPr>
            <a:normAutofit lnSpcReduction="10000"/>
          </a:bodyPr>
          <a:lstStyle/>
          <a:p>
            <a:r>
              <a:rPr lang="en-US"/>
              <a:t>Recent GAO Cases Contd.</a:t>
            </a:r>
            <a:endParaRPr lang="en-US" dirty="0">
              <a:highlight>
                <a:srgbClr val="FFFF00"/>
              </a:highlight>
            </a:endParaRPr>
          </a:p>
        </p:txBody>
      </p:sp>
    </p:spTree>
    <p:extLst>
      <p:ext uri="{BB962C8B-B14F-4D97-AF65-F5344CB8AC3E}">
        <p14:creationId xmlns:p14="http://schemas.microsoft.com/office/powerpoint/2010/main" val="5795007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626E1E-1733-AF07-9708-36AD4DB43DFD}"/>
              </a:ext>
            </a:extLst>
          </p:cNvPr>
          <p:cNvSpPr>
            <a:spLocks noGrp="1"/>
          </p:cNvSpPr>
          <p:nvPr>
            <p:ph type="body" sz="quarter" idx="11"/>
          </p:nvPr>
        </p:nvSpPr>
        <p:spPr/>
        <p:txBody>
          <a:bodyPr/>
          <a:lstStyle/>
          <a:p>
            <a:r>
              <a:rPr lang="en-US"/>
              <a:t>A JV may be awarded a contract requiring a facility security clearance where either the JV itself or the individual partner(s) to the JV that will perform the necessary security work has (have) a facility security clearance</a:t>
            </a:r>
          </a:p>
          <a:p>
            <a:pPr lvl="1"/>
            <a:r>
              <a:rPr lang="en-US" sz="1800">
                <a:latin typeface="Montserrat" panose="00000500000000000000" pitchFamily="2" charset="0"/>
              </a:rPr>
              <a:t>13 C.F.R. § 121.103(h)(4)</a:t>
            </a:r>
          </a:p>
          <a:p>
            <a:r>
              <a:rPr lang="en-US" u="sng">
                <a:latin typeface="Montserrat" panose="00000500000000000000" pitchFamily="2" charset="0"/>
              </a:rPr>
              <a:t>Potential Pre-Award Protest</a:t>
            </a:r>
            <a:r>
              <a:rPr lang="en-US">
                <a:latin typeface="Montserrat" panose="00000500000000000000" pitchFamily="2" charset="0"/>
              </a:rPr>
              <a:t>: I</a:t>
            </a:r>
            <a:r>
              <a:rPr lang="en-US"/>
              <a:t>f the terms of a solicitation attempt to require the JV itself to hold a facility clearance</a:t>
            </a:r>
          </a:p>
          <a:p>
            <a:pPr lvl="1"/>
            <a:r>
              <a:rPr lang="en-US" sz="2000">
                <a:latin typeface="Montserrat" panose="00000500000000000000" pitchFamily="2" charset="0"/>
              </a:rPr>
              <a:t>See, e.g., InfoPoint LLC, B-419856 (Aug. 2021) (sustaining pre-award protest challenging requirement that joint venture hold a top secret facility clearance as opposed to the joint venture’s members)</a:t>
            </a:r>
          </a:p>
          <a:p>
            <a:endParaRPr lang="en-US"/>
          </a:p>
          <a:p>
            <a:endParaRPr lang="en-US"/>
          </a:p>
        </p:txBody>
      </p:sp>
      <p:sp>
        <p:nvSpPr>
          <p:cNvPr id="3" name="Content Placeholder 2"/>
          <p:cNvSpPr>
            <a:spLocks noGrp="1"/>
          </p:cNvSpPr>
          <p:nvPr>
            <p:ph type="body" sz="quarter" idx="10"/>
          </p:nvPr>
        </p:nvSpPr>
        <p:spPr/>
        <p:txBody>
          <a:bodyPr/>
          <a:lstStyle/>
          <a:p>
            <a:r>
              <a:rPr lang="en-US"/>
              <a:t>Joint Ventures: Facility Clearances</a:t>
            </a:r>
            <a:endParaRPr lang="en-US" dirty="0"/>
          </a:p>
        </p:txBody>
      </p:sp>
    </p:spTree>
    <p:extLst>
      <p:ext uri="{BB962C8B-B14F-4D97-AF65-F5344CB8AC3E}">
        <p14:creationId xmlns:p14="http://schemas.microsoft.com/office/powerpoint/2010/main" val="350831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A14111-37AC-9790-454D-EE008B5A7CEF}"/>
              </a:ext>
            </a:extLst>
          </p:cNvPr>
          <p:cNvSpPr>
            <a:spLocks noGrp="1"/>
          </p:cNvSpPr>
          <p:nvPr>
            <p:ph type="body" sz="quarter" idx="11"/>
          </p:nvPr>
        </p:nvSpPr>
        <p:spPr/>
        <p:txBody>
          <a:bodyPr/>
          <a:lstStyle/>
          <a:p>
            <a:r>
              <a:rPr lang="en-US"/>
              <a:t>Set-asides are only available if there are qualified firms able to perform at a fair market (or fair and reasonable) price</a:t>
            </a:r>
          </a:p>
          <a:p>
            <a:r>
              <a:rPr lang="en-US"/>
              <a:t>The Government has a number of tools to ensure prices are fair and reasonable, including “TINA” (the Truthful Cost and Pricing Data Act)</a:t>
            </a:r>
          </a:p>
          <a:p>
            <a:r>
              <a:rPr lang="en-US"/>
              <a:t>Imposing significant approval and reporting requirements (especially for 8(a)) </a:t>
            </a:r>
          </a:p>
          <a:p>
            <a:r>
              <a:rPr lang="en-US"/>
              <a:t>Expecting participants, like all contractors, to have meaningful ethics and compliance programs set up to prevent and detect misconduct</a:t>
            </a:r>
          </a:p>
          <a:p>
            <a:endParaRPr lang="en-US"/>
          </a:p>
          <a:p>
            <a:endParaRPr lang="en-US"/>
          </a:p>
        </p:txBody>
      </p:sp>
      <p:sp>
        <p:nvSpPr>
          <p:cNvPr id="3" name="Content Placeholder 2"/>
          <p:cNvSpPr>
            <a:spLocks noGrp="1"/>
          </p:cNvSpPr>
          <p:nvPr>
            <p:ph type="body" sz="quarter" idx="10"/>
          </p:nvPr>
        </p:nvSpPr>
        <p:spPr/>
        <p:txBody>
          <a:bodyPr>
            <a:normAutofit fontScale="92500" lnSpcReduction="20000"/>
          </a:bodyPr>
          <a:lstStyle/>
          <a:p>
            <a:r>
              <a:rPr lang="en-US"/>
              <a:t>Ensuring the Government gets a good deal</a:t>
            </a:r>
            <a:endParaRPr lang="en-US" dirty="0"/>
          </a:p>
        </p:txBody>
      </p:sp>
    </p:spTree>
    <p:extLst>
      <p:ext uri="{BB962C8B-B14F-4D97-AF65-F5344CB8AC3E}">
        <p14:creationId xmlns:p14="http://schemas.microsoft.com/office/powerpoint/2010/main" val="7221233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335EEE-34A1-4F9C-C53F-9C324EE70CCE}"/>
              </a:ext>
            </a:extLst>
          </p:cNvPr>
          <p:cNvSpPr>
            <a:spLocks noGrp="1"/>
          </p:cNvSpPr>
          <p:nvPr>
            <p:ph type="body" sz="quarter" idx="11"/>
          </p:nvPr>
        </p:nvSpPr>
        <p:spPr/>
        <p:txBody>
          <a:bodyPr/>
          <a:lstStyle/>
          <a:p>
            <a:r>
              <a:rPr lang="en-US">
                <a:latin typeface="Montserrat" panose="00000500000000000000" pitchFamily="2" charset="0"/>
              </a:rPr>
              <a:t>Ensure JV Agreement Meets All Requirements</a:t>
            </a:r>
          </a:p>
          <a:p>
            <a:pPr lvl="1"/>
            <a:r>
              <a:rPr lang="en-US" sz="2000">
                <a:latin typeface="Montserrat" panose="00000500000000000000" pitchFamily="2" charset="0"/>
              </a:rPr>
              <a:t>Does Non-Managing Member Have Too Much Control?</a:t>
            </a:r>
          </a:p>
          <a:p>
            <a:pPr lvl="1"/>
            <a:r>
              <a:rPr lang="en-US" sz="2000">
                <a:latin typeface="Montserrat" panose="00000500000000000000" pitchFamily="2" charset="0"/>
              </a:rPr>
              <a:t>Is Managing Member Performing At Least 40% of the Work Performed by the Joint Venture?</a:t>
            </a:r>
          </a:p>
          <a:p>
            <a:pPr marL="457068" lvl="1" indent="0">
              <a:buNone/>
            </a:pPr>
            <a:endParaRPr lang="en-US" sz="2000">
              <a:latin typeface="Montserrat" panose="00000500000000000000" pitchFamily="2" charset="0"/>
            </a:endParaRPr>
          </a:p>
          <a:p>
            <a:r>
              <a:rPr lang="en-US">
                <a:latin typeface="Montserrat" panose="00000500000000000000" pitchFamily="2" charset="0"/>
              </a:rPr>
              <a:t>Update JV Agreement for Each Procurement</a:t>
            </a:r>
          </a:p>
          <a:p>
            <a:pPr lvl="1"/>
            <a:r>
              <a:rPr lang="en-US" sz="2000">
                <a:latin typeface="Montserrat" panose="00000500000000000000" pitchFamily="2" charset="0"/>
              </a:rPr>
              <a:t>Be as Specific as Possible When Delineating Roles, Responsibilities, Equipment, etc.</a:t>
            </a:r>
          </a:p>
          <a:p>
            <a:pPr marL="457068" lvl="1" indent="0">
              <a:buNone/>
            </a:pPr>
            <a:endParaRPr lang="en-US" sz="2000">
              <a:latin typeface="Montserrat" panose="00000500000000000000" pitchFamily="2" charset="0"/>
            </a:endParaRPr>
          </a:p>
          <a:p>
            <a:r>
              <a:rPr lang="en-US">
                <a:latin typeface="Montserrat" panose="00000500000000000000" pitchFamily="2" charset="0"/>
              </a:rPr>
              <a:t>Read Terms of a Solicitation Carefully </a:t>
            </a:r>
          </a:p>
          <a:p>
            <a:pPr lvl="1"/>
            <a:r>
              <a:rPr lang="en-US" sz="2000">
                <a:latin typeface="Montserrat" panose="00000500000000000000" pitchFamily="2" charset="0"/>
              </a:rPr>
              <a:t>Look for for potential restrictive language concerning experience or past performance of joint ventures </a:t>
            </a:r>
            <a:r>
              <a:rPr lang="en-US" sz="2000">
                <a:latin typeface="Montserrat" panose="00000500000000000000" pitchFamily="2" charset="0"/>
                <a:sym typeface="Wingdings" panose="05000000000000000000" pitchFamily="2" charset="2"/>
              </a:rPr>
              <a:t> pre-award protest </a:t>
            </a:r>
          </a:p>
          <a:p>
            <a:endParaRPr lang="en-US"/>
          </a:p>
          <a:p>
            <a:endParaRPr lang="en-US"/>
          </a:p>
        </p:txBody>
      </p:sp>
      <p:sp>
        <p:nvSpPr>
          <p:cNvPr id="3" name="Content Placeholder 2"/>
          <p:cNvSpPr>
            <a:spLocks noGrp="1"/>
          </p:cNvSpPr>
          <p:nvPr>
            <p:ph type="body" sz="quarter" idx="10"/>
          </p:nvPr>
        </p:nvSpPr>
        <p:spPr>
          <a:xfrm>
            <a:off x="1185217" y="599563"/>
            <a:ext cx="10013573" cy="465691"/>
          </a:xfrm>
        </p:spPr>
        <p:txBody>
          <a:bodyPr>
            <a:normAutofit lnSpcReduction="10000"/>
          </a:bodyPr>
          <a:lstStyle/>
          <a:p>
            <a:r>
              <a:rPr lang="en-US" sz="2800"/>
              <a:t>Joint Venture Agreements: Takeaways</a:t>
            </a:r>
            <a:endParaRPr lang="en-US" sz="2800" dirty="0">
              <a:highlight>
                <a:srgbClr val="FFFF00"/>
              </a:highlight>
            </a:endParaRPr>
          </a:p>
        </p:txBody>
      </p:sp>
    </p:spTree>
    <p:extLst>
      <p:ext uri="{BB962C8B-B14F-4D97-AF65-F5344CB8AC3E}">
        <p14:creationId xmlns:p14="http://schemas.microsoft.com/office/powerpoint/2010/main" val="1485353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F5F23-D07A-4E04-8070-136382C65839}"/>
              </a:ext>
            </a:extLst>
          </p:cNvPr>
          <p:cNvSpPr>
            <a:spLocks noGrp="1"/>
          </p:cNvSpPr>
          <p:nvPr>
            <p:ph type="body" sz="quarter" idx="11"/>
          </p:nvPr>
        </p:nvSpPr>
        <p:spPr/>
        <p:txBody>
          <a:bodyPr>
            <a:normAutofit fontScale="77500" lnSpcReduction="20000"/>
          </a:bodyPr>
          <a:lstStyle/>
          <a:p>
            <a:r>
              <a:rPr lang="en-US" sz="2300" b="0" i="0">
                <a:effectLst/>
                <a:latin typeface="Montserrat" panose="00000500000000000000" pitchFamily="2" charset="0"/>
              </a:rPr>
              <a:t>SBA's current regulations provide that a contractor and its "ostensible subcontractor" (a subcontractor that is not "similarly situated" and performs the "primary and vital" requirements of a contract or is a subcontractor that the prime is "unusually reliant" upon) are treated as joint venturers for size determination purposes.  </a:t>
            </a:r>
            <a:r>
              <a:rPr lang="en-US" sz="2300">
                <a:latin typeface="Montserrat" panose="00000500000000000000" pitchFamily="2" charset="0"/>
              </a:rPr>
              <a:t>13 C.F.R. 121.103(h)(3).</a:t>
            </a:r>
            <a:endParaRPr lang="en-US" sz="2300" b="0" i="0">
              <a:effectLst/>
              <a:latin typeface="Montserrat" panose="00000500000000000000" pitchFamily="2" charset="0"/>
            </a:endParaRPr>
          </a:p>
          <a:p>
            <a:r>
              <a:rPr lang="en-US" sz="2300">
                <a:latin typeface="Montserrat" panose="00000500000000000000" pitchFamily="2" charset="0"/>
              </a:rPr>
              <a:t>SBA’s April 2023 Final Rule :</a:t>
            </a:r>
          </a:p>
          <a:p>
            <a:pPr lvl="1"/>
            <a:r>
              <a:rPr lang="en-US" sz="2100" b="0" i="0">
                <a:effectLst/>
                <a:latin typeface="Montserrat" panose="00000500000000000000" pitchFamily="2" charset="0"/>
              </a:rPr>
              <a:t>1) Clarified that </a:t>
            </a:r>
            <a:r>
              <a:rPr lang="en-US" sz="2100">
                <a:latin typeface="Montserrat" panose="00000500000000000000" pitchFamily="2" charset="0"/>
              </a:rPr>
              <a:t>consistent with current OHA caselaw, </a:t>
            </a:r>
            <a:r>
              <a:rPr lang="en-US" sz="2100" b="0" i="0">
                <a:effectLst/>
                <a:latin typeface="Montserrat" panose="00000500000000000000" pitchFamily="2" charset="0"/>
              </a:rPr>
              <a:t>the "primary and vital" requirements under </a:t>
            </a:r>
            <a:r>
              <a:rPr lang="en-US" sz="2100" b="0" i="0" u="sng">
                <a:effectLst/>
                <a:latin typeface="Montserrat" panose="00000500000000000000" pitchFamily="2" charset="0"/>
              </a:rPr>
              <a:t>general construction </a:t>
            </a:r>
            <a:r>
              <a:rPr lang="en-US" sz="2100" b="0" i="0">
                <a:effectLst/>
                <a:latin typeface="Montserrat" panose="00000500000000000000" pitchFamily="2" charset="0"/>
              </a:rPr>
              <a:t>contracts are "the management, supervision and oversight of the project, including coordinating the work of various subcontractors, not the actual construction work performed.”</a:t>
            </a:r>
          </a:p>
          <a:p>
            <a:r>
              <a:rPr lang="en-US" sz="2300" b="0" i="0">
                <a:effectLst/>
                <a:latin typeface="Montserrat" panose="00000500000000000000" pitchFamily="2" charset="0"/>
              </a:rPr>
              <a:t>2) Added two of the four </a:t>
            </a:r>
            <a:r>
              <a:rPr lang="en-US" sz="2300" b="0" i="1">
                <a:effectLst/>
                <a:latin typeface="Montserrat" panose="00000500000000000000" pitchFamily="2" charset="0"/>
              </a:rPr>
              <a:t>DoverStaffing </a:t>
            </a:r>
            <a:r>
              <a:rPr lang="en-US" sz="2300" b="0" i="0">
                <a:effectLst/>
                <a:latin typeface="Montserrat" panose="00000500000000000000" pitchFamily="2" charset="0"/>
              </a:rPr>
              <a:t>factors to the ostensible subcontractor rule:</a:t>
            </a:r>
          </a:p>
          <a:p>
            <a:pPr lvl="1"/>
            <a:r>
              <a:rPr lang="en-US" sz="2100" b="0" i="0">
                <a:effectLst/>
                <a:latin typeface="Montserrat" panose="00000500000000000000" pitchFamily="2" charset="0"/>
              </a:rPr>
              <a:t>1) the proposed subcontractor is the incumbent contractor and ineligible to compete for the procurement, </a:t>
            </a:r>
          </a:p>
          <a:p>
            <a:pPr lvl="1"/>
            <a:r>
              <a:rPr lang="en-US" sz="2100" b="0" i="0">
                <a:effectLst/>
                <a:latin typeface="Montserrat" panose="00000500000000000000" pitchFamily="2" charset="0"/>
              </a:rPr>
              <a:t>2) the prime contractor plans to hire the large majority of its workforce from the subcontractor, </a:t>
            </a:r>
          </a:p>
          <a:p>
            <a:pPr lvl="1"/>
            <a:r>
              <a:rPr lang="en-US" sz="2100" b="0" i="0">
                <a:effectLst/>
                <a:latin typeface="Montserrat" panose="00000500000000000000" pitchFamily="2" charset="0"/>
              </a:rPr>
              <a:t>3) the prime contractor's proposed management previously served with the subcontractor on the incumbent contract, and </a:t>
            </a:r>
            <a:r>
              <a:rPr lang="en-US" sz="2100" b="1" i="1">
                <a:effectLst/>
                <a:latin typeface="Montserrat" panose="00000500000000000000" pitchFamily="2" charset="0"/>
              </a:rPr>
              <a:t>ADDED</a:t>
            </a:r>
            <a:endParaRPr lang="en-US" sz="2100" b="0" i="0">
              <a:effectLst/>
              <a:latin typeface="Montserrat" panose="00000500000000000000" pitchFamily="2" charset="0"/>
            </a:endParaRPr>
          </a:p>
          <a:p>
            <a:pPr lvl="1"/>
            <a:r>
              <a:rPr lang="en-US" sz="2100" b="0" i="0">
                <a:effectLst/>
                <a:latin typeface="Montserrat" panose="00000500000000000000" pitchFamily="2" charset="0"/>
              </a:rPr>
              <a:t>4) the prime contractor lacks relevant experience and must rely upon its more experienced subcontractor to win the contract. </a:t>
            </a:r>
            <a:r>
              <a:rPr lang="en-US" sz="2100" b="1" i="1">
                <a:effectLst/>
                <a:latin typeface="Montserrat" panose="00000500000000000000" pitchFamily="2" charset="0"/>
              </a:rPr>
              <a:t>ADDED</a:t>
            </a:r>
            <a:endParaRPr lang="en-US" sz="2100" i="1">
              <a:latin typeface="Montserrat" panose="00000500000000000000" pitchFamily="2" charset="0"/>
            </a:endParaRPr>
          </a:p>
        </p:txBody>
      </p:sp>
      <p:sp>
        <p:nvSpPr>
          <p:cNvPr id="3" name="Text Placeholder 2">
            <a:extLst>
              <a:ext uri="{FF2B5EF4-FFF2-40B4-BE49-F238E27FC236}">
                <a16:creationId xmlns:a16="http://schemas.microsoft.com/office/drawing/2014/main" id="{F31D8B0B-59E5-4683-B977-8DE03D04A96F}"/>
              </a:ext>
            </a:extLst>
          </p:cNvPr>
          <p:cNvSpPr>
            <a:spLocks noGrp="1"/>
          </p:cNvSpPr>
          <p:nvPr>
            <p:ph type="body" sz="quarter" idx="10"/>
          </p:nvPr>
        </p:nvSpPr>
        <p:spPr/>
        <p:txBody>
          <a:bodyPr/>
          <a:lstStyle/>
          <a:p>
            <a:r>
              <a:rPr lang="en-US"/>
              <a:t>Ostensible Subcontractor</a:t>
            </a:r>
          </a:p>
        </p:txBody>
      </p:sp>
    </p:spTree>
    <p:extLst>
      <p:ext uri="{BB962C8B-B14F-4D97-AF65-F5344CB8AC3E}">
        <p14:creationId xmlns:p14="http://schemas.microsoft.com/office/powerpoint/2010/main" val="6636428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Business Activity Targets (“BAT”)</a:t>
            </a:r>
          </a:p>
          <a:p>
            <a:pPr marL="0" indent="0" algn="ctr">
              <a:buNone/>
            </a:pPr>
            <a:endParaRPr lang="en-US" sz="4000" b="1">
              <a:solidFill>
                <a:srgbClr val="2A347A"/>
              </a:solidFill>
              <a:latin typeface="Georgia" panose="02040502050405020303" pitchFamily="18" charset="0"/>
            </a:endParaRPr>
          </a:p>
        </p:txBody>
      </p:sp>
    </p:spTree>
    <p:extLst>
      <p:ext uri="{BB962C8B-B14F-4D97-AF65-F5344CB8AC3E}">
        <p14:creationId xmlns:p14="http://schemas.microsoft.com/office/powerpoint/2010/main" val="10286797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E2717D-FECF-E730-619B-78C65643B38F}"/>
              </a:ext>
            </a:extLst>
          </p:cNvPr>
          <p:cNvSpPr>
            <a:spLocks noGrp="1"/>
          </p:cNvSpPr>
          <p:nvPr>
            <p:ph type="body" sz="quarter" idx="11"/>
          </p:nvPr>
        </p:nvSpPr>
        <p:spPr/>
        <p:txBody>
          <a:bodyPr/>
          <a:lstStyle/>
          <a:p>
            <a:r>
              <a:rPr lang="en-US"/>
              <a:t>How does BAT data keeping and reporting work?</a:t>
            </a:r>
          </a:p>
          <a:p>
            <a:r>
              <a:rPr lang="en-US"/>
              <a:t>As part of the annual update, the participant should clearly document efforts to meet BAT in the 8(a) business plan, certify forms and Attachment to Profit &amp; Loss form.  </a:t>
            </a:r>
          </a:p>
          <a:p>
            <a:r>
              <a:rPr lang="en-US"/>
              <a:t>Participant should document BAT in Certify:</a:t>
            </a:r>
          </a:p>
          <a:p>
            <a:pPr lvl="1"/>
            <a:r>
              <a:rPr lang="en-US" sz="1800">
                <a:solidFill>
                  <a:schemeClr val="bg2">
                    <a:lumMod val="50000"/>
                  </a:schemeClr>
                </a:solidFill>
                <a:latin typeface="Montserrat" panose="00000500000000000000" pitchFamily="2" charset="0"/>
              </a:rPr>
              <a:t>Breakdown of the 8(a) and non-8(a) revenue and contract forecasts</a:t>
            </a:r>
          </a:p>
          <a:p>
            <a:pPr lvl="1"/>
            <a:r>
              <a:rPr lang="en-US" sz="1800">
                <a:solidFill>
                  <a:schemeClr val="bg2">
                    <a:lumMod val="50000"/>
                  </a:schemeClr>
                </a:solidFill>
                <a:latin typeface="Montserrat" panose="00000500000000000000" pitchFamily="2" charset="0"/>
              </a:rPr>
              <a:t>evidence of the participant’s attempts to comply by documenting the number of solicitation responses submitted in the previous year broken down into 8(a) vs non-8(a)</a:t>
            </a:r>
          </a:p>
          <a:p>
            <a:pPr lvl="1"/>
            <a:r>
              <a:rPr lang="en-US" sz="1800">
                <a:solidFill>
                  <a:schemeClr val="bg2">
                    <a:lumMod val="50000"/>
                  </a:schemeClr>
                </a:solidFill>
                <a:latin typeface="Montserrat" panose="00000500000000000000" pitchFamily="2" charset="0"/>
              </a:rPr>
              <a:t>Transition Management Plan narrative</a:t>
            </a:r>
          </a:p>
          <a:p>
            <a:endParaRPr lang="en-US"/>
          </a:p>
          <a:p>
            <a:endParaRPr lang="en-US"/>
          </a:p>
        </p:txBody>
      </p:sp>
      <p:sp>
        <p:nvSpPr>
          <p:cNvPr id="3" name="Content Placeholder 2"/>
          <p:cNvSpPr>
            <a:spLocks noGrp="1"/>
          </p:cNvSpPr>
          <p:nvPr>
            <p:ph type="body" sz="quarter" idx="10"/>
          </p:nvPr>
        </p:nvSpPr>
        <p:spPr/>
        <p:txBody>
          <a:bodyPr/>
          <a:lstStyle/>
          <a:p>
            <a:r>
              <a:rPr lang="en-US"/>
              <a:t>BAT Reporting</a:t>
            </a:r>
            <a:endParaRPr lang="en-US" dirty="0"/>
          </a:p>
        </p:txBody>
      </p:sp>
    </p:spTree>
    <p:extLst>
      <p:ext uri="{BB962C8B-B14F-4D97-AF65-F5344CB8AC3E}">
        <p14:creationId xmlns:p14="http://schemas.microsoft.com/office/powerpoint/2010/main" val="9851671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CA0D1A-7E5E-09AE-9393-E995AF2EAF4C}"/>
              </a:ext>
            </a:extLst>
          </p:cNvPr>
          <p:cNvSpPr>
            <a:spLocks noGrp="1"/>
          </p:cNvSpPr>
          <p:nvPr>
            <p:ph type="body" sz="quarter" idx="11"/>
          </p:nvPr>
        </p:nvSpPr>
        <p:spPr/>
        <p:txBody>
          <a:bodyPr/>
          <a:lstStyle/>
          <a:p>
            <a:r>
              <a:rPr lang="en-US"/>
              <a:t>Strategies for dealing with BAT</a:t>
            </a:r>
          </a:p>
          <a:p>
            <a:r>
              <a:rPr lang="en-US"/>
              <a:t>Confusion between “program” year and “financial” year</a:t>
            </a:r>
          </a:p>
          <a:p>
            <a:r>
              <a:rPr lang="en-US"/>
              <a:t>Planning is key</a:t>
            </a:r>
          </a:p>
          <a:p>
            <a:pPr lvl="1"/>
            <a:r>
              <a:rPr lang="en-US" sz="1800">
                <a:solidFill>
                  <a:schemeClr val="bg2">
                    <a:lumMod val="50000"/>
                  </a:schemeClr>
                </a:solidFill>
                <a:latin typeface="Montserrat" panose="00000500000000000000" pitchFamily="2" charset="0"/>
              </a:rPr>
              <a:t>BAT should not come as a surprise</a:t>
            </a:r>
          </a:p>
          <a:p>
            <a:pPr lvl="1"/>
            <a:r>
              <a:rPr lang="en-US" sz="1800">
                <a:solidFill>
                  <a:schemeClr val="bg2">
                    <a:lumMod val="50000"/>
                  </a:schemeClr>
                </a:solidFill>
                <a:latin typeface="Montserrat" panose="00000500000000000000" pitchFamily="2" charset="0"/>
              </a:rPr>
              <a:t>Monitoring potential to meet BAT should begin in Year 4</a:t>
            </a:r>
          </a:p>
          <a:p>
            <a:pPr lvl="1"/>
            <a:r>
              <a:rPr lang="en-US" sz="1800">
                <a:solidFill>
                  <a:schemeClr val="bg2">
                    <a:lumMod val="50000"/>
                  </a:schemeClr>
                </a:solidFill>
                <a:latin typeface="Montserrat" panose="00000500000000000000" pitchFamily="2" charset="0"/>
              </a:rPr>
              <a:t>During transition years, quarterly monitoring is recommended</a:t>
            </a:r>
          </a:p>
          <a:p>
            <a:r>
              <a:rPr lang="en-US"/>
              <a:t>Non-8(a) targets may be met via GSA schedules, commercial contracts or even contracts with sister subsidiaries.</a:t>
            </a:r>
          </a:p>
          <a:p>
            <a:endParaRPr lang="en-US"/>
          </a:p>
          <a:p>
            <a:endParaRPr lang="en-US"/>
          </a:p>
        </p:txBody>
      </p:sp>
      <p:sp>
        <p:nvSpPr>
          <p:cNvPr id="3" name="Content Placeholder 2"/>
          <p:cNvSpPr>
            <a:spLocks noGrp="1"/>
          </p:cNvSpPr>
          <p:nvPr>
            <p:ph type="body" sz="quarter" idx="10"/>
          </p:nvPr>
        </p:nvSpPr>
        <p:spPr/>
        <p:txBody>
          <a:bodyPr/>
          <a:lstStyle/>
          <a:p>
            <a:r>
              <a:rPr lang="en-US"/>
              <a:t>BAT Strategy</a:t>
            </a:r>
            <a:endParaRPr lang="en-US" dirty="0"/>
          </a:p>
        </p:txBody>
      </p:sp>
    </p:spTree>
    <p:extLst>
      <p:ext uri="{BB962C8B-B14F-4D97-AF65-F5344CB8AC3E}">
        <p14:creationId xmlns:p14="http://schemas.microsoft.com/office/powerpoint/2010/main" val="22534931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F98B9F-A1BE-F889-6B3D-EAF6DA9DB482}"/>
              </a:ext>
            </a:extLst>
          </p:cNvPr>
          <p:cNvSpPr>
            <a:spLocks noGrp="1"/>
          </p:cNvSpPr>
          <p:nvPr>
            <p:ph type="body" sz="quarter" idx="11"/>
          </p:nvPr>
        </p:nvSpPr>
        <p:spPr/>
        <p:txBody>
          <a:bodyPr/>
          <a:lstStyle/>
          <a:p>
            <a:r>
              <a:rPr lang="en-US"/>
              <a:t>Non-8(a) revenue is defined as any business outside of the 8(a) BD program:</a:t>
            </a:r>
          </a:p>
          <a:p>
            <a:pPr lvl="1"/>
            <a:r>
              <a:rPr lang="en-US" sz="1800">
                <a:solidFill>
                  <a:schemeClr val="bg2">
                    <a:lumMod val="50000"/>
                  </a:schemeClr>
                </a:solidFill>
                <a:latin typeface="Montserrat" panose="00000500000000000000" pitchFamily="2" charset="0"/>
              </a:rPr>
              <a:t>Work performed for any federal agency other than through an 8(a) contract, including GSA schedules</a:t>
            </a:r>
          </a:p>
          <a:p>
            <a:pPr lvl="1"/>
            <a:r>
              <a:rPr lang="en-US" sz="1800">
                <a:solidFill>
                  <a:schemeClr val="bg2">
                    <a:lumMod val="50000"/>
                  </a:schemeClr>
                </a:solidFill>
                <a:latin typeface="Montserrat" panose="00000500000000000000" pitchFamily="2" charset="0"/>
              </a:rPr>
              <a:t>Work performed as a subcontractor, including work performed as a subcontractor to another 8(a) participant on an 8(a) contract</a:t>
            </a:r>
          </a:p>
          <a:p>
            <a:pPr lvl="1"/>
            <a:r>
              <a:rPr lang="en-US" sz="1800">
                <a:solidFill>
                  <a:schemeClr val="bg2">
                    <a:lumMod val="50000"/>
                  </a:schemeClr>
                </a:solidFill>
                <a:latin typeface="Montserrat" panose="00000500000000000000" pitchFamily="2" charset="0"/>
              </a:rPr>
              <a:t>Work performed on non-federal contracts</a:t>
            </a:r>
          </a:p>
          <a:p>
            <a:pPr lvl="1"/>
            <a:r>
              <a:rPr lang="en-US" sz="1800">
                <a:solidFill>
                  <a:schemeClr val="bg2">
                    <a:lumMod val="50000"/>
                  </a:schemeClr>
                </a:solidFill>
                <a:latin typeface="Montserrat" panose="00000500000000000000" pitchFamily="2" charset="0"/>
              </a:rPr>
              <a:t>Work performed under a JV that is not an 8(a) contract award</a:t>
            </a:r>
          </a:p>
          <a:p>
            <a:endParaRPr lang="en-US"/>
          </a:p>
          <a:p>
            <a:endParaRPr lang="en-US"/>
          </a:p>
        </p:txBody>
      </p:sp>
      <p:sp>
        <p:nvSpPr>
          <p:cNvPr id="3" name="Content Placeholder 2"/>
          <p:cNvSpPr>
            <a:spLocks noGrp="1"/>
          </p:cNvSpPr>
          <p:nvPr>
            <p:ph type="body" sz="quarter" idx="10"/>
          </p:nvPr>
        </p:nvSpPr>
        <p:spPr>
          <a:xfrm>
            <a:off x="1098132" y="599563"/>
            <a:ext cx="10013573" cy="465691"/>
          </a:xfrm>
        </p:spPr>
        <p:txBody>
          <a:bodyPr>
            <a:normAutofit fontScale="85000" lnSpcReduction="10000"/>
          </a:bodyPr>
          <a:lstStyle/>
          <a:p>
            <a:r>
              <a:rPr lang="en-US" sz="2800"/>
              <a:t>Non-8(a) Revenue – What Counts? 13 CFR 124.509(a)/SOP</a:t>
            </a:r>
            <a:endParaRPr lang="en-US" sz="2800" dirty="0"/>
          </a:p>
        </p:txBody>
      </p:sp>
    </p:spTree>
    <p:extLst>
      <p:ext uri="{BB962C8B-B14F-4D97-AF65-F5344CB8AC3E}">
        <p14:creationId xmlns:p14="http://schemas.microsoft.com/office/powerpoint/2010/main" val="26760022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B9DA1-B751-2952-0B97-1645EE44933A}"/>
              </a:ext>
            </a:extLst>
          </p:cNvPr>
          <p:cNvSpPr>
            <a:spLocks noGrp="1"/>
          </p:cNvSpPr>
          <p:nvPr>
            <p:ph type="body" sz="quarter" idx="11"/>
          </p:nvPr>
        </p:nvSpPr>
        <p:spPr/>
        <p:txBody>
          <a:bodyPr/>
          <a:lstStyle/>
          <a:p>
            <a:r>
              <a:rPr lang="en-US"/>
              <a:t>Background </a:t>
            </a:r>
          </a:p>
          <a:p>
            <a:pPr lvl="1"/>
            <a:r>
              <a:rPr lang="en-US" sz="1800">
                <a:solidFill>
                  <a:schemeClr val="bg2">
                    <a:lumMod val="50000"/>
                  </a:schemeClr>
                </a:solidFill>
                <a:latin typeface="Montserrat" panose="00000500000000000000" pitchFamily="2" charset="0"/>
              </a:rPr>
              <a:t>Starting in Program Year (PY) 5, 8(a) companies are required to derive a certain percentage of their revenue from non-8(a) contracts</a:t>
            </a:r>
          </a:p>
          <a:p>
            <a:pPr lvl="1"/>
            <a:r>
              <a:rPr lang="en-US" sz="1800">
                <a:solidFill>
                  <a:schemeClr val="bg2">
                    <a:lumMod val="50000"/>
                  </a:schemeClr>
                </a:solidFill>
                <a:latin typeface="Montserrat" panose="00000500000000000000" pitchFamily="2" charset="0"/>
              </a:rPr>
              <a:t>Non-8(a) contracts are defined broadly and include: </a:t>
            </a:r>
          </a:p>
          <a:p>
            <a:pPr lvl="2"/>
            <a:r>
              <a:rPr lang="en-US" sz="1600">
                <a:solidFill>
                  <a:schemeClr val="bg2">
                    <a:lumMod val="50000"/>
                  </a:schemeClr>
                </a:solidFill>
                <a:latin typeface="Montserrat" panose="00000500000000000000" pitchFamily="2" charset="0"/>
              </a:rPr>
              <a:t>full and open contracts including GSA FSS work, </a:t>
            </a:r>
          </a:p>
          <a:p>
            <a:pPr lvl="2"/>
            <a:r>
              <a:rPr lang="en-US" sz="1600">
                <a:solidFill>
                  <a:schemeClr val="bg2">
                    <a:lumMod val="50000"/>
                  </a:schemeClr>
                </a:solidFill>
                <a:latin typeface="Montserrat" panose="00000500000000000000" pitchFamily="2" charset="0"/>
              </a:rPr>
              <a:t>Small Business or other set-aside work, </a:t>
            </a:r>
          </a:p>
          <a:p>
            <a:pPr lvl="2"/>
            <a:r>
              <a:rPr lang="en-US" sz="1600">
                <a:solidFill>
                  <a:schemeClr val="bg2">
                    <a:lumMod val="50000"/>
                  </a:schemeClr>
                </a:solidFill>
                <a:latin typeface="Montserrat" panose="00000500000000000000" pitchFamily="2" charset="0"/>
              </a:rPr>
              <a:t>commercial work, </a:t>
            </a:r>
          </a:p>
          <a:p>
            <a:pPr lvl="2"/>
            <a:r>
              <a:rPr lang="en-US" sz="1600">
                <a:solidFill>
                  <a:schemeClr val="bg2">
                    <a:lumMod val="50000"/>
                  </a:schemeClr>
                </a:solidFill>
                <a:latin typeface="Montserrat" panose="00000500000000000000" pitchFamily="2" charset="0"/>
              </a:rPr>
              <a:t>subcontracts under an 8(a) contract </a:t>
            </a:r>
          </a:p>
          <a:p>
            <a:r>
              <a:rPr lang="en-US"/>
              <a:t>Until now the consequence of failing to meet BAT requirements was a suspension of new sole source awards</a:t>
            </a:r>
          </a:p>
          <a:p>
            <a:endParaRPr lang="en-US"/>
          </a:p>
          <a:p>
            <a:endParaRPr lang="en-US"/>
          </a:p>
        </p:txBody>
      </p:sp>
      <p:sp>
        <p:nvSpPr>
          <p:cNvPr id="3" name="Content Placeholder 2"/>
          <p:cNvSpPr>
            <a:spLocks noGrp="1"/>
          </p:cNvSpPr>
          <p:nvPr>
            <p:ph type="body" sz="quarter" idx="10"/>
          </p:nvPr>
        </p:nvSpPr>
        <p:spPr/>
        <p:txBody>
          <a:bodyPr/>
          <a:lstStyle/>
          <a:p>
            <a:r>
              <a:rPr lang="en-US"/>
              <a:t>Business Activity Target (“BAT”)</a:t>
            </a:r>
            <a:endParaRPr lang="en-US" dirty="0"/>
          </a:p>
        </p:txBody>
      </p:sp>
    </p:spTree>
    <p:extLst>
      <p:ext uri="{BB962C8B-B14F-4D97-AF65-F5344CB8AC3E}">
        <p14:creationId xmlns:p14="http://schemas.microsoft.com/office/powerpoint/2010/main" val="11166973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657DE-6B67-4934-3D4D-1C8A41B44923}"/>
              </a:ext>
            </a:extLst>
          </p:cNvPr>
          <p:cNvSpPr>
            <a:spLocks noGrp="1"/>
          </p:cNvSpPr>
          <p:nvPr>
            <p:ph type="body" sz="quarter" idx="11"/>
          </p:nvPr>
        </p:nvSpPr>
        <p:spPr/>
        <p:txBody>
          <a:bodyPr/>
          <a:lstStyle/>
          <a:p>
            <a:r>
              <a:rPr lang="en-US"/>
              <a:t>Changed the percentages for BAT Targets for the final three PY years: </a:t>
            </a:r>
          </a:p>
          <a:p>
            <a:endParaRPr lang="en-US"/>
          </a:p>
        </p:txBody>
      </p:sp>
      <p:sp>
        <p:nvSpPr>
          <p:cNvPr id="3" name="Content Placeholder 2"/>
          <p:cNvSpPr>
            <a:spLocks noGrp="1"/>
          </p:cNvSpPr>
          <p:nvPr>
            <p:ph type="body" sz="quarter" idx="10"/>
          </p:nvPr>
        </p:nvSpPr>
        <p:spPr>
          <a:xfrm>
            <a:off x="1086241" y="559620"/>
            <a:ext cx="10013573" cy="465691"/>
          </a:xfrm>
        </p:spPr>
        <p:txBody>
          <a:bodyPr>
            <a:normAutofit fontScale="92500"/>
          </a:bodyPr>
          <a:lstStyle/>
          <a:p>
            <a:r>
              <a:rPr lang="en-US" sz="2800"/>
              <a:t>Business Activity Targets (BAT) – Changed Percentages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301759097"/>
              </p:ext>
            </p:extLst>
          </p:nvPr>
        </p:nvGraphicFramePr>
        <p:xfrm>
          <a:off x="2496529" y="2555082"/>
          <a:ext cx="6797040" cy="2842950"/>
        </p:xfrm>
        <a:graphic>
          <a:graphicData uri="http://schemas.openxmlformats.org/drawingml/2006/table">
            <a:tbl>
              <a:tblPr firstRow="1" bandRow="1">
                <a:tableStyleId>{5C22544A-7EE6-4342-B048-85BDC9FD1C3A}</a:tableStyleId>
              </a:tblPr>
              <a:tblGrid>
                <a:gridCol w="3133898">
                  <a:extLst>
                    <a:ext uri="{9D8B030D-6E8A-4147-A177-3AD203B41FA5}">
                      <a16:colId xmlns:a16="http://schemas.microsoft.com/office/drawing/2014/main" val="1039834224"/>
                    </a:ext>
                  </a:extLst>
                </a:gridCol>
                <a:gridCol w="1720735">
                  <a:extLst>
                    <a:ext uri="{9D8B030D-6E8A-4147-A177-3AD203B41FA5}">
                      <a16:colId xmlns:a16="http://schemas.microsoft.com/office/drawing/2014/main" val="3999531146"/>
                    </a:ext>
                  </a:extLst>
                </a:gridCol>
                <a:gridCol w="1942407">
                  <a:extLst>
                    <a:ext uri="{9D8B030D-6E8A-4147-A177-3AD203B41FA5}">
                      <a16:colId xmlns:a16="http://schemas.microsoft.com/office/drawing/2014/main" val="2231203249"/>
                    </a:ext>
                  </a:extLst>
                </a:gridCol>
              </a:tblGrid>
              <a:tr h="473825">
                <a:tc>
                  <a:txBody>
                    <a:bodyPr/>
                    <a:lstStyle/>
                    <a:p>
                      <a:r>
                        <a:rPr lang="en-US" dirty="0"/>
                        <a:t>Year in Transition Stage</a:t>
                      </a:r>
                    </a:p>
                  </a:txBody>
                  <a:tcPr/>
                </a:tc>
                <a:tc>
                  <a:txBody>
                    <a:bodyPr/>
                    <a:lstStyle/>
                    <a:p>
                      <a:r>
                        <a:rPr lang="en-US" dirty="0"/>
                        <a:t> Old Target</a:t>
                      </a:r>
                    </a:p>
                  </a:txBody>
                  <a:tcPr/>
                </a:tc>
                <a:tc>
                  <a:txBody>
                    <a:bodyPr/>
                    <a:lstStyle/>
                    <a:p>
                      <a:r>
                        <a:rPr lang="en-US" dirty="0"/>
                        <a:t>New Target</a:t>
                      </a:r>
                    </a:p>
                  </a:txBody>
                  <a:tcPr/>
                </a:tc>
                <a:extLst>
                  <a:ext uri="{0D108BD9-81ED-4DB2-BD59-A6C34878D82A}">
                    <a16:rowId xmlns:a16="http://schemas.microsoft.com/office/drawing/2014/main" val="442655937"/>
                  </a:ext>
                </a:extLst>
              </a:tr>
              <a:tr h="473825">
                <a:tc>
                  <a:txBody>
                    <a:bodyPr/>
                    <a:lstStyle/>
                    <a:p>
                      <a:r>
                        <a:rPr lang="en-US" dirty="0"/>
                        <a:t>1 (</a:t>
                      </a:r>
                      <a:r>
                        <a:rPr lang="en-US"/>
                        <a:t>PY</a:t>
                      </a:r>
                      <a:r>
                        <a:rPr lang="en-US" dirty="0"/>
                        <a:t> 5)</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2345622218"/>
                  </a:ext>
                </a:extLst>
              </a:tr>
              <a:tr h="473825">
                <a:tc>
                  <a:txBody>
                    <a:bodyPr/>
                    <a:lstStyle/>
                    <a:p>
                      <a:r>
                        <a:rPr lang="en-US" dirty="0"/>
                        <a:t>2 (</a:t>
                      </a:r>
                      <a:r>
                        <a:rPr lang="en-US"/>
                        <a:t>PY</a:t>
                      </a:r>
                      <a:r>
                        <a:rPr lang="en-US" dirty="0"/>
                        <a:t> 6)</a:t>
                      </a:r>
                    </a:p>
                  </a:txBody>
                  <a:tcPr/>
                </a:tc>
                <a:tc>
                  <a:txBody>
                    <a:bodyPr/>
                    <a:lstStyle/>
                    <a:p>
                      <a:r>
                        <a:rPr lang="en-US" dirty="0"/>
                        <a:t>25</a:t>
                      </a:r>
                    </a:p>
                  </a:txBody>
                  <a:tcPr/>
                </a:tc>
                <a:tc>
                  <a:txBody>
                    <a:bodyPr/>
                    <a:lstStyle/>
                    <a:p>
                      <a:r>
                        <a:rPr lang="en-US" dirty="0"/>
                        <a:t>25</a:t>
                      </a:r>
                    </a:p>
                  </a:txBody>
                  <a:tcPr/>
                </a:tc>
                <a:extLst>
                  <a:ext uri="{0D108BD9-81ED-4DB2-BD59-A6C34878D82A}">
                    <a16:rowId xmlns:a16="http://schemas.microsoft.com/office/drawing/2014/main" val="416865547"/>
                  </a:ext>
                </a:extLst>
              </a:tr>
              <a:tr h="473825">
                <a:tc>
                  <a:txBody>
                    <a:bodyPr/>
                    <a:lstStyle/>
                    <a:p>
                      <a:r>
                        <a:rPr lang="en-US" dirty="0"/>
                        <a:t>3 (</a:t>
                      </a:r>
                      <a:r>
                        <a:rPr lang="en-US"/>
                        <a:t>PY</a:t>
                      </a:r>
                      <a:r>
                        <a:rPr lang="en-US" baseline="0" dirty="0"/>
                        <a:t> 7)</a:t>
                      </a:r>
                      <a:endParaRPr lang="en-US" dirty="0"/>
                    </a:p>
                  </a:txBody>
                  <a:tcPr/>
                </a:tc>
                <a:tc>
                  <a:txBody>
                    <a:bodyPr/>
                    <a:lstStyle/>
                    <a:p>
                      <a:r>
                        <a:rPr lang="en-US" dirty="0"/>
                        <a:t>35</a:t>
                      </a:r>
                    </a:p>
                  </a:txBody>
                  <a:tcPr/>
                </a:tc>
                <a:tc>
                  <a:txBody>
                    <a:bodyPr/>
                    <a:lstStyle/>
                    <a:p>
                      <a:r>
                        <a:rPr lang="en-US" dirty="0">
                          <a:solidFill>
                            <a:srgbClr val="FF0000"/>
                          </a:solidFill>
                        </a:rPr>
                        <a:t>30</a:t>
                      </a:r>
                    </a:p>
                  </a:txBody>
                  <a:tcPr/>
                </a:tc>
                <a:extLst>
                  <a:ext uri="{0D108BD9-81ED-4DB2-BD59-A6C34878D82A}">
                    <a16:rowId xmlns:a16="http://schemas.microsoft.com/office/drawing/2014/main" val="3182602910"/>
                  </a:ext>
                </a:extLst>
              </a:tr>
              <a:tr h="473825">
                <a:tc>
                  <a:txBody>
                    <a:bodyPr/>
                    <a:lstStyle/>
                    <a:p>
                      <a:r>
                        <a:rPr lang="en-US" dirty="0"/>
                        <a:t>4 (</a:t>
                      </a:r>
                      <a:r>
                        <a:rPr lang="en-US"/>
                        <a:t>PY</a:t>
                      </a:r>
                      <a:r>
                        <a:rPr lang="en-US" dirty="0"/>
                        <a:t> 8)</a:t>
                      </a:r>
                    </a:p>
                  </a:txBody>
                  <a:tcPr/>
                </a:tc>
                <a:tc>
                  <a:txBody>
                    <a:bodyPr/>
                    <a:lstStyle/>
                    <a:p>
                      <a:r>
                        <a:rPr lang="en-US" dirty="0"/>
                        <a:t>45</a:t>
                      </a:r>
                    </a:p>
                  </a:txBody>
                  <a:tcPr/>
                </a:tc>
                <a:tc>
                  <a:txBody>
                    <a:bodyPr/>
                    <a:lstStyle/>
                    <a:p>
                      <a:r>
                        <a:rPr lang="en-US" dirty="0">
                          <a:solidFill>
                            <a:srgbClr val="FF0000"/>
                          </a:solidFill>
                        </a:rPr>
                        <a:t>40</a:t>
                      </a:r>
                    </a:p>
                  </a:txBody>
                  <a:tcPr/>
                </a:tc>
                <a:extLst>
                  <a:ext uri="{0D108BD9-81ED-4DB2-BD59-A6C34878D82A}">
                    <a16:rowId xmlns:a16="http://schemas.microsoft.com/office/drawing/2014/main" val="612883113"/>
                  </a:ext>
                </a:extLst>
              </a:tr>
              <a:tr h="473825">
                <a:tc>
                  <a:txBody>
                    <a:bodyPr/>
                    <a:lstStyle/>
                    <a:p>
                      <a:r>
                        <a:rPr lang="en-US" dirty="0"/>
                        <a:t>5 (</a:t>
                      </a:r>
                      <a:r>
                        <a:rPr lang="en-US"/>
                        <a:t>PY</a:t>
                      </a:r>
                      <a:r>
                        <a:rPr lang="en-US" dirty="0"/>
                        <a:t> 9)</a:t>
                      </a:r>
                    </a:p>
                  </a:txBody>
                  <a:tcPr/>
                </a:tc>
                <a:tc>
                  <a:txBody>
                    <a:bodyPr/>
                    <a:lstStyle/>
                    <a:p>
                      <a:r>
                        <a:rPr lang="en-US" dirty="0"/>
                        <a:t>55</a:t>
                      </a:r>
                    </a:p>
                  </a:txBody>
                  <a:tcPr/>
                </a:tc>
                <a:tc>
                  <a:txBody>
                    <a:bodyPr/>
                    <a:lstStyle/>
                    <a:p>
                      <a:r>
                        <a:rPr lang="en-US" dirty="0">
                          <a:solidFill>
                            <a:srgbClr val="FF0000"/>
                          </a:solidFill>
                        </a:rPr>
                        <a:t>50</a:t>
                      </a:r>
                    </a:p>
                  </a:txBody>
                  <a:tcPr/>
                </a:tc>
                <a:extLst>
                  <a:ext uri="{0D108BD9-81ED-4DB2-BD59-A6C34878D82A}">
                    <a16:rowId xmlns:a16="http://schemas.microsoft.com/office/drawing/2014/main" val="919041306"/>
                  </a:ext>
                </a:extLst>
              </a:tr>
            </a:tbl>
          </a:graphicData>
        </a:graphic>
      </p:graphicFrame>
    </p:spTree>
    <p:extLst>
      <p:ext uri="{BB962C8B-B14F-4D97-AF65-F5344CB8AC3E}">
        <p14:creationId xmlns:p14="http://schemas.microsoft.com/office/powerpoint/2010/main" val="31238623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993F7D-B2A6-C6FE-0F91-F6A30920A297}"/>
              </a:ext>
            </a:extLst>
          </p:cNvPr>
          <p:cNvSpPr>
            <a:spLocks noGrp="1"/>
          </p:cNvSpPr>
          <p:nvPr>
            <p:ph type="body" sz="quarter" idx="11"/>
          </p:nvPr>
        </p:nvSpPr>
        <p:spPr/>
        <p:txBody>
          <a:bodyPr/>
          <a:lstStyle/>
          <a:p>
            <a:r>
              <a:rPr lang="en-US"/>
              <a:t>SBA will increase monitoring</a:t>
            </a:r>
          </a:p>
          <a:p>
            <a:r>
              <a:rPr lang="en-US"/>
              <a:t>Before allowing new sole source awards, SBA may require a non-compliant participant to:</a:t>
            </a:r>
          </a:p>
          <a:p>
            <a:pPr lvl="1"/>
            <a:r>
              <a:rPr lang="en-US" sz="1800">
                <a:solidFill>
                  <a:schemeClr val="bg2">
                    <a:lumMod val="50000"/>
                  </a:schemeClr>
                </a:solidFill>
                <a:latin typeface="Montserrat" panose="00000500000000000000" pitchFamily="2" charset="0"/>
              </a:rPr>
              <a:t>Obtain management assistance, technical assistance or counseling, or</a:t>
            </a:r>
          </a:p>
          <a:p>
            <a:pPr lvl="1"/>
            <a:r>
              <a:rPr lang="en-US" sz="1800">
                <a:solidFill>
                  <a:schemeClr val="bg2">
                    <a:lumMod val="50000"/>
                  </a:schemeClr>
                </a:solidFill>
                <a:latin typeface="Montserrat" panose="00000500000000000000" pitchFamily="2" charset="0"/>
              </a:rPr>
              <a:t>Attend seminars related to management assistance, BD, financing, marketing, accounting or proposal preparation</a:t>
            </a:r>
          </a:p>
          <a:p>
            <a:r>
              <a:rPr lang="en-US"/>
              <a:t>AND The Participant must show it has made a “good faith” effort to meet BAT.</a:t>
            </a:r>
          </a:p>
          <a:p>
            <a:r>
              <a:rPr lang="en-US"/>
              <a:t>Decision made at District Office level (not SBA Administrator)</a:t>
            </a:r>
          </a:p>
          <a:p>
            <a:endParaRPr lang="en-US"/>
          </a:p>
          <a:p>
            <a:endParaRPr lang="en-US"/>
          </a:p>
        </p:txBody>
      </p:sp>
      <p:sp>
        <p:nvSpPr>
          <p:cNvPr id="3" name="Content Placeholder 2"/>
          <p:cNvSpPr>
            <a:spLocks noGrp="1"/>
          </p:cNvSpPr>
          <p:nvPr>
            <p:ph type="body" sz="quarter" idx="10"/>
          </p:nvPr>
        </p:nvSpPr>
        <p:spPr>
          <a:xfrm>
            <a:off x="1086242" y="494952"/>
            <a:ext cx="10013573" cy="465691"/>
          </a:xfrm>
        </p:spPr>
        <p:txBody>
          <a:bodyPr>
            <a:normAutofit fontScale="92500" lnSpcReduction="20000"/>
          </a:bodyPr>
          <a:lstStyle/>
          <a:p>
            <a:r>
              <a:rPr lang="en-US"/>
              <a:t>Relaxed Consequences for Failure to Meet BAT:</a:t>
            </a:r>
            <a:endParaRPr lang="en-US" dirty="0"/>
          </a:p>
        </p:txBody>
      </p:sp>
    </p:spTree>
    <p:extLst>
      <p:ext uri="{BB962C8B-B14F-4D97-AF65-F5344CB8AC3E}">
        <p14:creationId xmlns:p14="http://schemas.microsoft.com/office/powerpoint/2010/main" val="21076280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BC6546-C111-7D79-B744-7AE2ACD1F15C}"/>
              </a:ext>
            </a:extLst>
          </p:cNvPr>
          <p:cNvSpPr>
            <a:spLocks noGrp="1"/>
          </p:cNvSpPr>
          <p:nvPr>
            <p:ph type="body" sz="quarter" idx="11"/>
          </p:nvPr>
        </p:nvSpPr>
        <p:spPr/>
        <p:txBody>
          <a:bodyPr/>
          <a:lstStyle/>
          <a:p>
            <a:r>
              <a:rPr lang="en-US"/>
              <a:t>Until now the regulation did not say.</a:t>
            </a:r>
          </a:p>
          <a:p>
            <a:r>
              <a:rPr lang="en-US"/>
              <a:t>SBA’s April 2023 final rule provides:</a:t>
            </a:r>
          </a:p>
          <a:p>
            <a:pPr lvl="1"/>
            <a:r>
              <a:rPr lang="en-US"/>
              <a:t>Can show good faith effort by showing submitted offerors on non-8(a) work that would have allowed the Participant to meet its target, if the contracts had been awarded.  Must submit proposals to prove the effort was made</a:t>
            </a:r>
          </a:p>
          <a:p>
            <a:pPr lvl="1"/>
            <a:r>
              <a:rPr lang="en-US"/>
              <a:t>Can also show “extenuating” circumstances includi</a:t>
            </a:r>
            <a:r>
              <a:rPr lang="en-US">
                <a:latin typeface="+mn-lt"/>
              </a:rPr>
              <a:t>ng </a:t>
            </a:r>
            <a:r>
              <a:rPr lang="en-US" b="0" i="0" u="none" strike="noStrike" baseline="0">
                <a:latin typeface="+mn-lt"/>
              </a:rPr>
              <a:t>a reduction in government funding, continuing resolutions and budget uncertainties, increased competition driving prices down, or having one or more prime contractors award less work to the Participant than originally contemplated.</a:t>
            </a:r>
          </a:p>
          <a:p>
            <a:r>
              <a:rPr lang="en-US">
                <a:latin typeface="+mn-lt"/>
              </a:rPr>
              <a:t>The final rule also provides that SBA will “permit program year sales  reporting based on the Participant’s interim financial statement figures, which may be prepared inhouse.”</a:t>
            </a:r>
          </a:p>
          <a:p>
            <a:endParaRPr lang="en-US"/>
          </a:p>
        </p:txBody>
      </p:sp>
      <p:sp>
        <p:nvSpPr>
          <p:cNvPr id="3" name="Content Placeholder 2"/>
          <p:cNvSpPr>
            <a:spLocks noGrp="1"/>
          </p:cNvSpPr>
          <p:nvPr>
            <p:ph type="body" sz="quarter" idx="10"/>
          </p:nvPr>
        </p:nvSpPr>
        <p:spPr/>
        <p:txBody>
          <a:bodyPr/>
          <a:lstStyle/>
          <a:p>
            <a:r>
              <a:rPr lang="en-US"/>
              <a:t>So What’s a “Good Faith” Effort?</a:t>
            </a:r>
            <a:endParaRPr lang="en-US" dirty="0"/>
          </a:p>
        </p:txBody>
      </p:sp>
    </p:spTree>
    <p:extLst>
      <p:ext uri="{BB962C8B-B14F-4D97-AF65-F5344CB8AC3E}">
        <p14:creationId xmlns:p14="http://schemas.microsoft.com/office/powerpoint/2010/main" val="293188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D8E53C-FC94-1B78-8791-C3F0434DC533}"/>
              </a:ext>
            </a:extLst>
          </p:cNvPr>
          <p:cNvSpPr>
            <a:spLocks noGrp="1"/>
          </p:cNvSpPr>
          <p:nvPr>
            <p:ph type="body" sz="quarter" idx="11"/>
          </p:nvPr>
        </p:nvSpPr>
        <p:spPr/>
        <p:txBody>
          <a:bodyPr/>
          <a:lstStyle/>
          <a:p>
            <a:r>
              <a:rPr lang="en-US"/>
              <a:t>The Government recognizes ANCs, NHOs and Tribes serve larger communities and therefore has created special rule that permit</a:t>
            </a:r>
          </a:p>
          <a:p>
            <a:pPr lvl="1"/>
            <a:r>
              <a:rPr lang="en-US">
                <a:solidFill>
                  <a:schemeClr val="bg2">
                    <a:lumMod val="50000"/>
                  </a:schemeClr>
                </a:solidFill>
              </a:rPr>
              <a:t>Ownership of multiple 8(a)s and small businesses (with some limitation on primary industry, common day-to-day managers)</a:t>
            </a:r>
          </a:p>
          <a:p>
            <a:pPr lvl="1"/>
            <a:r>
              <a:rPr lang="en-US">
                <a:solidFill>
                  <a:schemeClr val="bg2">
                    <a:lumMod val="50000"/>
                  </a:schemeClr>
                </a:solidFill>
              </a:rPr>
              <a:t>Removing “caps” on sole source awards (for NHO’s only at DOD)</a:t>
            </a:r>
          </a:p>
          <a:p>
            <a:pPr lvl="1"/>
            <a:r>
              <a:rPr lang="en-US">
                <a:solidFill>
                  <a:schemeClr val="bg2">
                    <a:lumMod val="50000"/>
                  </a:schemeClr>
                </a:solidFill>
              </a:rPr>
              <a:t>Allowing for shared management </a:t>
            </a:r>
          </a:p>
          <a:p>
            <a:pPr lvl="1"/>
            <a:r>
              <a:rPr lang="en-US">
                <a:solidFill>
                  <a:schemeClr val="bg2">
                    <a:lumMod val="50000"/>
                  </a:schemeClr>
                </a:solidFill>
              </a:rPr>
              <a:t>Allowing for shared administrative services for small business contract eligibility</a:t>
            </a:r>
          </a:p>
          <a:p>
            <a:endParaRPr lang="en-US"/>
          </a:p>
          <a:p>
            <a:endParaRPr lang="en-US"/>
          </a:p>
        </p:txBody>
      </p:sp>
      <p:sp>
        <p:nvSpPr>
          <p:cNvPr id="3" name="Content Placeholder 2"/>
          <p:cNvSpPr>
            <a:spLocks noGrp="1"/>
          </p:cNvSpPr>
          <p:nvPr>
            <p:ph type="body" sz="quarter" idx="10"/>
          </p:nvPr>
        </p:nvSpPr>
        <p:spPr/>
        <p:txBody>
          <a:bodyPr>
            <a:normAutofit fontScale="92500" lnSpcReduction="20000"/>
          </a:bodyPr>
          <a:lstStyle/>
          <a:p>
            <a:r>
              <a:rPr lang="en-US"/>
              <a:t>Special rules for entity-owned concerns</a:t>
            </a:r>
            <a:endParaRPr lang="en-US" dirty="0"/>
          </a:p>
        </p:txBody>
      </p:sp>
    </p:spTree>
    <p:extLst>
      <p:ext uri="{BB962C8B-B14F-4D97-AF65-F5344CB8AC3E}">
        <p14:creationId xmlns:p14="http://schemas.microsoft.com/office/powerpoint/2010/main" val="22210558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BC6546-C111-7D79-B744-7AE2ACD1F15C}"/>
              </a:ext>
            </a:extLst>
          </p:cNvPr>
          <p:cNvSpPr>
            <a:spLocks noGrp="1"/>
          </p:cNvSpPr>
          <p:nvPr>
            <p:ph type="body" sz="quarter" idx="11"/>
          </p:nvPr>
        </p:nvSpPr>
        <p:spPr/>
        <p:txBody>
          <a:bodyPr/>
          <a:lstStyle/>
          <a:p>
            <a:r>
              <a:rPr lang="en-US"/>
              <a:t>Be prepared to provide “proof” of good faith efforts per the two criteria described above.</a:t>
            </a:r>
          </a:p>
          <a:p>
            <a:r>
              <a:rPr lang="en-US"/>
              <a:t>Firms should also document efforts to obtain non-8(a) work, such as:</a:t>
            </a:r>
          </a:p>
          <a:p>
            <a:pPr lvl="1"/>
            <a:r>
              <a:rPr lang="en-US" sz="1800">
                <a:solidFill>
                  <a:schemeClr val="bg2">
                    <a:lumMod val="50000"/>
                  </a:schemeClr>
                </a:solidFill>
                <a:latin typeface="Montserrat" panose="00000500000000000000" pitchFamily="2" charset="0"/>
              </a:rPr>
              <a:t>Lost competitive opportunities</a:t>
            </a:r>
          </a:p>
          <a:p>
            <a:pPr lvl="1"/>
            <a:r>
              <a:rPr lang="en-US" sz="1800">
                <a:solidFill>
                  <a:schemeClr val="bg2">
                    <a:lumMod val="50000"/>
                  </a:schemeClr>
                </a:solidFill>
                <a:latin typeface="Montserrat" panose="00000500000000000000" pitchFamily="2" charset="0"/>
              </a:rPr>
              <a:t>Marketing efforts</a:t>
            </a:r>
          </a:p>
          <a:p>
            <a:pPr lvl="1"/>
            <a:r>
              <a:rPr lang="en-US" sz="1800">
                <a:solidFill>
                  <a:schemeClr val="bg2">
                    <a:lumMod val="50000"/>
                  </a:schemeClr>
                </a:solidFill>
                <a:latin typeface="Montserrat" panose="00000500000000000000" pitchFamily="2" charset="0"/>
              </a:rPr>
              <a:t>Networking efforts</a:t>
            </a:r>
          </a:p>
          <a:p>
            <a:r>
              <a:rPr lang="en-US"/>
              <a:t>Advance communication with your BOS will be important</a:t>
            </a:r>
          </a:p>
          <a:p>
            <a:r>
              <a:rPr lang="en-US"/>
              <a:t>Per the final rule, there is no appeal from the SBA’s decision!</a:t>
            </a:r>
          </a:p>
          <a:p>
            <a:endParaRPr lang="en-US"/>
          </a:p>
          <a:p>
            <a:endParaRPr lang="en-US"/>
          </a:p>
        </p:txBody>
      </p:sp>
      <p:sp>
        <p:nvSpPr>
          <p:cNvPr id="3" name="Content Placeholder 2"/>
          <p:cNvSpPr>
            <a:spLocks noGrp="1"/>
          </p:cNvSpPr>
          <p:nvPr>
            <p:ph type="body" sz="quarter" idx="10"/>
          </p:nvPr>
        </p:nvSpPr>
        <p:spPr/>
        <p:txBody>
          <a:bodyPr/>
          <a:lstStyle/>
          <a:p>
            <a:r>
              <a:rPr lang="en-US"/>
              <a:t>So What’s a “Good Faith” Effort?</a:t>
            </a:r>
            <a:endParaRPr lang="en-US" dirty="0"/>
          </a:p>
        </p:txBody>
      </p:sp>
    </p:spTree>
    <p:extLst>
      <p:ext uri="{BB962C8B-B14F-4D97-AF65-F5344CB8AC3E}">
        <p14:creationId xmlns:p14="http://schemas.microsoft.com/office/powerpoint/2010/main" val="40662842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NAICS Codes</a:t>
            </a:r>
          </a:p>
        </p:txBody>
      </p:sp>
    </p:spTree>
    <p:extLst>
      <p:ext uri="{BB962C8B-B14F-4D97-AF65-F5344CB8AC3E}">
        <p14:creationId xmlns:p14="http://schemas.microsoft.com/office/powerpoint/2010/main" val="11875754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E2C569-3DE6-B0EF-147E-C63247028480}"/>
              </a:ext>
            </a:extLst>
          </p:cNvPr>
          <p:cNvSpPr>
            <a:spLocks noGrp="1"/>
          </p:cNvSpPr>
          <p:nvPr>
            <p:ph type="body" sz="quarter" idx="11"/>
          </p:nvPr>
        </p:nvSpPr>
        <p:spPr/>
        <p:txBody>
          <a:bodyPr/>
          <a:lstStyle/>
          <a:p>
            <a:r>
              <a:rPr lang="en-US"/>
              <a:t>Contracting Officers assign a NAICS Code and Size Standard to each set-aside procurement.</a:t>
            </a:r>
          </a:p>
          <a:p>
            <a:r>
              <a:rPr lang="en-US"/>
              <a:t>An offeror must qualify as “small” under that NAICS code to be eligible for award.</a:t>
            </a:r>
          </a:p>
          <a:p>
            <a:r>
              <a:rPr lang="en-US"/>
              <a:t>The assigned NAICS code also has an impact on compliance with Limitation on Subcontracting requirements.</a:t>
            </a:r>
          </a:p>
          <a:p>
            <a:r>
              <a:rPr lang="en-US"/>
              <a:t>Historically, SBA has only allowed a single NAICS code to be assigned to a procurement even if the procurement covers more than one product and/or service.</a:t>
            </a:r>
          </a:p>
          <a:p>
            <a:r>
              <a:rPr lang="en-US"/>
              <a:t>That NAICS Code would apply throughout the life of the contract, including to any orders placed under an Indefinite Delivery, Indefinite Quantity (IDIQ) contract.</a:t>
            </a:r>
          </a:p>
          <a:p>
            <a:endParaRPr lang="en-US"/>
          </a:p>
          <a:p>
            <a:endParaRPr lang="en-US"/>
          </a:p>
        </p:txBody>
      </p:sp>
      <p:sp>
        <p:nvSpPr>
          <p:cNvPr id="3" name="Content Placeholder 2"/>
          <p:cNvSpPr>
            <a:spLocks noGrp="1"/>
          </p:cNvSpPr>
          <p:nvPr>
            <p:ph type="body" sz="quarter" idx="10"/>
          </p:nvPr>
        </p:nvSpPr>
        <p:spPr/>
        <p:txBody>
          <a:bodyPr/>
          <a:lstStyle/>
          <a:p>
            <a:r>
              <a:rPr lang="en-US"/>
              <a:t>NAICS Codes – Background</a:t>
            </a:r>
            <a:endParaRPr lang="en-US" dirty="0"/>
          </a:p>
        </p:txBody>
      </p:sp>
    </p:spTree>
    <p:extLst>
      <p:ext uri="{BB962C8B-B14F-4D97-AF65-F5344CB8AC3E}">
        <p14:creationId xmlns:p14="http://schemas.microsoft.com/office/powerpoint/2010/main" val="26133852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44DB68-7684-4B08-B5C4-BFE5661B0F37}"/>
              </a:ext>
            </a:extLst>
          </p:cNvPr>
          <p:cNvSpPr>
            <a:spLocks noGrp="1"/>
          </p:cNvSpPr>
          <p:nvPr>
            <p:ph type="body" sz="quarter" idx="11"/>
          </p:nvPr>
        </p:nvSpPr>
        <p:spPr/>
        <p:txBody>
          <a:bodyPr/>
          <a:lstStyle/>
          <a:p>
            <a:r>
              <a:rPr lang="en-US"/>
              <a:t>The contracting officer is responsible for selecting the NAICS code for a procurement.</a:t>
            </a:r>
          </a:p>
          <a:p>
            <a:r>
              <a:rPr lang="en-US"/>
              <a:t>That decision can be challenged via a protest and appealed to SBA’s Office of Hearings and Appeals.</a:t>
            </a:r>
          </a:p>
          <a:p>
            <a:r>
              <a:rPr lang="en-US"/>
              <a:t>The contracting officer has a great deal of discretion in selecting the NAICS code.</a:t>
            </a:r>
          </a:p>
          <a:p>
            <a:r>
              <a:rPr lang="en-US"/>
              <a:t>The issue is addressed both in the FAR (19.102) and the SBA regulations (13 CFR) – but they are not entirely consistent!</a:t>
            </a:r>
          </a:p>
          <a:p>
            <a:endParaRPr lang="en-US"/>
          </a:p>
          <a:p>
            <a:endParaRPr lang="en-US"/>
          </a:p>
        </p:txBody>
      </p:sp>
      <p:sp>
        <p:nvSpPr>
          <p:cNvPr id="3" name="Content Placeholder 2"/>
          <p:cNvSpPr>
            <a:spLocks noGrp="1"/>
          </p:cNvSpPr>
          <p:nvPr>
            <p:ph type="body" sz="quarter" idx="10"/>
          </p:nvPr>
        </p:nvSpPr>
        <p:spPr/>
        <p:txBody>
          <a:bodyPr/>
          <a:lstStyle/>
          <a:p>
            <a:r>
              <a:rPr lang="en-US"/>
              <a:t>NAICS Codes – Background</a:t>
            </a:r>
            <a:endParaRPr lang="en-US" dirty="0"/>
          </a:p>
        </p:txBody>
      </p:sp>
    </p:spTree>
    <p:extLst>
      <p:ext uri="{BB962C8B-B14F-4D97-AF65-F5344CB8AC3E}">
        <p14:creationId xmlns:p14="http://schemas.microsoft.com/office/powerpoint/2010/main" val="22126260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7E2332-5B2F-8A66-A217-66FDE621922D}"/>
              </a:ext>
            </a:extLst>
          </p:cNvPr>
          <p:cNvSpPr>
            <a:spLocks noGrp="1"/>
          </p:cNvSpPr>
          <p:nvPr>
            <p:ph type="body" sz="quarter" idx="11"/>
          </p:nvPr>
        </p:nvSpPr>
        <p:spPr/>
        <p:txBody>
          <a:bodyPr>
            <a:normAutofit/>
          </a:bodyPr>
          <a:lstStyle/>
          <a:p>
            <a:r>
              <a:rPr lang="en-US"/>
              <a:t>FAR 19.102(b):</a:t>
            </a:r>
          </a:p>
          <a:p>
            <a:pPr lvl="1"/>
            <a:r>
              <a:rPr lang="en-US" sz="1800">
                <a:solidFill>
                  <a:schemeClr val="bg2">
                    <a:lumMod val="50000"/>
                  </a:schemeClr>
                </a:solidFill>
                <a:latin typeface="Montserrat" panose="00000500000000000000" pitchFamily="2" charset="0"/>
              </a:rPr>
              <a:t>(b) Determining the appropriate NAICS codes for the solicitation. (1) Unless required to do otherwise by paragraph (b)(2)(ii)(B) of this section, contracting officers shall assign one NAICS code and corresponding size standard to all solicitations, contracts, and task and delivery orders. The contracting officer shall determine the appropriate NAICS code by classifying the product or service being acquired in the one industry that best describes the principal purpose of the supply or service being acquired. Primary consideration is given to the industry descriptions in the U.S. NAICS Manual, the product or service descriptions in the solicitation, the relative value and importance of the components of the requirement making up the end item being procured, and the function of the goods or services being purchased. A procurement is usually classified according to the component that accounts for the greatest percentage of contract value.</a:t>
            </a:r>
          </a:p>
          <a:p>
            <a:endParaRPr lang="en-US"/>
          </a:p>
          <a:p>
            <a:endParaRPr lang="en-US"/>
          </a:p>
        </p:txBody>
      </p:sp>
      <p:sp>
        <p:nvSpPr>
          <p:cNvPr id="3" name="Content Placeholder 2"/>
          <p:cNvSpPr>
            <a:spLocks noGrp="1"/>
          </p:cNvSpPr>
          <p:nvPr>
            <p:ph type="body" sz="quarter" idx="10"/>
          </p:nvPr>
        </p:nvSpPr>
        <p:spPr/>
        <p:txBody>
          <a:bodyPr/>
          <a:lstStyle/>
          <a:p>
            <a:r>
              <a:rPr lang="en-US"/>
              <a:t>NAICS – What the FAR says</a:t>
            </a:r>
            <a:endParaRPr lang="en-US" dirty="0"/>
          </a:p>
        </p:txBody>
      </p:sp>
    </p:spTree>
    <p:extLst>
      <p:ext uri="{BB962C8B-B14F-4D97-AF65-F5344CB8AC3E}">
        <p14:creationId xmlns:p14="http://schemas.microsoft.com/office/powerpoint/2010/main" val="39528289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1610FD-1372-5318-8FFF-5D5674639513}"/>
              </a:ext>
            </a:extLst>
          </p:cNvPr>
          <p:cNvSpPr>
            <a:spLocks noGrp="1"/>
          </p:cNvSpPr>
          <p:nvPr>
            <p:ph type="body" sz="quarter" idx="11"/>
          </p:nvPr>
        </p:nvSpPr>
        <p:spPr/>
        <p:txBody>
          <a:bodyPr/>
          <a:lstStyle/>
          <a:p>
            <a:r>
              <a:rPr lang="en-US"/>
              <a:t>NAICS selections are made early in the process and must be considered as part of the Acquisition Plan (see FAR 7.105 requiring selection of the service or product)  - procurement forecasts typically contain the NAICS assigned, e.g. – GET AN EARLY READ</a:t>
            </a:r>
          </a:p>
          <a:p>
            <a:r>
              <a:rPr lang="en-US"/>
              <a:t>Beyond the elements listed in FAR 19.102, NAICS selection may be impacted by other considerations including</a:t>
            </a:r>
          </a:p>
          <a:p>
            <a:pPr lvl="1"/>
            <a:r>
              <a:rPr lang="en-US" sz="1800">
                <a:solidFill>
                  <a:schemeClr val="bg2">
                    <a:lumMod val="50000"/>
                  </a:schemeClr>
                </a:solidFill>
                <a:latin typeface="Montserrat" panose="00000500000000000000" pitchFamily="2" charset="0"/>
              </a:rPr>
              <a:t>Historical precedent (i.e. predecessor contracts and requirements)</a:t>
            </a:r>
          </a:p>
          <a:p>
            <a:pPr lvl="1"/>
            <a:r>
              <a:rPr lang="en-US" sz="1800">
                <a:solidFill>
                  <a:schemeClr val="bg2">
                    <a:lumMod val="50000"/>
                  </a:schemeClr>
                </a:solidFill>
                <a:latin typeface="Montserrat" panose="00000500000000000000" pitchFamily="2" charset="0"/>
              </a:rPr>
              <a:t>Programmatic or Appropriations limitations and requirements</a:t>
            </a:r>
          </a:p>
          <a:p>
            <a:pPr lvl="1"/>
            <a:r>
              <a:rPr lang="en-US" sz="1800">
                <a:solidFill>
                  <a:schemeClr val="bg2">
                    <a:lumMod val="50000"/>
                  </a:schemeClr>
                </a:solidFill>
                <a:latin typeface="Montserrat" panose="00000500000000000000" pitchFamily="2" charset="0"/>
              </a:rPr>
              <a:t>Consideration of the marketplace (i.e. available sources, impacts on competition, etc.)</a:t>
            </a:r>
          </a:p>
          <a:p>
            <a:r>
              <a:rPr lang="en-US"/>
              <a:t>NAICS selections can be complicated and often defy bright-line analysis (but contracting officers have wide discretion in their selection)</a:t>
            </a:r>
          </a:p>
          <a:p>
            <a:endParaRPr lang="en-US"/>
          </a:p>
          <a:p>
            <a:endParaRPr lang="en-US"/>
          </a:p>
        </p:txBody>
      </p:sp>
      <p:sp>
        <p:nvSpPr>
          <p:cNvPr id="3" name="Content Placeholder 2"/>
          <p:cNvSpPr>
            <a:spLocks noGrp="1"/>
          </p:cNvSpPr>
          <p:nvPr>
            <p:ph type="body" sz="quarter" idx="10"/>
          </p:nvPr>
        </p:nvSpPr>
        <p:spPr/>
        <p:txBody>
          <a:bodyPr/>
          <a:lstStyle/>
          <a:p>
            <a:r>
              <a:rPr lang="en-US"/>
              <a:t>NAICS – The FAR (cont.)</a:t>
            </a:r>
            <a:endParaRPr lang="en-US" dirty="0"/>
          </a:p>
        </p:txBody>
      </p:sp>
    </p:spTree>
    <p:extLst>
      <p:ext uri="{BB962C8B-B14F-4D97-AF65-F5344CB8AC3E}">
        <p14:creationId xmlns:p14="http://schemas.microsoft.com/office/powerpoint/2010/main" val="11492467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46DA09-1A37-A13A-9DE0-1B447605C628}"/>
              </a:ext>
            </a:extLst>
          </p:cNvPr>
          <p:cNvSpPr>
            <a:spLocks noGrp="1"/>
          </p:cNvSpPr>
          <p:nvPr>
            <p:ph type="body" sz="quarter" idx="11"/>
          </p:nvPr>
        </p:nvSpPr>
        <p:spPr/>
        <p:txBody>
          <a:bodyPr/>
          <a:lstStyle/>
          <a:p>
            <a:r>
              <a:rPr lang="en-US"/>
              <a:t>SBA’s 2020 and 2023 recent changes regarding NAICS codes include: </a:t>
            </a:r>
          </a:p>
          <a:p>
            <a:pPr lvl="1"/>
            <a:r>
              <a:rPr lang="en-US" sz="1800">
                <a:solidFill>
                  <a:schemeClr val="bg2">
                    <a:lumMod val="50000"/>
                  </a:schemeClr>
                </a:solidFill>
                <a:latin typeface="Montserrat" panose="00000500000000000000" pitchFamily="2" charset="0"/>
              </a:rPr>
              <a:t>Suggesting contracting officers can assign multiple NAICS codes to a single contract </a:t>
            </a:r>
          </a:p>
          <a:p>
            <a:pPr lvl="2"/>
            <a:r>
              <a:rPr lang="en-US">
                <a:solidFill>
                  <a:schemeClr val="bg2">
                    <a:lumMod val="50000"/>
                  </a:schemeClr>
                </a:solidFill>
                <a:latin typeface="Montserrat" panose="00000500000000000000" pitchFamily="2" charset="0"/>
              </a:rPr>
              <a:t>FAR requirement which was projected to be added effective October 2022, </a:t>
            </a:r>
          </a:p>
          <a:p>
            <a:pPr lvl="2"/>
            <a:r>
              <a:rPr lang="en-US">
                <a:solidFill>
                  <a:schemeClr val="bg2">
                    <a:lumMod val="50000"/>
                  </a:schemeClr>
                </a:solidFill>
                <a:latin typeface="Montserrat" panose="00000500000000000000" pitchFamily="2" charset="0"/>
              </a:rPr>
              <a:t>SBA’s regulations don’t align perfectly with FAR Part 19,</a:t>
            </a:r>
          </a:p>
          <a:p>
            <a:pPr lvl="1"/>
            <a:r>
              <a:rPr lang="en-US" sz="1800">
                <a:solidFill>
                  <a:schemeClr val="bg2">
                    <a:lumMod val="50000"/>
                  </a:schemeClr>
                </a:solidFill>
                <a:latin typeface="Montserrat" panose="00000500000000000000" pitchFamily="2" charset="0"/>
              </a:rPr>
              <a:t>Reminding contracting officers they can assign a different NAICS code at the task order level on IDIQs and MACs but the NAICS must be among those on the base contract</a:t>
            </a:r>
          </a:p>
          <a:p>
            <a:pPr lvl="1"/>
            <a:r>
              <a:rPr lang="en-US" sz="1800">
                <a:solidFill>
                  <a:schemeClr val="bg2">
                    <a:lumMod val="50000"/>
                  </a:schemeClr>
                </a:solidFill>
                <a:latin typeface="Montserrat" panose="00000500000000000000" pitchFamily="2" charset="0"/>
              </a:rPr>
              <a:t>Requiring the assignment of NAICS at the task order level on unrestricted MACs (but not FSS), BUT</a:t>
            </a:r>
          </a:p>
          <a:p>
            <a:pPr lvl="2"/>
            <a:r>
              <a:rPr lang="en-US" sz="1600">
                <a:solidFill>
                  <a:schemeClr val="bg2">
                    <a:lumMod val="50000"/>
                  </a:schemeClr>
                </a:solidFill>
                <a:latin typeface="Montserrat" panose="00000500000000000000" pitchFamily="2" charset="0"/>
              </a:rPr>
              <a:t>Do not expressly address single award IDIQs, and</a:t>
            </a:r>
          </a:p>
          <a:p>
            <a:pPr lvl="2"/>
            <a:r>
              <a:rPr lang="en-US" sz="1600">
                <a:solidFill>
                  <a:schemeClr val="bg2">
                    <a:lumMod val="50000"/>
                  </a:schemeClr>
                </a:solidFill>
                <a:latin typeface="Montserrat" panose="00000500000000000000" pitchFamily="2" charset="0"/>
              </a:rPr>
              <a:t>Does not change the general rule that a contractor’s size under an IDIQ holds for the full five year term of the contract, absent a merger, etc.</a:t>
            </a:r>
          </a:p>
          <a:p>
            <a:pPr lvl="1"/>
            <a:endParaRPr lang="en-US"/>
          </a:p>
          <a:p>
            <a:endParaRPr lang="en-US"/>
          </a:p>
        </p:txBody>
      </p:sp>
      <p:sp>
        <p:nvSpPr>
          <p:cNvPr id="8" name="Text Placeholder 7">
            <a:extLst>
              <a:ext uri="{FF2B5EF4-FFF2-40B4-BE49-F238E27FC236}">
                <a16:creationId xmlns:a16="http://schemas.microsoft.com/office/drawing/2014/main" id="{64066A8E-01DA-888C-F329-0690D57718D0}"/>
              </a:ext>
            </a:extLst>
          </p:cNvPr>
          <p:cNvSpPr>
            <a:spLocks noGrp="1"/>
          </p:cNvSpPr>
          <p:nvPr>
            <p:ph type="body" sz="quarter" idx="10"/>
          </p:nvPr>
        </p:nvSpPr>
        <p:spPr/>
        <p:txBody>
          <a:bodyPr/>
          <a:lstStyle/>
          <a:p>
            <a:r>
              <a:rPr lang="en-US"/>
              <a:t>NAICS – Recent SBA Changes</a:t>
            </a:r>
          </a:p>
        </p:txBody>
      </p:sp>
    </p:spTree>
    <p:extLst>
      <p:ext uri="{BB962C8B-B14F-4D97-AF65-F5344CB8AC3E}">
        <p14:creationId xmlns:p14="http://schemas.microsoft.com/office/powerpoint/2010/main" val="18697220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29D369-3855-1F28-A335-F7251A511011}"/>
              </a:ext>
            </a:extLst>
          </p:cNvPr>
          <p:cNvSpPr>
            <a:spLocks noGrp="1"/>
          </p:cNvSpPr>
          <p:nvPr>
            <p:ph type="body" sz="quarter" idx="11"/>
          </p:nvPr>
        </p:nvSpPr>
        <p:spPr/>
        <p:txBody>
          <a:bodyPr/>
          <a:lstStyle/>
          <a:p>
            <a:r>
              <a:rPr lang="en-US"/>
              <a:t>As noted above, the NAICS assignment for a procurement is usually determined VERY early in the procurement process; </a:t>
            </a:r>
          </a:p>
          <a:p>
            <a:r>
              <a:rPr lang="en-US"/>
              <a:t>Know the issues the contracting officer is required to consider per FAR 19.102 and engage them early – in the market research phase if not before</a:t>
            </a:r>
          </a:p>
          <a:p>
            <a:r>
              <a:rPr lang="en-US"/>
              <a:t>If a NAICS assignment is unclear or seems inappropriate, consider the elements the contracting officer is required to consider and reach out with your position, and document it in writing.</a:t>
            </a:r>
          </a:p>
          <a:p>
            <a:r>
              <a:rPr lang="en-US"/>
              <a:t>If you need to protest the NAICS, you must be mindful of SBA’s timeliness requirements --  10 days from the issuance of the solicitation or assignment of the NAICS!</a:t>
            </a:r>
          </a:p>
          <a:p>
            <a:r>
              <a:rPr lang="en-US"/>
              <a:t>Better to attempt to resolve this well before any protest would have to be filed.</a:t>
            </a:r>
          </a:p>
          <a:p>
            <a:endParaRPr lang="en-US"/>
          </a:p>
          <a:p>
            <a:endParaRPr lang="en-US"/>
          </a:p>
        </p:txBody>
      </p:sp>
      <p:sp>
        <p:nvSpPr>
          <p:cNvPr id="3" name="Content Placeholder 2"/>
          <p:cNvSpPr>
            <a:spLocks noGrp="1"/>
          </p:cNvSpPr>
          <p:nvPr>
            <p:ph type="body" sz="quarter" idx="10"/>
          </p:nvPr>
        </p:nvSpPr>
        <p:spPr>
          <a:xfrm>
            <a:off x="1098132" y="680009"/>
            <a:ext cx="10013573" cy="465691"/>
          </a:xfrm>
        </p:spPr>
        <p:txBody>
          <a:bodyPr>
            <a:normAutofit fontScale="92500"/>
          </a:bodyPr>
          <a:lstStyle/>
          <a:p>
            <a:r>
              <a:rPr lang="en-US" sz="2800"/>
              <a:t>NAICS – What if the NAICS is Unclear or Unfavorable?</a:t>
            </a:r>
            <a:endParaRPr lang="en-US" sz="2800" dirty="0"/>
          </a:p>
        </p:txBody>
      </p:sp>
    </p:spTree>
    <p:extLst>
      <p:ext uri="{BB962C8B-B14F-4D97-AF65-F5344CB8AC3E}">
        <p14:creationId xmlns:p14="http://schemas.microsoft.com/office/powerpoint/2010/main" val="7629137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948D65-0B89-FECE-24AD-EBF309A0412F}"/>
              </a:ext>
            </a:extLst>
          </p:cNvPr>
          <p:cNvSpPr>
            <a:spLocks noGrp="1"/>
          </p:cNvSpPr>
          <p:nvPr>
            <p:ph type="body" sz="quarter" idx="11"/>
          </p:nvPr>
        </p:nvSpPr>
        <p:spPr/>
        <p:txBody>
          <a:bodyPr/>
          <a:lstStyle/>
          <a:p>
            <a:r>
              <a:rPr lang="en-US"/>
              <a:t>Multiple NAICS will now be possible, at least starting in October 2022</a:t>
            </a:r>
          </a:p>
          <a:p>
            <a:pPr lvl="1"/>
            <a:r>
              <a:rPr lang="en-US" sz="1800">
                <a:solidFill>
                  <a:schemeClr val="bg2">
                    <a:lumMod val="50000"/>
                  </a:schemeClr>
                </a:solidFill>
                <a:latin typeface="Montserrat" panose="00000500000000000000" pitchFamily="2" charset="0"/>
              </a:rPr>
              <a:t>Consider how this will impact size eligibility where there are multiple NAICS/size standards</a:t>
            </a:r>
          </a:p>
          <a:p>
            <a:r>
              <a:rPr lang="en-US"/>
              <a:t>Task Order level NAICS assignment and re-certification requirements may get more wide-spread use</a:t>
            </a:r>
          </a:p>
          <a:p>
            <a:pPr lvl="1"/>
            <a:r>
              <a:rPr lang="en-US" sz="1800">
                <a:solidFill>
                  <a:schemeClr val="bg2">
                    <a:lumMod val="50000"/>
                  </a:schemeClr>
                </a:solidFill>
                <a:latin typeface="Montserrat" panose="00000500000000000000" pitchFamily="2" charset="0"/>
              </a:rPr>
              <a:t>BUT, SBA’s regulations are still primarily focused on MAC contracts, not single-award IDIQs</a:t>
            </a:r>
          </a:p>
          <a:p>
            <a:pPr lvl="1"/>
            <a:r>
              <a:rPr lang="en-US" sz="1800">
                <a:solidFill>
                  <a:schemeClr val="bg2">
                    <a:lumMod val="50000"/>
                  </a:schemeClr>
                </a:solidFill>
                <a:latin typeface="Montserrat" panose="00000500000000000000" pitchFamily="2" charset="0"/>
              </a:rPr>
              <a:t>Remember, the NAICS assignment impacts your Limitation on Subcontracting obligations.</a:t>
            </a:r>
          </a:p>
          <a:p>
            <a:endParaRPr lang="en-US"/>
          </a:p>
          <a:p>
            <a:endParaRPr lang="en-US"/>
          </a:p>
        </p:txBody>
      </p:sp>
      <p:sp>
        <p:nvSpPr>
          <p:cNvPr id="3" name="Content Placeholder 2"/>
          <p:cNvSpPr>
            <a:spLocks noGrp="1"/>
          </p:cNvSpPr>
          <p:nvPr>
            <p:ph type="body" sz="quarter" idx="10"/>
          </p:nvPr>
        </p:nvSpPr>
        <p:spPr/>
        <p:txBody>
          <a:bodyPr/>
          <a:lstStyle/>
          <a:p>
            <a:r>
              <a:rPr lang="en-US"/>
              <a:t>NAICS - IDIQs</a:t>
            </a:r>
            <a:endParaRPr lang="en-US" dirty="0"/>
          </a:p>
        </p:txBody>
      </p:sp>
    </p:spTree>
    <p:extLst>
      <p:ext uri="{BB962C8B-B14F-4D97-AF65-F5344CB8AC3E}">
        <p14:creationId xmlns:p14="http://schemas.microsoft.com/office/powerpoint/2010/main" val="31325205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Rule Change: Follow-On Contracts vs. “New” Requirements</a:t>
            </a:r>
          </a:p>
        </p:txBody>
      </p:sp>
    </p:spTree>
    <p:extLst>
      <p:ext uri="{BB962C8B-B14F-4D97-AF65-F5344CB8AC3E}">
        <p14:creationId xmlns:p14="http://schemas.microsoft.com/office/powerpoint/2010/main" val="200053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Enforcement &amp; Oversight: What Executives Need to Know</a:t>
            </a:r>
          </a:p>
          <a:p>
            <a:pPr marL="0" indent="0" algn="ctr">
              <a:buNone/>
            </a:pPr>
            <a:endParaRPr lang="en-US" sz="4000" b="1">
              <a:solidFill>
                <a:srgbClr val="2A347A"/>
              </a:solidFill>
              <a:latin typeface="Georgia" panose="02040502050405020303" pitchFamily="18" charset="0"/>
            </a:endParaRPr>
          </a:p>
        </p:txBody>
      </p:sp>
    </p:spTree>
    <p:extLst>
      <p:ext uri="{BB962C8B-B14F-4D97-AF65-F5344CB8AC3E}">
        <p14:creationId xmlns:p14="http://schemas.microsoft.com/office/powerpoint/2010/main" val="35184370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B8A375-79E6-1B51-CA5F-DDC1B12300CB}"/>
              </a:ext>
            </a:extLst>
          </p:cNvPr>
          <p:cNvSpPr>
            <a:spLocks noGrp="1"/>
          </p:cNvSpPr>
          <p:nvPr>
            <p:ph type="body" sz="quarter" idx="11"/>
          </p:nvPr>
        </p:nvSpPr>
        <p:spPr/>
        <p:txBody>
          <a:bodyPr>
            <a:normAutofit/>
          </a:bodyPr>
          <a:lstStyle/>
          <a:p>
            <a:r>
              <a:rPr lang="en-US"/>
              <a:t>SBA has provided a uniform definition of “new” for each scenario and has established the following test:</a:t>
            </a:r>
          </a:p>
          <a:p>
            <a:pPr lvl="1"/>
            <a:r>
              <a:rPr lang="en-US" sz="1800">
                <a:latin typeface="Montserrat" panose="00000500000000000000" pitchFamily="2" charset="0"/>
              </a:rPr>
              <a:t>Whether the scope has changed significantly, requiring meaningful different types of work or different capabilities;</a:t>
            </a:r>
          </a:p>
          <a:p>
            <a:pPr lvl="1"/>
            <a:r>
              <a:rPr lang="en-US" sz="1800">
                <a:latin typeface="Montserrat" panose="00000500000000000000" pitchFamily="2" charset="0"/>
              </a:rPr>
              <a:t>Whether the magnitude or value of the requirement has changed by at least 25 percent; and </a:t>
            </a:r>
          </a:p>
          <a:p>
            <a:pPr lvl="1"/>
            <a:r>
              <a:rPr lang="en-US" sz="1800">
                <a:latin typeface="Montserrat" panose="00000500000000000000" pitchFamily="2" charset="0"/>
              </a:rPr>
              <a:t>Whether the end user of the requirement has changed. </a:t>
            </a:r>
          </a:p>
          <a:p>
            <a:r>
              <a:rPr lang="en-US"/>
              <a:t>These considerations should be a guide, and not necessarily dispositive of whether a requirement qualifies as ‘‘new.’’</a:t>
            </a:r>
          </a:p>
          <a:p>
            <a:r>
              <a:rPr lang="en-US"/>
              <a:t>SBA rejected a bright line test on the 25 percent “rule.”</a:t>
            </a:r>
          </a:p>
          <a:p>
            <a:pPr lvl="1"/>
            <a:r>
              <a:rPr lang="en-US" sz="1800">
                <a:latin typeface="Montserrat" panose="00000500000000000000" pitchFamily="2" charset="0"/>
              </a:rPr>
              <a:t>“Applying the 25 percent rule contained in this definition  rigidly could permit  procuring agencies and entity-owned firms to circumvent the intent of release, sister company restriction, and adverse impact rules.”</a:t>
            </a:r>
          </a:p>
          <a:p>
            <a:endParaRPr lang="en-US"/>
          </a:p>
          <a:p>
            <a:endParaRPr lang="en-US"/>
          </a:p>
        </p:txBody>
      </p:sp>
      <p:sp>
        <p:nvSpPr>
          <p:cNvPr id="3" name="Content Placeholder 2"/>
          <p:cNvSpPr>
            <a:spLocks noGrp="1"/>
          </p:cNvSpPr>
          <p:nvPr>
            <p:ph type="body" sz="quarter" idx="10"/>
          </p:nvPr>
        </p:nvSpPr>
        <p:spPr/>
        <p:txBody>
          <a:bodyPr/>
          <a:lstStyle/>
          <a:p>
            <a:r>
              <a:rPr lang="en-US"/>
              <a:t>What is a “new” requirement?</a:t>
            </a:r>
            <a:endParaRPr lang="en-US" dirty="0"/>
          </a:p>
        </p:txBody>
      </p:sp>
    </p:spTree>
    <p:extLst>
      <p:ext uri="{BB962C8B-B14F-4D97-AF65-F5344CB8AC3E}">
        <p14:creationId xmlns:p14="http://schemas.microsoft.com/office/powerpoint/2010/main" val="465185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D1FF6-BF80-E8AA-B37E-D1913BCE37CE}"/>
              </a:ext>
            </a:extLst>
          </p:cNvPr>
          <p:cNvSpPr>
            <a:spLocks noGrp="1"/>
          </p:cNvSpPr>
          <p:nvPr>
            <p:ph type="body" sz="quarter" idx="11"/>
          </p:nvPr>
        </p:nvSpPr>
        <p:spPr/>
        <p:txBody>
          <a:bodyPr/>
          <a:lstStyle/>
          <a:p>
            <a:r>
              <a:rPr lang="en-US"/>
              <a:t>The question of whether a contractual requirement is “NEW” comes into play in several different contexts, including:</a:t>
            </a:r>
          </a:p>
          <a:p>
            <a:pPr lvl="1"/>
            <a:r>
              <a:rPr lang="en-US" sz="1800">
                <a:latin typeface="Montserrat" panose="00000500000000000000" pitchFamily="2" charset="0"/>
              </a:rPr>
              <a:t>“Adverse impact” test to determine whether a previous small business requirement can be moved to 8(a)</a:t>
            </a:r>
          </a:p>
          <a:p>
            <a:pPr lvl="1"/>
            <a:r>
              <a:rPr lang="en-US" sz="1800">
                <a:latin typeface="Montserrat" panose="00000500000000000000" pitchFamily="2" charset="0"/>
              </a:rPr>
              <a:t>Determining whether a requirement can be removed from the 8(a) program</a:t>
            </a:r>
          </a:p>
          <a:p>
            <a:pPr lvl="1"/>
            <a:r>
              <a:rPr lang="en-US" sz="1800">
                <a:latin typeface="Montserrat" panose="00000500000000000000" pitchFamily="2" charset="0"/>
              </a:rPr>
              <a:t>Determining whether a sister company can receive a follow-on contract</a:t>
            </a:r>
          </a:p>
          <a:p>
            <a:endParaRPr lang="en-US"/>
          </a:p>
          <a:p>
            <a:endParaRPr lang="en-US"/>
          </a:p>
        </p:txBody>
      </p:sp>
      <p:sp>
        <p:nvSpPr>
          <p:cNvPr id="3" name="Content Placeholder 2"/>
          <p:cNvSpPr>
            <a:spLocks noGrp="1"/>
          </p:cNvSpPr>
          <p:nvPr>
            <p:ph type="body" sz="quarter" idx="10"/>
          </p:nvPr>
        </p:nvSpPr>
        <p:spPr/>
        <p:txBody>
          <a:bodyPr/>
          <a:lstStyle/>
          <a:p>
            <a:r>
              <a:rPr lang="en-US"/>
              <a:t>New requirements</a:t>
            </a:r>
            <a:endParaRPr lang="en-US" dirty="0"/>
          </a:p>
        </p:txBody>
      </p:sp>
    </p:spTree>
    <p:extLst>
      <p:ext uri="{BB962C8B-B14F-4D97-AF65-F5344CB8AC3E}">
        <p14:creationId xmlns:p14="http://schemas.microsoft.com/office/powerpoint/2010/main" val="39416921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Determining a Contractor’s Primary NAICS Code</a:t>
            </a:r>
          </a:p>
        </p:txBody>
      </p:sp>
    </p:spTree>
    <p:extLst>
      <p:ext uri="{BB962C8B-B14F-4D97-AF65-F5344CB8AC3E}">
        <p14:creationId xmlns:p14="http://schemas.microsoft.com/office/powerpoint/2010/main" val="9447889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0A5BD4-C262-4747-824D-4A1EAE3211C5}"/>
              </a:ext>
            </a:extLst>
          </p:cNvPr>
          <p:cNvSpPr>
            <a:spLocks noGrp="1"/>
          </p:cNvSpPr>
          <p:nvPr>
            <p:ph type="body" sz="quarter" idx="11"/>
          </p:nvPr>
        </p:nvSpPr>
        <p:spPr/>
        <p:txBody>
          <a:bodyPr/>
          <a:lstStyle/>
          <a:p>
            <a:r>
              <a:rPr lang="en-US"/>
              <a:t>Primary SBA Concern:  Perceived practice of Tribes passing down a particular government requirement (contract) from one 8(a) it owned to another</a:t>
            </a:r>
          </a:p>
          <a:p>
            <a:r>
              <a:rPr lang="en-US"/>
              <a:t>Resulted in changes to the 8(a) regulations several years ago</a:t>
            </a:r>
          </a:p>
          <a:p>
            <a:r>
              <a:rPr lang="en-US"/>
              <a:t>A sister 8(a) company may participate in a secondary NAICS Code that is the primary code of a sister company, but the rules were revised to preclude an 8(a) company from “receiving” a sole source contract that is a follow-on to an 8(a) contract held by a sister 8(a) company</a:t>
            </a:r>
          </a:p>
          <a:p>
            <a:endParaRPr lang="en-US"/>
          </a:p>
          <a:p>
            <a:endParaRPr lang="en-US"/>
          </a:p>
        </p:txBody>
      </p:sp>
      <p:sp>
        <p:nvSpPr>
          <p:cNvPr id="3" name="Content Placeholder 2"/>
          <p:cNvSpPr>
            <a:spLocks noGrp="1"/>
          </p:cNvSpPr>
          <p:nvPr>
            <p:ph type="body" sz="quarter" idx="10"/>
          </p:nvPr>
        </p:nvSpPr>
        <p:spPr/>
        <p:txBody>
          <a:bodyPr/>
          <a:lstStyle/>
          <a:p>
            <a:r>
              <a:rPr lang="en-US" sz="2800"/>
              <a:t>SBA Efforts to Address “Follow-On” Contracts</a:t>
            </a:r>
            <a:endParaRPr lang="en-US" sz="2800" dirty="0"/>
          </a:p>
        </p:txBody>
      </p:sp>
    </p:spTree>
    <p:extLst>
      <p:ext uri="{BB962C8B-B14F-4D97-AF65-F5344CB8AC3E}">
        <p14:creationId xmlns:p14="http://schemas.microsoft.com/office/powerpoint/2010/main" val="25610066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2B1B08-5C76-BA76-E490-0470918AEF0B}"/>
              </a:ext>
            </a:extLst>
          </p:cNvPr>
          <p:cNvSpPr>
            <a:spLocks noGrp="1"/>
          </p:cNvSpPr>
          <p:nvPr>
            <p:ph type="body" sz="quarter" idx="11"/>
          </p:nvPr>
        </p:nvSpPr>
        <p:spPr/>
        <p:txBody>
          <a:bodyPr/>
          <a:lstStyle/>
          <a:p>
            <a:pPr marL="457200" indent="-457200"/>
            <a:r>
              <a:rPr lang="en-US"/>
              <a:t>Important to proactively monitor NAICS Codes to determine whether to graduate early and to consider follow-on capture strategies</a:t>
            </a:r>
          </a:p>
          <a:p>
            <a:pPr marL="1143000" lvl="1" indent="-457200"/>
            <a:r>
              <a:rPr lang="en-US" sz="1800">
                <a:solidFill>
                  <a:schemeClr val="bg2">
                    <a:lumMod val="50000"/>
                  </a:schemeClr>
                </a:solidFill>
                <a:latin typeface="Montserrat" panose="00000500000000000000" pitchFamily="2" charset="0"/>
              </a:rPr>
              <a:t>Teaming arrangements with other SBA qualified firms</a:t>
            </a:r>
          </a:p>
          <a:p>
            <a:pPr marL="1143000" lvl="1" indent="-457200"/>
            <a:r>
              <a:rPr lang="en-US" sz="1800">
                <a:solidFill>
                  <a:schemeClr val="bg2">
                    <a:lumMod val="50000"/>
                  </a:schemeClr>
                </a:solidFill>
                <a:latin typeface="Montserrat" panose="00000500000000000000" pitchFamily="2" charset="0"/>
              </a:rPr>
              <a:t>Working with the agency to modify the procurement</a:t>
            </a:r>
          </a:p>
          <a:p>
            <a:pPr marL="457200" indent="-457200"/>
            <a:r>
              <a:rPr lang="en-US"/>
              <a:t>Managing primary and secondary NAICS Codes for 8(a) subsidiaries is vital for any ANC/Tribe</a:t>
            </a:r>
          </a:p>
          <a:p>
            <a:pPr marL="0" indent="0">
              <a:buNone/>
            </a:pPr>
            <a:endParaRPr lang="en-US"/>
          </a:p>
          <a:p>
            <a:endParaRPr lang="en-US"/>
          </a:p>
        </p:txBody>
      </p:sp>
      <p:sp>
        <p:nvSpPr>
          <p:cNvPr id="3" name="Content Placeholder 2"/>
          <p:cNvSpPr>
            <a:spLocks noGrp="1"/>
          </p:cNvSpPr>
          <p:nvPr>
            <p:ph type="body" sz="quarter" idx="10"/>
          </p:nvPr>
        </p:nvSpPr>
        <p:spPr>
          <a:xfrm>
            <a:off x="1086241" y="599563"/>
            <a:ext cx="10013573" cy="465691"/>
          </a:xfrm>
        </p:spPr>
        <p:txBody>
          <a:bodyPr>
            <a:normAutofit fontScale="92500"/>
          </a:bodyPr>
          <a:lstStyle/>
          <a:p>
            <a:pPr marL="0" indent="0">
              <a:buNone/>
            </a:pPr>
            <a:r>
              <a:rPr lang="en-US" sz="2800"/>
              <a:t>SBA Efforts to Address “Follow-On” Contracts (cont’d) </a:t>
            </a:r>
            <a:endParaRPr lang="en-US" sz="2800" dirty="0"/>
          </a:p>
        </p:txBody>
      </p:sp>
    </p:spTree>
    <p:extLst>
      <p:ext uri="{BB962C8B-B14F-4D97-AF65-F5344CB8AC3E}">
        <p14:creationId xmlns:p14="http://schemas.microsoft.com/office/powerpoint/2010/main" val="22636800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7589E9-7326-2932-5F09-99A9988A5657}"/>
              </a:ext>
            </a:extLst>
          </p:cNvPr>
          <p:cNvSpPr>
            <a:spLocks noGrp="1"/>
          </p:cNvSpPr>
          <p:nvPr>
            <p:ph type="body" sz="quarter" idx="11"/>
          </p:nvPr>
        </p:nvSpPr>
        <p:spPr/>
        <p:txBody>
          <a:bodyPr/>
          <a:lstStyle/>
          <a:p>
            <a:pPr marL="457200" indent="-457200"/>
            <a:r>
              <a:rPr lang="en-US"/>
              <a:t>A Tribe may </a:t>
            </a:r>
            <a:r>
              <a:rPr lang="en-US" b="1"/>
              <a:t>NOT</a:t>
            </a:r>
            <a:r>
              <a:rPr lang="en-US"/>
              <a:t> own 51% or more of another firm which at the time of application or within the previous two (2) years has been operating in the 8(a) program under the same primary NAICS Code as the applicant </a:t>
            </a:r>
          </a:p>
          <a:p>
            <a:pPr marL="457200" indent="-457200"/>
            <a:r>
              <a:rPr lang="en-US"/>
              <a:t>Tribes may own a participant or other applicant that conducts secondary business in the 8(a) program under the NAICS Code which is the primary NAICS Code of the applicant entity</a:t>
            </a:r>
          </a:p>
          <a:p>
            <a:pPr marL="457200" indent="-457200"/>
            <a:r>
              <a:rPr lang="en-US"/>
              <a:t>Who gets to decide if there’s a change?</a:t>
            </a:r>
          </a:p>
          <a:p>
            <a:pPr marL="457200" indent="-457200"/>
            <a:r>
              <a:rPr lang="en-US"/>
              <a:t>What happens if the restriction is breached?</a:t>
            </a:r>
          </a:p>
          <a:p>
            <a:endParaRPr lang="en-US"/>
          </a:p>
          <a:p>
            <a:endParaRPr lang="en-US"/>
          </a:p>
        </p:txBody>
      </p:sp>
      <p:sp>
        <p:nvSpPr>
          <p:cNvPr id="3" name="Content Placeholder 2"/>
          <p:cNvSpPr>
            <a:spLocks noGrp="1"/>
          </p:cNvSpPr>
          <p:nvPr>
            <p:ph type="body" sz="quarter" idx="10"/>
          </p:nvPr>
        </p:nvSpPr>
        <p:spPr/>
        <p:txBody>
          <a:bodyPr/>
          <a:lstStyle/>
          <a:p>
            <a:r>
              <a:rPr lang="en-US"/>
              <a:t>Follow-on Restrictions: Primary NAICS</a:t>
            </a:r>
            <a:endParaRPr lang="en-US" dirty="0"/>
          </a:p>
        </p:txBody>
      </p:sp>
    </p:spTree>
    <p:extLst>
      <p:ext uri="{BB962C8B-B14F-4D97-AF65-F5344CB8AC3E}">
        <p14:creationId xmlns:p14="http://schemas.microsoft.com/office/powerpoint/2010/main" val="1853035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0422F1-CF5D-1310-5290-498BBAAAD0B5}"/>
              </a:ext>
            </a:extLst>
          </p:cNvPr>
          <p:cNvSpPr>
            <a:spLocks noGrp="1"/>
          </p:cNvSpPr>
          <p:nvPr>
            <p:ph type="body" sz="quarter" idx="11"/>
          </p:nvPr>
        </p:nvSpPr>
        <p:spPr/>
        <p:txBody>
          <a:bodyPr/>
          <a:lstStyle/>
          <a:p>
            <a:r>
              <a:rPr lang="en-US"/>
              <a:t>(1) A participant may request that the primary industry classification contained in its business plan be changed by filing such a request with its servicing SBA district office. SBA will grant such a request where the participant can demonstrate that the majority of its total revenues during a three-year period have evolved from one NAICS Code to another.</a:t>
            </a:r>
          </a:p>
          <a:p>
            <a:endParaRPr lang="en-US"/>
          </a:p>
          <a:p>
            <a:endParaRPr lang="en-US"/>
          </a:p>
        </p:txBody>
      </p:sp>
      <p:sp>
        <p:nvSpPr>
          <p:cNvPr id="3" name="Content Placeholder 2"/>
          <p:cNvSpPr>
            <a:spLocks noGrp="1"/>
          </p:cNvSpPr>
          <p:nvPr>
            <p:ph type="body" sz="quarter" idx="10"/>
          </p:nvPr>
        </p:nvSpPr>
        <p:spPr/>
        <p:txBody>
          <a:bodyPr/>
          <a:lstStyle/>
          <a:p>
            <a:r>
              <a:rPr lang="en-US"/>
              <a:t>Change in Primary NAICS – by the 8(a)</a:t>
            </a:r>
            <a:endParaRPr lang="en-US" dirty="0"/>
          </a:p>
        </p:txBody>
      </p:sp>
    </p:spTree>
    <p:extLst>
      <p:ext uri="{BB962C8B-B14F-4D97-AF65-F5344CB8AC3E}">
        <p14:creationId xmlns:p14="http://schemas.microsoft.com/office/powerpoint/2010/main" val="41695748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EFE181-FBC7-71C4-0251-A1D198DA50B2}"/>
              </a:ext>
            </a:extLst>
          </p:cNvPr>
          <p:cNvSpPr>
            <a:spLocks noGrp="1"/>
          </p:cNvSpPr>
          <p:nvPr>
            <p:ph type="body" sz="quarter" idx="11"/>
          </p:nvPr>
        </p:nvSpPr>
        <p:spPr/>
        <p:txBody>
          <a:bodyPr/>
          <a:lstStyle/>
          <a:p>
            <a:r>
              <a:rPr lang="en-US"/>
              <a:t>(2) SBA may change the primary industry classification contained in a participant's business plan where the greatest portion of the participant's total revenues during the participant's last three completed fiscal years has evolved from one NAICS Code to another. As part of its annual review, SBA will consider whether the primary NAICS Code contained in a participant's business plan continues to be appropriate.</a:t>
            </a:r>
          </a:p>
          <a:p>
            <a:r>
              <a:rPr lang="en-US"/>
              <a:t>So how does this happen?</a:t>
            </a:r>
          </a:p>
          <a:p>
            <a:endParaRPr lang="en-US"/>
          </a:p>
          <a:p>
            <a:endParaRPr lang="en-US"/>
          </a:p>
        </p:txBody>
      </p:sp>
      <p:sp>
        <p:nvSpPr>
          <p:cNvPr id="3" name="Content Placeholder 2"/>
          <p:cNvSpPr>
            <a:spLocks noGrp="1"/>
          </p:cNvSpPr>
          <p:nvPr>
            <p:ph type="body" sz="quarter" idx="10"/>
          </p:nvPr>
        </p:nvSpPr>
        <p:spPr/>
        <p:txBody>
          <a:bodyPr/>
          <a:lstStyle/>
          <a:p>
            <a:r>
              <a:rPr lang="en-US"/>
              <a:t>Change in Primary NAICS – by SBA</a:t>
            </a:r>
            <a:endParaRPr lang="en-US" dirty="0"/>
          </a:p>
        </p:txBody>
      </p:sp>
    </p:spTree>
    <p:extLst>
      <p:ext uri="{BB962C8B-B14F-4D97-AF65-F5344CB8AC3E}">
        <p14:creationId xmlns:p14="http://schemas.microsoft.com/office/powerpoint/2010/main" val="37766886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5A0EA3-AD30-3343-626C-106469D8EF3F}"/>
              </a:ext>
            </a:extLst>
          </p:cNvPr>
          <p:cNvSpPr>
            <a:spLocks noGrp="1"/>
          </p:cNvSpPr>
          <p:nvPr>
            <p:ph type="body" sz="quarter" idx="11"/>
          </p:nvPr>
        </p:nvSpPr>
        <p:spPr/>
        <p:txBody>
          <a:bodyPr/>
          <a:lstStyle/>
          <a:p>
            <a:r>
              <a:rPr lang="en-US"/>
              <a:t>(i) Where SBA believes that the primary industry classification contained in a participant's business plan does not match the participant's actual revenues over the participant's most recently completed three fiscal years, SBA may notify the participant of its intent to change the participant's primary industry classification and afford the participant the opportunity to respond.</a:t>
            </a:r>
          </a:p>
          <a:p>
            <a:r>
              <a:rPr lang="en-US"/>
              <a:t>What if the 8(a) disagrees?</a:t>
            </a:r>
          </a:p>
          <a:p>
            <a:endParaRPr lang="en-US"/>
          </a:p>
          <a:p>
            <a:endParaRPr lang="en-US"/>
          </a:p>
        </p:txBody>
      </p:sp>
      <p:sp>
        <p:nvSpPr>
          <p:cNvPr id="3" name="Content Placeholder 2"/>
          <p:cNvSpPr>
            <a:spLocks noGrp="1"/>
          </p:cNvSpPr>
          <p:nvPr>
            <p:ph type="body" sz="quarter" idx="10"/>
          </p:nvPr>
        </p:nvSpPr>
        <p:spPr/>
        <p:txBody>
          <a:bodyPr/>
          <a:lstStyle/>
          <a:p>
            <a:r>
              <a:rPr lang="en-US"/>
              <a:t>Change in Primary NAICS – by SBA (cont’d)</a:t>
            </a:r>
            <a:endParaRPr lang="en-US" dirty="0"/>
          </a:p>
        </p:txBody>
      </p:sp>
    </p:spTree>
    <p:extLst>
      <p:ext uri="{BB962C8B-B14F-4D97-AF65-F5344CB8AC3E}">
        <p14:creationId xmlns:p14="http://schemas.microsoft.com/office/powerpoint/2010/main" val="6605285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209481-1AA3-B466-B833-6AD587E28D38}"/>
              </a:ext>
            </a:extLst>
          </p:cNvPr>
          <p:cNvSpPr>
            <a:spLocks noGrp="1"/>
          </p:cNvSpPr>
          <p:nvPr>
            <p:ph type="body" sz="quarter" idx="11"/>
          </p:nvPr>
        </p:nvSpPr>
        <p:spPr/>
        <p:txBody>
          <a:bodyPr/>
          <a:lstStyle/>
          <a:p>
            <a:r>
              <a:rPr lang="en-US"/>
              <a:t>(ii) A participant may challenge SBA's intent to change its primary industry classification by demonstrating why it believes the primary industry classification contained in its business plan continues to be appropriate, despite an increase in revenues in a secondary NAICS Code beyond those received in its designated primary industry classification… </a:t>
            </a:r>
          </a:p>
          <a:p>
            <a:r>
              <a:rPr lang="en-US"/>
              <a:t>(iii) As long as the participant provides a reasonable explanation as to why the identified primary NAICS Code continues to be its primary NAICS Code, SBA will not change the participant's primary NAICS Code.</a:t>
            </a:r>
          </a:p>
          <a:p>
            <a:endParaRPr lang="en-US"/>
          </a:p>
          <a:p>
            <a:endParaRPr lang="en-US"/>
          </a:p>
        </p:txBody>
      </p:sp>
      <p:sp>
        <p:nvSpPr>
          <p:cNvPr id="3" name="Content Placeholder 2"/>
          <p:cNvSpPr>
            <a:spLocks noGrp="1"/>
          </p:cNvSpPr>
          <p:nvPr>
            <p:ph type="body" sz="quarter" idx="10"/>
          </p:nvPr>
        </p:nvSpPr>
        <p:spPr>
          <a:xfrm>
            <a:off x="1086241" y="811542"/>
            <a:ext cx="10013573" cy="465691"/>
          </a:xfrm>
        </p:spPr>
        <p:txBody>
          <a:bodyPr>
            <a:normAutofit fontScale="92500" lnSpcReduction="20000"/>
          </a:bodyPr>
          <a:lstStyle/>
          <a:p>
            <a:r>
              <a:rPr lang="en-US"/>
              <a:t>Change in Primary NAICS – by SBA (cont’d)</a:t>
            </a:r>
            <a:endParaRPr lang="en-US" dirty="0"/>
          </a:p>
        </p:txBody>
      </p:sp>
    </p:spTree>
    <p:extLst>
      <p:ext uri="{BB962C8B-B14F-4D97-AF65-F5344CB8AC3E}">
        <p14:creationId xmlns:p14="http://schemas.microsoft.com/office/powerpoint/2010/main" val="53004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17FB83-0DF8-650C-E036-99A3362649B9}"/>
              </a:ext>
            </a:extLst>
          </p:cNvPr>
          <p:cNvSpPr>
            <a:spLocks noGrp="1"/>
          </p:cNvSpPr>
          <p:nvPr>
            <p:ph type="body" sz="quarter" idx="11"/>
          </p:nvPr>
        </p:nvSpPr>
        <p:spPr>
          <a:xfrm>
            <a:off x="1086242" y="1520190"/>
            <a:ext cx="10013572" cy="5032105"/>
          </a:xfrm>
        </p:spPr>
        <p:txBody>
          <a:bodyPr/>
          <a:lstStyle/>
          <a:p>
            <a:r>
              <a:rPr lang="en-US"/>
              <a:t>Relevant Administration &amp; Congressional Efforts </a:t>
            </a:r>
          </a:p>
          <a:p>
            <a:r>
              <a:rPr lang="en-US"/>
              <a:t>DOJ &amp; OIG enforcement priorities &amp; compliance expectations</a:t>
            </a:r>
          </a:p>
          <a:p>
            <a:pPr lvl="1">
              <a:buFont typeface="Wingdings" panose="05000000000000000000" pitchFamily="2" charset="2"/>
              <a:buChar char="Ø"/>
            </a:pPr>
            <a:r>
              <a:rPr lang="en-US" i="1"/>
              <a:t>Collaboration</a:t>
            </a:r>
          </a:p>
          <a:p>
            <a:r>
              <a:rPr lang="en-US"/>
              <a:t>Requirement for an ethics &amp; compliance program</a:t>
            </a:r>
          </a:p>
          <a:p>
            <a:r>
              <a:rPr lang="en-US"/>
              <a:t>Ensuring preparedness for internal &amp; external investigations</a:t>
            </a:r>
          </a:p>
          <a:p>
            <a:r>
              <a:rPr lang="en-US"/>
              <a:t>Strategies for maintaining adherence</a:t>
            </a:r>
          </a:p>
          <a:p>
            <a:r>
              <a:rPr lang="en-US"/>
              <a:t>The Mandatory Disclosure Rule </a:t>
            </a:r>
          </a:p>
          <a:p>
            <a:endParaRPr lang="en-US"/>
          </a:p>
          <a:p>
            <a:endParaRPr lang="en-US"/>
          </a:p>
        </p:txBody>
      </p:sp>
      <p:sp>
        <p:nvSpPr>
          <p:cNvPr id="3" name="Content Placeholder 2"/>
          <p:cNvSpPr>
            <a:spLocks noGrp="1"/>
          </p:cNvSpPr>
          <p:nvPr>
            <p:ph type="body" sz="quarter" idx="10"/>
          </p:nvPr>
        </p:nvSpPr>
        <p:spPr/>
        <p:txBody>
          <a:bodyPr>
            <a:normAutofit fontScale="77500" lnSpcReduction="20000"/>
          </a:bodyPr>
          <a:lstStyle/>
          <a:p>
            <a:r>
              <a:rPr lang="en-US"/>
              <a:t>Enforcement &amp; Oversight: What Executives Need to Know</a:t>
            </a:r>
            <a:endParaRPr lang="en-US" dirty="0"/>
          </a:p>
        </p:txBody>
      </p:sp>
    </p:spTree>
    <p:extLst>
      <p:ext uri="{BB962C8B-B14F-4D97-AF65-F5344CB8AC3E}">
        <p14:creationId xmlns:p14="http://schemas.microsoft.com/office/powerpoint/2010/main" val="29354432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0712F-ADD6-E666-3EDF-00E4D6D3AF32}"/>
              </a:ext>
            </a:extLst>
          </p:cNvPr>
          <p:cNvSpPr>
            <a:spLocks noGrp="1"/>
          </p:cNvSpPr>
          <p:nvPr>
            <p:ph type="body" sz="quarter" idx="11"/>
          </p:nvPr>
        </p:nvSpPr>
        <p:spPr/>
        <p:txBody>
          <a:bodyPr/>
          <a:lstStyle/>
          <a:p>
            <a:r>
              <a:rPr lang="en-US"/>
              <a:t>As discussed above, 8(a) participants may apply to have the primary NAICS Code contained in their business plan changed by filing a request with their servicing SBA district office.</a:t>
            </a:r>
          </a:p>
          <a:p>
            <a:r>
              <a:rPr lang="en-US"/>
              <a:t>Participants must demonstrate that the majority of its total revenues during the prior three-year consecutive period has evolved from one NAICS Code to another.</a:t>
            </a:r>
          </a:p>
          <a:p>
            <a:endParaRPr lang="en-US"/>
          </a:p>
          <a:p>
            <a:endParaRPr lang="en-US"/>
          </a:p>
        </p:txBody>
      </p:sp>
      <p:sp>
        <p:nvSpPr>
          <p:cNvPr id="3" name="Content Placeholder 2"/>
          <p:cNvSpPr>
            <a:spLocks noGrp="1"/>
          </p:cNvSpPr>
          <p:nvPr>
            <p:ph type="body" sz="quarter" idx="10"/>
          </p:nvPr>
        </p:nvSpPr>
        <p:spPr/>
        <p:txBody>
          <a:bodyPr/>
          <a:lstStyle/>
          <a:p>
            <a:r>
              <a:rPr lang="en-US"/>
              <a:t>Primary NAICS Code Change Process</a:t>
            </a:r>
            <a:endParaRPr lang="en-US" dirty="0"/>
          </a:p>
        </p:txBody>
      </p:sp>
    </p:spTree>
    <p:extLst>
      <p:ext uri="{BB962C8B-B14F-4D97-AF65-F5344CB8AC3E}">
        <p14:creationId xmlns:p14="http://schemas.microsoft.com/office/powerpoint/2010/main" val="38615436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DCD297-7350-135F-0635-CC6005AFD4BE}"/>
              </a:ext>
            </a:extLst>
          </p:cNvPr>
          <p:cNvSpPr>
            <a:spLocks noGrp="1"/>
          </p:cNvSpPr>
          <p:nvPr>
            <p:ph type="body" sz="quarter" idx="11"/>
          </p:nvPr>
        </p:nvSpPr>
        <p:spPr/>
        <p:txBody>
          <a:bodyPr/>
          <a:lstStyle/>
          <a:p>
            <a:r>
              <a:rPr lang="en-US"/>
              <a:t>SBA may change an 8(a) participant’s primary NAICS if revenues for past three (3) consecutive fiscal years show a different primary NAICS than the original primary. During annual review, SBA considers whether the primary NAICS in the participant’s business plan is still appropriate.</a:t>
            </a:r>
          </a:p>
          <a:p>
            <a:r>
              <a:rPr lang="en-US"/>
              <a:t>SBA will notify participant of its intent to change primary NAICS.</a:t>
            </a:r>
          </a:p>
          <a:p>
            <a:r>
              <a:rPr lang="en-US"/>
              <a:t>Participant may challenge the change.  SBA will consider all reasonable explanations if participant wishes to challenge the change.</a:t>
            </a:r>
          </a:p>
          <a:p>
            <a:endParaRPr lang="en-US"/>
          </a:p>
          <a:p>
            <a:endParaRPr lang="en-US"/>
          </a:p>
        </p:txBody>
      </p:sp>
      <p:sp>
        <p:nvSpPr>
          <p:cNvPr id="3" name="Content Placeholder 2"/>
          <p:cNvSpPr>
            <a:spLocks noGrp="1"/>
          </p:cNvSpPr>
          <p:nvPr>
            <p:ph type="body" sz="quarter" idx="10"/>
          </p:nvPr>
        </p:nvSpPr>
        <p:spPr>
          <a:xfrm>
            <a:off x="1086241" y="599563"/>
            <a:ext cx="10013573" cy="465691"/>
          </a:xfrm>
        </p:spPr>
        <p:txBody>
          <a:bodyPr>
            <a:normAutofit fontScale="77500" lnSpcReduction="20000"/>
          </a:bodyPr>
          <a:lstStyle/>
          <a:p>
            <a:r>
              <a:rPr lang="en-US" sz="2800"/>
              <a:t>Primary NAICS Changes to be Made by SBA (13 C.F.R. 124.113(e)(2)) </a:t>
            </a:r>
            <a:endParaRPr lang="en-US" sz="2800" dirty="0"/>
          </a:p>
        </p:txBody>
      </p:sp>
    </p:spTree>
    <p:extLst>
      <p:ext uri="{BB962C8B-B14F-4D97-AF65-F5344CB8AC3E}">
        <p14:creationId xmlns:p14="http://schemas.microsoft.com/office/powerpoint/2010/main" val="35821442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06B34F-59EC-CD41-2B48-042A72D11DF6}"/>
              </a:ext>
            </a:extLst>
          </p:cNvPr>
          <p:cNvSpPr>
            <a:spLocks noGrp="1"/>
          </p:cNvSpPr>
          <p:nvPr>
            <p:ph type="body" sz="quarter" idx="11"/>
          </p:nvPr>
        </p:nvSpPr>
        <p:spPr/>
        <p:txBody>
          <a:bodyPr/>
          <a:lstStyle/>
          <a:p>
            <a:r>
              <a:rPr lang="en-US"/>
              <a:t>If a primary NAICS change of an entity-owned 8(a) participant results in the entity having two (2) participants with the same primary NAICS, the newer participant will not be able to receive any 8(a) contracts in the same primary NAICS that is the primary NAICS of the older participant for a period of time equal to two (2) years after the older participant leaves the program.</a:t>
            </a:r>
          </a:p>
          <a:p>
            <a:pPr lvl="1"/>
            <a:r>
              <a:rPr lang="en-US"/>
              <a:t>13 CFR 124.112(e)(2)(v)</a:t>
            </a:r>
          </a:p>
          <a:p>
            <a:endParaRPr lang="en-US"/>
          </a:p>
        </p:txBody>
      </p:sp>
      <p:sp>
        <p:nvSpPr>
          <p:cNvPr id="3" name="Content Placeholder 2"/>
          <p:cNvSpPr>
            <a:spLocks noGrp="1"/>
          </p:cNvSpPr>
          <p:nvPr>
            <p:ph type="body" sz="quarter" idx="10"/>
          </p:nvPr>
        </p:nvSpPr>
        <p:spPr>
          <a:xfrm>
            <a:off x="1086242" y="599563"/>
            <a:ext cx="10013573" cy="465691"/>
          </a:xfrm>
        </p:spPr>
        <p:txBody>
          <a:bodyPr>
            <a:normAutofit fontScale="70000" lnSpcReduction="20000"/>
          </a:bodyPr>
          <a:lstStyle/>
          <a:p>
            <a:r>
              <a:rPr lang="en-US" sz="2800"/>
              <a:t>Restrictions for Primary NAICS Changes for Entity-Owned Participants</a:t>
            </a:r>
            <a:endParaRPr lang="en-US" sz="2800" dirty="0"/>
          </a:p>
        </p:txBody>
      </p:sp>
    </p:spTree>
    <p:extLst>
      <p:ext uri="{BB962C8B-B14F-4D97-AF65-F5344CB8AC3E}">
        <p14:creationId xmlns:p14="http://schemas.microsoft.com/office/powerpoint/2010/main" val="23430186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06FFF8-83B3-0B15-F254-E005F7E72950}"/>
              </a:ext>
            </a:extLst>
          </p:cNvPr>
          <p:cNvSpPr>
            <a:spLocks noGrp="1"/>
          </p:cNvSpPr>
          <p:nvPr>
            <p:ph type="body" sz="quarter" idx="11"/>
          </p:nvPr>
        </p:nvSpPr>
        <p:spPr/>
        <p:txBody>
          <a:bodyPr/>
          <a:lstStyle/>
          <a:p>
            <a:r>
              <a:rPr lang="en-US"/>
              <a:t>Tribes must track and forecast: Size, NAICS Codes, and BAT, as well as contract back-log and opportunities, especially follow-ons.</a:t>
            </a:r>
          </a:p>
          <a:p>
            <a:r>
              <a:rPr lang="en-US"/>
              <a:t>This requires coordination between the portfolio of government contracting subsidiaries and discipline as to which subsidiaries pursue which opportunities</a:t>
            </a:r>
          </a:p>
          <a:p>
            <a:r>
              <a:rPr lang="en-US"/>
              <a:t>There can be a tension between these compliance issues and putting the most qualified subsidiary forward</a:t>
            </a:r>
          </a:p>
          <a:p>
            <a:r>
              <a:rPr lang="en-US"/>
              <a:t>Be prepared to consider things like:</a:t>
            </a:r>
          </a:p>
          <a:p>
            <a:pPr lvl="1"/>
            <a:r>
              <a:rPr lang="en-US" sz="1800">
                <a:solidFill>
                  <a:schemeClr val="bg2">
                    <a:lumMod val="50000"/>
                  </a:schemeClr>
                </a:solidFill>
                <a:latin typeface="Montserrat" panose="00000500000000000000" pitchFamily="2" charset="0"/>
              </a:rPr>
              <a:t>Early graduation</a:t>
            </a:r>
          </a:p>
          <a:p>
            <a:pPr lvl="1"/>
            <a:r>
              <a:rPr lang="en-US" sz="1800">
                <a:solidFill>
                  <a:schemeClr val="bg2">
                    <a:lumMod val="50000"/>
                  </a:schemeClr>
                </a:solidFill>
                <a:latin typeface="Montserrat" panose="00000500000000000000" pitchFamily="2" charset="0"/>
              </a:rPr>
              <a:t>Petitioning for formal primary NAICS change</a:t>
            </a:r>
          </a:p>
          <a:p>
            <a:pPr lvl="1"/>
            <a:r>
              <a:rPr lang="en-US" sz="1800">
                <a:solidFill>
                  <a:schemeClr val="bg2">
                    <a:lumMod val="50000"/>
                  </a:schemeClr>
                </a:solidFill>
                <a:latin typeface="Montserrat" panose="00000500000000000000" pitchFamily="2" charset="0"/>
              </a:rPr>
              <a:t>Subcontracting or Joint Venturing</a:t>
            </a:r>
          </a:p>
          <a:p>
            <a:endParaRPr lang="en-US"/>
          </a:p>
          <a:p>
            <a:endParaRPr lang="en-US"/>
          </a:p>
        </p:txBody>
      </p:sp>
      <p:sp>
        <p:nvSpPr>
          <p:cNvPr id="3" name="Content Placeholder 2"/>
          <p:cNvSpPr>
            <a:spLocks noGrp="1"/>
          </p:cNvSpPr>
          <p:nvPr>
            <p:ph type="body" sz="quarter" idx="10"/>
          </p:nvPr>
        </p:nvSpPr>
        <p:spPr>
          <a:xfrm>
            <a:off x="1086241" y="599563"/>
            <a:ext cx="10013573" cy="465691"/>
          </a:xfrm>
        </p:spPr>
        <p:txBody>
          <a:bodyPr>
            <a:normAutofit fontScale="92500"/>
          </a:bodyPr>
          <a:lstStyle/>
          <a:p>
            <a:r>
              <a:rPr lang="en-US" sz="2800"/>
              <a:t>Eligibility Tracking Overview &amp; Compliance Strategies</a:t>
            </a:r>
            <a:endParaRPr lang="en-US" sz="2800" dirty="0"/>
          </a:p>
        </p:txBody>
      </p:sp>
    </p:spTree>
    <p:extLst>
      <p:ext uri="{BB962C8B-B14F-4D97-AF65-F5344CB8AC3E}">
        <p14:creationId xmlns:p14="http://schemas.microsoft.com/office/powerpoint/2010/main" val="28962638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5F48DC8-EE68-1CC0-CC1A-A3A9CDF2FA5B}"/>
              </a:ext>
            </a:extLst>
          </p:cNvPr>
          <p:cNvSpPr>
            <a:spLocks noGrp="1"/>
          </p:cNvSpPr>
          <p:nvPr>
            <p:ph type="body" sz="quarter" idx="11"/>
          </p:nvPr>
        </p:nvSpPr>
        <p:spPr/>
        <p:txBody>
          <a:bodyPr/>
          <a:lstStyle/>
          <a:p>
            <a:endParaRPr lang="en-US"/>
          </a:p>
        </p:txBody>
      </p:sp>
      <p:sp>
        <p:nvSpPr>
          <p:cNvPr id="3" name="Content Placeholder 2"/>
          <p:cNvSpPr>
            <a:spLocks noGrp="1"/>
          </p:cNvSpPr>
          <p:nvPr>
            <p:ph type="body" sz="quarter" idx="10"/>
          </p:nvPr>
        </p:nvSpPr>
        <p:spPr/>
        <p:txBody>
          <a:bodyPr>
            <a:normAutofit fontScale="25000" lnSpcReduction="20000"/>
          </a:bodyPr>
          <a:lstStyle/>
          <a:p>
            <a:r>
              <a:rPr lang="en-US" sz="9600"/>
              <a:t>8(a) Compliance Status</a:t>
            </a:r>
            <a:endParaRPr lang="en-US" sz="9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BAT only applies to firms in Transition (Years 5-9 of 8(a) Program)</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99408812"/>
              </p:ext>
            </p:extLst>
          </p:nvPr>
        </p:nvGraphicFramePr>
        <p:xfrm>
          <a:off x="1750645" y="2516713"/>
          <a:ext cx="8128002" cy="3220593"/>
        </p:xfrm>
        <a:graphic>
          <a:graphicData uri="http://schemas.openxmlformats.org/drawingml/2006/table">
            <a:tbl>
              <a:tblPr firstRow="1">
                <a:tableStyleId>{5C22544A-7EE6-4342-B048-85BDC9FD1C3A}</a:tableStyleId>
              </a:tblPr>
              <a:tblGrid>
                <a:gridCol w="1354667">
                  <a:extLst>
                    <a:ext uri="{9D8B030D-6E8A-4147-A177-3AD203B41FA5}">
                      <a16:colId xmlns:a16="http://schemas.microsoft.com/office/drawing/2014/main" val="575012622"/>
                    </a:ext>
                  </a:extLst>
                </a:gridCol>
                <a:gridCol w="1354667">
                  <a:extLst>
                    <a:ext uri="{9D8B030D-6E8A-4147-A177-3AD203B41FA5}">
                      <a16:colId xmlns:a16="http://schemas.microsoft.com/office/drawing/2014/main" val="3718537380"/>
                    </a:ext>
                  </a:extLst>
                </a:gridCol>
                <a:gridCol w="1354667">
                  <a:extLst>
                    <a:ext uri="{9D8B030D-6E8A-4147-A177-3AD203B41FA5}">
                      <a16:colId xmlns:a16="http://schemas.microsoft.com/office/drawing/2014/main" val="1366581775"/>
                    </a:ext>
                  </a:extLst>
                </a:gridCol>
                <a:gridCol w="1354667">
                  <a:extLst>
                    <a:ext uri="{9D8B030D-6E8A-4147-A177-3AD203B41FA5}">
                      <a16:colId xmlns:a16="http://schemas.microsoft.com/office/drawing/2014/main" val="509884264"/>
                    </a:ext>
                  </a:extLst>
                </a:gridCol>
                <a:gridCol w="1354667">
                  <a:extLst>
                    <a:ext uri="{9D8B030D-6E8A-4147-A177-3AD203B41FA5}">
                      <a16:colId xmlns:a16="http://schemas.microsoft.com/office/drawing/2014/main" val="62219875"/>
                    </a:ext>
                  </a:extLst>
                </a:gridCol>
                <a:gridCol w="1354667">
                  <a:extLst>
                    <a:ext uri="{9D8B030D-6E8A-4147-A177-3AD203B41FA5}">
                      <a16:colId xmlns:a16="http://schemas.microsoft.com/office/drawing/2014/main" val="2258631104"/>
                    </a:ext>
                  </a:extLst>
                </a:gridCol>
              </a:tblGrid>
              <a:tr h="1711404">
                <a:tc>
                  <a:txBody>
                    <a:bodyPr/>
                    <a:lstStyle/>
                    <a:p>
                      <a:pPr algn="ctr"/>
                      <a:r>
                        <a:rPr lang="en-US" sz="1800">
                          <a:effectLst>
                            <a:outerShdw blurRad="38100" dist="38100" dir="2700000" algn="tl">
                              <a:srgbClr val="000000">
                                <a:alpha val="43137"/>
                              </a:srgbClr>
                            </a:outerShdw>
                          </a:effectLst>
                        </a:rPr>
                        <a:t>8(a) Firm</a:t>
                      </a:r>
                      <a:endParaRPr lang="en-US"/>
                    </a:p>
                  </a:txBody>
                  <a:tcPr anchor="ctr">
                    <a:cell3D prstMaterial="dkEdge">
                      <a:bevel/>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effectLst>
                            <a:outerShdw blurRad="38100" dist="38100" dir="2700000" algn="tl">
                              <a:srgbClr val="000000">
                                <a:alpha val="43137"/>
                              </a:srgbClr>
                            </a:outerShdw>
                          </a:effectLst>
                        </a:rPr>
                        <a:t>Size Threshold</a:t>
                      </a:r>
                    </a:p>
                    <a:p>
                      <a:pPr algn="ctr"/>
                      <a:endParaRPr lang="en-US"/>
                    </a:p>
                  </a:txBody>
                  <a:tcPr anchor="ctr">
                    <a:cell3D prstMaterial="dkEdge">
                      <a:bevel/>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effectLst>
                            <a:outerShdw blurRad="38100" dist="38100" dir="2700000" algn="tl">
                              <a:srgbClr val="000000">
                                <a:alpha val="43137"/>
                              </a:srgbClr>
                            </a:outerShdw>
                          </a:effectLst>
                        </a:rPr>
                        <a:t>Non-8(a) Business Activity Targets (BAT)</a:t>
                      </a:r>
                    </a:p>
                    <a:p>
                      <a:pPr algn="ctr"/>
                      <a:endParaRPr lang="en-US"/>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outerShdw blurRad="38100" dist="38100" dir="2700000" algn="tl">
                              <a:srgbClr val="000000">
                                <a:alpha val="43137"/>
                              </a:srgbClr>
                            </a:outerShdw>
                          </a:effectLst>
                        </a:rPr>
                        <a:t>LOS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outerShdw blurRad="38100" dist="38100" dir="2700000" algn="tl">
                              <a:srgbClr val="000000">
                                <a:alpha val="43137"/>
                              </a:srgbClr>
                            </a:outerShdw>
                          </a:effectLst>
                        </a:rPr>
                        <a:t>Self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a:effectLst>
                            <a:outerShdw blurRad="38100" dist="38100" dir="2700000" algn="tl">
                              <a:srgbClr val="000000">
                                <a:alpha val="43137"/>
                              </a:srgbClr>
                            </a:outerShdw>
                          </a:effectLst>
                        </a:rPr>
                        <a:t>Perform%</a:t>
                      </a:r>
                    </a:p>
                    <a:p>
                      <a:pPr algn="ctr"/>
                      <a:endParaRPr lang="en-US"/>
                    </a:p>
                  </a:txBody>
                  <a:tcPr anchor="ctr">
                    <a:cell3D prstMaterial="dkEdge">
                      <a:bevel/>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outerShdw blurRad="38100" dist="38100" dir="2700000" algn="tl">
                              <a:srgbClr val="000000">
                                <a:alpha val="43137"/>
                              </a:srgbClr>
                            </a:outerShdw>
                          </a:effectLst>
                        </a:rPr>
                        <a:t>Primary NAICS change</a:t>
                      </a:r>
                    </a:p>
                    <a:p>
                      <a:pPr algn="ctr"/>
                      <a:endParaRPr lang="en-US" dirty="0"/>
                    </a:p>
                  </a:txBody>
                  <a:tcPr anchor="ctr">
                    <a:cell3D prstMaterial="dkEdge">
                      <a:bevel/>
                      <a:lightRig rig="flood" dir="t"/>
                    </a:cell3D>
                  </a:tcPr>
                </a:tc>
                <a:tc>
                  <a:txBody>
                    <a:bodyPr/>
                    <a:lstStyle/>
                    <a:p>
                      <a:pPr algn="ctr"/>
                      <a:r>
                        <a:rPr lang="en-US" sz="1800">
                          <a:effectLst>
                            <a:outerShdw blurRad="38100" dist="38100" dir="2700000" algn="tl">
                              <a:srgbClr val="000000">
                                <a:alpha val="43137"/>
                              </a:srgbClr>
                            </a:outerShdw>
                          </a:effectLst>
                        </a:rPr>
                        <a:t>Mgmt</a:t>
                      </a:r>
                    </a:p>
                    <a:p>
                      <a:pPr algn="ctr"/>
                      <a:r>
                        <a:rPr lang="en-US" sz="1800">
                          <a:effectLst>
                            <a:outerShdw blurRad="38100" dist="38100" dir="2700000" algn="tl">
                              <a:srgbClr val="000000">
                                <a:alpha val="43137"/>
                              </a:srgbClr>
                            </a:outerShdw>
                          </a:effectLst>
                        </a:rPr>
                        <a:t>Issues</a:t>
                      </a:r>
                    </a:p>
                    <a:p>
                      <a:pPr algn="ctr"/>
                      <a:endParaRPr lang="en-US"/>
                    </a:p>
                  </a:txBody>
                  <a:tcPr anchor="ctr">
                    <a:cell3D prstMaterial="dkEdge">
                      <a:bevel/>
                      <a:lightRig rig="flood" dir="t"/>
                    </a:cell3D>
                  </a:tcPr>
                </a:tc>
                <a:extLst>
                  <a:ext uri="{0D108BD9-81ED-4DB2-BD59-A6C34878D82A}">
                    <a16:rowId xmlns:a16="http://schemas.microsoft.com/office/drawing/2014/main" val="1260621841"/>
                  </a:ext>
                </a:extLst>
              </a:tr>
              <a:tr h="370840">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extLst>
                  <a:ext uri="{0D108BD9-81ED-4DB2-BD59-A6C34878D82A}">
                    <a16:rowId xmlns:a16="http://schemas.microsoft.com/office/drawing/2014/main" val="2109598987"/>
                  </a:ext>
                </a:extLst>
              </a:tr>
              <a:tr h="370840">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extLst>
                  <a:ext uri="{0D108BD9-81ED-4DB2-BD59-A6C34878D82A}">
                    <a16:rowId xmlns:a16="http://schemas.microsoft.com/office/drawing/2014/main" val="1158399008"/>
                  </a:ext>
                </a:extLst>
              </a:tr>
              <a:tr h="370840">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endParaRPr lang="en-US"/>
                    </a:p>
                  </a:txBody>
                  <a:tcPr>
                    <a:cell3D prstMaterial="dkEdge">
                      <a:bevel/>
                      <a:lightRig rig="flood" dir="t"/>
                    </a:cell3D>
                  </a:tcPr>
                </a:tc>
                <a:extLst>
                  <a:ext uri="{0D108BD9-81ED-4DB2-BD59-A6C34878D82A}">
                    <a16:rowId xmlns:a16="http://schemas.microsoft.com/office/drawing/2014/main" val="878744321"/>
                  </a:ext>
                </a:extLst>
              </a:tr>
              <a:tr h="370840">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a:p>
                  </a:txBody>
                  <a:tcPr>
                    <a:cell3D prstMaterial="dkEdge">
                      <a:bevel/>
                      <a:lightRig rig="flood" dir="t"/>
                    </a:cell3D>
                  </a:tcPr>
                </a:tc>
                <a:tc>
                  <a:txBody>
                    <a:bodyPr/>
                    <a:lstStyle/>
                    <a:p>
                      <a:endParaRPr lang="en-US" dirty="0"/>
                    </a:p>
                  </a:txBody>
                  <a:tcPr>
                    <a:cell3D prstMaterial="dkEdge">
                      <a:bevel/>
                      <a:lightRig rig="flood" dir="t"/>
                    </a:cell3D>
                  </a:tcPr>
                </a:tc>
                <a:extLst>
                  <a:ext uri="{0D108BD9-81ED-4DB2-BD59-A6C34878D82A}">
                    <a16:rowId xmlns:a16="http://schemas.microsoft.com/office/drawing/2014/main" val="32684567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26392011"/>
              </p:ext>
            </p:extLst>
          </p:nvPr>
        </p:nvGraphicFramePr>
        <p:xfrm>
          <a:off x="7174522" y="1298100"/>
          <a:ext cx="2704125" cy="1700432"/>
        </p:xfrm>
        <a:graphic>
          <a:graphicData uri="http://schemas.openxmlformats.org/drawingml/2006/table">
            <a:tbl>
              <a:tblPr firstRow="1">
                <a:tableStyleId>{5C22544A-7EE6-4342-B048-85BDC9FD1C3A}</a:tableStyleId>
              </a:tblPr>
              <a:tblGrid>
                <a:gridCol w="2704125">
                  <a:extLst>
                    <a:ext uri="{9D8B030D-6E8A-4147-A177-3AD203B41FA5}">
                      <a16:colId xmlns:a16="http://schemas.microsoft.com/office/drawing/2014/main" val="163842123"/>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NO</a:t>
                      </a:r>
                      <a:r>
                        <a:rPr lang="en-US" sz="1800" baseline="0"/>
                        <a:t> COMPLIANCE ISSUES</a:t>
                      </a:r>
                      <a:endParaRPr lang="en-US" sz="1800"/>
                    </a:p>
                  </a:txBody>
                  <a:tcPr anchor="ctr">
                    <a:cell3D prstMaterial="dkEdge">
                      <a:bevel/>
                      <a:lightRig rig="flood" dir="t"/>
                    </a:cell3D>
                    <a:solidFill>
                      <a:schemeClr val="accent6"/>
                    </a:solidFill>
                  </a:tcPr>
                </a:tc>
                <a:extLst>
                  <a:ext uri="{0D108BD9-81ED-4DB2-BD59-A6C34878D82A}">
                    <a16:rowId xmlns:a16="http://schemas.microsoft.com/office/drawing/2014/main" val="421446080"/>
                  </a:ext>
                </a:extLst>
              </a:tr>
              <a:tr h="420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rPr>
                        <a:t>POSSIBLE</a:t>
                      </a:r>
                      <a:r>
                        <a:rPr lang="en-US" sz="1800" b="1" baseline="0">
                          <a:solidFill>
                            <a:schemeClr val="bg1"/>
                          </a:solidFill>
                        </a:rPr>
                        <a:t> ISSUES</a:t>
                      </a:r>
                      <a:endParaRPr lang="en-US" sz="1800" b="1">
                        <a:solidFill>
                          <a:schemeClr val="bg1"/>
                        </a:solidFill>
                      </a:endParaRPr>
                    </a:p>
                  </a:txBody>
                  <a:tcPr anchor="ctr">
                    <a:cell3D prstMaterial="dkEdge">
                      <a:bevel/>
                      <a:lightRig rig="flood" dir="t"/>
                    </a:cell3D>
                    <a:solidFill>
                      <a:srgbClr val="FFFF00"/>
                    </a:solidFill>
                  </a:tcPr>
                </a:tc>
                <a:extLst>
                  <a:ext uri="{0D108BD9-81ED-4DB2-BD59-A6C34878D82A}">
                    <a16:rowId xmlns:a16="http://schemas.microsoft.com/office/drawing/2014/main" val="832248349"/>
                  </a:ext>
                </a:extLst>
              </a:tr>
              <a:tr h="420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OUT OF COMPLIANCE</a:t>
                      </a:r>
                    </a:p>
                  </a:txBody>
                  <a:tcPr anchor="ctr">
                    <a:cell3D prstMaterial="dkEdge">
                      <a:bevel/>
                      <a:lightRig rig="flood" dir="t"/>
                    </a:cell3D>
                    <a:solidFill>
                      <a:srgbClr val="FF0000"/>
                    </a:solidFill>
                  </a:tcPr>
                </a:tc>
                <a:extLst>
                  <a:ext uri="{0D108BD9-81ED-4DB2-BD59-A6C34878D82A}">
                    <a16:rowId xmlns:a16="http://schemas.microsoft.com/office/drawing/2014/main" val="457896861"/>
                  </a:ext>
                </a:extLst>
              </a:tr>
            </a:tbl>
          </a:graphicData>
        </a:graphic>
      </p:graphicFrame>
    </p:spTree>
    <p:extLst>
      <p:ext uri="{BB962C8B-B14F-4D97-AF65-F5344CB8AC3E}">
        <p14:creationId xmlns:p14="http://schemas.microsoft.com/office/powerpoint/2010/main" val="42785384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Recertification on Set-Aside Contracts</a:t>
            </a:r>
          </a:p>
        </p:txBody>
      </p:sp>
    </p:spTree>
    <p:extLst>
      <p:ext uri="{BB962C8B-B14F-4D97-AF65-F5344CB8AC3E}">
        <p14:creationId xmlns:p14="http://schemas.microsoft.com/office/powerpoint/2010/main" val="2431235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891ECE-3B68-DA7D-D39F-B8FE5A785CAA}"/>
              </a:ext>
            </a:extLst>
          </p:cNvPr>
          <p:cNvSpPr>
            <a:spLocks noGrp="1"/>
          </p:cNvSpPr>
          <p:nvPr>
            <p:ph type="body" sz="quarter" idx="11"/>
          </p:nvPr>
        </p:nvSpPr>
        <p:spPr/>
        <p:txBody>
          <a:bodyPr/>
          <a:lstStyle/>
          <a:p>
            <a:r>
              <a:rPr lang="en-US"/>
              <a:t>As part of the Oct. 2020 rule rewrite, SBA revised its regulations governing when the size status of a concern is determined, including on MACs</a:t>
            </a:r>
          </a:p>
          <a:p>
            <a:pPr lvl="1"/>
            <a:r>
              <a:rPr lang="en-US" sz="1800">
                <a:solidFill>
                  <a:schemeClr val="bg2">
                    <a:lumMod val="50000"/>
                  </a:schemeClr>
                </a:solidFill>
                <a:latin typeface="Montserrat" panose="00000500000000000000" pitchFamily="2" charset="0"/>
              </a:rPr>
              <a:t>13 C.F.R. § 121.404</a:t>
            </a:r>
          </a:p>
          <a:p>
            <a:r>
              <a:rPr lang="en-US"/>
              <a:t>General rule:  A concern that represents itself as “small,” and qualifies as “small” at the time of its initial offer including price, is generally considered “small” throughout the life of the contract</a:t>
            </a:r>
          </a:p>
          <a:p>
            <a:r>
              <a:rPr lang="en-US"/>
              <a:t>Unrestricted MACs: Small at the time of offer &amp; contract-level recertification, small for goaling purposes for each order issued, unless recertification requested in connection with a specific order or BPA </a:t>
            </a:r>
          </a:p>
          <a:p>
            <a:pPr lvl="1"/>
            <a:r>
              <a:rPr lang="en-US" sz="1800">
                <a:solidFill>
                  <a:schemeClr val="bg2">
                    <a:lumMod val="50000"/>
                  </a:schemeClr>
                </a:solidFill>
                <a:latin typeface="Montserrat" panose="00000500000000000000" pitchFamily="2" charset="0"/>
              </a:rPr>
              <a:t>Set-asides for small businesses </a:t>
            </a:r>
            <a:r>
              <a:rPr lang="en-US" sz="1800">
                <a:solidFill>
                  <a:schemeClr val="bg2">
                    <a:lumMod val="50000"/>
                  </a:schemeClr>
                </a:solidFill>
                <a:latin typeface="Montserrat" panose="00000500000000000000" pitchFamily="2" charset="0"/>
                <a:sym typeface="Wingdings" panose="05000000000000000000" pitchFamily="2" charset="2"/>
              </a:rPr>
              <a:t> </a:t>
            </a:r>
            <a:r>
              <a:rPr lang="en-US" sz="1800">
                <a:solidFill>
                  <a:schemeClr val="bg2">
                    <a:lumMod val="50000"/>
                  </a:schemeClr>
                </a:solidFill>
                <a:latin typeface="Montserrat" panose="00000500000000000000" pitchFamily="2" charset="0"/>
              </a:rPr>
              <a:t>requirement to recertify </a:t>
            </a:r>
          </a:p>
          <a:p>
            <a:r>
              <a:rPr lang="en-US"/>
              <a:t>Set-aside MACs: Small at the time of offer &amp; contract-level recertification, small for each order or BPA, unless recertification requested in connection with a specific order or BPA</a:t>
            </a:r>
          </a:p>
          <a:p>
            <a:endParaRPr lang="en-US"/>
          </a:p>
          <a:p>
            <a:endParaRPr lang="en-US"/>
          </a:p>
        </p:txBody>
      </p:sp>
      <p:sp>
        <p:nvSpPr>
          <p:cNvPr id="3" name="Content Placeholder 2"/>
          <p:cNvSpPr>
            <a:spLocks noGrp="1"/>
          </p:cNvSpPr>
          <p:nvPr>
            <p:ph type="body" sz="quarter" idx="10"/>
          </p:nvPr>
        </p:nvSpPr>
        <p:spPr/>
        <p:txBody>
          <a:bodyPr/>
          <a:lstStyle/>
          <a:p>
            <a:r>
              <a:rPr lang="en-US" sz="2800"/>
              <a:t>SBA: Changes related to recertification timing</a:t>
            </a:r>
            <a:endParaRPr lang="en-US" sz="2800" dirty="0"/>
          </a:p>
        </p:txBody>
      </p:sp>
    </p:spTree>
    <p:extLst>
      <p:ext uri="{BB962C8B-B14F-4D97-AF65-F5344CB8AC3E}">
        <p14:creationId xmlns:p14="http://schemas.microsoft.com/office/powerpoint/2010/main" val="29357185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A5BABF-0351-68D7-2D12-8160F5AC1AAF}"/>
              </a:ext>
            </a:extLst>
          </p:cNvPr>
          <p:cNvSpPr>
            <a:spLocks noGrp="1"/>
          </p:cNvSpPr>
          <p:nvPr>
            <p:ph type="body" sz="quarter" idx="11"/>
          </p:nvPr>
        </p:nvSpPr>
        <p:spPr/>
        <p:txBody>
          <a:bodyPr>
            <a:normAutofit fontScale="92500" lnSpcReduction="10000"/>
          </a:bodyPr>
          <a:lstStyle/>
          <a:p>
            <a:r>
              <a:rPr lang="en-US"/>
              <a:t>Effect of size certification and recertification: Concern grows to be other than small, procuring agency may still exercise options &amp; count award as a SB award</a:t>
            </a:r>
          </a:p>
          <a:p>
            <a:r>
              <a:rPr lang="en-US"/>
              <a:t>Contract novation ((g)(1)):  Must recertify or inform the agency that it is other than small; if other than small, agency cannot count the options or orders issued, from that point forward, towards SB goals</a:t>
            </a:r>
          </a:p>
          <a:p>
            <a:r>
              <a:rPr lang="en-US"/>
              <a:t>Merger, sale, or acquisition ((g)(2)): Must recertify or inform the agency that it is other than small; if other than small, agency can no longer count the options or orders issued, from that point forward, towards SB goals</a:t>
            </a:r>
          </a:p>
          <a:p>
            <a:r>
              <a:rPr lang="en-US"/>
              <a:t>Merger, sale, or acquisition after offer, but prior to award:  If the merger, sale, or acquisition occurs after submission of initial offer, but prior to award → offeror must recertify size status prior to award</a:t>
            </a:r>
          </a:p>
          <a:p>
            <a:pPr lvl="1"/>
            <a:r>
              <a:rPr lang="en-US" sz="1900">
                <a:solidFill>
                  <a:schemeClr val="bg2">
                    <a:lumMod val="50000"/>
                  </a:schemeClr>
                </a:solidFill>
                <a:latin typeface="Montserrat" panose="00000500000000000000" pitchFamily="2" charset="0"/>
              </a:rPr>
              <a:t>If the merger, sale, or acquisition occurs within 180 days of the date of offer &amp; offeror is unable to recertify as small, it will not be eligible as a small business to receive the contract</a:t>
            </a:r>
          </a:p>
          <a:p>
            <a:pPr lvl="1"/>
            <a:r>
              <a:rPr lang="en-US" sz="1900">
                <a:solidFill>
                  <a:schemeClr val="bg2">
                    <a:lumMod val="50000"/>
                  </a:schemeClr>
                </a:solidFill>
                <a:latin typeface="Montserrat" panose="00000500000000000000" pitchFamily="2" charset="0"/>
              </a:rPr>
              <a:t>If the merger, sale, or acquisition occurs more than 180 days after the date of offer, award can be made, but it will not count as an award to a small business</a:t>
            </a:r>
          </a:p>
          <a:p>
            <a:endParaRPr lang="en-US"/>
          </a:p>
          <a:p>
            <a:endParaRPr lang="en-US"/>
          </a:p>
        </p:txBody>
      </p:sp>
      <p:sp>
        <p:nvSpPr>
          <p:cNvPr id="3" name="Content Placeholder 2"/>
          <p:cNvSpPr>
            <a:spLocks noGrp="1"/>
          </p:cNvSpPr>
          <p:nvPr>
            <p:ph type="body" sz="quarter" idx="10"/>
          </p:nvPr>
        </p:nvSpPr>
        <p:spPr/>
        <p:txBody>
          <a:bodyPr/>
          <a:lstStyle/>
          <a:p>
            <a:r>
              <a:rPr lang="en-US" sz="2800"/>
              <a:t>SBA: Changes related to recertification timing</a:t>
            </a:r>
            <a:endParaRPr lang="en-US" sz="2800" dirty="0"/>
          </a:p>
        </p:txBody>
      </p:sp>
    </p:spTree>
    <p:extLst>
      <p:ext uri="{BB962C8B-B14F-4D97-AF65-F5344CB8AC3E}">
        <p14:creationId xmlns:p14="http://schemas.microsoft.com/office/powerpoint/2010/main" val="25009638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77896C-F41B-1401-D67D-5090597A13DA}"/>
              </a:ext>
            </a:extLst>
          </p:cNvPr>
          <p:cNvSpPr>
            <a:spLocks noGrp="1"/>
          </p:cNvSpPr>
          <p:nvPr>
            <p:ph type="body" sz="quarter" idx="11"/>
          </p:nvPr>
        </p:nvSpPr>
        <p:spPr/>
        <p:txBody>
          <a:bodyPr/>
          <a:lstStyle/>
          <a:p>
            <a:r>
              <a:rPr lang="en-US"/>
              <a:t>Two decisions issued in 2021 addressing the revised 13 C.F.R. § 121.404 —</a:t>
            </a:r>
          </a:p>
          <a:p>
            <a:pPr lvl="1"/>
            <a:r>
              <a:rPr lang="en-US" sz="1800">
                <a:solidFill>
                  <a:schemeClr val="bg2">
                    <a:lumMod val="50000"/>
                  </a:schemeClr>
                </a:solidFill>
                <a:latin typeface="Montserrat" panose="00000500000000000000" pitchFamily="2" charset="0"/>
              </a:rPr>
              <a:t>22nd Century Technologies, Inc., SBA No. SIZ-6122 (Sept. 2021) (OHA affirms Area Office determination that set-aside task order under unrestricted IDIQ MAC required recertification)</a:t>
            </a:r>
          </a:p>
          <a:p>
            <a:pPr lvl="1"/>
            <a:r>
              <a:rPr lang="en-US" sz="1800">
                <a:solidFill>
                  <a:schemeClr val="bg2">
                    <a:lumMod val="50000"/>
                  </a:schemeClr>
                </a:solidFill>
                <a:latin typeface="Montserrat" panose="00000500000000000000" pitchFamily="2" charset="0"/>
              </a:rPr>
              <a:t>Odyssey Consulting Group, Ltd., B-419731 et al. (July 2021) (GAO, deferring to SBA’s interpretation of 13 C.F.R. § 121.404, concludes offeror that recertified as “other than small” following acquisition remained eligible for award of set-aside task order) </a:t>
            </a:r>
          </a:p>
          <a:p>
            <a:r>
              <a:rPr lang="en-US"/>
              <a:t>And one issued in 2022: </a:t>
            </a:r>
            <a:r>
              <a:rPr lang="it-IT" i="1"/>
              <a:t>Avenge Incorporated</a:t>
            </a:r>
            <a:r>
              <a:rPr lang="it-IT"/>
              <a:t>, SBA No SIZ-6178 (Nov. 2022)</a:t>
            </a:r>
          </a:p>
          <a:p>
            <a:endParaRPr lang="en-US"/>
          </a:p>
          <a:p>
            <a:endParaRPr lang="en-US"/>
          </a:p>
        </p:txBody>
      </p:sp>
      <p:sp>
        <p:nvSpPr>
          <p:cNvPr id="3" name="Content Placeholder 2"/>
          <p:cNvSpPr>
            <a:spLocks noGrp="1"/>
          </p:cNvSpPr>
          <p:nvPr>
            <p:ph type="body" sz="quarter" idx="10"/>
          </p:nvPr>
        </p:nvSpPr>
        <p:spPr/>
        <p:txBody>
          <a:bodyPr/>
          <a:lstStyle/>
          <a:p>
            <a:r>
              <a:rPr lang="en-US" sz="2800"/>
              <a:t>SBA: Changes related to recertification timing</a:t>
            </a:r>
            <a:endParaRPr lang="en-US" sz="2800" dirty="0"/>
          </a:p>
        </p:txBody>
      </p:sp>
    </p:spTree>
    <p:extLst>
      <p:ext uri="{BB962C8B-B14F-4D97-AF65-F5344CB8AC3E}">
        <p14:creationId xmlns:p14="http://schemas.microsoft.com/office/powerpoint/2010/main" val="29890579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E191CA-E1C9-CDC3-1BD9-11BD57B2AC3A}"/>
              </a:ext>
            </a:extLst>
          </p:cNvPr>
          <p:cNvSpPr>
            <a:spLocks noGrp="1"/>
          </p:cNvSpPr>
          <p:nvPr>
            <p:ph type="body" sz="quarter" idx="11"/>
          </p:nvPr>
        </p:nvSpPr>
        <p:spPr/>
        <p:txBody>
          <a:bodyPr>
            <a:normAutofit fontScale="92500" lnSpcReduction="20000"/>
          </a:bodyPr>
          <a:lstStyle/>
          <a:p>
            <a:r>
              <a:rPr lang="en-US"/>
              <a:t>In 2015, the Army issued a solicitation, seeking to establish an unrestricted IDIQ MAC</a:t>
            </a:r>
          </a:p>
          <a:p>
            <a:r>
              <a:rPr lang="en-US"/>
              <a:t>Included a section titled, “Task Orders Restricted to Small Businesses,” which stated that any proposals submitted in response to a task order solicitation restricted to small businesses were to include a representation concerning the offeror’s size status</a:t>
            </a:r>
          </a:p>
          <a:p>
            <a:r>
              <a:rPr lang="en-US"/>
              <a:t>Only contractors eligible to compete as a small business were permitted to submit proposals in response to task order solicitations restricted to small businesses </a:t>
            </a:r>
          </a:p>
          <a:p>
            <a:r>
              <a:rPr lang="en-US"/>
              <a:t>In May 2015, the appellant submitted a proposal for the IDIQ MAC, for which it subsequently received an award four years later, in March 2019</a:t>
            </a:r>
          </a:p>
          <a:p>
            <a:r>
              <a:rPr lang="en-US"/>
              <a:t>The appellant then submitted a proposal in response to a task order issued by the Army in December 2020, that was restricted to small businesses in accordance with the relevant sections of the IDIQ MAC</a:t>
            </a:r>
          </a:p>
          <a:p>
            <a:r>
              <a:rPr lang="en-US"/>
              <a:t>The appellant represented itself as small &amp; the Army subsequently awarded the task order to the appellant</a:t>
            </a:r>
          </a:p>
          <a:p>
            <a:r>
              <a:rPr lang="en-US"/>
              <a:t>Two small business offerors then filed protests to SBA, challenging the appellant’s size</a:t>
            </a:r>
          </a:p>
          <a:p>
            <a:endParaRPr lang="en-US"/>
          </a:p>
          <a:p>
            <a:endParaRPr lang="en-US"/>
          </a:p>
        </p:txBody>
      </p:sp>
      <p:sp>
        <p:nvSpPr>
          <p:cNvPr id="3" name="Content Placeholder 2"/>
          <p:cNvSpPr>
            <a:spLocks noGrp="1"/>
          </p:cNvSpPr>
          <p:nvPr>
            <p:ph type="body" sz="quarter" idx="10"/>
          </p:nvPr>
        </p:nvSpPr>
        <p:spPr/>
        <p:txBody>
          <a:bodyPr/>
          <a:lstStyle/>
          <a:p>
            <a:r>
              <a:rPr lang="en-US"/>
              <a:t>22nd Century Technologies</a:t>
            </a:r>
            <a:endParaRPr lang="en-US" dirty="0"/>
          </a:p>
        </p:txBody>
      </p:sp>
    </p:spTree>
    <p:extLst>
      <p:ext uri="{BB962C8B-B14F-4D97-AF65-F5344CB8AC3E}">
        <p14:creationId xmlns:p14="http://schemas.microsoft.com/office/powerpoint/2010/main" val="108517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1C245-555E-4476-6A3E-CEC3807515AD}"/>
              </a:ext>
            </a:extLst>
          </p:cNvPr>
          <p:cNvSpPr>
            <a:spLocks noGrp="1"/>
          </p:cNvSpPr>
          <p:nvPr>
            <p:ph type="body" sz="quarter" idx="11"/>
          </p:nvPr>
        </p:nvSpPr>
        <p:spPr/>
        <p:txBody>
          <a:bodyPr/>
          <a:lstStyle/>
          <a:p>
            <a:r>
              <a:rPr lang="en-US"/>
              <a:t>Criminal, civil, and administrative remedies/processes at the Gov’t’s disposal to detect, deter, and combat procurement fraud</a:t>
            </a:r>
          </a:p>
          <a:p>
            <a:pPr lvl="1">
              <a:buFont typeface="Montserrat" panose="00000500000000000000" pitchFamily="2" charset="0"/>
              <a:buChar char="‐"/>
            </a:pPr>
            <a:r>
              <a:rPr lang="en-US"/>
              <a:t>The civil False Claims Act</a:t>
            </a:r>
          </a:p>
          <a:p>
            <a:pPr lvl="1">
              <a:buFont typeface="Montserrat" panose="00000500000000000000" pitchFamily="2" charset="0"/>
              <a:buChar char="‐"/>
            </a:pPr>
            <a:r>
              <a:rPr lang="en-US"/>
              <a:t>The Truth in Negotiations Act</a:t>
            </a:r>
          </a:p>
          <a:p>
            <a:pPr lvl="1">
              <a:buFont typeface="Montserrat" panose="00000500000000000000" pitchFamily="2" charset="0"/>
              <a:buChar char="‐"/>
            </a:pPr>
            <a:r>
              <a:rPr lang="en-US"/>
              <a:t>The Small Business Jobs Act</a:t>
            </a:r>
          </a:p>
          <a:p>
            <a:pPr lvl="1">
              <a:buFont typeface="Montserrat" panose="00000500000000000000" pitchFamily="2" charset="0"/>
              <a:buChar char="‐"/>
            </a:pPr>
            <a:r>
              <a:rPr lang="en-US"/>
              <a:t>The criminal statutes in 18 U.S.C. (False Statements, False Claims, Conspiracy to Defraud the Gov’t, Mail Fraud, Wire Fraud, Major Fraud Against the United States… etc.)</a:t>
            </a:r>
          </a:p>
          <a:p>
            <a:pPr lvl="1">
              <a:buFont typeface="Montserrat" panose="00000500000000000000" pitchFamily="2" charset="0"/>
              <a:buChar char="‐"/>
            </a:pPr>
            <a:r>
              <a:rPr lang="en-US"/>
              <a:t>Anti-Kickback Act</a:t>
            </a:r>
          </a:p>
          <a:p>
            <a:pPr lvl="1">
              <a:buFont typeface="Montserrat" panose="00000500000000000000" pitchFamily="2" charset="0"/>
              <a:buChar char="‐"/>
            </a:pPr>
            <a:r>
              <a:rPr lang="en-US"/>
              <a:t>Sherman Antitrust Act</a:t>
            </a:r>
          </a:p>
          <a:p>
            <a:pPr lvl="1">
              <a:buFont typeface="Montserrat" panose="00000500000000000000" pitchFamily="2" charset="0"/>
              <a:buChar char="‐"/>
            </a:pPr>
            <a:r>
              <a:rPr lang="en-US"/>
              <a:t>Procurement Integrity Act</a:t>
            </a:r>
          </a:p>
          <a:p>
            <a:pPr lvl="1">
              <a:buFont typeface="Montserrat" panose="00000500000000000000" pitchFamily="2" charset="0"/>
              <a:buChar char="‐"/>
            </a:pPr>
            <a:r>
              <a:rPr lang="en-US"/>
              <a:t>Economic Espionage Act</a:t>
            </a:r>
          </a:p>
          <a:p>
            <a:pPr lvl="1">
              <a:buFont typeface="Montserrat" panose="00000500000000000000" pitchFamily="2" charset="0"/>
              <a:buChar char="‐"/>
            </a:pPr>
            <a:r>
              <a:rPr lang="en-US"/>
              <a:t>Suspension and debarment proceedings</a:t>
            </a:r>
          </a:p>
          <a:p>
            <a:pPr lvl="1">
              <a:buFont typeface="Montserrat" panose="00000500000000000000" pitchFamily="2" charset="0"/>
              <a:buChar char="‐"/>
            </a:pPr>
            <a:r>
              <a:rPr lang="en-US"/>
              <a:t>Congressional Oversight / Inquiries</a:t>
            </a:r>
          </a:p>
          <a:p>
            <a:endParaRPr lang="en-US"/>
          </a:p>
        </p:txBody>
      </p:sp>
      <p:sp>
        <p:nvSpPr>
          <p:cNvPr id="3" name="Text Placeholder 2">
            <a:extLst>
              <a:ext uri="{FF2B5EF4-FFF2-40B4-BE49-F238E27FC236}">
                <a16:creationId xmlns:a16="http://schemas.microsoft.com/office/drawing/2014/main" id="{DC428220-673E-B425-C3EC-CA4517654C63}"/>
              </a:ext>
            </a:extLst>
          </p:cNvPr>
          <p:cNvSpPr>
            <a:spLocks noGrp="1"/>
          </p:cNvSpPr>
          <p:nvPr>
            <p:ph type="body" sz="quarter" idx="10"/>
          </p:nvPr>
        </p:nvSpPr>
        <p:spPr/>
        <p:txBody>
          <a:bodyPr>
            <a:normAutofit fontScale="85000" lnSpcReduction="10000"/>
          </a:bodyPr>
          <a:lstStyle/>
          <a:p>
            <a:r>
              <a:rPr lang="en-US"/>
              <a:t>Gov’t Tools/Remedies to Deter Procurement Fraud</a:t>
            </a:r>
          </a:p>
        </p:txBody>
      </p:sp>
    </p:spTree>
    <p:extLst>
      <p:ext uri="{BB962C8B-B14F-4D97-AF65-F5344CB8AC3E}">
        <p14:creationId xmlns:p14="http://schemas.microsoft.com/office/powerpoint/2010/main" val="34355355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D5F364-9948-C1A6-23AC-DE84FC1AF353}"/>
              </a:ext>
            </a:extLst>
          </p:cNvPr>
          <p:cNvSpPr>
            <a:spLocks noGrp="1"/>
          </p:cNvSpPr>
          <p:nvPr>
            <p:ph type="body" sz="quarter" idx="11"/>
          </p:nvPr>
        </p:nvSpPr>
        <p:spPr/>
        <p:txBody>
          <a:bodyPr>
            <a:normAutofit lnSpcReduction="10000"/>
          </a:bodyPr>
          <a:lstStyle/>
          <a:p>
            <a:r>
              <a:rPr lang="en-US"/>
              <a:t>The Area Office found 13 C.F.R. § 121.404(a)(1)(i)(A) controlled</a:t>
            </a:r>
          </a:p>
          <a:p>
            <a:r>
              <a:rPr lang="en-US"/>
              <a:t>The underlying IDIQ MAC was unrestricted solicitation &amp; the task order was issued on a restricted basis to small businesses  </a:t>
            </a:r>
          </a:p>
          <a:p>
            <a:r>
              <a:rPr lang="en-US"/>
              <a:t>Because the task order solicitation was issued after the new regulation became effective, the Area Office found that all offerors must recertify their size status and be qualified as small businesses as of the date they submitted their proposal, which included price (February 2021)</a:t>
            </a:r>
          </a:p>
          <a:p>
            <a:r>
              <a:rPr lang="en-US"/>
              <a:t>The Area Office determined that the appellant was other than small  </a:t>
            </a:r>
          </a:p>
          <a:p>
            <a:r>
              <a:rPr lang="en-US"/>
              <a:t>OHA affirmed the Area Office’s determination that the task order required recertification at the task order level</a:t>
            </a:r>
          </a:p>
          <a:p>
            <a:r>
              <a:rPr lang="en-US"/>
              <a:t>And because the appellant “unmistakably certified” its status as small in its February 2021 proposal, the Area Office properly determined the appellant’s size as of that date (other than small)</a:t>
            </a:r>
          </a:p>
          <a:p>
            <a:r>
              <a:rPr lang="en-US"/>
              <a:t>OHA therefore denied the appeal and affirmed the Area Office’s determination</a:t>
            </a:r>
          </a:p>
          <a:p>
            <a:endParaRPr lang="en-US"/>
          </a:p>
          <a:p>
            <a:endParaRPr lang="en-US"/>
          </a:p>
        </p:txBody>
      </p:sp>
      <p:sp>
        <p:nvSpPr>
          <p:cNvPr id="3" name="Content Placeholder 2"/>
          <p:cNvSpPr>
            <a:spLocks noGrp="1"/>
          </p:cNvSpPr>
          <p:nvPr>
            <p:ph type="body" sz="quarter" idx="10"/>
          </p:nvPr>
        </p:nvSpPr>
        <p:spPr/>
        <p:txBody>
          <a:bodyPr/>
          <a:lstStyle/>
          <a:p>
            <a:r>
              <a:rPr lang="en-US"/>
              <a:t>22nd Century Technologies</a:t>
            </a:r>
            <a:endParaRPr lang="en-US" dirty="0"/>
          </a:p>
        </p:txBody>
      </p:sp>
    </p:spTree>
    <p:extLst>
      <p:ext uri="{BB962C8B-B14F-4D97-AF65-F5344CB8AC3E}">
        <p14:creationId xmlns:p14="http://schemas.microsoft.com/office/powerpoint/2010/main" val="15803336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8D08A8-4819-35D2-71B2-04ED0DFE4936}"/>
              </a:ext>
            </a:extLst>
          </p:cNvPr>
          <p:cNvSpPr>
            <a:spLocks noGrp="1"/>
          </p:cNvSpPr>
          <p:nvPr>
            <p:ph type="body" sz="quarter" idx="11"/>
          </p:nvPr>
        </p:nvSpPr>
        <p:spPr/>
        <p:txBody>
          <a:bodyPr/>
          <a:lstStyle/>
          <a:p>
            <a:r>
              <a:rPr lang="en-US"/>
              <a:t>Protest involved a challenge to an offeror’s eligibility for the award of a task order under GSA’s OASIS small business pool IDIQ contract</a:t>
            </a:r>
          </a:p>
          <a:p>
            <a:r>
              <a:rPr lang="en-US"/>
              <a:t>38 days after submitting its proposal, the awardee informed GSA that it had been acquired and that it no longer qualified as small because of the acquisition  </a:t>
            </a:r>
          </a:p>
          <a:p>
            <a:pPr lvl="1"/>
            <a:r>
              <a:rPr lang="en-US" sz="1800">
                <a:solidFill>
                  <a:schemeClr val="bg2">
                    <a:lumMod val="50000"/>
                  </a:schemeClr>
                </a:solidFill>
                <a:latin typeface="Montserrat" panose="00000500000000000000" pitchFamily="2" charset="0"/>
              </a:rPr>
              <a:t>Nonetheless, the awardee argued that it was still eligible for task orders set-aside for small businesses, absent an order-specific recertification requirement</a:t>
            </a:r>
          </a:p>
          <a:p>
            <a:endParaRPr lang="en-US"/>
          </a:p>
          <a:p>
            <a:endParaRPr lang="en-US"/>
          </a:p>
        </p:txBody>
      </p:sp>
      <p:sp>
        <p:nvSpPr>
          <p:cNvPr id="3" name="Content Placeholder 2"/>
          <p:cNvSpPr>
            <a:spLocks noGrp="1"/>
          </p:cNvSpPr>
          <p:nvPr>
            <p:ph type="body" sz="quarter" idx="10"/>
          </p:nvPr>
        </p:nvSpPr>
        <p:spPr/>
        <p:txBody>
          <a:bodyPr/>
          <a:lstStyle/>
          <a:p>
            <a:r>
              <a:rPr lang="en-US"/>
              <a:t>Odyssey Consulting Group</a:t>
            </a:r>
            <a:endParaRPr lang="en-US" dirty="0"/>
          </a:p>
        </p:txBody>
      </p:sp>
    </p:spTree>
    <p:extLst>
      <p:ext uri="{BB962C8B-B14F-4D97-AF65-F5344CB8AC3E}">
        <p14:creationId xmlns:p14="http://schemas.microsoft.com/office/powerpoint/2010/main" val="42321675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D4C470-BCC0-255D-CB3B-7A806D4F3A32}"/>
              </a:ext>
            </a:extLst>
          </p:cNvPr>
          <p:cNvSpPr>
            <a:spLocks noGrp="1"/>
          </p:cNvSpPr>
          <p:nvPr>
            <p:ph type="body" sz="quarter" idx="11"/>
          </p:nvPr>
        </p:nvSpPr>
        <p:spPr/>
        <p:txBody>
          <a:bodyPr/>
          <a:lstStyle/>
          <a:p>
            <a:r>
              <a:rPr lang="en-US"/>
              <a:t>SBA provided its interpretation, specifically addressing the interplay between 13 C.F.R. § 121.404(g)(2)(iii) and (g)(4)</a:t>
            </a:r>
          </a:p>
          <a:p>
            <a:r>
              <a:rPr lang="en-US"/>
              <a:t>SBA clarified that it interprets (g)(2)(iii) “as applicable to pending and subsequent awards, including task orders”—meaning, “that if a firm recertifies as other than small within 180 days of offer and before award, the firm will generally be ineligible for the award of either a task order or a contract”  </a:t>
            </a:r>
          </a:p>
          <a:p>
            <a:r>
              <a:rPr lang="en-US"/>
              <a:t>However, although SBA interpreted (g)(2)(iii) as applying at the task order level, SBA viewed (g)(4) as “an exception to the general rule” for size recertification between offer and award in circumstances involving a MAC set-aside for small businesses</a:t>
            </a:r>
          </a:p>
          <a:p>
            <a:r>
              <a:rPr lang="en-US"/>
              <a:t>SBA asserted that, in accordance with (g)(4), the agency could make award to the awardee, but could no longer receive small business credit for pending and future awards against the awardee’s OASIS contract</a:t>
            </a:r>
          </a:p>
          <a:p>
            <a:endParaRPr lang="en-US"/>
          </a:p>
          <a:p>
            <a:endParaRPr lang="en-US"/>
          </a:p>
        </p:txBody>
      </p:sp>
      <p:sp>
        <p:nvSpPr>
          <p:cNvPr id="3" name="Content Placeholder 2"/>
          <p:cNvSpPr>
            <a:spLocks noGrp="1"/>
          </p:cNvSpPr>
          <p:nvPr>
            <p:ph type="body" sz="quarter" idx="10"/>
          </p:nvPr>
        </p:nvSpPr>
        <p:spPr/>
        <p:txBody>
          <a:bodyPr/>
          <a:lstStyle/>
          <a:p>
            <a:r>
              <a:rPr lang="en-US"/>
              <a:t>Odyssey Consulting Group</a:t>
            </a:r>
            <a:endParaRPr lang="en-US" dirty="0"/>
          </a:p>
        </p:txBody>
      </p:sp>
    </p:spTree>
    <p:extLst>
      <p:ext uri="{BB962C8B-B14F-4D97-AF65-F5344CB8AC3E}">
        <p14:creationId xmlns:p14="http://schemas.microsoft.com/office/powerpoint/2010/main" val="20756335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96B4575-7D61-FB8D-79FC-C28208ADA51C}"/>
              </a:ext>
            </a:extLst>
          </p:cNvPr>
          <p:cNvSpPr>
            <a:spLocks noGrp="1"/>
          </p:cNvSpPr>
          <p:nvPr>
            <p:ph type="body" sz="quarter" idx="11"/>
          </p:nvPr>
        </p:nvSpPr>
        <p:spPr/>
        <p:txBody>
          <a:bodyPr>
            <a:normAutofit/>
          </a:bodyPr>
          <a:lstStyle/>
          <a:p>
            <a:r>
              <a:rPr lang="en-US"/>
              <a:t>GAO began by noting, “The regulation at issue here is not a model of clarity”  </a:t>
            </a:r>
          </a:p>
          <a:p>
            <a:pPr lvl="1"/>
            <a:r>
              <a:rPr lang="en-US" sz="1900">
                <a:solidFill>
                  <a:schemeClr val="bg2">
                    <a:lumMod val="50000"/>
                  </a:schemeClr>
                </a:solidFill>
                <a:latin typeface="Montserrat" panose="00000500000000000000" pitchFamily="2" charset="0"/>
              </a:rPr>
              <a:t>While (g)(4) is silent on a firm’s eligibility for award, “its express indication—that new orders issued under a multiple award contract to firms that are other than small cannot count against an agency’s small business contracting goals—implies (or seems to assume) that the agency is permitted to issue task orders to firms when the procurement is set aside for small businesses”  </a:t>
            </a:r>
          </a:p>
          <a:p>
            <a:pPr lvl="1"/>
            <a:r>
              <a:rPr lang="en-US" sz="1900">
                <a:solidFill>
                  <a:schemeClr val="bg2">
                    <a:lumMod val="50000"/>
                  </a:schemeClr>
                </a:solidFill>
                <a:latin typeface="Montserrat" panose="00000500000000000000" pitchFamily="2" charset="0"/>
              </a:rPr>
              <a:t>In contrast, GAO noted that (g)(2)(iii) “shows that the drafters knew how to draw distinctions between a firm’s ineligibility and the agency’s ability to count contract awards towards small business goals, and yet did not do so in this provision”  </a:t>
            </a:r>
          </a:p>
          <a:p>
            <a:r>
              <a:rPr lang="en-US"/>
              <a:t>In the end, GAO deferred to the SBA’s interpretation of its own regulation—an interpretation that permitted the agency to award the task order to the awardee, while prohibiting the agency from counting the award towards its small business goals</a:t>
            </a:r>
          </a:p>
          <a:p>
            <a:endParaRPr lang="en-US"/>
          </a:p>
          <a:p>
            <a:endParaRPr lang="en-US"/>
          </a:p>
        </p:txBody>
      </p:sp>
      <p:sp>
        <p:nvSpPr>
          <p:cNvPr id="3" name="Content Placeholder 2"/>
          <p:cNvSpPr>
            <a:spLocks noGrp="1"/>
          </p:cNvSpPr>
          <p:nvPr>
            <p:ph type="body" sz="quarter" idx="10"/>
          </p:nvPr>
        </p:nvSpPr>
        <p:spPr/>
        <p:txBody>
          <a:bodyPr/>
          <a:lstStyle/>
          <a:p>
            <a:r>
              <a:rPr lang="en-US"/>
              <a:t>Odyssey Consulting Group</a:t>
            </a:r>
            <a:endParaRPr lang="en-US" dirty="0"/>
          </a:p>
        </p:txBody>
      </p:sp>
    </p:spTree>
    <p:extLst>
      <p:ext uri="{BB962C8B-B14F-4D97-AF65-F5344CB8AC3E}">
        <p14:creationId xmlns:p14="http://schemas.microsoft.com/office/powerpoint/2010/main" val="27184830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EA1D42-A544-4F81-BA9E-85AFD83261AC}"/>
              </a:ext>
            </a:extLst>
          </p:cNvPr>
          <p:cNvSpPr>
            <a:spLocks noGrp="1"/>
          </p:cNvSpPr>
          <p:nvPr>
            <p:ph type="body" sz="quarter" idx="11"/>
          </p:nvPr>
        </p:nvSpPr>
        <p:spPr/>
        <p:txBody>
          <a:bodyPr>
            <a:normAutofit fontScale="92500" lnSpcReduction="10000"/>
          </a:bodyPr>
          <a:lstStyle/>
          <a:p>
            <a:r>
              <a:rPr lang="en-US"/>
              <a:t>Avenge Incorporated, SBA No SIZ-6178 (Nov. 2022)</a:t>
            </a:r>
          </a:p>
          <a:p>
            <a:pPr lvl="1"/>
            <a:r>
              <a:rPr lang="en-US" sz="1900">
                <a:solidFill>
                  <a:schemeClr val="bg2">
                    <a:lumMod val="50000"/>
                  </a:schemeClr>
                </a:solidFill>
                <a:latin typeface="Montserrat" panose="00000500000000000000" pitchFamily="2" charset="0"/>
              </a:rPr>
              <a:t>In March 2015, the Army issued an RFP for a multiple award IDIQ</a:t>
            </a:r>
          </a:p>
          <a:p>
            <a:pPr lvl="1"/>
            <a:r>
              <a:rPr lang="en-US" sz="1900">
                <a:solidFill>
                  <a:schemeClr val="bg2">
                    <a:lumMod val="50000"/>
                  </a:schemeClr>
                </a:solidFill>
                <a:latin typeface="Montserrat" panose="00000500000000000000" pitchFamily="2" charset="0"/>
              </a:rPr>
              <a:t>The IDIQ was not set aside for small business concerns, but the RFP provided that individual task orders could be set aside under certain circumstances</a:t>
            </a:r>
          </a:p>
          <a:p>
            <a:pPr lvl="2"/>
            <a:r>
              <a:rPr lang="en-US" sz="1700">
                <a:solidFill>
                  <a:schemeClr val="bg2">
                    <a:lumMod val="50000"/>
                  </a:schemeClr>
                </a:solidFill>
                <a:latin typeface="Montserrat" panose="00000500000000000000" pitchFamily="2" charset="0"/>
              </a:rPr>
              <a:t>The RFP provided that the “task order RFP shall indicate if the task order is restricted to small businesses”</a:t>
            </a:r>
          </a:p>
          <a:p>
            <a:pPr lvl="2"/>
            <a:r>
              <a:rPr lang="en-US" sz="1700">
                <a:solidFill>
                  <a:schemeClr val="bg2">
                    <a:lumMod val="50000"/>
                  </a:schemeClr>
                </a:solidFill>
                <a:latin typeface="Montserrat" panose="00000500000000000000" pitchFamily="2" charset="0"/>
              </a:rPr>
              <a:t>Only small business offerors were eligible to submit proposals in response to set aside task orders </a:t>
            </a:r>
          </a:p>
          <a:p>
            <a:pPr lvl="2"/>
            <a:r>
              <a:rPr lang="en-US" sz="1700">
                <a:solidFill>
                  <a:schemeClr val="bg2">
                    <a:lumMod val="50000"/>
                  </a:schemeClr>
                </a:solidFill>
                <a:latin typeface="Montserrat" panose="00000500000000000000" pitchFamily="2" charset="0"/>
              </a:rPr>
              <a:t>And any proposals submitted in response to a set aside task order were required to include a representation regarding the offeror’s size</a:t>
            </a:r>
          </a:p>
          <a:p>
            <a:pPr lvl="1"/>
            <a:r>
              <a:rPr lang="en-US" sz="1900">
                <a:solidFill>
                  <a:schemeClr val="bg2">
                    <a:lumMod val="50000"/>
                  </a:schemeClr>
                </a:solidFill>
                <a:latin typeface="Montserrat" panose="00000500000000000000" pitchFamily="2" charset="0"/>
              </a:rPr>
              <a:t>In May 2021, the Army issued a task order RFP, which was “released to all eligible [ ] contract holders but restricted to small business prime contract holders only”</a:t>
            </a:r>
          </a:p>
          <a:p>
            <a:pPr lvl="2"/>
            <a:r>
              <a:rPr lang="en-US" sz="1700">
                <a:solidFill>
                  <a:schemeClr val="bg2">
                    <a:lumMod val="50000"/>
                  </a:schemeClr>
                </a:solidFill>
                <a:latin typeface="Montserrat" panose="00000500000000000000" pitchFamily="2" charset="0"/>
              </a:rPr>
              <a:t>Lacked clear language indicating the task order was set aside and did not include required representation (per the IDIQ)</a:t>
            </a:r>
          </a:p>
          <a:p>
            <a:pPr lvl="2"/>
            <a:r>
              <a:rPr lang="en-US" sz="1700">
                <a:solidFill>
                  <a:schemeClr val="bg2">
                    <a:lumMod val="50000"/>
                  </a:schemeClr>
                </a:solidFill>
                <a:latin typeface="Montserrat" panose="00000500000000000000" pitchFamily="2" charset="0"/>
              </a:rPr>
              <a:t>Incorporated FAR 52.204-19, which states: “The Contractor’s representations and certifications, including those completed electronically via the System for Award Management (SAM), are incorporated by reference into the contract.”</a:t>
            </a:r>
          </a:p>
          <a:p>
            <a:pPr lvl="1"/>
            <a:endParaRPr lang="en-US"/>
          </a:p>
          <a:p>
            <a:endParaRPr lang="en-US"/>
          </a:p>
        </p:txBody>
      </p:sp>
      <p:sp>
        <p:nvSpPr>
          <p:cNvPr id="10" name="Text Placeholder 9">
            <a:extLst>
              <a:ext uri="{FF2B5EF4-FFF2-40B4-BE49-F238E27FC236}">
                <a16:creationId xmlns:a16="http://schemas.microsoft.com/office/drawing/2014/main" id="{936DFDCF-DD77-C902-A035-D8017A2C6CBD}"/>
              </a:ext>
            </a:extLst>
          </p:cNvPr>
          <p:cNvSpPr>
            <a:spLocks noGrp="1"/>
          </p:cNvSpPr>
          <p:nvPr>
            <p:ph type="body" sz="quarter" idx="10"/>
          </p:nvPr>
        </p:nvSpPr>
        <p:spPr/>
        <p:txBody>
          <a:bodyPr/>
          <a:lstStyle/>
          <a:p>
            <a:r>
              <a:rPr lang="en-US" sz="3200"/>
              <a:t>SBA: Changes related to recertification timing</a:t>
            </a:r>
            <a:endParaRPr lang="en-US"/>
          </a:p>
        </p:txBody>
      </p:sp>
    </p:spTree>
    <p:extLst>
      <p:ext uri="{BB962C8B-B14F-4D97-AF65-F5344CB8AC3E}">
        <p14:creationId xmlns:p14="http://schemas.microsoft.com/office/powerpoint/2010/main" val="106653289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D19B6C-72E8-A637-730A-1503AE3A2B36}"/>
              </a:ext>
            </a:extLst>
          </p:cNvPr>
          <p:cNvSpPr>
            <a:spLocks noGrp="1"/>
          </p:cNvSpPr>
          <p:nvPr>
            <p:ph type="body" sz="quarter" idx="11"/>
          </p:nvPr>
        </p:nvSpPr>
        <p:spPr/>
        <p:txBody>
          <a:bodyPr/>
          <a:lstStyle/>
          <a:p>
            <a:r>
              <a:rPr lang="en-US"/>
              <a:t>Avenge Incorporated, SBA No SIZ-6178 (Nov. 2022)</a:t>
            </a:r>
          </a:p>
          <a:p>
            <a:pPr lvl="1"/>
            <a:r>
              <a:rPr lang="en-US" sz="1800">
                <a:solidFill>
                  <a:schemeClr val="bg2">
                    <a:lumMod val="50000"/>
                  </a:schemeClr>
                </a:solidFill>
                <a:latin typeface="Montserrat" panose="00000500000000000000" pitchFamily="2" charset="0"/>
              </a:rPr>
              <a:t>Avenge submitted its proposal in response to the IDIQ RFP in 2015</a:t>
            </a:r>
          </a:p>
          <a:p>
            <a:pPr lvl="2"/>
            <a:r>
              <a:rPr lang="en-US" sz="1600">
                <a:solidFill>
                  <a:schemeClr val="bg2">
                    <a:lumMod val="50000"/>
                  </a:schemeClr>
                </a:solidFill>
                <a:latin typeface="Montserrat" panose="00000500000000000000" pitchFamily="2" charset="0"/>
              </a:rPr>
              <a:t>Since that time, Avenge had been acquired (in 2020)</a:t>
            </a:r>
          </a:p>
          <a:p>
            <a:pPr lvl="2"/>
            <a:r>
              <a:rPr lang="en-US" sz="1600">
                <a:solidFill>
                  <a:schemeClr val="bg2">
                    <a:lumMod val="50000"/>
                  </a:schemeClr>
                </a:solidFill>
                <a:latin typeface="Montserrat" panose="00000500000000000000" pitchFamily="2" charset="0"/>
              </a:rPr>
              <a:t>The acquisition &amp; concurrent affiliation made Avenge other than small for the task order at issue</a:t>
            </a:r>
          </a:p>
          <a:p>
            <a:pPr lvl="1"/>
            <a:r>
              <a:rPr lang="en-US" sz="1800">
                <a:solidFill>
                  <a:schemeClr val="bg2">
                    <a:lumMod val="50000"/>
                  </a:schemeClr>
                </a:solidFill>
                <a:latin typeface="Montserrat" panose="00000500000000000000" pitchFamily="2" charset="0"/>
              </a:rPr>
              <a:t>The Area Office determined the task order RFP disqualified Avenge from competition </a:t>
            </a:r>
          </a:p>
          <a:p>
            <a:pPr lvl="2"/>
            <a:r>
              <a:rPr lang="en-US" sz="1600">
                <a:solidFill>
                  <a:schemeClr val="bg2">
                    <a:lumMod val="50000"/>
                  </a:schemeClr>
                </a:solidFill>
                <a:latin typeface="Montserrat" panose="00000500000000000000" pitchFamily="2" charset="0"/>
              </a:rPr>
              <a:t>Found the RFP required recertification &amp; thus the appropriate date to determine Avenge’s size was June 2021 (the date Avenge submitted its proposal, including price, in response to the task order RFP)</a:t>
            </a:r>
          </a:p>
          <a:p>
            <a:pPr lvl="2"/>
            <a:r>
              <a:rPr lang="en-US" sz="1600">
                <a:solidFill>
                  <a:schemeClr val="bg2">
                    <a:lumMod val="50000"/>
                  </a:schemeClr>
                </a:solidFill>
                <a:latin typeface="Montserrat" panose="00000500000000000000" pitchFamily="2" charset="0"/>
              </a:rPr>
              <a:t>The Area Office found that even though the task order RFP “did not contain an explicit recertification by using the words ‘certify’ or ‘recertify’ . . . the TORFP nevertheless included provisions sufficient to request a size representation specifically for the task order.”  </a:t>
            </a:r>
          </a:p>
          <a:p>
            <a:pPr lvl="1"/>
            <a:endParaRPr lang="en-US"/>
          </a:p>
          <a:p>
            <a:endParaRPr lang="en-US"/>
          </a:p>
        </p:txBody>
      </p:sp>
      <p:sp>
        <p:nvSpPr>
          <p:cNvPr id="8" name="Text Placeholder 7">
            <a:extLst>
              <a:ext uri="{FF2B5EF4-FFF2-40B4-BE49-F238E27FC236}">
                <a16:creationId xmlns:a16="http://schemas.microsoft.com/office/drawing/2014/main" id="{24DE89C8-3735-E275-704D-0CE04AB29B92}"/>
              </a:ext>
            </a:extLst>
          </p:cNvPr>
          <p:cNvSpPr>
            <a:spLocks noGrp="1"/>
          </p:cNvSpPr>
          <p:nvPr>
            <p:ph type="body" sz="quarter" idx="10"/>
          </p:nvPr>
        </p:nvSpPr>
        <p:spPr/>
        <p:txBody>
          <a:bodyPr/>
          <a:lstStyle/>
          <a:p>
            <a:r>
              <a:rPr lang="en-US" sz="3200"/>
              <a:t>SBA: Changes related to recertification timing</a:t>
            </a:r>
            <a:endParaRPr lang="en-US"/>
          </a:p>
        </p:txBody>
      </p:sp>
    </p:spTree>
    <p:extLst>
      <p:ext uri="{BB962C8B-B14F-4D97-AF65-F5344CB8AC3E}">
        <p14:creationId xmlns:p14="http://schemas.microsoft.com/office/powerpoint/2010/main" val="41690978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E586DD-D200-494A-51E4-2021D944C332}"/>
              </a:ext>
            </a:extLst>
          </p:cNvPr>
          <p:cNvSpPr>
            <a:spLocks noGrp="1"/>
          </p:cNvSpPr>
          <p:nvPr>
            <p:ph type="body" sz="quarter" idx="11"/>
          </p:nvPr>
        </p:nvSpPr>
        <p:spPr/>
        <p:txBody>
          <a:bodyPr>
            <a:normAutofit/>
          </a:bodyPr>
          <a:lstStyle/>
          <a:p>
            <a:r>
              <a:rPr lang="en-US"/>
              <a:t>Avenge Incorporated, SBA No SIZ-6178 (Nov. 2022)</a:t>
            </a:r>
          </a:p>
          <a:p>
            <a:pPr lvl="1"/>
            <a:r>
              <a:rPr lang="en-US" sz="1800">
                <a:solidFill>
                  <a:schemeClr val="bg2">
                    <a:lumMod val="50000"/>
                  </a:schemeClr>
                </a:solidFill>
                <a:latin typeface="Montserrat" panose="00000500000000000000" pitchFamily="2" charset="0"/>
              </a:rPr>
              <a:t>OHA found this case “highly analogous” to 22nd Century Technologies</a:t>
            </a:r>
          </a:p>
          <a:p>
            <a:pPr lvl="1"/>
            <a:r>
              <a:rPr lang="en-US" sz="1800">
                <a:solidFill>
                  <a:schemeClr val="bg2">
                    <a:lumMod val="50000"/>
                  </a:schemeClr>
                </a:solidFill>
                <a:latin typeface="Montserrat" panose="00000500000000000000" pitchFamily="2" charset="0"/>
              </a:rPr>
              <a:t>Found the lack of an express requirement to recertify was irrelevant and that the task order RFP was clearly restricted to small businesses</a:t>
            </a:r>
          </a:p>
          <a:p>
            <a:pPr lvl="2"/>
            <a:r>
              <a:rPr lang="en-US" sz="1800">
                <a:solidFill>
                  <a:schemeClr val="bg2">
                    <a:lumMod val="50000"/>
                  </a:schemeClr>
                </a:solidFill>
                <a:latin typeface="Montserrat" panose="00000500000000000000" pitchFamily="2" charset="0"/>
              </a:rPr>
              <a:t>“statements that the order was ‘Restricted’ could only have meant that the order was restricted to [ ] prime contractors that are small businesses” </a:t>
            </a:r>
          </a:p>
          <a:p>
            <a:pPr lvl="2"/>
            <a:r>
              <a:rPr lang="en-US" sz="1800">
                <a:solidFill>
                  <a:schemeClr val="bg2">
                    <a:lumMod val="50000"/>
                  </a:schemeClr>
                </a:solidFill>
                <a:latin typeface="Montserrat" panose="00000500000000000000" pitchFamily="2" charset="0"/>
              </a:rPr>
              <a:t>Also relied on a Q&amp;A issued by the Army, which clarified that the order was “Restricted”</a:t>
            </a:r>
          </a:p>
          <a:p>
            <a:r>
              <a:rPr lang="en-US"/>
              <a:t>What to takeaway from Avenge Incorporated?</a:t>
            </a:r>
          </a:p>
          <a:p>
            <a:pPr lvl="1"/>
            <a:r>
              <a:rPr lang="en-US" sz="1900">
                <a:solidFill>
                  <a:schemeClr val="bg2">
                    <a:lumMod val="50000"/>
                  </a:schemeClr>
                </a:solidFill>
                <a:latin typeface="Montserrat" panose="00000500000000000000" pitchFamily="2" charset="0"/>
              </a:rPr>
              <a:t>Avenge extends the decision in 22nd Century Technologies – task orders under unrestricted IDIQs w/ no clear set aside restriction or express recertification requirement</a:t>
            </a:r>
          </a:p>
          <a:p>
            <a:pPr lvl="1"/>
            <a:r>
              <a:rPr lang="en-US" sz="1900">
                <a:solidFill>
                  <a:schemeClr val="bg2">
                    <a:lumMod val="50000"/>
                  </a:schemeClr>
                </a:solidFill>
                <a:latin typeface="Montserrat" panose="00000500000000000000" pitchFamily="2" charset="0"/>
              </a:rPr>
              <a:t>So, if small at the time of the IDIQ proposal submission, but other than small at the time of task order RFP proposal submission – REVIEW IDIQ contracts for similar language incorporating recertification requirements</a:t>
            </a:r>
          </a:p>
          <a:p>
            <a:pPr lvl="1"/>
            <a:endParaRPr lang="en-US"/>
          </a:p>
          <a:p>
            <a:pPr lvl="1"/>
            <a:endParaRPr lang="en-US"/>
          </a:p>
          <a:p>
            <a:pPr lvl="1"/>
            <a:endParaRPr lang="en-US"/>
          </a:p>
          <a:p>
            <a:endParaRPr lang="en-US"/>
          </a:p>
        </p:txBody>
      </p:sp>
      <p:sp>
        <p:nvSpPr>
          <p:cNvPr id="8" name="Text Placeholder 7">
            <a:extLst>
              <a:ext uri="{FF2B5EF4-FFF2-40B4-BE49-F238E27FC236}">
                <a16:creationId xmlns:a16="http://schemas.microsoft.com/office/drawing/2014/main" id="{4BC71411-A697-7A05-4359-884311139028}"/>
              </a:ext>
            </a:extLst>
          </p:cNvPr>
          <p:cNvSpPr>
            <a:spLocks noGrp="1"/>
          </p:cNvSpPr>
          <p:nvPr>
            <p:ph type="body" sz="quarter" idx="10"/>
          </p:nvPr>
        </p:nvSpPr>
        <p:spPr/>
        <p:txBody>
          <a:bodyPr/>
          <a:lstStyle/>
          <a:p>
            <a:r>
              <a:rPr lang="en-US" sz="3200"/>
              <a:t>SBA: Changes related to recertification timing</a:t>
            </a:r>
            <a:endParaRPr lang="en-US"/>
          </a:p>
        </p:txBody>
      </p:sp>
    </p:spTree>
    <p:extLst>
      <p:ext uri="{BB962C8B-B14F-4D97-AF65-F5344CB8AC3E}">
        <p14:creationId xmlns:p14="http://schemas.microsoft.com/office/powerpoint/2010/main" val="31970649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E586DD-D200-494A-51E4-2021D944C332}"/>
              </a:ext>
            </a:extLst>
          </p:cNvPr>
          <p:cNvSpPr>
            <a:spLocks noGrp="1"/>
          </p:cNvSpPr>
          <p:nvPr>
            <p:ph type="body" sz="quarter" idx="11"/>
          </p:nvPr>
        </p:nvSpPr>
        <p:spPr/>
        <p:txBody>
          <a:bodyPr>
            <a:normAutofit/>
          </a:bodyPr>
          <a:lstStyle/>
          <a:p>
            <a:r>
              <a:rPr lang="en-US" i="1"/>
              <a:t>Size Appeal of Computer World Services Corp.</a:t>
            </a:r>
            <a:r>
              <a:rPr lang="en-US"/>
              <a:t>,</a:t>
            </a:r>
            <a:r>
              <a:rPr lang="en-US" i="1"/>
              <a:t> </a:t>
            </a:r>
            <a:r>
              <a:rPr lang="en-US"/>
              <a:t>SBA No. SIZ-6208 (2023)</a:t>
            </a:r>
          </a:p>
          <a:p>
            <a:pPr lvl="1"/>
            <a:r>
              <a:rPr lang="en-US"/>
              <a:t>Long term contract (CIO-SP3)</a:t>
            </a:r>
          </a:p>
          <a:p>
            <a:pPr lvl="1"/>
            <a:r>
              <a:rPr lang="en-US"/>
              <a:t>Size protest filed in connection with individual task order solicitation that did not include request for recertification is </a:t>
            </a:r>
            <a:r>
              <a:rPr lang="en-US" b="1" u="sng"/>
              <a:t>untimely</a:t>
            </a:r>
            <a:endParaRPr lang="en-US"/>
          </a:p>
          <a:p>
            <a:pPr lvl="1"/>
            <a:endParaRPr lang="en-US"/>
          </a:p>
          <a:p>
            <a:pPr lvl="1"/>
            <a:endParaRPr lang="en-US"/>
          </a:p>
          <a:p>
            <a:endParaRPr lang="en-US"/>
          </a:p>
        </p:txBody>
      </p:sp>
      <p:sp>
        <p:nvSpPr>
          <p:cNvPr id="8" name="Text Placeholder 7">
            <a:extLst>
              <a:ext uri="{FF2B5EF4-FFF2-40B4-BE49-F238E27FC236}">
                <a16:creationId xmlns:a16="http://schemas.microsoft.com/office/drawing/2014/main" id="{4BC71411-A697-7A05-4359-884311139028}"/>
              </a:ext>
            </a:extLst>
          </p:cNvPr>
          <p:cNvSpPr>
            <a:spLocks noGrp="1"/>
          </p:cNvSpPr>
          <p:nvPr>
            <p:ph type="body" sz="quarter" idx="10"/>
          </p:nvPr>
        </p:nvSpPr>
        <p:spPr/>
        <p:txBody>
          <a:bodyPr/>
          <a:lstStyle/>
          <a:p>
            <a:r>
              <a:rPr lang="en-US" sz="3200"/>
              <a:t>SBA: Changes related to recertification timing</a:t>
            </a:r>
            <a:endParaRPr lang="en-US"/>
          </a:p>
        </p:txBody>
      </p:sp>
    </p:spTree>
    <p:extLst>
      <p:ext uri="{BB962C8B-B14F-4D97-AF65-F5344CB8AC3E}">
        <p14:creationId xmlns:p14="http://schemas.microsoft.com/office/powerpoint/2010/main" val="18498898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6FF4D9-80B1-4558-92BB-0A94D197E4E6}"/>
              </a:ext>
            </a:extLst>
          </p:cNvPr>
          <p:cNvSpPr>
            <a:spLocks noGrp="1"/>
          </p:cNvSpPr>
          <p:nvPr>
            <p:ph type="body" sz="quarter" idx="11"/>
          </p:nvPr>
        </p:nvSpPr>
        <p:spPr/>
        <p:txBody>
          <a:bodyPr/>
          <a:lstStyle/>
          <a:p>
            <a:r>
              <a:rPr lang="en-US"/>
              <a:t>13 CFR 124.521(e)(2) provides:</a:t>
            </a:r>
          </a:p>
          <a:p>
            <a:pPr algn="l"/>
            <a:r>
              <a:rPr lang="en-US" sz="2000" b="0" i="0" u="none" strike="noStrike" baseline="0">
                <a:latin typeface="Roboto-Regular"/>
              </a:rPr>
              <a:t>“For the purposes of 8(a) contracts (including Multiple Award Contracts) with durations of more than five years (including options), a contracting officer must verify in DSBS whether a business concern continues to be an eligible 8(a) Participant no more than 120 days prior to the end of the fifth year of the contract, and no more than 120 days prior to exercising any option. Where a concern fails to qualify as an eligible 8(a) Participant during the 120 days prior to the end of the fifth year of the contract, </a:t>
            </a:r>
            <a:r>
              <a:rPr lang="en-US" sz="2000" b="1" i="0" u="sng" strike="noStrike" baseline="0">
                <a:latin typeface="Roboto-Regular"/>
              </a:rPr>
              <a:t>the option shall not be exercised</a:t>
            </a:r>
            <a:r>
              <a:rPr lang="en-US" sz="2000" b="0" i="0" u="none" strike="noStrike" baseline="0">
                <a:latin typeface="Roboto-Regular"/>
              </a:rPr>
              <a:t>.”</a:t>
            </a:r>
          </a:p>
          <a:p>
            <a:pPr algn="l"/>
            <a:r>
              <a:rPr lang="en-US">
                <a:latin typeface="Roboto-Regular"/>
              </a:rPr>
              <a:t>No other SBA program has such a requirement.</a:t>
            </a:r>
          </a:p>
          <a:p>
            <a:pPr algn="l"/>
            <a:r>
              <a:rPr lang="en-US">
                <a:latin typeface="Roboto-Regular"/>
              </a:rPr>
              <a:t>Despite SBA stating it wanted to bring parity to its programs, SBA did not address or fix this disparity in its April 2023 Final Rule.</a:t>
            </a:r>
            <a:endParaRPr lang="en-US"/>
          </a:p>
        </p:txBody>
      </p:sp>
      <p:sp>
        <p:nvSpPr>
          <p:cNvPr id="3" name="Text Placeholder 2">
            <a:extLst>
              <a:ext uri="{FF2B5EF4-FFF2-40B4-BE49-F238E27FC236}">
                <a16:creationId xmlns:a16="http://schemas.microsoft.com/office/drawing/2014/main" id="{3F78FCAE-36B2-465B-B3F5-04A3A7756CB4}"/>
              </a:ext>
            </a:extLst>
          </p:cNvPr>
          <p:cNvSpPr>
            <a:spLocks noGrp="1"/>
          </p:cNvSpPr>
          <p:nvPr>
            <p:ph type="body" sz="quarter" idx="10"/>
          </p:nvPr>
        </p:nvSpPr>
        <p:spPr/>
        <p:txBody>
          <a:bodyPr/>
          <a:lstStyle/>
          <a:p>
            <a:r>
              <a:rPr lang="en-US"/>
              <a:t>Recertification on Long-Term 8(a) Contracts</a:t>
            </a:r>
          </a:p>
        </p:txBody>
      </p:sp>
    </p:spTree>
    <p:extLst>
      <p:ext uri="{BB962C8B-B14F-4D97-AF65-F5344CB8AC3E}">
        <p14:creationId xmlns:p14="http://schemas.microsoft.com/office/powerpoint/2010/main" val="356904030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Effective Ethics &amp; Compliance Programs</a:t>
            </a:r>
          </a:p>
        </p:txBody>
      </p:sp>
    </p:spTree>
    <p:extLst>
      <p:ext uri="{BB962C8B-B14F-4D97-AF65-F5344CB8AC3E}">
        <p14:creationId xmlns:p14="http://schemas.microsoft.com/office/powerpoint/2010/main" val="151893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FEA62C-1C78-51C9-F856-4ED9C95B589D}"/>
              </a:ext>
            </a:extLst>
          </p:cNvPr>
          <p:cNvSpPr>
            <a:spLocks noGrp="1"/>
          </p:cNvSpPr>
          <p:nvPr>
            <p:ph type="body" sz="quarter" idx="11"/>
          </p:nvPr>
        </p:nvSpPr>
        <p:spPr/>
        <p:txBody>
          <a:bodyPr/>
          <a:lstStyle/>
          <a:p>
            <a:pPr marL="457200" indent="-457200"/>
            <a:r>
              <a:rPr lang="en-US" u="sng"/>
              <a:t>Biden Administration</a:t>
            </a:r>
            <a:r>
              <a:rPr lang="en-US"/>
              <a:t>: Recently Announced $1.6B Crackdown on Pandemic Fraud.  </a:t>
            </a:r>
          </a:p>
          <a:p>
            <a:pPr marL="457200" marR="0" lvl="0" indent="-457200" algn="l" defTabSz="91413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a:ln>
                  <a:noFill/>
                </a:ln>
                <a:solidFill>
                  <a:prstClr val="black"/>
                </a:solidFill>
                <a:effectLst/>
                <a:uLnTx/>
                <a:uFillTx/>
                <a:latin typeface="Montserrat" pitchFamily="2" charset="77"/>
                <a:ea typeface="+mn-ea"/>
                <a:cs typeface="+mn-cs"/>
              </a:rPr>
              <a:t>Congressional Oversight</a:t>
            </a:r>
            <a:r>
              <a:rPr kumimoji="0" lang="en-US" sz="2000" b="0" i="0" u="none" strike="noStrike" kern="1200" cap="none" spc="0" normalizeH="0" baseline="0" noProof="0">
                <a:ln>
                  <a:noFill/>
                </a:ln>
                <a:solidFill>
                  <a:prstClr val="black"/>
                </a:solidFill>
                <a:effectLst/>
                <a:uLnTx/>
                <a:uFillTx/>
                <a:latin typeface="Montserrat" pitchFamily="2" charset="77"/>
                <a:ea typeface="+mn-ea"/>
                <a:cs typeface="+mn-cs"/>
              </a:rPr>
              <a:t>: Oversight of Biden Administration Spending; SBA Oversight.</a:t>
            </a:r>
            <a:endParaRPr lang="en-US" sz="1000"/>
          </a:p>
          <a:p>
            <a:pPr marL="457200" indent="-457200"/>
            <a:r>
              <a:rPr lang="en-US" u="sng"/>
              <a:t>DOJ</a:t>
            </a:r>
            <a:r>
              <a:rPr lang="en-US"/>
              <a:t>: Revised Corporate Enforcement Policy; Updated Guidance on Corporate Compliance Programs; Targeted Resources for Fraud in Procurement; Record FCA Recovery for Small Business Fraud.</a:t>
            </a:r>
            <a:endParaRPr lang="en-US" sz="1000"/>
          </a:p>
          <a:p>
            <a:pPr marL="457200" indent="-457200"/>
            <a:r>
              <a:rPr lang="en-US" u="sng"/>
              <a:t>SBA OIG</a:t>
            </a:r>
            <a:r>
              <a:rPr lang="en-US"/>
              <a:t>: Pandemic-Related Fraud; Small Business Fraud.</a:t>
            </a:r>
            <a:endParaRPr lang="en-US" sz="1000"/>
          </a:p>
          <a:p>
            <a:endParaRPr lang="en-US"/>
          </a:p>
          <a:p>
            <a:pPr marL="0" indent="0" algn="ctr">
              <a:buNone/>
            </a:pPr>
            <a:r>
              <a:rPr lang="en-US" i="1"/>
              <a:t>*Crackdown on procurement and small-business fraud across enforcement agencies.*</a:t>
            </a:r>
          </a:p>
        </p:txBody>
      </p:sp>
      <p:sp>
        <p:nvSpPr>
          <p:cNvPr id="3" name="Content Placeholder 2"/>
          <p:cNvSpPr>
            <a:spLocks noGrp="1"/>
          </p:cNvSpPr>
          <p:nvPr>
            <p:ph type="body" sz="quarter" idx="10"/>
          </p:nvPr>
        </p:nvSpPr>
        <p:spPr/>
        <p:txBody>
          <a:bodyPr>
            <a:normAutofit/>
          </a:bodyPr>
          <a:lstStyle/>
          <a:p>
            <a:pPr marL="457200" indent="-457200"/>
            <a:r>
              <a:rPr lang="en-US"/>
              <a:t>Recent Government Enforcement Priorities</a:t>
            </a:r>
            <a:endParaRPr lang="en-US" dirty="0"/>
          </a:p>
        </p:txBody>
      </p:sp>
    </p:spTree>
    <p:extLst>
      <p:ext uri="{BB962C8B-B14F-4D97-AF65-F5344CB8AC3E}">
        <p14:creationId xmlns:p14="http://schemas.microsoft.com/office/powerpoint/2010/main" val="20988852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2786C5-780F-4069-464A-C0EB30319893}"/>
              </a:ext>
            </a:extLst>
          </p:cNvPr>
          <p:cNvSpPr>
            <a:spLocks noGrp="1"/>
          </p:cNvSpPr>
          <p:nvPr>
            <p:ph type="body" sz="quarter" idx="11"/>
          </p:nvPr>
        </p:nvSpPr>
        <p:spPr/>
        <p:txBody>
          <a:bodyPr/>
          <a:lstStyle/>
          <a:p>
            <a:r>
              <a:rPr lang="en-US"/>
              <a:t>Ethics and Compliance Programs are MANDATORY for Contractors</a:t>
            </a:r>
          </a:p>
          <a:p>
            <a:r>
              <a:rPr lang="en-US"/>
              <a:t>Recent enforcement activity has continued to focus on government contracting and small business programs in particular</a:t>
            </a:r>
          </a:p>
          <a:p>
            <a:r>
              <a:rPr lang="en-US"/>
              <a:t>DOJ has issued updated Guidance (Mar. 2023) for the evaluation of ethics and compliance programs and their effectiveness - emphases on:</a:t>
            </a:r>
          </a:p>
          <a:p>
            <a:pPr lvl="1"/>
            <a:r>
              <a:rPr lang="en-US"/>
              <a:t>(1) managing the use of personal devices, communications platforms and messaging applications and </a:t>
            </a:r>
          </a:p>
          <a:p>
            <a:pPr lvl="1"/>
            <a:r>
              <a:rPr lang="en-US"/>
              <a:t>(2) individual accountability (through compensation incentives)</a:t>
            </a:r>
          </a:p>
          <a:p>
            <a:pPr marL="0" indent="0">
              <a:buNone/>
            </a:pPr>
            <a:endParaRPr lang="en-US"/>
          </a:p>
          <a:p>
            <a:endParaRPr lang="en-US"/>
          </a:p>
        </p:txBody>
      </p:sp>
      <p:sp>
        <p:nvSpPr>
          <p:cNvPr id="3" name="Content Placeholder 2"/>
          <p:cNvSpPr>
            <a:spLocks noGrp="1"/>
          </p:cNvSpPr>
          <p:nvPr>
            <p:ph type="body" sz="quarter" idx="10"/>
          </p:nvPr>
        </p:nvSpPr>
        <p:spPr/>
        <p:txBody>
          <a:bodyPr/>
          <a:lstStyle/>
          <a:p>
            <a:r>
              <a:rPr lang="en-US"/>
              <a:t>Why Now is the Time to Deal with This</a:t>
            </a:r>
            <a:endParaRPr lang="en-US" dirty="0"/>
          </a:p>
        </p:txBody>
      </p:sp>
    </p:spTree>
    <p:extLst>
      <p:ext uri="{BB962C8B-B14F-4D97-AF65-F5344CB8AC3E}">
        <p14:creationId xmlns:p14="http://schemas.microsoft.com/office/powerpoint/2010/main" val="21134184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265F12-65CF-37DB-3CC0-96D4A0EB040A}"/>
              </a:ext>
            </a:extLst>
          </p:cNvPr>
          <p:cNvSpPr>
            <a:spLocks noGrp="1"/>
          </p:cNvSpPr>
          <p:nvPr>
            <p:ph type="body" sz="quarter" idx="11"/>
          </p:nvPr>
        </p:nvSpPr>
        <p:spPr/>
        <p:txBody>
          <a:bodyPr/>
          <a:lstStyle/>
          <a:p>
            <a:r>
              <a:rPr lang="en-US"/>
              <a:t>FAR 52.203-13 </a:t>
            </a:r>
            <a:r>
              <a:rPr lang="en-US" u="sng"/>
              <a:t>requires</a:t>
            </a:r>
            <a:r>
              <a:rPr lang="en-US"/>
              <a:t> a compliance program </a:t>
            </a:r>
          </a:p>
          <a:p>
            <a:r>
              <a:rPr lang="en-US"/>
              <a:t>DOJ Prosecutorial Guidance and Federal Sentencing Guidelines </a:t>
            </a:r>
          </a:p>
          <a:p>
            <a:r>
              <a:rPr lang="en-US"/>
              <a:t>Suspension and Debarment Provisions of FAR Part 9</a:t>
            </a:r>
          </a:p>
          <a:p>
            <a:r>
              <a:rPr lang="en-US"/>
              <a:t>Mandatory Disclosure Rule</a:t>
            </a:r>
          </a:p>
          <a:p>
            <a:r>
              <a:rPr lang="en-US"/>
              <a:t>Reputation – internal and external</a:t>
            </a:r>
          </a:p>
          <a:p>
            <a:r>
              <a:rPr lang="en-US"/>
              <a:t>Efficiency and Effectiveness</a:t>
            </a:r>
          </a:p>
          <a:p>
            <a:r>
              <a:rPr lang="en-US"/>
              <a:t>Most of all: avoiding trouble!</a:t>
            </a:r>
          </a:p>
          <a:p>
            <a:endParaRPr lang="en-US"/>
          </a:p>
          <a:p>
            <a:endParaRPr lang="en-US"/>
          </a:p>
        </p:txBody>
      </p:sp>
      <p:sp>
        <p:nvSpPr>
          <p:cNvPr id="3" name="Content Placeholder 2"/>
          <p:cNvSpPr>
            <a:spLocks noGrp="1"/>
          </p:cNvSpPr>
          <p:nvPr>
            <p:ph type="body" sz="quarter" idx="10"/>
          </p:nvPr>
        </p:nvSpPr>
        <p:spPr/>
        <p:txBody>
          <a:bodyPr/>
          <a:lstStyle/>
          <a:p>
            <a:r>
              <a:rPr lang="en-US"/>
              <a:t>Why is Compliance so Important?</a:t>
            </a:r>
            <a:endParaRPr lang="en-US" dirty="0"/>
          </a:p>
        </p:txBody>
      </p:sp>
    </p:spTree>
    <p:extLst>
      <p:ext uri="{BB962C8B-B14F-4D97-AF65-F5344CB8AC3E}">
        <p14:creationId xmlns:p14="http://schemas.microsoft.com/office/powerpoint/2010/main" val="202460393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F0A7F3-4730-D397-26FD-FC7D94679839}"/>
              </a:ext>
            </a:extLst>
          </p:cNvPr>
          <p:cNvSpPr>
            <a:spLocks noGrp="1"/>
          </p:cNvSpPr>
          <p:nvPr>
            <p:ph type="body" sz="quarter" idx="11"/>
          </p:nvPr>
        </p:nvSpPr>
        <p:spPr/>
        <p:txBody>
          <a:bodyPr/>
          <a:lstStyle/>
          <a:p>
            <a:r>
              <a:rPr lang="en-US"/>
              <a:t>Contract clause 52.203-13 in all contracts exceeding $6M and 120 days</a:t>
            </a:r>
          </a:p>
          <a:p>
            <a:pPr lvl="1"/>
            <a:r>
              <a:rPr lang="en-US" sz="1800">
                <a:solidFill>
                  <a:schemeClr val="bg2">
                    <a:lumMod val="50000"/>
                  </a:schemeClr>
                </a:solidFill>
                <a:latin typeface="Montserrat" panose="00000500000000000000" pitchFamily="2" charset="0"/>
              </a:rPr>
              <a:t>Requires a written code of business ethics and conduct</a:t>
            </a:r>
          </a:p>
          <a:p>
            <a:pPr lvl="1"/>
            <a:r>
              <a:rPr lang="en-US" sz="1800">
                <a:solidFill>
                  <a:schemeClr val="bg2">
                    <a:lumMod val="50000"/>
                  </a:schemeClr>
                </a:solidFill>
                <a:latin typeface="Montserrat" panose="00000500000000000000" pitchFamily="2" charset="0"/>
              </a:rPr>
              <a:t>Must be made available to every employee involved with government contracts</a:t>
            </a:r>
          </a:p>
          <a:p>
            <a:pPr lvl="1"/>
            <a:r>
              <a:rPr lang="en-US" sz="1800">
                <a:solidFill>
                  <a:schemeClr val="bg2">
                    <a:lumMod val="50000"/>
                  </a:schemeClr>
                </a:solidFill>
                <a:latin typeface="Montserrat" panose="00000500000000000000" pitchFamily="2" charset="0"/>
              </a:rPr>
              <a:t>Contractor must diligently promote compliance to prevent and detect criminal conduct and create an organizational culture that encourages ethics and compliance</a:t>
            </a:r>
          </a:p>
          <a:p>
            <a:r>
              <a:rPr lang="en-US"/>
              <a:t>These basic requirements apply to small and large contractors</a:t>
            </a:r>
          </a:p>
          <a:p>
            <a:endParaRPr lang="en-US"/>
          </a:p>
          <a:p>
            <a:endParaRPr lang="en-US"/>
          </a:p>
        </p:txBody>
      </p:sp>
      <p:sp>
        <p:nvSpPr>
          <p:cNvPr id="3" name="Content Placeholder 2"/>
          <p:cNvSpPr>
            <a:spLocks noGrp="1"/>
          </p:cNvSpPr>
          <p:nvPr>
            <p:ph type="body" sz="quarter" idx="10"/>
          </p:nvPr>
        </p:nvSpPr>
        <p:spPr/>
        <p:txBody>
          <a:bodyPr/>
          <a:lstStyle/>
          <a:p>
            <a:r>
              <a:rPr lang="en-US"/>
              <a:t>FAR Requirements</a:t>
            </a:r>
            <a:endParaRPr lang="en-US" dirty="0"/>
          </a:p>
        </p:txBody>
      </p:sp>
    </p:spTree>
    <p:extLst>
      <p:ext uri="{BB962C8B-B14F-4D97-AF65-F5344CB8AC3E}">
        <p14:creationId xmlns:p14="http://schemas.microsoft.com/office/powerpoint/2010/main" val="511065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8FB6D16-4246-CC5D-1A43-20DE52084D40}"/>
              </a:ext>
            </a:extLst>
          </p:cNvPr>
          <p:cNvSpPr>
            <a:spLocks noGrp="1"/>
          </p:cNvSpPr>
          <p:nvPr>
            <p:ph type="body" sz="quarter" idx="11"/>
          </p:nvPr>
        </p:nvSpPr>
        <p:spPr/>
        <p:txBody>
          <a:bodyPr>
            <a:normAutofit lnSpcReduction="10000"/>
          </a:bodyPr>
          <a:lstStyle/>
          <a:p>
            <a:r>
              <a:rPr lang="en-US"/>
              <a:t>Assignment of responsibility at a high level and ensure adequate resources</a:t>
            </a:r>
          </a:p>
          <a:p>
            <a:r>
              <a:rPr lang="en-US"/>
              <a:t>Procedures to bar individuals potentially involved in improper conduct</a:t>
            </a:r>
          </a:p>
          <a:p>
            <a:r>
              <a:rPr lang="en-US"/>
              <a:t>Periodic compliance reviews and audits of procedures, policies and internal controls  (see below)</a:t>
            </a:r>
          </a:p>
          <a:p>
            <a:r>
              <a:rPr lang="en-US"/>
              <a:t>Anonymous internal reporting mechanism (hotline)</a:t>
            </a:r>
          </a:p>
          <a:p>
            <a:r>
              <a:rPr lang="en-US"/>
              <a:t>Appropriate disciplinary action for failing to report or prevent misconduct and zero-tolerance policy for retribution or retaliation</a:t>
            </a:r>
          </a:p>
          <a:p>
            <a:r>
              <a:rPr lang="en-US"/>
              <a:t>Timely disclosure of violations – The Mandatory Disclosure Rule (see below)</a:t>
            </a:r>
          </a:p>
          <a:p>
            <a:r>
              <a:rPr lang="en-US"/>
              <a:t>"Full cooperation" with any Government audits, investigations or corrective actions</a:t>
            </a:r>
          </a:p>
          <a:p>
            <a:r>
              <a:rPr lang="en-US"/>
              <a:t>The clause must be flowed down to subcontractors if the subcontract meets the same threshold ($5.5 million and in excess of 120 days).</a:t>
            </a:r>
          </a:p>
          <a:p>
            <a:endParaRPr lang="en-US"/>
          </a:p>
          <a:p>
            <a:endParaRPr lang="en-US"/>
          </a:p>
        </p:txBody>
      </p:sp>
      <p:sp>
        <p:nvSpPr>
          <p:cNvPr id="3" name="Content Placeholder 2"/>
          <p:cNvSpPr>
            <a:spLocks noGrp="1"/>
          </p:cNvSpPr>
          <p:nvPr>
            <p:ph type="body" sz="quarter" idx="10"/>
          </p:nvPr>
        </p:nvSpPr>
        <p:spPr>
          <a:xfrm>
            <a:off x="1098132" y="599563"/>
            <a:ext cx="10013573" cy="465691"/>
          </a:xfrm>
        </p:spPr>
        <p:txBody>
          <a:bodyPr>
            <a:normAutofit fontScale="85000" lnSpcReduction="10000"/>
          </a:bodyPr>
          <a:lstStyle/>
          <a:p>
            <a:r>
              <a:rPr lang="en-US" sz="2800"/>
              <a:t>Minimum FAR Requirements for “Internal Control System”</a:t>
            </a:r>
            <a:endParaRPr lang="en-US" sz="2800" dirty="0"/>
          </a:p>
        </p:txBody>
      </p:sp>
    </p:spTree>
    <p:extLst>
      <p:ext uri="{BB962C8B-B14F-4D97-AF65-F5344CB8AC3E}">
        <p14:creationId xmlns:p14="http://schemas.microsoft.com/office/powerpoint/2010/main" val="32208136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925B9C-DFC1-3C37-6802-A35430EEAD39}"/>
              </a:ext>
            </a:extLst>
          </p:cNvPr>
          <p:cNvSpPr>
            <a:spLocks noGrp="1"/>
          </p:cNvSpPr>
          <p:nvPr>
            <p:ph type="body" sz="quarter" idx="11"/>
          </p:nvPr>
        </p:nvSpPr>
        <p:spPr/>
        <p:txBody>
          <a:bodyPr/>
          <a:lstStyle/>
          <a:p>
            <a:r>
              <a:rPr lang="en-US"/>
              <a:t>Periodic Reviews of company business practices, procedures, policies and internal controls for compliance with the Code of Business Ethics and Conduct AND the special requirements of Government contracting, including – </a:t>
            </a:r>
          </a:p>
          <a:p>
            <a:pPr lvl="1"/>
            <a:r>
              <a:rPr lang="en-US" sz="1800">
                <a:solidFill>
                  <a:schemeClr val="bg2">
                    <a:lumMod val="50000"/>
                  </a:schemeClr>
                </a:solidFill>
                <a:latin typeface="Montserrat" panose="00000500000000000000" pitchFamily="2" charset="0"/>
              </a:rPr>
              <a:t>Monitoring and auditing to detect criminal conduct</a:t>
            </a:r>
          </a:p>
          <a:p>
            <a:pPr lvl="1"/>
            <a:r>
              <a:rPr lang="en-US" sz="1800">
                <a:solidFill>
                  <a:schemeClr val="bg2">
                    <a:lumMod val="50000"/>
                  </a:schemeClr>
                </a:solidFill>
                <a:latin typeface="Montserrat" panose="00000500000000000000" pitchFamily="2" charset="0"/>
              </a:rPr>
              <a:t>Periodic evaluation of the effectiveness of the Program and internal control system, especially if criminal conduct has been detected</a:t>
            </a:r>
          </a:p>
          <a:p>
            <a:pPr lvl="1"/>
            <a:r>
              <a:rPr lang="en-US" sz="1800">
                <a:solidFill>
                  <a:schemeClr val="bg2">
                    <a:lumMod val="50000"/>
                  </a:schemeClr>
                </a:solidFill>
                <a:latin typeface="Montserrat" panose="00000500000000000000" pitchFamily="2" charset="0"/>
              </a:rPr>
              <a:t>Periodic assessment of the risk of criminal conduct, with appropriate steps to design implement or modify the Program and internal controls to reduce the risks identified.</a:t>
            </a:r>
          </a:p>
          <a:p>
            <a:endParaRPr lang="en-US"/>
          </a:p>
          <a:p>
            <a:endParaRPr lang="en-US"/>
          </a:p>
        </p:txBody>
      </p:sp>
      <p:sp>
        <p:nvSpPr>
          <p:cNvPr id="3" name="Content Placeholder 2"/>
          <p:cNvSpPr>
            <a:spLocks noGrp="1"/>
          </p:cNvSpPr>
          <p:nvPr>
            <p:ph type="body" sz="quarter" idx="10"/>
          </p:nvPr>
        </p:nvSpPr>
        <p:spPr/>
        <p:txBody>
          <a:bodyPr/>
          <a:lstStyle/>
          <a:p>
            <a:r>
              <a:rPr lang="en-US" sz="2800"/>
              <a:t>Internal Controls – Periodic Reviews (cont’d.)</a:t>
            </a:r>
            <a:endParaRPr lang="en-US" sz="2800" dirty="0"/>
          </a:p>
        </p:txBody>
      </p:sp>
    </p:spTree>
    <p:extLst>
      <p:ext uri="{BB962C8B-B14F-4D97-AF65-F5344CB8AC3E}">
        <p14:creationId xmlns:p14="http://schemas.microsoft.com/office/powerpoint/2010/main" val="42477320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8531" y="474345"/>
            <a:ext cx="8054939" cy="4247317"/>
          </a:xfrm>
          <a:prstGeom prst="rect">
            <a:avLst/>
          </a:prstGeom>
          <a:noFill/>
        </p:spPr>
        <p:txBody>
          <a:bodyPr wrap="square" rtlCol="0">
            <a:spAutoFit/>
          </a:bodyPr>
          <a:lstStyle/>
          <a:p>
            <a:pPr algn="ctr"/>
            <a:r>
              <a:rPr lang="en-US" sz="5400" b="1" dirty="0">
                <a:solidFill>
                  <a:srgbClr val="2C3A52"/>
                </a:solidFill>
                <a:latin typeface="Trebuchet MS" panose="020B0603020202020204" pitchFamily="34" charset="0"/>
              </a:rPr>
              <a:t>What Substantive </a:t>
            </a:r>
            <a:r>
              <a:rPr lang="en-US" sz="5400" b="1">
                <a:solidFill>
                  <a:srgbClr val="2C3A52"/>
                </a:solidFill>
                <a:latin typeface="Trebuchet MS" panose="020B0603020202020204" pitchFamily="34" charset="0"/>
              </a:rPr>
              <a:t>Issues  </a:t>
            </a:r>
            <a:r>
              <a:rPr lang="en-US" sz="5400" b="1" dirty="0">
                <a:solidFill>
                  <a:srgbClr val="2C3A52"/>
                </a:solidFill>
                <a:latin typeface="Trebuchet MS" panose="020B0603020202020204" pitchFamily="34" charset="0"/>
              </a:rPr>
              <a:t>What are the Key Components </a:t>
            </a:r>
            <a:r>
              <a:rPr lang="en-US" sz="5400" b="1">
                <a:solidFill>
                  <a:srgbClr val="2C3A52"/>
                </a:solidFill>
                <a:latin typeface="Trebuchet MS" panose="020B0603020202020204" pitchFamily="34" charset="0"/>
              </a:rPr>
              <a:t>of an Ethics &amp; Compliance </a:t>
            </a:r>
            <a:r>
              <a:rPr lang="en-US" sz="5400" b="1" dirty="0">
                <a:solidFill>
                  <a:srgbClr val="2C3A52"/>
                </a:solidFill>
                <a:latin typeface="Trebuchet MS" panose="020B0603020202020204" pitchFamily="34" charset="0"/>
              </a:rPr>
              <a:t>Program?</a:t>
            </a:r>
          </a:p>
        </p:txBody>
      </p:sp>
      <p:sp>
        <p:nvSpPr>
          <p:cNvPr id="5" name="Text Placeholder 4">
            <a:extLst>
              <a:ext uri="{FF2B5EF4-FFF2-40B4-BE49-F238E27FC236}">
                <a16:creationId xmlns:a16="http://schemas.microsoft.com/office/drawing/2014/main" id="{804EB133-134F-892D-3157-8E5D267BFBE3}"/>
              </a:ext>
            </a:extLst>
          </p:cNvPr>
          <p:cNvSpPr>
            <a:spLocks noGrp="1"/>
          </p:cNvSpPr>
          <p:nvPr>
            <p:ph type="body" sz="quarter" idx="10"/>
          </p:nvPr>
        </p:nvSpPr>
        <p:spPr/>
        <p:txBody>
          <a:bodyPr/>
          <a:lstStyle/>
          <a:p>
            <a:r>
              <a:rPr lang="en-US"/>
              <a:t>Ethics &amp; Compliance Program</a:t>
            </a:r>
          </a:p>
        </p:txBody>
      </p:sp>
    </p:spTree>
    <p:extLst>
      <p:ext uri="{BB962C8B-B14F-4D97-AF65-F5344CB8AC3E}">
        <p14:creationId xmlns:p14="http://schemas.microsoft.com/office/powerpoint/2010/main" val="275778238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E6A926-8359-95D8-2AA9-08C1EBB54315}"/>
              </a:ext>
            </a:extLst>
          </p:cNvPr>
          <p:cNvSpPr>
            <a:spLocks noGrp="1"/>
          </p:cNvSpPr>
          <p:nvPr>
            <p:ph type="body" sz="quarter" idx="11"/>
          </p:nvPr>
        </p:nvSpPr>
        <p:spPr/>
        <p:txBody>
          <a:bodyPr/>
          <a:lstStyle/>
          <a:p>
            <a:r>
              <a:rPr lang="en-US"/>
              <a:t>What government contracts rules and principles are important?</a:t>
            </a:r>
          </a:p>
          <a:p>
            <a:pPr lvl="1"/>
            <a:r>
              <a:rPr lang="en-US" sz="1800">
                <a:solidFill>
                  <a:schemeClr val="bg2">
                    <a:lumMod val="50000"/>
                  </a:schemeClr>
                </a:solidFill>
                <a:latin typeface="Montserrat" panose="00000500000000000000" pitchFamily="2" charset="0"/>
              </a:rPr>
              <a:t>Key Federal Procurement Laws, including the False Claims Act</a:t>
            </a:r>
          </a:p>
          <a:p>
            <a:pPr lvl="1"/>
            <a:r>
              <a:rPr lang="en-US" sz="1800">
                <a:solidFill>
                  <a:schemeClr val="bg2">
                    <a:lumMod val="50000"/>
                  </a:schemeClr>
                </a:solidFill>
                <a:latin typeface="Montserrat" panose="00000500000000000000" pitchFamily="2" charset="0"/>
              </a:rPr>
              <a:t>The Federal Acquisition Regulation (FAR)</a:t>
            </a:r>
          </a:p>
          <a:p>
            <a:pPr lvl="1"/>
            <a:r>
              <a:rPr lang="en-US" sz="1800">
                <a:solidFill>
                  <a:schemeClr val="bg2">
                    <a:lumMod val="50000"/>
                  </a:schemeClr>
                </a:solidFill>
                <a:latin typeface="Montserrat" panose="00000500000000000000" pitchFamily="2" charset="0"/>
              </a:rPr>
              <a:t>SBA’s Regulations</a:t>
            </a:r>
          </a:p>
          <a:p>
            <a:pPr lvl="1"/>
            <a:r>
              <a:rPr lang="en-US" sz="1800">
                <a:solidFill>
                  <a:schemeClr val="bg2">
                    <a:lumMod val="50000"/>
                  </a:schemeClr>
                </a:solidFill>
                <a:latin typeface="Montserrat" panose="00000500000000000000" pitchFamily="2" charset="0"/>
              </a:rPr>
              <a:t>Contracting Agency Regulations</a:t>
            </a:r>
          </a:p>
          <a:p>
            <a:pPr lvl="1"/>
            <a:r>
              <a:rPr lang="en-US" sz="1800">
                <a:solidFill>
                  <a:schemeClr val="bg2">
                    <a:lumMod val="50000"/>
                  </a:schemeClr>
                </a:solidFill>
                <a:latin typeface="Montserrat" panose="00000500000000000000" pitchFamily="2" charset="0"/>
              </a:rPr>
              <a:t>Contract Terms and Conditions</a:t>
            </a:r>
          </a:p>
          <a:p>
            <a:pPr lvl="1"/>
            <a:r>
              <a:rPr lang="en-US" sz="1800">
                <a:solidFill>
                  <a:schemeClr val="bg2">
                    <a:lumMod val="50000"/>
                  </a:schemeClr>
                </a:solidFill>
                <a:latin typeface="Montserrat" panose="00000500000000000000" pitchFamily="2" charset="0"/>
              </a:rPr>
              <a:t>Good Business “Ethics” and Practices</a:t>
            </a:r>
          </a:p>
          <a:p>
            <a:endParaRPr lang="en-US"/>
          </a:p>
          <a:p>
            <a:endParaRPr lang="en-US"/>
          </a:p>
        </p:txBody>
      </p:sp>
      <p:sp>
        <p:nvSpPr>
          <p:cNvPr id="3" name="Content Placeholder 2"/>
          <p:cNvSpPr>
            <a:spLocks noGrp="1"/>
          </p:cNvSpPr>
          <p:nvPr>
            <p:ph type="body" sz="quarter" idx="10"/>
          </p:nvPr>
        </p:nvSpPr>
        <p:spPr/>
        <p:txBody>
          <a:bodyPr/>
          <a:lstStyle/>
          <a:p>
            <a:r>
              <a:rPr lang="en-US"/>
              <a:t>Compliance Program Content Fundamentals</a:t>
            </a:r>
            <a:endParaRPr lang="en-US" dirty="0"/>
          </a:p>
        </p:txBody>
      </p:sp>
    </p:spTree>
    <p:extLst>
      <p:ext uri="{BB962C8B-B14F-4D97-AF65-F5344CB8AC3E}">
        <p14:creationId xmlns:p14="http://schemas.microsoft.com/office/powerpoint/2010/main" val="24197439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C97C4F-9CBD-7BD1-5E50-731BBF86560A}"/>
              </a:ext>
            </a:extLst>
          </p:cNvPr>
          <p:cNvSpPr>
            <a:spLocks noGrp="1"/>
          </p:cNvSpPr>
          <p:nvPr>
            <p:ph type="body" sz="quarter" idx="11"/>
          </p:nvPr>
        </p:nvSpPr>
        <p:spPr/>
        <p:txBody>
          <a:bodyPr/>
          <a:lstStyle/>
          <a:p>
            <a:r>
              <a:rPr lang="en-US"/>
              <a:t>Focus on areas that could give rise to criminal liability, civil fraud liability, and suspension and debarment</a:t>
            </a:r>
          </a:p>
          <a:p>
            <a:pPr lvl="1"/>
            <a:r>
              <a:rPr lang="en-US" sz="1800">
                <a:solidFill>
                  <a:schemeClr val="bg2">
                    <a:lumMod val="50000"/>
                  </a:schemeClr>
                </a:solidFill>
                <a:latin typeface="Montserrat" panose="00000500000000000000" pitchFamily="2" charset="0"/>
              </a:rPr>
              <a:t>18 USC; and certain 41 USC provisions</a:t>
            </a:r>
          </a:p>
          <a:p>
            <a:pPr lvl="1"/>
            <a:r>
              <a:rPr lang="en-US" sz="1800">
                <a:solidFill>
                  <a:schemeClr val="bg2">
                    <a:lumMod val="50000"/>
                  </a:schemeClr>
                </a:solidFill>
                <a:latin typeface="Montserrat" panose="00000500000000000000" pitchFamily="2" charset="0"/>
              </a:rPr>
              <a:t>The False Claims Acts (civil and criminal)</a:t>
            </a:r>
          </a:p>
          <a:p>
            <a:pPr lvl="1"/>
            <a:r>
              <a:rPr lang="en-US" sz="1800">
                <a:solidFill>
                  <a:schemeClr val="bg2">
                    <a:lumMod val="50000"/>
                  </a:schemeClr>
                </a:solidFill>
                <a:latin typeface="Montserrat" panose="00000500000000000000" pitchFamily="2" charset="0"/>
              </a:rPr>
              <a:t>FAR Parts 3 and 9 The Federal Acquisition Regulation (FAR)</a:t>
            </a:r>
          </a:p>
          <a:p>
            <a:pPr lvl="1"/>
            <a:r>
              <a:rPr lang="en-US" sz="1800">
                <a:solidFill>
                  <a:schemeClr val="bg2">
                    <a:lumMod val="50000"/>
                  </a:schemeClr>
                </a:solidFill>
                <a:latin typeface="Montserrat" panose="00000500000000000000" pitchFamily="2" charset="0"/>
              </a:rPr>
              <a:t>Other areas based on the nature of your business (i.e. SBA regulations, laws related to foreign business, etc.)</a:t>
            </a:r>
          </a:p>
          <a:p>
            <a:endParaRPr lang="en-US"/>
          </a:p>
          <a:p>
            <a:endParaRPr lang="en-US"/>
          </a:p>
        </p:txBody>
      </p:sp>
      <p:sp>
        <p:nvSpPr>
          <p:cNvPr id="3" name="Content Placeholder 2"/>
          <p:cNvSpPr>
            <a:spLocks noGrp="1"/>
          </p:cNvSpPr>
          <p:nvPr>
            <p:ph type="body" sz="quarter" idx="10"/>
          </p:nvPr>
        </p:nvSpPr>
        <p:spPr/>
        <p:txBody>
          <a:bodyPr/>
          <a:lstStyle/>
          <a:p>
            <a:r>
              <a:rPr lang="en-US"/>
              <a:t>Fundamentals (cont.)</a:t>
            </a:r>
            <a:endParaRPr lang="en-US" dirty="0"/>
          </a:p>
        </p:txBody>
      </p:sp>
    </p:spTree>
    <p:extLst>
      <p:ext uri="{BB962C8B-B14F-4D97-AF65-F5344CB8AC3E}">
        <p14:creationId xmlns:p14="http://schemas.microsoft.com/office/powerpoint/2010/main" val="248914372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39D267-C3E7-02FD-92AE-1372FDA223A3}"/>
              </a:ext>
            </a:extLst>
          </p:cNvPr>
          <p:cNvSpPr>
            <a:spLocks noGrp="1"/>
          </p:cNvSpPr>
          <p:nvPr>
            <p:ph type="body" sz="quarter" idx="11"/>
          </p:nvPr>
        </p:nvSpPr>
        <p:spPr/>
        <p:txBody>
          <a:bodyPr>
            <a:normAutofit fontScale="92500" lnSpcReduction="20000"/>
          </a:bodyPr>
          <a:lstStyle/>
          <a:p>
            <a:r>
              <a:rPr lang="en-US"/>
              <a:t>Bribery (18 USC 201(b))</a:t>
            </a:r>
          </a:p>
          <a:p>
            <a:r>
              <a:rPr lang="en-US"/>
              <a:t>Gifts and Gratuities (18 USC 201(c); FAR Subpart 3.2, e.g.)</a:t>
            </a:r>
          </a:p>
          <a:p>
            <a:r>
              <a:rPr lang="en-US"/>
              <a:t>Antitrust and Bid Rigging (FAR 3.103 and Subpart 3.3)</a:t>
            </a:r>
          </a:p>
          <a:p>
            <a:r>
              <a:rPr lang="en-US"/>
              <a:t>Anti-Kickback Statute (41 USC Ch. 87; FAR Subpart 3.5)</a:t>
            </a:r>
          </a:p>
          <a:p>
            <a:r>
              <a:rPr lang="en-US"/>
              <a:t>Procurement Integrity Act (41 USC 2101, et seq; FAR 3.104)</a:t>
            </a:r>
          </a:p>
          <a:p>
            <a:r>
              <a:rPr lang="en-US"/>
              <a:t>Employment Discussions with Federal Officials</a:t>
            </a:r>
          </a:p>
          <a:p>
            <a:r>
              <a:rPr lang="en-US"/>
              <a:t>Gifts and Gratuities to Federal Procurement Officials</a:t>
            </a:r>
          </a:p>
          <a:p>
            <a:r>
              <a:rPr lang="en-US"/>
              <a:t>Procurement Sensitive Information (Source Selection Information and Competitor Proprietary Information</a:t>
            </a:r>
          </a:p>
          <a:p>
            <a:r>
              <a:rPr lang="en-US"/>
              <a:t>Organizational Conflicts of Interest (FAR Subpart 9.5)</a:t>
            </a:r>
          </a:p>
          <a:p>
            <a:r>
              <a:rPr lang="en-US"/>
              <a:t>Personal Conflicts of Interest </a:t>
            </a:r>
          </a:p>
          <a:p>
            <a:r>
              <a:rPr lang="en-US"/>
              <a:t>Whistleblower Protections (FAR Subpart 3.9)</a:t>
            </a:r>
          </a:p>
          <a:p>
            <a:r>
              <a:rPr lang="en-US"/>
              <a:t>Covenant Against Contingent Fees (FAR Subpart 3.4)</a:t>
            </a:r>
          </a:p>
          <a:p>
            <a:r>
              <a:rPr lang="en-US"/>
              <a:t>Anti-Lobbying Rules (FAR Subpart 3.8)</a:t>
            </a:r>
          </a:p>
          <a:p>
            <a:endParaRPr lang="en-US"/>
          </a:p>
          <a:p>
            <a:endParaRPr lang="en-US"/>
          </a:p>
        </p:txBody>
      </p:sp>
      <p:sp>
        <p:nvSpPr>
          <p:cNvPr id="3" name="Content Placeholder 2"/>
          <p:cNvSpPr>
            <a:spLocks noGrp="1"/>
          </p:cNvSpPr>
          <p:nvPr>
            <p:ph type="body" sz="quarter" idx="10"/>
          </p:nvPr>
        </p:nvSpPr>
        <p:spPr>
          <a:xfrm>
            <a:off x="1098132" y="599563"/>
            <a:ext cx="10013573" cy="465691"/>
          </a:xfrm>
        </p:spPr>
        <p:txBody>
          <a:bodyPr>
            <a:normAutofit fontScale="77500" lnSpcReduction="20000"/>
          </a:bodyPr>
          <a:lstStyle/>
          <a:p>
            <a:r>
              <a:rPr lang="en-US" sz="2800"/>
              <a:t>Key Federal Procurement-Related Laws Contractors Must Address</a:t>
            </a:r>
            <a:endParaRPr lang="en-US" sz="2800" dirty="0"/>
          </a:p>
        </p:txBody>
      </p:sp>
    </p:spTree>
    <p:extLst>
      <p:ext uri="{BB962C8B-B14F-4D97-AF65-F5344CB8AC3E}">
        <p14:creationId xmlns:p14="http://schemas.microsoft.com/office/powerpoint/2010/main" val="29779682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5E2C36-EB18-5084-3AB7-4F6E32ECA7D5}"/>
              </a:ext>
            </a:extLst>
          </p:cNvPr>
          <p:cNvSpPr>
            <a:spLocks noGrp="1"/>
          </p:cNvSpPr>
          <p:nvPr>
            <p:ph type="body" sz="quarter" idx="11"/>
          </p:nvPr>
        </p:nvSpPr>
        <p:spPr/>
        <p:txBody>
          <a:bodyPr/>
          <a:lstStyle/>
          <a:p>
            <a:r>
              <a:rPr lang="en-US"/>
              <a:t>Foreign Corrupt Practices Act (if operating overseas)</a:t>
            </a:r>
          </a:p>
          <a:p>
            <a:r>
              <a:rPr lang="en-US"/>
              <a:t>Export Control Issues (ITAR/EAR)(if handling covered items or information)</a:t>
            </a:r>
          </a:p>
          <a:p>
            <a:r>
              <a:rPr lang="en-US"/>
              <a:t>Labor and Employment Issues (Service Contract Act, Davis Bacon, EEO/Affirmative Action)</a:t>
            </a:r>
          </a:p>
          <a:p>
            <a:r>
              <a:rPr lang="en-US"/>
              <a:t>Anti Human Trafficking</a:t>
            </a:r>
          </a:p>
          <a:p>
            <a:r>
              <a:rPr lang="en-US"/>
              <a:t>Domestic Preference Laws (Berry Amendment, Buy American and Trade Agreements Act)(manufacturing)</a:t>
            </a:r>
          </a:p>
          <a:p>
            <a:r>
              <a:rPr lang="en-US"/>
              <a:t>Cost Accounting (if engaged in cost-type contracting) </a:t>
            </a:r>
          </a:p>
          <a:p>
            <a:r>
              <a:rPr lang="en-US"/>
              <a:t>Small Business Requirements </a:t>
            </a:r>
          </a:p>
          <a:p>
            <a:r>
              <a:rPr lang="en-US"/>
              <a:t>Cyber Security Requirements </a:t>
            </a:r>
          </a:p>
          <a:p>
            <a:r>
              <a:rPr lang="en-US"/>
              <a:t>Special Security Requirements (i.e. NISPOM)</a:t>
            </a:r>
          </a:p>
          <a:p>
            <a:r>
              <a:rPr lang="en-US"/>
              <a:t>And others – Review your contracts including Sections H and I, especially</a:t>
            </a:r>
          </a:p>
          <a:p>
            <a:endParaRPr lang="en-US"/>
          </a:p>
          <a:p>
            <a:endParaRPr lang="en-US"/>
          </a:p>
        </p:txBody>
      </p:sp>
      <p:sp>
        <p:nvSpPr>
          <p:cNvPr id="3" name="Content Placeholder 2"/>
          <p:cNvSpPr>
            <a:spLocks noGrp="1"/>
          </p:cNvSpPr>
          <p:nvPr>
            <p:ph type="body" sz="quarter" idx="10"/>
          </p:nvPr>
        </p:nvSpPr>
        <p:spPr/>
        <p:txBody>
          <a:bodyPr/>
          <a:lstStyle/>
          <a:p>
            <a:r>
              <a:rPr lang="en-US" sz="2800"/>
              <a:t>Other Potentially Relevant Provisions to Address</a:t>
            </a:r>
            <a:endParaRPr lang="en-US" sz="2800" dirty="0"/>
          </a:p>
        </p:txBody>
      </p:sp>
    </p:spTree>
    <p:extLst>
      <p:ext uri="{BB962C8B-B14F-4D97-AF65-F5344CB8AC3E}">
        <p14:creationId xmlns:p14="http://schemas.microsoft.com/office/powerpoint/2010/main" val="70552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2315D-5752-4A51-D5CA-EE2E905680B6}"/>
              </a:ext>
            </a:extLst>
          </p:cNvPr>
          <p:cNvSpPr>
            <a:spLocks noGrp="1"/>
          </p:cNvSpPr>
          <p:nvPr>
            <p:ph type="body" sz="quarter" idx="11"/>
          </p:nvPr>
        </p:nvSpPr>
        <p:spPr>
          <a:xfrm>
            <a:off x="1086242" y="1669143"/>
            <a:ext cx="10013572" cy="4371523"/>
          </a:xfrm>
        </p:spPr>
        <p:txBody>
          <a:bodyPr>
            <a:normAutofit/>
          </a:bodyPr>
          <a:lstStyle/>
          <a:p>
            <a:r>
              <a:rPr lang="en-US"/>
              <a:t>Mar. 2, 2023: WH announced $1.6B plan to combat “historic” and “systemic” fraud related to COVID relief programs. </a:t>
            </a:r>
          </a:p>
          <a:p>
            <a:r>
              <a:rPr lang="en-US" u="sng"/>
              <a:t>Anti-Fraud Proposal includes</a:t>
            </a:r>
            <a:r>
              <a:rPr lang="en-US"/>
              <a:t>:</a:t>
            </a:r>
          </a:p>
          <a:p>
            <a:pPr lvl="1"/>
            <a:r>
              <a:rPr lang="en-US"/>
              <a:t>$600M to investigate and prosecute systemic pandemic fraud</a:t>
            </a:r>
          </a:p>
          <a:p>
            <a:pPr lvl="1"/>
            <a:r>
              <a:rPr lang="en-US"/>
              <a:t>$300M for 10 additional DOJ COVID-19 “strike forces”</a:t>
            </a:r>
          </a:p>
          <a:p>
            <a:pPr lvl="1"/>
            <a:r>
              <a:rPr lang="en-US"/>
              <a:t>$300M for Pandemic Response Accountability Committee (PRAC) &amp; Pandemic IGs</a:t>
            </a:r>
          </a:p>
          <a:p>
            <a:pPr lvl="2"/>
            <a:r>
              <a:rPr lang="en-US"/>
              <a:t>$100M for each of the SBA &amp; DOL IGs to pursue pandemic fraud and support DOJ</a:t>
            </a:r>
          </a:p>
          <a:p>
            <a:pPr lvl="1"/>
            <a:r>
              <a:rPr lang="en-US"/>
              <a:t>Increase Statute of Limitations (SOL) to 10 years for pandemic fraud</a:t>
            </a:r>
          </a:p>
          <a:p>
            <a:r>
              <a:rPr lang="en-US" u="sng"/>
              <a:t>Impacts for Contractors</a:t>
            </a:r>
            <a:r>
              <a:rPr lang="en-US"/>
              <a:t>: </a:t>
            </a:r>
          </a:p>
          <a:p>
            <a:pPr lvl="1"/>
            <a:r>
              <a:rPr lang="en-US"/>
              <a:t>Uptick in fraud investigations</a:t>
            </a:r>
          </a:p>
          <a:p>
            <a:pPr lvl="1"/>
            <a:r>
              <a:rPr lang="en-US"/>
              <a:t>Potential FCA liability</a:t>
            </a:r>
          </a:p>
          <a:p>
            <a:pPr lvl="1"/>
            <a:endParaRPr lang="en-US"/>
          </a:p>
        </p:txBody>
      </p:sp>
      <p:sp>
        <p:nvSpPr>
          <p:cNvPr id="3" name="Text Placeholder 2">
            <a:extLst>
              <a:ext uri="{FF2B5EF4-FFF2-40B4-BE49-F238E27FC236}">
                <a16:creationId xmlns:a16="http://schemas.microsoft.com/office/drawing/2014/main" id="{37C16B1B-31D9-C93D-6789-A49A717551EE}"/>
              </a:ext>
            </a:extLst>
          </p:cNvPr>
          <p:cNvSpPr>
            <a:spLocks noGrp="1"/>
          </p:cNvSpPr>
          <p:nvPr>
            <p:ph type="body" sz="quarter" idx="10"/>
          </p:nvPr>
        </p:nvSpPr>
        <p:spPr>
          <a:xfrm>
            <a:off x="1098132" y="832410"/>
            <a:ext cx="10013573" cy="735134"/>
          </a:xfrm>
        </p:spPr>
        <p:txBody>
          <a:bodyPr>
            <a:normAutofit fontScale="92500" lnSpcReduction="10000"/>
          </a:bodyPr>
          <a:lstStyle/>
          <a:p>
            <a:r>
              <a:rPr lang="en-US" sz="2800"/>
              <a:t>Biden Anti-Fraud Proposal: Impact on Small Business Contractors</a:t>
            </a:r>
          </a:p>
          <a:p>
            <a:endParaRPr lang="en-US"/>
          </a:p>
        </p:txBody>
      </p:sp>
    </p:spTree>
    <p:extLst>
      <p:ext uri="{BB962C8B-B14F-4D97-AF65-F5344CB8AC3E}">
        <p14:creationId xmlns:p14="http://schemas.microsoft.com/office/powerpoint/2010/main" val="18469586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2C5708-C98D-46FE-8C93-2B03F7206F34}"/>
              </a:ext>
            </a:extLst>
          </p:cNvPr>
          <p:cNvSpPr>
            <a:spLocks noGrp="1"/>
          </p:cNvSpPr>
          <p:nvPr>
            <p:ph type="body" sz="quarter" idx="11"/>
          </p:nvPr>
        </p:nvSpPr>
        <p:spPr/>
        <p:txBody>
          <a:bodyPr>
            <a:normAutofit fontScale="92500" lnSpcReduction="10000"/>
          </a:bodyPr>
          <a:lstStyle/>
          <a:p>
            <a:r>
              <a:rPr lang="en-US"/>
              <a:t>An overarching ethics and compliance policy adopted at the highest level of the organization</a:t>
            </a:r>
          </a:p>
          <a:p>
            <a:r>
              <a:rPr lang="en-US"/>
              <a:t>Written code of ethics and business conduct tailored to the company’s circumstances</a:t>
            </a:r>
          </a:p>
          <a:p>
            <a:r>
              <a:rPr lang="en-US"/>
              <a:t>Regular compliance training for employees, principals*, agents and subcontractors</a:t>
            </a:r>
          </a:p>
          <a:p>
            <a:r>
              <a:rPr lang="en-US"/>
              <a:t>A senior official charged with carrying out the Program and equipped with adequate resources</a:t>
            </a:r>
          </a:p>
          <a:p>
            <a:r>
              <a:rPr lang="en-US"/>
              <a:t>An internal control system (see above)</a:t>
            </a:r>
          </a:p>
          <a:p>
            <a:r>
              <a:rPr lang="en-US"/>
              <a:t>A Hotline or other anonymous reporting system</a:t>
            </a:r>
          </a:p>
          <a:p>
            <a:r>
              <a:rPr lang="en-US"/>
              <a:t>A process for evaluating and making Mandatory Disclosures to the Government (see below)</a:t>
            </a:r>
          </a:p>
          <a:p>
            <a:r>
              <a:rPr lang="en-US"/>
              <a:t>Periodic reviews of the program: monitoring/audits, evaluation of effectiveness, and risk assessments</a:t>
            </a:r>
          </a:p>
          <a:p>
            <a:r>
              <a:rPr lang="en-US"/>
              <a:t>Authorization and Oversight of the Program from the Board on down</a:t>
            </a:r>
          </a:p>
          <a:p>
            <a:endParaRPr lang="en-US"/>
          </a:p>
          <a:p>
            <a:endParaRPr lang="en-US"/>
          </a:p>
        </p:txBody>
      </p:sp>
      <p:sp>
        <p:nvSpPr>
          <p:cNvPr id="3" name="Content Placeholder 2"/>
          <p:cNvSpPr>
            <a:spLocks noGrp="1"/>
          </p:cNvSpPr>
          <p:nvPr>
            <p:ph type="body" sz="quarter" idx="10"/>
          </p:nvPr>
        </p:nvSpPr>
        <p:spPr>
          <a:xfrm>
            <a:off x="1086241" y="584487"/>
            <a:ext cx="10013573" cy="465691"/>
          </a:xfrm>
        </p:spPr>
        <p:txBody>
          <a:bodyPr>
            <a:normAutofit fontScale="62500" lnSpcReduction="20000"/>
          </a:bodyPr>
          <a:lstStyle/>
          <a:p>
            <a:r>
              <a:rPr lang="en-US" sz="2800"/>
              <a:t>Summary of Key Compliance Program Elements – Mechanical and Process Issues</a:t>
            </a:r>
            <a:endParaRPr lang="en-US" sz="2800" dirty="0"/>
          </a:p>
        </p:txBody>
      </p:sp>
    </p:spTree>
    <p:extLst>
      <p:ext uri="{BB962C8B-B14F-4D97-AF65-F5344CB8AC3E}">
        <p14:creationId xmlns:p14="http://schemas.microsoft.com/office/powerpoint/2010/main" val="34502845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Ensuring Preparedness for Internal &amp; External Investigations</a:t>
            </a:r>
          </a:p>
        </p:txBody>
      </p:sp>
    </p:spTree>
    <p:extLst>
      <p:ext uri="{BB962C8B-B14F-4D97-AF65-F5344CB8AC3E}">
        <p14:creationId xmlns:p14="http://schemas.microsoft.com/office/powerpoint/2010/main" val="19172281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7C6419-46FC-D213-6F74-5DBC8F73B4CB}"/>
              </a:ext>
            </a:extLst>
          </p:cNvPr>
          <p:cNvSpPr>
            <a:spLocks noGrp="1"/>
          </p:cNvSpPr>
          <p:nvPr>
            <p:ph type="body" sz="quarter" idx="11"/>
          </p:nvPr>
        </p:nvSpPr>
        <p:spPr/>
        <p:txBody>
          <a:bodyPr>
            <a:normAutofit/>
          </a:bodyPr>
          <a:lstStyle/>
          <a:p>
            <a:r>
              <a:rPr lang="en-US" sz="2800" b="1"/>
              <a:t>Does your organization have all 3?</a:t>
            </a:r>
          </a:p>
          <a:p>
            <a:pPr marL="0" indent="0">
              <a:buNone/>
            </a:pPr>
            <a:endParaRPr lang="en-US" sz="1000" u="sng"/>
          </a:p>
          <a:p>
            <a:pPr marL="857052" lvl="1" indent="-514350">
              <a:buFont typeface="+mj-lt"/>
              <a:buAutoNum type="arabicPeriod"/>
            </a:pPr>
            <a:r>
              <a:rPr lang="en-US" sz="2600"/>
              <a:t>Contractor Code of Business Ethics &amp; Conduct (FAR 52.203-13)</a:t>
            </a:r>
          </a:p>
          <a:p>
            <a:pPr marL="857052" lvl="1" indent="-514350">
              <a:buFont typeface="+mj-lt"/>
              <a:buAutoNum type="arabicPeriod"/>
            </a:pPr>
            <a:endParaRPr lang="en-US" sz="2600"/>
          </a:p>
          <a:p>
            <a:pPr marL="857052" lvl="1" indent="-514350">
              <a:buFont typeface="+mj-lt"/>
              <a:buAutoNum type="arabicPeriod"/>
            </a:pPr>
            <a:r>
              <a:rPr lang="en-US" sz="2600"/>
              <a:t>Ongoing Ethics &amp; Compliance Program </a:t>
            </a:r>
            <a:r>
              <a:rPr lang="en-US" sz="2600">
                <a:sym typeface="Wingdings" panose="05000000000000000000" pitchFamily="2" charset="2"/>
              </a:rPr>
              <a:t>&amp; Internal Controls System </a:t>
            </a:r>
          </a:p>
          <a:p>
            <a:pPr marL="799770" lvl="2" indent="0">
              <a:buNone/>
            </a:pPr>
            <a:endParaRPr lang="en-US" sz="2400"/>
          </a:p>
          <a:p>
            <a:pPr marL="857052" lvl="1" indent="-514350">
              <a:buFont typeface="+mj-lt"/>
              <a:buAutoNum type="arabicPeriod"/>
            </a:pPr>
            <a:r>
              <a:rPr lang="en-US" sz="2600"/>
              <a:t>Periodic Training Program</a:t>
            </a:r>
          </a:p>
        </p:txBody>
      </p:sp>
      <p:sp>
        <p:nvSpPr>
          <p:cNvPr id="3" name="Text Placeholder 2">
            <a:extLst>
              <a:ext uri="{FF2B5EF4-FFF2-40B4-BE49-F238E27FC236}">
                <a16:creationId xmlns:a16="http://schemas.microsoft.com/office/drawing/2014/main" id="{73A1B8B4-A66E-6173-1644-084E094B523B}"/>
              </a:ext>
            </a:extLst>
          </p:cNvPr>
          <p:cNvSpPr>
            <a:spLocks noGrp="1"/>
          </p:cNvSpPr>
          <p:nvPr>
            <p:ph type="body" sz="quarter" idx="10"/>
          </p:nvPr>
        </p:nvSpPr>
        <p:spPr/>
        <p:txBody>
          <a:bodyPr>
            <a:normAutofit fontScale="85000" lnSpcReduction="10000"/>
          </a:bodyPr>
          <a:lstStyle/>
          <a:p>
            <a:r>
              <a:rPr lang="en-US" i="1"/>
              <a:t>Remember:</a:t>
            </a:r>
            <a:r>
              <a:rPr lang="en-US"/>
              <a:t> Ethics &amp; Compliance Key Components</a:t>
            </a:r>
          </a:p>
        </p:txBody>
      </p:sp>
    </p:spTree>
    <p:extLst>
      <p:ext uri="{BB962C8B-B14F-4D97-AF65-F5344CB8AC3E}">
        <p14:creationId xmlns:p14="http://schemas.microsoft.com/office/powerpoint/2010/main" val="80607299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76E584-8A80-170B-5199-67B6F922D0CB}"/>
              </a:ext>
            </a:extLst>
          </p:cNvPr>
          <p:cNvSpPr>
            <a:spLocks noGrp="1"/>
          </p:cNvSpPr>
          <p:nvPr>
            <p:ph type="body" sz="quarter" idx="11"/>
          </p:nvPr>
        </p:nvSpPr>
        <p:spPr/>
        <p:txBody>
          <a:bodyPr>
            <a:normAutofit lnSpcReduction="10000"/>
          </a:bodyPr>
          <a:lstStyle/>
          <a:p>
            <a:r>
              <a:rPr lang="en-US">
                <a:solidFill>
                  <a:schemeClr val="tx1"/>
                </a:solidFill>
              </a:rPr>
              <a:t>Compliance starts—but does not stop—at the top. </a:t>
            </a:r>
          </a:p>
          <a:p>
            <a:pPr lvl="1"/>
            <a:r>
              <a:rPr lang="en-US"/>
              <a:t>C Suite, Board of Directors, Company Counsel, Compliance Officer</a:t>
            </a:r>
          </a:p>
          <a:p>
            <a:pPr lvl="1"/>
            <a:r>
              <a:rPr lang="en-US"/>
              <a:t>C</a:t>
            </a:r>
            <a:r>
              <a:rPr lang="en-US">
                <a:solidFill>
                  <a:schemeClr val="tx1"/>
                </a:solidFill>
              </a:rPr>
              <a:t>ommitment by senior </a:t>
            </a:r>
            <a:r>
              <a:rPr lang="en-US" u="sng">
                <a:solidFill>
                  <a:schemeClr val="tx1"/>
                </a:solidFill>
              </a:rPr>
              <a:t>and</a:t>
            </a:r>
            <a:r>
              <a:rPr lang="en-US">
                <a:solidFill>
                  <a:schemeClr val="tx1"/>
                </a:solidFill>
              </a:rPr>
              <a:t> mid-level management (i.e., project management level)</a:t>
            </a:r>
          </a:p>
          <a:p>
            <a:pPr lvl="1"/>
            <a:r>
              <a:rPr lang="en-US"/>
              <a:t>Board/External oversight</a:t>
            </a:r>
            <a:endParaRPr lang="en-US">
              <a:solidFill>
                <a:schemeClr val="tx1"/>
              </a:solidFill>
            </a:endParaRPr>
          </a:p>
          <a:p>
            <a:r>
              <a:rPr lang="en-US">
                <a:solidFill>
                  <a:schemeClr val="tx1"/>
                </a:solidFill>
              </a:rPr>
              <a:t>Policies and Procedures </a:t>
            </a:r>
            <a:endParaRPr lang="en-US">
              <a:solidFill>
                <a:schemeClr val="tx1"/>
              </a:solidFill>
              <a:sym typeface="Wingdings" panose="05000000000000000000" pitchFamily="2" charset="2"/>
            </a:endParaRPr>
          </a:p>
          <a:p>
            <a:r>
              <a:rPr lang="en-US">
                <a:solidFill>
                  <a:schemeClr val="tx1"/>
                </a:solidFill>
              </a:rPr>
              <a:t>Internal Investigation of Misconduct</a:t>
            </a:r>
          </a:p>
          <a:p>
            <a:r>
              <a:rPr lang="en-US">
                <a:solidFill>
                  <a:schemeClr val="tx1"/>
                </a:solidFill>
              </a:rPr>
              <a:t>Individual Accountability</a:t>
            </a:r>
          </a:p>
          <a:p>
            <a:pPr lvl="1"/>
            <a:r>
              <a:rPr lang="en-US">
                <a:solidFill>
                  <a:schemeClr val="tx1"/>
                </a:solidFill>
              </a:rPr>
              <a:t>Communications convey that misconduct will not be tolerated</a:t>
            </a:r>
          </a:p>
          <a:p>
            <a:pPr lvl="1"/>
            <a:r>
              <a:rPr lang="en-US"/>
              <a:t>Disciplinary actions, including compensation structures that incentivize compliance and punish noncompliance </a:t>
            </a:r>
            <a:endParaRPr lang="en-US">
              <a:solidFill>
                <a:schemeClr val="tx1"/>
              </a:solidFill>
            </a:endParaRPr>
          </a:p>
          <a:p>
            <a:r>
              <a:rPr lang="en-US">
                <a:solidFill>
                  <a:schemeClr val="tx1"/>
                </a:solidFill>
              </a:rPr>
              <a:t>Adequate Resourcing </a:t>
            </a:r>
          </a:p>
          <a:p>
            <a:pPr lvl="1"/>
            <a:r>
              <a:rPr lang="en-US"/>
              <a:t>Training based on industry and size</a:t>
            </a:r>
            <a:endParaRPr lang="en-US">
              <a:solidFill>
                <a:schemeClr val="tx1"/>
              </a:solidFill>
            </a:endParaRPr>
          </a:p>
          <a:p>
            <a:r>
              <a:rPr lang="en-US">
                <a:solidFill>
                  <a:schemeClr val="tx1"/>
                </a:solidFill>
              </a:rPr>
              <a:t>Periodic Risk Assessments </a:t>
            </a:r>
            <a:r>
              <a:rPr lang="en-US">
                <a:solidFill>
                  <a:schemeClr val="tx1"/>
                </a:solidFill>
                <a:sym typeface="Wingdings" panose="05000000000000000000" pitchFamily="2" charset="2"/>
              </a:rPr>
              <a:t> </a:t>
            </a:r>
            <a:r>
              <a:rPr lang="en-US" i="1">
                <a:solidFill>
                  <a:schemeClr val="tx1"/>
                </a:solidFill>
                <a:sym typeface="Wingdings" panose="05000000000000000000" pitchFamily="2" charset="2"/>
              </a:rPr>
              <a:t>Does it work in practice?</a:t>
            </a:r>
            <a:endParaRPr lang="en-US" i="1">
              <a:solidFill>
                <a:schemeClr val="tx1"/>
              </a:solidFill>
            </a:endParaRPr>
          </a:p>
        </p:txBody>
      </p:sp>
      <p:sp>
        <p:nvSpPr>
          <p:cNvPr id="4" name="Text Placeholder 3">
            <a:extLst>
              <a:ext uri="{FF2B5EF4-FFF2-40B4-BE49-F238E27FC236}">
                <a16:creationId xmlns:a16="http://schemas.microsoft.com/office/drawing/2014/main" id="{49BA1B72-5C6F-580B-9277-50846CC8AEC6}"/>
              </a:ext>
            </a:extLst>
          </p:cNvPr>
          <p:cNvSpPr>
            <a:spLocks noGrp="1"/>
          </p:cNvSpPr>
          <p:nvPr>
            <p:ph type="body" sz="quarter" idx="10"/>
          </p:nvPr>
        </p:nvSpPr>
        <p:spPr/>
        <p:txBody>
          <a:bodyPr>
            <a:normAutofit fontScale="92500" lnSpcReduction="20000"/>
          </a:bodyPr>
          <a:lstStyle/>
          <a:p>
            <a:r>
              <a:rPr lang="en-US"/>
              <a:t>Top-Down Compliance &amp; Other Considerations</a:t>
            </a:r>
          </a:p>
        </p:txBody>
      </p:sp>
    </p:spTree>
    <p:extLst>
      <p:ext uri="{BB962C8B-B14F-4D97-AF65-F5344CB8AC3E}">
        <p14:creationId xmlns:p14="http://schemas.microsoft.com/office/powerpoint/2010/main" val="3955719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021C84-811B-D5B3-CFF0-5DC48BFACF95}"/>
              </a:ext>
            </a:extLst>
          </p:cNvPr>
          <p:cNvSpPr>
            <a:spLocks noGrp="1"/>
          </p:cNvSpPr>
          <p:nvPr>
            <p:ph type="body" sz="quarter" idx="11"/>
          </p:nvPr>
        </p:nvSpPr>
        <p:spPr/>
        <p:txBody>
          <a:bodyPr/>
          <a:lstStyle/>
          <a:p>
            <a:r>
              <a:rPr lang="en-US" b="1"/>
              <a:t>In addition to a Comprehensive Compliance Program, consider instituting audit/investigation-specific policies:</a:t>
            </a:r>
          </a:p>
          <a:p>
            <a:pPr lvl="1"/>
            <a:r>
              <a:rPr lang="en-US"/>
              <a:t>Internal investigation procedures</a:t>
            </a:r>
          </a:p>
          <a:p>
            <a:pPr lvl="1"/>
            <a:r>
              <a:rPr lang="en-US"/>
              <a:t>Mandatory disclosure policy</a:t>
            </a:r>
          </a:p>
          <a:p>
            <a:pPr lvl="1"/>
            <a:r>
              <a:rPr lang="en-US"/>
              <a:t>Document retention policy</a:t>
            </a:r>
          </a:p>
          <a:p>
            <a:pPr lvl="1"/>
            <a:r>
              <a:rPr lang="en-US"/>
              <a:t>Litigation/investigation hold</a:t>
            </a:r>
          </a:p>
          <a:p>
            <a:pPr lvl="1"/>
            <a:r>
              <a:rPr lang="en-US"/>
              <a:t>Pre-audit planning </a:t>
            </a:r>
          </a:p>
          <a:p>
            <a:pPr lvl="1"/>
            <a:r>
              <a:rPr lang="en-US"/>
              <a:t>Plan ahead for when audits might be expected</a:t>
            </a:r>
          </a:p>
          <a:p>
            <a:pPr marL="457068" lvl="1" indent="0">
              <a:buNone/>
            </a:pPr>
            <a:endParaRPr lang="en-US"/>
          </a:p>
          <a:p>
            <a:r>
              <a:rPr lang="en-US" b="1"/>
              <a:t>Document, Document, Document </a:t>
            </a:r>
          </a:p>
          <a:p>
            <a:endParaRPr lang="en-US"/>
          </a:p>
        </p:txBody>
      </p:sp>
      <p:sp>
        <p:nvSpPr>
          <p:cNvPr id="3" name="Text Placeholder 2">
            <a:extLst>
              <a:ext uri="{FF2B5EF4-FFF2-40B4-BE49-F238E27FC236}">
                <a16:creationId xmlns:a16="http://schemas.microsoft.com/office/drawing/2014/main" id="{E9CB330F-34B3-5E19-626D-5263A0A4EA40}"/>
              </a:ext>
            </a:extLst>
          </p:cNvPr>
          <p:cNvSpPr>
            <a:spLocks noGrp="1"/>
          </p:cNvSpPr>
          <p:nvPr>
            <p:ph type="body" sz="quarter" idx="10"/>
          </p:nvPr>
        </p:nvSpPr>
        <p:spPr/>
        <p:txBody>
          <a:bodyPr>
            <a:normAutofit fontScale="92500" lnSpcReduction="20000"/>
          </a:bodyPr>
          <a:lstStyle/>
          <a:p>
            <a:r>
              <a:rPr lang="en-US"/>
              <a:t>Develop the Proper Policies and Procedures</a:t>
            </a:r>
          </a:p>
        </p:txBody>
      </p:sp>
    </p:spTree>
    <p:extLst>
      <p:ext uri="{BB962C8B-B14F-4D97-AF65-F5344CB8AC3E}">
        <p14:creationId xmlns:p14="http://schemas.microsoft.com/office/powerpoint/2010/main" val="259874812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42FD74-0FE2-F285-FA0F-4BA96683E671}"/>
              </a:ext>
            </a:extLst>
          </p:cNvPr>
          <p:cNvSpPr>
            <a:spLocks noGrp="1"/>
          </p:cNvSpPr>
          <p:nvPr>
            <p:ph type="body" sz="quarter" idx="1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mn-lt"/>
              </a:rPr>
              <a:t>Once an audit/investigation is announced, elevate to management/counsel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rPr>
              <a:t>May not be “officially” announced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mn-lt"/>
              </a:rPr>
              <a:t>Establish strategy 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rPr>
              <a:t>Establish contact with the Government team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rPr>
              <a:t>Uncover and manage the scope of the inquiry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rPr>
              <a:t>Meet to understand expectations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rPr>
              <a:t>Prepare management/employees for next steps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rPr>
              <a:t>Advise on company approach: passive vs. proactive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rPr>
              <a:t>Manage the scope of the inquiry</a:t>
            </a:r>
          </a:p>
          <a:p>
            <a:endParaRPr lang="en-US"/>
          </a:p>
        </p:txBody>
      </p:sp>
      <p:sp>
        <p:nvSpPr>
          <p:cNvPr id="3" name="Text Placeholder 2">
            <a:extLst>
              <a:ext uri="{FF2B5EF4-FFF2-40B4-BE49-F238E27FC236}">
                <a16:creationId xmlns:a16="http://schemas.microsoft.com/office/drawing/2014/main" id="{55D4F499-ACCD-8A18-6D7B-21A3366E97E0}"/>
              </a:ext>
            </a:extLst>
          </p:cNvPr>
          <p:cNvSpPr>
            <a:spLocks noGrp="1"/>
          </p:cNvSpPr>
          <p:nvPr>
            <p:ph type="body" sz="quarter" idx="10"/>
          </p:nvPr>
        </p:nvSpPr>
        <p:spPr/>
        <p:txBody>
          <a:bodyPr>
            <a:noAutofit/>
          </a:bodyPr>
          <a:lstStyle/>
          <a:p>
            <a:r>
              <a:rPr kumimoji="0" lang="en-US" sz="3100" b="1" i="0" u="none" strike="noStrike" kern="1200" cap="none" spc="0" normalizeH="0" baseline="0" noProof="0">
                <a:ln>
                  <a:noFill/>
                </a:ln>
                <a:solidFill>
                  <a:srgbClr val="2C3A52"/>
                </a:solidFill>
                <a:effectLst/>
                <a:uLnTx/>
                <a:uFillTx/>
                <a:ea typeface="+mj-ea"/>
                <a:cs typeface="+mj-cs"/>
              </a:rPr>
              <a:t>Elevate Concerns</a:t>
            </a:r>
            <a:endParaRPr lang="en-US" sz="3100"/>
          </a:p>
        </p:txBody>
      </p:sp>
    </p:spTree>
    <p:extLst>
      <p:ext uri="{BB962C8B-B14F-4D97-AF65-F5344CB8AC3E}">
        <p14:creationId xmlns:p14="http://schemas.microsoft.com/office/powerpoint/2010/main" val="33676562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7BD728-0A74-43A2-54D2-47961C97104D}"/>
              </a:ext>
            </a:extLst>
          </p:cNvPr>
          <p:cNvSpPr>
            <a:spLocks noGrp="1"/>
          </p:cNvSpPr>
          <p:nvPr>
            <p:ph type="body" sz="quarter" idx="11"/>
          </p:nvPr>
        </p:nvSpPr>
        <p:spPr/>
        <p:txBody>
          <a:bodyPr/>
          <a:lstStyle/>
          <a:p>
            <a:r>
              <a:rPr lang="en-US">
                <a:solidFill>
                  <a:schemeClr val="tx1"/>
                </a:solidFill>
              </a:rPr>
              <a:t>Be proactive on parallel issues:</a:t>
            </a:r>
          </a:p>
          <a:p>
            <a:pPr lvl="1"/>
            <a:r>
              <a:rPr lang="en-US"/>
              <a:t>Assess compliance – is there a violation?  Is there a difference of interpretation of program rules or requirements?</a:t>
            </a:r>
          </a:p>
          <a:p>
            <a:pPr lvl="1"/>
            <a:r>
              <a:rPr lang="en-US"/>
              <a:t>Assess internal controls – were they sufficient? can they be enhanced?</a:t>
            </a:r>
          </a:p>
          <a:p>
            <a:pPr lvl="1"/>
            <a:r>
              <a:rPr lang="en-US"/>
              <a:t>Determine the need for corrective action, and take it where appropriate.</a:t>
            </a:r>
          </a:p>
          <a:p>
            <a:pPr lvl="1"/>
            <a:r>
              <a:rPr lang="en-US"/>
              <a:t>Communicate your efforts to the IG/GAO and, where appropriate, to the agency customer.</a:t>
            </a:r>
          </a:p>
          <a:p>
            <a:pPr lvl="1"/>
            <a:r>
              <a:rPr lang="en-US"/>
              <a:t>Consider what other processes may be underway – i.e. Suspension and Debarment</a:t>
            </a:r>
          </a:p>
          <a:p>
            <a:endParaRPr lang="en-US"/>
          </a:p>
        </p:txBody>
      </p:sp>
      <p:sp>
        <p:nvSpPr>
          <p:cNvPr id="3" name="Content Placeholder 2"/>
          <p:cNvSpPr>
            <a:spLocks noGrp="1"/>
          </p:cNvSpPr>
          <p:nvPr>
            <p:ph type="body" sz="quarter" idx="10"/>
          </p:nvPr>
        </p:nvSpPr>
        <p:spPr/>
        <p:txBody>
          <a:bodyPr>
            <a:normAutofit fontScale="92500" lnSpcReduction="20000"/>
          </a:bodyPr>
          <a:lstStyle/>
          <a:p>
            <a:r>
              <a:rPr lang="en-US"/>
              <a:t>Practical Tips: Keep an Eye on Parallel Issues</a:t>
            </a:r>
            <a:endParaRPr lang="en-US" dirty="0"/>
          </a:p>
        </p:txBody>
      </p:sp>
    </p:spTree>
    <p:extLst>
      <p:ext uri="{BB962C8B-B14F-4D97-AF65-F5344CB8AC3E}">
        <p14:creationId xmlns:p14="http://schemas.microsoft.com/office/powerpoint/2010/main" val="37175155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The Mandatory Disclosure Rule</a:t>
            </a:r>
          </a:p>
        </p:txBody>
      </p:sp>
    </p:spTree>
    <p:extLst>
      <p:ext uri="{BB962C8B-B14F-4D97-AF65-F5344CB8AC3E}">
        <p14:creationId xmlns:p14="http://schemas.microsoft.com/office/powerpoint/2010/main" val="215376568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9CE1E9-7956-2C56-B2A1-89AAA40B1596}"/>
              </a:ext>
            </a:extLst>
          </p:cNvPr>
          <p:cNvSpPr>
            <a:spLocks noGrp="1"/>
          </p:cNvSpPr>
          <p:nvPr>
            <p:ph type="body" sz="quarter" idx="11"/>
          </p:nvPr>
        </p:nvSpPr>
        <p:spPr/>
        <p:txBody>
          <a:bodyPr>
            <a:normAutofit/>
          </a:bodyPr>
          <a:lstStyle/>
          <a:p>
            <a:r>
              <a:rPr lang="en-US" sz="2400">
                <a:solidFill>
                  <a:schemeClr val="tx1"/>
                </a:solidFill>
                <a:latin typeface="+mn-lt"/>
              </a:rPr>
              <a:t>The Mandatory Disclosure Rule (MDR) was added to the FAR in late 2008 and requires:</a:t>
            </a:r>
          </a:p>
          <a:p>
            <a:pPr lvl="1"/>
            <a:r>
              <a:rPr lang="en-US" sz="2200"/>
              <a:t>“Timely disclosure, in writing, to the agency OIG, with a copy to the Contracting Officer, whenever, in connection with the award, performance, or closeout of any Government contract performed by the Contractor or subcontractor thereunder, the Contractor has credible evidence that a principal, employee, agent or subcontractor of the Contractor has committed a violation of Federal criminal law involving fraud, conflict of interest, bribery or gratuity violations found in Title 18 U.S.C. or a violation of the civil False Claims Act (31 U.S.C. 3729-3733.”  FAR 52.203-13(c)(2)(ii)(F).</a:t>
            </a:r>
          </a:p>
          <a:p>
            <a:pPr lvl="1"/>
            <a:r>
              <a:rPr lang="en-US" sz="2200"/>
              <a:t>There is an enormous amount of nuance to this – shortly after its adoption the ABA published a 230-page-plus Guide to the “MDR”</a:t>
            </a:r>
          </a:p>
          <a:p>
            <a:pPr lvl="1"/>
            <a:r>
              <a:rPr lang="en-US" sz="2200"/>
              <a:t>So what does this requirement mean???</a:t>
            </a:r>
          </a:p>
          <a:p>
            <a:endParaRPr lang="en-US"/>
          </a:p>
        </p:txBody>
      </p:sp>
      <p:sp>
        <p:nvSpPr>
          <p:cNvPr id="3" name="Text Placeholder 2">
            <a:extLst>
              <a:ext uri="{FF2B5EF4-FFF2-40B4-BE49-F238E27FC236}">
                <a16:creationId xmlns:a16="http://schemas.microsoft.com/office/drawing/2014/main" id="{90DBCE67-3FDB-5691-9289-BF91D515B2EC}"/>
              </a:ext>
            </a:extLst>
          </p:cNvPr>
          <p:cNvSpPr>
            <a:spLocks noGrp="1"/>
          </p:cNvSpPr>
          <p:nvPr>
            <p:ph type="body" sz="quarter" idx="10"/>
          </p:nvPr>
        </p:nvSpPr>
        <p:spPr/>
        <p:txBody>
          <a:bodyPr vert="horz" lIns="91440" tIns="45720" rIns="91440" bIns="45720" rtlCol="0">
            <a:noAutofit/>
          </a:bodyPr>
          <a:lstStyle/>
          <a:p>
            <a:r>
              <a:rPr lang="en-US" sz="4000">
                <a:solidFill>
                  <a:srgbClr val="2C3A52"/>
                </a:solidFill>
                <a:latin typeface="Trebuchet MS" panose="020B0603020202020204" pitchFamily="34" charset="0"/>
                <a:ea typeface="+mj-ea"/>
                <a:cs typeface="+mj-cs"/>
              </a:rPr>
              <a:t>The Mandatory Disclosure Rule</a:t>
            </a:r>
          </a:p>
        </p:txBody>
      </p:sp>
    </p:spTree>
    <p:extLst>
      <p:ext uri="{BB962C8B-B14F-4D97-AF65-F5344CB8AC3E}">
        <p14:creationId xmlns:p14="http://schemas.microsoft.com/office/powerpoint/2010/main" val="25590749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4D14E-472E-3435-1A14-F58126EF2376}"/>
              </a:ext>
            </a:extLst>
          </p:cNvPr>
          <p:cNvSpPr>
            <a:spLocks noGrp="1"/>
          </p:cNvSpPr>
          <p:nvPr>
            <p:ph type="body" sz="quarter" idx="11"/>
          </p:nvPr>
        </p:nvSpPr>
        <p:spPr/>
        <p:txBody>
          <a:bodyPr/>
          <a:lstStyle/>
          <a:p>
            <a:r>
              <a:rPr lang="en-US">
                <a:solidFill>
                  <a:schemeClr val="tx1"/>
                </a:solidFill>
                <a:latin typeface="Trebuchet MS" panose="020B0603020202020204" pitchFamily="34" charset="0"/>
              </a:rPr>
              <a:t>A contractor must </a:t>
            </a:r>
          </a:p>
          <a:p>
            <a:pPr lvl="1"/>
            <a:r>
              <a:rPr lang="en-US"/>
              <a:t>timely disclose </a:t>
            </a:r>
          </a:p>
          <a:p>
            <a:pPr lvl="1"/>
            <a:r>
              <a:rPr lang="en-US"/>
              <a:t>in writing to the agency OIG, with a copy to the Contracting Officer,</a:t>
            </a:r>
          </a:p>
          <a:p>
            <a:pPr lvl="1"/>
            <a:r>
              <a:rPr lang="en-US"/>
              <a:t>whenever, in connection with the award, performance, or close out of the contract or any subcontract thereunder,</a:t>
            </a:r>
          </a:p>
          <a:p>
            <a:pPr lvl="1"/>
            <a:r>
              <a:rPr lang="en-US"/>
              <a:t>the contractor has credible evidence </a:t>
            </a:r>
          </a:p>
          <a:p>
            <a:pPr lvl="1"/>
            <a:r>
              <a:rPr lang="en-US"/>
              <a:t>that a principal, employee, agent, or subcontractor </a:t>
            </a:r>
          </a:p>
          <a:p>
            <a:pPr lvl="1"/>
            <a:r>
              <a:rPr lang="en-US"/>
              <a:t>has committed a violation of Federal criminal law involving fraud, conflict of interest, bribery or gratuity violations in Title 18 U.S. Code or a violation of the civil False Claims Act.  </a:t>
            </a:r>
          </a:p>
          <a:p>
            <a:r>
              <a:rPr lang="en-US">
                <a:solidFill>
                  <a:schemeClr val="tx1"/>
                </a:solidFill>
                <a:latin typeface="Trebuchet MS" panose="020B0603020202020204" pitchFamily="34" charset="0"/>
              </a:rPr>
              <a:t>Each of these elements is open to interpretation</a:t>
            </a:r>
            <a:r>
              <a:rPr lang="en-US">
                <a:solidFill>
                  <a:schemeClr val="tx1"/>
                </a:solidFill>
                <a:latin typeface="+mn-lt"/>
              </a:rPr>
              <a:t>.</a:t>
            </a:r>
          </a:p>
          <a:p>
            <a:endParaRPr lang="en-US"/>
          </a:p>
        </p:txBody>
      </p:sp>
      <p:sp>
        <p:nvSpPr>
          <p:cNvPr id="3" name="Text Placeholder 2">
            <a:extLst>
              <a:ext uri="{FF2B5EF4-FFF2-40B4-BE49-F238E27FC236}">
                <a16:creationId xmlns:a16="http://schemas.microsoft.com/office/drawing/2014/main" id="{A66D5753-47CD-0A80-5291-C2AC3D4FF485}"/>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603020202020204" pitchFamily="34" charset="0"/>
                <a:ea typeface="+mj-ea"/>
                <a:cs typeface="+mj-cs"/>
              </a:rPr>
              <a:t>Elements of the Disclosure Requirement</a:t>
            </a:r>
            <a:endParaRPr lang="en-US">
              <a:latin typeface="Trebuchet MS" panose="020B0603020202020204" pitchFamily="34" charset="0"/>
            </a:endParaRPr>
          </a:p>
        </p:txBody>
      </p:sp>
    </p:spTree>
    <p:extLst>
      <p:ext uri="{BB962C8B-B14F-4D97-AF65-F5344CB8AC3E}">
        <p14:creationId xmlns:p14="http://schemas.microsoft.com/office/powerpoint/2010/main" val="3635482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0D5C2C-ED3D-AF3C-B1DB-D1DE5D895011}"/>
              </a:ext>
            </a:extLst>
          </p:cNvPr>
          <p:cNvSpPr>
            <a:spLocks noGrp="1"/>
          </p:cNvSpPr>
          <p:nvPr>
            <p:ph type="body" sz="quarter" idx="11"/>
          </p:nvPr>
        </p:nvSpPr>
        <p:spPr/>
        <p:txBody>
          <a:bodyPr/>
          <a:lstStyle/>
          <a:p>
            <a:r>
              <a:rPr lang="en-US"/>
              <a:t>GOP-led House Committees prioritize oversight over Biden Administration spending, including:</a:t>
            </a:r>
          </a:p>
          <a:p>
            <a:pPr lvl="1"/>
            <a:r>
              <a:rPr lang="en-US"/>
              <a:t>CARES Act, COVID Relief programs</a:t>
            </a:r>
          </a:p>
          <a:p>
            <a:pPr lvl="1"/>
            <a:r>
              <a:rPr lang="en-US"/>
              <a:t>Infrastructure Investment and Jobs Act (IIJA) </a:t>
            </a:r>
          </a:p>
          <a:p>
            <a:pPr lvl="1"/>
            <a:r>
              <a:rPr lang="en-US"/>
              <a:t>Creating Helpful Incentives to Produce Semiconductors (CHIPS) &amp; Science Act</a:t>
            </a:r>
          </a:p>
          <a:p>
            <a:r>
              <a:rPr lang="en-US"/>
              <a:t>IGs requesting more resources to oversee programs</a:t>
            </a:r>
          </a:p>
          <a:p>
            <a:r>
              <a:rPr lang="en-US"/>
              <a:t>House Small Business Committee:</a:t>
            </a:r>
          </a:p>
          <a:p>
            <a:pPr lvl="1"/>
            <a:r>
              <a:rPr lang="en-US">
                <a:sym typeface="Wingdings" panose="05000000000000000000" pitchFamily="2" charset="2"/>
              </a:rPr>
              <a:t>Key Priorities </a:t>
            </a:r>
          </a:p>
          <a:p>
            <a:pPr lvl="2"/>
            <a:r>
              <a:rPr lang="en-US">
                <a:sym typeface="Wingdings" panose="05000000000000000000" pitchFamily="2" charset="2"/>
              </a:rPr>
              <a:t>Ensuring accuracy and accountability in federal dollars reported as going to small business</a:t>
            </a:r>
          </a:p>
          <a:p>
            <a:pPr lvl="2"/>
            <a:r>
              <a:rPr lang="en-US">
                <a:sym typeface="Wingdings" panose="05000000000000000000" pitchFamily="2" charset="2"/>
              </a:rPr>
              <a:t>Increased oversight over SBA’s management of federal contracting</a:t>
            </a:r>
          </a:p>
          <a:p>
            <a:pPr lvl="1"/>
            <a:r>
              <a:rPr lang="en-US">
                <a:sym typeface="Wingdings" panose="05000000000000000000" pitchFamily="2" charset="2"/>
              </a:rPr>
              <a:t>Chairman LaLota: “Fraud is rampant” in self-certification programs</a:t>
            </a:r>
            <a:endParaRPr lang="en-US"/>
          </a:p>
          <a:p>
            <a:endParaRPr lang="en-US"/>
          </a:p>
        </p:txBody>
      </p:sp>
      <p:sp>
        <p:nvSpPr>
          <p:cNvPr id="3" name="Content Placeholder 2"/>
          <p:cNvSpPr>
            <a:spLocks noGrp="1"/>
          </p:cNvSpPr>
          <p:nvPr>
            <p:ph type="body" sz="quarter" idx="10"/>
          </p:nvPr>
        </p:nvSpPr>
        <p:spPr/>
        <p:txBody>
          <a:bodyPr>
            <a:normAutofit/>
          </a:bodyPr>
          <a:lstStyle/>
          <a:p>
            <a:r>
              <a:rPr lang="en-US"/>
              <a:t>Congressional Focus on Spending Oversight</a:t>
            </a:r>
            <a:endParaRPr lang="en-US" dirty="0"/>
          </a:p>
        </p:txBody>
      </p:sp>
    </p:spTree>
    <p:extLst>
      <p:ext uri="{BB962C8B-B14F-4D97-AF65-F5344CB8AC3E}">
        <p14:creationId xmlns:p14="http://schemas.microsoft.com/office/powerpoint/2010/main" val="28264173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9A1ACE-8D85-1F0F-AFF8-620021C60563}"/>
              </a:ext>
            </a:extLst>
          </p:cNvPr>
          <p:cNvSpPr>
            <a:spLocks noGrp="1"/>
          </p:cNvSpPr>
          <p:nvPr>
            <p:ph type="body" sz="quarter" idx="11"/>
          </p:nvPr>
        </p:nvSpPr>
        <p:spPr>
          <a:xfrm>
            <a:off x="1223158" y="2042555"/>
            <a:ext cx="9876656" cy="399811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 MDR is contained in a contract clause (52.203-13); failure to abide by it can constitute a breach of contract and be a basis for contract termination.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Violation of the MDR is also expressly addressed in the FAR Responsibility regulations (FAR Part 9) and can form a basis for a non-Responsibility determination (i.e. debarment).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Failure to disclose may also run afoul of Sentencing Guideline requirements.</a:t>
            </a:r>
          </a:p>
          <a:p>
            <a:endParaRPr lang="en-US"/>
          </a:p>
        </p:txBody>
      </p:sp>
      <p:sp>
        <p:nvSpPr>
          <p:cNvPr id="4" name="Text Placeholder 3">
            <a:extLst>
              <a:ext uri="{FF2B5EF4-FFF2-40B4-BE49-F238E27FC236}">
                <a16:creationId xmlns:a16="http://schemas.microsoft.com/office/drawing/2014/main" id="{F5D125F4-27CA-54A8-3112-C134E8DB153F}"/>
              </a:ext>
            </a:extLst>
          </p:cNvPr>
          <p:cNvSpPr>
            <a:spLocks noGrp="1"/>
          </p:cNvSpPr>
          <p:nvPr>
            <p:ph type="body" sz="quarter" idx="10"/>
          </p:nvPr>
        </p:nvSpPr>
        <p:spPr/>
        <p:txBody>
          <a:bodyPr>
            <a:normAutofit fontScale="70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Consequences of failing to report as required by the MDR</a:t>
            </a:r>
            <a:endParaRPr lang="en-US"/>
          </a:p>
        </p:txBody>
      </p:sp>
    </p:spTree>
    <p:extLst>
      <p:ext uri="{BB962C8B-B14F-4D97-AF65-F5344CB8AC3E}">
        <p14:creationId xmlns:p14="http://schemas.microsoft.com/office/powerpoint/2010/main" val="211304626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C861B-8ABD-487A-A765-B5FD16CDBD46}"/>
              </a:ext>
            </a:extLst>
          </p:cNvPr>
          <p:cNvSpPr>
            <a:spLocks noGrp="1"/>
          </p:cNvSpPr>
          <p:nvPr>
            <p:ph type="body" sz="quarter" idx="11"/>
          </p:nvPr>
        </p:nvSpPr>
        <p:spPr>
          <a:xfrm>
            <a:off x="1086241" y="1588169"/>
            <a:ext cx="10013572" cy="461221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Who is a Principal”?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Definition of Principal added to FAR 2.101 in 2008-</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“An officer, director, owner, partner, or a person having primary management or supervisory responsibilities within a business entity (e.g., general manager; plant manager; head of a subsidiary, division, or business segment; and similar positions).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February 23, 2010: FAR 2.101 and 52.209-5 definition revised to remove “subsidiary” to just read “head of division or business segment”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 MDR addresses Principals’ responsibilities and their exposure in the MDR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Knowing failure by a principal to timely disclose to the Government credible evidence of certain misconduct or significant overpayment known to the principal results in a violation of the MDR.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Individual Principals can be subjected to suspension and debarment for failure to disclose.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This substantially impacts how investigations are conducted</a:t>
            </a:r>
            <a:endParaRPr lang="en-US" sz="1800"/>
          </a:p>
        </p:txBody>
      </p:sp>
      <p:sp>
        <p:nvSpPr>
          <p:cNvPr id="3" name="Text Placeholder 2">
            <a:extLst>
              <a:ext uri="{FF2B5EF4-FFF2-40B4-BE49-F238E27FC236}">
                <a16:creationId xmlns:a16="http://schemas.microsoft.com/office/drawing/2014/main" id="{52AC0201-8820-BA46-C17E-383A152CA2E5}"/>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Principals and the Mandatory Disclosure Rule</a:t>
            </a:r>
            <a:endParaRPr lang="en-US"/>
          </a:p>
        </p:txBody>
      </p:sp>
    </p:spTree>
    <p:extLst>
      <p:ext uri="{BB962C8B-B14F-4D97-AF65-F5344CB8AC3E}">
        <p14:creationId xmlns:p14="http://schemas.microsoft.com/office/powerpoint/2010/main" val="214182582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45998-E8CF-12B4-D987-FEE2795D56C7}"/>
              </a:ext>
            </a:extLst>
          </p:cNvPr>
          <p:cNvSpPr>
            <a:spLocks noGrp="1"/>
          </p:cNvSpPr>
          <p:nvPr>
            <p:ph type="body" sz="quarter" idx="11"/>
          </p:nvPr>
        </p:nvSpPr>
        <p:spPr>
          <a:xfrm>
            <a:off x="1276247" y="1672608"/>
            <a:ext cx="10013572" cy="4605566"/>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Practice Pointers: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Even if you determine NOT to make an MDR report of an alleged incident that implicates offenses enumerated in the MDR, document the basis for that decision.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Consider the extent of Principals’ involvement in the investigation – vesting Principals with knowledge of a potentially reportable incident puts them and the company at risk.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Consider the extent of Principals involvement in the MDR reporting decision -- what do you do if two Principals disagree about whether a MDR report should be filed???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Contractors should have an MDR policy.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Most importantly, investigators must be aware of the MDR and conduct investigations in a manner that allows the MDR requirements to be met.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Query:  How to balance the “Credible evidence” reporting trigger with DOJ demands for a “full disclosure”?  Likely necessitates incremental reporting and requires you to be clear about the context of your report</a:t>
            </a:r>
            <a:endParaRPr lang="en-US"/>
          </a:p>
        </p:txBody>
      </p:sp>
      <p:sp>
        <p:nvSpPr>
          <p:cNvPr id="3" name="Text Placeholder 2">
            <a:extLst>
              <a:ext uri="{FF2B5EF4-FFF2-40B4-BE49-F238E27FC236}">
                <a16:creationId xmlns:a16="http://schemas.microsoft.com/office/drawing/2014/main" id="{46A9B77B-D9CB-2321-222A-4CD6BBD25C79}"/>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Takeaways</a:t>
            </a:r>
            <a:endParaRPr lang="en-US"/>
          </a:p>
        </p:txBody>
      </p:sp>
    </p:spTree>
    <p:extLst>
      <p:ext uri="{BB962C8B-B14F-4D97-AF65-F5344CB8AC3E}">
        <p14:creationId xmlns:p14="http://schemas.microsoft.com/office/powerpoint/2010/main" val="41094175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Challenges to the Constitutionality of the 8(a) Program</a:t>
            </a:r>
          </a:p>
        </p:txBody>
      </p:sp>
    </p:spTree>
    <p:extLst>
      <p:ext uri="{BB962C8B-B14F-4D97-AF65-F5344CB8AC3E}">
        <p14:creationId xmlns:p14="http://schemas.microsoft.com/office/powerpoint/2010/main" val="52086026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497E03-F5B1-D95A-1DD8-BE8BE2F83F22}"/>
              </a:ext>
            </a:extLst>
          </p:cNvPr>
          <p:cNvSpPr>
            <a:spLocks noGrp="1"/>
          </p:cNvSpPr>
          <p:nvPr>
            <p:ph type="body" sz="quarter" idx="11"/>
          </p:nvPr>
        </p:nvSpPr>
        <p:spPr/>
        <p:txBody>
          <a:bodyPr/>
          <a:lstStyle/>
          <a:p>
            <a:r>
              <a:rPr lang="en-US" i="1"/>
              <a:t>Adarand Constructors, Inc. v. Pena</a:t>
            </a:r>
            <a:r>
              <a:rPr lang="en-US"/>
              <a:t>, 515 U.S. 200 (1995)</a:t>
            </a:r>
          </a:p>
          <a:p>
            <a:r>
              <a:rPr lang="en-US" i="1"/>
              <a:t>DynaLantic Corp. v. U.S. Dep’t of Def.</a:t>
            </a:r>
            <a:r>
              <a:rPr lang="en-US"/>
              <a:t>, 885 F. Supp. 2d 237 (D.D.C. 2012)</a:t>
            </a:r>
          </a:p>
          <a:p>
            <a:r>
              <a:rPr lang="en-US" i="1"/>
              <a:t>Rothe Dev., Inc. v. U.S. Dep’t of Def.</a:t>
            </a:r>
            <a:r>
              <a:rPr lang="en-US"/>
              <a:t>, 836 F.3d 57 (D.C. Cir. 2016)</a:t>
            </a:r>
          </a:p>
          <a:p>
            <a:r>
              <a:rPr lang="en-US"/>
              <a:t>And now, </a:t>
            </a:r>
            <a:r>
              <a:rPr lang="en-US" i="1"/>
              <a:t>Ultima Servs. Corp. v. U.S. Dep’t of Agri.</a:t>
            </a:r>
            <a:r>
              <a:rPr lang="en-US"/>
              <a:t>, Case No. 2:20-CV-00041</a:t>
            </a:r>
          </a:p>
          <a:p>
            <a:pPr lvl="1"/>
            <a:r>
              <a:rPr lang="en-US"/>
              <a:t>In </a:t>
            </a:r>
            <a:r>
              <a:rPr lang="en-US" i="1"/>
              <a:t>Ultima</a:t>
            </a:r>
            <a:r>
              <a:rPr lang="en-US"/>
              <a:t>, the Plaintiff is challenging the 8(a) Program as discriminating on the basis of race in awrding contracts</a:t>
            </a:r>
          </a:p>
          <a:p>
            <a:pPr lvl="1"/>
            <a:endParaRPr lang="en-US"/>
          </a:p>
        </p:txBody>
      </p:sp>
      <p:sp>
        <p:nvSpPr>
          <p:cNvPr id="3" name="Text Placeholder 2">
            <a:extLst>
              <a:ext uri="{FF2B5EF4-FFF2-40B4-BE49-F238E27FC236}">
                <a16:creationId xmlns:a16="http://schemas.microsoft.com/office/drawing/2014/main" id="{4083B442-5BA3-BB16-24AB-D1F652C60E83}"/>
              </a:ext>
            </a:extLst>
          </p:cNvPr>
          <p:cNvSpPr>
            <a:spLocks noGrp="1"/>
          </p:cNvSpPr>
          <p:nvPr>
            <p:ph type="body" sz="quarter" idx="10"/>
          </p:nvPr>
        </p:nvSpPr>
        <p:spPr/>
        <p:txBody>
          <a:bodyPr/>
          <a:lstStyle/>
          <a:p>
            <a:r>
              <a:rPr lang="en-US" sz="2400"/>
              <a:t>Challenges to the Constitutionality of the 8(a) Program </a:t>
            </a:r>
          </a:p>
        </p:txBody>
      </p:sp>
    </p:spTree>
    <p:extLst>
      <p:ext uri="{BB962C8B-B14F-4D97-AF65-F5344CB8AC3E}">
        <p14:creationId xmlns:p14="http://schemas.microsoft.com/office/powerpoint/2010/main" val="204815664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Resource Guide: SBA’s 8(a) Program for Entity Owned Firms</a:t>
            </a:r>
          </a:p>
        </p:txBody>
      </p:sp>
    </p:spTree>
    <p:extLst>
      <p:ext uri="{BB962C8B-B14F-4D97-AF65-F5344CB8AC3E}">
        <p14:creationId xmlns:p14="http://schemas.microsoft.com/office/powerpoint/2010/main" val="38568106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37579-46E5-E1FE-CE60-A32F62A4A3ED}"/>
              </a:ext>
            </a:extLst>
          </p:cNvPr>
          <p:cNvSpPr>
            <a:spLocks noGrp="1"/>
          </p:cNvSpPr>
          <p:nvPr>
            <p:ph type="body" sz="quarter" idx="11"/>
          </p:nvPr>
        </p:nvSpPr>
        <p:spPr>
          <a:xfrm>
            <a:off x="1086242" y="2042556"/>
            <a:ext cx="10013572" cy="418811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Entity Owned Firms – Overview of SBA programs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Affiliation and Management of multiple subsidiaries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Evolving Expectations – Regulation and Case Law Changes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Joint Ventures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Limitation on Subcontracting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Business activity targets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Primary NAICS issues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Sister Company Past Performance</a:t>
            </a:r>
          </a:p>
          <a:p>
            <a:endParaRPr lang="en-US"/>
          </a:p>
        </p:txBody>
      </p:sp>
      <p:sp>
        <p:nvSpPr>
          <p:cNvPr id="4" name="Text Placeholder 3">
            <a:extLst>
              <a:ext uri="{FF2B5EF4-FFF2-40B4-BE49-F238E27FC236}">
                <a16:creationId xmlns:a16="http://schemas.microsoft.com/office/drawing/2014/main" id="{D6B7FC48-DFE5-FEE1-2B0B-93A2E6250ADB}"/>
              </a:ext>
            </a:extLst>
          </p:cNvPr>
          <p:cNvSpPr>
            <a:spLocks noGrp="1"/>
          </p:cNvSpPr>
          <p:nvPr>
            <p:ph type="body" sz="quarter" idx="10"/>
          </p:nvPr>
        </p:nvSpPr>
        <p:spPr>
          <a:xfrm>
            <a:off x="860626" y="737406"/>
            <a:ext cx="10013573" cy="465691"/>
          </a:xfrm>
        </p:spPr>
        <p:txBody>
          <a:bodyPr>
            <a:normAutofit fontScale="70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SBA’s 8(a) Program for Entity-Owned Firms: An Overview</a:t>
            </a:r>
            <a:endParaRPr lang="en-US"/>
          </a:p>
        </p:txBody>
      </p:sp>
    </p:spTree>
    <p:extLst>
      <p:ext uri="{BB962C8B-B14F-4D97-AF65-F5344CB8AC3E}">
        <p14:creationId xmlns:p14="http://schemas.microsoft.com/office/powerpoint/2010/main" val="23857131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17D0E3-2956-7CAF-D658-2F9BF0E33E85}"/>
              </a:ext>
            </a:extLst>
          </p:cNvPr>
          <p:cNvSpPr>
            <a:spLocks noGrp="1"/>
          </p:cNvSpPr>
          <p:nvPr>
            <p:ph type="body" sz="quarter" idx="11"/>
          </p:nvPr>
        </p:nvSpPr>
        <p:spPr>
          <a:xfrm>
            <a:off x="1478127" y="1731984"/>
            <a:ext cx="10013572" cy="460556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SBA’s 8(a) program helps “socially and economically disadvantaged” business compete for federal contracts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 program is available to business owned by socially &amp; economically disadvantaged individuals, as well as tribes, ANCs, and NHOs </a:t>
            </a:r>
          </a:p>
          <a:p>
            <a:endParaRPr lang="en-US"/>
          </a:p>
        </p:txBody>
      </p:sp>
      <p:sp>
        <p:nvSpPr>
          <p:cNvPr id="3" name="Text Placeholder 2">
            <a:extLst>
              <a:ext uri="{FF2B5EF4-FFF2-40B4-BE49-F238E27FC236}">
                <a16:creationId xmlns:a16="http://schemas.microsoft.com/office/drawing/2014/main" id="{5507D6AD-2F48-56D5-6445-B4E23D6B3326}"/>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8(a) Program for entity-owned firms</a:t>
            </a:r>
            <a:endParaRPr lang="en-US"/>
          </a:p>
        </p:txBody>
      </p:sp>
    </p:spTree>
    <p:extLst>
      <p:ext uri="{BB962C8B-B14F-4D97-AF65-F5344CB8AC3E}">
        <p14:creationId xmlns:p14="http://schemas.microsoft.com/office/powerpoint/2010/main" val="2908898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BB94B-41BB-8D14-459F-45FB5B9059EA}"/>
              </a:ext>
            </a:extLst>
          </p:cNvPr>
          <p:cNvSpPr>
            <a:spLocks noGrp="1"/>
          </p:cNvSpPr>
          <p:nvPr>
            <p:ph type="body" sz="quarter" idx="1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Federal acquisition policies encourage federal agencies to award a certain percentage of their contracts to small businesses, including 8(a) firms.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 overall federal small business goal is 23% of total prime contracting dollars (3% for 8(a))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To achieve these goals, agencies can “set-aside” contracts so only “small” firms can compete for them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The same goes for 8(a)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Large businesses are also required to attempt to place a certain percentage of their subcontracts with 8(a) and other small business concerns</a:t>
            </a:r>
          </a:p>
          <a:p>
            <a:endParaRPr lang="en-US"/>
          </a:p>
        </p:txBody>
      </p:sp>
      <p:sp>
        <p:nvSpPr>
          <p:cNvPr id="3" name="Text Placeholder 2">
            <a:extLst>
              <a:ext uri="{FF2B5EF4-FFF2-40B4-BE49-F238E27FC236}">
                <a16:creationId xmlns:a16="http://schemas.microsoft.com/office/drawing/2014/main" id="{2D7D9BC5-6FAA-EEF1-313D-6F7A6CE9FCAE}"/>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Benefits of the 8(a) program</a:t>
            </a:r>
            <a:endParaRPr lang="en-US"/>
          </a:p>
        </p:txBody>
      </p:sp>
    </p:spTree>
    <p:extLst>
      <p:ext uri="{BB962C8B-B14F-4D97-AF65-F5344CB8AC3E}">
        <p14:creationId xmlns:p14="http://schemas.microsoft.com/office/powerpoint/2010/main" val="3775606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2D8DD-B37E-21E6-3747-7AD295133F22}"/>
              </a:ext>
            </a:extLst>
          </p:cNvPr>
          <p:cNvSpPr>
            <a:spLocks noGrp="1"/>
          </p:cNvSpPr>
          <p:nvPr>
            <p:ph type="body" sz="quarter" idx="1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Agencies can also award “Sole Source” contracts to 8(a) concerns subject to certain caps, but there are no express $$ caps for Tribes/ANCs/NHOs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Regulations permit teaming arrangements and partnerships, but require that the 8(a) (or small business) derive significant benefits and generally be in control of management and contract performance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Mentor-Protégé opportunities are also available but have important limitations and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In 2016 SBA expanded the Mentor-Protégé program for ALL small business programs</a:t>
            </a:r>
          </a:p>
          <a:p>
            <a:endParaRPr lang="en-US"/>
          </a:p>
        </p:txBody>
      </p:sp>
      <p:sp>
        <p:nvSpPr>
          <p:cNvPr id="3" name="Text Placeholder 2">
            <a:extLst>
              <a:ext uri="{FF2B5EF4-FFF2-40B4-BE49-F238E27FC236}">
                <a16:creationId xmlns:a16="http://schemas.microsoft.com/office/drawing/2014/main" id="{D2D69F11-0EDB-00C5-54F4-97891BB30030}"/>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Benefits of the 8(a) program</a:t>
            </a:r>
            <a:endParaRPr lang="en-US"/>
          </a:p>
        </p:txBody>
      </p:sp>
    </p:spTree>
    <p:extLst>
      <p:ext uri="{BB962C8B-B14F-4D97-AF65-F5344CB8AC3E}">
        <p14:creationId xmlns:p14="http://schemas.microsoft.com/office/powerpoint/2010/main" val="416229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6B6A7-325B-BAE8-A2AF-966DE32C47E6}"/>
              </a:ext>
            </a:extLst>
          </p:cNvPr>
          <p:cNvSpPr>
            <a:spLocks noGrp="1"/>
          </p:cNvSpPr>
          <p:nvPr>
            <p:ph type="body" sz="quarter" idx="11"/>
          </p:nvPr>
        </p:nvSpPr>
        <p:spPr/>
        <p:txBody>
          <a:bodyPr>
            <a:normAutofit lnSpcReduction="10000"/>
          </a:bodyPr>
          <a:lstStyle/>
          <a:p>
            <a:r>
              <a:rPr lang="en-US"/>
              <a:t>DOJ Revisions to Corporate Enforcement Policy</a:t>
            </a:r>
          </a:p>
          <a:p>
            <a:pPr marL="0" indent="0">
              <a:buNone/>
            </a:pPr>
            <a:endParaRPr lang="en-US" sz="1000"/>
          </a:p>
          <a:p>
            <a:r>
              <a:rPr lang="en-US"/>
              <a:t>DOJ Revised Guidance on Corporate Compliance Programs</a:t>
            </a:r>
          </a:p>
          <a:p>
            <a:pPr marL="0" indent="0">
              <a:buNone/>
            </a:pPr>
            <a:endParaRPr lang="en-US" sz="1000"/>
          </a:p>
          <a:p>
            <a:r>
              <a:rPr lang="en-US"/>
              <a:t>Focused DOJ Task Forces</a:t>
            </a:r>
          </a:p>
          <a:p>
            <a:pPr lvl="1">
              <a:buFont typeface="Montserrat" panose="00000500000000000000" pitchFamily="2" charset="0"/>
              <a:buChar char="‐"/>
            </a:pPr>
            <a:r>
              <a:rPr lang="en-US"/>
              <a:t>Pandemic Prosecutor</a:t>
            </a:r>
          </a:p>
          <a:p>
            <a:pPr lvl="1">
              <a:buFont typeface="Montserrat" panose="00000500000000000000" pitchFamily="2" charset="0"/>
              <a:buChar char="‐"/>
            </a:pPr>
            <a:r>
              <a:rPr lang="en-US"/>
              <a:t>DOJ Collusion Strike Force</a:t>
            </a:r>
          </a:p>
          <a:p>
            <a:pPr lvl="1">
              <a:buFont typeface="Montserrat" panose="00000500000000000000" pitchFamily="2" charset="0"/>
              <a:buChar char="‐"/>
            </a:pPr>
            <a:r>
              <a:rPr lang="en-US"/>
              <a:t>Civil Cyber Fraud Initiative </a:t>
            </a:r>
          </a:p>
          <a:p>
            <a:pPr marL="457068" lvl="1" indent="0">
              <a:buNone/>
            </a:pPr>
            <a:endParaRPr lang="en-US" sz="1000"/>
          </a:p>
          <a:p>
            <a:r>
              <a:rPr lang="en-US"/>
              <a:t>Inter-Agency Collaboration</a:t>
            </a:r>
          </a:p>
          <a:p>
            <a:pPr marL="0" indent="0">
              <a:buNone/>
            </a:pPr>
            <a:endParaRPr lang="en-US"/>
          </a:p>
          <a:p>
            <a:r>
              <a:rPr lang="en-US"/>
              <a:t>TriMark - Largest False Claims Act Recovery </a:t>
            </a:r>
          </a:p>
          <a:p>
            <a:pPr marL="0" indent="0">
              <a:buNone/>
            </a:pPr>
            <a:endParaRPr lang="en-US"/>
          </a:p>
          <a:p>
            <a:r>
              <a:rPr lang="en-US" u="sng"/>
              <a:t>Misconception</a:t>
            </a:r>
            <a:r>
              <a:rPr lang="en-US"/>
              <a:t>: </a:t>
            </a:r>
            <a:r>
              <a:rPr lang="en-US" b="1" i="1"/>
              <a:t>No business is too small to draw DOJ scrutiny!</a:t>
            </a:r>
          </a:p>
        </p:txBody>
      </p:sp>
      <p:sp>
        <p:nvSpPr>
          <p:cNvPr id="3" name="Text Placeholder 2">
            <a:extLst>
              <a:ext uri="{FF2B5EF4-FFF2-40B4-BE49-F238E27FC236}">
                <a16:creationId xmlns:a16="http://schemas.microsoft.com/office/drawing/2014/main" id="{383FE131-9D91-89B6-60CA-26FB5E0E4FBC}"/>
              </a:ext>
            </a:extLst>
          </p:cNvPr>
          <p:cNvSpPr>
            <a:spLocks noGrp="1"/>
          </p:cNvSpPr>
          <p:nvPr>
            <p:ph type="body" sz="quarter" idx="10"/>
          </p:nvPr>
        </p:nvSpPr>
        <p:spPr/>
        <p:txBody>
          <a:bodyPr>
            <a:normAutofit fontScale="85000" lnSpcReduction="10000"/>
          </a:bodyPr>
          <a:lstStyle/>
          <a:p>
            <a:r>
              <a:rPr lang="en-US"/>
              <a:t>DOJ Crackdown on Corporate &amp; Procurement Fraud</a:t>
            </a:r>
          </a:p>
        </p:txBody>
      </p:sp>
    </p:spTree>
    <p:extLst>
      <p:ext uri="{BB962C8B-B14F-4D97-AF65-F5344CB8AC3E}">
        <p14:creationId xmlns:p14="http://schemas.microsoft.com/office/powerpoint/2010/main" val="207546472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9161F-8B78-B53E-A3B1-9C91D42B020B}"/>
              </a:ext>
            </a:extLst>
          </p:cNvPr>
          <p:cNvSpPr>
            <a:spLocks noGrp="1"/>
          </p:cNvSpPr>
          <p:nvPr>
            <p:ph type="body" sz="quarter" idx="1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SBA’s regulations define “Tribe” broadly to include Alaska Native Corporations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1" u="none" strike="noStrike" kern="1200" cap="none" spc="0" normalizeH="0" baseline="0" noProof="0">
                <a:ln>
                  <a:noFill/>
                </a:ln>
                <a:solidFill>
                  <a:prstClr val="black"/>
                </a:solidFill>
                <a:effectLst/>
                <a:uLnTx/>
                <a:uFillTx/>
                <a:latin typeface="Calibri" panose="020F0502020204030204"/>
                <a:ea typeface="+mn-ea"/>
                <a:cs typeface="+mn-cs"/>
              </a:rPr>
              <a:t>Indian tribe</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means any Indian tribe, band, nation, or other organized group or community of Indians, including any ANC, which is recognized as eligible for the special programs and services provided by the United States to Indians because of their status as Indians, or is recognized as such by the State in which the tribe, band, nation, group, or community resides. See definition of “tribally-owned concern.”  13 CFR 124.3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In this presentation, “Tribes” includes ANCs except where specifically noted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There are a few important areas where the requirements for Tribes, ANCs and NHOs differ</a:t>
            </a:r>
          </a:p>
          <a:p>
            <a:endParaRPr lang="en-US"/>
          </a:p>
        </p:txBody>
      </p:sp>
      <p:sp>
        <p:nvSpPr>
          <p:cNvPr id="3" name="Text Placeholder 2">
            <a:extLst>
              <a:ext uri="{FF2B5EF4-FFF2-40B4-BE49-F238E27FC236}">
                <a16:creationId xmlns:a16="http://schemas.microsoft.com/office/drawing/2014/main" id="{17E64D84-C90E-01F4-2339-0D1017DD0C54}"/>
              </a:ext>
            </a:extLst>
          </p:cNvPr>
          <p:cNvSpPr>
            <a:spLocks noGrp="1"/>
          </p:cNvSpPr>
          <p:nvPr>
            <p:ph type="body" sz="quarter" idx="10"/>
          </p:nvPr>
        </p:nvSpPr>
        <p:spPr>
          <a:xfrm>
            <a:off x="617518" y="665019"/>
            <a:ext cx="10865922" cy="633082"/>
          </a:xfrm>
        </p:spPr>
        <p:txBody>
          <a:bodyPr/>
          <a:lstStyle/>
          <a:p>
            <a:r>
              <a:rPr kumimoji="0" lang="en-US" sz="36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SBA’s treatment of tribally-owned concerns</a:t>
            </a:r>
            <a:endParaRPr lang="en-US" sz="3600"/>
          </a:p>
        </p:txBody>
      </p:sp>
    </p:spTree>
    <p:extLst>
      <p:ext uri="{BB962C8B-B14F-4D97-AF65-F5344CB8AC3E}">
        <p14:creationId xmlns:p14="http://schemas.microsoft.com/office/powerpoint/2010/main" val="31060948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EA832-100E-10AE-0882-F1889DBF3437}"/>
              </a:ext>
            </a:extLst>
          </p:cNvPr>
          <p:cNvSpPr>
            <a:spLocks noGrp="1"/>
          </p:cNvSpPr>
          <p:nvPr>
            <p:ph type="body" sz="quarter" idx="11"/>
          </p:nvPr>
        </p:nvSpPr>
        <p:spPr>
          <a:xfrm>
            <a:off x="1098132" y="1567543"/>
            <a:ext cx="10001682" cy="4473124"/>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Qualified Subsidiaries of ANCs have some special advantages in the program, including: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ANC-owned firms are deemed by law to be “socially” and “economically” disadvantaged (other participants have to prove these elements, and Tribes and NHOs only the latter)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same is true of direct and indirect subsidiaries, joint ventures, and partnerships of ANCs.  That is, if an ANC has the majority equity and voting power of the subsidiary, joint venture, or partnership, then it is considered to be a “minority and economically disadvantaged business enterprise”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Section 29(e) of the Alaska Native Claims Settlement Act [43 U.S.C. 1626(e)] </a:t>
            </a:r>
          </a:p>
          <a:p>
            <a:endParaRPr lang="en-US"/>
          </a:p>
        </p:txBody>
      </p:sp>
      <p:sp>
        <p:nvSpPr>
          <p:cNvPr id="3" name="Text Placeholder 2">
            <a:extLst>
              <a:ext uri="{FF2B5EF4-FFF2-40B4-BE49-F238E27FC236}">
                <a16:creationId xmlns:a16="http://schemas.microsoft.com/office/drawing/2014/main" id="{13249198-6D5A-B37B-8ACC-9BD82C8B70F3}"/>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ANCs’ place in the 8(a) program</a:t>
            </a:r>
            <a:endParaRPr lang="en-US"/>
          </a:p>
        </p:txBody>
      </p:sp>
    </p:spTree>
    <p:extLst>
      <p:ext uri="{BB962C8B-B14F-4D97-AF65-F5344CB8AC3E}">
        <p14:creationId xmlns:p14="http://schemas.microsoft.com/office/powerpoint/2010/main" val="11926577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FE556-F28E-1C1F-53DA-2F46EB0B4AEA}"/>
              </a:ext>
            </a:extLst>
          </p:cNvPr>
          <p:cNvSpPr>
            <a:spLocks noGrp="1"/>
          </p:cNvSpPr>
          <p:nvPr>
            <p:ph type="body" sz="quarter" idx="11"/>
          </p:nvPr>
        </p:nvSpPr>
        <p:spPr>
          <a:xfrm>
            <a:off x="1282551" y="2113807"/>
            <a:ext cx="9829154" cy="3736853"/>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ANCs may have non-shareholders manage their subsidiaries (Tribes must have tribal members manage their 8(a) companies)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By virtue of the statutory provisions above, ANCs can have multiple layers of holding companies, whereas Tribes can generally only have a single layer of holding company between the Tribe and the 8(a) companies; NHOs cannot have holding companies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Again, ANCs are presumed to be “economically” disadvantaged, where Tribes must demonstrate they are economically disadvantaged, at least to enter the 8(a) program the first time</a:t>
            </a:r>
          </a:p>
          <a:p>
            <a:endParaRPr lang="en-US"/>
          </a:p>
        </p:txBody>
      </p:sp>
      <p:sp>
        <p:nvSpPr>
          <p:cNvPr id="3" name="Text Placeholder 2">
            <a:extLst>
              <a:ext uri="{FF2B5EF4-FFF2-40B4-BE49-F238E27FC236}">
                <a16:creationId xmlns:a16="http://schemas.microsoft.com/office/drawing/2014/main" id="{5E5837DB-D468-44D5-67F0-98E154A8C2BE}"/>
              </a:ext>
            </a:extLst>
          </p:cNvPr>
          <p:cNvSpPr>
            <a:spLocks noGrp="1"/>
          </p:cNvSpPr>
          <p:nvPr>
            <p:ph type="body" sz="quarter" idx="10"/>
          </p:nvPr>
        </p:nvSpPr>
        <p:spPr/>
        <p:txBody>
          <a:bodyPr>
            <a:normAutofit fontScale="70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ANCs have a number of different requirements from tribes</a:t>
            </a:r>
            <a:endParaRPr lang="en-US"/>
          </a:p>
        </p:txBody>
      </p:sp>
    </p:spTree>
    <p:extLst>
      <p:ext uri="{BB962C8B-B14F-4D97-AF65-F5344CB8AC3E}">
        <p14:creationId xmlns:p14="http://schemas.microsoft.com/office/powerpoint/2010/main" val="392574341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CB180-D6BB-8BC6-DA3A-100B667AF296}"/>
              </a:ext>
            </a:extLst>
          </p:cNvPr>
          <p:cNvSpPr>
            <a:spLocks noGrp="1"/>
          </p:cNvSpPr>
          <p:nvPr>
            <p:ph type="body" sz="quarter" idx="11"/>
          </p:nvPr>
        </p:nvSpPr>
        <p:spPr>
          <a:xfrm>
            <a:off x="1335624" y="1577605"/>
            <a:ext cx="10013572" cy="460556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NHOs are eligible to own multiple 8(a) concerns, subject to certain limitations.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 primary SBA regulation governing participation by NHOs is 13 CFR 124.110.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NHOs participate largely on the same basis as Tribes and ANCs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There are a few important areas where the requirements for Tribes, ANCs and NHOs differ</a:t>
            </a:r>
          </a:p>
          <a:p>
            <a:endParaRPr lang="en-US"/>
          </a:p>
        </p:txBody>
      </p:sp>
      <p:sp>
        <p:nvSpPr>
          <p:cNvPr id="3" name="Text Placeholder 2">
            <a:extLst>
              <a:ext uri="{FF2B5EF4-FFF2-40B4-BE49-F238E27FC236}">
                <a16:creationId xmlns:a16="http://schemas.microsoft.com/office/drawing/2014/main" id="{FD96481B-F1B4-EF34-834A-EFFC3F32BB88}"/>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SBA’s treatment of NHOs</a:t>
            </a:r>
            <a:endParaRPr lang="en-US"/>
          </a:p>
        </p:txBody>
      </p:sp>
    </p:spTree>
    <p:extLst>
      <p:ext uri="{BB962C8B-B14F-4D97-AF65-F5344CB8AC3E}">
        <p14:creationId xmlns:p14="http://schemas.microsoft.com/office/powerpoint/2010/main" val="10720832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590A0-E57D-AD4B-B3BF-26217CB19A31}"/>
              </a:ext>
            </a:extLst>
          </p:cNvPr>
          <p:cNvSpPr>
            <a:spLocks noGrp="1"/>
          </p:cNvSpPr>
          <p:nvPr>
            <p:ph type="body" sz="quarter" idx="1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NHOs have some special advantages in the program over individually owned concerns, including: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can own more than one subsidiary at a time in the 8(a) program (limitations discussed below)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can receive sole source DOD contracts of any value, but contracts over $22 million are subject to additional justification and approval requirements under FAR Part 6 and a statutory provision known as “Section 811”</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can have “common management” of their 8(a) and small business subsidiaries –April 27, 2023 Final Rule allows an individual to manage two NHO 8(a) at a time!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can engage in shared services arrangements – with some important limitations – to support their 8(a) and small business subsidiaries</a:t>
            </a:r>
          </a:p>
          <a:p>
            <a:endParaRPr lang="en-US"/>
          </a:p>
        </p:txBody>
      </p:sp>
      <p:sp>
        <p:nvSpPr>
          <p:cNvPr id="3" name="Text Placeholder 2">
            <a:extLst>
              <a:ext uri="{FF2B5EF4-FFF2-40B4-BE49-F238E27FC236}">
                <a16:creationId xmlns:a16="http://schemas.microsoft.com/office/drawing/2014/main" id="{F9517957-F9DA-CA88-A20B-9F57BB89FD7B}"/>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NHO-owned advantages</a:t>
            </a:r>
            <a:endParaRPr lang="en-US"/>
          </a:p>
        </p:txBody>
      </p:sp>
    </p:spTree>
    <p:extLst>
      <p:ext uri="{BB962C8B-B14F-4D97-AF65-F5344CB8AC3E}">
        <p14:creationId xmlns:p14="http://schemas.microsoft.com/office/powerpoint/2010/main" val="323639621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B1EF91-05CA-0338-5EDE-EF7E97688EC6}"/>
              </a:ext>
            </a:extLst>
          </p:cNvPr>
          <p:cNvSpPr>
            <a:spLocks noGrp="1"/>
          </p:cNvSpPr>
          <p:nvPr>
            <p:ph type="body" sz="quarter" idx="11"/>
          </p:nvPr>
        </p:nvSpPr>
        <p:spPr>
          <a:xfrm>
            <a:off x="1086242" y="1650670"/>
            <a:ext cx="10013572" cy="4389997"/>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NHOs and ANCs may have non-shareholders manage their subsidiaries (Tribes must have tribal members manage their 8(a) companies)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NHOs must own their 8(a) companies directly – no holding companies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By virtue of their statutory, ANCs can have multiple layers of holding companies, whereas Tribes can generally only have a single layer of holding company between the Tribe and the 8(a) companies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Again, ANCs are presumed to be “economically” disadvantaged, whereas NHOs and Tribes must demonstrate they are economically disadvantaged, at least to enter the 8(a) program the first time</a:t>
            </a:r>
          </a:p>
          <a:p>
            <a:endParaRPr lang="en-US"/>
          </a:p>
        </p:txBody>
      </p:sp>
      <p:sp>
        <p:nvSpPr>
          <p:cNvPr id="3" name="Text Placeholder 2">
            <a:extLst>
              <a:ext uri="{FF2B5EF4-FFF2-40B4-BE49-F238E27FC236}">
                <a16:creationId xmlns:a16="http://schemas.microsoft.com/office/drawing/2014/main" id="{0ADDD26A-D528-030F-0198-03DB12712D7B}"/>
              </a:ext>
            </a:extLst>
          </p:cNvPr>
          <p:cNvSpPr>
            <a:spLocks noGrp="1"/>
          </p:cNvSpPr>
          <p:nvPr>
            <p:ph type="body" sz="quarter" idx="10"/>
          </p:nvPr>
        </p:nvSpPr>
        <p:spPr>
          <a:xfrm>
            <a:off x="765623" y="599563"/>
            <a:ext cx="10013573" cy="465691"/>
          </a:xfrm>
        </p:spPr>
        <p:txBody>
          <a:bodyPr>
            <a:normAutofit fontScale="55000" lnSpcReduction="20000"/>
          </a:bodyPr>
          <a:lstStyle/>
          <a:p>
            <a:r>
              <a:rPr kumimoji="0" lang="en-US" sz="32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NHOs have a number of different requirements from tribes (and in some cases ANCs)</a:t>
            </a:r>
            <a:endParaRPr lang="en-US" sz="3200"/>
          </a:p>
        </p:txBody>
      </p:sp>
    </p:spTree>
    <p:extLst>
      <p:ext uri="{BB962C8B-B14F-4D97-AF65-F5344CB8AC3E}">
        <p14:creationId xmlns:p14="http://schemas.microsoft.com/office/powerpoint/2010/main" val="53027769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1AB42-7212-EF01-E020-1EC14E9AE450}"/>
              </a:ext>
            </a:extLst>
          </p:cNvPr>
          <p:cNvSpPr>
            <a:spLocks noGrp="1"/>
          </p:cNvSpPr>
          <p:nvPr>
            <p:ph type="body" sz="quarter" idx="11"/>
          </p:nvPr>
        </p:nvSpPr>
        <p:spPr>
          <a:xfrm>
            <a:off x="1258784" y="1959429"/>
            <a:ext cx="9841030" cy="4081238"/>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Large businesses have to provide small business subcontracting plans that include separate goals for subcontracting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Small businesses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VOSBs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SDVOSBs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HUBZone small businesses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Small disadvantaged businesses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WOSBs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Goals expressed in terms of total dollars subcontracted and as percentage of total planned subcontracting dollars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Under FAR 52.219-9, subcontracts to ANC or Tribal entities count toward subcontracting goals for small businesses and small disadvantaged businesses regardless of the ANC or Tribal entity’s actual size</a:t>
            </a:r>
          </a:p>
          <a:p>
            <a:endParaRPr lang="en-US"/>
          </a:p>
        </p:txBody>
      </p:sp>
      <p:sp>
        <p:nvSpPr>
          <p:cNvPr id="3" name="Text Placeholder 2">
            <a:extLst>
              <a:ext uri="{FF2B5EF4-FFF2-40B4-BE49-F238E27FC236}">
                <a16:creationId xmlns:a16="http://schemas.microsoft.com/office/drawing/2014/main" id="{1F81C229-B71F-602F-98BD-64305A55CB74}"/>
              </a:ext>
            </a:extLst>
          </p:cNvPr>
          <p:cNvSpPr>
            <a:spLocks noGrp="1"/>
          </p:cNvSpPr>
          <p:nvPr>
            <p:ph type="body" sz="quarter" idx="10"/>
          </p:nvPr>
        </p:nvSpPr>
        <p:spPr/>
        <p:txBody>
          <a:bodyPr>
            <a:normAutofit fontScale="85000" lnSpcReduction="20000"/>
          </a:bodyPr>
          <a:lstStyle/>
          <a:p>
            <a:r>
              <a:rPr kumimoji="0" lang="en-US" alt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Small business subcontracting requirements</a:t>
            </a:r>
            <a:endParaRPr lang="en-US"/>
          </a:p>
        </p:txBody>
      </p:sp>
    </p:spTree>
    <p:extLst>
      <p:ext uri="{BB962C8B-B14F-4D97-AF65-F5344CB8AC3E}">
        <p14:creationId xmlns:p14="http://schemas.microsoft.com/office/powerpoint/2010/main" val="321212165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8531" y="2136339"/>
            <a:ext cx="8054939" cy="2585323"/>
          </a:xfrm>
          <a:prstGeom prst="rect">
            <a:avLst/>
          </a:prstGeom>
          <a:noFill/>
        </p:spPr>
        <p:txBody>
          <a:bodyPr wrap="square" rtlCol="0">
            <a:spAutoFit/>
          </a:bodyPr>
          <a:lstStyle/>
          <a:p>
            <a:pPr algn="ctr"/>
            <a:r>
              <a:rPr lang="en-US" sz="5400" b="1" dirty="0">
                <a:solidFill>
                  <a:srgbClr val="2C3A52"/>
                </a:solidFill>
                <a:latin typeface="Trebuchet MS" panose="020B0603020202020204" pitchFamily="34" charset="0"/>
              </a:rPr>
              <a:t>Key 8(a) &amp; Small Business Eligibility Requirements</a:t>
            </a:r>
          </a:p>
        </p:txBody>
      </p:sp>
      <p:sp>
        <p:nvSpPr>
          <p:cNvPr id="4" name="Text Placeholder 3">
            <a:extLst>
              <a:ext uri="{FF2B5EF4-FFF2-40B4-BE49-F238E27FC236}">
                <a16:creationId xmlns:a16="http://schemas.microsoft.com/office/drawing/2014/main" id="{F80E27CC-6269-9242-3A3A-FEC61F858362}"/>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EC4000DA-BE62-C274-2631-D649E98E276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151063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EB721-1090-7AD5-6306-D8430FB73070}"/>
              </a:ext>
            </a:extLst>
          </p:cNvPr>
          <p:cNvSpPr>
            <a:spLocks noGrp="1"/>
          </p:cNvSpPr>
          <p:nvPr>
            <p:ph type="body" sz="quarter" idx="11"/>
          </p:nvPr>
        </p:nvSpPr>
        <p:spPr>
          <a:xfrm>
            <a:off x="1258784" y="1603169"/>
            <a:ext cx="9841030" cy="4437498"/>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Tribally-owned concerns can qualify as “small businesses”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Can also qualify for the 8(a) program, which is a subset of SBA’s overall small business contracting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Graduated 8(a) concerns may retain their small business status &amp; continue to be eligible to pursue small business set aside contracts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As small businesses, they may also be eligible to form joint ventures with other SBA-preferred entities to pursue 8(a), women-owned, SDVOSBC and HUBZone set-aside contracts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 next slides explore basic requirements for “small business” and 8(a) eligibility and special rules for tribally-owned companies</a:t>
            </a:r>
          </a:p>
          <a:p>
            <a:endParaRPr lang="en-US"/>
          </a:p>
        </p:txBody>
      </p:sp>
      <p:sp>
        <p:nvSpPr>
          <p:cNvPr id="3" name="Text Placeholder 2">
            <a:extLst>
              <a:ext uri="{FF2B5EF4-FFF2-40B4-BE49-F238E27FC236}">
                <a16:creationId xmlns:a16="http://schemas.microsoft.com/office/drawing/2014/main" id="{3C4BBCD9-8B1E-DE1C-7042-C89F35BB6AA6}"/>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Key eligibility requirements</a:t>
            </a:r>
            <a:endParaRPr lang="en-US"/>
          </a:p>
        </p:txBody>
      </p:sp>
    </p:spTree>
    <p:extLst>
      <p:ext uri="{BB962C8B-B14F-4D97-AF65-F5344CB8AC3E}">
        <p14:creationId xmlns:p14="http://schemas.microsoft.com/office/powerpoint/2010/main" val="264816512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AF0F0-B95C-03BA-B70E-454A4BA90C34}"/>
              </a:ext>
            </a:extLst>
          </p:cNvPr>
          <p:cNvSpPr>
            <a:spLocks noGrp="1"/>
          </p:cNvSpPr>
          <p:nvPr>
            <p:ph type="body" sz="quarter" idx="11"/>
          </p:nvPr>
        </p:nvSpPr>
        <p:spPr>
          <a:xfrm>
            <a:off x="1306286" y="1626919"/>
            <a:ext cx="9793528" cy="4413748"/>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What is a “Small Business”?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SBA has developed size standards for hundreds of industries as defined by NAICS Codes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Services – based on average of gross receipts for three* most recently completed financial years (*changing to five years)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Manufacturing – average number of employees of prior 12 months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Size is defined by size standards associated with each NAICS Code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For each specific contract, the RFP will assign a NAICS Code – the entity must meet the size standard for that RFP and NAICS Code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Size is also relevant for 8(a) program eligibility – the question there is: what is the concern’s primary industry? </a:t>
            </a:r>
          </a:p>
          <a:p>
            <a:endParaRPr lang="en-US"/>
          </a:p>
        </p:txBody>
      </p:sp>
      <p:sp>
        <p:nvSpPr>
          <p:cNvPr id="3" name="Text Placeholder 2">
            <a:extLst>
              <a:ext uri="{FF2B5EF4-FFF2-40B4-BE49-F238E27FC236}">
                <a16:creationId xmlns:a16="http://schemas.microsoft.com/office/drawing/2014/main" id="{17E4DD30-1BFE-2B3C-601F-87071E4023AB}"/>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Key eligibility  issues</a:t>
            </a:r>
            <a:endParaRPr lang="en-US"/>
          </a:p>
        </p:txBody>
      </p:sp>
    </p:spTree>
    <p:extLst>
      <p:ext uri="{BB962C8B-B14F-4D97-AF65-F5344CB8AC3E}">
        <p14:creationId xmlns:p14="http://schemas.microsoft.com/office/powerpoint/2010/main" val="325635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6F6E1-3189-6DB7-C77E-483A7D463035}"/>
              </a:ext>
            </a:extLst>
          </p:cNvPr>
          <p:cNvSpPr>
            <a:spLocks noGrp="1"/>
          </p:cNvSpPr>
          <p:nvPr>
            <p:ph type="body" sz="quarter" idx="12"/>
          </p:nvPr>
        </p:nvSpPr>
        <p:spPr/>
        <p:txBody>
          <a:bodyPr>
            <a:normAutofit/>
          </a:bodyPr>
          <a:lstStyle/>
          <a:p>
            <a:r>
              <a:rPr lang="en-US" dirty="0"/>
              <a:t>Bob Tompkins</a:t>
            </a:r>
          </a:p>
        </p:txBody>
      </p:sp>
      <p:sp>
        <p:nvSpPr>
          <p:cNvPr id="3" name="Text Placeholder 2">
            <a:extLst>
              <a:ext uri="{FF2B5EF4-FFF2-40B4-BE49-F238E27FC236}">
                <a16:creationId xmlns:a16="http://schemas.microsoft.com/office/drawing/2014/main" id="{51F94124-F2BA-7120-4864-8E22483E3042}"/>
              </a:ext>
            </a:extLst>
          </p:cNvPr>
          <p:cNvSpPr>
            <a:spLocks noGrp="1"/>
          </p:cNvSpPr>
          <p:nvPr>
            <p:ph type="body" sz="quarter" idx="13"/>
          </p:nvPr>
        </p:nvSpPr>
        <p:spPr/>
        <p:txBody>
          <a:bodyPr/>
          <a:lstStyle/>
          <a:p>
            <a:r>
              <a:rPr lang="en-US" dirty="0"/>
              <a:t>Partner</a:t>
            </a:r>
          </a:p>
        </p:txBody>
      </p:sp>
      <p:sp>
        <p:nvSpPr>
          <p:cNvPr id="4" name="Text Placeholder 3">
            <a:extLst>
              <a:ext uri="{FF2B5EF4-FFF2-40B4-BE49-F238E27FC236}">
                <a16:creationId xmlns:a16="http://schemas.microsoft.com/office/drawing/2014/main" id="{BE47EE8B-4008-5D48-8417-02C119437B5C}"/>
              </a:ext>
            </a:extLst>
          </p:cNvPr>
          <p:cNvSpPr>
            <a:spLocks noGrp="1"/>
          </p:cNvSpPr>
          <p:nvPr>
            <p:ph type="body" sz="quarter" idx="14"/>
          </p:nvPr>
        </p:nvSpPr>
        <p:spPr/>
        <p:txBody>
          <a:bodyPr/>
          <a:lstStyle/>
          <a:p>
            <a:r>
              <a:rPr lang="en-US" dirty="0"/>
              <a:t>Holland &amp; Knight LLP</a:t>
            </a:r>
          </a:p>
        </p:txBody>
      </p:sp>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1029" b="11029"/>
          <a:stretch/>
        </p:blipFill>
        <p:spPr/>
      </p:pic>
    </p:spTree>
    <p:extLst>
      <p:ext uri="{BB962C8B-B14F-4D97-AF65-F5344CB8AC3E}">
        <p14:creationId xmlns:p14="http://schemas.microsoft.com/office/powerpoint/2010/main" val="190936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DFAC78-5890-43C3-9CDE-FD9254F4CC69}"/>
              </a:ext>
            </a:extLst>
          </p:cNvPr>
          <p:cNvSpPr>
            <a:spLocks noGrp="1"/>
          </p:cNvSpPr>
          <p:nvPr>
            <p:ph type="body" sz="quarter" idx="11"/>
          </p:nvPr>
        </p:nvSpPr>
        <p:spPr/>
        <p:txBody>
          <a:bodyPr/>
          <a:lstStyle/>
          <a:p>
            <a:r>
              <a:rPr lang="en-US"/>
              <a:t>Sept. 19, 2022: U.S. Deputy Attorney General (DAG) Lisa Monaco issues “Monaco Memo”</a:t>
            </a:r>
          </a:p>
          <a:p>
            <a:r>
              <a:rPr lang="en-US"/>
              <a:t>January 17, 2023: Significant Revisions to Corporate Enforcement Policy</a:t>
            </a:r>
          </a:p>
          <a:p>
            <a:pPr lvl="1">
              <a:buFont typeface="Wingdings" panose="05000000000000000000" pitchFamily="2" charset="2"/>
              <a:buChar char="Ø"/>
            </a:pPr>
            <a:r>
              <a:rPr lang="en-US"/>
              <a:t>Companies that self-disclosure may qualify for a declination despite aggravating factors.</a:t>
            </a:r>
          </a:p>
          <a:p>
            <a:pPr lvl="1">
              <a:buFont typeface="Wingdings" panose="05000000000000000000" pitchFamily="2" charset="2"/>
              <a:buChar char="Ø"/>
            </a:pPr>
            <a:r>
              <a:rPr lang="en-US"/>
              <a:t>Allows greater flexibility in sentencing when a criminal resolution is deemed necessary.</a:t>
            </a:r>
          </a:p>
          <a:p>
            <a:pPr lvl="1">
              <a:buFont typeface="Wingdings" panose="05000000000000000000" pitchFamily="2" charset="2"/>
              <a:buChar char="Ø"/>
            </a:pPr>
            <a:r>
              <a:rPr lang="en-US"/>
              <a:t>CEP provides incentives for full cooperations and timely/appropriate remediation even where a company does not self-disclose. </a:t>
            </a:r>
          </a:p>
          <a:p>
            <a:r>
              <a:rPr lang="en-US"/>
              <a:t>Feb. 22, 2023: Implementation of new DOJ corporate criminal enforcement “voluntary self-disclosure” policy</a:t>
            </a:r>
          </a:p>
          <a:p>
            <a:pPr lvl="1">
              <a:buFont typeface="Wingdings" panose="05000000000000000000" pitchFamily="2" charset="2"/>
              <a:buChar char="Ø"/>
            </a:pPr>
            <a:r>
              <a:rPr lang="en-US"/>
              <a:t>Disclosures of Misconduct Must be:</a:t>
            </a:r>
          </a:p>
          <a:p>
            <a:pPr lvl="2">
              <a:buFont typeface="Wingdings" panose="05000000000000000000" pitchFamily="2" charset="2"/>
              <a:buChar char="ü"/>
            </a:pPr>
            <a:r>
              <a:rPr lang="en-US"/>
              <a:t> Voluntary</a:t>
            </a:r>
          </a:p>
          <a:p>
            <a:pPr lvl="2">
              <a:buFont typeface="Wingdings" panose="05000000000000000000" pitchFamily="2" charset="2"/>
              <a:buChar char="ü"/>
            </a:pPr>
            <a:r>
              <a:rPr lang="en-US"/>
              <a:t>Timely</a:t>
            </a:r>
          </a:p>
          <a:p>
            <a:pPr lvl="2">
              <a:buFont typeface="Wingdings" panose="05000000000000000000" pitchFamily="2" charset="2"/>
              <a:buChar char="ü"/>
            </a:pPr>
            <a:r>
              <a:rPr lang="en-US"/>
              <a:t>Include All Relevant Facts</a:t>
            </a:r>
          </a:p>
          <a:p>
            <a:endParaRPr lang="en-US"/>
          </a:p>
        </p:txBody>
      </p:sp>
      <p:sp>
        <p:nvSpPr>
          <p:cNvPr id="3" name="Content Placeholder 2"/>
          <p:cNvSpPr>
            <a:spLocks noGrp="1"/>
          </p:cNvSpPr>
          <p:nvPr>
            <p:ph type="body" sz="quarter" idx="10"/>
          </p:nvPr>
        </p:nvSpPr>
        <p:spPr/>
        <p:txBody>
          <a:bodyPr>
            <a:normAutofit fontScale="77500" lnSpcReduction="20000"/>
          </a:bodyPr>
          <a:lstStyle/>
          <a:p>
            <a:r>
              <a:rPr lang="en-US"/>
              <a:t>*NEW* Revisions to DOJ Corporate Enforcement Policies</a:t>
            </a:r>
            <a:endParaRPr lang="en-US" dirty="0"/>
          </a:p>
        </p:txBody>
      </p:sp>
    </p:spTree>
    <p:extLst>
      <p:ext uri="{BB962C8B-B14F-4D97-AF65-F5344CB8AC3E}">
        <p14:creationId xmlns:p14="http://schemas.microsoft.com/office/powerpoint/2010/main" val="291836575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1E4B7-B088-DA7D-B63B-B7E8B5907256}"/>
              </a:ext>
            </a:extLst>
          </p:cNvPr>
          <p:cNvSpPr>
            <a:spLocks noGrp="1"/>
          </p:cNvSpPr>
          <p:nvPr>
            <p:ph type="body" sz="quarter" idx="11"/>
          </p:nvPr>
        </p:nvSpPr>
        <p:spPr>
          <a:xfrm>
            <a:off x="1318160" y="1435101"/>
            <a:ext cx="9781653" cy="4605566"/>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In late 2018 Congress passed the Small Business Runway Extension Act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This one sentence law extends the period of measurement for size from three years to five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 issued a final rule implementing the new five year requirement, effective Jan. 6, 2020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Most small businesses seem to like and want the new rule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 limited number of companies, which are shrinking back into small business status, see a downside to it — therefore SBA provided companies an option to use the three or five year lookback period until January 6 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 is proposing to change the employee-based calculation to a two-year lookback from the current one-year lookback  — will there be a phase-in?</a:t>
            </a:r>
          </a:p>
          <a:p>
            <a:endParaRPr lang="en-US"/>
          </a:p>
        </p:txBody>
      </p:sp>
      <p:sp>
        <p:nvSpPr>
          <p:cNvPr id="3" name="Text Placeholder 2">
            <a:extLst>
              <a:ext uri="{FF2B5EF4-FFF2-40B4-BE49-F238E27FC236}">
                <a16:creationId xmlns:a16="http://schemas.microsoft.com/office/drawing/2014/main" id="{53D0A5B4-E8E3-2748-7A92-DBDBEDFA76F4}"/>
              </a:ext>
            </a:extLst>
          </p:cNvPr>
          <p:cNvSpPr>
            <a:spLocks noGrp="1"/>
          </p:cNvSpPr>
          <p:nvPr>
            <p:ph type="body" sz="quarter" idx="10"/>
          </p:nvPr>
        </p:nvSpPr>
        <p:spPr/>
        <p:txBody>
          <a:bodyPr>
            <a:normAutofit fontScale="92500" lnSpcReduction="20000"/>
          </a:bodyPr>
          <a:lstStyle/>
          <a:p>
            <a:r>
              <a:rPr lang="en-US"/>
              <a:t>Measuring size – a new(ish) twist</a:t>
            </a:r>
          </a:p>
        </p:txBody>
      </p:sp>
    </p:spTree>
    <p:extLst>
      <p:ext uri="{BB962C8B-B14F-4D97-AF65-F5344CB8AC3E}">
        <p14:creationId xmlns:p14="http://schemas.microsoft.com/office/powerpoint/2010/main" val="277885372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6E804-C8D8-E14A-C0FA-DBF776296F36}"/>
              </a:ext>
            </a:extLst>
          </p:cNvPr>
          <p:cNvSpPr>
            <a:spLocks noGrp="1"/>
          </p:cNvSpPr>
          <p:nvPr>
            <p:ph type="body" sz="quarter" idx="11"/>
          </p:nvPr>
        </p:nvSpPr>
        <p:spPr>
          <a:xfrm>
            <a:off x="1246908" y="1435101"/>
            <a:ext cx="9852905" cy="4605566"/>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 following are WRONG: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 don’t have to update my size until I get my audited financials.  WRONG – size is calculated on a five (three if elected) year trailing average based on the most recently completed financial years.  On the first day of the new year, size must be re-calculated based on the prior three years data.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 only count revenues in my primary NAICS.  WRONG – All receipts are counted.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 don’t have to count subcontracted work.  WRONG – All prime contractor receipts are counted.  NOTE: In Joint Ventures, only the proportionate share of JV revenue is counted though.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 don’t update size as an 8(a) for new contracts until I complete my current program year – WRONG.  For new contract actions, size must be updated at the time of proposal submission.</a:t>
            </a:r>
          </a:p>
          <a:p>
            <a:endParaRPr lang="en-US"/>
          </a:p>
        </p:txBody>
      </p:sp>
      <p:sp>
        <p:nvSpPr>
          <p:cNvPr id="3" name="Text Placeholder 2">
            <a:extLst>
              <a:ext uri="{FF2B5EF4-FFF2-40B4-BE49-F238E27FC236}">
                <a16:creationId xmlns:a16="http://schemas.microsoft.com/office/drawing/2014/main" id="{A40DE01F-5C47-C5BB-C269-6D66D9A0A5A5}"/>
              </a:ext>
            </a:extLst>
          </p:cNvPr>
          <p:cNvSpPr>
            <a:spLocks noGrp="1"/>
          </p:cNvSpPr>
          <p:nvPr>
            <p:ph type="body" sz="quarter" idx="10"/>
          </p:nvPr>
        </p:nvSpPr>
        <p:spPr/>
        <p:txBody>
          <a:bodyPr>
            <a:normAutofit fontScale="92500" lnSpcReduction="20000"/>
          </a:bodyPr>
          <a:lstStyle/>
          <a:p>
            <a:r>
              <a:rPr lang="en-US"/>
              <a:t>Small business – common misconceptions</a:t>
            </a:r>
          </a:p>
        </p:txBody>
      </p:sp>
    </p:spTree>
    <p:extLst>
      <p:ext uri="{BB962C8B-B14F-4D97-AF65-F5344CB8AC3E}">
        <p14:creationId xmlns:p14="http://schemas.microsoft.com/office/powerpoint/2010/main" val="256996389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EED50-A970-5274-7948-0F0F1CD0A15B}"/>
              </a:ext>
            </a:extLst>
          </p:cNvPr>
          <p:cNvSpPr>
            <a:spLocks noGrp="1"/>
          </p:cNvSpPr>
          <p:nvPr>
            <p:ph type="body" sz="quarter" idx="11"/>
          </p:nvPr>
        </p:nvSpPr>
        <p:spPr>
          <a:xfrm>
            <a:off x="1330036" y="1567543"/>
            <a:ext cx="9769778" cy="447312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Tribes must own a majority of the applicant entity: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(3) Ownership. (i) For corporate entities, a Tribe must unconditionally own at least 51 percent of the voting stock and at least 51 percent of the aggregate of all classes of stock. For non-corporate entities, a Tribe must unconditionally own at least a 51 percent interest.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 limits Tribes to one 8(a) in a given NAICS Code: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 Tribe may not own 51% or more of another firm which, either at the time of application or within the previous two years, has been operating in the 8(a) program under the same primary NAICS Code as the applicant.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More on this below… </a:t>
            </a:r>
          </a:p>
          <a:p>
            <a:endParaRPr lang="en-US"/>
          </a:p>
        </p:txBody>
      </p:sp>
      <p:sp>
        <p:nvSpPr>
          <p:cNvPr id="3" name="Text Placeholder 2">
            <a:extLst>
              <a:ext uri="{FF2B5EF4-FFF2-40B4-BE49-F238E27FC236}">
                <a16:creationId xmlns:a16="http://schemas.microsoft.com/office/drawing/2014/main" id="{0125E0A8-EF90-D96E-8AFC-0CC6F2D4E4F8}"/>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Tribal eligibility – ownership</a:t>
            </a:r>
            <a:endParaRPr lang="en-US"/>
          </a:p>
        </p:txBody>
      </p:sp>
    </p:spTree>
    <p:extLst>
      <p:ext uri="{BB962C8B-B14F-4D97-AF65-F5344CB8AC3E}">
        <p14:creationId xmlns:p14="http://schemas.microsoft.com/office/powerpoint/2010/main" val="8871638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D14DC-AFD7-8376-B921-5384F96F01FD}"/>
              </a:ext>
            </a:extLst>
          </p:cNvPr>
          <p:cNvSpPr>
            <a:spLocks noGrp="1"/>
          </p:cNvSpPr>
          <p:nvPr>
            <p:ph type="body" sz="quarter" idx="11"/>
          </p:nvPr>
        </p:nvSpPr>
        <p:spPr>
          <a:xfrm>
            <a:off x="1347514" y="1369352"/>
            <a:ext cx="10001682" cy="434249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Tribes may have more than one subsidiary (directly-owned or owned through a wholly-owned “holding company”).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Each 8(a) participant must have a unique service line and primary NAICS Code.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Program intent is for 8(a) participants to diversify with different lines of business, not to perpetuate contracts through follow-on entities.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Once an 8(a) participant graduates, there is a 2-year waiting period before the Tribe can submit another 8(a) applicant under the same primary NAICS Code.</a:t>
            </a:r>
          </a:p>
          <a:p>
            <a:endParaRPr lang="en-US"/>
          </a:p>
        </p:txBody>
      </p:sp>
      <p:sp>
        <p:nvSpPr>
          <p:cNvPr id="3" name="Text Placeholder 2">
            <a:extLst>
              <a:ext uri="{FF2B5EF4-FFF2-40B4-BE49-F238E27FC236}">
                <a16:creationId xmlns:a16="http://schemas.microsoft.com/office/drawing/2014/main" id="{375C55E5-2C8A-2F23-F40C-3BCAEC744085}"/>
              </a:ext>
            </a:extLst>
          </p:cNvPr>
          <p:cNvSpPr>
            <a:spLocks noGrp="1"/>
          </p:cNvSpPr>
          <p:nvPr>
            <p:ph type="body" sz="quarter" idx="10"/>
          </p:nvPr>
        </p:nvSpPr>
        <p:spPr/>
        <p:txBody>
          <a:bodyPr>
            <a:normAutofit fontScale="92500" lnSpcReduction="20000"/>
          </a:bodyPr>
          <a:lstStyle/>
          <a:p>
            <a:r>
              <a:rPr lang="en-US"/>
              <a:t>Multiple subsidiaries – key takeaways</a:t>
            </a:r>
          </a:p>
        </p:txBody>
      </p:sp>
    </p:spTree>
    <p:extLst>
      <p:ext uri="{BB962C8B-B14F-4D97-AF65-F5344CB8AC3E}">
        <p14:creationId xmlns:p14="http://schemas.microsoft.com/office/powerpoint/2010/main" val="170825406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57499-D242-3C5D-6F60-B08391B93701}"/>
              </a:ext>
            </a:extLst>
          </p:cNvPr>
          <p:cNvSpPr>
            <a:spLocks noGrp="1"/>
          </p:cNvSpPr>
          <p:nvPr>
            <p:ph type="body" sz="quarter" idx="11"/>
          </p:nvPr>
        </p:nvSpPr>
        <p:spPr>
          <a:xfrm>
            <a:off x="1294410" y="1995055"/>
            <a:ext cx="9805404" cy="4045612"/>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The NHO/ANC/Tribe’s subsidiaries (not the NHO/ANC/Tribe itself) are eligible to be admitted to the 8(a)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Subsidiaries are NOT “ANCs” or “Tribes” or “NHOs”; they are state or tribal law entities (typically LLCs or corporations).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 subsidiary must be “small” under its primary industry (as defined by the NAICS system) to qualify for the 8(a)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For ANCs and Tribes, an individual is only allowed to manage the day-to-day operations of no more than two 8(a) subsidiaries at a time, one for NHO 8(a)s</a:t>
            </a:r>
            <a:endParaRPr lang="en-US"/>
          </a:p>
        </p:txBody>
      </p:sp>
      <p:sp>
        <p:nvSpPr>
          <p:cNvPr id="3" name="Text Placeholder 2">
            <a:extLst>
              <a:ext uri="{FF2B5EF4-FFF2-40B4-BE49-F238E27FC236}">
                <a16:creationId xmlns:a16="http://schemas.microsoft.com/office/drawing/2014/main" id="{95AC9ECB-04E5-D959-B554-8E766AAA5CB2}"/>
              </a:ext>
            </a:extLst>
          </p:cNvPr>
          <p:cNvSpPr>
            <a:spLocks noGrp="1"/>
          </p:cNvSpPr>
          <p:nvPr>
            <p:ph type="body" sz="quarter" idx="10"/>
          </p:nvPr>
        </p:nvSpPr>
        <p:spPr/>
        <p:txBody>
          <a:bodyPr>
            <a:normAutofit fontScale="775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Tribal eligibility requirements – recap of key points</a:t>
            </a:r>
            <a:endParaRPr lang="en-US"/>
          </a:p>
        </p:txBody>
      </p:sp>
    </p:spTree>
    <p:extLst>
      <p:ext uri="{BB962C8B-B14F-4D97-AF65-F5344CB8AC3E}">
        <p14:creationId xmlns:p14="http://schemas.microsoft.com/office/powerpoint/2010/main" val="3633785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8531" y="2136339"/>
            <a:ext cx="8054939" cy="923330"/>
          </a:xfrm>
          <a:prstGeom prst="rect">
            <a:avLst/>
          </a:prstGeom>
          <a:noFill/>
        </p:spPr>
        <p:txBody>
          <a:bodyPr wrap="square" rtlCol="0">
            <a:spAutoFit/>
          </a:bodyPr>
          <a:lstStyle/>
          <a:p>
            <a:pPr algn="ctr"/>
            <a:r>
              <a:rPr lang="en-US" sz="5400" b="1" dirty="0">
                <a:solidFill>
                  <a:srgbClr val="2C3A52"/>
                </a:solidFill>
                <a:latin typeface="Trebuchet MS" panose="020B0603020202020204" pitchFamily="34" charset="0"/>
              </a:rPr>
              <a:t>Affiliation</a:t>
            </a:r>
          </a:p>
        </p:txBody>
      </p:sp>
      <p:sp>
        <p:nvSpPr>
          <p:cNvPr id="4" name="Text Placeholder 3">
            <a:extLst>
              <a:ext uri="{FF2B5EF4-FFF2-40B4-BE49-F238E27FC236}">
                <a16:creationId xmlns:a16="http://schemas.microsoft.com/office/drawing/2014/main" id="{8257219E-81AC-8DE4-2AC2-244A690D55C2}"/>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22348F2-2409-7943-1317-CF8C57D2B04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0955126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7A78E4-0817-DBDC-79A5-09EF7895FDA5}"/>
              </a:ext>
            </a:extLst>
          </p:cNvPr>
          <p:cNvSpPr>
            <a:spLocks noGrp="1"/>
          </p:cNvSpPr>
          <p:nvPr>
            <p:ph type="body" sz="quarter" idx="11"/>
          </p:nvPr>
        </p:nvSpPr>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Under the Small Business Act, a small business must be “independently owned and operated” and be small according to SBA’s definitions. 15 U.S.C. 632(a).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 applies the concept of “affiliation” when two or more entities are subject to common control and aggregates their size for small business eligibility purposes.  13 C.F.R. 121.103.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 will find common control (and affiliation) where there is common ownership, common management, an extensive contractual relationship, economic dependence, an “identity of interest,” as well as in other circumstances.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This results in “General” affiliation and affects the size of the entity generally (as opposed to with regard to a specific contract, see below).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ANCs (and Tribes) enjoy exemptions from “affiliation” in certain circumstances (discussed below).</a:t>
            </a:r>
          </a:p>
          <a:p>
            <a:endParaRPr lang="en-US"/>
          </a:p>
        </p:txBody>
      </p:sp>
      <p:sp>
        <p:nvSpPr>
          <p:cNvPr id="3" name="Text Placeholder 2">
            <a:extLst>
              <a:ext uri="{FF2B5EF4-FFF2-40B4-BE49-F238E27FC236}">
                <a16:creationId xmlns:a16="http://schemas.microsoft.com/office/drawing/2014/main" id="{561A5A98-F95A-26F6-37CC-2A9B279D2756}"/>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Affiliation</a:t>
            </a:r>
            <a:endParaRPr lang="en-US"/>
          </a:p>
        </p:txBody>
      </p:sp>
    </p:spTree>
    <p:extLst>
      <p:ext uri="{BB962C8B-B14F-4D97-AF65-F5344CB8AC3E}">
        <p14:creationId xmlns:p14="http://schemas.microsoft.com/office/powerpoint/2010/main" val="16410275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7A2F0-7E68-AC37-96DE-10911DF76D4C}"/>
              </a:ext>
            </a:extLst>
          </p:cNvPr>
          <p:cNvSpPr>
            <a:spLocks noGrp="1"/>
          </p:cNvSpPr>
          <p:nvPr>
            <p:ph type="body" sz="quarter" idx="1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Size is important at various times, including in determining 8(a) program admission and eligibility, and with respect to any set aside contracts (small, 8(a),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As a general rule, a business must include the size of its “affiliates” in determining its own size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Affiliation can be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“general” – meaning two entities are subject to common control all the time, 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“contract specific” – meaning two entities are affiliated based on their relationship on a specific contract or proposal</a:t>
            </a:r>
          </a:p>
          <a:p>
            <a:endParaRPr lang="en-US"/>
          </a:p>
        </p:txBody>
      </p:sp>
      <p:sp>
        <p:nvSpPr>
          <p:cNvPr id="3" name="Text Placeholder 2">
            <a:extLst>
              <a:ext uri="{FF2B5EF4-FFF2-40B4-BE49-F238E27FC236}">
                <a16:creationId xmlns:a16="http://schemas.microsoft.com/office/drawing/2014/main" id="{43642354-5D93-5B78-6655-B25EC5891058}"/>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Subsidiaries must be small businesses</a:t>
            </a:r>
            <a:endParaRPr lang="en-US"/>
          </a:p>
        </p:txBody>
      </p:sp>
    </p:spTree>
    <p:extLst>
      <p:ext uri="{BB962C8B-B14F-4D97-AF65-F5344CB8AC3E}">
        <p14:creationId xmlns:p14="http://schemas.microsoft.com/office/powerpoint/2010/main" val="20524772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F6497-FAD8-BADB-A4BA-78D14CCDEADE}"/>
              </a:ext>
            </a:extLst>
          </p:cNvPr>
          <p:cNvSpPr>
            <a:spLocks noGrp="1"/>
          </p:cNvSpPr>
          <p:nvPr>
            <p:ph type="body" sz="quarter" idx="1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Concerns and entities are affiliates of each other when one controls or has the power to control the other, or a third party controls or has the power to control both.  It does not matter whether control is exercised, so long as power to control exists.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 considers factors such as ownership, management, previous relationships or ties to other concerns, and contractual relationships in determining whether affiliation exists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Control may be affirmative or negative (i.e., through veto rights or quorum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SBA can also consider the totality of the circumstances, not just one single factor, in determining whether affiliation exists</a:t>
            </a:r>
          </a:p>
          <a:p>
            <a:endParaRPr lang="en-US"/>
          </a:p>
        </p:txBody>
      </p:sp>
      <p:sp>
        <p:nvSpPr>
          <p:cNvPr id="3" name="Text Placeholder 2">
            <a:extLst>
              <a:ext uri="{FF2B5EF4-FFF2-40B4-BE49-F238E27FC236}">
                <a16:creationId xmlns:a16="http://schemas.microsoft.com/office/drawing/2014/main" id="{E7DE61D4-F3DC-0FEA-59AB-05240ABCBD03}"/>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General affiliation</a:t>
            </a:r>
            <a:endParaRPr lang="en-US"/>
          </a:p>
        </p:txBody>
      </p:sp>
    </p:spTree>
    <p:extLst>
      <p:ext uri="{BB962C8B-B14F-4D97-AF65-F5344CB8AC3E}">
        <p14:creationId xmlns:p14="http://schemas.microsoft.com/office/powerpoint/2010/main" val="32551611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C63BC-88FB-8273-DD67-A7E42A2B9A82}"/>
              </a:ext>
            </a:extLst>
          </p:cNvPr>
          <p:cNvSpPr>
            <a:spLocks noGrp="1"/>
          </p:cNvSpPr>
          <p:nvPr>
            <p:ph type="body" sz="quarter" idx="11"/>
          </p:nvPr>
        </p:nvSpPr>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As set out above, common control will cause SBA to find entities to be general “affiliates” of one another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Affiliation can also arise in a contract-specific way if the small business or 8(a) is too reliant on its teaming partner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Specifically, SBA will also find affiliation where the small business is “unusually reliant” on its putative subcontractor or where the partner will perform the “primary and vital” portions of the work (see 13 C.F.R. 121.103(h)(4))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This is known as the  “ostensible subcontractor rule”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Parties that fall within this rule are deemed to be joint venture partners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Trebuchet MS" panose="020B0703020202090204" pitchFamily="34" charset="0"/>
                <a:ea typeface="+mn-ea"/>
                <a:cs typeface="+mn-cs"/>
              </a:rPr>
              <a:t>By regulation, partners to a  “joint venture” are deemed to be affiliated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13 C.F.R. 121.103(h)</a:t>
            </a:r>
          </a:p>
          <a:p>
            <a:endParaRPr lang="en-US"/>
          </a:p>
        </p:txBody>
      </p:sp>
      <p:sp>
        <p:nvSpPr>
          <p:cNvPr id="3" name="Text Placeholder 2">
            <a:extLst>
              <a:ext uri="{FF2B5EF4-FFF2-40B4-BE49-F238E27FC236}">
                <a16:creationId xmlns:a16="http://schemas.microsoft.com/office/drawing/2014/main" id="{DB8975AD-914A-7DB6-6449-05827065D8E5}"/>
              </a:ext>
            </a:extLst>
          </p:cNvPr>
          <p:cNvSpPr>
            <a:spLocks noGrp="1"/>
          </p:cNvSpPr>
          <p:nvPr>
            <p:ph type="body" sz="quarter" idx="10"/>
          </p:nvPr>
        </p:nvSpPr>
        <p:spPr/>
        <p:txBody>
          <a:bodyPr>
            <a:normAutofit fontScale="85000" lnSpcReduction="20000"/>
          </a:bodyPr>
          <a:lstStyle/>
          <a:p>
            <a:r>
              <a:rPr kumimoji="0" lang="en-US" sz="4000" b="1" i="0" u="none" strike="noStrike" kern="1200" cap="none" spc="0" normalizeH="0" baseline="0" noProof="0">
                <a:ln>
                  <a:noFill/>
                </a:ln>
                <a:solidFill>
                  <a:srgbClr val="2C3A52"/>
                </a:solidFill>
                <a:effectLst/>
                <a:uLnTx/>
                <a:uFillTx/>
                <a:latin typeface="Trebuchet MS" panose="020B0703020202090204" pitchFamily="34" charset="0"/>
                <a:ea typeface="+mj-ea"/>
                <a:cs typeface="+mj-cs"/>
              </a:rPr>
              <a:t>Contract “specific” affiliation</a:t>
            </a:r>
            <a:endParaRPr lang="en-US"/>
          </a:p>
        </p:txBody>
      </p:sp>
    </p:spTree>
    <p:extLst>
      <p:ext uri="{BB962C8B-B14F-4D97-AF65-F5344CB8AC3E}">
        <p14:creationId xmlns:p14="http://schemas.microsoft.com/office/powerpoint/2010/main" val="148703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EEDDA-C0B7-3B71-D872-7758E0290AD6}"/>
              </a:ext>
            </a:extLst>
          </p:cNvPr>
          <p:cNvSpPr>
            <a:spLocks noGrp="1"/>
          </p:cNvSpPr>
          <p:nvPr>
            <p:ph type="body" sz="quarter" idx="11"/>
          </p:nvPr>
        </p:nvSpPr>
        <p:spPr>
          <a:xfrm>
            <a:off x="1086242" y="1931669"/>
            <a:ext cx="10013572" cy="4108997"/>
          </a:xfrm>
        </p:spPr>
        <p:txBody>
          <a:bodyPr/>
          <a:lstStyle/>
          <a:p>
            <a:r>
              <a:rPr lang="en-US" b="1"/>
              <a:t>March 3, 2023: DOJ Criminal Division revised Evaluation of Corporate Compliance Programs (ECCP)</a:t>
            </a:r>
          </a:p>
          <a:p>
            <a:pPr lvl="1">
              <a:buFont typeface="Wingdings" panose="05000000000000000000" pitchFamily="2" charset="2"/>
              <a:buChar char="Ø"/>
            </a:pPr>
            <a:r>
              <a:rPr lang="en-US"/>
              <a:t>Guidance on the use of financial penalties in compensation structures--e.g., clawback provisions--to disincentivize non-compliant behavior and drive compliance</a:t>
            </a:r>
          </a:p>
          <a:p>
            <a:pPr lvl="1">
              <a:buFont typeface="Wingdings" panose="05000000000000000000" pitchFamily="2" charset="2"/>
              <a:buChar char="Ø"/>
            </a:pPr>
            <a:r>
              <a:rPr lang="en-US"/>
              <a:t>Guidance on the use of personal devices, communications platforms, and messaging applications</a:t>
            </a:r>
          </a:p>
          <a:p>
            <a:r>
              <a:rPr lang="en-US" b="1"/>
              <a:t>Although March 2023 ECCP technically only applies to the Criminal Division, DAG Lisa Monaco has encouraged other DOJ sections to follow it.</a:t>
            </a:r>
          </a:p>
        </p:txBody>
      </p:sp>
      <p:sp>
        <p:nvSpPr>
          <p:cNvPr id="3" name="Text Placeholder 2">
            <a:extLst>
              <a:ext uri="{FF2B5EF4-FFF2-40B4-BE49-F238E27FC236}">
                <a16:creationId xmlns:a16="http://schemas.microsoft.com/office/drawing/2014/main" id="{2FD23862-2DB3-4F8A-D56A-7FF0BE9BA8C9}"/>
              </a:ext>
            </a:extLst>
          </p:cNvPr>
          <p:cNvSpPr>
            <a:spLocks noGrp="1"/>
          </p:cNvSpPr>
          <p:nvPr>
            <p:ph type="body" sz="quarter" idx="10"/>
          </p:nvPr>
        </p:nvSpPr>
        <p:spPr>
          <a:xfrm>
            <a:off x="1098132" y="832409"/>
            <a:ext cx="10013573" cy="893521"/>
          </a:xfrm>
        </p:spPr>
        <p:txBody>
          <a:bodyPr/>
          <a:lstStyle/>
          <a:p>
            <a:r>
              <a:rPr lang="en-US" sz="2800"/>
              <a:t>*NEW* Updated DOJ Guidance on Corporate Compliance Programs </a:t>
            </a:r>
          </a:p>
        </p:txBody>
      </p:sp>
    </p:spTree>
    <p:extLst>
      <p:ext uri="{BB962C8B-B14F-4D97-AF65-F5344CB8AC3E}">
        <p14:creationId xmlns:p14="http://schemas.microsoft.com/office/powerpoint/2010/main" val="74309892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063F2C-C3BE-7B11-A8A7-8D0C8A354C80}"/>
              </a:ext>
            </a:extLst>
          </p:cNvPr>
          <p:cNvSpPr>
            <a:spLocks noGrp="1"/>
          </p:cNvSpPr>
          <p:nvPr>
            <p:ph type="body" sz="quarter" idx="11"/>
          </p:nvPr>
        </p:nvSpPr>
        <p:spPr>
          <a:xfrm>
            <a:off x="1086242" y="2254499"/>
            <a:ext cx="10013572" cy="4605566"/>
          </a:xfrm>
        </p:spPr>
        <p:txBody>
          <a:bodyPr vert="horz" lIns="91440" tIns="45720" rIns="91440" bIns="45720" rtlCol="0">
            <a:normAutofit/>
          </a:bodyPr>
          <a:lstStyle/>
          <a:p>
            <a:pPr marL="228600" indent="-228600" defTabSz="914400"/>
            <a:r>
              <a:rPr lang="en-US" sz="2600">
                <a:solidFill>
                  <a:srgbClr val="202C41"/>
                </a:solidFill>
                <a:latin typeface="Trebuchet MS" panose="020B0703020202090204" pitchFamily="34" charset="0"/>
              </a:rPr>
              <a:t>NHOs, Tribes, &amp; ANCs have two different exceptions or exemptions from the general affiliation rules: one that applies for purposes of the 8(a) program, and a more limited exception that applies for the “small business” set-aside program</a:t>
            </a:r>
          </a:p>
          <a:p>
            <a:pPr lvl="1"/>
            <a:r>
              <a:rPr lang="en-US"/>
              <a:t>In both cases, these exceptions only apply to the NHO, Tribe or ANC and other entities owned by the particular NHO, Tribe or ANC </a:t>
            </a:r>
          </a:p>
          <a:p>
            <a:pPr lvl="1"/>
            <a:r>
              <a:rPr lang="en-US"/>
              <a:t>They do not create any exception for affiliation with third parties – including individual tribal members or ANC shareholders</a:t>
            </a:r>
          </a:p>
          <a:p>
            <a:pPr marL="228600" indent="-228600" defTabSz="914400"/>
            <a:endParaRPr lang="en-US" sz="2600">
              <a:solidFill>
                <a:srgbClr val="202C41"/>
              </a:solidFill>
              <a:latin typeface="Trebuchet MS" panose="020B0703020202090204" pitchFamily="34" charset="0"/>
            </a:endParaRPr>
          </a:p>
        </p:txBody>
      </p:sp>
      <p:sp>
        <p:nvSpPr>
          <p:cNvPr id="8" name="Text Placeholder 7">
            <a:extLst>
              <a:ext uri="{FF2B5EF4-FFF2-40B4-BE49-F238E27FC236}">
                <a16:creationId xmlns:a16="http://schemas.microsoft.com/office/drawing/2014/main" id="{8BF299F2-F991-1838-99BE-24D31156E6DD}"/>
              </a:ext>
            </a:extLst>
          </p:cNvPr>
          <p:cNvSpPr>
            <a:spLocks noGrp="1"/>
          </p:cNvSpPr>
          <p:nvPr>
            <p:ph type="body" sz="quarter" idx="10"/>
          </p:nvPr>
        </p:nvSpPr>
        <p:spPr/>
        <p:txBody>
          <a:bodyPr>
            <a:normAutofit fontScale="77500" lnSpcReduction="20000"/>
          </a:bodyPr>
          <a:lstStyle/>
          <a:p>
            <a:r>
              <a:rPr lang="en-US" sz="4000">
                <a:latin typeface="Trebuchet MS" panose="020B0603020202020204" pitchFamily="34" charset="0"/>
              </a:rPr>
              <a:t>Affiliation exemptions applicable to Tribes and ANCs</a:t>
            </a:r>
          </a:p>
        </p:txBody>
      </p:sp>
    </p:spTree>
    <p:extLst>
      <p:ext uri="{BB962C8B-B14F-4D97-AF65-F5344CB8AC3E}">
        <p14:creationId xmlns:p14="http://schemas.microsoft.com/office/powerpoint/2010/main" val="77568544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A276-375F-8FE4-ABCA-68E260D89425}"/>
              </a:ext>
            </a:extLst>
          </p:cNvPr>
          <p:cNvSpPr>
            <a:spLocks noGrp="1"/>
          </p:cNvSpPr>
          <p:nvPr>
            <p:ph type="body" sz="quarter" idx="11"/>
          </p:nvPr>
        </p:nvSpPr>
        <p:spPr>
          <a:xfrm>
            <a:off x="1007220" y="2101145"/>
            <a:ext cx="10013572" cy="4605566"/>
          </a:xfrm>
        </p:spPr>
        <p:txBody>
          <a:bodyPr vert="horz" lIns="91440" tIns="45720" rIns="91440" bIns="45720" rtlCol="0">
            <a:normAutofit/>
          </a:bodyPr>
          <a:lstStyle/>
          <a:p>
            <a:pPr marL="228600" indent="-228600" defTabSz="914400"/>
            <a:r>
              <a:rPr lang="en-US" sz="2600">
                <a:solidFill>
                  <a:srgbClr val="202C41"/>
                </a:solidFill>
                <a:latin typeface="Trebuchet MS" panose="020B0703020202090204" pitchFamily="34" charset="0"/>
              </a:rPr>
              <a:t>Subsidiaries of Tribes are exempt from general affiliation as between their parent and other entities owned and controlled by the Tribal parent </a:t>
            </a:r>
          </a:p>
          <a:p>
            <a:pPr lvl="1"/>
            <a:r>
              <a:rPr lang="en-US"/>
              <a:t>13 CFR 124.109(c)(2)(iii)</a:t>
            </a:r>
          </a:p>
          <a:p>
            <a:pPr marL="228600" indent="-228600" defTabSz="914400"/>
            <a:r>
              <a:rPr lang="en-US" sz="2600">
                <a:solidFill>
                  <a:srgbClr val="202C41"/>
                </a:solidFill>
                <a:latin typeface="Trebuchet MS" panose="020B0703020202090204" pitchFamily="34" charset="0"/>
              </a:rPr>
              <a:t>This includes sister companies and holding companies</a:t>
            </a:r>
          </a:p>
          <a:p>
            <a:pPr marL="228600" indent="-228600" defTabSz="914400"/>
            <a:r>
              <a:rPr lang="en-US" sz="2600">
                <a:solidFill>
                  <a:srgbClr val="202C41"/>
                </a:solidFill>
                <a:latin typeface="Trebuchet MS" panose="020B0703020202090204" pitchFamily="34" charset="0"/>
              </a:rPr>
              <a:t>This exemption is fairly absolute for purposes of 8(a) program and 8(a) set-aside contract eligibility (but there are other eligibility requirements that serve to limit the interconnectedness of tribal subsidiaries)</a:t>
            </a:r>
          </a:p>
          <a:p>
            <a:pPr marL="228600" indent="-228600" defTabSz="914400"/>
            <a:endParaRPr lang="en-US" sz="2600">
              <a:solidFill>
                <a:srgbClr val="202C41"/>
              </a:solidFill>
              <a:latin typeface="Trebuchet MS" panose="020B0703020202090204" pitchFamily="34" charset="0"/>
            </a:endParaRPr>
          </a:p>
        </p:txBody>
      </p:sp>
      <p:sp>
        <p:nvSpPr>
          <p:cNvPr id="3" name="Content Placeholder 2"/>
          <p:cNvSpPr>
            <a:spLocks noGrp="1"/>
          </p:cNvSpPr>
          <p:nvPr>
            <p:ph type="body" sz="quarter" idx="10"/>
          </p:nvPr>
        </p:nvSpPr>
        <p:spPr/>
        <p:txBody>
          <a:bodyPr>
            <a:normAutofit fontScale="85000" lnSpcReduction="10000"/>
          </a:bodyPr>
          <a:lstStyle/>
          <a:p>
            <a:r>
              <a:rPr lang="en-US"/>
              <a:t>Tribal exemption from affiliation in the 8(a) program</a:t>
            </a:r>
            <a:endParaRPr lang="en-US" dirty="0"/>
          </a:p>
        </p:txBody>
      </p:sp>
    </p:spTree>
    <p:extLst>
      <p:ext uri="{BB962C8B-B14F-4D97-AF65-F5344CB8AC3E}">
        <p14:creationId xmlns:p14="http://schemas.microsoft.com/office/powerpoint/2010/main" val="338591512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EEEF90-66CF-F97A-06C7-39ED2DEE9616}"/>
              </a:ext>
            </a:extLst>
          </p:cNvPr>
          <p:cNvSpPr>
            <a:spLocks noGrp="1"/>
          </p:cNvSpPr>
          <p:nvPr>
            <p:ph type="body" sz="quarter" idx="11"/>
          </p:nvPr>
        </p:nvSpPr>
        <p:spPr>
          <a:xfrm>
            <a:off x="1086242" y="2078568"/>
            <a:ext cx="10013572" cy="4605566"/>
          </a:xfrm>
        </p:spPr>
        <p:txBody>
          <a:bodyPr vert="horz" lIns="91440" tIns="45720" rIns="91440" bIns="45720" rtlCol="0">
            <a:normAutofit/>
          </a:bodyPr>
          <a:lstStyle/>
          <a:p>
            <a:pPr marL="228600" indent="-228600" defTabSz="914400"/>
            <a:r>
              <a:rPr lang="en-US" sz="2600">
                <a:solidFill>
                  <a:srgbClr val="202C41"/>
                </a:solidFill>
                <a:latin typeface="Trebuchet MS" panose="020B0703020202090204" pitchFamily="34" charset="0"/>
              </a:rPr>
              <a:t>For purposes of the 8(a) program, a tribally-owned firm’s size is determined independently without regard to its affiliation with the Tribe, any entity of the tribal government, or any other business enterprise owned by the Tribe, unless …</a:t>
            </a:r>
          </a:p>
          <a:p>
            <a:pPr lvl="1"/>
            <a:r>
              <a:rPr lang="en-US"/>
              <a:t>The Administrator determines that one or more such tribally-owned business concerns have obtained, or are likely to obtain, a substantial unfair competitive advantage within an industry category  </a:t>
            </a:r>
          </a:p>
          <a:p>
            <a:pPr lvl="1"/>
            <a:r>
              <a:rPr lang="en-US"/>
              <a:t>SBA has never made such a determination</a:t>
            </a:r>
          </a:p>
          <a:p>
            <a:pPr marL="228600" indent="-228600" defTabSz="914400"/>
            <a:endParaRPr lang="en-US" sz="2600">
              <a:solidFill>
                <a:srgbClr val="202C41"/>
              </a:solidFill>
              <a:latin typeface="Trebuchet MS" panose="020B0703020202090204" pitchFamily="34" charset="0"/>
            </a:endParaRPr>
          </a:p>
        </p:txBody>
      </p:sp>
      <p:sp>
        <p:nvSpPr>
          <p:cNvPr id="3" name="Content Placeholder 2"/>
          <p:cNvSpPr>
            <a:spLocks noGrp="1"/>
          </p:cNvSpPr>
          <p:nvPr>
            <p:ph type="body" sz="quarter" idx="10"/>
          </p:nvPr>
        </p:nvSpPr>
        <p:spPr/>
        <p:txBody>
          <a:bodyPr>
            <a:normAutofit fontScale="70000" lnSpcReduction="20000"/>
          </a:bodyPr>
          <a:lstStyle/>
          <a:p>
            <a:r>
              <a:rPr lang="en-US"/>
              <a:t>Tribal exemption from affiliation only within the 8(a) program</a:t>
            </a:r>
            <a:endParaRPr lang="en-US" dirty="0"/>
          </a:p>
        </p:txBody>
      </p:sp>
    </p:spTree>
    <p:extLst>
      <p:ext uri="{BB962C8B-B14F-4D97-AF65-F5344CB8AC3E}">
        <p14:creationId xmlns:p14="http://schemas.microsoft.com/office/powerpoint/2010/main" val="50204209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1F0968-55BE-3CFB-694F-73E4B32B76BB}"/>
              </a:ext>
            </a:extLst>
          </p:cNvPr>
          <p:cNvSpPr>
            <a:spLocks noGrp="1"/>
          </p:cNvSpPr>
          <p:nvPr>
            <p:ph type="body" sz="quarter" idx="11"/>
          </p:nvPr>
        </p:nvSpPr>
        <p:spPr>
          <a:xfrm>
            <a:off x="1086241" y="1888266"/>
            <a:ext cx="10013572" cy="4076351"/>
          </a:xfrm>
        </p:spPr>
        <p:txBody>
          <a:bodyPr vert="horz" lIns="91440" tIns="45720" rIns="91440" bIns="45720" rtlCol="0">
            <a:normAutofit fontScale="92500" lnSpcReduction="20000"/>
          </a:bodyPr>
          <a:lstStyle/>
          <a:p>
            <a:pPr marL="228600" indent="-228600" defTabSz="914400"/>
            <a:r>
              <a:rPr lang="en-US" sz="2600">
                <a:solidFill>
                  <a:srgbClr val="202C41"/>
                </a:solidFill>
                <a:latin typeface="Trebuchet MS" panose="020B0703020202090204" pitchFamily="34" charset="0"/>
              </a:rPr>
              <a:t>There is a narrower exemption from general affiliation when the subsidiary is pursuing and performing non-8(a) set-aside procurements (i.e., small business set-asides).</a:t>
            </a:r>
          </a:p>
          <a:p>
            <a:pPr marL="228600" indent="-228600" defTabSz="914400"/>
            <a:r>
              <a:rPr lang="en-US" sz="2600">
                <a:solidFill>
                  <a:srgbClr val="202C41"/>
                </a:solidFill>
                <a:latin typeface="Trebuchet MS" panose="020B0703020202090204" pitchFamily="34" charset="0"/>
              </a:rPr>
              <a:t>For small business set-asides, the affiliation exemption only allows for </a:t>
            </a:r>
          </a:p>
          <a:p>
            <a:pPr lvl="1"/>
            <a:r>
              <a:rPr lang="en-US"/>
              <a:t>common ownership, </a:t>
            </a:r>
          </a:p>
          <a:p>
            <a:pPr lvl="1"/>
            <a:r>
              <a:rPr lang="en-US"/>
              <a:t>common management, and </a:t>
            </a:r>
          </a:p>
          <a:p>
            <a:pPr lvl="1"/>
            <a:r>
              <a:rPr lang="en-US"/>
              <a:t>common administrative services, provided “adequate payment” is received for those services.</a:t>
            </a:r>
          </a:p>
          <a:p>
            <a:pPr marL="228600" indent="-228600" defTabSz="914400"/>
            <a:r>
              <a:rPr lang="en-US" sz="2600">
                <a:solidFill>
                  <a:srgbClr val="202C41"/>
                </a:solidFill>
                <a:latin typeface="Trebuchet MS" panose="020B0703020202090204" pitchFamily="34" charset="0"/>
              </a:rPr>
              <a:t>The SBA regulations note that affiliation between ANC subsidiaries can be found for “other reasons” in the context of small business status.</a:t>
            </a:r>
          </a:p>
          <a:p>
            <a:pPr marL="228600" indent="-228600" defTabSz="914400"/>
            <a:r>
              <a:rPr lang="en-US" sz="2600">
                <a:solidFill>
                  <a:srgbClr val="202C41"/>
                </a:solidFill>
                <a:latin typeface="Trebuchet MS" panose="020B0703020202090204" pitchFamily="34" charset="0"/>
              </a:rPr>
              <a:t>But common management and oversight provide a great deal of latitude.</a:t>
            </a:r>
          </a:p>
        </p:txBody>
      </p:sp>
      <p:sp>
        <p:nvSpPr>
          <p:cNvPr id="3" name="Content Placeholder 2"/>
          <p:cNvSpPr>
            <a:spLocks noGrp="1"/>
          </p:cNvSpPr>
          <p:nvPr>
            <p:ph type="body" sz="quarter" idx="10"/>
          </p:nvPr>
        </p:nvSpPr>
        <p:spPr/>
        <p:txBody>
          <a:bodyPr vert="horz" lIns="91440" tIns="45720" rIns="91440" bIns="45720" rtlCol="0">
            <a:noAutofit/>
          </a:bodyPr>
          <a:lstStyle/>
          <a:p>
            <a:r>
              <a:rPr lang="en-US"/>
              <a:t>Tribal exemption from affiliation for “small business set-asides” </a:t>
            </a:r>
            <a:endParaRPr lang="en-US" dirty="0"/>
          </a:p>
        </p:txBody>
      </p:sp>
    </p:spTree>
    <p:extLst>
      <p:ext uri="{BB962C8B-B14F-4D97-AF65-F5344CB8AC3E}">
        <p14:creationId xmlns:p14="http://schemas.microsoft.com/office/powerpoint/2010/main" val="4119879494"/>
      </p:ext>
    </p:extLst>
  </p:cSld>
  <p:clrMapOvr>
    <a:overrideClrMapping bg1="lt1" tx1="dk1" bg2="lt2" tx2="dk2" accent1="accent1" accent2="accent2" accent3="accent3" accent4="accent4" accent5="accent5" accent6="accent6" hlink="hlink" folHlink="folHlink"/>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64072F-08D5-62FD-5F09-F654345333B5}"/>
              </a:ext>
            </a:extLst>
          </p:cNvPr>
          <p:cNvSpPr>
            <a:spLocks noGrp="1"/>
          </p:cNvSpPr>
          <p:nvPr>
            <p:ph type="body" sz="quarter" idx="11"/>
          </p:nvPr>
        </p:nvSpPr>
        <p:spPr/>
        <p:txBody>
          <a:bodyPr vert="horz" lIns="91440" tIns="45720" rIns="91440" bIns="45720" rtlCol="0">
            <a:normAutofit/>
          </a:bodyPr>
          <a:lstStyle/>
          <a:p>
            <a:pPr marL="228600" indent="-228600" defTabSz="914400"/>
            <a:r>
              <a:rPr lang="en-US" sz="2600">
                <a:solidFill>
                  <a:srgbClr val="202C41"/>
                </a:solidFill>
                <a:latin typeface="Trebuchet MS" panose="020B0703020202090204" pitchFamily="34" charset="0"/>
              </a:rPr>
              <a:t>Common ownership &amp; common management are fairly clearly defined, but what about “administrative services?”</a:t>
            </a:r>
          </a:p>
          <a:p>
            <a:pPr marL="228600" indent="-228600" defTabSz="914400"/>
            <a:r>
              <a:rPr lang="en-US" sz="2600">
                <a:solidFill>
                  <a:srgbClr val="202C41"/>
                </a:solidFill>
                <a:latin typeface="Trebuchet MS" panose="020B0703020202090204" pitchFamily="34" charset="0"/>
              </a:rPr>
              <a:t>SBA has grappled with the question of what are eligible “administrative services”?</a:t>
            </a:r>
          </a:p>
          <a:p>
            <a:pPr marL="228600" indent="-228600" defTabSz="914400"/>
            <a:r>
              <a:rPr lang="en-US" sz="2600">
                <a:solidFill>
                  <a:srgbClr val="202C41"/>
                </a:solidFill>
                <a:latin typeface="Trebuchet MS" panose="020B0703020202090204" pitchFamily="34" charset="0"/>
              </a:rPr>
              <a:t>SBA provided a definition of this term, along with a new term, “contract administration” services, in a relatively recent re-write of its regulations</a:t>
            </a:r>
          </a:p>
        </p:txBody>
      </p:sp>
      <p:sp>
        <p:nvSpPr>
          <p:cNvPr id="3" name="Content Placeholder 2"/>
          <p:cNvSpPr>
            <a:spLocks noGrp="1"/>
          </p:cNvSpPr>
          <p:nvPr>
            <p:ph type="body" sz="quarter" idx="10"/>
          </p:nvPr>
        </p:nvSpPr>
        <p:spPr/>
        <p:txBody>
          <a:bodyPr vert="horz" lIns="91440" tIns="45720" rIns="91440" bIns="45720" rtlCol="0">
            <a:noAutofit/>
          </a:bodyPr>
          <a:lstStyle/>
          <a:p>
            <a:r>
              <a:rPr lang="en-US"/>
              <a:t>Common administrative services </a:t>
            </a:r>
            <a:endParaRPr lang="en-US" dirty="0"/>
          </a:p>
        </p:txBody>
      </p:sp>
    </p:spTree>
    <p:extLst>
      <p:ext uri="{BB962C8B-B14F-4D97-AF65-F5344CB8AC3E}">
        <p14:creationId xmlns:p14="http://schemas.microsoft.com/office/powerpoint/2010/main" val="265849224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E7620F-8AA0-82D1-CBE7-CACA91682F5D}"/>
              </a:ext>
            </a:extLst>
          </p:cNvPr>
          <p:cNvSpPr>
            <a:spLocks noGrp="1"/>
          </p:cNvSpPr>
          <p:nvPr>
            <p:ph type="body" sz="quarter" idx="11"/>
          </p:nvPr>
        </p:nvSpPr>
        <p:spPr/>
        <p:txBody>
          <a:bodyPr vert="horz" lIns="91440" tIns="45720" rIns="91440" bIns="45720" rtlCol="0">
            <a:normAutofit/>
          </a:bodyPr>
          <a:lstStyle/>
          <a:p>
            <a:pPr marL="228600" indent="-228600" defTabSz="914400"/>
            <a:r>
              <a:rPr lang="en-US" sz="2600">
                <a:solidFill>
                  <a:srgbClr val="202C41"/>
                </a:solidFill>
                <a:latin typeface="Trebuchet MS" panose="020B0703020202090204" pitchFamily="34" charset="0"/>
              </a:rPr>
              <a:t>SBA has now defined “common administrative services” for purposes of affiliation outside the 8(a) program </a:t>
            </a:r>
          </a:p>
          <a:p>
            <a:pPr lvl="1"/>
            <a:r>
              <a:rPr lang="en-US"/>
              <a:t>Common administrative services which are subject to the exception from affiliation include bookkeeping, payroll, recruiting, other human resource support, cleaning services, and other duties which are otherwise unrelated to contract performance or management and can be reasonably pooled or otherwise performed by a holding company or parent entity without interfering with the control of the subject firm</a:t>
            </a:r>
          </a:p>
        </p:txBody>
      </p:sp>
      <p:sp>
        <p:nvSpPr>
          <p:cNvPr id="3" name="Content Placeholder 2"/>
          <p:cNvSpPr>
            <a:spLocks noGrp="1"/>
          </p:cNvSpPr>
          <p:nvPr>
            <p:ph type="body" sz="quarter" idx="10"/>
          </p:nvPr>
        </p:nvSpPr>
        <p:spPr/>
        <p:txBody>
          <a:bodyPr/>
          <a:lstStyle/>
          <a:p>
            <a:r>
              <a:rPr lang="en-US"/>
              <a:t>Common administrative services</a:t>
            </a:r>
            <a:endParaRPr lang="en-US" dirty="0"/>
          </a:p>
        </p:txBody>
      </p:sp>
    </p:spTree>
    <p:extLst>
      <p:ext uri="{BB962C8B-B14F-4D97-AF65-F5344CB8AC3E}">
        <p14:creationId xmlns:p14="http://schemas.microsoft.com/office/powerpoint/2010/main" val="1923708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41A247-9E51-986E-DD74-EDF396D8857F}"/>
              </a:ext>
            </a:extLst>
          </p:cNvPr>
          <p:cNvSpPr>
            <a:spLocks noGrp="1"/>
          </p:cNvSpPr>
          <p:nvPr>
            <p:ph type="body" sz="quarter" idx="11"/>
          </p:nvPr>
        </p:nvSpPr>
        <p:spPr/>
        <p:txBody>
          <a:bodyPr vert="horz" lIns="91440" tIns="45720" rIns="91440" bIns="45720" rtlCol="0">
            <a:normAutofit lnSpcReduction="10000"/>
          </a:bodyPr>
          <a:lstStyle/>
          <a:p>
            <a:pPr marL="228600" indent="-228600" defTabSz="914400"/>
            <a:r>
              <a:rPr lang="en-US" sz="2600">
                <a:solidFill>
                  <a:srgbClr val="202C41"/>
                </a:solidFill>
                <a:latin typeface="Trebuchet MS" panose="020B0703020202090204" pitchFamily="34" charset="0"/>
              </a:rPr>
              <a:t>Contract administration services that encompass actual and direct day-to-day oversight and control of the performance of a contract/project are not common administrative services</a:t>
            </a:r>
          </a:p>
          <a:p>
            <a:pPr marL="228600" indent="-228600" defTabSz="914400"/>
            <a:r>
              <a:rPr lang="en-US" sz="2600">
                <a:solidFill>
                  <a:srgbClr val="202C41"/>
                </a:solidFill>
                <a:latin typeface="Trebuchet MS" panose="020B0703020202090204" pitchFamily="34" charset="0"/>
              </a:rPr>
              <a:t>For example, negotiating directly with the government agency regarding proposal terms, contract terms, scope and modifications, project scheduling, hiring and firing employees, and overall responsibility for the day-to-day and overall project and contract completion are contract administration services that would not qualify as “Common Administrative Services”</a:t>
            </a:r>
          </a:p>
          <a:p>
            <a:pPr marL="228600" indent="-228600" defTabSz="914400"/>
            <a:r>
              <a:rPr lang="en-US" sz="2600">
                <a:solidFill>
                  <a:srgbClr val="202C41"/>
                </a:solidFill>
                <a:latin typeface="Trebuchet MS" panose="020B0703020202090204" pitchFamily="34" charset="0"/>
              </a:rPr>
              <a:t>Contract administration services which do NOT qualify as common administrative services generally must be performed by the subsidiary’s employees/management.</a:t>
            </a:r>
          </a:p>
        </p:txBody>
      </p:sp>
      <p:sp>
        <p:nvSpPr>
          <p:cNvPr id="3" name="Content Placeholder 2"/>
          <p:cNvSpPr>
            <a:spLocks noGrp="1"/>
          </p:cNvSpPr>
          <p:nvPr>
            <p:ph type="body" sz="quarter" idx="10"/>
          </p:nvPr>
        </p:nvSpPr>
        <p:spPr/>
        <p:txBody>
          <a:bodyPr>
            <a:normAutofit/>
          </a:bodyPr>
          <a:lstStyle/>
          <a:p>
            <a:r>
              <a:rPr lang="en-US"/>
              <a:t>Contract administration services</a:t>
            </a:r>
            <a:endParaRPr lang="en-US" dirty="0"/>
          </a:p>
        </p:txBody>
      </p:sp>
    </p:spTree>
    <p:extLst>
      <p:ext uri="{BB962C8B-B14F-4D97-AF65-F5344CB8AC3E}">
        <p14:creationId xmlns:p14="http://schemas.microsoft.com/office/powerpoint/2010/main" val="94068642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90A760-C701-6E7B-64BB-EAF37533A37B}"/>
              </a:ext>
            </a:extLst>
          </p:cNvPr>
          <p:cNvSpPr>
            <a:spLocks noGrp="1"/>
          </p:cNvSpPr>
          <p:nvPr>
            <p:ph type="body" sz="quarter" idx="11"/>
          </p:nvPr>
        </p:nvSpPr>
        <p:spPr/>
        <p:txBody>
          <a:bodyPr vert="horz" lIns="91440" tIns="45720" rIns="91440" bIns="45720" rtlCol="0">
            <a:normAutofit lnSpcReduction="10000"/>
          </a:bodyPr>
          <a:lstStyle/>
          <a:p>
            <a:pPr marL="228600" indent="-228600" defTabSz="914400"/>
            <a:r>
              <a:rPr lang="en-US" sz="2600">
                <a:solidFill>
                  <a:srgbClr val="202C41"/>
                </a:solidFill>
                <a:latin typeface="Trebuchet MS" panose="020B0703020202090204" pitchFamily="34" charset="0"/>
              </a:rPr>
              <a:t>Contract administration services that encompass actual and direct day-to-day oversight and control of the performance of a contract/project are not common administrative services</a:t>
            </a:r>
          </a:p>
          <a:p>
            <a:pPr marL="228600" indent="-228600" defTabSz="914400"/>
            <a:r>
              <a:rPr lang="en-US" sz="2600">
                <a:solidFill>
                  <a:srgbClr val="202C41"/>
                </a:solidFill>
                <a:latin typeface="Trebuchet MS" panose="020B0703020202090204" pitchFamily="34" charset="0"/>
              </a:rPr>
              <a:t>For example, negotiating directly with the government agency regarding proposal terms, contract terms, scope and modifications, project scheduling, hiring and firing employees, and overall responsibility for the day-to-day and overall project and contract completion are contract administration services that would not qualify as “Common Administrative Services”</a:t>
            </a:r>
          </a:p>
          <a:p>
            <a:pPr marL="228600" indent="-228600" defTabSz="914400"/>
            <a:r>
              <a:rPr lang="en-US" sz="2600">
                <a:solidFill>
                  <a:srgbClr val="202C41"/>
                </a:solidFill>
                <a:latin typeface="Trebuchet MS" panose="020B0703020202090204" pitchFamily="34" charset="0"/>
              </a:rPr>
              <a:t>Contract administration services which do NOT qualify as common administrative services generally must be performed by the subsidiary’s employees/management.</a:t>
            </a:r>
          </a:p>
        </p:txBody>
      </p:sp>
      <p:sp>
        <p:nvSpPr>
          <p:cNvPr id="3" name="Content Placeholder 2"/>
          <p:cNvSpPr>
            <a:spLocks noGrp="1"/>
          </p:cNvSpPr>
          <p:nvPr>
            <p:ph type="body" sz="quarter" idx="10"/>
          </p:nvPr>
        </p:nvSpPr>
        <p:spPr/>
        <p:txBody>
          <a:bodyPr>
            <a:normAutofit/>
          </a:bodyPr>
          <a:lstStyle/>
          <a:p>
            <a:r>
              <a:rPr lang="en-US"/>
              <a:t>Contract administration services</a:t>
            </a:r>
            <a:endParaRPr lang="en-US" dirty="0"/>
          </a:p>
        </p:txBody>
      </p:sp>
    </p:spTree>
    <p:extLst>
      <p:ext uri="{BB962C8B-B14F-4D97-AF65-F5344CB8AC3E}">
        <p14:creationId xmlns:p14="http://schemas.microsoft.com/office/powerpoint/2010/main" val="302913691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6E73C9-A438-7A31-0FF2-0FC5197AC81C}"/>
              </a:ext>
            </a:extLst>
          </p:cNvPr>
          <p:cNvSpPr>
            <a:spLocks noGrp="1"/>
          </p:cNvSpPr>
          <p:nvPr>
            <p:ph type="body" sz="quarter" idx="11"/>
          </p:nvPr>
        </p:nvSpPr>
        <p:spPr/>
        <p:txBody>
          <a:bodyPr vert="horz" lIns="91440" tIns="45720" rIns="91440" bIns="45720" rtlCol="0">
            <a:normAutofit/>
          </a:bodyPr>
          <a:lstStyle/>
          <a:p>
            <a:pPr marL="228600" indent="-228600" defTabSz="914400"/>
            <a:r>
              <a:rPr lang="en-US" sz="2600">
                <a:solidFill>
                  <a:srgbClr val="202C41"/>
                </a:solidFill>
                <a:latin typeface="Trebuchet MS" panose="020B0703020202090204" pitchFamily="34" charset="0"/>
              </a:rPr>
              <a:t>Contract-related services that might constitute “administrative services” covered by the affiliation exception</a:t>
            </a:r>
          </a:p>
          <a:p>
            <a:pPr lvl="1"/>
            <a:r>
              <a:rPr lang="en-US"/>
              <a:t>Contract administration services that are administrative in nature would fall within the exception to affiliation.  For example:</a:t>
            </a:r>
          </a:p>
          <a:p>
            <a:pPr lvl="2"/>
            <a:r>
              <a:rPr lang="en-US"/>
              <a:t>Record retention not related to a specific contract (e.g., employee time and attendance records)</a:t>
            </a:r>
          </a:p>
          <a:p>
            <a:pPr lvl="2"/>
            <a:r>
              <a:rPr lang="en-US"/>
              <a:t>Maintenance of databases for awarded contracts</a:t>
            </a:r>
          </a:p>
          <a:p>
            <a:pPr lvl="2"/>
            <a:r>
              <a:rPr lang="en-US"/>
              <a:t>Monitoring of regulatory compliance, template development, and assisting accounting with invoice preparation as needed</a:t>
            </a:r>
          </a:p>
          <a:p>
            <a:pPr lvl="2"/>
            <a:r>
              <a:rPr lang="en-US"/>
              <a:t>Administration of an ethics and compliance program and mandatory disclosure reporting</a:t>
            </a:r>
          </a:p>
        </p:txBody>
      </p:sp>
      <p:sp>
        <p:nvSpPr>
          <p:cNvPr id="3" name="Content Placeholder 2"/>
          <p:cNvSpPr>
            <a:spLocks noGrp="1"/>
          </p:cNvSpPr>
          <p:nvPr>
            <p:ph type="body" sz="quarter" idx="10"/>
          </p:nvPr>
        </p:nvSpPr>
        <p:spPr/>
        <p:txBody>
          <a:bodyPr>
            <a:normAutofit/>
          </a:bodyPr>
          <a:lstStyle/>
          <a:p>
            <a:r>
              <a:rPr lang="en-US"/>
              <a:t>Contract administration services</a:t>
            </a:r>
            <a:endParaRPr lang="en-US" dirty="0"/>
          </a:p>
        </p:txBody>
      </p:sp>
    </p:spTree>
    <p:extLst>
      <p:ext uri="{BB962C8B-B14F-4D97-AF65-F5344CB8AC3E}">
        <p14:creationId xmlns:p14="http://schemas.microsoft.com/office/powerpoint/2010/main" val="358159741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FBFD4-AAD0-D647-4078-3B15B0C094EC}"/>
              </a:ext>
            </a:extLst>
          </p:cNvPr>
          <p:cNvSpPr>
            <a:spLocks noGrp="1"/>
          </p:cNvSpPr>
          <p:nvPr>
            <p:ph type="body" sz="quarter" idx="11"/>
          </p:nvPr>
        </p:nvSpPr>
        <p:spPr>
          <a:xfrm>
            <a:off x="1086242" y="1929007"/>
            <a:ext cx="10013572" cy="4111659"/>
          </a:xfrm>
        </p:spPr>
        <p:txBody>
          <a:bodyPr vert="horz" lIns="91440" tIns="45720" rIns="91440" bIns="45720" rtlCol="0">
            <a:normAutofit/>
          </a:bodyPr>
          <a:lstStyle/>
          <a:p>
            <a:pPr marL="228600" indent="-228600" defTabSz="914400"/>
            <a:r>
              <a:rPr lang="en-US" sz="2600">
                <a:solidFill>
                  <a:srgbClr val="202C41"/>
                </a:solidFill>
                <a:latin typeface="Trebuchet MS" panose="020B0703020202090204" pitchFamily="34" charset="0"/>
              </a:rPr>
              <a:t>SBA amended regulations address shared business development services by entity-owned concerns and the extent to which such services fall under the “administrative services” exception to affiliation  </a:t>
            </a:r>
          </a:p>
          <a:p>
            <a:pPr marL="228600" indent="-228600" defTabSz="914400"/>
            <a:r>
              <a:rPr lang="en-US" sz="2600">
                <a:solidFill>
                  <a:srgbClr val="202C41"/>
                </a:solidFill>
                <a:latin typeface="Trebuchet MS" panose="020B0703020202090204" pitchFamily="34" charset="0"/>
              </a:rPr>
              <a:t>SBA has stated that business development services provided to an entity-owned concern by a parent or holding company may fall within the definition of common administrative services</a:t>
            </a:r>
          </a:p>
        </p:txBody>
      </p:sp>
      <p:sp>
        <p:nvSpPr>
          <p:cNvPr id="3" name="Content Placeholder 2"/>
          <p:cNvSpPr>
            <a:spLocks noGrp="1"/>
          </p:cNvSpPr>
          <p:nvPr>
            <p:ph type="body" sz="quarter" idx="10"/>
          </p:nvPr>
        </p:nvSpPr>
        <p:spPr/>
        <p:txBody>
          <a:bodyPr>
            <a:normAutofit fontScale="92500"/>
          </a:bodyPr>
          <a:lstStyle/>
          <a:p>
            <a:r>
              <a:rPr lang="en-US"/>
              <a:t>Clarification re: business development support</a:t>
            </a:r>
            <a:endParaRPr lang="en-US" dirty="0"/>
          </a:p>
        </p:txBody>
      </p:sp>
    </p:spTree>
    <p:extLst>
      <p:ext uri="{BB962C8B-B14F-4D97-AF65-F5344CB8AC3E}">
        <p14:creationId xmlns:p14="http://schemas.microsoft.com/office/powerpoint/2010/main" val="3872068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3F9D96-ACE5-639D-28B4-40A6106A3A98}"/>
              </a:ext>
            </a:extLst>
          </p:cNvPr>
          <p:cNvSpPr>
            <a:spLocks noGrp="1"/>
          </p:cNvSpPr>
          <p:nvPr>
            <p:ph type="body" sz="quarter" idx="11"/>
          </p:nvPr>
        </p:nvSpPr>
        <p:spPr/>
        <p:txBody>
          <a:bodyPr/>
          <a:lstStyle/>
          <a:p>
            <a:r>
              <a:rPr lang="en-US"/>
              <a:t>TriMark USA, et al - $48.5M FCA Recovery</a:t>
            </a:r>
          </a:p>
          <a:p>
            <a:r>
              <a:rPr lang="en-US"/>
              <a:t>TriMark &amp; executive improperly obtained/manipulated SDVOSB set-aside contracts through 3 small businesses.</a:t>
            </a:r>
          </a:p>
          <a:p>
            <a:r>
              <a:rPr lang="en-US"/>
              <a:t>Former executive personally liable $100,000 for involvement.</a:t>
            </a:r>
          </a:p>
          <a:p>
            <a:r>
              <a:rPr lang="en-US"/>
              <a:t>Joint investigation/coordination through 9 federal agencies.</a:t>
            </a:r>
          </a:p>
          <a:p>
            <a:r>
              <a:rPr lang="en-US"/>
              <a:t>Conduct = important roadmap for both small &amp; large businesses competing for set-aside contracts. </a:t>
            </a:r>
          </a:p>
          <a:p>
            <a:endParaRPr lang="en-US"/>
          </a:p>
        </p:txBody>
      </p:sp>
      <p:sp>
        <p:nvSpPr>
          <p:cNvPr id="3" name="Content Placeholder 2"/>
          <p:cNvSpPr>
            <a:spLocks noGrp="1"/>
          </p:cNvSpPr>
          <p:nvPr>
            <p:ph type="body" sz="quarter" idx="10"/>
          </p:nvPr>
        </p:nvSpPr>
        <p:spPr/>
        <p:txBody>
          <a:bodyPr/>
          <a:lstStyle/>
          <a:p>
            <a:r>
              <a:rPr lang="en-US"/>
              <a:t>TriMark – Largest Small Biz FCA Recovery</a:t>
            </a:r>
            <a:endParaRPr lang="en-US" dirty="0"/>
          </a:p>
        </p:txBody>
      </p:sp>
    </p:spTree>
    <p:extLst>
      <p:ext uri="{BB962C8B-B14F-4D97-AF65-F5344CB8AC3E}">
        <p14:creationId xmlns:p14="http://schemas.microsoft.com/office/powerpoint/2010/main" val="389737491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7B5C5C-992D-D580-EDA3-68E4EA1078E1}"/>
              </a:ext>
            </a:extLst>
          </p:cNvPr>
          <p:cNvSpPr>
            <a:spLocks noGrp="1"/>
          </p:cNvSpPr>
          <p:nvPr>
            <p:ph type="body" sz="quarter" idx="11"/>
          </p:nvPr>
        </p:nvSpPr>
        <p:spPr>
          <a:xfrm>
            <a:off x="1086242" y="1929007"/>
            <a:ext cx="10013572" cy="4111659"/>
          </a:xfrm>
        </p:spPr>
        <p:txBody>
          <a:bodyPr vert="horz" lIns="91440" tIns="45720" rIns="91440" bIns="45720" rtlCol="0">
            <a:normAutofit/>
          </a:bodyPr>
          <a:lstStyle/>
          <a:p>
            <a:pPr marL="228600" indent="-228600" defTabSz="914400"/>
            <a:r>
              <a:rPr lang="en-US" sz="2600">
                <a:solidFill>
                  <a:srgbClr val="202C41"/>
                </a:solidFill>
                <a:latin typeface="Trebuchet MS" panose="020B0703020202090204" pitchFamily="34" charset="0"/>
              </a:rPr>
              <a:t>SBA notes in the revised rules that the nature and timing of the services must be considered in order to determine whether they may properly be considered within the administrative services exception to affiliation</a:t>
            </a:r>
          </a:p>
          <a:p>
            <a:pPr marL="228600" indent="-228600" defTabSz="914400"/>
            <a:r>
              <a:rPr lang="en-US" sz="2600">
                <a:solidFill>
                  <a:srgbClr val="202C41"/>
                </a:solidFill>
                <a:latin typeface="Trebuchet MS" panose="020B0703020202090204" pitchFamily="34" charset="0"/>
              </a:rPr>
              <a:t>The entity identified as the offeror must be “involved” in the preparation of the proposal especially those tasks or items that are specific to the contract being sought (vs. general background information)</a:t>
            </a:r>
          </a:p>
          <a:p>
            <a:pPr marL="228600" indent="-228600" defTabSz="914400"/>
            <a:r>
              <a:rPr lang="en-US" sz="2600">
                <a:solidFill>
                  <a:srgbClr val="202C41"/>
                </a:solidFill>
                <a:latin typeface="Trebuchet MS" panose="020B0703020202090204" pitchFamily="34" charset="0"/>
              </a:rPr>
              <a:t>Even with the rule changes, this area is still very gray</a:t>
            </a:r>
          </a:p>
          <a:p>
            <a:pPr marL="228600" indent="-228600" defTabSz="914400"/>
            <a:endParaRPr lang="en-US" sz="2600">
              <a:solidFill>
                <a:srgbClr val="202C41"/>
              </a:solidFill>
              <a:latin typeface="Trebuchet MS" panose="020B0703020202090204" pitchFamily="34" charset="0"/>
            </a:endParaRPr>
          </a:p>
          <a:p>
            <a:pPr marL="228600" indent="-228600" defTabSz="914400"/>
            <a:endParaRPr lang="en-US" sz="2600">
              <a:solidFill>
                <a:srgbClr val="202C41"/>
              </a:solidFill>
              <a:latin typeface="Trebuchet MS" panose="020B0703020202090204" pitchFamily="34" charset="0"/>
            </a:endParaRPr>
          </a:p>
        </p:txBody>
      </p:sp>
      <p:sp>
        <p:nvSpPr>
          <p:cNvPr id="3" name="Content Placeholder 2"/>
          <p:cNvSpPr>
            <a:spLocks noGrp="1"/>
          </p:cNvSpPr>
          <p:nvPr>
            <p:ph type="body" sz="quarter" idx="10"/>
          </p:nvPr>
        </p:nvSpPr>
        <p:spPr/>
        <p:txBody>
          <a:bodyPr>
            <a:normAutofit fontScale="92500"/>
          </a:bodyPr>
          <a:lstStyle/>
          <a:p>
            <a:r>
              <a:rPr lang="en-US"/>
              <a:t>Clarification re: business development support</a:t>
            </a:r>
            <a:endParaRPr lang="en-US" dirty="0"/>
          </a:p>
        </p:txBody>
      </p:sp>
    </p:spTree>
    <p:extLst>
      <p:ext uri="{BB962C8B-B14F-4D97-AF65-F5344CB8AC3E}">
        <p14:creationId xmlns:p14="http://schemas.microsoft.com/office/powerpoint/2010/main" val="403502598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67184D-E5AB-88AD-4480-1D5DCA73590C}"/>
              </a:ext>
            </a:extLst>
          </p:cNvPr>
          <p:cNvSpPr>
            <a:spLocks noGrp="1"/>
          </p:cNvSpPr>
          <p:nvPr>
            <p:ph type="body" sz="quarter" idx="11"/>
          </p:nvPr>
        </p:nvSpPr>
        <p:spPr/>
        <p:txBody>
          <a:bodyPr vert="horz" lIns="91440" tIns="45720" rIns="91440" bIns="45720" rtlCol="0">
            <a:normAutofit fontScale="92500" lnSpcReduction="20000"/>
          </a:bodyPr>
          <a:lstStyle/>
          <a:p>
            <a:pPr marL="228600" indent="-228600" defTabSz="914400"/>
            <a:r>
              <a:rPr lang="en-US" sz="2600">
                <a:solidFill>
                  <a:srgbClr val="202C41"/>
                </a:solidFill>
                <a:latin typeface="Trebuchet MS" panose="020B0703020202090204" pitchFamily="34" charset="0"/>
              </a:rPr>
              <a:t>Business concerns owned and controlled by … Tribes … are not considered to be affiliated with other concerns owned by these entities because of their common ownership or common management.  In addition, affiliation will not be found based upon the performance of common administrative services so long as adequate payment is provided for those services.  Affiliation may be found for other reasons.</a:t>
            </a:r>
          </a:p>
          <a:p>
            <a:pPr marL="228600" indent="-228600" defTabSz="914400"/>
            <a:r>
              <a:rPr lang="en-US" sz="2600">
                <a:solidFill>
                  <a:srgbClr val="202C41"/>
                </a:solidFill>
                <a:latin typeface="Trebuchet MS" panose="020B0703020202090204" pitchFamily="34" charset="0"/>
              </a:rPr>
              <a:t>Administrative services vs. “contract administrative services”</a:t>
            </a:r>
          </a:p>
          <a:p>
            <a:pPr lvl="1"/>
            <a:r>
              <a:rPr lang="en-US"/>
              <a:t>“Actual and direct day-to-day oversight and control of the performance of a contract/project”</a:t>
            </a:r>
          </a:p>
          <a:p>
            <a:pPr marL="228600" indent="-228600" defTabSz="914400"/>
            <a:r>
              <a:rPr lang="en-US" sz="2600">
                <a:solidFill>
                  <a:srgbClr val="202C41"/>
                </a:solidFill>
                <a:latin typeface="Trebuchet MS" panose="020B0703020202090204" pitchFamily="34" charset="0"/>
              </a:rPr>
              <a:t>BD </a:t>
            </a:r>
          </a:p>
          <a:p>
            <a:pPr lvl="1"/>
            <a:r>
              <a:rPr lang="en-US"/>
              <a:t>“Efforts at the holding company or parent level to identify possible procurement opportunities for specific subsidiary companies may properly be considered ‘common administrative services’” …</a:t>
            </a:r>
          </a:p>
          <a:p>
            <a:pPr lvl="1"/>
            <a:r>
              <a:rPr lang="en-US"/>
              <a:t>But subsidiary and a representative of the subsidiary must be involved in preparing an appropriate offer</a:t>
            </a:r>
          </a:p>
          <a:p>
            <a:pPr marL="228600" indent="-228600" defTabSz="914400"/>
            <a:endParaRPr lang="en-US" sz="2600">
              <a:solidFill>
                <a:srgbClr val="202C41"/>
              </a:solidFill>
              <a:latin typeface="Trebuchet MS" panose="020B0703020202090204" pitchFamily="34" charset="0"/>
            </a:endParaRPr>
          </a:p>
          <a:p>
            <a:pPr marL="228600" indent="-228600" defTabSz="914400"/>
            <a:endParaRPr lang="en-US" sz="2600">
              <a:solidFill>
                <a:srgbClr val="202C41"/>
              </a:solidFill>
              <a:latin typeface="Trebuchet MS" panose="020B0703020202090204" pitchFamily="34" charset="0"/>
            </a:endParaRPr>
          </a:p>
        </p:txBody>
      </p:sp>
      <p:sp>
        <p:nvSpPr>
          <p:cNvPr id="3" name="Content Placeholder 2"/>
          <p:cNvSpPr>
            <a:spLocks noGrp="1"/>
          </p:cNvSpPr>
          <p:nvPr>
            <p:ph type="body" sz="quarter" idx="10"/>
          </p:nvPr>
        </p:nvSpPr>
        <p:spPr/>
        <p:txBody>
          <a:bodyPr>
            <a:normAutofit/>
          </a:bodyPr>
          <a:lstStyle/>
          <a:p>
            <a:r>
              <a:rPr lang="en-US"/>
              <a:t>Common administrative services: a recap</a:t>
            </a:r>
            <a:endParaRPr lang="en-US" dirty="0"/>
          </a:p>
        </p:txBody>
      </p:sp>
    </p:spTree>
    <p:extLst>
      <p:ext uri="{BB962C8B-B14F-4D97-AF65-F5344CB8AC3E}">
        <p14:creationId xmlns:p14="http://schemas.microsoft.com/office/powerpoint/2010/main" val="214415218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7EE6-ABFD-13F4-561A-15F992364D45}"/>
              </a:ext>
            </a:extLst>
          </p:cNvPr>
          <p:cNvSpPr>
            <a:spLocks noGrp="1"/>
          </p:cNvSpPr>
          <p:nvPr>
            <p:ph type="title"/>
          </p:nvPr>
        </p:nvSpPr>
        <p:spPr>
          <a:xfrm>
            <a:off x="838200" y="2532129"/>
            <a:ext cx="10515600" cy="1325563"/>
          </a:xfrm>
        </p:spPr>
        <p:txBody>
          <a:bodyPr vert="horz" lIns="91440" tIns="45720" rIns="91440" bIns="45720" rtlCol="0">
            <a:normAutofit fontScale="92500"/>
          </a:bodyPr>
          <a:lstStyle/>
          <a:p>
            <a:pPr algn="r">
              <a:spcBef>
                <a:spcPts val="1000"/>
              </a:spcBef>
              <a:buFont typeface="Arial" panose="020B0604020202020204" pitchFamily="34" charset="0"/>
            </a:pPr>
            <a:r>
              <a:rPr lang="en-US" sz="6600" b="1">
                <a:solidFill>
                  <a:srgbClr val="2A347A"/>
                </a:solidFill>
                <a:latin typeface="Georgia" panose="02040502050405020303" pitchFamily="18" charset="0"/>
                <a:ea typeface="Verdana" panose="020B0604030504040204" pitchFamily="34" charset="0"/>
                <a:cs typeface="Calibri" panose="020F0502020204030204" pitchFamily="34" charset="0"/>
              </a:rPr>
              <a:t>QUESTIONS?</a:t>
            </a:r>
          </a:p>
        </p:txBody>
      </p:sp>
    </p:spTree>
    <p:extLst>
      <p:ext uri="{BB962C8B-B14F-4D97-AF65-F5344CB8AC3E}">
        <p14:creationId xmlns:p14="http://schemas.microsoft.com/office/powerpoint/2010/main" val="288219558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AF48C01F-A803-36E5-9F76-2194BE11D714}"/>
              </a:ext>
            </a:extLst>
          </p:cNvPr>
          <p:cNvSpPr>
            <a:spLocks noGrp="1"/>
          </p:cNvSpPr>
          <p:nvPr>
            <p:ph type="body" sz="quarter" idx="12"/>
          </p:nvPr>
        </p:nvSpPr>
        <p:spPr/>
        <p:txBody>
          <a:bodyPr anchor="b">
            <a:normAutofit fontScale="77500" lnSpcReduction="20000"/>
          </a:bodyPr>
          <a:lstStyle/>
          <a:p>
            <a:r>
              <a:rPr lang="en-US" b="1"/>
              <a:t>Robert Tompkins, Holland &amp; Knight</a:t>
            </a:r>
          </a:p>
        </p:txBody>
      </p:sp>
      <p:sp>
        <p:nvSpPr>
          <p:cNvPr id="35" name="Text Placeholder 34">
            <a:extLst>
              <a:ext uri="{FF2B5EF4-FFF2-40B4-BE49-F238E27FC236}">
                <a16:creationId xmlns:a16="http://schemas.microsoft.com/office/drawing/2014/main" id="{A51D286D-576B-A34D-BCE6-862E4A3BE7A7}"/>
              </a:ext>
            </a:extLst>
          </p:cNvPr>
          <p:cNvSpPr>
            <a:spLocks noGrp="1"/>
          </p:cNvSpPr>
          <p:nvPr>
            <p:ph type="body" sz="quarter" idx="13"/>
          </p:nvPr>
        </p:nvSpPr>
        <p:spPr/>
        <p:txBody>
          <a:bodyPr>
            <a:normAutofit/>
          </a:bodyPr>
          <a:lstStyle/>
          <a:p>
            <a:r>
              <a:rPr lang="en-US" sz="1800">
                <a:hlinkClick r:id="rId3"/>
              </a:rPr>
              <a:t>Robert.Tompkins@hklaw.com</a:t>
            </a:r>
            <a:endParaRPr lang="en-US" sz="1800"/>
          </a:p>
        </p:txBody>
      </p:sp>
      <p:sp>
        <p:nvSpPr>
          <p:cNvPr id="36" name="Text Placeholder 35">
            <a:extLst>
              <a:ext uri="{FF2B5EF4-FFF2-40B4-BE49-F238E27FC236}">
                <a16:creationId xmlns:a16="http://schemas.microsoft.com/office/drawing/2014/main" id="{8CCAB1ED-BC2F-DF18-90BC-88753353E033}"/>
              </a:ext>
            </a:extLst>
          </p:cNvPr>
          <p:cNvSpPr>
            <a:spLocks noGrp="1"/>
          </p:cNvSpPr>
          <p:nvPr>
            <p:ph type="body" sz="quarter" idx="14"/>
          </p:nvPr>
        </p:nvSpPr>
        <p:spPr/>
        <p:txBody>
          <a:bodyPr>
            <a:normAutofit/>
          </a:bodyPr>
          <a:lstStyle/>
          <a:p>
            <a:r>
              <a:rPr lang="en-US" sz="1800"/>
              <a:t>202.469.5111</a:t>
            </a:r>
          </a:p>
        </p:txBody>
      </p:sp>
      <p:sp>
        <p:nvSpPr>
          <p:cNvPr id="37" name="Text Placeholder 36">
            <a:extLst>
              <a:ext uri="{FF2B5EF4-FFF2-40B4-BE49-F238E27FC236}">
                <a16:creationId xmlns:a16="http://schemas.microsoft.com/office/drawing/2014/main" id="{C00F2523-8753-C431-CE6A-95859BE5055F}"/>
              </a:ext>
            </a:extLst>
          </p:cNvPr>
          <p:cNvSpPr>
            <a:spLocks noGrp="1"/>
          </p:cNvSpPr>
          <p:nvPr>
            <p:ph type="body" sz="quarter" idx="15"/>
          </p:nvPr>
        </p:nvSpPr>
        <p:spPr/>
        <p:txBody>
          <a:bodyPr>
            <a:normAutofit fontScale="55000" lnSpcReduction="20000"/>
          </a:bodyPr>
          <a:lstStyle/>
          <a:p>
            <a:r>
              <a:rPr lang="en-US">
                <a:hlinkClick r:id="rId4"/>
              </a:rPr>
              <a:t>https://www.hklaw.com/en/professionals/t/tompkins-robert-k</a:t>
            </a:r>
            <a:r>
              <a:rPr lang="en-US"/>
              <a:t> </a:t>
            </a:r>
          </a:p>
        </p:txBody>
      </p:sp>
      <p:sp>
        <p:nvSpPr>
          <p:cNvPr id="38" name="Text Placeholder 37">
            <a:extLst>
              <a:ext uri="{FF2B5EF4-FFF2-40B4-BE49-F238E27FC236}">
                <a16:creationId xmlns:a16="http://schemas.microsoft.com/office/drawing/2014/main" id="{9BE134DC-8B3C-9DA3-3C7E-9232529CBE95}"/>
              </a:ext>
            </a:extLst>
          </p:cNvPr>
          <p:cNvSpPr>
            <a:spLocks noGrp="1"/>
          </p:cNvSpPr>
          <p:nvPr>
            <p:ph type="body" sz="quarter" idx="16"/>
          </p:nvPr>
        </p:nvSpPr>
        <p:spPr/>
        <p:txBody>
          <a:bodyPr anchor="b">
            <a:normAutofit fontScale="70000" lnSpcReduction="20000"/>
          </a:bodyPr>
          <a:lstStyle/>
          <a:p>
            <a:r>
              <a:rPr lang="en-US" b="1"/>
              <a:t>Leila George-Wheeler, Holland &amp; Knight</a:t>
            </a:r>
          </a:p>
        </p:txBody>
      </p:sp>
      <p:sp>
        <p:nvSpPr>
          <p:cNvPr id="39" name="Text Placeholder 38">
            <a:extLst>
              <a:ext uri="{FF2B5EF4-FFF2-40B4-BE49-F238E27FC236}">
                <a16:creationId xmlns:a16="http://schemas.microsoft.com/office/drawing/2014/main" id="{1FE76C82-9FE2-59B4-9AF5-1883D1E348F3}"/>
              </a:ext>
            </a:extLst>
          </p:cNvPr>
          <p:cNvSpPr>
            <a:spLocks noGrp="1"/>
          </p:cNvSpPr>
          <p:nvPr>
            <p:ph type="body" sz="quarter" idx="17"/>
          </p:nvPr>
        </p:nvSpPr>
        <p:spPr/>
        <p:txBody>
          <a:bodyPr>
            <a:normAutofit/>
          </a:bodyPr>
          <a:lstStyle/>
          <a:p>
            <a:r>
              <a:rPr lang="en-US" sz="1800">
                <a:hlinkClick r:id="rId5"/>
              </a:rPr>
              <a:t>Leila.George-Wheeler@hklaw.com</a:t>
            </a:r>
            <a:r>
              <a:rPr lang="en-US" sz="1800"/>
              <a:t> </a:t>
            </a:r>
          </a:p>
        </p:txBody>
      </p:sp>
      <p:sp>
        <p:nvSpPr>
          <p:cNvPr id="40" name="Text Placeholder 39">
            <a:extLst>
              <a:ext uri="{FF2B5EF4-FFF2-40B4-BE49-F238E27FC236}">
                <a16:creationId xmlns:a16="http://schemas.microsoft.com/office/drawing/2014/main" id="{1CD8AC17-1A41-0EB5-1B20-8142F78CCEB4}"/>
              </a:ext>
            </a:extLst>
          </p:cNvPr>
          <p:cNvSpPr>
            <a:spLocks noGrp="1"/>
          </p:cNvSpPr>
          <p:nvPr>
            <p:ph type="body" sz="quarter" idx="18"/>
          </p:nvPr>
        </p:nvSpPr>
        <p:spPr/>
        <p:txBody>
          <a:bodyPr>
            <a:normAutofit/>
          </a:bodyPr>
          <a:lstStyle/>
          <a:p>
            <a:r>
              <a:rPr lang="en-US" sz="1800"/>
              <a:t>202.469.5254</a:t>
            </a:r>
          </a:p>
        </p:txBody>
      </p:sp>
      <p:sp>
        <p:nvSpPr>
          <p:cNvPr id="41" name="Text Placeholder 40">
            <a:extLst>
              <a:ext uri="{FF2B5EF4-FFF2-40B4-BE49-F238E27FC236}">
                <a16:creationId xmlns:a16="http://schemas.microsoft.com/office/drawing/2014/main" id="{A50F5D54-91BC-49A7-18DF-103F796BE285}"/>
              </a:ext>
            </a:extLst>
          </p:cNvPr>
          <p:cNvSpPr>
            <a:spLocks noGrp="1"/>
          </p:cNvSpPr>
          <p:nvPr>
            <p:ph type="body" sz="quarter" idx="19"/>
          </p:nvPr>
        </p:nvSpPr>
        <p:spPr/>
        <p:txBody>
          <a:bodyPr>
            <a:normAutofit fontScale="47500" lnSpcReduction="20000"/>
          </a:bodyPr>
          <a:lstStyle/>
          <a:p>
            <a:r>
              <a:rPr lang="en-US">
                <a:hlinkClick r:id="rId6"/>
              </a:rPr>
              <a:t>https://www.hklaw.com/en/professionals/g/georgewheeler-leila-s</a:t>
            </a:r>
            <a:r>
              <a:rPr lang="en-US"/>
              <a:t> </a:t>
            </a:r>
          </a:p>
        </p:txBody>
      </p:sp>
      <p:sp>
        <p:nvSpPr>
          <p:cNvPr id="45" name="Text Placeholder 44">
            <a:extLst>
              <a:ext uri="{FF2B5EF4-FFF2-40B4-BE49-F238E27FC236}">
                <a16:creationId xmlns:a16="http://schemas.microsoft.com/office/drawing/2014/main" id="{34CDC2FC-D262-4CD6-A453-CAFABB98A161}"/>
              </a:ext>
            </a:extLst>
          </p:cNvPr>
          <p:cNvSpPr>
            <a:spLocks noGrp="1"/>
          </p:cNvSpPr>
          <p:nvPr>
            <p:ph type="body" sz="quarter" idx="23"/>
          </p:nvPr>
        </p:nvSpPr>
        <p:spPr/>
        <p:txBody>
          <a:bodyPr>
            <a:normAutofit fontScale="92500" lnSpcReduction="20000"/>
          </a:bodyPr>
          <a:lstStyle/>
          <a:p>
            <a:endParaRPr lang="en-US"/>
          </a:p>
        </p:txBody>
      </p:sp>
      <p:sp>
        <p:nvSpPr>
          <p:cNvPr id="3" name="Text Placeholder 2">
            <a:extLst>
              <a:ext uri="{FF2B5EF4-FFF2-40B4-BE49-F238E27FC236}">
                <a16:creationId xmlns:a16="http://schemas.microsoft.com/office/drawing/2014/main" id="{C2FA9860-4203-DE21-C035-C7E00507021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E9DD21B-CEFF-EACF-A015-60B5ECF8F786}"/>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1CECAC65-AB3D-7EA5-9FBF-C002BA077171}"/>
              </a:ext>
            </a:extLst>
          </p:cNvPr>
          <p:cNvSpPr>
            <a:spLocks noGrp="1"/>
          </p:cNvSpPr>
          <p:nvPr>
            <p:ph type="body" sz="quarter" idx="22"/>
          </p:nvPr>
        </p:nvSpPr>
        <p:spPr/>
        <p:txBody>
          <a:bodyPr/>
          <a:lstStyle/>
          <a:p>
            <a:endParaRPr lang="en-US"/>
          </a:p>
        </p:txBody>
      </p:sp>
    </p:spTree>
    <p:extLst>
      <p:ext uri="{BB962C8B-B14F-4D97-AF65-F5344CB8AC3E}">
        <p14:creationId xmlns:p14="http://schemas.microsoft.com/office/powerpoint/2010/main" val="41706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5D9CC6-F5E1-15D7-EECD-FF81A51DE0BD}"/>
              </a:ext>
            </a:extLst>
          </p:cNvPr>
          <p:cNvSpPr>
            <a:spLocks noGrp="1"/>
          </p:cNvSpPr>
          <p:nvPr>
            <p:ph type="body" sz="quarter" idx="11"/>
          </p:nvPr>
        </p:nvSpPr>
        <p:spPr/>
        <p:txBody>
          <a:bodyPr/>
          <a:lstStyle/>
          <a:p>
            <a:r>
              <a:rPr lang="en-US"/>
              <a:t>Used SB’s status to obtain set-aside contracts that TriMark performed and controlled. SB affiliation &amp; FCA concerns went ignored.</a:t>
            </a:r>
          </a:p>
          <a:p>
            <a:r>
              <a:rPr lang="en-US"/>
              <a:t>TriMark identified opportunities for SB to bid on;</a:t>
            </a:r>
          </a:p>
          <a:p>
            <a:r>
              <a:rPr lang="en-US"/>
              <a:t>Instructed SB on how to prepare bid and prices to propose;</a:t>
            </a:r>
          </a:p>
          <a:p>
            <a:r>
              <a:rPr lang="en-US"/>
              <a:t>Assisted SB in obtaining fed. supply contracts for goods TriMark supplied;</a:t>
            </a:r>
          </a:p>
          <a:p>
            <a:r>
              <a:rPr lang="en-US"/>
              <a:t>Ghost-wrote emails for SB to send to gov. officials to appear as though SB were performing the work &amp; posed as SB representatives;</a:t>
            </a:r>
          </a:p>
          <a:p>
            <a:r>
              <a:rPr lang="en-US"/>
              <a:t>TriMark had access to and used SB email accounts to conduct business;</a:t>
            </a:r>
          </a:p>
          <a:p>
            <a:r>
              <a:rPr lang="en-US"/>
              <a:t>Shared office space and equipment;</a:t>
            </a:r>
          </a:p>
          <a:p>
            <a:r>
              <a:rPr lang="en-US"/>
              <a:t>Considered SB an “extension” and “affiliate” of TriMark</a:t>
            </a:r>
          </a:p>
          <a:p>
            <a:endParaRPr lang="en-US"/>
          </a:p>
        </p:txBody>
      </p:sp>
      <p:sp>
        <p:nvSpPr>
          <p:cNvPr id="3" name="Content Placeholder 2"/>
          <p:cNvSpPr>
            <a:spLocks noGrp="1"/>
          </p:cNvSpPr>
          <p:nvPr>
            <p:ph type="body" sz="quarter" idx="10"/>
          </p:nvPr>
        </p:nvSpPr>
        <p:spPr/>
        <p:txBody>
          <a:bodyPr/>
          <a:lstStyle/>
          <a:p>
            <a:r>
              <a:rPr lang="en-US"/>
              <a:t>Recent Cases:  TriMark Specific Conduct</a:t>
            </a:r>
            <a:endParaRPr lang="en-US" dirty="0"/>
          </a:p>
        </p:txBody>
      </p:sp>
    </p:spTree>
    <p:extLst>
      <p:ext uri="{BB962C8B-B14F-4D97-AF65-F5344CB8AC3E}">
        <p14:creationId xmlns:p14="http://schemas.microsoft.com/office/powerpoint/2010/main" val="6430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44B699-A3AD-98FD-FA23-782D64B886AF}"/>
              </a:ext>
            </a:extLst>
          </p:cNvPr>
          <p:cNvSpPr>
            <a:spLocks noGrp="1"/>
          </p:cNvSpPr>
          <p:nvPr>
            <p:ph type="body" sz="quarter" idx="11"/>
          </p:nvPr>
        </p:nvSpPr>
        <p:spPr/>
        <p:txBody>
          <a:bodyPr>
            <a:normAutofit fontScale="92500"/>
          </a:bodyPr>
          <a:lstStyle/>
          <a:p>
            <a:r>
              <a:rPr lang="en-US"/>
              <a:t>VA Science &amp; Technology-based engineer/consultant co. and former CEO paid $742,500 to settle </a:t>
            </a:r>
            <a:r>
              <a:rPr lang="en-US" i="1"/>
              <a:t>qui tam</a:t>
            </a:r>
            <a:r>
              <a:rPr lang="en-US"/>
              <a:t> allegations that it used alter ego companies to procure 8a set-aside contracts for which it was no longer eligible (Mar. 2023).</a:t>
            </a:r>
          </a:p>
          <a:p>
            <a:r>
              <a:rPr lang="en-US"/>
              <a:t>CT Aerospace Component Manufacturer/Supplier paid $5.2M to resolve FCA allegations re fraudulently obtained SB contracts, incl. WOSB (June 2022).</a:t>
            </a:r>
          </a:p>
          <a:p>
            <a:r>
              <a:rPr lang="en-US"/>
              <a:t>CO Construction Co. paid $2.8M to resolve FCA allegations involving improperly manipulated SDVOSB fed. subK (May 2022).</a:t>
            </a:r>
          </a:p>
          <a:p>
            <a:r>
              <a:rPr lang="en-US"/>
              <a:t>WA Environmental Remediation Co. paid over $3M to settle FCA allegations re submission of false and fraudulent SB HUBZone subK reports (May 2022). </a:t>
            </a:r>
          </a:p>
          <a:p>
            <a:r>
              <a:rPr lang="en-US"/>
              <a:t>L3 Comms, LLC, paid over $12.7M to settle allegations involving kickbacks, improperly obtaining competitive bid info., and false claims re WOSB subcontracting requirements (June 2021).</a:t>
            </a:r>
          </a:p>
          <a:p>
            <a:r>
              <a:rPr lang="en-US"/>
              <a:t>Former Construction Co. Owners indicted for fraudulently securing over $250M in SDVOSB contracts (Mar. 2021). </a:t>
            </a:r>
          </a:p>
          <a:p>
            <a:endParaRPr lang="en-US"/>
          </a:p>
          <a:p>
            <a:endParaRPr lang="en-US"/>
          </a:p>
        </p:txBody>
      </p:sp>
      <p:sp>
        <p:nvSpPr>
          <p:cNvPr id="3" name="Content Placeholder 2"/>
          <p:cNvSpPr>
            <a:spLocks noGrp="1"/>
          </p:cNvSpPr>
          <p:nvPr>
            <p:ph type="body" sz="quarter" idx="10"/>
          </p:nvPr>
        </p:nvSpPr>
        <p:spPr/>
        <p:txBody>
          <a:bodyPr/>
          <a:lstStyle/>
          <a:p>
            <a:r>
              <a:rPr lang="en-US"/>
              <a:t>Other Recent Cases – Small Business Fraud</a:t>
            </a:r>
            <a:endParaRPr lang="en-US" dirty="0"/>
          </a:p>
        </p:txBody>
      </p:sp>
    </p:spTree>
    <p:extLst>
      <p:ext uri="{BB962C8B-B14F-4D97-AF65-F5344CB8AC3E}">
        <p14:creationId xmlns:p14="http://schemas.microsoft.com/office/powerpoint/2010/main" val="121564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36C3FB-279D-CBF5-B0C6-72FD66C22C32}"/>
              </a:ext>
            </a:extLst>
          </p:cNvPr>
          <p:cNvSpPr>
            <a:spLocks noGrp="1"/>
          </p:cNvSpPr>
          <p:nvPr>
            <p:ph type="body" sz="quarter" idx="11"/>
          </p:nvPr>
        </p:nvSpPr>
        <p:spPr/>
        <p:txBody>
          <a:bodyPr/>
          <a:lstStyle/>
          <a:p>
            <a:r>
              <a:rPr lang="en-US"/>
              <a:t>May 2023, NM construction company owner and former residential facility employee indicted for bid rigging, bribery, and conspiracy to commit federal procurement fraud. </a:t>
            </a:r>
          </a:p>
          <a:p>
            <a:r>
              <a:rPr lang="en-US"/>
              <a:t>Apr. 2023, MA Army contracting officer and “no-show” employee pleaded guilty for role in conspiracy to defraud the government. “No show” employee also pleaded guilty to 10 counts of theft of government funds and false declarations before a grand jury. </a:t>
            </a:r>
          </a:p>
          <a:p>
            <a:r>
              <a:rPr lang="en-US"/>
              <a:t>May 2023, TX man who lied about origin of Chinese-made products sentenced to four years in prison and ordered to pay $1.15M in restitution for lying about where his company’s products were manufactured in violation of the Buy America Act. </a:t>
            </a:r>
          </a:p>
        </p:txBody>
      </p:sp>
      <p:sp>
        <p:nvSpPr>
          <p:cNvPr id="3" name="Text Placeholder 2">
            <a:extLst>
              <a:ext uri="{FF2B5EF4-FFF2-40B4-BE49-F238E27FC236}">
                <a16:creationId xmlns:a16="http://schemas.microsoft.com/office/drawing/2014/main" id="{326EEAEB-5A44-FB58-27FC-ABF098922185}"/>
              </a:ext>
            </a:extLst>
          </p:cNvPr>
          <p:cNvSpPr>
            <a:spLocks noGrp="1"/>
          </p:cNvSpPr>
          <p:nvPr>
            <p:ph type="body" sz="quarter" idx="10"/>
          </p:nvPr>
        </p:nvSpPr>
        <p:spPr/>
        <p:txBody>
          <a:bodyPr/>
          <a:lstStyle/>
          <a:p>
            <a:r>
              <a:rPr lang="en-US"/>
              <a:t>Other Recent Headlines </a:t>
            </a:r>
          </a:p>
        </p:txBody>
      </p:sp>
    </p:spTree>
    <p:extLst>
      <p:ext uri="{BB962C8B-B14F-4D97-AF65-F5344CB8AC3E}">
        <p14:creationId xmlns:p14="http://schemas.microsoft.com/office/powerpoint/2010/main" val="95941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087BF8-AD18-2670-3863-37B6F02D3048}"/>
              </a:ext>
            </a:extLst>
          </p:cNvPr>
          <p:cNvSpPr>
            <a:spLocks noGrp="1"/>
          </p:cNvSpPr>
          <p:nvPr>
            <p:ph type="body" sz="quarter" idx="11"/>
          </p:nvPr>
        </p:nvSpPr>
        <p:spPr/>
        <p:txBody>
          <a:bodyPr>
            <a:normAutofit/>
          </a:bodyPr>
          <a:lstStyle/>
          <a:p>
            <a:r>
              <a:rPr lang="en-US" b="1" u="sng"/>
              <a:t>April 1, 2022 – September 30, 2022</a:t>
            </a:r>
          </a:p>
          <a:p>
            <a:r>
              <a:rPr lang="en-US" b="1" u="sng"/>
              <a:t>SBA OIG Investigation Focus</a:t>
            </a:r>
            <a:r>
              <a:rPr lang="en-US"/>
              <a:t>: </a:t>
            </a:r>
          </a:p>
          <a:p>
            <a:pPr lvl="1"/>
            <a:r>
              <a:rPr lang="en-US"/>
              <a:t>Pandemic Response Oversight; Disaster Assistance Oversight; Set-Aside Fraud</a:t>
            </a:r>
          </a:p>
          <a:p>
            <a:r>
              <a:rPr lang="en-US" b="1" u="sng"/>
              <a:t>29,618 Hotline Complaints (Fall 2022)</a:t>
            </a:r>
          </a:p>
          <a:p>
            <a:pPr lvl="1"/>
            <a:r>
              <a:rPr lang="en-US"/>
              <a:t>PPP-24,258; EIDL-2,624; OTHER-2,736</a:t>
            </a:r>
          </a:p>
          <a:p>
            <a:r>
              <a:rPr lang="en-US" b="1" u="sng"/>
              <a:t>SBA OIG Investigation Stats (FY 2022)</a:t>
            </a:r>
            <a:r>
              <a:rPr lang="en-US"/>
              <a:t>: </a:t>
            </a:r>
          </a:p>
          <a:p>
            <a:pPr lvl="1"/>
            <a:r>
              <a:rPr lang="en-US"/>
              <a:t>Indictments from OIG cases: 294</a:t>
            </a:r>
          </a:p>
          <a:p>
            <a:pPr lvl="1"/>
            <a:r>
              <a:rPr lang="en-US"/>
              <a:t>Convictions from OIG cases: 194</a:t>
            </a:r>
          </a:p>
          <a:p>
            <a:pPr lvl="1"/>
            <a:r>
              <a:rPr lang="en-US"/>
              <a:t>Present responsibility referrals to the Agency: 53</a:t>
            </a:r>
          </a:p>
          <a:p>
            <a:pPr lvl="2"/>
            <a:r>
              <a:rPr lang="en-US"/>
              <a:t>(49 pending as of Sept. 30, 2022)</a:t>
            </a:r>
          </a:p>
          <a:p>
            <a:pPr lvl="1"/>
            <a:r>
              <a:rPr lang="en-US"/>
              <a:t>Suspensions issued by the Agency: 7</a:t>
            </a:r>
          </a:p>
          <a:p>
            <a:pPr lvl="1"/>
            <a:r>
              <a:rPr lang="en-US"/>
              <a:t>Proposed Debarments issued by the Agency: 23</a:t>
            </a:r>
          </a:p>
          <a:p>
            <a:pPr lvl="1"/>
            <a:r>
              <a:rPr lang="en-US"/>
              <a:t>Final Debarments issued by the Agency: 15</a:t>
            </a:r>
          </a:p>
          <a:p>
            <a:endParaRPr lang="en-US"/>
          </a:p>
          <a:p>
            <a:endParaRPr lang="en-US"/>
          </a:p>
        </p:txBody>
      </p:sp>
      <p:sp>
        <p:nvSpPr>
          <p:cNvPr id="3" name="Content Placeholder 2"/>
          <p:cNvSpPr>
            <a:spLocks noGrp="1"/>
          </p:cNvSpPr>
          <p:nvPr>
            <p:ph type="body" sz="quarter" idx="10"/>
          </p:nvPr>
        </p:nvSpPr>
        <p:spPr/>
        <p:txBody>
          <a:bodyPr/>
          <a:lstStyle/>
          <a:p>
            <a:r>
              <a:rPr lang="en-US"/>
              <a:t>SBA OIG Fall 2022 Semiannual Report</a:t>
            </a:r>
            <a:endParaRPr lang="en-US" dirty="0">
              <a:highlight>
                <a:srgbClr val="FFFF00"/>
              </a:highlight>
            </a:endParaRPr>
          </a:p>
        </p:txBody>
      </p:sp>
    </p:spTree>
    <p:extLst>
      <p:ext uri="{BB962C8B-B14F-4D97-AF65-F5344CB8AC3E}">
        <p14:creationId xmlns:p14="http://schemas.microsoft.com/office/powerpoint/2010/main" val="139910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A7065-7CD0-A1F0-FE2F-F7410ECD93D7}"/>
              </a:ext>
            </a:extLst>
          </p:cNvPr>
          <p:cNvSpPr>
            <a:spLocks noGrp="1"/>
          </p:cNvSpPr>
          <p:nvPr>
            <p:ph type="body" sz="quarter" idx="11"/>
          </p:nvPr>
        </p:nvSpPr>
        <p:spPr/>
        <p:txBody>
          <a:bodyPr>
            <a:normAutofit fontScale="92500" lnSpcReduction="10000"/>
          </a:bodyPr>
          <a:lstStyle/>
          <a:p>
            <a:r>
              <a:rPr lang="en-US" b="1" u="sng"/>
              <a:t>October 1, 2022– March 31, 2023</a:t>
            </a:r>
          </a:p>
          <a:p>
            <a:r>
              <a:rPr lang="en-US" b="1" u="sng"/>
              <a:t>SBA FY23 Management &amp; Performance Challenges Include</a:t>
            </a:r>
            <a:r>
              <a:rPr lang="en-US"/>
              <a:t>: </a:t>
            </a:r>
          </a:p>
          <a:p>
            <a:pPr lvl="1"/>
            <a:r>
              <a:rPr lang="en-US"/>
              <a:t>Pandemic Response Oversight </a:t>
            </a:r>
          </a:p>
          <a:p>
            <a:pPr lvl="1"/>
            <a:r>
              <a:rPr lang="en-US"/>
              <a:t>Inaccurate Procurement Data and Eligibility Concerns in SB Contracting Programs Undermine the Reliability of Contracting Goal Achievements</a:t>
            </a:r>
          </a:p>
          <a:p>
            <a:pPr lvl="1"/>
            <a:r>
              <a:rPr lang="en-US"/>
              <a:t>SBA’s Management &amp; Monitoring of the 8(a) Program Need Improvement</a:t>
            </a:r>
          </a:p>
          <a:p>
            <a:r>
              <a:rPr lang="en-US" b="1" u="sng"/>
              <a:t>21,396 Hotline Complaints (Current Period) </a:t>
            </a:r>
          </a:p>
          <a:p>
            <a:pPr lvl="1"/>
            <a:r>
              <a:rPr lang="en-US"/>
              <a:t>PPP-16,516; EIDL-2,079; OTHER-2,801</a:t>
            </a:r>
          </a:p>
          <a:p>
            <a:r>
              <a:rPr lang="en-US" b="1" u="sng"/>
              <a:t>SBA OIG Investigation Stats (Current Peiod)</a:t>
            </a:r>
            <a:r>
              <a:rPr lang="en-US"/>
              <a:t>: </a:t>
            </a:r>
          </a:p>
          <a:p>
            <a:pPr lvl="1"/>
            <a:r>
              <a:rPr lang="en-US"/>
              <a:t>Indictments from OIG cases: 184</a:t>
            </a:r>
          </a:p>
          <a:p>
            <a:pPr lvl="1"/>
            <a:r>
              <a:rPr lang="en-US"/>
              <a:t>Convictions from OIG cases: 112</a:t>
            </a:r>
          </a:p>
          <a:p>
            <a:pPr lvl="1"/>
            <a:r>
              <a:rPr lang="en-US"/>
              <a:t>Present responsibility referrals to the Agency: 11</a:t>
            </a:r>
          </a:p>
          <a:p>
            <a:pPr lvl="2"/>
            <a:r>
              <a:rPr lang="en-US"/>
              <a:t>(3 pending as of Mar. 31, 2023)</a:t>
            </a:r>
          </a:p>
          <a:p>
            <a:pPr lvl="1"/>
            <a:r>
              <a:rPr lang="en-US"/>
              <a:t>Suspensions issued by the Agency: 5</a:t>
            </a:r>
          </a:p>
          <a:p>
            <a:pPr lvl="1"/>
            <a:r>
              <a:rPr lang="en-US"/>
              <a:t>Proposed Debarments issued by the Agency: 6</a:t>
            </a:r>
          </a:p>
          <a:p>
            <a:pPr lvl="1"/>
            <a:r>
              <a:rPr lang="en-US"/>
              <a:t>Final Debarments issued by the Agency: 13</a:t>
            </a:r>
          </a:p>
          <a:p>
            <a:endParaRPr lang="en-US"/>
          </a:p>
        </p:txBody>
      </p:sp>
      <p:sp>
        <p:nvSpPr>
          <p:cNvPr id="3" name="Text Placeholder 2">
            <a:extLst>
              <a:ext uri="{FF2B5EF4-FFF2-40B4-BE49-F238E27FC236}">
                <a16:creationId xmlns:a16="http://schemas.microsoft.com/office/drawing/2014/main" id="{6D515AC0-22A7-3B1F-3A5E-E0FF35166051}"/>
              </a:ext>
            </a:extLst>
          </p:cNvPr>
          <p:cNvSpPr>
            <a:spLocks noGrp="1"/>
          </p:cNvSpPr>
          <p:nvPr>
            <p:ph type="body" sz="quarter" idx="10"/>
          </p:nvPr>
        </p:nvSpPr>
        <p:spPr/>
        <p:txBody>
          <a:bodyPr/>
          <a:lstStyle/>
          <a:p>
            <a:r>
              <a:rPr lang="en-US"/>
              <a:t>SBA OIG Spring 2023 Semiannual Report</a:t>
            </a:r>
            <a:endParaRPr lang="en-US">
              <a:highlight>
                <a:srgbClr val="FFFF00"/>
              </a:highlight>
            </a:endParaRPr>
          </a:p>
        </p:txBody>
      </p:sp>
    </p:spTree>
    <p:extLst>
      <p:ext uri="{BB962C8B-B14F-4D97-AF65-F5344CB8AC3E}">
        <p14:creationId xmlns:p14="http://schemas.microsoft.com/office/powerpoint/2010/main" val="2324272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3A093-1D17-24B6-FBC2-8FDE4FFEB87F}"/>
              </a:ext>
            </a:extLst>
          </p:cNvPr>
          <p:cNvSpPr>
            <a:spLocks noGrp="1"/>
          </p:cNvSpPr>
          <p:nvPr>
            <p:ph type="body" sz="quarter" idx="11"/>
          </p:nvPr>
        </p:nvSpPr>
        <p:spPr/>
        <p:txBody>
          <a:bodyPr>
            <a:normAutofit/>
          </a:bodyPr>
          <a:lstStyle/>
          <a:p>
            <a:r>
              <a:rPr lang="en-US"/>
              <a:t>Odyssey Int’l &amp; Former Company Officer Convicted of Obtaining $99M U.S. Government Contract (UT, June 2022)</a:t>
            </a:r>
          </a:p>
          <a:p>
            <a:pPr lvl="1"/>
            <a:r>
              <a:rPr lang="en-US" sz="1800">
                <a:latin typeface="Montserrat" panose="00000500000000000000" pitchFamily="2" charset="0"/>
              </a:rPr>
              <a:t>Odyssey &amp; co. president guilty of conspiracy to commit wire fraud </a:t>
            </a:r>
            <a:r>
              <a:rPr lang="en-US">
                <a:latin typeface="Montserrat" panose="00000500000000000000" pitchFamily="2" charset="0"/>
              </a:rPr>
              <a:t>&amp;</a:t>
            </a:r>
            <a:r>
              <a:rPr lang="en-US" sz="1800">
                <a:latin typeface="Montserrat" panose="00000500000000000000" pitchFamily="2" charset="0"/>
              </a:rPr>
              <a:t> major fraud</a:t>
            </a:r>
          </a:p>
          <a:p>
            <a:pPr lvl="1"/>
            <a:r>
              <a:rPr lang="en-US" sz="1800">
                <a:latin typeface="Montserrat" panose="00000500000000000000" pitchFamily="2" charset="0"/>
              </a:rPr>
              <a:t>Fraudulently claimed HUBZone status to obtain a $99M contract </a:t>
            </a:r>
          </a:p>
          <a:p>
            <a:pPr lvl="1"/>
            <a:r>
              <a:rPr lang="en-US">
                <a:latin typeface="Montserrat" panose="00000500000000000000" pitchFamily="2" charset="0"/>
              </a:rPr>
              <a:t>Co.</a:t>
            </a:r>
            <a:r>
              <a:rPr lang="en-US" sz="1800">
                <a:latin typeface="Montserrat" panose="00000500000000000000" pitchFamily="2" charset="0"/>
              </a:rPr>
              <a:t> did not qualify as a SB and 35% of employees did not reside in a HUBZone</a:t>
            </a:r>
          </a:p>
          <a:p>
            <a:r>
              <a:rPr lang="en-US"/>
              <a:t>Construction Co. Owner Convicted of Fraud in Securing Over $240M in Service-Disabled Veteran (SDVOSB) Contracts  </a:t>
            </a:r>
          </a:p>
          <a:p>
            <a:pPr lvl="1"/>
            <a:r>
              <a:rPr lang="en-US" sz="1900">
                <a:latin typeface="Montserrat" panose="00000500000000000000" pitchFamily="2" charset="0"/>
              </a:rPr>
              <a:t>A federal jury in San Antonio, TX convicted the owner of several construction companies and co-conspirators of defrauding the gov’t in a long-running contracting scheme to obtain valuable gov. contracts</a:t>
            </a:r>
          </a:p>
          <a:p>
            <a:pPr lvl="1"/>
            <a:r>
              <a:rPr lang="en-US" sz="1900">
                <a:latin typeface="Montserrat" panose="00000500000000000000" pitchFamily="2" charset="0"/>
              </a:rPr>
              <a:t>Defendants falsely claimed the ostensible owner of a general construction company was a service-disabled veteran</a:t>
            </a:r>
          </a:p>
          <a:p>
            <a:endParaRPr lang="en-US"/>
          </a:p>
        </p:txBody>
      </p:sp>
      <p:sp>
        <p:nvSpPr>
          <p:cNvPr id="3" name="Text Placeholder 2">
            <a:extLst>
              <a:ext uri="{FF2B5EF4-FFF2-40B4-BE49-F238E27FC236}">
                <a16:creationId xmlns:a16="http://schemas.microsoft.com/office/drawing/2014/main" id="{79B6BAD1-E571-3A66-8056-22BA60A839B6}"/>
              </a:ext>
            </a:extLst>
          </p:cNvPr>
          <p:cNvSpPr>
            <a:spLocks noGrp="1"/>
          </p:cNvSpPr>
          <p:nvPr>
            <p:ph type="body" sz="quarter" idx="10"/>
          </p:nvPr>
        </p:nvSpPr>
        <p:spPr/>
        <p:txBody>
          <a:bodyPr/>
          <a:lstStyle/>
          <a:p>
            <a:r>
              <a:rPr lang="en-US"/>
              <a:t>DOJ-SBA OIG Investigations</a:t>
            </a:r>
            <a:endParaRPr lang="en-US">
              <a:highlight>
                <a:srgbClr val="FFFF00"/>
              </a:highlight>
            </a:endParaRPr>
          </a:p>
        </p:txBody>
      </p:sp>
    </p:spTree>
    <p:extLst>
      <p:ext uri="{BB962C8B-B14F-4D97-AF65-F5344CB8AC3E}">
        <p14:creationId xmlns:p14="http://schemas.microsoft.com/office/powerpoint/2010/main" val="2554080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9E826A-5706-FEBC-76C9-64976F345DF6}"/>
              </a:ext>
            </a:extLst>
          </p:cNvPr>
          <p:cNvSpPr>
            <a:spLocks noGrp="1"/>
          </p:cNvSpPr>
          <p:nvPr>
            <p:ph type="body" sz="quarter" idx="11"/>
          </p:nvPr>
        </p:nvSpPr>
        <p:spPr/>
        <p:txBody>
          <a:bodyPr>
            <a:normAutofit fontScale="85000" lnSpcReduction="10000"/>
          </a:bodyPr>
          <a:lstStyle/>
          <a:p>
            <a:r>
              <a:rPr lang="en-US"/>
              <a:t>Couple Sentenced for Conspiracy, Wire Fraud, &amp; Major Fraud Against the US (EDVA Mar. 3, 2023)</a:t>
            </a:r>
          </a:p>
          <a:p>
            <a:pPr lvl="1"/>
            <a:r>
              <a:rPr lang="en-US" sz="1900">
                <a:latin typeface="Montserrat" panose="00000500000000000000" pitchFamily="2" charset="0"/>
              </a:rPr>
              <a:t>A NC couple were sentenced to serve 48- and 24-month fed prison terms, respectively, for their roles in a conspiracy that took place from 2005 to 2013.</a:t>
            </a:r>
          </a:p>
          <a:p>
            <a:pPr lvl="1"/>
            <a:r>
              <a:rPr lang="en-US" sz="1900">
                <a:latin typeface="Montserrat" panose="00000500000000000000" pitchFamily="2" charset="0"/>
              </a:rPr>
              <a:t>The couple falsely represented that two companies they controlled were eligible for Dept of Veterans Affairs’ SDVOSB program and the SBA’s 8(a) program. </a:t>
            </a:r>
          </a:p>
          <a:p>
            <a:pPr lvl="1"/>
            <a:r>
              <a:rPr lang="en-US" sz="1900">
                <a:latin typeface="Montserrat" panose="00000500000000000000" pitchFamily="2" charset="0"/>
              </a:rPr>
              <a:t>$14M of government funds was used to pay for extravagant vacations, monthly payments on a personal private airplane, a Mercedes-Benz as well as souvenirs while on vacation.</a:t>
            </a:r>
          </a:p>
          <a:p>
            <a:r>
              <a:rPr lang="en-US"/>
              <a:t>Military Contractor Pleads Guilty to Bid Rigging</a:t>
            </a:r>
          </a:p>
          <a:p>
            <a:pPr lvl="1"/>
            <a:r>
              <a:rPr lang="en-US" sz="1900">
                <a:latin typeface="Montserrat" panose="00000500000000000000" pitchFamily="2" charset="0"/>
              </a:rPr>
              <a:t>TX man conspired to rig bids on certain gov. contracts from May 2013-Jan 2018 to give the false impression of competition and to secure gov. payments in excess of $17.2M.</a:t>
            </a:r>
          </a:p>
          <a:p>
            <a:pPr lvl="1"/>
            <a:r>
              <a:rPr lang="en-US" sz="1900">
                <a:latin typeface="Montserrat" panose="00000500000000000000" pitchFamily="2" charset="0"/>
              </a:rPr>
              <a:t>Falsely represented himself to be an employee of one business so that he could obtain gov. contracts set aside for qualifying businesses required to be owned and operated by certain categories of minority, disadvantaged or disabled persons.</a:t>
            </a:r>
          </a:p>
          <a:p>
            <a:pPr lvl="1"/>
            <a:r>
              <a:rPr lang="en-US" sz="1900">
                <a:latin typeface="Montserrat" panose="00000500000000000000" pitchFamily="2" charset="0"/>
              </a:rPr>
              <a:t>Provided gov. employees with tickets to a 2011 World Series game, tickets to two college football games, two all-expenses paid family vacations to Las Vegas, donations to youth sports teams coached by the gov. employee, and meals at restaurants.</a:t>
            </a:r>
          </a:p>
          <a:p>
            <a:endParaRPr lang="en-US"/>
          </a:p>
        </p:txBody>
      </p:sp>
      <p:sp>
        <p:nvSpPr>
          <p:cNvPr id="3" name="Text Placeholder 2">
            <a:extLst>
              <a:ext uri="{FF2B5EF4-FFF2-40B4-BE49-F238E27FC236}">
                <a16:creationId xmlns:a16="http://schemas.microsoft.com/office/drawing/2014/main" id="{E48416E3-449B-0224-8836-E014A49B10CB}"/>
              </a:ext>
            </a:extLst>
          </p:cNvPr>
          <p:cNvSpPr>
            <a:spLocks noGrp="1"/>
          </p:cNvSpPr>
          <p:nvPr>
            <p:ph type="body" sz="quarter" idx="10"/>
          </p:nvPr>
        </p:nvSpPr>
        <p:spPr/>
        <p:txBody>
          <a:bodyPr/>
          <a:lstStyle/>
          <a:p>
            <a:r>
              <a:rPr lang="en-US"/>
              <a:t>DOJ-SBA OIG Investigations Contd. </a:t>
            </a:r>
            <a:endParaRPr lang="en-US">
              <a:highlight>
                <a:srgbClr val="FFFF00"/>
              </a:highlight>
            </a:endParaRPr>
          </a:p>
        </p:txBody>
      </p:sp>
    </p:spTree>
    <p:extLst>
      <p:ext uri="{BB962C8B-B14F-4D97-AF65-F5344CB8AC3E}">
        <p14:creationId xmlns:p14="http://schemas.microsoft.com/office/powerpoint/2010/main" val="62485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6F6E1-3189-6DB7-C77E-483A7D463035}"/>
              </a:ext>
            </a:extLst>
          </p:cNvPr>
          <p:cNvSpPr>
            <a:spLocks noGrp="1"/>
          </p:cNvSpPr>
          <p:nvPr>
            <p:ph type="body" sz="quarter" idx="12"/>
          </p:nvPr>
        </p:nvSpPr>
        <p:spPr/>
        <p:txBody>
          <a:bodyPr>
            <a:normAutofit/>
          </a:bodyPr>
          <a:lstStyle/>
          <a:p>
            <a:r>
              <a:rPr lang="en-US" dirty="0"/>
              <a:t>Leila George-Wheeler</a:t>
            </a:r>
          </a:p>
        </p:txBody>
      </p:sp>
      <p:sp>
        <p:nvSpPr>
          <p:cNvPr id="3" name="Text Placeholder 2">
            <a:extLst>
              <a:ext uri="{FF2B5EF4-FFF2-40B4-BE49-F238E27FC236}">
                <a16:creationId xmlns:a16="http://schemas.microsoft.com/office/drawing/2014/main" id="{51F94124-F2BA-7120-4864-8E22483E3042}"/>
              </a:ext>
            </a:extLst>
          </p:cNvPr>
          <p:cNvSpPr>
            <a:spLocks noGrp="1"/>
          </p:cNvSpPr>
          <p:nvPr>
            <p:ph type="body" sz="quarter" idx="13"/>
          </p:nvPr>
        </p:nvSpPr>
        <p:spPr/>
        <p:txBody>
          <a:bodyPr/>
          <a:lstStyle/>
          <a:p>
            <a:r>
              <a:rPr lang="en-US" dirty="0"/>
              <a:t>Partner</a:t>
            </a:r>
          </a:p>
        </p:txBody>
      </p:sp>
      <p:sp>
        <p:nvSpPr>
          <p:cNvPr id="4" name="Text Placeholder 3">
            <a:extLst>
              <a:ext uri="{FF2B5EF4-FFF2-40B4-BE49-F238E27FC236}">
                <a16:creationId xmlns:a16="http://schemas.microsoft.com/office/drawing/2014/main" id="{BE47EE8B-4008-5D48-8417-02C119437B5C}"/>
              </a:ext>
            </a:extLst>
          </p:cNvPr>
          <p:cNvSpPr>
            <a:spLocks noGrp="1"/>
          </p:cNvSpPr>
          <p:nvPr>
            <p:ph type="body" sz="quarter" idx="14"/>
          </p:nvPr>
        </p:nvSpPr>
        <p:spPr/>
        <p:txBody>
          <a:bodyPr/>
          <a:lstStyle/>
          <a:p>
            <a:r>
              <a:rPr lang="en-US" dirty="0"/>
              <a:t>Holland &amp; Knight LLP</a:t>
            </a:r>
          </a:p>
        </p:txBody>
      </p:sp>
      <p:pic>
        <p:nvPicPr>
          <p:cNvPr id="8" name="Picture Placeholder 7">
            <a:extLst>
              <a:ext uri="{FF2B5EF4-FFF2-40B4-BE49-F238E27FC236}">
                <a16:creationId xmlns:a16="http://schemas.microsoft.com/office/drawing/2014/main" id="{3F17D17E-0025-CAB7-2568-7D471A5E4D5D}"/>
              </a:ext>
            </a:extLst>
          </p:cNvPr>
          <p:cNvPicPr>
            <a:picLocks noGrp="1" noChangeAspect="1"/>
          </p:cNvPicPr>
          <p:nvPr>
            <p:ph type="pic" sz="quarter" idx="15"/>
          </p:nvPr>
        </p:nvPicPr>
        <p:blipFill>
          <a:blip r:embed="rId3"/>
          <a:srcRect l="3391" r="3391"/>
          <a:stretch>
            <a:fillRect/>
          </a:stretch>
        </p:blipFill>
        <p:spPr>
          <a:prstGeom prst="rect">
            <a:avLst/>
          </a:prstGeom>
        </p:spPr>
      </p:pic>
    </p:spTree>
    <p:extLst>
      <p:ext uri="{BB962C8B-B14F-4D97-AF65-F5344CB8AC3E}">
        <p14:creationId xmlns:p14="http://schemas.microsoft.com/office/powerpoint/2010/main" val="1159438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Key Compliance Issues</a:t>
            </a:r>
          </a:p>
        </p:txBody>
      </p:sp>
    </p:spTree>
    <p:extLst>
      <p:ext uri="{BB962C8B-B14F-4D97-AF65-F5344CB8AC3E}">
        <p14:creationId xmlns:p14="http://schemas.microsoft.com/office/powerpoint/2010/main" val="39672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7B763C7-2ECB-436A-021A-ECC7E08833BD}"/>
              </a:ext>
            </a:extLst>
          </p:cNvPr>
          <p:cNvSpPr>
            <a:spLocks noGrp="1"/>
          </p:cNvSpPr>
          <p:nvPr>
            <p:ph type="body" sz="quarter" idx="11"/>
          </p:nvPr>
        </p:nvSpPr>
        <p:spPr/>
        <p:txBody>
          <a:bodyPr/>
          <a:lstStyle/>
          <a:p>
            <a:r>
              <a:rPr lang="en-US" b="1"/>
              <a:t>The classics</a:t>
            </a:r>
          </a:p>
          <a:p>
            <a:pPr lvl="1"/>
            <a:r>
              <a:rPr lang="en-US" sz="1800">
                <a:latin typeface="Montserrat" panose="00000500000000000000" pitchFamily="2" charset="0"/>
              </a:rPr>
              <a:t>Time charging</a:t>
            </a:r>
          </a:p>
          <a:p>
            <a:pPr lvl="1"/>
            <a:r>
              <a:rPr lang="en-US" sz="1800">
                <a:latin typeface="Montserrat" panose="00000500000000000000" pitchFamily="2" charset="0"/>
              </a:rPr>
              <a:t>Defective products or services</a:t>
            </a:r>
          </a:p>
          <a:p>
            <a:r>
              <a:rPr lang="en-US" b="1"/>
              <a:t>False certification cases</a:t>
            </a:r>
          </a:p>
          <a:p>
            <a:pPr lvl="1"/>
            <a:r>
              <a:rPr lang="en-US" sz="1800">
                <a:latin typeface="Montserrat" panose="00000500000000000000" pitchFamily="2" charset="0"/>
              </a:rPr>
              <a:t>Certifications required by the FAR</a:t>
            </a:r>
          </a:p>
          <a:p>
            <a:pPr lvl="1"/>
            <a:r>
              <a:rPr lang="en-US" sz="1800">
                <a:latin typeface="Montserrat" panose="00000500000000000000" pitchFamily="2" charset="0"/>
              </a:rPr>
              <a:t>Other certifications/qualifications </a:t>
            </a:r>
          </a:p>
          <a:p>
            <a:pPr lvl="1"/>
            <a:r>
              <a:rPr lang="en-US" sz="1800">
                <a:latin typeface="Montserrat" panose="00000500000000000000" pitchFamily="2" charset="0"/>
              </a:rPr>
              <a:t>Oversight and referral matters </a:t>
            </a:r>
          </a:p>
          <a:p>
            <a:pPr lvl="1"/>
            <a:r>
              <a:rPr lang="en-US" sz="1800">
                <a:latin typeface="Montserrat" panose="00000500000000000000" pitchFamily="2" charset="0"/>
              </a:rPr>
              <a:t>Special areas of risk in the SBA’s contracting programs</a:t>
            </a:r>
          </a:p>
          <a:p>
            <a:pPr lvl="2"/>
            <a:r>
              <a:rPr lang="en-US" sz="1600">
                <a:latin typeface="Montserrat" panose="00000500000000000000" pitchFamily="2" charset="0"/>
              </a:rPr>
              <a:t>13 CFR 121.108 – small business set-asides</a:t>
            </a:r>
          </a:p>
          <a:p>
            <a:pPr lvl="2"/>
            <a:r>
              <a:rPr lang="en-US" sz="1600">
                <a:latin typeface="Montserrat" panose="00000500000000000000" pitchFamily="2" charset="0"/>
              </a:rPr>
              <a:t>Consequences of numerous SBA filings and forms</a:t>
            </a:r>
          </a:p>
          <a:p>
            <a:r>
              <a:rPr lang="en-US" b="1">
                <a:latin typeface="Montserrat" panose="00000500000000000000" pitchFamily="2" charset="0"/>
              </a:rPr>
              <a:t>Emerging issues</a:t>
            </a:r>
          </a:p>
          <a:p>
            <a:pPr lvl="1"/>
            <a:r>
              <a:rPr lang="en-US">
                <a:latin typeface="Montserrat" panose="00000500000000000000" pitchFamily="2" charset="0"/>
              </a:rPr>
              <a:t>CyberSecurity</a:t>
            </a:r>
          </a:p>
          <a:p>
            <a:pPr lvl="1"/>
            <a:r>
              <a:rPr lang="en-US">
                <a:latin typeface="Montserrat" panose="00000500000000000000" pitchFamily="2" charset="0"/>
              </a:rPr>
              <a:t>Supply Chain</a:t>
            </a:r>
          </a:p>
          <a:p>
            <a:endParaRPr lang="en-US"/>
          </a:p>
          <a:p>
            <a:endParaRPr lang="en-US"/>
          </a:p>
        </p:txBody>
      </p:sp>
      <p:sp>
        <p:nvSpPr>
          <p:cNvPr id="3" name="Content Placeholder 2"/>
          <p:cNvSpPr>
            <a:spLocks noGrp="1"/>
          </p:cNvSpPr>
          <p:nvPr>
            <p:ph type="body" sz="quarter" idx="10"/>
          </p:nvPr>
        </p:nvSpPr>
        <p:spPr/>
        <p:txBody>
          <a:bodyPr/>
          <a:lstStyle/>
          <a:p>
            <a:r>
              <a:rPr lang="en-US"/>
              <a:t>High Risk Areas for Contractors </a:t>
            </a:r>
            <a:endParaRPr lang="en-US" dirty="0"/>
          </a:p>
        </p:txBody>
      </p:sp>
    </p:spTree>
    <p:extLst>
      <p:ext uri="{BB962C8B-B14F-4D97-AF65-F5344CB8AC3E}">
        <p14:creationId xmlns:p14="http://schemas.microsoft.com/office/powerpoint/2010/main" val="2653460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AF1E02-6E76-3948-40EC-8901FF0E4A51}"/>
              </a:ext>
            </a:extLst>
          </p:cNvPr>
          <p:cNvSpPr>
            <a:spLocks noGrp="1"/>
          </p:cNvSpPr>
          <p:nvPr>
            <p:ph type="body" sz="quarter" idx="11"/>
          </p:nvPr>
        </p:nvSpPr>
        <p:spPr/>
        <p:txBody>
          <a:bodyPr>
            <a:normAutofit/>
          </a:bodyPr>
          <a:lstStyle/>
          <a:p>
            <a:r>
              <a:rPr lang="en-US"/>
              <a:t>Required by the Small Business and Jobs Act of 2010 and added to SBA’s regulations in June 2013</a:t>
            </a:r>
          </a:p>
          <a:p>
            <a:r>
              <a:rPr lang="en-US"/>
              <a:t>Provides</a:t>
            </a:r>
          </a:p>
          <a:p>
            <a:pPr lvl="1"/>
            <a:r>
              <a:rPr lang="en-US" sz="1900">
                <a:solidFill>
                  <a:schemeClr val="bg2">
                    <a:lumMod val="50000"/>
                  </a:schemeClr>
                </a:solidFill>
                <a:latin typeface="Montserrat" panose="00000500000000000000" pitchFamily="2" charset="0"/>
              </a:rPr>
              <a:t>Government’s presumed loss when there’s a misrepresentation of size is the total value of the set-aside contract</a:t>
            </a:r>
          </a:p>
          <a:p>
            <a:pPr lvl="1"/>
            <a:r>
              <a:rPr lang="en-US" sz="1900">
                <a:solidFill>
                  <a:schemeClr val="bg2">
                    <a:lumMod val="50000"/>
                  </a:schemeClr>
                </a:solidFill>
                <a:latin typeface="Montserrat" panose="00000500000000000000" pitchFamily="2" charset="0"/>
              </a:rPr>
              <a:t>States that certain actions including responding to a set-aside solicitation, and representations in SAM.gov, are “deemed certifications” </a:t>
            </a:r>
          </a:p>
          <a:p>
            <a:pPr lvl="1"/>
            <a:r>
              <a:rPr lang="en-US" sz="1900">
                <a:solidFill>
                  <a:schemeClr val="bg2">
                    <a:lumMod val="50000"/>
                  </a:schemeClr>
                </a:solidFill>
                <a:latin typeface="Montserrat" panose="00000500000000000000" pitchFamily="2" charset="0"/>
              </a:rPr>
              <a:t>Imposes specific requirements on individuals making certifications of size</a:t>
            </a:r>
          </a:p>
          <a:p>
            <a:pPr lvl="1"/>
            <a:r>
              <a:rPr lang="en-US" sz="1900">
                <a:solidFill>
                  <a:schemeClr val="bg2">
                    <a:lumMod val="50000"/>
                  </a:schemeClr>
                </a:solidFill>
                <a:latin typeface="Montserrat" panose="00000500000000000000" pitchFamily="2" charset="0"/>
              </a:rPr>
              <a:t>Provides a very limited “limitation on liability”</a:t>
            </a:r>
          </a:p>
          <a:p>
            <a:pPr lvl="1"/>
            <a:r>
              <a:rPr lang="en-US" sz="1900">
                <a:solidFill>
                  <a:schemeClr val="bg2">
                    <a:lumMod val="50000"/>
                  </a:schemeClr>
                </a:solidFill>
                <a:latin typeface="Montserrat" panose="00000500000000000000" pitchFamily="2" charset="0"/>
              </a:rPr>
              <a:t>Sets forth specific “penalties” including by referencing suspension and debarment, the civil False Claims Act, and criminal sanctions</a:t>
            </a:r>
          </a:p>
          <a:p>
            <a:endParaRPr lang="en-US"/>
          </a:p>
          <a:p>
            <a:endParaRPr lang="en-US"/>
          </a:p>
        </p:txBody>
      </p:sp>
      <p:sp>
        <p:nvSpPr>
          <p:cNvPr id="3" name="Content Placeholder 2"/>
          <p:cNvSpPr>
            <a:spLocks noGrp="1"/>
          </p:cNvSpPr>
          <p:nvPr>
            <p:ph type="body" sz="quarter" idx="10"/>
          </p:nvPr>
        </p:nvSpPr>
        <p:spPr/>
        <p:txBody>
          <a:bodyPr>
            <a:normAutofit fontScale="92500" lnSpcReduction="20000"/>
          </a:bodyPr>
          <a:lstStyle/>
          <a:p>
            <a:r>
              <a:rPr lang="en-US" sz="2000"/>
              <a:t>§ 121.108 What are the Requirements for Representing Small Business Size Status, and What are the Penalties for Misrepresentation?</a:t>
            </a:r>
            <a:endParaRPr lang="en-US" sz="2000" dirty="0"/>
          </a:p>
        </p:txBody>
      </p:sp>
    </p:spTree>
    <p:extLst>
      <p:ext uri="{BB962C8B-B14F-4D97-AF65-F5344CB8AC3E}">
        <p14:creationId xmlns:p14="http://schemas.microsoft.com/office/powerpoint/2010/main" val="1043575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5E51CA-4219-CCEF-6F93-CF672162D9A2}"/>
              </a:ext>
            </a:extLst>
          </p:cNvPr>
          <p:cNvSpPr>
            <a:spLocks noGrp="1"/>
          </p:cNvSpPr>
          <p:nvPr>
            <p:ph type="body" sz="quarter" idx="11"/>
          </p:nvPr>
        </p:nvSpPr>
        <p:spPr/>
        <p:txBody>
          <a:bodyPr/>
          <a:lstStyle/>
          <a:p>
            <a:r>
              <a:rPr lang="en-US" b="1"/>
              <a:t>Considerations for Entities with multiple 8(a) subsidiaries</a:t>
            </a:r>
          </a:p>
          <a:p>
            <a:pPr lvl="1"/>
            <a:r>
              <a:rPr lang="en-US" sz="1800">
                <a:latin typeface="Montserrat" panose="00000500000000000000" pitchFamily="2" charset="0"/>
              </a:rPr>
              <a:t>The actions of a single subsidiary can be attributed to the parent and sister companies for purposes of suspension and debarment proceedings</a:t>
            </a:r>
          </a:p>
          <a:p>
            <a:pPr lvl="1"/>
            <a:r>
              <a:rPr lang="en-US" sz="1800">
                <a:latin typeface="Montserrat" panose="00000500000000000000" pitchFamily="2" charset="0"/>
              </a:rPr>
              <a:t>The parent company, as well as its officers and board members, are well within the reach of federal auditors and investigators</a:t>
            </a:r>
          </a:p>
          <a:p>
            <a:pPr lvl="1"/>
            <a:r>
              <a:rPr lang="en-US" sz="1800">
                <a:latin typeface="Montserrat" panose="00000500000000000000" pitchFamily="2" charset="0"/>
              </a:rPr>
              <a:t>How do you balance these competing considerations?</a:t>
            </a:r>
          </a:p>
          <a:p>
            <a:endParaRPr lang="en-US"/>
          </a:p>
          <a:p>
            <a:endParaRPr lang="en-US"/>
          </a:p>
        </p:txBody>
      </p:sp>
      <p:sp>
        <p:nvSpPr>
          <p:cNvPr id="3" name="Content Placeholder 2"/>
          <p:cNvSpPr>
            <a:spLocks noGrp="1"/>
          </p:cNvSpPr>
          <p:nvPr>
            <p:ph type="body" sz="quarter" idx="10"/>
          </p:nvPr>
        </p:nvSpPr>
        <p:spPr>
          <a:xfrm>
            <a:off x="1098132" y="473181"/>
            <a:ext cx="10013573" cy="465691"/>
          </a:xfrm>
        </p:spPr>
        <p:txBody>
          <a:bodyPr>
            <a:normAutofit fontScale="85000" lnSpcReduction="10000"/>
          </a:bodyPr>
          <a:lstStyle/>
          <a:p>
            <a:r>
              <a:rPr lang="en-US"/>
              <a:t>Special Compliance Issues for Entity-Owned Firms</a:t>
            </a:r>
            <a:endParaRPr lang="en-US" dirty="0"/>
          </a:p>
        </p:txBody>
      </p:sp>
    </p:spTree>
    <p:extLst>
      <p:ext uri="{BB962C8B-B14F-4D97-AF65-F5344CB8AC3E}">
        <p14:creationId xmlns:p14="http://schemas.microsoft.com/office/powerpoint/2010/main" val="282649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346347-6954-27F6-5741-64D04C6CE0E5}"/>
              </a:ext>
            </a:extLst>
          </p:cNvPr>
          <p:cNvSpPr>
            <a:spLocks noGrp="1"/>
          </p:cNvSpPr>
          <p:nvPr>
            <p:ph type="body" sz="quarter" idx="11"/>
          </p:nvPr>
        </p:nvSpPr>
        <p:spPr/>
        <p:txBody>
          <a:bodyPr/>
          <a:lstStyle/>
          <a:p>
            <a:r>
              <a:rPr lang="en-US" dirty="0"/>
              <a:t>Robust compliance, ethics and training programs are key to preventing and detecting civil and criminal misconduct and to mitigating penalties and fines when misconduct occurs.</a:t>
            </a:r>
          </a:p>
          <a:p>
            <a:r>
              <a:rPr lang="en-US" dirty="0"/>
              <a:t>Corporate compliance programs must be designed to hold individuals accountable.</a:t>
            </a:r>
          </a:p>
          <a:p>
            <a:r>
              <a:rPr lang="en-US" dirty="0"/>
              <a:t>The absence of such programs will prove a “costly omission” for companies who end up the focus of department investigations per DAG Lisa Monaco.</a:t>
            </a:r>
          </a:p>
          <a:p>
            <a:r>
              <a:rPr lang="en-US" dirty="0"/>
              <a:t>More on what constitutes an effective ethics and compliance program later.</a:t>
            </a:r>
          </a:p>
          <a:p>
            <a:r>
              <a:rPr lang="en-US" dirty="0"/>
              <a:t>But first we will focus on key SBA requirements…</a:t>
            </a:r>
          </a:p>
          <a:p>
            <a:endParaRPr lang="en-US" dirty="0"/>
          </a:p>
        </p:txBody>
      </p:sp>
      <p:sp>
        <p:nvSpPr>
          <p:cNvPr id="3" name="Content Placeholder 2"/>
          <p:cNvSpPr>
            <a:spLocks noGrp="1"/>
          </p:cNvSpPr>
          <p:nvPr>
            <p:ph type="body" sz="quarter" idx="10"/>
          </p:nvPr>
        </p:nvSpPr>
        <p:spPr/>
        <p:txBody>
          <a:bodyPr/>
          <a:lstStyle/>
          <a:p>
            <a:r>
              <a:rPr lang="en-US" dirty="0"/>
              <a:t>DOJ / OIG Expectations </a:t>
            </a:r>
          </a:p>
        </p:txBody>
      </p:sp>
    </p:spTree>
    <p:extLst>
      <p:ext uri="{BB962C8B-B14F-4D97-AF65-F5344CB8AC3E}">
        <p14:creationId xmlns:p14="http://schemas.microsoft.com/office/powerpoint/2010/main" val="3146468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Evolving Expectations: Recent Regulatory Changes &amp; SBA OHA Decisions</a:t>
            </a:r>
          </a:p>
        </p:txBody>
      </p:sp>
    </p:spTree>
    <p:extLst>
      <p:ext uri="{BB962C8B-B14F-4D97-AF65-F5344CB8AC3E}">
        <p14:creationId xmlns:p14="http://schemas.microsoft.com/office/powerpoint/2010/main" val="1838539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82F232-7630-A356-413A-8D6BA87C69EE}"/>
              </a:ext>
            </a:extLst>
          </p:cNvPr>
          <p:cNvSpPr>
            <a:spLocks noGrp="1"/>
          </p:cNvSpPr>
          <p:nvPr>
            <p:ph type="body" sz="quarter" idx="11"/>
          </p:nvPr>
        </p:nvSpPr>
        <p:spPr/>
        <p:txBody>
          <a:bodyPr/>
          <a:lstStyle/>
          <a:p>
            <a:r>
              <a:rPr lang="en-US"/>
              <a:t>April 27, 2023 Final Rule (effective date May 30, 2023)</a:t>
            </a:r>
          </a:p>
          <a:p>
            <a:r>
              <a:rPr lang="en-US"/>
              <a:t>October 2020 final rule consolidating SBA’s All Small &amp; 8(a) Mentor/Protégé Programs</a:t>
            </a:r>
          </a:p>
          <a:p>
            <a:r>
              <a:rPr lang="en-US"/>
              <a:t>Changes to limitations on subcontracting</a:t>
            </a:r>
          </a:p>
          <a:p>
            <a:r>
              <a:rPr lang="en-US"/>
              <a:t>Changes related to joint ventures</a:t>
            </a:r>
          </a:p>
          <a:p>
            <a:r>
              <a:rPr lang="en-US"/>
              <a:t>Changes related to recertification timing</a:t>
            </a:r>
          </a:p>
          <a:p>
            <a:r>
              <a:rPr lang="en-US"/>
              <a:t>Important SBA OHA &amp; GAO cases</a:t>
            </a:r>
          </a:p>
          <a:p>
            <a:r>
              <a:rPr lang="en-US"/>
              <a:t>Proposed rules &amp; impending updates</a:t>
            </a:r>
          </a:p>
          <a:p>
            <a:endParaRPr lang="en-US"/>
          </a:p>
          <a:p>
            <a:endParaRPr lang="en-US"/>
          </a:p>
        </p:txBody>
      </p:sp>
      <p:sp>
        <p:nvSpPr>
          <p:cNvPr id="3" name="Content Placeholder 2"/>
          <p:cNvSpPr>
            <a:spLocks noGrp="1"/>
          </p:cNvSpPr>
          <p:nvPr>
            <p:ph type="body" sz="quarter" idx="10"/>
          </p:nvPr>
        </p:nvSpPr>
        <p:spPr>
          <a:xfrm>
            <a:off x="1086241" y="473181"/>
            <a:ext cx="10013573" cy="465691"/>
          </a:xfrm>
        </p:spPr>
        <p:txBody>
          <a:bodyPr>
            <a:normAutofit fontScale="92500" lnSpcReduction="20000"/>
          </a:bodyPr>
          <a:lstStyle/>
          <a:p>
            <a:r>
              <a:rPr lang="en-US"/>
              <a:t>Regulatory Changes &amp; Recent OHA Decisions</a:t>
            </a:r>
            <a:endParaRPr lang="en-US" dirty="0"/>
          </a:p>
        </p:txBody>
      </p:sp>
    </p:spTree>
    <p:extLst>
      <p:ext uri="{BB962C8B-B14F-4D97-AF65-F5344CB8AC3E}">
        <p14:creationId xmlns:p14="http://schemas.microsoft.com/office/powerpoint/2010/main" val="802709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SBA’s April 2023 Final Rule</a:t>
            </a:r>
          </a:p>
        </p:txBody>
      </p:sp>
    </p:spTree>
    <p:extLst>
      <p:ext uri="{BB962C8B-B14F-4D97-AF65-F5344CB8AC3E}">
        <p14:creationId xmlns:p14="http://schemas.microsoft.com/office/powerpoint/2010/main" val="1999015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832595-B89F-4B90-7A32-51E7FEB5B281}"/>
              </a:ext>
            </a:extLst>
          </p:cNvPr>
          <p:cNvSpPr>
            <a:spLocks noGrp="1"/>
          </p:cNvSpPr>
          <p:nvPr>
            <p:ph type="body" sz="quarter" idx="11"/>
          </p:nvPr>
        </p:nvSpPr>
        <p:spPr>
          <a:xfrm>
            <a:off x="1086242" y="2404997"/>
            <a:ext cx="10013572" cy="3635669"/>
          </a:xfrm>
        </p:spPr>
        <p:txBody>
          <a:bodyPr/>
          <a:lstStyle/>
          <a:p>
            <a:r>
              <a:rPr lang="en-US"/>
              <a:t>In September 2022, SBA issued a proposed rule that would make several changes to the ownership and control requirements for 8(a) firms, as well as 8(a) contracts</a:t>
            </a:r>
          </a:p>
          <a:p>
            <a:r>
              <a:rPr lang="en-US"/>
              <a:t>Comments were due on November 8, 2022</a:t>
            </a:r>
          </a:p>
          <a:p>
            <a:r>
              <a:rPr lang="en-US"/>
              <a:t>Final Rule published on April 27, 2023</a:t>
            </a:r>
          </a:p>
          <a:p>
            <a:r>
              <a:rPr lang="en-US"/>
              <a:t>See Holland &amp; Knight summary here:</a:t>
            </a:r>
          </a:p>
          <a:p>
            <a:r>
              <a:rPr lang="en-US">
                <a:hlinkClick r:id="rId3"/>
              </a:rPr>
              <a:t>https://www.hklaw.com/en/insights/publications/2023/05/sba-issues-final-rule-on-ownership-and-control-changes-for-the-8</a:t>
            </a:r>
            <a:endParaRPr lang="en-US"/>
          </a:p>
          <a:p>
            <a:endParaRPr lang="en-US"/>
          </a:p>
          <a:p>
            <a:endParaRPr lang="en-US"/>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a:xfrm>
            <a:off x="1098132" y="817333"/>
            <a:ext cx="10013573" cy="465691"/>
          </a:xfrm>
        </p:spPr>
        <p:txBody>
          <a:bodyPr vert="horz" lIns="91440" tIns="45720" rIns="91440" bIns="45720" rtlCol="0">
            <a:noAutofit/>
          </a:bodyPr>
          <a:lstStyle/>
          <a:p>
            <a:r>
              <a:rPr lang="en-US"/>
              <a:t>Regulatory Update: Proposed Changes to the Ownership &amp; Control Requirements for 8(a) Firms</a:t>
            </a:r>
            <a:endParaRPr lang="en-US" dirty="0"/>
          </a:p>
        </p:txBody>
      </p:sp>
    </p:spTree>
    <p:extLst>
      <p:ext uri="{BB962C8B-B14F-4D97-AF65-F5344CB8AC3E}">
        <p14:creationId xmlns:p14="http://schemas.microsoft.com/office/powerpoint/2010/main" val="370415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BE8DB4-FDC7-B97D-B507-08B70DDA0F57}"/>
              </a:ext>
            </a:extLst>
          </p:cNvPr>
          <p:cNvSpPr>
            <a:spLocks noGrp="1"/>
          </p:cNvSpPr>
          <p:nvPr>
            <p:ph type="body" sz="quarter" idx="11"/>
          </p:nvPr>
        </p:nvSpPr>
        <p:spPr/>
        <p:txBody>
          <a:bodyPr/>
          <a:lstStyle/>
          <a:p>
            <a:r>
              <a:rPr lang="en-US"/>
              <a:t>Notably, contained a Community Benefits Plan requirement that would have applied to Entity-owned participants</a:t>
            </a:r>
          </a:p>
          <a:p>
            <a:r>
              <a:rPr lang="en-US"/>
              <a:t>This aspect of the Rule-making was severely flawed, procedurally and substantively</a:t>
            </a:r>
          </a:p>
          <a:p>
            <a:r>
              <a:rPr lang="en-US"/>
              <a:t>SBA announced it was not moving forward with the Community Benefits Plan requirement at the Tribal Consultation in Washington DC in October</a:t>
            </a:r>
          </a:p>
          <a:p>
            <a:r>
              <a:rPr lang="en-US"/>
              <a:t>But there are quite a few other changes proposed in this rule-making…</a:t>
            </a:r>
          </a:p>
          <a:p>
            <a:endParaRPr lang="en-US"/>
          </a:p>
          <a:p>
            <a:endParaRPr lang="en-US"/>
          </a:p>
        </p:txBody>
      </p:sp>
      <p:sp>
        <p:nvSpPr>
          <p:cNvPr id="3" name="Content Placeholder 2"/>
          <p:cNvSpPr>
            <a:spLocks noGrp="1"/>
          </p:cNvSpPr>
          <p:nvPr>
            <p:ph type="body" sz="quarter" idx="10"/>
          </p:nvPr>
        </p:nvSpPr>
        <p:spPr/>
        <p:txBody>
          <a:bodyPr/>
          <a:lstStyle/>
          <a:p>
            <a:r>
              <a:rPr lang="en-US"/>
              <a:t>SBA’s Proposed Rule September 2022</a:t>
            </a:r>
            <a:endParaRPr lang="en-US" dirty="0"/>
          </a:p>
        </p:txBody>
      </p:sp>
    </p:spTree>
    <p:extLst>
      <p:ext uri="{BB962C8B-B14F-4D97-AF65-F5344CB8AC3E}">
        <p14:creationId xmlns:p14="http://schemas.microsoft.com/office/powerpoint/2010/main" val="42439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D6958C-3A73-7C39-8CA6-AA7D1392BCB8}"/>
              </a:ext>
            </a:extLst>
          </p:cNvPr>
          <p:cNvSpPr>
            <a:spLocks noGrp="1"/>
          </p:cNvSpPr>
          <p:nvPr>
            <p:ph type="body" sz="quarter" idx="11"/>
          </p:nvPr>
        </p:nvSpPr>
        <p:spPr/>
        <p:txBody>
          <a:bodyPr/>
          <a:lstStyle/>
          <a:p>
            <a:r>
              <a:rPr lang="en-US" dirty="0"/>
              <a:t>Introduction to SBA’s 8(a) Program for Entity-Owned Firms</a:t>
            </a:r>
          </a:p>
          <a:p>
            <a:r>
              <a:rPr lang="en-US" dirty="0"/>
              <a:t>Enforcement and Oversight Environment (why you should care)</a:t>
            </a:r>
          </a:p>
          <a:p>
            <a:r>
              <a:rPr lang="en-US" dirty="0"/>
              <a:t>Regulations (including April 27, 2023 Final Rule), Changes &amp; Cases (what you should care about)</a:t>
            </a:r>
          </a:p>
          <a:p>
            <a:r>
              <a:rPr lang="en-US" dirty="0"/>
              <a:t>Effective Compliance Programs : What Executives Need to Know (how you should assess and manage risks)</a:t>
            </a:r>
          </a:p>
          <a:p>
            <a:r>
              <a:rPr lang="en-US" dirty="0"/>
              <a:t>Handling Investigations (what to do if there’s an issue)</a:t>
            </a:r>
          </a:p>
          <a:p>
            <a:r>
              <a:rPr lang="en-US" dirty="0"/>
              <a:t>Resource Guide -- SBA’s 8(a) Program for Entity-Owned Firms: An Overview</a:t>
            </a:r>
          </a:p>
          <a:p>
            <a:endParaRPr lang="en-US" dirty="0"/>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p:txBody>
          <a:bodyPr>
            <a:normAutofit fontScale="92500" lnSpcReduction="20000"/>
          </a:bodyPr>
          <a:lstStyle/>
          <a:p>
            <a:r>
              <a:rPr lang="en-US" dirty="0"/>
              <a:t>Agenda</a:t>
            </a:r>
          </a:p>
        </p:txBody>
      </p:sp>
    </p:spTree>
    <p:extLst>
      <p:ext uri="{BB962C8B-B14F-4D97-AF65-F5344CB8AC3E}">
        <p14:creationId xmlns:p14="http://schemas.microsoft.com/office/powerpoint/2010/main" val="1040939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AFB4085-ABCF-DD04-AEC6-F189C6457AF6}"/>
              </a:ext>
            </a:extLst>
          </p:cNvPr>
          <p:cNvSpPr>
            <a:spLocks noGrp="1"/>
          </p:cNvSpPr>
          <p:nvPr>
            <p:ph type="body" sz="quarter" idx="11"/>
          </p:nvPr>
        </p:nvSpPr>
        <p:spPr/>
        <p:txBody>
          <a:bodyPr/>
          <a:lstStyle/>
          <a:p>
            <a:r>
              <a:rPr lang="en-US"/>
              <a:t>Change in ownership process for graduated 8(a)s with 8(a) contract backlog</a:t>
            </a:r>
          </a:p>
          <a:p>
            <a:r>
              <a:rPr lang="en-US"/>
              <a:t>Clarifying that contracting officers cannot limit competition to more than one SBA certification (i.e. cannot require both 8(a) and SDVO)</a:t>
            </a:r>
          </a:p>
          <a:p>
            <a:r>
              <a:rPr lang="en-US"/>
              <a:t>Clarifying that JV’s may be “populated” for non-set-aside contracts and that revenue will be allocated based on JV ownership</a:t>
            </a:r>
          </a:p>
          <a:p>
            <a:r>
              <a:rPr lang="en-US"/>
              <a:t>Clarifying recertification of size is required when there is a “sale” only if the ownership interest impacts control (note this is not the same as 8(a) ownership requirements)</a:t>
            </a:r>
          </a:p>
          <a:p>
            <a:endParaRPr lang="en-US"/>
          </a:p>
        </p:txBody>
      </p:sp>
      <p:sp>
        <p:nvSpPr>
          <p:cNvPr id="3" name="Content Placeholder 2"/>
          <p:cNvSpPr>
            <a:spLocks noGrp="1"/>
          </p:cNvSpPr>
          <p:nvPr>
            <p:ph type="body" sz="quarter" idx="10"/>
          </p:nvPr>
        </p:nvSpPr>
        <p:spPr/>
        <p:txBody>
          <a:bodyPr/>
          <a:lstStyle/>
          <a:p>
            <a:r>
              <a:rPr lang="en-US"/>
              <a:t>Highlights of Rule Changes</a:t>
            </a:r>
          </a:p>
        </p:txBody>
      </p:sp>
    </p:spTree>
    <p:extLst>
      <p:ext uri="{BB962C8B-B14F-4D97-AF65-F5344CB8AC3E}">
        <p14:creationId xmlns:p14="http://schemas.microsoft.com/office/powerpoint/2010/main" val="1910024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E2485A-C6AB-8ECF-ECF3-58D6236637FE}"/>
              </a:ext>
            </a:extLst>
          </p:cNvPr>
          <p:cNvSpPr>
            <a:spLocks noGrp="1"/>
          </p:cNvSpPr>
          <p:nvPr>
            <p:ph type="body" sz="quarter" idx="11"/>
          </p:nvPr>
        </p:nvSpPr>
        <p:spPr/>
        <p:txBody>
          <a:bodyPr/>
          <a:lstStyle/>
          <a:p>
            <a:r>
              <a:rPr lang="en-US"/>
              <a:t>Ostensible Subcontractor Rule</a:t>
            </a:r>
          </a:p>
          <a:p>
            <a:pPr lvl="1"/>
            <a:r>
              <a:rPr lang="en-US" sz="1800">
                <a:solidFill>
                  <a:schemeClr val="bg2">
                    <a:lumMod val="50000"/>
                  </a:schemeClr>
                </a:solidFill>
                <a:latin typeface="Montserrat" panose="00000500000000000000" pitchFamily="2" charset="0"/>
              </a:rPr>
              <a:t>Clarifies that for construction, project management is the primary and vital requirement (not so for services)</a:t>
            </a:r>
          </a:p>
          <a:p>
            <a:pPr lvl="1"/>
            <a:r>
              <a:rPr lang="en-US" sz="1800">
                <a:solidFill>
                  <a:schemeClr val="bg2">
                    <a:lumMod val="50000"/>
                  </a:schemeClr>
                </a:solidFill>
                <a:latin typeface="Montserrat" panose="00000500000000000000" pitchFamily="2" charset="0"/>
              </a:rPr>
              <a:t>Clarifies that the Dover Staffing test is not the only inquiry and SBA looks at the total relationship with the subcontractor</a:t>
            </a:r>
          </a:p>
          <a:p>
            <a:r>
              <a:rPr lang="en-US"/>
              <a:t>8(a) MACs – sole source orders require a determination that the 8(a) is still an eligible 8(a) to receive a sole source order</a:t>
            </a:r>
          </a:p>
          <a:p>
            <a:r>
              <a:rPr lang="en-US"/>
              <a:t>Size protests – when corrective action takes place after a GAO protest - appears to allow size protests of the corrective action award</a:t>
            </a:r>
          </a:p>
          <a:p>
            <a:endParaRPr lang="en-US"/>
          </a:p>
        </p:txBody>
      </p:sp>
      <p:sp>
        <p:nvSpPr>
          <p:cNvPr id="3" name="Content Placeholder 2"/>
          <p:cNvSpPr>
            <a:spLocks noGrp="1"/>
          </p:cNvSpPr>
          <p:nvPr>
            <p:ph type="body" sz="quarter" idx="10"/>
          </p:nvPr>
        </p:nvSpPr>
        <p:spPr/>
        <p:txBody>
          <a:bodyPr/>
          <a:lstStyle/>
          <a:p>
            <a:r>
              <a:rPr lang="en-US"/>
              <a:t>Highlights (cont.)</a:t>
            </a:r>
          </a:p>
        </p:txBody>
      </p:sp>
    </p:spTree>
    <p:extLst>
      <p:ext uri="{BB962C8B-B14F-4D97-AF65-F5344CB8AC3E}">
        <p14:creationId xmlns:p14="http://schemas.microsoft.com/office/powerpoint/2010/main" val="1960952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A1FA87-9E70-378E-16B2-A6C7A1805FC8}"/>
              </a:ext>
            </a:extLst>
          </p:cNvPr>
          <p:cNvSpPr>
            <a:spLocks noGrp="1"/>
          </p:cNvSpPr>
          <p:nvPr>
            <p:ph type="body" sz="quarter" idx="11"/>
          </p:nvPr>
        </p:nvSpPr>
        <p:spPr/>
        <p:txBody>
          <a:bodyPr/>
          <a:lstStyle/>
          <a:p>
            <a:r>
              <a:rPr lang="en-US"/>
              <a:t>NDAA Requirement regarding updating SAM.gov listing within 2 days of an adverse size determination, if the contracting officer doesn’t/can’t SBA must.</a:t>
            </a:r>
          </a:p>
          <a:p>
            <a:r>
              <a:rPr lang="en-US"/>
              <a:t>Non-manufacturer rule waivers are contract and product specific and can’t last more than five years (i.e. not for long-term contracts)</a:t>
            </a:r>
          </a:p>
          <a:p>
            <a:endParaRPr lang="en-US"/>
          </a:p>
          <a:p>
            <a:endParaRPr lang="en-US"/>
          </a:p>
        </p:txBody>
      </p:sp>
      <p:sp>
        <p:nvSpPr>
          <p:cNvPr id="3" name="Content Placeholder 2"/>
          <p:cNvSpPr>
            <a:spLocks noGrp="1"/>
          </p:cNvSpPr>
          <p:nvPr>
            <p:ph type="body" sz="quarter" idx="10"/>
          </p:nvPr>
        </p:nvSpPr>
        <p:spPr/>
        <p:txBody>
          <a:bodyPr/>
          <a:lstStyle/>
          <a:p>
            <a:r>
              <a:rPr lang="en-US"/>
              <a:t>Highlights (cont.)</a:t>
            </a:r>
          </a:p>
        </p:txBody>
      </p:sp>
    </p:spTree>
    <p:extLst>
      <p:ext uri="{BB962C8B-B14F-4D97-AF65-F5344CB8AC3E}">
        <p14:creationId xmlns:p14="http://schemas.microsoft.com/office/powerpoint/2010/main" val="3899331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BEDF81-83AE-41E2-82A8-EACDDCF69C05}"/>
              </a:ext>
            </a:extLst>
          </p:cNvPr>
          <p:cNvSpPr>
            <a:spLocks noGrp="1"/>
          </p:cNvSpPr>
          <p:nvPr>
            <p:ph type="body" sz="quarter" idx="11"/>
          </p:nvPr>
        </p:nvSpPr>
        <p:spPr/>
        <p:txBody>
          <a:bodyPr/>
          <a:lstStyle/>
          <a:p>
            <a:r>
              <a:rPr lang="en-US"/>
              <a:t>124.109 (ANC/Tribal) Proposed Changes</a:t>
            </a:r>
          </a:p>
          <a:p>
            <a:pPr lvl="1"/>
            <a:r>
              <a:rPr lang="en-US" sz="1800">
                <a:solidFill>
                  <a:schemeClr val="bg2">
                    <a:lumMod val="50000"/>
                  </a:schemeClr>
                </a:solidFill>
                <a:latin typeface="Montserrat" panose="00000500000000000000" pitchFamily="2" charset="0"/>
              </a:rPr>
              <a:t>Sovereign immunity waiver only required for Federally-recognized tribes</a:t>
            </a:r>
          </a:p>
          <a:p>
            <a:pPr lvl="1"/>
            <a:r>
              <a:rPr lang="en-US" sz="1800">
                <a:solidFill>
                  <a:schemeClr val="bg2">
                    <a:lumMod val="50000"/>
                  </a:schemeClr>
                </a:solidFill>
                <a:latin typeface="Montserrat" panose="00000500000000000000" pitchFamily="2" charset="0"/>
              </a:rPr>
              <a:t>Recognition that tribally-owned entities may not be formed under state law</a:t>
            </a:r>
          </a:p>
          <a:p>
            <a:pPr lvl="1"/>
            <a:r>
              <a:rPr lang="en-US" sz="1800">
                <a:solidFill>
                  <a:schemeClr val="bg2">
                    <a:lumMod val="50000"/>
                  </a:schemeClr>
                </a:solidFill>
                <a:latin typeface="Montserrat" panose="00000500000000000000" pitchFamily="2" charset="0"/>
              </a:rPr>
              <a:t>Recognition that entity-owned 8(a)s may not file their own tax returns and allowing financial statements instead</a:t>
            </a:r>
          </a:p>
          <a:p>
            <a:r>
              <a:rPr lang="en-US"/>
              <a:t>124.110 (NHO) Proposed Changes</a:t>
            </a:r>
          </a:p>
          <a:p>
            <a:pPr lvl="1"/>
            <a:r>
              <a:rPr lang="en-US" sz="1800">
                <a:solidFill>
                  <a:schemeClr val="bg2">
                    <a:lumMod val="50000"/>
                  </a:schemeClr>
                </a:solidFill>
                <a:latin typeface="Montserrat" panose="00000500000000000000" pitchFamily="2" charset="0"/>
              </a:rPr>
              <a:t>SBA wants to keep entity-owned programs consistent wherever possible</a:t>
            </a:r>
          </a:p>
          <a:p>
            <a:pPr lvl="1"/>
            <a:r>
              <a:rPr lang="en-US" sz="1800">
                <a:solidFill>
                  <a:schemeClr val="bg2">
                    <a:lumMod val="50000"/>
                  </a:schemeClr>
                </a:solidFill>
                <a:latin typeface="Montserrat" panose="00000500000000000000" pitchFamily="2" charset="0"/>
              </a:rPr>
              <a:t>Would allow an individual to manage two of an NHO’s (currently limited to one)</a:t>
            </a:r>
          </a:p>
          <a:p>
            <a:pPr lvl="1"/>
            <a:r>
              <a:rPr lang="en-US" sz="1800">
                <a:solidFill>
                  <a:schemeClr val="bg2">
                    <a:lumMod val="50000"/>
                  </a:schemeClr>
                </a:solidFill>
                <a:latin typeface="Montserrat" panose="00000500000000000000" pitchFamily="2" charset="0"/>
              </a:rPr>
              <a:t>Proposed Rule would have allowed NHOs to have a holding company overseeing multiple businesses. –THIS WAS DROPPED FROM THE FINAL RULE BUT SOME LANGUAGE REGARDING HOLDING COMPANIES WAS INCLUDED IN THE FINAL RULE</a:t>
            </a:r>
          </a:p>
          <a:p>
            <a:pPr lvl="1"/>
            <a:endParaRPr lang="en-US"/>
          </a:p>
          <a:p>
            <a:pPr lvl="1"/>
            <a:endParaRPr lang="en-US"/>
          </a:p>
          <a:p>
            <a:endParaRPr lang="en-US"/>
          </a:p>
        </p:txBody>
      </p:sp>
      <p:sp>
        <p:nvSpPr>
          <p:cNvPr id="6" name="Text Placeholder 5">
            <a:extLst>
              <a:ext uri="{FF2B5EF4-FFF2-40B4-BE49-F238E27FC236}">
                <a16:creationId xmlns:a16="http://schemas.microsoft.com/office/drawing/2014/main" id="{0A9B68B9-6E85-D33E-3462-75403FE438FA}"/>
              </a:ext>
            </a:extLst>
          </p:cNvPr>
          <p:cNvSpPr>
            <a:spLocks noGrp="1"/>
          </p:cNvSpPr>
          <p:nvPr>
            <p:ph type="body" sz="quarter" idx="10"/>
          </p:nvPr>
        </p:nvSpPr>
        <p:spPr/>
        <p:txBody>
          <a:bodyPr/>
          <a:lstStyle/>
          <a:p>
            <a:r>
              <a:rPr lang="en-US"/>
              <a:t>Highlights (cont.)</a:t>
            </a:r>
          </a:p>
        </p:txBody>
      </p:sp>
    </p:spTree>
    <p:extLst>
      <p:ext uri="{BB962C8B-B14F-4D97-AF65-F5344CB8AC3E}">
        <p14:creationId xmlns:p14="http://schemas.microsoft.com/office/powerpoint/2010/main" val="1339250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FBC558-B737-5A53-D75F-4DD844096604}"/>
              </a:ext>
            </a:extLst>
          </p:cNvPr>
          <p:cNvSpPr>
            <a:spLocks noGrp="1"/>
          </p:cNvSpPr>
          <p:nvPr>
            <p:ph type="body" sz="quarter" idx="11"/>
          </p:nvPr>
        </p:nvSpPr>
        <p:spPr/>
        <p:txBody>
          <a:bodyPr/>
          <a:lstStyle/>
          <a:p>
            <a:r>
              <a:rPr lang="en-US"/>
              <a:t>In November 2022, SBA issued a final rule adjusting monetary-based industry size standards for inflation</a:t>
            </a:r>
          </a:p>
          <a:p>
            <a:r>
              <a:rPr lang="en-US"/>
              <a:t>As part of that rulemaking, SBA also adjusted for inflation the economic disadvantage thresholds applicable to the 8(a) program and the dollar limit for combined total 8(a) contracts</a:t>
            </a:r>
          </a:p>
          <a:p>
            <a:r>
              <a:rPr lang="en-US"/>
              <a:t>The rule became effective on December 19, 2022</a:t>
            </a:r>
          </a:p>
          <a:p>
            <a:r>
              <a:rPr lang="en-US"/>
              <a:t>NOTE: the changes in size standards have impacts on new procurements AND on entity size going forward.</a:t>
            </a:r>
          </a:p>
          <a:p>
            <a:endParaRPr lang="en-US"/>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a:xfrm>
            <a:off x="1086241" y="794866"/>
            <a:ext cx="10013573" cy="465691"/>
          </a:xfrm>
        </p:spPr>
        <p:txBody>
          <a:bodyPr>
            <a:noAutofit/>
          </a:bodyPr>
          <a:lstStyle/>
          <a:p>
            <a:r>
              <a:rPr lang="en-US" sz="2000"/>
              <a:t>Other Recet Rule Changes: Adjustment of Monetary-Based Industry Size Standards</a:t>
            </a:r>
            <a:endParaRPr lang="en-US" sz="2000" dirty="0"/>
          </a:p>
        </p:txBody>
      </p:sp>
    </p:spTree>
    <p:extLst>
      <p:ext uri="{BB962C8B-B14F-4D97-AF65-F5344CB8AC3E}">
        <p14:creationId xmlns:p14="http://schemas.microsoft.com/office/powerpoint/2010/main" val="2757142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Other Recent SBA Rule Changes</a:t>
            </a:r>
          </a:p>
        </p:txBody>
      </p:sp>
    </p:spTree>
    <p:extLst>
      <p:ext uri="{BB962C8B-B14F-4D97-AF65-F5344CB8AC3E}">
        <p14:creationId xmlns:p14="http://schemas.microsoft.com/office/powerpoint/2010/main" val="3797129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C77A0C-482B-6067-3F4C-51F5E3949AF1}"/>
              </a:ext>
            </a:extLst>
          </p:cNvPr>
          <p:cNvSpPr>
            <a:spLocks noGrp="1"/>
          </p:cNvSpPr>
          <p:nvPr>
            <p:ph type="body" sz="quarter" idx="11"/>
          </p:nvPr>
        </p:nvSpPr>
        <p:spPr/>
        <p:txBody>
          <a:bodyPr/>
          <a:lstStyle/>
          <a:p>
            <a:r>
              <a:rPr lang="en-US"/>
              <a:t>SBAconsolidated its All Small &amp; 8(a) mentor/protégé programs became effective on 16 Nov. 2020</a:t>
            </a:r>
          </a:p>
          <a:p>
            <a:pPr lvl="1"/>
            <a:r>
              <a:rPr lang="en-US" sz="1800">
                <a:solidFill>
                  <a:schemeClr val="bg2">
                    <a:lumMod val="50000"/>
                  </a:schemeClr>
                </a:solidFill>
                <a:latin typeface="Montserrat" panose="00000500000000000000" pitchFamily="2" charset="0"/>
              </a:rPr>
              <a:t>Aim was to eliminate confusion &amp; avoid unnecessary duplication of functions within SBA</a:t>
            </a:r>
          </a:p>
          <a:p>
            <a:r>
              <a:rPr lang="en-US"/>
              <a:t>At a high-level, SBA’s final rule also addressed: </a:t>
            </a:r>
          </a:p>
          <a:p>
            <a:pPr lvl="1"/>
            <a:r>
              <a:rPr lang="en-US" sz="1800">
                <a:solidFill>
                  <a:schemeClr val="bg2">
                    <a:lumMod val="50000"/>
                  </a:schemeClr>
                </a:solidFill>
                <a:latin typeface="Montserrat" panose="00000500000000000000" pitchFamily="2" charset="0"/>
              </a:rPr>
              <a:t>Change in ownership of ANC and tribally-owned 8(a)s no longer require SBA approval when moving entities under holding companies</a:t>
            </a:r>
          </a:p>
          <a:p>
            <a:pPr lvl="1"/>
            <a:r>
              <a:rPr lang="en-US" sz="1800">
                <a:solidFill>
                  <a:schemeClr val="bg2">
                    <a:lumMod val="50000"/>
                  </a:schemeClr>
                </a:solidFill>
                <a:latin typeface="Montserrat" panose="00000500000000000000" pitchFamily="2" charset="0"/>
              </a:rPr>
              <a:t>SBA approval not required where the disadvantaged owner is increasing interest</a:t>
            </a:r>
          </a:p>
          <a:p>
            <a:r>
              <a:rPr lang="en-US"/>
              <a:t>Changes to the rules governing joint ventures, limitations on subcontracting, and assignment of NAICS codes</a:t>
            </a:r>
          </a:p>
          <a:p>
            <a:r>
              <a:rPr lang="en-US"/>
              <a:t>There are still lingering implementation questions about this rule.</a:t>
            </a:r>
          </a:p>
          <a:p>
            <a:pPr marL="0" indent="0">
              <a:buNone/>
            </a:pPr>
            <a:endParaRPr lang="en-US"/>
          </a:p>
          <a:p>
            <a:endParaRPr lang="en-US"/>
          </a:p>
        </p:txBody>
      </p:sp>
      <p:sp>
        <p:nvSpPr>
          <p:cNvPr id="3" name="Content Placeholder 2"/>
          <p:cNvSpPr>
            <a:spLocks noGrp="1"/>
          </p:cNvSpPr>
          <p:nvPr>
            <p:ph type="body" sz="quarter" idx="10"/>
          </p:nvPr>
        </p:nvSpPr>
        <p:spPr/>
        <p:txBody>
          <a:bodyPr>
            <a:normAutofit fontScale="92500"/>
          </a:bodyPr>
          <a:lstStyle/>
          <a:p>
            <a:r>
              <a:rPr lang="en-US"/>
              <a:t>Other Recent Rule Changes: Oct. 2020 final rule </a:t>
            </a:r>
            <a:endParaRPr lang="en-US" dirty="0"/>
          </a:p>
        </p:txBody>
      </p:sp>
    </p:spTree>
    <p:extLst>
      <p:ext uri="{BB962C8B-B14F-4D97-AF65-F5344CB8AC3E}">
        <p14:creationId xmlns:p14="http://schemas.microsoft.com/office/powerpoint/2010/main" val="2680086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BE9539-D003-FD78-8D9E-A5922D3F23A9}"/>
              </a:ext>
            </a:extLst>
          </p:cNvPr>
          <p:cNvSpPr>
            <a:spLocks noGrp="1"/>
          </p:cNvSpPr>
          <p:nvPr>
            <p:ph type="body" sz="quarter" idx="11"/>
          </p:nvPr>
        </p:nvSpPr>
        <p:spPr/>
        <p:txBody>
          <a:bodyPr/>
          <a:lstStyle/>
          <a:p>
            <a:r>
              <a:rPr lang="en-US"/>
              <a:t>Effective last July (July 2022), the period for calculating employee-based size standards has increased from 12 months to 24 months</a:t>
            </a:r>
          </a:p>
          <a:p>
            <a:pPr lvl="1"/>
            <a:r>
              <a:rPr lang="en-US" sz="1800">
                <a:latin typeface="Montserrat" panose="00000500000000000000" pitchFamily="2" charset="0"/>
              </a:rPr>
              <a:t>See 87 FR 34094</a:t>
            </a:r>
          </a:p>
          <a:p>
            <a:r>
              <a:rPr lang="en-US"/>
              <a:t>SBA previously extended the period of calculation for receipts-based size standards from a three-year to a five-year lookback</a:t>
            </a:r>
          </a:p>
          <a:p>
            <a:r>
              <a:rPr lang="en-US"/>
              <a:t>SBA also extended the same calculation periods to its non-procurement programs (loans, SBIC, etc.)</a:t>
            </a:r>
          </a:p>
          <a:p>
            <a:endParaRPr lang="en-US"/>
          </a:p>
          <a:p>
            <a:endParaRPr lang="en-US"/>
          </a:p>
        </p:txBody>
      </p:sp>
      <p:sp>
        <p:nvSpPr>
          <p:cNvPr id="3" name="Content Placeholder 2"/>
          <p:cNvSpPr>
            <a:spLocks noGrp="1"/>
          </p:cNvSpPr>
          <p:nvPr>
            <p:ph type="body" sz="quarter" idx="10"/>
          </p:nvPr>
        </p:nvSpPr>
        <p:spPr/>
        <p:txBody>
          <a:bodyPr/>
          <a:lstStyle/>
          <a:p>
            <a:r>
              <a:rPr lang="en-US"/>
              <a:t>Employee-Based Size Standards (2022)</a:t>
            </a:r>
            <a:endParaRPr lang="en-US" dirty="0"/>
          </a:p>
        </p:txBody>
      </p:sp>
    </p:spTree>
    <p:extLst>
      <p:ext uri="{BB962C8B-B14F-4D97-AF65-F5344CB8AC3E}">
        <p14:creationId xmlns:p14="http://schemas.microsoft.com/office/powerpoint/2010/main" val="483014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E3CED8-50DE-D921-4513-EBEDB10DE063}"/>
              </a:ext>
            </a:extLst>
          </p:cNvPr>
          <p:cNvSpPr>
            <a:spLocks noGrp="1"/>
          </p:cNvSpPr>
          <p:nvPr>
            <p:ph type="body" sz="quarter" idx="11"/>
          </p:nvPr>
        </p:nvSpPr>
        <p:spPr/>
        <p:txBody>
          <a:bodyPr>
            <a:normAutofit lnSpcReduction="10000"/>
          </a:bodyPr>
          <a:lstStyle/>
          <a:p>
            <a:r>
              <a:rPr lang="en-US"/>
              <a:t>On Nov. 18, 2021, SBA issued a proposed rule that would “provide new methods for small business government contractors to obtain past performance ratings to be used with offers on prime contracts”</a:t>
            </a:r>
          </a:p>
          <a:p>
            <a:pPr lvl="1"/>
            <a:r>
              <a:rPr lang="en-US" sz="1800">
                <a:latin typeface="Montserrat" panose="00000500000000000000" pitchFamily="2" charset="0"/>
              </a:rPr>
              <a:t>Stems from Section 868 of the NDAA FY 2021</a:t>
            </a:r>
          </a:p>
          <a:p>
            <a:r>
              <a:rPr lang="en-US">
                <a:latin typeface="Montserrat" panose="00000500000000000000" pitchFamily="2" charset="0"/>
              </a:rPr>
              <a:t>Finalized July 22, 2022 (effective Aug 22, 2022).</a:t>
            </a:r>
          </a:p>
          <a:p>
            <a:r>
              <a:rPr lang="en-US"/>
              <a:t>Provides two new methods for obtaining qualifying past performance: </a:t>
            </a:r>
          </a:p>
          <a:p>
            <a:pPr lvl="1"/>
            <a:r>
              <a:rPr lang="en-US" sz="1800">
                <a:latin typeface="Montserrat" panose="00000500000000000000" pitchFamily="2" charset="0"/>
              </a:rPr>
              <a:t>A small business may use the past performance of a joint venture’s contract(s) for work performed as a member of the joint venture</a:t>
            </a:r>
          </a:p>
          <a:p>
            <a:pPr lvl="1"/>
            <a:r>
              <a:rPr lang="en-US" sz="1800">
                <a:latin typeface="Montserrat" panose="00000500000000000000" pitchFamily="2" charset="0"/>
              </a:rPr>
              <a:t>A small business may use the past performance it obtained as a first-tier subcontractor on a prime contract with a subcontracting plan</a:t>
            </a:r>
          </a:p>
          <a:p>
            <a:r>
              <a:rPr lang="en-US"/>
              <a:t>Regarding the latter — using past performance for work performed as a first-tier subcontractor — the proposed rule would require the prime contractor to provide a rating of the small business’s past performance w/in 15 days</a:t>
            </a:r>
          </a:p>
          <a:p>
            <a:pPr lvl="1"/>
            <a:r>
              <a:rPr lang="en-US" sz="1800">
                <a:latin typeface="Montserrat" panose="00000500000000000000" pitchFamily="2" charset="0"/>
              </a:rPr>
              <a:t>Requirement added to 13 C.F.R. § 125.3 and 125.11</a:t>
            </a:r>
          </a:p>
          <a:p>
            <a:pPr lvl="1"/>
            <a:endParaRPr lang="en-US" sz="1800">
              <a:latin typeface="Montserrat" panose="00000500000000000000" pitchFamily="2" charset="0"/>
            </a:endParaRPr>
          </a:p>
          <a:p>
            <a:endParaRPr lang="en-US"/>
          </a:p>
          <a:p>
            <a:endParaRPr lang="en-US"/>
          </a:p>
        </p:txBody>
      </p:sp>
      <p:sp>
        <p:nvSpPr>
          <p:cNvPr id="3" name="Content Placeholder 2"/>
          <p:cNvSpPr>
            <a:spLocks noGrp="1"/>
          </p:cNvSpPr>
          <p:nvPr>
            <p:ph type="body" sz="quarter" idx="10"/>
          </p:nvPr>
        </p:nvSpPr>
        <p:spPr/>
        <p:txBody>
          <a:bodyPr/>
          <a:lstStyle/>
          <a:p>
            <a:r>
              <a:rPr lang="en-US"/>
              <a:t>2022 Rule regarding Past Peformance</a:t>
            </a:r>
            <a:endParaRPr lang="en-US" dirty="0"/>
          </a:p>
        </p:txBody>
      </p:sp>
    </p:spTree>
    <p:extLst>
      <p:ext uri="{BB962C8B-B14F-4D97-AF65-F5344CB8AC3E}">
        <p14:creationId xmlns:p14="http://schemas.microsoft.com/office/powerpoint/2010/main" val="2010050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Limitations on Subcontracting &amp; Performance of Work Requirements</a:t>
            </a:r>
          </a:p>
        </p:txBody>
      </p:sp>
    </p:spTree>
    <p:extLst>
      <p:ext uri="{BB962C8B-B14F-4D97-AF65-F5344CB8AC3E}">
        <p14:creationId xmlns:p14="http://schemas.microsoft.com/office/powerpoint/2010/main" val="132808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dirty="0">
              <a:solidFill>
                <a:srgbClr val="2A347A"/>
              </a:solidFill>
              <a:latin typeface="Georgia" panose="02040502050405020303" pitchFamily="18" charset="0"/>
            </a:endParaRPr>
          </a:p>
          <a:p>
            <a:pPr marL="0" indent="0" algn="ctr">
              <a:buNone/>
            </a:pPr>
            <a:endParaRPr lang="en-US" sz="4000" b="1" dirty="0">
              <a:solidFill>
                <a:srgbClr val="2A347A"/>
              </a:solidFill>
              <a:latin typeface="Georgia" panose="02040502050405020303" pitchFamily="18" charset="0"/>
            </a:endParaRPr>
          </a:p>
          <a:p>
            <a:pPr marL="0" indent="0" algn="ctr">
              <a:buNone/>
            </a:pPr>
            <a:r>
              <a:rPr lang="en-US" sz="4000" b="1" dirty="0">
                <a:solidFill>
                  <a:srgbClr val="2A347A"/>
                </a:solidFill>
                <a:latin typeface="Georgia" panose="02040502050405020303" pitchFamily="18" charset="0"/>
              </a:rPr>
              <a:t>Introduction to SBA’s 8(a) Program for Entity-Owned Firms</a:t>
            </a:r>
          </a:p>
        </p:txBody>
      </p:sp>
    </p:spTree>
    <p:extLst>
      <p:ext uri="{BB962C8B-B14F-4D97-AF65-F5344CB8AC3E}">
        <p14:creationId xmlns:p14="http://schemas.microsoft.com/office/powerpoint/2010/main" val="2023442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F5647E-EB46-7849-B2E9-03CA2FF21F3C}"/>
              </a:ext>
            </a:extLst>
          </p:cNvPr>
          <p:cNvSpPr>
            <a:spLocks noGrp="1"/>
          </p:cNvSpPr>
          <p:nvPr>
            <p:ph type="body" sz="quarter" idx="11"/>
          </p:nvPr>
        </p:nvSpPr>
        <p:spPr/>
        <p:txBody>
          <a:bodyPr/>
          <a:lstStyle/>
          <a:p>
            <a:r>
              <a:rPr lang="en-US"/>
              <a:t>Under the “new” LoS Rules, the Prime Contractor on a Set-Aside Contract must retain at least the following proportion of “Revenue” under the contract:</a:t>
            </a:r>
          </a:p>
          <a:p>
            <a:pPr lvl="1"/>
            <a:r>
              <a:rPr lang="en-US" sz="1800">
                <a:solidFill>
                  <a:schemeClr val="bg2">
                    <a:lumMod val="50000"/>
                  </a:schemeClr>
                </a:solidFill>
                <a:latin typeface="Montserrat" panose="00000500000000000000" pitchFamily="2" charset="0"/>
              </a:rPr>
              <a:t>Services: 50% or more</a:t>
            </a:r>
          </a:p>
          <a:p>
            <a:pPr lvl="1"/>
            <a:r>
              <a:rPr lang="en-US" sz="1800">
                <a:solidFill>
                  <a:schemeClr val="bg2">
                    <a:lumMod val="50000"/>
                  </a:schemeClr>
                </a:solidFill>
                <a:latin typeface="Montserrat" panose="00000500000000000000" pitchFamily="2" charset="0"/>
              </a:rPr>
              <a:t>Manufacturing: 50% or more (*note the “Nonmanufacturer Rule” requires that the prime manufacture the product or supply a product manufactured by another small business)</a:t>
            </a:r>
          </a:p>
          <a:p>
            <a:pPr lvl="1"/>
            <a:r>
              <a:rPr lang="en-US" sz="1800">
                <a:solidFill>
                  <a:schemeClr val="bg2">
                    <a:lumMod val="50000"/>
                  </a:schemeClr>
                </a:solidFill>
                <a:latin typeface="Montserrat" panose="00000500000000000000" pitchFamily="2" charset="0"/>
              </a:rPr>
              <a:t>Construction 15% (general); 25% (specialty trade)</a:t>
            </a:r>
          </a:p>
          <a:p>
            <a:r>
              <a:rPr lang="en-US"/>
              <a:t>Other Direct Costs and Costs of Materials may be excluded from the calculation PROVIDED they are not the principal purpose of the  acquisition.  (Note the FAR does not address this expressly, the way the SBA rules do).</a:t>
            </a:r>
          </a:p>
          <a:p>
            <a:endParaRPr lang="en-US"/>
          </a:p>
        </p:txBody>
      </p:sp>
      <p:sp>
        <p:nvSpPr>
          <p:cNvPr id="3" name="Content Placeholder 2"/>
          <p:cNvSpPr>
            <a:spLocks noGrp="1"/>
          </p:cNvSpPr>
          <p:nvPr>
            <p:ph type="body" sz="quarter" idx="10"/>
          </p:nvPr>
        </p:nvSpPr>
        <p:spPr/>
        <p:txBody>
          <a:bodyPr/>
          <a:lstStyle/>
          <a:p>
            <a:r>
              <a:rPr lang="en-US"/>
              <a:t>Limitation on Subcontracting</a:t>
            </a:r>
            <a:endParaRPr lang="en-US" dirty="0"/>
          </a:p>
        </p:txBody>
      </p:sp>
    </p:spTree>
    <p:extLst>
      <p:ext uri="{BB962C8B-B14F-4D97-AF65-F5344CB8AC3E}">
        <p14:creationId xmlns:p14="http://schemas.microsoft.com/office/powerpoint/2010/main" val="2601362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B54D01-8745-D054-B169-326B56F4F1A0}"/>
              </a:ext>
            </a:extLst>
          </p:cNvPr>
          <p:cNvSpPr>
            <a:spLocks noGrp="1"/>
          </p:cNvSpPr>
          <p:nvPr>
            <p:ph type="body" sz="quarter" idx="11"/>
          </p:nvPr>
        </p:nvSpPr>
        <p:spPr/>
        <p:txBody>
          <a:bodyPr/>
          <a:lstStyle/>
          <a:p>
            <a:r>
              <a:rPr lang="en-US"/>
              <a:t>The Period over which compliance is assessed is generally each contract period (i.e. base and then option years):</a:t>
            </a:r>
          </a:p>
          <a:p>
            <a:pPr lvl="1"/>
            <a:r>
              <a:rPr lang="en-US" sz="1800">
                <a:solidFill>
                  <a:schemeClr val="bg2">
                    <a:lumMod val="50000"/>
                  </a:schemeClr>
                </a:solidFill>
                <a:latin typeface="Montserrat" panose="00000500000000000000" pitchFamily="2" charset="0"/>
              </a:rPr>
              <a:t>The period of time used to determine compliance for a total or partial set-aside contract will be the base term and then each subsequent option period. 13 CFR. 125.6(d).</a:t>
            </a:r>
          </a:p>
          <a:p>
            <a:r>
              <a:rPr lang="en-US"/>
              <a:t>For IDIQ’s and Task Orders:</a:t>
            </a:r>
          </a:p>
          <a:p>
            <a:pPr lvl="1"/>
            <a:r>
              <a:rPr lang="en-US" sz="1800">
                <a:solidFill>
                  <a:schemeClr val="bg2">
                    <a:lumMod val="50000"/>
                  </a:schemeClr>
                </a:solidFill>
                <a:latin typeface="Montserrat" panose="00000500000000000000" pitchFamily="2" charset="0"/>
              </a:rPr>
              <a:t>The contracting officer, in his or her discretion, may require the concern to comply with the applicable limitations on subcontracting and the nonmanufacturer rule for each order awarded under a total or partial set-aside contract.</a:t>
            </a:r>
          </a:p>
          <a:p>
            <a:r>
              <a:rPr lang="en-US"/>
              <a:t>Acquisitions below the Simplified Acquisition Threshold are currently exempt from the LoS requirements. </a:t>
            </a:r>
          </a:p>
          <a:p>
            <a:endParaRPr lang="en-US"/>
          </a:p>
          <a:p>
            <a:endParaRPr lang="en-US"/>
          </a:p>
        </p:txBody>
      </p:sp>
      <p:sp>
        <p:nvSpPr>
          <p:cNvPr id="3" name="Content Placeholder 2"/>
          <p:cNvSpPr>
            <a:spLocks noGrp="1"/>
          </p:cNvSpPr>
          <p:nvPr>
            <p:ph type="body" sz="quarter" idx="10"/>
          </p:nvPr>
        </p:nvSpPr>
        <p:spPr/>
        <p:txBody>
          <a:bodyPr/>
          <a:lstStyle/>
          <a:p>
            <a:r>
              <a:rPr lang="en-US"/>
              <a:t>Other Calculation Issues</a:t>
            </a:r>
            <a:endParaRPr lang="en-US" dirty="0"/>
          </a:p>
        </p:txBody>
      </p:sp>
    </p:spTree>
    <p:extLst>
      <p:ext uri="{BB962C8B-B14F-4D97-AF65-F5344CB8AC3E}">
        <p14:creationId xmlns:p14="http://schemas.microsoft.com/office/powerpoint/2010/main" val="322285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B54D01-8745-D054-B169-326B56F4F1A0}"/>
              </a:ext>
            </a:extLst>
          </p:cNvPr>
          <p:cNvSpPr>
            <a:spLocks noGrp="1"/>
          </p:cNvSpPr>
          <p:nvPr>
            <p:ph type="body" sz="quarter" idx="11"/>
          </p:nvPr>
        </p:nvSpPr>
        <p:spPr/>
        <p:txBody>
          <a:bodyPr>
            <a:normAutofit/>
          </a:bodyPr>
          <a:lstStyle/>
          <a:p>
            <a:pPr algn="l" fontAlgn="base"/>
            <a:r>
              <a:rPr lang="en-US" b="0" i="0">
                <a:solidFill>
                  <a:srgbClr val="333333"/>
                </a:solidFill>
                <a:effectLst/>
                <a:latin typeface="Montserrat" panose="00000500000000000000" pitchFamily="2" charset="0"/>
              </a:rPr>
              <a:t>First, the final rule adds language that applies to "multi-agency" set-aside contracts and provides that "the ordering agency must use the period of performance for each order to determine compliance [with LoS]”</a:t>
            </a:r>
          </a:p>
          <a:p>
            <a:pPr lvl="1" fontAlgn="base"/>
            <a:r>
              <a:rPr lang="en-US" b="0" i="0">
                <a:solidFill>
                  <a:srgbClr val="333333"/>
                </a:solidFill>
                <a:effectLst/>
                <a:latin typeface="Montserrat" panose="00000500000000000000" pitchFamily="2" charset="0"/>
              </a:rPr>
              <a:t>Previously, SBA's regulations merely </a:t>
            </a:r>
            <a:r>
              <a:rPr lang="en-US" b="0" i="0" u="sng">
                <a:solidFill>
                  <a:srgbClr val="333333"/>
                </a:solidFill>
                <a:effectLst/>
                <a:latin typeface="Montserrat" panose="00000500000000000000" pitchFamily="2" charset="0"/>
              </a:rPr>
              <a:t>permitted</a:t>
            </a:r>
            <a:r>
              <a:rPr lang="en-US" b="0" i="0">
                <a:solidFill>
                  <a:srgbClr val="333333"/>
                </a:solidFill>
                <a:effectLst/>
                <a:latin typeface="Montserrat" panose="00000500000000000000" pitchFamily="2" charset="0"/>
              </a:rPr>
              <a:t> such oversight at the order level but did not require it</a:t>
            </a:r>
          </a:p>
          <a:p>
            <a:pPr lvl="1" fontAlgn="base"/>
            <a:r>
              <a:rPr lang="en-US" b="0" i="0">
                <a:solidFill>
                  <a:srgbClr val="333333"/>
                </a:solidFill>
                <a:effectLst/>
                <a:latin typeface="Montserrat" panose="00000500000000000000" pitchFamily="2" charset="0"/>
              </a:rPr>
              <a:t>The final rule makes such oversight mandatory at the order level</a:t>
            </a:r>
          </a:p>
          <a:p>
            <a:pPr algn="l" fontAlgn="base"/>
            <a:r>
              <a:rPr lang="en-US" b="0" i="0">
                <a:solidFill>
                  <a:srgbClr val="333333"/>
                </a:solidFill>
                <a:effectLst/>
                <a:latin typeface="Montserrat" panose="00000500000000000000" pitchFamily="2" charset="0"/>
              </a:rPr>
              <a:t>Second, and relatedly, the SBA added language intended to provide consequences where LoS requirements are not met. </a:t>
            </a:r>
          </a:p>
          <a:p>
            <a:pPr lvl="1" fontAlgn="base"/>
            <a:r>
              <a:rPr lang="en-US" b="0" i="0">
                <a:solidFill>
                  <a:srgbClr val="333333"/>
                </a:solidFill>
                <a:effectLst/>
                <a:latin typeface="Montserrat" panose="00000500000000000000" pitchFamily="2" charset="0"/>
              </a:rPr>
              <a:t>Specifically, the final rule adopted a provision providing that contracting officers "may not give a past performance rating of satisfactory or higher for the appropriate factor or subfactor in accordance with FAR 42.1503."</a:t>
            </a:r>
          </a:p>
        </p:txBody>
      </p:sp>
      <p:sp>
        <p:nvSpPr>
          <p:cNvPr id="3" name="Content Placeholder 2"/>
          <p:cNvSpPr>
            <a:spLocks noGrp="1"/>
          </p:cNvSpPr>
          <p:nvPr>
            <p:ph type="body" sz="quarter" idx="10"/>
          </p:nvPr>
        </p:nvSpPr>
        <p:spPr/>
        <p:txBody>
          <a:bodyPr>
            <a:normAutofit fontScale="77500" lnSpcReduction="20000"/>
          </a:bodyPr>
          <a:lstStyle/>
          <a:p>
            <a:r>
              <a:rPr lang="en-US"/>
              <a:t>Two important changes from the April 2023 final rule:</a:t>
            </a:r>
            <a:endParaRPr lang="en-US" dirty="0"/>
          </a:p>
        </p:txBody>
      </p:sp>
    </p:spTree>
    <p:extLst>
      <p:ext uri="{BB962C8B-B14F-4D97-AF65-F5344CB8AC3E}">
        <p14:creationId xmlns:p14="http://schemas.microsoft.com/office/powerpoint/2010/main" val="4168209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1EF7AA-B7A3-ED2E-C181-9B331A3C6FB1}"/>
              </a:ext>
            </a:extLst>
          </p:cNvPr>
          <p:cNvSpPr>
            <a:spLocks noGrp="1"/>
          </p:cNvSpPr>
          <p:nvPr>
            <p:ph type="body" sz="quarter" idx="11"/>
          </p:nvPr>
        </p:nvSpPr>
        <p:spPr/>
        <p:txBody>
          <a:bodyPr/>
          <a:lstStyle/>
          <a:p>
            <a:r>
              <a:rPr lang="en-US"/>
              <a:t>A “similarly situated entity” (SSE) is:</a:t>
            </a:r>
          </a:p>
          <a:p>
            <a:r>
              <a:rPr lang="en-US"/>
              <a:t>A subcontractor that has the same small business program status as the prime contractor</a:t>
            </a:r>
          </a:p>
          <a:p>
            <a:pPr lvl="1"/>
            <a:r>
              <a:rPr lang="en-US" sz="1800">
                <a:solidFill>
                  <a:schemeClr val="bg2">
                    <a:lumMod val="50000"/>
                  </a:schemeClr>
                </a:solidFill>
                <a:latin typeface="Montserrat" panose="00000500000000000000" pitchFamily="2" charset="0"/>
              </a:rPr>
              <a:t>for an 8(a) requirement, a subcontractor that is an 8(a) certified Program Participant</a:t>
            </a:r>
          </a:p>
          <a:p>
            <a:r>
              <a:rPr lang="en-US"/>
              <a:t>In addition to sharing the same small business program status as the prime contractor, a similarly situated entity must also be small for the NAICS code that the prime contractor assigned to the subcontract the subcontractor will perform.</a:t>
            </a:r>
          </a:p>
          <a:p>
            <a:r>
              <a:rPr lang="en-US"/>
              <a:t>For purposes of calculating LoS Compliance, a “SSE”’s share of revenue/work counts toward the Prime’s requirement.</a:t>
            </a:r>
          </a:p>
          <a:p>
            <a:pPr lvl="1"/>
            <a:r>
              <a:rPr lang="en-US" sz="1800">
                <a:solidFill>
                  <a:schemeClr val="bg2">
                    <a:lumMod val="50000"/>
                  </a:schemeClr>
                </a:solidFill>
                <a:latin typeface="Montserrat" panose="00000500000000000000" pitchFamily="2" charset="0"/>
              </a:rPr>
              <a:t>Caveat: But NOT in the context of the work a SB JV partner has to perform within the JV (40%)</a:t>
            </a:r>
          </a:p>
          <a:p>
            <a:endParaRPr lang="en-US"/>
          </a:p>
          <a:p>
            <a:endParaRPr lang="en-US"/>
          </a:p>
        </p:txBody>
      </p:sp>
      <p:sp>
        <p:nvSpPr>
          <p:cNvPr id="3" name="Content Placeholder 2"/>
          <p:cNvSpPr>
            <a:spLocks noGrp="1"/>
          </p:cNvSpPr>
          <p:nvPr>
            <p:ph type="body" sz="quarter" idx="10"/>
          </p:nvPr>
        </p:nvSpPr>
        <p:spPr/>
        <p:txBody>
          <a:bodyPr/>
          <a:lstStyle/>
          <a:p>
            <a:r>
              <a:rPr lang="en-US"/>
              <a:t>Similarly situated entities</a:t>
            </a:r>
            <a:endParaRPr lang="en-US" dirty="0"/>
          </a:p>
        </p:txBody>
      </p:sp>
    </p:spTree>
    <p:extLst>
      <p:ext uri="{BB962C8B-B14F-4D97-AF65-F5344CB8AC3E}">
        <p14:creationId xmlns:p14="http://schemas.microsoft.com/office/powerpoint/2010/main" val="4164552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62F4BA-AF13-B638-C3B6-17BF530271FE}"/>
              </a:ext>
            </a:extLst>
          </p:cNvPr>
          <p:cNvSpPr>
            <a:spLocks noGrp="1"/>
          </p:cNvSpPr>
          <p:nvPr>
            <p:ph type="body" sz="quarter" idx="11"/>
          </p:nvPr>
        </p:nvSpPr>
        <p:spPr/>
        <p:txBody>
          <a:bodyPr/>
          <a:lstStyle/>
          <a:p>
            <a:r>
              <a:rPr lang="en-US"/>
              <a:t>Where a contract combines services and supplies, the contracting officer selects the appropriate NAICS code (i.e., for services or for products). </a:t>
            </a:r>
          </a:p>
          <a:p>
            <a:r>
              <a:rPr lang="en-US"/>
              <a:t>Generally, a contracting officer only assigns one NAICS code to a contract *** BUT THE RULE IS CHANGING – SEE BELOW IN DISCUSSION OF NAICS CODES***</a:t>
            </a:r>
          </a:p>
          <a:p>
            <a:r>
              <a:rPr lang="en-US"/>
              <a:t>The assigned NAICS code is determinative as to which limitation on subcontracting and performance requirement applies. </a:t>
            </a:r>
          </a:p>
          <a:p>
            <a:r>
              <a:rPr lang="en-US"/>
              <a:t>The relevant limitation on subcontracting applies only to that portion of the contract related to the Primary NAICS.</a:t>
            </a:r>
          </a:p>
          <a:p>
            <a:endParaRPr lang="en-US"/>
          </a:p>
          <a:p>
            <a:endParaRPr lang="en-US"/>
          </a:p>
        </p:txBody>
      </p:sp>
      <p:sp>
        <p:nvSpPr>
          <p:cNvPr id="3" name="Content Placeholder 2"/>
          <p:cNvSpPr>
            <a:spLocks noGrp="1"/>
          </p:cNvSpPr>
          <p:nvPr>
            <p:ph type="body" sz="quarter" idx="10"/>
          </p:nvPr>
        </p:nvSpPr>
        <p:spPr>
          <a:xfrm>
            <a:off x="1098132" y="824877"/>
            <a:ext cx="10013573" cy="465691"/>
          </a:xfrm>
        </p:spPr>
        <p:txBody>
          <a:bodyPr/>
          <a:lstStyle/>
          <a:p>
            <a:r>
              <a:rPr lang="en-US" sz="2600"/>
              <a:t>Contracts Calling for a Mix of Products and Services</a:t>
            </a:r>
            <a:endParaRPr lang="en-US" sz="2600" dirty="0"/>
          </a:p>
        </p:txBody>
      </p:sp>
    </p:spTree>
    <p:extLst>
      <p:ext uri="{BB962C8B-B14F-4D97-AF65-F5344CB8AC3E}">
        <p14:creationId xmlns:p14="http://schemas.microsoft.com/office/powerpoint/2010/main" val="3310119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4E9EE9-C1B3-261B-B801-AE737A7E3129}"/>
              </a:ext>
            </a:extLst>
          </p:cNvPr>
          <p:cNvSpPr>
            <a:spLocks noGrp="1"/>
          </p:cNvSpPr>
          <p:nvPr>
            <p:ph type="body" sz="quarter" idx="11"/>
          </p:nvPr>
        </p:nvSpPr>
        <p:spPr/>
        <p:txBody>
          <a:bodyPr/>
          <a:lstStyle/>
          <a:p>
            <a:r>
              <a:rPr lang="en-US"/>
              <a:t>A procuring agency is acquiring both services and supplies through a small business set-aside. The total value of the requirement is $3,000,000, with the services portion comprising $2,500,000, and the supply portion comprising $500,000. The contracting officer appropriately assigns a services NAICS code to the requirement. Thus, because the supply portion of the contract is excluded from consideration, the relevant amount for purposes of calculating the performance of work requirement is $2,500,000 and the prime and/or similarly situated entities must perform at least $1,250,000 and the prime contractor may not subcontract more than $1,250,000 to non-similarly situated entities.</a:t>
            </a:r>
          </a:p>
          <a:p>
            <a:endParaRPr lang="en-US"/>
          </a:p>
          <a:p>
            <a:endParaRPr lang="en-US"/>
          </a:p>
        </p:txBody>
      </p:sp>
      <p:sp>
        <p:nvSpPr>
          <p:cNvPr id="3" name="Content Placeholder 2"/>
          <p:cNvSpPr>
            <a:spLocks noGrp="1"/>
          </p:cNvSpPr>
          <p:nvPr>
            <p:ph type="body" sz="quarter" idx="10"/>
          </p:nvPr>
        </p:nvSpPr>
        <p:spPr/>
        <p:txBody>
          <a:bodyPr/>
          <a:lstStyle/>
          <a:p>
            <a:r>
              <a:rPr lang="en-US"/>
              <a:t>Example of LOS and a Mixed Contract</a:t>
            </a:r>
            <a:endParaRPr lang="en-US" dirty="0"/>
          </a:p>
        </p:txBody>
      </p:sp>
    </p:spTree>
    <p:extLst>
      <p:ext uri="{BB962C8B-B14F-4D97-AF65-F5344CB8AC3E}">
        <p14:creationId xmlns:p14="http://schemas.microsoft.com/office/powerpoint/2010/main" val="1546537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BD02EB-3BDA-7A99-8C4E-A9A6A0120DE0}"/>
              </a:ext>
            </a:extLst>
          </p:cNvPr>
          <p:cNvSpPr>
            <a:spLocks noGrp="1"/>
          </p:cNvSpPr>
          <p:nvPr>
            <p:ph type="body" sz="quarter" idx="11"/>
          </p:nvPr>
        </p:nvSpPr>
        <p:spPr/>
        <p:txBody>
          <a:bodyPr/>
          <a:lstStyle/>
          <a:p>
            <a:r>
              <a:rPr lang="en-US"/>
              <a:t>SBA has taken the position that it is the procuring agency and the contracting officer’s responsibility to ensure compliance, BUT they often don’t (at least not until someone raises a concern)</a:t>
            </a:r>
          </a:p>
          <a:p>
            <a:r>
              <a:rPr lang="en-US"/>
              <a:t>SBA does require submission of reports on subcontracting for 8(a) contracts BUT does not follow the same methodology as the LOS rules which raises the possibility of reports seeming to be inconsistent</a:t>
            </a:r>
          </a:p>
          <a:p>
            <a:r>
              <a:rPr lang="en-US"/>
              <a:t>As noted above the Final Rule provides a specific mechanism for contracting officers to address failure to meet LOS requirements – CPARS, but the FAR has not been updated.</a:t>
            </a:r>
          </a:p>
          <a:p>
            <a:endParaRPr lang="en-US"/>
          </a:p>
          <a:p>
            <a:endParaRPr lang="en-US"/>
          </a:p>
        </p:txBody>
      </p:sp>
      <p:sp>
        <p:nvSpPr>
          <p:cNvPr id="3" name="Content Placeholder 2"/>
          <p:cNvSpPr>
            <a:spLocks noGrp="1"/>
          </p:cNvSpPr>
          <p:nvPr>
            <p:ph type="body" sz="quarter" idx="10"/>
          </p:nvPr>
        </p:nvSpPr>
        <p:spPr/>
        <p:txBody>
          <a:bodyPr/>
          <a:lstStyle/>
          <a:p>
            <a:r>
              <a:rPr lang="en-US"/>
              <a:t>Limitation on Subcontracting – Who checks?</a:t>
            </a:r>
            <a:endParaRPr lang="en-US" dirty="0"/>
          </a:p>
        </p:txBody>
      </p:sp>
    </p:spTree>
    <p:extLst>
      <p:ext uri="{BB962C8B-B14F-4D97-AF65-F5344CB8AC3E}">
        <p14:creationId xmlns:p14="http://schemas.microsoft.com/office/powerpoint/2010/main" val="1012555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Sole Source Contracts</a:t>
            </a:r>
          </a:p>
        </p:txBody>
      </p:sp>
    </p:spTree>
    <p:extLst>
      <p:ext uri="{BB962C8B-B14F-4D97-AF65-F5344CB8AC3E}">
        <p14:creationId xmlns:p14="http://schemas.microsoft.com/office/powerpoint/2010/main" val="2106250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78DCE4-2C2C-10BE-961A-0EE237C335F3}"/>
              </a:ext>
            </a:extLst>
          </p:cNvPr>
          <p:cNvSpPr>
            <a:spLocks noGrp="1"/>
          </p:cNvSpPr>
          <p:nvPr>
            <p:ph type="body" sz="quarter" idx="11"/>
          </p:nvPr>
        </p:nvSpPr>
        <p:spPr/>
        <p:txBody>
          <a:bodyPr>
            <a:normAutofit/>
          </a:bodyPr>
          <a:lstStyle/>
          <a:p>
            <a:r>
              <a:rPr lang="en-US"/>
              <a:t>Agencies can also award “Sole Source” contracts to 8(a) concerns subject to certain caps (13 C.F.R. 124.506):</a:t>
            </a:r>
          </a:p>
          <a:p>
            <a:pPr lvl="1"/>
            <a:r>
              <a:rPr lang="en-US" sz="2000">
                <a:latin typeface="Montserrat" panose="00000500000000000000" pitchFamily="2" charset="0"/>
              </a:rPr>
              <a:t>$4.5 million for Services</a:t>
            </a:r>
          </a:p>
          <a:p>
            <a:pPr lvl="1"/>
            <a:r>
              <a:rPr lang="en-US" sz="2000">
                <a:latin typeface="Montserrat" panose="00000500000000000000" pitchFamily="2" charset="0"/>
              </a:rPr>
              <a:t>$7 million for Manufacturing </a:t>
            </a:r>
          </a:p>
          <a:p>
            <a:pPr lvl="1"/>
            <a:r>
              <a:rPr lang="en-US" sz="1800">
                <a:latin typeface="Montserrat" panose="00000500000000000000" pitchFamily="2" charset="0"/>
              </a:rPr>
              <a:t>In the recent final rule, SBA clarified an individually-owned 8(a) can receive a sole-source award in excess of these caps if a procuring agency has determined one of the exceptions to full and open competition under FAR 6.302 exists. 13 C.F.R. 124.506(d). </a:t>
            </a:r>
          </a:p>
          <a:p>
            <a:r>
              <a:rPr lang="en-US"/>
              <a:t>There are no express caps for Tribal or ANC-owned 8(a)s.  13 C.F.R. 124.506(b)(1). </a:t>
            </a:r>
          </a:p>
          <a:p>
            <a:r>
              <a:rPr lang="en-US"/>
              <a:t>NHO 8(a)s are not subject to the caps for DOD contracts, but are subject to the caps for non-DOD contracts. 13 C.F.R. 124.506(b)(2).</a:t>
            </a:r>
          </a:p>
          <a:p>
            <a:r>
              <a:rPr lang="en-US"/>
              <a:t>A “Justification and Approval” (J&amp;A) is required for 8(a) sole source awards that exceed $25 million ($100 million for DOD). 13 C.F.R. 124.506(b)(5).</a:t>
            </a:r>
          </a:p>
          <a:p>
            <a:endParaRPr lang="en-US"/>
          </a:p>
          <a:p>
            <a:endParaRPr lang="en-US"/>
          </a:p>
        </p:txBody>
      </p:sp>
      <p:sp>
        <p:nvSpPr>
          <p:cNvPr id="3" name="Content Placeholder 2"/>
          <p:cNvSpPr>
            <a:spLocks noGrp="1"/>
          </p:cNvSpPr>
          <p:nvPr>
            <p:ph type="body" sz="quarter" idx="10"/>
          </p:nvPr>
        </p:nvSpPr>
        <p:spPr/>
        <p:txBody>
          <a:bodyPr/>
          <a:lstStyle/>
          <a:p>
            <a:r>
              <a:rPr lang="en-US"/>
              <a:t>Sole Source J&amp;A Thresholds</a:t>
            </a:r>
            <a:endParaRPr lang="en-US" dirty="0"/>
          </a:p>
        </p:txBody>
      </p:sp>
    </p:spTree>
    <p:extLst>
      <p:ext uri="{BB962C8B-B14F-4D97-AF65-F5344CB8AC3E}">
        <p14:creationId xmlns:p14="http://schemas.microsoft.com/office/powerpoint/2010/main" val="3763408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050236-D3EC-465C-D4BF-CC7C727E4737}"/>
              </a:ext>
            </a:extLst>
          </p:cNvPr>
          <p:cNvSpPr>
            <a:spLocks noGrp="1"/>
          </p:cNvSpPr>
          <p:nvPr>
            <p:ph type="body" sz="quarter" idx="11"/>
          </p:nvPr>
        </p:nvSpPr>
        <p:spPr/>
        <p:txBody>
          <a:bodyPr>
            <a:normAutofit lnSpcReduction="10000"/>
          </a:bodyPr>
          <a:lstStyle/>
          <a:p>
            <a:pPr marL="0" indent="0">
              <a:buNone/>
            </a:pPr>
            <a:r>
              <a:rPr lang="en-US"/>
              <a:t>As a minimum, each justification for a sole-source 8(a) contract over $25 million ($100M DOD) shall include the following information: </a:t>
            </a:r>
          </a:p>
          <a:p>
            <a:r>
              <a:rPr lang="en-US"/>
              <a:t>(1) A description of the needs of the agency concerned for the matters covered by the contract. </a:t>
            </a:r>
          </a:p>
          <a:p>
            <a:r>
              <a:rPr lang="en-US"/>
              <a:t>(2) A specification of the statutory provision providing the exception from the requirement to use competitive procedures in entering into the contract (see 19.805-1). </a:t>
            </a:r>
          </a:p>
          <a:p>
            <a:r>
              <a:rPr lang="en-US"/>
              <a:t>(3) A determination that the use of a sole-source contract is in the best interest of the agency concerned. </a:t>
            </a:r>
          </a:p>
          <a:p>
            <a:r>
              <a:rPr lang="en-US"/>
              <a:t>(4) A determination that the anticipated cost of the contract will be fair and reasonable. </a:t>
            </a:r>
          </a:p>
          <a:p>
            <a:r>
              <a:rPr lang="en-US"/>
              <a:t>(5) Such other matters as the head of the agency concerned shall specify for purposes of this section.</a:t>
            </a:r>
          </a:p>
          <a:p>
            <a:pPr marL="0" indent="0">
              <a:buNone/>
            </a:pPr>
            <a:r>
              <a:rPr lang="en-US"/>
              <a:t>Justifications must be publicly posted on SAM.gov</a:t>
            </a:r>
          </a:p>
          <a:p>
            <a:endParaRPr lang="en-US"/>
          </a:p>
          <a:p>
            <a:endParaRPr lang="en-US"/>
          </a:p>
        </p:txBody>
      </p:sp>
      <p:sp>
        <p:nvSpPr>
          <p:cNvPr id="3" name="Content Placeholder 2"/>
          <p:cNvSpPr>
            <a:spLocks noGrp="1"/>
          </p:cNvSpPr>
          <p:nvPr>
            <p:ph type="body" sz="quarter" idx="10"/>
          </p:nvPr>
        </p:nvSpPr>
        <p:spPr/>
        <p:txBody>
          <a:bodyPr/>
          <a:lstStyle/>
          <a:p>
            <a:r>
              <a:rPr lang="en-US"/>
              <a:t>Content of Justification FAR 6.303-2(d)</a:t>
            </a:r>
            <a:endParaRPr lang="en-US" dirty="0"/>
          </a:p>
        </p:txBody>
      </p:sp>
    </p:spTree>
    <p:extLst>
      <p:ext uri="{BB962C8B-B14F-4D97-AF65-F5344CB8AC3E}">
        <p14:creationId xmlns:p14="http://schemas.microsoft.com/office/powerpoint/2010/main" val="186939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863DFE-620F-CD49-AC95-B8962F9BB34B}"/>
              </a:ext>
            </a:extLst>
          </p:cNvPr>
          <p:cNvSpPr>
            <a:spLocks noGrp="1"/>
          </p:cNvSpPr>
          <p:nvPr>
            <p:ph type="body" sz="quarter" idx="11"/>
          </p:nvPr>
        </p:nvSpPr>
        <p:spPr/>
        <p:txBody>
          <a:bodyPr/>
          <a:lstStyle/>
          <a:p>
            <a:r>
              <a:rPr lang="en-US" dirty="0">
                <a:solidFill>
                  <a:schemeClr val="tx1"/>
                </a:solidFill>
              </a:rPr>
              <a:t>The SBA’s 8(a) and small business size programs seek to create opportunities for eligible businesses to participate in federal procurement.  At a high level SBA’s regulations and the FAR seek to:</a:t>
            </a:r>
          </a:p>
          <a:p>
            <a:pPr lvl="1"/>
            <a:r>
              <a:rPr lang="en-US" sz="1800" dirty="0">
                <a:solidFill>
                  <a:schemeClr val="tx1"/>
                </a:solidFill>
              </a:rPr>
              <a:t>Frame program benefits</a:t>
            </a:r>
          </a:p>
          <a:p>
            <a:pPr lvl="1"/>
            <a:r>
              <a:rPr lang="en-US" sz="1800" dirty="0">
                <a:solidFill>
                  <a:schemeClr val="tx1"/>
                </a:solidFill>
              </a:rPr>
              <a:t>Ensure eligible entities, owners and communities receive those benefits</a:t>
            </a:r>
          </a:p>
          <a:p>
            <a:pPr lvl="1"/>
            <a:r>
              <a:rPr lang="en-US" sz="1800" dirty="0">
                <a:solidFill>
                  <a:schemeClr val="tx1"/>
                </a:solidFill>
              </a:rPr>
              <a:t>Limit non-disadvantaged parties’ participation</a:t>
            </a:r>
          </a:p>
          <a:p>
            <a:pPr lvl="1"/>
            <a:r>
              <a:rPr lang="en-US" sz="1800" dirty="0">
                <a:solidFill>
                  <a:schemeClr val="tx1"/>
                </a:solidFill>
              </a:rPr>
              <a:t>Ensure the Government gets quality goods and services at a fair and reasonable price</a:t>
            </a:r>
          </a:p>
          <a:p>
            <a:r>
              <a:rPr lang="en-US" dirty="0">
                <a:solidFill>
                  <a:schemeClr val="tx1"/>
                </a:solidFill>
              </a:rPr>
              <a:t>Keep these considerations in mind when reviewing the regulatory requirements.</a:t>
            </a:r>
          </a:p>
          <a:p>
            <a:endParaRPr lang="en-US" dirty="0"/>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p:txBody>
          <a:bodyPr>
            <a:normAutofit fontScale="92500" lnSpcReduction="20000"/>
          </a:bodyPr>
          <a:lstStyle/>
          <a:p>
            <a:r>
              <a:rPr lang="en-US" dirty="0"/>
              <a:t>Introduction</a:t>
            </a:r>
          </a:p>
        </p:txBody>
      </p:sp>
    </p:spTree>
    <p:extLst>
      <p:ext uri="{BB962C8B-B14F-4D97-AF65-F5344CB8AC3E}">
        <p14:creationId xmlns:p14="http://schemas.microsoft.com/office/powerpoint/2010/main" val="321437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7472C5-2779-472B-BD68-217824F68160}"/>
              </a:ext>
            </a:extLst>
          </p:cNvPr>
          <p:cNvSpPr>
            <a:spLocks noGrp="1"/>
          </p:cNvSpPr>
          <p:nvPr>
            <p:ph type="body" sz="quarter" idx="11"/>
          </p:nvPr>
        </p:nvSpPr>
        <p:spPr>
          <a:xfrm>
            <a:off x="1086242" y="1970313"/>
            <a:ext cx="10013572" cy="4070353"/>
          </a:xfrm>
        </p:spPr>
        <p:txBody>
          <a:bodyPr>
            <a:normAutofit lnSpcReduction="10000"/>
          </a:bodyPr>
          <a:lstStyle/>
          <a:p>
            <a:r>
              <a:rPr lang="en-US"/>
              <a:t>SBA Regulations provide that a concern that qualifies as small at the time of an offer for a MAC set-aside for 8(a) BD program, will be deemed small for </a:t>
            </a:r>
            <a:r>
              <a:rPr lang="en-US" sz="1900">
                <a:latin typeface="Montserrat" panose="00000500000000000000" pitchFamily="2" charset="0"/>
              </a:rPr>
              <a:t>each order issued against the contract, unless the CO requires recertification.</a:t>
            </a:r>
          </a:p>
          <a:p>
            <a:pPr lvl="1"/>
            <a:r>
              <a:rPr lang="en-US" sz="1900">
                <a:latin typeface="Montserrat" panose="00000500000000000000" pitchFamily="2" charset="0"/>
              </a:rPr>
              <a:t>In its April 2023 Final Rule, SBA clarified that for </a:t>
            </a:r>
            <a:r>
              <a:rPr lang="en-US" sz="1900" u="sng">
                <a:latin typeface="Montserrat" panose="00000500000000000000" pitchFamily="2" charset="0"/>
              </a:rPr>
              <a:t>any 8(a) sole source award (including under MACs)</a:t>
            </a:r>
            <a:r>
              <a:rPr lang="en-US" sz="1900">
                <a:latin typeface="Montserrat" panose="00000500000000000000" pitchFamily="2" charset="0"/>
              </a:rPr>
              <a:t>, a concern must not only be a current Participant in the 8(a) BD program at the time of award but must also </a:t>
            </a:r>
            <a:r>
              <a:rPr lang="en-US" sz="1900" b="1">
                <a:latin typeface="Montserrat" panose="00000500000000000000" pitchFamily="2" charset="0"/>
              </a:rPr>
              <a:t>qualify as small </a:t>
            </a:r>
            <a:r>
              <a:rPr lang="en-US" sz="1900">
                <a:latin typeface="Montserrat" panose="00000500000000000000" pitchFamily="2" charset="0"/>
              </a:rPr>
              <a:t>for the size standard corresponding to the NAICS code assigned to the contract or order on the date the contract or order.  13 C.F.R. 124.501(h)</a:t>
            </a:r>
          </a:p>
          <a:p>
            <a:r>
              <a:rPr lang="en-US" sz="1800">
                <a:latin typeface="Montserrat" panose="00000500000000000000" pitchFamily="2" charset="0"/>
              </a:rPr>
              <a:t>SBA clarified that to be eligible for an 8(a) sole source order under a MAC that was set-aside or reserved for exclusive competition among 8(a) Participants, the 8(a) firm </a:t>
            </a:r>
            <a:r>
              <a:rPr lang="en-US" sz="1800" b="1">
                <a:latin typeface="Montserrat" panose="00000500000000000000" pitchFamily="2" charset="0"/>
              </a:rPr>
              <a:t>must be in compliance with any applicable competitive business mix target or remedial measure imposed by 13 C.F.R. 124.509</a:t>
            </a:r>
            <a:r>
              <a:rPr lang="en-US" sz="1800">
                <a:latin typeface="Montserrat" panose="00000500000000000000" pitchFamily="2" charset="0"/>
              </a:rPr>
              <a:t>. 13 C.F.R. 124.503(i)(1)(iv).</a:t>
            </a:r>
          </a:p>
          <a:p>
            <a:pPr lvl="1"/>
            <a:r>
              <a:rPr lang="en-US" sz="1700">
                <a:latin typeface="Montserrat" panose="00000500000000000000" pitchFamily="2" charset="0"/>
              </a:rPr>
              <a:t>For a JV, SBA will determine whether the  lead 8(a) partner is in compliance with applicable competitive business mix target or remedial measure.</a:t>
            </a:r>
          </a:p>
        </p:txBody>
      </p:sp>
      <p:sp>
        <p:nvSpPr>
          <p:cNvPr id="3" name="Text Placeholder 2">
            <a:extLst>
              <a:ext uri="{FF2B5EF4-FFF2-40B4-BE49-F238E27FC236}">
                <a16:creationId xmlns:a16="http://schemas.microsoft.com/office/drawing/2014/main" id="{0A025570-9B64-42D8-9AFC-AF85E123E205}"/>
              </a:ext>
            </a:extLst>
          </p:cNvPr>
          <p:cNvSpPr>
            <a:spLocks noGrp="1"/>
          </p:cNvSpPr>
          <p:nvPr>
            <p:ph type="body" sz="quarter" idx="10"/>
          </p:nvPr>
        </p:nvSpPr>
        <p:spPr>
          <a:xfrm>
            <a:off x="1098133" y="832409"/>
            <a:ext cx="10001682" cy="985505"/>
          </a:xfrm>
        </p:spPr>
        <p:txBody>
          <a:bodyPr>
            <a:normAutofit lnSpcReduction="10000"/>
          </a:bodyPr>
          <a:lstStyle/>
          <a:p>
            <a:r>
              <a:rPr lang="en-US"/>
              <a:t>Recent SBA Clarifications: 8(a) Sole Source Contracts</a:t>
            </a:r>
            <a:endParaRPr lang="en-US">
              <a:highlight>
                <a:srgbClr val="FFFF00"/>
              </a:highlight>
            </a:endParaRPr>
          </a:p>
        </p:txBody>
      </p:sp>
    </p:spTree>
    <p:extLst>
      <p:ext uri="{BB962C8B-B14F-4D97-AF65-F5344CB8AC3E}">
        <p14:creationId xmlns:p14="http://schemas.microsoft.com/office/powerpoint/2010/main" val="3306950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3F475B-8909-E912-F96E-C53C0E2FE302}"/>
              </a:ext>
            </a:extLst>
          </p:cNvPr>
          <p:cNvSpPr>
            <a:spLocks noGrp="1"/>
          </p:cNvSpPr>
          <p:nvPr>
            <p:ph type="body" sz="quarter" idx="11"/>
          </p:nvPr>
        </p:nvSpPr>
        <p:spPr>
          <a:xfrm>
            <a:off x="1086242" y="1903186"/>
            <a:ext cx="10013572" cy="3866243"/>
          </a:xfrm>
        </p:spPr>
        <p:txBody>
          <a:bodyPr/>
          <a:lstStyle/>
          <a:p>
            <a:r>
              <a:rPr lang="en-US"/>
              <a:t>SBA clarified that an agency may award an 8(a) sole source order against a MAC that was not set aside for competition only among 8(a) participants.  13 C.F.R. 124.501(b).</a:t>
            </a:r>
          </a:p>
          <a:p>
            <a:r>
              <a:rPr lang="en-US"/>
              <a:t>8(a) sole source orders to a joint venture under a previously competitively awarded 8(a) MAC, SBA will determine whether the 8(a) partner to the joint venture is eligible for award, but </a:t>
            </a:r>
            <a:r>
              <a:rPr lang="en-US" b="1"/>
              <a:t>will not review </a:t>
            </a:r>
            <a:r>
              <a:rPr lang="en-US"/>
              <a:t>the joint venture agreement to determine compliance with § 124.513</a:t>
            </a:r>
          </a:p>
        </p:txBody>
      </p:sp>
      <p:sp>
        <p:nvSpPr>
          <p:cNvPr id="3" name="Text Placeholder 2">
            <a:extLst>
              <a:ext uri="{FF2B5EF4-FFF2-40B4-BE49-F238E27FC236}">
                <a16:creationId xmlns:a16="http://schemas.microsoft.com/office/drawing/2014/main" id="{D2A15CE8-F126-F91A-C50A-B67F27758D58}"/>
              </a:ext>
            </a:extLst>
          </p:cNvPr>
          <p:cNvSpPr>
            <a:spLocks noGrp="1"/>
          </p:cNvSpPr>
          <p:nvPr>
            <p:ph type="body" sz="quarter" idx="10"/>
          </p:nvPr>
        </p:nvSpPr>
        <p:spPr/>
        <p:txBody>
          <a:bodyPr>
            <a:normAutofit fontScale="85000" lnSpcReduction="10000"/>
          </a:bodyPr>
          <a:lstStyle/>
          <a:p>
            <a:r>
              <a:rPr lang="en-US"/>
              <a:t>Recent SBA Clarifications: 8(a) Sole Source Contracts</a:t>
            </a:r>
            <a:endParaRPr lang="en-US">
              <a:highlight>
                <a:srgbClr val="FFFF00"/>
              </a:highlight>
            </a:endParaRPr>
          </a:p>
          <a:p>
            <a:endParaRPr lang="en-US"/>
          </a:p>
        </p:txBody>
      </p:sp>
    </p:spTree>
    <p:extLst>
      <p:ext uri="{BB962C8B-B14F-4D97-AF65-F5344CB8AC3E}">
        <p14:creationId xmlns:p14="http://schemas.microsoft.com/office/powerpoint/2010/main" val="1598499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39DC15-942C-3110-79B4-E2C96D795783}"/>
              </a:ext>
            </a:extLst>
          </p:cNvPr>
          <p:cNvSpPr>
            <a:spLocks noGrp="1"/>
          </p:cNvSpPr>
          <p:nvPr>
            <p:ph type="body" sz="quarter" idx="11"/>
          </p:nvPr>
        </p:nvSpPr>
        <p:spPr>
          <a:xfrm>
            <a:off x="1086242" y="1687285"/>
            <a:ext cx="10115158" cy="4528458"/>
          </a:xfrm>
        </p:spPr>
        <p:txBody>
          <a:bodyPr>
            <a:normAutofit lnSpcReduction="10000"/>
          </a:bodyPr>
          <a:lstStyle/>
          <a:p>
            <a:pPr marL="457200" indent="-457200"/>
            <a:r>
              <a:rPr lang="en-US"/>
              <a:t>SBA’s regulations provide that a procurement may not be </a:t>
            </a:r>
            <a:r>
              <a:rPr lang="en-US" b="1"/>
              <a:t>removed from competition</a:t>
            </a:r>
            <a:r>
              <a:rPr lang="en-US"/>
              <a:t> to award it to a Tribally-owned, ANC-owned or NHO-owned concern on a sole source basis.  13 C.F.R. 124.506(b)(3).</a:t>
            </a:r>
          </a:p>
          <a:p>
            <a:pPr marL="457200" indent="-457200"/>
            <a:r>
              <a:rPr lang="en-US"/>
              <a:t>In the Final Rule that became effective on May 30, 2023, SBA clarified the provision was meant to apply only to a </a:t>
            </a:r>
            <a:r>
              <a:rPr lang="en-US" b="1"/>
              <a:t>current procurement</a:t>
            </a:r>
            <a:r>
              <a:rPr lang="en-US"/>
              <a:t>, not the predecessor to a current procurement.</a:t>
            </a:r>
          </a:p>
          <a:p>
            <a:pPr marL="457200" indent="-457200"/>
            <a:r>
              <a:rPr lang="en-US"/>
              <a:t>In other words, a procuring agency may not evidence its intent to fulfill a requirement as a competitive 8(a) procurement, through the issuance of a competitive 8(a) solicitation or otherwise, cancel the solicitation or change its public intent, and then procure the requirement as a sole source 8(a) procurement to an entity-owned Participant.</a:t>
            </a:r>
          </a:p>
          <a:p>
            <a:pPr marL="457200" indent="-457200"/>
            <a:r>
              <a:rPr lang="en-US"/>
              <a:t>A follow-on requirement to one that was previously awarded as a competitive 8(a) procurement may be offered, accepted and awarded on a sole source basis to a tribally-owned or ANC-owned concern, or a concern owned by an NHO for DoD contracts.</a:t>
            </a:r>
          </a:p>
          <a:p>
            <a:pPr marL="457200" indent="-457200"/>
            <a:endParaRPr lang="en-US"/>
          </a:p>
          <a:p>
            <a:endParaRPr lang="en-US"/>
          </a:p>
          <a:p>
            <a:endParaRPr lang="en-US"/>
          </a:p>
        </p:txBody>
      </p:sp>
      <p:sp>
        <p:nvSpPr>
          <p:cNvPr id="3" name="Content Placeholder 2"/>
          <p:cNvSpPr>
            <a:spLocks noGrp="1"/>
          </p:cNvSpPr>
          <p:nvPr>
            <p:ph type="body" sz="quarter" idx="10"/>
          </p:nvPr>
        </p:nvSpPr>
        <p:spPr/>
        <p:txBody>
          <a:bodyPr>
            <a:normAutofit/>
          </a:bodyPr>
          <a:lstStyle/>
          <a:p>
            <a:r>
              <a:rPr lang="en-US" sz="2800"/>
              <a:t>Recent SBA Update: “Remove from Competition”</a:t>
            </a:r>
          </a:p>
        </p:txBody>
      </p:sp>
    </p:spTree>
    <p:extLst>
      <p:ext uri="{BB962C8B-B14F-4D97-AF65-F5344CB8AC3E}">
        <p14:creationId xmlns:p14="http://schemas.microsoft.com/office/powerpoint/2010/main" val="21364698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39DC15-942C-3110-79B4-E2C96D795783}"/>
              </a:ext>
            </a:extLst>
          </p:cNvPr>
          <p:cNvSpPr>
            <a:spLocks noGrp="1"/>
          </p:cNvSpPr>
          <p:nvPr>
            <p:ph type="body" sz="quarter" idx="11"/>
          </p:nvPr>
        </p:nvSpPr>
        <p:spPr/>
        <p:txBody>
          <a:bodyPr/>
          <a:lstStyle/>
          <a:p>
            <a:pPr marL="457200" indent="-457200"/>
            <a:r>
              <a:rPr lang="en-US"/>
              <a:t>SBA’s rules preclude an 8(a) company from “receiving” a sole source contract that is a follow-on to an 8(a) contract held by a sister 8(a) company. (More on this below).</a:t>
            </a:r>
          </a:p>
          <a:p>
            <a:pPr marL="457200" indent="-457200"/>
            <a:r>
              <a:rPr lang="en-US"/>
              <a:t>But the </a:t>
            </a:r>
            <a:r>
              <a:rPr lang="en-US" u="sng"/>
              <a:t>same 8(a)</a:t>
            </a:r>
            <a:r>
              <a:rPr lang="en-US"/>
              <a:t> can receive a follow-on sole source contract.</a:t>
            </a:r>
          </a:p>
          <a:p>
            <a:pPr marL="457200" indent="-457200"/>
            <a:r>
              <a:rPr lang="en-US"/>
              <a:t>Agencies can use other exceptions to full and open competition to award follow-on contracts if the circumstances permit (i.e. follow-on bridge contracts during a protest may be awarded on an urgent and compelling basis)</a:t>
            </a:r>
          </a:p>
          <a:p>
            <a:endParaRPr lang="en-US"/>
          </a:p>
          <a:p>
            <a:endParaRPr lang="en-US"/>
          </a:p>
        </p:txBody>
      </p:sp>
      <p:sp>
        <p:nvSpPr>
          <p:cNvPr id="3" name="Content Placeholder 2"/>
          <p:cNvSpPr>
            <a:spLocks noGrp="1"/>
          </p:cNvSpPr>
          <p:nvPr>
            <p:ph type="body" sz="quarter" idx="10"/>
          </p:nvPr>
        </p:nvSpPr>
        <p:spPr/>
        <p:txBody>
          <a:bodyPr/>
          <a:lstStyle/>
          <a:p>
            <a:r>
              <a:rPr lang="en-US" sz="2800"/>
              <a:t>SBA Efforts to Address “Follow-On” Contracts</a:t>
            </a:r>
            <a:endParaRPr lang="en-US" sz="2800" dirty="0"/>
          </a:p>
        </p:txBody>
      </p:sp>
    </p:spTree>
    <p:extLst>
      <p:ext uri="{BB962C8B-B14F-4D97-AF65-F5344CB8AC3E}">
        <p14:creationId xmlns:p14="http://schemas.microsoft.com/office/powerpoint/2010/main" val="929371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Sister Companies</a:t>
            </a:r>
          </a:p>
        </p:txBody>
      </p:sp>
    </p:spTree>
    <p:extLst>
      <p:ext uri="{BB962C8B-B14F-4D97-AF65-F5344CB8AC3E}">
        <p14:creationId xmlns:p14="http://schemas.microsoft.com/office/powerpoint/2010/main" val="2274128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06A52D-3AA4-00C4-FA54-FB3C13D4F281}"/>
              </a:ext>
            </a:extLst>
          </p:cNvPr>
          <p:cNvSpPr>
            <a:spLocks noGrp="1"/>
          </p:cNvSpPr>
          <p:nvPr>
            <p:ph type="body" sz="quarter" idx="11"/>
          </p:nvPr>
        </p:nvSpPr>
        <p:spPr/>
        <p:txBody>
          <a:bodyPr/>
          <a:lstStyle/>
          <a:p>
            <a:r>
              <a:rPr lang="en-US"/>
              <a:t>SBA has identified limitations on day-to-day managers of entity-owned concerns</a:t>
            </a:r>
          </a:p>
          <a:p>
            <a:pPr lvl="1"/>
            <a:r>
              <a:rPr lang="en-US" sz="1800">
                <a:latin typeface="Montserrat" panose="00000500000000000000" pitchFamily="2" charset="0"/>
              </a:rPr>
              <a:t>SBA has stated that for 8(a) eligibility purposes, an individual may not be responsible for day-to-day management of more than two concerns in the 8(a) program</a:t>
            </a:r>
          </a:p>
          <a:p>
            <a:pPr lvl="1"/>
            <a:r>
              <a:rPr lang="en-US" sz="1800">
                <a:latin typeface="Montserrat" panose="00000500000000000000" pitchFamily="2" charset="0"/>
              </a:rPr>
              <a:t>Language supporting this limitation already appears in the Small Business Act but did not appear in the SBA regulations; SBA has now added this provision to the regulations</a:t>
            </a:r>
          </a:p>
          <a:p>
            <a:r>
              <a:rPr lang="en-US"/>
              <a:t>SBA has been challenging mangers of two-plus subsidiaries on practical grounds as well, even of non-8(a) companies</a:t>
            </a:r>
          </a:p>
          <a:p>
            <a:endParaRPr lang="en-US"/>
          </a:p>
          <a:p>
            <a:endParaRPr lang="en-US"/>
          </a:p>
        </p:txBody>
      </p:sp>
      <p:sp>
        <p:nvSpPr>
          <p:cNvPr id="3" name="Content Placeholder 2"/>
          <p:cNvSpPr>
            <a:spLocks noGrp="1"/>
          </p:cNvSpPr>
          <p:nvPr>
            <p:ph type="body" sz="quarter" idx="10"/>
          </p:nvPr>
        </p:nvSpPr>
        <p:spPr/>
        <p:txBody>
          <a:bodyPr>
            <a:normAutofit fontScale="92500"/>
          </a:bodyPr>
          <a:lstStyle/>
          <a:p>
            <a:r>
              <a:rPr lang="en-US" sz="2400"/>
              <a:t>Limitations on Day-to-Day Managers of Entity-Owned Concerns</a:t>
            </a:r>
            <a:endParaRPr lang="en-US" sz="2400" dirty="0"/>
          </a:p>
        </p:txBody>
      </p:sp>
    </p:spTree>
    <p:extLst>
      <p:ext uri="{BB962C8B-B14F-4D97-AF65-F5344CB8AC3E}">
        <p14:creationId xmlns:p14="http://schemas.microsoft.com/office/powerpoint/2010/main" val="33389416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CAC57D-659C-263C-0C42-BF459712C108}"/>
              </a:ext>
            </a:extLst>
          </p:cNvPr>
          <p:cNvSpPr>
            <a:spLocks noGrp="1"/>
          </p:cNvSpPr>
          <p:nvPr>
            <p:ph type="body" sz="quarter" idx="11"/>
          </p:nvPr>
        </p:nvSpPr>
        <p:spPr/>
        <p:txBody>
          <a:bodyPr/>
          <a:lstStyle/>
          <a:p>
            <a:pPr marL="457200" indent="-457200"/>
            <a:r>
              <a:rPr lang="en-US"/>
              <a:t>An RFP may allow an offeror to rely on affiliates, subsidiaries, key personnel, etc., to meet the RFP requirements (FAR 15.305), </a:t>
            </a:r>
            <a:r>
              <a:rPr lang="en-US" u="sng"/>
              <a:t>but</a:t>
            </a:r>
          </a:p>
          <a:p>
            <a:pPr marL="1143000" lvl="1" indent="-457200"/>
            <a:r>
              <a:rPr lang="en-US" sz="1800">
                <a:latin typeface="Montserrat" panose="00000500000000000000" pitchFamily="2" charset="0"/>
              </a:rPr>
              <a:t>Be mindful of the ostensible subcontractor rule, and</a:t>
            </a:r>
          </a:p>
          <a:p>
            <a:pPr marL="1143000" lvl="1" indent="-457200"/>
            <a:r>
              <a:rPr lang="en-US" sz="1800">
                <a:latin typeface="Montserrat" panose="00000500000000000000" pitchFamily="2" charset="0"/>
              </a:rPr>
              <a:t>Know that GAO has repeatedly ruled that those affiliate resources must actually be made available for contract performance in the proposal!!!</a:t>
            </a:r>
          </a:p>
          <a:p>
            <a:endParaRPr lang="en-US"/>
          </a:p>
          <a:p>
            <a:endParaRPr lang="en-US"/>
          </a:p>
        </p:txBody>
      </p:sp>
      <p:sp>
        <p:nvSpPr>
          <p:cNvPr id="3" name="Content Placeholder 2"/>
          <p:cNvSpPr>
            <a:spLocks noGrp="1"/>
          </p:cNvSpPr>
          <p:nvPr>
            <p:ph type="body" sz="quarter" idx="10"/>
          </p:nvPr>
        </p:nvSpPr>
        <p:spPr/>
        <p:txBody>
          <a:bodyPr>
            <a:normAutofit fontScale="85000" lnSpcReduction="10000"/>
          </a:bodyPr>
          <a:lstStyle/>
          <a:p>
            <a:r>
              <a:rPr lang="en-US"/>
              <a:t>Using Sister Company Past Performance &amp; Resources</a:t>
            </a:r>
          </a:p>
        </p:txBody>
      </p:sp>
    </p:spTree>
    <p:extLst>
      <p:ext uri="{BB962C8B-B14F-4D97-AF65-F5344CB8AC3E}">
        <p14:creationId xmlns:p14="http://schemas.microsoft.com/office/powerpoint/2010/main" val="2136944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DE92CC-78E2-E46B-D7B1-F60483943C44}"/>
              </a:ext>
            </a:extLst>
          </p:cNvPr>
          <p:cNvSpPr>
            <a:spLocks noGrp="1"/>
          </p:cNvSpPr>
          <p:nvPr>
            <p:ph type="body" sz="quarter" idx="11"/>
          </p:nvPr>
        </p:nvSpPr>
        <p:spPr/>
        <p:txBody>
          <a:bodyPr/>
          <a:lstStyle/>
          <a:p>
            <a:r>
              <a:rPr lang="en-US"/>
              <a:t>Read the RFP!</a:t>
            </a:r>
          </a:p>
          <a:p>
            <a:r>
              <a:rPr lang="en-US"/>
              <a:t>Be prepared to challenge restrictive RFP provisions</a:t>
            </a:r>
          </a:p>
          <a:p>
            <a:r>
              <a:rPr lang="en-US"/>
              <a:t>The Proposal must demonstrate that the resources cited will be used in the performance of the contract </a:t>
            </a:r>
          </a:p>
          <a:p>
            <a:r>
              <a:rPr lang="en-US"/>
              <a:t>Generic statements like “full corporate reach back” are not sufficient and not effective to meet this requirement</a:t>
            </a:r>
          </a:p>
          <a:p>
            <a:r>
              <a:rPr lang="en-US"/>
              <a:t>This issue is not specific to ANCs/Tribes</a:t>
            </a:r>
          </a:p>
          <a:p>
            <a:r>
              <a:rPr lang="en-US"/>
              <a:t>Keep tabs on your publicly available information (sam.gov; fpds.gov; and social media) to make sure it aligns with your proposal (i.e., your personnel work for who you say they work for)</a:t>
            </a:r>
          </a:p>
          <a:p>
            <a:endParaRPr lang="en-US"/>
          </a:p>
          <a:p>
            <a:endParaRPr lang="en-US"/>
          </a:p>
        </p:txBody>
      </p:sp>
      <p:sp>
        <p:nvSpPr>
          <p:cNvPr id="3" name="Content Placeholder 2"/>
          <p:cNvSpPr>
            <a:spLocks noGrp="1"/>
          </p:cNvSpPr>
          <p:nvPr>
            <p:ph type="body" sz="quarter" idx="10"/>
          </p:nvPr>
        </p:nvSpPr>
        <p:spPr/>
        <p:txBody>
          <a:bodyPr/>
          <a:lstStyle/>
          <a:p>
            <a:r>
              <a:rPr lang="en-US"/>
              <a:t>Key Takeaways</a:t>
            </a:r>
            <a:endParaRPr lang="en-US" dirty="0"/>
          </a:p>
        </p:txBody>
      </p:sp>
    </p:spTree>
    <p:extLst>
      <p:ext uri="{BB962C8B-B14F-4D97-AF65-F5344CB8AC3E}">
        <p14:creationId xmlns:p14="http://schemas.microsoft.com/office/powerpoint/2010/main" val="178843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Affiliation &amp; Common Administrative Services</a:t>
            </a:r>
          </a:p>
        </p:txBody>
      </p:sp>
    </p:spTree>
    <p:extLst>
      <p:ext uri="{BB962C8B-B14F-4D97-AF65-F5344CB8AC3E}">
        <p14:creationId xmlns:p14="http://schemas.microsoft.com/office/powerpoint/2010/main" val="3453265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CC44E7-8267-5B10-50A0-DE7F508E1E0E}"/>
              </a:ext>
            </a:extLst>
          </p:cNvPr>
          <p:cNvSpPr>
            <a:spLocks noGrp="1"/>
          </p:cNvSpPr>
          <p:nvPr>
            <p:ph type="body" sz="quarter" idx="11"/>
          </p:nvPr>
        </p:nvSpPr>
        <p:spPr/>
        <p:txBody>
          <a:bodyPr/>
          <a:lstStyle/>
          <a:p>
            <a:r>
              <a:rPr lang="en-US"/>
              <a:t>For purposes of the 8(a) program, a tribally-owned firm’s size is determined independently without regard to its affiliation with the Tribe, any entity of the tribal government, or any other business enterprise owned by the Tribe, unless …</a:t>
            </a:r>
          </a:p>
          <a:p>
            <a:pPr lvl="1"/>
            <a:r>
              <a:rPr lang="en-US">
                <a:latin typeface="Montserrat" panose="00000500000000000000" pitchFamily="2" charset="0"/>
              </a:rPr>
              <a:t>The Administrator determines that one or more such tribally-owned business concerns have obtained, or are likely to obtain, a substantial unfair competitive advantage within an industry category  </a:t>
            </a:r>
          </a:p>
          <a:p>
            <a:pPr lvl="1"/>
            <a:r>
              <a:rPr lang="en-US">
                <a:latin typeface="Montserrat" panose="00000500000000000000" pitchFamily="2" charset="0"/>
              </a:rPr>
              <a:t>SBA has never made such a determination</a:t>
            </a:r>
          </a:p>
          <a:p>
            <a:endParaRPr lang="en-US"/>
          </a:p>
        </p:txBody>
      </p:sp>
      <p:sp>
        <p:nvSpPr>
          <p:cNvPr id="3" name="Text Placeholder 2">
            <a:extLst>
              <a:ext uri="{FF2B5EF4-FFF2-40B4-BE49-F238E27FC236}">
                <a16:creationId xmlns:a16="http://schemas.microsoft.com/office/drawing/2014/main" id="{24CA915B-DA67-FAF5-9B91-3E6DB8B1BC03}"/>
              </a:ext>
            </a:extLst>
          </p:cNvPr>
          <p:cNvSpPr>
            <a:spLocks noGrp="1"/>
          </p:cNvSpPr>
          <p:nvPr>
            <p:ph type="body" sz="quarter" idx="10"/>
          </p:nvPr>
        </p:nvSpPr>
        <p:spPr/>
        <p:txBody>
          <a:bodyPr>
            <a:normAutofit fontScale="70000" lnSpcReduction="20000"/>
          </a:bodyPr>
          <a:lstStyle/>
          <a:p>
            <a:r>
              <a:rPr lang="en-US" sz="3200"/>
              <a:t>Tribal exemption from affiliation only within the 8(a) program</a:t>
            </a:r>
          </a:p>
        </p:txBody>
      </p:sp>
    </p:spTree>
    <p:extLst>
      <p:ext uri="{BB962C8B-B14F-4D97-AF65-F5344CB8AC3E}">
        <p14:creationId xmlns:p14="http://schemas.microsoft.com/office/powerpoint/2010/main" val="358497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038306-8EA0-C7C9-4806-DEAA33321DD4}"/>
              </a:ext>
            </a:extLst>
          </p:cNvPr>
          <p:cNvSpPr>
            <a:spLocks noGrp="1"/>
          </p:cNvSpPr>
          <p:nvPr>
            <p:ph type="body" sz="quarter" idx="11"/>
          </p:nvPr>
        </p:nvSpPr>
        <p:spPr/>
        <p:txBody>
          <a:bodyPr/>
          <a:lstStyle/>
          <a:p>
            <a:r>
              <a:rPr lang="en-US" dirty="0">
                <a:solidFill>
                  <a:schemeClr val="tx1"/>
                </a:solidFill>
                <a:latin typeface="Montserrat" panose="00000500000000000000" pitchFamily="2" charset="0"/>
              </a:rPr>
              <a:t>Benefits include procurement preferences in the form of “set-asides”, either </a:t>
            </a:r>
          </a:p>
          <a:p>
            <a:pPr lvl="1"/>
            <a:r>
              <a:rPr lang="en-US" sz="1800" dirty="0">
                <a:latin typeface="Montserrat" panose="00000500000000000000" pitchFamily="2" charset="0"/>
              </a:rPr>
              <a:t>Competitive</a:t>
            </a:r>
          </a:p>
          <a:p>
            <a:pPr lvl="1"/>
            <a:r>
              <a:rPr lang="en-US" sz="1800" dirty="0">
                <a:latin typeface="Montserrat" panose="00000500000000000000" pitchFamily="2" charset="0"/>
              </a:rPr>
              <a:t>Sole Source (for 8(a) in particular)</a:t>
            </a:r>
          </a:p>
          <a:p>
            <a:r>
              <a:rPr lang="en-US" dirty="0">
                <a:solidFill>
                  <a:schemeClr val="tx1"/>
                </a:solidFill>
                <a:latin typeface="Montserrat" panose="00000500000000000000" pitchFamily="2" charset="0"/>
              </a:rPr>
              <a:t>Large Business Subcontracting Goals</a:t>
            </a:r>
          </a:p>
          <a:p>
            <a:r>
              <a:rPr lang="en-US" dirty="0">
                <a:solidFill>
                  <a:schemeClr val="tx1"/>
                </a:solidFill>
                <a:latin typeface="Montserrat" panose="00000500000000000000" pitchFamily="2" charset="0"/>
              </a:rPr>
              <a:t>Mentoring</a:t>
            </a:r>
          </a:p>
          <a:p>
            <a:r>
              <a:rPr lang="en-US" dirty="0">
                <a:solidFill>
                  <a:schemeClr val="tx1"/>
                </a:solidFill>
                <a:latin typeface="Montserrat" panose="00000500000000000000" pitchFamily="2" charset="0"/>
              </a:rPr>
              <a:t>Other assistance, such as technical assistance </a:t>
            </a:r>
          </a:p>
          <a:p>
            <a:endParaRPr lang="en-US" dirty="0"/>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p:txBody>
          <a:bodyPr>
            <a:normAutofit fontScale="92500" lnSpcReduction="20000"/>
          </a:bodyPr>
          <a:lstStyle/>
          <a:p>
            <a:r>
              <a:rPr lang="en-US" dirty="0"/>
              <a:t>The Benefits</a:t>
            </a:r>
          </a:p>
        </p:txBody>
      </p:sp>
    </p:spTree>
    <p:extLst>
      <p:ext uri="{BB962C8B-B14F-4D97-AF65-F5344CB8AC3E}">
        <p14:creationId xmlns:p14="http://schemas.microsoft.com/office/powerpoint/2010/main" val="41378518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9C9F83-B5E3-BB58-2DDC-2BE836A9157C}"/>
              </a:ext>
            </a:extLst>
          </p:cNvPr>
          <p:cNvSpPr>
            <a:spLocks noGrp="1"/>
          </p:cNvSpPr>
          <p:nvPr>
            <p:ph type="body" sz="quarter" idx="11"/>
          </p:nvPr>
        </p:nvSpPr>
        <p:spPr/>
        <p:txBody>
          <a:bodyPr>
            <a:normAutofit/>
          </a:bodyPr>
          <a:lstStyle/>
          <a:p>
            <a:pPr marL="457200" indent="-457200"/>
            <a:r>
              <a:rPr lang="en-US" sz="1800"/>
              <a:t>There is a narrower exemption from general affiliation when the subsidiary is pursuing and performing non-8(a) set-aside procurements (i.e., small business set-asides).</a:t>
            </a:r>
          </a:p>
          <a:p>
            <a:pPr marL="457200" indent="-457200"/>
            <a:r>
              <a:rPr lang="en-US" sz="1800"/>
              <a:t>For small business set-asides, the affiliation exemption only allows for </a:t>
            </a:r>
          </a:p>
          <a:p>
            <a:pPr marL="1143000" lvl="1" indent="-457200"/>
            <a:r>
              <a:rPr lang="en-US">
                <a:latin typeface="Montserrat" panose="00000500000000000000" pitchFamily="2" charset="0"/>
              </a:rPr>
              <a:t>common ownership, </a:t>
            </a:r>
          </a:p>
          <a:p>
            <a:pPr marL="1143000" lvl="1" indent="-457200"/>
            <a:r>
              <a:rPr lang="en-US">
                <a:latin typeface="Montserrat" panose="00000500000000000000" pitchFamily="2" charset="0"/>
              </a:rPr>
              <a:t>common management, and </a:t>
            </a:r>
          </a:p>
          <a:p>
            <a:pPr marL="1143000" lvl="1" indent="-457200"/>
            <a:r>
              <a:rPr lang="en-US">
                <a:latin typeface="Montserrat" panose="00000500000000000000" pitchFamily="2" charset="0"/>
              </a:rPr>
              <a:t>common administrative services, provided “adequate payment” is received for those services.</a:t>
            </a:r>
          </a:p>
          <a:p>
            <a:pPr marL="457200" indent="-457200"/>
            <a:r>
              <a:rPr lang="en-US" sz="1800"/>
              <a:t>The SBA regulations note that affiliation between ANC subsidiaries can be found for “other reasons” in the context of small business status.</a:t>
            </a:r>
          </a:p>
          <a:p>
            <a:pPr marL="457200" indent="-457200"/>
            <a:r>
              <a:rPr lang="en-US" sz="1800"/>
              <a:t>But common management and oversight provide a great deal of latitude.</a:t>
            </a:r>
          </a:p>
          <a:p>
            <a:endParaRPr lang="en-US"/>
          </a:p>
        </p:txBody>
      </p:sp>
      <p:sp>
        <p:nvSpPr>
          <p:cNvPr id="3" name="Content Placeholder 2"/>
          <p:cNvSpPr>
            <a:spLocks noGrp="1"/>
          </p:cNvSpPr>
          <p:nvPr>
            <p:ph type="body" sz="quarter" idx="10"/>
          </p:nvPr>
        </p:nvSpPr>
        <p:spPr>
          <a:xfrm>
            <a:off x="1098132" y="599563"/>
            <a:ext cx="10013573" cy="465691"/>
          </a:xfrm>
        </p:spPr>
        <p:txBody>
          <a:bodyPr>
            <a:normAutofit fontScale="85000" lnSpcReduction="10000"/>
          </a:bodyPr>
          <a:lstStyle/>
          <a:p>
            <a:pPr marL="457200" indent="-457200"/>
            <a:r>
              <a:rPr lang="en-US" sz="2600"/>
              <a:t>Tribal exemption from affiliation for “small business set-asides” </a:t>
            </a:r>
            <a:endParaRPr lang="en-US" sz="2600" dirty="0"/>
          </a:p>
        </p:txBody>
      </p:sp>
    </p:spTree>
    <p:extLst>
      <p:ext uri="{BB962C8B-B14F-4D97-AF65-F5344CB8AC3E}">
        <p14:creationId xmlns:p14="http://schemas.microsoft.com/office/powerpoint/2010/main" val="4013563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C3B36E-3A04-29A2-5663-8AA3F13B9EE6}"/>
              </a:ext>
            </a:extLst>
          </p:cNvPr>
          <p:cNvSpPr>
            <a:spLocks noGrp="1"/>
          </p:cNvSpPr>
          <p:nvPr>
            <p:ph type="body" sz="quarter" idx="11"/>
          </p:nvPr>
        </p:nvSpPr>
        <p:spPr/>
        <p:txBody>
          <a:bodyPr/>
          <a:lstStyle/>
          <a:p>
            <a:pPr marL="457200" indent="-457200"/>
            <a:r>
              <a:rPr lang="en-US"/>
              <a:t>Common ownership &amp; common management are fairly clearly defined, but what about “administrative services?”</a:t>
            </a:r>
          </a:p>
          <a:p>
            <a:pPr marL="457200" indent="-457200"/>
            <a:r>
              <a:rPr lang="en-US"/>
              <a:t>SBA has grappled with the question of what are eligible “administrative services”?</a:t>
            </a:r>
          </a:p>
          <a:p>
            <a:pPr marL="457200" indent="-457200"/>
            <a:r>
              <a:rPr lang="en-US"/>
              <a:t>SBA provided a definition of this term, along with a new term, “contract administration” services, in a relatively recent re-write of its regulations</a:t>
            </a:r>
          </a:p>
          <a:p>
            <a:endParaRPr lang="en-US"/>
          </a:p>
          <a:p>
            <a:endParaRPr lang="en-US"/>
          </a:p>
        </p:txBody>
      </p:sp>
      <p:sp>
        <p:nvSpPr>
          <p:cNvPr id="3" name="Content Placeholder 2"/>
          <p:cNvSpPr>
            <a:spLocks noGrp="1"/>
          </p:cNvSpPr>
          <p:nvPr>
            <p:ph type="body" sz="quarter" idx="10"/>
          </p:nvPr>
        </p:nvSpPr>
        <p:spPr/>
        <p:txBody>
          <a:bodyPr/>
          <a:lstStyle/>
          <a:p>
            <a:r>
              <a:rPr lang="en-US"/>
              <a:t>Common administrative services</a:t>
            </a:r>
            <a:endParaRPr lang="en-US" dirty="0"/>
          </a:p>
        </p:txBody>
      </p:sp>
    </p:spTree>
    <p:extLst>
      <p:ext uri="{BB962C8B-B14F-4D97-AF65-F5344CB8AC3E}">
        <p14:creationId xmlns:p14="http://schemas.microsoft.com/office/powerpoint/2010/main" val="6300110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5664B0-F1A2-DEC5-A91F-5236EF920B2F}"/>
              </a:ext>
            </a:extLst>
          </p:cNvPr>
          <p:cNvSpPr>
            <a:spLocks noGrp="1"/>
          </p:cNvSpPr>
          <p:nvPr>
            <p:ph type="body" sz="quarter" idx="11"/>
          </p:nvPr>
        </p:nvSpPr>
        <p:spPr/>
        <p:txBody>
          <a:bodyPr/>
          <a:lstStyle/>
          <a:p>
            <a:pPr marL="457200" indent="-457200"/>
            <a:r>
              <a:rPr lang="en-US"/>
              <a:t>Several years ago, SBA defined “common administrative services” for purposes of affiliation outside the 8(a) program</a:t>
            </a:r>
          </a:p>
          <a:p>
            <a:pPr marL="799902" lvl="1" indent="-457200"/>
            <a:r>
              <a:rPr lang="en-US">
                <a:latin typeface="+mn-lt"/>
              </a:rPr>
              <a:t>See 13 C.F.R. § 121.103(b)(2)(ii)(A)</a:t>
            </a:r>
          </a:p>
          <a:p>
            <a:pPr marL="457200" indent="-457200"/>
            <a:r>
              <a:rPr lang="en-US">
                <a:latin typeface="Montserrat" panose="00000500000000000000" pitchFamily="2" charset="0"/>
              </a:rPr>
              <a:t>Common administrative services which are subject to the exception from affiliation include bookkeeping, payroll, recruiting, other human resource support, cleaning services, and other duties which are otherwise unrelated to contract performance or management and can be reasonably pooled or otherwise performed by a holding company or parent entity without interfering with the control of the subject firm</a:t>
            </a:r>
          </a:p>
          <a:p>
            <a:endParaRPr lang="en-US"/>
          </a:p>
          <a:p>
            <a:endParaRPr lang="en-US"/>
          </a:p>
        </p:txBody>
      </p:sp>
      <p:sp>
        <p:nvSpPr>
          <p:cNvPr id="3" name="Content Placeholder 2"/>
          <p:cNvSpPr>
            <a:spLocks noGrp="1"/>
          </p:cNvSpPr>
          <p:nvPr>
            <p:ph type="body" sz="quarter" idx="10"/>
          </p:nvPr>
        </p:nvSpPr>
        <p:spPr/>
        <p:txBody>
          <a:bodyPr/>
          <a:lstStyle/>
          <a:p>
            <a:r>
              <a:rPr lang="en-US"/>
              <a:t>Common administrative services</a:t>
            </a:r>
            <a:endParaRPr lang="en-US" dirty="0"/>
          </a:p>
        </p:txBody>
      </p:sp>
    </p:spTree>
    <p:extLst>
      <p:ext uri="{BB962C8B-B14F-4D97-AF65-F5344CB8AC3E}">
        <p14:creationId xmlns:p14="http://schemas.microsoft.com/office/powerpoint/2010/main" val="31972076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C70B4F-2BCB-8D81-0F8B-55849704A8BE}"/>
              </a:ext>
            </a:extLst>
          </p:cNvPr>
          <p:cNvSpPr>
            <a:spLocks noGrp="1"/>
          </p:cNvSpPr>
          <p:nvPr>
            <p:ph type="body" sz="quarter" idx="11"/>
          </p:nvPr>
        </p:nvSpPr>
        <p:spPr/>
        <p:txBody>
          <a:bodyPr/>
          <a:lstStyle/>
          <a:p>
            <a:r>
              <a:rPr lang="en-US"/>
              <a:t>Contract administration services that encompass actual and direct day-to-day oversight and control of the performance of a contract/project are not common administrative services</a:t>
            </a:r>
          </a:p>
          <a:p>
            <a:pPr lvl="1"/>
            <a:r>
              <a:rPr lang="en-US"/>
              <a:t>See </a:t>
            </a:r>
            <a:r>
              <a:rPr lang="en-US">
                <a:latin typeface="+mn-lt"/>
              </a:rPr>
              <a:t>13 C.F.R. § 121.103(b)(2)(ii)(B)</a:t>
            </a:r>
            <a:endParaRPr lang="en-US"/>
          </a:p>
          <a:p>
            <a:r>
              <a:rPr lang="en-US"/>
              <a:t>For example, negotiating directly with the government agency regarding proposal terms, contract terms, scope and modifications, project scheduling, hiring and firing employees, and overall responsibility for the day-to-day and overall project and contract completion are contract administration services that would not qualify as “Common Administrative Services”</a:t>
            </a:r>
          </a:p>
          <a:p>
            <a:pPr lvl="1"/>
            <a:r>
              <a:rPr lang="en-US"/>
              <a:t>See </a:t>
            </a:r>
            <a:r>
              <a:rPr lang="en-US">
                <a:latin typeface="+mn-lt"/>
              </a:rPr>
              <a:t>13 C.F.R. § 121.103(b)(2)(ii)(B)(1)</a:t>
            </a:r>
            <a:endParaRPr lang="en-US"/>
          </a:p>
          <a:p>
            <a:r>
              <a:rPr lang="en-US"/>
              <a:t>Contract administration services which do NOT qualify as common administrative services generally must be performed by the subsidiary’s employees/management.</a:t>
            </a:r>
          </a:p>
          <a:p>
            <a:endParaRPr lang="en-US"/>
          </a:p>
        </p:txBody>
      </p:sp>
      <p:sp>
        <p:nvSpPr>
          <p:cNvPr id="3" name="Content Placeholder 2"/>
          <p:cNvSpPr>
            <a:spLocks noGrp="1"/>
          </p:cNvSpPr>
          <p:nvPr>
            <p:ph type="body" sz="quarter" idx="10"/>
          </p:nvPr>
        </p:nvSpPr>
        <p:spPr/>
        <p:txBody>
          <a:bodyPr/>
          <a:lstStyle/>
          <a:p>
            <a:r>
              <a:rPr lang="en-US"/>
              <a:t>Contract administrative services</a:t>
            </a:r>
            <a:endParaRPr lang="en-US" dirty="0"/>
          </a:p>
        </p:txBody>
      </p:sp>
    </p:spTree>
    <p:extLst>
      <p:ext uri="{BB962C8B-B14F-4D97-AF65-F5344CB8AC3E}">
        <p14:creationId xmlns:p14="http://schemas.microsoft.com/office/powerpoint/2010/main" val="587702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6F87DA-30F0-2B02-3AE4-AECE9D1ABDCC}"/>
              </a:ext>
            </a:extLst>
          </p:cNvPr>
          <p:cNvSpPr>
            <a:spLocks noGrp="1"/>
          </p:cNvSpPr>
          <p:nvPr>
            <p:ph type="body" sz="quarter" idx="11"/>
          </p:nvPr>
        </p:nvSpPr>
        <p:spPr/>
        <p:txBody>
          <a:bodyPr/>
          <a:lstStyle/>
          <a:p>
            <a:r>
              <a:rPr lang="en-US"/>
              <a:t>Contract-related services that might constitute “administrative services” covered by the affiliation exception</a:t>
            </a:r>
          </a:p>
          <a:p>
            <a:r>
              <a:rPr lang="en-US">
                <a:latin typeface="Montserrat" panose="00000500000000000000" pitchFamily="2" charset="0"/>
              </a:rPr>
              <a:t>Contract administration services that are administrative in nature would fall within the exception to affiliation.  For example:</a:t>
            </a:r>
          </a:p>
          <a:p>
            <a:pPr lvl="1"/>
            <a:r>
              <a:rPr lang="en-US">
                <a:latin typeface="Montserrat" panose="00000500000000000000" pitchFamily="2" charset="0"/>
              </a:rPr>
              <a:t>Record retention not related to a specific contract (e.g., employee time and attendance records)</a:t>
            </a:r>
          </a:p>
          <a:p>
            <a:pPr lvl="1"/>
            <a:r>
              <a:rPr lang="en-US">
                <a:latin typeface="Montserrat" panose="00000500000000000000" pitchFamily="2" charset="0"/>
              </a:rPr>
              <a:t>Maintenance of databases for awarded contracts</a:t>
            </a:r>
          </a:p>
          <a:p>
            <a:pPr lvl="1"/>
            <a:r>
              <a:rPr lang="en-US">
                <a:latin typeface="Montserrat" panose="00000500000000000000" pitchFamily="2" charset="0"/>
              </a:rPr>
              <a:t>Monitoring of regulatory compliance, template development, and assisting accounting with invoice preparation as needed</a:t>
            </a:r>
          </a:p>
          <a:p>
            <a:pPr lvl="1"/>
            <a:r>
              <a:rPr lang="en-US">
                <a:latin typeface="Montserrat" panose="00000500000000000000" pitchFamily="2" charset="0"/>
              </a:rPr>
              <a:t>Administration of an ethics and compliance program and mandatory disclosure reporting </a:t>
            </a:r>
          </a:p>
          <a:p>
            <a:r>
              <a:rPr lang="en-US"/>
              <a:t>See </a:t>
            </a:r>
            <a:r>
              <a:rPr lang="en-US">
                <a:latin typeface="+mn-lt"/>
              </a:rPr>
              <a:t>13 C.F.R. § 121.103(b)(2)(ii)(B)(2) </a:t>
            </a:r>
            <a:endParaRPr lang="en-US"/>
          </a:p>
          <a:p>
            <a:endParaRPr lang="en-US"/>
          </a:p>
          <a:p>
            <a:endParaRPr lang="en-US"/>
          </a:p>
        </p:txBody>
      </p:sp>
      <p:sp>
        <p:nvSpPr>
          <p:cNvPr id="3" name="Content Placeholder 2"/>
          <p:cNvSpPr>
            <a:spLocks noGrp="1"/>
          </p:cNvSpPr>
          <p:nvPr>
            <p:ph type="body" sz="quarter" idx="10"/>
          </p:nvPr>
        </p:nvSpPr>
        <p:spPr/>
        <p:txBody>
          <a:bodyPr/>
          <a:lstStyle/>
          <a:p>
            <a:r>
              <a:rPr lang="en-US"/>
              <a:t>Contract administration services</a:t>
            </a:r>
            <a:endParaRPr lang="en-US" dirty="0"/>
          </a:p>
        </p:txBody>
      </p:sp>
    </p:spTree>
    <p:extLst>
      <p:ext uri="{BB962C8B-B14F-4D97-AF65-F5344CB8AC3E}">
        <p14:creationId xmlns:p14="http://schemas.microsoft.com/office/powerpoint/2010/main" val="6820011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5F2E3-2951-176C-7329-2A30AF86DC1E}"/>
              </a:ext>
            </a:extLst>
          </p:cNvPr>
          <p:cNvSpPr>
            <a:spLocks noGrp="1"/>
          </p:cNvSpPr>
          <p:nvPr>
            <p:ph type="body" sz="quarter" idx="11"/>
          </p:nvPr>
        </p:nvSpPr>
        <p:spPr/>
        <p:txBody>
          <a:bodyPr/>
          <a:lstStyle/>
          <a:p>
            <a:r>
              <a:rPr lang="en-US"/>
              <a:t>SBA amended regulations address shared business development services by entity-owned concerns and the extent to which such services fall under the “administrative services” exception to affiliation  </a:t>
            </a:r>
          </a:p>
          <a:p>
            <a:r>
              <a:rPr lang="en-US"/>
              <a:t>SBA has stated that business development services provided to an entity-owned concern by a parent or holding company may fall within the definition of common administrative services</a:t>
            </a:r>
          </a:p>
          <a:p>
            <a:endParaRPr lang="en-US"/>
          </a:p>
          <a:p>
            <a:endParaRPr lang="en-US"/>
          </a:p>
        </p:txBody>
      </p:sp>
      <p:sp>
        <p:nvSpPr>
          <p:cNvPr id="3" name="Content Placeholder 2"/>
          <p:cNvSpPr>
            <a:spLocks noGrp="1"/>
          </p:cNvSpPr>
          <p:nvPr>
            <p:ph type="body" sz="quarter" idx="10"/>
          </p:nvPr>
        </p:nvSpPr>
        <p:spPr/>
        <p:txBody>
          <a:bodyPr/>
          <a:lstStyle/>
          <a:p>
            <a:r>
              <a:rPr lang="en-US" sz="2800"/>
              <a:t>Clarification re: business development support</a:t>
            </a:r>
            <a:endParaRPr lang="en-US" sz="2800" dirty="0"/>
          </a:p>
        </p:txBody>
      </p:sp>
    </p:spTree>
    <p:extLst>
      <p:ext uri="{BB962C8B-B14F-4D97-AF65-F5344CB8AC3E}">
        <p14:creationId xmlns:p14="http://schemas.microsoft.com/office/powerpoint/2010/main" val="32466670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971741-104C-BF83-300E-7D2A42649B4F}"/>
              </a:ext>
            </a:extLst>
          </p:cNvPr>
          <p:cNvSpPr>
            <a:spLocks noGrp="1"/>
          </p:cNvSpPr>
          <p:nvPr>
            <p:ph type="body" sz="quarter" idx="11"/>
          </p:nvPr>
        </p:nvSpPr>
        <p:spPr/>
        <p:txBody>
          <a:bodyPr/>
          <a:lstStyle/>
          <a:p>
            <a:r>
              <a:rPr lang="en-US"/>
              <a:t>SBA notes in the revised rules that the nature and timing of the services must be considered in order to determine whether they may properly be considered within the administrative services exception to affiliation</a:t>
            </a:r>
          </a:p>
          <a:p>
            <a:r>
              <a:rPr lang="en-US"/>
              <a:t>The entity identified as the offeror must be “involved” in the preparation of the proposal especially those tasks or items that are specific to the contract being sought (vs. general background information)</a:t>
            </a:r>
          </a:p>
          <a:p>
            <a:r>
              <a:rPr lang="en-US"/>
              <a:t>Even with the rule changes, this area is still very gray</a:t>
            </a:r>
          </a:p>
          <a:p>
            <a:endParaRPr lang="en-US"/>
          </a:p>
          <a:p>
            <a:endParaRPr lang="en-US"/>
          </a:p>
        </p:txBody>
      </p:sp>
      <p:sp>
        <p:nvSpPr>
          <p:cNvPr id="3" name="Content Placeholder 2"/>
          <p:cNvSpPr>
            <a:spLocks noGrp="1"/>
          </p:cNvSpPr>
          <p:nvPr>
            <p:ph type="body" sz="quarter" idx="10"/>
          </p:nvPr>
        </p:nvSpPr>
        <p:spPr/>
        <p:txBody>
          <a:bodyPr/>
          <a:lstStyle/>
          <a:p>
            <a:r>
              <a:rPr lang="en-US" sz="2800"/>
              <a:t>Clarification re: business development support</a:t>
            </a:r>
            <a:endParaRPr lang="en-US" sz="2800" dirty="0"/>
          </a:p>
        </p:txBody>
      </p:sp>
    </p:spTree>
    <p:extLst>
      <p:ext uri="{BB962C8B-B14F-4D97-AF65-F5344CB8AC3E}">
        <p14:creationId xmlns:p14="http://schemas.microsoft.com/office/powerpoint/2010/main" val="1904898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D93B43-AA80-4FE7-BB53-2C4A7B8CE756}"/>
              </a:ext>
            </a:extLst>
          </p:cNvPr>
          <p:cNvSpPr>
            <a:spLocks noGrp="1"/>
          </p:cNvSpPr>
          <p:nvPr>
            <p:ph type="body" sz="quarter" idx="11"/>
          </p:nvPr>
        </p:nvSpPr>
        <p:spPr/>
        <p:txBody>
          <a:bodyPr/>
          <a:lstStyle/>
          <a:p>
            <a:r>
              <a:rPr lang="en-US"/>
              <a:t>The SBA Area Office issued a Size Determination concluding that C2 Alaska, a wholly-owned subsdiary of an ANC, was </a:t>
            </a:r>
            <a:r>
              <a:rPr lang="en-US" u="sng"/>
              <a:t>not</a:t>
            </a:r>
            <a:r>
              <a:rPr lang="en-US"/>
              <a:t> a small business because it was affiliated with its sister company under the totality of the circumstances (13 C.F.R. § 121.103(a)(5))</a:t>
            </a:r>
          </a:p>
          <a:p>
            <a:r>
              <a:rPr lang="en-US"/>
              <a:t>Protester alleged that C2 Alaska was affiliated with its subcontractor, CHS, the incumbent contractor and also a wholly-owned subsidiary of the same ANC as C2 (Chenega Corporation)</a:t>
            </a:r>
          </a:p>
          <a:p>
            <a:r>
              <a:rPr lang="en-US"/>
              <a:t>The Area Office rejected the protester’s ostensible subcontractor argument, but nonetheless found C2 affiliated with CHS under the totality of the circumstances</a:t>
            </a:r>
          </a:p>
          <a:p>
            <a:r>
              <a:rPr lang="en-US"/>
              <a:t>Specifically, the Area Office found that C2’s relationship with CHS violated the common administrative services exception to affiliation found at 13 C.F.R. § 121.103(b)(2)(ii)(B)… </a:t>
            </a:r>
          </a:p>
          <a:p>
            <a:endParaRPr lang="en-US"/>
          </a:p>
        </p:txBody>
      </p:sp>
      <p:sp>
        <p:nvSpPr>
          <p:cNvPr id="3" name="Text Placeholder 2">
            <a:extLst>
              <a:ext uri="{FF2B5EF4-FFF2-40B4-BE49-F238E27FC236}">
                <a16:creationId xmlns:a16="http://schemas.microsoft.com/office/drawing/2014/main" id="{E4F46B52-3503-047E-6B79-8D63DB5013A0}"/>
              </a:ext>
            </a:extLst>
          </p:cNvPr>
          <p:cNvSpPr>
            <a:spLocks noGrp="1"/>
          </p:cNvSpPr>
          <p:nvPr>
            <p:ph type="body" sz="quarter" idx="10"/>
          </p:nvPr>
        </p:nvSpPr>
        <p:spPr/>
        <p:txBody>
          <a:bodyPr>
            <a:normAutofit fontScale="77500" lnSpcReduction="20000"/>
          </a:bodyPr>
          <a:lstStyle/>
          <a:p>
            <a:r>
              <a:rPr lang="en-US"/>
              <a:t>Case Study: C2 Alaska, SBA No. SIZ-6149 (Apr. 19, 2022)</a:t>
            </a:r>
          </a:p>
        </p:txBody>
      </p:sp>
    </p:spTree>
    <p:extLst>
      <p:ext uri="{BB962C8B-B14F-4D97-AF65-F5344CB8AC3E}">
        <p14:creationId xmlns:p14="http://schemas.microsoft.com/office/powerpoint/2010/main" val="22852622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D93B43-AA80-4FE7-BB53-2C4A7B8CE756}"/>
              </a:ext>
            </a:extLst>
          </p:cNvPr>
          <p:cNvSpPr>
            <a:spLocks noGrp="1"/>
          </p:cNvSpPr>
          <p:nvPr>
            <p:ph type="body" sz="quarter" idx="11"/>
          </p:nvPr>
        </p:nvSpPr>
        <p:spPr/>
        <p:txBody>
          <a:bodyPr/>
          <a:lstStyle/>
          <a:p>
            <a:r>
              <a:rPr lang="en-US"/>
              <a:t>C2 and CHS shared key employees, including the General Manager of CHS who was proposed to serve as C2’s Director of Business Services for the procurement</a:t>
            </a:r>
          </a:p>
          <a:p>
            <a:pPr lvl="1"/>
            <a:r>
              <a:rPr lang="en-US"/>
              <a:t>This work did not qualify as “common administrative services” </a:t>
            </a:r>
          </a:p>
          <a:p>
            <a:pPr lvl="1"/>
            <a:r>
              <a:rPr lang="en-US"/>
              <a:t>Prohibition on transferring employees between two wholly-owned ANC subsidiaries after contract award</a:t>
            </a:r>
          </a:p>
          <a:p>
            <a:r>
              <a:rPr lang="en-US"/>
              <a:t>Share common facilities and jointly utilize a computer system</a:t>
            </a:r>
          </a:p>
          <a:p>
            <a:endParaRPr lang="en-US"/>
          </a:p>
          <a:p>
            <a:endParaRPr lang="en-US"/>
          </a:p>
        </p:txBody>
      </p:sp>
      <p:sp>
        <p:nvSpPr>
          <p:cNvPr id="3" name="Text Placeholder 2">
            <a:extLst>
              <a:ext uri="{FF2B5EF4-FFF2-40B4-BE49-F238E27FC236}">
                <a16:creationId xmlns:a16="http://schemas.microsoft.com/office/drawing/2014/main" id="{E4F46B52-3503-047E-6B79-8D63DB5013A0}"/>
              </a:ext>
            </a:extLst>
          </p:cNvPr>
          <p:cNvSpPr>
            <a:spLocks noGrp="1"/>
          </p:cNvSpPr>
          <p:nvPr>
            <p:ph type="body" sz="quarter" idx="10"/>
          </p:nvPr>
        </p:nvSpPr>
        <p:spPr/>
        <p:txBody>
          <a:bodyPr>
            <a:normAutofit fontScale="77500" lnSpcReduction="20000"/>
          </a:bodyPr>
          <a:lstStyle/>
          <a:p>
            <a:r>
              <a:rPr lang="en-US"/>
              <a:t>Case Study: C2 Alaska, SBA No. SIZ-6149 (Apr. 19, 2022)</a:t>
            </a:r>
          </a:p>
        </p:txBody>
      </p:sp>
    </p:spTree>
    <p:extLst>
      <p:ext uri="{BB962C8B-B14F-4D97-AF65-F5344CB8AC3E}">
        <p14:creationId xmlns:p14="http://schemas.microsoft.com/office/powerpoint/2010/main" val="28394768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D93B43-AA80-4FE7-BB53-2C4A7B8CE756}"/>
              </a:ext>
            </a:extLst>
          </p:cNvPr>
          <p:cNvSpPr>
            <a:spLocks noGrp="1"/>
          </p:cNvSpPr>
          <p:nvPr>
            <p:ph type="body" sz="quarter" idx="11"/>
          </p:nvPr>
        </p:nvSpPr>
        <p:spPr/>
        <p:txBody>
          <a:bodyPr/>
          <a:lstStyle/>
          <a:p>
            <a:r>
              <a:rPr lang="en-US"/>
              <a:t>On appeal, C2 Alaska argued that the Area Office clearly erred in finding affiliation based on noncompliance with the “common administratiave services” affiliation exception, but also that the Area Office erred in not notifying C2 of its change in focus, thereby depriving C2 of a meaningful opportunity to respond to the Area Office’s concerns</a:t>
            </a:r>
          </a:p>
          <a:p>
            <a:pPr lvl="1"/>
            <a:r>
              <a:rPr lang="en-US"/>
              <a:t>See 13 C.F.R. § 121.1007</a:t>
            </a:r>
          </a:p>
          <a:p>
            <a:pPr lvl="1"/>
            <a:r>
              <a:rPr lang="en-US"/>
              <a:t>Area Office did not explain (or establish) how the connections between C2 and CHS enable CHS to control C2 or vice versa</a:t>
            </a:r>
          </a:p>
          <a:p>
            <a:r>
              <a:rPr lang="en-US"/>
              <a:t>Ultimately, OHA vacated the Size Determination and remanded the matter to the Area Office for further review – BUT the decision is a reminder to pay attention to what qualifies as common administrative services vs. what does not</a:t>
            </a:r>
          </a:p>
        </p:txBody>
      </p:sp>
      <p:sp>
        <p:nvSpPr>
          <p:cNvPr id="3" name="Text Placeholder 2">
            <a:extLst>
              <a:ext uri="{FF2B5EF4-FFF2-40B4-BE49-F238E27FC236}">
                <a16:creationId xmlns:a16="http://schemas.microsoft.com/office/drawing/2014/main" id="{E4F46B52-3503-047E-6B79-8D63DB5013A0}"/>
              </a:ext>
            </a:extLst>
          </p:cNvPr>
          <p:cNvSpPr>
            <a:spLocks noGrp="1"/>
          </p:cNvSpPr>
          <p:nvPr>
            <p:ph type="body" sz="quarter" idx="10"/>
          </p:nvPr>
        </p:nvSpPr>
        <p:spPr/>
        <p:txBody>
          <a:bodyPr>
            <a:normAutofit fontScale="77500" lnSpcReduction="20000"/>
          </a:bodyPr>
          <a:lstStyle/>
          <a:p>
            <a:r>
              <a:rPr lang="en-US"/>
              <a:t>Case Study: C2 Alaska, SBA No. SIZ-6149 (Apr. 19, 2022)</a:t>
            </a:r>
          </a:p>
        </p:txBody>
      </p:sp>
    </p:spTree>
    <p:extLst>
      <p:ext uri="{BB962C8B-B14F-4D97-AF65-F5344CB8AC3E}">
        <p14:creationId xmlns:p14="http://schemas.microsoft.com/office/powerpoint/2010/main" val="188915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8899650-9CD4-3004-AE4B-1F949889573F}"/>
              </a:ext>
            </a:extLst>
          </p:cNvPr>
          <p:cNvSpPr>
            <a:spLocks noGrp="1"/>
          </p:cNvSpPr>
          <p:nvPr>
            <p:ph type="body" sz="quarter" idx="11"/>
          </p:nvPr>
        </p:nvSpPr>
        <p:spPr/>
        <p:txBody>
          <a:bodyPr/>
          <a:lstStyle/>
          <a:p>
            <a:r>
              <a:rPr lang="en-US" dirty="0">
                <a:solidFill>
                  <a:schemeClr val="tx1"/>
                </a:solidFill>
              </a:rPr>
              <a:t>Businesses must be </a:t>
            </a:r>
          </a:p>
          <a:p>
            <a:pPr lvl="1"/>
            <a:r>
              <a:rPr lang="en-US" sz="1800" dirty="0">
                <a:latin typeface="Montserrat" panose="00000500000000000000" pitchFamily="2" charset="0"/>
              </a:rPr>
              <a:t>“small” and independent (with some exceptions for entity-owned firms)</a:t>
            </a:r>
          </a:p>
          <a:p>
            <a:pPr lvl="1"/>
            <a:r>
              <a:rPr lang="en-US" sz="1800" dirty="0">
                <a:latin typeface="Montserrat" panose="00000500000000000000" pitchFamily="2" charset="0"/>
              </a:rPr>
              <a:t>Owned and managed* (*again with some exceptions) by socially and economically disadvantaged owners (for 8(a)) or other eligible owners for other SBA programs (WOSB, </a:t>
            </a:r>
            <a:r>
              <a:rPr lang="en-US" sz="1800" dirty="0" err="1">
                <a:latin typeface="Montserrat" panose="00000500000000000000" pitchFamily="2" charset="0"/>
              </a:rPr>
              <a:t>SDVOSB</a:t>
            </a:r>
            <a:r>
              <a:rPr lang="en-US" sz="1800">
                <a:latin typeface="Montserrat" panose="00000500000000000000" pitchFamily="2" charset="0"/>
              </a:rPr>
              <a:t> e.g.)</a:t>
            </a:r>
          </a:p>
          <a:p>
            <a:r>
              <a:rPr lang="en-US">
                <a:solidFill>
                  <a:schemeClr val="tx1"/>
                </a:solidFill>
              </a:rPr>
              <a:t>Not subject to control by large businesses or non-disadvantaged individuals or firms </a:t>
            </a:r>
          </a:p>
          <a:p>
            <a:endParaRPr lang="en-US"/>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p:txBody>
          <a:bodyPr>
            <a:normAutofit fontScale="92500" lnSpcReduction="20000"/>
          </a:bodyPr>
          <a:lstStyle/>
          <a:p>
            <a:r>
              <a:rPr lang="en-US"/>
              <a:t>Ensuring Participants are eligible</a:t>
            </a:r>
            <a:endParaRPr lang="en-US" dirty="0"/>
          </a:p>
        </p:txBody>
      </p:sp>
    </p:spTree>
    <p:extLst>
      <p:ext uri="{BB962C8B-B14F-4D97-AF65-F5344CB8AC3E}">
        <p14:creationId xmlns:p14="http://schemas.microsoft.com/office/powerpoint/2010/main" val="37252359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7168E6-F618-CD2A-BC1B-320B6D6D5BA6}"/>
              </a:ext>
            </a:extLst>
          </p:cNvPr>
          <p:cNvSpPr>
            <a:spLocks noGrp="1"/>
          </p:cNvSpPr>
          <p:nvPr>
            <p:ph type="body" sz="quarter" idx="11"/>
          </p:nvPr>
        </p:nvSpPr>
        <p:spPr/>
        <p:txBody>
          <a:bodyPr>
            <a:normAutofit/>
          </a:bodyPr>
          <a:lstStyle/>
          <a:p>
            <a:r>
              <a:rPr lang="en-US"/>
              <a:t>Business concerns owned and controlled by … Tribes … are not considered to be affiliated with other concerns owned by these entities because of their common ownership or common management.  In addition, affiliation will not be found based upon the performance of common administrative services so long as adequate payment is provided for those services.  Affiliation may be found for other reasons.</a:t>
            </a:r>
          </a:p>
          <a:p>
            <a:r>
              <a:rPr lang="en-US"/>
              <a:t>Administrative services vs. “contract administrative services”</a:t>
            </a:r>
          </a:p>
          <a:p>
            <a:pPr lvl="1"/>
            <a:r>
              <a:rPr lang="en-US" sz="1800">
                <a:solidFill>
                  <a:schemeClr val="bg2">
                    <a:lumMod val="50000"/>
                  </a:schemeClr>
                </a:solidFill>
                <a:latin typeface="Montserrat" panose="00000500000000000000" pitchFamily="2" charset="0"/>
              </a:rPr>
              <a:t>“Actual and direct day-to-day oversight and control of the performance of a contract/project”</a:t>
            </a:r>
          </a:p>
          <a:p>
            <a:r>
              <a:rPr lang="en-US"/>
              <a:t>Business development</a:t>
            </a:r>
          </a:p>
          <a:p>
            <a:pPr lvl="1"/>
            <a:r>
              <a:rPr lang="en-US" sz="1800">
                <a:solidFill>
                  <a:schemeClr val="bg2">
                    <a:lumMod val="50000"/>
                  </a:schemeClr>
                </a:solidFill>
                <a:latin typeface="Montserrat" panose="00000500000000000000" pitchFamily="2" charset="0"/>
              </a:rPr>
              <a:t>“Efforts at the holding company or parent level to identify possible procurement opportunities for specific subsidiary companies may properly be considered ‘common administrative services’” …</a:t>
            </a:r>
          </a:p>
          <a:p>
            <a:pPr lvl="1"/>
            <a:r>
              <a:rPr lang="en-US" sz="1800">
                <a:solidFill>
                  <a:schemeClr val="bg2">
                    <a:lumMod val="50000"/>
                  </a:schemeClr>
                </a:solidFill>
                <a:latin typeface="Montserrat" panose="00000500000000000000" pitchFamily="2" charset="0"/>
              </a:rPr>
              <a:t>But subsidiary and a representative of the subsidiary must be involved in preparing an appropriate offer</a:t>
            </a:r>
          </a:p>
          <a:p>
            <a:endParaRPr lang="en-US"/>
          </a:p>
          <a:p>
            <a:endParaRPr lang="en-US"/>
          </a:p>
        </p:txBody>
      </p:sp>
      <p:sp>
        <p:nvSpPr>
          <p:cNvPr id="3" name="Content Placeholder 2"/>
          <p:cNvSpPr>
            <a:spLocks noGrp="1"/>
          </p:cNvSpPr>
          <p:nvPr>
            <p:ph type="body" sz="quarter" idx="10"/>
          </p:nvPr>
        </p:nvSpPr>
        <p:spPr/>
        <p:txBody>
          <a:bodyPr/>
          <a:lstStyle/>
          <a:p>
            <a:r>
              <a:rPr lang="en-US"/>
              <a:t>Common administrative services: a recap</a:t>
            </a:r>
            <a:endParaRPr lang="en-US" dirty="0"/>
          </a:p>
        </p:txBody>
      </p:sp>
    </p:spTree>
    <p:extLst>
      <p:ext uri="{BB962C8B-B14F-4D97-AF65-F5344CB8AC3E}">
        <p14:creationId xmlns:p14="http://schemas.microsoft.com/office/powerpoint/2010/main" val="37676317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8531" y="2136339"/>
            <a:ext cx="8054939" cy="2585323"/>
          </a:xfrm>
          <a:prstGeom prst="rect">
            <a:avLst/>
          </a:prstGeom>
          <a:noFill/>
        </p:spPr>
        <p:txBody>
          <a:bodyPr wrap="square" rtlCol="0">
            <a:spAutoFit/>
          </a:bodyPr>
          <a:lstStyle/>
          <a:p>
            <a:pPr algn="ctr"/>
            <a:r>
              <a:rPr lang="en-US" sz="5400" b="1" dirty="0">
                <a:solidFill>
                  <a:srgbClr val="2C3A52"/>
                </a:solidFill>
                <a:latin typeface="Trebuchet MS" panose="020B0603020202020204" pitchFamily="34" charset="0"/>
              </a:rPr>
              <a:t>Roundtable Discussion – What in the Heck is Wrong with SAM.gov?</a:t>
            </a:r>
          </a:p>
        </p:txBody>
      </p:sp>
      <p:sp>
        <p:nvSpPr>
          <p:cNvPr id="4" name="Text Placeholder 3">
            <a:extLst>
              <a:ext uri="{FF2B5EF4-FFF2-40B4-BE49-F238E27FC236}">
                <a16:creationId xmlns:a16="http://schemas.microsoft.com/office/drawing/2014/main" id="{EC944DA7-DBAE-F10E-F48F-1D789220E03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2CBD8F80-220A-17D2-A09C-613131919CA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166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A8EC04-368A-8068-71E1-3E1AFD15C919}"/>
              </a:ext>
            </a:extLst>
          </p:cNvPr>
          <p:cNvSpPr>
            <a:spLocks noGrp="1"/>
          </p:cNvSpPr>
          <p:nvPr>
            <p:ph type="body" sz="quarter" idx="11"/>
          </p:nvPr>
        </p:nvSpPr>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mn-lt"/>
                <a:ea typeface="+mn-ea"/>
                <a:cs typeface="+mn-cs"/>
              </a:rPr>
              <a:t>Generally, under FAR Part 4.1102(a), “offerors and quoters are required to be registered in SAM at the time an offer or quotation is submitted in order to comply with the annual representations and certifications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1" u="none" strike="noStrike" kern="1200" cap="none" spc="0" normalizeH="0" baseline="0" noProof="0">
                <a:ln>
                  <a:noFill/>
                </a:ln>
                <a:solidFill>
                  <a:srgbClr val="202C41"/>
                </a:solidFill>
                <a:effectLst/>
                <a:uLnTx/>
                <a:uFillTx/>
                <a:latin typeface="+mn-lt"/>
                <a:ea typeface="+mn-ea"/>
                <a:cs typeface="+mn-cs"/>
              </a:rPr>
              <a:t>Issues due to the new Unique Identifier (UEI) Transition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ea typeface="+mn-ea"/>
                <a:cs typeface="+mn-cs"/>
                <a:hlinkClick r:id="rId2"/>
              </a:rPr>
              <a:t>50,000 companies on hold because of GSA’s UEI validation problems | Federal News Network</a:t>
            </a:r>
            <a:endParaRPr kumimoji="0" lang="en-US" sz="2200" b="0" i="0" u="none" strike="noStrike" kern="1200" cap="none" spc="0" normalizeH="0" baseline="0" noProof="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ea typeface="+mn-ea"/>
                <a:cs typeface="+mn-cs"/>
                <a:hlinkClick r:id="rId3"/>
              </a:rPr>
              <a:t>Polaris small business offerors continue to grapple with SAM.gov submission issues | FedScoop</a:t>
            </a:r>
            <a:endParaRPr kumimoji="0" lang="en-US" sz="2200" b="0" i="0" u="none" strike="noStrike" kern="1200" cap="none" spc="0" normalizeH="0" baseline="0" noProof="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202C41"/>
                </a:solidFill>
                <a:effectLst/>
                <a:uLnTx/>
                <a:uFillTx/>
                <a:latin typeface="+mn-lt"/>
                <a:ea typeface="+mn-ea"/>
                <a:cs typeface="+mn-cs"/>
              </a:rPr>
              <a:t>DoD Issues Class Deviation 2023-O0009 effective September 8, 2022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ea typeface="+mn-ea"/>
                <a:cs typeface="+mn-cs"/>
              </a:rPr>
              <a:t>Allows the offeror to not be actively registered in SAM until 30 days after award or the date of its first invoice, whichever comes first.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1" u="none" strike="noStrike" kern="1200" cap="none" spc="0" normalizeH="0" baseline="0" noProof="0">
                <a:ln>
                  <a:noFill/>
                </a:ln>
                <a:solidFill>
                  <a:prstClr val="black"/>
                </a:solidFill>
                <a:effectLst/>
                <a:uLnTx/>
                <a:uFillTx/>
                <a:ea typeface="+mn-ea"/>
                <a:cs typeface="+mn-cs"/>
              </a:rPr>
              <a:t>Provided offeror provides copy of Federal Services Desk SAM incident ticket to prove attempt to start SAM registration process, responses to FAR and DFARS provisions normally captured in SAM, and notify KO as soon as SAM registration is complete</a:t>
            </a:r>
          </a:p>
          <a:p>
            <a:endParaRPr lang="en-US"/>
          </a:p>
        </p:txBody>
      </p:sp>
      <p:sp>
        <p:nvSpPr>
          <p:cNvPr id="3" name="Text Placeholder 2">
            <a:extLst>
              <a:ext uri="{FF2B5EF4-FFF2-40B4-BE49-F238E27FC236}">
                <a16:creationId xmlns:a16="http://schemas.microsoft.com/office/drawing/2014/main" id="{EBD4FC31-2A2E-F8E1-C596-EDED999A6F2D}"/>
              </a:ext>
            </a:extLst>
          </p:cNvPr>
          <p:cNvSpPr>
            <a:spLocks noGrp="1"/>
          </p:cNvSpPr>
          <p:nvPr>
            <p:ph type="body" sz="quarter" idx="10"/>
          </p:nvPr>
        </p:nvSpPr>
        <p:spPr/>
        <p:txBody>
          <a:bodyPr>
            <a:normAutofit fontScale="92500" lnSpcReduction="10000"/>
          </a:bodyPr>
          <a:lstStyle/>
          <a:p>
            <a:r>
              <a:rPr kumimoji="0" lang="en-US" sz="3200" b="1" i="0" u="none" strike="noStrike" kern="1200" cap="none" spc="0" normalizeH="0" baseline="0" noProof="0">
                <a:ln>
                  <a:noFill/>
                </a:ln>
                <a:solidFill>
                  <a:srgbClr val="2C3A52"/>
                </a:solidFill>
                <a:effectLst/>
                <a:uLnTx/>
                <a:uFillTx/>
                <a:ea typeface="+mj-ea"/>
                <a:cs typeface="+mj-cs"/>
              </a:rPr>
              <a:t>SAM.gov Issues</a:t>
            </a:r>
            <a:endParaRPr lang="en-US"/>
          </a:p>
        </p:txBody>
      </p:sp>
    </p:spTree>
    <p:extLst>
      <p:ext uri="{BB962C8B-B14F-4D97-AF65-F5344CB8AC3E}">
        <p14:creationId xmlns:p14="http://schemas.microsoft.com/office/powerpoint/2010/main" val="17650821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55F68-1824-7AE5-E7C8-1EC5E223842E}"/>
              </a:ext>
            </a:extLst>
          </p:cNvPr>
          <p:cNvSpPr>
            <a:spLocks noGrp="1"/>
          </p:cNvSpPr>
          <p:nvPr>
            <p:ph type="body" sz="quarter" idx="11"/>
          </p:nvPr>
        </p:nvSpPr>
        <p:spPr/>
        <p:txBody>
          <a:bodyPr/>
          <a:lstStyle/>
          <a:p>
            <a:r>
              <a:rPr lang="en-US" i="1">
                <a:solidFill>
                  <a:schemeClr val="tx1"/>
                </a:solidFill>
              </a:rPr>
              <a:t>Thalle/Nicholson Joint Venture v. United States</a:t>
            </a:r>
            <a:r>
              <a:rPr lang="en-US">
                <a:solidFill>
                  <a:schemeClr val="tx1"/>
                </a:solidFill>
              </a:rPr>
              <a:t>, No. 22-755 (Jan. 27, 2023)</a:t>
            </a:r>
          </a:p>
          <a:p>
            <a:pPr lvl="1"/>
            <a:r>
              <a:rPr lang="en-US">
                <a:solidFill>
                  <a:schemeClr val="tx1"/>
                </a:solidFill>
              </a:rPr>
              <a:t>Protestor challenged a determination by the U.S. Army Corps of Engineers that its proposal was ineligible for award due to the contractor’s failure to register in SAM</a:t>
            </a:r>
          </a:p>
          <a:p>
            <a:pPr lvl="1"/>
            <a:r>
              <a:rPr lang="en-US">
                <a:solidFill>
                  <a:schemeClr val="tx1"/>
                </a:solidFill>
              </a:rPr>
              <a:t>The Government moved to dismiss, arguing that the protestor lacked standing because its proposal was “incurably deficient”  </a:t>
            </a:r>
          </a:p>
          <a:p>
            <a:pPr lvl="1"/>
            <a:r>
              <a:rPr lang="en-US">
                <a:solidFill>
                  <a:schemeClr val="tx1"/>
                </a:solidFill>
              </a:rPr>
              <a:t>COFC held that the protestor had standing to challenge the Corps’ determination that its proposal was ineligible for award; however, COFC found that the Corps had a rational basis for its determination that the protestor’s proposal was ineligible for award due to the fact that the company was not registered in SAM.gov as required by FAR 52.204-7</a:t>
            </a:r>
          </a:p>
        </p:txBody>
      </p:sp>
      <p:sp>
        <p:nvSpPr>
          <p:cNvPr id="3" name="Text Placeholder 2">
            <a:extLst>
              <a:ext uri="{FF2B5EF4-FFF2-40B4-BE49-F238E27FC236}">
                <a16:creationId xmlns:a16="http://schemas.microsoft.com/office/drawing/2014/main" id="{3788BCBF-1511-FBCA-1DC0-30D340C0286C}"/>
              </a:ext>
            </a:extLst>
          </p:cNvPr>
          <p:cNvSpPr>
            <a:spLocks noGrp="1"/>
          </p:cNvSpPr>
          <p:nvPr>
            <p:ph type="body" sz="quarter" idx="10"/>
          </p:nvPr>
        </p:nvSpPr>
        <p:spPr/>
        <p:txBody>
          <a:bodyPr>
            <a:normAutofit fontScale="92500" lnSpcReduction="20000"/>
          </a:bodyPr>
          <a:lstStyle/>
          <a:p>
            <a:r>
              <a:rPr lang="en-US"/>
              <a:t>Protests re: SAM.gov Registration</a:t>
            </a:r>
          </a:p>
        </p:txBody>
      </p:sp>
    </p:spTree>
    <p:extLst>
      <p:ext uri="{BB962C8B-B14F-4D97-AF65-F5344CB8AC3E}">
        <p14:creationId xmlns:p14="http://schemas.microsoft.com/office/powerpoint/2010/main" val="1931321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55F68-1824-7AE5-E7C8-1EC5E223842E}"/>
              </a:ext>
            </a:extLst>
          </p:cNvPr>
          <p:cNvSpPr>
            <a:spLocks noGrp="1"/>
          </p:cNvSpPr>
          <p:nvPr>
            <p:ph type="body" sz="quarter" idx="11"/>
          </p:nvPr>
        </p:nvSpPr>
        <p:spPr/>
        <p:txBody>
          <a:bodyPr>
            <a:normAutofit/>
          </a:bodyPr>
          <a:lstStyle/>
          <a:p>
            <a:r>
              <a:rPr lang="en-US" i="1">
                <a:solidFill>
                  <a:schemeClr val="tx1"/>
                </a:solidFill>
              </a:rPr>
              <a:t>Myriddian, LLC v. United States</a:t>
            </a:r>
            <a:r>
              <a:rPr lang="en-US">
                <a:solidFill>
                  <a:schemeClr val="tx1"/>
                </a:solidFill>
              </a:rPr>
              <a:t>, No. 23-443 (May 23, 2023)</a:t>
            </a:r>
          </a:p>
          <a:p>
            <a:pPr lvl="1"/>
            <a:r>
              <a:rPr lang="en-US">
                <a:solidFill>
                  <a:schemeClr val="tx1"/>
                </a:solidFill>
              </a:rPr>
              <a:t>COFC grants preliminary injunction in a post-award protest, concluding the protestor demonstrated a likelihood of success on the merits of its claim that the awardee was ineligible for award because it did not comply with FAR 52.204-7, System for Award Management, which mandates that offerors be registered in SAM when submitting an offer and continue to be registered until the time of award.  </a:t>
            </a:r>
          </a:p>
          <a:p>
            <a:pPr lvl="1"/>
            <a:r>
              <a:rPr lang="en-US">
                <a:solidFill>
                  <a:schemeClr val="tx1"/>
                </a:solidFill>
              </a:rPr>
              <a:t>The awardee had let its SAM registration lapse from February 12 to March 1—a seventeen day period between the date the awardee submitted its proposal and the date the agency awarded the contract.  </a:t>
            </a:r>
          </a:p>
          <a:p>
            <a:pPr lvl="1"/>
            <a:r>
              <a:rPr lang="en-US">
                <a:solidFill>
                  <a:schemeClr val="tx1"/>
                </a:solidFill>
              </a:rPr>
              <a:t>The protestor argued that this lapse is fatal because the awardee did not comply with FAR 52.204-7, a mandatory solicitation requirement. COFC agreed.  </a:t>
            </a:r>
          </a:p>
          <a:p>
            <a:pPr lvl="1"/>
            <a:r>
              <a:rPr lang="en-US">
                <a:solidFill>
                  <a:schemeClr val="tx1"/>
                </a:solidFill>
              </a:rPr>
              <a:t>Further, COFC found that the protestor was prejudiced by the agency’s error.  Comparing the protestor’s evaluation ratings against the awardees, the Court concluded, “Such rating similarities are sufficient to show that but for the Agency’s error, [the protestor] had a substantial chance of award.” </a:t>
            </a:r>
          </a:p>
        </p:txBody>
      </p:sp>
      <p:sp>
        <p:nvSpPr>
          <p:cNvPr id="3" name="Text Placeholder 2">
            <a:extLst>
              <a:ext uri="{FF2B5EF4-FFF2-40B4-BE49-F238E27FC236}">
                <a16:creationId xmlns:a16="http://schemas.microsoft.com/office/drawing/2014/main" id="{3788BCBF-1511-FBCA-1DC0-30D340C0286C}"/>
              </a:ext>
            </a:extLst>
          </p:cNvPr>
          <p:cNvSpPr>
            <a:spLocks noGrp="1"/>
          </p:cNvSpPr>
          <p:nvPr>
            <p:ph type="body" sz="quarter" idx="10"/>
          </p:nvPr>
        </p:nvSpPr>
        <p:spPr/>
        <p:txBody>
          <a:bodyPr>
            <a:normAutofit fontScale="92500" lnSpcReduction="20000"/>
          </a:bodyPr>
          <a:lstStyle/>
          <a:p>
            <a:r>
              <a:rPr lang="en-US"/>
              <a:t>Protests re: SAM.gov Registration</a:t>
            </a:r>
          </a:p>
        </p:txBody>
      </p:sp>
    </p:spTree>
    <p:extLst>
      <p:ext uri="{BB962C8B-B14F-4D97-AF65-F5344CB8AC3E}">
        <p14:creationId xmlns:p14="http://schemas.microsoft.com/office/powerpoint/2010/main" val="32247146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55F68-1824-7AE5-E7C8-1EC5E223842E}"/>
              </a:ext>
            </a:extLst>
          </p:cNvPr>
          <p:cNvSpPr>
            <a:spLocks noGrp="1"/>
          </p:cNvSpPr>
          <p:nvPr>
            <p:ph type="body" sz="quarter" idx="11"/>
          </p:nvPr>
        </p:nvSpPr>
        <p:spPr>
          <a:xfrm>
            <a:off x="1086242" y="1444173"/>
            <a:ext cx="10013572" cy="4605566"/>
          </a:xfrm>
        </p:spPr>
        <p:txBody>
          <a:bodyPr/>
          <a:lstStyle/>
          <a:p>
            <a:r>
              <a:rPr lang="en-US" i="1">
                <a:solidFill>
                  <a:schemeClr val="tx1"/>
                </a:solidFill>
              </a:rPr>
              <a:t>STG International v. United States;  North East South West Healthcare Solutions v. United States</a:t>
            </a:r>
            <a:r>
              <a:rPr lang="en-US">
                <a:solidFill>
                  <a:schemeClr val="tx1"/>
                </a:solidFill>
              </a:rPr>
              <a:t>, Nos. 23-47C; 23-175C, May 24, 2023.  (May 25, 2023)</a:t>
            </a:r>
          </a:p>
          <a:p>
            <a:pPr lvl="1"/>
            <a:r>
              <a:rPr lang="en-US">
                <a:solidFill>
                  <a:schemeClr val="tx1"/>
                </a:solidFill>
              </a:rPr>
              <a:t>COFC grants a permanent injunction in a pre-award bid protest, concluding that the protestor was unlawfully excluded under FAR 52.204-7 from the agency’s competitive range because the offeror’s Phase 1 proposal was not an offer (could not be accepted for form a contract)</a:t>
            </a:r>
          </a:p>
          <a:p>
            <a:pPr lvl="1"/>
            <a:r>
              <a:rPr lang="en-US"/>
              <a:t>Thus, requirement to register in SAM.gov did not apply until offer submitted</a:t>
            </a:r>
            <a:endParaRPr lang="en-US">
              <a:solidFill>
                <a:schemeClr val="tx1"/>
              </a:solidFill>
            </a:endParaRPr>
          </a:p>
        </p:txBody>
      </p:sp>
      <p:sp>
        <p:nvSpPr>
          <p:cNvPr id="3" name="Text Placeholder 2">
            <a:extLst>
              <a:ext uri="{FF2B5EF4-FFF2-40B4-BE49-F238E27FC236}">
                <a16:creationId xmlns:a16="http://schemas.microsoft.com/office/drawing/2014/main" id="{3788BCBF-1511-FBCA-1DC0-30D340C0286C}"/>
              </a:ext>
            </a:extLst>
          </p:cNvPr>
          <p:cNvSpPr>
            <a:spLocks noGrp="1"/>
          </p:cNvSpPr>
          <p:nvPr>
            <p:ph type="body" sz="quarter" idx="10"/>
          </p:nvPr>
        </p:nvSpPr>
        <p:spPr/>
        <p:txBody>
          <a:bodyPr>
            <a:normAutofit fontScale="92500" lnSpcReduction="20000"/>
          </a:bodyPr>
          <a:lstStyle/>
          <a:p>
            <a:r>
              <a:rPr lang="en-US"/>
              <a:t>Protests re: SAM.gov Registration</a:t>
            </a:r>
          </a:p>
        </p:txBody>
      </p:sp>
    </p:spTree>
    <p:extLst>
      <p:ext uri="{BB962C8B-B14F-4D97-AF65-F5344CB8AC3E}">
        <p14:creationId xmlns:p14="http://schemas.microsoft.com/office/powerpoint/2010/main" val="33157373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AB30A-1A14-204E-0AE8-7BB3A101B590}"/>
              </a:ext>
            </a:extLst>
          </p:cNvPr>
          <p:cNvSpPr>
            <a:spLocks noGrp="1"/>
          </p:cNvSpPr>
          <p:nvPr>
            <p:ph type="body" sz="quarter" idx="11"/>
          </p:nvPr>
        </p:nvSpPr>
        <p:spPr/>
        <p:txBody>
          <a:bodyPr>
            <a:normAutofit/>
          </a:bodyPr>
          <a:lstStyle/>
          <a:p>
            <a:pPr marL="0" indent="0" algn="ctr">
              <a:buNone/>
            </a:pPr>
            <a:endParaRPr lang="en-US" sz="4000" b="1">
              <a:solidFill>
                <a:srgbClr val="2A347A"/>
              </a:solidFill>
              <a:latin typeface="Georgia" panose="02040502050405020303" pitchFamily="18" charset="0"/>
            </a:endParaRPr>
          </a:p>
          <a:p>
            <a:pPr marL="0" indent="0" algn="ctr">
              <a:buNone/>
            </a:pPr>
            <a:endParaRPr lang="en-US" sz="4000" b="1">
              <a:solidFill>
                <a:srgbClr val="2A347A"/>
              </a:solidFill>
              <a:latin typeface="Georgia" panose="02040502050405020303" pitchFamily="18" charset="0"/>
            </a:endParaRPr>
          </a:p>
          <a:p>
            <a:pPr marL="0" indent="0" algn="ctr">
              <a:buNone/>
            </a:pPr>
            <a:r>
              <a:rPr lang="en-US" sz="4000" b="1">
                <a:solidFill>
                  <a:srgbClr val="2A347A"/>
                </a:solidFill>
                <a:latin typeface="Georgia" panose="02040502050405020303" pitchFamily="18" charset="0"/>
              </a:rPr>
              <a:t>Joint Ventures</a:t>
            </a:r>
          </a:p>
        </p:txBody>
      </p:sp>
    </p:spTree>
    <p:extLst>
      <p:ext uri="{BB962C8B-B14F-4D97-AF65-F5344CB8AC3E}">
        <p14:creationId xmlns:p14="http://schemas.microsoft.com/office/powerpoint/2010/main" val="1573209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EFF523-1CDD-9120-5EB6-28FB86FEECF9}"/>
              </a:ext>
            </a:extLst>
          </p:cNvPr>
          <p:cNvSpPr>
            <a:spLocks noGrp="1"/>
          </p:cNvSpPr>
          <p:nvPr>
            <p:ph type="body" sz="quarter" idx="11"/>
          </p:nvPr>
        </p:nvSpPr>
        <p:spPr/>
        <p:txBody>
          <a:bodyPr/>
          <a:lstStyle/>
          <a:p>
            <a:r>
              <a:rPr lang="en-US"/>
              <a:t>The FAR contemplates the two different approaches as part of “teaming arrangements” (FAR part 9) (JVs and Prime-Sub)</a:t>
            </a:r>
          </a:p>
          <a:p>
            <a:r>
              <a:rPr lang="en-US"/>
              <a:t>What is a joint venture?</a:t>
            </a:r>
          </a:p>
          <a:p>
            <a:pPr lvl="1"/>
            <a:r>
              <a:rPr lang="en-US"/>
              <a:t>By definition a “partnership” under most state laws</a:t>
            </a:r>
          </a:p>
          <a:p>
            <a:pPr lvl="1"/>
            <a:r>
              <a:rPr lang="en-US" sz="1800">
                <a:latin typeface="Montserrat" panose="00000500000000000000" pitchFamily="2" charset="0"/>
              </a:rPr>
              <a:t>Distinct (if properly designed) from a prime/subcontractor relationship</a:t>
            </a:r>
          </a:p>
          <a:p>
            <a:pPr lvl="1"/>
            <a:r>
              <a:rPr lang="en-US">
                <a:latin typeface="Montserrat" panose="00000500000000000000" pitchFamily="2" charset="0"/>
              </a:rPr>
              <a:t>Can and often do take the form of an LLC </a:t>
            </a:r>
            <a:endParaRPr lang="en-US" sz="1800">
              <a:latin typeface="Montserrat" panose="00000500000000000000" pitchFamily="2" charset="0"/>
            </a:endParaRPr>
          </a:p>
          <a:p>
            <a:r>
              <a:rPr lang="en-US"/>
              <a:t>SBA rules provide that parties that are engaged in a joint venture are deemed to be affiliates, unless one of two limited exceptions apply</a:t>
            </a:r>
          </a:p>
          <a:p>
            <a:r>
              <a:rPr lang="en-US"/>
              <a:t>Beware of the ostensible subcontractor rule!</a:t>
            </a:r>
          </a:p>
          <a:p>
            <a:endParaRPr lang="en-US"/>
          </a:p>
          <a:p>
            <a:endParaRPr lang="en-US"/>
          </a:p>
        </p:txBody>
      </p:sp>
      <p:sp>
        <p:nvSpPr>
          <p:cNvPr id="3" name="Content Placeholder 2"/>
          <p:cNvSpPr>
            <a:spLocks noGrp="1"/>
          </p:cNvSpPr>
          <p:nvPr>
            <p:ph type="body" sz="quarter" idx="10"/>
          </p:nvPr>
        </p:nvSpPr>
        <p:spPr/>
        <p:txBody>
          <a:bodyPr/>
          <a:lstStyle/>
          <a:p>
            <a:r>
              <a:rPr lang="en-US"/>
              <a:t>Joint Ventures: The Basics</a:t>
            </a:r>
            <a:endParaRPr lang="en-US" dirty="0"/>
          </a:p>
        </p:txBody>
      </p:sp>
    </p:spTree>
    <p:extLst>
      <p:ext uri="{BB962C8B-B14F-4D97-AF65-F5344CB8AC3E}">
        <p14:creationId xmlns:p14="http://schemas.microsoft.com/office/powerpoint/2010/main" val="36054772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DB435-BB87-6528-D43B-0FBAEB290716}"/>
              </a:ext>
            </a:extLst>
          </p:cNvPr>
          <p:cNvSpPr>
            <a:spLocks noGrp="1"/>
          </p:cNvSpPr>
          <p:nvPr>
            <p:ph type="body" sz="quarter" idx="11"/>
          </p:nvPr>
        </p:nvSpPr>
        <p:spPr/>
        <p:txBody>
          <a:bodyPr/>
          <a:lstStyle/>
          <a:p>
            <a:pPr marL="457200" indent="-457200"/>
            <a:r>
              <a:rPr lang="en-US"/>
              <a:t>SBA’s regulations provide for two exceptions to the joint venture affiliation rules:</a:t>
            </a:r>
          </a:p>
          <a:p>
            <a:pPr marL="1143000" lvl="1" indent="-457200"/>
            <a:r>
              <a:rPr lang="en-US" sz="1800">
                <a:latin typeface="Montserrat" panose="00000500000000000000" pitchFamily="2" charset="0"/>
              </a:rPr>
              <a:t>Where both parties to the joint venture are “small” for the procurement(s) they are pursuing</a:t>
            </a:r>
          </a:p>
          <a:p>
            <a:pPr marL="1143000" lvl="1" indent="-457200"/>
            <a:r>
              <a:rPr lang="en-US" sz="1800">
                <a:latin typeface="Montserrat" panose="00000500000000000000" pitchFamily="2" charset="0"/>
              </a:rPr>
              <a:t>Where the parties are in an SBA-approved mentor/protégé arrangement &amp; the protégé is small &amp; meets the socioeconomic requirements of the solicitation (</a:t>
            </a:r>
            <a:r>
              <a:rPr lang="en-US" sz="1800" i="1">
                <a:latin typeface="Montserrat" panose="00000500000000000000" pitchFamily="2" charset="0"/>
              </a:rPr>
              <a:t>i.e.</a:t>
            </a:r>
            <a:r>
              <a:rPr lang="en-US" sz="1800">
                <a:latin typeface="Montserrat" panose="00000500000000000000" pitchFamily="2" charset="0"/>
              </a:rPr>
              <a:t>, 8(a) if applicable)</a:t>
            </a:r>
          </a:p>
          <a:p>
            <a:pPr marL="457200" indent="-457200"/>
            <a:r>
              <a:rPr lang="en-US"/>
              <a:t>In both cases the JV must adopt an agreement that meets SBA’s requirements for set-aside procurements.</a:t>
            </a:r>
          </a:p>
          <a:p>
            <a:pPr marL="0" indent="0">
              <a:buNone/>
            </a:pPr>
            <a:endParaRPr lang="en-US"/>
          </a:p>
        </p:txBody>
      </p:sp>
      <p:sp>
        <p:nvSpPr>
          <p:cNvPr id="3" name="Content Placeholder 2"/>
          <p:cNvSpPr>
            <a:spLocks noGrp="1"/>
          </p:cNvSpPr>
          <p:nvPr>
            <p:ph type="body" sz="quarter" idx="10"/>
          </p:nvPr>
        </p:nvSpPr>
        <p:spPr/>
        <p:txBody>
          <a:bodyPr/>
          <a:lstStyle/>
          <a:p>
            <a:r>
              <a:rPr lang="en-US"/>
              <a:t>SBA’s Joint Venture Affiliation Exception</a:t>
            </a:r>
            <a:endParaRPr lang="en-US" dirty="0"/>
          </a:p>
        </p:txBody>
      </p:sp>
    </p:spTree>
    <p:extLst>
      <p:ext uri="{BB962C8B-B14F-4D97-AF65-F5344CB8AC3E}">
        <p14:creationId xmlns:p14="http://schemas.microsoft.com/office/powerpoint/2010/main" val="39486892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864884-5981-943F-D756-2D106A40B920}"/>
              </a:ext>
            </a:extLst>
          </p:cNvPr>
          <p:cNvSpPr>
            <a:spLocks noGrp="1"/>
          </p:cNvSpPr>
          <p:nvPr>
            <p:ph type="body" sz="quarter" idx="11"/>
          </p:nvPr>
        </p:nvSpPr>
        <p:spPr/>
        <p:txBody>
          <a:bodyPr/>
          <a:lstStyle/>
          <a:p>
            <a:pPr marL="457200" indent="-457200"/>
            <a:r>
              <a:rPr lang="en-US"/>
              <a:t>SBA’s regulations impose significant requirements on joint ventures pursuing set-aside contracts, including:</a:t>
            </a:r>
          </a:p>
          <a:p>
            <a:pPr marL="1143000" lvl="1" indent="-457200"/>
            <a:r>
              <a:rPr lang="en-US" sz="1800">
                <a:latin typeface="Montserrat" panose="00000500000000000000" pitchFamily="2" charset="0"/>
              </a:rPr>
              <a:t>Joint ventures can only be of </a:t>
            </a:r>
            <a:r>
              <a:rPr lang="en-US" sz="1800" b="1">
                <a:latin typeface="Montserrat" panose="00000500000000000000" pitchFamily="2" charset="0"/>
              </a:rPr>
              <a:t>limited duration </a:t>
            </a:r>
            <a:r>
              <a:rPr lang="en-US" sz="1800">
                <a:latin typeface="Montserrat" panose="00000500000000000000" pitchFamily="2" charset="0"/>
              </a:rPr>
              <a:t>(2 years) and for </a:t>
            </a:r>
            <a:r>
              <a:rPr lang="en-US" sz="1800" b="1">
                <a:latin typeface="Montserrat" panose="00000500000000000000" pitchFamily="2" charset="0"/>
              </a:rPr>
              <a:t>limited purposes </a:t>
            </a:r>
            <a:r>
              <a:rPr lang="en-US" sz="1800">
                <a:latin typeface="Montserrat" panose="00000500000000000000" pitchFamily="2" charset="0"/>
              </a:rPr>
              <a:t>(pursuit of specific contracts) </a:t>
            </a:r>
          </a:p>
          <a:p>
            <a:pPr marL="1143000" lvl="1" indent="-457200"/>
            <a:r>
              <a:rPr lang="en-US" sz="1800">
                <a:latin typeface="Montserrat" panose="00000500000000000000" pitchFamily="2" charset="0"/>
              </a:rPr>
              <a:t>The parties must adopt a </a:t>
            </a:r>
            <a:r>
              <a:rPr lang="en-US" sz="1800" b="1">
                <a:latin typeface="Montserrat" panose="00000500000000000000" pitchFamily="2" charset="0"/>
              </a:rPr>
              <a:t>written joint venture agreement</a:t>
            </a:r>
            <a:r>
              <a:rPr lang="en-US" sz="1800">
                <a:latin typeface="Montserrat" panose="00000500000000000000" pitchFamily="2" charset="0"/>
              </a:rPr>
              <a:t>, confirming to SBA’s regulatory requirements </a:t>
            </a:r>
          </a:p>
          <a:p>
            <a:pPr marL="1143000" lvl="1" indent="-457200"/>
            <a:r>
              <a:rPr lang="en-US" sz="1800">
                <a:latin typeface="Montserrat" panose="00000500000000000000" pitchFamily="2" charset="0"/>
              </a:rPr>
              <a:t>The joint venture must be “</a:t>
            </a:r>
            <a:r>
              <a:rPr lang="en-US" sz="1800" b="1">
                <a:latin typeface="Montserrat" panose="00000500000000000000" pitchFamily="2" charset="0"/>
              </a:rPr>
              <a:t>unpopulated</a:t>
            </a:r>
            <a:r>
              <a:rPr lang="en-US" sz="1800">
                <a:latin typeface="Montserrat" panose="00000500000000000000" pitchFamily="2" charset="0"/>
              </a:rPr>
              <a:t>”</a:t>
            </a:r>
          </a:p>
          <a:p>
            <a:pPr marL="1143000" lvl="1" indent="-457200"/>
            <a:r>
              <a:rPr lang="en-US" sz="1800">
                <a:latin typeface="Montserrat" panose="00000500000000000000" pitchFamily="2" charset="0"/>
              </a:rPr>
              <a:t>The joint venture must be registered in SAM &amp; obtain CAGE Code, DUNS, etc. </a:t>
            </a:r>
          </a:p>
          <a:p>
            <a:pPr marL="457200" indent="-457200"/>
            <a:r>
              <a:rPr lang="en-US"/>
              <a:t>More on these and other issues below in the context of SBA’s recent regulatory changes…</a:t>
            </a:r>
          </a:p>
          <a:p>
            <a:endParaRPr lang="en-US"/>
          </a:p>
          <a:p>
            <a:endParaRPr lang="en-US"/>
          </a:p>
        </p:txBody>
      </p:sp>
      <p:sp>
        <p:nvSpPr>
          <p:cNvPr id="3" name="Content Placeholder 2"/>
          <p:cNvSpPr>
            <a:spLocks noGrp="1"/>
          </p:cNvSpPr>
          <p:nvPr>
            <p:ph type="body" sz="quarter" idx="10"/>
          </p:nvPr>
        </p:nvSpPr>
        <p:spPr/>
        <p:txBody>
          <a:bodyPr/>
          <a:lstStyle/>
          <a:p>
            <a:r>
              <a:rPr lang="en-US"/>
              <a:t>SBA Regulations Governing Joint Ventures</a:t>
            </a:r>
            <a:endParaRPr lang="en-US" dirty="0"/>
          </a:p>
        </p:txBody>
      </p:sp>
    </p:spTree>
    <p:extLst>
      <p:ext uri="{BB962C8B-B14F-4D97-AF65-F5344CB8AC3E}">
        <p14:creationId xmlns:p14="http://schemas.microsoft.com/office/powerpoint/2010/main" val="289456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DF4341-EFBE-08A6-7075-C0F338B77860}"/>
              </a:ext>
            </a:extLst>
          </p:cNvPr>
          <p:cNvSpPr>
            <a:spLocks noGrp="1"/>
          </p:cNvSpPr>
          <p:nvPr>
            <p:ph type="body" sz="quarter" idx="11"/>
          </p:nvPr>
        </p:nvSpPr>
        <p:spPr/>
        <p:txBody>
          <a:bodyPr>
            <a:normAutofit/>
          </a:bodyPr>
          <a:lstStyle/>
          <a:p>
            <a:r>
              <a:rPr lang="en-US">
                <a:solidFill>
                  <a:schemeClr val="tx1"/>
                </a:solidFill>
                <a:latin typeface="+mn-lt"/>
              </a:rPr>
              <a:t>The Government seeks to ensure the 8(a)/SB receives the benefits of the programs by limiting:</a:t>
            </a:r>
          </a:p>
          <a:p>
            <a:pPr lvl="1"/>
            <a:r>
              <a:rPr lang="en-US" sz="1800"/>
              <a:t>Ownership and control of minority partners (both owners and teaming partners)</a:t>
            </a:r>
          </a:p>
          <a:p>
            <a:pPr lvl="1"/>
            <a:r>
              <a:rPr lang="en-US" sz="1800"/>
              <a:t>Participation in Joint Ventures (JVs) by non-disadvantaged individuals and firms</a:t>
            </a:r>
          </a:p>
          <a:p>
            <a:pPr lvl="1"/>
            <a:r>
              <a:rPr lang="en-US" sz="1800"/>
              <a:t>Subcontracting and flow of contract revenues under set-aside contracts</a:t>
            </a:r>
          </a:p>
          <a:p>
            <a:r>
              <a:rPr lang="en-US">
                <a:solidFill>
                  <a:schemeClr val="tx1"/>
                </a:solidFill>
                <a:latin typeface="+mn-lt"/>
              </a:rPr>
              <a:t>The Government also seeks to ensure 8(a)s use the program as a development program (not a perpetual way of doing business):</a:t>
            </a:r>
          </a:p>
          <a:p>
            <a:pPr lvl="1"/>
            <a:r>
              <a:rPr lang="en-US" sz="1800"/>
              <a:t>Nine-year term </a:t>
            </a:r>
          </a:p>
          <a:p>
            <a:pPr lvl="1"/>
            <a:r>
              <a:rPr lang="en-US" sz="1800"/>
              <a:t>Business Activity Targets (BAT) </a:t>
            </a:r>
          </a:p>
          <a:p>
            <a:pPr lvl="1"/>
            <a:r>
              <a:rPr lang="en-US" sz="1800"/>
              <a:t>Primary NAICS/Sister Companies</a:t>
            </a:r>
          </a:p>
          <a:p>
            <a:pPr lvl="1"/>
            <a:r>
              <a:rPr lang="en-US" sz="1800"/>
              <a:t>Management limitations</a:t>
            </a:r>
          </a:p>
          <a:p>
            <a:endParaRPr lang="en-US"/>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type="body" sz="quarter" idx="10"/>
          </p:nvPr>
        </p:nvSpPr>
        <p:spPr/>
        <p:txBody>
          <a:bodyPr>
            <a:normAutofit fontScale="92500" lnSpcReduction="20000"/>
          </a:bodyPr>
          <a:lstStyle/>
          <a:p>
            <a:r>
              <a:rPr lang="en-US"/>
              <a:t>Ensuring Participants are eligible</a:t>
            </a:r>
            <a:endParaRPr lang="en-US" dirty="0"/>
          </a:p>
        </p:txBody>
      </p:sp>
    </p:spTree>
    <p:extLst>
      <p:ext uri="{BB962C8B-B14F-4D97-AF65-F5344CB8AC3E}">
        <p14:creationId xmlns:p14="http://schemas.microsoft.com/office/powerpoint/2010/main" val="1790455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B6E04C9-C2CD-A6BA-EA51-AFB11FC4D45C}"/>
              </a:ext>
            </a:extLst>
          </p:cNvPr>
          <p:cNvSpPr>
            <a:spLocks noGrp="1"/>
          </p:cNvSpPr>
          <p:nvPr>
            <p:ph type="body" sz="quarter" idx="11"/>
          </p:nvPr>
        </p:nvSpPr>
        <p:spPr/>
        <p:txBody>
          <a:bodyPr>
            <a:normAutofit fontScale="92500" lnSpcReduction="10000"/>
          </a:bodyPr>
          <a:lstStyle/>
          <a:p>
            <a:r>
              <a:rPr lang="en-US"/>
              <a:t>Joint ventures pursuing set-asides must generally be </a:t>
            </a:r>
            <a:r>
              <a:rPr lang="en-US" b="1"/>
              <a:t>unpopulated,</a:t>
            </a:r>
            <a:r>
              <a:rPr lang="en-US"/>
              <a:t> (i.e., the JV cannot be populated with individuals intended to perform contracts awarded to the joint venture)</a:t>
            </a:r>
          </a:p>
          <a:p>
            <a:pPr lvl="1"/>
            <a:r>
              <a:rPr lang="en-US" sz="1900">
                <a:latin typeface="Montserrat" panose="00000500000000000000" pitchFamily="2" charset="0"/>
              </a:rPr>
              <a:t>The joint venture can directly employ administrative personnel, and such personnel may specifically include Facility Security Officers</a:t>
            </a:r>
          </a:p>
          <a:p>
            <a:pPr lvl="1"/>
            <a:r>
              <a:rPr lang="en-US" sz="1900">
                <a:latin typeface="Montserrat" panose="00000500000000000000" pitchFamily="2" charset="0"/>
              </a:rPr>
              <a:t>Joint Ventures can also pursue non-set-aside contracts, and can be populated if they do</a:t>
            </a:r>
          </a:p>
          <a:p>
            <a:r>
              <a:rPr lang="en-US"/>
              <a:t>SBA’s April 2023 Final Rule clarified that a </a:t>
            </a:r>
            <a:r>
              <a:rPr lang="en-US" b="1"/>
              <a:t>populated</a:t>
            </a:r>
            <a:r>
              <a:rPr lang="en-US"/>
              <a:t> joint venture could be awarded a contract set aside or reserved for small business where </a:t>
            </a:r>
            <a:r>
              <a:rPr lang="en-US" b="1" i="1"/>
              <a:t>each of the partners to the joint venture were similarly situated</a:t>
            </a:r>
            <a:r>
              <a:rPr lang="en-US"/>
              <a:t> (</a:t>
            </a:r>
            <a:r>
              <a:rPr lang="en-US" b="0" i="0">
                <a:effectLst/>
                <a:latin typeface="Montserrat" panose="00000500000000000000" pitchFamily="2" charset="0"/>
              </a:rPr>
              <a:t>i.e., same socioeconomic status and both "small" under the applicable North American Industry Classification System (NAICS) code</a:t>
            </a:r>
            <a:r>
              <a:rPr lang="en-US"/>
              <a:t>). 13 C.F.R. 121.103(h)(1)(i) </a:t>
            </a:r>
          </a:p>
          <a:p>
            <a:r>
              <a:rPr lang="en-US" sz="1900">
                <a:latin typeface="Montserrat" panose="00000500000000000000" pitchFamily="2" charset="0"/>
              </a:rPr>
              <a:t>In determining the size of a </a:t>
            </a:r>
            <a:r>
              <a:rPr lang="en-US" sz="1900" b="1">
                <a:latin typeface="Montserrat" panose="00000500000000000000" pitchFamily="2" charset="0"/>
              </a:rPr>
              <a:t>populated joint venture </a:t>
            </a:r>
            <a:r>
              <a:rPr lang="en-US" sz="1900">
                <a:latin typeface="Montserrat" panose="00000500000000000000" pitchFamily="2" charset="0"/>
              </a:rPr>
              <a:t>(whether one involving similarly situated entities or not), SBA will </a:t>
            </a:r>
            <a:r>
              <a:rPr lang="en-US" sz="1900" b="1">
                <a:latin typeface="Montserrat" panose="00000500000000000000" pitchFamily="2" charset="0"/>
              </a:rPr>
              <a:t>aggregate </a:t>
            </a:r>
            <a:r>
              <a:rPr lang="en-US" sz="1900">
                <a:latin typeface="Montserrat" panose="00000500000000000000" pitchFamily="2" charset="0"/>
              </a:rPr>
              <a:t>the revenues or employees of all partners to the joint venture. </a:t>
            </a:r>
          </a:p>
          <a:p>
            <a:r>
              <a:rPr lang="en-US" sz="1900">
                <a:latin typeface="Montserrat" panose="00000500000000000000" pitchFamily="2" charset="0"/>
              </a:rPr>
              <a:t>SBA also clarified that in counting receipts for a populated JV, the revenues must be divided according to each JV partners' ownership share in the JV. </a:t>
            </a:r>
            <a:endParaRPr lang="en-US">
              <a:highlight>
                <a:srgbClr val="FFFF00"/>
              </a:highlight>
            </a:endParaRPr>
          </a:p>
        </p:txBody>
      </p:sp>
      <p:sp>
        <p:nvSpPr>
          <p:cNvPr id="3" name="Content Placeholder 2"/>
          <p:cNvSpPr>
            <a:spLocks noGrp="1"/>
          </p:cNvSpPr>
          <p:nvPr>
            <p:ph type="body" sz="quarter" idx="10"/>
          </p:nvPr>
        </p:nvSpPr>
        <p:spPr/>
        <p:txBody>
          <a:bodyPr/>
          <a:lstStyle/>
          <a:p>
            <a:r>
              <a:rPr lang="en-US"/>
              <a:t>Populated v. Unpopulated Joint Ventures</a:t>
            </a:r>
            <a:endParaRPr lang="en-US" dirty="0"/>
          </a:p>
        </p:txBody>
      </p:sp>
    </p:spTree>
    <p:extLst>
      <p:ext uri="{BB962C8B-B14F-4D97-AF65-F5344CB8AC3E}">
        <p14:creationId xmlns:p14="http://schemas.microsoft.com/office/powerpoint/2010/main" val="42762288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474D3D-AFA0-23E5-ACAA-BFC0369C16CF}"/>
              </a:ext>
            </a:extLst>
          </p:cNvPr>
          <p:cNvSpPr>
            <a:spLocks noGrp="1"/>
          </p:cNvSpPr>
          <p:nvPr>
            <p:ph type="body" sz="quarter" idx="11"/>
          </p:nvPr>
        </p:nvSpPr>
        <p:spPr/>
        <p:txBody>
          <a:bodyPr/>
          <a:lstStyle/>
          <a:p>
            <a:r>
              <a:rPr lang="en-US"/>
              <a:t>The 2-year “clock” starts when the joint venture is awarded its first contract or when its first contract is novated to it</a:t>
            </a:r>
          </a:p>
          <a:p>
            <a:r>
              <a:rPr lang="en-US"/>
              <a:t>An individual joint venture may be awarded one or more contracts after that two-year period as long as it submitted an offer prior to the end of the two-year period. </a:t>
            </a:r>
          </a:p>
          <a:p>
            <a:pPr lvl="1"/>
            <a:r>
              <a:rPr lang="en-US" sz="2000">
                <a:latin typeface="Montserrat" panose="00000500000000000000" pitchFamily="2" charset="0"/>
              </a:rPr>
              <a:t>Generally, the date of initial offer including price is what counts but there are special rules for two-step bidding</a:t>
            </a:r>
          </a:p>
          <a:p>
            <a:r>
              <a:rPr lang="en-US" b="1"/>
              <a:t>SBA Update</a:t>
            </a:r>
            <a:r>
              <a:rPr lang="en-US"/>
              <a:t>: SBA’s April 2023 Final Rule clarified that a joint venture may be issued an </a:t>
            </a:r>
            <a:r>
              <a:rPr lang="en-US" b="1"/>
              <a:t>order</a:t>
            </a:r>
            <a:r>
              <a:rPr lang="en-US"/>
              <a:t> under a previously awarded contract beyond the two-year period (since the restriction is on additional contracts, not continued performance on contracts already awarded). 13 C.F.R. 121.103(h)</a:t>
            </a:r>
          </a:p>
          <a:p>
            <a:endParaRPr lang="en-US"/>
          </a:p>
        </p:txBody>
      </p:sp>
      <p:sp>
        <p:nvSpPr>
          <p:cNvPr id="3" name="Content Placeholder 2"/>
          <p:cNvSpPr>
            <a:spLocks noGrp="1"/>
          </p:cNvSpPr>
          <p:nvPr>
            <p:ph type="body" sz="quarter" idx="10"/>
          </p:nvPr>
        </p:nvSpPr>
        <p:spPr/>
        <p:txBody>
          <a:bodyPr/>
          <a:lstStyle/>
          <a:p>
            <a:r>
              <a:rPr lang="en-US"/>
              <a:t>The Tw0-Year Duration Limit</a:t>
            </a:r>
            <a:endParaRPr lang="en-US" dirty="0"/>
          </a:p>
        </p:txBody>
      </p:sp>
    </p:spTree>
    <p:extLst>
      <p:ext uri="{BB962C8B-B14F-4D97-AF65-F5344CB8AC3E}">
        <p14:creationId xmlns:p14="http://schemas.microsoft.com/office/powerpoint/2010/main" val="2440939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D04EE3-EAE7-DA87-E27B-C6F78FA5A97F}"/>
              </a:ext>
            </a:extLst>
          </p:cNvPr>
          <p:cNvSpPr>
            <a:spLocks noGrp="1"/>
          </p:cNvSpPr>
          <p:nvPr>
            <p:ph type="body" sz="quarter" idx="11"/>
          </p:nvPr>
        </p:nvSpPr>
        <p:spPr/>
        <p:txBody>
          <a:bodyPr/>
          <a:lstStyle/>
          <a:p>
            <a:r>
              <a:rPr lang="en-US"/>
              <a:t>Joint ventures must adopt a joint venture agreement conforming to SBA’s regulations: </a:t>
            </a:r>
          </a:p>
          <a:p>
            <a:pPr lvl="1"/>
            <a:r>
              <a:rPr lang="en-US" sz="1800">
                <a:latin typeface="Montserrat" panose="00000500000000000000" pitchFamily="2" charset="0"/>
              </a:rPr>
              <a:t>For small business joint ventures, see 13 C.F.R. § 125.8</a:t>
            </a:r>
          </a:p>
          <a:p>
            <a:pPr lvl="1"/>
            <a:r>
              <a:rPr lang="en-US" sz="1800">
                <a:latin typeface="Montserrat" panose="00000500000000000000" pitchFamily="2" charset="0"/>
              </a:rPr>
              <a:t>For 8(a) joint ventures, see 13 C.F.R. § 124.513 </a:t>
            </a:r>
          </a:p>
          <a:p>
            <a:pPr lvl="1"/>
            <a:r>
              <a:rPr lang="en-US" sz="1800">
                <a:latin typeface="Montserrat" panose="00000500000000000000" pitchFamily="2" charset="0"/>
              </a:rPr>
              <a:t>Parallel regulations for WOSB JVs, HUBZone JVs &amp; SDVOSB JVs</a:t>
            </a:r>
          </a:p>
          <a:p>
            <a:r>
              <a:rPr lang="en-US"/>
              <a:t>The joint venture agreement </a:t>
            </a:r>
            <a:r>
              <a:rPr lang="en-US" b="1" u="sng"/>
              <a:t>must</a:t>
            </a:r>
            <a:r>
              <a:rPr lang="en-US"/>
              <a:t> conform to the content prescribed by SBA’s regulations</a:t>
            </a:r>
          </a:p>
          <a:p>
            <a:r>
              <a:rPr lang="en-US"/>
              <a:t>Note: regulations also require that the small business prime control the joint venture (e.g., by being the managing JV partner, etc.)</a:t>
            </a:r>
          </a:p>
          <a:p>
            <a:endParaRPr lang="en-US"/>
          </a:p>
          <a:p>
            <a:endParaRPr lang="en-US"/>
          </a:p>
        </p:txBody>
      </p:sp>
      <p:sp>
        <p:nvSpPr>
          <p:cNvPr id="3" name="Content Placeholder 2"/>
          <p:cNvSpPr>
            <a:spLocks noGrp="1"/>
          </p:cNvSpPr>
          <p:nvPr>
            <p:ph type="body" sz="quarter" idx="10"/>
          </p:nvPr>
        </p:nvSpPr>
        <p:spPr/>
        <p:txBody>
          <a:bodyPr/>
          <a:lstStyle/>
          <a:p>
            <a:r>
              <a:rPr lang="en-US"/>
              <a:t>Joint Venture Agreements</a:t>
            </a:r>
            <a:endParaRPr lang="en-US" dirty="0"/>
          </a:p>
        </p:txBody>
      </p:sp>
    </p:spTree>
    <p:extLst>
      <p:ext uri="{BB962C8B-B14F-4D97-AF65-F5344CB8AC3E}">
        <p14:creationId xmlns:p14="http://schemas.microsoft.com/office/powerpoint/2010/main" val="2862198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0E4E84-3031-AEF5-CED2-1BB9C1792915}"/>
              </a:ext>
            </a:extLst>
          </p:cNvPr>
          <p:cNvSpPr>
            <a:spLocks noGrp="1"/>
          </p:cNvSpPr>
          <p:nvPr>
            <p:ph type="body" sz="quarter" idx="11"/>
          </p:nvPr>
        </p:nvSpPr>
        <p:spPr>
          <a:xfrm>
            <a:off x="1086242" y="1698172"/>
            <a:ext cx="10013572" cy="4342494"/>
          </a:xfrm>
        </p:spPr>
        <p:txBody>
          <a:bodyPr>
            <a:normAutofit fontScale="92500" lnSpcReduction="20000"/>
          </a:bodyPr>
          <a:lstStyle/>
          <a:p>
            <a:r>
              <a:rPr lang="en-US"/>
              <a:t>(1) Setting forth the purpose of the joint venture;</a:t>
            </a:r>
          </a:p>
          <a:p>
            <a:r>
              <a:rPr lang="en-US"/>
              <a:t>(2) Designating an 8(a) Participant as the managing venturer of the joint venture, and designating a named employee of the 8(a) managing venturer as the manager with ultimate responsibility for performance of the contract (the “Responsible Manager”).</a:t>
            </a:r>
          </a:p>
          <a:p>
            <a:r>
              <a:rPr lang="en-US"/>
              <a:t>(3) Stating that with respect to a separate legal entity joint venture the 8(a) Participant(s) must own at least 51% of the joint venture entity;</a:t>
            </a:r>
          </a:p>
          <a:p>
            <a:r>
              <a:rPr lang="en-US"/>
              <a:t>(4) Stating that the 8(a) Participant(s) must receive profits from the joint venture commensurate with or exceeding the work performed by the 8(a) Participant(s);</a:t>
            </a:r>
          </a:p>
          <a:p>
            <a:r>
              <a:rPr lang="en-US"/>
              <a:t>(5) Providing for the establishment and administration of a special bank account in the name of the joint venture. </a:t>
            </a:r>
          </a:p>
          <a:p>
            <a:r>
              <a:rPr lang="en-US"/>
              <a:t>(6) Itemizing all major equipment, facilities, and other resources to be furnished by each party to the joint venture, with a detailed schedule of cost or value of each, where practical. </a:t>
            </a:r>
          </a:p>
          <a:p>
            <a:pPr lvl="1"/>
            <a:r>
              <a:rPr lang="en-US" sz="1900">
                <a:latin typeface="Montserrat" panose="00000500000000000000" pitchFamily="2" charset="0"/>
              </a:rPr>
              <a:t>[Again, think limited purpose (i.e., procurement-specific]</a:t>
            </a:r>
          </a:p>
          <a:p>
            <a:endParaRPr lang="en-US"/>
          </a:p>
          <a:p>
            <a:endParaRPr lang="en-US"/>
          </a:p>
        </p:txBody>
      </p:sp>
      <p:sp>
        <p:nvSpPr>
          <p:cNvPr id="3" name="Content Placeholder 2"/>
          <p:cNvSpPr>
            <a:spLocks noGrp="1"/>
          </p:cNvSpPr>
          <p:nvPr>
            <p:ph type="body" sz="quarter" idx="10"/>
          </p:nvPr>
        </p:nvSpPr>
        <p:spPr>
          <a:xfrm>
            <a:off x="1098132" y="701781"/>
            <a:ext cx="10013573" cy="996391"/>
          </a:xfrm>
        </p:spPr>
        <p:txBody>
          <a:bodyPr>
            <a:normAutofit lnSpcReduction="10000"/>
          </a:bodyPr>
          <a:lstStyle/>
          <a:p>
            <a:r>
              <a:rPr lang="en-US"/>
              <a:t>Joint Venture Agreements: Required Contents </a:t>
            </a:r>
            <a:endParaRPr lang="en-US" dirty="0"/>
          </a:p>
        </p:txBody>
      </p:sp>
    </p:spTree>
    <p:extLst>
      <p:ext uri="{BB962C8B-B14F-4D97-AF65-F5344CB8AC3E}">
        <p14:creationId xmlns:p14="http://schemas.microsoft.com/office/powerpoint/2010/main" val="41215794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FAC38E-9CFC-07AE-0FF2-82E126A4E9ED}"/>
              </a:ext>
            </a:extLst>
          </p:cNvPr>
          <p:cNvSpPr>
            <a:spLocks noGrp="1"/>
          </p:cNvSpPr>
          <p:nvPr>
            <p:ph type="body" sz="quarter" idx="11"/>
          </p:nvPr>
        </p:nvSpPr>
        <p:spPr>
          <a:xfrm>
            <a:off x="1080295" y="1545772"/>
            <a:ext cx="10126044" cy="4844143"/>
          </a:xfrm>
        </p:spPr>
        <p:txBody>
          <a:bodyPr>
            <a:normAutofit fontScale="62500" lnSpcReduction="20000"/>
          </a:bodyPr>
          <a:lstStyle/>
          <a:p>
            <a:endParaRPr lang="en-US"/>
          </a:p>
          <a:p>
            <a:r>
              <a:rPr lang="en-US" sz="2900"/>
              <a:t>(7) Specifying the responsibilities of the parties with regard to negotiation of the contract, source of labor, and contract performance, including ways that the parties to the joint venture will ensure that the joint venture and the 8(a) partner(s) to the joint venture will meet the performance of work requirements . . . where practical.</a:t>
            </a:r>
          </a:p>
          <a:p>
            <a:r>
              <a:rPr lang="en-US" sz="2900"/>
              <a:t>(8) Obligating all parties to the joint venture to ensure performance of the 8(a) contract and to complete performance despite the withdrawal of any member;</a:t>
            </a:r>
          </a:p>
          <a:p>
            <a:r>
              <a:rPr lang="en-US" sz="2900"/>
              <a:t>(9) Designating that accounting and other administrative records relating to the joint venture be kept in the office of the 8(a) Participant managing venturer (waiver from District Director possible); </a:t>
            </a:r>
          </a:p>
          <a:p>
            <a:r>
              <a:rPr lang="en-US" sz="2900"/>
              <a:t>(10) Requiring the final original records be retained by the 8(a) Participant managing venturer upon completion of the 8(a) contract performed by the joint venture;</a:t>
            </a:r>
          </a:p>
          <a:p>
            <a:r>
              <a:rPr lang="en-US" sz="2900"/>
              <a:t>(11) Stating that quarterly financial statements showing cumulative contract receipts and expenditures (including salaries of the joint venture's principals) must be submitted to SBA not later than 45 days after each operating quarter of the joint venture; and</a:t>
            </a:r>
          </a:p>
          <a:p>
            <a:r>
              <a:rPr lang="en-US" sz="2900"/>
              <a:t>(12) Stating that a project-end profit and loss statement, including a statement of final profit distribution, must be submitted to SBA no later than 90 days after completion of the contract.</a:t>
            </a:r>
          </a:p>
          <a:p>
            <a:endParaRPr lang="en-US"/>
          </a:p>
          <a:p>
            <a:endParaRPr lang="en-US"/>
          </a:p>
        </p:txBody>
      </p:sp>
      <p:sp>
        <p:nvSpPr>
          <p:cNvPr id="3" name="Content Placeholder 2"/>
          <p:cNvSpPr>
            <a:spLocks noGrp="1"/>
          </p:cNvSpPr>
          <p:nvPr>
            <p:ph type="body" sz="quarter" idx="10"/>
          </p:nvPr>
        </p:nvSpPr>
        <p:spPr>
          <a:xfrm>
            <a:off x="1098132" y="712666"/>
            <a:ext cx="10013573" cy="963734"/>
          </a:xfrm>
        </p:spPr>
        <p:txBody>
          <a:bodyPr>
            <a:normAutofit lnSpcReduction="10000"/>
          </a:bodyPr>
          <a:lstStyle/>
          <a:p>
            <a:r>
              <a:rPr lang="en-US"/>
              <a:t>Joint Venture Agreements: Required Contents</a:t>
            </a:r>
            <a:endParaRPr lang="en-US" dirty="0"/>
          </a:p>
        </p:txBody>
      </p:sp>
    </p:spTree>
    <p:extLst>
      <p:ext uri="{BB962C8B-B14F-4D97-AF65-F5344CB8AC3E}">
        <p14:creationId xmlns:p14="http://schemas.microsoft.com/office/powerpoint/2010/main" val="2979134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166B23-588C-5AC8-4CAA-BB0C7AA09E11}"/>
              </a:ext>
            </a:extLst>
          </p:cNvPr>
          <p:cNvSpPr>
            <a:spLocks noGrp="1"/>
          </p:cNvSpPr>
          <p:nvPr>
            <p:ph type="body" sz="quarter" idx="11"/>
          </p:nvPr>
        </p:nvSpPr>
        <p:spPr/>
        <p:txBody>
          <a:bodyPr>
            <a:normAutofit/>
          </a:bodyPr>
          <a:lstStyle/>
          <a:p>
            <a:r>
              <a:rPr lang="en-US"/>
              <a:t>SBA Approval of JV Agreements </a:t>
            </a:r>
            <a:r>
              <a:rPr lang="en-US" b="1"/>
              <a:t>Not Required </a:t>
            </a:r>
          </a:p>
          <a:p>
            <a:pPr lvl="1"/>
            <a:r>
              <a:rPr lang="en-US" sz="2000">
                <a:latin typeface="Montserrat" panose="00000500000000000000" pitchFamily="2" charset="0"/>
              </a:rPr>
              <a:t>EXCEPT for Sole-Source 8(a) Awards</a:t>
            </a:r>
          </a:p>
          <a:p>
            <a:pPr lvl="1"/>
            <a:r>
              <a:rPr lang="en-US" sz="2000">
                <a:latin typeface="Montserrat" panose="00000500000000000000" pitchFamily="2" charset="0"/>
              </a:rPr>
              <a:t>Why? Protest process will address competitive 8(a) awards</a:t>
            </a:r>
          </a:p>
          <a:p>
            <a:r>
              <a:rPr lang="en-US"/>
              <a:t>Note: Per Alaska District Office SBA’s current practice is now NOT to require submission of 8(a) sole source Joint Venture agreements but rather a checklist of items.</a:t>
            </a:r>
          </a:p>
          <a:p>
            <a:r>
              <a:rPr lang="en-US"/>
              <a:t>Despite this apparent practice, the April 27, 2023 Final Rule did not change the SBA approval requirement for 8(a) sole source joint venture agreements!</a:t>
            </a:r>
          </a:p>
          <a:p>
            <a:endParaRPr lang="en-US"/>
          </a:p>
          <a:p>
            <a:endParaRPr lang="en-US"/>
          </a:p>
        </p:txBody>
      </p:sp>
      <p:sp>
        <p:nvSpPr>
          <p:cNvPr id="3" name="Content Placeholder 2"/>
          <p:cNvSpPr>
            <a:spLocks noGrp="1"/>
          </p:cNvSpPr>
          <p:nvPr>
            <p:ph type="body" sz="quarter" idx="10"/>
          </p:nvPr>
        </p:nvSpPr>
        <p:spPr/>
        <p:txBody>
          <a:bodyPr/>
          <a:lstStyle/>
          <a:p>
            <a:r>
              <a:rPr lang="en-US"/>
              <a:t>Joint Venture Agreements: SBA Approval?</a:t>
            </a:r>
            <a:endParaRPr lang="en-US" dirty="0"/>
          </a:p>
        </p:txBody>
      </p:sp>
    </p:spTree>
    <p:extLst>
      <p:ext uri="{BB962C8B-B14F-4D97-AF65-F5344CB8AC3E}">
        <p14:creationId xmlns:p14="http://schemas.microsoft.com/office/powerpoint/2010/main" val="36018440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DCE690-AB3C-DFB4-5858-90B542DB0EC1}"/>
              </a:ext>
            </a:extLst>
          </p:cNvPr>
          <p:cNvSpPr>
            <a:spLocks noGrp="1"/>
          </p:cNvSpPr>
          <p:nvPr>
            <p:ph type="body" sz="quarter" idx="11"/>
          </p:nvPr>
        </p:nvSpPr>
        <p:spPr/>
        <p:txBody>
          <a:bodyPr/>
          <a:lstStyle/>
          <a:p>
            <a:r>
              <a:rPr lang="en-US"/>
              <a:t>The JV Agreement must address </a:t>
            </a:r>
            <a:r>
              <a:rPr lang="en-US" b="1"/>
              <a:t>each specific procurement </a:t>
            </a:r>
            <a:r>
              <a:rPr lang="en-US"/>
              <a:t>the JV intends to compete for!</a:t>
            </a:r>
          </a:p>
          <a:p>
            <a:pPr lvl="1"/>
            <a:r>
              <a:rPr lang="en-US" sz="1800">
                <a:latin typeface="Montserrat" panose="00000500000000000000" pitchFamily="2" charset="0"/>
              </a:rPr>
              <a:t>Why?  Keeps with SBA’s view that joint ventures should not be on-going entities, but rather something formed for a limited purpose with a limited duration</a:t>
            </a:r>
          </a:p>
          <a:p>
            <a:pPr lvl="1"/>
            <a:r>
              <a:rPr lang="en-US" sz="1800" i="1">
                <a:latin typeface="Montserrat" panose="00000500000000000000" pitchFamily="2" charset="0"/>
              </a:rPr>
              <a:t>Practictal Tip</a:t>
            </a:r>
            <a:r>
              <a:rPr lang="en-US" sz="1800">
                <a:latin typeface="Montserrat" panose="00000500000000000000" pitchFamily="2" charset="0"/>
              </a:rPr>
              <a:t>: Must include addendum to JV for each new procurement the JV intends to compete for. </a:t>
            </a:r>
          </a:p>
          <a:p>
            <a:pPr lvl="1"/>
            <a:r>
              <a:rPr lang="en-US">
                <a:latin typeface="Montserrat" panose="00000500000000000000" pitchFamily="2" charset="0"/>
              </a:rPr>
              <a:t>This needs to be added/updated BEFORE final proposal revisions!</a:t>
            </a:r>
            <a:endParaRPr lang="en-US" sz="1800">
              <a:latin typeface="Montserrat" panose="00000500000000000000" pitchFamily="2" charset="0"/>
            </a:endParaRPr>
          </a:p>
          <a:p>
            <a:endParaRPr lang="en-US"/>
          </a:p>
          <a:p>
            <a:endParaRPr lang="en-US"/>
          </a:p>
        </p:txBody>
      </p:sp>
      <p:sp>
        <p:nvSpPr>
          <p:cNvPr id="3" name="Content Placeholder 2"/>
          <p:cNvSpPr>
            <a:spLocks noGrp="1"/>
          </p:cNvSpPr>
          <p:nvPr>
            <p:ph type="body" sz="quarter" idx="10"/>
          </p:nvPr>
        </p:nvSpPr>
        <p:spPr/>
        <p:txBody>
          <a:bodyPr/>
          <a:lstStyle/>
          <a:p>
            <a:r>
              <a:rPr lang="en-US"/>
              <a:t>Sign It And Forget It? No!</a:t>
            </a:r>
            <a:endParaRPr lang="en-US" dirty="0"/>
          </a:p>
        </p:txBody>
      </p:sp>
    </p:spTree>
    <p:extLst>
      <p:ext uri="{BB962C8B-B14F-4D97-AF65-F5344CB8AC3E}">
        <p14:creationId xmlns:p14="http://schemas.microsoft.com/office/powerpoint/2010/main" val="37701892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18838D-2DEB-463C-89E3-3CC2BFCF0E63}"/>
              </a:ext>
            </a:extLst>
          </p:cNvPr>
          <p:cNvSpPr>
            <a:spLocks noGrp="1"/>
          </p:cNvSpPr>
          <p:nvPr>
            <p:ph type="body" sz="quarter" idx="11"/>
          </p:nvPr>
        </p:nvSpPr>
        <p:spPr>
          <a:xfrm>
            <a:off x="1086242" y="1839685"/>
            <a:ext cx="10013572" cy="4200981"/>
          </a:xfrm>
        </p:spPr>
        <p:txBody>
          <a:bodyPr>
            <a:normAutofit fontScale="85000" lnSpcReduction="10000"/>
          </a:bodyPr>
          <a:lstStyle/>
          <a:p>
            <a:r>
              <a:rPr lang="en-US">
                <a:latin typeface="+mn-lt"/>
              </a:rPr>
              <a:t>SBA’s Regulations provide that the SB managing venturer must control all aspects of the day-to-day management and administration of the contractual performance of the JV </a:t>
            </a:r>
            <a:r>
              <a:rPr lang="en-US" b="0" i="0">
                <a:effectLst/>
                <a:latin typeface="+mn-lt"/>
              </a:rPr>
              <a:t>but other partners to the JV may participate in all corporate governance activities and decisions of the JV as is “commercially customary.”</a:t>
            </a:r>
            <a:r>
              <a:rPr lang="en-US">
                <a:latin typeface="+mn-lt"/>
              </a:rPr>
              <a:t> 13 C.F.R. 125.8(b)(2)(ii)(A)</a:t>
            </a:r>
          </a:p>
          <a:p>
            <a:r>
              <a:rPr lang="en-US">
                <a:latin typeface="+mn-lt"/>
              </a:rPr>
              <a:t>In SBA’s Final Rule issued in April 2023, SBA clarified non-managing partner’s approval may be required in:</a:t>
            </a:r>
          </a:p>
          <a:p>
            <a:pPr lvl="1"/>
            <a:r>
              <a:rPr lang="en-US" sz="2000"/>
              <a:t>determining what contract opportunities, the joint venture should seek and </a:t>
            </a:r>
          </a:p>
          <a:p>
            <a:pPr lvl="1"/>
            <a:r>
              <a:rPr lang="en-US" sz="2000"/>
              <a:t>initiating litigation on behalf of the joint venture.</a:t>
            </a:r>
          </a:p>
          <a:p>
            <a:r>
              <a:rPr lang="en-US" sz="2200" i="1">
                <a:latin typeface="+mn-lt"/>
              </a:rPr>
              <a:t>See Strategic Alliance Solutions, LLC</a:t>
            </a:r>
            <a:r>
              <a:rPr lang="en-US" sz="2200">
                <a:latin typeface="+mn-lt"/>
              </a:rPr>
              <a:t>, SBA No. VET-278 (2023)</a:t>
            </a:r>
          </a:p>
          <a:p>
            <a:pPr lvl="1"/>
            <a:r>
              <a:rPr lang="en-US" sz="2000"/>
              <a:t>SDVOSB JV found ineligible because JVA required unanimous consent of the joint venture members before the JV was permitted to initiate litigation or pursue a claim under the contract</a:t>
            </a:r>
          </a:p>
          <a:p>
            <a:pPr lvl="1"/>
            <a:r>
              <a:rPr lang="en-US" sz="2000"/>
              <a:t>After losing at OHA, Appellant filed protest at COFC which remanded to OHA</a:t>
            </a:r>
          </a:p>
          <a:p>
            <a:pPr lvl="1"/>
            <a:r>
              <a:rPr lang="en-US" sz="2000"/>
              <a:t>On remand, OHA overturned its prior decision and granted the appeal finding that a minority member’s ability to block litigation decisions is permissible under the governing regulations.</a:t>
            </a:r>
          </a:p>
        </p:txBody>
      </p:sp>
      <p:sp>
        <p:nvSpPr>
          <p:cNvPr id="3" name="Text Placeholder 2">
            <a:extLst>
              <a:ext uri="{FF2B5EF4-FFF2-40B4-BE49-F238E27FC236}">
                <a16:creationId xmlns:a16="http://schemas.microsoft.com/office/drawing/2014/main" id="{63046918-A8B7-4331-9034-0F83BB1600D9}"/>
              </a:ext>
            </a:extLst>
          </p:cNvPr>
          <p:cNvSpPr>
            <a:spLocks noGrp="1"/>
          </p:cNvSpPr>
          <p:nvPr>
            <p:ph type="body" sz="quarter" idx="10"/>
          </p:nvPr>
        </p:nvSpPr>
        <p:spPr>
          <a:xfrm>
            <a:off x="1098132" y="832409"/>
            <a:ext cx="10013573" cy="1007277"/>
          </a:xfrm>
        </p:spPr>
        <p:txBody>
          <a:bodyPr/>
          <a:lstStyle/>
          <a:p>
            <a:r>
              <a:rPr lang="en-US"/>
              <a:t>Joint Venture Agreements: Decisions of Non-Managing Partners </a:t>
            </a:r>
            <a:endParaRPr lang="en-US">
              <a:highlight>
                <a:srgbClr val="FFFF00"/>
              </a:highlight>
            </a:endParaRPr>
          </a:p>
        </p:txBody>
      </p:sp>
    </p:spTree>
    <p:extLst>
      <p:ext uri="{BB962C8B-B14F-4D97-AF65-F5344CB8AC3E}">
        <p14:creationId xmlns:p14="http://schemas.microsoft.com/office/powerpoint/2010/main" val="21809550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7389B18-C9BE-6FCA-8708-78EC81237A75}"/>
              </a:ext>
            </a:extLst>
          </p:cNvPr>
          <p:cNvSpPr>
            <a:spLocks noGrp="1"/>
          </p:cNvSpPr>
          <p:nvPr>
            <p:ph type="body" sz="quarter" idx="11"/>
          </p:nvPr>
        </p:nvSpPr>
        <p:spPr/>
        <p:txBody>
          <a:bodyPr/>
          <a:lstStyle/>
          <a:p>
            <a:r>
              <a:rPr lang="en-US"/>
              <a:t>The joint venture must perform the applicable percentage of work per the limitation on subcontracting requirement </a:t>
            </a:r>
          </a:p>
          <a:p>
            <a:r>
              <a:rPr lang="en-US"/>
              <a:t>The protégé firm must perform </a:t>
            </a:r>
            <a:r>
              <a:rPr lang="en-US" b="1"/>
              <a:t>40% </a:t>
            </a:r>
            <a:r>
              <a:rPr lang="en-US"/>
              <a:t>of the </a:t>
            </a:r>
            <a:r>
              <a:rPr lang="en-US" b="1"/>
              <a:t>joint venture’s work</a:t>
            </a:r>
          </a:p>
          <a:p>
            <a:pPr lvl="1"/>
            <a:r>
              <a:rPr lang="en-US" sz="1800">
                <a:latin typeface="Montserrat" panose="00000500000000000000" pitchFamily="2" charset="0"/>
              </a:rPr>
              <a:t>Calculation of the protégé’s 40% follows the same rules as in § 125.6, including exclusion of the same costs from the limitation on subcontracting calculation</a:t>
            </a:r>
          </a:p>
          <a:p>
            <a:pPr lvl="1"/>
            <a:r>
              <a:rPr lang="en-US" sz="1800">
                <a:latin typeface="Montserrat" panose="00000500000000000000" pitchFamily="2" charset="0"/>
              </a:rPr>
              <a:t>E.g., cost of materials excluded from the calculation in construction contracts</a:t>
            </a:r>
          </a:p>
          <a:p>
            <a:r>
              <a:rPr lang="en-US"/>
              <a:t>Work performed by a </a:t>
            </a:r>
            <a:r>
              <a:rPr lang="en-US" b="1"/>
              <a:t>similarly situated entity </a:t>
            </a:r>
            <a:r>
              <a:rPr lang="en-US"/>
              <a:t>will </a:t>
            </a:r>
            <a:r>
              <a:rPr lang="en-US" b="1"/>
              <a:t>not count </a:t>
            </a:r>
            <a:r>
              <a:rPr lang="en-US"/>
              <a:t>towards the protégé’s 40% — the protégé itself must perform 40% of the joint venture’s work</a:t>
            </a:r>
          </a:p>
          <a:p>
            <a:endParaRPr lang="en-US"/>
          </a:p>
          <a:p>
            <a:endParaRPr lang="en-US"/>
          </a:p>
        </p:txBody>
      </p:sp>
      <p:sp>
        <p:nvSpPr>
          <p:cNvPr id="3" name="Content Placeholder 2"/>
          <p:cNvSpPr>
            <a:spLocks noGrp="1"/>
          </p:cNvSpPr>
          <p:nvPr>
            <p:ph type="body" sz="quarter" idx="10"/>
          </p:nvPr>
        </p:nvSpPr>
        <p:spPr/>
        <p:txBody>
          <a:bodyPr/>
          <a:lstStyle/>
          <a:p>
            <a:r>
              <a:rPr lang="en-US"/>
              <a:t>Joint Ventures: Performance of Work</a:t>
            </a:r>
            <a:endParaRPr lang="en-US" dirty="0"/>
          </a:p>
        </p:txBody>
      </p:sp>
    </p:spTree>
    <p:extLst>
      <p:ext uri="{BB962C8B-B14F-4D97-AF65-F5344CB8AC3E}">
        <p14:creationId xmlns:p14="http://schemas.microsoft.com/office/powerpoint/2010/main" val="9532999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8591BD-5352-A616-C5E1-33BBD1F665E6}"/>
              </a:ext>
            </a:extLst>
          </p:cNvPr>
          <p:cNvSpPr>
            <a:spLocks noGrp="1"/>
          </p:cNvSpPr>
          <p:nvPr>
            <p:ph type="body" sz="quarter" idx="11"/>
          </p:nvPr>
        </p:nvSpPr>
        <p:spPr/>
        <p:txBody>
          <a:bodyPr/>
          <a:lstStyle/>
          <a:p>
            <a:r>
              <a:rPr lang="en-US"/>
              <a:t>Simplifying the analysis — start with the limitation on subcontracting requirement</a:t>
            </a:r>
          </a:p>
          <a:p>
            <a:pPr lvl="1"/>
            <a:r>
              <a:rPr lang="en-US" sz="1800">
                <a:latin typeface="Montserrat" panose="00000500000000000000" pitchFamily="2" charset="0"/>
              </a:rPr>
              <a:t>For a </a:t>
            </a:r>
            <a:r>
              <a:rPr lang="en-US" sz="1800" b="1">
                <a:latin typeface="Montserrat" panose="00000500000000000000" pitchFamily="2" charset="0"/>
              </a:rPr>
              <a:t>$10 </a:t>
            </a:r>
            <a:r>
              <a:rPr lang="en-US" sz="1800">
                <a:latin typeface="Montserrat" panose="00000500000000000000" pitchFamily="2" charset="0"/>
              </a:rPr>
              <a:t>million services contract, the joint venture can subcontract up to 50% (</a:t>
            </a:r>
            <a:r>
              <a:rPr lang="en-US" sz="1800" b="1">
                <a:latin typeface="Montserrat" panose="00000500000000000000" pitchFamily="2" charset="0"/>
              </a:rPr>
              <a:t>$5 </a:t>
            </a:r>
            <a:r>
              <a:rPr lang="en-US" sz="1800">
                <a:latin typeface="Montserrat" panose="00000500000000000000" pitchFamily="2" charset="0"/>
              </a:rPr>
              <a:t>million) to non-similarly situated entities; work subcontracted to similarly situated entities continues to be excluded from the analysis</a:t>
            </a:r>
          </a:p>
          <a:p>
            <a:pPr lvl="1"/>
            <a:r>
              <a:rPr lang="en-US" sz="1800">
                <a:latin typeface="Montserrat" panose="00000500000000000000" pitchFamily="2" charset="0"/>
              </a:rPr>
              <a:t>E.g., if a similarly situated subcontractor is going to perform </a:t>
            </a:r>
            <a:r>
              <a:rPr lang="en-US" sz="1800" b="1">
                <a:latin typeface="Montserrat" panose="00000500000000000000" pitchFamily="2" charset="0"/>
              </a:rPr>
              <a:t>$2</a:t>
            </a:r>
            <a:r>
              <a:rPr lang="en-US" sz="1800">
                <a:latin typeface="Montserrat" panose="00000500000000000000" pitchFamily="2" charset="0"/>
              </a:rPr>
              <a:t> million of the required services, then the joint venture must perform </a:t>
            </a:r>
            <a:r>
              <a:rPr lang="en-US" sz="1800" b="1">
                <a:latin typeface="Montserrat" panose="00000500000000000000" pitchFamily="2" charset="0"/>
              </a:rPr>
              <a:t>$3</a:t>
            </a:r>
            <a:r>
              <a:rPr lang="en-US" sz="1800">
                <a:latin typeface="Montserrat" panose="00000500000000000000" pitchFamily="2" charset="0"/>
              </a:rPr>
              <a:t> million of the required services to get to </a:t>
            </a:r>
            <a:r>
              <a:rPr lang="en-US" sz="1800" b="1">
                <a:latin typeface="Montserrat" panose="00000500000000000000" pitchFamily="2" charset="0"/>
              </a:rPr>
              <a:t>$5</a:t>
            </a:r>
            <a:r>
              <a:rPr lang="en-US" sz="1800">
                <a:latin typeface="Montserrat" panose="00000500000000000000" pitchFamily="2" charset="0"/>
              </a:rPr>
              <a:t> million (or 50% of the contract) </a:t>
            </a:r>
          </a:p>
          <a:p>
            <a:r>
              <a:rPr lang="en-US"/>
              <a:t>Then calculate the protégé’s workshare</a:t>
            </a:r>
          </a:p>
          <a:p>
            <a:pPr lvl="1"/>
            <a:r>
              <a:rPr lang="en-US" sz="1800">
                <a:latin typeface="Montserrat" panose="00000500000000000000" pitchFamily="2" charset="0"/>
              </a:rPr>
              <a:t>Of the </a:t>
            </a:r>
            <a:r>
              <a:rPr lang="en-US" sz="1800" b="1">
                <a:latin typeface="Montserrat" panose="00000500000000000000" pitchFamily="2" charset="0"/>
              </a:rPr>
              <a:t>$3</a:t>
            </a:r>
            <a:r>
              <a:rPr lang="en-US" sz="1800">
                <a:latin typeface="Montserrat" panose="00000500000000000000" pitchFamily="2" charset="0"/>
              </a:rPr>
              <a:t> million to be performed by the joint venture, the protégé firm itself must perform at least </a:t>
            </a:r>
            <a:r>
              <a:rPr lang="en-US" sz="1800" b="1">
                <a:latin typeface="Montserrat" panose="00000500000000000000" pitchFamily="2" charset="0"/>
              </a:rPr>
              <a:t>40%</a:t>
            </a:r>
            <a:r>
              <a:rPr lang="en-US" sz="1800">
                <a:latin typeface="Montserrat" panose="00000500000000000000" pitchFamily="2" charset="0"/>
              </a:rPr>
              <a:t> (or </a:t>
            </a:r>
            <a:r>
              <a:rPr lang="en-US" sz="1800" b="1">
                <a:latin typeface="Montserrat" panose="00000500000000000000" pitchFamily="2" charset="0"/>
              </a:rPr>
              <a:t>$1.2 </a:t>
            </a:r>
            <a:r>
              <a:rPr lang="en-US" sz="1800">
                <a:latin typeface="Montserrat" panose="00000500000000000000" pitchFamily="2" charset="0"/>
              </a:rPr>
              <a:t>million)</a:t>
            </a:r>
          </a:p>
          <a:p>
            <a:pPr lvl="1"/>
            <a:r>
              <a:rPr lang="en-US" sz="1800">
                <a:latin typeface="Montserrat" panose="00000500000000000000" pitchFamily="2" charset="0"/>
              </a:rPr>
              <a:t>Cannot subcontract any of the $1.2 million (even to similarly situated entities) </a:t>
            </a:r>
          </a:p>
          <a:p>
            <a:endParaRPr lang="en-US"/>
          </a:p>
          <a:p>
            <a:endParaRPr lang="en-US"/>
          </a:p>
        </p:txBody>
      </p:sp>
      <p:sp>
        <p:nvSpPr>
          <p:cNvPr id="3" name="Content Placeholder 2"/>
          <p:cNvSpPr>
            <a:spLocks noGrp="1"/>
          </p:cNvSpPr>
          <p:nvPr>
            <p:ph type="body" sz="quarter" idx="10"/>
          </p:nvPr>
        </p:nvSpPr>
        <p:spPr/>
        <p:txBody>
          <a:bodyPr/>
          <a:lstStyle/>
          <a:p>
            <a:r>
              <a:rPr lang="en-US"/>
              <a:t>Performance of Work Example</a:t>
            </a:r>
            <a:endParaRPr lang="en-US" dirty="0"/>
          </a:p>
        </p:txBody>
      </p:sp>
    </p:spTree>
    <p:extLst>
      <p:ext uri="{BB962C8B-B14F-4D97-AF65-F5344CB8AC3E}">
        <p14:creationId xmlns:p14="http://schemas.microsoft.com/office/powerpoint/2010/main" val="105259083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 A c t i v e ! 2 2 1 4 2 1 1 7 7 . 2 < / d o c u m e n t i d >  
     < s e n d e r i d > R O T O M P K I N S < / s e n d e r i d >  
     < s e n d e r e m a i l > R O B E R T . T O M P K I N S @ H K L A W . C O M < / s e n d e r e m a i l >  
     < l a s t m o d i f i e d > 2 0 2 3 - 0 6 - 1 2 T 1 4 : 4 4 : 2 5 . 0 0 0 0 0 0 0 - 0 4 : 0 0 < / l a s t m o d i f i e d >  
     < d a t a b a s e > A c t i v e < / d a t a b a s e >  
 < / p r o p e r t i e s > 
</file>

<file path=customXml/itemProps1.xml><?xml version="1.0" encoding="utf-8"?>
<ds:datastoreItem xmlns:ds="http://schemas.openxmlformats.org/officeDocument/2006/customXml" ds:itemID="{486977C5-487B-4E45-A2E2-020BE74B6047}">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
  <TotalTime>1</TotalTime>
  <Words>25312</Words>
  <Application>Microsoft Macintosh PowerPoint</Application>
  <PresentationFormat>Widescreen</PresentationFormat>
  <Paragraphs>1490</Paragraphs>
  <Slides>223</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223</vt:i4>
      </vt:variant>
    </vt:vector>
  </HeadingPairs>
  <TitlesOfParts>
    <vt:vector size="234" baseType="lpstr">
      <vt:lpstr>Arial</vt:lpstr>
      <vt:lpstr>Calibri</vt:lpstr>
      <vt:lpstr>Cambria</vt:lpstr>
      <vt:lpstr>Georgia</vt:lpstr>
      <vt:lpstr>Montserrat</vt:lpstr>
      <vt:lpstr>OldErika</vt:lpstr>
      <vt:lpstr>Roboto-Regular</vt:lpstr>
      <vt:lpstr>Source Sans Pro</vt:lpstr>
      <vt:lpstr>Trebuchet MS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Carter</dc:creator>
  <cp:lastModifiedBy>Delaney Parrotta</cp:lastModifiedBy>
  <cp:revision>155</cp:revision>
  <dcterms:created xsi:type="dcterms:W3CDTF">2022-11-29T14:54:37Z</dcterms:created>
  <dcterms:modified xsi:type="dcterms:W3CDTF">2023-06-12T19:00:40Z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Number">
    <vt:lpwstr>221421177</vt:lpwstr>
  </property>
  <property fmtid="{D5CDD505-2E9C-101B-9397-08002B2CF9AE}" pid="3" name="DocumentVersion">
    <vt:lpwstr>2</vt:lpwstr>
  </property>
  <property fmtid="{D5CDD505-2E9C-101B-9397-08002B2CF9AE}" pid="4" name="ClientNumber">
    <vt:lpwstr>888060</vt:lpwstr>
  </property>
  <property fmtid="{D5CDD505-2E9C-101B-9397-08002B2CF9AE}" pid="5" name="MatterNumber">
    <vt:lpwstr>01003</vt:lpwstr>
  </property>
  <property fmtid="{D5CDD505-2E9C-101B-9397-08002B2CF9AE}" pid="6" name="ClientName">
    <vt:lpwstr>Firm Activities &amp; Projects</vt:lpwstr>
  </property>
  <property fmtid="{D5CDD505-2E9C-101B-9397-08002B2CF9AE}" pid="7" name="MatterName">
    <vt:lpwstr>Government Contracts Team: Articles, Alerts &amp; Blog Posts</vt:lpwstr>
  </property>
  <property fmtid="{D5CDD505-2E9C-101B-9397-08002B2CF9AE}" pid="8" name="DatabaseName">
    <vt:lpwstr>ACTIVE</vt:lpwstr>
  </property>
  <property fmtid="{D5CDD505-2E9C-101B-9397-08002B2CF9AE}" pid="9" name="TypistName">
    <vt:lpwstr>KEOBRIEN</vt:lpwstr>
  </property>
  <property fmtid="{D5CDD505-2E9C-101B-9397-08002B2CF9AE}" pid="10" name="AuthorName">
    <vt:lpwstr>KEOBRIEN</vt:lpwstr>
  </property>
  <property fmtid="{D5CDD505-2E9C-101B-9397-08002B2CF9AE}" pid="11" name="InUseBy">
    <vt:lpwstr>LSGEORGE</vt:lpwstr>
  </property>
  <property fmtid="{D5CDD505-2E9C-101B-9397-08002B2CF9AE}" pid="12" name="EditDate">
    <vt:lpwstr>6/9/2023 9:18:12 PM</vt:lpwstr>
  </property>
  <property fmtid="{D5CDD505-2E9C-101B-9397-08002B2CF9AE}" pid="13" name="EditTime">
    <vt:lpwstr/>
  </property>
</Properties>
</file>