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2"/>
  </p:sldMasterIdLst>
  <p:notesMasterIdLst>
    <p:notesMasterId r:id="rId43"/>
  </p:notesMasterIdLst>
  <p:sldIdLst>
    <p:sldId id="256" r:id="rId3"/>
    <p:sldId id="261" r:id="rId4"/>
    <p:sldId id="268" r:id="rId5"/>
    <p:sldId id="257" r:id="rId6"/>
    <p:sldId id="708" r:id="rId7"/>
    <p:sldId id="710" r:id="rId8"/>
    <p:sldId id="711" r:id="rId9"/>
    <p:sldId id="725" r:id="rId10"/>
    <p:sldId id="702" r:id="rId11"/>
    <p:sldId id="709" r:id="rId12"/>
    <p:sldId id="722" r:id="rId13"/>
    <p:sldId id="697" r:id="rId14"/>
    <p:sldId id="698" r:id="rId15"/>
    <p:sldId id="699" r:id="rId16"/>
    <p:sldId id="700" r:id="rId17"/>
    <p:sldId id="701" r:id="rId18"/>
    <p:sldId id="668" r:id="rId19"/>
    <p:sldId id="703" r:id="rId20"/>
    <p:sldId id="704" r:id="rId21"/>
    <p:sldId id="712" r:id="rId22"/>
    <p:sldId id="713" r:id="rId23"/>
    <p:sldId id="714" r:id="rId24"/>
    <p:sldId id="715" r:id="rId25"/>
    <p:sldId id="716" r:id="rId26"/>
    <p:sldId id="671" r:id="rId27"/>
    <p:sldId id="705" r:id="rId28"/>
    <p:sldId id="706" r:id="rId29"/>
    <p:sldId id="723" r:id="rId30"/>
    <p:sldId id="719" r:id="rId31"/>
    <p:sldId id="730" r:id="rId32"/>
    <p:sldId id="727" r:id="rId33"/>
    <p:sldId id="718" r:id="rId34"/>
    <p:sldId id="726" r:id="rId35"/>
    <p:sldId id="717" r:id="rId36"/>
    <p:sldId id="720" r:id="rId37"/>
    <p:sldId id="721" r:id="rId38"/>
    <p:sldId id="729" r:id="rId39"/>
    <p:sldId id="728" r:id="rId40"/>
    <p:sldId id="270" r:id="rId41"/>
    <p:sldId id="26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41"/>
    <a:srgbClr val="B49D5A"/>
    <a:srgbClr val="2C3A52"/>
    <a:srgbClr val="646E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94" autoAdjust="0"/>
    <p:restoredTop sz="77817" autoAdjust="0"/>
  </p:normalViewPr>
  <p:slideViewPr>
    <p:cSldViewPr snapToGrid="0" snapToObjects="1">
      <p:cViewPr varScale="1">
        <p:scale>
          <a:sx n="94" d="100"/>
          <a:sy n="94" d="100"/>
        </p:scale>
        <p:origin x="1208" y="200"/>
      </p:cViewPr>
      <p:guideLst/>
    </p:cSldViewPr>
  </p:slideViewPr>
  <p:notesTextViewPr>
    <p:cViewPr>
      <p:scale>
        <a:sx n="1" d="1"/>
        <a:sy n="1" d="1"/>
      </p:scale>
      <p:origin x="0" y="0"/>
    </p:cViewPr>
  </p:notesTextViewPr>
  <p:notesViewPr>
    <p:cSldViewPr snapToGrid="0" snapToObjects="1">
      <p:cViewPr varScale="1">
        <p:scale>
          <a:sx n="59" d="100"/>
          <a:sy n="59" d="100"/>
        </p:scale>
        <p:origin x="2528"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F54B6-17C3-4FF8-9994-11AC0A7D4BA0}" type="datetimeFigureOut">
              <a:rPr lang="en-US" smtClean="0"/>
              <a:t>6/13/23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78F17-9ED2-4DD7-9DD0-1E9E190A0917}" type="slidenum">
              <a:rPr lang="en-US" smtClean="0"/>
              <a:t>‹#›</a:t>
            </a:fld>
            <a:endParaRPr lang="en-US" dirty="0"/>
          </a:p>
        </p:txBody>
      </p:sp>
    </p:spTree>
    <p:extLst>
      <p:ext uri="{BB962C8B-B14F-4D97-AF65-F5344CB8AC3E}">
        <p14:creationId xmlns:p14="http://schemas.microsoft.com/office/powerpoint/2010/main" val="1821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78F17-9ED2-4DD7-9DD0-1E9E190A0917}" type="slidenum">
              <a:rPr lang="en-US" smtClean="0"/>
              <a:t>1</a:t>
            </a:fld>
            <a:endParaRPr lang="en-US" dirty="0"/>
          </a:p>
        </p:txBody>
      </p:sp>
    </p:spTree>
    <p:extLst>
      <p:ext uri="{BB962C8B-B14F-4D97-AF65-F5344CB8AC3E}">
        <p14:creationId xmlns:p14="http://schemas.microsoft.com/office/powerpoint/2010/main" val="2760757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278F17-9ED2-4DD7-9DD0-1E9E190A0917}" type="slidenum">
              <a:rPr lang="en-US" smtClean="0"/>
              <a:t>37</a:t>
            </a:fld>
            <a:endParaRPr lang="en-US" dirty="0"/>
          </a:p>
        </p:txBody>
      </p:sp>
    </p:spTree>
    <p:extLst>
      <p:ext uri="{BB962C8B-B14F-4D97-AF65-F5344CB8AC3E}">
        <p14:creationId xmlns:p14="http://schemas.microsoft.com/office/powerpoint/2010/main" val="964107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A false certification can be either:</a:t>
            </a:r>
          </a:p>
          <a:p>
            <a:pPr fontAlgn="base"/>
            <a:r>
              <a:rPr lang="en-US" sz="1200" b="1" i="0" kern="1200" dirty="0">
                <a:solidFill>
                  <a:schemeClr val="tx1"/>
                </a:solidFill>
                <a:effectLst/>
                <a:latin typeface="+mn-lt"/>
                <a:ea typeface="+mn-ea"/>
                <a:cs typeface="+mn-cs"/>
              </a:rPr>
              <a:t>An express false certification</a:t>
            </a:r>
            <a:r>
              <a:rPr lang="en-US" sz="1200" b="0" i="0" kern="1200" dirty="0">
                <a:solidFill>
                  <a:schemeClr val="tx1"/>
                </a:solidFill>
                <a:effectLst/>
                <a:latin typeface="+mn-lt"/>
                <a:ea typeface="+mn-ea"/>
                <a:cs typeface="+mn-cs"/>
              </a:rPr>
              <a:t>. This occurs when a company that submits a claim expressly certified compliance with ancillary legal requirements, either accompanying the invoice for payment or at some other point.</a:t>
            </a:r>
          </a:p>
          <a:p>
            <a:pPr fontAlgn="base"/>
            <a:r>
              <a:rPr lang="en-US" sz="1200" b="1" i="0" kern="1200" dirty="0">
                <a:solidFill>
                  <a:schemeClr val="tx1"/>
                </a:solidFill>
                <a:effectLst/>
                <a:latin typeface="+mn-lt"/>
                <a:ea typeface="+mn-ea"/>
                <a:cs typeface="+mn-cs"/>
              </a:rPr>
              <a:t>An implied false certification</a:t>
            </a:r>
            <a:r>
              <a:rPr lang="en-US" sz="1200" b="0" i="0" kern="1200" dirty="0">
                <a:solidFill>
                  <a:schemeClr val="tx1"/>
                </a:solidFill>
                <a:effectLst/>
                <a:latin typeface="+mn-lt"/>
                <a:ea typeface="+mn-ea"/>
                <a:cs typeface="+mn-cs"/>
              </a:rPr>
              <a:t>. This is based on the theory that a company implicitly certifies that it complied with the relevant ancillary requirements each time it submits an invoice to the government for any work performed or product delivered, even if it made no express certification of compliance</a:t>
            </a:r>
          </a:p>
          <a:p>
            <a:endParaRPr lang="en-US" dirty="0"/>
          </a:p>
          <a:p>
            <a:r>
              <a:rPr lang="en-US" dirty="0"/>
              <a:t>https://www.justice.gov/usao-edpa/pr/subcontractor-agrees-pay-united-states-500k-damages-after-failing-pay-prevailing-wages</a:t>
            </a:r>
          </a:p>
          <a:p>
            <a:r>
              <a:rPr lang="en-US" sz="1200" b="1" kern="1200" dirty="0">
                <a:solidFill>
                  <a:schemeClr val="tx1"/>
                </a:solidFill>
                <a:effectLst/>
                <a:latin typeface="+mn-lt"/>
                <a:ea typeface="+mn-ea"/>
                <a:cs typeface="+mn-cs"/>
              </a:rPr>
              <a:t>Subcontractor Agrees to Pay the United States $500k+ in Damages After Failing to Pay Prevailing Wages on VA Construction Projects</a:t>
            </a:r>
          </a:p>
          <a:p>
            <a:r>
              <a:rPr lang="en-US" sz="1200" b="0" i="0" kern="1200" dirty="0">
                <a:solidFill>
                  <a:schemeClr val="tx1"/>
                </a:solidFill>
                <a:effectLst/>
                <a:latin typeface="+mn-lt"/>
                <a:ea typeface="+mn-ea"/>
                <a:cs typeface="+mn-cs"/>
              </a:rPr>
              <a:t>PHILADELPHIA – Acting United States Attorney Jennifer Arbittier Williams announced that S.A. Taylor, LLC (“S.A. Taylor”) has agreed to settle claims under the False Claims Act and to pay $561,411.72 based on allegations that the company caused the submission of falsified payroll records as part of two United States Department of Veterans Affairs (the “VA”) construction projects.</a:t>
            </a:r>
          </a:p>
          <a:p>
            <a:r>
              <a:rPr lang="en-US" sz="1200" b="0" i="0" kern="1200" dirty="0">
                <a:solidFill>
                  <a:schemeClr val="tx1"/>
                </a:solidFill>
                <a:effectLst/>
                <a:latin typeface="+mn-lt"/>
                <a:ea typeface="+mn-ea"/>
                <a:cs typeface="+mn-cs"/>
              </a:rPr>
              <a:t>S.A. Taylor, a Virginia-based construction company, bid on and was awarded subcontracts to work on two VA construction projects under prime contractor, CTA, I, LLC. Because the construction work was performed for the federal government, all contractors and subcontractors were required, by law, to pay their workers prevailing wages. At the time, the prevailing wage was between $57 to $91.50 per hour, depending on the worker’s classification.</a:t>
            </a:r>
          </a:p>
          <a:p>
            <a:r>
              <a:rPr lang="en-US" sz="1200" b="0" i="0" kern="1200" dirty="0">
                <a:solidFill>
                  <a:schemeClr val="tx1"/>
                </a:solidFill>
                <a:effectLst/>
                <a:latin typeface="+mn-lt"/>
                <a:ea typeface="+mn-ea"/>
                <a:cs typeface="+mn-cs"/>
              </a:rPr>
              <a:t>The government contends that S.A. Taylor paid its workers significantly less than the prevailing wage, but that it submitted falsified payroll records to make it seem as if the prevailing wage had been paid. CTA, unaware of the falsity, submitted the payroll to the VA which, in turn, reimbursed S.A. Taylor. Under this scheme, S.A. Taylor pocketed the difference while its workers were shorted wages they were legally due. CTA discovered the falsity during a subsequent arbitration when S.A. Taylor produced two sets of payroll records—one showing the prevailing wages which should have been paid and one showing the actual, lower wages which had actually been paid.</a:t>
            </a:r>
          </a:p>
          <a:p>
            <a:r>
              <a:rPr lang="en-US" sz="1200" b="0" i="0" kern="1200" dirty="0">
                <a:solidFill>
                  <a:schemeClr val="tx1"/>
                </a:solidFill>
                <a:effectLst/>
                <a:latin typeface="+mn-lt"/>
                <a:ea typeface="+mn-ea"/>
                <a:cs typeface="+mn-cs"/>
              </a:rPr>
              <a:t>“The underlying False Claims Act lawsuit alleges that S.A. Taylor deliberately exploited its own workers despite a federal law guaranteeing those workers a prevailing wage,” said Acting U.S. Attorney Williams. “Today’s settlement reflects the reality that individuals and entities that exploit workers will be held accountable by the government.” </a:t>
            </a:r>
          </a:p>
          <a:p>
            <a:r>
              <a:rPr lang="en-US" sz="1200" b="0" i="0" kern="1200" dirty="0">
                <a:solidFill>
                  <a:schemeClr val="tx1"/>
                </a:solidFill>
                <a:effectLst/>
                <a:latin typeface="+mn-lt"/>
                <a:ea typeface="+mn-ea"/>
                <a:cs typeface="+mn-cs"/>
              </a:rPr>
              <a:t>“Today’s civil settlement reflects the VA OIG’s commitment to maintaining the integrity of VA’s construction contracts and ensuring full compliance with the law,” said Christopher Algieri, Special Agent in Charge of the VA Office of Inspector General’s Northeast Field Office. “We thank the U.S. Attorney’s Office and our law enforcement partners for their vital role in achieving this investigation’s successful outcome.” </a:t>
            </a:r>
          </a:p>
          <a:p>
            <a:r>
              <a:rPr lang="en-US" sz="1200" b="0" i="0" kern="1200" dirty="0">
                <a:solidFill>
                  <a:schemeClr val="tx1"/>
                </a:solidFill>
                <a:effectLst/>
                <a:latin typeface="+mn-lt"/>
                <a:ea typeface="+mn-ea"/>
                <a:cs typeface="+mn-cs"/>
              </a:rPr>
              <a:t>“This case is a great example of the OIG’s work with its law enforcement partners to actively investigate fraud involving federal contracts. We will continue to work with our law enforcement partners to protect the integrity of DOL programs and to ensure workers are paid proper wages for the work they perform,” said Acting Special Agent-in-Charge, Jonathan Mellone, Philadelphia Region, U.S. Department of Labor, Office of Inspector General.</a:t>
            </a:r>
          </a:p>
          <a:p>
            <a:r>
              <a:rPr lang="en-US" sz="1200" b="0" i="0" kern="1200" dirty="0">
                <a:solidFill>
                  <a:schemeClr val="tx1"/>
                </a:solidFill>
                <a:effectLst/>
                <a:latin typeface="+mn-lt"/>
                <a:ea typeface="+mn-ea"/>
                <a:cs typeface="+mn-cs"/>
              </a:rPr>
              <a:t>This settlement resolved a lawsuit filed under the False Claims Act in the U.S. District Court for the Eastern District of Pennsylvania captioned </a:t>
            </a:r>
            <a:r>
              <a:rPr lang="en-US" sz="1200" b="0" i="1" kern="1200" dirty="0">
                <a:solidFill>
                  <a:schemeClr val="tx1"/>
                </a:solidFill>
                <a:effectLst/>
                <a:latin typeface="+mn-lt"/>
                <a:ea typeface="+mn-ea"/>
                <a:cs typeface="+mn-cs"/>
              </a:rPr>
              <a:t>United States ex rel. CTA, I, LLC v. S.A. Taylor, LLC and Scott Taylor</a:t>
            </a:r>
            <a:r>
              <a:rPr lang="en-US" sz="1200" b="0" i="0" kern="1200" dirty="0">
                <a:solidFill>
                  <a:schemeClr val="tx1"/>
                </a:solidFill>
                <a:effectLst/>
                <a:latin typeface="+mn-lt"/>
                <a:ea typeface="+mn-ea"/>
                <a:cs typeface="+mn-cs"/>
              </a:rPr>
              <a:t>, Civil Action No. 16-2919. Under the </a:t>
            </a:r>
            <a:r>
              <a:rPr lang="en-US" sz="1200" b="0" i="1" kern="1200" dirty="0">
                <a:solidFill>
                  <a:schemeClr val="tx1"/>
                </a:solidFill>
                <a:effectLst/>
                <a:latin typeface="+mn-lt"/>
                <a:ea typeface="+mn-ea"/>
                <a:cs typeface="+mn-cs"/>
              </a:rPr>
              <a:t>qui tam</a:t>
            </a:r>
            <a:r>
              <a:rPr lang="en-US" sz="1200" b="0" i="0" kern="1200" dirty="0">
                <a:solidFill>
                  <a:schemeClr val="tx1"/>
                </a:solidFill>
                <a:effectLst/>
                <a:latin typeface="+mn-lt"/>
                <a:ea typeface="+mn-ea"/>
                <a:cs typeface="+mn-cs"/>
              </a:rPr>
              <a:t> or whistleblower provisions of the False Claims Act, lawsuits like this one may be brought on behalf of the United States and the relator, here CTA, shares in any recovery by the government. The False Claims Act also permits the government to intervene and take over the lawsuit, as it did in this case. The relator was represented in this case by John Manfredonia of Manfredonia Law Offices, LLC and Joseph F. Bouvier of Mattioni, LTD. “We thank the relator and the relator’s counsel for bringing this issue to the government’s attention. Detecting fraud in government contracting is much easier when we have the cooperation of prime contractors like CTA” said Williams. The whistleblower in this case, CTA, will receive $101,054.11 as its share of the recovery.</a:t>
            </a:r>
          </a:p>
          <a:p>
            <a:r>
              <a:rPr lang="en-US" sz="1200" b="0" i="0" kern="1200" dirty="0">
                <a:solidFill>
                  <a:schemeClr val="tx1"/>
                </a:solidFill>
                <a:effectLst/>
                <a:latin typeface="+mn-lt"/>
                <a:ea typeface="+mn-ea"/>
                <a:cs typeface="+mn-cs"/>
              </a:rPr>
              <a:t>This matter was investigated by the United States Department of Veterans Affairs Office of the Inspector General and the United States Department of Labor Office of the Inspector General. For the U.S. Attorney’s Office, the investigation and settlement were handled by Assistant U.S. Attorney Veronica J. Finkelstein, Auditor Dawn Wiggins, and Investigator Jeffrey R. Braun.</a:t>
            </a:r>
          </a:p>
          <a:p>
            <a:r>
              <a:rPr lang="en-US" sz="1200" b="0" i="0" kern="1200" dirty="0">
                <a:solidFill>
                  <a:schemeClr val="tx1"/>
                </a:solidFill>
                <a:effectLst/>
                <a:latin typeface="+mn-lt"/>
                <a:ea typeface="+mn-ea"/>
                <a:cs typeface="+mn-cs"/>
              </a:rPr>
              <a:t>The claims resolved by this settlement are allegations only and there has been no determination of liability.</a:t>
            </a:r>
          </a:p>
          <a:p>
            <a:endParaRPr lang="en-US" dirty="0"/>
          </a:p>
        </p:txBody>
      </p:sp>
      <p:sp>
        <p:nvSpPr>
          <p:cNvPr id="4" name="Slide Number Placeholder 3"/>
          <p:cNvSpPr>
            <a:spLocks noGrp="1"/>
          </p:cNvSpPr>
          <p:nvPr>
            <p:ph type="sldNum" sz="quarter" idx="5"/>
          </p:nvPr>
        </p:nvSpPr>
        <p:spPr/>
        <p:txBody>
          <a:bodyPr/>
          <a:lstStyle/>
          <a:p>
            <a:fld id="{46278F17-9ED2-4DD7-9DD0-1E9E190A0917}" type="slidenum">
              <a:rPr lang="en-US" smtClean="0"/>
              <a:t>38</a:t>
            </a:fld>
            <a:endParaRPr lang="en-US" dirty="0"/>
          </a:p>
        </p:txBody>
      </p:sp>
    </p:spTree>
    <p:extLst>
      <p:ext uri="{BB962C8B-B14F-4D97-AF65-F5344CB8AC3E}">
        <p14:creationId xmlns:p14="http://schemas.microsoft.com/office/powerpoint/2010/main" val="283590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278F17-9ED2-4DD7-9DD0-1E9E190A0917}" type="slidenum">
              <a:rPr lang="en-US" smtClean="0"/>
              <a:t>3</a:t>
            </a:fld>
            <a:endParaRPr lang="en-US" dirty="0"/>
          </a:p>
        </p:txBody>
      </p:sp>
    </p:spTree>
    <p:extLst>
      <p:ext uri="{BB962C8B-B14F-4D97-AF65-F5344CB8AC3E}">
        <p14:creationId xmlns:p14="http://schemas.microsoft.com/office/powerpoint/2010/main" val="169617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78F17-9ED2-4DD7-9DD0-1E9E190A0917}" type="slidenum">
              <a:rPr lang="en-US" smtClean="0"/>
              <a:t>4</a:t>
            </a:fld>
            <a:endParaRPr lang="en-US" dirty="0"/>
          </a:p>
        </p:txBody>
      </p:sp>
    </p:spTree>
    <p:extLst>
      <p:ext uri="{BB962C8B-B14F-4D97-AF65-F5344CB8AC3E}">
        <p14:creationId xmlns:p14="http://schemas.microsoft.com/office/powerpoint/2010/main" val="1080999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278F17-9ED2-4DD7-9DD0-1E9E190A0917}" type="slidenum">
              <a:rPr lang="en-US" smtClean="0"/>
              <a:t>5</a:t>
            </a:fld>
            <a:endParaRPr lang="en-US" dirty="0"/>
          </a:p>
        </p:txBody>
      </p:sp>
    </p:spTree>
    <p:extLst>
      <p:ext uri="{BB962C8B-B14F-4D97-AF65-F5344CB8AC3E}">
        <p14:creationId xmlns:p14="http://schemas.microsoft.com/office/powerpoint/2010/main" val="2479940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278F17-9ED2-4DD7-9DD0-1E9E190A0917}" type="slidenum">
              <a:rPr lang="en-US" smtClean="0"/>
              <a:t>6</a:t>
            </a:fld>
            <a:endParaRPr lang="en-US" dirty="0"/>
          </a:p>
        </p:txBody>
      </p:sp>
    </p:spTree>
    <p:extLst>
      <p:ext uri="{BB962C8B-B14F-4D97-AF65-F5344CB8AC3E}">
        <p14:creationId xmlns:p14="http://schemas.microsoft.com/office/powerpoint/2010/main" val="1057877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78F17-9ED2-4DD7-9DD0-1E9E190A0917}" type="slidenum">
              <a:rPr lang="en-US" smtClean="0"/>
              <a:t>23</a:t>
            </a:fld>
            <a:endParaRPr lang="en-US" dirty="0"/>
          </a:p>
        </p:txBody>
      </p:sp>
    </p:spTree>
    <p:extLst>
      <p:ext uri="{BB962C8B-B14F-4D97-AF65-F5344CB8AC3E}">
        <p14:creationId xmlns:p14="http://schemas.microsoft.com/office/powerpoint/2010/main" val="2073845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Dickson v. Forney Enterprises, Inc., 2021 WL 1536574 (EDVA April 19, 2021)</a:t>
            </a:r>
          </a:p>
          <a:p>
            <a:r>
              <a:rPr lang="en-US" dirty="0"/>
              <a:t>A&amp;C Construction &amp; Installation Co., v. Zurich American Insurance Co., 963 F.3d 705 (7th Cir. June 30, 2020). </a:t>
            </a:r>
          </a:p>
          <a:p>
            <a:endParaRPr lang="en-US" dirty="0"/>
          </a:p>
        </p:txBody>
      </p:sp>
      <p:sp>
        <p:nvSpPr>
          <p:cNvPr id="4" name="Slide Number Placeholder 3"/>
          <p:cNvSpPr>
            <a:spLocks noGrp="1"/>
          </p:cNvSpPr>
          <p:nvPr>
            <p:ph type="sldNum" sz="quarter" idx="5"/>
          </p:nvPr>
        </p:nvSpPr>
        <p:spPr/>
        <p:txBody>
          <a:bodyPr/>
          <a:lstStyle/>
          <a:p>
            <a:fld id="{46278F17-9ED2-4DD7-9DD0-1E9E190A0917}" type="slidenum">
              <a:rPr lang="en-US" smtClean="0"/>
              <a:t>24</a:t>
            </a:fld>
            <a:endParaRPr lang="en-US" dirty="0"/>
          </a:p>
        </p:txBody>
      </p:sp>
    </p:spTree>
    <p:extLst>
      <p:ext uri="{BB962C8B-B14F-4D97-AF65-F5344CB8AC3E}">
        <p14:creationId xmlns:p14="http://schemas.microsoft.com/office/powerpoint/2010/main" val="4040693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A false certification can be either:</a:t>
            </a:r>
          </a:p>
          <a:p>
            <a:pPr fontAlgn="base"/>
            <a:r>
              <a:rPr lang="en-US" sz="1200" b="1" i="0" kern="1200" dirty="0">
                <a:solidFill>
                  <a:schemeClr val="tx1"/>
                </a:solidFill>
                <a:effectLst/>
                <a:latin typeface="+mn-lt"/>
                <a:ea typeface="+mn-ea"/>
                <a:cs typeface="+mn-cs"/>
              </a:rPr>
              <a:t>An express false certification</a:t>
            </a:r>
            <a:r>
              <a:rPr lang="en-US" sz="1200" b="0" i="0" kern="1200" dirty="0">
                <a:solidFill>
                  <a:schemeClr val="tx1"/>
                </a:solidFill>
                <a:effectLst/>
                <a:latin typeface="+mn-lt"/>
                <a:ea typeface="+mn-ea"/>
                <a:cs typeface="+mn-cs"/>
              </a:rPr>
              <a:t>. This occurs when a company that submits a claim expressly certified compliance with ancillary legal requirements, either accompanying the invoice for payment or at some other point.</a:t>
            </a:r>
          </a:p>
          <a:p>
            <a:pPr fontAlgn="base"/>
            <a:r>
              <a:rPr lang="en-US" sz="1200" b="1" i="0" kern="1200" dirty="0">
                <a:solidFill>
                  <a:schemeClr val="tx1"/>
                </a:solidFill>
                <a:effectLst/>
                <a:latin typeface="+mn-lt"/>
                <a:ea typeface="+mn-ea"/>
                <a:cs typeface="+mn-cs"/>
              </a:rPr>
              <a:t>An implied false certification</a:t>
            </a:r>
            <a:r>
              <a:rPr lang="en-US" sz="1200" b="0" i="0" kern="1200" dirty="0">
                <a:solidFill>
                  <a:schemeClr val="tx1"/>
                </a:solidFill>
                <a:effectLst/>
                <a:latin typeface="+mn-lt"/>
                <a:ea typeface="+mn-ea"/>
                <a:cs typeface="+mn-cs"/>
              </a:rPr>
              <a:t>. This is based on the theory that a company implicitly certifies that it complied with the relevant ancillary requirements each time it submits an invoice to the government for any work performed or product delivered, even if it made no express certification of compliance</a:t>
            </a:r>
          </a:p>
          <a:p>
            <a:endParaRPr lang="en-US" dirty="0"/>
          </a:p>
          <a:p>
            <a:r>
              <a:rPr lang="en-US" dirty="0"/>
              <a:t>https://www.justice.gov/usao-edpa/pr/subcontractor-agrees-pay-united-states-500k-damages-after-failing-pay-prevailing-wages</a:t>
            </a:r>
          </a:p>
          <a:p>
            <a:r>
              <a:rPr lang="en-US" sz="1200" b="1" kern="1200" dirty="0">
                <a:solidFill>
                  <a:schemeClr val="tx1"/>
                </a:solidFill>
                <a:effectLst/>
                <a:latin typeface="+mn-lt"/>
                <a:ea typeface="+mn-ea"/>
                <a:cs typeface="+mn-cs"/>
              </a:rPr>
              <a:t>Subcontractor Agrees to Pay the United States $500k+ in Damages After Failing to Pay Prevailing Wages on VA Construction Projects</a:t>
            </a:r>
          </a:p>
          <a:p>
            <a:r>
              <a:rPr lang="en-US" sz="1200" b="0" i="0" kern="1200" dirty="0">
                <a:solidFill>
                  <a:schemeClr val="tx1"/>
                </a:solidFill>
                <a:effectLst/>
                <a:latin typeface="+mn-lt"/>
                <a:ea typeface="+mn-ea"/>
                <a:cs typeface="+mn-cs"/>
              </a:rPr>
              <a:t>PHILADELPHIA – Acting United States Attorney Jennifer Arbittier Williams announced that S.A. Taylor, LLC (“S.A. Taylor”) has agreed to settle claims under the False Claims Act and to pay $561,411.72 based on allegations that the company caused the submission of falsified payroll records as part of two United States Department of Veterans Affairs (the “VA”) construction projects.</a:t>
            </a:r>
          </a:p>
          <a:p>
            <a:r>
              <a:rPr lang="en-US" sz="1200" b="0" i="0" kern="1200" dirty="0">
                <a:solidFill>
                  <a:schemeClr val="tx1"/>
                </a:solidFill>
                <a:effectLst/>
                <a:latin typeface="+mn-lt"/>
                <a:ea typeface="+mn-ea"/>
                <a:cs typeface="+mn-cs"/>
              </a:rPr>
              <a:t>S.A. Taylor, a Virginia-based construction company, bid on and was awarded subcontracts to work on two VA construction projects under prime contractor, CTA, I, LLC. Because the construction work was performed for the federal government, all contractors and subcontractors were required, by law, to pay their workers prevailing wages. At the time, the prevailing wage was between $57 to $91.50 per hour, depending on the worker’s classification.</a:t>
            </a:r>
          </a:p>
          <a:p>
            <a:r>
              <a:rPr lang="en-US" sz="1200" b="0" i="0" kern="1200" dirty="0">
                <a:solidFill>
                  <a:schemeClr val="tx1"/>
                </a:solidFill>
                <a:effectLst/>
                <a:latin typeface="+mn-lt"/>
                <a:ea typeface="+mn-ea"/>
                <a:cs typeface="+mn-cs"/>
              </a:rPr>
              <a:t>The government contends that S.A. Taylor paid its workers significantly less than the prevailing wage, but that it submitted falsified payroll records to make it seem as if the prevailing wage had been paid. CTA, unaware of the falsity, submitted the payroll to the VA which, in turn, reimbursed S.A. Taylor. Under this scheme, S.A. Taylor pocketed the difference while its workers were shorted wages they were legally due. CTA discovered the falsity during a subsequent arbitration when S.A. Taylor produced two sets of payroll records—one showing the prevailing wages which should have been paid and one showing the actual, lower wages which had actually been paid.</a:t>
            </a:r>
          </a:p>
          <a:p>
            <a:r>
              <a:rPr lang="en-US" sz="1200" b="0" i="0" kern="1200" dirty="0">
                <a:solidFill>
                  <a:schemeClr val="tx1"/>
                </a:solidFill>
                <a:effectLst/>
                <a:latin typeface="+mn-lt"/>
                <a:ea typeface="+mn-ea"/>
                <a:cs typeface="+mn-cs"/>
              </a:rPr>
              <a:t>“The underlying False Claims Act lawsuit alleges that S.A. Taylor deliberately exploited its own workers despite a federal law guaranteeing those workers a prevailing wage,” said Acting U.S. Attorney Williams. “Today’s settlement reflects the reality that individuals and entities that exploit workers will be held accountable by the government.” </a:t>
            </a:r>
          </a:p>
          <a:p>
            <a:r>
              <a:rPr lang="en-US" sz="1200" b="0" i="0" kern="1200" dirty="0">
                <a:solidFill>
                  <a:schemeClr val="tx1"/>
                </a:solidFill>
                <a:effectLst/>
                <a:latin typeface="+mn-lt"/>
                <a:ea typeface="+mn-ea"/>
                <a:cs typeface="+mn-cs"/>
              </a:rPr>
              <a:t>“Today’s civil settlement reflects the VA OIG’s commitment to maintaining the integrity of VA’s construction contracts and ensuring full compliance with the law,” said Christopher Algieri, Special Agent in Charge of the VA Office of Inspector General’s Northeast Field Office. “We thank the U.S. Attorney’s Office and our law enforcement partners for their vital role in achieving this investigation’s successful outcome.” </a:t>
            </a:r>
          </a:p>
          <a:p>
            <a:r>
              <a:rPr lang="en-US" sz="1200" b="0" i="0" kern="1200" dirty="0">
                <a:solidFill>
                  <a:schemeClr val="tx1"/>
                </a:solidFill>
                <a:effectLst/>
                <a:latin typeface="+mn-lt"/>
                <a:ea typeface="+mn-ea"/>
                <a:cs typeface="+mn-cs"/>
              </a:rPr>
              <a:t>“This case is a great example of the OIG’s work with its law enforcement partners to actively investigate fraud involving federal contracts. We will continue to work with our law enforcement partners to protect the integrity of DOL programs and to ensure workers are paid proper wages for the work they perform,” said Acting Special Agent-in-Charge, Jonathan Mellone, Philadelphia Region, U.S. Department of Labor, Office of Inspector General.</a:t>
            </a:r>
          </a:p>
          <a:p>
            <a:r>
              <a:rPr lang="en-US" sz="1200" b="0" i="0" kern="1200" dirty="0">
                <a:solidFill>
                  <a:schemeClr val="tx1"/>
                </a:solidFill>
                <a:effectLst/>
                <a:latin typeface="+mn-lt"/>
                <a:ea typeface="+mn-ea"/>
                <a:cs typeface="+mn-cs"/>
              </a:rPr>
              <a:t>This settlement resolved a lawsuit filed under the False Claims Act in the U.S. District Court for the Eastern District of Pennsylvania captioned </a:t>
            </a:r>
            <a:r>
              <a:rPr lang="en-US" sz="1200" b="0" i="1" kern="1200" dirty="0">
                <a:solidFill>
                  <a:schemeClr val="tx1"/>
                </a:solidFill>
                <a:effectLst/>
                <a:latin typeface="+mn-lt"/>
                <a:ea typeface="+mn-ea"/>
                <a:cs typeface="+mn-cs"/>
              </a:rPr>
              <a:t>United States ex rel. CTA, I, LLC v. S.A. Taylor, LLC and Scott Taylor</a:t>
            </a:r>
            <a:r>
              <a:rPr lang="en-US" sz="1200" b="0" i="0" kern="1200" dirty="0">
                <a:solidFill>
                  <a:schemeClr val="tx1"/>
                </a:solidFill>
                <a:effectLst/>
                <a:latin typeface="+mn-lt"/>
                <a:ea typeface="+mn-ea"/>
                <a:cs typeface="+mn-cs"/>
              </a:rPr>
              <a:t>, Civil Action No. 16-2919. Under the </a:t>
            </a:r>
            <a:r>
              <a:rPr lang="en-US" sz="1200" b="0" i="1" kern="1200" dirty="0">
                <a:solidFill>
                  <a:schemeClr val="tx1"/>
                </a:solidFill>
                <a:effectLst/>
                <a:latin typeface="+mn-lt"/>
                <a:ea typeface="+mn-ea"/>
                <a:cs typeface="+mn-cs"/>
              </a:rPr>
              <a:t>qui tam</a:t>
            </a:r>
            <a:r>
              <a:rPr lang="en-US" sz="1200" b="0" i="0" kern="1200" dirty="0">
                <a:solidFill>
                  <a:schemeClr val="tx1"/>
                </a:solidFill>
                <a:effectLst/>
                <a:latin typeface="+mn-lt"/>
                <a:ea typeface="+mn-ea"/>
                <a:cs typeface="+mn-cs"/>
              </a:rPr>
              <a:t> or whistleblower provisions of the False Claims Act, lawsuits like this one may be brought on behalf of the United States and the relator, here CTA, shares in any recovery by the government. The False Claims Act also permits the government to intervene and take over the lawsuit, as it did in this case. The relator was represented in this case by John Manfredonia of Manfredonia Law Offices, LLC and Joseph F. Bouvier of Mattioni, LTD. “We thank the relator and the relator’s counsel for bringing this issue to the government’s attention. Detecting fraud in government contracting is much easier when we have the cooperation of prime contractors like CTA” said Williams. The whistleblower in this case, CTA, will receive $101,054.11 as its share of the recovery.</a:t>
            </a:r>
          </a:p>
          <a:p>
            <a:r>
              <a:rPr lang="en-US" sz="1200" b="0" i="0" kern="1200" dirty="0">
                <a:solidFill>
                  <a:schemeClr val="tx1"/>
                </a:solidFill>
                <a:effectLst/>
                <a:latin typeface="+mn-lt"/>
                <a:ea typeface="+mn-ea"/>
                <a:cs typeface="+mn-cs"/>
              </a:rPr>
              <a:t>This matter was investigated by the United States Department of Veterans Affairs Office of the Inspector General and the United States Department of Labor Office of the Inspector General. For the U.S. Attorney’s Office, the investigation and settlement were handled by Assistant U.S. Attorney Veronica J. Finkelstein, Auditor Dawn Wiggins, and Investigator Jeffrey R. Braun.</a:t>
            </a:r>
          </a:p>
          <a:p>
            <a:r>
              <a:rPr lang="en-US" sz="1200" b="0" i="0" kern="1200" dirty="0">
                <a:solidFill>
                  <a:schemeClr val="tx1"/>
                </a:solidFill>
                <a:effectLst/>
                <a:latin typeface="+mn-lt"/>
                <a:ea typeface="+mn-ea"/>
                <a:cs typeface="+mn-cs"/>
              </a:rPr>
              <a:t>The claims resolved by this settlement are allegations only and there has been no determination of liability.</a:t>
            </a:r>
          </a:p>
          <a:p>
            <a:endParaRPr lang="en-US" dirty="0"/>
          </a:p>
        </p:txBody>
      </p:sp>
      <p:sp>
        <p:nvSpPr>
          <p:cNvPr id="4" name="Slide Number Placeholder 3"/>
          <p:cNvSpPr>
            <a:spLocks noGrp="1"/>
          </p:cNvSpPr>
          <p:nvPr>
            <p:ph type="sldNum" sz="quarter" idx="5"/>
          </p:nvPr>
        </p:nvSpPr>
        <p:spPr/>
        <p:txBody>
          <a:bodyPr/>
          <a:lstStyle/>
          <a:p>
            <a:fld id="{46278F17-9ED2-4DD7-9DD0-1E9E190A0917}" type="slidenum">
              <a:rPr lang="en-US" smtClean="0"/>
              <a:t>35</a:t>
            </a:fld>
            <a:endParaRPr lang="en-US" dirty="0"/>
          </a:p>
        </p:txBody>
      </p:sp>
    </p:spTree>
    <p:extLst>
      <p:ext uri="{BB962C8B-B14F-4D97-AF65-F5344CB8AC3E}">
        <p14:creationId xmlns:p14="http://schemas.microsoft.com/office/powerpoint/2010/main" val="2898061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A false certification can be either:</a:t>
            </a:r>
          </a:p>
          <a:p>
            <a:pPr fontAlgn="base"/>
            <a:r>
              <a:rPr lang="en-US" sz="1200" b="1" i="0" kern="1200" dirty="0">
                <a:solidFill>
                  <a:schemeClr val="tx1"/>
                </a:solidFill>
                <a:effectLst/>
                <a:latin typeface="+mn-lt"/>
                <a:ea typeface="+mn-ea"/>
                <a:cs typeface="+mn-cs"/>
              </a:rPr>
              <a:t>An express false certification</a:t>
            </a:r>
            <a:r>
              <a:rPr lang="en-US" sz="1200" b="0" i="0" kern="1200" dirty="0">
                <a:solidFill>
                  <a:schemeClr val="tx1"/>
                </a:solidFill>
                <a:effectLst/>
                <a:latin typeface="+mn-lt"/>
                <a:ea typeface="+mn-ea"/>
                <a:cs typeface="+mn-cs"/>
              </a:rPr>
              <a:t>. This occurs when a company that submits a claim expressly certified compliance with ancillary legal requirements, either accompanying the invoice for payment or at some other point.</a:t>
            </a:r>
          </a:p>
          <a:p>
            <a:pPr fontAlgn="base"/>
            <a:r>
              <a:rPr lang="en-US" sz="1200" b="1" i="0" kern="1200" dirty="0">
                <a:solidFill>
                  <a:schemeClr val="tx1"/>
                </a:solidFill>
                <a:effectLst/>
                <a:latin typeface="+mn-lt"/>
                <a:ea typeface="+mn-ea"/>
                <a:cs typeface="+mn-cs"/>
              </a:rPr>
              <a:t>An implied false certification</a:t>
            </a:r>
            <a:r>
              <a:rPr lang="en-US" sz="1200" b="0" i="0" kern="1200" dirty="0">
                <a:solidFill>
                  <a:schemeClr val="tx1"/>
                </a:solidFill>
                <a:effectLst/>
                <a:latin typeface="+mn-lt"/>
                <a:ea typeface="+mn-ea"/>
                <a:cs typeface="+mn-cs"/>
              </a:rPr>
              <a:t>. This is based on the theory that a company implicitly certifies that it complied with the relevant ancillary requirements each time it submits an invoice to the government for any work performed or product delivered, even if it made no express certification of compliance</a:t>
            </a:r>
          </a:p>
          <a:p>
            <a:endParaRPr lang="en-US" dirty="0"/>
          </a:p>
          <a:p>
            <a:r>
              <a:rPr lang="en-US" dirty="0"/>
              <a:t>https://www.justice.gov/usao-edpa/pr/subcontractor-agrees-pay-united-states-500k-damages-after-failing-pay-prevailing-wages</a:t>
            </a:r>
          </a:p>
          <a:p>
            <a:r>
              <a:rPr lang="en-US" sz="1200" b="1" kern="1200" dirty="0">
                <a:solidFill>
                  <a:schemeClr val="tx1"/>
                </a:solidFill>
                <a:effectLst/>
                <a:latin typeface="+mn-lt"/>
                <a:ea typeface="+mn-ea"/>
                <a:cs typeface="+mn-cs"/>
              </a:rPr>
              <a:t>Subcontractor Agrees to Pay the United States $500k+ in Damages After Failing to Pay Prevailing Wages on VA Construction Projects</a:t>
            </a:r>
          </a:p>
          <a:p>
            <a:r>
              <a:rPr lang="en-US" sz="1200" b="0" i="0" kern="1200" dirty="0">
                <a:solidFill>
                  <a:schemeClr val="tx1"/>
                </a:solidFill>
                <a:effectLst/>
                <a:latin typeface="+mn-lt"/>
                <a:ea typeface="+mn-ea"/>
                <a:cs typeface="+mn-cs"/>
              </a:rPr>
              <a:t>PHILADELPHIA – Acting United States Attorney Jennifer Arbittier Williams announced that S.A. Taylor, LLC (“S.A. Taylor”) has agreed to settle claims under the False Claims Act and to pay $561,411.72 based on allegations that the company caused the submission of falsified payroll records as part of two United States Department of Veterans Affairs (the “VA”) construction projects.</a:t>
            </a:r>
          </a:p>
          <a:p>
            <a:r>
              <a:rPr lang="en-US" sz="1200" b="0" i="0" kern="1200" dirty="0">
                <a:solidFill>
                  <a:schemeClr val="tx1"/>
                </a:solidFill>
                <a:effectLst/>
                <a:latin typeface="+mn-lt"/>
                <a:ea typeface="+mn-ea"/>
                <a:cs typeface="+mn-cs"/>
              </a:rPr>
              <a:t>S.A. Taylor, a Virginia-based construction company, bid on and was awarded subcontracts to work on two VA construction projects under prime contractor, CTA, I, LLC. Because the construction work was performed for the federal government, all contractors and subcontractors were required, by law, to pay their workers prevailing wages. At the time, the prevailing wage was between $57 to $91.50 per hour, depending on the worker’s classification.</a:t>
            </a:r>
          </a:p>
          <a:p>
            <a:r>
              <a:rPr lang="en-US" sz="1200" b="0" i="0" kern="1200" dirty="0">
                <a:solidFill>
                  <a:schemeClr val="tx1"/>
                </a:solidFill>
                <a:effectLst/>
                <a:latin typeface="+mn-lt"/>
                <a:ea typeface="+mn-ea"/>
                <a:cs typeface="+mn-cs"/>
              </a:rPr>
              <a:t>The government contends that S.A. Taylor paid its workers significantly less than the prevailing wage, but that it submitted falsified payroll records to make it seem as if the prevailing wage had been paid. CTA, unaware of the falsity, submitted the payroll to the VA which, in turn, reimbursed S.A. Taylor. Under this scheme, S.A. Taylor pocketed the difference while its workers were shorted wages they were legally due. CTA discovered the falsity during a subsequent arbitration when S.A. Taylor produced two sets of payroll records—one showing the prevailing wages which should have been paid and one showing the actual, lower wages which had actually been paid.</a:t>
            </a:r>
          </a:p>
          <a:p>
            <a:r>
              <a:rPr lang="en-US" sz="1200" b="0" i="0" kern="1200" dirty="0">
                <a:solidFill>
                  <a:schemeClr val="tx1"/>
                </a:solidFill>
                <a:effectLst/>
                <a:latin typeface="+mn-lt"/>
                <a:ea typeface="+mn-ea"/>
                <a:cs typeface="+mn-cs"/>
              </a:rPr>
              <a:t>“The underlying False Claims Act lawsuit alleges that S.A. Taylor deliberately exploited its own workers despite a federal law guaranteeing those workers a prevailing wage,” said Acting U.S. Attorney Williams. “Today’s settlement reflects the reality that individuals and entities that exploit workers will be held accountable by the government.” </a:t>
            </a:r>
          </a:p>
          <a:p>
            <a:r>
              <a:rPr lang="en-US" sz="1200" b="0" i="0" kern="1200" dirty="0">
                <a:solidFill>
                  <a:schemeClr val="tx1"/>
                </a:solidFill>
                <a:effectLst/>
                <a:latin typeface="+mn-lt"/>
                <a:ea typeface="+mn-ea"/>
                <a:cs typeface="+mn-cs"/>
              </a:rPr>
              <a:t>“Today’s civil settlement reflects the VA OIG’s commitment to maintaining the integrity of VA’s construction contracts and ensuring full compliance with the law,” said Christopher Algieri, Special Agent in Charge of the VA Office of Inspector General’s Northeast Field Office. “We thank the U.S. Attorney’s Office and our law enforcement partners for their vital role in achieving this investigation’s successful outcome.” </a:t>
            </a:r>
          </a:p>
          <a:p>
            <a:r>
              <a:rPr lang="en-US" sz="1200" b="0" i="0" kern="1200" dirty="0">
                <a:solidFill>
                  <a:schemeClr val="tx1"/>
                </a:solidFill>
                <a:effectLst/>
                <a:latin typeface="+mn-lt"/>
                <a:ea typeface="+mn-ea"/>
                <a:cs typeface="+mn-cs"/>
              </a:rPr>
              <a:t>“This case is a great example of the OIG’s work with its law enforcement partners to actively investigate fraud involving federal contracts. We will continue to work with our law enforcement partners to protect the integrity of DOL programs and to ensure workers are paid proper wages for the work they perform,” said Acting Special Agent-in-Charge, Jonathan Mellone, Philadelphia Region, U.S. Department of Labor, Office of Inspector General.</a:t>
            </a:r>
          </a:p>
          <a:p>
            <a:r>
              <a:rPr lang="en-US" sz="1200" b="0" i="0" kern="1200" dirty="0">
                <a:solidFill>
                  <a:schemeClr val="tx1"/>
                </a:solidFill>
                <a:effectLst/>
                <a:latin typeface="+mn-lt"/>
                <a:ea typeface="+mn-ea"/>
                <a:cs typeface="+mn-cs"/>
              </a:rPr>
              <a:t>This settlement resolved a lawsuit filed under the False Claims Act in the U.S. District Court for the Eastern District of Pennsylvania captioned </a:t>
            </a:r>
            <a:r>
              <a:rPr lang="en-US" sz="1200" b="0" i="1" kern="1200" dirty="0">
                <a:solidFill>
                  <a:schemeClr val="tx1"/>
                </a:solidFill>
                <a:effectLst/>
                <a:latin typeface="+mn-lt"/>
                <a:ea typeface="+mn-ea"/>
                <a:cs typeface="+mn-cs"/>
              </a:rPr>
              <a:t>United States ex rel. CTA, I, LLC v. S.A. Taylor, LLC and Scott Taylor</a:t>
            </a:r>
            <a:r>
              <a:rPr lang="en-US" sz="1200" b="0" i="0" kern="1200" dirty="0">
                <a:solidFill>
                  <a:schemeClr val="tx1"/>
                </a:solidFill>
                <a:effectLst/>
                <a:latin typeface="+mn-lt"/>
                <a:ea typeface="+mn-ea"/>
                <a:cs typeface="+mn-cs"/>
              </a:rPr>
              <a:t>, Civil Action No. 16-2919. Under the </a:t>
            </a:r>
            <a:r>
              <a:rPr lang="en-US" sz="1200" b="0" i="1" kern="1200" dirty="0">
                <a:solidFill>
                  <a:schemeClr val="tx1"/>
                </a:solidFill>
                <a:effectLst/>
                <a:latin typeface="+mn-lt"/>
                <a:ea typeface="+mn-ea"/>
                <a:cs typeface="+mn-cs"/>
              </a:rPr>
              <a:t>qui tam</a:t>
            </a:r>
            <a:r>
              <a:rPr lang="en-US" sz="1200" b="0" i="0" kern="1200" dirty="0">
                <a:solidFill>
                  <a:schemeClr val="tx1"/>
                </a:solidFill>
                <a:effectLst/>
                <a:latin typeface="+mn-lt"/>
                <a:ea typeface="+mn-ea"/>
                <a:cs typeface="+mn-cs"/>
              </a:rPr>
              <a:t> or whistleblower provisions of the False Claims Act, lawsuits like this one may be brought on behalf of the United States and the relator, here CTA, shares in any recovery by the government. The False Claims Act also permits the government to intervene and take over the lawsuit, as it did in this case. The relator was represented in this case by John Manfredonia of Manfredonia Law Offices, LLC and Joseph F. Bouvier of Mattioni, LTD. “We thank the relator and the relator’s counsel for bringing this issue to the government’s attention. Detecting fraud in government contracting is much easier when we have the cooperation of prime contractors like CTA” said Williams. The whistleblower in this case, CTA, will receive $101,054.11 as its share of the recovery.</a:t>
            </a:r>
          </a:p>
          <a:p>
            <a:r>
              <a:rPr lang="en-US" sz="1200" b="0" i="0" kern="1200" dirty="0">
                <a:solidFill>
                  <a:schemeClr val="tx1"/>
                </a:solidFill>
                <a:effectLst/>
                <a:latin typeface="+mn-lt"/>
                <a:ea typeface="+mn-ea"/>
                <a:cs typeface="+mn-cs"/>
              </a:rPr>
              <a:t>This matter was investigated by the United States Department of Veterans Affairs Office of the Inspector General and the United States Department of Labor Office of the Inspector General. For the U.S. Attorney’s Office, the investigation and settlement were handled by Assistant U.S. Attorney Veronica J. Finkelstein, Auditor Dawn Wiggins, and Investigator Jeffrey R. Braun.</a:t>
            </a:r>
          </a:p>
          <a:p>
            <a:r>
              <a:rPr lang="en-US" sz="1200" b="0" i="0" kern="1200" dirty="0">
                <a:solidFill>
                  <a:schemeClr val="tx1"/>
                </a:solidFill>
                <a:effectLst/>
                <a:latin typeface="+mn-lt"/>
                <a:ea typeface="+mn-ea"/>
                <a:cs typeface="+mn-cs"/>
              </a:rPr>
              <a:t>The claims resolved by this settlement are allegations only and there has been no determination of liability.</a:t>
            </a:r>
          </a:p>
          <a:p>
            <a:endParaRPr lang="en-US" dirty="0"/>
          </a:p>
        </p:txBody>
      </p:sp>
      <p:sp>
        <p:nvSpPr>
          <p:cNvPr id="4" name="Slide Number Placeholder 3"/>
          <p:cNvSpPr>
            <a:spLocks noGrp="1"/>
          </p:cNvSpPr>
          <p:nvPr>
            <p:ph type="sldNum" sz="quarter" idx="5"/>
          </p:nvPr>
        </p:nvSpPr>
        <p:spPr/>
        <p:txBody>
          <a:bodyPr/>
          <a:lstStyle/>
          <a:p>
            <a:fld id="{46278F17-9ED2-4DD7-9DD0-1E9E190A0917}" type="slidenum">
              <a:rPr lang="en-US" smtClean="0"/>
              <a:t>36</a:t>
            </a:fld>
            <a:endParaRPr lang="en-US" dirty="0"/>
          </a:p>
        </p:txBody>
      </p:sp>
    </p:spTree>
    <p:extLst>
      <p:ext uri="{BB962C8B-B14F-4D97-AF65-F5344CB8AC3E}">
        <p14:creationId xmlns:p14="http://schemas.microsoft.com/office/powerpoint/2010/main" val="1400142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5998"/>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399"/>
            </a:lvl1pPr>
            <a:lvl2pPr marL="457068" indent="0" algn="ctr">
              <a:buNone/>
              <a:defRPr sz="1999"/>
            </a:lvl2pPr>
            <a:lvl3pPr marL="914136" indent="0" algn="ctr">
              <a:buNone/>
              <a:defRPr sz="1799"/>
            </a:lvl3pPr>
            <a:lvl4pPr marL="1371204" indent="0" algn="ctr">
              <a:buNone/>
              <a:defRPr sz="1600"/>
            </a:lvl4pPr>
            <a:lvl5pPr marL="1828272" indent="0" algn="ctr">
              <a:buNone/>
              <a:defRPr sz="1600"/>
            </a:lvl5pPr>
            <a:lvl6pPr marL="2285340" indent="0" algn="ctr">
              <a:buNone/>
              <a:defRPr sz="1600"/>
            </a:lvl6pPr>
            <a:lvl7pPr marL="2742407" indent="0" algn="ctr">
              <a:buNone/>
              <a:defRPr sz="1600"/>
            </a:lvl7pPr>
            <a:lvl8pPr marL="3199476" indent="0" algn="ctr">
              <a:buNone/>
              <a:defRPr sz="1600"/>
            </a:lvl8pPr>
            <a:lvl9pPr marL="3656544"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71998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83699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6/13/23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60758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 AK - Title Slide 3">
    <p:spTree>
      <p:nvGrpSpPr>
        <p:cNvPr id="1" name=""/>
        <p:cNvGrpSpPr/>
        <p:nvPr/>
      </p:nvGrpSpPr>
      <p:grpSpPr>
        <a:xfrm>
          <a:off x="0" y="0"/>
          <a:ext cx="0" cy="0"/>
          <a:chOff x="0" y="0"/>
          <a:chExt cx="0" cy="0"/>
        </a:xfrm>
      </p:grpSpPr>
      <p:pic>
        <p:nvPicPr>
          <p:cNvPr id="14" name="Picture 13" descr="A deer on a grassy hill with mountains in the background&#10;&#10;Description automatically generated with medium confidence">
            <a:extLst>
              <a:ext uri="{FF2B5EF4-FFF2-40B4-BE49-F238E27FC236}">
                <a16:creationId xmlns:a16="http://schemas.microsoft.com/office/drawing/2014/main" id="{31457E05-F134-2C4D-49B7-AC31A174C38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0" y="0"/>
            <a:ext cx="12192000" cy="5056022"/>
          </a:xfrm>
          <a:prstGeom prst="rect">
            <a:avLst/>
          </a:prstGeom>
        </p:spPr>
      </p:pic>
      <p:pic>
        <p:nvPicPr>
          <p:cNvPr id="20" name="Picture 19" descr="A picture containing text, clipart&#10;&#10;Description automatically generated">
            <a:extLst>
              <a:ext uri="{FF2B5EF4-FFF2-40B4-BE49-F238E27FC236}">
                <a16:creationId xmlns:a16="http://schemas.microsoft.com/office/drawing/2014/main" id="{060C1B80-1FEC-3814-3A57-1DFCF2CFC63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22151" y="1725562"/>
            <a:ext cx="6968279" cy="2306786"/>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59C26641-4A8F-4B1C-3CEE-D509D798AA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31220" y="927710"/>
            <a:ext cx="4924793" cy="797852"/>
          </a:xfrm>
          <a:prstGeom prst="rect">
            <a:avLst/>
          </a:prstGeom>
        </p:spPr>
      </p:pic>
      <p:sp>
        <p:nvSpPr>
          <p:cNvPr id="2" name="Text Placeholder 15">
            <a:extLst>
              <a:ext uri="{FF2B5EF4-FFF2-40B4-BE49-F238E27FC236}">
                <a16:creationId xmlns:a16="http://schemas.microsoft.com/office/drawing/2014/main" id="{10D72499-FD32-C71C-FEF6-6E17C3016C94}"/>
              </a:ext>
            </a:extLst>
          </p:cNvPr>
          <p:cNvSpPr>
            <a:spLocks noGrp="1"/>
          </p:cNvSpPr>
          <p:nvPr>
            <p:ph type="body" sz="quarter" idx="10" hasCustomPrompt="1"/>
          </p:nvPr>
        </p:nvSpPr>
        <p:spPr>
          <a:xfrm>
            <a:off x="557331" y="5382136"/>
            <a:ext cx="11077339" cy="465691"/>
          </a:xfrm>
          <a:prstGeom prst="rect">
            <a:avLst/>
          </a:prstGeom>
        </p:spPr>
        <p:txBody>
          <a:bodyPr>
            <a:noAutofit/>
          </a:bodyPr>
          <a:lstStyle>
            <a:lvl1pPr marL="0" indent="0" algn="ctr">
              <a:buNone/>
              <a:defRPr sz="3300" b="1">
                <a:solidFill>
                  <a:srgbClr val="2A347A"/>
                </a:solidFill>
                <a:latin typeface="Georgia" panose="02040502050405020303" pitchFamily="18" charset="0"/>
                <a:ea typeface="Verdana" panose="020B0604030504040204" pitchFamily="34" charset="0"/>
                <a:cs typeface="Calibri" panose="020F0502020204030204" pitchFamily="34" charset="0"/>
              </a:defRPr>
            </a:lvl1pPr>
          </a:lstStyle>
          <a:p>
            <a:pPr lvl="0"/>
            <a:r>
              <a:rPr lang="en-US" dirty="0"/>
              <a:t>Presentation Title</a:t>
            </a:r>
          </a:p>
        </p:txBody>
      </p:sp>
      <p:sp>
        <p:nvSpPr>
          <p:cNvPr id="4" name="Text Placeholder 15">
            <a:extLst>
              <a:ext uri="{FF2B5EF4-FFF2-40B4-BE49-F238E27FC236}">
                <a16:creationId xmlns:a16="http://schemas.microsoft.com/office/drawing/2014/main" id="{945B1FD3-2696-0819-7862-3C545C3C92DD}"/>
              </a:ext>
            </a:extLst>
          </p:cNvPr>
          <p:cNvSpPr>
            <a:spLocks noGrp="1"/>
          </p:cNvSpPr>
          <p:nvPr>
            <p:ph type="body" sz="quarter" idx="11" hasCustomPrompt="1"/>
          </p:nvPr>
        </p:nvSpPr>
        <p:spPr>
          <a:xfrm>
            <a:off x="557331" y="5862681"/>
            <a:ext cx="11077339" cy="465691"/>
          </a:xfrm>
          <a:prstGeom prst="rect">
            <a:avLst/>
          </a:prstGeom>
        </p:spPr>
        <p:txBody>
          <a:bodyPr>
            <a:noAutofit/>
          </a:bodyPr>
          <a:lstStyle>
            <a:lvl1pPr marL="0" indent="0" algn="ctr">
              <a:buNone/>
              <a:defRPr sz="2300" b="0">
                <a:solidFill>
                  <a:srgbClr val="BABCBE"/>
                </a:solidFill>
                <a:latin typeface="Montserrat" pitchFamily="2" charset="77"/>
                <a:ea typeface="Verdana" panose="020B0604030504040204" pitchFamily="34" charset="0"/>
                <a:cs typeface="Calibri" panose="020F0502020204030204" pitchFamily="34" charset="0"/>
              </a:defRPr>
            </a:lvl1pPr>
          </a:lstStyle>
          <a:p>
            <a:pPr lvl="0"/>
            <a:r>
              <a:rPr lang="en-US" dirty="0"/>
              <a:t>Speaker Name(s)</a:t>
            </a:r>
          </a:p>
        </p:txBody>
      </p:sp>
      <p:sp>
        <p:nvSpPr>
          <p:cNvPr id="5" name="Rectangle 4">
            <a:extLst>
              <a:ext uri="{FF2B5EF4-FFF2-40B4-BE49-F238E27FC236}">
                <a16:creationId xmlns:a16="http://schemas.microsoft.com/office/drawing/2014/main" id="{E4F70347-DE59-5C72-2018-AA8F441207B0}"/>
              </a:ext>
            </a:extLst>
          </p:cNvPr>
          <p:cNvSpPr/>
          <p:nvPr userDrawn="1"/>
        </p:nvSpPr>
        <p:spPr>
          <a:xfrm>
            <a:off x="0" y="6403855"/>
            <a:ext cx="12192000" cy="109254"/>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747390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 AK - Mod/Speaker 1">
    <p:spTree>
      <p:nvGrpSpPr>
        <p:cNvPr id="1" name=""/>
        <p:cNvGrpSpPr/>
        <p:nvPr/>
      </p:nvGrpSpPr>
      <p:grpSpPr>
        <a:xfrm>
          <a:off x="0" y="0"/>
          <a:ext cx="0" cy="0"/>
          <a:chOff x="0" y="0"/>
          <a:chExt cx="0" cy="0"/>
        </a:xfrm>
      </p:grpSpPr>
      <p:sp>
        <p:nvSpPr>
          <p:cNvPr id="11" name="Text Placeholder 25">
            <a:extLst>
              <a:ext uri="{FF2B5EF4-FFF2-40B4-BE49-F238E27FC236}">
                <a16:creationId xmlns:a16="http://schemas.microsoft.com/office/drawing/2014/main" id="{5171A2E3-5546-CE4D-A1DF-E45B2844586E}"/>
              </a:ext>
            </a:extLst>
          </p:cNvPr>
          <p:cNvSpPr>
            <a:spLocks noGrp="1"/>
          </p:cNvSpPr>
          <p:nvPr>
            <p:ph type="body" sz="quarter" idx="12" hasCustomPrompt="1"/>
          </p:nvPr>
        </p:nvSpPr>
        <p:spPr>
          <a:xfrm>
            <a:off x="955008" y="2830331"/>
            <a:ext cx="5872983" cy="482785"/>
          </a:xfrm>
          <a:prstGeom prst="rect">
            <a:avLst/>
          </a:prstGeom>
        </p:spPr>
        <p:txBody>
          <a:bodyPr>
            <a:normAutofit/>
          </a:bodyPr>
          <a:lstStyle>
            <a:lvl1pPr marL="0" indent="0" algn="l">
              <a:buNone/>
              <a:defRPr sz="2500" b="1" i="0">
                <a:solidFill>
                  <a:schemeClr val="bg2">
                    <a:lumMod val="50000"/>
                    <a:alpha val="99000"/>
                  </a:schemeClr>
                </a:solidFill>
                <a:latin typeface="Montserrat" pitchFamily="2" charset="77"/>
              </a:defRPr>
            </a:lvl1pPr>
          </a:lstStyle>
          <a:p>
            <a:pPr lvl="0"/>
            <a:r>
              <a:rPr lang="en-US" dirty="0"/>
              <a:t>Name</a:t>
            </a:r>
          </a:p>
        </p:txBody>
      </p:sp>
      <p:sp>
        <p:nvSpPr>
          <p:cNvPr id="13" name="Text Placeholder 25">
            <a:extLst>
              <a:ext uri="{FF2B5EF4-FFF2-40B4-BE49-F238E27FC236}">
                <a16:creationId xmlns:a16="http://schemas.microsoft.com/office/drawing/2014/main" id="{0D5F8F4B-D340-884F-8A5F-94C32D17DE58}"/>
              </a:ext>
            </a:extLst>
          </p:cNvPr>
          <p:cNvSpPr>
            <a:spLocks noGrp="1"/>
          </p:cNvSpPr>
          <p:nvPr>
            <p:ph type="body" sz="quarter" idx="13" hasCustomPrompt="1"/>
          </p:nvPr>
        </p:nvSpPr>
        <p:spPr>
          <a:xfrm>
            <a:off x="955007" y="3268756"/>
            <a:ext cx="5872979" cy="482785"/>
          </a:xfrm>
          <a:prstGeom prst="rect">
            <a:avLst/>
          </a:prstGeom>
          <a:ln>
            <a:noFill/>
          </a:ln>
        </p:spPr>
        <p:txBody>
          <a:bodyPr>
            <a:normAutofit/>
          </a:bodyPr>
          <a:lstStyle>
            <a:lvl1pPr marL="0" indent="0" algn="l">
              <a:buNone/>
              <a:defRPr sz="2200" b="0" i="1">
                <a:solidFill>
                  <a:schemeClr val="bg2">
                    <a:lumMod val="50000"/>
                  </a:schemeClr>
                </a:solidFill>
                <a:latin typeface="Montserrat" pitchFamily="2" charset="77"/>
              </a:defRPr>
            </a:lvl1pPr>
          </a:lstStyle>
          <a:p>
            <a:pPr lvl="0"/>
            <a:r>
              <a:rPr lang="en-US" dirty="0"/>
              <a:t>Title</a:t>
            </a:r>
          </a:p>
        </p:txBody>
      </p:sp>
      <p:sp>
        <p:nvSpPr>
          <p:cNvPr id="14" name="Text Placeholder 25">
            <a:extLst>
              <a:ext uri="{FF2B5EF4-FFF2-40B4-BE49-F238E27FC236}">
                <a16:creationId xmlns:a16="http://schemas.microsoft.com/office/drawing/2014/main" id="{64FD462F-4C92-254A-90BD-7CA094463797}"/>
              </a:ext>
            </a:extLst>
          </p:cNvPr>
          <p:cNvSpPr>
            <a:spLocks noGrp="1"/>
          </p:cNvSpPr>
          <p:nvPr>
            <p:ph type="body" sz="quarter" idx="14" hasCustomPrompt="1"/>
          </p:nvPr>
        </p:nvSpPr>
        <p:spPr>
          <a:xfrm>
            <a:off x="955007" y="3658526"/>
            <a:ext cx="5872979" cy="482785"/>
          </a:xfrm>
          <a:prstGeom prst="rect">
            <a:avLst/>
          </a:prstGeom>
        </p:spPr>
        <p:txBody>
          <a:bodyPr>
            <a:normAutofit/>
          </a:bodyPr>
          <a:lstStyle>
            <a:lvl1pPr marL="0" indent="0" algn="l">
              <a:buNone/>
              <a:defRPr sz="2200" b="0" i="0">
                <a:solidFill>
                  <a:schemeClr val="bg2">
                    <a:lumMod val="50000"/>
                  </a:schemeClr>
                </a:solidFill>
                <a:latin typeface="Montserrat" pitchFamily="2" charset="77"/>
              </a:defRPr>
            </a:lvl1pPr>
          </a:lstStyle>
          <a:p>
            <a:pPr lvl="0"/>
            <a:r>
              <a:rPr lang="en-US" dirty="0"/>
              <a:t>Company Name</a:t>
            </a:r>
          </a:p>
        </p:txBody>
      </p:sp>
      <p:sp>
        <p:nvSpPr>
          <p:cNvPr id="17" name="TextBox 16">
            <a:extLst>
              <a:ext uri="{FF2B5EF4-FFF2-40B4-BE49-F238E27FC236}">
                <a16:creationId xmlns:a16="http://schemas.microsoft.com/office/drawing/2014/main" id="{C9B89626-D327-DC45-945F-AADA35160092}"/>
              </a:ext>
            </a:extLst>
          </p:cNvPr>
          <p:cNvSpPr txBox="1"/>
          <p:nvPr userDrawn="1"/>
        </p:nvSpPr>
        <p:spPr>
          <a:xfrm>
            <a:off x="955007" y="2145610"/>
            <a:ext cx="11015380" cy="717119"/>
          </a:xfrm>
          <a:prstGeom prst="rect">
            <a:avLst/>
          </a:prstGeom>
          <a:noFill/>
        </p:spPr>
        <p:txBody>
          <a:bodyPr wrap="square" rtlCol="0">
            <a:spAutoFit/>
          </a:bodyPr>
          <a:lstStyle/>
          <a:p>
            <a:pPr marL="0" marR="0" lvl="0" indent="0" algn="l" defTabSz="514333" rtl="0" eaLnBrk="1" fontAlgn="auto" latinLnBrk="0" hangingPunct="1">
              <a:lnSpc>
                <a:spcPct val="100000"/>
              </a:lnSpc>
              <a:spcBef>
                <a:spcPts val="0"/>
              </a:spcBef>
              <a:spcAft>
                <a:spcPts val="0"/>
              </a:spcAft>
              <a:buClrTx/>
              <a:buSzTx/>
              <a:buFontTx/>
              <a:buNone/>
              <a:tabLst/>
              <a:defRPr/>
            </a:pPr>
            <a:r>
              <a:rPr lang="en-US" sz="3300" b="1" i="0" dirty="0">
                <a:solidFill>
                  <a:srgbClr val="2A347A"/>
                </a:solidFill>
                <a:latin typeface="Georgia" panose="02040502050405020303" pitchFamily="18" charset="0"/>
              </a:rPr>
              <a:t>Moderator/Speaker</a:t>
            </a:r>
          </a:p>
          <a:p>
            <a:endParaRPr lang="en-US" sz="760" dirty="0"/>
          </a:p>
        </p:txBody>
      </p:sp>
      <p:pic>
        <p:nvPicPr>
          <p:cNvPr id="4" name="Picture 3" descr="A black and white flag&#10;&#10;Description automatically generated with medium confidence">
            <a:extLst>
              <a:ext uri="{FF2B5EF4-FFF2-40B4-BE49-F238E27FC236}">
                <a16:creationId xmlns:a16="http://schemas.microsoft.com/office/drawing/2014/main" id="{14E1C854-13C9-AC1D-B0CA-B4D69611B7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41616" y="6353359"/>
            <a:ext cx="739453" cy="337295"/>
          </a:xfrm>
          <a:prstGeom prst="rect">
            <a:avLst/>
          </a:prstGeom>
        </p:spPr>
      </p:pic>
      <p:sp>
        <p:nvSpPr>
          <p:cNvPr id="2" name="Rectangle 1">
            <a:extLst>
              <a:ext uri="{FF2B5EF4-FFF2-40B4-BE49-F238E27FC236}">
                <a16:creationId xmlns:a16="http://schemas.microsoft.com/office/drawing/2014/main" id="{F97A9FD1-86AE-20C1-A299-028289A27A62}"/>
              </a:ext>
            </a:extLst>
          </p:cNvPr>
          <p:cNvSpPr/>
          <p:nvPr userDrawn="1"/>
        </p:nvSpPr>
        <p:spPr>
          <a:xfrm>
            <a:off x="-284327" y="-139883"/>
            <a:ext cx="7112313" cy="482785"/>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312A64D8-64B0-B0F3-209F-8916EAD82288}"/>
              </a:ext>
            </a:extLst>
          </p:cNvPr>
          <p:cNvSpPr/>
          <p:nvPr userDrawn="1"/>
        </p:nvSpPr>
        <p:spPr>
          <a:xfrm>
            <a:off x="-284327" y="6530174"/>
            <a:ext cx="7112313" cy="482785"/>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6BC12C2B-ECB8-4B22-97D5-7C2AFDFC5A2B}"/>
              </a:ext>
            </a:extLst>
          </p:cNvPr>
          <p:cNvSpPr/>
          <p:nvPr userDrawn="1"/>
        </p:nvSpPr>
        <p:spPr>
          <a:xfrm rot="5400000">
            <a:off x="-3346610" y="3062280"/>
            <a:ext cx="6864020" cy="739455"/>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B4C97671-F8D3-6A31-34FC-099CF6462A5C}"/>
              </a:ext>
            </a:extLst>
          </p:cNvPr>
          <p:cNvSpPr/>
          <p:nvPr userDrawn="1"/>
        </p:nvSpPr>
        <p:spPr>
          <a:xfrm rot="5400000">
            <a:off x="8680538" y="3062281"/>
            <a:ext cx="6864020" cy="739453"/>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2A347A"/>
              </a:solidFill>
            </a:endParaRPr>
          </a:p>
        </p:txBody>
      </p:sp>
      <p:sp>
        <p:nvSpPr>
          <p:cNvPr id="19" name="Rectangle 18">
            <a:extLst>
              <a:ext uri="{FF2B5EF4-FFF2-40B4-BE49-F238E27FC236}">
                <a16:creationId xmlns:a16="http://schemas.microsoft.com/office/drawing/2014/main" id="{4A97408F-5B4E-3DF8-64EB-00ED99A329F4}"/>
              </a:ext>
            </a:extLst>
          </p:cNvPr>
          <p:cNvSpPr/>
          <p:nvPr userDrawn="1"/>
        </p:nvSpPr>
        <p:spPr>
          <a:xfrm>
            <a:off x="7072298" y="2444150"/>
            <a:ext cx="5125655" cy="109254"/>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Picture Placeholder 2">
            <a:extLst>
              <a:ext uri="{FF2B5EF4-FFF2-40B4-BE49-F238E27FC236}">
                <a16:creationId xmlns:a16="http://schemas.microsoft.com/office/drawing/2014/main" id="{87398A09-2ECE-B142-947F-1DC88C72373A}"/>
              </a:ext>
            </a:extLst>
          </p:cNvPr>
          <p:cNvSpPr>
            <a:spLocks noGrp="1"/>
          </p:cNvSpPr>
          <p:nvPr>
            <p:ph type="pic" sz="quarter" idx="15"/>
          </p:nvPr>
        </p:nvSpPr>
        <p:spPr>
          <a:xfrm>
            <a:off x="7788941" y="1579675"/>
            <a:ext cx="3448051" cy="3698651"/>
          </a:xfrm>
          <a:prstGeom prst="rect">
            <a:avLst/>
          </a:prstGeom>
          <a:solidFill>
            <a:schemeClr val="bg1">
              <a:lumMod val="85000"/>
            </a:schemeClr>
          </a:solidFill>
        </p:spPr>
        <p:txBody>
          <a:bodyPr>
            <a:normAutofit/>
          </a:bodyPr>
          <a:lstStyle>
            <a:lvl1pPr marL="0" indent="0" algn="ctr">
              <a:buNone/>
              <a:defRPr sz="1500" i="1">
                <a:latin typeface="Montserrat" pitchFamily="2" charset="77"/>
              </a:defRPr>
            </a:lvl1pPr>
          </a:lstStyle>
          <a:p>
            <a:endParaRPr lang="en-US" dirty="0"/>
          </a:p>
          <a:p>
            <a:endParaRPr lang="en-US" dirty="0"/>
          </a:p>
          <a:p>
            <a:endParaRPr lang="en-US" dirty="0"/>
          </a:p>
          <a:p>
            <a:endParaRPr lang="en-US" dirty="0"/>
          </a:p>
          <a:p>
            <a:r>
              <a:rPr lang="en-US" dirty="0"/>
              <a:t>CLICK ICON TO</a:t>
            </a:r>
            <a:br>
              <a:rPr lang="en-US" dirty="0"/>
            </a:br>
            <a:r>
              <a:rPr lang="en-US" dirty="0"/>
              <a:t>ADD PHOTO</a:t>
            </a:r>
          </a:p>
        </p:txBody>
      </p:sp>
      <p:sp>
        <p:nvSpPr>
          <p:cNvPr id="21" name="Rectangle 20">
            <a:extLst>
              <a:ext uri="{FF2B5EF4-FFF2-40B4-BE49-F238E27FC236}">
                <a16:creationId xmlns:a16="http://schemas.microsoft.com/office/drawing/2014/main" id="{EB8D3D0F-D0AA-F405-58CF-930618B0B24F}"/>
              </a:ext>
            </a:extLst>
          </p:cNvPr>
          <p:cNvSpPr/>
          <p:nvPr userDrawn="1"/>
        </p:nvSpPr>
        <p:spPr>
          <a:xfrm>
            <a:off x="6755553" y="-139883"/>
            <a:ext cx="5726723" cy="482785"/>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Rectangle 21">
            <a:extLst>
              <a:ext uri="{FF2B5EF4-FFF2-40B4-BE49-F238E27FC236}">
                <a16:creationId xmlns:a16="http://schemas.microsoft.com/office/drawing/2014/main" id="{DB0D3826-DA99-632E-FAEB-41DA53D771E1}"/>
              </a:ext>
            </a:extLst>
          </p:cNvPr>
          <p:cNvSpPr/>
          <p:nvPr userDrawn="1"/>
        </p:nvSpPr>
        <p:spPr>
          <a:xfrm>
            <a:off x="6790481" y="6530174"/>
            <a:ext cx="5691795" cy="482785"/>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TextBox 22">
            <a:extLst>
              <a:ext uri="{FF2B5EF4-FFF2-40B4-BE49-F238E27FC236}">
                <a16:creationId xmlns:a16="http://schemas.microsoft.com/office/drawing/2014/main" id="{954E21E7-B0F4-322A-4D0D-3029F8EC7928}"/>
              </a:ext>
            </a:extLst>
          </p:cNvPr>
          <p:cNvSpPr txBox="1"/>
          <p:nvPr userDrawn="1"/>
        </p:nvSpPr>
        <p:spPr>
          <a:xfrm>
            <a:off x="455129" y="6194910"/>
            <a:ext cx="11287692" cy="230832"/>
          </a:xfrm>
          <a:prstGeom prst="rect">
            <a:avLst/>
          </a:prstGeom>
          <a:noFill/>
        </p:spPr>
        <p:txBody>
          <a:bodyPr wrap="square" rtlCol="0">
            <a:spAutoFit/>
          </a:bodyPr>
          <a:lstStyle/>
          <a:p>
            <a:pPr algn="ctr"/>
            <a:r>
              <a:rPr lang="en-US" sz="900" b="1" i="0" spc="300" dirty="0">
                <a:solidFill>
                  <a:srgbClr val="BABCBE"/>
                </a:solidFill>
                <a:latin typeface="Montserrat" pitchFamily="2" charset="77"/>
                <a:ea typeface="Open Sans Light" panose="020B0306030504020204" pitchFamily="34" charset="0"/>
                <a:cs typeface="Open Sans Light" panose="020B0306030504020204" pitchFamily="34" charset="0"/>
              </a:rPr>
              <a:t>2023 ALASKA REGIONAL CONFERENCE  |  JUNE 12-14  |  ANCHORAGE, AK  </a:t>
            </a:r>
          </a:p>
        </p:txBody>
      </p:sp>
    </p:spTree>
    <p:extLst>
      <p:ext uri="{BB962C8B-B14F-4D97-AF65-F5344CB8AC3E}">
        <p14:creationId xmlns:p14="http://schemas.microsoft.com/office/powerpoint/2010/main" val="3319850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3 AK - Mod/Speaker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0981BC-20C7-A73F-5C5E-5260D4764642}"/>
              </a:ext>
            </a:extLst>
          </p:cNvPr>
          <p:cNvSpPr/>
          <p:nvPr userDrawn="1"/>
        </p:nvSpPr>
        <p:spPr>
          <a:xfrm>
            <a:off x="5308922" y="0"/>
            <a:ext cx="6883079" cy="6858000"/>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ext Placeholder 25">
            <a:extLst>
              <a:ext uri="{FF2B5EF4-FFF2-40B4-BE49-F238E27FC236}">
                <a16:creationId xmlns:a16="http://schemas.microsoft.com/office/drawing/2014/main" id="{02F6E48C-BBD9-D76E-0868-9F813CC71734}"/>
              </a:ext>
            </a:extLst>
          </p:cNvPr>
          <p:cNvSpPr>
            <a:spLocks noGrp="1"/>
          </p:cNvSpPr>
          <p:nvPr>
            <p:ph type="body" sz="quarter" idx="12" hasCustomPrompt="1"/>
          </p:nvPr>
        </p:nvSpPr>
        <p:spPr>
          <a:xfrm>
            <a:off x="5746262" y="1974135"/>
            <a:ext cx="5872983" cy="482785"/>
          </a:xfrm>
          <a:prstGeom prst="rect">
            <a:avLst/>
          </a:prstGeom>
        </p:spPr>
        <p:txBody>
          <a:bodyPr>
            <a:normAutofit/>
          </a:bodyPr>
          <a:lstStyle>
            <a:lvl1pPr marL="0" indent="0" algn="l">
              <a:buNone/>
              <a:defRPr sz="2500" b="1" i="0">
                <a:solidFill>
                  <a:schemeClr val="bg1">
                    <a:alpha val="99000"/>
                  </a:schemeClr>
                </a:solidFill>
                <a:latin typeface="Montserrat" pitchFamily="2" charset="77"/>
              </a:defRPr>
            </a:lvl1pPr>
          </a:lstStyle>
          <a:p>
            <a:pPr lvl="0"/>
            <a:r>
              <a:rPr lang="en-US" dirty="0"/>
              <a:t>Name</a:t>
            </a:r>
          </a:p>
        </p:txBody>
      </p:sp>
      <p:sp>
        <p:nvSpPr>
          <p:cNvPr id="5" name="Text Placeholder 25">
            <a:extLst>
              <a:ext uri="{FF2B5EF4-FFF2-40B4-BE49-F238E27FC236}">
                <a16:creationId xmlns:a16="http://schemas.microsoft.com/office/drawing/2014/main" id="{3A4B3E77-BAF5-58B0-4E14-FB80744F8B99}"/>
              </a:ext>
            </a:extLst>
          </p:cNvPr>
          <p:cNvSpPr>
            <a:spLocks noGrp="1"/>
          </p:cNvSpPr>
          <p:nvPr>
            <p:ph type="body" sz="quarter" idx="13" hasCustomPrompt="1"/>
          </p:nvPr>
        </p:nvSpPr>
        <p:spPr>
          <a:xfrm>
            <a:off x="5746260" y="2401802"/>
            <a:ext cx="5872979" cy="482785"/>
          </a:xfrm>
          <a:prstGeom prst="rect">
            <a:avLst/>
          </a:prstGeom>
          <a:ln>
            <a:noFill/>
          </a:ln>
        </p:spPr>
        <p:txBody>
          <a:bodyPr>
            <a:normAutofit/>
          </a:bodyPr>
          <a:lstStyle>
            <a:lvl1pPr marL="0" indent="0" algn="l">
              <a:buNone/>
              <a:defRPr sz="2200" b="0" i="1">
                <a:solidFill>
                  <a:schemeClr val="bg1"/>
                </a:solidFill>
                <a:latin typeface="Montserrat" pitchFamily="2" charset="77"/>
              </a:defRPr>
            </a:lvl1pPr>
          </a:lstStyle>
          <a:p>
            <a:pPr lvl="0"/>
            <a:r>
              <a:rPr lang="en-US" dirty="0"/>
              <a:t>Title</a:t>
            </a:r>
          </a:p>
        </p:txBody>
      </p:sp>
      <p:sp>
        <p:nvSpPr>
          <p:cNvPr id="6" name="Text Placeholder 25">
            <a:extLst>
              <a:ext uri="{FF2B5EF4-FFF2-40B4-BE49-F238E27FC236}">
                <a16:creationId xmlns:a16="http://schemas.microsoft.com/office/drawing/2014/main" id="{29147DF9-DDCA-0362-332E-4289F4CF656B}"/>
              </a:ext>
            </a:extLst>
          </p:cNvPr>
          <p:cNvSpPr>
            <a:spLocks noGrp="1"/>
          </p:cNvSpPr>
          <p:nvPr>
            <p:ph type="body" sz="quarter" idx="14" hasCustomPrompt="1"/>
          </p:nvPr>
        </p:nvSpPr>
        <p:spPr>
          <a:xfrm>
            <a:off x="5746260" y="2786564"/>
            <a:ext cx="5872979" cy="482785"/>
          </a:xfrm>
          <a:prstGeom prst="rect">
            <a:avLst/>
          </a:prstGeom>
        </p:spPr>
        <p:txBody>
          <a:bodyPr>
            <a:normAutofit/>
          </a:bodyPr>
          <a:lstStyle>
            <a:lvl1pPr marL="0" indent="0" algn="l">
              <a:buNone/>
              <a:defRPr sz="2200" b="0" i="0">
                <a:solidFill>
                  <a:schemeClr val="bg1"/>
                </a:solidFill>
                <a:latin typeface="Montserrat" pitchFamily="2" charset="77"/>
              </a:defRPr>
            </a:lvl1pPr>
          </a:lstStyle>
          <a:p>
            <a:pPr lvl="0"/>
            <a:r>
              <a:rPr lang="en-US" dirty="0"/>
              <a:t>Company Name</a:t>
            </a:r>
          </a:p>
        </p:txBody>
      </p:sp>
      <p:sp>
        <p:nvSpPr>
          <p:cNvPr id="7" name="TextBox 6">
            <a:extLst>
              <a:ext uri="{FF2B5EF4-FFF2-40B4-BE49-F238E27FC236}">
                <a16:creationId xmlns:a16="http://schemas.microsoft.com/office/drawing/2014/main" id="{A4AFFB2E-5B20-D3D2-963E-3B0614CBB219}"/>
              </a:ext>
            </a:extLst>
          </p:cNvPr>
          <p:cNvSpPr txBox="1"/>
          <p:nvPr userDrawn="1"/>
        </p:nvSpPr>
        <p:spPr>
          <a:xfrm>
            <a:off x="620165" y="1231969"/>
            <a:ext cx="4470087" cy="1224951"/>
          </a:xfrm>
          <a:prstGeom prst="rect">
            <a:avLst/>
          </a:prstGeom>
          <a:noFill/>
        </p:spPr>
        <p:txBody>
          <a:bodyPr wrap="square" rtlCol="0">
            <a:spAutoFit/>
          </a:bodyPr>
          <a:lstStyle/>
          <a:p>
            <a:pPr marL="0" marR="0" lvl="0" indent="0" algn="l" defTabSz="514333" rtl="0" eaLnBrk="1" fontAlgn="auto" latinLnBrk="0" hangingPunct="1">
              <a:lnSpc>
                <a:spcPct val="100000"/>
              </a:lnSpc>
              <a:spcBef>
                <a:spcPts val="0"/>
              </a:spcBef>
              <a:spcAft>
                <a:spcPts val="0"/>
              </a:spcAft>
              <a:buClrTx/>
              <a:buSzTx/>
              <a:buFontTx/>
              <a:buNone/>
              <a:tabLst/>
              <a:defRPr/>
            </a:pPr>
            <a:r>
              <a:rPr lang="en-US" sz="3300" b="1" i="0" dirty="0">
                <a:solidFill>
                  <a:srgbClr val="2A347A"/>
                </a:solidFill>
                <a:latin typeface="Georgia" panose="02040502050405020303" pitchFamily="18" charset="0"/>
              </a:rPr>
              <a:t>Moderator </a:t>
            </a:r>
          </a:p>
          <a:p>
            <a:pPr marL="0" marR="0" lvl="0" indent="0" algn="l" defTabSz="514333" rtl="0" eaLnBrk="1" fontAlgn="auto" latinLnBrk="0" hangingPunct="1">
              <a:lnSpc>
                <a:spcPct val="100000"/>
              </a:lnSpc>
              <a:spcBef>
                <a:spcPts val="0"/>
              </a:spcBef>
              <a:spcAft>
                <a:spcPts val="0"/>
              </a:spcAft>
              <a:buClrTx/>
              <a:buSzTx/>
              <a:buFontTx/>
              <a:buNone/>
              <a:tabLst/>
              <a:defRPr/>
            </a:pPr>
            <a:r>
              <a:rPr lang="en-US" sz="3300" b="1" i="0" dirty="0">
                <a:solidFill>
                  <a:srgbClr val="2A347A"/>
                </a:solidFill>
                <a:latin typeface="Georgia" panose="02040502050405020303" pitchFamily="18" charset="0"/>
              </a:rPr>
              <a:t>/ Speaker</a:t>
            </a:r>
          </a:p>
          <a:p>
            <a:endParaRPr lang="en-US" sz="760" dirty="0"/>
          </a:p>
        </p:txBody>
      </p:sp>
      <p:sp>
        <p:nvSpPr>
          <p:cNvPr id="9" name="Rectangle 8">
            <a:extLst>
              <a:ext uri="{FF2B5EF4-FFF2-40B4-BE49-F238E27FC236}">
                <a16:creationId xmlns:a16="http://schemas.microsoft.com/office/drawing/2014/main" id="{9450FF29-D574-A86C-E203-1091110EE1F2}"/>
              </a:ext>
            </a:extLst>
          </p:cNvPr>
          <p:cNvSpPr/>
          <p:nvPr userDrawn="1"/>
        </p:nvSpPr>
        <p:spPr>
          <a:xfrm>
            <a:off x="4059694" y="1535236"/>
            <a:ext cx="8132305" cy="109254"/>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Picture Placeholder 2">
            <a:extLst>
              <a:ext uri="{FF2B5EF4-FFF2-40B4-BE49-F238E27FC236}">
                <a16:creationId xmlns:a16="http://schemas.microsoft.com/office/drawing/2014/main" id="{672F7F32-AA98-5666-9196-7B4D377A766A}"/>
              </a:ext>
            </a:extLst>
          </p:cNvPr>
          <p:cNvSpPr>
            <a:spLocks noGrp="1"/>
          </p:cNvSpPr>
          <p:nvPr>
            <p:ph type="pic" sz="quarter" idx="16"/>
          </p:nvPr>
        </p:nvSpPr>
        <p:spPr>
          <a:xfrm>
            <a:off x="631117" y="2456919"/>
            <a:ext cx="3428577" cy="2584862"/>
          </a:xfrm>
          <a:prstGeom prst="rect">
            <a:avLst/>
          </a:prstGeom>
          <a:solidFill>
            <a:schemeClr val="bg1">
              <a:lumMod val="85000"/>
            </a:schemeClr>
          </a:solidFill>
        </p:spPr>
        <p:txBody>
          <a:bodyPr>
            <a:normAutofit/>
          </a:bodyPr>
          <a:lstStyle>
            <a:lvl1pPr marL="0" indent="0" algn="ctr">
              <a:buNone/>
              <a:defRPr sz="1500" i="1">
                <a:latin typeface="Montserrat" pitchFamily="2" charset="77"/>
              </a:defRPr>
            </a:lvl1pPr>
          </a:lstStyle>
          <a:p>
            <a:endParaRPr lang="en-US" dirty="0"/>
          </a:p>
          <a:p>
            <a:endParaRPr lang="en-US" dirty="0"/>
          </a:p>
          <a:p>
            <a:endParaRPr lang="en-US" dirty="0"/>
          </a:p>
          <a:p>
            <a:endParaRPr lang="en-US" dirty="0"/>
          </a:p>
          <a:p>
            <a:r>
              <a:rPr lang="en-US" dirty="0"/>
              <a:t>CLICK ICON TO</a:t>
            </a:r>
            <a:br>
              <a:rPr lang="en-US" dirty="0"/>
            </a:br>
            <a:r>
              <a:rPr lang="en-US" dirty="0"/>
              <a:t>ADD PHOTO</a:t>
            </a:r>
          </a:p>
        </p:txBody>
      </p:sp>
      <p:sp>
        <p:nvSpPr>
          <p:cNvPr id="12" name="TextBox 11">
            <a:extLst>
              <a:ext uri="{FF2B5EF4-FFF2-40B4-BE49-F238E27FC236}">
                <a16:creationId xmlns:a16="http://schemas.microsoft.com/office/drawing/2014/main" id="{5DA6EB76-ADAF-EC75-4895-DCC95CC93913}"/>
              </a:ext>
            </a:extLst>
          </p:cNvPr>
          <p:cNvSpPr txBox="1"/>
          <p:nvPr userDrawn="1"/>
        </p:nvSpPr>
        <p:spPr>
          <a:xfrm>
            <a:off x="5308921" y="6522005"/>
            <a:ext cx="6883079" cy="230832"/>
          </a:xfrm>
          <a:prstGeom prst="rect">
            <a:avLst/>
          </a:prstGeom>
          <a:noFill/>
        </p:spPr>
        <p:txBody>
          <a:bodyPr wrap="square" rtlCol="0">
            <a:spAutoFit/>
          </a:bodyPr>
          <a:lstStyle/>
          <a:p>
            <a:pPr algn="ctr"/>
            <a:r>
              <a:rPr lang="en-US" sz="900" b="1" i="0" spc="300" dirty="0">
                <a:solidFill>
                  <a:srgbClr val="2A347A"/>
                </a:solidFill>
                <a:latin typeface="Montserrat" pitchFamily="2" charset="77"/>
                <a:ea typeface="Open Sans Light" panose="020B0306030504020204" pitchFamily="34" charset="0"/>
                <a:cs typeface="Open Sans Light" panose="020B0306030504020204" pitchFamily="34" charset="0"/>
              </a:rPr>
              <a:t>2023 ALASKA REGIONAL CONFERENCE</a:t>
            </a:r>
          </a:p>
        </p:txBody>
      </p:sp>
    </p:spTree>
    <p:extLst>
      <p:ext uri="{BB962C8B-B14F-4D97-AF65-F5344CB8AC3E}">
        <p14:creationId xmlns:p14="http://schemas.microsoft.com/office/powerpoint/2010/main" val="1412234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3 AK - Content Slide -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A14DC3-927C-CB4B-BF35-E776D310DC33}"/>
              </a:ext>
            </a:extLst>
          </p:cNvPr>
          <p:cNvSpPr/>
          <p:nvPr userDrawn="1"/>
        </p:nvSpPr>
        <p:spPr>
          <a:xfrm>
            <a:off x="-284328" y="-139883"/>
            <a:ext cx="12766603" cy="482785"/>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ectangle 2">
            <a:extLst>
              <a:ext uri="{FF2B5EF4-FFF2-40B4-BE49-F238E27FC236}">
                <a16:creationId xmlns:a16="http://schemas.microsoft.com/office/drawing/2014/main" id="{7614510B-C120-1A85-B102-93F3683CA4B2}"/>
              </a:ext>
            </a:extLst>
          </p:cNvPr>
          <p:cNvSpPr/>
          <p:nvPr userDrawn="1"/>
        </p:nvSpPr>
        <p:spPr>
          <a:xfrm>
            <a:off x="-284328" y="6530174"/>
            <a:ext cx="12766603" cy="482785"/>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Rectangle 3">
            <a:extLst>
              <a:ext uri="{FF2B5EF4-FFF2-40B4-BE49-F238E27FC236}">
                <a16:creationId xmlns:a16="http://schemas.microsoft.com/office/drawing/2014/main" id="{3CAF3AA3-F1CE-10E9-6F95-1B8B9FAB6ADF}"/>
              </a:ext>
            </a:extLst>
          </p:cNvPr>
          <p:cNvSpPr/>
          <p:nvPr userDrawn="1"/>
        </p:nvSpPr>
        <p:spPr>
          <a:xfrm rot="5400000">
            <a:off x="-3492351" y="3065484"/>
            <a:ext cx="7155496" cy="739455"/>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a:extLst>
              <a:ext uri="{FF2B5EF4-FFF2-40B4-BE49-F238E27FC236}">
                <a16:creationId xmlns:a16="http://schemas.microsoft.com/office/drawing/2014/main" id="{321C3DC7-3AFE-182C-B8C1-CA1C6C3E2AEC}"/>
              </a:ext>
            </a:extLst>
          </p:cNvPr>
          <p:cNvSpPr/>
          <p:nvPr userDrawn="1"/>
        </p:nvSpPr>
        <p:spPr>
          <a:xfrm rot="5400000">
            <a:off x="8534800" y="3065485"/>
            <a:ext cx="7155497" cy="739453"/>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2A347A"/>
              </a:solidFill>
            </a:endParaRPr>
          </a:p>
        </p:txBody>
      </p:sp>
      <p:sp>
        <p:nvSpPr>
          <p:cNvPr id="26" name="Text Placeholder 25">
            <a:extLst>
              <a:ext uri="{FF2B5EF4-FFF2-40B4-BE49-F238E27FC236}">
                <a16:creationId xmlns:a16="http://schemas.microsoft.com/office/drawing/2014/main" id="{5B6BEAC3-624D-6E40-ACC3-F9374FFA6E14}"/>
              </a:ext>
            </a:extLst>
          </p:cNvPr>
          <p:cNvSpPr>
            <a:spLocks noGrp="1"/>
          </p:cNvSpPr>
          <p:nvPr>
            <p:ph type="body" sz="quarter" idx="11" hasCustomPrompt="1"/>
          </p:nvPr>
        </p:nvSpPr>
        <p:spPr>
          <a:xfrm>
            <a:off x="1086242" y="1435101"/>
            <a:ext cx="10013572" cy="4605566"/>
          </a:xfrm>
          <a:prstGeom prst="rect">
            <a:avLst/>
          </a:prstGeom>
        </p:spPr>
        <p:txBody>
          <a:bodyPr>
            <a:normAutofit/>
          </a:bodyPr>
          <a:lstStyle>
            <a:lvl1pPr marL="342900" indent="-342900">
              <a:buFont typeface="Arial" panose="020B0604020202020204" pitchFamily="34" charset="0"/>
              <a:buChar char="•"/>
              <a:defRPr sz="2000" b="0" i="0">
                <a:solidFill>
                  <a:schemeClr val="tx1"/>
                </a:solidFill>
                <a:latin typeface="Montserrat" pitchFamily="2" charset="77"/>
              </a:defRPr>
            </a:lvl1pPr>
            <a:lvl2pPr>
              <a:defRPr>
                <a:solidFill>
                  <a:schemeClr val="tx1"/>
                </a:solidFill>
              </a:defRPr>
            </a:lvl2pPr>
            <a:lvl3pPr>
              <a:defRPr>
                <a:solidFill>
                  <a:schemeClr val="tx1"/>
                </a:solidFill>
              </a:defRPr>
            </a:lvl3pPr>
          </a:lstStyle>
          <a:p>
            <a:pPr lvl="1"/>
            <a:r>
              <a:rPr lang="en-US"/>
              <a:t>Content Here</a:t>
            </a:r>
          </a:p>
          <a:p>
            <a:pPr lvl="2"/>
            <a:r>
              <a:rPr lang="en-US"/>
              <a:t>D </a:t>
            </a:r>
            <a:endParaRPr lang="en-US" dirty="0"/>
          </a:p>
        </p:txBody>
      </p:sp>
      <p:sp>
        <p:nvSpPr>
          <p:cNvPr id="8" name="Rectangle 7">
            <a:extLst>
              <a:ext uri="{FF2B5EF4-FFF2-40B4-BE49-F238E27FC236}">
                <a16:creationId xmlns:a16="http://schemas.microsoft.com/office/drawing/2014/main" id="{17C6A671-31E1-65B5-E9DA-11220E14D165}"/>
              </a:ext>
            </a:extLst>
          </p:cNvPr>
          <p:cNvSpPr/>
          <p:nvPr userDrawn="1"/>
        </p:nvSpPr>
        <p:spPr>
          <a:xfrm rot="5400000">
            <a:off x="-1706580" y="1279714"/>
            <a:ext cx="3583957" cy="739455"/>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15763417-8149-6492-11AD-C84D7A9D34CD}"/>
              </a:ext>
            </a:extLst>
          </p:cNvPr>
          <p:cNvSpPr/>
          <p:nvPr userDrawn="1"/>
        </p:nvSpPr>
        <p:spPr>
          <a:xfrm rot="5400000">
            <a:off x="10320569" y="1279717"/>
            <a:ext cx="3583958" cy="739453"/>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2A347A"/>
              </a:solidFill>
            </a:endParaRPr>
          </a:p>
        </p:txBody>
      </p:sp>
      <p:sp>
        <p:nvSpPr>
          <p:cNvPr id="17" name="Text Placeholder 15">
            <a:extLst>
              <a:ext uri="{FF2B5EF4-FFF2-40B4-BE49-F238E27FC236}">
                <a16:creationId xmlns:a16="http://schemas.microsoft.com/office/drawing/2014/main" id="{F25AED0A-D480-053D-F1C1-A60BD2D6DC49}"/>
              </a:ext>
            </a:extLst>
          </p:cNvPr>
          <p:cNvSpPr>
            <a:spLocks noGrp="1"/>
          </p:cNvSpPr>
          <p:nvPr>
            <p:ph type="body" sz="quarter" idx="10" hasCustomPrompt="1"/>
          </p:nvPr>
        </p:nvSpPr>
        <p:spPr>
          <a:xfrm>
            <a:off x="1098132" y="832409"/>
            <a:ext cx="10013573" cy="549381"/>
          </a:xfrm>
          <a:prstGeom prst="rect">
            <a:avLst/>
          </a:prstGeom>
        </p:spPr>
        <p:txBody>
          <a:bodyPr>
            <a:normAutofit/>
          </a:bodyPr>
          <a:lstStyle>
            <a:lvl1pPr marL="0" indent="0" algn="l">
              <a:buNone/>
              <a:defRPr sz="3300" b="1">
                <a:solidFill>
                  <a:srgbClr val="2A347A"/>
                </a:solidFill>
                <a:latin typeface="Georgia" panose="02040502050405020303" pitchFamily="18" charset="0"/>
                <a:ea typeface="Verdana" panose="020B0604030504040204" pitchFamily="34" charset="0"/>
                <a:cs typeface="Calibri" panose="020F0502020204030204" pitchFamily="34" charset="0"/>
              </a:defRPr>
            </a:lvl1pPr>
          </a:lstStyle>
          <a:p>
            <a:pPr lvl="0"/>
            <a:r>
              <a:rPr lang="en-US" dirty="0"/>
              <a:t>Presentation Title</a:t>
            </a:r>
          </a:p>
        </p:txBody>
      </p:sp>
      <p:sp>
        <p:nvSpPr>
          <p:cNvPr id="18" name="TextBox 17">
            <a:extLst>
              <a:ext uri="{FF2B5EF4-FFF2-40B4-BE49-F238E27FC236}">
                <a16:creationId xmlns:a16="http://schemas.microsoft.com/office/drawing/2014/main" id="{163909E5-316C-89CD-79E2-CA283CFDDE3E}"/>
              </a:ext>
            </a:extLst>
          </p:cNvPr>
          <p:cNvSpPr txBox="1"/>
          <p:nvPr userDrawn="1"/>
        </p:nvSpPr>
        <p:spPr>
          <a:xfrm>
            <a:off x="455129" y="6194910"/>
            <a:ext cx="11287692" cy="230832"/>
          </a:xfrm>
          <a:prstGeom prst="rect">
            <a:avLst/>
          </a:prstGeom>
          <a:noFill/>
        </p:spPr>
        <p:txBody>
          <a:bodyPr wrap="square" rtlCol="0">
            <a:spAutoFit/>
          </a:bodyPr>
          <a:lstStyle/>
          <a:p>
            <a:pPr algn="ctr"/>
            <a:r>
              <a:rPr lang="en-US" sz="900" b="1" i="0" spc="300" dirty="0">
                <a:solidFill>
                  <a:srgbClr val="BABCBE"/>
                </a:solidFill>
                <a:latin typeface="Montserrat" pitchFamily="2" charset="77"/>
                <a:ea typeface="Open Sans Light" panose="020B0306030504020204" pitchFamily="34" charset="0"/>
                <a:cs typeface="Open Sans Light" panose="020B0306030504020204" pitchFamily="34" charset="0"/>
              </a:rPr>
              <a:t>2023 ALASKA REGIONAL CONFERENCE  |  JUNE 12-14  |  ANCHORAGE, AK  </a:t>
            </a:r>
          </a:p>
        </p:txBody>
      </p:sp>
      <p:pic>
        <p:nvPicPr>
          <p:cNvPr id="7" name="Picture 6" descr="A black and white logo&#10;&#10;Description automatically generated with low confidence">
            <a:extLst>
              <a:ext uri="{FF2B5EF4-FFF2-40B4-BE49-F238E27FC236}">
                <a16:creationId xmlns:a16="http://schemas.microsoft.com/office/drawing/2014/main" id="{75374C50-D011-1A7E-DE1E-A1BD169BE1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06111" y="611900"/>
            <a:ext cx="2411160" cy="823199"/>
          </a:xfrm>
          <a:prstGeom prst="rect">
            <a:avLst/>
          </a:prstGeom>
        </p:spPr>
      </p:pic>
    </p:spTree>
    <p:extLst>
      <p:ext uri="{BB962C8B-B14F-4D97-AF65-F5344CB8AC3E}">
        <p14:creationId xmlns:p14="http://schemas.microsoft.com/office/powerpoint/2010/main" val="1305387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 AK - Content Slide -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A14DC3-927C-CB4B-BF35-E776D310DC33}"/>
              </a:ext>
            </a:extLst>
          </p:cNvPr>
          <p:cNvSpPr/>
          <p:nvPr userDrawn="1"/>
        </p:nvSpPr>
        <p:spPr>
          <a:xfrm>
            <a:off x="-284328" y="-139883"/>
            <a:ext cx="12766603" cy="482785"/>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ectangle 2">
            <a:extLst>
              <a:ext uri="{FF2B5EF4-FFF2-40B4-BE49-F238E27FC236}">
                <a16:creationId xmlns:a16="http://schemas.microsoft.com/office/drawing/2014/main" id="{7614510B-C120-1A85-B102-93F3683CA4B2}"/>
              </a:ext>
            </a:extLst>
          </p:cNvPr>
          <p:cNvSpPr/>
          <p:nvPr userDrawn="1"/>
        </p:nvSpPr>
        <p:spPr>
          <a:xfrm>
            <a:off x="-284328" y="6530174"/>
            <a:ext cx="12766603" cy="482785"/>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Rectangle 3">
            <a:extLst>
              <a:ext uri="{FF2B5EF4-FFF2-40B4-BE49-F238E27FC236}">
                <a16:creationId xmlns:a16="http://schemas.microsoft.com/office/drawing/2014/main" id="{3CAF3AA3-F1CE-10E9-6F95-1B8B9FAB6ADF}"/>
              </a:ext>
            </a:extLst>
          </p:cNvPr>
          <p:cNvSpPr/>
          <p:nvPr userDrawn="1"/>
        </p:nvSpPr>
        <p:spPr>
          <a:xfrm rot="5400000">
            <a:off x="-3492351" y="3065484"/>
            <a:ext cx="7155496" cy="739455"/>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a:extLst>
              <a:ext uri="{FF2B5EF4-FFF2-40B4-BE49-F238E27FC236}">
                <a16:creationId xmlns:a16="http://schemas.microsoft.com/office/drawing/2014/main" id="{321C3DC7-3AFE-182C-B8C1-CA1C6C3E2AEC}"/>
              </a:ext>
            </a:extLst>
          </p:cNvPr>
          <p:cNvSpPr/>
          <p:nvPr userDrawn="1"/>
        </p:nvSpPr>
        <p:spPr>
          <a:xfrm rot="5400000">
            <a:off x="8534800" y="3065485"/>
            <a:ext cx="7155497" cy="739453"/>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2A347A"/>
              </a:solidFill>
            </a:endParaRPr>
          </a:p>
        </p:txBody>
      </p:sp>
      <p:sp>
        <p:nvSpPr>
          <p:cNvPr id="26" name="Text Placeholder 25">
            <a:extLst>
              <a:ext uri="{FF2B5EF4-FFF2-40B4-BE49-F238E27FC236}">
                <a16:creationId xmlns:a16="http://schemas.microsoft.com/office/drawing/2014/main" id="{5B6BEAC3-624D-6E40-ACC3-F9374FFA6E14}"/>
              </a:ext>
            </a:extLst>
          </p:cNvPr>
          <p:cNvSpPr>
            <a:spLocks noGrp="1"/>
          </p:cNvSpPr>
          <p:nvPr>
            <p:ph type="body" sz="quarter" idx="11" hasCustomPrompt="1"/>
          </p:nvPr>
        </p:nvSpPr>
        <p:spPr>
          <a:xfrm>
            <a:off x="1086242" y="1435101"/>
            <a:ext cx="10013572" cy="4605566"/>
          </a:xfrm>
          <a:prstGeom prst="rect">
            <a:avLst/>
          </a:prstGeom>
        </p:spPr>
        <p:txBody>
          <a:bodyPr>
            <a:normAutofit/>
          </a:bodyPr>
          <a:lstStyle>
            <a:lvl1pPr marL="342900" indent="-342900">
              <a:buFont typeface="Arial" panose="020B0604020202020204" pitchFamily="34" charset="0"/>
              <a:buChar char="•"/>
              <a:defRPr sz="2000" b="0" i="0">
                <a:solidFill>
                  <a:schemeClr val="bg2">
                    <a:lumMod val="50000"/>
                  </a:schemeClr>
                </a:solidFill>
                <a:latin typeface="Montserrat" pitchFamily="2" charset="77"/>
              </a:defRPr>
            </a:lvl1pPr>
            <a:lvl2pPr>
              <a:defRPr>
                <a:solidFill>
                  <a:schemeClr val="tx1"/>
                </a:solidFill>
              </a:defRPr>
            </a:lvl2pPr>
          </a:lstStyle>
          <a:p>
            <a:pPr lvl="1"/>
            <a:r>
              <a:rPr lang="en-US"/>
              <a:t>Content Here</a:t>
            </a:r>
          </a:p>
          <a:p>
            <a:pPr lvl="2"/>
            <a:endParaRPr lang="en-US" dirty="0"/>
          </a:p>
        </p:txBody>
      </p:sp>
      <p:sp>
        <p:nvSpPr>
          <p:cNvPr id="8" name="Rectangle 7">
            <a:extLst>
              <a:ext uri="{FF2B5EF4-FFF2-40B4-BE49-F238E27FC236}">
                <a16:creationId xmlns:a16="http://schemas.microsoft.com/office/drawing/2014/main" id="{17C6A671-31E1-65B5-E9DA-11220E14D165}"/>
              </a:ext>
            </a:extLst>
          </p:cNvPr>
          <p:cNvSpPr/>
          <p:nvPr userDrawn="1"/>
        </p:nvSpPr>
        <p:spPr>
          <a:xfrm rot="5400000">
            <a:off x="-1706580" y="1279714"/>
            <a:ext cx="3583957" cy="739455"/>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15763417-8149-6492-11AD-C84D7A9D34CD}"/>
              </a:ext>
            </a:extLst>
          </p:cNvPr>
          <p:cNvSpPr/>
          <p:nvPr userDrawn="1"/>
        </p:nvSpPr>
        <p:spPr>
          <a:xfrm rot="5400000">
            <a:off x="10320569" y="1279717"/>
            <a:ext cx="3583958" cy="739453"/>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2A347A"/>
              </a:solidFill>
            </a:endParaRPr>
          </a:p>
        </p:txBody>
      </p:sp>
      <p:sp>
        <p:nvSpPr>
          <p:cNvPr id="17" name="Text Placeholder 15">
            <a:extLst>
              <a:ext uri="{FF2B5EF4-FFF2-40B4-BE49-F238E27FC236}">
                <a16:creationId xmlns:a16="http://schemas.microsoft.com/office/drawing/2014/main" id="{F25AED0A-D480-053D-F1C1-A60BD2D6DC49}"/>
              </a:ext>
            </a:extLst>
          </p:cNvPr>
          <p:cNvSpPr>
            <a:spLocks noGrp="1"/>
          </p:cNvSpPr>
          <p:nvPr>
            <p:ph type="body" sz="quarter" idx="10" hasCustomPrompt="1"/>
          </p:nvPr>
        </p:nvSpPr>
        <p:spPr>
          <a:xfrm>
            <a:off x="1098132" y="832409"/>
            <a:ext cx="10013573" cy="549381"/>
          </a:xfrm>
          <a:prstGeom prst="rect">
            <a:avLst/>
          </a:prstGeom>
        </p:spPr>
        <p:txBody>
          <a:bodyPr>
            <a:normAutofit/>
          </a:bodyPr>
          <a:lstStyle>
            <a:lvl1pPr marL="0" indent="0" algn="l">
              <a:buNone/>
              <a:defRPr sz="3300" b="1">
                <a:solidFill>
                  <a:srgbClr val="2A347A"/>
                </a:solidFill>
                <a:latin typeface="Georgia" panose="02040502050405020303" pitchFamily="18" charset="0"/>
                <a:ea typeface="Verdana" panose="020B0604030504040204" pitchFamily="34" charset="0"/>
                <a:cs typeface="Calibri" panose="020F0502020204030204" pitchFamily="34" charset="0"/>
              </a:defRPr>
            </a:lvl1pPr>
          </a:lstStyle>
          <a:p>
            <a:pPr lvl="0"/>
            <a:r>
              <a:rPr lang="en-US" dirty="0"/>
              <a:t>Presentation Title</a:t>
            </a:r>
          </a:p>
        </p:txBody>
      </p:sp>
      <p:sp>
        <p:nvSpPr>
          <p:cNvPr id="18" name="TextBox 17">
            <a:extLst>
              <a:ext uri="{FF2B5EF4-FFF2-40B4-BE49-F238E27FC236}">
                <a16:creationId xmlns:a16="http://schemas.microsoft.com/office/drawing/2014/main" id="{163909E5-316C-89CD-79E2-CA283CFDDE3E}"/>
              </a:ext>
            </a:extLst>
          </p:cNvPr>
          <p:cNvSpPr txBox="1"/>
          <p:nvPr userDrawn="1"/>
        </p:nvSpPr>
        <p:spPr>
          <a:xfrm>
            <a:off x="455129" y="6194910"/>
            <a:ext cx="11287692" cy="230832"/>
          </a:xfrm>
          <a:prstGeom prst="rect">
            <a:avLst/>
          </a:prstGeom>
          <a:noFill/>
        </p:spPr>
        <p:txBody>
          <a:bodyPr wrap="square" rtlCol="0">
            <a:spAutoFit/>
          </a:bodyPr>
          <a:lstStyle/>
          <a:p>
            <a:pPr algn="ctr"/>
            <a:r>
              <a:rPr lang="en-US" sz="900" b="1" i="0" spc="300" dirty="0">
                <a:solidFill>
                  <a:srgbClr val="BABCBE"/>
                </a:solidFill>
                <a:latin typeface="Montserrat" pitchFamily="2" charset="77"/>
                <a:ea typeface="Open Sans Light" panose="020B0306030504020204" pitchFamily="34" charset="0"/>
                <a:cs typeface="Open Sans Light" panose="020B0306030504020204" pitchFamily="34" charset="0"/>
              </a:rPr>
              <a:t>2023 ALASKA REGIONAL CONFERENCE  |  JUNE 12-14  |  ANCHORAGE, AK  </a:t>
            </a:r>
          </a:p>
        </p:txBody>
      </p:sp>
      <p:pic>
        <p:nvPicPr>
          <p:cNvPr id="19" name="Picture 18" descr="A black and white logo&#10;&#10;Description automatically generated with low confidence">
            <a:extLst>
              <a:ext uri="{FF2B5EF4-FFF2-40B4-BE49-F238E27FC236}">
                <a16:creationId xmlns:a16="http://schemas.microsoft.com/office/drawing/2014/main" id="{32E676C1-64A5-F374-386D-702A4B9DFB4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06111" y="611900"/>
            <a:ext cx="2411160" cy="823199"/>
          </a:xfrm>
          <a:prstGeom prst="rect">
            <a:avLst/>
          </a:prstGeom>
        </p:spPr>
      </p:pic>
    </p:spTree>
    <p:extLst>
      <p:ext uri="{BB962C8B-B14F-4D97-AF65-F5344CB8AC3E}">
        <p14:creationId xmlns:p14="http://schemas.microsoft.com/office/powerpoint/2010/main" val="3004263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3 AK - Content Slide -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A14DC3-927C-CB4B-BF35-E776D310DC33}"/>
              </a:ext>
            </a:extLst>
          </p:cNvPr>
          <p:cNvSpPr/>
          <p:nvPr userDrawn="1"/>
        </p:nvSpPr>
        <p:spPr>
          <a:xfrm>
            <a:off x="620165" y="474900"/>
            <a:ext cx="11571836" cy="823199"/>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Text Placeholder 25">
            <a:extLst>
              <a:ext uri="{FF2B5EF4-FFF2-40B4-BE49-F238E27FC236}">
                <a16:creationId xmlns:a16="http://schemas.microsoft.com/office/drawing/2014/main" id="{5B6BEAC3-624D-6E40-ACC3-F9374FFA6E14}"/>
              </a:ext>
            </a:extLst>
          </p:cNvPr>
          <p:cNvSpPr>
            <a:spLocks noGrp="1"/>
          </p:cNvSpPr>
          <p:nvPr>
            <p:ph type="body" sz="quarter" idx="11" hasCustomPrompt="1"/>
          </p:nvPr>
        </p:nvSpPr>
        <p:spPr>
          <a:xfrm>
            <a:off x="1086242" y="1435101"/>
            <a:ext cx="10013572" cy="4703906"/>
          </a:xfrm>
          <a:prstGeom prst="rect">
            <a:avLst/>
          </a:prstGeom>
        </p:spPr>
        <p:txBody>
          <a:bodyPr>
            <a:normAutofit/>
          </a:bodyPr>
          <a:lstStyle>
            <a:lvl1pPr marL="342900" indent="-342900">
              <a:buFont typeface="Arial" panose="020B0604020202020204" pitchFamily="34" charset="0"/>
              <a:buChar char="•"/>
              <a:defRPr sz="2000" b="0" i="0">
                <a:solidFill>
                  <a:schemeClr val="tx1"/>
                </a:solidFill>
                <a:latin typeface="Montserrat" pitchFamily="2" charset="77"/>
              </a:defRPr>
            </a:lvl1pPr>
          </a:lstStyle>
          <a:p>
            <a:pPr lvl="1"/>
            <a:r>
              <a:rPr lang="en-US" dirty="0"/>
              <a:t>Content Here</a:t>
            </a:r>
          </a:p>
        </p:txBody>
      </p:sp>
      <p:sp>
        <p:nvSpPr>
          <p:cNvPr id="17" name="Text Placeholder 15">
            <a:extLst>
              <a:ext uri="{FF2B5EF4-FFF2-40B4-BE49-F238E27FC236}">
                <a16:creationId xmlns:a16="http://schemas.microsoft.com/office/drawing/2014/main" id="{F25AED0A-D480-053D-F1C1-A60BD2D6DC49}"/>
              </a:ext>
            </a:extLst>
          </p:cNvPr>
          <p:cNvSpPr>
            <a:spLocks noGrp="1"/>
          </p:cNvSpPr>
          <p:nvPr>
            <p:ph type="body" sz="quarter" idx="10" hasCustomPrompt="1"/>
          </p:nvPr>
        </p:nvSpPr>
        <p:spPr>
          <a:xfrm>
            <a:off x="1086240" y="649370"/>
            <a:ext cx="10013573" cy="465691"/>
          </a:xfrm>
          <a:prstGeom prst="rect">
            <a:avLst/>
          </a:prstGeom>
        </p:spPr>
        <p:txBody>
          <a:bodyPr>
            <a:noAutofit/>
          </a:bodyPr>
          <a:lstStyle>
            <a:lvl1pPr marL="0" indent="0" algn="l">
              <a:buNone/>
              <a:defRPr sz="3300" b="1">
                <a:solidFill>
                  <a:schemeClr val="bg1"/>
                </a:solidFill>
                <a:latin typeface="Georgia" panose="02040502050405020303" pitchFamily="18" charset="0"/>
                <a:ea typeface="Verdana" panose="020B0604030504040204" pitchFamily="34" charset="0"/>
                <a:cs typeface="Calibri" panose="020F0502020204030204" pitchFamily="34" charset="0"/>
              </a:defRPr>
            </a:lvl1pPr>
          </a:lstStyle>
          <a:p>
            <a:pPr lvl="0"/>
            <a:r>
              <a:rPr lang="en-US" dirty="0"/>
              <a:t>Presentation Title</a:t>
            </a:r>
          </a:p>
        </p:txBody>
      </p:sp>
      <p:sp>
        <p:nvSpPr>
          <p:cNvPr id="18" name="TextBox 17">
            <a:extLst>
              <a:ext uri="{FF2B5EF4-FFF2-40B4-BE49-F238E27FC236}">
                <a16:creationId xmlns:a16="http://schemas.microsoft.com/office/drawing/2014/main" id="{163909E5-316C-89CD-79E2-CA283CFDDE3E}"/>
              </a:ext>
            </a:extLst>
          </p:cNvPr>
          <p:cNvSpPr txBox="1"/>
          <p:nvPr userDrawn="1"/>
        </p:nvSpPr>
        <p:spPr>
          <a:xfrm>
            <a:off x="455129" y="6531433"/>
            <a:ext cx="11287692" cy="230832"/>
          </a:xfrm>
          <a:prstGeom prst="rect">
            <a:avLst/>
          </a:prstGeom>
          <a:noFill/>
        </p:spPr>
        <p:txBody>
          <a:bodyPr wrap="square" rtlCol="0">
            <a:spAutoFit/>
          </a:bodyPr>
          <a:lstStyle/>
          <a:p>
            <a:pPr algn="ctr"/>
            <a:r>
              <a:rPr lang="en-US" sz="900" b="1" i="0" spc="300" dirty="0">
                <a:solidFill>
                  <a:srgbClr val="BABCBE"/>
                </a:solidFill>
                <a:latin typeface="Montserrat" pitchFamily="2" charset="77"/>
                <a:ea typeface="Open Sans Light" panose="020B0306030504020204" pitchFamily="34" charset="0"/>
                <a:cs typeface="Open Sans Light" panose="020B0306030504020204" pitchFamily="34" charset="0"/>
              </a:rPr>
              <a:t>2023 ALASKA REGIONAL CONFERENCE  |  JUNE 12-14  |  ANCHORAGE, AK  </a:t>
            </a:r>
          </a:p>
        </p:txBody>
      </p:sp>
      <p:sp>
        <p:nvSpPr>
          <p:cNvPr id="13" name="Rectangle 12">
            <a:extLst>
              <a:ext uri="{FF2B5EF4-FFF2-40B4-BE49-F238E27FC236}">
                <a16:creationId xmlns:a16="http://schemas.microsoft.com/office/drawing/2014/main" id="{2098EAC0-0D71-CD4E-7DEE-43F0DAF43FF0}"/>
              </a:ext>
            </a:extLst>
          </p:cNvPr>
          <p:cNvSpPr/>
          <p:nvPr userDrawn="1"/>
        </p:nvSpPr>
        <p:spPr>
          <a:xfrm>
            <a:off x="1" y="6302293"/>
            <a:ext cx="12191999" cy="109254"/>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572930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3 AK - Content Slide -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A14DC3-927C-CB4B-BF35-E776D310DC33}"/>
              </a:ext>
            </a:extLst>
          </p:cNvPr>
          <p:cNvSpPr/>
          <p:nvPr userDrawn="1"/>
        </p:nvSpPr>
        <p:spPr>
          <a:xfrm>
            <a:off x="620165" y="474900"/>
            <a:ext cx="11571836" cy="823199"/>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26" name="Text Placeholder 25">
            <a:extLst>
              <a:ext uri="{FF2B5EF4-FFF2-40B4-BE49-F238E27FC236}">
                <a16:creationId xmlns:a16="http://schemas.microsoft.com/office/drawing/2014/main" id="{5B6BEAC3-624D-6E40-ACC3-F9374FFA6E14}"/>
              </a:ext>
            </a:extLst>
          </p:cNvPr>
          <p:cNvSpPr>
            <a:spLocks noGrp="1"/>
          </p:cNvSpPr>
          <p:nvPr>
            <p:ph type="body" sz="quarter" idx="11" hasCustomPrompt="1"/>
          </p:nvPr>
        </p:nvSpPr>
        <p:spPr>
          <a:xfrm>
            <a:off x="1086242" y="1435101"/>
            <a:ext cx="10013572" cy="4703906"/>
          </a:xfrm>
          <a:prstGeom prst="rect">
            <a:avLst/>
          </a:prstGeom>
        </p:spPr>
        <p:txBody>
          <a:bodyPr>
            <a:normAutofit/>
          </a:bodyPr>
          <a:lstStyle>
            <a:lvl1pPr marL="342900" indent="-342900">
              <a:buFont typeface="Arial" panose="020B0604020202020204" pitchFamily="34" charset="0"/>
              <a:buChar char="•"/>
              <a:defRPr sz="2000" b="0" i="0">
                <a:solidFill>
                  <a:schemeClr val="bg2">
                    <a:lumMod val="50000"/>
                  </a:schemeClr>
                </a:solidFill>
                <a:latin typeface="Montserrat" pitchFamily="2" charset="77"/>
              </a:defRPr>
            </a:lvl1pPr>
          </a:lstStyle>
          <a:p>
            <a:pPr lvl="0"/>
            <a:r>
              <a:rPr lang="en-US" dirty="0"/>
              <a:t>Content Here</a:t>
            </a:r>
          </a:p>
        </p:txBody>
      </p:sp>
      <p:sp>
        <p:nvSpPr>
          <p:cNvPr id="17" name="Text Placeholder 15">
            <a:extLst>
              <a:ext uri="{FF2B5EF4-FFF2-40B4-BE49-F238E27FC236}">
                <a16:creationId xmlns:a16="http://schemas.microsoft.com/office/drawing/2014/main" id="{F25AED0A-D480-053D-F1C1-A60BD2D6DC49}"/>
              </a:ext>
            </a:extLst>
          </p:cNvPr>
          <p:cNvSpPr>
            <a:spLocks noGrp="1"/>
          </p:cNvSpPr>
          <p:nvPr>
            <p:ph type="body" sz="quarter" idx="10" hasCustomPrompt="1"/>
          </p:nvPr>
        </p:nvSpPr>
        <p:spPr>
          <a:xfrm>
            <a:off x="1086240" y="649370"/>
            <a:ext cx="10013573" cy="465691"/>
          </a:xfrm>
          <a:prstGeom prst="rect">
            <a:avLst/>
          </a:prstGeom>
        </p:spPr>
        <p:txBody>
          <a:bodyPr>
            <a:noAutofit/>
          </a:bodyPr>
          <a:lstStyle>
            <a:lvl1pPr marL="0" indent="0" algn="l">
              <a:buNone/>
              <a:defRPr sz="3300" b="1">
                <a:solidFill>
                  <a:srgbClr val="2A347A"/>
                </a:solidFill>
                <a:latin typeface="Georgia" panose="02040502050405020303" pitchFamily="18" charset="0"/>
                <a:ea typeface="Verdana" panose="020B0604030504040204" pitchFamily="34" charset="0"/>
                <a:cs typeface="Calibri" panose="020F0502020204030204" pitchFamily="34" charset="0"/>
              </a:defRPr>
            </a:lvl1pPr>
          </a:lstStyle>
          <a:p>
            <a:pPr lvl="0"/>
            <a:r>
              <a:rPr lang="en-US" dirty="0"/>
              <a:t>Presentation Title</a:t>
            </a:r>
          </a:p>
        </p:txBody>
      </p:sp>
      <p:sp>
        <p:nvSpPr>
          <p:cNvPr id="18" name="TextBox 17">
            <a:extLst>
              <a:ext uri="{FF2B5EF4-FFF2-40B4-BE49-F238E27FC236}">
                <a16:creationId xmlns:a16="http://schemas.microsoft.com/office/drawing/2014/main" id="{163909E5-316C-89CD-79E2-CA283CFDDE3E}"/>
              </a:ext>
            </a:extLst>
          </p:cNvPr>
          <p:cNvSpPr txBox="1"/>
          <p:nvPr userDrawn="1"/>
        </p:nvSpPr>
        <p:spPr>
          <a:xfrm>
            <a:off x="455129" y="6531433"/>
            <a:ext cx="11287692" cy="230832"/>
          </a:xfrm>
          <a:prstGeom prst="rect">
            <a:avLst/>
          </a:prstGeom>
          <a:noFill/>
        </p:spPr>
        <p:txBody>
          <a:bodyPr wrap="square" rtlCol="0">
            <a:spAutoFit/>
          </a:bodyPr>
          <a:lstStyle/>
          <a:p>
            <a:pPr algn="ctr"/>
            <a:r>
              <a:rPr lang="en-US" sz="900" b="1" i="0" spc="300" dirty="0">
                <a:solidFill>
                  <a:srgbClr val="2A347A"/>
                </a:solidFill>
                <a:latin typeface="Montserrat" pitchFamily="2" charset="77"/>
                <a:ea typeface="Open Sans Light" panose="020B0306030504020204" pitchFamily="34" charset="0"/>
                <a:cs typeface="Open Sans Light" panose="020B0306030504020204" pitchFamily="34" charset="0"/>
              </a:rPr>
              <a:t>2023 ALASKA REGIONAL CONFERENCE  |  JUNE 12-14  |  ANCHORAGE, AK  </a:t>
            </a:r>
          </a:p>
        </p:txBody>
      </p:sp>
      <p:sp>
        <p:nvSpPr>
          <p:cNvPr id="13" name="Rectangle 12">
            <a:extLst>
              <a:ext uri="{FF2B5EF4-FFF2-40B4-BE49-F238E27FC236}">
                <a16:creationId xmlns:a16="http://schemas.microsoft.com/office/drawing/2014/main" id="{2098EAC0-0D71-CD4E-7DEE-43F0DAF43FF0}"/>
              </a:ext>
            </a:extLst>
          </p:cNvPr>
          <p:cNvSpPr/>
          <p:nvPr userDrawn="1"/>
        </p:nvSpPr>
        <p:spPr>
          <a:xfrm>
            <a:off x="1" y="6302293"/>
            <a:ext cx="12191999" cy="109254"/>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879964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 AK - Contact Information 1">
    <p:spTree>
      <p:nvGrpSpPr>
        <p:cNvPr id="1" name=""/>
        <p:cNvGrpSpPr/>
        <p:nvPr/>
      </p:nvGrpSpPr>
      <p:grpSpPr>
        <a:xfrm>
          <a:off x="0" y="0"/>
          <a:ext cx="0" cy="0"/>
          <a:chOff x="0" y="0"/>
          <a:chExt cx="0" cy="0"/>
        </a:xfrm>
      </p:grpSpPr>
      <p:pic>
        <p:nvPicPr>
          <p:cNvPr id="2" name="Picture 1" descr="A deer on a grassy hill with mountains in the background&#10;&#10;Description automatically generated with medium confidence">
            <a:extLst>
              <a:ext uri="{FF2B5EF4-FFF2-40B4-BE49-F238E27FC236}">
                <a16:creationId xmlns:a16="http://schemas.microsoft.com/office/drawing/2014/main" id="{1F3614AA-A524-27F4-DCAF-065A0583FED8}"/>
              </a:ext>
            </a:extLst>
          </p:cNvPr>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7" name="Rectangle 6">
            <a:extLst>
              <a:ext uri="{FF2B5EF4-FFF2-40B4-BE49-F238E27FC236}">
                <a16:creationId xmlns:a16="http://schemas.microsoft.com/office/drawing/2014/main" id="{46C68264-F04E-A8E9-C9EA-91AFAD89A8C0}"/>
              </a:ext>
            </a:extLst>
          </p:cNvPr>
          <p:cNvSpPr/>
          <p:nvPr userDrawn="1"/>
        </p:nvSpPr>
        <p:spPr>
          <a:xfrm>
            <a:off x="0" y="4524962"/>
            <a:ext cx="12192000" cy="109254"/>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25">
            <a:extLst>
              <a:ext uri="{FF2B5EF4-FFF2-40B4-BE49-F238E27FC236}">
                <a16:creationId xmlns:a16="http://schemas.microsoft.com/office/drawing/2014/main" id="{2590C5C1-D099-6346-BAE1-5B40CE423264}"/>
              </a:ext>
            </a:extLst>
          </p:cNvPr>
          <p:cNvSpPr>
            <a:spLocks noGrp="1"/>
          </p:cNvSpPr>
          <p:nvPr>
            <p:ph type="body" sz="quarter" idx="12" hasCustomPrompt="1"/>
          </p:nvPr>
        </p:nvSpPr>
        <p:spPr>
          <a:xfrm>
            <a:off x="557332" y="2844987"/>
            <a:ext cx="11077347" cy="482785"/>
          </a:xfrm>
          <a:prstGeom prst="rect">
            <a:avLst/>
          </a:prstGeom>
        </p:spPr>
        <p:txBody>
          <a:bodyPr>
            <a:normAutofit/>
          </a:bodyPr>
          <a:lstStyle>
            <a:lvl1pPr marL="0" indent="0" algn="ctr">
              <a:buNone/>
              <a:defRPr sz="2500" b="0" i="0">
                <a:solidFill>
                  <a:srgbClr val="2A347A">
                    <a:alpha val="99000"/>
                  </a:srgbClr>
                </a:solidFill>
                <a:latin typeface="Montserrat" pitchFamily="2" charset="77"/>
              </a:defRPr>
            </a:lvl1pPr>
          </a:lstStyle>
          <a:p>
            <a:pPr lvl="0"/>
            <a:r>
              <a:rPr lang="en-US" dirty="0"/>
              <a:t>Name</a:t>
            </a:r>
          </a:p>
        </p:txBody>
      </p:sp>
      <p:sp>
        <p:nvSpPr>
          <p:cNvPr id="9" name="Text Placeholder 25">
            <a:extLst>
              <a:ext uri="{FF2B5EF4-FFF2-40B4-BE49-F238E27FC236}">
                <a16:creationId xmlns:a16="http://schemas.microsoft.com/office/drawing/2014/main" id="{040E892C-3682-88E5-B1DA-D3D85DFD6E5D}"/>
              </a:ext>
            </a:extLst>
          </p:cNvPr>
          <p:cNvSpPr>
            <a:spLocks noGrp="1"/>
          </p:cNvSpPr>
          <p:nvPr>
            <p:ph type="body" sz="quarter" idx="13" hasCustomPrompt="1"/>
          </p:nvPr>
        </p:nvSpPr>
        <p:spPr>
          <a:xfrm>
            <a:off x="557331" y="3272653"/>
            <a:ext cx="11077339" cy="482785"/>
          </a:xfrm>
          <a:prstGeom prst="rect">
            <a:avLst/>
          </a:prstGeom>
          <a:ln>
            <a:noFill/>
          </a:ln>
        </p:spPr>
        <p:txBody>
          <a:bodyPr>
            <a:normAutofit/>
          </a:bodyPr>
          <a:lstStyle>
            <a:lvl1pPr marL="0" indent="0" algn="ctr">
              <a:buNone/>
              <a:defRPr sz="2200" b="0" i="0">
                <a:solidFill>
                  <a:srgbClr val="2A347A"/>
                </a:solidFill>
                <a:latin typeface="Montserrat" pitchFamily="2" charset="77"/>
              </a:defRPr>
            </a:lvl1pPr>
          </a:lstStyle>
          <a:p>
            <a:pPr lvl="0"/>
            <a:r>
              <a:rPr lang="en-US" dirty="0"/>
              <a:t>Email</a:t>
            </a:r>
          </a:p>
        </p:txBody>
      </p:sp>
      <p:sp>
        <p:nvSpPr>
          <p:cNvPr id="10" name="Text Placeholder 25">
            <a:extLst>
              <a:ext uri="{FF2B5EF4-FFF2-40B4-BE49-F238E27FC236}">
                <a16:creationId xmlns:a16="http://schemas.microsoft.com/office/drawing/2014/main" id="{7E81623F-2118-7CB5-1B49-0B641F661E74}"/>
              </a:ext>
            </a:extLst>
          </p:cNvPr>
          <p:cNvSpPr>
            <a:spLocks noGrp="1"/>
          </p:cNvSpPr>
          <p:nvPr>
            <p:ph type="body" sz="quarter" idx="14" hasCustomPrompt="1"/>
          </p:nvPr>
        </p:nvSpPr>
        <p:spPr>
          <a:xfrm>
            <a:off x="557331" y="3657416"/>
            <a:ext cx="11077339" cy="482785"/>
          </a:xfrm>
          <a:prstGeom prst="rect">
            <a:avLst/>
          </a:prstGeom>
        </p:spPr>
        <p:txBody>
          <a:bodyPr>
            <a:normAutofit/>
          </a:bodyPr>
          <a:lstStyle>
            <a:lvl1pPr marL="0" indent="0" algn="ctr">
              <a:buNone/>
              <a:defRPr sz="2200" b="0" i="0">
                <a:solidFill>
                  <a:srgbClr val="2A347A"/>
                </a:solidFill>
                <a:latin typeface="Montserrat" pitchFamily="2" charset="77"/>
              </a:defRPr>
            </a:lvl1pPr>
          </a:lstStyle>
          <a:p>
            <a:pPr lvl="0"/>
            <a:r>
              <a:rPr lang="en-US" dirty="0"/>
              <a:t>Phone Number</a:t>
            </a:r>
          </a:p>
        </p:txBody>
      </p:sp>
      <p:sp>
        <p:nvSpPr>
          <p:cNvPr id="11" name="Text Placeholder 25">
            <a:extLst>
              <a:ext uri="{FF2B5EF4-FFF2-40B4-BE49-F238E27FC236}">
                <a16:creationId xmlns:a16="http://schemas.microsoft.com/office/drawing/2014/main" id="{556BF758-C3A3-3E4C-D533-760FB921067B}"/>
              </a:ext>
            </a:extLst>
          </p:cNvPr>
          <p:cNvSpPr>
            <a:spLocks noGrp="1"/>
          </p:cNvSpPr>
          <p:nvPr>
            <p:ph type="body" sz="quarter" idx="15" hasCustomPrompt="1"/>
          </p:nvPr>
        </p:nvSpPr>
        <p:spPr>
          <a:xfrm>
            <a:off x="557331" y="4013016"/>
            <a:ext cx="11077339" cy="482785"/>
          </a:xfrm>
          <a:prstGeom prst="rect">
            <a:avLst/>
          </a:prstGeom>
        </p:spPr>
        <p:txBody>
          <a:bodyPr>
            <a:normAutofit/>
          </a:bodyPr>
          <a:lstStyle>
            <a:lvl1pPr marL="0" indent="0" algn="ctr">
              <a:buNone/>
              <a:defRPr sz="2200" b="0" i="0">
                <a:solidFill>
                  <a:srgbClr val="2A347A"/>
                </a:solidFill>
                <a:latin typeface="Montserrat" pitchFamily="2" charset="77"/>
              </a:defRPr>
            </a:lvl1pPr>
          </a:lstStyle>
          <a:p>
            <a:pPr lvl="0"/>
            <a:r>
              <a:rPr lang="en-US" dirty="0"/>
              <a:t>Website</a:t>
            </a:r>
          </a:p>
        </p:txBody>
      </p:sp>
      <p:sp>
        <p:nvSpPr>
          <p:cNvPr id="12" name="TextBox 11">
            <a:extLst>
              <a:ext uri="{FF2B5EF4-FFF2-40B4-BE49-F238E27FC236}">
                <a16:creationId xmlns:a16="http://schemas.microsoft.com/office/drawing/2014/main" id="{132BE7E3-B53C-073B-10A1-CADB4C14AFD8}"/>
              </a:ext>
            </a:extLst>
          </p:cNvPr>
          <p:cNvSpPr txBox="1"/>
          <p:nvPr userDrawn="1"/>
        </p:nvSpPr>
        <p:spPr>
          <a:xfrm>
            <a:off x="557321" y="2245735"/>
            <a:ext cx="11077339" cy="717119"/>
          </a:xfrm>
          <a:prstGeom prst="rect">
            <a:avLst/>
          </a:prstGeom>
          <a:noFill/>
        </p:spPr>
        <p:txBody>
          <a:bodyPr wrap="square" rtlCol="0">
            <a:spAutoFit/>
          </a:bodyPr>
          <a:lstStyle/>
          <a:p>
            <a:pPr marL="0" marR="0" lvl="0" indent="0" algn="ctr" defTabSz="514333" rtl="0" eaLnBrk="1" fontAlgn="auto" latinLnBrk="0" hangingPunct="1">
              <a:lnSpc>
                <a:spcPct val="100000"/>
              </a:lnSpc>
              <a:spcBef>
                <a:spcPts val="0"/>
              </a:spcBef>
              <a:spcAft>
                <a:spcPts val="0"/>
              </a:spcAft>
              <a:buClrTx/>
              <a:buSzTx/>
              <a:buFontTx/>
              <a:buNone/>
              <a:tabLst/>
              <a:defRPr/>
            </a:pPr>
            <a:r>
              <a:rPr lang="en-US" sz="3300" b="1" i="0" dirty="0">
                <a:solidFill>
                  <a:srgbClr val="2A347A"/>
                </a:solidFill>
                <a:latin typeface="Georgia" panose="02040502050405020303" pitchFamily="18" charset="0"/>
              </a:rPr>
              <a:t>Contact Information</a:t>
            </a:r>
          </a:p>
          <a:p>
            <a:endParaRPr lang="en-US" sz="760" dirty="0"/>
          </a:p>
        </p:txBody>
      </p:sp>
      <p:sp>
        <p:nvSpPr>
          <p:cNvPr id="13" name="TextBox 12">
            <a:extLst>
              <a:ext uri="{FF2B5EF4-FFF2-40B4-BE49-F238E27FC236}">
                <a16:creationId xmlns:a16="http://schemas.microsoft.com/office/drawing/2014/main" id="{6A9C8C06-2EDC-6C77-9C00-A36C026FA1E4}"/>
              </a:ext>
            </a:extLst>
          </p:cNvPr>
          <p:cNvSpPr txBox="1"/>
          <p:nvPr userDrawn="1"/>
        </p:nvSpPr>
        <p:spPr>
          <a:xfrm>
            <a:off x="0" y="6511752"/>
            <a:ext cx="12192000" cy="230832"/>
          </a:xfrm>
          <a:prstGeom prst="rect">
            <a:avLst/>
          </a:prstGeom>
          <a:noFill/>
        </p:spPr>
        <p:txBody>
          <a:bodyPr wrap="square" rtlCol="0">
            <a:spAutoFit/>
          </a:bodyPr>
          <a:lstStyle/>
          <a:p>
            <a:pPr algn="ctr"/>
            <a:r>
              <a:rPr lang="en-US" sz="900" b="1" i="0" spc="300" dirty="0">
                <a:solidFill>
                  <a:srgbClr val="2A347A"/>
                </a:solidFill>
                <a:latin typeface="Montserrat" pitchFamily="2" charset="77"/>
                <a:ea typeface="Open Sans Light" panose="020B0306030504020204" pitchFamily="34" charset="0"/>
                <a:cs typeface="Open Sans Light" panose="020B0306030504020204" pitchFamily="34" charset="0"/>
              </a:rPr>
              <a:t>2023 ALASKA REGIONAL CONFERENCE  |  JUNE 12-14  |  ANCHORAGE, AK  </a:t>
            </a:r>
          </a:p>
        </p:txBody>
      </p:sp>
      <p:pic>
        <p:nvPicPr>
          <p:cNvPr id="22" name="Picture 21" descr="Logo&#10;&#10;Description automatically generated">
            <a:extLst>
              <a:ext uri="{FF2B5EF4-FFF2-40B4-BE49-F238E27FC236}">
                <a16:creationId xmlns:a16="http://schemas.microsoft.com/office/drawing/2014/main" id="{EBCA35D8-FE10-8021-9276-D1532E2A574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040517" y="1596934"/>
            <a:ext cx="4110947" cy="562808"/>
          </a:xfrm>
          <a:prstGeom prst="rect">
            <a:avLst/>
          </a:prstGeom>
        </p:spPr>
      </p:pic>
    </p:spTree>
    <p:extLst>
      <p:ext uri="{BB962C8B-B14F-4D97-AF65-F5344CB8AC3E}">
        <p14:creationId xmlns:p14="http://schemas.microsoft.com/office/powerpoint/2010/main" val="1922596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Montserrat" panose="00000500000000000000" pitchFamily="2" charset="0"/>
              </a:defRPr>
            </a:lvl1pPr>
            <a:lvl2pPr>
              <a:defRPr>
                <a:solidFill>
                  <a:schemeClr val="tx1"/>
                </a:solidFill>
                <a:latin typeface="Montserrat" panose="00000500000000000000" pitchFamily="2" charset="0"/>
              </a:defRPr>
            </a:lvl2pPr>
            <a:lvl3pPr>
              <a:defRPr>
                <a:solidFill>
                  <a:schemeClr val="tx1"/>
                </a:solidFill>
                <a:latin typeface="Montserrat" panose="00000500000000000000" pitchFamily="2" charset="0"/>
              </a:defRPr>
            </a:lvl3pPr>
            <a:lvl4pPr>
              <a:defRPr>
                <a:solidFill>
                  <a:schemeClr val="tx1"/>
                </a:solidFill>
                <a:latin typeface="Montserrat" panose="00000500000000000000" pitchFamily="2" charset="0"/>
              </a:defRPr>
            </a:lvl4pPr>
            <a:lvl5pPr>
              <a:defRPr>
                <a:solidFill>
                  <a:schemeClr val="tx1"/>
                </a:solidFill>
                <a:latin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509448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3 AK - Contact Information 2">
    <p:spTree>
      <p:nvGrpSpPr>
        <p:cNvPr id="1" name=""/>
        <p:cNvGrpSpPr/>
        <p:nvPr/>
      </p:nvGrpSpPr>
      <p:grpSpPr>
        <a:xfrm>
          <a:off x="0" y="0"/>
          <a:ext cx="0" cy="0"/>
          <a:chOff x="0" y="0"/>
          <a:chExt cx="0" cy="0"/>
        </a:xfrm>
      </p:grpSpPr>
      <p:pic>
        <p:nvPicPr>
          <p:cNvPr id="2" name="Picture 1" descr="A deer on a grassy hill with mountains in the background&#10;&#10;Description automatically generated with medium confidence">
            <a:extLst>
              <a:ext uri="{FF2B5EF4-FFF2-40B4-BE49-F238E27FC236}">
                <a16:creationId xmlns:a16="http://schemas.microsoft.com/office/drawing/2014/main" id="{1F3614AA-A524-27F4-DCAF-065A0583FED8}"/>
              </a:ext>
            </a:extLst>
          </p:cNvPr>
          <p:cNvPicPr>
            <a:picLocks noChangeAspect="1"/>
          </p:cNvPicPr>
          <p:nvPr userDrawn="1"/>
        </p:nvPicPr>
        <p:blipFill rotWithShape="1">
          <a:blip r:embed="rId2" cstate="email">
            <a:alphaModFix amt="85000"/>
            <a:extLst>
              <a:ext uri="{28A0092B-C50C-407E-A947-70E740481C1C}">
                <a14:useLocalDpi xmlns:a14="http://schemas.microsoft.com/office/drawing/2010/main"/>
              </a:ext>
            </a:extLst>
          </a:blip>
          <a:srcRect/>
          <a:stretch/>
        </p:blipFill>
        <p:spPr>
          <a:xfrm>
            <a:off x="0" y="1"/>
            <a:ext cx="12192000" cy="6858000"/>
          </a:xfrm>
          <a:prstGeom prst="rect">
            <a:avLst/>
          </a:prstGeom>
          <a:effectLst/>
        </p:spPr>
      </p:pic>
      <p:sp>
        <p:nvSpPr>
          <p:cNvPr id="3" name="Rectangle 2">
            <a:extLst>
              <a:ext uri="{FF2B5EF4-FFF2-40B4-BE49-F238E27FC236}">
                <a16:creationId xmlns:a16="http://schemas.microsoft.com/office/drawing/2014/main" id="{9C6D85ED-4F37-D1A6-F5D1-2A04DC4EE350}"/>
              </a:ext>
            </a:extLst>
          </p:cNvPr>
          <p:cNvSpPr/>
          <p:nvPr userDrawn="1"/>
        </p:nvSpPr>
        <p:spPr>
          <a:xfrm>
            <a:off x="455129" y="342903"/>
            <a:ext cx="11287692" cy="6187271"/>
          </a:xfrm>
          <a:prstGeom prst="rect">
            <a:avLst/>
          </a:prstGeom>
          <a:solidFill>
            <a:srgbClr val="2A347A">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46C68264-F04E-A8E9-C9EA-91AFAD89A8C0}"/>
              </a:ext>
            </a:extLst>
          </p:cNvPr>
          <p:cNvSpPr/>
          <p:nvPr userDrawn="1"/>
        </p:nvSpPr>
        <p:spPr>
          <a:xfrm>
            <a:off x="0" y="4675819"/>
            <a:ext cx="12192000" cy="1092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25">
            <a:extLst>
              <a:ext uri="{FF2B5EF4-FFF2-40B4-BE49-F238E27FC236}">
                <a16:creationId xmlns:a16="http://schemas.microsoft.com/office/drawing/2014/main" id="{2590C5C1-D099-6346-BAE1-5B40CE423264}"/>
              </a:ext>
            </a:extLst>
          </p:cNvPr>
          <p:cNvSpPr>
            <a:spLocks noGrp="1"/>
          </p:cNvSpPr>
          <p:nvPr>
            <p:ph type="body" sz="quarter" idx="12" hasCustomPrompt="1"/>
          </p:nvPr>
        </p:nvSpPr>
        <p:spPr>
          <a:xfrm>
            <a:off x="557332" y="2995844"/>
            <a:ext cx="11077347" cy="482785"/>
          </a:xfrm>
          <a:prstGeom prst="rect">
            <a:avLst/>
          </a:prstGeom>
        </p:spPr>
        <p:txBody>
          <a:bodyPr>
            <a:normAutofit/>
          </a:bodyPr>
          <a:lstStyle>
            <a:lvl1pPr marL="0" indent="0" algn="ctr">
              <a:buNone/>
              <a:defRPr sz="2500" b="0" i="0">
                <a:solidFill>
                  <a:schemeClr val="bg1">
                    <a:alpha val="99000"/>
                  </a:schemeClr>
                </a:solidFill>
                <a:latin typeface="Montserrat" pitchFamily="2" charset="77"/>
              </a:defRPr>
            </a:lvl1pPr>
          </a:lstStyle>
          <a:p>
            <a:pPr lvl="0"/>
            <a:r>
              <a:rPr lang="en-US" dirty="0"/>
              <a:t>Name</a:t>
            </a:r>
          </a:p>
        </p:txBody>
      </p:sp>
      <p:sp>
        <p:nvSpPr>
          <p:cNvPr id="9" name="Text Placeholder 25">
            <a:extLst>
              <a:ext uri="{FF2B5EF4-FFF2-40B4-BE49-F238E27FC236}">
                <a16:creationId xmlns:a16="http://schemas.microsoft.com/office/drawing/2014/main" id="{040E892C-3682-88E5-B1DA-D3D85DFD6E5D}"/>
              </a:ext>
            </a:extLst>
          </p:cNvPr>
          <p:cNvSpPr>
            <a:spLocks noGrp="1"/>
          </p:cNvSpPr>
          <p:nvPr>
            <p:ph type="body" sz="quarter" idx="13" hasCustomPrompt="1"/>
          </p:nvPr>
        </p:nvSpPr>
        <p:spPr>
          <a:xfrm>
            <a:off x="557331" y="3423511"/>
            <a:ext cx="11077339" cy="482785"/>
          </a:xfrm>
          <a:prstGeom prst="rect">
            <a:avLst/>
          </a:prstGeom>
          <a:ln>
            <a:noFill/>
          </a:ln>
        </p:spPr>
        <p:txBody>
          <a:bodyPr>
            <a:normAutofit/>
          </a:bodyPr>
          <a:lstStyle>
            <a:lvl1pPr marL="0" indent="0" algn="ctr">
              <a:buNone/>
              <a:defRPr sz="2200" b="0" i="0">
                <a:solidFill>
                  <a:schemeClr val="bg1"/>
                </a:solidFill>
                <a:latin typeface="Montserrat" pitchFamily="2" charset="77"/>
              </a:defRPr>
            </a:lvl1pPr>
          </a:lstStyle>
          <a:p>
            <a:pPr lvl="0"/>
            <a:r>
              <a:rPr lang="en-US" dirty="0"/>
              <a:t>Email</a:t>
            </a:r>
          </a:p>
        </p:txBody>
      </p:sp>
      <p:sp>
        <p:nvSpPr>
          <p:cNvPr id="10" name="Text Placeholder 25">
            <a:extLst>
              <a:ext uri="{FF2B5EF4-FFF2-40B4-BE49-F238E27FC236}">
                <a16:creationId xmlns:a16="http://schemas.microsoft.com/office/drawing/2014/main" id="{7E81623F-2118-7CB5-1B49-0B641F661E74}"/>
              </a:ext>
            </a:extLst>
          </p:cNvPr>
          <p:cNvSpPr>
            <a:spLocks noGrp="1"/>
          </p:cNvSpPr>
          <p:nvPr>
            <p:ph type="body" sz="quarter" idx="14" hasCustomPrompt="1"/>
          </p:nvPr>
        </p:nvSpPr>
        <p:spPr>
          <a:xfrm>
            <a:off x="557331" y="3808272"/>
            <a:ext cx="11077339" cy="482785"/>
          </a:xfrm>
          <a:prstGeom prst="rect">
            <a:avLst/>
          </a:prstGeom>
        </p:spPr>
        <p:txBody>
          <a:bodyPr>
            <a:normAutofit/>
          </a:bodyPr>
          <a:lstStyle>
            <a:lvl1pPr marL="0" indent="0" algn="ctr">
              <a:buNone/>
              <a:defRPr sz="2200" b="0" i="0">
                <a:solidFill>
                  <a:schemeClr val="bg1"/>
                </a:solidFill>
                <a:latin typeface="Montserrat" pitchFamily="2" charset="77"/>
              </a:defRPr>
            </a:lvl1pPr>
          </a:lstStyle>
          <a:p>
            <a:pPr lvl="0"/>
            <a:r>
              <a:rPr lang="en-US" dirty="0"/>
              <a:t>Phone Number</a:t>
            </a:r>
          </a:p>
        </p:txBody>
      </p:sp>
      <p:sp>
        <p:nvSpPr>
          <p:cNvPr id="11" name="Text Placeholder 25">
            <a:extLst>
              <a:ext uri="{FF2B5EF4-FFF2-40B4-BE49-F238E27FC236}">
                <a16:creationId xmlns:a16="http://schemas.microsoft.com/office/drawing/2014/main" id="{556BF758-C3A3-3E4C-D533-760FB921067B}"/>
              </a:ext>
            </a:extLst>
          </p:cNvPr>
          <p:cNvSpPr>
            <a:spLocks noGrp="1"/>
          </p:cNvSpPr>
          <p:nvPr>
            <p:ph type="body" sz="quarter" idx="15" hasCustomPrompt="1"/>
          </p:nvPr>
        </p:nvSpPr>
        <p:spPr>
          <a:xfrm>
            <a:off x="557331" y="4163873"/>
            <a:ext cx="11077339" cy="482785"/>
          </a:xfrm>
          <a:prstGeom prst="rect">
            <a:avLst/>
          </a:prstGeom>
        </p:spPr>
        <p:txBody>
          <a:bodyPr>
            <a:normAutofit/>
          </a:bodyPr>
          <a:lstStyle>
            <a:lvl1pPr marL="0" indent="0" algn="ctr">
              <a:buNone/>
              <a:defRPr sz="2200" b="0" i="0">
                <a:solidFill>
                  <a:schemeClr val="bg1"/>
                </a:solidFill>
                <a:latin typeface="Montserrat" pitchFamily="2" charset="77"/>
              </a:defRPr>
            </a:lvl1pPr>
          </a:lstStyle>
          <a:p>
            <a:pPr lvl="0"/>
            <a:r>
              <a:rPr lang="en-US" dirty="0"/>
              <a:t>Website</a:t>
            </a:r>
          </a:p>
        </p:txBody>
      </p:sp>
      <p:sp>
        <p:nvSpPr>
          <p:cNvPr id="12" name="TextBox 11">
            <a:extLst>
              <a:ext uri="{FF2B5EF4-FFF2-40B4-BE49-F238E27FC236}">
                <a16:creationId xmlns:a16="http://schemas.microsoft.com/office/drawing/2014/main" id="{132BE7E3-B53C-073B-10A1-CADB4C14AFD8}"/>
              </a:ext>
            </a:extLst>
          </p:cNvPr>
          <p:cNvSpPr txBox="1"/>
          <p:nvPr userDrawn="1"/>
        </p:nvSpPr>
        <p:spPr>
          <a:xfrm>
            <a:off x="557321" y="2396592"/>
            <a:ext cx="11077339" cy="717119"/>
          </a:xfrm>
          <a:prstGeom prst="rect">
            <a:avLst/>
          </a:prstGeom>
          <a:noFill/>
        </p:spPr>
        <p:txBody>
          <a:bodyPr wrap="square" rtlCol="0">
            <a:spAutoFit/>
          </a:bodyPr>
          <a:lstStyle/>
          <a:p>
            <a:pPr marL="0" marR="0" lvl="0" indent="0" algn="ctr" defTabSz="514333" rtl="0" eaLnBrk="1" fontAlgn="auto" latinLnBrk="0" hangingPunct="1">
              <a:lnSpc>
                <a:spcPct val="100000"/>
              </a:lnSpc>
              <a:spcBef>
                <a:spcPts val="0"/>
              </a:spcBef>
              <a:spcAft>
                <a:spcPts val="0"/>
              </a:spcAft>
              <a:buClrTx/>
              <a:buSzTx/>
              <a:buFontTx/>
              <a:buNone/>
              <a:tabLst/>
              <a:defRPr/>
            </a:pPr>
            <a:r>
              <a:rPr lang="en-US" sz="3300" b="1" i="0" dirty="0">
                <a:solidFill>
                  <a:schemeClr val="bg1"/>
                </a:solidFill>
                <a:latin typeface="Georgia" panose="02040502050405020303" pitchFamily="18" charset="0"/>
              </a:rPr>
              <a:t>Contact Information</a:t>
            </a:r>
          </a:p>
          <a:p>
            <a:endParaRPr lang="en-US" sz="760" dirty="0"/>
          </a:p>
        </p:txBody>
      </p:sp>
      <p:sp>
        <p:nvSpPr>
          <p:cNvPr id="13" name="TextBox 12">
            <a:extLst>
              <a:ext uri="{FF2B5EF4-FFF2-40B4-BE49-F238E27FC236}">
                <a16:creationId xmlns:a16="http://schemas.microsoft.com/office/drawing/2014/main" id="{6A9C8C06-2EDC-6C77-9C00-A36C026FA1E4}"/>
              </a:ext>
            </a:extLst>
          </p:cNvPr>
          <p:cNvSpPr txBox="1"/>
          <p:nvPr userDrawn="1"/>
        </p:nvSpPr>
        <p:spPr>
          <a:xfrm>
            <a:off x="0" y="6206506"/>
            <a:ext cx="12192000" cy="230832"/>
          </a:xfrm>
          <a:prstGeom prst="rect">
            <a:avLst/>
          </a:prstGeom>
          <a:noFill/>
        </p:spPr>
        <p:txBody>
          <a:bodyPr wrap="square" rtlCol="0">
            <a:spAutoFit/>
          </a:bodyPr>
          <a:lstStyle/>
          <a:p>
            <a:pPr algn="ctr"/>
            <a:r>
              <a:rPr lang="en-US" sz="900" b="1" i="0" spc="300" dirty="0">
                <a:solidFill>
                  <a:schemeClr val="bg1"/>
                </a:solidFill>
                <a:latin typeface="Montserrat" pitchFamily="2" charset="77"/>
                <a:ea typeface="Open Sans Light" panose="020B0306030504020204" pitchFamily="34" charset="0"/>
                <a:cs typeface="Open Sans Light" panose="020B0306030504020204" pitchFamily="34" charset="0"/>
              </a:rPr>
              <a:t>2023 ALASKA REGIONAL CONFERENCE  |  JUNE 12-14  |  ANCHORAGE, AK  </a:t>
            </a:r>
          </a:p>
        </p:txBody>
      </p:sp>
      <p:pic>
        <p:nvPicPr>
          <p:cNvPr id="5" name="Picture 4" descr="A picture containing text, clipart&#10;&#10;Description automatically generated">
            <a:extLst>
              <a:ext uri="{FF2B5EF4-FFF2-40B4-BE49-F238E27FC236}">
                <a16:creationId xmlns:a16="http://schemas.microsoft.com/office/drawing/2014/main" id="{F8D9A170-CFA7-6EFB-C197-ACC7D2476E0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83084" y="1764336"/>
            <a:ext cx="4225813" cy="577999"/>
          </a:xfrm>
          <a:prstGeom prst="rect">
            <a:avLst/>
          </a:prstGeom>
        </p:spPr>
      </p:pic>
    </p:spTree>
    <p:extLst>
      <p:ext uri="{BB962C8B-B14F-4D97-AF65-F5344CB8AC3E}">
        <p14:creationId xmlns:p14="http://schemas.microsoft.com/office/powerpoint/2010/main" val="1524193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 AK - Contact Information 3">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5EB4552-E714-79A6-E3CC-84D84E770659}"/>
              </a:ext>
            </a:extLst>
          </p:cNvPr>
          <p:cNvSpPr/>
          <p:nvPr userDrawn="1"/>
        </p:nvSpPr>
        <p:spPr>
          <a:xfrm rot="5400000">
            <a:off x="3238411" y="2494817"/>
            <a:ext cx="3614371" cy="145672"/>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ectangle 2">
            <a:extLst>
              <a:ext uri="{FF2B5EF4-FFF2-40B4-BE49-F238E27FC236}">
                <a16:creationId xmlns:a16="http://schemas.microsoft.com/office/drawing/2014/main" id="{B759B47A-7D28-E29B-43BF-DB44C981F212}"/>
              </a:ext>
            </a:extLst>
          </p:cNvPr>
          <p:cNvSpPr/>
          <p:nvPr userDrawn="1"/>
        </p:nvSpPr>
        <p:spPr>
          <a:xfrm>
            <a:off x="-1" y="1052900"/>
            <a:ext cx="12192000" cy="4752201"/>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46C68264-F04E-A8E9-C9EA-91AFAD89A8C0}"/>
              </a:ext>
            </a:extLst>
          </p:cNvPr>
          <p:cNvSpPr/>
          <p:nvPr userDrawn="1"/>
        </p:nvSpPr>
        <p:spPr>
          <a:xfrm>
            <a:off x="484473" y="5235077"/>
            <a:ext cx="11707527" cy="109254"/>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25">
            <a:extLst>
              <a:ext uri="{FF2B5EF4-FFF2-40B4-BE49-F238E27FC236}">
                <a16:creationId xmlns:a16="http://schemas.microsoft.com/office/drawing/2014/main" id="{2590C5C1-D099-6346-BAE1-5B40CE423264}"/>
              </a:ext>
            </a:extLst>
          </p:cNvPr>
          <p:cNvSpPr>
            <a:spLocks noGrp="1"/>
          </p:cNvSpPr>
          <p:nvPr>
            <p:ph type="body" sz="quarter" idx="12" hasCustomPrompt="1"/>
          </p:nvPr>
        </p:nvSpPr>
        <p:spPr>
          <a:xfrm>
            <a:off x="1130020" y="1867247"/>
            <a:ext cx="4965980" cy="482785"/>
          </a:xfrm>
          <a:prstGeom prst="rect">
            <a:avLst/>
          </a:prstGeom>
        </p:spPr>
        <p:txBody>
          <a:bodyPr>
            <a:normAutofit/>
          </a:bodyPr>
          <a:lstStyle>
            <a:lvl1pPr marL="0" indent="0" algn="l">
              <a:buNone/>
              <a:defRPr sz="2500" b="0" i="0">
                <a:solidFill>
                  <a:schemeClr val="bg1">
                    <a:alpha val="99000"/>
                  </a:schemeClr>
                </a:solidFill>
                <a:latin typeface="Montserrat" pitchFamily="2" charset="77"/>
              </a:defRPr>
            </a:lvl1pPr>
          </a:lstStyle>
          <a:p>
            <a:pPr lvl="0"/>
            <a:r>
              <a:rPr lang="en-US" dirty="0"/>
              <a:t>Name</a:t>
            </a:r>
          </a:p>
        </p:txBody>
      </p:sp>
      <p:sp>
        <p:nvSpPr>
          <p:cNvPr id="9" name="Text Placeholder 25">
            <a:extLst>
              <a:ext uri="{FF2B5EF4-FFF2-40B4-BE49-F238E27FC236}">
                <a16:creationId xmlns:a16="http://schemas.microsoft.com/office/drawing/2014/main" id="{040E892C-3682-88E5-B1DA-D3D85DFD6E5D}"/>
              </a:ext>
            </a:extLst>
          </p:cNvPr>
          <p:cNvSpPr>
            <a:spLocks noGrp="1"/>
          </p:cNvSpPr>
          <p:nvPr>
            <p:ph type="body" sz="quarter" idx="13" hasCustomPrompt="1"/>
          </p:nvPr>
        </p:nvSpPr>
        <p:spPr>
          <a:xfrm>
            <a:off x="1130021" y="2294914"/>
            <a:ext cx="4965975" cy="482785"/>
          </a:xfrm>
          <a:prstGeom prst="rect">
            <a:avLst/>
          </a:prstGeom>
          <a:ln>
            <a:noFill/>
          </a:ln>
        </p:spPr>
        <p:txBody>
          <a:bodyPr>
            <a:normAutofit/>
          </a:bodyPr>
          <a:lstStyle>
            <a:lvl1pPr marL="0" indent="0" algn="l">
              <a:buNone/>
              <a:defRPr sz="2200" b="0" i="0">
                <a:solidFill>
                  <a:schemeClr val="bg1"/>
                </a:solidFill>
                <a:latin typeface="Montserrat" pitchFamily="2" charset="77"/>
              </a:defRPr>
            </a:lvl1pPr>
          </a:lstStyle>
          <a:p>
            <a:pPr lvl="0"/>
            <a:r>
              <a:rPr lang="en-US" dirty="0"/>
              <a:t>Email</a:t>
            </a:r>
          </a:p>
        </p:txBody>
      </p:sp>
      <p:sp>
        <p:nvSpPr>
          <p:cNvPr id="10" name="Text Placeholder 25">
            <a:extLst>
              <a:ext uri="{FF2B5EF4-FFF2-40B4-BE49-F238E27FC236}">
                <a16:creationId xmlns:a16="http://schemas.microsoft.com/office/drawing/2014/main" id="{7E81623F-2118-7CB5-1B49-0B641F661E74}"/>
              </a:ext>
            </a:extLst>
          </p:cNvPr>
          <p:cNvSpPr>
            <a:spLocks noGrp="1"/>
          </p:cNvSpPr>
          <p:nvPr>
            <p:ph type="body" sz="quarter" idx="14" hasCustomPrompt="1"/>
          </p:nvPr>
        </p:nvSpPr>
        <p:spPr>
          <a:xfrm>
            <a:off x="1130023" y="2679676"/>
            <a:ext cx="4965974" cy="482785"/>
          </a:xfrm>
          <a:prstGeom prst="rect">
            <a:avLst/>
          </a:prstGeom>
        </p:spPr>
        <p:txBody>
          <a:bodyPr>
            <a:normAutofit/>
          </a:bodyPr>
          <a:lstStyle>
            <a:lvl1pPr marL="0" indent="0" algn="l">
              <a:buNone/>
              <a:defRPr sz="2200" b="0" i="0">
                <a:solidFill>
                  <a:schemeClr val="bg1"/>
                </a:solidFill>
                <a:latin typeface="Montserrat" pitchFamily="2" charset="77"/>
              </a:defRPr>
            </a:lvl1pPr>
          </a:lstStyle>
          <a:p>
            <a:pPr lvl="0"/>
            <a:r>
              <a:rPr lang="en-US" dirty="0"/>
              <a:t>Phone Number</a:t>
            </a:r>
          </a:p>
        </p:txBody>
      </p:sp>
      <p:sp>
        <p:nvSpPr>
          <p:cNvPr id="11" name="Text Placeholder 25">
            <a:extLst>
              <a:ext uri="{FF2B5EF4-FFF2-40B4-BE49-F238E27FC236}">
                <a16:creationId xmlns:a16="http://schemas.microsoft.com/office/drawing/2014/main" id="{556BF758-C3A3-3E4C-D533-760FB921067B}"/>
              </a:ext>
            </a:extLst>
          </p:cNvPr>
          <p:cNvSpPr>
            <a:spLocks noGrp="1"/>
          </p:cNvSpPr>
          <p:nvPr>
            <p:ph type="body" sz="quarter" idx="15" hasCustomPrompt="1"/>
          </p:nvPr>
        </p:nvSpPr>
        <p:spPr>
          <a:xfrm>
            <a:off x="1130010" y="3101536"/>
            <a:ext cx="4965980" cy="322650"/>
          </a:xfrm>
          <a:prstGeom prst="rect">
            <a:avLst/>
          </a:prstGeom>
        </p:spPr>
        <p:txBody>
          <a:bodyPr>
            <a:normAutofit/>
          </a:bodyPr>
          <a:lstStyle>
            <a:lvl1pPr marL="0" indent="0" algn="l">
              <a:buNone/>
              <a:defRPr sz="2200" b="0" i="0">
                <a:solidFill>
                  <a:schemeClr val="bg1"/>
                </a:solidFill>
                <a:latin typeface="Montserrat" pitchFamily="2" charset="77"/>
              </a:defRPr>
            </a:lvl1pPr>
          </a:lstStyle>
          <a:p>
            <a:pPr lvl="0"/>
            <a:r>
              <a:rPr lang="en-US" dirty="0"/>
              <a:t>Website</a:t>
            </a:r>
          </a:p>
        </p:txBody>
      </p:sp>
      <p:sp>
        <p:nvSpPr>
          <p:cNvPr id="12" name="TextBox 11">
            <a:extLst>
              <a:ext uri="{FF2B5EF4-FFF2-40B4-BE49-F238E27FC236}">
                <a16:creationId xmlns:a16="http://schemas.microsoft.com/office/drawing/2014/main" id="{132BE7E3-B53C-073B-10A1-CADB4C14AFD8}"/>
              </a:ext>
            </a:extLst>
          </p:cNvPr>
          <p:cNvSpPr txBox="1"/>
          <p:nvPr userDrawn="1"/>
        </p:nvSpPr>
        <p:spPr>
          <a:xfrm>
            <a:off x="1114608" y="1267995"/>
            <a:ext cx="10520057" cy="717119"/>
          </a:xfrm>
          <a:prstGeom prst="rect">
            <a:avLst/>
          </a:prstGeom>
          <a:noFill/>
        </p:spPr>
        <p:txBody>
          <a:bodyPr wrap="square" rtlCol="0">
            <a:spAutoFit/>
          </a:bodyPr>
          <a:lstStyle/>
          <a:p>
            <a:pPr marL="0" marR="0" lvl="0" indent="0" algn="l" defTabSz="514333" rtl="0" eaLnBrk="1" fontAlgn="auto" latinLnBrk="0" hangingPunct="1">
              <a:lnSpc>
                <a:spcPct val="100000"/>
              </a:lnSpc>
              <a:spcBef>
                <a:spcPts val="0"/>
              </a:spcBef>
              <a:spcAft>
                <a:spcPts val="0"/>
              </a:spcAft>
              <a:buClrTx/>
              <a:buSzTx/>
              <a:buFontTx/>
              <a:buNone/>
              <a:tabLst/>
              <a:defRPr/>
            </a:pPr>
            <a:r>
              <a:rPr lang="en-US" sz="3300" b="1" i="0" dirty="0">
                <a:solidFill>
                  <a:schemeClr val="bg1"/>
                </a:solidFill>
                <a:latin typeface="Georgia" panose="02040502050405020303" pitchFamily="18" charset="0"/>
              </a:rPr>
              <a:t>Contact Information</a:t>
            </a:r>
          </a:p>
          <a:p>
            <a:endParaRPr lang="en-US" sz="760" dirty="0"/>
          </a:p>
        </p:txBody>
      </p:sp>
      <p:sp>
        <p:nvSpPr>
          <p:cNvPr id="13" name="TextBox 12">
            <a:extLst>
              <a:ext uri="{FF2B5EF4-FFF2-40B4-BE49-F238E27FC236}">
                <a16:creationId xmlns:a16="http://schemas.microsoft.com/office/drawing/2014/main" id="{6A9C8C06-2EDC-6C77-9C00-A36C026FA1E4}"/>
              </a:ext>
            </a:extLst>
          </p:cNvPr>
          <p:cNvSpPr txBox="1"/>
          <p:nvPr userDrawn="1"/>
        </p:nvSpPr>
        <p:spPr>
          <a:xfrm>
            <a:off x="0" y="6511752"/>
            <a:ext cx="12192000" cy="230832"/>
          </a:xfrm>
          <a:prstGeom prst="rect">
            <a:avLst/>
          </a:prstGeom>
          <a:noFill/>
        </p:spPr>
        <p:txBody>
          <a:bodyPr wrap="square" rtlCol="0">
            <a:spAutoFit/>
          </a:bodyPr>
          <a:lstStyle/>
          <a:p>
            <a:pPr algn="ctr"/>
            <a:r>
              <a:rPr lang="en-US" sz="900" b="1" i="0" spc="300" dirty="0">
                <a:solidFill>
                  <a:srgbClr val="2A347A"/>
                </a:solidFill>
                <a:latin typeface="Montserrat" pitchFamily="2" charset="77"/>
                <a:ea typeface="Open Sans Light" panose="020B0306030504020204" pitchFamily="34" charset="0"/>
                <a:cs typeface="Open Sans Light" panose="020B0306030504020204" pitchFamily="34" charset="0"/>
              </a:rPr>
              <a:t>2023 ALASKA REGIONAL CONFERENCE  |  JUNE 12-14  |  ANCHORAGE, AK  </a:t>
            </a:r>
          </a:p>
        </p:txBody>
      </p:sp>
      <p:sp>
        <p:nvSpPr>
          <p:cNvPr id="5" name="Rectangle 4">
            <a:extLst>
              <a:ext uri="{FF2B5EF4-FFF2-40B4-BE49-F238E27FC236}">
                <a16:creationId xmlns:a16="http://schemas.microsoft.com/office/drawing/2014/main" id="{D2B2545D-D33E-5472-51B2-8FFB60DA0995}"/>
              </a:ext>
            </a:extLst>
          </p:cNvPr>
          <p:cNvSpPr/>
          <p:nvPr userDrawn="1"/>
        </p:nvSpPr>
        <p:spPr>
          <a:xfrm rot="5400000">
            <a:off x="-1705120" y="2950054"/>
            <a:ext cx="4524845" cy="145672"/>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Rectangle 5">
            <a:extLst>
              <a:ext uri="{FF2B5EF4-FFF2-40B4-BE49-F238E27FC236}">
                <a16:creationId xmlns:a16="http://schemas.microsoft.com/office/drawing/2014/main" id="{4A5E73B3-8E87-C1C0-4575-C7A409142866}"/>
              </a:ext>
            </a:extLst>
          </p:cNvPr>
          <p:cNvSpPr/>
          <p:nvPr userDrawn="1"/>
        </p:nvSpPr>
        <p:spPr>
          <a:xfrm>
            <a:off x="563128" y="760467"/>
            <a:ext cx="4483157" cy="109254"/>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5" name="Picture 14" descr="A black and white logo&#10;&#10;Description automatically generated with low confidence">
            <a:extLst>
              <a:ext uri="{FF2B5EF4-FFF2-40B4-BE49-F238E27FC236}">
                <a16:creationId xmlns:a16="http://schemas.microsoft.com/office/drawing/2014/main" id="{7A99B5B8-9647-EEC7-D914-ABD701A94A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59501" y="306013"/>
            <a:ext cx="2411160" cy="823199"/>
          </a:xfrm>
          <a:prstGeom prst="rect">
            <a:avLst/>
          </a:prstGeom>
        </p:spPr>
      </p:pic>
      <p:sp>
        <p:nvSpPr>
          <p:cNvPr id="2" name="Text Placeholder 25">
            <a:extLst>
              <a:ext uri="{FF2B5EF4-FFF2-40B4-BE49-F238E27FC236}">
                <a16:creationId xmlns:a16="http://schemas.microsoft.com/office/drawing/2014/main" id="{58FBE9F0-D3D9-9567-1E38-DDEDC61A8383}"/>
              </a:ext>
            </a:extLst>
          </p:cNvPr>
          <p:cNvSpPr>
            <a:spLocks noGrp="1"/>
          </p:cNvSpPr>
          <p:nvPr>
            <p:ph type="body" sz="quarter" idx="16" hasCustomPrompt="1"/>
          </p:nvPr>
        </p:nvSpPr>
        <p:spPr>
          <a:xfrm>
            <a:off x="6382337" y="1856522"/>
            <a:ext cx="4965980" cy="482785"/>
          </a:xfrm>
          <a:prstGeom prst="rect">
            <a:avLst/>
          </a:prstGeom>
        </p:spPr>
        <p:txBody>
          <a:bodyPr>
            <a:normAutofit/>
          </a:bodyPr>
          <a:lstStyle>
            <a:lvl1pPr marL="0" indent="0" algn="l">
              <a:buNone/>
              <a:defRPr sz="2500" b="0" i="0">
                <a:solidFill>
                  <a:schemeClr val="bg1">
                    <a:alpha val="99000"/>
                  </a:schemeClr>
                </a:solidFill>
                <a:latin typeface="Montserrat" pitchFamily="2" charset="77"/>
              </a:defRPr>
            </a:lvl1pPr>
          </a:lstStyle>
          <a:p>
            <a:pPr lvl="0"/>
            <a:r>
              <a:rPr lang="en-US" dirty="0"/>
              <a:t>Name</a:t>
            </a:r>
          </a:p>
        </p:txBody>
      </p:sp>
      <p:sp>
        <p:nvSpPr>
          <p:cNvPr id="4" name="Text Placeholder 25">
            <a:extLst>
              <a:ext uri="{FF2B5EF4-FFF2-40B4-BE49-F238E27FC236}">
                <a16:creationId xmlns:a16="http://schemas.microsoft.com/office/drawing/2014/main" id="{01F6E796-7954-B977-25E0-130173B5968F}"/>
              </a:ext>
            </a:extLst>
          </p:cNvPr>
          <p:cNvSpPr>
            <a:spLocks noGrp="1"/>
          </p:cNvSpPr>
          <p:nvPr>
            <p:ph type="body" sz="quarter" idx="17" hasCustomPrompt="1"/>
          </p:nvPr>
        </p:nvSpPr>
        <p:spPr>
          <a:xfrm>
            <a:off x="6382338" y="2284189"/>
            <a:ext cx="4965975" cy="482785"/>
          </a:xfrm>
          <a:prstGeom prst="rect">
            <a:avLst/>
          </a:prstGeom>
          <a:ln>
            <a:noFill/>
          </a:ln>
        </p:spPr>
        <p:txBody>
          <a:bodyPr>
            <a:normAutofit/>
          </a:bodyPr>
          <a:lstStyle>
            <a:lvl1pPr marL="0" indent="0" algn="l">
              <a:buNone/>
              <a:defRPr sz="2200" b="0" i="0">
                <a:solidFill>
                  <a:schemeClr val="bg1"/>
                </a:solidFill>
                <a:latin typeface="Montserrat" pitchFamily="2" charset="77"/>
              </a:defRPr>
            </a:lvl1pPr>
          </a:lstStyle>
          <a:p>
            <a:pPr lvl="0"/>
            <a:r>
              <a:rPr lang="en-US" dirty="0"/>
              <a:t>Email</a:t>
            </a:r>
          </a:p>
        </p:txBody>
      </p:sp>
      <p:sp>
        <p:nvSpPr>
          <p:cNvPr id="16" name="Text Placeholder 25">
            <a:extLst>
              <a:ext uri="{FF2B5EF4-FFF2-40B4-BE49-F238E27FC236}">
                <a16:creationId xmlns:a16="http://schemas.microsoft.com/office/drawing/2014/main" id="{3049A84B-D7A7-385F-5091-533BC3999BB8}"/>
              </a:ext>
            </a:extLst>
          </p:cNvPr>
          <p:cNvSpPr>
            <a:spLocks noGrp="1"/>
          </p:cNvSpPr>
          <p:nvPr>
            <p:ph type="body" sz="quarter" idx="18" hasCustomPrompt="1"/>
          </p:nvPr>
        </p:nvSpPr>
        <p:spPr>
          <a:xfrm>
            <a:off x="6382340" y="2668951"/>
            <a:ext cx="4965974" cy="482785"/>
          </a:xfrm>
          <a:prstGeom prst="rect">
            <a:avLst/>
          </a:prstGeom>
        </p:spPr>
        <p:txBody>
          <a:bodyPr>
            <a:normAutofit/>
          </a:bodyPr>
          <a:lstStyle>
            <a:lvl1pPr marL="0" indent="0" algn="l">
              <a:buNone/>
              <a:defRPr sz="2200" b="0" i="0">
                <a:solidFill>
                  <a:schemeClr val="bg1"/>
                </a:solidFill>
                <a:latin typeface="Montserrat" pitchFamily="2" charset="77"/>
              </a:defRPr>
            </a:lvl1pPr>
          </a:lstStyle>
          <a:p>
            <a:pPr lvl="0"/>
            <a:r>
              <a:rPr lang="en-US" dirty="0"/>
              <a:t>Phone Number</a:t>
            </a:r>
          </a:p>
        </p:txBody>
      </p:sp>
      <p:sp>
        <p:nvSpPr>
          <p:cNvPr id="17" name="Text Placeholder 25">
            <a:extLst>
              <a:ext uri="{FF2B5EF4-FFF2-40B4-BE49-F238E27FC236}">
                <a16:creationId xmlns:a16="http://schemas.microsoft.com/office/drawing/2014/main" id="{2A030ACF-FB4A-1A74-DA86-1BBAE10AE56D}"/>
              </a:ext>
            </a:extLst>
          </p:cNvPr>
          <p:cNvSpPr>
            <a:spLocks noGrp="1"/>
          </p:cNvSpPr>
          <p:nvPr>
            <p:ph type="body" sz="quarter" idx="19" hasCustomPrompt="1"/>
          </p:nvPr>
        </p:nvSpPr>
        <p:spPr>
          <a:xfrm>
            <a:off x="6382327" y="3090811"/>
            <a:ext cx="4965980" cy="322650"/>
          </a:xfrm>
          <a:prstGeom prst="rect">
            <a:avLst/>
          </a:prstGeom>
        </p:spPr>
        <p:txBody>
          <a:bodyPr>
            <a:normAutofit/>
          </a:bodyPr>
          <a:lstStyle>
            <a:lvl1pPr marL="0" indent="0" algn="l">
              <a:buNone/>
              <a:defRPr sz="2200" b="0" i="0">
                <a:solidFill>
                  <a:schemeClr val="bg1"/>
                </a:solidFill>
                <a:latin typeface="Montserrat" pitchFamily="2" charset="77"/>
              </a:defRPr>
            </a:lvl1pPr>
          </a:lstStyle>
          <a:p>
            <a:pPr lvl="0"/>
            <a:r>
              <a:rPr lang="en-US" dirty="0"/>
              <a:t>Website</a:t>
            </a:r>
          </a:p>
        </p:txBody>
      </p:sp>
      <p:sp>
        <p:nvSpPr>
          <p:cNvPr id="22" name="Text Placeholder 25">
            <a:extLst>
              <a:ext uri="{FF2B5EF4-FFF2-40B4-BE49-F238E27FC236}">
                <a16:creationId xmlns:a16="http://schemas.microsoft.com/office/drawing/2014/main" id="{7622D5A1-50F8-926E-B17D-EA112CD9351D}"/>
              </a:ext>
            </a:extLst>
          </p:cNvPr>
          <p:cNvSpPr>
            <a:spLocks noGrp="1"/>
          </p:cNvSpPr>
          <p:nvPr>
            <p:ph type="body" sz="quarter" idx="20" hasCustomPrompt="1"/>
          </p:nvPr>
        </p:nvSpPr>
        <p:spPr>
          <a:xfrm>
            <a:off x="1114606" y="3554612"/>
            <a:ext cx="4965980" cy="482785"/>
          </a:xfrm>
          <a:prstGeom prst="rect">
            <a:avLst/>
          </a:prstGeom>
        </p:spPr>
        <p:txBody>
          <a:bodyPr>
            <a:normAutofit/>
          </a:bodyPr>
          <a:lstStyle>
            <a:lvl1pPr marL="0" indent="0" algn="l">
              <a:buNone/>
              <a:defRPr sz="2500" b="0" i="0">
                <a:solidFill>
                  <a:schemeClr val="bg1">
                    <a:alpha val="99000"/>
                  </a:schemeClr>
                </a:solidFill>
                <a:latin typeface="Montserrat" pitchFamily="2" charset="77"/>
              </a:defRPr>
            </a:lvl1pPr>
          </a:lstStyle>
          <a:p>
            <a:pPr lvl="0"/>
            <a:r>
              <a:rPr lang="en-US" dirty="0"/>
              <a:t>Name</a:t>
            </a:r>
          </a:p>
        </p:txBody>
      </p:sp>
      <p:sp>
        <p:nvSpPr>
          <p:cNvPr id="23" name="Text Placeholder 25">
            <a:extLst>
              <a:ext uri="{FF2B5EF4-FFF2-40B4-BE49-F238E27FC236}">
                <a16:creationId xmlns:a16="http://schemas.microsoft.com/office/drawing/2014/main" id="{6C895BF9-C344-74DE-F7D7-F7CBB98AAB9A}"/>
              </a:ext>
            </a:extLst>
          </p:cNvPr>
          <p:cNvSpPr>
            <a:spLocks noGrp="1"/>
          </p:cNvSpPr>
          <p:nvPr>
            <p:ph type="body" sz="quarter" idx="21" hasCustomPrompt="1"/>
          </p:nvPr>
        </p:nvSpPr>
        <p:spPr>
          <a:xfrm>
            <a:off x="1114607" y="3982279"/>
            <a:ext cx="4965975" cy="482785"/>
          </a:xfrm>
          <a:prstGeom prst="rect">
            <a:avLst/>
          </a:prstGeom>
          <a:ln>
            <a:noFill/>
          </a:ln>
        </p:spPr>
        <p:txBody>
          <a:bodyPr>
            <a:normAutofit/>
          </a:bodyPr>
          <a:lstStyle>
            <a:lvl1pPr marL="0" indent="0" algn="l">
              <a:buNone/>
              <a:defRPr sz="2200" b="0" i="0">
                <a:solidFill>
                  <a:schemeClr val="bg1"/>
                </a:solidFill>
                <a:latin typeface="Montserrat" pitchFamily="2" charset="77"/>
              </a:defRPr>
            </a:lvl1pPr>
          </a:lstStyle>
          <a:p>
            <a:pPr lvl="0"/>
            <a:r>
              <a:rPr lang="en-US" dirty="0"/>
              <a:t>Email</a:t>
            </a:r>
          </a:p>
        </p:txBody>
      </p:sp>
      <p:sp>
        <p:nvSpPr>
          <p:cNvPr id="24" name="Text Placeholder 25">
            <a:extLst>
              <a:ext uri="{FF2B5EF4-FFF2-40B4-BE49-F238E27FC236}">
                <a16:creationId xmlns:a16="http://schemas.microsoft.com/office/drawing/2014/main" id="{6A42916C-6451-7DB2-C6F0-1D077C574811}"/>
              </a:ext>
            </a:extLst>
          </p:cNvPr>
          <p:cNvSpPr>
            <a:spLocks noGrp="1"/>
          </p:cNvSpPr>
          <p:nvPr>
            <p:ph type="body" sz="quarter" idx="22" hasCustomPrompt="1"/>
          </p:nvPr>
        </p:nvSpPr>
        <p:spPr>
          <a:xfrm>
            <a:off x="1114609" y="4367041"/>
            <a:ext cx="4965974" cy="482785"/>
          </a:xfrm>
          <a:prstGeom prst="rect">
            <a:avLst/>
          </a:prstGeom>
        </p:spPr>
        <p:txBody>
          <a:bodyPr>
            <a:normAutofit/>
          </a:bodyPr>
          <a:lstStyle>
            <a:lvl1pPr marL="0" indent="0" algn="l">
              <a:buNone/>
              <a:defRPr sz="2200" b="0" i="0">
                <a:solidFill>
                  <a:schemeClr val="bg1"/>
                </a:solidFill>
                <a:latin typeface="Montserrat" pitchFamily="2" charset="77"/>
              </a:defRPr>
            </a:lvl1pPr>
          </a:lstStyle>
          <a:p>
            <a:pPr lvl="0"/>
            <a:r>
              <a:rPr lang="en-US" dirty="0"/>
              <a:t>Phone Number</a:t>
            </a:r>
          </a:p>
        </p:txBody>
      </p:sp>
      <p:sp>
        <p:nvSpPr>
          <p:cNvPr id="25" name="Text Placeholder 25">
            <a:extLst>
              <a:ext uri="{FF2B5EF4-FFF2-40B4-BE49-F238E27FC236}">
                <a16:creationId xmlns:a16="http://schemas.microsoft.com/office/drawing/2014/main" id="{1DD7F599-E87B-8127-C92D-2A8BDBDDB2F0}"/>
              </a:ext>
            </a:extLst>
          </p:cNvPr>
          <p:cNvSpPr>
            <a:spLocks noGrp="1"/>
          </p:cNvSpPr>
          <p:nvPr>
            <p:ph type="body" sz="quarter" idx="23" hasCustomPrompt="1"/>
          </p:nvPr>
        </p:nvSpPr>
        <p:spPr>
          <a:xfrm>
            <a:off x="1114596" y="4788901"/>
            <a:ext cx="4965980" cy="322650"/>
          </a:xfrm>
          <a:prstGeom prst="rect">
            <a:avLst/>
          </a:prstGeom>
        </p:spPr>
        <p:txBody>
          <a:bodyPr>
            <a:normAutofit/>
          </a:bodyPr>
          <a:lstStyle>
            <a:lvl1pPr marL="0" indent="0" algn="l">
              <a:buNone/>
              <a:defRPr sz="2200" b="0" i="0">
                <a:solidFill>
                  <a:schemeClr val="bg1"/>
                </a:solidFill>
                <a:latin typeface="Montserrat" pitchFamily="2" charset="77"/>
              </a:defRPr>
            </a:lvl1pPr>
          </a:lstStyle>
          <a:p>
            <a:pPr lvl="0"/>
            <a:r>
              <a:rPr lang="en-US" dirty="0"/>
              <a:t>Website</a:t>
            </a:r>
          </a:p>
        </p:txBody>
      </p:sp>
    </p:spTree>
    <p:extLst>
      <p:ext uri="{BB962C8B-B14F-4D97-AF65-F5344CB8AC3E}">
        <p14:creationId xmlns:p14="http://schemas.microsoft.com/office/powerpoint/2010/main" val="1790046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28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2">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2789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89366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3">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9925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wo Content">
    <p:bg>
      <p:bgPr>
        <a:solidFill>
          <a:srgbClr val="2C3A52"/>
        </a:solidFill>
        <a:effectLst/>
      </p:bgPr>
    </p:bg>
    <p:spTree>
      <p:nvGrpSpPr>
        <p:cNvPr id="1" name=""/>
        <p:cNvGrpSpPr/>
        <p:nvPr/>
      </p:nvGrpSpPr>
      <p:grpSpPr>
        <a:xfrm>
          <a:off x="0" y="0"/>
          <a:ext cx="0" cy="0"/>
          <a:chOff x="0" y="0"/>
          <a:chExt cx="0" cy="0"/>
        </a:xfrm>
      </p:grpSpPr>
      <p:pic>
        <p:nvPicPr>
          <p:cNvPr id="14" name="Picture 13" descr="A picture containing city, scene, harbor&#10;&#10;Description automatically generated">
            <a:extLst>
              <a:ext uri="{FF2B5EF4-FFF2-40B4-BE49-F238E27FC236}">
                <a16:creationId xmlns:a16="http://schemas.microsoft.com/office/drawing/2014/main" id="{6C68B628-92F5-AACD-6EA4-F498673A0B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92001" cy="6858001"/>
          </a:xfrm>
          <a:prstGeom prst="rect">
            <a:avLst/>
          </a:prstGeom>
        </p:spPr>
      </p:pic>
      <p:sp>
        <p:nvSpPr>
          <p:cNvPr id="15" name="Rectangle 14">
            <a:extLst>
              <a:ext uri="{FF2B5EF4-FFF2-40B4-BE49-F238E27FC236}">
                <a16:creationId xmlns:a16="http://schemas.microsoft.com/office/drawing/2014/main" id="{46FCDEDD-39C3-9C2F-0873-6E2704AE6510}"/>
              </a:ext>
            </a:extLst>
          </p:cNvPr>
          <p:cNvSpPr/>
          <p:nvPr userDrawn="1"/>
        </p:nvSpPr>
        <p:spPr>
          <a:xfrm>
            <a:off x="0" y="0"/>
            <a:ext cx="12192000" cy="6858000"/>
          </a:xfrm>
          <a:prstGeom prst="rect">
            <a:avLst/>
          </a:prstGeom>
          <a:solidFill>
            <a:srgbClr val="2C3A52">
              <a:alpha val="9503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49A38A5-B264-3FAA-A88D-2DDCA3BC5D8B}"/>
              </a:ext>
            </a:extLst>
          </p:cNvPr>
          <p:cNvSpPr txBox="1"/>
          <p:nvPr userDrawn="1"/>
        </p:nvSpPr>
        <p:spPr>
          <a:xfrm>
            <a:off x="3837214" y="4767945"/>
            <a:ext cx="7374772" cy="110799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600" b="1" dirty="0">
                <a:solidFill>
                  <a:srgbClr val="B49D5A"/>
                </a:solidFill>
                <a:effectLst/>
                <a:latin typeface="OldErika" pitchFamily="2" charset="0"/>
              </a:rPr>
              <a:t>QUESTIONS?</a:t>
            </a:r>
            <a:endParaRPr lang="en-US" sz="6600" dirty="0">
              <a:solidFill>
                <a:srgbClr val="B49D5A"/>
              </a:solidFill>
              <a:effectLst/>
              <a:latin typeface="OldErika" pitchFamily="2" charset="0"/>
            </a:endParaRPr>
          </a:p>
        </p:txBody>
      </p:sp>
      <p:cxnSp>
        <p:nvCxnSpPr>
          <p:cNvPr id="9" name="Straight Connector 8">
            <a:extLst>
              <a:ext uri="{FF2B5EF4-FFF2-40B4-BE49-F238E27FC236}">
                <a16:creationId xmlns:a16="http://schemas.microsoft.com/office/drawing/2014/main" id="{D9094C06-492D-9824-F2A5-8C2FD9E94C14}"/>
              </a:ext>
            </a:extLst>
          </p:cNvPr>
          <p:cNvCxnSpPr>
            <a:cxnSpLocks/>
          </p:cNvCxnSpPr>
          <p:nvPr userDrawn="1"/>
        </p:nvCxnSpPr>
        <p:spPr>
          <a:xfrm>
            <a:off x="4604657" y="6017991"/>
            <a:ext cx="7587343" cy="0"/>
          </a:xfrm>
          <a:prstGeom prst="line">
            <a:avLst/>
          </a:prstGeom>
          <a:ln w="38100">
            <a:solidFill>
              <a:srgbClr val="B49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271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3SBC - Contact Info 2">
    <p:bg>
      <p:bgPr>
        <a:solidFill>
          <a:srgbClr val="B49D5A"/>
        </a:solidFill>
        <a:effectLst/>
      </p:bgPr>
    </p:bg>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5CA08FA5-20A5-3F4A-E29A-4C46273EDDC4}"/>
              </a:ext>
            </a:extLst>
          </p:cNvPr>
          <p:cNvSpPr>
            <a:spLocks noGrp="1"/>
          </p:cNvSpPr>
          <p:nvPr>
            <p:ph type="body" sz="quarter" idx="12" hasCustomPrompt="1"/>
          </p:nvPr>
        </p:nvSpPr>
        <p:spPr>
          <a:xfrm>
            <a:off x="1085633" y="1242297"/>
            <a:ext cx="4592640" cy="334320"/>
          </a:xfrm>
          <a:prstGeom prst="rect">
            <a:avLst/>
          </a:prstGeom>
        </p:spPr>
        <p:txBody>
          <a:bodyPr/>
          <a:lstStyle>
            <a:lvl1pPr marL="0" indent="0" algn="l">
              <a:buNone/>
              <a:defRPr sz="2000" b="1" i="0">
                <a:solidFill>
                  <a:srgbClr val="2C3A52"/>
                </a:solidFill>
                <a:latin typeface="Trebuchet MS" panose="020B0703020202090204" pitchFamily="34" charset="0"/>
              </a:defRPr>
            </a:lvl1pPr>
          </a:lstStyle>
          <a:p>
            <a:pPr lvl="0"/>
            <a:r>
              <a:rPr lang="en-US" dirty="0"/>
              <a:t>Speaker Name, Organization</a:t>
            </a:r>
          </a:p>
        </p:txBody>
      </p:sp>
      <p:sp>
        <p:nvSpPr>
          <p:cNvPr id="11" name="Text Placeholder 25">
            <a:extLst>
              <a:ext uri="{FF2B5EF4-FFF2-40B4-BE49-F238E27FC236}">
                <a16:creationId xmlns:a16="http://schemas.microsoft.com/office/drawing/2014/main" id="{BF16B36C-D0FE-5453-FBD7-30F18067B8A5}"/>
              </a:ext>
            </a:extLst>
          </p:cNvPr>
          <p:cNvSpPr>
            <a:spLocks noGrp="1"/>
          </p:cNvSpPr>
          <p:nvPr>
            <p:ph type="body" sz="quarter" idx="13" hasCustomPrompt="1"/>
          </p:nvPr>
        </p:nvSpPr>
        <p:spPr>
          <a:xfrm>
            <a:off x="1085633" y="161150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12" name="Text Placeholder 25">
            <a:extLst>
              <a:ext uri="{FF2B5EF4-FFF2-40B4-BE49-F238E27FC236}">
                <a16:creationId xmlns:a16="http://schemas.microsoft.com/office/drawing/2014/main" id="{E59F5C5D-49BB-D57F-1A81-E5BB40FC36D6}"/>
              </a:ext>
            </a:extLst>
          </p:cNvPr>
          <p:cNvSpPr>
            <a:spLocks noGrp="1"/>
          </p:cNvSpPr>
          <p:nvPr>
            <p:ph type="body" sz="quarter" idx="14" hasCustomPrompt="1"/>
          </p:nvPr>
        </p:nvSpPr>
        <p:spPr>
          <a:xfrm>
            <a:off x="1085632" y="193339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13" name="Text Placeholder 25">
            <a:extLst>
              <a:ext uri="{FF2B5EF4-FFF2-40B4-BE49-F238E27FC236}">
                <a16:creationId xmlns:a16="http://schemas.microsoft.com/office/drawing/2014/main" id="{374F402B-9FA4-0EFA-7B77-EA6136625B33}"/>
              </a:ext>
            </a:extLst>
          </p:cNvPr>
          <p:cNvSpPr>
            <a:spLocks noGrp="1"/>
          </p:cNvSpPr>
          <p:nvPr>
            <p:ph type="body" sz="quarter" idx="15" hasCustomPrompt="1"/>
          </p:nvPr>
        </p:nvSpPr>
        <p:spPr>
          <a:xfrm>
            <a:off x="1085631" y="225666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14" name="Text Placeholder 25">
            <a:extLst>
              <a:ext uri="{FF2B5EF4-FFF2-40B4-BE49-F238E27FC236}">
                <a16:creationId xmlns:a16="http://schemas.microsoft.com/office/drawing/2014/main" id="{B037760C-71E2-7DF4-35F0-4724CBEA308D}"/>
              </a:ext>
            </a:extLst>
          </p:cNvPr>
          <p:cNvSpPr>
            <a:spLocks noGrp="1"/>
          </p:cNvSpPr>
          <p:nvPr>
            <p:ph type="body" sz="quarter" idx="16" hasCustomPrompt="1"/>
          </p:nvPr>
        </p:nvSpPr>
        <p:spPr>
          <a:xfrm>
            <a:off x="6533933" y="1242297"/>
            <a:ext cx="4592640" cy="334320"/>
          </a:xfrm>
          <a:prstGeom prst="rect">
            <a:avLst/>
          </a:prstGeom>
        </p:spPr>
        <p:txBody>
          <a:bodyPr/>
          <a:lstStyle>
            <a:lvl1pPr marL="0" indent="0" algn="l">
              <a:buNone/>
              <a:defRPr sz="2000" b="1" i="0">
                <a:solidFill>
                  <a:srgbClr val="2C3A52"/>
                </a:solidFill>
                <a:latin typeface="Trebuchet MS" panose="020B0703020202090204" pitchFamily="34" charset="0"/>
              </a:defRPr>
            </a:lvl1pPr>
          </a:lstStyle>
          <a:p>
            <a:pPr lvl="0"/>
            <a:r>
              <a:rPr lang="en-US" dirty="0"/>
              <a:t>Speaker Name, Organization</a:t>
            </a:r>
          </a:p>
        </p:txBody>
      </p:sp>
      <p:sp>
        <p:nvSpPr>
          <p:cNvPr id="15" name="Text Placeholder 25">
            <a:extLst>
              <a:ext uri="{FF2B5EF4-FFF2-40B4-BE49-F238E27FC236}">
                <a16:creationId xmlns:a16="http://schemas.microsoft.com/office/drawing/2014/main" id="{25D5B37C-9EAD-5C08-B604-F83E4872DB12}"/>
              </a:ext>
            </a:extLst>
          </p:cNvPr>
          <p:cNvSpPr>
            <a:spLocks noGrp="1"/>
          </p:cNvSpPr>
          <p:nvPr>
            <p:ph type="body" sz="quarter" idx="17" hasCustomPrompt="1"/>
          </p:nvPr>
        </p:nvSpPr>
        <p:spPr>
          <a:xfrm>
            <a:off x="6533933" y="161150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16" name="Text Placeholder 25">
            <a:extLst>
              <a:ext uri="{FF2B5EF4-FFF2-40B4-BE49-F238E27FC236}">
                <a16:creationId xmlns:a16="http://schemas.microsoft.com/office/drawing/2014/main" id="{BB5E5133-A635-3A19-51BC-B9A081594629}"/>
              </a:ext>
            </a:extLst>
          </p:cNvPr>
          <p:cNvSpPr>
            <a:spLocks noGrp="1"/>
          </p:cNvSpPr>
          <p:nvPr>
            <p:ph type="body" sz="quarter" idx="18" hasCustomPrompt="1"/>
          </p:nvPr>
        </p:nvSpPr>
        <p:spPr>
          <a:xfrm>
            <a:off x="6533932" y="193339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17" name="Text Placeholder 25">
            <a:extLst>
              <a:ext uri="{FF2B5EF4-FFF2-40B4-BE49-F238E27FC236}">
                <a16:creationId xmlns:a16="http://schemas.microsoft.com/office/drawing/2014/main" id="{71414711-2924-EF61-089C-8E6AF14DD61D}"/>
              </a:ext>
            </a:extLst>
          </p:cNvPr>
          <p:cNvSpPr>
            <a:spLocks noGrp="1"/>
          </p:cNvSpPr>
          <p:nvPr>
            <p:ph type="body" sz="quarter" idx="19" hasCustomPrompt="1"/>
          </p:nvPr>
        </p:nvSpPr>
        <p:spPr>
          <a:xfrm>
            <a:off x="6533931" y="225666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18" name="Text Placeholder 25">
            <a:extLst>
              <a:ext uri="{FF2B5EF4-FFF2-40B4-BE49-F238E27FC236}">
                <a16:creationId xmlns:a16="http://schemas.microsoft.com/office/drawing/2014/main" id="{B9FAD080-8047-D65A-CE6E-C7D07453A6A7}"/>
              </a:ext>
            </a:extLst>
          </p:cNvPr>
          <p:cNvSpPr>
            <a:spLocks noGrp="1"/>
          </p:cNvSpPr>
          <p:nvPr>
            <p:ph type="body" sz="quarter" idx="20" hasCustomPrompt="1"/>
          </p:nvPr>
        </p:nvSpPr>
        <p:spPr>
          <a:xfrm>
            <a:off x="1085633" y="2860638"/>
            <a:ext cx="4592640" cy="334320"/>
          </a:xfrm>
          <a:prstGeom prst="rect">
            <a:avLst/>
          </a:prstGeom>
        </p:spPr>
        <p:txBody>
          <a:bodyPr/>
          <a:lstStyle>
            <a:lvl1pPr marL="0" indent="0" algn="l">
              <a:buNone/>
              <a:defRPr sz="2000" b="1" i="0">
                <a:solidFill>
                  <a:srgbClr val="2C3A52"/>
                </a:solidFill>
                <a:latin typeface="Trebuchet MS" panose="020B0703020202090204" pitchFamily="34" charset="0"/>
              </a:defRPr>
            </a:lvl1pPr>
          </a:lstStyle>
          <a:p>
            <a:pPr lvl="0"/>
            <a:r>
              <a:rPr lang="en-US" dirty="0"/>
              <a:t>Speaker Name, Organization</a:t>
            </a:r>
          </a:p>
        </p:txBody>
      </p:sp>
      <p:sp>
        <p:nvSpPr>
          <p:cNvPr id="19" name="Text Placeholder 25">
            <a:extLst>
              <a:ext uri="{FF2B5EF4-FFF2-40B4-BE49-F238E27FC236}">
                <a16:creationId xmlns:a16="http://schemas.microsoft.com/office/drawing/2014/main" id="{A28BE422-1366-3BA3-6CA6-914C9F76FB85}"/>
              </a:ext>
            </a:extLst>
          </p:cNvPr>
          <p:cNvSpPr>
            <a:spLocks noGrp="1"/>
          </p:cNvSpPr>
          <p:nvPr>
            <p:ph type="body" sz="quarter" idx="21" hasCustomPrompt="1"/>
          </p:nvPr>
        </p:nvSpPr>
        <p:spPr>
          <a:xfrm>
            <a:off x="1085633" y="3229844"/>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20" name="Text Placeholder 25">
            <a:extLst>
              <a:ext uri="{FF2B5EF4-FFF2-40B4-BE49-F238E27FC236}">
                <a16:creationId xmlns:a16="http://schemas.microsoft.com/office/drawing/2014/main" id="{A3ECC47E-4095-0D06-9872-AC6B197F3E2B}"/>
              </a:ext>
            </a:extLst>
          </p:cNvPr>
          <p:cNvSpPr>
            <a:spLocks noGrp="1"/>
          </p:cNvSpPr>
          <p:nvPr>
            <p:ph type="body" sz="quarter" idx="22" hasCustomPrompt="1"/>
          </p:nvPr>
        </p:nvSpPr>
        <p:spPr>
          <a:xfrm>
            <a:off x="1085632" y="3551735"/>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21" name="Text Placeholder 25">
            <a:extLst>
              <a:ext uri="{FF2B5EF4-FFF2-40B4-BE49-F238E27FC236}">
                <a16:creationId xmlns:a16="http://schemas.microsoft.com/office/drawing/2014/main" id="{BA9B0051-B1D6-93F0-2921-0EF4EC111135}"/>
              </a:ext>
            </a:extLst>
          </p:cNvPr>
          <p:cNvSpPr>
            <a:spLocks noGrp="1"/>
          </p:cNvSpPr>
          <p:nvPr>
            <p:ph type="body" sz="quarter" idx="23" hasCustomPrompt="1"/>
          </p:nvPr>
        </p:nvSpPr>
        <p:spPr>
          <a:xfrm>
            <a:off x="1085631" y="3875001"/>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22" name="Text Placeholder 25">
            <a:extLst>
              <a:ext uri="{FF2B5EF4-FFF2-40B4-BE49-F238E27FC236}">
                <a16:creationId xmlns:a16="http://schemas.microsoft.com/office/drawing/2014/main" id="{B7D82FA3-DE3B-A4C5-B4AB-F6E8F35C6636}"/>
              </a:ext>
            </a:extLst>
          </p:cNvPr>
          <p:cNvSpPr>
            <a:spLocks noGrp="1"/>
          </p:cNvSpPr>
          <p:nvPr>
            <p:ph type="body" sz="quarter" idx="24" hasCustomPrompt="1"/>
          </p:nvPr>
        </p:nvSpPr>
        <p:spPr>
          <a:xfrm>
            <a:off x="6533933" y="2860638"/>
            <a:ext cx="4592640" cy="334320"/>
          </a:xfrm>
          <a:prstGeom prst="rect">
            <a:avLst/>
          </a:prstGeom>
        </p:spPr>
        <p:txBody>
          <a:bodyPr/>
          <a:lstStyle>
            <a:lvl1pPr marL="0" indent="0" algn="l">
              <a:buNone/>
              <a:defRPr sz="2000" b="1" i="0">
                <a:solidFill>
                  <a:srgbClr val="2C3A52"/>
                </a:solidFill>
                <a:latin typeface="Trebuchet MS" panose="020B0703020202090204" pitchFamily="34" charset="0"/>
              </a:defRPr>
            </a:lvl1pPr>
          </a:lstStyle>
          <a:p>
            <a:pPr lvl="0"/>
            <a:r>
              <a:rPr lang="en-US" dirty="0"/>
              <a:t>Speaker Name, Organization</a:t>
            </a:r>
          </a:p>
        </p:txBody>
      </p:sp>
      <p:sp>
        <p:nvSpPr>
          <p:cNvPr id="23" name="Text Placeholder 25">
            <a:extLst>
              <a:ext uri="{FF2B5EF4-FFF2-40B4-BE49-F238E27FC236}">
                <a16:creationId xmlns:a16="http://schemas.microsoft.com/office/drawing/2014/main" id="{7E1FB705-21B4-7EC8-995C-64D1CCA38E49}"/>
              </a:ext>
            </a:extLst>
          </p:cNvPr>
          <p:cNvSpPr>
            <a:spLocks noGrp="1"/>
          </p:cNvSpPr>
          <p:nvPr>
            <p:ph type="body" sz="quarter" idx="25" hasCustomPrompt="1"/>
          </p:nvPr>
        </p:nvSpPr>
        <p:spPr>
          <a:xfrm>
            <a:off x="6533933" y="3229844"/>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24" name="Text Placeholder 25">
            <a:extLst>
              <a:ext uri="{FF2B5EF4-FFF2-40B4-BE49-F238E27FC236}">
                <a16:creationId xmlns:a16="http://schemas.microsoft.com/office/drawing/2014/main" id="{0716A3B5-2036-75D7-3A94-0CF9893958BD}"/>
              </a:ext>
            </a:extLst>
          </p:cNvPr>
          <p:cNvSpPr>
            <a:spLocks noGrp="1"/>
          </p:cNvSpPr>
          <p:nvPr>
            <p:ph type="body" sz="quarter" idx="26" hasCustomPrompt="1"/>
          </p:nvPr>
        </p:nvSpPr>
        <p:spPr>
          <a:xfrm>
            <a:off x="6533932" y="3551735"/>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25" name="Text Placeholder 25">
            <a:extLst>
              <a:ext uri="{FF2B5EF4-FFF2-40B4-BE49-F238E27FC236}">
                <a16:creationId xmlns:a16="http://schemas.microsoft.com/office/drawing/2014/main" id="{201CAEF0-DC36-2A04-93EE-1FD6B267415E}"/>
              </a:ext>
            </a:extLst>
          </p:cNvPr>
          <p:cNvSpPr>
            <a:spLocks noGrp="1"/>
          </p:cNvSpPr>
          <p:nvPr>
            <p:ph type="body" sz="quarter" idx="27" hasCustomPrompt="1"/>
          </p:nvPr>
        </p:nvSpPr>
        <p:spPr>
          <a:xfrm>
            <a:off x="6533931" y="3875001"/>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26" name="Text Placeholder 25">
            <a:extLst>
              <a:ext uri="{FF2B5EF4-FFF2-40B4-BE49-F238E27FC236}">
                <a16:creationId xmlns:a16="http://schemas.microsoft.com/office/drawing/2014/main" id="{650C6B4D-F4BB-2157-617E-0370BBD60CAF}"/>
              </a:ext>
            </a:extLst>
          </p:cNvPr>
          <p:cNvSpPr>
            <a:spLocks noGrp="1"/>
          </p:cNvSpPr>
          <p:nvPr>
            <p:ph type="body" sz="quarter" idx="28" hasCustomPrompt="1"/>
          </p:nvPr>
        </p:nvSpPr>
        <p:spPr>
          <a:xfrm>
            <a:off x="1085633" y="4471727"/>
            <a:ext cx="4592640" cy="334320"/>
          </a:xfrm>
          <a:prstGeom prst="rect">
            <a:avLst/>
          </a:prstGeom>
        </p:spPr>
        <p:txBody>
          <a:bodyPr/>
          <a:lstStyle>
            <a:lvl1pPr marL="0" indent="0" algn="l">
              <a:buNone/>
              <a:defRPr sz="2000" b="1" i="0">
                <a:solidFill>
                  <a:srgbClr val="2C3A52"/>
                </a:solidFill>
                <a:latin typeface="Trebuchet MS" panose="020B0703020202090204" pitchFamily="34" charset="0"/>
              </a:defRPr>
            </a:lvl1pPr>
          </a:lstStyle>
          <a:p>
            <a:pPr lvl="0"/>
            <a:r>
              <a:rPr lang="en-US" dirty="0"/>
              <a:t>Speaker Name, Organization</a:t>
            </a:r>
          </a:p>
        </p:txBody>
      </p:sp>
      <p:sp>
        <p:nvSpPr>
          <p:cNvPr id="27" name="Text Placeholder 25">
            <a:extLst>
              <a:ext uri="{FF2B5EF4-FFF2-40B4-BE49-F238E27FC236}">
                <a16:creationId xmlns:a16="http://schemas.microsoft.com/office/drawing/2014/main" id="{2B43DCA3-2B11-F51E-772B-F3C6B42B2C5C}"/>
              </a:ext>
            </a:extLst>
          </p:cNvPr>
          <p:cNvSpPr>
            <a:spLocks noGrp="1"/>
          </p:cNvSpPr>
          <p:nvPr>
            <p:ph type="body" sz="quarter" idx="29" hasCustomPrompt="1"/>
          </p:nvPr>
        </p:nvSpPr>
        <p:spPr>
          <a:xfrm>
            <a:off x="1085633" y="484093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28" name="Text Placeholder 25">
            <a:extLst>
              <a:ext uri="{FF2B5EF4-FFF2-40B4-BE49-F238E27FC236}">
                <a16:creationId xmlns:a16="http://schemas.microsoft.com/office/drawing/2014/main" id="{5C91D120-98FD-F797-9C24-0CED3414A4D2}"/>
              </a:ext>
            </a:extLst>
          </p:cNvPr>
          <p:cNvSpPr>
            <a:spLocks noGrp="1"/>
          </p:cNvSpPr>
          <p:nvPr>
            <p:ph type="body" sz="quarter" idx="30" hasCustomPrompt="1"/>
          </p:nvPr>
        </p:nvSpPr>
        <p:spPr>
          <a:xfrm>
            <a:off x="1085632" y="516282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29" name="Text Placeholder 25">
            <a:extLst>
              <a:ext uri="{FF2B5EF4-FFF2-40B4-BE49-F238E27FC236}">
                <a16:creationId xmlns:a16="http://schemas.microsoft.com/office/drawing/2014/main" id="{5F64847A-C2AD-BCB0-DB59-3B89A675C601}"/>
              </a:ext>
            </a:extLst>
          </p:cNvPr>
          <p:cNvSpPr>
            <a:spLocks noGrp="1"/>
          </p:cNvSpPr>
          <p:nvPr>
            <p:ph type="body" sz="quarter" idx="31" hasCustomPrompt="1"/>
          </p:nvPr>
        </p:nvSpPr>
        <p:spPr>
          <a:xfrm>
            <a:off x="1085631" y="548609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30" name="Text Placeholder 25">
            <a:extLst>
              <a:ext uri="{FF2B5EF4-FFF2-40B4-BE49-F238E27FC236}">
                <a16:creationId xmlns:a16="http://schemas.microsoft.com/office/drawing/2014/main" id="{ED9729DC-B69D-2306-F00B-28F954A8E207}"/>
              </a:ext>
            </a:extLst>
          </p:cNvPr>
          <p:cNvSpPr>
            <a:spLocks noGrp="1"/>
          </p:cNvSpPr>
          <p:nvPr>
            <p:ph type="body" sz="quarter" idx="32" hasCustomPrompt="1"/>
          </p:nvPr>
        </p:nvSpPr>
        <p:spPr>
          <a:xfrm>
            <a:off x="6533933" y="4471727"/>
            <a:ext cx="4592640" cy="334320"/>
          </a:xfrm>
          <a:prstGeom prst="rect">
            <a:avLst/>
          </a:prstGeom>
        </p:spPr>
        <p:txBody>
          <a:bodyPr/>
          <a:lstStyle>
            <a:lvl1pPr marL="0" indent="0" algn="l">
              <a:buNone/>
              <a:defRPr sz="2000" b="1" i="0">
                <a:solidFill>
                  <a:srgbClr val="2C3A52"/>
                </a:solidFill>
                <a:latin typeface="Trebuchet MS" panose="020B0703020202090204" pitchFamily="34" charset="0"/>
              </a:defRPr>
            </a:lvl1pPr>
          </a:lstStyle>
          <a:p>
            <a:pPr lvl="0"/>
            <a:r>
              <a:rPr lang="en-US" dirty="0"/>
              <a:t>Speaker Name, Organization</a:t>
            </a:r>
          </a:p>
        </p:txBody>
      </p:sp>
      <p:sp>
        <p:nvSpPr>
          <p:cNvPr id="31" name="Text Placeholder 25">
            <a:extLst>
              <a:ext uri="{FF2B5EF4-FFF2-40B4-BE49-F238E27FC236}">
                <a16:creationId xmlns:a16="http://schemas.microsoft.com/office/drawing/2014/main" id="{A04F0918-21AA-8D55-D793-31A5F706A88B}"/>
              </a:ext>
            </a:extLst>
          </p:cNvPr>
          <p:cNvSpPr>
            <a:spLocks noGrp="1"/>
          </p:cNvSpPr>
          <p:nvPr>
            <p:ph type="body" sz="quarter" idx="33" hasCustomPrompt="1"/>
          </p:nvPr>
        </p:nvSpPr>
        <p:spPr>
          <a:xfrm>
            <a:off x="6533933" y="484093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32" name="Text Placeholder 25">
            <a:extLst>
              <a:ext uri="{FF2B5EF4-FFF2-40B4-BE49-F238E27FC236}">
                <a16:creationId xmlns:a16="http://schemas.microsoft.com/office/drawing/2014/main" id="{F7B86C37-C3FF-371D-3F48-F5A67F851119}"/>
              </a:ext>
            </a:extLst>
          </p:cNvPr>
          <p:cNvSpPr>
            <a:spLocks noGrp="1"/>
          </p:cNvSpPr>
          <p:nvPr>
            <p:ph type="body" sz="quarter" idx="34" hasCustomPrompt="1"/>
          </p:nvPr>
        </p:nvSpPr>
        <p:spPr>
          <a:xfrm>
            <a:off x="6533932" y="516282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33" name="Text Placeholder 25">
            <a:extLst>
              <a:ext uri="{FF2B5EF4-FFF2-40B4-BE49-F238E27FC236}">
                <a16:creationId xmlns:a16="http://schemas.microsoft.com/office/drawing/2014/main" id="{6462C683-58B9-093C-2834-FE16B2010C06}"/>
              </a:ext>
            </a:extLst>
          </p:cNvPr>
          <p:cNvSpPr>
            <a:spLocks noGrp="1"/>
          </p:cNvSpPr>
          <p:nvPr>
            <p:ph type="body" sz="quarter" idx="35" hasCustomPrompt="1"/>
          </p:nvPr>
        </p:nvSpPr>
        <p:spPr>
          <a:xfrm>
            <a:off x="6533931" y="548609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34" name="TextBox 33">
            <a:extLst>
              <a:ext uri="{FF2B5EF4-FFF2-40B4-BE49-F238E27FC236}">
                <a16:creationId xmlns:a16="http://schemas.microsoft.com/office/drawing/2014/main" id="{B5350530-FEAC-A299-0BA0-64528813EAD9}"/>
              </a:ext>
            </a:extLst>
          </p:cNvPr>
          <p:cNvSpPr txBox="1"/>
          <p:nvPr userDrawn="1"/>
        </p:nvSpPr>
        <p:spPr>
          <a:xfrm>
            <a:off x="1085631" y="314660"/>
            <a:ext cx="1004094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rgbClr val="2C3A52"/>
                </a:solidFill>
                <a:effectLst/>
                <a:latin typeface="Trebuchet MS" panose="020B0703020202090204" pitchFamily="34" charset="0"/>
              </a:rPr>
              <a:t>Contact Information</a:t>
            </a:r>
          </a:p>
        </p:txBody>
      </p:sp>
      <p:sp>
        <p:nvSpPr>
          <p:cNvPr id="42" name="Rectangle 41">
            <a:extLst>
              <a:ext uri="{FF2B5EF4-FFF2-40B4-BE49-F238E27FC236}">
                <a16:creationId xmlns:a16="http://schemas.microsoft.com/office/drawing/2014/main" id="{4CAAE5F2-AE18-C544-1187-CF0441C296D3}"/>
              </a:ext>
            </a:extLst>
          </p:cNvPr>
          <p:cNvSpPr/>
          <p:nvPr userDrawn="1"/>
        </p:nvSpPr>
        <p:spPr>
          <a:xfrm>
            <a:off x="0" y="6121400"/>
            <a:ext cx="12192000" cy="736600"/>
          </a:xfrm>
          <a:prstGeom prst="rect">
            <a:avLst/>
          </a:prstGeom>
          <a:solidFill>
            <a:srgbClr val="2C3A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Picture 43" descr="A picture containing text&#10;&#10;Description automatically generated">
            <a:extLst>
              <a:ext uri="{FF2B5EF4-FFF2-40B4-BE49-F238E27FC236}">
                <a16:creationId xmlns:a16="http://schemas.microsoft.com/office/drawing/2014/main" id="{889ED987-8135-CB30-53FC-7A0F727955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6854" y="6325152"/>
            <a:ext cx="814975" cy="365125"/>
          </a:xfrm>
          <a:prstGeom prst="rect">
            <a:avLst/>
          </a:prstGeom>
        </p:spPr>
      </p:pic>
      <p:sp>
        <p:nvSpPr>
          <p:cNvPr id="35" name="TextBox 34">
            <a:extLst>
              <a:ext uri="{FF2B5EF4-FFF2-40B4-BE49-F238E27FC236}">
                <a16:creationId xmlns:a16="http://schemas.microsoft.com/office/drawing/2014/main" id="{79707301-7AC2-2BD7-8D30-B702052EA2F2}"/>
              </a:ext>
            </a:extLst>
          </p:cNvPr>
          <p:cNvSpPr txBox="1"/>
          <p:nvPr userDrawn="1"/>
        </p:nvSpPr>
        <p:spPr>
          <a:xfrm>
            <a:off x="1079190" y="6399769"/>
            <a:ext cx="11236779"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spc="300" dirty="0">
                <a:solidFill>
                  <a:srgbClr val="B49D5A"/>
                </a:solidFill>
                <a:effectLst/>
                <a:latin typeface="Montserrat" pitchFamily="2" charset="77"/>
              </a:rPr>
              <a:t>National 8(a) Association  </a:t>
            </a:r>
            <a:r>
              <a:rPr lang="en-US" sz="1000" spc="300" dirty="0">
                <a:solidFill>
                  <a:srgbClr val="B49D5A"/>
                </a:solidFill>
                <a:effectLst/>
                <a:latin typeface="Montserrat" pitchFamily="2" charset="77"/>
              </a:rPr>
              <a:t>◆      </a:t>
            </a:r>
            <a:r>
              <a:rPr lang="en-US" sz="1000" b="1" spc="300" dirty="0">
                <a:solidFill>
                  <a:srgbClr val="B49D5A"/>
                </a:solidFill>
                <a:effectLst/>
                <a:latin typeface="Montserrat" pitchFamily="2" charset="77"/>
              </a:rPr>
              <a:t>2023 National Small Business Conference</a:t>
            </a:r>
            <a:r>
              <a:rPr lang="en-US" sz="1000" spc="300" dirty="0">
                <a:solidFill>
                  <a:srgbClr val="B49D5A"/>
                </a:solidFill>
                <a:effectLst/>
                <a:latin typeface="Montserrat" pitchFamily="2" charset="77"/>
              </a:rPr>
              <a:t>     ◆     </a:t>
            </a:r>
            <a:r>
              <a:rPr lang="en-US" sz="1000" b="1" i="0" spc="300" dirty="0">
                <a:solidFill>
                  <a:srgbClr val="B49D5A"/>
                </a:solidFill>
                <a:effectLst/>
                <a:latin typeface="Montserrat" pitchFamily="2" charset="77"/>
              </a:rPr>
              <a:t>New Orleans, LA </a:t>
            </a:r>
            <a:r>
              <a:rPr lang="en-US" sz="1000" spc="300" dirty="0">
                <a:solidFill>
                  <a:srgbClr val="B49D5A"/>
                </a:solidFill>
                <a:effectLst/>
                <a:latin typeface="Montserrat" pitchFamily="2" charset="77"/>
              </a:rPr>
              <a:t> </a:t>
            </a:r>
          </a:p>
        </p:txBody>
      </p:sp>
    </p:spTree>
    <p:extLst>
      <p:ext uri="{BB962C8B-B14F-4D97-AF65-F5344CB8AC3E}">
        <p14:creationId xmlns:p14="http://schemas.microsoft.com/office/powerpoint/2010/main" val="41653766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3SBC - Title Slide">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9F2056A2-4CB4-F69C-AAE5-685566BE53C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0"/>
            <a:ext cx="12192002" cy="6437478"/>
          </a:xfrm>
          <a:prstGeom prst="rect">
            <a:avLst/>
          </a:prstGeom>
        </p:spPr>
      </p:pic>
      <p:sp>
        <p:nvSpPr>
          <p:cNvPr id="8" name="Rectangle 7">
            <a:extLst>
              <a:ext uri="{FF2B5EF4-FFF2-40B4-BE49-F238E27FC236}">
                <a16:creationId xmlns:a16="http://schemas.microsoft.com/office/drawing/2014/main" id="{ACA6F8A3-DA16-65A8-25C2-A2FEA0742C85}"/>
              </a:ext>
            </a:extLst>
          </p:cNvPr>
          <p:cNvSpPr/>
          <p:nvPr userDrawn="1"/>
        </p:nvSpPr>
        <p:spPr>
          <a:xfrm>
            <a:off x="0" y="5301049"/>
            <a:ext cx="12192000" cy="1556951"/>
          </a:xfrm>
          <a:prstGeom prst="rect">
            <a:avLst/>
          </a:prstGeom>
          <a:solidFill>
            <a:srgbClr val="2C3A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982950CD-F4F7-6B17-69B5-8064E5A211E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25458" y="517947"/>
            <a:ext cx="5141084" cy="4272658"/>
          </a:xfrm>
          <a:prstGeom prst="rect">
            <a:avLst/>
          </a:prstGeom>
        </p:spPr>
      </p:pic>
      <p:sp>
        <p:nvSpPr>
          <p:cNvPr id="15" name="Title 1">
            <a:extLst>
              <a:ext uri="{FF2B5EF4-FFF2-40B4-BE49-F238E27FC236}">
                <a16:creationId xmlns:a16="http://schemas.microsoft.com/office/drawing/2014/main" id="{916ABDBD-C911-6F20-924E-D9EFB6B002BA}"/>
              </a:ext>
            </a:extLst>
          </p:cNvPr>
          <p:cNvSpPr>
            <a:spLocks noGrp="1"/>
          </p:cNvSpPr>
          <p:nvPr>
            <p:ph type="title" hasCustomPrompt="1"/>
          </p:nvPr>
        </p:nvSpPr>
        <p:spPr>
          <a:xfrm>
            <a:off x="838200" y="5353154"/>
            <a:ext cx="10515600" cy="888736"/>
          </a:xfrm>
        </p:spPr>
        <p:txBody>
          <a:bodyPr>
            <a:normAutofit/>
          </a:bodyPr>
          <a:lstStyle>
            <a:lvl1pPr algn="ctr">
              <a:defRPr sz="4000" b="1">
                <a:solidFill>
                  <a:srgbClr val="B49D5A"/>
                </a:solidFill>
                <a:latin typeface="Trebuchet MS" panose="020B0703020202090204" pitchFamily="34" charset="0"/>
              </a:defRPr>
            </a:lvl1pPr>
          </a:lstStyle>
          <a:p>
            <a:r>
              <a:rPr lang="en-US" dirty="0"/>
              <a:t>Session Title</a:t>
            </a:r>
          </a:p>
        </p:txBody>
      </p:sp>
      <p:sp>
        <p:nvSpPr>
          <p:cNvPr id="18" name="Text Placeholder 2">
            <a:extLst>
              <a:ext uri="{FF2B5EF4-FFF2-40B4-BE49-F238E27FC236}">
                <a16:creationId xmlns:a16="http://schemas.microsoft.com/office/drawing/2014/main" id="{64765902-493D-6E64-28F9-69929D8AAE25}"/>
              </a:ext>
            </a:extLst>
          </p:cNvPr>
          <p:cNvSpPr>
            <a:spLocks noGrp="1"/>
          </p:cNvSpPr>
          <p:nvPr>
            <p:ph type="body" idx="1" hasCustomPrompt="1"/>
          </p:nvPr>
        </p:nvSpPr>
        <p:spPr>
          <a:xfrm>
            <a:off x="831850" y="6206721"/>
            <a:ext cx="10515600" cy="509952"/>
          </a:xfrm>
        </p:spPr>
        <p:txBody>
          <a:bodyPr>
            <a:normAutofit/>
          </a:bodyPr>
          <a:lstStyle>
            <a:lvl1pPr marL="0" indent="0" algn="ctr">
              <a:buNone/>
              <a:defRPr sz="280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 Moderator Name, Organization</a:t>
            </a:r>
          </a:p>
        </p:txBody>
      </p:sp>
      <p:cxnSp>
        <p:nvCxnSpPr>
          <p:cNvPr id="20" name="Straight Connector 19">
            <a:extLst>
              <a:ext uri="{FF2B5EF4-FFF2-40B4-BE49-F238E27FC236}">
                <a16:creationId xmlns:a16="http://schemas.microsoft.com/office/drawing/2014/main" id="{F61FA8E6-8441-258C-7255-969C739B2AE7}"/>
              </a:ext>
            </a:extLst>
          </p:cNvPr>
          <p:cNvCxnSpPr>
            <a:cxnSpLocks/>
          </p:cNvCxnSpPr>
          <p:nvPr userDrawn="1"/>
        </p:nvCxnSpPr>
        <p:spPr>
          <a:xfrm>
            <a:off x="-2" y="5157339"/>
            <a:ext cx="12192002" cy="0"/>
          </a:xfrm>
          <a:prstGeom prst="line">
            <a:avLst/>
          </a:prstGeom>
          <a:ln w="38100">
            <a:solidFill>
              <a:srgbClr val="B49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598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3SBC - Moderator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8827BB-7693-5FF2-DBA8-378E27FCE99B}"/>
              </a:ext>
            </a:extLst>
          </p:cNvPr>
          <p:cNvSpPr/>
          <p:nvPr userDrawn="1"/>
        </p:nvSpPr>
        <p:spPr>
          <a:xfrm>
            <a:off x="-2" y="0"/>
            <a:ext cx="9421587" cy="6858000"/>
          </a:xfrm>
          <a:prstGeom prst="rect">
            <a:avLst/>
          </a:prstGeom>
          <a:solidFill>
            <a:srgbClr val="2C3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7378A0F-2121-5AA9-77C4-606E78B3D709}"/>
              </a:ext>
            </a:extLst>
          </p:cNvPr>
          <p:cNvSpPr/>
          <p:nvPr userDrawn="1"/>
        </p:nvSpPr>
        <p:spPr>
          <a:xfrm>
            <a:off x="9421586" y="0"/>
            <a:ext cx="2770414" cy="6858000"/>
          </a:xfrm>
          <a:prstGeom prst="rect">
            <a:avLst/>
          </a:prstGeom>
          <a:solidFill>
            <a:srgbClr val="B49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4C1F36D-2672-077D-4130-BCE2B97C6D1E}"/>
              </a:ext>
            </a:extLst>
          </p:cNvPr>
          <p:cNvSpPr txBox="1"/>
          <p:nvPr userDrawn="1"/>
        </p:nvSpPr>
        <p:spPr>
          <a:xfrm>
            <a:off x="831851" y="1518557"/>
            <a:ext cx="5556858"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500" b="1" dirty="0">
                <a:solidFill>
                  <a:srgbClr val="646E7E"/>
                </a:solidFill>
                <a:effectLst/>
                <a:latin typeface="OldErika" pitchFamily="2" charset="0"/>
              </a:rPr>
              <a:t>Moderator</a:t>
            </a:r>
            <a:endParaRPr lang="en-US" sz="3500" dirty="0">
              <a:solidFill>
                <a:srgbClr val="646E7E"/>
              </a:solidFill>
              <a:effectLst/>
              <a:latin typeface="OldErika" pitchFamily="2" charset="0"/>
            </a:endParaRPr>
          </a:p>
        </p:txBody>
      </p:sp>
      <p:sp>
        <p:nvSpPr>
          <p:cNvPr id="11" name="Text Placeholder 2">
            <a:extLst>
              <a:ext uri="{FF2B5EF4-FFF2-40B4-BE49-F238E27FC236}">
                <a16:creationId xmlns:a16="http://schemas.microsoft.com/office/drawing/2014/main" id="{9C1DAE56-3F59-EBB9-B814-53EE8AB22627}"/>
              </a:ext>
            </a:extLst>
          </p:cNvPr>
          <p:cNvSpPr>
            <a:spLocks noGrp="1"/>
          </p:cNvSpPr>
          <p:nvPr>
            <p:ph type="body" idx="13" hasCustomPrompt="1"/>
          </p:nvPr>
        </p:nvSpPr>
        <p:spPr>
          <a:xfrm>
            <a:off x="831850" y="2493712"/>
            <a:ext cx="7223576" cy="630942"/>
          </a:xfrm>
        </p:spPr>
        <p:txBody>
          <a:bodyPr>
            <a:normAutofit/>
          </a:bodyPr>
          <a:lstStyle>
            <a:lvl1pPr marL="0" indent="0">
              <a:buNone/>
              <a:defRPr sz="4800" b="1">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2" name="Text Placeholder 2">
            <a:extLst>
              <a:ext uri="{FF2B5EF4-FFF2-40B4-BE49-F238E27FC236}">
                <a16:creationId xmlns:a16="http://schemas.microsoft.com/office/drawing/2014/main" id="{160594DE-D268-8D89-9B13-38AAB781AFC7}"/>
              </a:ext>
            </a:extLst>
          </p:cNvPr>
          <p:cNvSpPr>
            <a:spLocks noGrp="1"/>
          </p:cNvSpPr>
          <p:nvPr>
            <p:ph type="body" idx="14" hasCustomPrompt="1"/>
          </p:nvPr>
        </p:nvSpPr>
        <p:spPr>
          <a:xfrm>
            <a:off x="831850" y="3244825"/>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14" name="Text Placeholder 2">
            <a:extLst>
              <a:ext uri="{FF2B5EF4-FFF2-40B4-BE49-F238E27FC236}">
                <a16:creationId xmlns:a16="http://schemas.microsoft.com/office/drawing/2014/main" id="{FCC46179-A5BA-0893-712C-FB8D770BF157}"/>
              </a:ext>
            </a:extLst>
          </p:cNvPr>
          <p:cNvSpPr>
            <a:spLocks noGrp="1"/>
          </p:cNvSpPr>
          <p:nvPr>
            <p:ph type="body" idx="15" hasCustomPrompt="1"/>
          </p:nvPr>
        </p:nvSpPr>
        <p:spPr>
          <a:xfrm>
            <a:off x="831850" y="4012267"/>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Company</a:t>
            </a:r>
          </a:p>
        </p:txBody>
      </p:sp>
      <p:cxnSp>
        <p:nvCxnSpPr>
          <p:cNvPr id="15" name="Straight Connector 14">
            <a:extLst>
              <a:ext uri="{FF2B5EF4-FFF2-40B4-BE49-F238E27FC236}">
                <a16:creationId xmlns:a16="http://schemas.microsoft.com/office/drawing/2014/main" id="{E90B2151-FEC4-919E-C4D0-2F51E365FABA}"/>
              </a:ext>
            </a:extLst>
          </p:cNvPr>
          <p:cNvCxnSpPr>
            <a:cxnSpLocks/>
          </p:cNvCxnSpPr>
          <p:nvPr userDrawn="1"/>
        </p:nvCxnSpPr>
        <p:spPr>
          <a:xfrm>
            <a:off x="821868" y="2197103"/>
            <a:ext cx="7233558" cy="0"/>
          </a:xfrm>
          <a:prstGeom prst="line">
            <a:avLst/>
          </a:prstGeom>
          <a:ln w="38100">
            <a:solidFill>
              <a:srgbClr val="646E7E"/>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E09B9AE7-8AD8-946F-5D87-8C9148A20E9D}"/>
              </a:ext>
            </a:extLst>
          </p:cNvPr>
          <p:cNvSpPr>
            <a:spLocks noGrp="1"/>
          </p:cNvSpPr>
          <p:nvPr>
            <p:ph type="pic" sz="quarter" idx="16" hasCustomPrompt="1"/>
          </p:nvPr>
        </p:nvSpPr>
        <p:spPr>
          <a:xfrm>
            <a:off x="8514556" y="1189115"/>
            <a:ext cx="3013416" cy="4209393"/>
          </a:xfrm>
          <a:solidFill>
            <a:srgbClr val="646E7E"/>
          </a:solidFill>
        </p:spPr>
        <p:txBody>
          <a:bodyPr/>
          <a:lstStyle>
            <a:lvl1pPr marL="0" indent="0" algn="ctr">
              <a:buNone/>
              <a:defRPr/>
            </a:lvl1pPr>
          </a:lstStyle>
          <a:p>
            <a:r>
              <a:rPr lang="en-US" dirty="0"/>
              <a:t>Insert Picture Here</a:t>
            </a:r>
          </a:p>
        </p:txBody>
      </p:sp>
      <p:pic>
        <p:nvPicPr>
          <p:cNvPr id="26" name="Picture 25" descr="A picture containing background pattern&#10;&#10;Description automatically generated">
            <a:extLst>
              <a:ext uri="{FF2B5EF4-FFF2-40B4-BE49-F238E27FC236}">
                <a16:creationId xmlns:a16="http://schemas.microsoft.com/office/drawing/2014/main" id="{562155DF-5F90-07F5-0924-D6285C1604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3272" y="5912294"/>
            <a:ext cx="1227042" cy="549739"/>
          </a:xfrm>
          <a:prstGeom prst="rect">
            <a:avLst/>
          </a:prstGeom>
        </p:spPr>
      </p:pic>
    </p:spTree>
    <p:extLst>
      <p:ext uri="{BB962C8B-B14F-4D97-AF65-F5344CB8AC3E}">
        <p14:creationId xmlns:p14="http://schemas.microsoft.com/office/powerpoint/2010/main" val="2970807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5998"/>
            </a:lvl1pPr>
          </a:lstStyle>
          <a:p>
            <a:r>
              <a:rPr lang="en-US"/>
              <a:t>Click to edit Master title style</a:t>
            </a:r>
            <a:endParaRPr lang="en-US" dirty="0"/>
          </a:p>
        </p:txBody>
      </p:sp>
      <p:sp>
        <p:nvSpPr>
          <p:cNvPr id="3" name="Text Placeholder 2"/>
          <p:cNvSpPr>
            <a:spLocks noGrp="1"/>
          </p:cNvSpPr>
          <p:nvPr>
            <p:ph type="body" idx="1"/>
          </p:nvPr>
        </p:nvSpPr>
        <p:spPr>
          <a:xfrm>
            <a:off x="831851" y="4589466"/>
            <a:ext cx="10515600" cy="1500187"/>
          </a:xfrm>
        </p:spPr>
        <p:txBody>
          <a:bodyPr/>
          <a:lstStyle>
            <a:lvl1pPr marL="0" indent="0">
              <a:buNone/>
              <a:defRPr sz="2399">
                <a:solidFill>
                  <a:schemeClr val="tx1"/>
                </a:solidFill>
              </a:defRPr>
            </a:lvl1pPr>
            <a:lvl2pPr marL="457068" indent="0">
              <a:buNone/>
              <a:defRPr sz="1999">
                <a:solidFill>
                  <a:schemeClr val="tx1">
                    <a:tint val="75000"/>
                  </a:schemeClr>
                </a:solidFill>
              </a:defRPr>
            </a:lvl2pPr>
            <a:lvl3pPr marL="914136" indent="0">
              <a:buNone/>
              <a:defRPr sz="1799">
                <a:solidFill>
                  <a:schemeClr val="tx1">
                    <a:tint val="75000"/>
                  </a:schemeClr>
                </a:solidFill>
              </a:defRPr>
            </a:lvl3pPr>
            <a:lvl4pPr marL="1371204" indent="0">
              <a:buNone/>
              <a:defRPr sz="1600">
                <a:solidFill>
                  <a:schemeClr val="tx1">
                    <a:tint val="75000"/>
                  </a:schemeClr>
                </a:solidFill>
              </a:defRPr>
            </a:lvl4pPr>
            <a:lvl5pPr marL="1828272" indent="0">
              <a:buNone/>
              <a:defRPr sz="1600">
                <a:solidFill>
                  <a:schemeClr val="tx1">
                    <a:tint val="75000"/>
                  </a:schemeClr>
                </a:solidFill>
              </a:defRPr>
            </a:lvl5pPr>
            <a:lvl6pPr marL="2285340" indent="0">
              <a:buNone/>
              <a:defRPr sz="1600">
                <a:solidFill>
                  <a:schemeClr val="tx1">
                    <a:tint val="75000"/>
                  </a:schemeClr>
                </a:solidFill>
              </a:defRPr>
            </a:lvl6pPr>
            <a:lvl7pPr marL="2742407" indent="0">
              <a:buNone/>
              <a:defRPr sz="1600">
                <a:solidFill>
                  <a:schemeClr val="tx1">
                    <a:tint val="75000"/>
                  </a:schemeClr>
                </a:solidFill>
              </a:defRPr>
            </a:lvl7pPr>
            <a:lvl8pPr marL="3199476" indent="0">
              <a:buNone/>
              <a:defRPr sz="1600">
                <a:solidFill>
                  <a:schemeClr val="tx1">
                    <a:tint val="75000"/>
                  </a:schemeClr>
                </a:solidFill>
              </a:defRPr>
            </a:lvl8pPr>
            <a:lvl9pPr marL="3656544"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6/13/23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139509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3SBC - Speaker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8827BB-7693-5FF2-DBA8-378E27FCE99B}"/>
              </a:ext>
            </a:extLst>
          </p:cNvPr>
          <p:cNvSpPr/>
          <p:nvPr userDrawn="1"/>
        </p:nvSpPr>
        <p:spPr>
          <a:xfrm>
            <a:off x="-2" y="0"/>
            <a:ext cx="9421587" cy="6858000"/>
          </a:xfrm>
          <a:prstGeom prst="rect">
            <a:avLst/>
          </a:prstGeom>
          <a:solidFill>
            <a:srgbClr val="2C3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7378A0F-2121-5AA9-77C4-606E78B3D709}"/>
              </a:ext>
            </a:extLst>
          </p:cNvPr>
          <p:cNvSpPr/>
          <p:nvPr userDrawn="1"/>
        </p:nvSpPr>
        <p:spPr>
          <a:xfrm>
            <a:off x="9421586" y="0"/>
            <a:ext cx="2770414" cy="6858000"/>
          </a:xfrm>
          <a:prstGeom prst="rect">
            <a:avLst/>
          </a:prstGeom>
          <a:solidFill>
            <a:srgbClr val="B49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4C1F36D-2672-077D-4130-BCE2B97C6D1E}"/>
              </a:ext>
            </a:extLst>
          </p:cNvPr>
          <p:cNvSpPr txBox="1"/>
          <p:nvPr userDrawn="1"/>
        </p:nvSpPr>
        <p:spPr>
          <a:xfrm>
            <a:off x="831851" y="1518557"/>
            <a:ext cx="5556858"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500" b="1" dirty="0">
                <a:solidFill>
                  <a:srgbClr val="646E7E"/>
                </a:solidFill>
                <a:effectLst/>
                <a:latin typeface="OldErika" pitchFamily="2" charset="0"/>
              </a:rPr>
              <a:t>Speaker</a:t>
            </a:r>
            <a:endParaRPr lang="en-US" sz="3500" dirty="0">
              <a:solidFill>
                <a:srgbClr val="646E7E"/>
              </a:solidFill>
              <a:effectLst/>
              <a:latin typeface="OldErika" pitchFamily="2" charset="0"/>
            </a:endParaRPr>
          </a:p>
        </p:txBody>
      </p:sp>
      <p:sp>
        <p:nvSpPr>
          <p:cNvPr id="11" name="Text Placeholder 2">
            <a:extLst>
              <a:ext uri="{FF2B5EF4-FFF2-40B4-BE49-F238E27FC236}">
                <a16:creationId xmlns:a16="http://schemas.microsoft.com/office/drawing/2014/main" id="{9C1DAE56-3F59-EBB9-B814-53EE8AB22627}"/>
              </a:ext>
            </a:extLst>
          </p:cNvPr>
          <p:cNvSpPr>
            <a:spLocks noGrp="1"/>
          </p:cNvSpPr>
          <p:nvPr>
            <p:ph type="body" idx="13" hasCustomPrompt="1"/>
          </p:nvPr>
        </p:nvSpPr>
        <p:spPr>
          <a:xfrm>
            <a:off x="831850" y="2493712"/>
            <a:ext cx="7223576" cy="630942"/>
          </a:xfrm>
        </p:spPr>
        <p:txBody>
          <a:bodyPr>
            <a:normAutofit/>
          </a:bodyPr>
          <a:lstStyle>
            <a:lvl1pPr marL="0" indent="0">
              <a:buNone/>
              <a:defRPr sz="4800" b="1">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2" name="Text Placeholder 2">
            <a:extLst>
              <a:ext uri="{FF2B5EF4-FFF2-40B4-BE49-F238E27FC236}">
                <a16:creationId xmlns:a16="http://schemas.microsoft.com/office/drawing/2014/main" id="{160594DE-D268-8D89-9B13-38AAB781AFC7}"/>
              </a:ext>
            </a:extLst>
          </p:cNvPr>
          <p:cNvSpPr>
            <a:spLocks noGrp="1"/>
          </p:cNvSpPr>
          <p:nvPr>
            <p:ph type="body" idx="14" hasCustomPrompt="1"/>
          </p:nvPr>
        </p:nvSpPr>
        <p:spPr>
          <a:xfrm>
            <a:off x="831850" y="3244825"/>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14" name="Text Placeholder 2">
            <a:extLst>
              <a:ext uri="{FF2B5EF4-FFF2-40B4-BE49-F238E27FC236}">
                <a16:creationId xmlns:a16="http://schemas.microsoft.com/office/drawing/2014/main" id="{FCC46179-A5BA-0893-712C-FB8D770BF157}"/>
              </a:ext>
            </a:extLst>
          </p:cNvPr>
          <p:cNvSpPr>
            <a:spLocks noGrp="1"/>
          </p:cNvSpPr>
          <p:nvPr>
            <p:ph type="body" idx="15" hasCustomPrompt="1"/>
          </p:nvPr>
        </p:nvSpPr>
        <p:spPr>
          <a:xfrm>
            <a:off x="831850" y="4012267"/>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Company</a:t>
            </a:r>
          </a:p>
        </p:txBody>
      </p:sp>
      <p:cxnSp>
        <p:nvCxnSpPr>
          <p:cNvPr id="15" name="Straight Connector 14">
            <a:extLst>
              <a:ext uri="{FF2B5EF4-FFF2-40B4-BE49-F238E27FC236}">
                <a16:creationId xmlns:a16="http://schemas.microsoft.com/office/drawing/2014/main" id="{E90B2151-FEC4-919E-C4D0-2F51E365FABA}"/>
              </a:ext>
            </a:extLst>
          </p:cNvPr>
          <p:cNvCxnSpPr>
            <a:cxnSpLocks/>
          </p:cNvCxnSpPr>
          <p:nvPr userDrawn="1"/>
        </p:nvCxnSpPr>
        <p:spPr>
          <a:xfrm>
            <a:off x="821868" y="2197103"/>
            <a:ext cx="7233558" cy="0"/>
          </a:xfrm>
          <a:prstGeom prst="line">
            <a:avLst/>
          </a:prstGeom>
          <a:ln w="38100">
            <a:solidFill>
              <a:srgbClr val="646E7E"/>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E09B9AE7-8AD8-946F-5D87-8C9148A20E9D}"/>
              </a:ext>
            </a:extLst>
          </p:cNvPr>
          <p:cNvSpPr>
            <a:spLocks noGrp="1"/>
          </p:cNvSpPr>
          <p:nvPr>
            <p:ph type="pic" sz="quarter" idx="16" hasCustomPrompt="1"/>
          </p:nvPr>
        </p:nvSpPr>
        <p:spPr>
          <a:xfrm>
            <a:off x="8514556" y="1189115"/>
            <a:ext cx="3013416" cy="4209393"/>
          </a:xfrm>
          <a:solidFill>
            <a:srgbClr val="646E7E"/>
          </a:solidFill>
        </p:spPr>
        <p:txBody>
          <a:bodyPr/>
          <a:lstStyle>
            <a:lvl1pPr marL="0" indent="0" algn="ctr">
              <a:buNone/>
              <a:defRPr/>
            </a:lvl1pPr>
          </a:lstStyle>
          <a:p>
            <a:r>
              <a:rPr lang="en-US" dirty="0"/>
              <a:t>Insert Picture Here</a:t>
            </a:r>
          </a:p>
        </p:txBody>
      </p:sp>
      <p:pic>
        <p:nvPicPr>
          <p:cNvPr id="26" name="Picture 25" descr="A picture containing background pattern&#10;&#10;Description automatically generated">
            <a:extLst>
              <a:ext uri="{FF2B5EF4-FFF2-40B4-BE49-F238E27FC236}">
                <a16:creationId xmlns:a16="http://schemas.microsoft.com/office/drawing/2014/main" id="{562155DF-5F90-07F5-0924-D6285C1604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3272" y="5912294"/>
            <a:ext cx="1227042" cy="549739"/>
          </a:xfrm>
          <a:prstGeom prst="rect">
            <a:avLst/>
          </a:prstGeom>
        </p:spPr>
      </p:pic>
    </p:spTree>
    <p:extLst>
      <p:ext uri="{BB962C8B-B14F-4D97-AF65-F5344CB8AC3E}">
        <p14:creationId xmlns:p14="http://schemas.microsoft.com/office/powerpoint/2010/main" val="11484091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3SBC - Moderato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378A0F-2121-5AA9-77C4-606E78B3D709}"/>
              </a:ext>
            </a:extLst>
          </p:cNvPr>
          <p:cNvSpPr/>
          <p:nvPr userDrawn="1"/>
        </p:nvSpPr>
        <p:spPr>
          <a:xfrm>
            <a:off x="9421586" y="0"/>
            <a:ext cx="2770414" cy="6858000"/>
          </a:xfrm>
          <a:prstGeom prst="rect">
            <a:avLst/>
          </a:prstGeom>
          <a:solidFill>
            <a:srgbClr val="B49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4C1F36D-2672-077D-4130-BCE2B97C6D1E}"/>
              </a:ext>
            </a:extLst>
          </p:cNvPr>
          <p:cNvSpPr txBox="1"/>
          <p:nvPr userDrawn="1"/>
        </p:nvSpPr>
        <p:spPr>
          <a:xfrm>
            <a:off x="831851" y="1518557"/>
            <a:ext cx="5556858"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500" b="1" dirty="0">
                <a:solidFill>
                  <a:srgbClr val="646E7E"/>
                </a:solidFill>
                <a:effectLst/>
                <a:latin typeface="OldErika" pitchFamily="2" charset="0"/>
              </a:rPr>
              <a:t>Moderator</a:t>
            </a:r>
            <a:endParaRPr lang="en-US" sz="3500" dirty="0">
              <a:solidFill>
                <a:srgbClr val="646E7E"/>
              </a:solidFill>
              <a:effectLst/>
              <a:latin typeface="OldErika" pitchFamily="2" charset="0"/>
            </a:endParaRPr>
          </a:p>
        </p:txBody>
      </p:sp>
      <p:sp>
        <p:nvSpPr>
          <p:cNvPr id="11" name="Text Placeholder 2">
            <a:extLst>
              <a:ext uri="{FF2B5EF4-FFF2-40B4-BE49-F238E27FC236}">
                <a16:creationId xmlns:a16="http://schemas.microsoft.com/office/drawing/2014/main" id="{9C1DAE56-3F59-EBB9-B814-53EE8AB22627}"/>
              </a:ext>
            </a:extLst>
          </p:cNvPr>
          <p:cNvSpPr>
            <a:spLocks noGrp="1"/>
          </p:cNvSpPr>
          <p:nvPr>
            <p:ph type="body" idx="13" hasCustomPrompt="1"/>
          </p:nvPr>
        </p:nvSpPr>
        <p:spPr>
          <a:xfrm>
            <a:off x="831850" y="2493712"/>
            <a:ext cx="7223576" cy="630942"/>
          </a:xfrm>
        </p:spPr>
        <p:txBody>
          <a:bodyPr>
            <a:normAutofit/>
          </a:bodyPr>
          <a:lstStyle>
            <a:lvl1pPr marL="0" indent="0">
              <a:buNone/>
              <a:defRPr sz="4800" b="1">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2" name="Text Placeholder 2">
            <a:extLst>
              <a:ext uri="{FF2B5EF4-FFF2-40B4-BE49-F238E27FC236}">
                <a16:creationId xmlns:a16="http://schemas.microsoft.com/office/drawing/2014/main" id="{160594DE-D268-8D89-9B13-38AAB781AFC7}"/>
              </a:ext>
            </a:extLst>
          </p:cNvPr>
          <p:cNvSpPr>
            <a:spLocks noGrp="1"/>
          </p:cNvSpPr>
          <p:nvPr>
            <p:ph type="body" idx="14" hasCustomPrompt="1"/>
          </p:nvPr>
        </p:nvSpPr>
        <p:spPr>
          <a:xfrm>
            <a:off x="831850" y="3244825"/>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14" name="Text Placeholder 2">
            <a:extLst>
              <a:ext uri="{FF2B5EF4-FFF2-40B4-BE49-F238E27FC236}">
                <a16:creationId xmlns:a16="http://schemas.microsoft.com/office/drawing/2014/main" id="{FCC46179-A5BA-0893-712C-FB8D770BF157}"/>
              </a:ext>
            </a:extLst>
          </p:cNvPr>
          <p:cNvSpPr>
            <a:spLocks noGrp="1"/>
          </p:cNvSpPr>
          <p:nvPr>
            <p:ph type="body" idx="15" hasCustomPrompt="1"/>
          </p:nvPr>
        </p:nvSpPr>
        <p:spPr>
          <a:xfrm>
            <a:off x="831850" y="4012267"/>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Company</a:t>
            </a:r>
          </a:p>
        </p:txBody>
      </p:sp>
      <p:cxnSp>
        <p:nvCxnSpPr>
          <p:cNvPr id="15" name="Straight Connector 14">
            <a:extLst>
              <a:ext uri="{FF2B5EF4-FFF2-40B4-BE49-F238E27FC236}">
                <a16:creationId xmlns:a16="http://schemas.microsoft.com/office/drawing/2014/main" id="{E90B2151-FEC4-919E-C4D0-2F51E365FABA}"/>
              </a:ext>
            </a:extLst>
          </p:cNvPr>
          <p:cNvCxnSpPr>
            <a:cxnSpLocks/>
          </p:cNvCxnSpPr>
          <p:nvPr userDrawn="1"/>
        </p:nvCxnSpPr>
        <p:spPr>
          <a:xfrm>
            <a:off x="821868" y="2197103"/>
            <a:ext cx="7233558" cy="0"/>
          </a:xfrm>
          <a:prstGeom prst="line">
            <a:avLst/>
          </a:prstGeom>
          <a:ln w="38100">
            <a:solidFill>
              <a:srgbClr val="646E7E"/>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E09B9AE7-8AD8-946F-5D87-8C9148A20E9D}"/>
              </a:ext>
            </a:extLst>
          </p:cNvPr>
          <p:cNvSpPr>
            <a:spLocks noGrp="1"/>
          </p:cNvSpPr>
          <p:nvPr>
            <p:ph type="pic" sz="quarter" idx="16" hasCustomPrompt="1"/>
          </p:nvPr>
        </p:nvSpPr>
        <p:spPr>
          <a:xfrm>
            <a:off x="8514556" y="1189115"/>
            <a:ext cx="3013416" cy="4209393"/>
          </a:xfrm>
          <a:solidFill>
            <a:srgbClr val="646E7E"/>
          </a:solidFill>
        </p:spPr>
        <p:txBody>
          <a:bodyPr/>
          <a:lstStyle>
            <a:lvl1pPr marL="0" indent="0" algn="ctr">
              <a:buNone/>
              <a:defRPr/>
            </a:lvl1pPr>
          </a:lstStyle>
          <a:p>
            <a:r>
              <a:rPr lang="en-US" dirty="0"/>
              <a:t>Insert Picture Here</a:t>
            </a:r>
          </a:p>
        </p:txBody>
      </p:sp>
      <p:pic>
        <p:nvPicPr>
          <p:cNvPr id="26" name="Picture 25" descr="A picture containing background pattern&#10;&#10;Description automatically generated">
            <a:extLst>
              <a:ext uri="{FF2B5EF4-FFF2-40B4-BE49-F238E27FC236}">
                <a16:creationId xmlns:a16="http://schemas.microsoft.com/office/drawing/2014/main" id="{562155DF-5F90-07F5-0924-D6285C1604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3272" y="5912294"/>
            <a:ext cx="1227042" cy="549739"/>
          </a:xfrm>
          <a:prstGeom prst="rect">
            <a:avLst/>
          </a:prstGeom>
        </p:spPr>
      </p:pic>
    </p:spTree>
    <p:extLst>
      <p:ext uri="{BB962C8B-B14F-4D97-AF65-F5344CB8AC3E}">
        <p14:creationId xmlns:p14="http://schemas.microsoft.com/office/powerpoint/2010/main" val="9189538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3SBC - Speak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378A0F-2121-5AA9-77C4-606E78B3D709}"/>
              </a:ext>
            </a:extLst>
          </p:cNvPr>
          <p:cNvSpPr/>
          <p:nvPr userDrawn="1"/>
        </p:nvSpPr>
        <p:spPr>
          <a:xfrm>
            <a:off x="9421586" y="0"/>
            <a:ext cx="2770414" cy="6858000"/>
          </a:xfrm>
          <a:prstGeom prst="rect">
            <a:avLst/>
          </a:prstGeom>
          <a:solidFill>
            <a:srgbClr val="B49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4C1F36D-2672-077D-4130-BCE2B97C6D1E}"/>
              </a:ext>
            </a:extLst>
          </p:cNvPr>
          <p:cNvSpPr txBox="1"/>
          <p:nvPr userDrawn="1"/>
        </p:nvSpPr>
        <p:spPr>
          <a:xfrm>
            <a:off x="831851" y="1518557"/>
            <a:ext cx="5556858"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500" b="1" dirty="0">
                <a:solidFill>
                  <a:srgbClr val="646E7E"/>
                </a:solidFill>
                <a:effectLst/>
                <a:latin typeface="OldErika" pitchFamily="2" charset="0"/>
              </a:rPr>
              <a:t>Speaker</a:t>
            </a:r>
            <a:endParaRPr lang="en-US" sz="3500" dirty="0">
              <a:solidFill>
                <a:srgbClr val="646E7E"/>
              </a:solidFill>
              <a:effectLst/>
              <a:latin typeface="OldErika" pitchFamily="2" charset="0"/>
            </a:endParaRPr>
          </a:p>
        </p:txBody>
      </p:sp>
      <p:sp>
        <p:nvSpPr>
          <p:cNvPr id="11" name="Text Placeholder 2">
            <a:extLst>
              <a:ext uri="{FF2B5EF4-FFF2-40B4-BE49-F238E27FC236}">
                <a16:creationId xmlns:a16="http://schemas.microsoft.com/office/drawing/2014/main" id="{9C1DAE56-3F59-EBB9-B814-53EE8AB22627}"/>
              </a:ext>
            </a:extLst>
          </p:cNvPr>
          <p:cNvSpPr>
            <a:spLocks noGrp="1"/>
          </p:cNvSpPr>
          <p:nvPr>
            <p:ph type="body" idx="13" hasCustomPrompt="1"/>
          </p:nvPr>
        </p:nvSpPr>
        <p:spPr>
          <a:xfrm>
            <a:off x="831850" y="2493712"/>
            <a:ext cx="7223576" cy="630942"/>
          </a:xfrm>
        </p:spPr>
        <p:txBody>
          <a:bodyPr>
            <a:normAutofit/>
          </a:bodyPr>
          <a:lstStyle>
            <a:lvl1pPr marL="0" indent="0">
              <a:buNone/>
              <a:defRPr sz="4800" b="1">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2" name="Text Placeholder 2">
            <a:extLst>
              <a:ext uri="{FF2B5EF4-FFF2-40B4-BE49-F238E27FC236}">
                <a16:creationId xmlns:a16="http://schemas.microsoft.com/office/drawing/2014/main" id="{160594DE-D268-8D89-9B13-38AAB781AFC7}"/>
              </a:ext>
            </a:extLst>
          </p:cNvPr>
          <p:cNvSpPr>
            <a:spLocks noGrp="1"/>
          </p:cNvSpPr>
          <p:nvPr>
            <p:ph type="body" idx="14" hasCustomPrompt="1"/>
          </p:nvPr>
        </p:nvSpPr>
        <p:spPr>
          <a:xfrm>
            <a:off x="831850" y="3244825"/>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14" name="Text Placeholder 2">
            <a:extLst>
              <a:ext uri="{FF2B5EF4-FFF2-40B4-BE49-F238E27FC236}">
                <a16:creationId xmlns:a16="http://schemas.microsoft.com/office/drawing/2014/main" id="{FCC46179-A5BA-0893-712C-FB8D770BF157}"/>
              </a:ext>
            </a:extLst>
          </p:cNvPr>
          <p:cNvSpPr>
            <a:spLocks noGrp="1"/>
          </p:cNvSpPr>
          <p:nvPr>
            <p:ph type="body" idx="15" hasCustomPrompt="1"/>
          </p:nvPr>
        </p:nvSpPr>
        <p:spPr>
          <a:xfrm>
            <a:off x="831850" y="4012267"/>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Company</a:t>
            </a:r>
          </a:p>
        </p:txBody>
      </p:sp>
      <p:cxnSp>
        <p:nvCxnSpPr>
          <p:cNvPr id="15" name="Straight Connector 14">
            <a:extLst>
              <a:ext uri="{FF2B5EF4-FFF2-40B4-BE49-F238E27FC236}">
                <a16:creationId xmlns:a16="http://schemas.microsoft.com/office/drawing/2014/main" id="{E90B2151-FEC4-919E-C4D0-2F51E365FABA}"/>
              </a:ext>
            </a:extLst>
          </p:cNvPr>
          <p:cNvCxnSpPr>
            <a:cxnSpLocks/>
          </p:cNvCxnSpPr>
          <p:nvPr userDrawn="1"/>
        </p:nvCxnSpPr>
        <p:spPr>
          <a:xfrm>
            <a:off x="821868" y="2197103"/>
            <a:ext cx="7233558" cy="0"/>
          </a:xfrm>
          <a:prstGeom prst="line">
            <a:avLst/>
          </a:prstGeom>
          <a:ln w="38100">
            <a:solidFill>
              <a:srgbClr val="646E7E"/>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E09B9AE7-8AD8-946F-5D87-8C9148A20E9D}"/>
              </a:ext>
            </a:extLst>
          </p:cNvPr>
          <p:cNvSpPr>
            <a:spLocks noGrp="1"/>
          </p:cNvSpPr>
          <p:nvPr>
            <p:ph type="pic" sz="quarter" idx="16" hasCustomPrompt="1"/>
          </p:nvPr>
        </p:nvSpPr>
        <p:spPr>
          <a:xfrm>
            <a:off x="8514556" y="1189115"/>
            <a:ext cx="3013416" cy="4209393"/>
          </a:xfrm>
          <a:solidFill>
            <a:srgbClr val="646E7E"/>
          </a:solidFill>
        </p:spPr>
        <p:txBody>
          <a:bodyPr/>
          <a:lstStyle>
            <a:lvl1pPr marL="0" indent="0" algn="ctr">
              <a:buNone/>
              <a:defRPr/>
            </a:lvl1pPr>
          </a:lstStyle>
          <a:p>
            <a:r>
              <a:rPr lang="en-US" dirty="0"/>
              <a:t>Insert Picture Here</a:t>
            </a:r>
          </a:p>
        </p:txBody>
      </p:sp>
      <p:pic>
        <p:nvPicPr>
          <p:cNvPr id="26" name="Picture 25" descr="A picture containing background pattern&#10;&#10;Description automatically generated">
            <a:extLst>
              <a:ext uri="{FF2B5EF4-FFF2-40B4-BE49-F238E27FC236}">
                <a16:creationId xmlns:a16="http://schemas.microsoft.com/office/drawing/2014/main" id="{562155DF-5F90-07F5-0924-D6285C1604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3272" y="5912294"/>
            <a:ext cx="1227042" cy="549739"/>
          </a:xfrm>
          <a:prstGeom prst="rect">
            <a:avLst/>
          </a:prstGeom>
        </p:spPr>
      </p:pic>
    </p:spTree>
    <p:extLst>
      <p:ext uri="{BB962C8B-B14F-4D97-AF65-F5344CB8AC3E}">
        <p14:creationId xmlns:p14="http://schemas.microsoft.com/office/powerpoint/2010/main" val="786690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3SBC - Introductions Inf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7C7ECD4-7627-22C9-2E85-C709F6028CEF}"/>
              </a:ext>
            </a:extLst>
          </p:cNvPr>
          <p:cNvSpPr>
            <a:spLocks noGrp="1"/>
          </p:cNvSpPr>
          <p:nvPr>
            <p:ph type="dt" sz="half" idx="10"/>
          </p:nvPr>
        </p:nvSpPr>
        <p:spPr/>
        <p:txBody>
          <a:bodyPr/>
          <a:lstStyle/>
          <a:p>
            <a:fld id="{F8C42556-BEF5-BD45-97A8-62240D3A5590}" type="datetimeFigureOut">
              <a:rPr lang="en-US" smtClean="0"/>
              <a:t>6/13/23</a:t>
            </a:fld>
            <a:endParaRPr lang="en-US" dirty="0"/>
          </a:p>
        </p:txBody>
      </p:sp>
      <p:sp>
        <p:nvSpPr>
          <p:cNvPr id="5" name="Footer Placeholder 4">
            <a:extLst>
              <a:ext uri="{FF2B5EF4-FFF2-40B4-BE49-F238E27FC236}">
                <a16:creationId xmlns:a16="http://schemas.microsoft.com/office/drawing/2014/main" id="{EA094EFF-5165-8340-88AA-E3246EE5B8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143CD5D-31C1-69E2-2CEC-849EA776C6F6}"/>
              </a:ext>
            </a:extLst>
          </p:cNvPr>
          <p:cNvSpPr>
            <a:spLocks noGrp="1"/>
          </p:cNvSpPr>
          <p:nvPr>
            <p:ph type="sldNum" sz="quarter" idx="12"/>
          </p:nvPr>
        </p:nvSpPr>
        <p:spPr/>
        <p:txBody>
          <a:bodyPr/>
          <a:lstStyle/>
          <a:p>
            <a:fld id="{36896C56-6EBC-A44E-90AB-E89E1CDDCF72}" type="slidenum">
              <a:rPr lang="en-US" smtClean="0"/>
              <a:t>‹#›</a:t>
            </a:fld>
            <a:endParaRPr lang="en-US" dirty="0"/>
          </a:p>
        </p:txBody>
      </p:sp>
      <p:cxnSp>
        <p:nvCxnSpPr>
          <p:cNvPr id="7" name="Straight Connector 6">
            <a:extLst>
              <a:ext uri="{FF2B5EF4-FFF2-40B4-BE49-F238E27FC236}">
                <a16:creationId xmlns:a16="http://schemas.microsoft.com/office/drawing/2014/main" id="{0A5FC0EB-CBE1-2E19-BF49-42D2CC90E029}"/>
              </a:ext>
            </a:extLst>
          </p:cNvPr>
          <p:cNvCxnSpPr>
            <a:cxnSpLocks/>
          </p:cNvCxnSpPr>
          <p:nvPr userDrawn="1"/>
        </p:nvCxnSpPr>
        <p:spPr>
          <a:xfrm>
            <a:off x="838200" y="1288575"/>
            <a:ext cx="10515600" cy="0"/>
          </a:xfrm>
          <a:prstGeom prst="line">
            <a:avLst/>
          </a:prstGeom>
          <a:ln w="38100">
            <a:solidFill>
              <a:srgbClr val="B49D5A"/>
            </a:solidFill>
          </a:ln>
        </p:spPr>
        <p:style>
          <a:lnRef idx="1">
            <a:schemeClr val="accent1"/>
          </a:lnRef>
          <a:fillRef idx="0">
            <a:schemeClr val="accent1"/>
          </a:fillRef>
          <a:effectRef idx="0">
            <a:schemeClr val="accent1"/>
          </a:effectRef>
          <a:fontRef idx="minor">
            <a:schemeClr val="tx1"/>
          </a:fontRef>
        </p:style>
      </p:cxnSp>
      <p:pic>
        <p:nvPicPr>
          <p:cNvPr id="10" name="Picture 9" descr="Icon&#10;&#10;Description automatically generated">
            <a:extLst>
              <a:ext uri="{FF2B5EF4-FFF2-40B4-BE49-F238E27FC236}">
                <a16:creationId xmlns:a16="http://schemas.microsoft.com/office/drawing/2014/main" id="{258F76E5-0639-E420-9CF1-F068DC61155E}"/>
              </a:ext>
            </a:extLst>
          </p:cNvPr>
          <p:cNvPicPr>
            <a:picLocks noChangeAspect="1"/>
          </p:cNvPicPr>
          <p:nvPr userDrawn="1"/>
        </p:nvPicPr>
        <p:blipFill>
          <a:blip r:embed="rId2" cstate="email">
            <a:alphaModFix amt="19000"/>
            <a:extLst>
              <a:ext uri="{28A0092B-C50C-407E-A947-70E740481C1C}">
                <a14:useLocalDpi xmlns:a14="http://schemas.microsoft.com/office/drawing/2010/main"/>
              </a:ext>
            </a:extLst>
          </a:blip>
          <a:stretch>
            <a:fillRect/>
          </a:stretch>
        </p:blipFill>
        <p:spPr>
          <a:xfrm>
            <a:off x="8610600" y="1885950"/>
            <a:ext cx="4876800" cy="4876800"/>
          </a:xfrm>
          <a:prstGeom prst="rect">
            <a:avLst/>
          </a:prstGeom>
        </p:spPr>
      </p:pic>
      <p:sp>
        <p:nvSpPr>
          <p:cNvPr id="11" name="Rectangle 10">
            <a:extLst>
              <a:ext uri="{FF2B5EF4-FFF2-40B4-BE49-F238E27FC236}">
                <a16:creationId xmlns:a16="http://schemas.microsoft.com/office/drawing/2014/main" id="{CC4814D9-2CD9-A243-AFA3-6CABA0746598}"/>
              </a:ext>
            </a:extLst>
          </p:cNvPr>
          <p:cNvSpPr/>
          <p:nvPr userDrawn="1"/>
        </p:nvSpPr>
        <p:spPr>
          <a:xfrm>
            <a:off x="0" y="6121400"/>
            <a:ext cx="12192000" cy="736600"/>
          </a:xfrm>
          <a:prstGeom prst="rect">
            <a:avLst/>
          </a:prstGeom>
          <a:solidFill>
            <a:srgbClr val="2C3A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0DFE393-418D-D0CE-A6F1-F8ED9753174D}"/>
              </a:ext>
            </a:extLst>
          </p:cNvPr>
          <p:cNvSpPr txBox="1"/>
          <p:nvPr userDrawn="1"/>
        </p:nvSpPr>
        <p:spPr>
          <a:xfrm>
            <a:off x="1079190" y="6399769"/>
            <a:ext cx="11236779"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spc="300" dirty="0">
                <a:solidFill>
                  <a:srgbClr val="B49D5A"/>
                </a:solidFill>
                <a:effectLst/>
                <a:latin typeface="Montserrat" pitchFamily="2" charset="77"/>
              </a:rPr>
              <a:t>National 8(a) Association  </a:t>
            </a:r>
            <a:r>
              <a:rPr lang="en-US" sz="1000" spc="300" dirty="0">
                <a:solidFill>
                  <a:srgbClr val="B49D5A"/>
                </a:solidFill>
                <a:effectLst/>
                <a:latin typeface="Montserrat" pitchFamily="2" charset="77"/>
              </a:rPr>
              <a:t>◆      </a:t>
            </a:r>
            <a:r>
              <a:rPr lang="en-US" sz="1000" b="1" spc="300" dirty="0">
                <a:solidFill>
                  <a:srgbClr val="B49D5A"/>
                </a:solidFill>
                <a:effectLst/>
                <a:latin typeface="Montserrat" pitchFamily="2" charset="77"/>
              </a:rPr>
              <a:t>2023 National Small Business Conference</a:t>
            </a:r>
            <a:r>
              <a:rPr lang="en-US" sz="1000" spc="300" dirty="0">
                <a:solidFill>
                  <a:srgbClr val="B49D5A"/>
                </a:solidFill>
                <a:effectLst/>
                <a:latin typeface="Montserrat" pitchFamily="2" charset="77"/>
              </a:rPr>
              <a:t>     ◆     </a:t>
            </a:r>
            <a:r>
              <a:rPr lang="en-US" sz="1000" b="1" i="0" spc="300" dirty="0">
                <a:solidFill>
                  <a:srgbClr val="B49D5A"/>
                </a:solidFill>
                <a:effectLst/>
                <a:latin typeface="Montserrat" pitchFamily="2" charset="77"/>
              </a:rPr>
              <a:t>New Orleans, LA </a:t>
            </a:r>
            <a:r>
              <a:rPr lang="en-US" sz="1000" spc="300" dirty="0">
                <a:solidFill>
                  <a:srgbClr val="B49D5A"/>
                </a:solidFill>
                <a:effectLst/>
                <a:latin typeface="Montserrat" pitchFamily="2" charset="77"/>
              </a:rPr>
              <a:t> </a:t>
            </a:r>
          </a:p>
        </p:txBody>
      </p:sp>
      <p:pic>
        <p:nvPicPr>
          <p:cNvPr id="15" name="Picture 14" descr="A picture containing text&#10;&#10;Description automatically generated">
            <a:extLst>
              <a:ext uri="{FF2B5EF4-FFF2-40B4-BE49-F238E27FC236}">
                <a16:creationId xmlns:a16="http://schemas.microsoft.com/office/drawing/2014/main" id="{AB0C4B4A-0D36-84CB-AE79-0E0C983C7EE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6854" y="6325152"/>
            <a:ext cx="814975" cy="365125"/>
          </a:xfrm>
          <a:prstGeom prst="rect">
            <a:avLst/>
          </a:prstGeom>
        </p:spPr>
      </p:pic>
      <p:sp>
        <p:nvSpPr>
          <p:cNvPr id="8" name="TextBox 7">
            <a:extLst>
              <a:ext uri="{FF2B5EF4-FFF2-40B4-BE49-F238E27FC236}">
                <a16:creationId xmlns:a16="http://schemas.microsoft.com/office/drawing/2014/main" id="{06777018-FA82-20A2-46D3-D6E986374CA0}"/>
              </a:ext>
            </a:extLst>
          </p:cNvPr>
          <p:cNvSpPr txBox="1"/>
          <p:nvPr userDrawn="1"/>
        </p:nvSpPr>
        <p:spPr>
          <a:xfrm>
            <a:off x="838200" y="477859"/>
            <a:ext cx="10515600" cy="769441"/>
          </a:xfrm>
          <a:prstGeom prst="rect">
            <a:avLst/>
          </a:prstGeom>
          <a:noFill/>
        </p:spPr>
        <p:txBody>
          <a:bodyPr wrap="square" rtlCol="0">
            <a:spAutoFit/>
          </a:bodyPr>
          <a:lstStyle/>
          <a:p>
            <a:r>
              <a:rPr lang="en-US" sz="4400" b="1" dirty="0">
                <a:solidFill>
                  <a:srgbClr val="B49D5A"/>
                </a:solidFill>
                <a:latin typeface="Trebuchet MS" panose="020B0703020202090204" pitchFamily="34" charset="0"/>
              </a:rPr>
              <a:t>Introductions</a:t>
            </a:r>
          </a:p>
        </p:txBody>
      </p:sp>
      <p:sp>
        <p:nvSpPr>
          <p:cNvPr id="14" name="TextBox 13">
            <a:extLst>
              <a:ext uri="{FF2B5EF4-FFF2-40B4-BE49-F238E27FC236}">
                <a16:creationId xmlns:a16="http://schemas.microsoft.com/office/drawing/2014/main" id="{E5A675A0-ECD8-2F55-06A1-B6ACB2013D9E}"/>
              </a:ext>
            </a:extLst>
          </p:cNvPr>
          <p:cNvSpPr txBox="1"/>
          <p:nvPr userDrawn="1"/>
        </p:nvSpPr>
        <p:spPr>
          <a:xfrm>
            <a:off x="838200" y="1408586"/>
            <a:ext cx="10515600" cy="630942"/>
          </a:xfrm>
          <a:prstGeom prst="rect">
            <a:avLst/>
          </a:prstGeom>
          <a:noFill/>
        </p:spPr>
        <p:txBody>
          <a:bodyPr wrap="square" rtlCol="0">
            <a:spAutoFit/>
          </a:bodyPr>
          <a:lstStyle/>
          <a:p>
            <a:r>
              <a:rPr lang="en-US" sz="3500" b="1" dirty="0">
                <a:solidFill>
                  <a:srgbClr val="2C3A52"/>
                </a:solidFill>
                <a:latin typeface="Trebuchet MS" panose="020B0703020202090204" pitchFamily="34" charset="0"/>
              </a:rPr>
              <a:t>Suggested Format:</a:t>
            </a:r>
          </a:p>
        </p:txBody>
      </p:sp>
      <p:sp>
        <p:nvSpPr>
          <p:cNvPr id="16" name="TextBox 15">
            <a:extLst>
              <a:ext uri="{FF2B5EF4-FFF2-40B4-BE49-F238E27FC236}">
                <a16:creationId xmlns:a16="http://schemas.microsoft.com/office/drawing/2014/main" id="{C6F1B8F5-24F0-2428-5437-45638DC6A06C}"/>
              </a:ext>
            </a:extLst>
          </p:cNvPr>
          <p:cNvSpPr txBox="1"/>
          <p:nvPr userDrawn="1"/>
        </p:nvSpPr>
        <p:spPr>
          <a:xfrm>
            <a:off x="838200" y="2241343"/>
            <a:ext cx="8550729" cy="3416320"/>
          </a:xfrm>
          <a:prstGeom prst="rect">
            <a:avLst/>
          </a:prstGeom>
          <a:noFill/>
        </p:spPr>
        <p:txBody>
          <a:bodyPr wrap="square" rtlCol="0">
            <a:spAutoFit/>
          </a:bodyPr>
          <a:lstStyle/>
          <a:p>
            <a:pPr marL="514350" indent="-514350">
              <a:buFont typeface="Arial" panose="020B0604020202020204" pitchFamily="34" charset="0"/>
              <a:buChar char="•"/>
            </a:pPr>
            <a:r>
              <a:rPr lang="en-US" sz="2400" b="1" dirty="0">
                <a:solidFill>
                  <a:srgbClr val="202C41"/>
                </a:solidFill>
                <a:latin typeface="Trebuchet MS" panose="020B0703020202090204" pitchFamily="34" charset="0"/>
              </a:rPr>
              <a:t>Pre-Intensive Session (75 Minutes): </a:t>
            </a:r>
            <a:r>
              <a:rPr lang="en-US" sz="2400" dirty="0">
                <a:solidFill>
                  <a:srgbClr val="202C41"/>
                </a:solidFill>
                <a:latin typeface="Trebuchet MS" panose="020B0703020202090204" pitchFamily="34" charset="0"/>
              </a:rPr>
              <a:t>Moderator provides introductions, and each speaker is given 20-30 minutes to present their area of expertise related to the session topic</a:t>
            </a:r>
          </a:p>
          <a:p>
            <a:pPr marL="514350" indent="-514350">
              <a:buFont typeface="Arial" panose="020B0604020202020204" pitchFamily="34" charset="0"/>
              <a:buChar char="•"/>
            </a:pPr>
            <a:endParaRPr lang="en-US" sz="2400" dirty="0">
              <a:solidFill>
                <a:srgbClr val="202C41"/>
              </a:solidFill>
              <a:latin typeface="Trebuchet MS" panose="020B0703020202090204" pitchFamily="34" charset="0"/>
            </a:endParaRPr>
          </a:p>
          <a:p>
            <a:pPr marL="457200" indent="-457200">
              <a:buFont typeface="Arial" panose="020B0604020202020204" pitchFamily="34" charset="0"/>
              <a:buChar char="•"/>
            </a:pPr>
            <a:r>
              <a:rPr lang="en-US" sz="2400" b="1" dirty="0">
                <a:solidFill>
                  <a:srgbClr val="202C41"/>
                </a:solidFill>
                <a:latin typeface="Trebuchet MS" panose="020B0703020202090204" pitchFamily="34" charset="0"/>
              </a:rPr>
              <a:t>Breakout Session (60 Minutes): </a:t>
            </a:r>
            <a:r>
              <a:rPr lang="en-US" sz="2400" dirty="0">
                <a:solidFill>
                  <a:srgbClr val="202C41"/>
                </a:solidFill>
                <a:latin typeface="Trebuchet MS" panose="020B0703020202090204" pitchFamily="34" charset="0"/>
              </a:rPr>
              <a:t>Moderator provides introductions, and each speaker is given 5-8 minutes to introduce themselves and present their specific information related to the session topic</a:t>
            </a:r>
          </a:p>
        </p:txBody>
      </p:sp>
    </p:spTree>
    <p:extLst>
      <p:ext uri="{BB962C8B-B14F-4D97-AF65-F5344CB8AC3E}">
        <p14:creationId xmlns:p14="http://schemas.microsoft.com/office/powerpoint/2010/main" val="35405606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23SBC - Content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143CD5D-31C1-69E2-2CEC-849EA776C6F6}"/>
              </a:ext>
            </a:extLst>
          </p:cNvPr>
          <p:cNvSpPr>
            <a:spLocks noGrp="1"/>
          </p:cNvSpPr>
          <p:nvPr>
            <p:ph type="sldNum" sz="quarter" idx="12"/>
          </p:nvPr>
        </p:nvSpPr>
        <p:spPr/>
        <p:txBody>
          <a:bodyPr/>
          <a:lstStyle/>
          <a:p>
            <a:fld id="{36896C56-6EBC-A44E-90AB-E89E1CDDCF72}" type="slidenum">
              <a:rPr lang="en-US" smtClean="0"/>
              <a:t>‹#›</a:t>
            </a:fld>
            <a:endParaRPr lang="en-US" dirty="0"/>
          </a:p>
        </p:txBody>
      </p:sp>
      <p:pic>
        <p:nvPicPr>
          <p:cNvPr id="10" name="Picture 9" descr="Icon&#10;&#10;Description automatically generated">
            <a:extLst>
              <a:ext uri="{FF2B5EF4-FFF2-40B4-BE49-F238E27FC236}">
                <a16:creationId xmlns:a16="http://schemas.microsoft.com/office/drawing/2014/main" id="{258F76E5-0639-E420-9CF1-F068DC61155E}"/>
              </a:ext>
            </a:extLst>
          </p:cNvPr>
          <p:cNvPicPr>
            <a:picLocks noChangeAspect="1"/>
          </p:cNvPicPr>
          <p:nvPr userDrawn="1"/>
        </p:nvPicPr>
        <p:blipFill>
          <a:blip r:embed="rId2" cstate="email">
            <a:alphaModFix amt="19000"/>
            <a:extLst>
              <a:ext uri="{28A0092B-C50C-407E-A947-70E740481C1C}">
                <a14:useLocalDpi xmlns:a14="http://schemas.microsoft.com/office/drawing/2010/main"/>
              </a:ext>
            </a:extLst>
          </a:blip>
          <a:stretch>
            <a:fillRect/>
          </a:stretch>
        </p:blipFill>
        <p:spPr>
          <a:xfrm>
            <a:off x="8610600" y="1885950"/>
            <a:ext cx="4876800" cy="4876800"/>
          </a:xfrm>
          <a:prstGeom prst="rect">
            <a:avLst/>
          </a:prstGeom>
        </p:spPr>
      </p:pic>
    </p:spTree>
    <p:extLst>
      <p:ext uri="{BB962C8B-B14F-4D97-AF65-F5344CB8AC3E}">
        <p14:creationId xmlns:p14="http://schemas.microsoft.com/office/powerpoint/2010/main" val="13304739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rgbClr val="2C3A52"/>
        </a:solidFill>
        <a:effectLst/>
      </p:bgPr>
    </p:bg>
    <p:spTree>
      <p:nvGrpSpPr>
        <p:cNvPr id="1" name=""/>
        <p:cNvGrpSpPr/>
        <p:nvPr/>
      </p:nvGrpSpPr>
      <p:grpSpPr>
        <a:xfrm>
          <a:off x="0" y="0"/>
          <a:ext cx="0" cy="0"/>
          <a:chOff x="0" y="0"/>
          <a:chExt cx="0" cy="0"/>
        </a:xfrm>
      </p:grpSpPr>
      <p:pic>
        <p:nvPicPr>
          <p:cNvPr id="14" name="Picture 13" descr="A picture containing city, scene, harbor&#10;&#10;Description automatically generated">
            <a:extLst>
              <a:ext uri="{FF2B5EF4-FFF2-40B4-BE49-F238E27FC236}">
                <a16:creationId xmlns:a16="http://schemas.microsoft.com/office/drawing/2014/main" id="{6C68B628-92F5-AACD-6EA4-F498673A0B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92001" cy="6858001"/>
          </a:xfrm>
          <a:prstGeom prst="rect">
            <a:avLst/>
          </a:prstGeom>
        </p:spPr>
      </p:pic>
      <p:sp>
        <p:nvSpPr>
          <p:cNvPr id="15" name="Rectangle 14">
            <a:extLst>
              <a:ext uri="{FF2B5EF4-FFF2-40B4-BE49-F238E27FC236}">
                <a16:creationId xmlns:a16="http://schemas.microsoft.com/office/drawing/2014/main" id="{46FCDEDD-39C3-9C2F-0873-6E2704AE6510}"/>
              </a:ext>
            </a:extLst>
          </p:cNvPr>
          <p:cNvSpPr/>
          <p:nvPr userDrawn="1"/>
        </p:nvSpPr>
        <p:spPr>
          <a:xfrm>
            <a:off x="0" y="0"/>
            <a:ext cx="12192000" cy="6858000"/>
          </a:xfrm>
          <a:prstGeom prst="rect">
            <a:avLst/>
          </a:prstGeom>
          <a:solidFill>
            <a:srgbClr val="2C3A52">
              <a:alpha val="9503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92982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23SBC - Contact Info">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5CA08FA5-20A5-3F4A-E29A-4C46273EDDC4}"/>
              </a:ext>
            </a:extLst>
          </p:cNvPr>
          <p:cNvSpPr>
            <a:spLocks noGrp="1"/>
          </p:cNvSpPr>
          <p:nvPr>
            <p:ph type="body" sz="quarter" idx="12" hasCustomPrompt="1"/>
          </p:nvPr>
        </p:nvSpPr>
        <p:spPr>
          <a:xfrm>
            <a:off x="1085633" y="1242297"/>
            <a:ext cx="4592640" cy="334320"/>
          </a:xfrm>
          <a:prstGeom prst="rect">
            <a:avLst/>
          </a:prstGeom>
        </p:spPr>
        <p:txBody>
          <a:bodyPr/>
          <a:lstStyle>
            <a:lvl1pPr marL="0" indent="0" algn="l">
              <a:buNone/>
              <a:defRPr sz="2000" b="1" i="0">
                <a:solidFill>
                  <a:srgbClr val="B49D5A"/>
                </a:solidFill>
                <a:latin typeface="Trebuchet MS" panose="020B0703020202090204" pitchFamily="34" charset="0"/>
              </a:defRPr>
            </a:lvl1pPr>
          </a:lstStyle>
          <a:p>
            <a:pPr lvl="0"/>
            <a:r>
              <a:rPr lang="en-US" dirty="0"/>
              <a:t>Speaker Name, Organization</a:t>
            </a:r>
          </a:p>
        </p:txBody>
      </p:sp>
      <p:sp>
        <p:nvSpPr>
          <p:cNvPr id="11" name="Text Placeholder 25">
            <a:extLst>
              <a:ext uri="{FF2B5EF4-FFF2-40B4-BE49-F238E27FC236}">
                <a16:creationId xmlns:a16="http://schemas.microsoft.com/office/drawing/2014/main" id="{BF16B36C-D0FE-5453-FBD7-30F18067B8A5}"/>
              </a:ext>
            </a:extLst>
          </p:cNvPr>
          <p:cNvSpPr>
            <a:spLocks noGrp="1"/>
          </p:cNvSpPr>
          <p:nvPr>
            <p:ph type="body" sz="quarter" idx="13" hasCustomPrompt="1"/>
          </p:nvPr>
        </p:nvSpPr>
        <p:spPr>
          <a:xfrm>
            <a:off x="1085633" y="161150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12" name="Text Placeholder 25">
            <a:extLst>
              <a:ext uri="{FF2B5EF4-FFF2-40B4-BE49-F238E27FC236}">
                <a16:creationId xmlns:a16="http://schemas.microsoft.com/office/drawing/2014/main" id="{E59F5C5D-49BB-D57F-1A81-E5BB40FC36D6}"/>
              </a:ext>
            </a:extLst>
          </p:cNvPr>
          <p:cNvSpPr>
            <a:spLocks noGrp="1"/>
          </p:cNvSpPr>
          <p:nvPr>
            <p:ph type="body" sz="quarter" idx="14" hasCustomPrompt="1"/>
          </p:nvPr>
        </p:nvSpPr>
        <p:spPr>
          <a:xfrm>
            <a:off x="1085632" y="193339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13" name="Text Placeholder 25">
            <a:extLst>
              <a:ext uri="{FF2B5EF4-FFF2-40B4-BE49-F238E27FC236}">
                <a16:creationId xmlns:a16="http://schemas.microsoft.com/office/drawing/2014/main" id="{374F402B-9FA4-0EFA-7B77-EA6136625B33}"/>
              </a:ext>
            </a:extLst>
          </p:cNvPr>
          <p:cNvSpPr>
            <a:spLocks noGrp="1"/>
          </p:cNvSpPr>
          <p:nvPr>
            <p:ph type="body" sz="quarter" idx="15" hasCustomPrompt="1"/>
          </p:nvPr>
        </p:nvSpPr>
        <p:spPr>
          <a:xfrm>
            <a:off x="1085631" y="225666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14" name="Text Placeholder 25">
            <a:extLst>
              <a:ext uri="{FF2B5EF4-FFF2-40B4-BE49-F238E27FC236}">
                <a16:creationId xmlns:a16="http://schemas.microsoft.com/office/drawing/2014/main" id="{B037760C-71E2-7DF4-35F0-4724CBEA308D}"/>
              </a:ext>
            </a:extLst>
          </p:cNvPr>
          <p:cNvSpPr>
            <a:spLocks noGrp="1"/>
          </p:cNvSpPr>
          <p:nvPr>
            <p:ph type="body" sz="quarter" idx="16" hasCustomPrompt="1"/>
          </p:nvPr>
        </p:nvSpPr>
        <p:spPr>
          <a:xfrm>
            <a:off x="6533933" y="1242297"/>
            <a:ext cx="4592640" cy="334320"/>
          </a:xfrm>
          <a:prstGeom prst="rect">
            <a:avLst/>
          </a:prstGeom>
        </p:spPr>
        <p:txBody>
          <a:bodyPr/>
          <a:lstStyle>
            <a:lvl1pPr marL="0" indent="0" algn="l">
              <a:buNone/>
              <a:defRPr sz="2000" b="1" i="0">
                <a:solidFill>
                  <a:srgbClr val="B49D5A"/>
                </a:solidFill>
                <a:latin typeface="Trebuchet MS" panose="020B0703020202090204" pitchFamily="34" charset="0"/>
              </a:defRPr>
            </a:lvl1pPr>
          </a:lstStyle>
          <a:p>
            <a:pPr lvl="0"/>
            <a:r>
              <a:rPr lang="en-US" dirty="0"/>
              <a:t>Speaker Name, Organization</a:t>
            </a:r>
          </a:p>
        </p:txBody>
      </p:sp>
      <p:sp>
        <p:nvSpPr>
          <p:cNvPr id="15" name="Text Placeholder 25">
            <a:extLst>
              <a:ext uri="{FF2B5EF4-FFF2-40B4-BE49-F238E27FC236}">
                <a16:creationId xmlns:a16="http://schemas.microsoft.com/office/drawing/2014/main" id="{25D5B37C-9EAD-5C08-B604-F83E4872DB12}"/>
              </a:ext>
            </a:extLst>
          </p:cNvPr>
          <p:cNvSpPr>
            <a:spLocks noGrp="1"/>
          </p:cNvSpPr>
          <p:nvPr>
            <p:ph type="body" sz="quarter" idx="17" hasCustomPrompt="1"/>
          </p:nvPr>
        </p:nvSpPr>
        <p:spPr>
          <a:xfrm>
            <a:off x="6533933" y="161150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16" name="Text Placeholder 25">
            <a:extLst>
              <a:ext uri="{FF2B5EF4-FFF2-40B4-BE49-F238E27FC236}">
                <a16:creationId xmlns:a16="http://schemas.microsoft.com/office/drawing/2014/main" id="{BB5E5133-A635-3A19-51BC-B9A081594629}"/>
              </a:ext>
            </a:extLst>
          </p:cNvPr>
          <p:cNvSpPr>
            <a:spLocks noGrp="1"/>
          </p:cNvSpPr>
          <p:nvPr>
            <p:ph type="body" sz="quarter" idx="18" hasCustomPrompt="1"/>
          </p:nvPr>
        </p:nvSpPr>
        <p:spPr>
          <a:xfrm>
            <a:off x="6533932" y="193339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17" name="Text Placeholder 25">
            <a:extLst>
              <a:ext uri="{FF2B5EF4-FFF2-40B4-BE49-F238E27FC236}">
                <a16:creationId xmlns:a16="http://schemas.microsoft.com/office/drawing/2014/main" id="{71414711-2924-EF61-089C-8E6AF14DD61D}"/>
              </a:ext>
            </a:extLst>
          </p:cNvPr>
          <p:cNvSpPr>
            <a:spLocks noGrp="1"/>
          </p:cNvSpPr>
          <p:nvPr>
            <p:ph type="body" sz="quarter" idx="19" hasCustomPrompt="1"/>
          </p:nvPr>
        </p:nvSpPr>
        <p:spPr>
          <a:xfrm>
            <a:off x="6533931" y="225666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18" name="Text Placeholder 25">
            <a:extLst>
              <a:ext uri="{FF2B5EF4-FFF2-40B4-BE49-F238E27FC236}">
                <a16:creationId xmlns:a16="http://schemas.microsoft.com/office/drawing/2014/main" id="{B9FAD080-8047-D65A-CE6E-C7D07453A6A7}"/>
              </a:ext>
            </a:extLst>
          </p:cNvPr>
          <p:cNvSpPr>
            <a:spLocks noGrp="1"/>
          </p:cNvSpPr>
          <p:nvPr>
            <p:ph type="body" sz="quarter" idx="20" hasCustomPrompt="1"/>
          </p:nvPr>
        </p:nvSpPr>
        <p:spPr>
          <a:xfrm>
            <a:off x="1085633" y="2860638"/>
            <a:ext cx="4592640" cy="334320"/>
          </a:xfrm>
          <a:prstGeom prst="rect">
            <a:avLst/>
          </a:prstGeom>
        </p:spPr>
        <p:txBody>
          <a:bodyPr/>
          <a:lstStyle>
            <a:lvl1pPr marL="0" indent="0" algn="l">
              <a:buNone/>
              <a:defRPr sz="2000" b="1" i="0">
                <a:solidFill>
                  <a:srgbClr val="B49D5A"/>
                </a:solidFill>
                <a:latin typeface="Trebuchet MS" panose="020B0703020202090204" pitchFamily="34" charset="0"/>
              </a:defRPr>
            </a:lvl1pPr>
          </a:lstStyle>
          <a:p>
            <a:pPr lvl="0"/>
            <a:r>
              <a:rPr lang="en-US" dirty="0"/>
              <a:t>Speaker Name, Organization</a:t>
            </a:r>
          </a:p>
        </p:txBody>
      </p:sp>
      <p:sp>
        <p:nvSpPr>
          <p:cNvPr id="19" name="Text Placeholder 25">
            <a:extLst>
              <a:ext uri="{FF2B5EF4-FFF2-40B4-BE49-F238E27FC236}">
                <a16:creationId xmlns:a16="http://schemas.microsoft.com/office/drawing/2014/main" id="{A28BE422-1366-3BA3-6CA6-914C9F76FB85}"/>
              </a:ext>
            </a:extLst>
          </p:cNvPr>
          <p:cNvSpPr>
            <a:spLocks noGrp="1"/>
          </p:cNvSpPr>
          <p:nvPr>
            <p:ph type="body" sz="quarter" idx="21" hasCustomPrompt="1"/>
          </p:nvPr>
        </p:nvSpPr>
        <p:spPr>
          <a:xfrm>
            <a:off x="1085633" y="3229844"/>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20" name="Text Placeholder 25">
            <a:extLst>
              <a:ext uri="{FF2B5EF4-FFF2-40B4-BE49-F238E27FC236}">
                <a16:creationId xmlns:a16="http://schemas.microsoft.com/office/drawing/2014/main" id="{A3ECC47E-4095-0D06-9872-AC6B197F3E2B}"/>
              </a:ext>
            </a:extLst>
          </p:cNvPr>
          <p:cNvSpPr>
            <a:spLocks noGrp="1"/>
          </p:cNvSpPr>
          <p:nvPr>
            <p:ph type="body" sz="quarter" idx="22" hasCustomPrompt="1"/>
          </p:nvPr>
        </p:nvSpPr>
        <p:spPr>
          <a:xfrm>
            <a:off x="1085632" y="3551735"/>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21" name="Text Placeholder 25">
            <a:extLst>
              <a:ext uri="{FF2B5EF4-FFF2-40B4-BE49-F238E27FC236}">
                <a16:creationId xmlns:a16="http://schemas.microsoft.com/office/drawing/2014/main" id="{BA9B0051-B1D6-93F0-2921-0EF4EC111135}"/>
              </a:ext>
            </a:extLst>
          </p:cNvPr>
          <p:cNvSpPr>
            <a:spLocks noGrp="1"/>
          </p:cNvSpPr>
          <p:nvPr>
            <p:ph type="body" sz="quarter" idx="23" hasCustomPrompt="1"/>
          </p:nvPr>
        </p:nvSpPr>
        <p:spPr>
          <a:xfrm>
            <a:off x="1085631" y="3875001"/>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22" name="Text Placeholder 25">
            <a:extLst>
              <a:ext uri="{FF2B5EF4-FFF2-40B4-BE49-F238E27FC236}">
                <a16:creationId xmlns:a16="http://schemas.microsoft.com/office/drawing/2014/main" id="{B7D82FA3-DE3B-A4C5-B4AB-F6E8F35C6636}"/>
              </a:ext>
            </a:extLst>
          </p:cNvPr>
          <p:cNvSpPr>
            <a:spLocks noGrp="1"/>
          </p:cNvSpPr>
          <p:nvPr>
            <p:ph type="body" sz="quarter" idx="24" hasCustomPrompt="1"/>
          </p:nvPr>
        </p:nvSpPr>
        <p:spPr>
          <a:xfrm>
            <a:off x="6533933" y="2860638"/>
            <a:ext cx="4592640" cy="334320"/>
          </a:xfrm>
          <a:prstGeom prst="rect">
            <a:avLst/>
          </a:prstGeom>
        </p:spPr>
        <p:txBody>
          <a:bodyPr/>
          <a:lstStyle>
            <a:lvl1pPr marL="0" indent="0" algn="l">
              <a:buNone/>
              <a:defRPr sz="2000" b="1" i="0">
                <a:solidFill>
                  <a:srgbClr val="B49D5A"/>
                </a:solidFill>
                <a:latin typeface="Trebuchet MS" panose="020B0703020202090204" pitchFamily="34" charset="0"/>
              </a:defRPr>
            </a:lvl1pPr>
          </a:lstStyle>
          <a:p>
            <a:pPr lvl="0"/>
            <a:r>
              <a:rPr lang="en-US" dirty="0"/>
              <a:t>Speaker Name, Organization</a:t>
            </a:r>
          </a:p>
        </p:txBody>
      </p:sp>
      <p:sp>
        <p:nvSpPr>
          <p:cNvPr id="23" name="Text Placeholder 25">
            <a:extLst>
              <a:ext uri="{FF2B5EF4-FFF2-40B4-BE49-F238E27FC236}">
                <a16:creationId xmlns:a16="http://schemas.microsoft.com/office/drawing/2014/main" id="{7E1FB705-21B4-7EC8-995C-64D1CCA38E49}"/>
              </a:ext>
            </a:extLst>
          </p:cNvPr>
          <p:cNvSpPr>
            <a:spLocks noGrp="1"/>
          </p:cNvSpPr>
          <p:nvPr>
            <p:ph type="body" sz="quarter" idx="25" hasCustomPrompt="1"/>
          </p:nvPr>
        </p:nvSpPr>
        <p:spPr>
          <a:xfrm>
            <a:off x="6533933" y="3229844"/>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24" name="Text Placeholder 25">
            <a:extLst>
              <a:ext uri="{FF2B5EF4-FFF2-40B4-BE49-F238E27FC236}">
                <a16:creationId xmlns:a16="http://schemas.microsoft.com/office/drawing/2014/main" id="{0716A3B5-2036-75D7-3A94-0CF9893958BD}"/>
              </a:ext>
            </a:extLst>
          </p:cNvPr>
          <p:cNvSpPr>
            <a:spLocks noGrp="1"/>
          </p:cNvSpPr>
          <p:nvPr>
            <p:ph type="body" sz="quarter" idx="26" hasCustomPrompt="1"/>
          </p:nvPr>
        </p:nvSpPr>
        <p:spPr>
          <a:xfrm>
            <a:off x="6533932" y="3551735"/>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25" name="Text Placeholder 25">
            <a:extLst>
              <a:ext uri="{FF2B5EF4-FFF2-40B4-BE49-F238E27FC236}">
                <a16:creationId xmlns:a16="http://schemas.microsoft.com/office/drawing/2014/main" id="{201CAEF0-DC36-2A04-93EE-1FD6B267415E}"/>
              </a:ext>
            </a:extLst>
          </p:cNvPr>
          <p:cNvSpPr>
            <a:spLocks noGrp="1"/>
          </p:cNvSpPr>
          <p:nvPr>
            <p:ph type="body" sz="quarter" idx="27" hasCustomPrompt="1"/>
          </p:nvPr>
        </p:nvSpPr>
        <p:spPr>
          <a:xfrm>
            <a:off x="6533931" y="3875001"/>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26" name="Text Placeholder 25">
            <a:extLst>
              <a:ext uri="{FF2B5EF4-FFF2-40B4-BE49-F238E27FC236}">
                <a16:creationId xmlns:a16="http://schemas.microsoft.com/office/drawing/2014/main" id="{650C6B4D-F4BB-2157-617E-0370BBD60CAF}"/>
              </a:ext>
            </a:extLst>
          </p:cNvPr>
          <p:cNvSpPr>
            <a:spLocks noGrp="1"/>
          </p:cNvSpPr>
          <p:nvPr>
            <p:ph type="body" sz="quarter" idx="28" hasCustomPrompt="1"/>
          </p:nvPr>
        </p:nvSpPr>
        <p:spPr>
          <a:xfrm>
            <a:off x="1085633" y="4471727"/>
            <a:ext cx="4592640" cy="334320"/>
          </a:xfrm>
          <a:prstGeom prst="rect">
            <a:avLst/>
          </a:prstGeom>
        </p:spPr>
        <p:txBody>
          <a:bodyPr/>
          <a:lstStyle>
            <a:lvl1pPr marL="0" indent="0" algn="l">
              <a:buNone/>
              <a:defRPr sz="2000" b="1" i="0">
                <a:solidFill>
                  <a:srgbClr val="B49D5A"/>
                </a:solidFill>
                <a:latin typeface="Trebuchet MS" panose="020B0703020202090204" pitchFamily="34" charset="0"/>
              </a:defRPr>
            </a:lvl1pPr>
          </a:lstStyle>
          <a:p>
            <a:pPr lvl="0"/>
            <a:r>
              <a:rPr lang="en-US" dirty="0"/>
              <a:t>Speaker Name, Organization</a:t>
            </a:r>
          </a:p>
        </p:txBody>
      </p:sp>
      <p:sp>
        <p:nvSpPr>
          <p:cNvPr id="27" name="Text Placeholder 25">
            <a:extLst>
              <a:ext uri="{FF2B5EF4-FFF2-40B4-BE49-F238E27FC236}">
                <a16:creationId xmlns:a16="http://schemas.microsoft.com/office/drawing/2014/main" id="{2B43DCA3-2B11-F51E-772B-F3C6B42B2C5C}"/>
              </a:ext>
            </a:extLst>
          </p:cNvPr>
          <p:cNvSpPr>
            <a:spLocks noGrp="1"/>
          </p:cNvSpPr>
          <p:nvPr>
            <p:ph type="body" sz="quarter" idx="29" hasCustomPrompt="1"/>
          </p:nvPr>
        </p:nvSpPr>
        <p:spPr>
          <a:xfrm>
            <a:off x="1085633" y="484093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28" name="Text Placeholder 25">
            <a:extLst>
              <a:ext uri="{FF2B5EF4-FFF2-40B4-BE49-F238E27FC236}">
                <a16:creationId xmlns:a16="http://schemas.microsoft.com/office/drawing/2014/main" id="{5C91D120-98FD-F797-9C24-0CED3414A4D2}"/>
              </a:ext>
            </a:extLst>
          </p:cNvPr>
          <p:cNvSpPr>
            <a:spLocks noGrp="1"/>
          </p:cNvSpPr>
          <p:nvPr>
            <p:ph type="body" sz="quarter" idx="30" hasCustomPrompt="1"/>
          </p:nvPr>
        </p:nvSpPr>
        <p:spPr>
          <a:xfrm>
            <a:off x="1085632" y="516282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29" name="Text Placeholder 25">
            <a:extLst>
              <a:ext uri="{FF2B5EF4-FFF2-40B4-BE49-F238E27FC236}">
                <a16:creationId xmlns:a16="http://schemas.microsoft.com/office/drawing/2014/main" id="{5F64847A-C2AD-BCB0-DB59-3B89A675C601}"/>
              </a:ext>
            </a:extLst>
          </p:cNvPr>
          <p:cNvSpPr>
            <a:spLocks noGrp="1"/>
          </p:cNvSpPr>
          <p:nvPr>
            <p:ph type="body" sz="quarter" idx="31" hasCustomPrompt="1"/>
          </p:nvPr>
        </p:nvSpPr>
        <p:spPr>
          <a:xfrm>
            <a:off x="1085631" y="548609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30" name="Text Placeholder 25">
            <a:extLst>
              <a:ext uri="{FF2B5EF4-FFF2-40B4-BE49-F238E27FC236}">
                <a16:creationId xmlns:a16="http://schemas.microsoft.com/office/drawing/2014/main" id="{ED9729DC-B69D-2306-F00B-28F954A8E207}"/>
              </a:ext>
            </a:extLst>
          </p:cNvPr>
          <p:cNvSpPr>
            <a:spLocks noGrp="1"/>
          </p:cNvSpPr>
          <p:nvPr>
            <p:ph type="body" sz="quarter" idx="32" hasCustomPrompt="1"/>
          </p:nvPr>
        </p:nvSpPr>
        <p:spPr>
          <a:xfrm>
            <a:off x="6533933" y="4471727"/>
            <a:ext cx="4592640" cy="334320"/>
          </a:xfrm>
          <a:prstGeom prst="rect">
            <a:avLst/>
          </a:prstGeom>
        </p:spPr>
        <p:txBody>
          <a:bodyPr/>
          <a:lstStyle>
            <a:lvl1pPr marL="0" indent="0" algn="l">
              <a:buNone/>
              <a:defRPr sz="2000" b="1" i="0">
                <a:solidFill>
                  <a:srgbClr val="B49D5A"/>
                </a:solidFill>
                <a:latin typeface="Trebuchet MS" panose="020B0703020202090204" pitchFamily="34" charset="0"/>
              </a:defRPr>
            </a:lvl1pPr>
          </a:lstStyle>
          <a:p>
            <a:pPr lvl="0"/>
            <a:r>
              <a:rPr lang="en-US" dirty="0"/>
              <a:t>Speaker Name, Organization</a:t>
            </a:r>
          </a:p>
        </p:txBody>
      </p:sp>
      <p:sp>
        <p:nvSpPr>
          <p:cNvPr id="31" name="Text Placeholder 25">
            <a:extLst>
              <a:ext uri="{FF2B5EF4-FFF2-40B4-BE49-F238E27FC236}">
                <a16:creationId xmlns:a16="http://schemas.microsoft.com/office/drawing/2014/main" id="{A04F0918-21AA-8D55-D793-31A5F706A88B}"/>
              </a:ext>
            </a:extLst>
          </p:cNvPr>
          <p:cNvSpPr>
            <a:spLocks noGrp="1"/>
          </p:cNvSpPr>
          <p:nvPr>
            <p:ph type="body" sz="quarter" idx="33" hasCustomPrompt="1"/>
          </p:nvPr>
        </p:nvSpPr>
        <p:spPr>
          <a:xfrm>
            <a:off x="6533933" y="484093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32" name="Text Placeholder 25">
            <a:extLst>
              <a:ext uri="{FF2B5EF4-FFF2-40B4-BE49-F238E27FC236}">
                <a16:creationId xmlns:a16="http://schemas.microsoft.com/office/drawing/2014/main" id="{F7B86C37-C3FF-371D-3F48-F5A67F851119}"/>
              </a:ext>
            </a:extLst>
          </p:cNvPr>
          <p:cNvSpPr>
            <a:spLocks noGrp="1"/>
          </p:cNvSpPr>
          <p:nvPr>
            <p:ph type="body" sz="quarter" idx="34" hasCustomPrompt="1"/>
          </p:nvPr>
        </p:nvSpPr>
        <p:spPr>
          <a:xfrm>
            <a:off x="6533932" y="516282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33" name="Text Placeholder 25">
            <a:extLst>
              <a:ext uri="{FF2B5EF4-FFF2-40B4-BE49-F238E27FC236}">
                <a16:creationId xmlns:a16="http://schemas.microsoft.com/office/drawing/2014/main" id="{6462C683-58B9-093C-2834-FE16B2010C06}"/>
              </a:ext>
            </a:extLst>
          </p:cNvPr>
          <p:cNvSpPr>
            <a:spLocks noGrp="1"/>
          </p:cNvSpPr>
          <p:nvPr>
            <p:ph type="body" sz="quarter" idx="35" hasCustomPrompt="1"/>
          </p:nvPr>
        </p:nvSpPr>
        <p:spPr>
          <a:xfrm>
            <a:off x="6533931" y="548609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34" name="TextBox 33">
            <a:extLst>
              <a:ext uri="{FF2B5EF4-FFF2-40B4-BE49-F238E27FC236}">
                <a16:creationId xmlns:a16="http://schemas.microsoft.com/office/drawing/2014/main" id="{B5350530-FEAC-A299-0BA0-64528813EAD9}"/>
              </a:ext>
            </a:extLst>
          </p:cNvPr>
          <p:cNvSpPr txBox="1"/>
          <p:nvPr userDrawn="1"/>
        </p:nvSpPr>
        <p:spPr>
          <a:xfrm>
            <a:off x="1085631" y="314660"/>
            <a:ext cx="1004094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rgbClr val="B49D5A"/>
                </a:solidFill>
                <a:effectLst/>
                <a:latin typeface="Trebuchet MS" panose="020B0703020202090204" pitchFamily="34" charset="0"/>
              </a:rPr>
              <a:t>Contact Information</a:t>
            </a:r>
          </a:p>
        </p:txBody>
      </p:sp>
      <p:sp>
        <p:nvSpPr>
          <p:cNvPr id="42" name="Rectangle 41">
            <a:extLst>
              <a:ext uri="{FF2B5EF4-FFF2-40B4-BE49-F238E27FC236}">
                <a16:creationId xmlns:a16="http://schemas.microsoft.com/office/drawing/2014/main" id="{4CAAE5F2-AE18-C544-1187-CF0441C296D3}"/>
              </a:ext>
            </a:extLst>
          </p:cNvPr>
          <p:cNvSpPr/>
          <p:nvPr userDrawn="1"/>
        </p:nvSpPr>
        <p:spPr>
          <a:xfrm>
            <a:off x="0" y="6121400"/>
            <a:ext cx="12192000" cy="736600"/>
          </a:xfrm>
          <a:prstGeom prst="rect">
            <a:avLst/>
          </a:prstGeom>
          <a:solidFill>
            <a:srgbClr val="2C3A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Picture 43" descr="A picture containing text&#10;&#10;Description automatically generated">
            <a:extLst>
              <a:ext uri="{FF2B5EF4-FFF2-40B4-BE49-F238E27FC236}">
                <a16:creationId xmlns:a16="http://schemas.microsoft.com/office/drawing/2014/main" id="{889ED987-8135-CB30-53FC-7A0F727955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6854" y="6325152"/>
            <a:ext cx="814975" cy="365125"/>
          </a:xfrm>
          <a:prstGeom prst="rect">
            <a:avLst/>
          </a:prstGeom>
        </p:spPr>
      </p:pic>
      <p:sp>
        <p:nvSpPr>
          <p:cNvPr id="35" name="TextBox 34">
            <a:extLst>
              <a:ext uri="{FF2B5EF4-FFF2-40B4-BE49-F238E27FC236}">
                <a16:creationId xmlns:a16="http://schemas.microsoft.com/office/drawing/2014/main" id="{0896CFE6-4BAA-E863-120B-157E9BAC46AE}"/>
              </a:ext>
            </a:extLst>
          </p:cNvPr>
          <p:cNvSpPr txBox="1"/>
          <p:nvPr userDrawn="1"/>
        </p:nvSpPr>
        <p:spPr>
          <a:xfrm>
            <a:off x="1079190" y="6399769"/>
            <a:ext cx="11236779"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spc="300" dirty="0">
                <a:solidFill>
                  <a:srgbClr val="B49D5A"/>
                </a:solidFill>
                <a:effectLst/>
                <a:latin typeface="Montserrat" pitchFamily="2" charset="77"/>
              </a:rPr>
              <a:t>National 8(a) Association  </a:t>
            </a:r>
            <a:r>
              <a:rPr lang="en-US" sz="1000" spc="300" dirty="0">
                <a:solidFill>
                  <a:srgbClr val="B49D5A"/>
                </a:solidFill>
                <a:effectLst/>
                <a:latin typeface="Montserrat" pitchFamily="2" charset="77"/>
              </a:rPr>
              <a:t>◆      </a:t>
            </a:r>
            <a:r>
              <a:rPr lang="en-US" sz="1000" b="1" spc="300" dirty="0">
                <a:solidFill>
                  <a:srgbClr val="B49D5A"/>
                </a:solidFill>
                <a:effectLst/>
                <a:latin typeface="Montserrat" pitchFamily="2" charset="77"/>
              </a:rPr>
              <a:t>2023 National Small Business Conference</a:t>
            </a:r>
            <a:r>
              <a:rPr lang="en-US" sz="1000" spc="300" dirty="0">
                <a:solidFill>
                  <a:srgbClr val="B49D5A"/>
                </a:solidFill>
                <a:effectLst/>
                <a:latin typeface="Montserrat" pitchFamily="2" charset="77"/>
              </a:rPr>
              <a:t>     ◆     </a:t>
            </a:r>
            <a:r>
              <a:rPr lang="en-US" sz="1000" b="1" i="0" spc="300" dirty="0">
                <a:solidFill>
                  <a:srgbClr val="B49D5A"/>
                </a:solidFill>
                <a:effectLst/>
                <a:latin typeface="Montserrat" pitchFamily="2" charset="77"/>
              </a:rPr>
              <a:t>New Orleans, LA </a:t>
            </a:r>
            <a:r>
              <a:rPr lang="en-US" sz="1000" spc="300" dirty="0">
                <a:solidFill>
                  <a:srgbClr val="B49D5A"/>
                </a:solidFill>
                <a:effectLst/>
                <a:latin typeface="Montserrat" pitchFamily="2" charset="77"/>
              </a:rPr>
              <a:t> </a:t>
            </a:r>
          </a:p>
        </p:txBody>
      </p:sp>
    </p:spTree>
    <p:extLst>
      <p:ext uri="{BB962C8B-B14F-4D97-AF65-F5344CB8AC3E}">
        <p14:creationId xmlns:p14="http://schemas.microsoft.com/office/powerpoint/2010/main" val="4238124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6/13/23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84713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1" y="1681164"/>
            <a:ext cx="5157787" cy="823912"/>
          </a:xfrm>
        </p:spPr>
        <p:txBody>
          <a:bodyPr anchor="b"/>
          <a:lstStyle>
            <a:lvl1pPr marL="0" indent="0">
              <a:buNone/>
              <a:defRPr sz="2399" b="1"/>
            </a:lvl1pPr>
            <a:lvl2pPr marL="457068" indent="0">
              <a:buNone/>
              <a:defRPr sz="1999" b="1"/>
            </a:lvl2pPr>
            <a:lvl3pPr marL="914136" indent="0">
              <a:buNone/>
              <a:defRPr sz="1799" b="1"/>
            </a:lvl3pPr>
            <a:lvl4pPr marL="1371204" indent="0">
              <a:buNone/>
              <a:defRPr sz="1600" b="1"/>
            </a:lvl4pPr>
            <a:lvl5pPr marL="1828272" indent="0">
              <a:buNone/>
              <a:defRPr sz="1600" b="1"/>
            </a:lvl5pPr>
            <a:lvl6pPr marL="2285340" indent="0">
              <a:buNone/>
              <a:defRPr sz="1600" b="1"/>
            </a:lvl6pPr>
            <a:lvl7pPr marL="2742407" indent="0">
              <a:buNone/>
              <a:defRPr sz="1600" b="1"/>
            </a:lvl7pPr>
            <a:lvl8pPr marL="3199476" indent="0">
              <a:buNone/>
              <a:defRPr sz="1600" b="1"/>
            </a:lvl8pPr>
            <a:lvl9pPr marL="3656544"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1"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4"/>
            <a:ext cx="5183188" cy="823912"/>
          </a:xfrm>
        </p:spPr>
        <p:txBody>
          <a:bodyPr anchor="b"/>
          <a:lstStyle>
            <a:lvl1pPr marL="0" indent="0">
              <a:buNone/>
              <a:defRPr sz="2399" b="1"/>
            </a:lvl1pPr>
            <a:lvl2pPr marL="457068" indent="0">
              <a:buNone/>
              <a:defRPr sz="1999" b="1"/>
            </a:lvl2pPr>
            <a:lvl3pPr marL="914136" indent="0">
              <a:buNone/>
              <a:defRPr sz="1799" b="1"/>
            </a:lvl3pPr>
            <a:lvl4pPr marL="1371204" indent="0">
              <a:buNone/>
              <a:defRPr sz="1600" b="1"/>
            </a:lvl4pPr>
            <a:lvl5pPr marL="1828272" indent="0">
              <a:buNone/>
              <a:defRPr sz="1600" b="1"/>
            </a:lvl5pPr>
            <a:lvl6pPr marL="2285340" indent="0">
              <a:buNone/>
              <a:defRPr sz="1600" b="1"/>
            </a:lvl6pPr>
            <a:lvl7pPr marL="2742407" indent="0">
              <a:buNone/>
              <a:defRPr sz="1600" b="1"/>
            </a:lvl7pPr>
            <a:lvl8pPr marL="3199476" indent="0">
              <a:buNone/>
              <a:defRPr sz="1600" b="1"/>
            </a:lvl8pPr>
            <a:lvl9pPr marL="365654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6/13/23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55904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6/13/23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17268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6/13/23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7748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199"/>
            </a:lvl1pPr>
          </a:lstStyle>
          <a:p>
            <a:r>
              <a:rPr lang="en-US"/>
              <a:t>Click to edit Master title style</a:t>
            </a:r>
            <a:endParaRPr lang="en-US" dirty="0"/>
          </a:p>
        </p:txBody>
      </p:sp>
      <p:sp>
        <p:nvSpPr>
          <p:cNvPr id="3" name="Content Placeholder 2"/>
          <p:cNvSpPr>
            <a:spLocks noGrp="1"/>
          </p:cNvSpPr>
          <p:nvPr>
            <p:ph idx="1"/>
          </p:nvPr>
        </p:nvSpPr>
        <p:spPr>
          <a:xfrm>
            <a:off x="5183188" y="987428"/>
            <a:ext cx="617220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068" indent="0">
              <a:buNone/>
              <a:defRPr sz="1399"/>
            </a:lvl2pPr>
            <a:lvl3pPr marL="914136" indent="0">
              <a:buNone/>
              <a:defRPr sz="1200"/>
            </a:lvl3pPr>
            <a:lvl4pPr marL="1371204" indent="0">
              <a:buNone/>
              <a:defRPr sz="1000"/>
            </a:lvl4pPr>
            <a:lvl5pPr marL="1828272" indent="0">
              <a:buNone/>
              <a:defRPr sz="1000"/>
            </a:lvl5pPr>
            <a:lvl6pPr marL="2285340" indent="0">
              <a:buNone/>
              <a:defRPr sz="1000"/>
            </a:lvl6pPr>
            <a:lvl7pPr marL="2742407" indent="0">
              <a:buNone/>
              <a:defRPr sz="1000"/>
            </a:lvl7pPr>
            <a:lvl8pPr marL="3199476" indent="0">
              <a:buNone/>
              <a:defRPr sz="1000"/>
            </a:lvl8pPr>
            <a:lvl9pPr marL="365654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87922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8"/>
            <a:ext cx="6172200" cy="4873625"/>
          </a:xfrm>
        </p:spPr>
        <p:txBody>
          <a:bodyPr anchor="t"/>
          <a:lstStyle>
            <a:lvl1pPr marL="0" indent="0">
              <a:buNone/>
              <a:defRPr sz="3199"/>
            </a:lvl1pPr>
            <a:lvl2pPr marL="457068" indent="0">
              <a:buNone/>
              <a:defRPr sz="2799"/>
            </a:lvl2pPr>
            <a:lvl3pPr marL="914136" indent="0">
              <a:buNone/>
              <a:defRPr sz="2399"/>
            </a:lvl3pPr>
            <a:lvl4pPr marL="1371204" indent="0">
              <a:buNone/>
              <a:defRPr sz="1999"/>
            </a:lvl4pPr>
            <a:lvl5pPr marL="1828272" indent="0">
              <a:buNone/>
              <a:defRPr sz="1999"/>
            </a:lvl5pPr>
            <a:lvl6pPr marL="2285340" indent="0">
              <a:buNone/>
              <a:defRPr sz="1999"/>
            </a:lvl6pPr>
            <a:lvl7pPr marL="2742407" indent="0">
              <a:buNone/>
              <a:defRPr sz="1999"/>
            </a:lvl7pPr>
            <a:lvl8pPr marL="3199476" indent="0">
              <a:buNone/>
              <a:defRPr sz="1999"/>
            </a:lvl8pPr>
            <a:lvl9pPr marL="3656544" indent="0">
              <a:buNone/>
              <a:defRPr sz="1999"/>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068" indent="0">
              <a:buNone/>
              <a:defRPr sz="1399"/>
            </a:lvl2pPr>
            <a:lvl3pPr marL="914136" indent="0">
              <a:buNone/>
              <a:defRPr sz="1200"/>
            </a:lvl3pPr>
            <a:lvl4pPr marL="1371204" indent="0">
              <a:buNone/>
              <a:defRPr sz="1000"/>
            </a:lvl4pPr>
            <a:lvl5pPr marL="1828272" indent="0">
              <a:buNone/>
              <a:defRPr sz="1000"/>
            </a:lvl5pPr>
            <a:lvl6pPr marL="2285340" indent="0">
              <a:buNone/>
              <a:defRPr sz="1000"/>
            </a:lvl6pPr>
            <a:lvl7pPr marL="2742407" indent="0">
              <a:buNone/>
              <a:defRPr sz="1000"/>
            </a:lvl7pPr>
            <a:lvl8pPr marL="3199476" indent="0">
              <a:buNone/>
              <a:defRPr sz="1000"/>
            </a:lvl8pPr>
            <a:lvl9pPr marL="365654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8186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6/13/23</a:t>
            </a:fld>
            <a:endParaRPr lang="en-US" dirty="0"/>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78226466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49" r:id="rId28"/>
    <p:sldLayoutId id="2147483651" r:id="rId29"/>
    <p:sldLayoutId id="2147483661" r:id="rId30"/>
    <p:sldLayoutId id="2147483663" r:id="rId31"/>
    <p:sldLayoutId id="2147483662" r:id="rId32"/>
    <p:sldLayoutId id="2147483660" r:id="rId33"/>
    <p:sldLayoutId id="2147483668" r:id="rId34"/>
    <p:sldLayoutId id="2147483667" r:id="rId35"/>
    <p:sldLayoutId id="2147483665" r:id="rId36"/>
  </p:sldLayoutIdLst>
  <p:txStyles>
    <p:titleStyle>
      <a:lvl1pPr algn="l" defTabSz="914136" rtl="0" eaLnBrk="1" latinLnBrk="0" hangingPunct="1">
        <a:lnSpc>
          <a:spcPct val="90000"/>
        </a:lnSpc>
        <a:spcBef>
          <a:spcPct val="0"/>
        </a:spcBef>
        <a:buNone/>
        <a:defRPr sz="4398" kern="1200">
          <a:solidFill>
            <a:schemeClr val="tx1"/>
          </a:solidFill>
          <a:latin typeface="+mj-lt"/>
          <a:ea typeface="+mj-ea"/>
          <a:cs typeface="+mj-cs"/>
        </a:defRPr>
      </a:lvl1pPr>
    </p:titleStyle>
    <p:bodyStyle>
      <a:lvl1pPr marL="228534" indent="-228534" algn="l" defTabSz="914136" rtl="0" eaLnBrk="1" latinLnBrk="0" hangingPunct="1">
        <a:lnSpc>
          <a:spcPct val="90000"/>
        </a:lnSpc>
        <a:spcBef>
          <a:spcPts val="10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1pPr>
      <a:lvl2pPr marL="685602" indent="-228534" algn="l" defTabSz="914136"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2pPr>
      <a:lvl3pPr marL="1142670" indent="-228534" algn="l" defTabSz="914136" rtl="0" eaLnBrk="1" latinLnBrk="0" hangingPunct="1">
        <a:lnSpc>
          <a:spcPct val="90000"/>
        </a:lnSpc>
        <a:spcBef>
          <a:spcPts val="500"/>
        </a:spcBef>
        <a:buFont typeface="Arial" panose="020B0604020202020204" pitchFamily="34" charset="0"/>
        <a:buChar char="•"/>
        <a:defRPr sz="1600" kern="1200">
          <a:solidFill>
            <a:schemeClr val="tx1"/>
          </a:solidFill>
          <a:latin typeface="Montserrat" panose="00000500000000000000" pitchFamily="2" charset="0"/>
          <a:ea typeface="+mn-ea"/>
          <a:cs typeface="+mn-cs"/>
        </a:defRPr>
      </a:lvl3pPr>
      <a:lvl4pPr marL="1599738" indent="-228534" algn="l" defTabSz="914136" rtl="0" eaLnBrk="1" latinLnBrk="0" hangingPunct="1">
        <a:lnSpc>
          <a:spcPct val="90000"/>
        </a:lnSpc>
        <a:spcBef>
          <a:spcPts val="500"/>
        </a:spcBef>
        <a:buFont typeface="Arial" panose="020B0604020202020204" pitchFamily="34" charset="0"/>
        <a:buChar char="•"/>
        <a:defRPr sz="1400" kern="1200">
          <a:solidFill>
            <a:schemeClr val="tx1"/>
          </a:solidFill>
          <a:latin typeface="Montserrat" panose="00000500000000000000" pitchFamily="2" charset="0"/>
          <a:ea typeface="+mn-ea"/>
          <a:cs typeface="+mn-cs"/>
        </a:defRPr>
      </a:lvl4pPr>
      <a:lvl5pPr marL="2056806" indent="-228534" algn="l" defTabSz="91413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74" indent="-228534" algn="l" defTabSz="91413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42" indent="-228534" algn="l" defTabSz="91413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010" indent="-228534" algn="l" defTabSz="91413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78" indent="-228534" algn="l" defTabSz="91413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36" rtl="0" eaLnBrk="1" latinLnBrk="0" hangingPunct="1">
        <a:defRPr sz="1799" kern="1200">
          <a:solidFill>
            <a:schemeClr val="tx1"/>
          </a:solidFill>
          <a:latin typeface="+mn-lt"/>
          <a:ea typeface="+mn-ea"/>
          <a:cs typeface="+mn-cs"/>
        </a:defRPr>
      </a:lvl1pPr>
      <a:lvl2pPr marL="457068" algn="l" defTabSz="914136" rtl="0" eaLnBrk="1" latinLnBrk="0" hangingPunct="1">
        <a:defRPr sz="1799" kern="1200">
          <a:solidFill>
            <a:schemeClr val="tx1"/>
          </a:solidFill>
          <a:latin typeface="+mn-lt"/>
          <a:ea typeface="+mn-ea"/>
          <a:cs typeface="+mn-cs"/>
        </a:defRPr>
      </a:lvl2pPr>
      <a:lvl3pPr marL="914136" algn="l" defTabSz="914136" rtl="0" eaLnBrk="1" latinLnBrk="0" hangingPunct="1">
        <a:defRPr sz="1799" kern="1200">
          <a:solidFill>
            <a:schemeClr val="tx1"/>
          </a:solidFill>
          <a:latin typeface="+mn-lt"/>
          <a:ea typeface="+mn-ea"/>
          <a:cs typeface="+mn-cs"/>
        </a:defRPr>
      </a:lvl3pPr>
      <a:lvl4pPr marL="1371204" algn="l" defTabSz="914136" rtl="0" eaLnBrk="1" latinLnBrk="0" hangingPunct="1">
        <a:defRPr sz="1799" kern="1200">
          <a:solidFill>
            <a:schemeClr val="tx1"/>
          </a:solidFill>
          <a:latin typeface="+mn-lt"/>
          <a:ea typeface="+mn-ea"/>
          <a:cs typeface="+mn-cs"/>
        </a:defRPr>
      </a:lvl4pPr>
      <a:lvl5pPr marL="1828272" algn="l" defTabSz="914136" rtl="0" eaLnBrk="1" latinLnBrk="0" hangingPunct="1">
        <a:defRPr sz="1799" kern="1200">
          <a:solidFill>
            <a:schemeClr val="tx1"/>
          </a:solidFill>
          <a:latin typeface="+mn-lt"/>
          <a:ea typeface="+mn-ea"/>
          <a:cs typeface="+mn-cs"/>
        </a:defRPr>
      </a:lvl5pPr>
      <a:lvl6pPr marL="2285340" algn="l" defTabSz="914136" rtl="0" eaLnBrk="1" latinLnBrk="0" hangingPunct="1">
        <a:defRPr sz="1799" kern="1200">
          <a:solidFill>
            <a:schemeClr val="tx1"/>
          </a:solidFill>
          <a:latin typeface="+mn-lt"/>
          <a:ea typeface="+mn-ea"/>
          <a:cs typeface="+mn-cs"/>
        </a:defRPr>
      </a:lvl6pPr>
      <a:lvl7pPr marL="2742407" algn="l" defTabSz="914136" rtl="0" eaLnBrk="1" latinLnBrk="0" hangingPunct="1">
        <a:defRPr sz="1799" kern="1200">
          <a:solidFill>
            <a:schemeClr val="tx1"/>
          </a:solidFill>
          <a:latin typeface="+mn-lt"/>
          <a:ea typeface="+mn-ea"/>
          <a:cs typeface="+mn-cs"/>
        </a:defRPr>
      </a:lvl7pPr>
      <a:lvl8pPr marL="3199476" algn="l" defTabSz="914136" rtl="0" eaLnBrk="1" latinLnBrk="0" hangingPunct="1">
        <a:defRPr sz="1799" kern="1200">
          <a:solidFill>
            <a:schemeClr val="tx1"/>
          </a:solidFill>
          <a:latin typeface="+mn-lt"/>
          <a:ea typeface="+mn-ea"/>
          <a:cs typeface="+mn-cs"/>
        </a:defRPr>
      </a:lvl8pPr>
      <a:lvl9pPr marL="3656544" algn="l" defTabSz="91413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www.hklaw.com/en/professionals/t/tompkins-robert-k" TargetMode="External"/><Relationship Id="rId2" Type="http://schemas.openxmlformats.org/officeDocument/2006/relationships/hyperlink" Target="mailto:robert.tompkins@hklaw.com" TargetMode="External"/><Relationship Id="rId1" Type="http://schemas.openxmlformats.org/officeDocument/2006/relationships/slideLayout" Target="../slideLayouts/slideLayout21.xml"/><Relationship Id="rId5" Type="http://schemas.openxmlformats.org/officeDocument/2006/relationships/hyperlink" Target="https://www.hklaw.com/en/professionals/k/koger-gregory-h" TargetMode="External"/><Relationship Id="rId4" Type="http://schemas.openxmlformats.org/officeDocument/2006/relationships/hyperlink" Target="mailto:Gregory.koger@hklaw.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04C6F5-69AA-BBE5-5F11-C326F5DA3F22}"/>
              </a:ext>
            </a:extLst>
          </p:cNvPr>
          <p:cNvSpPr>
            <a:spLocks noGrp="1"/>
          </p:cNvSpPr>
          <p:nvPr>
            <p:ph type="body" sz="quarter" idx="10"/>
          </p:nvPr>
        </p:nvSpPr>
        <p:spPr>
          <a:xfrm>
            <a:off x="-95534" y="5134853"/>
            <a:ext cx="12287534" cy="465691"/>
          </a:xfrm>
        </p:spPr>
        <p:txBody>
          <a:bodyPr/>
          <a:lstStyle/>
          <a:p>
            <a:r>
              <a:rPr lang="en-US" dirty="0"/>
              <a:t>SBA Rules Changes and OHA Cases Affecting Construction Contractors</a:t>
            </a:r>
          </a:p>
          <a:p>
            <a:endParaRPr lang="en-US" dirty="0"/>
          </a:p>
          <a:p>
            <a:endParaRPr lang="en-US" dirty="0"/>
          </a:p>
        </p:txBody>
      </p:sp>
      <p:sp>
        <p:nvSpPr>
          <p:cNvPr id="4" name="Text Placeholder 3">
            <a:extLst>
              <a:ext uri="{FF2B5EF4-FFF2-40B4-BE49-F238E27FC236}">
                <a16:creationId xmlns:a16="http://schemas.microsoft.com/office/drawing/2014/main" id="{07B82E58-F497-BE6C-D54A-8E114090E214}"/>
              </a:ext>
            </a:extLst>
          </p:cNvPr>
          <p:cNvSpPr>
            <a:spLocks noGrp="1"/>
          </p:cNvSpPr>
          <p:nvPr>
            <p:ph type="body" sz="quarter" idx="11"/>
          </p:nvPr>
        </p:nvSpPr>
        <p:spPr>
          <a:xfrm>
            <a:off x="557331" y="5958217"/>
            <a:ext cx="11077339" cy="465691"/>
          </a:xfrm>
        </p:spPr>
        <p:txBody>
          <a:bodyPr/>
          <a:lstStyle/>
          <a:p>
            <a:pPr marL="0" marR="0" lvl="0" indent="0" algn="ctr" defTabSz="914136"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2A347A"/>
                </a:solidFill>
                <a:effectLst/>
                <a:uLnTx/>
                <a:uFillTx/>
                <a:latin typeface="Georgia" panose="02040502050405020303" pitchFamily="18" charset="0"/>
                <a:ea typeface="Verdana" panose="020B0604030504040204" pitchFamily="34" charset="0"/>
                <a:cs typeface="Calibri" panose="020F0502020204030204" pitchFamily="34" charset="0"/>
              </a:rPr>
              <a:t>Bob Tompkins &amp; Gregory Koger</a:t>
            </a:r>
            <a:endParaRPr lang="en-US" sz="1600" dirty="0"/>
          </a:p>
        </p:txBody>
      </p:sp>
    </p:spTree>
    <p:extLst>
      <p:ext uri="{BB962C8B-B14F-4D97-AF65-F5344CB8AC3E}">
        <p14:creationId xmlns:p14="http://schemas.microsoft.com/office/powerpoint/2010/main" val="148683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C21E41-EE5F-F0A4-3AF2-55FFAF90DB14}"/>
              </a:ext>
            </a:extLst>
          </p:cNvPr>
          <p:cNvSpPr>
            <a:spLocks noGrp="1"/>
          </p:cNvSpPr>
          <p:nvPr>
            <p:ph type="body" sz="quarter" idx="11"/>
          </p:nvPr>
        </p:nvSpPr>
        <p:spPr/>
        <p:txBody>
          <a:bodyPr/>
          <a:lstStyle/>
          <a:p>
            <a:pPr>
              <a:spcBef>
                <a:spcPct val="25000"/>
              </a:spcBef>
              <a:spcAft>
                <a:spcPct val="25000"/>
              </a:spcAft>
            </a:pPr>
            <a:r>
              <a:rPr lang="en-US" altLang="en-US" sz="2000" dirty="0"/>
              <a:t>Flow Down Requirements</a:t>
            </a:r>
          </a:p>
          <a:p>
            <a:pPr>
              <a:spcBef>
                <a:spcPct val="25000"/>
              </a:spcBef>
              <a:spcAft>
                <a:spcPct val="25000"/>
              </a:spcAft>
            </a:pPr>
            <a:r>
              <a:rPr lang="en-US" altLang="en-US" sz="2000" dirty="0"/>
              <a:t>Scope of Work</a:t>
            </a:r>
          </a:p>
          <a:p>
            <a:pPr>
              <a:spcBef>
                <a:spcPct val="25000"/>
              </a:spcBef>
              <a:spcAft>
                <a:spcPct val="25000"/>
              </a:spcAft>
            </a:pPr>
            <a:r>
              <a:rPr lang="en-US" altLang="en-US" sz="2000" dirty="0"/>
              <a:t>Payment/Pay-if-Paid</a:t>
            </a:r>
          </a:p>
          <a:p>
            <a:pPr lvl="1">
              <a:spcBef>
                <a:spcPct val="25000"/>
              </a:spcBef>
              <a:spcAft>
                <a:spcPct val="25000"/>
              </a:spcAft>
            </a:pPr>
            <a:r>
              <a:rPr lang="en-US" altLang="en-US" dirty="0"/>
              <a:t>Retention</a:t>
            </a:r>
          </a:p>
          <a:p>
            <a:pPr lvl="1">
              <a:spcBef>
                <a:spcPct val="25000"/>
              </a:spcBef>
              <a:spcAft>
                <a:spcPct val="25000"/>
              </a:spcAft>
            </a:pPr>
            <a:r>
              <a:rPr lang="en-US" altLang="en-US" dirty="0"/>
              <a:t>Lien and Claim Waivers</a:t>
            </a:r>
          </a:p>
          <a:p>
            <a:pPr>
              <a:spcBef>
                <a:spcPct val="25000"/>
              </a:spcBef>
              <a:spcAft>
                <a:spcPct val="25000"/>
              </a:spcAft>
            </a:pPr>
            <a:r>
              <a:rPr lang="en-US" altLang="en-US" sz="2000" dirty="0"/>
              <a:t>Coordination/Scheduling</a:t>
            </a:r>
          </a:p>
          <a:p>
            <a:pPr>
              <a:spcBef>
                <a:spcPct val="25000"/>
              </a:spcBef>
              <a:spcAft>
                <a:spcPct val="25000"/>
              </a:spcAft>
            </a:pPr>
            <a:r>
              <a:rPr lang="en-US" altLang="en-US" sz="2000" dirty="0"/>
              <a:t>Changes</a:t>
            </a:r>
          </a:p>
          <a:p>
            <a:pPr>
              <a:spcBef>
                <a:spcPct val="25000"/>
              </a:spcBef>
              <a:spcAft>
                <a:spcPct val="25000"/>
              </a:spcAft>
            </a:pPr>
            <a:r>
              <a:rPr lang="en-US" altLang="en-US" sz="2000" dirty="0"/>
              <a:t>Termination</a:t>
            </a:r>
          </a:p>
          <a:p>
            <a:pPr>
              <a:spcBef>
                <a:spcPct val="25000"/>
              </a:spcBef>
              <a:spcAft>
                <a:spcPct val="25000"/>
              </a:spcAft>
            </a:pPr>
            <a:r>
              <a:rPr lang="en-US" altLang="en-US" sz="2000" dirty="0"/>
              <a:t>Disputes</a:t>
            </a:r>
          </a:p>
          <a:p>
            <a:endParaRPr lang="en-US" dirty="0"/>
          </a:p>
        </p:txBody>
      </p:sp>
      <p:sp>
        <p:nvSpPr>
          <p:cNvPr id="3" name="Text Placeholder 2">
            <a:extLst>
              <a:ext uri="{FF2B5EF4-FFF2-40B4-BE49-F238E27FC236}">
                <a16:creationId xmlns:a16="http://schemas.microsoft.com/office/drawing/2014/main" id="{F285C84C-F021-A8C4-EFA9-69332257B90C}"/>
              </a:ext>
            </a:extLst>
          </p:cNvPr>
          <p:cNvSpPr>
            <a:spLocks noGrp="1"/>
          </p:cNvSpPr>
          <p:nvPr>
            <p:ph type="body" sz="quarter" idx="10"/>
          </p:nvPr>
        </p:nvSpPr>
        <p:spPr/>
        <p:txBody>
          <a:bodyPr/>
          <a:lstStyle/>
          <a:p>
            <a:r>
              <a:rPr lang="en-US" dirty="0"/>
              <a:t>Key Contract Provisions – cont’d</a:t>
            </a:r>
          </a:p>
        </p:txBody>
      </p:sp>
    </p:spTree>
    <p:extLst>
      <p:ext uri="{BB962C8B-B14F-4D97-AF65-F5344CB8AC3E}">
        <p14:creationId xmlns:p14="http://schemas.microsoft.com/office/powerpoint/2010/main" val="3369074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7AB30A-1A14-204E-0AE8-7BB3A101B590}"/>
              </a:ext>
            </a:extLst>
          </p:cNvPr>
          <p:cNvSpPr>
            <a:spLocks noGrp="1"/>
          </p:cNvSpPr>
          <p:nvPr>
            <p:ph type="body" sz="quarter" idx="11"/>
          </p:nvPr>
        </p:nvSpPr>
        <p:spPr/>
        <p:txBody>
          <a:bodyPr>
            <a:normAutofit/>
          </a:bodyPr>
          <a:lstStyle/>
          <a:p>
            <a:pPr marL="0" indent="0" algn="ctr">
              <a:buNone/>
            </a:pPr>
            <a:endParaRPr lang="en-US" sz="4000" b="1" dirty="0">
              <a:solidFill>
                <a:srgbClr val="2A347A"/>
              </a:solidFill>
              <a:latin typeface="Georgia" panose="02040502050405020303" pitchFamily="18" charset="0"/>
            </a:endParaRPr>
          </a:p>
          <a:p>
            <a:pPr marL="0" indent="0" algn="ctr">
              <a:buNone/>
            </a:pPr>
            <a:endParaRPr lang="en-US" sz="4000" b="1" dirty="0">
              <a:solidFill>
                <a:srgbClr val="2A347A"/>
              </a:solidFill>
              <a:latin typeface="Georgia" panose="02040502050405020303" pitchFamily="18" charset="0"/>
            </a:endParaRPr>
          </a:p>
          <a:p>
            <a:pPr marL="0" indent="0" algn="ctr">
              <a:buNone/>
            </a:pPr>
            <a:r>
              <a:rPr lang="en-US" sz="4000" b="1" dirty="0">
                <a:solidFill>
                  <a:srgbClr val="2A347A"/>
                </a:solidFill>
                <a:latin typeface="Georgia" panose="02040502050405020303" pitchFamily="18" charset="0"/>
              </a:rPr>
              <a:t>Joint Ventures</a:t>
            </a:r>
          </a:p>
          <a:p>
            <a:pPr marL="0" indent="0" algn="ctr">
              <a:buNone/>
            </a:pPr>
            <a:r>
              <a:rPr lang="en-US" sz="4000" b="1" dirty="0">
                <a:solidFill>
                  <a:srgbClr val="2A347A"/>
                </a:solidFill>
                <a:latin typeface="Georgia" panose="02040502050405020303" pitchFamily="18" charset="0"/>
              </a:rPr>
              <a:t>Recent Rule Changes and OHA Cases</a:t>
            </a:r>
          </a:p>
        </p:txBody>
      </p:sp>
    </p:spTree>
    <p:extLst>
      <p:ext uri="{BB962C8B-B14F-4D97-AF65-F5344CB8AC3E}">
        <p14:creationId xmlns:p14="http://schemas.microsoft.com/office/powerpoint/2010/main" val="2840416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AC7F19-EE2B-A222-B55F-E96C97514F23}"/>
              </a:ext>
            </a:extLst>
          </p:cNvPr>
          <p:cNvSpPr>
            <a:spLocks noGrp="1"/>
          </p:cNvSpPr>
          <p:nvPr>
            <p:ph type="body" sz="quarter" idx="11"/>
          </p:nvPr>
        </p:nvSpPr>
        <p:spPr/>
        <p:txBody>
          <a:bodyPr/>
          <a:lstStyle/>
          <a:p>
            <a:r>
              <a:rPr lang="en-US" sz="2400" dirty="0"/>
              <a:t>SBA’s final regulation provided language in 13 C.F.R. § 125.8. specifying that a non-managing partner's approval "may be required in, among other things, determining what contract opportunities the joint venture should seek and initiating litigation on behalf of the joint venture." See the revised 13 C.F.R. § 125.8(</a:t>
            </a:r>
            <a:r>
              <a:rPr lang="en-US" sz="2400"/>
              <a:t>b).</a:t>
            </a:r>
          </a:p>
          <a:p>
            <a:endParaRPr lang="en-US" sz="2400" dirty="0"/>
          </a:p>
          <a:p>
            <a:r>
              <a:rPr lang="en-US" sz="2400" dirty="0"/>
              <a:t>Beyond </a:t>
            </a:r>
            <a:r>
              <a:rPr lang="en-US" sz="2400"/>
              <a:t>that SBA, </a:t>
            </a:r>
            <a:r>
              <a:rPr lang="en-US" sz="2400" dirty="0"/>
              <a:t>OHA has issued several recent decisions that impact Joint Ventures and “JV “ Agreements, with particular relevance to </a:t>
            </a:r>
            <a:r>
              <a:rPr lang="en-US" sz="2400"/>
              <a:t>construction contracts.</a:t>
            </a:r>
            <a:endParaRPr lang="en-US" sz="2400" dirty="0"/>
          </a:p>
          <a:p>
            <a:endParaRPr lang="en-US" dirty="0"/>
          </a:p>
        </p:txBody>
      </p:sp>
      <p:sp>
        <p:nvSpPr>
          <p:cNvPr id="3" name="Text Placeholder 2">
            <a:extLst>
              <a:ext uri="{FF2B5EF4-FFF2-40B4-BE49-F238E27FC236}">
                <a16:creationId xmlns:a16="http://schemas.microsoft.com/office/drawing/2014/main" id="{276E2126-88DF-EC21-F8CA-5DD488924517}"/>
              </a:ext>
            </a:extLst>
          </p:cNvPr>
          <p:cNvSpPr>
            <a:spLocks noGrp="1"/>
          </p:cNvSpPr>
          <p:nvPr>
            <p:ph type="body" sz="quarter" idx="10"/>
          </p:nvPr>
        </p:nvSpPr>
        <p:spPr/>
        <p:txBody>
          <a:bodyPr/>
          <a:lstStyle/>
          <a:p>
            <a:r>
              <a:rPr lang="en-US" dirty="0"/>
              <a:t>SBA Rule Changes Affecting Joint Ventures</a:t>
            </a:r>
          </a:p>
        </p:txBody>
      </p:sp>
    </p:spTree>
    <p:extLst>
      <p:ext uri="{BB962C8B-B14F-4D97-AF65-F5344CB8AC3E}">
        <p14:creationId xmlns:p14="http://schemas.microsoft.com/office/powerpoint/2010/main" val="2702168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6B1779-D285-0714-8995-D58EADFA408C}"/>
              </a:ext>
            </a:extLst>
          </p:cNvPr>
          <p:cNvSpPr>
            <a:spLocks noGrp="1"/>
          </p:cNvSpPr>
          <p:nvPr>
            <p:ph type="body" sz="quarter" idx="11"/>
          </p:nvPr>
        </p:nvSpPr>
        <p:spPr/>
        <p:txBody>
          <a:bodyPr/>
          <a:lstStyle/>
          <a:p>
            <a:r>
              <a:rPr lang="en-US" sz="2400" dirty="0"/>
              <a:t>Be sure to take the time to draft &amp; update JVAs, </a:t>
            </a:r>
            <a:r>
              <a:rPr lang="en-US" sz="2400"/>
              <a:t>as required and </a:t>
            </a:r>
            <a:r>
              <a:rPr lang="en-US" sz="2400" dirty="0"/>
              <a:t>be prepared to show that the JVA meets </a:t>
            </a:r>
            <a:r>
              <a:rPr lang="en-US" sz="2400"/>
              <a:t>SBA’s requirements.</a:t>
            </a:r>
          </a:p>
          <a:p>
            <a:pPr marL="0" indent="0">
              <a:buNone/>
            </a:pPr>
            <a:endParaRPr lang="en-US" sz="2400" dirty="0"/>
          </a:p>
          <a:p>
            <a:r>
              <a:rPr lang="en-US" sz="2400" dirty="0"/>
              <a:t>See, e.g., </a:t>
            </a:r>
            <a:r>
              <a:rPr lang="en-US" sz="2400" i="1" dirty="0"/>
              <a:t>Klutina River Contractors</a:t>
            </a:r>
            <a:r>
              <a:rPr lang="en-US" sz="2400" dirty="0"/>
              <a:t>, SBA No. SIZ-6117 (Aug. 2021) (finding joint venture agreement did set forth a specific purpose of the JV (13 C.F.R. § 125.8(b)(2)(i)) and did itemize all major equipment, facilities, and resources (13 C.F.R. § 125.8(b)(2)(vi)) &amp; thus Area Office clearly erred in finding joint venture partners affiliated on this </a:t>
            </a:r>
            <a:r>
              <a:rPr lang="en-US" sz="2400"/>
              <a:t>basis).</a:t>
            </a:r>
            <a:endParaRPr lang="en-US" sz="2400" dirty="0"/>
          </a:p>
          <a:p>
            <a:endParaRPr lang="en-US" dirty="0"/>
          </a:p>
        </p:txBody>
      </p:sp>
      <p:sp>
        <p:nvSpPr>
          <p:cNvPr id="3" name="Text Placeholder 2">
            <a:extLst>
              <a:ext uri="{FF2B5EF4-FFF2-40B4-BE49-F238E27FC236}">
                <a16:creationId xmlns:a16="http://schemas.microsoft.com/office/drawing/2014/main" id="{2316BC59-5F9F-CB0B-AE6B-D14202D5A201}"/>
              </a:ext>
            </a:extLst>
          </p:cNvPr>
          <p:cNvSpPr>
            <a:spLocks noGrp="1"/>
          </p:cNvSpPr>
          <p:nvPr>
            <p:ph type="body" sz="quarter" idx="10"/>
          </p:nvPr>
        </p:nvSpPr>
        <p:spPr/>
        <p:txBody>
          <a:bodyPr>
            <a:normAutofit fontScale="85000" lnSpcReduction="10000"/>
          </a:bodyPr>
          <a:lstStyle/>
          <a:p>
            <a:r>
              <a:rPr lang="en-US" dirty="0"/>
              <a:t>Joint Venture Agreements: UPDATE As Required</a:t>
            </a:r>
          </a:p>
        </p:txBody>
      </p:sp>
    </p:spTree>
    <p:extLst>
      <p:ext uri="{BB962C8B-B14F-4D97-AF65-F5344CB8AC3E}">
        <p14:creationId xmlns:p14="http://schemas.microsoft.com/office/powerpoint/2010/main" val="3268918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1D3717-0445-ABFF-039B-646BF3F45119}"/>
              </a:ext>
            </a:extLst>
          </p:cNvPr>
          <p:cNvSpPr>
            <a:spLocks noGrp="1"/>
          </p:cNvSpPr>
          <p:nvPr>
            <p:ph type="body" sz="quarter" idx="11"/>
          </p:nvPr>
        </p:nvSpPr>
        <p:spPr/>
        <p:txBody>
          <a:bodyPr>
            <a:normAutofit fontScale="92500" lnSpcReduction="10000"/>
          </a:bodyPr>
          <a:lstStyle/>
          <a:p>
            <a:r>
              <a:rPr lang="en-US" i="1" dirty="0"/>
              <a:t>Focus Revision Partners</a:t>
            </a:r>
            <a:r>
              <a:rPr lang="en-US" dirty="0"/>
              <a:t>, SBA No. SIZ-6188 (2023) (OHA reverses Area Office's determination and concludes that Mentor-Protégé JV ineligible for small business set-aside procurement).</a:t>
            </a:r>
          </a:p>
          <a:p>
            <a:r>
              <a:rPr lang="en-US" dirty="0"/>
              <a:t>Mentor-Protégé JV Agreement did not provide sufficient detail pertaining to the </a:t>
            </a:r>
            <a:r>
              <a:rPr lang="en-US" b="1" dirty="0"/>
              <a:t>instant procurement </a:t>
            </a:r>
            <a:r>
              <a:rPr lang="en-US" dirty="0"/>
              <a:t>to meet the requirements of 13 C.F.R. § 125.8(b)(2) and (c).</a:t>
            </a:r>
          </a:p>
          <a:p>
            <a:pPr lvl="1"/>
            <a:r>
              <a:rPr lang="en-US" dirty="0"/>
              <a:t>JV Agreement drafted several years before the current procurement and only referenced an unrelated procurement.</a:t>
            </a:r>
          </a:p>
          <a:p>
            <a:r>
              <a:rPr lang="en-US" dirty="0"/>
              <a:t>JV Addendum was not signed, was not </a:t>
            </a:r>
            <a:r>
              <a:rPr lang="en-US" b="1" dirty="0"/>
              <a:t>created until after </a:t>
            </a:r>
            <a:r>
              <a:rPr lang="en-US" dirty="0"/>
              <a:t>date of final proposal revisions, and </a:t>
            </a:r>
          </a:p>
          <a:p>
            <a:r>
              <a:rPr lang="en-US" dirty="0"/>
              <a:t>JV Agreement, even with addendum, did not describe in sufficient detail each party's duties with regard to the project, even under the relaxed standards applicable to an indefinite quantity contract.</a:t>
            </a:r>
          </a:p>
          <a:p>
            <a:pPr lvl="1"/>
            <a:r>
              <a:rPr lang="en-US" dirty="0"/>
              <a:t>JV Addendum merely indicates that protégé’s role “must be more than administrative or ministerial” and that Responsible Manager will “ensure” that protégé will perform “at least 40%” of the total work.</a:t>
            </a:r>
          </a:p>
          <a:p>
            <a:endParaRPr lang="en-US" dirty="0"/>
          </a:p>
        </p:txBody>
      </p:sp>
      <p:sp>
        <p:nvSpPr>
          <p:cNvPr id="3" name="Text Placeholder 2">
            <a:extLst>
              <a:ext uri="{FF2B5EF4-FFF2-40B4-BE49-F238E27FC236}">
                <a16:creationId xmlns:a16="http://schemas.microsoft.com/office/drawing/2014/main" id="{75A43A48-45BB-630D-D34E-1C01117C433F}"/>
              </a:ext>
            </a:extLst>
          </p:cNvPr>
          <p:cNvSpPr>
            <a:spLocks noGrp="1"/>
          </p:cNvSpPr>
          <p:nvPr>
            <p:ph type="body" sz="quarter" idx="10"/>
          </p:nvPr>
        </p:nvSpPr>
        <p:spPr/>
        <p:txBody>
          <a:bodyPr/>
          <a:lstStyle/>
          <a:p>
            <a:r>
              <a:rPr lang="en-US" dirty="0"/>
              <a:t>Joint Venture Agreements: Case Study</a:t>
            </a:r>
          </a:p>
        </p:txBody>
      </p:sp>
    </p:spTree>
    <p:extLst>
      <p:ext uri="{BB962C8B-B14F-4D97-AF65-F5344CB8AC3E}">
        <p14:creationId xmlns:p14="http://schemas.microsoft.com/office/powerpoint/2010/main" val="2085917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642343-D970-CBC0-8B06-6EB83A3EC9B2}"/>
              </a:ext>
            </a:extLst>
          </p:cNvPr>
          <p:cNvSpPr>
            <a:spLocks noGrp="1"/>
          </p:cNvSpPr>
          <p:nvPr>
            <p:ph type="body" sz="quarter" idx="11"/>
          </p:nvPr>
        </p:nvSpPr>
        <p:spPr/>
        <p:txBody>
          <a:bodyPr/>
          <a:lstStyle/>
          <a:p>
            <a:r>
              <a:rPr lang="en-US" sz="2400" i="1" dirty="0"/>
              <a:t>SysCom, Inc</a:t>
            </a:r>
            <a:r>
              <a:rPr lang="en-US" sz="2400" dirty="0"/>
              <a:t>., SBA No. SIZ-6195 (2023) (OHA reverses Area Office's determination and concludes that 8(a) JV not small for instant procurement).</a:t>
            </a:r>
          </a:p>
          <a:p>
            <a:r>
              <a:rPr lang="en-US" sz="2400" dirty="0"/>
              <a:t>8(a) JV Agreement properly designated 8(a) as Managing Venturer applicable Michigan law also required firm's Operating Agreement to make that designation and JV did not have operating agreement or any other similar document that made that designation.</a:t>
            </a:r>
          </a:p>
          <a:p>
            <a:r>
              <a:rPr lang="en-US" sz="2400" dirty="0"/>
              <a:t>JV's bylaws required a "majority" of two-person board for a quorum, which allowed non 8(a) to exert </a:t>
            </a:r>
            <a:r>
              <a:rPr lang="en-US" sz="2400" b="1" dirty="0"/>
              <a:t>negative control </a:t>
            </a:r>
            <a:r>
              <a:rPr lang="en-US" sz="2400" dirty="0"/>
              <a:t>over 8(a) JV.</a:t>
            </a:r>
          </a:p>
          <a:p>
            <a:endParaRPr lang="en-US" dirty="0"/>
          </a:p>
        </p:txBody>
      </p:sp>
      <p:sp>
        <p:nvSpPr>
          <p:cNvPr id="3" name="Text Placeholder 2">
            <a:extLst>
              <a:ext uri="{FF2B5EF4-FFF2-40B4-BE49-F238E27FC236}">
                <a16:creationId xmlns:a16="http://schemas.microsoft.com/office/drawing/2014/main" id="{8ECBB87F-93ED-7993-3DED-AD5FB8BA07E7}"/>
              </a:ext>
            </a:extLst>
          </p:cNvPr>
          <p:cNvSpPr>
            <a:spLocks noGrp="1"/>
          </p:cNvSpPr>
          <p:nvPr>
            <p:ph type="body" sz="quarter" idx="10"/>
          </p:nvPr>
        </p:nvSpPr>
        <p:spPr/>
        <p:txBody>
          <a:bodyPr/>
          <a:lstStyle/>
          <a:p>
            <a:r>
              <a:rPr lang="en-US" dirty="0"/>
              <a:t>Joint Venture Agreements: Case Study</a:t>
            </a:r>
          </a:p>
        </p:txBody>
      </p:sp>
    </p:spTree>
    <p:extLst>
      <p:ext uri="{BB962C8B-B14F-4D97-AF65-F5344CB8AC3E}">
        <p14:creationId xmlns:p14="http://schemas.microsoft.com/office/powerpoint/2010/main" val="698490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A1B81B-6468-24A5-C311-41E70FB6FA40}"/>
              </a:ext>
            </a:extLst>
          </p:cNvPr>
          <p:cNvSpPr>
            <a:spLocks noGrp="1"/>
          </p:cNvSpPr>
          <p:nvPr>
            <p:ph type="body" sz="quarter" idx="11"/>
          </p:nvPr>
        </p:nvSpPr>
        <p:spPr/>
        <p:txBody>
          <a:bodyPr>
            <a:normAutofit lnSpcReduction="10000"/>
          </a:bodyPr>
          <a:lstStyle/>
          <a:p>
            <a:r>
              <a:rPr lang="en-US" i="1" dirty="0"/>
              <a:t>DSC-EMI Maintenance Solutions, LLC, Native Energy &amp; Technology, Inc.</a:t>
            </a:r>
            <a:r>
              <a:rPr lang="en-US" dirty="0"/>
              <a:t>, SBA No. SIZ-6096 (May 2021) (affirming Area Office determination that JVA did not comply with requirements for such agreements because it failed to identify the responsibilities of the parties for providing an important component of the work on the contract resulting from the solicitation)</a:t>
            </a:r>
          </a:p>
          <a:p>
            <a:pPr lvl="1"/>
            <a:r>
              <a:rPr lang="en-US" dirty="0"/>
              <a:t>Therefore, joint venture not eligible for the exemption from affiliation afforded qualified joint ventures under 13 C.F.R. § 121.103(g)</a:t>
            </a:r>
          </a:p>
          <a:p>
            <a:r>
              <a:rPr lang="en-US" i="1" dirty="0"/>
              <a:t>KTS Solutions, Inc</a:t>
            </a:r>
            <a:r>
              <a:rPr lang="en-US" dirty="0"/>
              <a:t>., SBA No. CVE-146-P (Feb. 2020) (finding JVA did not meet the requirements of 13 C.F.R. § 125.18(b)(2)(vi) and (vii) because the agreement failed to itemize equipment to be used in performance of the contract; did not specify the parties’ responsibilities regarding contract negotiation, source of labor, and performance; and omitted any description of the tasks that each JV member would perform on the contract, or which employees of each member would perform those functions)</a:t>
            </a:r>
          </a:p>
          <a:p>
            <a:pPr lvl="1"/>
            <a:r>
              <a:rPr lang="en-US" dirty="0"/>
              <a:t>Contents of a JV agreement particular to an IDIQ effort</a:t>
            </a:r>
          </a:p>
          <a:p>
            <a:r>
              <a:rPr lang="en-US" i="1" dirty="0"/>
              <a:t>Gray Venture, LLC</a:t>
            </a:r>
            <a:r>
              <a:rPr lang="en-US" dirty="0"/>
              <a:t>, SBA No. VET-276 (July 21, 2022)</a:t>
            </a:r>
          </a:p>
          <a:p>
            <a:endParaRPr lang="en-US" dirty="0"/>
          </a:p>
        </p:txBody>
      </p:sp>
      <p:sp>
        <p:nvSpPr>
          <p:cNvPr id="3" name="Text Placeholder 2">
            <a:extLst>
              <a:ext uri="{FF2B5EF4-FFF2-40B4-BE49-F238E27FC236}">
                <a16:creationId xmlns:a16="http://schemas.microsoft.com/office/drawing/2014/main" id="{066A15D4-794F-7DA6-27E4-74629EB4EE7D}"/>
              </a:ext>
            </a:extLst>
          </p:cNvPr>
          <p:cNvSpPr>
            <a:spLocks noGrp="1"/>
          </p:cNvSpPr>
          <p:nvPr>
            <p:ph type="body" sz="quarter" idx="10"/>
          </p:nvPr>
        </p:nvSpPr>
        <p:spPr/>
        <p:txBody>
          <a:bodyPr>
            <a:normAutofit fontScale="92500"/>
          </a:bodyPr>
          <a:lstStyle/>
          <a:p>
            <a:r>
              <a:rPr lang="en-US" dirty="0"/>
              <a:t>Joint Venture Agreements: More Case Studies</a:t>
            </a:r>
          </a:p>
        </p:txBody>
      </p:sp>
    </p:spTree>
    <p:extLst>
      <p:ext uri="{BB962C8B-B14F-4D97-AF65-F5344CB8AC3E}">
        <p14:creationId xmlns:p14="http://schemas.microsoft.com/office/powerpoint/2010/main" val="4097164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7AB30A-1A14-204E-0AE8-7BB3A101B590}"/>
              </a:ext>
            </a:extLst>
          </p:cNvPr>
          <p:cNvSpPr>
            <a:spLocks noGrp="1"/>
          </p:cNvSpPr>
          <p:nvPr>
            <p:ph type="body" sz="quarter" idx="11"/>
          </p:nvPr>
        </p:nvSpPr>
        <p:spPr/>
        <p:txBody>
          <a:bodyPr>
            <a:normAutofit/>
          </a:bodyPr>
          <a:lstStyle/>
          <a:p>
            <a:pPr marL="0" indent="0" algn="ctr">
              <a:buNone/>
            </a:pPr>
            <a:endParaRPr lang="en-US" sz="4000" b="1" dirty="0">
              <a:solidFill>
                <a:srgbClr val="2A347A"/>
              </a:solidFill>
              <a:latin typeface="Georgia" panose="02040502050405020303" pitchFamily="18" charset="0"/>
            </a:endParaRPr>
          </a:p>
          <a:p>
            <a:pPr marL="0" indent="0" algn="ctr">
              <a:buNone/>
            </a:pPr>
            <a:endParaRPr lang="en-US" sz="4000" b="1" dirty="0">
              <a:solidFill>
                <a:srgbClr val="2A347A"/>
              </a:solidFill>
              <a:latin typeface="Georgia" panose="02040502050405020303" pitchFamily="18" charset="0"/>
            </a:endParaRPr>
          </a:p>
          <a:p>
            <a:pPr marL="0" indent="0" algn="ctr">
              <a:buNone/>
            </a:pPr>
            <a:r>
              <a:rPr lang="en-US" sz="4000" b="1" dirty="0">
                <a:solidFill>
                  <a:srgbClr val="2A347A"/>
                </a:solidFill>
                <a:latin typeface="Georgia" panose="02040502050405020303" pitchFamily="18" charset="0"/>
              </a:rPr>
              <a:t>Affiliation </a:t>
            </a:r>
          </a:p>
          <a:p>
            <a:pPr marL="0" indent="0" algn="ctr">
              <a:buNone/>
            </a:pPr>
            <a:r>
              <a:rPr lang="en-US" sz="4000" b="1" dirty="0">
                <a:solidFill>
                  <a:srgbClr val="2A347A"/>
                </a:solidFill>
                <a:latin typeface="Georgia" panose="02040502050405020303" pitchFamily="18" charset="0"/>
              </a:rPr>
              <a:t>Recent Rule Changes and OHA Cases</a:t>
            </a:r>
          </a:p>
        </p:txBody>
      </p:sp>
    </p:spTree>
    <p:extLst>
      <p:ext uri="{BB962C8B-B14F-4D97-AF65-F5344CB8AC3E}">
        <p14:creationId xmlns:p14="http://schemas.microsoft.com/office/powerpoint/2010/main" val="1985895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D7651F-02E9-26CE-32BE-43FE6CEFD0A3}"/>
              </a:ext>
            </a:extLst>
          </p:cNvPr>
          <p:cNvSpPr>
            <a:spLocks noGrp="1"/>
          </p:cNvSpPr>
          <p:nvPr>
            <p:ph type="body" sz="quarter" idx="11"/>
          </p:nvPr>
        </p:nvSpPr>
        <p:spPr/>
        <p:txBody>
          <a:bodyPr/>
          <a:lstStyle/>
          <a:p>
            <a:r>
              <a:rPr lang="en-US" dirty="0"/>
              <a:t>With respect to construction contracts, SBA clarified in its current rule that the “primary and vital” portions of a construction contract are those </a:t>
            </a:r>
            <a:r>
              <a:rPr lang="en-US" b="1" dirty="0"/>
              <a:t>involving management, supervision and oversight of the project</a:t>
            </a:r>
            <a:r>
              <a:rPr lang="en-US" dirty="0"/>
              <a:t>. </a:t>
            </a:r>
          </a:p>
          <a:p>
            <a:r>
              <a:rPr lang="en-US" dirty="0"/>
              <a:t>SBA recognizes that subcontractors often perform the majority of the actual construction work under general construction contracts (because the prime "frequently must engage multiple subcontractors specializing in a variety of trades and disciplines").</a:t>
            </a:r>
          </a:p>
          <a:p>
            <a:r>
              <a:rPr lang="en-US" dirty="0"/>
              <a:t>The final rule reiterates that the "primary and vital" requirements under general construction contracts are "the management, supervision and oversight of the project, including coordinating the work of various subcontractors, not the actual construction work performed."</a:t>
            </a:r>
          </a:p>
          <a:p>
            <a:endParaRPr lang="en-US" dirty="0"/>
          </a:p>
        </p:txBody>
      </p:sp>
      <p:sp>
        <p:nvSpPr>
          <p:cNvPr id="3" name="Text Placeholder 2">
            <a:extLst>
              <a:ext uri="{FF2B5EF4-FFF2-40B4-BE49-F238E27FC236}">
                <a16:creationId xmlns:a16="http://schemas.microsoft.com/office/drawing/2014/main" id="{54481586-605F-6929-CE0D-0C85553F6B91}"/>
              </a:ext>
            </a:extLst>
          </p:cNvPr>
          <p:cNvSpPr>
            <a:spLocks noGrp="1"/>
          </p:cNvSpPr>
          <p:nvPr>
            <p:ph type="body" sz="quarter" idx="10"/>
          </p:nvPr>
        </p:nvSpPr>
        <p:spPr/>
        <p:txBody>
          <a:bodyPr/>
          <a:lstStyle/>
          <a:p>
            <a:r>
              <a:rPr lang="en-US" dirty="0"/>
              <a:t>Affiliation – Ostensible Subcontractor Rule</a:t>
            </a:r>
          </a:p>
        </p:txBody>
      </p:sp>
    </p:spTree>
    <p:extLst>
      <p:ext uri="{BB962C8B-B14F-4D97-AF65-F5344CB8AC3E}">
        <p14:creationId xmlns:p14="http://schemas.microsoft.com/office/powerpoint/2010/main" val="2665319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EF55A4-7307-9EAB-17E0-3158859BA737}"/>
              </a:ext>
            </a:extLst>
          </p:cNvPr>
          <p:cNvSpPr>
            <a:spLocks noGrp="1"/>
          </p:cNvSpPr>
          <p:nvPr>
            <p:ph type="body" sz="quarter" idx="11"/>
          </p:nvPr>
        </p:nvSpPr>
        <p:spPr/>
        <p:txBody>
          <a:bodyPr/>
          <a:lstStyle/>
          <a:p>
            <a:r>
              <a:rPr lang="en-US" i="1" dirty="0"/>
              <a:t>Size Appeal of Iron Sword Enters., LLC</a:t>
            </a:r>
            <a:r>
              <a:rPr lang="en-US" dirty="0"/>
              <a:t>, SBA No. SIZ-5503, at 6 (2013) (OHA upholds Area Office determination that Iron Sword is not small because it is affiliated with large business subcontractor)</a:t>
            </a:r>
          </a:p>
          <a:p>
            <a:pPr lvl="1"/>
            <a:r>
              <a:rPr lang="en-US" dirty="0"/>
              <a:t>Further, the teaming agreement between Appellant and Pike/PJD JV contemplates that Pike/PJD JV may provide Appellant assistance in bonding. While Appellant emphasizes that such assistance has not yet come to fruition, Appellant concedes that it would require assistance to obtain bonds of the magnitude required for this contract, and identifies no other possible source of this assistance.</a:t>
            </a:r>
          </a:p>
          <a:p>
            <a:r>
              <a:rPr lang="en-US" i="1" dirty="0"/>
              <a:t>Size Appeal of C.E. Garbutt Constr. Co</a:t>
            </a:r>
            <a:r>
              <a:rPr lang="en-US" dirty="0"/>
              <a:t>., SBA No. SIZ-5083, at 6 (2009) (SB prime reliant upon large subcontractor to obtain the requisite performance and payment bonds)</a:t>
            </a:r>
          </a:p>
          <a:p>
            <a:pPr marL="0" indent="0">
              <a:buNone/>
            </a:pPr>
            <a:endParaRPr lang="en-US" dirty="0"/>
          </a:p>
        </p:txBody>
      </p:sp>
      <p:sp>
        <p:nvSpPr>
          <p:cNvPr id="3" name="Text Placeholder 2">
            <a:extLst>
              <a:ext uri="{FF2B5EF4-FFF2-40B4-BE49-F238E27FC236}">
                <a16:creationId xmlns:a16="http://schemas.microsoft.com/office/drawing/2014/main" id="{36BA4011-FFE3-9139-70E9-D1C8F396287F}"/>
              </a:ext>
            </a:extLst>
          </p:cNvPr>
          <p:cNvSpPr>
            <a:spLocks noGrp="1"/>
          </p:cNvSpPr>
          <p:nvPr>
            <p:ph type="body" sz="quarter" idx="10"/>
          </p:nvPr>
        </p:nvSpPr>
        <p:spPr/>
        <p:txBody>
          <a:bodyPr/>
          <a:lstStyle/>
          <a:p>
            <a:r>
              <a:rPr lang="en-US" dirty="0"/>
              <a:t>Affiliation - Bonding</a:t>
            </a:r>
          </a:p>
        </p:txBody>
      </p:sp>
    </p:spTree>
    <p:extLst>
      <p:ext uri="{BB962C8B-B14F-4D97-AF65-F5344CB8AC3E}">
        <p14:creationId xmlns:p14="http://schemas.microsoft.com/office/powerpoint/2010/main" val="300291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86F6E1-3189-6DB7-C77E-483A7D463035}"/>
              </a:ext>
            </a:extLst>
          </p:cNvPr>
          <p:cNvSpPr>
            <a:spLocks noGrp="1"/>
          </p:cNvSpPr>
          <p:nvPr>
            <p:ph type="body" sz="quarter" idx="12"/>
          </p:nvPr>
        </p:nvSpPr>
        <p:spPr/>
        <p:txBody>
          <a:bodyPr>
            <a:normAutofit/>
          </a:bodyPr>
          <a:lstStyle/>
          <a:p>
            <a:r>
              <a:rPr lang="en-US" dirty="0"/>
              <a:t>Bob Tompkins</a:t>
            </a:r>
          </a:p>
        </p:txBody>
      </p:sp>
      <p:sp>
        <p:nvSpPr>
          <p:cNvPr id="3" name="Text Placeholder 2">
            <a:extLst>
              <a:ext uri="{FF2B5EF4-FFF2-40B4-BE49-F238E27FC236}">
                <a16:creationId xmlns:a16="http://schemas.microsoft.com/office/drawing/2014/main" id="{51F94124-F2BA-7120-4864-8E22483E3042}"/>
              </a:ext>
            </a:extLst>
          </p:cNvPr>
          <p:cNvSpPr>
            <a:spLocks noGrp="1"/>
          </p:cNvSpPr>
          <p:nvPr>
            <p:ph type="body" sz="quarter" idx="13"/>
          </p:nvPr>
        </p:nvSpPr>
        <p:spPr/>
        <p:txBody>
          <a:bodyPr/>
          <a:lstStyle/>
          <a:p>
            <a:r>
              <a:rPr lang="en-US" dirty="0"/>
              <a:t>Partner</a:t>
            </a:r>
          </a:p>
        </p:txBody>
      </p:sp>
      <p:sp>
        <p:nvSpPr>
          <p:cNvPr id="4" name="Text Placeholder 3">
            <a:extLst>
              <a:ext uri="{FF2B5EF4-FFF2-40B4-BE49-F238E27FC236}">
                <a16:creationId xmlns:a16="http://schemas.microsoft.com/office/drawing/2014/main" id="{BE47EE8B-4008-5D48-8417-02C119437B5C}"/>
              </a:ext>
            </a:extLst>
          </p:cNvPr>
          <p:cNvSpPr>
            <a:spLocks noGrp="1"/>
          </p:cNvSpPr>
          <p:nvPr>
            <p:ph type="body" sz="quarter" idx="14"/>
          </p:nvPr>
        </p:nvSpPr>
        <p:spPr/>
        <p:txBody>
          <a:bodyPr/>
          <a:lstStyle/>
          <a:p>
            <a:r>
              <a:rPr lang="en-US" dirty="0"/>
              <a:t>Holland &amp; Knight LLP</a:t>
            </a:r>
          </a:p>
        </p:txBody>
      </p:sp>
      <p:pic>
        <p:nvPicPr>
          <p:cNvPr id="8" name="Picture Placeholder 7">
            <a:extLst>
              <a:ext uri="{FF2B5EF4-FFF2-40B4-BE49-F238E27FC236}">
                <a16:creationId xmlns:a16="http://schemas.microsoft.com/office/drawing/2014/main" id="{FD118756-F678-C1E0-F7F6-1426750415E7}"/>
              </a:ext>
            </a:extLst>
          </p:cNvPr>
          <p:cNvPicPr>
            <a:picLocks noGrp="1" noChangeAspect="1"/>
          </p:cNvPicPr>
          <p:nvPr>
            <p:ph type="pic" sz="quarter" idx="15"/>
          </p:nvPr>
        </p:nvPicPr>
        <p:blipFill>
          <a:blip r:embed="rId2"/>
          <a:srcRect l="3391" r="3391"/>
          <a:stretch>
            <a:fillRect/>
          </a:stretch>
        </p:blipFill>
        <p:spPr>
          <a:prstGeom prst="rect">
            <a:avLst/>
          </a:prstGeom>
        </p:spPr>
      </p:pic>
    </p:spTree>
    <p:extLst>
      <p:ext uri="{BB962C8B-B14F-4D97-AF65-F5344CB8AC3E}">
        <p14:creationId xmlns:p14="http://schemas.microsoft.com/office/powerpoint/2010/main" val="1909362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4723A2-C354-E643-4126-20AB099EDC52}"/>
              </a:ext>
            </a:extLst>
          </p:cNvPr>
          <p:cNvSpPr>
            <a:spLocks noGrp="1"/>
          </p:cNvSpPr>
          <p:nvPr>
            <p:ph type="body" sz="quarter" idx="11"/>
          </p:nvPr>
        </p:nvSpPr>
        <p:spPr/>
        <p:txBody>
          <a:bodyPr/>
          <a:lstStyle/>
          <a:p>
            <a:r>
              <a:rPr lang="en-US" dirty="0"/>
              <a:t>Suretyship is a form of credit enhancement and is not “insurance.”</a:t>
            </a:r>
          </a:p>
          <a:p>
            <a:r>
              <a:rPr lang="en-US" dirty="0"/>
              <a:t>Suretyship involves an extension of standby credit through which the surety guarantees the principal’s performance of its contractual undertaking.</a:t>
            </a:r>
          </a:p>
          <a:p>
            <a:r>
              <a:rPr lang="en-US" dirty="0"/>
              <a:t>Suretyship is a tripartite relationship, as opposed to the direct two-party relationship of insurance.</a:t>
            </a:r>
          </a:p>
          <a:p>
            <a:r>
              <a:rPr lang="en-US" dirty="0"/>
              <a:t>Under a performance bond, the surety is responsible for assuring completion of the project upon default of the principal.</a:t>
            </a:r>
          </a:p>
          <a:p>
            <a:r>
              <a:rPr lang="en-US" dirty="0"/>
              <a:t>If the surety is forced to undertake its obligations upon default of the principal, the surety typically can seek indemnity from the principal or the separate indemnitor(s).</a:t>
            </a:r>
          </a:p>
          <a:p>
            <a:endParaRPr lang="en-US" dirty="0"/>
          </a:p>
        </p:txBody>
      </p:sp>
      <p:sp>
        <p:nvSpPr>
          <p:cNvPr id="3" name="Text Placeholder 2">
            <a:extLst>
              <a:ext uri="{FF2B5EF4-FFF2-40B4-BE49-F238E27FC236}">
                <a16:creationId xmlns:a16="http://schemas.microsoft.com/office/drawing/2014/main" id="{FD74A848-4BFE-9F07-8E41-0E7992B92267}"/>
              </a:ext>
            </a:extLst>
          </p:cNvPr>
          <p:cNvSpPr>
            <a:spLocks noGrp="1"/>
          </p:cNvSpPr>
          <p:nvPr>
            <p:ph type="body" sz="quarter" idx="10"/>
          </p:nvPr>
        </p:nvSpPr>
        <p:spPr/>
        <p:txBody>
          <a:bodyPr/>
          <a:lstStyle/>
          <a:p>
            <a:r>
              <a:rPr lang="en-US" dirty="0"/>
              <a:t>Surety v. Insurance</a:t>
            </a:r>
          </a:p>
        </p:txBody>
      </p:sp>
    </p:spTree>
    <p:extLst>
      <p:ext uri="{BB962C8B-B14F-4D97-AF65-F5344CB8AC3E}">
        <p14:creationId xmlns:p14="http://schemas.microsoft.com/office/powerpoint/2010/main" val="3616094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2B2C3D-40C7-C819-04ED-B9B77FCB398F}"/>
              </a:ext>
            </a:extLst>
          </p:cNvPr>
          <p:cNvSpPr>
            <a:spLocks noGrp="1"/>
          </p:cNvSpPr>
          <p:nvPr>
            <p:ph type="body" sz="quarter" idx="11"/>
          </p:nvPr>
        </p:nvSpPr>
        <p:spPr/>
        <p:txBody>
          <a:bodyPr/>
          <a:lstStyle/>
          <a:p>
            <a:endParaRPr lang="en-US" dirty="0"/>
          </a:p>
          <a:p>
            <a:r>
              <a:rPr lang="en-US" sz="2400" dirty="0"/>
              <a:t>Bid Bonds</a:t>
            </a:r>
          </a:p>
          <a:p>
            <a:r>
              <a:rPr lang="en-US" sz="2400" dirty="0"/>
              <a:t>Payment Bonds</a:t>
            </a:r>
          </a:p>
          <a:p>
            <a:r>
              <a:rPr lang="en-US" sz="2400" dirty="0"/>
              <a:t>Performance Bonds</a:t>
            </a:r>
          </a:p>
        </p:txBody>
      </p:sp>
      <p:sp>
        <p:nvSpPr>
          <p:cNvPr id="3" name="Text Placeholder 2">
            <a:extLst>
              <a:ext uri="{FF2B5EF4-FFF2-40B4-BE49-F238E27FC236}">
                <a16:creationId xmlns:a16="http://schemas.microsoft.com/office/drawing/2014/main" id="{0C437EE2-36C5-999B-8D05-CB56395E8288}"/>
              </a:ext>
            </a:extLst>
          </p:cNvPr>
          <p:cNvSpPr>
            <a:spLocks noGrp="1"/>
          </p:cNvSpPr>
          <p:nvPr>
            <p:ph type="body" sz="quarter" idx="10"/>
          </p:nvPr>
        </p:nvSpPr>
        <p:spPr/>
        <p:txBody>
          <a:bodyPr/>
          <a:lstStyle/>
          <a:p>
            <a:r>
              <a:rPr lang="en-US" dirty="0"/>
              <a:t>Types of Surety Bonds in Construction</a:t>
            </a:r>
          </a:p>
        </p:txBody>
      </p:sp>
    </p:spTree>
    <p:extLst>
      <p:ext uri="{BB962C8B-B14F-4D97-AF65-F5344CB8AC3E}">
        <p14:creationId xmlns:p14="http://schemas.microsoft.com/office/powerpoint/2010/main" val="4101481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8BA80F-EA58-D463-91E5-EFD569A06E9F}"/>
              </a:ext>
            </a:extLst>
          </p:cNvPr>
          <p:cNvSpPr>
            <a:spLocks noGrp="1"/>
          </p:cNvSpPr>
          <p:nvPr>
            <p:ph type="body" sz="quarter" idx="11"/>
          </p:nvPr>
        </p:nvSpPr>
        <p:spPr/>
        <p:txBody>
          <a:bodyPr/>
          <a:lstStyle/>
          <a:p>
            <a:endParaRPr lang="en-US"/>
          </a:p>
          <a:p>
            <a:r>
              <a:rPr lang="en-US" sz="2400"/>
              <a:t>A </a:t>
            </a:r>
            <a:r>
              <a:rPr lang="en-US" sz="2400" dirty="0"/>
              <a:t>performance bond guarantees satisfactory performance of all duties specified in the </a:t>
            </a:r>
            <a:r>
              <a:rPr lang="en-US" sz="2400"/>
              <a:t>contract.</a:t>
            </a:r>
          </a:p>
          <a:p>
            <a:endParaRPr lang="en-US" sz="2400" dirty="0"/>
          </a:p>
          <a:p>
            <a:r>
              <a:rPr lang="en-US" sz="2400"/>
              <a:t>Examples of subject costs to complete would include the labor for </a:t>
            </a:r>
            <a:r>
              <a:rPr lang="en-US" sz="2400" dirty="0"/>
              <a:t>all subcontractors, suppliers, and payment of materials</a:t>
            </a:r>
            <a:r>
              <a:rPr lang="en-US" sz="2400"/>
              <a:t>. </a:t>
            </a:r>
          </a:p>
          <a:p>
            <a:endParaRPr lang="en-US" sz="2400" dirty="0"/>
          </a:p>
          <a:p>
            <a:r>
              <a:rPr lang="en-US" sz="2400"/>
              <a:t>Typically, the </a:t>
            </a:r>
            <a:r>
              <a:rPr lang="en-US" sz="2400" dirty="0"/>
              <a:t>principal </a:t>
            </a:r>
            <a:r>
              <a:rPr lang="en-US" sz="2400"/>
              <a:t>will be required to secure the </a:t>
            </a:r>
            <a:r>
              <a:rPr lang="en-US" sz="2400" dirty="0"/>
              <a:t>performance bond once awarded the contract.</a:t>
            </a:r>
          </a:p>
          <a:p>
            <a:endParaRPr lang="en-US" dirty="0"/>
          </a:p>
        </p:txBody>
      </p:sp>
      <p:sp>
        <p:nvSpPr>
          <p:cNvPr id="3" name="Text Placeholder 2">
            <a:extLst>
              <a:ext uri="{FF2B5EF4-FFF2-40B4-BE49-F238E27FC236}">
                <a16:creationId xmlns:a16="http://schemas.microsoft.com/office/drawing/2014/main" id="{4A684311-B178-2634-84DC-84DF55C56C03}"/>
              </a:ext>
            </a:extLst>
          </p:cNvPr>
          <p:cNvSpPr>
            <a:spLocks noGrp="1"/>
          </p:cNvSpPr>
          <p:nvPr>
            <p:ph type="body" sz="quarter" idx="10"/>
          </p:nvPr>
        </p:nvSpPr>
        <p:spPr/>
        <p:txBody>
          <a:bodyPr/>
          <a:lstStyle/>
          <a:p>
            <a:r>
              <a:rPr lang="en-US" dirty="0"/>
              <a:t>Performance Bonds </a:t>
            </a:r>
          </a:p>
        </p:txBody>
      </p:sp>
    </p:spTree>
    <p:extLst>
      <p:ext uri="{BB962C8B-B14F-4D97-AF65-F5344CB8AC3E}">
        <p14:creationId xmlns:p14="http://schemas.microsoft.com/office/powerpoint/2010/main" val="931260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EB76A8-4132-FD77-FA86-2B545DC78DEC}"/>
              </a:ext>
            </a:extLst>
          </p:cNvPr>
          <p:cNvSpPr>
            <a:spLocks noGrp="1"/>
          </p:cNvSpPr>
          <p:nvPr>
            <p:ph type="body" sz="quarter" idx="11"/>
          </p:nvPr>
        </p:nvSpPr>
        <p:spPr/>
        <p:txBody>
          <a:bodyPr>
            <a:normAutofit lnSpcReduction="10000"/>
          </a:bodyPr>
          <a:lstStyle/>
          <a:p>
            <a:r>
              <a:rPr lang="en-US" sz="2000" dirty="0"/>
              <a:t>Payment bonds are a type of contract bond that assures satisfaction of the obligee’s payment demand in a satisfactory manner. This bond guarantees all proper claimants (suppliers, subcontractors, and laborers) have the ability to be paid should the contractor default on its obligations.</a:t>
            </a:r>
            <a:endParaRPr lang="en-US" sz="2000" dirty="0">
              <a:effectLst/>
              <a:ea typeface="Times New Roman" panose="02020603050405020304" pitchFamily="18" charset="0"/>
            </a:endParaRPr>
          </a:p>
          <a:p>
            <a:r>
              <a:rPr lang="en-US" sz="2000" dirty="0">
                <a:effectLst/>
                <a:ea typeface="Times New Roman" panose="02020603050405020304" pitchFamily="18" charset="0"/>
              </a:rPr>
              <a:t>The purpose of any payment bond, generally, is to pay for the labor and materials that have been furnished to a construction project.  With this in mind, it is reasonable to believe that categories of costs that are outside of the costs contemplated under the terms of the payment </a:t>
            </a:r>
            <a:r>
              <a:rPr lang="en-US" sz="2000" dirty="0">
                <a:ea typeface="Times New Roman" panose="02020603050405020304" pitchFamily="18" charset="0"/>
              </a:rPr>
              <a:t>b</a:t>
            </a:r>
            <a:r>
              <a:rPr lang="en-US" sz="2000" dirty="0">
                <a:effectLst/>
                <a:ea typeface="Times New Roman" panose="02020603050405020304" pitchFamily="18" charset="0"/>
              </a:rPr>
              <a:t>onds are beyond the scope of the Payment Bonds.</a:t>
            </a:r>
          </a:p>
          <a:p>
            <a:r>
              <a:rPr lang="en-US" sz="2000" dirty="0">
                <a:effectLst/>
                <a:ea typeface="Times New Roman" panose="02020603050405020304" pitchFamily="18" charset="0"/>
              </a:rPr>
              <a:t>In </a:t>
            </a:r>
            <a:r>
              <a:rPr lang="en-US" sz="2000" i="1" dirty="0">
                <a:effectLst/>
                <a:ea typeface="Times New Roman" panose="02020603050405020304" pitchFamily="18" charset="0"/>
              </a:rPr>
              <a:t>Paige Int’l</a:t>
            </a:r>
            <a:r>
              <a:rPr lang="en-US" sz="2000" dirty="0">
                <a:effectLst/>
                <a:ea typeface="Times New Roman" panose="02020603050405020304" pitchFamily="18" charset="0"/>
              </a:rPr>
              <a:t>, the U.S. District Court for the District of Columbia observed that the subject payment bond identified costs for “labor, material, or equipment” as within the scope of the bond.  </a:t>
            </a:r>
            <a:r>
              <a:rPr lang="en-US" sz="2000" i="1" dirty="0">
                <a:effectLst/>
                <a:ea typeface="Times New Roman" panose="02020603050405020304" pitchFamily="18" charset="0"/>
              </a:rPr>
              <a:t>See</a:t>
            </a:r>
            <a:r>
              <a:rPr lang="en-US" sz="2000" dirty="0">
                <a:effectLst/>
                <a:ea typeface="Times New Roman" panose="02020603050405020304" pitchFamily="18" charset="0"/>
              </a:rPr>
              <a:t> </a:t>
            </a:r>
            <a:r>
              <a:rPr lang="en-US" sz="2000" i="1" dirty="0">
                <a:effectLst/>
                <a:ea typeface="Times New Roman" panose="02020603050405020304" pitchFamily="18" charset="0"/>
              </a:rPr>
              <a:t>Paige Int’l vs. XL Specialty Insurance Co</a:t>
            </a:r>
            <a:r>
              <a:rPr lang="en-US" sz="2000" dirty="0"/>
              <a:t>., 267 F.Supp.3d 205 (D.D.C. 2017).  </a:t>
            </a:r>
            <a:r>
              <a:rPr lang="en-US" sz="2000" dirty="0">
                <a:effectLst/>
                <a:ea typeface="Times New Roman" panose="02020603050405020304" pitchFamily="18" charset="0"/>
              </a:rPr>
              <a:t>However, the court refused to extend the scope of potential recovery to a third-party’s attorneys’ fees because the bond form did not contemplate the recovery of attorneys’ fees.  </a:t>
            </a:r>
            <a:r>
              <a:rPr lang="en-US" sz="2000" i="1" dirty="0">
                <a:effectLst/>
                <a:ea typeface="Times New Roman" panose="02020603050405020304" pitchFamily="18" charset="0"/>
              </a:rPr>
              <a:t>Id.</a:t>
            </a:r>
            <a:r>
              <a:rPr lang="en-US" sz="2000" dirty="0">
                <a:effectLst/>
                <a:ea typeface="Times New Roman" panose="02020603050405020304" pitchFamily="18" charset="0"/>
              </a:rPr>
              <a:t> </a:t>
            </a:r>
            <a:endParaRPr lang="en-US" sz="2000" dirty="0"/>
          </a:p>
        </p:txBody>
      </p:sp>
      <p:sp>
        <p:nvSpPr>
          <p:cNvPr id="3" name="Text Placeholder 2">
            <a:extLst>
              <a:ext uri="{FF2B5EF4-FFF2-40B4-BE49-F238E27FC236}">
                <a16:creationId xmlns:a16="http://schemas.microsoft.com/office/drawing/2014/main" id="{6649D162-FC0A-C4DF-5061-95BA562EB3AB}"/>
              </a:ext>
            </a:extLst>
          </p:cNvPr>
          <p:cNvSpPr>
            <a:spLocks noGrp="1"/>
          </p:cNvSpPr>
          <p:nvPr>
            <p:ph type="body" sz="quarter" idx="10"/>
          </p:nvPr>
        </p:nvSpPr>
        <p:spPr/>
        <p:txBody>
          <a:bodyPr/>
          <a:lstStyle/>
          <a:p>
            <a:r>
              <a:rPr lang="en-US" dirty="0"/>
              <a:t>Payment Bonds </a:t>
            </a:r>
          </a:p>
        </p:txBody>
      </p:sp>
    </p:spTree>
    <p:extLst>
      <p:ext uri="{BB962C8B-B14F-4D97-AF65-F5344CB8AC3E}">
        <p14:creationId xmlns:p14="http://schemas.microsoft.com/office/powerpoint/2010/main" val="1607770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2EE441-90F0-5890-6CBF-EC3AD682019A}"/>
              </a:ext>
            </a:extLst>
          </p:cNvPr>
          <p:cNvSpPr>
            <a:spLocks noGrp="1"/>
          </p:cNvSpPr>
          <p:nvPr>
            <p:ph type="body" sz="quarter" idx="11"/>
          </p:nvPr>
        </p:nvSpPr>
        <p:spPr/>
        <p:txBody>
          <a:bodyPr>
            <a:normAutofit/>
          </a:bodyPr>
          <a:lstStyle/>
          <a:p>
            <a:r>
              <a:rPr lang="en-US" dirty="0"/>
              <a:t>Overview of the Miller Act  (</a:t>
            </a:r>
            <a:r>
              <a:rPr lang="en-US" dirty="0">
                <a:effectLst/>
                <a:ea typeface="Times New Roman" panose="02020603050405020304" pitchFamily="18" charset="0"/>
              </a:rPr>
              <a:t>40 U.S.C. §§ </a:t>
            </a:r>
            <a:r>
              <a:rPr lang="en-US" spc="-20" dirty="0">
                <a:effectLst/>
                <a:ea typeface="Times New Roman" panose="02020603050405020304" pitchFamily="18" charset="0"/>
              </a:rPr>
              <a:t>3131-3134)</a:t>
            </a:r>
            <a:endParaRPr lang="en-US" dirty="0"/>
          </a:p>
          <a:p>
            <a:r>
              <a:rPr lang="en-US" dirty="0"/>
              <a:t>In an April 2021 decision, the Eastern District of VA held that </a:t>
            </a:r>
            <a:r>
              <a:rPr lang="en-US" b="1" dirty="0"/>
              <a:t>pure supervisory work </a:t>
            </a:r>
            <a:r>
              <a:rPr lang="en-US" dirty="0"/>
              <a:t>is not considered “labor” as defined by the Miller Act.</a:t>
            </a:r>
          </a:p>
          <a:p>
            <a:pPr lvl="1"/>
            <a:r>
              <a:rPr lang="en-US" dirty="0"/>
              <a:t>Takeaway: The decision limits the scope of what services can be considered within the purview of coverage.</a:t>
            </a:r>
          </a:p>
          <a:p>
            <a:r>
              <a:rPr lang="en-US" dirty="0">
                <a:sym typeface="Wingdings" panose="05000000000000000000" pitchFamily="2" charset="2"/>
              </a:rPr>
              <a:t>Timing of the Notice of a Claim under the Miller Act:</a:t>
            </a:r>
          </a:p>
          <a:p>
            <a:pPr lvl="1"/>
            <a:r>
              <a:rPr lang="en-US" dirty="0">
                <a:sym typeface="Wingdings" panose="05000000000000000000" pitchFamily="2" charset="2"/>
              </a:rPr>
              <a:t>In </a:t>
            </a:r>
            <a:r>
              <a:rPr lang="en-US" i="1" dirty="0"/>
              <a:t>A&amp;C Construction &amp; Installation Co., v. Zurich American Insurance Co.,</a:t>
            </a:r>
            <a:r>
              <a:rPr lang="en-US" dirty="0">
                <a:sym typeface="Wingdings" panose="05000000000000000000" pitchFamily="2" charset="2"/>
              </a:rPr>
              <a:t> the Seventh Circuit found that a notice issued in August 2016 was far to in advance of the last date of work (Feb. 28, 2017) to satisfy the Act’s notice requirements. </a:t>
            </a:r>
          </a:p>
          <a:p>
            <a:r>
              <a:rPr lang="en-US" dirty="0"/>
              <a:t>Congress amended the Transportation Infrastructure Finance and Innovation Act (“TIFIA”) in 2021 </a:t>
            </a:r>
            <a:r>
              <a:rPr lang="en-US" dirty="0">
                <a:sym typeface="Wingdings" panose="05000000000000000000" pitchFamily="2" charset="2"/>
              </a:rPr>
              <a:t>requiring a Gov’t review to determine it the underlying project </a:t>
            </a:r>
            <a:r>
              <a:rPr lang="en-US" dirty="0"/>
              <a:t>should be subject to the Miller Act </a:t>
            </a:r>
          </a:p>
          <a:p>
            <a:pPr lvl="1"/>
            <a:r>
              <a:rPr lang="en-US" dirty="0"/>
              <a:t>(TIFIA typically finds P3 projects)</a:t>
            </a:r>
          </a:p>
          <a:p>
            <a:r>
              <a:rPr lang="en-US" dirty="0"/>
              <a:t>Payment is not a defense to a subcontractor claim on a Miller Act bond</a:t>
            </a:r>
          </a:p>
          <a:p>
            <a:endParaRPr lang="en-US" dirty="0"/>
          </a:p>
          <a:p>
            <a:endParaRPr lang="en-US" dirty="0"/>
          </a:p>
        </p:txBody>
      </p:sp>
      <p:sp>
        <p:nvSpPr>
          <p:cNvPr id="3" name="Text Placeholder 2">
            <a:extLst>
              <a:ext uri="{FF2B5EF4-FFF2-40B4-BE49-F238E27FC236}">
                <a16:creationId xmlns:a16="http://schemas.microsoft.com/office/drawing/2014/main" id="{DA55B7E9-2606-99AA-4161-05EF7DFB4B31}"/>
              </a:ext>
            </a:extLst>
          </p:cNvPr>
          <p:cNvSpPr>
            <a:spLocks noGrp="1"/>
          </p:cNvSpPr>
          <p:nvPr>
            <p:ph type="body" sz="quarter" idx="10"/>
          </p:nvPr>
        </p:nvSpPr>
        <p:spPr/>
        <p:txBody>
          <a:bodyPr/>
          <a:lstStyle/>
          <a:p>
            <a:r>
              <a:rPr lang="en-US" dirty="0"/>
              <a:t>The Miller Act</a:t>
            </a:r>
          </a:p>
        </p:txBody>
      </p:sp>
    </p:spTree>
    <p:extLst>
      <p:ext uri="{BB962C8B-B14F-4D97-AF65-F5344CB8AC3E}">
        <p14:creationId xmlns:p14="http://schemas.microsoft.com/office/powerpoint/2010/main" val="536290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7AB30A-1A14-204E-0AE8-7BB3A101B590}"/>
              </a:ext>
            </a:extLst>
          </p:cNvPr>
          <p:cNvSpPr>
            <a:spLocks noGrp="1"/>
          </p:cNvSpPr>
          <p:nvPr>
            <p:ph type="body" sz="quarter" idx="11"/>
          </p:nvPr>
        </p:nvSpPr>
        <p:spPr/>
        <p:txBody>
          <a:bodyPr>
            <a:normAutofit/>
          </a:bodyPr>
          <a:lstStyle/>
          <a:p>
            <a:pPr marL="0" indent="0" algn="ctr">
              <a:buNone/>
            </a:pPr>
            <a:endParaRPr lang="en-US" sz="4000" b="1" dirty="0">
              <a:solidFill>
                <a:srgbClr val="2A347A"/>
              </a:solidFill>
              <a:latin typeface="Georgia" panose="02040502050405020303" pitchFamily="18" charset="0"/>
            </a:endParaRPr>
          </a:p>
          <a:p>
            <a:pPr marL="0" indent="0" algn="ctr">
              <a:buNone/>
            </a:pPr>
            <a:endParaRPr lang="en-US" sz="4000" b="1" dirty="0">
              <a:solidFill>
                <a:srgbClr val="2A347A"/>
              </a:solidFill>
              <a:latin typeface="Georgia" panose="02040502050405020303" pitchFamily="18" charset="0"/>
            </a:endParaRPr>
          </a:p>
          <a:p>
            <a:pPr marL="0" indent="0" algn="ctr">
              <a:buNone/>
            </a:pPr>
            <a:r>
              <a:rPr lang="en-US" sz="4000" b="1" dirty="0">
                <a:solidFill>
                  <a:srgbClr val="2A347A"/>
                </a:solidFill>
                <a:latin typeface="Georgia" panose="02040502050405020303" pitchFamily="18" charset="0"/>
              </a:rPr>
              <a:t>Bona Fide Office</a:t>
            </a:r>
          </a:p>
          <a:p>
            <a:pPr marL="0" indent="0" algn="ctr">
              <a:buNone/>
            </a:pPr>
            <a:r>
              <a:rPr lang="en-US" sz="4000" b="1" dirty="0">
                <a:solidFill>
                  <a:srgbClr val="2A347A"/>
                </a:solidFill>
                <a:latin typeface="Georgia" panose="02040502050405020303" pitchFamily="18" charset="0"/>
              </a:rPr>
              <a:t>Recent Rule Changes</a:t>
            </a:r>
          </a:p>
        </p:txBody>
      </p:sp>
    </p:spTree>
    <p:extLst>
      <p:ext uri="{BB962C8B-B14F-4D97-AF65-F5344CB8AC3E}">
        <p14:creationId xmlns:p14="http://schemas.microsoft.com/office/powerpoint/2010/main" val="2705058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B4ED62-A203-095B-F092-6594DFE7FB25}"/>
              </a:ext>
            </a:extLst>
          </p:cNvPr>
          <p:cNvSpPr>
            <a:spLocks noGrp="1"/>
          </p:cNvSpPr>
          <p:nvPr>
            <p:ph type="body" sz="quarter" idx="11"/>
          </p:nvPr>
        </p:nvSpPr>
        <p:spPr/>
        <p:txBody>
          <a:bodyPr/>
          <a:lstStyle/>
          <a:p>
            <a:r>
              <a:rPr lang="en-US" dirty="0"/>
              <a:t>In its Final Rule, the SBA yet again took on issues related to Bona Fide Office (BFO) requirements for 8(a) construction contracts. </a:t>
            </a:r>
          </a:p>
          <a:p>
            <a:r>
              <a:rPr lang="en-US" dirty="0"/>
              <a:t>The Small Business Act requires that to the "maximum extent practicable" 8(a) construction contracts "shall be awarded within the county or State where the work is to be performed." </a:t>
            </a:r>
          </a:p>
          <a:p>
            <a:r>
              <a:rPr lang="en-US" dirty="0"/>
              <a:t>SBA has made several changes to the BFO requirements over the past several years. </a:t>
            </a:r>
          </a:p>
          <a:p>
            <a:r>
              <a:rPr lang="en-US" dirty="0"/>
              <a:t>This included a temporary moratorium on application of the rule during the pandemic, which runs through Sept. 30, 2023.</a:t>
            </a:r>
          </a:p>
          <a:p>
            <a:r>
              <a:rPr lang="en-US" dirty="0"/>
              <a:t>The Final Rule made several additional changes to the rule. </a:t>
            </a:r>
          </a:p>
          <a:p>
            <a:endParaRPr lang="en-US" dirty="0"/>
          </a:p>
        </p:txBody>
      </p:sp>
      <p:sp>
        <p:nvSpPr>
          <p:cNvPr id="3" name="Text Placeholder 2">
            <a:extLst>
              <a:ext uri="{FF2B5EF4-FFF2-40B4-BE49-F238E27FC236}">
                <a16:creationId xmlns:a16="http://schemas.microsoft.com/office/drawing/2014/main" id="{E36C20B0-725D-F22D-3F3A-95E62B17FF3B}"/>
              </a:ext>
            </a:extLst>
          </p:cNvPr>
          <p:cNvSpPr>
            <a:spLocks noGrp="1"/>
          </p:cNvSpPr>
          <p:nvPr>
            <p:ph type="body" sz="quarter" idx="10"/>
          </p:nvPr>
        </p:nvSpPr>
        <p:spPr/>
        <p:txBody>
          <a:bodyPr/>
          <a:lstStyle/>
          <a:p>
            <a:r>
              <a:rPr lang="en-US" dirty="0"/>
              <a:t>Bona Fide Office (BFO)</a:t>
            </a:r>
          </a:p>
        </p:txBody>
      </p:sp>
    </p:spTree>
    <p:extLst>
      <p:ext uri="{BB962C8B-B14F-4D97-AF65-F5344CB8AC3E}">
        <p14:creationId xmlns:p14="http://schemas.microsoft.com/office/powerpoint/2010/main" val="1920981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F8433E-93B4-FB61-942F-B8455048CDCE}"/>
              </a:ext>
            </a:extLst>
          </p:cNvPr>
          <p:cNvSpPr>
            <a:spLocks noGrp="1"/>
          </p:cNvSpPr>
          <p:nvPr>
            <p:ph type="body" sz="quarter" idx="11"/>
          </p:nvPr>
        </p:nvSpPr>
        <p:spPr/>
        <p:txBody>
          <a:bodyPr>
            <a:normAutofit/>
          </a:bodyPr>
          <a:lstStyle/>
          <a:p>
            <a:r>
              <a:rPr lang="en-US" dirty="0"/>
              <a:t>SBA’s Final Rule provides:</a:t>
            </a:r>
          </a:p>
          <a:p>
            <a:pPr lvl="1"/>
            <a:r>
              <a:rPr lang="en-US" dirty="0"/>
              <a:t>A participant will be eligible for 8(a) contracts throughout the entire state where it has a BFO.</a:t>
            </a:r>
          </a:p>
          <a:p>
            <a:pPr lvl="1"/>
            <a:r>
              <a:rPr lang="en-US" dirty="0"/>
              <a:t>If a participant is currently performing an 8(a) construction contract in a state, it will be deemed to have established a BFO in that state. </a:t>
            </a:r>
          </a:p>
          <a:p>
            <a:pPr lvl="1"/>
            <a:r>
              <a:rPr lang="en-US" dirty="0"/>
              <a:t>The foregoing does not also allow the participant to use an existing contract to establish it has a BFO in a contiguous state.</a:t>
            </a:r>
          </a:p>
          <a:p>
            <a:pPr lvl="1"/>
            <a:r>
              <a:rPr lang="en-US" dirty="0"/>
              <a:t>A full-time employee in a "home office" would meet the BFO requirement, and that employee need not be a "resident" of that state.</a:t>
            </a:r>
          </a:p>
          <a:p>
            <a:pPr lvl="1"/>
            <a:r>
              <a:rPr lang="en-US" dirty="0"/>
              <a:t>A participant may use one or more employees in a geographic area (i.e., it could rotate employees through).</a:t>
            </a:r>
          </a:p>
          <a:p>
            <a:pPr lvl="1"/>
            <a:r>
              <a:rPr lang="en-US" dirty="0"/>
              <a:t>For a single award 8(a) construction contract requiring work in multiple locations, the BFO must be in the place where the majority of work is to be performed; for multiple award 8(a) construction contracts, the BFO can be in "any location" where work is to be performed.</a:t>
            </a:r>
          </a:p>
          <a:p>
            <a:endParaRPr lang="en-US" dirty="0"/>
          </a:p>
        </p:txBody>
      </p:sp>
      <p:sp>
        <p:nvSpPr>
          <p:cNvPr id="3" name="Text Placeholder 2">
            <a:extLst>
              <a:ext uri="{FF2B5EF4-FFF2-40B4-BE49-F238E27FC236}">
                <a16:creationId xmlns:a16="http://schemas.microsoft.com/office/drawing/2014/main" id="{8A40BFAF-94CE-F72B-3770-4E35F123B7AA}"/>
              </a:ext>
            </a:extLst>
          </p:cNvPr>
          <p:cNvSpPr>
            <a:spLocks noGrp="1"/>
          </p:cNvSpPr>
          <p:nvPr>
            <p:ph type="body" sz="quarter" idx="10"/>
          </p:nvPr>
        </p:nvSpPr>
        <p:spPr/>
        <p:txBody>
          <a:bodyPr/>
          <a:lstStyle/>
          <a:p>
            <a:r>
              <a:rPr lang="en-US" dirty="0"/>
              <a:t>Bona Fide Office</a:t>
            </a:r>
          </a:p>
        </p:txBody>
      </p:sp>
    </p:spTree>
    <p:extLst>
      <p:ext uri="{BB962C8B-B14F-4D97-AF65-F5344CB8AC3E}">
        <p14:creationId xmlns:p14="http://schemas.microsoft.com/office/powerpoint/2010/main" val="3470060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7AB30A-1A14-204E-0AE8-7BB3A101B590}"/>
              </a:ext>
            </a:extLst>
          </p:cNvPr>
          <p:cNvSpPr>
            <a:spLocks noGrp="1"/>
          </p:cNvSpPr>
          <p:nvPr>
            <p:ph type="body" sz="quarter" idx="11"/>
          </p:nvPr>
        </p:nvSpPr>
        <p:spPr/>
        <p:txBody>
          <a:bodyPr>
            <a:normAutofit/>
          </a:bodyPr>
          <a:lstStyle/>
          <a:p>
            <a:pPr marL="0" indent="0" algn="ctr">
              <a:buNone/>
            </a:pPr>
            <a:endParaRPr lang="en-US" sz="4000" b="1" dirty="0">
              <a:solidFill>
                <a:srgbClr val="2A347A"/>
              </a:solidFill>
              <a:latin typeface="Georgia" panose="02040502050405020303" pitchFamily="18" charset="0"/>
            </a:endParaRPr>
          </a:p>
          <a:p>
            <a:pPr marL="0" indent="0" algn="ctr">
              <a:buNone/>
            </a:pPr>
            <a:endParaRPr lang="en-US" sz="4000" b="1" dirty="0">
              <a:solidFill>
                <a:srgbClr val="2A347A"/>
              </a:solidFill>
              <a:latin typeface="Georgia" panose="02040502050405020303" pitchFamily="18" charset="0"/>
            </a:endParaRPr>
          </a:p>
          <a:p>
            <a:pPr marL="0" indent="0" algn="ctr">
              <a:buNone/>
            </a:pPr>
            <a:r>
              <a:rPr lang="en-US" sz="4000" b="1" dirty="0">
                <a:solidFill>
                  <a:srgbClr val="2A347A"/>
                </a:solidFill>
                <a:latin typeface="Georgia" panose="02040502050405020303" pitchFamily="18" charset="0"/>
              </a:rPr>
              <a:t>Claims Happen</a:t>
            </a:r>
          </a:p>
        </p:txBody>
      </p:sp>
    </p:spTree>
    <p:extLst>
      <p:ext uri="{BB962C8B-B14F-4D97-AF65-F5344CB8AC3E}">
        <p14:creationId xmlns:p14="http://schemas.microsoft.com/office/powerpoint/2010/main" val="1684530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5936BD-C63B-DB3F-3D61-100663D5543C}"/>
              </a:ext>
            </a:extLst>
          </p:cNvPr>
          <p:cNvSpPr>
            <a:spLocks noGrp="1"/>
          </p:cNvSpPr>
          <p:nvPr>
            <p:ph type="body" sz="quarter" idx="11"/>
          </p:nvPr>
        </p:nvSpPr>
        <p:spPr/>
        <p:txBody>
          <a:bodyPr>
            <a:normAutofit fontScale="92500" lnSpcReduction="20000"/>
          </a:bodyPr>
          <a:lstStyle/>
          <a:p>
            <a:endParaRPr lang="en-US" altLang="en-US" dirty="0"/>
          </a:p>
          <a:p>
            <a:r>
              <a:rPr lang="en-US" altLang="en-US" sz="2400" dirty="0"/>
              <a:t>Types of Potential Construction Claims</a:t>
            </a:r>
          </a:p>
          <a:p>
            <a:pPr lvl="1"/>
            <a:endParaRPr lang="en-US" altLang="en-US" sz="2400" dirty="0"/>
          </a:p>
          <a:p>
            <a:pPr lvl="2"/>
            <a:r>
              <a:rPr lang="en-US" altLang="en-US" sz="2400" dirty="0"/>
              <a:t>Improper Termination/Suspension</a:t>
            </a:r>
          </a:p>
          <a:p>
            <a:pPr lvl="2"/>
            <a:endParaRPr lang="en-US" altLang="en-US" sz="2400" dirty="0"/>
          </a:p>
          <a:p>
            <a:pPr lvl="2"/>
            <a:r>
              <a:rPr lang="en-US" altLang="en-US" sz="2400" dirty="0"/>
              <a:t>Delay/Extended Performance Claims</a:t>
            </a:r>
          </a:p>
          <a:p>
            <a:pPr lvl="3"/>
            <a:r>
              <a:rPr lang="en-US" altLang="en-US" sz="2200"/>
              <a:t>Force majeure</a:t>
            </a:r>
          </a:p>
          <a:p>
            <a:pPr lvl="3"/>
            <a:r>
              <a:rPr lang="en-US" altLang="en-US" sz="2200"/>
              <a:t>No damage for delay clauses</a:t>
            </a:r>
            <a:endParaRPr lang="en-US" altLang="en-US" sz="2200" dirty="0"/>
          </a:p>
          <a:p>
            <a:pPr lvl="1"/>
            <a:endParaRPr lang="en-US" altLang="en-US" sz="2400" dirty="0"/>
          </a:p>
          <a:p>
            <a:pPr lvl="2"/>
            <a:r>
              <a:rPr lang="en-US" altLang="en-US" sz="2400" dirty="0"/>
              <a:t>Acceleration Costs</a:t>
            </a:r>
          </a:p>
          <a:p>
            <a:pPr lvl="1"/>
            <a:endParaRPr lang="en-US" altLang="en-US" sz="2400" dirty="0"/>
          </a:p>
          <a:p>
            <a:pPr lvl="2"/>
            <a:r>
              <a:rPr lang="en-US" altLang="en-US" sz="2400" dirty="0"/>
              <a:t>Direct/Added Costs</a:t>
            </a:r>
          </a:p>
          <a:p>
            <a:pPr lvl="3"/>
            <a:r>
              <a:rPr lang="en-US" altLang="en-US" sz="2400" dirty="0"/>
              <a:t>Price escalation</a:t>
            </a:r>
            <a:r>
              <a:rPr lang="en-US" altLang="en-US" sz="2400"/>
              <a:t>/inflation – price adjustment clause?</a:t>
            </a:r>
            <a:endParaRPr lang="en-US" altLang="en-US" sz="2400" dirty="0"/>
          </a:p>
          <a:p>
            <a:pPr marL="914136" lvl="2" indent="0">
              <a:buNone/>
            </a:pPr>
            <a:endParaRPr lang="en-US" altLang="en-US" sz="2400" dirty="0"/>
          </a:p>
          <a:p>
            <a:pPr lvl="2"/>
            <a:r>
              <a:rPr lang="en-US" altLang="en-US" sz="2400" dirty="0"/>
              <a:t>Differing Site Conditions Claim</a:t>
            </a:r>
          </a:p>
          <a:p>
            <a:pPr lvl="1"/>
            <a:endParaRPr lang="en-US" altLang="en-US" dirty="0"/>
          </a:p>
          <a:p>
            <a:pPr marL="0" indent="0">
              <a:buNone/>
            </a:pPr>
            <a:endParaRPr lang="en-US" altLang="en-US" sz="2400" dirty="0"/>
          </a:p>
          <a:p>
            <a:pPr marL="0" indent="0">
              <a:buNone/>
            </a:pPr>
            <a:endParaRPr lang="en-US" dirty="0"/>
          </a:p>
        </p:txBody>
      </p:sp>
      <p:sp>
        <p:nvSpPr>
          <p:cNvPr id="3" name="Text Placeholder 2">
            <a:extLst>
              <a:ext uri="{FF2B5EF4-FFF2-40B4-BE49-F238E27FC236}">
                <a16:creationId xmlns:a16="http://schemas.microsoft.com/office/drawing/2014/main" id="{E582FE09-A2C0-B307-58A6-BFAE5D93451C}"/>
              </a:ext>
            </a:extLst>
          </p:cNvPr>
          <p:cNvSpPr>
            <a:spLocks noGrp="1"/>
          </p:cNvSpPr>
          <p:nvPr>
            <p:ph type="body" sz="quarter" idx="10"/>
          </p:nvPr>
        </p:nvSpPr>
        <p:spPr/>
        <p:txBody>
          <a:bodyPr>
            <a:normAutofit/>
          </a:bodyPr>
          <a:lstStyle/>
          <a:p>
            <a:r>
              <a:rPr lang="en-US" dirty="0"/>
              <a:t>Claims and Disputes</a:t>
            </a:r>
          </a:p>
        </p:txBody>
      </p:sp>
    </p:spTree>
    <p:extLst>
      <p:ext uri="{BB962C8B-B14F-4D97-AF65-F5344CB8AC3E}">
        <p14:creationId xmlns:p14="http://schemas.microsoft.com/office/powerpoint/2010/main" val="2832383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86F6E1-3189-6DB7-C77E-483A7D463035}"/>
              </a:ext>
            </a:extLst>
          </p:cNvPr>
          <p:cNvSpPr>
            <a:spLocks noGrp="1"/>
          </p:cNvSpPr>
          <p:nvPr>
            <p:ph type="body" sz="quarter" idx="12"/>
          </p:nvPr>
        </p:nvSpPr>
        <p:spPr/>
        <p:txBody>
          <a:bodyPr>
            <a:normAutofit/>
          </a:bodyPr>
          <a:lstStyle/>
          <a:p>
            <a:r>
              <a:rPr lang="en-US" dirty="0"/>
              <a:t>Gregory Koger</a:t>
            </a:r>
          </a:p>
        </p:txBody>
      </p:sp>
      <p:sp>
        <p:nvSpPr>
          <p:cNvPr id="3" name="Text Placeholder 2">
            <a:extLst>
              <a:ext uri="{FF2B5EF4-FFF2-40B4-BE49-F238E27FC236}">
                <a16:creationId xmlns:a16="http://schemas.microsoft.com/office/drawing/2014/main" id="{51F94124-F2BA-7120-4864-8E22483E3042}"/>
              </a:ext>
            </a:extLst>
          </p:cNvPr>
          <p:cNvSpPr>
            <a:spLocks noGrp="1"/>
          </p:cNvSpPr>
          <p:nvPr>
            <p:ph type="body" sz="quarter" idx="13"/>
          </p:nvPr>
        </p:nvSpPr>
        <p:spPr/>
        <p:txBody>
          <a:bodyPr/>
          <a:lstStyle/>
          <a:p>
            <a:r>
              <a:rPr lang="en-US" dirty="0"/>
              <a:t>Partner</a:t>
            </a:r>
          </a:p>
        </p:txBody>
      </p:sp>
      <p:sp>
        <p:nvSpPr>
          <p:cNvPr id="4" name="Text Placeholder 3">
            <a:extLst>
              <a:ext uri="{FF2B5EF4-FFF2-40B4-BE49-F238E27FC236}">
                <a16:creationId xmlns:a16="http://schemas.microsoft.com/office/drawing/2014/main" id="{BE47EE8B-4008-5D48-8417-02C119437B5C}"/>
              </a:ext>
            </a:extLst>
          </p:cNvPr>
          <p:cNvSpPr>
            <a:spLocks noGrp="1"/>
          </p:cNvSpPr>
          <p:nvPr>
            <p:ph type="body" sz="quarter" idx="14"/>
          </p:nvPr>
        </p:nvSpPr>
        <p:spPr/>
        <p:txBody>
          <a:bodyPr/>
          <a:lstStyle/>
          <a:p>
            <a:r>
              <a:rPr lang="en-US" dirty="0"/>
              <a:t>Holland &amp; Knight LLP</a:t>
            </a:r>
          </a:p>
        </p:txBody>
      </p:sp>
      <p:pic>
        <p:nvPicPr>
          <p:cNvPr id="1026" name="Picture 2" descr="Gregory H. Koger">
            <a:extLst>
              <a:ext uri="{FF2B5EF4-FFF2-40B4-BE49-F238E27FC236}">
                <a16:creationId xmlns:a16="http://schemas.microsoft.com/office/drawing/2014/main" id="{B96C01DE-80C1-0440-AFE4-BB15C45CBC1E}"/>
              </a:ext>
            </a:extLst>
          </p:cNvPr>
          <p:cNvPicPr>
            <a:picLocks noGrp="1" noChangeAspect="1" noChangeArrowheads="1"/>
          </p:cNvPicPr>
          <p:nvPr>
            <p:ph type="pic" sz="quarter" idx="15"/>
          </p:nvPr>
        </p:nvPicPr>
        <p:blipFill>
          <a:blip r:embed="rId3">
            <a:extLst>
              <a:ext uri="{28A0092B-C50C-407E-A947-70E740481C1C}">
                <a14:useLocalDpi xmlns:a14="http://schemas.microsoft.com/office/drawing/2010/main" val="0"/>
              </a:ext>
            </a:extLst>
          </a:blip>
          <a:srcRect l="3391" r="339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438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5936BD-C63B-DB3F-3D61-100663D5543C}"/>
              </a:ext>
            </a:extLst>
          </p:cNvPr>
          <p:cNvSpPr>
            <a:spLocks noGrp="1"/>
          </p:cNvSpPr>
          <p:nvPr>
            <p:ph type="body" sz="quarter" idx="11"/>
          </p:nvPr>
        </p:nvSpPr>
        <p:spPr/>
        <p:txBody>
          <a:bodyPr>
            <a:normAutofit/>
          </a:bodyPr>
          <a:lstStyle/>
          <a:p>
            <a:endParaRPr lang="en-US" altLang="en-US" dirty="0"/>
          </a:p>
          <a:p>
            <a:r>
              <a:rPr lang="en-US" altLang="en-US" sz="2400" dirty="0"/>
              <a:t>Claims seeking additional costs from the Government on federal projects generally governed by the Contract Disputes Act (CDA)</a:t>
            </a:r>
          </a:p>
          <a:p>
            <a:pPr marL="0" indent="0">
              <a:buNone/>
            </a:pPr>
            <a:endParaRPr lang="en-US" altLang="en-US" sz="2400" dirty="0"/>
          </a:p>
          <a:p>
            <a:r>
              <a:rPr lang="en-US" altLang="en-US" sz="2400" dirty="0"/>
              <a:t>Submission to Contractor Officer</a:t>
            </a:r>
          </a:p>
          <a:p>
            <a:pPr lvl="2"/>
            <a:r>
              <a:rPr lang="en-US" altLang="en-US" sz="2400" dirty="0"/>
              <a:t>Request for Equitable Adjustment</a:t>
            </a:r>
          </a:p>
          <a:p>
            <a:pPr lvl="2"/>
            <a:r>
              <a:rPr lang="en-US" altLang="en-US" sz="2400" dirty="0"/>
              <a:t>Certified Request for Costs</a:t>
            </a:r>
          </a:p>
          <a:p>
            <a:pPr lvl="4"/>
            <a:r>
              <a:rPr lang="en-US" altLang="en-US" sz="2400" dirty="0">
                <a:latin typeface="Montserrat" panose="00000500000000000000" pitchFamily="2" charset="0"/>
              </a:rPr>
              <a:t>Contract Disputes Act (CDA)</a:t>
            </a:r>
          </a:p>
          <a:p>
            <a:pPr lvl="4"/>
            <a:r>
              <a:rPr lang="en-US" altLang="en-US" sz="2400" dirty="0">
                <a:latin typeface="Montserrat" panose="00000500000000000000" pitchFamily="2" charset="0"/>
              </a:rPr>
              <a:t>Truth in Negotiations Act (TINA)</a:t>
            </a:r>
          </a:p>
          <a:p>
            <a:pPr marL="1828272" lvl="4" indent="0">
              <a:buNone/>
            </a:pPr>
            <a:endParaRPr lang="en-US" altLang="en-US" sz="2000" dirty="0">
              <a:latin typeface="Montserrat" panose="00000500000000000000" pitchFamily="2" charset="0"/>
            </a:endParaRPr>
          </a:p>
          <a:p>
            <a:endParaRPr lang="en-US" dirty="0"/>
          </a:p>
        </p:txBody>
      </p:sp>
      <p:sp>
        <p:nvSpPr>
          <p:cNvPr id="3" name="Text Placeholder 2">
            <a:extLst>
              <a:ext uri="{FF2B5EF4-FFF2-40B4-BE49-F238E27FC236}">
                <a16:creationId xmlns:a16="http://schemas.microsoft.com/office/drawing/2014/main" id="{E582FE09-A2C0-B307-58A6-BFAE5D93451C}"/>
              </a:ext>
            </a:extLst>
          </p:cNvPr>
          <p:cNvSpPr>
            <a:spLocks noGrp="1"/>
          </p:cNvSpPr>
          <p:nvPr>
            <p:ph type="body" sz="quarter" idx="10"/>
          </p:nvPr>
        </p:nvSpPr>
        <p:spPr/>
        <p:txBody>
          <a:bodyPr>
            <a:normAutofit/>
          </a:bodyPr>
          <a:lstStyle/>
          <a:p>
            <a:r>
              <a:rPr lang="en-US" dirty="0"/>
              <a:t>Claims and Disputes</a:t>
            </a:r>
          </a:p>
        </p:txBody>
      </p:sp>
    </p:spTree>
    <p:extLst>
      <p:ext uri="{BB962C8B-B14F-4D97-AF65-F5344CB8AC3E}">
        <p14:creationId xmlns:p14="http://schemas.microsoft.com/office/powerpoint/2010/main" val="4045071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5936BD-C63B-DB3F-3D61-100663D5543C}"/>
              </a:ext>
            </a:extLst>
          </p:cNvPr>
          <p:cNvSpPr>
            <a:spLocks noGrp="1"/>
          </p:cNvSpPr>
          <p:nvPr>
            <p:ph type="body" sz="quarter" idx="11"/>
          </p:nvPr>
        </p:nvSpPr>
        <p:spPr/>
        <p:txBody>
          <a:bodyPr/>
          <a:lstStyle/>
          <a:p>
            <a:endParaRPr lang="en-US" altLang="en-US" dirty="0"/>
          </a:p>
          <a:p>
            <a:r>
              <a:rPr lang="en-US" altLang="en-US" sz="2400" dirty="0">
                <a:latin typeface="Montserrat" panose="00000500000000000000" pitchFamily="2" charset="0"/>
              </a:rPr>
              <a:t>CO Final Decision Requirement for Certified Claim</a:t>
            </a:r>
          </a:p>
          <a:p>
            <a:pPr lvl="4"/>
            <a:r>
              <a:rPr lang="en-US" altLang="en-US" sz="2400" dirty="0">
                <a:latin typeface="Montserrat" panose="00000500000000000000" pitchFamily="2" charset="0"/>
              </a:rPr>
              <a:t>Formal Decision – 60 days or “reasonable time”</a:t>
            </a:r>
          </a:p>
          <a:p>
            <a:pPr lvl="4"/>
            <a:r>
              <a:rPr lang="en-US" altLang="en-US" sz="2400" dirty="0">
                <a:latin typeface="Montserrat" panose="00000500000000000000" pitchFamily="2" charset="0"/>
              </a:rPr>
              <a:t>Deemed Denial</a:t>
            </a:r>
          </a:p>
          <a:p>
            <a:pPr marL="0" indent="0">
              <a:buNone/>
            </a:pPr>
            <a:endParaRPr lang="en-US" altLang="en-US" sz="2400" dirty="0">
              <a:latin typeface="Montserrat" panose="00000500000000000000" pitchFamily="2" charset="0"/>
            </a:endParaRPr>
          </a:p>
          <a:p>
            <a:r>
              <a:rPr lang="en-US" altLang="en-US" sz="2400" dirty="0">
                <a:latin typeface="Montserrat" panose="00000500000000000000" pitchFamily="2" charset="0"/>
              </a:rPr>
              <a:t>Appeal a Denial</a:t>
            </a:r>
            <a:endParaRPr lang="en-US" altLang="en-US" sz="2400" dirty="0"/>
          </a:p>
          <a:p>
            <a:pPr lvl="1"/>
            <a:r>
              <a:rPr lang="en-US" altLang="en-US" sz="2400" dirty="0"/>
              <a:t>Boards of Contract Appeal (90 Days)</a:t>
            </a:r>
          </a:p>
          <a:p>
            <a:pPr lvl="1"/>
            <a:r>
              <a:rPr lang="en-US" altLang="en-US" sz="2400" dirty="0"/>
              <a:t>Court of Federal Claims (1 Year)</a:t>
            </a:r>
          </a:p>
          <a:p>
            <a:pPr marL="0" indent="0">
              <a:buNone/>
            </a:pPr>
            <a:endParaRPr lang="en-US" sz="2000" b="0" i="0" dirty="0">
              <a:solidFill>
                <a:srgbClr val="000000"/>
              </a:solidFill>
              <a:effectLst/>
              <a:latin typeface="Montserrat" panose="00000500000000000000" pitchFamily="2" charset="0"/>
            </a:endParaRPr>
          </a:p>
          <a:p>
            <a:endParaRPr lang="en-US" dirty="0"/>
          </a:p>
        </p:txBody>
      </p:sp>
      <p:sp>
        <p:nvSpPr>
          <p:cNvPr id="3" name="Text Placeholder 2">
            <a:extLst>
              <a:ext uri="{FF2B5EF4-FFF2-40B4-BE49-F238E27FC236}">
                <a16:creationId xmlns:a16="http://schemas.microsoft.com/office/drawing/2014/main" id="{E582FE09-A2C0-B307-58A6-BFAE5D93451C}"/>
              </a:ext>
            </a:extLst>
          </p:cNvPr>
          <p:cNvSpPr>
            <a:spLocks noGrp="1"/>
          </p:cNvSpPr>
          <p:nvPr>
            <p:ph type="body" sz="quarter" idx="10"/>
          </p:nvPr>
        </p:nvSpPr>
        <p:spPr/>
        <p:txBody>
          <a:bodyPr>
            <a:normAutofit/>
          </a:bodyPr>
          <a:lstStyle/>
          <a:p>
            <a:r>
              <a:rPr lang="en-US" dirty="0"/>
              <a:t>Claims and Disputes - cont’d</a:t>
            </a:r>
          </a:p>
        </p:txBody>
      </p:sp>
    </p:spTree>
    <p:extLst>
      <p:ext uri="{BB962C8B-B14F-4D97-AF65-F5344CB8AC3E}">
        <p14:creationId xmlns:p14="http://schemas.microsoft.com/office/powerpoint/2010/main" val="593179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25C5C8-4529-48CF-CBF5-8D93B75C3F10}"/>
              </a:ext>
            </a:extLst>
          </p:cNvPr>
          <p:cNvSpPr>
            <a:spLocks noGrp="1"/>
          </p:cNvSpPr>
          <p:nvPr>
            <p:ph type="body" sz="quarter" idx="11"/>
          </p:nvPr>
        </p:nvSpPr>
        <p:spPr/>
        <p:txBody>
          <a:bodyPr>
            <a:normAutofit lnSpcReduction="10000"/>
          </a:bodyPr>
          <a:lstStyle/>
          <a:p>
            <a:r>
              <a:rPr lang="en-US" sz="2000" dirty="0">
                <a:effectLst/>
                <a:ea typeface="Times New Roman" panose="02020603050405020304" pitchFamily="18" charset="0"/>
              </a:rPr>
              <a:t>The </a:t>
            </a:r>
            <a:r>
              <a:rPr lang="en-US" sz="2000" i="1" dirty="0">
                <a:effectLst/>
                <a:ea typeface="Times New Roman" panose="02020603050405020304" pitchFamily="18" charset="0"/>
              </a:rPr>
              <a:t>Severin</a:t>
            </a:r>
            <a:r>
              <a:rPr lang="en-US" sz="2000" dirty="0">
                <a:effectLst/>
                <a:ea typeface="Times New Roman" panose="02020603050405020304" pitchFamily="18" charset="0"/>
              </a:rPr>
              <a:t> Doctrine limits a subcontractor’s right to have its claim sponsored by the contractor on a federal project.  It is based upon the theory that if the contractor has not paid the subcontractor and has no possible liability to the subcontractor, the contractor has suffered no harm at the hands of the government.  See </a:t>
            </a:r>
            <a:r>
              <a:rPr lang="en-US" sz="2000" i="1" dirty="0">
                <a:effectLst/>
                <a:ea typeface="Times New Roman" panose="02020603050405020304" pitchFamily="18" charset="0"/>
              </a:rPr>
              <a:t>Severin v. U.S.</a:t>
            </a:r>
            <a:r>
              <a:rPr lang="en-US" sz="2000" dirty="0">
                <a:effectLst/>
                <a:ea typeface="Times New Roman" panose="02020603050405020304" pitchFamily="18" charset="0"/>
              </a:rPr>
              <a:t>, 99 Ct. Cl. 435 (1943), </a:t>
            </a:r>
            <a:r>
              <a:rPr lang="en-US" sz="2000" i="1" dirty="0">
                <a:effectLst/>
                <a:ea typeface="Times New Roman" panose="02020603050405020304" pitchFamily="18" charset="0"/>
              </a:rPr>
              <a:t>cert. denied</a:t>
            </a:r>
            <a:r>
              <a:rPr lang="en-US" sz="2000" dirty="0">
                <a:effectLst/>
                <a:ea typeface="Times New Roman" panose="02020603050405020304" pitchFamily="18" charset="0"/>
              </a:rPr>
              <a:t>, 322 U.S. 733 (1944).</a:t>
            </a:r>
          </a:p>
          <a:p>
            <a:r>
              <a:rPr lang="en-US" sz="2000" dirty="0">
                <a:effectLst/>
                <a:ea typeface="Times New Roman" panose="02020603050405020304" pitchFamily="18" charset="0"/>
              </a:rPr>
              <a:t>The </a:t>
            </a:r>
            <a:r>
              <a:rPr lang="en-US" sz="2000" i="1" dirty="0">
                <a:effectLst/>
                <a:ea typeface="Times New Roman" panose="02020603050405020304" pitchFamily="18" charset="0"/>
              </a:rPr>
              <a:t>Severin</a:t>
            </a:r>
            <a:r>
              <a:rPr lang="en-US" sz="2000" dirty="0">
                <a:effectLst/>
                <a:ea typeface="Times New Roman" panose="02020603050405020304" pitchFamily="18" charset="0"/>
              </a:rPr>
              <a:t> Doctrine will not apply if the agreement between the parties conditions the contractor’s liability to the subcontractor on recovery from the government, </a:t>
            </a:r>
            <a:r>
              <a:rPr lang="en-US" sz="2000" i="1" dirty="0">
                <a:effectLst/>
                <a:ea typeface="Times New Roman" panose="02020603050405020304" pitchFamily="18" charset="0"/>
              </a:rPr>
              <a:t>J.L. Simmons Co. v. U.S.</a:t>
            </a:r>
            <a:r>
              <a:rPr lang="en-US" sz="2000" dirty="0">
                <a:effectLst/>
                <a:ea typeface="Times New Roman" panose="02020603050405020304" pitchFamily="18" charset="0"/>
              </a:rPr>
              <a:t>, 304 F.2d 886 (Ct. Cl. 1962)</a:t>
            </a:r>
            <a:r>
              <a:rPr lang="en-US" dirty="0">
                <a:ea typeface="Times New Roman" panose="02020603050405020304" pitchFamily="18" charset="0"/>
              </a:rPr>
              <a:t>.</a:t>
            </a:r>
          </a:p>
          <a:p>
            <a:pPr lvl="1"/>
            <a:r>
              <a:rPr lang="en-US" sz="1800" dirty="0">
                <a:effectLst/>
                <a:ea typeface="Times New Roman" panose="02020603050405020304" pitchFamily="18" charset="0"/>
              </a:rPr>
              <a:t>In </a:t>
            </a:r>
            <a:r>
              <a:rPr lang="en-US" sz="1800" i="1" dirty="0">
                <a:effectLst/>
                <a:ea typeface="Times New Roman" panose="02020603050405020304" pitchFamily="18" charset="0"/>
              </a:rPr>
              <a:t>W.G. Yates &amp; Sons Constr. Co. v. Caldera,</a:t>
            </a:r>
            <a:r>
              <a:rPr lang="en-US" sz="1800" dirty="0">
                <a:effectLst/>
                <a:ea typeface="Times New Roman" panose="02020603050405020304" pitchFamily="18" charset="0"/>
              </a:rPr>
              <a:t> 192 F.3d 987 (Fed. Cir. 1999), both</a:t>
            </a:r>
            <a:r>
              <a:rPr lang="en-US" sz="1800" i="1" dirty="0">
                <a:effectLst/>
                <a:ea typeface="Times New Roman" panose="02020603050405020304" pitchFamily="18" charset="0"/>
              </a:rPr>
              <a:t> </a:t>
            </a:r>
            <a:r>
              <a:rPr lang="en-US" sz="1800" dirty="0">
                <a:effectLst/>
                <a:ea typeface="Times New Roman" panose="02020603050405020304" pitchFamily="18" charset="0"/>
              </a:rPr>
              <a:t>the contractor and a subcontractor pursued their claim against the government pursuant to a “Liquidation and Consolidation Claim Agreement” where the contractor agreed to sponsor the claims and pay the subcontractor the amount it recovered.  In exchange, the contractor received a promise from the subcontractor to pay certain costs incurred by the contractor regardless of the board's decision.  The court determined that the agreement making the contractor “conditionally liable” to the subcontractor avoided the application of the </a:t>
            </a:r>
            <a:r>
              <a:rPr lang="en-US" sz="1800" i="1" dirty="0">
                <a:effectLst/>
                <a:ea typeface="Times New Roman" panose="02020603050405020304" pitchFamily="18" charset="0"/>
              </a:rPr>
              <a:t>Severin</a:t>
            </a:r>
            <a:r>
              <a:rPr lang="en-US" sz="1800" dirty="0">
                <a:effectLst/>
                <a:ea typeface="Times New Roman" panose="02020603050405020304" pitchFamily="18" charset="0"/>
              </a:rPr>
              <a:t> Doctrine.</a:t>
            </a:r>
            <a:endParaRPr lang="en-US" dirty="0"/>
          </a:p>
        </p:txBody>
      </p:sp>
      <p:sp>
        <p:nvSpPr>
          <p:cNvPr id="3" name="Text Placeholder 2">
            <a:extLst>
              <a:ext uri="{FF2B5EF4-FFF2-40B4-BE49-F238E27FC236}">
                <a16:creationId xmlns:a16="http://schemas.microsoft.com/office/drawing/2014/main" id="{77DA7645-907A-7493-377F-73AE358D8D2C}"/>
              </a:ext>
            </a:extLst>
          </p:cNvPr>
          <p:cNvSpPr>
            <a:spLocks noGrp="1"/>
          </p:cNvSpPr>
          <p:nvPr>
            <p:ph type="body" sz="quarter" idx="10"/>
          </p:nvPr>
        </p:nvSpPr>
        <p:spPr/>
        <p:txBody>
          <a:bodyPr/>
          <a:lstStyle/>
          <a:p>
            <a:r>
              <a:rPr lang="en-US" dirty="0"/>
              <a:t>Severin Doctrine and Pass-Through Claims</a:t>
            </a:r>
          </a:p>
        </p:txBody>
      </p:sp>
    </p:spTree>
    <p:extLst>
      <p:ext uri="{BB962C8B-B14F-4D97-AF65-F5344CB8AC3E}">
        <p14:creationId xmlns:p14="http://schemas.microsoft.com/office/powerpoint/2010/main" val="3977472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5936BD-C63B-DB3F-3D61-100663D5543C}"/>
              </a:ext>
            </a:extLst>
          </p:cNvPr>
          <p:cNvSpPr>
            <a:spLocks noGrp="1"/>
          </p:cNvSpPr>
          <p:nvPr>
            <p:ph type="body" sz="quarter" idx="11"/>
          </p:nvPr>
        </p:nvSpPr>
        <p:spPr/>
        <p:txBody>
          <a:bodyPr/>
          <a:lstStyle/>
          <a:p>
            <a:pPr algn="l"/>
            <a:r>
              <a:rPr lang="en-US" sz="1900" b="0" dirty="0">
                <a:solidFill>
                  <a:srgbClr val="000000"/>
                </a:solidFill>
                <a:effectLst/>
              </a:rPr>
              <a:t>In </a:t>
            </a:r>
            <a:r>
              <a:rPr lang="en-US" sz="1900" b="0" i="1" dirty="0">
                <a:solidFill>
                  <a:srgbClr val="000000"/>
                </a:solidFill>
                <a:effectLst/>
              </a:rPr>
              <a:t>JA</a:t>
            </a:r>
            <a:r>
              <a:rPr lang="en-US" b="0" i="1" dirty="0">
                <a:solidFill>
                  <a:srgbClr val="000000"/>
                </a:solidFill>
                <a:effectLst/>
              </a:rPr>
              <a:t>AAT Technical Services, LLC, ASBCA No. 62373 (Oct. 26, 2020) </a:t>
            </a:r>
            <a:r>
              <a:rPr lang="en-US" b="0" i="0" dirty="0">
                <a:solidFill>
                  <a:srgbClr val="000000"/>
                </a:solidFill>
                <a:effectLst/>
              </a:rPr>
              <a:t>the prime contractor had a contract with the government for the design and construction of a facility addition at Fort Gordon, Georgia.  A dispute arose, and the prime contractor submitted an equitable adjustment claim, which included a pass-through claim of the prime contractor’s subcontractor.  This claim was denied by the contracting-officer and the prime contractor appealed. </a:t>
            </a:r>
          </a:p>
          <a:p>
            <a:pPr lvl="1"/>
            <a:r>
              <a:rPr lang="en-US" sz="2000" b="0" i="0" dirty="0">
                <a:solidFill>
                  <a:srgbClr val="000000"/>
                </a:solidFill>
                <a:effectLst/>
              </a:rPr>
              <a:t>On appeal, the government moved to dismiss, or in the alternative, for summary disposition before trial, on the grounds that the subcontractor’s pass-through claim violated the </a:t>
            </a:r>
            <a:r>
              <a:rPr lang="en-US" sz="2000" b="0" i="1" dirty="0">
                <a:solidFill>
                  <a:srgbClr val="000000"/>
                </a:solidFill>
                <a:effectLst/>
              </a:rPr>
              <a:t>Severin </a:t>
            </a:r>
            <a:r>
              <a:rPr lang="en-US" sz="2000" b="0" i="0" dirty="0">
                <a:solidFill>
                  <a:srgbClr val="000000"/>
                </a:solidFill>
                <a:effectLst/>
              </a:rPr>
              <a:t>doctrine.  The ASBCA denied the government’s motion for summary judgment holding that the equitable adjustment pass-through claim was not barred under the </a:t>
            </a:r>
            <a:r>
              <a:rPr lang="en-US" sz="2000" b="0" i="1" dirty="0">
                <a:solidFill>
                  <a:srgbClr val="000000"/>
                </a:solidFill>
                <a:effectLst/>
              </a:rPr>
              <a:t>Severin</a:t>
            </a:r>
            <a:r>
              <a:rPr lang="en-US" sz="2000" b="0" i="0" dirty="0">
                <a:solidFill>
                  <a:srgbClr val="000000"/>
                </a:solidFill>
                <a:effectLst/>
              </a:rPr>
              <a:t> doctrine because the changes clause in the prime contract provided a remedy</a:t>
            </a:r>
            <a:r>
              <a:rPr lang="en-US" sz="1700" b="0" i="0" dirty="0">
                <a:solidFill>
                  <a:srgbClr val="000000"/>
                </a:solidFill>
                <a:effectLst/>
              </a:rPr>
              <a:t>.</a:t>
            </a:r>
          </a:p>
          <a:p>
            <a:endParaRPr lang="en-US" dirty="0"/>
          </a:p>
        </p:txBody>
      </p:sp>
      <p:sp>
        <p:nvSpPr>
          <p:cNvPr id="3" name="Text Placeholder 2">
            <a:extLst>
              <a:ext uri="{FF2B5EF4-FFF2-40B4-BE49-F238E27FC236}">
                <a16:creationId xmlns:a16="http://schemas.microsoft.com/office/drawing/2014/main" id="{E582FE09-A2C0-B307-58A6-BFAE5D93451C}"/>
              </a:ext>
            </a:extLst>
          </p:cNvPr>
          <p:cNvSpPr>
            <a:spLocks noGrp="1"/>
          </p:cNvSpPr>
          <p:nvPr>
            <p:ph type="body" sz="quarter" idx="10"/>
          </p:nvPr>
        </p:nvSpPr>
        <p:spPr/>
        <p:txBody>
          <a:bodyPr>
            <a:normAutofit fontScale="92500"/>
          </a:bodyPr>
          <a:lstStyle/>
          <a:p>
            <a:r>
              <a:rPr lang="en-US" dirty="0"/>
              <a:t>The Severin Doctrine and Pass-Through Claims</a:t>
            </a:r>
          </a:p>
        </p:txBody>
      </p:sp>
    </p:spTree>
    <p:extLst>
      <p:ext uri="{BB962C8B-B14F-4D97-AF65-F5344CB8AC3E}">
        <p14:creationId xmlns:p14="http://schemas.microsoft.com/office/powerpoint/2010/main" val="1728638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496AC-EA4D-663D-E4DE-CA2803D63635}"/>
              </a:ext>
            </a:extLst>
          </p:cNvPr>
          <p:cNvSpPr>
            <a:spLocks noGrp="1"/>
          </p:cNvSpPr>
          <p:nvPr>
            <p:ph type="body" sz="quarter" idx="11"/>
          </p:nvPr>
        </p:nvSpPr>
        <p:spPr/>
        <p:txBody>
          <a:bodyPr/>
          <a:lstStyle/>
          <a:p>
            <a:r>
              <a:rPr lang="en-US" dirty="0"/>
              <a:t>FAR 52-236.2</a:t>
            </a:r>
          </a:p>
          <a:p>
            <a:r>
              <a:rPr lang="en-US" dirty="0"/>
              <a:t>Type I and Type II Conditions</a:t>
            </a:r>
          </a:p>
          <a:p>
            <a:pPr lvl="1"/>
            <a:r>
              <a:rPr lang="en-US" dirty="0"/>
              <a:t>Both the AIA contract documents (private) and the FAR clause describe two distinct types of unexpected conditions which are compensable.</a:t>
            </a:r>
          </a:p>
          <a:p>
            <a:pPr marL="457068" lvl="1" indent="0">
              <a:buNone/>
            </a:pPr>
            <a:endParaRPr lang="en-US" dirty="0"/>
          </a:p>
          <a:p>
            <a:pPr lvl="1"/>
            <a:r>
              <a:rPr lang="en-US" b="1" dirty="0"/>
              <a:t>Type I</a:t>
            </a:r>
            <a:r>
              <a:rPr lang="en-US" dirty="0"/>
              <a:t> – subsurface conditions differing materially from those "indicated" by the Contract Documents.</a:t>
            </a:r>
          </a:p>
          <a:p>
            <a:pPr lvl="3"/>
            <a:r>
              <a:rPr lang="en-US" sz="1600" dirty="0"/>
              <a:t>How does the contractor’s obligation to investigate the site come into play?</a:t>
            </a:r>
          </a:p>
          <a:p>
            <a:pPr marL="457068" lvl="1" indent="0">
              <a:buNone/>
            </a:pPr>
            <a:endParaRPr lang="en-US" dirty="0"/>
          </a:p>
          <a:p>
            <a:pPr lvl="1"/>
            <a:r>
              <a:rPr lang="en-US" b="1" dirty="0"/>
              <a:t>Type II</a:t>
            </a:r>
            <a:r>
              <a:rPr lang="en-US" dirty="0"/>
              <a:t> - unknown subsurface physical conditions of an unusual nature differing materially from those ordinarily encountered and generally recognized as inherent in work of the character provided for in the contract.</a:t>
            </a:r>
          </a:p>
          <a:p>
            <a:endParaRPr lang="en-US" dirty="0"/>
          </a:p>
        </p:txBody>
      </p:sp>
      <p:sp>
        <p:nvSpPr>
          <p:cNvPr id="3" name="Text Placeholder 2">
            <a:extLst>
              <a:ext uri="{FF2B5EF4-FFF2-40B4-BE49-F238E27FC236}">
                <a16:creationId xmlns:a16="http://schemas.microsoft.com/office/drawing/2014/main" id="{2B3FCAFD-5753-E9D1-7B3F-76830DF526B8}"/>
              </a:ext>
            </a:extLst>
          </p:cNvPr>
          <p:cNvSpPr>
            <a:spLocks noGrp="1"/>
          </p:cNvSpPr>
          <p:nvPr>
            <p:ph type="body" sz="quarter" idx="10"/>
          </p:nvPr>
        </p:nvSpPr>
        <p:spPr/>
        <p:txBody>
          <a:bodyPr/>
          <a:lstStyle/>
          <a:p>
            <a:r>
              <a:rPr lang="en-US" dirty="0"/>
              <a:t>Differing Site Conditions</a:t>
            </a:r>
          </a:p>
        </p:txBody>
      </p:sp>
    </p:spTree>
    <p:extLst>
      <p:ext uri="{BB962C8B-B14F-4D97-AF65-F5344CB8AC3E}">
        <p14:creationId xmlns:p14="http://schemas.microsoft.com/office/powerpoint/2010/main" val="3905910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C00A44-9F40-C963-B82C-DA5EB7F0559F}"/>
              </a:ext>
            </a:extLst>
          </p:cNvPr>
          <p:cNvSpPr>
            <a:spLocks noGrp="1"/>
          </p:cNvSpPr>
          <p:nvPr>
            <p:ph type="body" sz="quarter" idx="11"/>
          </p:nvPr>
        </p:nvSpPr>
        <p:spPr/>
        <p:txBody>
          <a:bodyPr/>
          <a:lstStyle/>
          <a:p>
            <a:r>
              <a:rPr lang="en-US" dirty="0"/>
              <a:t>The civil False Claims Act (“FCA”) imposes liability on any person who knowingly presents, or causes to be presented, a false or fraudulent claim to the government</a:t>
            </a:r>
          </a:p>
          <a:p>
            <a:pPr lvl="1"/>
            <a:r>
              <a:rPr lang="en-US" dirty="0"/>
              <a:t>“Knowingly” = actual knowledge; deliberate ignorance for the truth or falsity of the information; or reckless disregard of the truth or falsity of the information</a:t>
            </a:r>
          </a:p>
          <a:p>
            <a:pPr lvl="1"/>
            <a:r>
              <a:rPr lang="en-US" dirty="0"/>
              <a:t>“Claim” = means any request or demand for money or property presented to the government</a:t>
            </a:r>
          </a:p>
          <a:p>
            <a:pPr lvl="2"/>
            <a:r>
              <a:rPr lang="en-US" dirty="0"/>
              <a:t>(Read: the definition of “claim” under the FCA is significantly broader than claims submitted pursuant to the Contract Disputes Act)</a:t>
            </a:r>
          </a:p>
          <a:p>
            <a:pPr lvl="1"/>
            <a:r>
              <a:rPr lang="en-US" dirty="0"/>
              <a:t>Specific intent is not required</a:t>
            </a:r>
          </a:p>
          <a:p>
            <a:r>
              <a:rPr lang="en-US" dirty="0"/>
              <a:t>Civil means no jail, right?  Right, but there’s also a criminal false claims statute (18 U.S.C. § 371).  Best to steer clear of all fraud.</a:t>
            </a:r>
          </a:p>
          <a:p>
            <a:r>
              <a:rPr lang="en-US" dirty="0"/>
              <a:t>And everyone’s favorite: </a:t>
            </a:r>
            <a:r>
              <a:rPr lang="en-US" b="1" dirty="0"/>
              <a:t>implied certification</a:t>
            </a:r>
          </a:p>
          <a:p>
            <a:pPr lvl="1"/>
            <a:r>
              <a:rPr lang="en-US" dirty="0"/>
              <a:t>Based on the premise that when a contractor submits a claim to the government, it “impliedly certifies” compliance with all conditions of payment. </a:t>
            </a:r>
          </a:p>
          <a:p>
            <a:endParaRPr lang="en-US" dirty="0"/>
          </a:p>
        </p:txBody>
      </p:sp>
      <p:sp>
        <p:nvSpPr>
          <p:cNvPr id="3" name="Text Placeholder 2">
            <a:extLst>
              <a:ext uri="{FF2B5EF4-FFF2-40B4-BE49-F238E27FC236}">
                <a16:creationId xmlns:a16="http://schemas.microsoft.com/office/drawing/2014/main" id="{DB909642-C40B-56E5-4091-5D961B305AE4}"/>
              </a:ext>
            </a:extLst>
          </p:cNvPr>
          <p:cNvSpPr>
            <a:spLocks noGrp="1"/>
          </p:cNvSpPr>
          <p:nvPr>
            <p:ph type="body" sz="quarter" idx="10"/>
          </p:nvPr>
        </p:nvSpPr>
        <p:spPr/>
        <p:txBody>
          <a:bodyPr/>
          <a:lstStyle/>
          <a:p>
            <a:r>
              <a:rPr lang="en-US" dirty="0"/>
              <a:t>False Claims Act Refresher</a:t>
            </a:r>
          </a:p>
        </p:txBody>
      </p:sp>
    </p:spTree>
    <p:extLst>
      <p:ext uri="{BB962C8B-B14F-4D97-AF65-F5344CB8AC3E}">
        <p14:creationId xmlns:p14="http://schemas.microsoft.com/office/powerpoint/2010/main" val="3569929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19C5A8-E0CE-CAA3-CD13-E9A4C2B0F32C}"/>
              </a:ext>
            </a:extLst>
          </p:cNvPr>
          <p:cNvSpPr>
            <a:spLocks noGrp="1"/>
          </p:cNvSpPr>
          <p:nvPr>
            <p:ph type="body" sz="quarter" idx="11"/>
          </p:nvPr>
        </p:nvSpPr>
        <p:spPr/>
        <p:txBody>
          <a:bodyPr/>
          <a:lstStyle/>
          <a:p>
            <a:r>
              <a:rPr lang="en-US" dirty="0"/>
              <a:t>In 2021, DOJ announced that a construction subcontractor agreed to pay over $560,000 based on allegations that the company caused the submission of falsified payroll records on two construction projects for the VA.</a:t>
            </a:r>
          </a:p>
          <a:p>
            <a:r>
              <a:rPr lang="en-US" dirty="0"/>
              <a:t>Both the prime and subcontractor were required, by law, to pay their workers prevailing wages.</a:t>
            </a:r>
          </a:p>
          <a:p>
            <a:r>
              <a:rPr lang="en-US" dirty="0"/>
              <a:t>The subcontractor allegedly paid its workers significantly less than the prevailing wages, but submitted </a:t>
            </a:r>
            <a:r>
              <a:rPr lang="en-US" b="1" dirty="0"/>
              <a:t>falsified payroll records </a:t>
            </a:r>
            <a:r>
              <a:rPr lang="en-US" dirty="0"/>
              <a:t>to make it seem as if it has paid the prevailing wages.</a:t>
            </a:r>
          </a:p>
          <a:p>
            <a:r>
              <a:rPr lang="en-US" dirty="0"/>
              <a:t>The subcontractor pocketed the difference, shorting its workers the wages they were legally owed.</a:t>
            </a:r>
          </a:p>
          <a:p>
            <a:endParaRPr lang="en-US" dirty="0"/>
          </a:p>
        </p:txBody>
      </p:sp>
      <p:sp>
        <p:nvSpPr>
          <p:cNvPr id="3" name="Text Placeholder 2">
            <a:extLst>
              <a:ext uri="{FF2B5EF4-FFF2-40B4-BE49-F238E27FC236}">
                <a16:creationId xmlns:a16="http://schemas.microsoft.com/office/drawing/2014/main" id="{72074454-7BA8-C4A3-A445-812CC6821678}"/>
              </a:ext>
            </a:extLst>
          </p:cNvPr>
          <p:cNvSpPr>
            <a:spLocks noGrp="1"/>
          </p:cNvSpPr>
          <p:nvPr>
            <p:ph type="body" sz="quarter" idx="10"/>
          </p:nvPr>
        </p:nvSpPr>
        <p:spPr/>
        <p:txBody>
          <a:bodyPr>
            <a:normAutofit fontScale="92500"/>
          </a:bodyPr>
          <a:lstStyle/>
          <a:p>
            <a:r>
              <a:rPr lang="en-US" dirty="0"/>
              <a:t>Sometimes There’s Nothing “Implied” About It</a:t>
            </a:r>
          </a:p>
        </p:txBody>
      </p:sp>
    </p:spTree>
    <p:extLst>
      <p:ext uri="{BB962C8B-B14F-4D97-AF65-F5344CB8AC3E}">
        <p14:creationId xmlns:p14="http://schemas.microsoft.com/office/powerpoint/2010/main" val="3076093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19C5A8-E0CE-CAA3-CD13-E9A4C2B0F32C}"/>
              </a:ext>
            </a:extLst>
          </p:cNvPr>
          <p:cNvSpPr>
            <a:spLocks noGrp="1"/>
          </p:cNvSpPr>
          <p:nvPr>
            <p:ph type="body" sz="quarter" idx="11"/>
          </p:nvPr>
        </p:nvSpPr>
        <p:spPr/>
        <p:txBody>
          <a:bodyPr/>
          <a:lstStyle/>
          <a:p>
            <a:endParaRPr lang="en-US" dirty="0"/>
          </a:p>
          <a:p>
            <a:r>
              <a:rPr lang="en-US" dirty="0"/>
              <a:t>Important to remember that the CDA mandates that a party can be held responsible if its actions are determined to be grossly negligent or reckless.</a:t>
            </a:r>
          </a:p>
          <a:p>
            <a:pPr marL="0" indent="0">
              <a:buNone/>
            </a:pPr>
            <a:endParaRPr lang="en-US" dirty="0"/>
          </a:p>
          <a:p>
            <a:r>
              <a:rPr lang="en-US" dirty="0">
                <a:solidFill>
                  <a:srgbClr val="333333"/>
                </a:solidFill>
                <a:latin typeface="Open Sans" panose="020B0606030504020204" pitchFamily="34" charset="0"/>
              </a:rPr>
              <a:t>Beyond specific intent, a party can find itself in trouble if the Government asserts a </a:t>
            </a:r>
            <a:r>
              <a:rPr lang="en-US" b="0" i="0" dirty="0">
                <a:solidFill>
                  <a:srgbClr val="333333"/>
                </a:solidFill>
                <a:effectLst/>
                <a:latin typeface="Open Sans" panose="020B0606030504020204" pitchFamily="34" charset="0"/>
              </a:rPr>
              <a:t>“reckless disregard” or “deliberate ignorance” of the facts and truth in connection with a party’s certified request for payment.</a:t>
            </a:r>
            <a:endParaRPr lang="en-US" dirty="0"/>
          </a:p>
          <a:p>
            <a:endParaRPr lang="en-US" dirty="0"/>
          </a:p>
        </p:txBody>
      </p:sp>
      <p:sp>
        <p:nvSpPr>
          <p:cNvPr id="3" name="Text Placeholder 2">
            <a:extLst>
              <a:ext uri="{FF2B5EF4-FFF2-40B4-BE49-F238E27FC236}">
                <a16:creationId xmlns:a16="http://schemas.microsoft.com/office/drawing/2014/main" id="{72074454-7BA8-C4A3-A445-812CC6821678}"/>
              </a:ext>
            </a:extLst>
          </p:cNvPr>
          <p:cNvSpPr>
            <a:spLocks noGrp="1"/>
          </p:cNvSpPr>
          <p:nvPr>
            <p:ph type="body" sz="quarter" idx="10"/>
          </p:nvPr>
        </p:nvSpPr>
        <p:spPr/>
        <p:txBody>
          <a:bodyPr>
            <a:normAutofit/>
          </a:bodyPr>
          <a:lstStyle/>
          <a:p>
            <a:r>
              <a:rPr lang="en-US" dirty="0"/>
              <a:t>Specific Intent Is Not Always Required</a:t>
            </a:r>
          </a:p>
        </p:txBody>
      </p:sp>
    </p:spTree>
    <p:extLst>
      <p:ext uri="{BB962C8B-B14F-4D97-AF65-F5344CB8AC3E}">
        <p14:creationId xmlns:p14="http://schemas.microsoft.com/office/powerpoint/2010/main" val="1181960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19C5A8-E0CE-CAA3-CD13-E9A4C2B0F32C}"/>
              </a:ext>
            </a:extLst>
          </p:cNvPr>
          <p:cNvSpPr>
            <a:spLocks noGrp="1"/>
          </p:cNvSpPr>
          <p:nvPr>
            <p:ph type="body" sz="quarter" idx="11"/>
          </p:nvPr>
        </p:nvSpPr>
        <p:spPr/>
        <p:txBody>
          <a:bodyPr/>
          <a:lstStyle/>
          <a:p>
            <a:pPr>
              <a:buClrTx/>
              <a:buFont typeface="Times" panose="02020603050405020304" pitchFamily="18" charset="0"/>
              <a:buNone/>
            </a:pPr>
            <a:endParaRPr lang="en-US" altLang="en-US" dirty="0"/>
          </a:p>
          <a:p>
            <a:pPr>
              <a:buClrTx/>
              <a:buFont typeface="Times" panose="02020603050405020304" pitchFamily="18" charset="0"/>
              <a:buNone/>
            </a:pPr>
            <a:r>
              <a:rPr lang="en-US" altLang="en-US" b="1" dirty="0"/>
              <a:t>Sgt. Esterhause:</a:t>
            </a:r>
          </a:p>
          <a:p>
            <a:pPr>
              <a:buClrTx/>
              <a:buFont typeface="Times" panose="02020603050405020304" pitchFamily="18" charset="0"/>
              <a:buNone/>
            </a:pPr>
            <a:endParaRPr lang="en-US" altLang="en-US" b="1" dirty="0"/>
          </a:p>
          <a:p>
            <a:pPr>
              <a:spcAft>
                <a:spcPct val="0"/>
              </a:spcAft>
              <a:buClrTx/>
              <a:buFont typeface="Times" panose="02020603050405020304" pitchFamily="18" charset="0"/>
              <a:buNone/>
            </a:pPr>
            <a:r>
              <a:rPr lang="en-US" altLang="en-US" b="1" dirty="0"/>
              <a:t>     -philosopher</a:t>
            </a:r>
          </a:p>
          <a:p>
            <a:pPr>
              <a:buClrTx/>
              <a:buFont typeface="Times" panose="02020603050405020304" pitchFamily="18" charset="0"/>
              <a:buNone/>
            </a:pPr>
            <a:r>
              <a:rPr lang="en-US" altLang="en-US" b="1" dirty="0"/>
              <a:t>     -legendary risk manger</a:t>
            </a:r>
          </a:p>
          <a:p>
            <a:endParaRPr lang="en-US" altLang="en-US" b="1" dirty="0"/>
          </a:p>
          <a:p>
            <a:pPr marL="0" indent="0">
              <a:buNone/>
            </a:pPr>
            <a:endParaRPr lang="en-US" altLang="en-US" b="1" dirty="0"/>
          </a:p>
          <a:p>
            <a:pPr>
              <a:buClrTx/>
              <a:buFont typeface="Times" panose="02020603050405020304" pitchFamily="18" charset="0"/>
              <a:buNone/>
            </a:pPr>
            <a:r>
              <a:rPr lang="en-US" altLang="en-US" sz="2800" b="1" dirty="0"/>
              <a:t>“Be Careful Out There”</a:t>
            </a:r>
          </a:p>
          <a:p>
            <a:pPr marL="0" indent="0">
              <a:buNone/>
            </a:pPr>
            <a:r>
              <a:rPr lang="en-US" dirty="0"/>
              <a:t>		</a:t>
            </a:r>
          </a:p>
        </p:txBody>
      </p:sp>
      <p:sp>
        <p:nvSpPr>
          <p:cNvPr id="3" name="Text Placeholder 2">
            <a:extLst>
              <a:ext uri="{FF2B5EF4-FFF2-40B4-BE49-F238E27FC236}">
                <a16:creationId xmlns:a16="http://schemas.microsoft.com/office/drawing/2014/main" id="{72074454-7BA8-C4A3-A445-812CC6821678}"/>
              </a:ext>
            </a:extLst>
          </p:cNvPr>
          <p:cNvSpPr>
            <a:spLocks noGrp="1"/>
          </p:cNvSpPr>
          <p:nvPr>
            <p:ph type="body" sz="quarter" idx="10"/>
          </p:nvPr>
        </p:nvSpPr>
        <p:spPr/>
        <p:txBody>
          <a:bodyPr>
            <a:normAutofit/>
          </a:bodyPr>
          <a:lstStyle/>
          <a:p>
            <a:r>
              <a:rPr lang="en-US" dirty="0"/>
              <a:t>Final Thoughts</a:t>
            </a:r>
          </a:p>
        </p:txBody>
      </p:sp>
      <p:pic>
        <p:nvPicPr>
          <p:cNvPr id="4" name="Picture 5">
            <a:extLst>
              <a:ext uri="{FF2B5EF4-FFF2-40B4-BE49-F238E27FC236}">
                <a16:creationId xmlns:a16="http://schemas.microsoft.com/office/drawing/2014/main" id="{961FB207-C966-8302-FDBA-D9913C270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7519" y="1557670"/>
            <a:ext cx="3754438" cy="4255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6280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B7EE6-ABFD-13F4-561A-15F992364D45}"/>
              </a:ext>
            </a:extLst>
          </p:cNvPr>
          <p:cNvSpPr>
            <a:spLocks noGrp="1"/>
          </p:cNvSpPr>
          <p:nvPr>
            <p:ph type="title"/>
          </p:nvPr>
        </p:nvSpPr>
        <p:spPr>
          <a:xfrm>
            <a:off x="838200" y="2532129"/>
            <a:ext cx="10515600" cy="1325563"/>
          </a:xfrm>
        </p:spPr>
        <p:txBody>
          <a:bodyPr vert="horz" lIns="91440" tIns="45720" rIns="91440" bIns="45720" rtlCol="0">
            <a:normAutofit fontScale="92500"/>
          </a:bodyPr>
          <a:lstStyle/>
          <a:p>
            <a:pPr algn="r">
              <a:spcBef>
                <a:spcPts val="1000"/>
              </a:spcBef>
              <a:buFont typeface="Arial" panose="020B0604020202020204" pitchFamily="34" charset="0"/>
            </a:pPr>
            <a:r>
              <a:rPr lang="en-US" sz="6600" b="1" dirty="0">
                <a:solidFill>
                  <a:srgbClr val="2A347A"/>
                </a:solidFill>
                <a:latin typeface="Georgia" panose="02040502050405020303" pitchFamily="18" charset="0"/>
                <a:ea typeface="Verdana" panose="020B0604030504040204" pitchFamily="34" charset="0"/>
                <a:cs typeface="Calibri" panose="020F0502020204030204" pitchFamily="34" charset="0"/>
              </a:rPr>
              <a:t>QUESTIONS?</a:t>
            </a:r>
          </a:p>
        </p:txBody>
      </p:sp>
    </p:spTree>
    <p:extLst>
      <p:ext uri="{BB962C8B-B14F-4D97-AF65-F5344CB8AC3E}">
        <p14:creationId xmlns:p14="http://schemas.microsoft.com/office/powerpoint/2010/main" val="2882195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FD6958C-3A73-7C39-8CA6-AA7D1392BCB8}"/>
              </a:ext>
            </a:extLst>
          </p:cNvPr>
          <p:cNvSpPr>
            <a:spLocks noGrp="1"/>
          </p:cNvSpPr>
          <p:nvPr>
            <p:ph type="body" sz="quarter" idx="11"/>
          </p:nvPr>
        </p:nvSpPr>
        <p:spPr/>
        <p:txBody>
          <a:bodyPr>
            <a:normAutofit lnSpcReduction="10000"/>
          </a:bodyPr>
          <a:lstStyle/>
          <a:p>
            <a:pPr marL="0" indent="0">
              <a:buNone/>
            </a:pPr>
            <a:endParaRPr lang="en-US" sz="2400" b="1" dirty="0">
              <a:solidFill>
                <a:srgbClr val="2A347A"/>
              </a:solidFill>
              <a:latin typeface="Georgia" panose="02040502050405020303" pitchFamily="18" charset="0"/>
            </a:endParaRPr>
          </a:p>
          <a:p>
            <a:r>
              <a:rPr lang="en-US" sz="2400" b="1" dirty="0">
                <a:solidFill>
                  <a:srgbClr val="2A347A"/>
                </a:solidFill>
                <a:latin typeface="Georgia" panose="02040502050405020303" pitchFamily="18" charset="0"/>
              </a:rPr>
              <a:t>Recognizing the important differences between public and private work</a:t>
            </a:r>
          </a:p>
          <a:p>
            <a:pPr marL="0" indent="0">
              <a:buNone/>
            </a:pPr>
            <a:r>
              <a:rPr lang="en-US" sz="2400" b="1" dirty="0">
                <a:solidFill>
                  <a:srgbClr val="2A347A"/>
                </a:solidFill>
                <a:latin typeface="Georgia" panose="02040502050405020303" pitchFamily="18" charset="0"/>
              </a:rPr>
              <a:t> </a:t>
            </a:r>
          </a:p>
          <a:p>
            <a:r>
              <a:rPr lang="en-US" sz="2400" b="1" dirty="0">
                <a:solidFill>
                  <a:srgbClr val="2A347A"/>
                </a:solidFill>
                <a:latin typeface="Georgia" panose="02040502050405020303" pitchFamily="18" charset="0"/>
              </a:rPr>
              <a:t>Joint Ventures – understanding the current world</a:t>
            </a:r>
          </a:p>
          <a:p>
            <a:pPr marL="0" indent="0">
              <a:buNone/>
            </a:pPr>
            <a:endParaRPr lang="en-US" sz="2400" b="1" dirty="0">
              <a:solidFill>
                <a:srgbClr val="2A347A"/>
              </a:solidFill>
              <a:latin typeface="Georgia" panose="02040502050405020303" pitchFamily="18" charset="0"/>
            </a:endParaRPr>
          </a:p>
          <a:p>
            <a:r>
              <a:rPr lang="en-US" sz="2400" b="1" dirty="0">
                <a:solidFill>
                  <a:srgbClr val="2A347A"/>
                </a:solidFill>
                <a:latin typeface="Georgia" panose="02040502050405020303" pitchFamily="18" charset="0"/>
              </a:rPr>
              <a:t>Affiliation – knowing your responsibilities</a:t>
            </a:r>
          </a:p>
          <a:p>
            <a:pPr marL="0" indent="0">
              <a:buNone/>
            </a:pPr>
            <a:endParaRPr lang="en-US" sz="2400" b="1" dirty="0">
              <a:solidFill>
                <a:srgbClr val="2A347A"/>
              </a:solidFill>
              <a:latin typeface="Georgia" panose="02040502050405020303" pitchFamily="18" charset="0"/>
            </a:endParaRPr>
          </a:p>
          <a:p>
            <a:r>
              <a:rPr lang="en-US" sz="2400" b="1" dirty="0">
                <a:solidFill>
                  <a:srgbClr val="2A347A"/>
                </a:solidFill>
                <a:latin typeface="Georgia" panose="02040502050405020303" pitchFamily="18" charset="0"/>
              </a:rPr>
              <a:t>Bona Fide Office – what’s new?</a:t>
            </a:r>
          </a:p>
          <a:p>
            <a:pPr marL="0" indent="0">
              <a:buNone/>
            </a:pPr>
            <a:endParaRPr lang="en-US" sz="2400" b="1" dirty="0">
              <a:solidFill>
                <a:srgbClr val="2A347A"/>
              </a:solidFill>
              <a:latin typeface="Georgia" panose="02040502050405020303" pitchFamily="18" charset="0"/>
            </a:endParaRPr>
          </a:p>
          <a:p>
            <a:r>
              <a:rPr lang="en-US" sz="2400" b="1" dirty="0">
                <a:solidFill>
                  <a:srgbClr val="2A347A"/>
                </a:solidFill>
                <a:latin typeface="Georgia" panose="02040502050405020303" pitchFamily="18" charset="0"/>
              </a:rPr>
              <a:t>What happens if you don’t get paid – Claims and Disputes</a:t>
            </a:r>
          </a:p>
          <a:p>
            <a:endParaRPr lang="en-US" sz="2400" b="1" dirty="0">
              <a:solidFill>
                <a:srgbClr val="2A347A"/>
              </a:solidFill>
              <a:latin typeface="Georgia" panose="02040502050405020303" pitchFamily="18" charset="0"/>
            </a:endParaRPr>
          </a:p>
          <a:p>
            <a:endParaRPr lang="en-US" sz="2400" b="1" dirty="0">
              <a:solidFill>
                <a:srgbClr val="2A347A"/>
              </a:solidFill>
              <a:latin typeface="Georgia" panose="02040502050405020303" pitchFamily="18" charset="0"/>
            </a:endParaRPr>
          </a:p>
          <a:p>
            <a:pPr marL="0" indent="0">
              <a:buNone/>
            </a:pPr>
            <a:endParaRPr lang="en-US" sz="2400" dirty="0">
              <a:highlight>
                <a:srgbClr val="FFFF00"/>
              </a:highlight>
            </a:endParaRPr>
          </a:p>
          <a:p>
            <a:endParaRPr lang="en-US" dirty="0"/>
          </a:p>
        </p:txBody>
      </p:sp>
      <p:sp>
        <p:nvSpPr>
          <p:cNvPr id="3" name="Content Placeholder 2">
            <a:extLst>
              <a:ext uri="{FF2B5EF4-FFF2-40B4-BE49-F238E27FC236}">
                <a16:creationId xmlns:a16="http://schemas.microsoft.com/office/drawing/2014/main" id="{67A81448-EB5E-5FFE-CF8A-042BBF490B42}"/>
              </a:ext>
            </a:extLst>
          </p:cNvPr>
          <p:cNvSpPr>
            <a:spLocks noGrp="1"/>
          </p:cNvSpPr>
          <p:nvPr>
            <p:ph type="body" sz="quarter" idx="10"/>
          </p:nvPr>
        </p:nvSpPr>
        <p:spPr/>
        <p:txBody>
          <a:bodyPr>
            <a:normAutofit/>
          </a:bodyPr>
          <a:lstStyle/>
          <a:p>
            <a:r>
              <a:rPr lang="en-US" dirty="0"/>
              <a:t>Introduction</a:t>
            </a:r>
          </a:p>
        </p:txBody>
      </p:sp>
    </p:spTree>
    <p:extLst>
      <p:ext uri="{BB962C8B-B14F-4D97-AF65-F5344CB8AC3E}">
        <p14:creationId xmlns:p14="http://schemas.microsoft.com/office/powerpoint/2010/main" val="1040939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Placeholder 33">
            <a:extLst>
              <a:ext uri="{FF2B5EF4-FFF2-40B4-BE49-F238E27FC236}">
                <a16:creationId xmlns:a16="http://schemas.microsoft.com/office/drawing/2014/main" id="{AF48C01F-A803-36E5-9F76-2194BE11D714}"/>
              </a:ext>
            </a:extLst>
          </p:cNvPr>
          <p:cNvSpPr>
            <a:spLocks noGrp="1"/>
          </p:cNvSpPr>
          <p:nvPr>
            <p:ph type="body" sz="quarter" idx="12"/>
          </p:nvPr>
        </p:nvSpPr>
        <p:spPr/>
        <p:txBody>
          <a:bodyPr anchor="b">
            <a:normAutofit fontScale="77500" lnSpcReduction="20000"/>
          </a:bodyPr>
          <a:lstStyle/>
          <a:p>
            <a:r>
              <a:rPr lang="en-US" b="1" dirty="0"/>
              <a:t>Robert Tompkins, Holland &amp; Knight</a:t>
            </a:r>
          </a:p>
        </p:txBody>
      </p:sp>
      <p:sp>
        <p:nvSpPr>
          <p:cNvPr id="35" name="Text Placeholder 34">
            <a:extLst>
              <a:ext uri="{FF2B5EF4-FFF2-40B4-BE49-F238E27FC236}">
                <a16:creationId xmlns:a16="http://schemas.microsoft.com/office/drawing/2014/main" id="{A51D286D-576B-A34D-BCE6-862E4A3BE7A7}"/>
              </a:ext>
            </a:extLst>
          </p:cNvPr>
          <p:cNvSpPr>
            <a:spLocks noGrp="1"/>
          </p:cNvSpPr>
          <p:nvPr>
            <p:ph type="body" sz="quarter" idx="13"/>
          </p:nvPr>
        </p:nvSpPr>
        <p:spPr/>
        <p:txBody>
          <a:bodyPr>
            <a:normAutofit/>
          </a:bodyPr>
          <a:lstStyle/>
          <a:p>
            <a:r>
              <a:rPr lang="en-US" sz="1800" dirty="0">
                <a:hlinkClick r:id="rId2"/>
              </a:rPr>
              <a:t>Robert.Tompkins@hklaw.com</a:t>
            </a:r>
            <a:endParaRPr lang="en-US" sz="1800" dirty="0"/>
          </a:p>
        </p:txBody>
      </p:sp>
      <p:sp>
        <p:nvSpPr>
          <p:cNvPr id="36" name="Text Placeholder 35">
            <a:extLst>
              <a:ext uri="{FF2B5EF4-FFF2-40B4-BE49-F238E27FC236}">
                <a16:creationId xmlns:a16="http://schemas.microsoft.com/office/drawing/2014/main" id="{8CCAB1ED-BC2F-DF18-90BC-88753353E033}"/>
              </a:ext>
            </a:extLst>
          </p:cNvPr>
          <p:cNvSpPr>
            <a:spLocks noGrp="1"/>
          </p:cNvSpPr>
          <p:nvPr>
            <p:ph type="body" sz="quarter" idx="14"/>
          </p:nvPr>
        </p:nvSpPr>
        <p:spPr/>
        <p:txBody>
          <a:bodyPr>
            <a:normAutofit/>
          </a:bodyPr>
          <a:lstStyle/>
          <a:p>
            <a:r>
              <a:rPr lang="en-US" sz="1800" dirty="0"/>
              <a:t>202.469.5111</a:t>
            </a:r>
          </a:p>
        </p:txBody>
      </p:sp>
      <p:sp>
        <p:nvSpPr>
          <p:cNvPr id="37" name="Text Placeholder 36">
            <a:extLst>
              <a:ext uri="{FF2B5EF4-FFF2-40B4-BE49-F238E27FC236}">
                <a16:creationId xmlns:a16="http://schemas.microsoft.com/office/drawing/2014/main" id="{C00F2523-8753-C431-CE6A-95859BE5055F}"/>
              </a:ext>
            </a:extLst>
          </p:cNvPr>
          <p:cNvSpPr>
            <a:spLocks noGrp="1"/>
          </p:cNvSpPr>
          <p:nvPr>
            <p:ph type="body" sz="quarter" idx="15"/>
          </p:nvPr>
        </p:nvSpPr>
        <p:spPr/>
        <p:txBody>
          <a:bodyPr>
            <a:normAutofit fontScale="55000" lnSpcReduction="20000"/>
          </a:bodyPr>
          <a:lstStyle/>
          <a:p>
            <a:r>
              <a:rPr lang="en-US" dirty="0">
                <a:hlinkClick r:id="rId3"/>
              </a:rPr>
              <a:t>https://www.hklaw.com/en/professionals/t/tompkins-robert-k</a:t>
            </a:r>
            <a:r>
              <a:rPr lang="en-US" dirty="0"/>
              <a:t> </a:t>
            </a:r>
          </a:p>
        </p:txBody>
      </p:sp>
      <p:sp>
        <p:nvSpPr>
          <p:cNvPr id="38" name="Text Placeholder 37">
            <a:extLst>
              <a:ext uri="{FF2B5EF4-FFF2-40B4-BE49-F238E27FC236}">
                <a16:creationId xmlns:a16="http://schemas.microsoft.com/office/drawing/2014/main" id="{9BE134DC-8B3C-9DA3-3C7E-9232529CBE95}"/>
              </a:ext>
            </a:extLst>
          </p:cNvPr>
          <p:cNvSpPr>
            <a:spLocks noGrp="1"/>
          </p:cNvSpPr>
          <p:nvPr>
            <p:ph type="body" sz="quarter" idx="16"/>
          </p:nvPr>
        </p:nvSpPr>
        <p:spPr/>
        <p:txBody>
          <a:bodyPr anchor="b">
            <a:normAutofit fontScale="85000" lnSpcReduction="10000"/>
          </a:bodyPr>
          <a:lstStyle/>
          <a:p>
            <a:r>
              <a:rPr lang="en-US" b="1" dirty="0"/>
              <a:t>Gregory Koger, Holland &amp; Knight</a:t>
            </a:r>
          </a:p>
        </p:txBody>
      </p:sp>
      <p:sp>
        <p:nvSpPr>
          <p:cNvPr id="39" name="Text Placeholder 38">
            <a:extLst>
              <a:ext uri="{FF2B5EF4-FFF2-40B4-BE49-F238E27FC236}">
                <a16:creationId xmlns:a16="http://schemas.microsoft.com/office/drawing/2014/main" id="{1FE76C82-9FE2-59B4-9AF5-1883D1E348F3}"/>
              </a:ext>
            </a:extLst>
          </p:cNvPr>
          <p:cNvSpPr>
            <a:spLocks noGrp="1"/>
          </p:cNvSpPr>
          <p:nvPr>
            <p:ph type="body" sz="quarter" idx="17"/>
          </p:nvPr>
        </p:nvSpPr>
        <p:spPr/>
        <p:txBody>
          <a:bodyPr>
            <a:normAutofit/>
          </a:bodyPr>
          <a:lstStyle/>
          <a:p>
            <a:r>
              <a:rPr lang="en-US" sz="1800" dirty="0">
                <a:hlinkClick r:id="rId4"/>
              </a:rPr>
              <a:t>Gregory.Koger@hklaw.com</a:t>
            </a:r>
            <a:r>
              <a:rPr lang="en-US" sz="1800" dirty="0"/>
              <a:t> </a:t>
            </a:r>
          </a:p>
        </p:txBody>
      </p:sp>
      <p:sp>
        <p:nvSpPr>
          <p:cNvPr id="40" name="Text Placeholder 39">
            <a:extLst>
              <a:ext uri="{FF2B5EF4-FFF2-40B4-BE49-F238E27FC236}">
                <a16:creationId xmlns:a16="http://schemas.microsoft.com/office/drawing/2014/main" id="{1CD8AC17-1A41-0EB5-1B20-8142F78CCEB4}"/>
              </a:ext>
            </a:extLst>
          </p:cNvPr>
          <p:cNvSpPr>
            <a:spLocks noGrp="1"/>
          </p:cNvSpPr>
          <p:nvPr>
            <p:ph type="body" sz="quarter" idx="18"/>
          </p:nvPr>
        </p:nvSpPr>
        <p:spPr/>
        <p:txBody>
          <a:bodyPr>
            <a:normAutofit/>
          </a:bodyPr>
          <a:lstStyle/>
          <a:p>
            <a:r>
              <a:rPr lang="en-US" sz="1800" dirty="0"/>
              <a:t>202.419.2551</a:t>
            </a:r>
          </a:p>
        </p:txBody>
      </p:sp>
      <p:sp>
        <p:nvSpPr>
          <p:cNvPr id="41" name="Text Placeholder 40">
            <a:extLst>
              <a:ext uri="{FF2B5EF4-FFF2-40B4-BE49-F238E27FC236}">
                <a16:creationId xmlns:a16="http://schemas.microsoft.com/office/drawing/2014/main" id="{A50F5D54-91BC-49A7-18DF-103F796BE285}"/>
              </a:ext>
            </a:extLst>
          </p:cNvPr>
          <p:cNvSpPr>
            <a:spLocks noGrp="1"/>
          </p:cNvSpPr>
          <p:nvPr>
            <p:ph type="body" sz="quarter" idx="19"/>
          </p:nvPr>
        </p:nvSpPr>
        <p:spPr/>
        <p:txBody>
          <a:bodyPr>
            <a:normAutofit fontScale="55000" lnSpcReduction="20000"/>
          </a:bodyPr>
          <a:lstStyle/>
          <a:p>
            <a:r>
              <a:rPr lang="en-US" dirty="0">
                <a:hlinkClick r:id="rId5"/>
              </a:rPr>
              <a:t>https://www.hklaw.com/en/professionals/k/koger-gregory-h</a:t>
            </a:r>
            <a:r>
              <a:rPr lang="en-US" dirty="0"/>
              <a:t> </a:t>
            </a:r>
          </a:p>
        </p:txBody>
      </p:sp>
      <p:sp>
        <p:nvSpPr>
          <p:cNvPr id="45" name="Text Placeholder 44">
            <a:extLst>
              <a:ext uri="{FF2B5EF4-FFF2-40B4-BE49-F238E27FC236}">
                <a16:creationId xmlns:a16="http://schemas.microsoft.com/office/drawing/2014/main" id="{34CDC2FC-D262-4CD6-A453-CAFABB98A161}"/>
              </a:ext>
            </a:extLst>
          </p:cNvPr>
          <p:cNvSpPr>
            <a:spLocks noGrp="1"/>
          </p:cNvSpPr>
          <p:nvPr>
            <p:ph type="body" sz="quarter" idx="23"/>
          </p:nvPr>
        </p:nvSpPr>
        <p:spPr/>
        <p:txBody>
          <a:bodyPr>
            <a:normAutofit fontScale="92500" lnSpcReduction="20000"/>
          </a:bodyPr>
          <a:lstStyle/>
          <a:p>
            <a:endParaRPr lang="en-US" dirty="0"/>
          </a:p>
        </p:txBody>
      </p:sp>
      <p:sp>
        <p:nvSpPr>
          <p:cNvPr id="3" name="Text Placeholder 2">
            <a:extLst>
              <a:ext uri="{FF2B5EF4-FFF2-40B4-BE49-F238E27FC236}">
                <a16:creationId xmlns:a16="http://schemas.microsoft.com/office/drawing/2014/main" id="{225CFADB-F78B-1607-7CFF-B7F52465621A}"/>
              </a:ext>
            </a:extLst>
          </p:cNvPr>
          <p:cNvSpPr>
            <a:spLocks noGrp="1"/>
          </p:cNvSpPr>
          <p:nvPr>
            <p:ph type="body" sz="quarter" idx="20"/>
          </p:nvPr>
        </p:nvSpPr>
        <p:spPr/>
        <p:txBody>
          <a:bodyPr/>
          <a:lstStyle/>
          <a:p>
            <a:endParaRPr lang="en-US" dirty="0"/>
          </a:p>
        </p:txBody>
      </p:sp>
      <p:sp>
        <p:nvSpPr>
          <p:cNvPr id="5" name="Text Placeholder 4">
            <a:extLst>
              <a:ext uri="{FF2B5EF4-FFF2-40B4-BE49-F238E27FC236}">
                <a16:creationId xmlns:a16="http://schemas.microsoft.com/office/drawing/2014/main" id="{076CC19B-502E-2D82-7645-A2B7948EF371}"/>
              </a:ext>
            </a:extLst>
          </p:cNvPr>
          <p:cNvSpPr>
            <a:spLocks noGrp="1"/>
          </p:cNvSpPr>
          <p:nvPr>
            <p:ph type="body" sz="quarter" idx="21"/>
          </p:nvPr>
        </p:nvSpPr>
        <p:spPr/>
        <p:txBody>
          <a:bodyPr/>
          <a:lstStyle/>
          <a:p>
            <a:endParaRPr lang="en-US" dirty="0"/>
          </a:p>
        </p:txBody>
      </p:sp>
      <p:sp>
        <p:nvSpPr>
          <p:cNvPr id="7" name="Text Placeholder 6">
            <a:extLst>
              <a:ext uri="{FF2B5EF4-FFF2-40B4-BE49-F238E27FC236}">
                <a16:creationId xmlns:a16="http://schemas.microsoft.com/office/drawing/2014/main" id="{2BE59AB0-E9BA-9377-D685-2C9FFB72D131}"/>
              </a:ext>
            </a:extLst>
          </p:cNvPr>
          <p:cNvSpPr>
            <a:spLocks noGrp="1"/>
          </p:cNvSpPr>
          <p:nvPr>
            <p:ph type="body" sz="quarter" idx="22"/>
          </p:nvPr>
        </p:nvSpPr>
        <p:spPr/>
        <p:txBody>
          <a:bodyPr/>
          <a:lstStyle/>
          <a:p>
            <a:endParaRPr lang="en-US" dirty="0"/>
          </a:p>
        </p:txBody>
      </p:sp>
    </p:spTree>
    <p:extLst>
      <p:ext uri="{BB962C8B-B14F-4D97-AF65-F5344CB8AC3E}">
        <p14:creationId xmlns:p14="http://schemas.microsoft.com/office/powerpoint/2010/main" val="417067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7AB30A-1A14-204E-0AE8-7BB3A101B590}"/>
              </a:ext>
            </a:extLst>
          </p:cNvPr>
          <p:cNvSpPr>
            <a:spLocks noGrp="1"/>
          </p:cNvSpPr>
          <p:nvPr>
            <p:ph type="body" sz="quarter" idx="11"/>
          </p:nvPr>
        </p:nvSpPr>
        <p:spPr/>
        <p:txBody>
          <a:bodyPr>
            <a:normAutofit/>
          </a:bodyPr>
          <a:lstStyle/>
          <a:p>
            <a:pPr marL="0" indent="0" algn="ctr">
              <a:buNone/>
            </a:pPr>
            <a:endParaRPr lang="en-US" sz="4000" b="1" dirty="0">
              <a:solidFill>
                <a:srgbClr val="2A347A"/>
              </a:solidFill>
              <a:latin typeface="Georgia" panose="02040502050405020303" pitchFamily="18" charset="0"/>
            </a:endParaRPr>
          </a:p>
          <a:p>
            <a:pPr marL="0" indent="0" algn="ctr">
              <a:buNone/>
            </a:pPr>
            <a:r>
              <a:rPr lang="en-US" sz="4000" b="1" dirty="0">
                <a:solidFill>
                  <a:srgbClr val="2A347A"/>
                </a:solidFill>
                <a:latin typeface="Georgia" panose="02040502050405020303" pitchFamily="18" charset="0"/>
              </a:rPr>
              <a:t>Basic Construction Models</a:t>
            </a:r>
          </a:p>
          <a:p>
            <a:pPr marL="0" indent="0" algn="ctr">
              <a:buNone/>
            </a:pPr>
            <a:r>
              <a:rPr lang="en-US" sz="4000" b="1" dirty="0">
                <a:solidFill>
                  <a:srgbClr val="2A347A"/>
                </a:solidFill>
                <a:latin typeface="Georgia" panose="02040502050405020303" pitchFamily="18" charset="0"/>
              </a:rPr>
              <a:t>and</a:t>
            </a:r>
          </a:p>
          <a:p>
            <a:pPr marL="0" indent="0" algn="ctr">
              <a:buNone/>
            </a:pPr>
            <a:r>
              <a:rPr lang="en-US" sz="4000" b="1" dirty="0">
                <a:solidFill>
                  <a:srgbClr val="2A347A"/>
                </a:solidFill>
                <a:latin typeface="Georgia" panose="02040502050405020303" pitchFamily="18" charset="0"/>
              </a:rPr>
              <a:t>Key Contract Provisions for Construction Agreements</a:t>
            </a:r>
          </a:p>
        </p:txBody>
      </p:sp>
    </p:spTree>
    <p:extLst>
      <p:ext uri="{BB962C8B-B14F-4D97-AF65-F5344CB8AC3E}">
        <p14:creationId xmlns:p14="http://schemas.microsoft.com/office/powerpoint/2010/main" val="2363004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40890F-658D-0973-0FB4-E52F9B23E693}"/>
              </a:ext>
            </a:extLst>
          </p:cNvPr>
          <p:cNvSpPr>
            <a:spLocks noGrp="1"/>
          </p:cNvSpPr>
          <p:nvPr>
            <p:ph type="body" sz="quarter" idx="10"/>
          </p:nvPr>
        </p:nvSpPr>
        <p:spPr/>
        <p:txBody>
          <a:bodyPr/>
          <a:lstStyle/>
          <a:p>
            <a:r>
              <a:rPr lang="en-US" dirty="0"/>
              <a:t>General Contracting Models – Federal </a:t>
            </a:r>
          </a:p>
        </p:txBody>
      </p:sp>
      <p:pic>
        <p:nvPicPr>
          <p:cNvPr id="7" name="Picture 6">
            <a:extLst>
              <a:ext uri="{FF2B5EF4-FFF2-40B4-BE49-F238E27FC236}">
                <a16:creationId xmlns:a16="http://schemas.microsoft.com/office/drawing/2014/main" id="{6A1A1F16-2630-DBE5-8AD2-C33A6862CA0A}"/>
              </a:ext>
            </a:extLst>
          </p:cNvPr>
          <p:cNvPicPr>
            <a:picLocks noChangeAspect="1"/>
          </p:cNvPicPr>
          <p:nvPr/>
        </p:nvPicPr>
        <p:blipFill>
          <a:blip r:embed="rId3"/>
          <a:stretch>
            <a:fillRect/>
          </a:stretch>
        </p:blipFill>
        <p:spPr>
          <a:xfrm>
            <a:off x="2429555" y="1477436"/>
            <a:ext cx="6888617" cy="4442351"/>
          </a:xfrm>
          <a:prstGeom prst="rect">
            <a:avLst/>
          </a:prstGeom>
        </p:spPr>
      </p:pic>
    </p:spTree>
    <p:extLst>
      <p:ext uri="{BB962C8B-B14F-4D97-AF65-F5344CB8AC3E}">
        <p14:creationId xmlns:p14="http://schemas.microsoft.com/office/powerpoint/2010/main" val="1186918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17623B-9A3A-BB1E-00DD-25DE10FED8A0}"/>
              </a:ext>
            </a:extLst>
          </p:cNvPr>
          <p:cNvSpPr>
            <a:spLocks noGrp="1"/>
          </p:cNvSpPr>
          <p:nvPr>
            <p:ph type="body" sz="quarter" idx="10"/>
          </p:nvPr>
        </p:nvSpPr>
        <p:spPr/>
        <p:txBody>
          <a:bodyPr/>
          <a:lstStyle/>
          <a:p>
            <a:r>
              <a:rPr lang="en-US" dirty="0"/>
              <a:t>General Contracting Models – State/Local</a:t>
            </a:r>
          </a:p>
        </p:txBody>
      </p:sp>
      <p:pic>
        <p:nvPicPr>
          <p:cNvPr id="5" name="Picture 4">
            <a:extLst>
              <a:ext uri="{FF2B5EF4-FFF2-40B4-BE49-F238E27FC236}">
                <a16:creationId xmlns:a16="http://schemas.microsoft.com/office/drawing/2014/main" id="{1E7BE7B3-2972-C176-7FB3-F0D30E2FD27B}"/>
              </a:ext>
            </a:extLst>
          </p:cNvPr>
          <p:cNvPicPr>
            <a:picLocks noChangeAspect="1"/>
          </p:cNvPicPr>
          <p:nvPr/>
        </p:nvPicPr>
        <p:blipFill>
          <a:blip r:embed="rId2"/>
          <a:stretch>
            <a:fillRect/>
          </a:stretch>
        </p:blipFill>
        <p:spPr>
          <a:xfrm>
            <a:off x="2205037" y="1478765"/>
            <a:ext cx="7015163" cy="4379110"/>
          </a:xfrm>
          <a:prstGeom prst="rect">
            <a:avLst/>
          </a:prstGeom>
        </p:spPr>
      </p:pic>
    </p:spTree>
    <p:extLst>
      <p:ext uri="{BB962C8B-B14F-4D97-AF65-F5344CB8AC3E}">
        <p14:creationId xmlns:p14="http://schemas.microsoft.com/office/powerpoint/2010/main" val="592364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C21E41-EE5F-F0A4-3AF2-55FFAF90DB14}"/>
              </a:ext>
            </a:extLst>
          </p:cNvPr>
          <p:cNvSpPr>
            <a:spLocks noGrp="1"/>
          </p:cNvSpPr>
          <p:nvPr>
            <p:ph type="body" sz="quarter" idx="11"/>
          </p:nvPr>
        </p:nvSpPr>
        <p:spPr>
          <a:xfrm>
            <a:off x="969284" y="1334092"/>
            <a:ext cx="10013572" cy="4605566"/>
          </a:xfrm>
        </p:spPr>
        <p:txBody>
          <a:bodyPr>
            <a:normAutofit lnSpcReduction="10000"/>
          </a:bodyPr>
          <a:lstStyle/>
          <a:p>
            <a:pPr marL="914136" lvl="2" indent="0">
              <a:buNone/>
            </a:pPr>
            <a:r>
              <a:rPr lang="en-US" altLang="en-US" sz="2000" dirty="0"/>
              <a:t>Can't Pay to Play (Good business practices in the private world can be illegal in doing business with the Federal Government)</a:t>
            </a:r>
          </a:p>
          <a:p>
            <a:pPr lvl="2"/>
            <a:endParaRPr lang="en-US" altLang="en-US" sz="2000" dirty="0"/>
          </a:p>
          <a:p>
            <a:pPr lvl="2"/>
            <a:r>
              <a:rPr lang="en-US" altLang="en-US" sz="2000" dirty="0"/>
              <a:t>Gratuities  (FAR 52.203-3)</a:t>
            </a:r>
          </a:p>
          <a:p>
            <a:pPr marL="914136" lvl="2" indent="0">
              <a:buNone/>
            </a:pPr>
            <a:endParaRPr lang="en-US" altLang="en-US" sz="2000" dirty="0"/>
          </a:p>
          <a:p>
            <a:pPr lvl="2"/>
            <a:r>
              <a:rPr lang="en-US" altLang="en-US" sz="2000" dirty="0"/>
              <a:t>Bribes (18 U.S.C. § 201)</a:t>
            </a:r>
          </a:p>
          <a:p>
            <a:pPr marL="914136" lvl="2" indent="0">
              <a:buNone/>
            </a:pPr>
            <a:endParaRPr lang="en-US" altLang="en-US" sz="2000" dirty="0"/>
          </a:p>
          <a:p>
            <a:pPr lvl="2"/>
            <a:r>
              <a:rPr lang="en-US" altLang="en-US" sz="2000"/>
              <a:t>Anti-Kickback </a:t>
            </a:r>
            <a:r>
              <a:rPr lang="en-US" altLang="en-US" sz="2000" dirty="0"/>
              <a:t>Act (41 U.S.C. §§ 51-58; 18 U.S.C. § 874; FAR 52.203-7)</a:t>
            </a:r>
          </a:p>
          <a:p>
            <a:pPr lvl="2"/>
            <a:endParaRPr lang="en-US" altLang="en-US" sz="2000" dirty="0"/>
          </a:p>
          <a:p>
            <a:pPr lvl="2"/>
            <a:r>
              <a:rPr lang="en-US" altLang="en-US" sz="2000" dirty="0"/>
              <a:t>Conflict of Interest Rules (FAR 9.500)</a:t>
            </a:r>
          </a:p>
          <a:p>
            <a:pPr lvl="2"/>
            <a:endParaRPr lang="en-US" altLang="en-US" sz="2000" dirty="0"/>
          </a:p>
          <a:p>
            <a:pPr lvl="2"/>
            <a:r>
              <a:rPr lang="en-US" altLang="en-US" sz="2000" dirty="0"/>
              <a:t>Revolving Door Statutes (18 U.S.C. § 209; FAR 3.601)</a:t>
            </a:r>
          </a:p>
          <a:p>
            <a:pPr marL="914136" lvl="2" indent="0">
              <a:buNone/>
            </a:pPr>
            <a:endParaRPr lang="en-US" altLang="en-US" sz="2000" dirty="0"/>
          </a:p>
          <a:p>
            <a:pPr lvl="2"/>
            <a:r>
              <a:rPr lang="en-US" altLang="en-US" sz="2000" dirty="0"/>
              <a:t>Covenant Against Contingent Fees (FAR 52.203-5)</a:t>
            </a:r>
          </a:p>
          <a:p>
            <a:endParaRPr lang="en-US" dirty="0"/>
          </a:p>
        </p:txBody>
      </p:sp>
      <p:sp>
        <p:nvSpPr>
          <p:cNvPr id="3" name="Text Placeholder 2">
            <a:extLst>
              <a:ext uri="{FF2B5EF4-FFF2-40B4-BE49-F238E27FC236}">
                <a16:creationId xmlns:a16="http://schemas.microsoft.com/office/drawing/2014/main" id="{F285C84C-F021-A8C4-EFA9-69332257B90C}"/>
              </a:ext>
            </a:extLst>
          </p:cNvPr>
          <p:cNvSpPr>
            <a:spLocks noGrp="1"/>
          </p:cNvSpPr>
          <p:nvPr>
            <p:ph type="body" sz="quarter" idx="10"/>
          </p:nvPr>
        </p:nvSpPr>
        <p:spPr/>
        <p:txBody>
          <a:bodyPr>
            <a:normAutofit fontScale="55000" lnSpcReduction="20000"/>
          </a:bodyPr>
          <a:lstStyle/>
          <a:p>
            <a:r>
              <a:rPr lang="en-US" altLang="en-US" sz="3600" dirty="0"/>
              <a:t>Important Differences in Federal and Private Commercial Transactions</a:t>
            </a:r>
            <a:r>
              <a:rPr lang="en-US" altLang="en-US" sz="4000" dirty="0"/>
              <a:t> </a:t>
            </a:r>
            <a:endParaRPr lang="en-US" dirty="0"/>
          </a:p>
        </p:txBody>
      </p:sp>
    </p:spTree>
    <p:extLst>
      <p:ext uri="{BB962C8B-B14F-4D97-AF65-F5344CB8AC3E}">
        <p14:creationId xmlns:p14="http://schemas.microsoft.com/office/powerpoint/2010/main" val="2454812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4934ED-90B4-68EB-6DCC-F83AB5E348AD}"/>
              </a:ext>
            </a:extLst>
          </p:cNvPr>
          <p:cNvSpPr>
            <a:spLocks noGrp="1"/>
          </p:cNvSpPr>
          <p:nvPr>
            <p:ph type="body" sz="quarter" idx="11"/>
          </p:nvPr>
        </p:nvSpPr>
        <p:spPr/>
        <p:txBody>
          <a:bodyPr>
            <a:normAutofit lnSpcReduction="10000"/>
          </a:bodyPr>
          <a:lstStyle/>
          <a:p>
            <a:r>
              <a:rPr lang="en-US" dirty="0"/>
              <a:t>Specifications -- Strict Compliance</a:t>
            </a:r>
          </a:p>
          <a:p>
            <a:r>
              <a:rPr lang="en-US" dirty="0"/>
              <a:t>Differing Site Conditions</a:t>
            </a:r>
          </a:p>
          <a:p>
            <a:r>
              <a:rPr lang="en-US" dirty="0"/>
              <a:t>Changes/Modifications of </a:t>
            </a:r>
            <a:r>
              <a:rPr lang="en-US"/>
              <a:t>Contract Price</a:t>
            </a:r>
          </a:p>
          <a:p>
            <a:r>
              <a:rPr lang="en-US"/>
              <a:t>Price Adjustment</a:t>
            </a:r>
            <a:endParaRPr lang="en-US" dirty="0"/>
          </a:p>
          <a:p>
            <a:r>
              <a:rPr lang="en-US" dirty="0"/>
              <a:t>Unauthorized Work</a:t>
            </a:r>
          </a:p>
          <a:p>
            <a:r>
              <a:rPr lang="en-US" dirty="0"/>
              <a:t>Claims/Disputes - Notice</a:t>
            </a:r>
          </a:p>
          <a:p>
            <a:r>
              <a:rPr lang="en-US" dirty="0"/>
              <a:t>Scheduling</a:t>
            </a:r>
          </a:p>
          <a:p>
            <a:r>
              <a:rPr lang="en-US" dirty="0"/>
              <a:t>Termination</a:t>
            </a:r>
          </a:p>
          <a:p>
            <a:r>
              <a:rPr lang="en-US" dirty="0"/>
              <a:t>Liquidated Damages</a:t>
            </a:r>
          </a:p>
          <a:p>
            <a:r>
              <a:rPr lang="en-US" dirty="0"/>
              <a:t>Substantial and Final Completion</a:t>
            </a:r>
          </a:p>
          <a:p>
            <a:r>
              <a:rPr lang="en-US" dirty="0"/>
              <a:t>Payment</a:t>
            </a:r>
          </a:p>
          <a:p>
            <a:r>
              <a:rPr lang="en-US" dirty="0"/>
              <a:t>Subcontractors</a:t>
            </a:r>
          </a:p>
          <a:p>
            <a:endParaRPr lang="en-US" dirty="0"/>
          </a:p>
        </p:txBody>
      </p:sp>
      <p:sp>
        <p:nvSpPr>
          <p:cNvPr id="3" name="Text Placeholder 2">
            <a:extLst>
              <a:ext uri="{FF2B5EF4-FFF2-40B4-BE49-F238E27FC236}">
                <a16:creationId xmlns:a16="http://schemas.microsoft.com/office/drawing/2014/main" id="{A4723D3C-3320-E82D-73BA-8325408E85AC}"/>
              </a:ext>
            </a:extLst>
          </p:cNvPr>
          <p:cNvSpPr>
            <a:spLocks noGrp="1"/>
          </p:cNvSpPr>
          <p:nvPr>
            <p:ph type="body" sz="quarter" idx="10"/>
          </p:nvPr>
        </p:nvSpPr>
        <p:spPr/>
        <p:txBody>
          <a:bodyPr/>
          <a:lstStyle/>
          <a:p>
            <a:r>
              <a:rPr lang="en-US" dirty="0"/>
              <a:t>Key Contract Provisions</a:t>
            </a:r>
          </a:p>
        </p:txBody>
      </p:sp>
    </p:spTree>
    <p:extLst>
      <p:ext uri="{BB962C8B-B14F-4D97-AF65-F5344CB8AC3E}">
        <p14:creationId xmlns:p14="http://schemas.microsoft.com/office/powerpoint/2010/main" val="71823544"/>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 A c t i v e ! 2 2 1 4 2 9 5 1 4 . 1 < / d o c u m e n t i d >  
     < s e n d e r i d > R O T O M P K I N S < / s e n d e r i d >  
     < s e n d e r e m a i l > R O B E R T . T O M P K I N S @ H K L A W . C O M < / s e n d e r e m a i l >  
     < l a s t m o d i f i e d > 2 0 2 3 - 0 6 - 1 2 T 1 8 : 4 2 : 1 7 . 0 0 0 0 0 0 0 - 0 4 : 0 0 < / l a s t m o d i f i e d >  
     < d a t a b a s e > A c t i v e < / d a t a b a s e >  
 < / p r o p e r t i e s > 
</file>

<file path=customXml/itemProps1.xml><?xml version="1.0" encoding="utf-8"?>
<ds:datastoreItem xmlns:ds="http://schemas.openxmlformats.org/officeDocument/2006/customXml" ds:itemID="{C073B820-1836-EF41-AC55-C559DCA15932}">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
  <TotalTime>5</TotalTime>
  <Words>6057</Words>
  <Application>Microsoft Macintosh PowerPoint</Application>
  <PresentationFormat>Widescreen</PresentationFormat>
  <Paragraphs>304</Paragraphs>
  <Slides>40</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Georgia</vt:lpstr>
      <vt:lpstr>Montserrat</vt:lpstr>
      <vt:lpstr>OldErika</vt:lpstr>
      <vt:lpstr>Open Sans</vt:lpstr>
      <vt:lpstr>Times</vt:lpstr>
      <vt:lpstr>Trebuchet MS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McKenzie Carter</dc:creator>
  <cp:lastModifiedBy>Event Planning</cp:lastModifiedBy>
  <cp:revision>153</cp:revision>
  <dcterms:created xsi:type="dcterms:W3CDTF">2022-11-29T14:54:37Z</dcterms:created>
  <dcterms:modified xsi:type="dcterms:W3CDTF">2023-06-13T21:40:40Z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Number">
    <vt:lpwstr>221429514</vt:lpwstr>
  </property>
  <property fmtid="{D5CDD505-2E9C-101B-9397-08002B2CF9AE}" pid="3" name="DocumentVersion">
    <vt:lpwstr>1</vt:lpwstr>
  </property>
  <property fmtid="{D5CDD505-2E9C-101B-9397-08002B2CF9AE}" pid="4" name="ClientNumber">
    <vt:lpwstr>888060</vt:lpwstr>
  </property>
  <property fmtid="{D5CDD505-2E9C-101B-9397-08002B2CF9AE}" pid="5" name="MatterNumber">
    <vt:lpwstr>01003</vt:lpwstr>
  </property>
  <property fmtid="{D5CDD505-2E9C-101B-9397-08002B2CF9AE}" pid="6" name="ClientName">
    <vt:lpwstr>Firm Activities &amp; Projects</vt:lpwstr>
  </property>
  <property fmtid="{D5CDD505-2E9C-101B-9397-08002B2CF9AE}" pid="7" name="MatterName">
    <vt:lpwstr>Government Contracts Team: Articles, Alerts &amp; Blog Posts</vt:lpwstr>
  </property>
  <property fmtid="{D5CDD505-2E9C-101B-9397-08002B2CF9AE}" pid="8" name="DatabaseName">
    <vt:lpwstr>ACTIVE</vt:lpwstr>
  </property>
  <property fmtid="{D5CDD505-2E9C-101B-9397-08002B2CF9AE}" pid="9" name="TypistName">
    <vt:lpwstr>KEOBRIEN</vt:lpwstr>
  </property>
  <property fmtid="{D5CDD505-2E9C-101B-9397-08002B2CF9AE}" pid="10" name="AuthorName">
    <vt:lpwstr>KEOBRIEN</vt:lpwstr>
  </property>
  <property fmtid="{D5CDD505-2E9C-101B-9397-08002B2CF9AE}" pid="11" name="InUseBy">
    <vt:lpwstr/>
  </property>
  <property fmtid="{D5CDD505-2E9C-101B-9397-08002B2CF9AE}" pid="12" name="EditDate">
    <vt:lpwstr>1/1/0001 12:00:00 AM</vt:lpwstr>
  </property>
  <property fmtid="{D5CDD505-2E9C-101B-9397-08002B2CF9AE}" pid="13" name="EditTime">
    <vt:lpwstr/>
  </property>
</Properties>
</file>