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9" r:id="rId2"/>
    <p:sldId id="275" r:id="rId3"/>
    <p:sldId id="276" r:id="rId4"/>
    <p:sldId id="266" r:id="rId5"/>
    <p:sldId id="316" r:id="rId6"/>
    <p:sldId id="305" r:id="rId7"/>
    <p:sldId id="304" r:id="rId8"/>
    <p:sldId id="307" r:id="rId9"/>
    <p:sldId id="314" r:id="rId10"/>
    <p:sldId id="309" r:id="rId11"/>
    <p:sldId id="311" r:id="rId12"/>
    <p:sldId id="310" r:id="rId13"/>
    <p:sldId id="308" r:id="rId14"/>
    <p:sldId id="315" r:id="rId15"/>
    <p:sldId id="313" r:id="rId16"/>
    <p:sldId id="289" r:id="rId17"/>
    <p:sldId id="321" r:id="rId18"/>
    <p:sldId id="322" r:id="rId19"/>
    <p:sldId id="326" r:id="rId20"/>
    <p:sldId id="327" r:id="rId21"/>
    <p:sldId id="323" r:id="rId22"/>
    <p:sldId id="331" r:id="rId23"/>
    <p:sldId id="328" r:id="rId24"/>
    <p:sldId id="317" r:id="rId25"/>
    <p:sldId id="329" r:id="rId26"/>
    <p:sldId id="318" r:id="rId27"/>
    <p:sldId id="297" r:id="rId28"/>
    <p:sldId id="298" r:id="rId29"/>
    <p:sldId id="319" r:id="rId30"/>
    <p:sldId id="301" r:id="rId31"/>
    <p:sldId id="330" r:id="rId32"/>
    <p:sldId id="269" r:id="rId33"/>
    <p:sldId id="2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C4F"/>
    <a:srgbClr val="83A2B9"/>
    <a:srgbClr val="991320"/>
    <a:srgbClr val="620000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21055" autoAdjust="0"/>
    <p:restoredTop sz="77203" autoAdjust="0"/>
  </p:normalViewPr>
  <p:slideViewPr>
    <p:cSldViewPr snapToGrid="0">
      <p:cViewPr varScale="1">
        <p:scale>
          <a:sx n="88" d="100"/>
          <a:sy n="88" d="100"/>
        </p:scale>
        <p:origin x="1122" y="84"/>
      </p:cViewPr>
      <p:guideLst/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Goodnight" userId="0316ad44-f014-4028-8f19-fea47ac95eae" providerId="ADAL" clId="{4EA582E6-C79B-43EA-BC9B-200DA927F375}"/>
    <pc:docChg chg="modSld">
      <pc:chgData name="Rachel Goodnight" userId="0316ad44-f014-4028-8f19-fea47ac95eae" providerId="ADAL" clId="{4EA582E6-C79B-43EA-BC9B-200DA927F375}" dt="2024-01-29T16:46:23.513" v="13" actId="5793"/>
      <pc:docMkLst>
        <pc:docMk/>
      </pc:docMkLst>
      <pc:sldChg chg="modNotes">
        <pc:chgData name="Rachel Goodnight" userId="0316ad44-f014-4028-8f19-fea47ac95eae" providerId="ADAL" clId="{4EA582E6-C79B-43EA-BC9B-200DA927F375}" dt="2024-01-29T16:46:21.135" v="12" actId="5793"/>
        <pc:sldMkLst>
          <pc:docMk/>
          <pc:sldMk cId="231505789" sldId="298"/>
        </pc:sldMkLst>
      </pc:sldChg>
      <pc:sldChg chg="modNotes">
        <pc:chgData name="Rachel Goodnight" userId="0316ad44-f014-4028-8f19-fea47ac95eae" providerId="ADAL" clId="{4EA582E6-C79B-43EA-BC9B-200DA927F375}" dt="2024-01-29T16:46:23.513" v="13" actId="5793"/>
        <pc:sldMkLst>
          <pc:docMk/>
          <pc:sldMk cId="1630327984" sldId="301"/>
        </pc:sldMkLst>
      </pc:sldChg>
      <pc:sldChg chg="modNotes">
        <pc:chgData name="Rachel Goodnight" userId="0316ad44-f014-4028-8f19-fea47ac95eae" providerId="ADAL" clId="{4EA582E6-C79B-43EA-BC9B-200DA927F375}" dt="2024-01-29T16:45:52.025" v="0" actId="5793"/>
        <pc:sldMkLst>
          <pc:docMk/>
          <pc:sldMk cId="3359068568" sldId="307"/>
        </pc:sldMkLst>
      </pc:sldChg>
      <pc:sldChg chg="modNotes">
        <pc:chgData name="Rachel Goodnight" userId="0316ad44-f014-4028-8f19-fea47ac95eae" providerId="ADAL" clId="{4EA582E6-C79B-43EA-BC9B-200DA927F375}" dt="2024-01-29T16:46:07.677" v="6" actId="5793"/>
        <pc:sldMkLst>
          <pc:docMk/>
          <pc:sldMk cId="3190138688" sldId="308"/>
        </pc:sldMkLst>
      </pc:sldChg>
      <pc:sldChg chg="modNotes">
        <pc:chgData name="Rachel Goodnight" userId="0316ad44-f014-4028-8f19-fea47ac95eae" providerId="ADAL" clId="{4EA582E6-C79B-43EA-BC9B-200DA927F375}" dt="2024-01-29T16:46:00.041" v="2" actId="5793"/>
        <pc:sldMkLst>
          <pc:docMk/>
          <pc:sldMk cId="4199563797" sldId="309"/>
        </pc:sldMkLst>
      </pc:sldChg>
      <pc:sldChg chg="modNotes">
        <pc:chgData name="Rachel Goodnight" userId="0316ad44-f014-4028-8f19-fea47ac95eae" providerId="ADAL" clId="{4EA582E6-C79B-43EA-BC9B-200DA927F375}" dt="2024-01-29T16:46:04.746" v="4" actId="5793"/>
        <pc:sldMkLst>
          <pc:docMk/>
          <pc:sldMk cId="2001197523" sldId="310"/>
        </pc:sldMkLst>
      </pc:sldChg>
      <pc:sldChg chg="modNotes">
        <pc:chgData name="Rachel Goodnight" userId="0316ad44-f014-4028-8f19-fea47ac95eae" providerId="ADAL" clId="{4EA582E6-C79B-43EA-BC9B-200DA927F375}" dt="2024-01-29T16:46:03.394" v="3" actId="5793"/>
        <pc:sldMkLst>
          <pc:docMk/>
          <pc:sldMk cId="1353313286" sldId="311"/>
        </pc:sldMkLst>
      </pc:sldChg>
      <pc:sldChg chg="modNotes">
        <pc:chgData name="Rachel Goodnight" userId="0316ad44-f014-4028-8f19-fea47ac95eae" providerId="ADAL" clId="{4EA582E6-C79B-43EA-BC9B-200DA927F375}" dt="2024-01-29T16:46:09.532" v="7" actId="5793"/>
        <pc:sldMkLst>
          <pc:docMk/>
          <pc:sldMk cId="1563363023" sldId="313"/>
        </pc:sldMkLst>
      </pc:sldChg>
      <pc:sldChg chg="modNotes">
        <pc:chgData name="Rachel Goodnight" userId="0316ad44-f014-4028-8f19-fea47ac95eae" providerId="ADAL" clId="{4EA582E6-C79B-43EA-BC9B-200DA927F375}" dt="2024-01-29T16:45:58.901" v="1" actId="5793"/>
        <pc:sldMkLst>
          <pc:docMk/>
          <pc:sldMk cId="1242004433" sldId="314"/>
        </pc:sldMkLst>
      </pc:sldChg>
      <pc:sldChg chg="modNotes">
        <pc:chgData name="Rachel Goodnight" userId="0316ad44-f014-4028-8f19-fea47ac95eae" providerId="ADAL" clId="{4EA582E6-C79B-43EA-BC9B-200DA927F375}" dt="2024-01-29T16:46:06.005" v="5" actId="5793"/>
        <pc:sldMkLst>
          <pc:docMk/>
          <pc:sldMk cId="3180534541" sldId="315"/>
        </pc:sldMkLst>
      </pc:sldChg>
      <pc:sldChg chg="modNotes">
        <pc:chgData name="Rachel Goodnight" userId="0316ad44-f014-4028-8f19-fea47ac95eae" providerId="ADAL" clId="{4EA582E6-C79B-43EA-BC9B-200DA927F375}" dt="2024-01-29T16:46:11.860" v="8" actId="5793"/>
        <pc:sldMkLst>
          <pc:docMk/>
          <pc:sldMk cId="31959659" sldId="321"/>
        </pc:sldMkLst>
      </pc:sldChg>
      <pc:sldChg chg="modNotes">
        <pc:chgData name="Rachel Goodnight" userId="0316ad44-f014-4028-8f19-fea47ac95eae" providerId="ADAL" clId="{4EA582E6-C79B-43EA-BC9B-200DA927F375}" dt="2024-01-29T16:46:13.997" v="9" actId="5793"/>
        <pc:sldMkLst>
          <pc:docMk/>
          <pc:sldMk cId="378750376" sldId="322"/>
        </pc:sldMkLst>
      </pc:sldChg>
      <pc:sldChg chg="modNotes">
        <pc:chgData name="Rachel Goodnight" userId="0316ad44-f014-4028-8f19-fea47ac95eae" providerId="ADAL" clId="{4EA582E6-C79B-43EA-BC9B-200DA927F375}" dt="2024-01-29T16:46:15.129" v="10" actId="5793"/>
        <pc:sldMkLst>
          <pc:docMk/>
          <pc:sldMk cId="1725912127" sldId="326"/>
        </pc:sldMkLst>
      </pc:sldChg>
      <pc:sldChg chg="modNotes">
        <pc:chgData name="Rachel Goodnight" userId="0316ad44-f014-4028-8f19-fea47ac95eae" providerId="ADAL" clId="{4EA582E6-C79B-43EA-BC9B-200DA927F375}" dt="2024-01-29T16:46:16.283" v="11" actId="5793"/>
        <pc:sldMkLst>
          <pc:docMk/>
          <pc:sldMk cId="3762695325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56BE1-988E-4F60-AF00-90B9E4C22E6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CC9BD-79AA-45AF-9932-34E481029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5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52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8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05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02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48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CC9BD-79AA-45AF-9932-34E4810299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220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CC9BD-79AA-45AF-9932-34E4810299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30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CC9BD-79AA-45AF-9932-34E4810299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398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CC9BD-79AA-45AF-9932-34E4810299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87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CC9BD-79AA-45AF-9932-34E4810299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35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6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0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1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93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24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8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4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52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08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43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8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63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CC9BD-79AA-45AF-9932-34E4810299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rectangles&#10;&#10;Description automatically generated">
            <a:extLst>
              <a:ext uri="{FF2B5EF4-FFF2-40B4-BE49-F238E27FC236}">
                <a16:creationId xmlns:a16="http://schemas.microsoft.com/office/drawing/2014/main" id="{CE8ADB8D-A0DE-6107-80F7-56ED29F1A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DF8BA-033F-B38B-B223-1BF2F4427DDB}"/>
              </a:ext>
            </a:extLst>
          </p:cNvPr>
          <p:cNvSpPr/>
          <p:nvPr userDrawn="1"/>
        </p:nvSpPr>
        <p:spPr>
          <a:xfrm>
            <a:off x="0" y="834887"/>
            <a:ext cx="12182477" cy="438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8C15B-7720-910F-DFB4-FE26D03AC2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27" y="1879091"/>
            <a:ext cx="5022239" cy="2465400"/>
          </a:xfrm>
        </p:spPr>
        <p:txBody>
          <a:bodyPr anchor="b"/>
          <a:lstStyle>
            <a:lvl1pPr algn="l">
              <a:lnSpc>
                <a:spcPct val="85000"/>
              </a:lnSpc>
              <a:defRPr sz="6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B4A1-0445-363B-CF85-02049F19EE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80" y="5820042"/>
            <a:ext cx="7051585" cy="4400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9930086-7A01-C95F-3221-C67483148F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821" y="5020175"/>
            <a:ext cx="2639761" cy="2039815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E201B62-620A-6DB5-3F9B-032419EF68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428" y="1992374"/>
            <a:ext cx="5112027" cy="207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E43FD8-FC5B-61E8-4B94-065966187D6C}"/>
              </a:ext>
            </a:extLst>
          </p:cNvPr>
          <p:cNvSpPr/>
          <p:nvPr userDrawn="1"/>
        </p:nvSpPr>
        <p:spPr>
          <a:xfrm>
            <a:off x="7934177" y="5222161"/>
            <a:ext cx="656418" cy="1635839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24BFA-71CB-7E34-BB24-59D07833A689}"/>
              </a:ext>
            </a:extLst>
          </p:cNvPr>
          <p:cNvSpPr/>
          <p:nvPr userDrawn="1"/>
        </p:nvSpPr>
        <p:spPr>
          <a:xfrm>
            <a:off x="5920068" y="0"/>
            <a:ext cx="2929148" cy="822187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0E2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F3B228-7581-3F14-61CD-083420B0F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7" y="4919033"/>
            <a:ext cx="3998259" cy="17376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600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05319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2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2C4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Key Takeaways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40773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trees and buildings&#10;&#10;Description automatically generated">
            <a:extLst>
              <a:ext uri="{FF2B5EF4-FFF2-40B4-BE49-F238E27FC236}">
                <a16:creationId xmlns:a16="http://schemas.microsoft.com/office/drawing/2014/main" id="{5FB77332-BA35-8CB4-F009-36D7EA1C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6138" t="25448" r="7041"/>
          <a:stretch/>
        </p:blipFill>
        <p:spPr>
          <a:xfrm>
            <a:off x="-99364" y="-108309"/>
            <a:ext cx="12385966" cy="6750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14320-1CB5-43C9-0F15-97EA257E21F8}"/>
              </a:ext>
            </a:extLst>
          </p:cNvPr>
          <p:cNvSpPr txBox="1"/>
          <p:nvPr userDrawn="1"/>
        </p:nvSpPr>
        <p:spPr>
          <a:xfrm>
            <a:off x="1209111" y="2626480"/>
            <a:ext cx="11536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8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8CAB98-A2DB-B81E-547C-5D30C652FF35}"/>
              </a:ext>
            </a:extLst>
          </p:cNvPr>
          <p:cNvCxnSpPr>
            <a:cxnSpLocks/>
          </p:cNvCxnSpPr>
          <p:nvPr userDrawn="1"/>
        </p:nvCxnSpPr>
        <p:spPr>
          <a:xfrm>
            <a:off x="756200" y="2757820"/>
            <a:ext cx="0" cy="1342360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C3BAEF-030C-1BD2-C178-940866705C68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41E42-52A2-54C9-CD7A-A478398253FA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1561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593A8B89-A329-3146-7AF8-B7F81FC32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4632A03-E9E1-DADF-9596-9685E14D5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1053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98D5E2A2-60AB-F7E4-B8B6-5254F7809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1053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A5682AE-B2CD-398E-36F5-D185D1CCB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052" y="203497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8B2245F-40B1-7425-71F4-CC195F7D5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1051" y="2330536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280A95-2BB2-46A6-FA14-2569C2631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7278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8DB3C0-8E48-338B-FCF6-ED1D88BAE8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7278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3DD0E9E-3A8D-E635-6CD9-4AE62A6B6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277" y="202112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4CA74DB-FC05-552D-2BBE-9E99E5AA1C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276" y="23097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A0755045-16C7-9D2B-BC22-E83CC749D1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1053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3E70320-3D11-B750-9AA3-C8A852D04D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053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A8A380-5646-9422-3709-316C09FD69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1052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C28E4D95-1585-88E4-499E-2255A65C40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1051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8583ACF-8E49-5E40-1E15-045CEA8A29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7278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AC6D022C-4B3A-5452-2A7C-5BD5C4F48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277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D13110B0-2BB8-CA46-8A8C-0F7B63CD93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7276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5B40169C-734D-D554-798C-3C73AB512B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1053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0EFA9414-20A7-5F53-132B-71EE10245F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21053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592963C-560B-2DCF-426E-6AA7402B0F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21052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B652823E-5EF0-4EC1-F84D-ECB7D975D1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21051" y="553225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004151CF-FC42-88F3-AD4E-76C31E0B9D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7278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C467C00B-D4B8-2230-D5F1-C56845D31B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7278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DB5327B5-C9E3-C360-FE8E-C656284978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7277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080EDC6-600B-AD6A-DBF3-3B3780027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07276" y="55322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C7CE92E5-B3D1-BF4F-F972-0A5789B4F2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3656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0BEED0-DC58-F947-2CB7-14031963F186}"/>
              </a:ext>
            </a:extLst>
          </p:cNvPr>
          <p:cNvCxnSpPr>
            <a:cxnSpLocks/>
          </p:cNvCxnSpPr>
          <p:nvPr userDrawn="1"/>
        </p:nvCxnSpPr>
        <p:spPr>
          <a:xfrm>
            <a:off x="6083121" y="1385443"/>
            <a:ext cx="0" cy="4521135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9DC733A-FA10-AF56-A4DB-F4C609D69C1A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E51C28-C87E-8E4C-DC31-66A29F906C5C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835744-4F01-6739-E2D2-028A56C2AC84}"/>
              </a:ext>
            </a:extLst>
          </p:cNvPr>
          <p:cNvSpPr txBox="1"/>
          <p:nvPr userDrawn="1"/>
        </p:nvSpPr>
        <p:spPr>
          <a:xfrm>
            <a:off x="-1" y="634328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4386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5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2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red rectangle&#10;&#10;Description automatically generated">
            <a:extLst>
              <a:ext uri="{FF2B5EF4-FFF2-40B4-BE49-F238E27FC236}">
                <a16:creationId xmlns:a16="http://schemas.microsoft.com/office/drawing/2014/main" id="{115ADA4C-66E6-0097-5D33-90CF8F8E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rectangle with white stripes&#10;&#10;Description automatically generated">
            <a:extLst>
              <a:ext uri="{FF2B5EF4-FFF2-40B4-BE49-F238E27FC236}">
                <a16:creationId xmlns:a16="http://schemas.microsoft.com/office/drawing/2014/main" id="{7D2C2833-B7A6-4605-A736-40B90BD1B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le&#10;&#10;Description automatically generated">
            <a:extLst>
              <a:ext uri="{FF2B5EF4-FFF2-40B4-BE49-F238E27FC236}">
                <a16:creationId xmlns:a16="http://schemas.microsoft.com/office/drawing/2014/main" id="{A9538E1E-C9A2-CCD3-78E7-55CE49BFC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pic>
        <p:nvPicPr>
          <p:cNvPr id="8" name="Picture 7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EDF8C044-7AE6-B58A-6BF9-88211B3DF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3625"/>
            <a:ext cx="12182475" cy="5817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2A64BF-5CBE-6963-D523-5F954C2BC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8E14D5-B731-0317-E855-6B95FA4F0E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07C6247B-A988-8E61-B4B7-49B6ACDD2C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rectangle&#10;&#10;Description automatically generated">
            <a:extLst>
              <a:ext uri="{FF2B5EF4-FFF2-40B4-BE49-F238E27FC236}">
                <a16:creationId xmlns:a16="http://schemas.microsoft.com/office/drawing/2014/main" id="{37D27392-DC8F-A205-CDB2-F5D35D516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420D83-940C-EE8D-DFB7-CDA0CAE424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EF461DA2-73A5-B2E9-4728-D366E575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EA16FE-A29C-9CEB-5096-34D699552E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8496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52919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89551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81328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982C7C-A597-4691-528D-7DC197816724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1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37421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74053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65830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3CF6F-D34E-FA21-F864-F2E4C7EDC8AF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C6D10C-4788-A84C-925A-492A11EFE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70924-6264-B71A-6E98-B4A8994037BB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43745-F7F4-5D91-3932-BAE91505477B}"/>
              </a:ext>
            </a:extLst>
          </p:cNvPr>
          <p:cNvSpPr txBox="1"/>
          <p:nvPr userDrawn="1"/>
        </p:nvSpPr>
        <p:spPr>
          <a:xfrm>
            <a:off x="-1" y="1335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INTRODUCTIONS</a:t>
            </a:r>
          </a:p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SUGGESTED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CA8EB-D3D6-FD69-3358-1AE5040E1468}"/>
              </a:ext>
            </a:extLst>
          </p:cNvPr>
          <p:cNvSpPr txBox="1"/>
          <p:nvPr userDrawn="1"/>
        </p:nvSpPr>
        <p:spPr>
          <a:xfrm>
            <a:off x="1630135" y="2859935"/>
            <a:ext cx="8931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Pre-Intensive Session (75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 </a:t>
            </a: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20-30 minutes to present their area of expertise related to the session topic</a:t>
            </a:r>
          </a:p>
          <a:p>
            <a:pPr marL="385754" indent="-385754" algn="ctr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BCBEC0"/>
              </a:solidFill>
              <a:latin typeface="Trebuchet MS" panose="020B070302020209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Breakout Session (60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5-8 minutes to introduce themselves and present their specific information related to the session topic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053A1-0CF7-F2F6-8F41-9D7F780B6F56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D46CA-024A-7D1B-F809-31256D03F99B}"/>
              </a:ext>
            </a:extLst>
          </p:cNvPr>
          <p:cNvCxnSpPr>
            <a:cxnSpLocks/>
          </p:cNvCxnSpPr>
          <p:nvPr userDrawn="1"/>
        </p:nvCxnSpPr>
        <p:spPr>
          <a:xfrm>
            <a:off x="1630135" y="888513"/>
            <a:ext cx="8931729" cy="0"/>
          </a:xfrm>
          <a:prstGeom prst="line">
            <a:avLst/>
          </a:prstGeom>
          <a:ln w="38100">
            <a:solidFill>
              <a:srgbClr val="83A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6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83A2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4" name="Picture 3" descr="A logo for a conference&#10;&#10;Description automatically generated">
            <a:extLst>
              <a:ext uri="{FF2B5EF4-FFF2-40B4-BE49-F238E27FC236}">
                <a16:creationId xmlns:a16="http://schemas.microsoft.com/office/drawing/2014/main" id="{70D71C96-DE58-8DB5-D8E5-8A1859D57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68" y="4902266"/>
            <a:ext cx="4101877" cy="19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39761-152A-6385-2362-BCA33961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356D-4454-5E78-0995-82DA47B1F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AA2F6-B18D-14A5-8B43-8A77BCCBB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452EF-2399-4B49-8E6D-F6E42C3969D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765A-C1E5-4A62-0280-379518F2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7C018-9E41-DB33-6F2A-20DFFB645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A2F6-5296-4447-B3FF-794C71550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  <p:sldLayoutId id="2147483662" r:id="rId5"/>
    <p:sldLayoutId id="2147483653" r:id="rId6"/>
    <p:sldLayoutId id="2147483665" r:id="rId7"/>
    <p:sldLayoutId id="2147483651" r:id="rId8"/>
    <p:sldLayoutId id="2147483652" r:id="rId9"/>
    <p:sldLayoutId id="2147483666" r:id="rId10"/>
    <p:sldLayoutId id="2147483672" r:id="rId11"/>
    <p:sldLayoutId id="2147483673" r:id="rId12"/>
    <p:sldLayoutId id="2147483668" r:id="rId13"/>
    <p:sldLayoutId id="2147483654" r:id="rId14"/>
    <p:sldLayoutId id="2147483671" r:id="rId15"/>
    <p:sldLayoutId id="2147483667" r:id="rId16"/>
    <p:sldLayoutId id="2147483670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A070-A573-CE3B-BD95-26BCDA7FC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1" y="1302589"/>
            <a:ext cx="10928417" cy="3783067"/>
          </a:xfrm>
        </p:spPr>
        <p:txBody>
          <a:bodyPr anchor="ctr"/>
          <a:lstStyle/>
          <a:p>
            <a:r>
              <a:rPr lang="en-US" dirty="0"/>
              <a:t>Five Essential Tips to Maximize the Benefits of a Debriefing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6AC32-5060-E77C-B30F-ADA99BA5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495" y="5557594"/>
            <a:ext cx="6356417" cy="549908"/>
          </a:xfrm>
        </p:spPr>
        <p:txBody>
          <a:bodyPr anchor="ctr">
            <a:normAutofit fontScale="25000" lnSpcReduction="20000"/>
          </a:bodyPr>
          <a:lstStyle/>
          <a:p>
            <a:r>
              <a:rPr lang="en-US" sz="4400" b="1" dirty="0"/>
              <a:t>Stephanie Wilson</a:t>
            </a:r>
            <a:r>
              <a:rPr lang="en-US" sz="4400" dirty="0"/>
              <a:t>, Director of Government Contracts at Berenzweig Leonard LLP</a:t>
            </a:r>
          </a:p>
          <a:p>
            <a:r>
              <a:rPr lang="en-US" sz="4400" b="1" dirty="0"/>
              <a:t>Rachael Haley</a:t>
            </a:r>
            <a:r>
              <a:rPr lang="en-US" sz="4400" dirty="0"/>
              <a:t>, Senior Associate at Berenzweig Leonard LLP</a:t>
            </a:r>
          </a:p>
        </p:txBody>
      </p:sp>
    </p:spTree>
    <p:extLst>
      <p:ext uri="{BB962C8B-B14F-4D97-AF65-F5344CB8AC3E}">
        <p14:creationId xmlns:p14="http://schemas.microsoft.com/office/powerpoint/2010/main" val="418843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Required Debriefings</a:t>
            </a:r>
            <a:endParaRPr lang="en-US" dirty="0"/>
          </a:p>
          <a:p>
            <a:r>
              <a:rPr lang="en-US" dirty="0"/>
              <a:t>FAR 15.505 – </a:t>
            </a:r>
            <a:r>
              <a:rPr lang="en-US" dirty="0" err="1"/>
              <a:t>Preaward</a:t>
            </a:r>
            <a:r>
              <a:rPr lang="en-US" dirty="0"/>
              <a:t> debriefing of offerors</a:t>
            </a:r>
          </a:p>
          <a:p>
            <a:r>
              <a:rPr lang="en-US" dirty="0"/>
              <a:t>FAR 15.506 – </a:t>
            </a:r>
            <a:r>
              <a:rPr lang="en-US" dirty="0" err="1"/>
              <a:t>Postaward</a:t>
            </a:r>
            <a:r>
              <a:rPr lang="en-US" dirty="0"/>
              <a:t> debriefing of offerors</a:t>
            </a:r>
          </a:p>
          <a:p>
            <a:r>
              <a:rPr lang="en-US" dirty="0"/>
              <a:t>FAR 16.505 – Orders exceeding $6M under multiple-				award contracts</a:t>
            </a:r>
          </a:p>
          <a:p>
            <a:r>
              <a:rPr lang="en-US" dirty="0"/>
              <a:t>DFARS 215.506-70 - DoD Enhanced Debriefing</a:t>
            </a:r>
          </a:p>
        </p:txBody>
      </p:sp>
    </p:spTree>
    <p:extLst>
      <p:ext uri="{BB962C8B-B14F-4D97-AF65-F5344CB8AC3E}">
        <p14:creationId xmlns:p14="http://schemas.microsoft.com/office/powerpoint/2010/main" val="4199563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FAR 15.505 </a:t>
            </a:r>
            <a:r>
              <a:rPr lang="en-US" b="1" dirty="0" err="1"/>
              <a:t>Preaward</a:t>
            </a:r>
            <a:r>
              <a:rPr lang="en-US" b="1" dirty="0"/>
              <a:t> debriefing of offerors.</a:t>
            </a:r>
          </a:p>
          <a:p>
            <a:r>
              <a:rPr lang="en-US" sz="2600" dirty="0"/>
              <a:t>Offerors excluded from competition have </a:t>
            </a:r>
            <a:r>
              <a:rPr lang="en-US" sz="2600" b="1" dirty="0"/>
              <a:t>3 days </a:t>
            </a:r>
            <a:r>
              <a:rPr lang="en-US" sz="2600" dirty="0"/>
              <a:t>after receipt of the notice of exclusion from the competition to submit a debriefing request.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Offerors may request to delay debriefing until after award and receive all information required in a post-award debriefing – </a:t>
            </a:r>
            <a:r>
              <a:rPr lang="en-US" sz="2600" u="sng" dirty="0"/>
              <a:t>but this could affect the timeliness of a bid protest filed after the debriefing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The Contracting Officer can refuse the request for </a:t>
            </a:r>
            <a:r>
              <a:rPr lang="en-US" sz="2600" dirty="0" err="1"/>
              <a:t>preaward</a:t>
            </a:r>
            <a:r>
              <a:rPr lang="en-US" sz="2600" dirty="0"/>
              <a:t> debriefing, but then must provide offeror with </a:t>
            </a:r>
            <a:r>
              <a:rPr lang="en-US" sz="2600" dirty="0" err="1"/>
              <a:t>postaward</a:t>
            </a:r>
            <a:r>
              <a:rPr lang="en-US" sz="2600" dirty="0"/>
              <a:t> debriefing. 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5331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FAR 15.506 </a:t>
            </a:r>
            <a:r>
              <a:rPr lang="en-US" b="1" dirty="0" err="1"/>
              <a:t>Postaward</a:t>
            </a:r>
            <a:r>
              <a:rPr lang="en-US" b="1" dirty="0"/>
              <a:t> debriefing of offerors.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E2C4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Offerors are entitled to a debriefing if they submit a written debriefing request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E2C4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within 3 days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E2C4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after receiving notification of contract award.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E2C4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/>
              <a:t>“To the maximum extent practicable, the debriefing should occur within 5 days after receipt of the written request.”</a:t>
            </a:r>
          </a:p>
        </p:txBody>
      </p:sp>
    </p:spTree>
    <p:extLst>
      <p:ext uri="{BB962C8B-B14F-4D97-AF65-F5344CB8AC3E}">
        <p14:creationId xmlns:p14="http://schemas.microsoft.com/office/powerpoint/2010/main" val="2001197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FAR Part 16 – Multiple Award Contract Task or Delivery Orders over $6M.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Procedures at 15.506 shall be followed when providing post-award debriefing to unsuccessful awardees.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013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DFARS 215.506-70 – DoD Enhanced Debriefing</a:t>
            </a:r>
          </a:p>
          <a:p>
            <a:r>
              <a:rPr lang="en-US" sz="2400" dirty="0"/>
              <a:t>Offerors can submit </a:t>
            </a:r>
            <a:r>
              <a:rPr lang="en-US" sz="2400" b="1" dirty="0"/>
              <a:t>additional written questions </a:t>
            </a:r>
            <a:r>
              <a:rPr lang="en-US" sz="2400" dirty="0"/>
              <a:t>related to the debriefing not later than </a:t>
            </a:r>
            <a:r>
              <a:rPr lang="en-US" sz="2400" b="1" dirty="0"/>
              <a:t>2 business days </a:t>
            </a:r>
            <a:r>
              <a:rPr lang="en-US" sz="2400" dirty="0"/>
              <a:t>after receiving the </a:t>
            </a:r>
            <a:r>
              <a:rPr lang="en-US" sz="2400" dirty="0" err="1"/>
              <a:t>postaward</a:t>
            </a:r>
            <a:r>
              <a:rPr lang="en-US" sz="2400" dirty="0"/>
              <a:t> debriefing.</a:t>
            </a:r>
          </a:p>
          <a:p>
            <a:r>
              <a:rPr lang="en-US" sz="2400" dirty="0"/>
              <a:t>The contracting officer must respond in writing to timely submitted additional questions within 5 business days after receipt.</a:t>
            </a:r>
          </a:p>
          <a:p>
            <a:r>
              <a:rPr lang="en-US" sz="2400" dirty="0" err="1"/>
              <a:t>Postaward</a:t>
            </a:r>
            <a:r>
              <a:rPr lang="en-US" sz="2400" dirty="0"/>
              <a:t> debriefing is considered concluded on the later of (1) the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date that the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postaward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debriefing is delivered or (2) if additional written questions are submitted, the date the agency delivers its written response.</a:t>
            </a:r>
          </a:p>
        </p:txBody>
      </p:sp>
    </p:spTree>
    <p:extLst>
      <p:ext uri="{BB962C8B-B14F-4D97-AF65-F5344CB8AC3E}">
        <p14:creationId xmlns:p14="http://schemas.microsoft.com/office/powerpoint/2010/main" val="318053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Debriefing Requests: Key Takeaways</a:t>
            </a:r>
          </a:p>
          <a:p>
            <a:r>
              <a:rPr lang="en-US" sz="2600" dirty="0"/>
              <a:t>Submit written request to contracting officer within 3 days of receipt of notice.</a:t>
            </a:r>
          </a:p>
          <a:p>
            <a:r>
              <a:rPr lang="en-US" sz="2600" dirty="0"/>
              <a:t>If excluded from competition prior to award, state whether you want a </a:t>
            </a:r>
            <a:r>
              <a:rPr lang="en-US" sz="2600" dirty="0" err="1"/>
              <a:t>preaward</a:t>
            </a:r>
            <a:r>
              <a:rPr lang="en-US" sz="2600" dirty="0"/>
              <a:t> debriefing or to delay debriefing until after award. </a:t>
            </a:r>
          </a:p>
          <a:p>
            <a:r>
              <a:rPr lang="en-US" sz="2600" dirty="0"/>
              <a:t>When submitting the written request for a debriefing, include specific questions you want the contracting officer to address in the debriefing.  </a:t>
            </a:r>
          </a:p>
          <a:p>
            <a:r>
              <a:rPr lang="en-US" sz="2600" dirty="0"/>
              <a:t>If you might protest, take the first debriefing date offered.</a:t>
            </a:r>
          </a:p>
          <a:p>
            <a:r>
              <a:rPr lang="en-US" sz="2600" dirty="0"/>
              <a:t>If DoD procurement, submit additional written questions.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63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01947-4859-D114-9866-575B59AA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5" y="899059"/>
            <a:ext cx="6276632" cy="5307776"/>
          </a:xfrm>
        </p:spPr>
        <p:txBody>
          <a:bodyPr anchor="ctr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kern="100" dirty="0">
                <a:effectLst/>
                <a:cs typeface="Times New Roman" panose="02020603050405020304" pitchFamily="18" charset="0"/>
              </a:rPr>
              <a:t>Tip 2: 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kern="100" dirty="0">
                <a:effectLst/>
                <a:cs typeface="Times New Roman" panose="02020603050405020304" pitchFamily="18" charset="0"/>
              </a:rPr>
              <a:t>Know the Limited Information Available</a:t>
            </a:r>
            <a:endParaRPr lang="en-US" sz="4000" b="1" dirty="0"/>
          </a:p>
          <a:p>
            <a:pPr marL="274320" lvl="1" indent="0">
              <a:buClr>
                <a:schemeClr val="bg1"/>
              </a:buClr>
              <a:buNone/>
            </a:pPr>
            <a:endParaRPr lang="en-US" sz="4400" b="1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655608"/>
            <a:ext cx="3745172" cy="3778369"/>
          </a:xfrm>
        </p:spPr>
        <p:txBody>
          <a:bodyPr anchor="ctr"/>
          <a:lstStyle/>
          <a:p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211D"/>
                </a:solidFill>
                <a:effectLst/>
                <a:uLnTx/>
                <a:uFillTx/>
                <a:latin typeface="Lucida Grande" charset="0"/>
                <a:ea typeface="Verdana" panose="020B0604030504040204" pitchFamily="34" charset="0"/>
              </a:rPr>
              <a:t>5 Tips to Maximize the Benefits of a Debriefing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98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2: Know the Limited Information Available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FAR 15.505 </a:t>
            </a:r>
            <a:r>
              <a:rPr lang="en-US" b="1" dirty="0" err="1"/>
              <a:t>Preaward</a:t>
            </a:r>
            <a:r>
              <a:rPr lang="en-US" b="1" dirty="0"/>
              <a:t> debriefing of offerors.</a:t>
            </a:r>
          </a:p>
          <a:p>
            <a:pPr marL="0" indent="0">
              <a:buNone/>
            </a:pPr>
            <a:r>
              <a:rPr lang="en-US" dirty="0"/>
              <a:t>At a minimum, </a:t>
            </a:r>
            <a:r>
              <a:rPr lang="en-US" dirty="0" err="1"/>
              <a:t>preaward</a:t>
            </a:r>
            <a:r>
              <a:rPr lang="en-US" dirty="0"/>
              <a:t> debriefings </a:t>
            </a:r>
            <a:r>
              <a:rPr lang="en-US" b="1" dirty="0"/>
              <a:t>shall</a:t>
            </a:r>
            <a:r>
              <a:rPr lang="en-US" dirty="0"/>
              <a:t> include-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agency’s evaluation of significant elements in the offeror’s proposal;</a:t>
            </a:r>
          </a:p>
          <a:p>
            <a:endParaRPr lang="en-US" dirty="0"/>
          </a:p>
          <a:p>
            <a:r>
              <a:rPr lang="en-US" dirty="0"/>
              <a:t>A summary of the rationale for eliminating the offeror from the competition; and</a:t>
            </a:r>
          </a:p>
          <a:p>
            <a:endParaRPr lang="en-US" dirty="0"/>
          </a:p>
          <a:p>
            <a:r>
              <a:rPr lang="en-US" dirty="0"/>
              <a:t>Reasonable responses to relevant questions.</a:t>
            </a:r>
          </a:p>
        </p:txBody>
      </p:sp>
    </p:spTree>
    <p:extLst>
      <p:ext uri="{BB962C8B-B14F-4D97-AF65-F5344CB8AC3E}">
        <p14:creationId xmlns:p14="http://schemas.microsoft.com/office/powerpoint/2010/main" val="31959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2: Know the Limited Information Available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Preaward</a:t>
            </a:r>
            <a:r>
              <a:rPr lang="en-US" dirty="0"/>
              <a:t> debriefings </a:t>
            </a:r>
            <a:r>
              <a:rPr lang="en-US" b="1" dirty="0"/>
              <a:t>shall not</a:t>
            </a:r>
            <a:r>
              <a:rPr lang="en-US" dirty="0"/>
              <a:t> disclose –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number of offerors;</a:t>
            </a:r>
          </a:p>
          <a:p>
            <a:r>
              <a:rPr lang="en-US" dirty="0"/>
              <a:t>The identity of other offerors;</a:t>
            </a:r>
          </a:p>
          <a:p>
            <a:r>
              <a:rPr lang="en-US" dirty="0"/>
              <a:t>The content of other offerors’ proposals;</a:t>
            </a:r>
          </a:p>
          <a:p>
            <a:r>
              <a:rPr lang="en-US" dirty="0"/>
              <a:t>The ranking of other offerors;</a:t>
            </a:r>
          </a:p>
          <a:p>
            <a:r>
              <a:rPr lang="en-US" dirty="0"/>
              <a:t>The evaluation of other offerors; and</a:t>
            </a:r>
          </a:p>
          <a:p>
            <a:r>
              <a:rPr lang="en-US" dirty="0"/>
              <a:t>Information that cannot be disclosed in </a:t>
            </a:r>
            <a:r>
              <a:rPr lang="en-US" dirty="0" err="1"/>
              <a:t>postaward</a:t>
            </a:r>
            <a:r>
              <a:rPr lang="en-US" dirty="0"/>
              <a:t> debriefing.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0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2: Know the Limited Information Available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FAR 15.506 </a:t>
            </a:r>
            <a:r>
              <a:rPr lang="en-US" sz="2200" b="1" dirty="0" err="1"/>
              <a:t>Postaward</a:t>
            </a:r>
            <a:r>
              <a:rPr lang="en-US" sz="2200" b="1" dirty="0"/>
              <a:t> debriefing of offerors.</a:t>
            </a:r>
          </a:p>
          <a:p>
            <a:pPr marL="0" indent="0">
              <a:buNone/>
            </a:pPr>
            <a:r>
              <a:rPr lang="en-US" sz="2200" dirty="0"/>
              <a:t>At a minimum, </a:t>
            </a:r>
            <a:r>
              <a:rPr lang="en-US" sz="2200" dirty="0" err="1"/>
              <a:t>postaward</a:t>
            </a:r>
            <a:r>
              <a:rPr lang="en-US" sz="2200" dirty="0"/>
              <a:t> debriefings </a:t>
            </a:r>
            <a:r>
              <a:rPr lang="en-US" sz="2200" b="1" dirty="0"/>
              <a:t>shall</a:t>
            </a:r>
            <a:r>
              <a:rPr lang="en-US" sz="2200" dirty="0"/>
              <a:t> include-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Significant weaknesses or deficiencies in the offeror’s proposal, if applicable;</a:t>
            </a:r>
          </a:p>
          <a:p>
            <a:endParaRPr lang="en-US" sz="2200" dirty="0"/>
          </a:p>
          <a:p>
            <a:r>
              <a:rPr lang="en-US" sz="2200" dirty="0"/>
              <a:t>Overall evaluated cost or price (including unit prices) and technical rating, if applicable, of the successful offeror and the debriefed offeror;</a:t>
            </a:r>
          </a:p>
          <a:p>
            <a:endParaRPr lang="en-US" sz="2200" dirty="0"/>
          </a:p>
          <a:p>
            <a:r>
              <a:rPr lang="en-US" sz="2200" dirty="0"/>
              <a:t>Past performance information on the debriefed offeror;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5912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Stephanie</a:t>
            </a:r>
            <a:br>
              <a:rPr lang="en-US" dirty="0"/>
            </a:br>
            <a:r>
              <a:rPr lang="en-US" dirty="0"/>
              <a:t>Wilson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 fontScale="85000" lnSpcReduction="20000"/>
          </a:bodyPr>
          <a:lstStyle/>
          <a:p>
            <a:r>
              <a:rPr lang="en-US" sz="2400" dirty="0"/>
              <a:t>Partner and Director of Government Contracts</a:t>
            </a:r>
          </a:p>
        </p:txBody>
      </p:sp>
      <p:pic>
        <p:nvPicPr>
          <p:cNvPr id="7" name="Picture Placeholder 6" descr="A person with long hair wearing a pearl necklace&#10;&#10;Description automatically generated">
            <a:extLst>
              <a:ext uri="{FF2B5EF4-FFF2-40B4-BE49-F238E27FC236}">
                <a16:creationId xmlns:a16="http://schemas.microsoft.com/office/drawing/2014/main" id="{23D63E14-9A8F-25F5-C41B-DC4E74DB115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l="11597" r="11597"/>
          <a:stretch>
            <a:fillRect/>
          </a:stretch>
        </p:blipFill>
        <p:spPr/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2F56808-8399-1958-A7BD-B8B0BC568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405"/>
          <a:stretch/>
        </p:blipFill>
        <p:spPr>
          <a:xfrm>
            <a:off x="786001" y="3338882"/>
            <a:ext cx="3169312" cy="4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4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2: Know the Limited Information Available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At a minimum, </a:t>
            </a:r>
            <a:r>
              <a:rPr lang="en-US" dirty="0" err="1"/>
              <a:t>postaward</a:t>
            </a:r>
            <a:r>
              <a:rPr lang="en-US" dirty="0"/>
              <a:t> debriefings </a:t>
            </a:r>
            <a:r>
              <a:rPr lang="en-US" b="1" dirty="0"/>
              <a:t>shall</a:t>
            </a:r>
            <a:r>
              <a:rPr lang="en-US" dirty="0"/>
              <a:t> include-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overall ranking of all offerors, when any ranking was developed by the agency during the source selection;</a:t>
            </a:r>
          </a:p>
          <a:p>
            <a:endParaRPr lang="en-US" dirty="0"/>
          </a:p>
          <a:p>
            <a:r>
              <a:rPr lang="en-US" dirty="0"/>
              <a:t>A summary of the rationale for award;</a:t>
            </a:r>
          </a:p>
          <a:p>
            <a:endParaRPr lang="en-US" dirty="0"/>
          </a:p>
          <a:p>
            <a:r>
              <a:rPr lang="en-US" dirty="0"/>
              <a:t>For acquisitions of commercial products, the make and model of the product to be delivered by the successful offeror; and</a:t>
            </a:r>
          </a:p>
          <a:p>
            <a:endParaRPr lang="en-US" dirty="0"/>
          </a:p>
          <a:p>
            <a:r>
              <a:rPr lang="en-US" dirty="0"/>
              <a:t>Reasonable responses to relevant questions about whether source selection procedures contained in the solicitation, applicable regulations, and other applicable authorities were followed.</a:t>
            </a:r>
          </a:p>
        </p:txBody>
      </p:sp>
    </p:spTree>
    <p:extLst>
      <p:ext uri="{BB962C8B-B14F-4D97-AF65-F5344CB8AC3E}">
        <p14:creationId xmlns:p14="http://schemas.microsoft.com/office/powerpoint/2010/main" val="3762695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2: Know the Limited Information Available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Postaward</a:t>
            </a:r>
            <a:r>
              <a:rPr lang="en-US" dirty="0"/>
              <a:t> debriefings </a:t>
            </a:r>
            <a:r>
              <a:rPr lang="en-US" b="1" dirty="0"/>
              <a:t>shall not</a:t>
            </a:r>
            <a:r>
              <a:rPr lang="en-US" dirty="0"/>
              <a:t> include point-by-point comparisons of the debriefed offeror’s proposal with those of other offerors.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Postaward</a:t>
            </a:r>
            <a:r>
              <a:rPr lang="en-US" dirty="0"/>
              <a:t> debriefing </a:t>
            </a:r>
            <a:r>
              <a:rPr lang="en-US" b="1" dirty="0"/>
              <a:t>shall not </a:t>
            </a:r>
            <a:r>
              <a:rPr lang="en-US" dirty="0"/>
              <a:t>reveal any information prohibited from disclosure by FAR 24.202 or exempt from release under the Freedom of Information Act.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2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8D3350-DBF0-79A6-47C1-90034984B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Sample questions: </a:t>
            </a:r>
          </a:p>
          <a:p>
            <a:r>
              <a:rPr lang="en-US" sz="2600" dirty="0"/>
              <a:t>Were there any solicitation requirements that we failed to address? If so, what were they? </a:t>
            </a:r>
          </a:p>
          <a:p>
            <a:r>
              <a:rPr lang="en-US" sz="2600" dirty="0"/>
              <a:t>Please identify and explain the basis for the strengths, weaknesses, or deficiencies in our proposal for each factor and subfactor. </a:t>
            </a:r>
          </a:p>
          <a:p>
            <a:r>
              <a:rPr lang="en-US" sz="2600" dirty="0"/>
              <a:t>What risks were identified in our proposal? How did they impact the rating of our proposal? </a:t>
            </a:r>
          </a:p>
          <a:p>
            <a:r>
              <a:rPr lang="en-US" sz="2600" dirty="0"/>
              <a:t>Please describe the cost realism analysis process used.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647801-5BD6-6B83-825C-9CA9D28BA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Tip 2: Know the Limited Information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1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83EDC5-2C14-9C2A-F62B-67C75D3B2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DoD Enhanced Debriefings (DFARS 215.506, 215.506-70)</a:t>
            </a:r>
          </a:p>
          <a:p>
            <a:r>
              <a:rPr lang="en-US" sz="2400" dirty="0"/>
              <a:t>Applies to procurements under FAR Part 15, and to task order competitions under FAR 16.505.</a:t>
            </a:r>
          </a:p>
          <a:p>
            <a:r>
              <a:rPr lang="en-US" sz="2400" b="1" dirty="0"/>
              <a:t>Contract awards over $100 million</a:t>
            </a:r>
            <a:r>
              <a:rPr lang="en-US" sz="2400" dirty="0"/>
              <a:t>: Agency is required to provide a redacted source selection decision document as part of the debriefing.</a:t>
            </a:r>
          </a:p>
          <a:p>
            <a:r>
              <a:rPr lang="en-US" sz="2400" b="1" dirty="0"/>
              <a:t>Contract awards over $10 million: </a:t>
            </a:r>
            <a:r>
              <a:rPr lang="en-US" sz="2400" dirty="0"/>
              <a:t>Small businesses and “nontraditional defense contractors” </a:t>
            </a:r>
            <a:r>
              <a:rPr lang="en-US" sz="2400" b="1" i="1" dirty="0"/>
              <a:t>may request </a:t>
            </a:r>
            <a:r>
              <a:rPr lang="en-US" sz="2400" dirty="0"/>
              <a:t>a redacted source selection decision document as part of their debriefing.</a:t>
            </a:r>
          </a:p>
          <a:p>
            <a:r>
              <a:rPr lang="en-US" sz="2400" dirty="0"/>
              <a:t>Establishes a process for offerors to ask written follow-up questions and receive written responses to their questions.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D8C108-29A3-B87C-5771-B042ECFE81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Tip 2: Know the Limited Information Available</a:t>
            </a:r>
          </a:p>
        </p:txBody>
      </p:sp>
    </p:spTree>
    <p:extLst>
      <p:ext uri="{BB962C8B-B14F-4D97-AF65-F5344CB8AC3E}">
        <p14:creationId xmlns:p14="http://schemas.microsoft.com/office/powerpoint/2010/main" val="1443992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01947-4859-D114-9866-575B59AA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5" y="899059"/>
            <a:ext cx="6276632" cy="5307776"/>
          </a:xfrm>
        </p:spPr>
        <p:txBody>
          <a:bodyPr anchor="ctr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kern="100" dirty="0">
                <a:effectLst/>
                <a:cs typeface="Times New Roman" panose="02020603050405020304" pitchFamily="18" charset="0"/>
              </a:rPr>
              <a:t>Tip 3: 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kern="100" dirty="0">
                <a:effectLst/>
                <a:cs typeface="Times New Roman" panose="02020603050405020304" pitchFamily="18" charset="0"/>
              </a:rPr>
              <a:t>Understand the Government’s Mindset at a Debriefing</a:t>
            </a:r>
            <a:endParaRPr lang="en-US" sz="4000" b="1" dirty="0"/>
          </a:p>
          <a:p>
            <a:pPr marL="274320" lvl="1" indent="0">
              <a:buClr>
                <a:schemeClr val="bg1"/>
              </a:buClr>
              <a:buNone/>
            </a:pPr>
            <a:endParaRPr lang="en-US" sz="4400" b="1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655608"/>
            <a:ext cx="3745172" cy="3778369"/>
          </a:xfrm>
        </p:spPr>
        <p:txBody>
          <a:bodyPr anchor="ctr"/>
          <a:lstStyle/>
          <a:p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211D"/>
                </a:solidFill>
                <a:effectLst/>
                <a:uLnTx/>
                <a:uFillTx/>
                <a:latin typeface="Lucida Grande" charset="0"/>
                <a:ea typeface="Verdana" panose="020B0604030504040204" pitchFamily="34" charset="0"/>
              </a:rPr>
              <a:t>5 Tips to Maximize the Benefits of a Debriefing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37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83EDC5-2C14-9C2A-F62B-67C75D3B2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Contracting officers are often overworked, underpaid, and sometimes undertrained.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Contracting officers are risk averse – worry about providing information that will lead to a protest or personal liability for releasing protected information.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D8C108-29A3-B87C-5771-B042ECFE81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Tip 3: Understand the Government’s Mindset</a:t>
            </a:r>
          </a:p>
        </p:txBody>
      </p:sp>
    </p:spTree>
    <p:extLst>
      <p:ext uri="{BB962C8B-B14F-4D97-AF65-F5344CB8AC3E}">
        <p14:creationId xmlns:p14="http://schemas.microsoft.com/office/powerpoint/2010/main" val="192345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01947-4859-D114-9866-575B59AA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5" y="899059"/>
            <a:ext cx="6276632" cy="5307776"/>
          </a:xfrm>
        </p:spPr>
        <p:txBody>
          <a:bodyPr anchor="ctr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kern="100" dirty="0">
                <a:effectLst/>
                <a:cs typeface="Times New Roman" panose="02020603050405020304" pitchFamily="18" charset="0"/>
              </a:rPr>
              <a:t>Tip 4: 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kern="100" dirty="0">
                <a:cs typeface="Times New Roman" panose="02020603050405020304" pitchFamily="18" charset="0"/>
              </a:rPr>
              <a:t>Understand the Odds of Winning a Lost Contract</a:t>
            </a:r>
            <a:endParaRPr lang="en-US" sz="4000" b="1" dirty="0"/>
          </a:p>
          <a:p>
            <a:pPr marL="274320" lvl="1" indent="0">
              <a:buClr>
                <a:schemeClr val="bg1"/>
              </a:buClr>
              <a:buNone/>
            </a:pPr>
            <a:endParaRPr lang="en-US" sz="4400" b="1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655608"/>
            <a:ext cx="3745172" cy="3778369"/>
          </a:xfrm>
        </p:spPr>
        <p:txBody>
          <a:bodyPr anchor="ctr"/>
          <a:lstStyle/>
          <a:p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211D"/>
                </a:solidFill>
                <a:effectLst/>
                <a:uLnTx/>
                <a:uFillTx/>
                <a:latin typeface="Lucida Grande" charset="0"/>
                <a:ea typeface="Verdana" panose="020B0604030504040204" pitchFamily="34" charset="0"/>
              </a:rPr>
              <a:t>5 Tips to Maximize the Benefits of a Debriefing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22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556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4: Understand the Odds of Winning the Lost Contract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8FC6B1B-7645-51F7-D45E-30B06C607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1623" y="1426029"/>
            <a:ext cx="6320641" cy="440387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372FE6-A202-03C4-5EC6-6FAFEC206CEB}"/>
              </a:ext>
            </a:extLst>
          </p:cNvPr>
          <p:cNvSpPr txBox="1"/>
          <p:nvPr/>
        </p:nvSpPr>
        <p:spPr>
          <a:xfrm>
            <a:off x="6745401" y="5829907"/>
            <a:ext cx="6112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Source: https://www.gao.gov/products/gao-24-900538</a:t>
            </a:r>
          </a:p>
        </p:txBody>
      </p:sp>
    </p:spTree>
    <p:extLst>
      <p:ext uri="{BB962C8B-B14F-4D97-AF65-F5344CB8AC3E}">
        <p14:creationId xmlns:p14="http://schemas.microsoft.com/office/powerpoint/2010/main" val="1909068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556" y="424223"/>
            <a:ext cx="7643004" cy="582385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Tip 4: Know the Odds of Winning the Lost Contract 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58FB280-CEA9-0EE9-D609-7DB0E0571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594673"/>
            <a:ext cx="10742386" cy="42473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Winning the Protest ≠ Winning the Contract</a:t>
            </a:r>
            <a:endParaRPr lang="en-US" sz="3200" dirty="0">
              <a:solidFill>
                <a:srgbClr val="0E2C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5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01947-4859-D114-9866-575B59AA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5" y="899059"/>
            <a:ext cx="6276632" cy="5307776"/>
          </a:xfrm>
        </p:spPr>
        <p:txBody>
          <a:bodyPr anchor="ctr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effectLst/>
                <a:cs typeface="Times New Roman" panose="02020603050405020304" pitchFamily="18" charset="0"/>
              </a:rPr>
              <a:t>Tip 5: 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cs typeface="Times New Roman" panose="02020603050405020304" pitchFamily="18" charset="0"/>
              </a:rPr>
              <a:t>Build Relationships and Improve Proposals</a:t>
            </a:r>
            <a:endParaRPr lang="en-US" sz="3600" b="1" dirty="0"/>
          </a:p>
          <a:p>
            <a:pPr marL="274320" lvl="1" indent="0">
              <a:buClr>
                <a:schemeClr val="bg1"/>
              </a:buClr>
              <a:buNone/>
            </a:pPr>
            <a:endParaRPr lang="en-US" sz="4400" b="1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655608"/>
            <a:ext cx="3745172" cy="3778369"/>
          </a:xfrm>
        </p:spPr>
        <p:txBody>
          <a:bodyPr anchor="ctr"/>
          <a:lstStyle/>
          <a:p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211D"/>
                </a:solidFill>
                <a:effectLst/>
                <a:uLnTx/>
                <a:uFillTx/>
                <a:latin typeface="Lucida Grande" charset="0"/>
                <a:ea typeface="Verdana" panose="020B0604030504040204" pitchFamily="34" charset="0"/>
              </a:rPr>
              <a:t>5 Tips to Maximize the Benefits of a Debriefing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1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Rachael</a:t>
            </a:r>
            <a:br>
              <a:rPr lang="en-US" dirty="0"/>
            </a:br>
            <a:r>
              <a:rPr lang="en-US" dirty="0"/>
              <a:t>Haley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r>
              <a:rPr lang="en-US" sz="2400" dirty="0"/>
              <a:t>Senior Associate Attorney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3D63E14-9A8F-25F5-C41B-DC4E74DB115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970" b="970"/>
          <a:stretch/>
        </p:blipFill>
        <p:spPr/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2F56808-8399-1958-A7BD-B8B0BC568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405"/>
          <a:stretch/>
        </p:blipFill>
        <p:spPr>
          <a:xfrm>
            <a:off x="786001" y="3338882"/>
            <a:ext cx="3169312" cy="4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70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8310112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Rule 5: Build Relationships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and Improve Proposals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58FB280-CEA9-0EE9-D609-7DB0E0571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594673"/>
            <a:ext cx="10742386" cy="4247327"/>
          </a:xfrm>
        </p:spPr>
        <p:txBody>
          <a:bodyPr anchor="t">
            <a:normAutofit/>
          </a:bodyPr>
          <a:lstStyle/>
          <a:p>
            <a:endParaRPr lang="en-US" sz="4000" b="1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 debriefing as opportunity to learn about the customer.</a:t>
            </a:r>
          </a:p>
          <a:p>
            <a:pPr marL="457200" lvl="1" indent="0">
              <a:buNone/>
            </a:pPr>
            <a:endParaRPr lang="en-US" sz="28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Obtain information that will improve future proposals. </a:t>
            </a:r>
          </a:p>
          <a:p>
            <a:pPr marL="457200" lvl="1" indent="0">
              <a:buNone/>
            </a:pPr>
            <a:endParaRPr lang="en-US" sz="28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Being “adversarial” is not effective.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27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01947-4859-D114-9866-575B59AA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5" y="899059"/>
            <a:ext cx="6276632" cy="5307776"/>
          </a:xfrm>
        </p:spPr>
        <p:txBody>
          <a:bodyPr anchor="ctr">
            <a:noAutofit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Make sure you get a “required debriefing” or “brief explanation.”  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Know the limited information available.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Understand the mindset of the government in a debriefing.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Understand the odds of winning a lost contract.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Build relationships and improve proposals.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655608"/>
            <a:ext cx="3745172" cy="3778369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92211D"/>
                </a:solidFill>
                <a:latin typeface="Lucida Grande" charset="0"/>
              </a:rPr>
              <a:t>5</a:t>
            </a:r>
            <a:r>
              <a:rPr lang="en-US" altLang="en-US" sz="4400" b="1" dirty="0">
                <a:solidFill>
                  <a:srgbClr val="92211D"/>
                </a:solidFill>
                <a:latin typeface="Lucida Grande" charset="0"/>
              </a:rPr>
              <a:t> Tips to Maximize the Benefits of a Debriefing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66560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295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02EA11-AE1A-7E5B-DB60-6A92F66B37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321053" y="3877733"/>
            <a:ext cx="3444480" cy="107146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Stephanie Wilson</a:t>
            </a:r>
          </a:p>
          <a:p>
            <a:endParaRPr lang="en-US" sz="800" dirty="0"/>
          </a:p>
          <a:p>
            <a:endParaRPr lang="en-US" sz="16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50F8179-C5CC-1B8F-B9C7-AE58A30441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swilson@berenzweiglaw.com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74C55E-65DD-CB31-8105-2BBF456018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(703) 760-0485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DBD9DF4-3C4E-0C25-048E-479D86BA1A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Autofit/>
          </a:bodyPr>
          <a:lstStyle/>
          <a:p>
            <a:r>
              <a:rPr lang="en-US" sz="1600" i="1" dirty="0"/>
              <a:t>www.berenzweiglaw.com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1EA891A-CC88-58A9-3AE7-B9A42C47102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rhaley@berenzweiglaw.com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4784989-C0EC-F12F-0660-9AFC324CD7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703-663-8185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CC8D83-8610-3036-AB8C-DEC421598F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i="1" dirty="0"/>
              <a:t>www.berenzweiglaw.com</a:t>
            </a:r>
          </a:p>
          <a:p>
            <a:endParaRPr lang="en-US" sz="1600" dirty="0"/>
          </a:p>
        </p:txBody>
      </p:sp>
      <p:pic>
        <p:nvPicPr>
          <p:cNvPr id="26" name="Picture Placeholder 6" descr="A person with long hair wearing a pearl necklace&#10;&#10;Description automatically generated">
            <a:extLst>
              <a:ext uri="{FF2B5EF4-FFF2-40B4-BE49-F238E27FC236}">
                <a16:creationId xmlns:a16="http://schemas.microsoft.com/office/drawing/2014/main" id="{AE0541A4-FD9F-E446-05B8-24E01299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97" r="11597"/>
          <a:stretch>
            <a:fillRect/>
          </a:stretch>
        </p:blipFill>
        <p:spPr>
          <a:xfrm>
            <a:off x="2780403" y="1422206"/>
            <a:ext cx="2525776" cy="2476790"/>
          </a:xfrm>
          <a:prstGeom prst="rect">
            <a:avLst/>
          </a:prstGeom>
        </p:spPr>
      </p:pic>
      <p:pic>
        <p:nvPicPr>
          <p:cNvPr id="27" name="Picture Placeholder 6">
            <a:extLst>
              <a:ext uri="{FF2B5EF4-FFF2-40B4-BE49-F238E27FC236}">
                <a16:creationId xmlns:a16="http://schemas.microsoft.com/office/drawing/2014/main" id="{8FBDBEDD-2DD9-63C8-1151-158B269F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0" b="970"/>
          <a:stretch/>
        </p:blipFill>
        <p:spPr>
          <a:xfrm>
            <a:off x="6885823" y="1393889"/>
            <a:ext cx="2525776" cy="2476790"/>
          </a:xfrm>
          <a:prstGeom prst="rect">
            <a:avLst/>
          </a:prstGeom>
        </p:spPr>
      </p:pic>
      <p:pic>
        <p:nvPicPr>
          <p:cNvPr id="28" name="Picture 2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8C1F56B-667D-0B5A-20D9-55F8D6CA69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405"/>
          <a:stretch/>
        </p:blipFill>
        <p:spPr>
          <a:xfrm>
            <a:off x="2780403" y="4379075"/>
            <a:ext cx="2525776" cy="391545"/>
          </a:xfrm>
          <a:prstGeom prst="rect">
            <a:avLst/>
          </a:prstGeom>
        </p:spPr>
      </p:pic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494D43F3-DC07-14AB-9ED5-8DDD95C0EE83}"/>
              </a:ext>
            </a:extLst>
          </p:cNvPr>
          <p:cNvSpPr txBox="1">
            <a:spLocks/>
          </p:cNvSpPr>
          <p:nvPr/>
        </p:nvSpPr>
        <p:spPr>
          <a:xfrm>
            <a:off x="6426471" y="3898996"/>
            <a:ext cx="3444480" cy="10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1" i="0" kern="120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Rachael Haley</a:t>
            </a:r>
          </a:p>
          <a:p>
            <a:endParaRPr lang="en-US" sz="800" dirty="0"/>
          </a:p>
          <a:p>
            <a:endParaRPr lang="en-US" sz="1600" dirty="0"/>
          </a:p>
        </p:txBody>
      </p:sp>
      <p:pic>
        <p:nvPicPr>
          <p:cNvPr id="32" name="Picture 3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D004C3-F523-58D3-64A7-0BB7905F2A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405"/>
          <a:stretch/>
        </p:blipFill>
        <p:spPr>
          <a:xfrm>
            <a:off x="6885821" y="4379075"/>
            <a:ext cx="2525776" cy="3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6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01947-4859-D114-9866-575B59AA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5" y="899059"/>
            <a:ext cx="6276632" cy="5307776"/>
          </a:xfrm>
        </p:spPr>
        <p:txBody>
          <a:bodyPr anchor="ctr">
            <a:noAutofit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Make sure you get a “required debriefing” or “brief explanation.”  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Know the limited information available.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Understand the mindset of the government in a debriefing.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Understand the odds of winning a lost contract.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sz="2300" dirty="0"/>
              <a:t>Build relationships and improve proposals.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655608"/>
            <a:ext cx="3745172" cy="3778369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92211D"/>
                </a:solidFill>
                <a:latin typeface="Lucida Grande" charset="0"/>
              </a:rPr>
              <a:t>5</a:t>
            </a:r>
            <a:r>
              <a:rPr lang="en-US" altLang="en-US" sz="4400" b="1" dirty="0">
                <a:solidFill>
                  <a:srgbClr val="92211D"/>
                </a:solidFill>
                <a:latin typeface="Lucida Grande" charset="0"/>
              </a:rPr>
              <a:t> Tips to Maximize the Benefits of a Debriefing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8634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01947-4859-D114-9866-575B59AA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5" y="899059"/>
            <a:ext cx="6276632" cy="5307776"/>
          </a:xfrm>
        </p:spPr>
        <p:txBody>
          <a:bodyPr anchor="ctr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kern="100" dirty="0">
                <a:effectLst/>
                <a:cs typeface="Times New Roman" panose="02020603050405020304" pitchFamily="18" charset="0"/>
              </a:rPr>
              <a:t>Tip 1: 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kern="100" dirty="0">
                <a:effectLst/>
                <a:cs typeface="Times New Roman" panose="02020603050405020304" pitchFamily="18" charset="0"/>
              </a:rPr>
              <a:t>Request a Debriefing or Brief Explanation</a:t>
            </a:r>
            <a:endParaRPr lang="en-US" sz="4000" b="1" dirty="0"/>
          </a:p>
          <a:p>
            <a:pPr marL="274320" lvl="1" indent="0">
              <a:buClr>
                <a:schemeClr val="bg1"/>
              </a:buClr>
              <a:buNone/>
            </a:pPr>
            <a:endParaRPr lang="en-US" sz="4400" b="1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655608"/>
            <a:ext cx="3745172" cy="3778369"/>
          </a:xfrm>
        </p:spPr>
        <p:txBody>
          <a:bodyPr anchor="ctr"/>
          <a:lstStyle/>
          <a:p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211D"/>
                </a:solidFill>
                <a:effectLst/>
                <a:uLnTx/>
                <a:uFillTx/>
                <a:latin typeface="Lucida Grande" charset="0"/>
                <a:ea typeface="Verdana" panose="020B0604030504040204" pitchFamily="34" charset="0"/>
              </a:rPr>
              <a:t>5 Tips to Maximize the Benefits of a Debriefing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88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2AB5AB7-351F-7E72-48DC-767E20202C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4726193"/>
              </p:ext>
            </p:extLst>
          </p:nvPr>
        </p:nvGraphicFramePr>
        <p:xfrm>
          <a:off x="750888" y="1595437"/>
          <a:ext cx="10742613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7026">
                  <a:extLst>
                    <a:ext uri="{9D8B030D-6E8A-4147-A177-3AD203B41FA5}">
                      <a16:colId xmlns:a16="http://schemas.microsoft.com/office/drawing/2014/main" val="2886715409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44939634"/>
                    </a:ext>
                  </a:extLst>
                </a:gridCol>
                <a:gridCol w="4864101">
                  <a:extLst>
                    <a:ext uri="{9D8B030D-6E8A-4147-A177-3AD203B41FA5}">
                      <a16:colId xmlns:a16="http://schemas.microsoft.com/office/drawing/2014/main" val="3316829279"/>
                    </a:ext>
                  </a:extLst>
                </a:gridCol>
              </a:tblGrid>
              <a:tr h="4613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E2C4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Brief Explanation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E2C4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E2C4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Required Debriefing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960918"/>
                  </a:ext>
                </a:extLst>
              </a:tr>
              <a:tr h="1137671">
                <a:tc row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rgbClr val="0E2C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0E2C4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FAR Part 8 – FSS Supply Schedule Orders for Services Requiring a Statement of Work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rgbClr val="0E2C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0E2C4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FAR Part 8 – Establishment of a FSS BPA Using Competitive Procedures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rgbClr val="0E2C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0E2C4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FAR Part 13 – Simplified Acquisitions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rgbClr val="0E2C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0E2C4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FAR Part 15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rgbClr val="0E2C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0E2C4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FAR Part 16 - Orders over $5.5M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800384"/>
                  </a:ext>
                </a:extLst>
              </a:tr>
              <a:tr h="796370"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FAR Part 8 – Establishment of a FSS BPA Using Competitive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FAR Part 16 - Orders over $5.5M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0348497"/>
                  </a:ext>
                </a:extLst>
              </a:tr>
              <a:tr h="461389"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FAR Part 13 – Simplified Acquisitions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326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27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FAR Part 8 and FAR Part 13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FAR 8.405-2(d), FAR 8.405-3(b)(3) – </a:t>
            </a:r>
            <a:r>
              <a:rPr lang="en-US" sz="2400" i="1" dirty="0"/>
              <a:t>If</a:t>
            </a:r>
            <a:r>
              <a:rPr lang="en-US" sz="2400" dirty="0"/>
              <a:t> an </a:t>
            </a:r>
            <a:r>
              <a:rPr lang="en-US" sz="2400" b="1" dirty="0"/>
              <a:t>unsuccessful offeror </a:t>
            </a:r>
            <a:r>
              <a:rPr lang="en-US" sz="2400" dirty="0"/>
              <a:t>requests information on an award that was based on factors other than price alone, a brief explanation of the basis for the award decision shall be provided.</a:t>
            </a:r>
          </a:p>
          <a:p>
            <a:endParaRPr lang="en-US" sz="2400" dirty="0"/>
          </a:p>
          <a:p>
            <a:r>
              <a:rPr lang="en-US" sz="2400" dirty="0"/>
              <a:t>FAR 13.106-3(d) - </a:t>
            </a:r>
            <a:r>
              <a:rPr lang="en-US" sz="2400" i="1" dirty="0"/>
              <a:t>If</a:t>
            </a:r>
            <a:r>
              <a:rPr lang="en-US" sz="2400" dirty="0"/>
              <a:t> a </a:t>
            </a:r>
            <a:r>
              <a:rPr lang="en-US" sz="2400" b="1" dirty="0"/>
              <a:t>supplier</a:t>
            </a:r>
            <a:r>
              <a:rPr lang="en-US" sz="2400" dirty="0"/>
              <a:t> requests information on an award that was based on factors other than price alone, a brief explanation of the basis for the contract award decision shall be provided </a:t>
            </a:r>
            <a:r>
              <a:rPr lang="en-US" sz="2400" b="1" dirty="0"/>
              <a:t>(see 15.503(b)(2)).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1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FAR Part 13 Brief Explanation: </a:t>
            </a:r>
          </a:p>
          <a:p>
            <a:r>
              <a:rPr lang="en-US" dirty="0"/>
              <a:t>Number of offerors solicited.</a:t>
            </a:r>
          </a:p>
          <a:p>
            <a:r>
              <a:rPr lang="en-US" dirty="0"/>
              <a:t>Number of proposals received.</a:t>
            </a:r>
          </a:p>
          <a:p>
            <a:r>
              <a:rPr lang="en-US" dirty="0"/>
              <a:t>Name and address of each offeror receiving an award.</a:t>
            </a:r>
          </a:p>
          <a:p>
            <a:r>
              <a:rPr lang="en-US" dirty="0"/>
              <a:t>The items, quantities, and any stated unit prices of each award.</a:t>
            </a:r>
          </a:p>
          <a:p>
            <a:r>
              <a:rPr lang="en-US" dirty="0"/>
              <a:t>In general terms, the reasons the offeror’s proposal was not accepted.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6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0BD8517-D519-3750-6E89-7ECA91BD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8" y="424223"/>
            <a:ext cx="7643004" cy="582385"/>
          </a:xfrm>
        </p:spPr>
        <p:txBody>
          <a:bodyPr anchor="ctr"/>
          <a:lstStyle/>
          <a:p>
            <a:r>
              <a:rPr lang="en-US" sz="3600" dirty="0">
                <a:solidFill>
                  <a:schemeClr val="bg1"/>
                </a:solidFill>
              </a:rPr>
              <a:t>Tip 1: Request a Debriefing or Brief Explanation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04E1-5C63-D0B6-E43A-2A43E282E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Request for Brief Explanation: Key Takeaways</a:t>
            </a:r>
          </a:p>
          <a:p>
            <a:r>
              <a:rPr lang="en-US" dirty="0"/>
              <a:t>Submit written request to contracting officer quickly.</a:t>
            </a:r>
          </a:p>
          <a:p>
            <a:r>
              <a:rPr lang="en-US" dirty="0"/>
              <a:t>Brief explanations do not extend the deadline for filing a GAO or agency bid protest. </a:t>
            </a:r>
          </a:p>
          <a:p>
            <a:r>
              <a:rPr lang="en-US" dirty="0"/>
              <a:t>Include specific questions you want the contracting officer to address in the brief explanation.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04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9113</TotalTime>
  <Words>1646</Words>
  <Application>Microsoft Office PowerPoint</Application>
  <PresentationFormat>Widescreen</PresentationFormat>
  <Paragraphs>209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Lucida Grande</vt:lpstr>
      <vt:lpstr>Trebuchet MS</vt:lpstr>
      <vt:lpstr>Verdana</vt:lpstr>
      <vt:lpstr>Office Theme</vt:lpstr>
      <vt:lpstr>Five Essential Tips to Maximize the Benefits of a Debriefing</vt:lpstr>
      <vt:lpstr>Stephanie Wilson</vt:lpstr>
      <vt:lpstr>Rachael Haley</vt:lpstr>
      <vt:lpstr>5 Tips to Maximize the Benefits of a Debriefing</vt:lpstr>
      <vt:lpstr>5 Tips to Maximize the Benefits of a Debriefing</vt:lpstr>
      <vt:lpstr>Tip 1: Request a Debriefing or Brief Explanation</vt:lpstr>
      <vt:lpstr>Tip 1: Request a Debriefing or Brief Explanation</vt:lpstr>
      <vt:lpstr>Tip 1: Request a Debriefing or Brief Explanation</vt:lpstr>
      <vt:lpstr>Tip 1: Request a Debriefing or Brief Explanation</vt:lpstr>
      <vt:lpstr>Tip 1: Request a Debriefing or Brief Explanation</vt:lpstr>
      <vt:lpstr>Tip 1: Request a Debriefing or Brief Explanation</vt:lpstr>
      <vt:lpstr>Tip 1: Request a Debriefing or Brief Explanation</vt:lpstr>
      <vt:lpstr>Tip 1: Request a Debriefing or Brief Explanation</vt:lpstr>
      <vt:lpstr>Tip 1: Request a Debriefing or Brief Explanation</vt:lpstr>
      <vt:lpstr>Tip 1: Request a Debriefing or Brief Explanation</vt:lpstr>
      <vt:lpstr>5 Tips to Maximize the Benefits of a Debriefing</vt:lpstr>
      <vt:lpstr>Tip 2: Know the Limited Information Available</vt:lpstr>
      <vt:lpstr>Tip 2: Know the Limited Information Available</vt:lpstr>
      <vt:lpstr>Tip 2: Know the Limited Information Available</vt:lpstr>
      <vt:lpstr>Tip 2: Know the Limited Information Available</vt:lpstr>
      <vt:lpstr>Tip 2: Know the Limited Information Available</vt:lpstr>
      <vt:lpstr>Tip 2: Know the Limited Information Available</vt:lpstr>
      <vt:lpstr>Tip 2: Know the Limited Information Available</vt:lpstr>
      <vt:lpstr>5 Tips to Maximize the Benefits of a Debriefing</vt:lpstr>
      <vt:lpstr>Tip 3: Understand the Government’s Mindset</vt:lpstr>
      <vt:lpstr>5 Tips to Maximize the Benefits of a Debriefing</vt:lpstr>
      <vt:lpstr>Tip 4: Understand the Odds of Winning the Lost Contract </vt:lpstr>
      <vt:lpstr>Tip 4: Know the Odds of Winning the Lost Contract </vt:lpstr>
      <vt:lpstr>5 Tips to Maximize the Benefits of a Debriefing</vt:lpstr>
      <vt:lpstr>Rule 5: Build Relationships  and Improve Proposals</vt:lpstr>
      <vt:lpstr>5 Tips to Maximize the Benefits of a Debriefing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 Carter</dc:creator>
  <cp:lastModifiedBy>Rachel Goodnight</cp:lastModifiedBy>
  <cp:revision>29</cp:revision>
  <dcterms:created xsi:type="dcterms:W3CDTF">2023-11-13T17:00:27Z</dcterms:created>
  <dcterms:modified xsi:type="dcterms:W3CDTF">2024-01-29T16:46:28Z</dcterms:modified>
</cp:coreProperties>
</file>