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0" r:id="rId1"/>
  </p:sldMasterIdLst>
  <p:sldIdLst>
    <p:sldId id="288" r:id="rId2"/>
    <p:sldId id="275" r:id="rId3"/>
    <p:sldId id="295" r:id="rId4"/>
    <p:sldId id="296" r:id="rId5"/>
    <p:sldId id="306" r:id="rId6"/>
    <p:sldId id="307" r:id="rId7"/>
    <p:sldId id="308" r:id="rId8"/>
    <p:sldId id="292" r:id="rId9"/>
    <p:sldId id="305" r:id="rId10"/>
    <p:sldId id="294" r:id="rId11"/>
    <p:sldId id="309" r:id="rId12"/>
    <p:sldId id="310" r:id="rId13"/>
    <p:sldId id="311" r:id="rId14"/>
    <p:sldId id="300" r:id="rId15"/>
    <p:sldId id="303" r:id="rId16"/>
    <p:sldId id="304" r:id="rId17"/>
    <p:sldId id="302" r:id="rId18"/>
    <p:sldId id="291" r:id="rId19"/>
    <p:sldId id="314" r:id="rId20"/>
    <p:sldId id="312" r:id="rId21"/>
    <p:sldId id="315" r:id="rId22"/>
    <p:sldId id="280" r:id="rId2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A347A"/>
    <a:srgbClr val="BABCBE"/>
    <a:srgbClr val="9F1D21"/>
    <a:srgbClr val="21263E"/>
    <a:srgbClr val="2476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6087AA5-4530-4C5E-A5FB-03D4C2698679}" v="8" dt="2023-06-05T14:15:51.96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6181"/>
    <p:restoredTop sz="94628"/>
  </p:normalViewPr>
  <p:slideViewPr>
    <p:cSldViewPr snapToGrid="0" snapToObjects="1">
      <p:cViewPr varScale="1">
        <p:scale>
          <a:sx n="79" d="100"/>
          <a:sy n="79" d="100"/>
        </p:scale>
        <p:origin x="3485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599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399"/>
            </a:lvl1pPr>
            <a:lvl2pPr marL="457068" indent="0" algn="ctr">
              <a:buNone/>
              <a:defRPr sz="1999"/>
            </a:lvl2pPr>
            <a:lvl3pPr marL="914136" indent="0" algn="ctr">
              <a:buNone/>
              <a:defRPr sz="1799"/>
            </a:lvl3pPr>
            <a:lvl4pPr marL="1371204" indent="0" algn="ctr">
              <a:buNone/>
              <a:defRPr sz="1600"/>
            </a:lvl4pPr>
            <a:lvl5pPr marL="1828272" indent="0" algn="ctr">
              <a:buNone/>
              <a:defRPr sz="1600"/>
            </a:lvl5pPr>
            <a:lvl6pPr marL="2285340" indent="0" algn="ctr">
              <a:buNone/>
              <a:defRPr sz="1600"/>
            </a:lvl6pPr>
            <a:lvl7pPr marL="2742407" indent="0" algn="ctr">
              <a:buNone/>
              <a:defRPr sz="1600"/>
            </a:lvl7pPr>
            <a:lvl8pPr marL="3199476" indent="0" algn="ctr">
              <a:buNone/>
              <a:defRPr sz="1600"/>
            </a:lvl8pPr>
            <a:lvl9pPr marL="3656544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6/5/2023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26157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6/5/2023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55461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6/5/2023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75920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3 AK - Title Slid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A deer on a grassy hill with mountains in the background&#10;&#10;Description automatically generated with medium confidence">
            <a:extLst>
              <a:ext uri="{FF2B5EF4-FFF2-40B4-BE49-F238E27FC236}">
                <a16:creationId xmlns:a16="http://schemas.microsoft.com/office/drawing/2014/main" id="{31457E05-F134-2C4D-49B7-AC31A174C38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2"/>
          <a:stretch/>
        </p:blipFill>
        <p:spPr>
          <a:xfrm>
            <a:off x="0" y="1055668"/>
            <a:ext cx="9144000" cy="4000354"/>
          </a:xfrm>
          <a:prstGeom prst="rect">
            <a:avLst/>
          </a:prstGeom>
        </p:spPr>
      </p:pic>
      <p:pic>
        <p:nvPicPr>
          <p:cNvPr id="20" name="Picture 19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060C1B80-1FEC-3814-3A57-1DFCF2CFC63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01739" y="2468832"/>
            <a:ext cx="5226209" cy="2092056"/>
          </a:xfrm>
          <a:prstGeom prst="rect">
            <a:avLst/>
          </a:prstGeom>
        </p:spPr>
      </p:pic>
      <p:pic>
        <p:nvPicPr>
          <p:cNvPr id="3" name="Picture 2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59C26641-4A8F-4B1C-3CEE-D509D798AAE7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06874" y="1663894"/>
            <a:ext cx="4053674" cy="739272"/>
          </a:xfrm>
          <a:prstGeom prst="rect">
            <a:avLst/>
          </a:prstGeom>
        </p:spPr>
      </p:pic>
      <p:sp>
        <p:nvSpPr>
          <p:cNvPr id="2" name="Text Placeholder 15">
            <a:extLst>
              <a:ext uri="{FF2B5EF4-FFF2-40B4-BE49-F238E27FC236}">
                <a16:creationId xmlns:a16="http://schemas.microsoft.com/office/drawing/2014/main" id="{10D72499-FD32-C71C-FEF6-6E17C3016C9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17998" y="5382135"/>
            <a:ext cx="8308004" cy="465691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None/>
              <a:defRPr sz="3300" b="1">
                <a:solidFill>
                  <a:srgbClr val="2A347A"/>
                </a:solidFill>
                <a:latin typeface="Georgia" panose="02040502050405020303" pitchFamily="18" charset="0"/>
                <a:ea typeface="Verdana" panose="020B0604030504040204" pitchFamily="34" charset="0"/>
                <a:cs typeface="Calibri" panose="020F0502020204030204" pitchFamily="34" charset="0"/>
              </a:defRPr>
            </a:lvl1pPr>
          </a:lstStyle>
          <a:p>
            <a:pPr lvl="0"/>
            <a:r>
              <a:rPr lang="en-US" dirty="0"/>
              <a:t>Presentation Title</a:t>
            </a:r>
          </a:p>
        </p:txBody>
      </p:sp>
      <p:sp>
        <p:nvSpPr>
          <p:cNvPr id="4" name="Text Placeholder 15">
            <a:extLst>
              <a:ext uri="{FF2B5EF4-FFF2-40B4-BE49-F238E27FC236}">
                <a16:creationId xmlns:a16="http://schemas.microsoft.com/office/drawing/2014/main" id="{945B1FD3-2696-0819-7862-3C545C3C92D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17998" y="5862680"/>
            <a:ext cx="8308004" cy="465691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None/>
              <a:defRPr sz="2300" b="0">
                <a:solidFill>
                  <a:srgbClr val="BABCBE"/>
                </a:solidFill>
                <a:latin typeface="Montserrat" pitchFamily="2" charset="77"/>
                <a:ea typeface="Verdana" panose="020B0604030504040204" pitchFamily="34" charset="0"/>
                <a:cs typeface="Calibri" panose="020F0502020204030204" pitchFamily="34" charset="0"/>
              </a:defRPr>
            </a:lvl1pPr>
          </a:lstStyle>
          <a:p>
            <a:pPr lvl="0"/>
            <a:r>
              <a:rPr lang="en-US" dirty="0"/>
              <a:t>Speaker Name(s)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4F70347-DE59-5C72-2018-AA8F441207B0}"/>
              </a:ext>
            </a:extLst>
          </p:cNvPr>
          <p:cNvSpPr/>
          <p:nvPr userDrawn="1"/>
        </p:nvSpPr>
        <p:spPr>
          <a:xfrm>
            <a:off x="0" y="6403855"/>
            <a:ext cx="9144000" cy="109254"/>
          </a:xfrm>
          <a:prstGeom prst="rect">
            <a:avLst/>
          </a:prstGeom>
          <a:solidFill>
            <a:srgbClr val="2A347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3221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3 AK - Mod/Speaker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25">
            <a:extLst>
              <a:ext uri="{FF2B5EF4-FFF2-40B4-BE49-F238E27FC236}">
                <a16:creationId xmlns:a16="http://schemas.microsoft.com/office/drawing/2014/main" id="{5171A2E3-5546-CE4D-A1DF-E45B2844586E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16256" y="2830330"/>
            <a:ext cx="4404737" cy="48278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500" b="1" i="0">
                <a:solidFill>
                  <a:schemeClr val="bg2">
                    <a:lumMod val="50000"/>
                    <a:alpha val="99000"/>
                  </a:schemeClr>
                </a:solidFill>
                <a:latin typeface="Montserrat" pitchFamily="2" charset="77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13" name="Text Placeholder 25">
            <a:extLst>
              <a:ext uri="{FF2B5EF4-FFF2-40B4-BE49-F238E27FC236}">
                <a16:creationId xmlns:a16="http://schemas.microsoft.com/office/drawing/2014/main" id="{0D5F8F4B-D340-884F-8A5F-94C32D17DE5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16255" y="3268755"/>
            <a:ext cx="4404734" cy="482785"/>
          </a:xfrm>
          <a:prstGeom prst="rect">
            <a:avLst/>
          </a:prstGeom>
          <a:ln>
            <a:noFill/>
          </a:ln>
        </p:spPr>
        <p:txBody>
          <a:bodyPr>
            <a:normAutofit/>
          </a:bodyPr>
          <a:lstStyle>
            <a:lvl1pPr marL="0" indent="0" algn="l">
              <a:buNone/>
              <a:defRPr sz="2200" b="0" i="1">
                <a:solidFill>
                  <a:schemeClr val="bg2">
                    <a:lumMod val="50000"/>
                  </a:schemeClr>
                </a:solidFill>
                <a:latin typeface="Montserrat" pitchFamily="2" charset="77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14" name="Text Placeholder 25">
            <a:extLst>
              <a:ext uri="{FF2B5EF4-FFF2-40B4-BE49-F238E27FC236}">
                <a16:creationId xmlns:a16="http://schemas.microsoft.com/office/drawing/2014/main" id="{64FD462F-4C92-254A-90BD-7CA09446379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16255" y="3658526"/>
            <a:ext cx="4404734" cy="48278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200" b="0" i="0">
                <a:solidFill>
                  <a:schemeClr val="bg2">
                    <a:lumMod val="50000"/>
                  </a:schemeClr>
                </a:solidFill>
                <a:latin typeface="Montserrat" pitchFamily="2" charset="77"/>
              </a:defRPr>
            </a:lvl1pPr>
          </a:lstStyle>
          <a:p>
            <a:pPr lvl="0"/>
            <a:r>
              <a:rPr lang="en-US" dirty="0"/>
              <a:t>Company Name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9B89626-D327-DC45-945F-AADA35160092}"/>
              </a:ext>
            </a:extLst>
          </p:cNvPr>
          <p:cNvSpPr txBox="1"/>
          <p:nvPr userDrawn="1"/>
        </p:nvSpPr>
        <p:spPr>
          <a:xfrm>
            <a:off x="716255" y="2145609"/>
            <a:ext cx="8261535" cy="7171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51433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300" b="1" i="0" dirty="0">
                <a:solidFill>
                  <a:srgbClr val="2A347A"/>
                </a:solidFill>
                <a:latin typeface="Georgia" panose="02040502050405020303" pitchFamily="18" charset="0"/>
              </a:rPr>
              <a:t>Moderator/Speaker</a:t>
            </a:r>
          </a:p>
          <a:p>
            <a:endParaRPr lang="en-US" sz="760" dirty="0"/>
          </a:p>
        </p:txBody>
      </p:sp>
      <p:pic>
        <p:nvPicPr>
          <p:cNvPr id="4" name="Picture 3" descr="A black and white flag&#10;&#10;Description automatically generated with medium confidence">
            <a:extLst>
              <a:ext uri="{FF2B5EF4-FFF2-40B4-BE49-F238E27FC236}">
                <a16:creationId xmlns:a16="http://schemas.microsoft.com/office/drawing/2014/main" id="{14E1C854-13C9-AC1D-B0CA-B4D69611B73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256212" y="6353358"/>
            <a:ext cx="554590" cy="337295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F97A9FD1-86AE-20C1-A299-028289A27A62}"/>
              </a:ext>
            </a:extLst>
          </p:cNvPr>
          <p:cNvSpPr/>
          <p:nvPr userDrawn="1"/>
        </p:nvSpPr>
        <p:spPr>
          <a:xfrm>
            <a:off x="-213246" y="-139883"/>
            <a:ext cx="5334235" cy="482785"/>
          </a:xfrm>
          <a:prstGeom prst="rect">
            <a:avLst/>
          </a:prstGeom>
          <a:solidFill>
            <a:srgbClr val="2A347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12A64D8-64B0-B0F3-209F-8916EAD82288}"/>
              </a:ext>
            </a:extLst>
          </p:cNvPr>
          <p:cNvSpPr/>
          <p:nvPr userDrawn="1"/>
        </p:nvSpPr>
        <p:spPr>
          <a:xfrm>
            <a:off x="-213246" y="6530173"/>
            <a:ext cx="5334235" cy="482785"/>
          </a:xfrm>
          <a:prstGeom prst="rect">
            <a:avLst/>
          </a:prstGeom>
          <a:solidFill>
            <a:srgbClr val="2A347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BC12C2B-ECB8-4B22-97D5-7C2AFDFC5A2B}"/>
              </a:ext>
            </a:extLst>
          </p:cNvPr>
          <p:cNvSpPr/>
          <p:nvPr userDrawn="1"/>
        </p:nvSpPr>
        <p:spPr>
          <a:xfrm rot="5400000">
            <a:off x="-3367960" y="3154711"/>
            <a:ext cx="6864020" cy="554591"/>
          </a:xfrm>
          <a:prstGeom prst="rect">
            <a:avLst/>
          </a:prstGeom>
          <a:solidFill>
            <a:srgbClr val="2A347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4C97671-F8D3-6A31-34FC-099CF6462A5C}"/>
              </a:ext>
            </a:extLst>
          </p:cNvPr>
          <p:cNvSpPr/>
          <p:nvPr userDrawn="1"/>
        </p:nvSpPr>
        <p:spPr>
          <a:xfrm rot="5400000">
            <a:off x="5652401" y="3154712"/>
            <a:ext cx="6864020" cy="554590"/>
          </a:xfrm>
          <a:prstGeom prst="rect">
            <a:avLst/>
          </a:prstGeom>
          <a:solidFill>
            <a:srgbClr val="BABCB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2A347A"/>
              </a:solidFill>
            </a:endParaRP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7398A09-2ECE-B142-947F-1DC88C72373A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841706" y="1579674"/>
            <a:ext cx="2586038" cy="369865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>
            <a:lvl1pPr marL="0" indent="0" algn="ctr">
              <a:buNone/>
              <a:defRPr sz="1500" i="1">
                <a:latin typeface="Montserrat" pitchFamily="2" charset="77"/>
              </a:defRPr>
            </a:lvl1pPr>
          </a:lstStyle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CLICK ICON TO</a:t>
            </a:r>
            <a:br>
              <a:rPr lang="en-US" dirty="0"/>
            </a:br>
            <a:r>
              <a:rPr lang="en-US" dirty="0"/>
              <a:t>ADD PHOTO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EB8D3D0F-D0AA-F405-58CF-930618B0B24F}"/>
              </a:ext>
            </a:extLst>
          </p:cNvPr>
          <p:cNvSpPr/>
          <p:nvPr userDrawn="1"/>
        </p:nvSpPr>
        <p:spPr>
          <a:xfrm>
            <a:off x="5066665" y="-139883"/>
            <a:ext cx="4295042" cy="482785"/>
          </a:xfrm>
          <a:prstGeom prst="rect">
            <a:avLst/>
          </a:prstGeom>
          <a:solidFill>
            <a:srgbClr val="BABCB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DB0D3826-DA99-632E-FAEB-41DA53D771E1}"/>
              </a:ext>
            </a:extLst>
          </p:cNvPr>
          <p:cNvSpPr/>
          <p:nvPr userDrawn="1"/>
        </p:nvSpPr>
        <p:spPr>
          <a:xfrm>
            <a:off x="5092861" y="6530173"/>
            <a:ext cx="4268846" cy="482785"/>
          </a:xfrm>
          <a:prstGeom prst="rect">
            <a:avLst/>
          </a:prstGeom>
          <a:solidFill>
            <a:srgbClr val="BABCB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954E21E7-B0F4-322A-4D0D-3029F8EC7928}"/>
              </a:ext>
            </a:extLst>
          </p:cNvPr>
          <p:cNvSpPr txBox="1"/>
          <p:nvPr userDrawn="1"/>
        </p:nvSpPr>
        <p:spPr>
          <a:xfrm>
            <a:off x="341346" y="6194910"/>
            <a:ext cx="846576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i="0" spc="300" dirty="0">
                <a:solidFill>
                  <a:srgbClr val="BABCBE"/>
                </a:solidFill>
                <a:latin typeface="Montserrat" pitchFamily="2" charset="77"/>
                <a:ea typeface="Open Sans Light" panose="020B0306030504020204" pitchFamily="34" charset="0"/>
                <a:cs typeface="Open Sans Light" panose="020B0306030504020204" pitchFamily="34" charset="0"/>
              </a:rPr>
              <a:t>2023 ALASKA REGIONAL CONFERENCE  |  JUNE 12-14  |  ANCHORAGE, AK  </a:t>
            </a:r>
          </a:p>
        </p:txBody>
      </p:sp>
    </p:spTree>
    <p:extLst>
      <p:ext uri="{BB962C8B-B14F-4D97-AF65-F5344CB8AC3E}">
        <p14:creationId xmlns:p14="http://schemas.microsoft.com/office/powerpoint/2010/main" val="10002596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3 AK - Mod/Speake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230981BC-20C7-A73F-5C5E-5260D4764642}"/>
              </a:ext>
            </a:extLst>
          </p:cNvPr>
          <p:cNvSpPr/>
          <p:nvPr userDrawn="1"/>
        </p:nvSpPr>
        <p:spPr>
          <a:xfrm>
            <a:off x="3981691" y="0"/>
            <a:ext cx="5162309" cy="6858000"/>
          </a:xfrm>
          <a:prstGeom prst="rect">
            <a:avLst/>
          </a:prstGeom>
          <a:solidFill>
            <a:srgbClr val="BABCB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 Placeholder 25">
            <a:extLst>
              <a:ext uri="{FF2B5EF4-FFF2-40B4-BE49-F238E27FC236}">
                <a16:creationId xmlns:a16="http://schemas.microsoft.com/office/drawing/2014/main" id="{02F6E48C-BBD9-D76E-0868-9F813CC71734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309696" y="1974134"/>
            <a:ext cx="4404737" cy="48278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500" b="1" i="0">
                <a:solidFill>
                  <a:schemeClr val="bg1">
                    <a:alpha val="99000"/>
                  </a:schemeClr>
                </a:solidFill>
                <a:latin typeface="Montserrat" pitchFamily="2" charset="77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5" name="Text Placeholder 25">
            <a:extLst>
              <a:ext uri="{FF2B5EF4-FFF2-40B4-BE49-F238E27FC236}">
                <a16:creationId xmlns:a16="http://schemas.microsoft.com/office/drawing/2014/main" id="{3A4B3E77-BAF5-58B0-4E14-FB80744F8B9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309695" y="2401801"/>
            <a:ext cx="4404734" cy="482785"/>
          </a:xfrm>
          <a:prstGeom prst="rect">
            <a:avLst/>
          </a:prstGeom>
          <a:ln>
            <a:noFill/>
          </a:ln>
        </p:spPr>
        <p:txBody>
          <a:bodyPr>
            <a:normAutofit/>
          </a:bodyPr>
          <a:lstStyle>
            <a:lvl1pPr marL="0" indent="0" algn="l">
              <a:buNone/>
              <a:defRPr sz="2200" b="0" i="1">
                <a:solidFill>
                  <a:schemeClr val="bg1"/>
                </a:solidFill>
                <a:latin typeface="Montserrat" pitchFamily="2" charset="77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6" name="Text Placeholder 25">
            <a:extLst>
              <a:ext uri="{FF2B5EF4-FFF2-40B4-BE49-F238E27FC236}">
                <a16:creationId xmlns:a16="http://schemas.microsoft.com/office/drawing/2014/main" id="{29147DF9-DDCA-0362-332E-4289F4CF656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309695" y="2786563"/>
            <a:ext cx="4404734" cy="48278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200" b="0" i="0">
                <a:solidFill>
                  <a:schemeClr val="bg1"/>
                </a:solidFill>
                <a:latin typeface="Montserrat" pitchFamily="2" charset="77"/>
              </a:defRPr>
            </a:lvl1pPr>
          </a:lstStyle>
          <a:p>
            <a:pPr lvl="0"/>
            <a:r>
              <a:rPr lang="en-US" dirty="0"/>
              <a:t>Company Name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4AFFB2E-5B20-D3D2-963E-3B0614CBB219}"/>
              </a:ext>
            </a:extLst>
          </p:cNvPr>
          <p:cNvSpPr txBox="1"/>
          <p:nvPr userDrawn="1"/>
        </p:nvSpPr>
        <p:spPr>
          <a:xfrm>
            <a:off x="465123" y="1231968"/>
            <a:ext cx="3352565" cy="12249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51433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300" b="1" i="0" dirty="0">
                <a:solidFill>
                  <a:srgbClr val="2A347A"/>
                </a:solidFill>
                <a:latin typeface="Georgia" panose="02040502050405020303" pitchFamily="18" charset="0"/>
              </a:rPr>
              <a:t>Moderator </a:t>
            </a:r>
          </a:p>
          <a:p>
            <a:pPr marL="0" marR="0" lvl="0" indent="0" algn="l" defTabSz="51433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300" b="1" i="0" dirty="0">
                <a:solidFill>
                  <a:srgbClr val="2A347A"/>
                </a:solidFill>
                <a:latin typeface="Georgia" panose="02040502050405020303" pitchFamily="18" charset="0"/>
              </a:rPr>
              <a:t>/ Speaker</a:t>
            </a:r>
          </a:p>
          <a:p>
            <a:endParaRPr lang="en-US" sz="760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450FF29-D574-A86C-E203-1091110EE1F2}"/>
              </a:ext>
            </a:extLst>
          </p:cNvPr>
          <p:cNvSpPr/>
          <p:nvPr userDrawn="1"/>
        </p:nvSpPr>
        <p:spPr>
          <a:xfrm>
            <a:off x="3044770" y="1535236"/>
            <a:ext cx="6099229" cy="109254"/>
          </a:xfrm>
          <a:prstGeom prst="rect">
            <a:avLst/>
          </a:prstGeom>
          <a:solidFill>
            <a:srgbClr val="2A347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672F7F32-AA98-5666-9196-7B4D377A766A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73337" y="2456919"/>
            <a:ext cx="2571433" cy="258486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>
            <a:lvl1pPr marL="0" indent="0" algn="ctr">
              <a:buNone/>
              <a:defRPr sz="1500" i="1">
                <a:latin typeface="Montserrat" pitchFamily="2" charset="77"/>
              </a:defRPr>
            </a:lvl1pPr>
          </a:lstStyle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CLICK ICON TO</a:t>
            </a:r>
            <a:br>
              <a:rPr lang="en-US" dirty="0"/>
            </a:br>
            <a:r>
              <a:rPr lang="en-US" dirty="0"/>
              <a:t>ADD PHOTO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DA6EB76-ADAF-EC75-4895-DCC95CC93913}"/>
              </a:ext>
            </a:extLst>
          </p:cNvPr>
          <p:cNvSpPr txBox="1"/>
          <p:nvPr userDrawn="1"/>
        </p:nvSpPr>
        <p:spPr>
          <a:xfrm>
            <a:off x="3981690" y="6522005"/>
            <a:ext cx="516230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i="0" spc="300" dirty="0">
                <a:solidFill>
                  <a:srgbClr val="2A347A"/>
                </a:solidFill>
                <a:latin typeface="Montserrat" pitchFamily="2" charset="77"/>
                <a:ea typeface="Open Sans Light" panose="020B0306030504020204" pitchFamily="34" charset="0"/>
                <a:cs typeface="Open Sans Light" panose="020B0306030504020204" pitchFamily="34" charset="0"/>
              </a:rPr>
              <a:t>2023 ALASKA REGIONAL CONFERENCE</a:t>
            </a:r>
          </a:p>
        </p:txBody>
      </p:sp>
    </p:spTree>
    <p:extLst>
      <p:ext uri="{BB962C8B-B14F-4D97-AF65-F5344CB8AC3E}">
        <p14:creationId xmlns:p14="http://schemas.microsoft.com/office/powerpoint/2010/main" val="2693266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3 AK - Content Slide -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5A14DC3-927C-CB4B-BF35-E776D310DC33}"/>
              </a:ext>
            </a:extLst>
          </p:cNvPr>
          <p:cNvSpPr/>
          <p:nvPr userDrawn="1"/>
        </p:nvSpPr>
        <p:spPr>
          <a:xfrm>
            <a:off x="-213246" y="-139883"/>
            <a:ext cx="9574952" cy="482785"/>
          </a:xfrm>
          <a:prstGeom prst="rect">
            <a:avLst/>
          </a:prstGeom>
          <a:solidFill>
            <a:srgbClr val="BABCB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614510B-C120-1A85-B102-93F3683CA4B2}"/>
              </a:ext>
            </a:extLst>
          </p:cNvPr>
          <p:cNvSpPr/>
          <p:nvPr userDrawn="1"/>
        </p:nvSpPr>
        <p:spPr>
          <a:xfrm>
            <a:off x="-213246" y="6530173"/>
            <a:ext cx="9574952" cy="482785"/>
          </a:xfrm>
          <a:prstGeom prst="rect">
            <a:avLst/>
          </a:prstGeom>
          <a:solidFill>
            <a:srgbClr val="2A347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CAF3AA3-F1CE-10E9-6F95-1B8B9FAB6ADF}"/>
              </a:ext>
            </a:extLst>
          </p:cNvPr>
          <p:cNvSpPr/>
          <p:nvPr userDrawn="1"/>
        </p:nvSpPr>
        <p:spPr>
          <a:xfrm rot="5400000">
            <a:off x="-3513700" y="3157915"/>
            <a:ext cx="7155496" cy="554591"/>
          </a:xfrm>
          <a:prstGeom prst="rect">
            <a:avLst/>
          </a:prstGeom>
          <a:solidFill>
            <a:srgbClr val="2A347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21C3DC7-3AFE-182C-B8C1-CA1C6C3E2AEC}"/>
              </a:ext>
            </a:extLst>
          </p:cNvPr>
          <p:cNvSpPr/>
          <p:nvPr userDrawn="1"/>
        </p:nvSpPr>
        <p:spPr>
          <a:xfrm rot="5400000">
            <a:off x="5506662" y="3157917"/>
            <a:ext cx="7155497" cy="554590"/>
          </a:xfrm>
          <a:prstGeom prst="rect">
            <a:avLst/>
          </a:prstGeom>
          <a:solidFill>
            <a:srgbClr val="2A347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2A347A"/>
              </a:solidFill>
            </a:endParaRPr>
          </a:p>
        </p:txBody>
      </p:sp>
      <p:sp>
        <p:nvSpPr>
          <p:cNvPr id="26" name="Text Placeholder 25">
            <a:extLst>
              <a:ext uri="{FF2B5EF4-FFF2-40B4-BE49-F238E27FC236}">
                <a16:creationId xmlns:a16="http://schemas.microsoft.com/office/drawing/2014/main" id="{5B6BEAC3-624D-6E40-ACC3-F9374FFA6E1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814681" y="1435101"/>
            <a:ext cx="7510179" cy="4605566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>
              <a:buFont typeface="Arial" panose="020B0604020202020204" pitchFamily="34" charset="0"/>
              <a:buChar char="•"/>
              <a:defRPr sz="2000" b="0" i="0">
                <a:solidFill>
                  <a:schemeClr val="bg2">
                    <a:lumMod val="50000"/>
                  </a:schemeClr>
                </a:solidFill>
                <a:latin typeface="Montserrat" pitchFamily="2" charset="77"/>
              </a:defRPr>
            </a:lvl1pPr>
          </a:lstStyle>
          <a:p>
            <a:pPr lvl="0"/>
            <a:r>
              <a:rPr lang="en-US" dirty="0"/>
              <a:t>Content Here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7C6A671-31E1-65B5-E9DA-11220E14D165}"/>
              </a:ext>
            </a:extLst>
          </p:cNvPr>
          <p:cNvSpPr/>
          <p:nvPr userDrawn="1"/>
        </p:nvSpPr>
        <p:spPr>
          <a:xfrm rot="5400000">
            <a:off x="-1727930" y="1372145"/>
            <a:ext cx="3583957" cy="554591"/>
          </a:xfrm>
          <a:prstGeom prst="rect">
            <a:avLst/>
          </a:prstGeom>
          <a:solidFill>
            <a:srgbClr val="BABCB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5763417-8149-6492-11AD-C84D7A9D34CD}"/>
              </a:ext>
            </a:extLst>
          </p:cNvPr>
          <p:cNvSpPr/>
          <p:nvPr userDrawn="1"/>
        </p:nvSpPr>
        <p:spPr>
          <a:xfrm rot="5400000">
            <a:off x="7292432" y="1372148"/>
            <a:ext cx="3583958" cy="554590"/>
          </a:xfrm>
          <a:prstGeom prst="rect">
            <a:avLst/>
          </a:prstGeom>
          <a:solidFill>
            <a:srgbClr val="BABCB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2A347A"/>
              </a:solidFill>
            </a:endParaRPr>
          </a:p>
        </p:txBody>
      </p:sp>
      <p:sp>
        <p:nvSpPr>
          <p:cNvPr id="17" name="Text Placeholder 15">
            <a:extLst>
              <a:ext uri="{FF2B5EF4-FFF2-40B4-BE49-F238E27FC236}">
                <a16:creationId xmlns:a16="http://schemas.microsoft.com/office/drawing/2014/main" id="{F25AED0A-D480-053D-F1C1-A60BD2D6DC4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23599" y="832408"/>
            <a:ext cx="7510180" cy="465691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3300" b="1">
                <a:solidFill>
                  <a:srgbClr val="2A347A"/>
                </a:solidFill>
                <a:latin typeface="Georgia" panose="02040502050405020303" pitchFamily="18" charset="0"/>
                <a:ea typeface="Verdana" panose="020B0604030504040204" pitchFamily="34" charset="0"/>
                <a:cs typeface="Calibri" panose="020F0502020204030204" pitchFamily="34" charset="0"/>
              </a:defRPr>
            </a:lvl1pPr>
          </a:lstStyle>
          <a:p>
            <a:pPr lvl="0"/>
            <a:r>
              <a:rPr lang="en-US" dirty="0"/>
              <a:t>Presentation Title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63909E5-316C-89CD-79E2-CA283CFDDE3E}"/>
              </a:ext>
            </a:extLst>
          </p:cNvPr>
          <p:cNvSpPr txBox="1"/>
          <p:nvPr userDrawn="1"/>
        </p:nvSpPr>
        <p:spPr>
          <a:xfrm>
            <a:off x="341346" y="6194910"/>
            <a:ext cx="846576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i="0" spc="300" dirty="0">
                <a:solidFill>
                  <a:srgbClr val="BABCBE"/>
                </a:solidFill>
                <a:latin typeface="Montserrat" pitchFamily="2" charset="77"/>
                <a:ea typeface="Open Sans Light" panose="020B0306030504020204" pitchFamily="34" charset="0"/>
                <a:cs typeface="Open Sans Light" panose="020B0306030504020204" pitchFamily="34" charset="0"/>
              </a:rPr>
              <a:t>2023 ALASKA REGIONAL CONFERENCE  |  JUNE 12-14  |  ANCHORAGE, AK  </a:t>
            </a:r>
          </a:p>
        </p:txBody>
      </p:sp>
      <p:pic>
        <p:nvPicPr>
          <p:cNvPr id="7" name="Picture 6" descr="A black and white logo&#10;&#10;Description automatically generated with low confidence">
            <a:extLst>
              <a:ext uri="{FF2B5EF4-FFF2-40B4-BE49-F238E27FC236}">
                <a16:creationId xmlns:a16="http://schemas.microsoft.com/office/drawing/2014/main" id="{75374C50-D011-1A7E-DE1E-A1BD169BE1F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29583" y="611899"/>
            <a:ext cx="1808370" cy="823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96289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3 AK - Content Slide -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5A14DC3-927C-CB4B-BF35-E776D310DC33}"/>
              </a:ext>
            </a:extLst>
          </p:cNvPr>
          <p:cNvSpPr/>
          <p:nvPr userDrawn="1"/>
        </p:nvSpPr>
        <p:spPr>
          <a:xfrm>
            <a:off x="-213246" y="-139883"/>
            <a:ext cx="9574952" cy="482785"/>
          </a:xfrm>
          <a:prstGeom prst="rect">
            <a:avLst/>
          </a:prstGeom>
          <a:solidFill>
            <a:srgbClr val="2A347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614510B-C120-1A85-B102-93F3683CA4B2}"/>
              </a:ext>
            </a:extLst>
          </p:cNvPr>
          <p:cNvSpPr/>
          <p:nvPr userDrawn="1"/>
        </p:nvSpPr>
        <p:spPr>
          <a:xfrm>
            <a:off x="-213246" y="6530173"/>
            <a:ext cx="9574952" cy="482785"/>
          </a:xfrm>
          <a:prstGeom prst="rect">
            <a:avLst/>
          </a:prstGeom>
          <a:solidFill>
            <a:srgbClr val="BABCB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CAF3AA3-F1CE-10E9-6F95-1B8B9FAB6ADF}"/>
              </a:ext>
            </a:extLst>
          </p:cNvPr>
          <p:cNvSpPr/>
          <p:nvPr userDrawn="1"/>
        </p:nvSpPr>
        <p:spPr>
          <a:xfrm rot="5400000">
            <a:off x="-3513700" y="3157915"/>
            <a:ext cx="7155496" cy="554591"/>
          </a:xfrm>
          <a:prstGeom prst="rect">
            <a:avLst/>
          </a:prstGeom>
          <a:solidFill>
            <a:srgbClr val="BABCB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21C3DC7-3AFE-182C-B8C1-CA1C6C3E2AEC}"/>
              </a:ext>
            </a:extLst>
          </p:cNvPr>
          <p:cNvSpPr/>
          <p:nvPr userDrawn="1"/>
        </p:nvSpPr>
        <p:spPr>
          <a:xfrm rot="5400000">
            <a:off x="5506662" y="3157917"/>
            <a:ext cx="7155497" cy="554590"/>
          </a:xfrm>
          <a:prstGeom prst="rect">
            <a:avLst/>
          </a:prstGeom>
          <a:solidFill>
            <a:srgbClr val="BABCB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2A347A"/>
              </a:solidFill>
            </a:endParaRPr>
          </a:p>
        </p:txBody>
      </p:sp>
      <p:sp>
        <p:nvSpPr>
          <p:cNvPr id="26" name="Text Placeholder 25">
            <a:extLst>
              <a:ext uri="{FF2B5EF4-FFF2-40B4-BE49-F238E27FC236}">
                <a16:creationId xmlns:a16="http://schemas.microsoft.com/office/drawing/2014/main" id="{5B6BEAC3-624D-6E40-ACC3-F9374FFA6E1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814681" y="1435101"/>
            <a:ext cx="7510179" cy="4605566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>
              <a:buFont typeface="Arial" panose="020B0604020202020204" pitchFamily="34" charset="0"/>
              <a:buChar char="•"/>
              <a:defRPr sz="2000" b="0" i="0">
                <a:solidFill>
                  <a:schemeClr val="bg2">
                    <a:lumMod val="50000"/>
                  </a:schemeClr>
                </a:solidFill>
                <a:latin typeface="Montserrat" pitchFamily="2" charset="77"/>
              </a:defRPr>
            </a:lvl1pPr>
          </a:lstStyle>
          <a:p>
            <a:pPr lvl="0"/>
            <a:r>
              <a:rPr lang="en-US" dirty="0"/>
              <a:t>Content Here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7C6A671-31E1-65B5-E9DA-11220E14D165}"/>
              </a:ext>
            </a:extLst>
          </p:cNvPr>
          <p:cNvSpPr/>
          <p:nvPr userDrawn="1"/>
        </p:nvSpPr>
        <p:spPr>
          <a:xfrm rot="5400000">
            <a:off x="-1727930" y="1372145"/>
            <a:ext cx="3583957" cy="554591"/>
          </a:xfrm>
          <a:prstGeom prst="rect">
            <a:avLst/>
          </a:prstGeom>
          <a:solidFill>
            <a:srgbClr val="2A347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5763417-8149-6492-11AD-C84D7A9D34CD}"/>
              </a:ext>
            </a:extLst>
          </p:cNvPr>
          <p:cNvSpPr/>
          <p:nvPr userDrawn="1"/>
        </p:nvSpPr>
        <p:spPr>
          <a:xfrm rot="5400000">
            <a:off x="7292432" y="1372148"/>
            <a:ext cx="3583958" cy="554590"/>
          </a:xfrm>
          <a:prstGeom prst="rect">
            <a:avLst/>
          </a:prstGeom>
          <a:solidFill>
            <a:srgbClr val="2A347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2A347A"/>
              </a:solidFill>
            </a:endParaRPr>
          </a:p>
        </p:txBody>
      </p:sp>
      <p:sp>
        <p:nvSpPr>
          <p:cNvPr id="17" name="Text Placeholder 15">
            <a:extLst>
              <a:ext uri="{FF2B5EF4-FFF2-40B4-BE49-F238E27FC236}">
                <a16:creationId xmlns:a16="http://schemas.microsoft.com/office/drawing/2014/main" id="{F25AED0A-D480-053D-F1C1-A60BD2D6DC4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23599" y="832408"/>
            <a:ext cx="7510180" cy="465691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3300" b="1">
                <a:solidFill>
                  <a:srgbClr val="2A347A"/>
                </a:solidFill>
                <a:latin typeface="Georgia" panose="02040502050405020303" pitchFamily="18" charset="0"/>
                <a:ea typeface="Verdana" panose="020B0604030504040204" pitchFamily="34" charset="0"/>
                <a:cs typeface="Calibri" panose="020F0502020204030204" pitchFamily="34" charset="0"/>
              </a:defRPr>
            </a:lvl1pPr>
          </a:lstStyle>
          <a:p>
            <a:pPr lvl="0"/>
            <a:r>
              <a:rPr lang="en-US" dirty="0"/>
              <a:t>Presentation Title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63909E5-316C-89CD-79E2-CA283CFDDE3E}"/>
              </a:ext>
            </a:extLst>
          </p:cNvPr>
          <p:cNvSpPr txBox="1"/>
          <p:nvPr userDrawn="1"/>
        </p:nvSpPr>
        <p:spPr>
          <a:xfrm>
            <a:off x="341346" y="6194910"/>
            <a:ext cx="846576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i="0" spc="300" dirty="0">
                <a:solidFill>
                  <a:srgbClr val="BABCBE"/>
                </a:solidFill>
                <a:latin typeface="Montserrat" pitchFamily="2" charset="77"/>
                <a:ea typeface="Open Sans Light" panose="020B0306030504020204" pitchFamily="34" charset="0"/>
                <a:cs typeface="Open Sans Light" panose="020B0306030504020204" pitchFamily="34" charset="0"/>
              </a:rPr>
              <a:t>2023 ALASKA REGIONAL CONFERENCE  |  JUNE 12-14  |  ANCHORAGE, AK  </a:t>
            </a:r>
          </a:p>
        </p:txBody>
      </p:sp>
      <p:pic>
        <p:nvPicPr>
          <p:cNvPr id="19" name="Picture 18" descr="A black and white logo&#10;&#10;Description automatically generated with low confidence">
            <a:extLst>
              <a:ext uri="{FF2B5EF4-FFF2-40B4-BE49-F238E27FC236}">
                <a16:creationId xmlns:a16="http://schemas.microsoft.com/office/drawing/2014/main" id="{32E676C1-64A5-F374-386D-702A4B9DFB4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29583" y="611899"/>
            <a:ext cx="1808370" cy="823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814419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3 AK - Content Slide -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5A14DC3-927C-CB4B-BF35-E776D310DC33}"/>
              </a:ext>
            </a:extLst>
          </p:cNvPr>
          <p:cNvSpPr/>
          <p:nvPr userDrawn="1"/>
        </p:nvSpPr>
        <p:spPr>
          <a:xfrm>
            <a:off x="465123" y="474899"/>
            <a:ext cx="8678877" cy="823199"/>
          </a:xfrm>
          <a:prstGeom prst="rect">
            <a:avLst/>
          </a:prstGeom>
          <a:solidFill>
            <a:srgbClr val="2A347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 Placeholder 25">
            <a:extLst>
              <a:ext uri="{FF2B5EF4-FFF2-40B4-BE49-F238E27FC236}">
                <a16:creationId xmlns:a16="http://schemas.microsoft.com/office/drawing/2014/main" id="{5B6BEAC3-624D-6E40-ACC3-F9374FFA6E1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814681" y="1435101"/>
            <a:ext cx="7510179" cy="4703906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>
              <a:buFont typeface="Arial" panose="020B0604020202020204" pitchFamily="34" charset="0"/>
              <a:buChar char="•"/>
              <a:defRPr sz="2000" b="0" i="0">
                <a:solidFill>
                  <a:schemeClr val="bg2">
                    <a:lumMod val="50000"/>
                  </a:schemeClr>
                </a:solidFill>
                <a:latin typeface="Montserrat" pitchFamily="2" charset="77"/>
              </a:defRPr>
            </a:lvl1pPr>
          </a:lstStyle>
          <a:p>
            <a:pPr lvl="0"/>
            <a:r>
              <a:rPr lang="en-US" dirty="0"/>
              <a:t>Content Here</a:t>
            </a:r>
          </a:p>
        </p:txBody>
      </p:sp>
      <p:sp>
        <p:nvSpPr>
          <p:cNvPr id="17" name="Text Placeholder 15">
            <a:extLst>
              <a:ext uri="{FF2B5EF4-FFF2-40B4-BE49-F238E27FC236}">
                <a16:creationId xmlns:a16="http://schemas.microsoft.com/office/drawing/2014/main" id="{F25AED0A-D480-053D-F1C1-A60BD2D6DC4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14680" y="649369"/>
            <a:ext cx="7510180" cy="465691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3300" b="1">
                <a:solidFill>
                  <a:schemeClr val="bg1"/>
                </a:solidFill>
                <a:latin typeface="Georgia" panose="02040502050405020303" pitchFamily="18" charset="0"/>
                <a:ea typeface="Verdana" panose="020B0604030504040204" pitchFamily="34" charset="0"/>
                <a:cs typeface="Calibri" panose="020F0502020204030204" pitchFamily="34" charset="0"/>
              </a:defRPr>
            </a:lvl1pPr>
          </a:lstStyle>
          <a:p>
            <a:pPr lvl="0"/>
            <a:r>
              <a:rPr lang="en-US" dirty="0"/>
              <a:t>Presentation Title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63909E5-316C-89CD-79E2-CA283CFDDE3E}"/>
              </a:ext>
            </a:extLst>
          </p:cNvPr>
          <p:cNvSpPr txBox="1"/>
          <p:nvPr userDrawn="1"/>
        </p:nvSpPr>
        <p:spPr>
          <a:xfrm>
            <a:off x="341346" y="6531433"/>
            <a:ext cx="846576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i="0" spc="300" dirty="0">
                <a:solidFill>
                  <a:srgbClr val="BABCBE"/>
                </a:solidFill>
                <a:latin typeface="Montserrat" pitchFamily="2" charset="77"/>
                <a:ea typeface="Open Sans Light" panose="020B0306030504020204" pitchFamily="34" charset="0"/>
                <a:cs typeface="Open Sans Light" panose="020B0306030504020204" pitchFamily="34" charset="0"/>
              </a:rPr>
              <a:t>2023 ALASKA REGIONAL CONFERENCE  |  JUNE 12-14  |  ANCHORAGE, AK  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098EAC0-0D71-CD4E-7DEE-43F0DAF43FF0}"/>
              </a:ext>
            </a:extLst>
          </p:cNvPr>
          <p:cNvSpPr/>
          <p:nvPr userDrawn="1"/>
        </p:nvSpPr>
        <p:spPr>
          <a:xfrm>
            <a:off x="0" y="6302293"/>
            <a:ext cx="9143999" cy="109254"/>
          </a:xfrm>
          <a:prstGeom prst="rect">
            <a:avLst/>
          </a:prstGeom>
          <a:solidFill>
            <a:srgbClr val="2A347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831497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23 AK - Content Slide -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5A14DC3-927C-CB4B-BF35-E776D310DC33}"/>
              </a:ext>
            </a:extLst>
          </p:cNvPr>
          <p:cNvSpPr/>
          <p:nvPr userDrawn="1"/>
        </p:nvSpPr>
        <p:spPr>
          <a:xfrm>
            <a:off x="465123" y="474899"/>
            <a:ext cx="8678877" cy="823199"/>
          </a:xfrm>
          <a:prstGeom prst="rect">
            <a:avLst/>
          </a:prstGeom>
          <a:solidFill>
            <a:srgbClr val="BABCB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6" name="Text Placeholder 25">
            <a:extLst>
              <a:ext uri="{FF2B5EF4-FFF2-40B4-BE49-F238E27FC236}">
                <a16:creationId xmlns:a16="http://schemas.microsoft.com/office/drawing/2014/main" id="{5B6BEAC3-624D-6E40-ACC3-F9374FFA6E1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814681" y="1435101"/>
            <a:ext cx="7510179" cy="4703906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>
              <a:buFont typeface="Arial" panose="020B0604020202020204" pitchFamily="34" charset="0"/>
              <a:buChar char="•"/>
              <a:defRPr sz="2000" b="0" i="0">
                <a:solidFill>
                  <a:schemeClr val="bg2">
                    <a:lumMod val="50000"/>
                  </a:schemeClr>
                </a:solidFill>
                <a:latin typeface="Montserrat" pitchFamily="2" charset="77"/>
              </a:defRPr>
            </a:lvl1pPr>
          </a:lstStyle>
          <a:p>
            <a:pPr lvl="0"/>
            <a:r>
              <a:rPr lang="en-US" dirty="0"/>
              <a:t>Content Here</a:t>
            </a:r>
          </a:p>
        </p:txBody>
      </p:sp>
      <p:sp>
        <p:nvSpPr>
          <p:cNvPr id="17" name="Text Placeholder 15">
            <a:extLst>
              <a:ext uri="{FF2B5EF4-FFF2-40B4-BE49-F238E27FC236}">
                <a16:creationId xmlns:a16="http://schemas.microsoft.com/office/drawing/2014/main" id="{F25AED0A-D480-053D-F1C1-A60BD2D6DC4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14680" y="649369"/>
            <a:ext cx="7510180" cy="465691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3300" b="1">
                <a:solidFill>
                  <a:srgbClr val="2A347A"/>
                </a:solidFill>
                <a:latin typeface="Georgia" panose="02040502050405020303" pitchFamily="18" charset="0"/>
                <a:ea typeface="Verdana" panose="020B0604030504040204" pitchFamily="34" charset="0"/>
                <a:cs typeface="Calibri" panose="020F0502020204030204" pitchFamily="34" charset="0"/>
              </a:defRPr>
            </a:lvl1pPr>
          </a:lstStyle>
          <a:p>
            <a:pPr lvl="0"/>
            <a:r>
              <a:rPr lang="en-US" dirty="0"/>
              <a:t>Presentation Title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63909E5-316C-89CD-79E2-CA283CFDDE3E}"/>
              </a:ext>
            </a:extLst>
          </p:cNvPr>
          <p:cNvSpPr txBox="1"/>
          <p:nvPr userDrawn="1"/>
        </p:nvSpPr>
        <p:spPr>
          <a:xfrm>
            <a:off x="341346" y="6531433"/>
            <a:ext cx="846576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i="0" spc="300" dirty="0">
                <a:solidFill>
                  <a:srgbClr val="2A347A"/>
                </a:solidFill>
                <a:latin typeface="Montserrat" pitchFamily="2" charset="77"/>
                <a:ea typeface="Open Sans Light" panose="020B0306030504020204" pitchFamily="34" charset="0"/>
                <a:cs typeface="Open Sans Light" panose="020B0306030504020204" pitchFamily="34" charset="0"/>
              </a:rPr>
              <a:t>2023 ALASKA REGIONAL CONFERENCE  |  JUNE 12-14  |  ANCHORAGE, AK  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098EAC0-0D71-CD4E-7DEE-43F0DAF43FF0}"/>
              </a:ext>
            </a:extLst>
          </p:cNvPr>
          <p:cNvSpPr/>
          <p:nvPr userDrawn="1"/>
        </p:nvSpPr>
        <p:spPr>
          <a:xfrm>
            <a:off x="0" y="6302293"/>
            <a:ext cx="9143999" cy="109254"/>
          </a:xfrm>
          <a:prstGeom prst="rect">
            <a:avLst/>
          </a:prstGeom>
          <a:solidFill>
            <a:srgbClr val="BABCB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31346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3 AK - Contact Information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deer on a grassy hill with mountains in the background&#10;&#10;Description automatically generated with medium confidence">
            <a:extLst>
              <a:ext uri="{FF2B5EF4-FFF2-40B4-BE49-F238E27FC236}">
                <a16:creationId xmlns:a16="http://schemas.microsoft.com/office/drawing/2014/main" id="{1F3614AA-A524-27F4-DCAF-065A0583FED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email">
            <a:alphaModFix amt="3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"/>
            <a:ext cx="9144000" cy="6858000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46C68264-F04E-A8E9-C9EA-91AFAD89A8C0}"/>
              </a:ext>
            </a:extLst>
          </p:cNvPr>
          <p:cNvSpPr/>
          <p:nvPr userDrawn="1"/>
        </p:nvSpPr>
        <p:spPr>
          <a:xfrm>
            <a:off x="0" y="4524962"/>
            <a:ext cx="9144000" cy="109254"/>
          </a:xfrm>
          <a:prstGeom prst="rect">
            <a:avLst/>
          </a:prstGeom>
          <a:solidFill>
            <a:srgbClr val="2A347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 Placeholder 25">
            <a:extLst>
              <a:ext uri="{FF2B5EF4-FFF2-40B4-BE49-F238E27FC236}">
                <a16:creationId xmlns:a16="http://schemas.microsoft.com/office/drawing/2014/main" id="{2590C5C1-D099-6346-BAE1-5B40CE423264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17999" y="2844986"/>
            <a:ext cx="8308010" cy="48278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2500" b="0" i="0">
                <a:solidFill>
                  <a:srgbClr val="2A347A">
                    <a:alpha val="99000"/>
                  </a:srgbClr>
                </a:solidFill>
                <a:latin typeface="Montserrat" pitchFamily="2" charset="77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9" name="Text Placeholder 25">
            <a:extLst>
              <a:ext uri="{FF2B5EF4-FFF2-40B4-BE49-F238E27FC236}">
                <a16:creationId xmlns:a16="http://schemas.microsoft.com/office/drawing/2014/main" id="{040E892C-3682-88E5-B1DA-D3D85DFD6E5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17998" y="3272653"/>
            <a:ext cx="8308004" cy="482785"/>
          </a:xfrm>
          <a:prstGeom prst="rect">
            <a:avLst/>
          </a:prstGeom>
          <a:ln>
            <a:noFill/>
          </a:ln>
        </p:spPr>
        <p:txBody>
          <a:bodyPr>
            <a:normAutofit/>
          </a:bodyPr>
          <a:lstStyle>
            <a:lvl1pPr marL="0" indent="0" algn="ctr">
              <a:buNone/>
              <a:defRPr sz="2200" b="0" i="0">
                <a:solidFill>
                  <a:srgbClr val="2A347A"/>
                </a:solidFill>
                <a:latin typeface="Montserrat" pitchFamily="2" charset="77"/>
              </a:defRPr>
            </a:lvl1pPr>
          </a:lstStyle>
          <a:p>
            <a:pPr lvl="0"/>
            <a:r>
              <a:rPr lang="en-US" dirty="0"/>
              <a:t>Email</a:t>
            </a:r>
          </a:p>
        </p:txBody>
      </p:sp>
      <p:sp>
        <p:nvSpPr>
          <p:cNvPr id="10" name="Text Placeholder 25">
            <a:extLst>
              <a:ext uri="{FF2B5EF4-FFF2-40B4-BE49-F238E27FC236}">
                <a16:creationId xmlns:a16="http://schemas.microsoft.com/office/drawing/2014/main" id="{7E81623F-2118-7CB5-1B49-0B641F661E74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17998" y="3657415"/>
            <a:ext cx="8308004" cy="48278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2200" b="0" i="0">
                <a:solidFill>
                  <a:srgbClr val="2A347A"/>
                </a:solidFill>
                <a:latin typeface="Montserrat" pitchFamily="2" charset="77"/>
              </a:defRPr>
            </a:lvl1pPr>
          </a:lstStyle>
          <a:p>
            <a:pPr lvl="0"/>
            <a:r>
              <a:rPr lang="en-US" dirty="0"/>
              <a:t>Phone Number</a:t>
            </a:r>
          </a:p>
        </p:txBody>
      </p:sp>
      <p:sp>
        <p:nvSpPr>
          <p:cNvPr id="11" name="Text Placeholder 25">
            <a:extLst>
              <a:ext uri="{FF2B5EF4-FFF2-40B4-BE49-F238E27FC236}">
                <a16:creationId xmlns:a16="http://schemas.microsoft.com/office/drawing/2014/main" id="{556BF758-C3A3-3E4C-D533-760FB921067B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17998" y="4013015"/>
            <a:ext cx="8308004" cy="48278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2200" b="0" i="0">
                <a:solidFill>
                  <a:srgbClr val="2A347A"/>
                </a:solidFill>
                <a:latin typeface="Montserrat" pitchFamily="2" charset="77"/>
              </a:defRPr>
            </a:lvl1pPr>
          </a:lstStyle>
          <a:p>
            <a:pPr lvl="0"/>
            <a:r>
              <a:rPr lang="en-US" dirty="0"/>
              <a:t>Website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32BE7E3-B53C-073B-10A1-CADB4C14AFD8}"/>
              </a:ext>
            </a:extLst>
          </p:cNvPr>
          <p:cNvSpPr txBox="1"/>
          <p:nvPr userDrawn="1"/>
        </p:nvSpPr>
        <p:spPr>
          <a:xfrm>
            <a:off x="417991" y="2245734"/>
            <a:ext cx="8308004" cy="7171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51433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300" b="1" i="0" dirty="0">
                <a:solidFill>
                  <a:srgbClr val="2A347A"/>
                </a:solidFill>
                <a:latin typeface="Georgia" panose="02040502050405020303" pitchFamily="18" charset="0"/>
              </a:rPr>
              <a:t>Contact Information</a:t>
            </a:r>
          </a:p>
          <a:p>
            <a:endParaRPr lang="en-US" sz="76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A9C8C06-2EDC-6C77-9C00-A36C026FA1E4}"/>
              </a:ext>
            </a:extLst>
          </p:cNvPr>
          <p:cNvSpPr txBox="1"/>
          <p:nvPr userDrawn="1"/>
        </p:nvSpPr>
        <p:spPr>
          <a:xfrm>
            <a:off x="0" y="6511752"/>
            <a:ext cx="9144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i="0" spc="300" dirty="0">
                <a:solidFill>
                  <a:srgbClr val="2A347A"/>
                </a:solidFill>
                <a:latin typeface="Montserrat" pitchFamily="2" charset="77"/>
                <a:ea typeface="Open Sans Light" panose="020B0306030504020204" pitchFamily="34" charset="0"/>
                <a:cs typeface="Open Sans Light" panose="020B0306030504020204" pitchFamily="34" charset="0"/>
              </a:rPr>
              <a:t>2023 ALASKA REGIONAL CONFERENCE  |  JUNE 12-14  |  ANCHORAGE, AK  </a:t>
            </a:r>
          </a:p>
        </p:txBody>
      </p:sp>
      <p:pic>
        <p:nvPicPr>
          <p:cNvPr id="22" name="Picture 21" descr="Logo&#10;&#10;Description automatically generated">
            <a:extLst>
              <a:ext uri="{FF2B5EF4-FFF2-40B4-BE49-F238E27FC236}">
                <a16:creationId xmlns:a16="http://schemas.microsoft.com/office/drawing/2014/main" id="{EBCA35D8-FE10-8021-9276-D1532E2A574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30388" y="1596934"/>
            <a:ext cx="3083210" cy="5628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32249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6/5/2023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671942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3 AK - Contact Informatio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deer on a grassy hill with mountains in the background&#10;&#10;Description automatically generated with medium confidence">
            <a:extLst>
              <a:ext uri="{FF2B5EF4-FFF2-40B4-BE49-F238E27FC236}">
                <a16:creationId xmlns:a16="http://schemas.microsoft.com/office/drawing/2014/main" id="{1F3614AA-A524-27F4-DCAF-065A0583FED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email">
            <a:alphaModFix amt="8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"/>
            <a:ext cx="9144000" cy="6858000"/>
          </a:xfrm>
          <a:prstGeom prst="rect">
            <a:avLst/>
          </a:prstGeom>
          <a:effectLst/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9C6D85ED-4F37-D1A6-F5D1-2A04DC4EE350}"/>
              </a:ext>
            </a:extLst>
          </p:cNvPr>
          <p:cNvSpPr/>
          <p:nvPr userDrawn="1"/>
        </p:nvSpPr>
        <p:spPr>
          <a:xfrm>
            <a:off x="341346" y="342902"/>
            <a:ext cx="8465769" cy="6187271"/>
          </a:xfrm>
          <a:prstGeom prst="rect">
            <a:avLst/>
          </a:prstGeom>
          <a:solidFill>
            <a:srgbClr val="2A347A">
              <a:alpha val="3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6C68264-F04E-A8E9-C9EA-91AFAD89A8C0}"/>
              </a:ext>
            </a:extLst>
          </p:cNvPr>
          <p:cNvSpPr/>
          <p:nvPr userDrawn="1"/>
        </p:nvSpPr>
        <p:spPr>
          <a:xfrm>
            <a:off x="0" y="4675819"/>
            <a:ext cx="9144000" cy="1092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 Placeholder 25">
            <a:extLst>
              <a:ext uri="{FF2B5EF4-FFF2-40B4-BE49-F238E27FC236}">
                <a16:creationId xmlns:a16="http://schemas.microsoft.com/office/drawing/2014/main" id="{2590C5C1-D099-6346-BAE1-5B40CE423264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17999" y="2995843"/>
            <a:ext cx="8308010" cy="48278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2500" b="0" i="0">
                <a:solidFill>
                  <a:schemeClr val="bg1">
                    <a:alpha val="99000"/>
                  </a:schemeClr>
                </a:solidFill>
                <a:latin typeface="Montserrat" pitchFamily="2" charset="77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9" name="Text Placeholder 25">
            <a:extLst>
              <a:ext uri="{FF2B5EF4-FFF2-40B4-BE49-F238E27FC236}">
                <a16:creationId xmlns:a16="http://schemas.microsoft.com/office/drawing/2014/main" id="{040E892C-3682-88E5-B1DA-D3D85DFD6E5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17998" y="3423510"/>
            <a:ext cx="8308004" cy="482785"/>
          </a:xfrm>
          <a:prstGeom prst="rect">
            <a:avLst/>
          </a:prstGeom>
          <a:ln>
            <a:noFill/>
          </a:ln>
        </p:spPr>
        <p:txBody>
          <a:bodyPr>
            <a:normAutofit/>
          </a:bodyPr>
          <a:lstStyle>
            <a:lvl1pPr marL="0" indent="0" algn="ctr">
              <a:buNone/>
              <a:defRPr sz="2200" b="0" i="0">
                <a:solidFill>
                  <a:schemeClr val="bg1"/>
                </a:solidFill>
                <a:latin typeface="Montserrat" pitchFamily="2" charset="77"/>
              </a:defRPr>
            </a:lvl1pPr>
          </a:lstStyle>
          <a:p>
            <a:pPr lvl="0"/>
            <a:r>
              <a:rPr lang="en-US" dirty="0"/>
              <a:t>Email</a:t>
            </a:r>
          </a:p>
        </p:txBody>
      </p:sp>
      <p:sp>
        <p:nvSpPr>
          <p:cNvPr id="10" name="Text Placeholder 25">
            <a:extLst>
              <a:ext uri="{FF2B5EF4-FFF2-40B4-BE49-F238E27FC236}">
                <a16:creationId xmlns:a16="http://schemas.microsoft.com/office/drawing/2014/main" id="{7E81623F-2118-7CB5-1B49-0B641F661E74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17998" y="3808272"/>
            <a:ext cx="8308004" cy="48278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2200" b="0" i="0">
                <a:solidFill>
                  <a:schemeClr val="bg1"/>
                </a:solidFill>
                <a:latin typeface="Montserrat" pitchFamily="2" charset="77"/>
              </a:defRPr>
            </a:lvl1pPr>
          </a:lstStyle>
          <a:p>
            <a:pPr lvl="0"/>
            <a:r>
              <a:rPr lang="en-US" dirty="0"/>
              <a:t>Phone Number</a:t>
            </a:r>
          </a:p>
        </p:txBody>
      </p:sp>
      <p:sp>
        <p:nvSpPr>
          <p:cNvPr id="11" name="Text Placeholder 25">
            <a:extLst>
              <a:ext uri="{FF2B5EF4-FFF2-40B4-BE49-F238E27FC236}">
                <a16:creationId xmlns:a16="http://schemas.microsoft.com/office/drawing/2014/main" id="{556BF758-C3A3-3E4C-D533-760FB921067B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17998" y="4163872"/>
            <a:ext cx="8308004" cy="48278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2200" b="0" i="0">
                <a:solidFill>
                  <a:schemeClr val="bg1"/>
                </a:solidFill>
                <a:latin typeface="Montserrat" pitchFamily="2" charset="77"/>
              </a:defRPr>
            </a:lvl1pPr>
          </a:lstStyle>
          <a:p>
            <a:pPr lvl="0"/>
            <a:r>
              <a:rPr lang="en-US" dirty="0"/>
              <a:t>Website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32BE7E3-B53C-073B-10A1-CADB4C14AFD8}"/>
              </a:ext>
            </a:extLst>
          </p:cNvPr>
          <p:cNvSpPr txBox="1"/>
          <p:nvPr userDrawn="1"/>
        </p:nvSpPr>
        <p:spPr>
          <a:xfrm>
            <a:off x="417991" y="2396591"/>
            <a:ext cx="8308004" cy="7171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51433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300" b="1" i="0" dirty="0">
                <a:solidFill>
                  <a:schemeClr val="bg1"/>
                </a:solidFill>
                <a:latin typeface="Georgia" panose="02040502050405020303" pitchFamily="18" charset="0"/>
              </a:rPr>
              <a:t>Contact Information</a:t>
            </a:r>
          </a:p>
          <a:p>
            <a:endParaRPr lang="en-US" sz="76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A9C8C06-2EDC-6C77-9C00-A36C026FA1E4}"/>
              </a:ext>
            </a:extLst>
          </p:cNvPr>
          <p:cNvSpPr txBox="1"/>
          <p:nvPr userDrawn="1"/>
        </p:nvSpPr>
        <p:spPr>
          <a:xfrm>
            <a:off x="0" y="6206506"/>
            <a:ext cx="9144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i="0" spc="300" dirty="0">
                <a:solidFill>
                  <a:schemeClr val="bg1"/>
                </a:solidFill>
                <a:latin typeface="Montserrat" pitchFamily="2" charset="77"/>
                <a:ea typeface="Open Sans Light" panose="020B0306030504020204" pitchFamily="34" charset="0"/>
                <a:cs typeface="Open Sans Light" panose="020B0306030504020204" pitchFamily="34" charset="0"/>
              </a:rPr>
              <a:t>2023 ALASKA REGIONAL CONFERENCE  |  JUNE 12-14  |  ANCHORAGE, AK  </a:t>
            </a:r>
          </a:p>
        </p:txBody>
      </p:sp>
      <p:pic>
        <p:nvPicPr>
          <p:cNvPr id="5" name="Picture 4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F8D9A170-CFA7-6EFB-C197-ACC7D2476E0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987313" y="1764335"/>
            <a:ext cx="3169360" cy="57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969436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3 AK - Contact Informatio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45EB4552-E714-79A6-E3CC-84D84E770659}"/>
              </a:ext>
            </a:extLst>
          </p:cNvPr>
          <p:cNvSpPr/>
          <p:nvPr userDrawn="1"/>
        </p:nvSpPr>
        <p:spPr>
          <a:xfrm rot="5400000">
            <a:off x="1977011" y="2513026"/>
            <a:ext cx="3614371" cy="109254"/>
          </a:xfrm>
          <a:prstGeom prst="rect">
            <a:avLst/>
          </a:prstGeom>
          <a:solidFill>
            <a:srgbClr val="2A347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759B47A-7D28-E29B-43BF-DB44C981F212}"/>
              </a:ext>
            </a:extLst>
          </p:cNvPr>
          <p:cNvSpPr/>
          <p:nvPr userDrawn="1"/>
        </p:nvSpPr>
        <p:spPr>
          <a:xfrm>
            <a:off x="-1" y="1052899"/>
            <a:ext cx="9144000" cy="4752201"/>
          </a:xfrm>
          <a:prstGeom prst="rect">
            <a:avLst/>
          </a:prstGeom>
          <a:solidFill>
            <a:srgbClr val="BABCB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6C68264-F04E-A8E9-C9EA-91AFAD89A8C0}"/>
              </a:ext>
            </a:extLst>
          </p:cNvPr>
          <p:cNvSpPr/>
          <p:nvPr userDrawn="1"/>
        </p:nvSpPr>
        <p:spPr>
          <a:xfrm>
            <a:off x="363354" y="5235077"/>
            <a:ext cx="8780645" cy="109254"/>
          </a:xfrm>
          <a:prstGeom prst="rect">
            <a:avLst/>
          </a:prstGeom>
          <a:solidFill>
            <a:srgbClr val="2A347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 Placeholder 25">
            <a:extLst>
              <a:ext uri="{FF2B5EF4-FFF2-40B4-BE49-F238E27FC236}">
                <a16:creationId xmlns:a16="http://schemas.microsoft.com/office/drawing/2014/main" id="{2590C5C1-D099-6346-BAE1-5B40CE423264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47515" y="2698274"/>
            <a:ext cx="7878498" cy="48278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500" b="0" i="0">
                <a:solidFill>
                  <a:schemeClr val="bg1">
                    <a:alpha val="99000"/>
                  </a:schemeClr>
                </a:solidFill>
                <a:latin typeface="Montserrat" pitchFamily="2" charset="77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9" name="Text Placeholder 25">
            <a:extLst>
              <a:ext uri="{FF2B5EF4-FFF2-40B4-BE49-F238E27FC236}">
                <a16:creationId xmlns:a16="http://schemas.microsoft.com/office/drawing/2014/main" id="{040E892C-3682-88E5-B1DA-D3D85DFD6E5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47516" y="3125941"/>
            <a:ext cx="7878490" cy="482785"/>
          </a:xfrm>
          <a:prstGeom prst="rect">
            <a:avLst/>
          </a:prstGeom>
          <a:ln>
            <a:noFill/>
          </a:ln>
        </p:spPr>
        <p:txBody>
          <a:bodyPr>
            <a:normAutofit/>
          </a:bodyPr>
          <a:lstStyle>
            <a:lvl1pPr marL="0" indent="0" algn="l">
              <a:buNone/>
              <a:defRPr sz="2200" b="0" i="0">
                <a:solidFill>
                  <a:schemeClr val="bg1"/>
                </a:solidFill>
                <a:latin typeface="Montserrat" pitchFamily="2" charset="77"/>
              </a:defRPr>
            </a:lvl1pPr>
          </a:lstStyle>
          <a:p>
            <a:pPr lvl="0"/>
            <a:r>
              <a:rPr lang="en-US" dirty="0"/>
              <a:t>Email</a:t>
            </a:r>
          </a:p>
        </p:txBody>
      </p:sp>
      <p:sp>
        <p:nvSpPr>
          <p:cNvPr id="10" name="Text Placeholder 25">
            <a:extLst>
              <a:ext uri="{FF2B5EF4-FFF2-40B4-BE49-F238E27FC236}">
                <a16:creationId xmlns:a16="http://schemas.microsoft.com/office/drawing/2014/main" id="{7E81623F-2118-7CB5-1B49-0B641F661E74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47517" y="3510703"/>
            <a:ext cx="7878488" cy="48278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200" b="0" i="0">
                <a:solidFill>
                  <a:schemeClr val="bg1"/>
                </a:solidFill>
                <a:latin typeface="Montserrat" pitchFamily="2" charset="77"/>
              </a:defRPr>
            </a:lvl1pPr>
          </a:lstStyle>
          <a:p>
            <a:pPr lvl="0"/>
            <a:r>
              <a:rPr lang="en-US" dirty="0"/>
              <a:t>Phone Number</a:t>
            </a:r>
          </a:p>
        </p:txBody>
      </p:sp>
      <p:sp>
        <p:nvSpPr>
          <p:cNvPr id="11" name="Text Placeholder 25">
            <a:extLst>
              <a:ext uri="{FF2B5EF4-FFF2-40B4-BE49-F238E27FC236}">
                <a16:creationId xmlns:a16="http://schemas.microsoft.com/office/drawing/2014/main" id="{556BF758-C3A3-3E4C-D533-760FB921067B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47506" y="3932564"/>
            <a:ext cx="7878499" cy="32265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200" b="0" i="0">
                <a:solidFill>
                  <a:schemeClr val="bg1"/>
                </a:solidFill>
                <a:latin typeface="Montserrat" pitchFamily="2" charset="77"/>
              </a:defRPr>
            </a:lvl1pPr>
          </a:lstStyle>
          <a:p>
            <a:pPr lvl="0"/>
            <a:r>
              <a:rPr lang="en-US" dirty="0"/>
              <a:t>Website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32BE7E3-B53C-073B-10A1-CADB4C14AFD8}"/>
              </a:ext>
            </a:extLst>
          </p:cNvPr>
          <p:cNvSpPr txBox="1"/>
          <p:nvPr userDrawn="1"/>
        </p:nvSpPr>
        <p:spPr>
          <a:xfrm>
            <a:off x="835955" y="2099022"/>
            <a:ext cx="7890043" cy="7171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51433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300" b="1" i="0" dirty="0">
                <a:solidFill>
                  <a:schemeClr val="bg1"/>
                </a:solidFill>
                <a:latin typeface="Georgia" panose="02040502050405020303" pitchFamily="18" charset="0"/>
              </a:rPr>
              <a:t>Contact Information</a:t>
            </a:r>
          </a:p>
          <a:p>
            <a:endParaRPr lang="en-US" sz="76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A9C8C06-2EDC-6C77-9C00-A36C026FA1E4}"/>
              </a:ext>
            </a:extLst>
          </p:cNvPr>
          <p:cNvSpPr txBox="1"/>
          <p:nvPr userDrawn="1"/>
        </p:nvSpPr>
        <p:spPr>
          <a:xfrm>
            <a:off x="0" y="6511752"/>
            <a:ext cx="9144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i="0" spc="300" dirty="0">
                <a:solidFill>
                  <a:srgbClr val="2A347A"/>
                </a:solidFill>
                <a:latin typeface="Montserrat" pitchFamily="2" charset="77"/>
                <a:ea typeface="Open Sans Light" panose="020B0306030504020204" pitchFamily="34" charset="0"/>
                <a:cs typeface="Open Sans Light" panose="020B0306030504020204" pitchFamily="34" charset="0"/>
              </a:rPr>
              <a:t>2023 ALASKA REGIONAL CONFERENCE  |  JUNE 12-14  |  ANCHORAGE, AK  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2B2545D-D33E-5472-51B2-8FFB60DA0995}"/>
              </a:ext>
            </a:extLst>
          </p:cNvPr>
          <p:cNvSpPr/>
          <p:nvPr userDrawn="1"/>
        </p:nvSpPr>
        <p:spPr>
          <a:xfrm rot="5400000">
            <a:off x="-1844446" y="2968263"/>
            <a:ext cx="4524845" cy="109254"/>
          </a:xfrm>
          <a:prstGeom prst="rect">
            <a:avLst/>
          </a:prstGeom>
          <a:solidFill>
            <a:srgbClr val="2A347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A5E73B3-8E87-C1C0-4575-C7A409142866}"/>
              </a:ext>
            </a:extLst>
          </p:cNvPr>
          <p:cNvSpPr/>
          <p:nvPr userDrawn="1"/>
        </p:nvSpPr>
        <p:spPr>
          <a:xfrm>
            <a:off x="422346" y="760467"/>
            <a:ext cx="3362368" cy="109254"/>
          </a:xfrm>
          <a:prstGeom prst="rect">
            <a:avLst/>
          </a:prstGeom>
          <a:solidFill>
            <a:srgbClr val="2A347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 descr="A black and white logo&#10;&#10;Description automatically generated with low confidence">
            <a:extLst>
              <a:ext uri="{FF2B5EF4-FFF2-40B4-BE49-F238E27FC236}">
                <a16:creationId xmlns:a16="http://schemas.microsoft.com/office/drawing/2014/main" id="{7A99B5B8-9647-EEC7-D914-ABD701A94A7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94626" y="306012"/>
            <a:ext cx="1808370" cy="823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68013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7895792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2903354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5767458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76424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0"/>
            <a:ext cx="7886700" cy="2852737"/>
          </a:xfrm>
        </p:spPr>
        <p:txBody>
          <a:bodyPr anchor="b"/>
          <a:lstStyle>
            <a:lvl1pPr>
              <a:defRPr sz="599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5"/>
            <a:ext cx="7886700" cy="1500187"/>
          </a:xfrm>
        </p:spPr>
        <p:txBody>
          <a:bodyPr/>
          <a:lstStyle>
            <a:lvl1pPr marL="0" indent="0">
              <a:buNone/>
              <a:defRPr sz="2399">
                <a:solidFill>
                  <a:schemeClr val="tx1"/>
                </a:solidFill>
              </a:defRPr>
            </a:lvl1pPr>
            <a:lvl2pPr marL="457068" indent="0">
              <a:buNone/>
              <a:defRPr sz="1999">
                <a:solidFill>
                  <a:schemeClr val="tx1">
                    <a:tint val="75000"/>
                  </a:schemeClr>
                </a:solidFill>
              </a:defRPr>
            </a:lvl2pPr>
            <a:lvl3pPr marL="914136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3pPr>
            <a:lvl4pPr marL="137120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27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3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240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19947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654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6/5/2023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4688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1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6/5/2023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5510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3" y="1681164"/>
            <a:ext cx="3868340" cy="823912"/>
          </a:xfrm>
        </p:spPr>
        <p:txBody>
          <a:bodyPr anchor="b"/>
          <a:lstStyle>
            <a:lvl1pPr marL="0" indent="0">
              <a:buNone/>
              <a:defRPr sz="2399" b="1"/>
            </a:lvl1pPr>
            <a:lvl2pPr marL="457068" indent="0">
              <a:buNone/>
              <a:defRPr sz="1999" b="1"/>
            </a:lvl2pPr>
            <a:lvl3pPr marL="914136" indent="0">
              <a:buNone/>
              <a:defRPr sz="1799" b="1"/>
            </a:lvl3pPr>
            <a:lvl4pPr marL="1371204" indent="0">
              <a:buNone/>
              <a:defRPr sz="1600" b="1"/>
            </a:lvl4pPr>
            <a:lvl5pPr marL="1828272" indent="0">
              <a:buNone/>
              <a:defRPr sz="1600" b="1"/>
            </a:lvl5pPr>
            <a:lvl6pPr marL="2285340" indent="0">
              <a:buNone/>
              <a:defRPr sz="1600" b="1"/>
            </a:lvl6pPr>
            <a:lvl7pPr marL="2742407" indent="0">
              <a:buNone/>
              <a:defRPr sz="1600" b="1"/>
            </a:lvl7pPr>
            <a:lvl8pPr marL="3199476" indent="0">
              <a:buNone/>
              <a:defRPr sz="1600" b="1"/>
            </a:lvl8pPr>
            <a:lvl9pPr marL="3656544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3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4"/>
            <a:ext cx="3887391" cy="823912"/>
          </a:xfrm>
        </p:spPr>
        <p:txBody>
          <a:bodyPr anchor="b"/>
          <a:lstStyle>
            <a:lvl1pPr marL="0" indent="0">
              <a:buNone/>
              <a:defRPr sz="2399" b="1"/>
            </a:lvl1pPr>
            <a:lvl2pPr marL="457068" indent="0">
              <a:buNone/>
              <a:defRPr sz="1999" b="1"/>
            </a:lvl2pPr>
            <a:lvl3pPr marL="914136" indent="0">
              <a:buNone/>
              <a:defRPr sz="1799" b="1"/>
            </a:lvl3pPr>
            <a:lvl4pPr marL="1371204" indent="0">
              <a:buNone/>
              <a:defRPr sz="1600" b="1"/>
            </a:lvl4pPr>
            <a:lvl5pPr marL="1828272" indent="0">
              <a:buNone/>
              <a:defRPr sz="1600" b="1"/>
            </a:lvl5pPr>
            <a:lvl6pPr marL="2285340" indent="0">
              <a:buNone/>
              <a:defRPr sz="1600" b="1"/>
            </a:lvl6pPr>
            <a:lvl7pPr marL="2742407" indent="0">
              <a:buNone/>
              <a:defRPr sz="1600" b="1"/>
            </a:lvl7pPr>
            <a:lvl8pPr marL="3199476" indent="0">
              <a:buNone/>
              <a:defRPr sz="1600" b="1"/>
            </a:lvl8pPr>
            <a:lvl9pPr marL="3656544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6/5/2023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1887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6/5/2023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84789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6/5/2023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25295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19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7"/>
            <a:ext cx="4629150" cy="4873625"/>
          </a:xfrm>
        </p:spPr>
        <p:txBody>
          <a:bodyPr/>
          <a:lstStyle>
            <a:lvl1pPr>
              <a:defRPr sz="3199"/>
            </a:lvl1pPr>
            <a:lvl2pPr>
              <a:defRPr sz="2799"/>
            </a:lvl2pPr>
            <a:lvl3pPr>
              <a:defRPr sz="2399"/>
            </a:lvl3pPr>
            <a:lvl4pPr>
              <a:defRPr sz="1999"/>
            </a:lvl4pPr>
            <a:lvl5pPr>
              <a:defRPr sz="1999"/>
            </a:lvl5pPr>
            <a:lvl6pPr>
              <a:defRPr sz="1999"/>
            </a:lvl6pPr>
            <a:lvl7pPr>
              <a:defRPr sz="1999"/>
            </a:lvl7pPr>
            <a:lvl8pPr>
              <a:defRPr sz="1999"/>
            </a:lvl8pPr>
            <a:lvl9pPr>
              <a:defRPr sz="1999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068" indent="0">
              <a:buNone/>
              <a:defRPr sz="1399"/>
            </a:lvl2pPr>
            <a:lvl3pPr marL="914136" indent="0">
              <a:buNone/>
              <a:defRPr sz="1200"/>
            </a:lvl3pPr>
            <a:lvl4pPr marL="1371204" indent="0">
              <a:buNone/>
              <a:defRPr sz="1000"/>
            </a:lvl4pPr>
            <a:lvl5pPr marL="1828272" indent="0">
              <a:buNone/>
              <a:defRPr sz="1000"/>
            </a:lvl5pPr>
            <a:lvl6pPr marL="2285340" indent="0">
              <a:buNone/>
              <a:defRPr sz="1000"/>
            </a:lvl6pPr>
            <a:lvl7pPr marL="2742407" indent="0">
              <a:buNone/>
              <a:defRPr sz="1000"/>
            </a:lvl7pPr>
            <a:lvl8pPr marL="3199476" indent="0">
              <a:buNone/>
              <a:defRPr sz="1000"/>
            </a:lvl8pPr>
            <a:lvl9pPr marL="3656544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6/5/2023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5176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19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7"/>
            <a:ext cx="4629150" cy="4873625"/>
          </a:xfrm>
        </p:spPr>
        <p:txBody>
          <a:bodyPr anchor="t"/>
          <a:lstStyle>
            <a:lvl1pPr marL="0" indent="0">
              <a:buNone/>
              <a:defRPr sz="3199"/>
            </a:lvl1pPr>
            <a:lvl2pPr marL="457068" indent="0">
              <a:buNone/>
              <a:defRPr sz="2799"/>
            </a:lvl2pPr>
            <a:lvl3pPr marL="914136" indent="0">
              <a:buNone/>
              <a:defRPr sz="2399"/>
            </a:lvl3pPr>
            <a:lvl4pPr marL="1371204" indent="0">
              <a:buNone/>
              <a:defRPr sz="1999"/>
            </a:lvl4pPr>
            <a:lvl5pPr marL="1828272" indent="0">
              <a:buNone/>
              <a:defRPr sz="1999"/>
            </a:lvl5pPr>
            <a:lvl6pPr marL="2285340" indent="0">
              <a:buNone/>
              <a:defRPr sz="1999"/>
            </a:lvl6pPr>
            <a:lvl7pPr marL="2742407" indent="0">
              <a:buNone/>
              <a:defRPr sz="1999"/>
            </a:lvl7pPr>
            <a:lvl8pPr marL="3199476" indent="0">
              <a:buNone/>
              <a:defRPr sz="1999"/>
            </a:lvl8pPr>
            <a:lvl9pPr marL="3656544" indent="0">
              <a:buNone/>
              <a:defRPr sz="1999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068" indent="0">
              <a:buNone/>
              <a:defRPr sz="1399"/>
            </a:lvl2pPr>
            <a:lvl3pPr marL="914136" indent="0">
              <a:buNone/>
              <a:defRPr sz="1200"/>
            </a:lvl3pPr>
            <a:lvl4pPr marL="1371204" indent="0">
              <a:buNone/>
              <a:defRPr sz="1000"/>
            </a:lvl4pPr>
            <a:lvl5pPr marL="1828272" indent="0">
              <a:buNone/>
              <a:defRPr sz="1000"/>
            </a:lvl5pPr>
            <a:lvl6pPr marL="2285340" indent="0">
              <a:buNone/>
              <a:defRPr sz="1000"/>
            </a:lvl6pPr>
            <a:lvl7pPr marL="2742407" indent="0">
              <a:buNone/>
              <a:defRPr sz="1000"/>
            </a:lvl7pPr>
            <a:lvl8pPr marL="3199476" indent="0">
              <a:buNone/>
              <a:defRPr sz="1000"/>
            </a:lvl8pPr>
            <a:lvl9pPr marL="3656544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6/5/2023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00844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2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smtClean="0"/>
              <a:t>6/5/2023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2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2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86341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  <p:sldLayoutId id="2147483723" r:id="rId12"/>
    <p:sldLayoutId id="2147483717" r:id="rId13"/>
    <p:sldLayoutId id="2147483718" r:id="rId14"/>
    <p:sldLayoutId id="2147483719" r:id="rId15"/>
    <p:sldLayoutId id="2147483714" r:id="rId16"/>
    <p:sldLayoutId id="2147483724" r:id="rId17"/>
    <p:sldLayoutId id="2147483725" r:id="rId18"/>
    <p:sldLayoutId id="2147483715" r:id="rId19"/>
    <p:sldLayoutId id="2147483720" r:id="rId20"/>
    <p:sldLayoutId id="2147483721" r:id="rId21"/>
    <p:sldLayoutId id="2147483664" r:id="rId22"/>
    <p:sldLayoutId id="2147483661" r:id="rId23"/>
    <p:sldLayoutId id="2147483722" r:id="rId24"/>
    <p:sldLayoutId id="2147483662" r:id="rId25"/>
  </p:sldLayoutIdLst>
  <p:txStyles>
    <p:titleStyle>
      <a:lvl1pPr algn="l" defTabSz="914136" rtl="0" eaLnBrk="1" latinLnBrk="0" hangingPunct="1">
        <a:lnSpc>
          <a:spcPct val="90000"/>
        </a:lnSpc>
        <a:spcBef>
          <a:spcPct val="0"/>
        </a:spcBef>
        <a:buNone/>
        <a:defRPr sz="439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34" indent="-228534" algn="l" defTabSz="914136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799" kern="1200">
          <a:solidFill>
            <a:schemeClr val="tx1"/>
          </a:solidFill>
          <a:latin typeface="+mn-lt"/>
          <a:ea typeface="+mn-ea"/>
          <a:cs typeface="+mn-cs"/>
        </a:defRPr>
      </a:lvl1pPr>
      <a:lvl2pPr marL="685602" indent="-228534" algn="l" defTabSz="91413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399" kern="1200">
          <a:solidFill>
            <a:schemeClr val="tx1"/>
          </a:solidFill>
          <a:latin typeface="+mn-lt"/>
          <a:ea typeface="+mn-ea"/>
          <a:cs typeface="+mn-cs"/>
        </a:defRPr>
      </a:lvl2pPr>
      <a:lvl3pPr marL="1142670" indent="-228534" algn="l" defTabSz="91413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99" kern="1200">
          <a:solidFill>
            <a:schemeClr val="tx1"/>
          </a:solidFill>
          <a:latin typeface="+mn-lt"/>
          <a:ea typeface="+mn-ea"/>
          <a:cs typeface="+mn-cs"/>
        </a:defRPr>
      </a:lvl3pPr>
      <a:lvl4pPr marL="1599738" indent="-228534" algn="l" defTabSz="91413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4pPr>
      <a:lvl5pPr marL="2056806" indent="-228534" algn="l" defTabSz="91413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5pPr>
      <a:lvl6pPr marL="2513874" indent="-228534" algn="l" defTabSz="91413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970942" indent="-228534" algn="l" defTabSz="91413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428010" indent="-228534" algn="l" defTabSz="91413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885078" indent="-228534" algn="l" defTabSz="91413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13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1pPr>
      <a:lvl2pPr marL="457068" algn="l" defTabSz="91413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2pPr>
      <a:lvl3pPr marL="914136" algn="l" defTabSz="91413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3pPr>
      <a:lvl4pPr marL="1371204" algn="l" defTabSz="91413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4pPr>
      <a:lvl5pPr marL="1828272" algn="l" defTabSz="91413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5pPr>
      <a:lvl6pPr marL="2285340" algn="l" defTabSz="91413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742407" algn="l" defTabSz="91413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199476" algn="l" defTabSz="91413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656544" algn="l" defTabSz="91413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7AD60968-0E24-54B0-2D7C-10D179DA5D1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17998" y="5172075"/>
            <a:ext cx="8308004" cy="675751"/>
          </a:xfrm>
        </p:spPr>
        <p:txBody>
          <a:bodyPr/>
          <a:lstStyle/>
          <a:p>
            <a:r>
              <a:rPr lang="en-US" sz="2400" dirty="0"/>
              <a:t>8(a) Participants &amp; the False Claims Act: Are You Ready for Increased Enforcement?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5968FA-1F42-E83D-125E-42D3CAF6535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Matt Feinberg, </a:t>
            </a:r>
            <a:r>
              <a:rPr lang="en-US" dirty="0" err="1">
                <a:solidFill>
                  <a:schemeClr val="tx1"/>
                </a:solidFill>
              </a:rPr>
              <a:t>PilieroMazza</a:t>
            </a:r>
            <a:r>
              <a:rPr lang="en-US" dirty="0">
                <a:solidFill>
                  <a:schemeClr val="tx1"/>
                </a:solidFill>
              </a:rPr>
              <a:t> PLLC</a:t>
            </a:r>
          </a:p>
        </p:txBody>
      </p:sp>
    </p:spTree>
    <p:extLst>
      <p:ext uri="{BB962C8B-B14F-4D97-AF65-F5344CB8AC3E}">
        <p14:creationId xmlns:p14="http://schemas.microsoft.com/office/powerpoint/2010/main" val="13357340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F226684A-6EF8-F836-8256-213B33DC8BA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8(a) and Set-Aside Fraud (including joint ventures)</a:t>
            </a:r>
          </a:p>
          <a:p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Limitations on Subcontracting</a:t>
            </a:r>
          </a:p>
          <a:p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Civil Cyber-Fraud Initiative</a:t>
            </a:r>
          </a:p>
          <a:p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Procurement Collusion Strike Force</a:t>
            </a:r>
          </a:p>
          <a:p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CARES Act Fraud Strike Force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678A14-9EB7-FC83-41BA-CAABD455ECC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Recent &amp; Emerging Trends in  FCA Enforcement</a:t>
            </a:r>
          </a:p>
        </p:txBody>
      </p:sp>
    </p:spTree>
    <p:extLst>
      <p:ext uri="{BB962C8B-B14F-4D97-AF65-F5344CB8AC3E}">
        <p14:creationId xmlns:p14="http://schemas.microsoft.com/office/powerpoint/2010/main" val="33462579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F226684A-6EF8-F836-8256-213B33DC8BA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Investigates and litigates misrepresentations by companies in connection with the government’s acquisition of IT, software, cloud-based storage, and related services designed to protect highly-sensitive government information from cybersecurity threats</a:t>
            </a:r>
          </a:p>
          <a:p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Not pursuing litigation related to cyber breaches; focuses on misrepresentations related to compliance</a:t>
            </a:r>
          </a:p>
          <a:p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First settlement in March 2022, focused on the contractor’s claims for payment despite alleged failure to disclose that it had not stored patient medical records on a secure medical record system required by the contract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678A14-9EB7-FC83-41BA-CAABD455ECC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Civil Cyber-Fraud Initiative</a:t>
            </a:r>
          </a:p>
        </p:txBody>
      </p:sp>
    </p:spTree>
    <p:extLst>
      <p:ext uri="{BB962C8B-B14F-4D97-AF65-F5344CB8AC3E}">
        <p14:creationId xmlns:p14="http://schemas.microsoft.com/office/powerpoint/2010/main" val="36480489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F226684A-6EF8-F836-8256-213B33DC8BA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 dirty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en-US" sz="2200" dirty="0">
                <a:solidFill>
                  <a:schemeClr val="bg2">
                    <a:lumMod val="25000"/>
                  </a:schemeClr>
                </a:solidFill>
              </a:rPr>
              <a:t>Originally intended to deter, detect, investigate, and prosecute antitrust violations within government contracting</a:t>
            </a:r>
          </a:p>
          <a:p>
            <a:r>
              <a:rPr lang="en-US" sz="2200" dirty="0">
                <a:solidFill>
                  <a:schemeClr val="bg2">
                    <a:lumMod val="25000"/>
                  </a:schemeClr>
                </a:solidFill>
              </a:rPr>
              <a:t>Expanded to include fraud and collusion cases in government contracting that may involve antitrust ideas</a:t>
            </a:r>
          </a:p>
          <a:p>
            <a:pPr lvl="1"/>
            <a:r>
              <a:rPr lang="en-US" sz="2000" dirty="0">
                <a:solidFill>
                  <a:schemeClr val="bg2">
                    <a:lumMod val="25000"/>
                  </a:schemeClr>
                </a:solidFill>
                <a:latin typeface="Montserrat" panose="00000500000000000000" pitchFamily="2" charset="0"/>
              </a:rPr>
              <a:t>Bid rigging</a:t>
            </a:r>
          </a:p>
          <a:p>
            <a:pPr lvl="1"/>
            <a:r>
              <a:rPr lang="en-US" sz="2000" dirty="0">
                <a:solidFill>
                  <a:schemeClr val="bg2">
                    <a:lumMod val="25000"/>
                  </a:schemeClr>
                </a:solidFill>
                <a:latin typeface="Montserrat" panose="00000500000000000000" pitchFamily="2" charset="0"/>
              </a:rPr>
              <a:t>Price fixing</a:t>
            </a:r>
          </a:p>
          <a:p>
            <a:pPr lvl="1"/>
            <a:r>
              <a:rPr lang="en-US" sz="2000" dirty="0">
                <a:solidFill>
                  <a:schemeClr val="bg2">
                    <a:lumMod val="25000"/>
                  </a:schemeClr>
                </a:solidFill>
                <a:latin typeface="Montserrat" panose="00000500000000000000" pitchFamily="2" charset="0"/>
              </a:rPr>
              <a:t>Competition-related issues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678A14-9EB7-FC83-41BA-CAABD455ECC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Procurement Collusion Strike Force</a:t>
            </a:r>
          </a:p>
        </p:txBody>
      </p:sp>
    </p:spTree>
    <p:extLst>
      <p:ext uri="{BB962C8B-B14F-4D97-AF65-F5344CB8AC3E}">
        <p14:creationId xmlns:p14="http://schemas.microsoft.com/office/powerpoint/2010/main" val="42536222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F226684A-6EF8-F836-8256-213B33DC8BA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sz="2200" dirty="0">
                <a:solidFill>
                  <a:schemeClr val="bg2">
                    <a:lumMod val="25000"/>
                  </a:schemeClr>
                </a:solidFill>
              </a:rPr>
              <a:t>Intended to investigate instances where companies fraudulently (a) obtained, (b) retained, or (c) received forgiveness for, CARES Act program funds</a:t>
            </a:r>
          </a:p>
          <a:p>
            <a:pPr lvl="1"/>
            <a:r>
              <a:rPr lang="en-US" sz="2000" dirty="0">
                <a:solidFill>
                  <a:schemeClr val="bg2">
                    <a:lumMod val="25000"/>
                  </a:schemeClr>
                </a:solidFill>
                <a:latin typeface="Montserrat" panose="00000500000000000000" pitchFamily="2" charset="0"/>
              </a:rPr>
              <a:t>PPP Loans are being audited</a:t>
            </a:r>
          </a:p>
          <a:p>
            <a:pPr lvl="1"/>
            <a:r>
              <a:rPr lang="en-US" sz="2000" dirty="0">
                <a:solidFill>
                  <a:schemeClr val="bg2">
                    <a:lumMod val="25000"/>
                  </a:schemeClr>
                </a:solidFill>
                <a:latin typeface="Montserrat" panose="00000500000000000000" pitchFamily="2" charset="0"/>
              </a:rPr>
              <a:t>Whistleblowers are everywhere</a:t>
            </a:r>
          </a:p>
          <a:p>
            <a:r>
              <a:rPr lang="en-US" sz="2200" dirty="0">
                <a:solidFill>
                  <a:schemeClr val="bg2">
                    <a:lumMod val="25000"/>
                  </a:schemeClr>
                </a:solidFill>
              </a:rPr>
              <a:t>Also focuses on fraud arising out of the COVID-19 pandemic, such as fraudulent products or services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678A14-9EB7-FC83-41BA-CAABD455ECC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CARES Act Fraud Strike Force</a:t>
            </a:r>
          </a:p>
        </p:txBody>
      </p:sp>
    </p:spTree>
    <p:extLst>
      <p:ext uri="{BB962C8B-B14F-4D97-AF65-F5344CB8AC3E}">
        <p14:creationId xmlns:p14="http://schemas.microsoft.com/office/powerpoint/2010/main" val="2987802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F226684A-6EF8-F836-8256-213B33DC8BA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March 2023:  $742,500 Settlement in Qui Tam Litigation (filed 2018)</a:t>
            </a:r>
          </a:p>
          <a:p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Government contractor accused of using “alter ego” companies to obtain 8(a) set-asides after the company’s 8(a) graduation</a:t>
            </a:r>
          </a:p>
          <a:p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8(a) qualifying individual’s company graduated from the 8(a) program; thereafter, he took control of two other 8(a) companies (without disclosing his control to the SBA) and used those companies to obtain 8(a) set-aside contracts</a:t>
            </a:r>
          </a:p>
          <a:p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Whistleblower was a former employee of the company; will receive 15%-30% of the award plus attorneys’ fees and costs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678A14-9EB7-FC83-41BA-CAABD455ECC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Recent Cases/Settlements</a:t>
            </a:r>
          </a:p>
        </p:txBody>
      </p:sp>
    </p:spTree>
    <p:extLst>
      <p:ext uri="{BB962C8B-B14F-4D97-AF65-F5344CB8AC3E}">
        <p14:creationId xmlns:p14="http://schemas.microsoft.com/office/powerpoint/2010/main" val="29534561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F226684A-6EF8-F836-8256-213B33DC8BA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July 2022: $9 Million Settlement in Qui Tam Litigation (filed 2015) </a:t>
            </a:r>
          </a:p>
          <a:p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Not related to 8(a) program fraud case, but impacts 8(a) companies as it relates to fraud in contract performance</a:t>
            </a:r>
          </a:p>
          <a:p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Government contractor allegedly misrepresented its compliance with cybersecurity requirements for its contracts</a:t>
            </a:r>
          </a:p>
          <a:p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In 2013 and 2015, DOD issued rulemakings related to cybersecurity requirements for DOD contractor information systems; the company was alleged to have bid on and represented to the agency that its programs were compliant when they were not</a:t>
            </a:r>
          </a:p>
          <a:p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Whistleblower was a disgruntled former employee; received $2.61 Million, plus attorneys’ fees and costs</a:t>
            </a:r>
          </a:p>
          <a:p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678A14-9EB7-FC83-41BA-CAABD455ECC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Recent Cases/Settlements</a:t>
            </a:r>
          </a:p>
        </p:txBody>
      </p:sp>
    </p:spTree>
    <p:extLst>
      <p:ext uri="{BB962C8B-B14F-4D97-AF65-F5344CB8AC3E}">
        <p14:creationId xmlns:p14="http://schemas.microsoft.com/office/powerpoint/2010/main" val="38628975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F226684A-6EF8-F836-8256-213B33DC8BA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February 2022:  $48.5 Million Settlement in Qui Tam Litigation (filed 2019)</a:t>
            </a:r>
          </a:p>
          <a:p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Not an 8(a) case, but relevant because it involves SDVOSB set-aside contracts and is the largest small business contracting fraud case in history</a:t>
            </a:r>
          </a:p>
          <a:p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Large business teamed with certain qualified small and SDVOSB business prime contractors but performed all or substantially all of the work (2011-2021)</a:t>
            </a:r>
          </a:p>
          <a:p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Large business identified the opportunity; instructed the small businesses on how to bid; set the small businesses’ pricing; ghostwrote emails to government officials</a:t>
            </a:r>
          </a:p>
          <a:p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Whistleblower was a competitor; received $10,912,500 of the settlement, plus attorneys’ fees and costs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678A14-9EB7-FC83-41BA-CAABD455ECC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Recent Cases/Settlements</a:t>
            </a:r>
          </a:p>
        </p:txBody>
      </p:sp>
    </p:spTree>
    <p:extLst>
      <p:ext uri="{BB962C8B-B14F-4D97-AF65-F5344CB8AC3E}">
        <p14:creationId xmlns:p14="http://schemas.microsoft.com/office/powerpoint/2010/main" val="293070263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F226684A-6EF8-F836-8256-213B33DC8BA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The Department of Justice has expressed, anecdotally, that it is interested in 8(a) contracts, 8(a) joint ventures, and mentor-protégé joint ventures because it believes the programs are rife with fraud</a:t>
            </a:r>
          </a:p>
          <a:p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Investigation and Qui Tam Litigation alleging government contractor violated FCA by continuing to bid on 8(a) contracts after a change in control</a:t>
            </a:r>
          </a:p>
          <a:p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Investigation and Qui Tam Litigation where the qualifying individual was alleged to have exceeded total asset and net worth thresholds for 8(a) program, but stayed in the program after that</a:t>
            </a:r>
          </a:p>
          <a:p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Investigation and Qui Tam Litigation where the company was alleged to have misrepresented its experience in its primary NAICS code to qualify for the 8(a) program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678A14-9EB7-FC83-41BA-CAABD455ECC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What Else Are We Seeing?</a:t>
            </a:r>
          </a:p>
        </p:txBody>
      </p:sp>
    </p:spTree>
    <p:extLst>
      <p:ext uri="{BB962C8B-B14F-4D97-AF65-F5344CB8AC3E}">
        <p14:creationId xmlns:p14="http://schemas.microsoft.com/office/powerpoint/2010/main" val="18606273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F226684A-6EF8-F836-8256-213B33DC8BA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Assign Specific Employee Responsible for Regulatory &amp; Contract Compliance</a:t>
            </a:r>
          </a:p>
          <a:p>
            <a:pPr lvl="1"/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Montserrat" panose="00000500000000000000" pitchFamily="2" charset="0"/>
              </a:rPr>
              <a:t>Audits, Checks &amp; Balances</a:t>
            </a:r>
          </a:p>
          <a:p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Training of Staff &amp; Trainers</a:t>
            </a:r>
          </a:p>
          <a:p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Open &amp; Honest Relationship with Business Opportunity Specialist</a:t>
            </a:r>
          </a:p>
          <a:p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Attend 8(a) Trainings</a:t>
            </a:r>
          </a:p>
          <a:p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Maintain Documentation of All Compliance Efforts</a:t>
            </a:r>
          </a:p>
          <a:p>
            <a:pPr lvl="1"/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Montserrat" panose="00000500000000000000" pitchFamily="2" charset="0"/>
              </a:rPr>
              <a:t>Internal Checklists</a:t>
            </a:r>
          </a:p>
          <a:p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Develop Contingency Plans &amp; SOPs</a:t>
            </a:r>
          </a:p>
          <a:p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Engage Counsel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678A14-9EB7-FC83-41BA-CAABD455ECC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Protecting Your Company</a:t>
            </a:r>
          </a:p>
        </p:txBody>
      </p:sp>
    </p:spTree>
    <p:extLst>
      <p:ext uri="{BB962C8B-B14F-4D97-AF65-F5344CB8AC3E}">
        <p14:creationId xmlns:p14="http://schemas.microsoft.com/office/powerpoint/2010/main" val="81191364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F226684A-6EF8-F836-8256-213B33DC8BA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Take Employee Complaints Seriously</a:t>
            </a:r>
          </a:p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Conduct Non-Biased Internal Investigations</a:t>
            </a:r>
          </a:p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Non-Retaliation &amp; Confidentiality Policies</a:t>
            </a:r>
          </a:p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Be Willing to Take Action</a:t>
            </a:r>
          </a:p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Create and Maintain Documentation of All Complaints, Investigations, and Actions Taken</a:t>
            </a:r>
          </a:p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Engage Counsel</a:t>
            </a:r>
          </a:p>
          <a:p>
            <a:pPr lvl="1"/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Montserrat" panose="00000500000000000000" pitchFamily="2" charset="0"/>
              </a:rPr>
              <a:t>Mandatory Disclosures</a:t>
            </a:r>
          </a:p>
          <a:p>
            <a:pPr lvl="1"/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Montserrat" panose="00000500000000000000" pitchFamily="2" charset="0"/>
              </a:rPr>
              <a:t>Cooperation Credits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678A14-9EB7-FC83-41BA-CAABD455ECC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Protecting Your Company</a:t>
            </a:r>
          </a:p>
        </p:txBody>
      </p:sp>
    </p:spTree>
    <p:extLst>
      <p:ext uri="{BB962C8B-B14F-4D97-AF65-F5344CB8AC3E}">
        <p14:creationId xmlns:p14="http://schemas.microsoft.com/office/powerpoint/2010/main" val="22256727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57D97691-7B09-A16C-E4E7-4D630A870723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Matt Feinberg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721340-F7DD-B560-66D4-0DF09DA8479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Partner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4DCBAF9-192F-09D5-E6F9-C2DA7342BFA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err="1"/>
              <a:t>PilieroMazza</a:t>
            </a:r>
            <a:r>
              <a:rPr lang="en-US" dirty="0"/>
              <a:t> PLLC</a:t>
            </a:r>
          </a:p>
        </p:txBody>
      </p:sp>
      <p:pic>
        <p:nvPicPr>
          <p:cNvPr id="21" name="Picture 20" descr="A person in a suit&#10;&#10;Description automatically generated with medium confidence">
            <a:extLst>
              <a:ext uri="{FF2B5EF4-FFF2-40B4-BE49-F238E27FC236}">
                <a16:creationId xmlns:a16="http://schemas.microsoft.com/office/drawing/2014/main" id="{9649B1C4-6673-004E-3318-3AF6C08B58C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17115" y="1549039"/>
            <a:ext cx="3045365" cy="3045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582575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F226684A-6EF8-F836-8256-213B33DC8BA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Montserrat" panose="00000500000000000000" pitchFamily="2" charset="0"/>
              </a:rPr>
              <a:t>Methods of Notice</a:t>
            </a:r>
          </a:p>
          <a:p>
            <a:pPr lvl="1"/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Montserrat" panose="00000500000000000000" pitchFamily="2" charset="0"/>
              </a:rPr>
              <a:t>Civil Investigative Demand</a:t>
            </a:r>
          </a:p>
          <a:p>
            <a:pPr lvl="1"/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Montserrat" panose="00000500000000000000" pitchFamily="2" charset="0"/>
              </a:rPr>
              <a:t>OIG Subpoena</a:t>
            </a:r>
          </a:p>
          <a:p>
            <a:pPr lvl="1"/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Montserrat" panose="00000500000000000000" pitchFamily="2" charset="0"/>
              </a:rPr>
              <a:t>Grand Jury Subpoena</a:t>
            </a:r>
          </a:p>
          <a:p>
            <a:pPr lvl="1"/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Montserrat" panose="00000500000000000000" pitchFamily="2" charset="0"/>
              </a:rPr>
              <a:t>Search Warrant</a:t>
            </a:r>
          </a:p>
          <a:p>
            <a:pPr lvl="1"/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Montserrat" panose="00000500000000000000" pitchFamily="2" charset="0"/>
              </a:rPr>
              <a:t>Counterclaim or Discovery in Existing Dispute With Government</a:t>
            </a:r>
          </a:p>
          <a:p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Montserrat" panose="00000500000000000000" pitchFamily="2" charset="0"/>
              </a:rPr>
              <a:t>Communications With the Government</a:t>
            </a:r>
          </a:p>
          <a:p>
            <a:pPr lvl="1"/>
            <a:r>
              <a:rPr lang="en-US" sz="2000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Montserrat" panose="00000500000000000000" pitchFamily="2" charset="0"/>
              </a:rPr>
              <a:t>Don’t talk to the Government, the FBI, Criminal Investigative Service, or other Federal Agents Without Counsel</a:t>
            </a:r>
          </a:p>
          <a:p>
            <a:pPr lvl="1"/>
            <a:r>
              <a:rPr lang="en-US" sz="2000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Montserrat" panose="00000500000000000000" pitchFamily="2" charset="0"/>
              </a:rPr>
              <a:t>If the Government arrives with a Search Warrant, ask to see it; check for a signature from Federal Judge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678A14-9EB7-FC83-41BA-CAABD455ECC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Protecting Your Company</a:t>
            </a:r>
          </a:p>
        </p:txBody>
      </p:sp>
    </p:spTree>
    <p:extLst>
      <p:ext uri="{BB962C8B-B14F-4D97-AF65-F5344CB8AC3E}">
        <p14:creationId xmlns:p14="http://schemas.microsoft.com/office/powerpoint/2010/main" val="244095583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F226684A-6EF8-F836-8256-213B33DC8BA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Montserrat" panose="00000500000000000000" pitchFamily="2" charset="0"/>
              </a:rPr>
              <a:t>Don’t Panic</a:t>
            </a:r>
          </a:p>
          <a:p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Montserrat" panose="00000500000000000000" pitchFamily="2" charset="0"/>
              </a:rPr>
              <a:t>Stop Routine Document and Email Destruction/Shredding/Archiving</a:t>
            </a:r>
          </a:p>
          <a:p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Montserrat" panose="00000500000000000000" pitchFamily="2" charset="0"/>
              </a:rPr>
              <a:t>Assemble All Documentation &amp; Witnesses</a:t>
            </a:r>
          </a:p>
          <a:p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Montserrat" panose="00000500000000000000" pitchFamily="2" charset="0"/>
              </a:rPr>
              <a:t>Identify Potential Red Flag Issues</a:t>
            </a:r>
          </a:p>
          <a:p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Montserrat" panose="00000500000000000000" pitchFamily="2" charset="0"/>
              </a:rPr>
              <a:t>Engage Counsel to Perform Investigation</a:t>
            </a:r>
          </a:p>
          <a:p>
            <a:endParaRPr lang="en-US" sz="2200" dirty="0">
              <a:solidFill>
                <a:schemeClr val="tx1">
                  <a:lumMod val="75000"/>
                  <a:lumOff val="25000"/>
                </a:schemeClr>
              </a:solidFill>
              <a:latin typeface="Montserrat" panose="00000500000000000000" pitchFamily="2" charset="0"/>
            </a:endParaRPr>
          </a:p>
          <a:p>
            <a:pPr marL="0" indent="0" algn="ctr">
              <a:buNone/>
            </a:pPr>
            <a:r>
              <a:rPr lang="en-US" sz="2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Montserrat" panose="00000500000000000000" pitchFamily="2" charset="0"/>
              </a:rPr>
              <a:t>QUESTIONS?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678A14-9EB7-FC83-41BA-CAABD455ECC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Protecting Your Company</a:t>
            </a:r>
          </a:p>
        </p:txBody>
      </p:sp>
    </p:spTree>
    <p:extLst>
      <p:ext uri="{BB962C8B-B14F-4D97-AF65-F5344CB8AC3E}">
        <p14:creationId xmlns:p14="http://schemas.microsoft.com/office/powerpoint/2010/main" val="422102785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55AE4D8-4344-8A12-40FE-B6BDDE08D59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b="1" dirty="0"/>
              <a:t>Matt Feinberg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2AC35B-0C01-332A-F9E9-C62DDB0DE25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b="1" dirty="0"/>
              <a:t>mfeinberg@pilieromazza.com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4DC149E-FC82-F4F1-269A-8F51D166866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b="1" dirty="0"/>
              <a:t>(202) 857-1000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FD3CDBB-64C4-AAC8-862F-36556ADA5604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b="1" dirty="0"/>
              <a:t>www.pilieromazza.com</a:t>
            </a:r>
          </a:p>
        </p:txBody>
      </p:sp>
    </p:spTree>
    <p:extLst>
      <p:ext uri="{BB962C8B-B14F-4D97-AF65-F5344CB8AC3E}">
        <p14:creationId xmlns:p14="http://schemas.microsoft.com/office/powerpoint/2010/main" val="12751125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F226684A-6EF8-F836-8256-213B33DC8BA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Montserrat" panose="00000500000000000000" pitchFamily="2" charset="0"/>
              </a:rPr>
              <a:t>What is the False Claims Act (FCA)?</a:t>
            </a:r>
          </a:p>
          <a:p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Montserrat" panose="00000500000000000000" pitchFamily="2" charset="0"/>
              </a:rPr>
              <a:t>What are Some Common FCA Pitfalls for 8(a) Companies?</a:t>
            </a:r>
          </a:p>
          <a:p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Montserrat" panose="00000500000000000000" pitchFamily="2" charset="0"/>
              </a:rPr>
              <a:t>What are Some Recent and Emerging Trends in 8(a) FCA Enforcement?</a:t>
            </a:r>
          </a:p>
          <a:p>
            <a:pPr lvl="1"/>
            <a:r>
              <a:rPr lang="en-US" sz="1900" dirty="0">
                <a:solidFill>
                  <a:schemeClr val="tx1">
                    <a:lumMod val="75000"/>
                    <a:lumOff val="25000"/>
                  </a:schemeClr>
                </a:solidFill>
                <a:latin typeface="Montserrat" panose="00000500000000000000" pitchFamily="2" charset="0"/>
              </a:rPr>
              <a:t>Including Recent Cases</a:t>
            </a:r>
          </a:p>
          <a:p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Montserrat" panose="00000500000000000000" pitchFamily="2" charset="0"/>
              </a:rPr>
              <a:t>How Can You Protect Your Company?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678A14-9EB7-FC83-41BA-CAABD455ECC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</p:spTree>
    <p:extLst>
      <p:ext uri="{BB962C8B-B14F-4D97-AF65-F5344CB8AC3E}">
        <p14:creationId xmlns:p14="http://schemas.microsoft.com/office/powerpoint/2010/main" val="3672653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F226684A-6EF8-F836-8256-213B33DC8BA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Montserrat" panose="00000500000000000000" pitchFamily="2" charset="0"/>
              </a:rPr>
              <a:t>Created during Civil War</a:t>
            </a:r>
          </a:p>
          <a:p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Montserrat" panose="00000500000000000000" pitchFamily="2" charset="0"/>
              </a:rPr>
              <a:t>Primary vehicle for the government to collect money obtained through misrepresentation or to retrieve money improperly withheld from the government</a:t>
            </a:r>
          </a:p>
          <a:p>
            <a:pPr lvl="1"/>
            <a:r>
              <a:rPr lang="en-US" sz="1900" dirty="0">
                <a:solidFill>
                  <a:schemeClr val="tx1">
                    <a:lumMod val="75000"/>
                    <a:lumOff val="25000"/>
                  </a:schemeClr>
                </a:solidFill>
                <a:latin typeface="Montserrat" panose="00000500000000000000" pitchFamily="2" charset="0"/>
              </a:rPr>
              <a:t>“Claim” – Request for Money or Property, such as an invoice</a:t>
            </a:r>
          </a:p>
          <a:p>
            <a:pPr lvl="1"/>
            <a:r>
              <a:rPr lang="en-US" sz="1900" dirty="0">
                <a:solidFill>
                  <a:schemeClr val="tx1">
                    <a:lumMod val="75000"/>
                    <a:lumOff val="25000"/>
                  </a:schemeClr>
                </a:solidFill>
                <a:latin typeface="Montserrat" panose="00000500000000000000" pitchFamily="2" charset="0"/>
              </a:rPr>
              <a:t>“False” – Entitlement was improper, incorrect, unlawful, unjustified, or supported by a misrepresentation</a:t>
            </a:r>
          </a:p>
          <a:p>
            <a:pPr lvl="1"/>
            <a:r>
              <a:rPr lang="en-US" sz="1900" dirty="0">
                <a:solidFill>
                  <a:schemeClr val="tx1">
                    <a:lumMod val="75000"/>
                    <a:lumOff val="25000"/>
                  </a:schemeClr>
                </a:solidFill>
                <a:latin typeface="Montserrat" panose="00000500000000000000" pitchFamily="2" charset="0"/>
              </a:rPr>
              <a:t>“Scienter” – Actual knowledge, reckless disregard, or deliberate indifference are required</a:t>
            </a:r>
          </a:p>
          <a:p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Montserrat" panose="00000500000000000000" pitchFamily="2" charset="0"/>
              </a:rPr>
              <a:t>Civil vs. Criminal</a:t>
            </a:r>
          </a:p>
          <a:p>
            <a:pPr marL="457068" lvl="1" indent="0">
              <a:buNone/>
            </a:pP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678A14-9EB7-FC83-41BA-CAABD455ECC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What is the False Claims Act?</a:t>
            </a:r>
          </a:p>
        </p:txBody>
      </p:sp>
    </p:spTree>
    <p:extLst>
      <p:ext uri="{BB962C8B-B14F-4D97-AF65-F5344CB8AC3E}">
        <p14:creationId xmlns:p14="http://schemas.microsoft.com/office/powerpoint/2010/main" val="25112495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F226684A-6EF8-F836-8256-213B33DC8BA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Montserrat" panose="00000500000000000000" pitchFamily="2" charset="0"/>
              </a:rPr>
              <a:t>Types of FCA Violations</a:t>
            </a:r>
          </a:p>
          <a:p>
            <a:pPr lvl="1"/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Montserrat" panose="00000500000000000000" pitchFamily="2" charset="0"/>
              </a:rPr>
              <a:t>False Claim/False Presentment</a:t>
            </a:r>
          </a:p>
          <a:p>
            <a:pPr lvl="1"/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Montserrat" panose="00000500000000000000" pitchFamily="2" charset="0"/>
              </a:rPr>
              <a:t>False Record/False Statement</a:t>
            </a:r>
          </a:p>
          <a:p>
            <a:pPr lvl="2"/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Montserrat" panose="00000500000000000000" pitchFamily="2" charset="0"/>
              </a:rPr>
              <a:t>Express Certification</a:t>
            </a:r>
          </a:p>
          <a:p>
            <a:pPr lvl="2"/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Montserrat" panose="00000500000000000000" pitchFamily="2" charset="0"/>
              </a:rPr>
              <a:t>Implied Certification</a:t>
            </a:r>
          </a:p>
          <a:p>
            <a:pPr lvl="1"/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Montserrat" panose="00000500000000000000" pitchFamily="2" charset="0"/>
              </a:rPr>
              <a:t>Reverse False Claim</a:t>
            </a:r>
          </a:p>
          <a:p>
            <a:pPr lvl="1"/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Montserrat" panose="00000500000000000000" pitchFamily="2" charset="0"/>
              </a:rPr>
              <a:t>Conspiracy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678A14-9EB7-FC83-41BA-CAABD455ECC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What is the False Claims Act?</a:t>
            </a:r>
          </a:p>
        </p:txBody>
      </p:sp>
    </p:spTree>
    <p:extLst>
      <p:ext uri="{BB962C8B-B14F-4D97-AF65-F5344CB8AC3E}">
        <p14:creationId xmlns:p14="http://schemas.microsoft.com/office/powerpoint/2010/main" val="33262865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F226684A-6EF8-F836-8256-213B33DC8BA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lnSpcReduction="10000"/>
          </a:bodyPr>
          <a:lstStyle/>
          <a:p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Montserrat" panose="00000500000000000000" pitchFamily="2" charset="0"/>
              </a:rPr>
              <a:t>Types of FCA Matters</a:t>
            </a:r>
          </a:p>
          <a:p>
            <a:pPr lvl="1"/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Montserrat" panose="00000500000000000000" pitchFamily="2" charset="0"/>
              </a:rPr>
              <a:t>Government-Initiated</a:t>
            </a:r>
          </a:p>
          <a:p>
            <a:pPr lvl="2"/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Montserrat" panose="00000500000000000000" pitchFamily="2" charset="0"/>
              </a:rPr>
              <a:t>Audit/Investigation</a:t>
            </a:r>
          </a:p>
          <a:p>
            <a:pPr lvl="2"/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Montserrat" panose="00000500000000000000" pitchFamily="2" charset="0"/>
              </a:rPr>
              <a:t>Whistleblower Hotline</a:t>
            </a:r>
          </a:p>
          <a:p>
            <a:pPr lvl="2"/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Montserrat" panose="00000500000000000000" pitchFamily="2" charset="0"/>
              </a:rPr>
              <a:t>Office of Inspector General or DOJ</a:t>
            </a:r>
          </a:p>
          <a:p>
            <a:pPr lvl="2"/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Montserrat" panose="00000500000000000000" pitchFamily="2" charset="0"/>
              </a:rPr>
              <a:t>May or may not result in litigation</a:t>
            </a:r>
          </a:p>
          <a:p>
            <a:pPr lvl="1"/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Montserrat" panose="00000500000000000000" pitchFamily="2" charset="0"/>
              </a:rPr>
              <a:t>Qui Tam Litigation</a:t>
            </a:r>
          </a:p>
          <a:p>
            <a:pPr lvl="2"/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Montserrat" panose="00000500000000000000" pitchFamily="2" charset="0"/>
              </a:rPr>
              <a:t>Whistleblower Lawsuit</a:t>
            </a:r>
          </a:p>
          <a:p>
            <a:pPr lvl="2"/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Montserrat" panose="00000500000000000000" pitchFamily="2" charset="0"/>
              </a:rPr>
              <a:t>Government still investigates</a:t>
            </a:r>
          </a:p>
          <a:p>
            <a:pPr lvl="2"/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Montserrat" panose="00000500000000000000" pitchFamily="2" charset="0"/>
              </a:rPr>
              <a:t>Always involves litigation</a:t>
            </a:r>
          </a:p>
          <a:p>
            <a:pPr lvl="2"/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Montserrat" panose="00000500000000000000" pitchFamily="2" charset="0"/>
              </a:rPr>
              <a:t>Whistleblower shares in recovery</a:t>
            </a:r>
          </a:p>
          <a:p>
            <a:pPr marL="914136" lvl="2" indent="0">
              <a:buNone/>
            </a:pPr>
            <a:endParaRPr lang="en-US" dirty="0"/>
          </a:p>
          <a:p>
            <a:pPr lvl="1"/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Montserrat" panose="00000500000000000000" pitchFamily="2" charset="0"/>
              </a:rPr>
              <a:t>Both Have a Long Shelf Life (up to 10 years)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678A14-9EB7-FC83-41BA-CAABD455ECC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What is the False Claims Act?</a:t>
            </a:r>
          </a:p>
        </p:txBody>
      </p:sp>
    </p:spTree>
    <p:extLst>
      <p:ext uri="{BB962C8B-B14F-4D97-AF65-F5344CB8AC3E}">
        <p14:creationId xmlns:p14="http://schemas.microsoft.com/office/powerpoint/2010/main" val="11811978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F226684A-6EF8-F836-8256-213B33DC8BA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Montserrat" panose="00000500000000000000" pitchFamily="2" charset="0"/>
              </a:rPr>
              <a:t>False Claims Act Liabilities</a:t>
            </a:r>
          </a:p>
          <a:p>
            <a:pPr lvl="1"/>
            <a:r>
              <a:rPr lang="en-US" sz="1900" dirty="0">
                <a:solidFill>
                  <a:schemeClr val="tx1">
                    <a:lumMod val="75000"/>
                    <a:lumOff val="25000"/>
                  </a:schemeClr>
                </a:solidFill>
                <a:latin typeface="Montserrat" panose="00000500000000000000" pitchFamily="2" charset="0"/>
              </a:rPr>
              <a:t>Treble Damages</a:t>
            </a:r>
          </a:p>
          <a:p>
            <a:pPr lvl="2"/>
            <a:r>
              <a:rPr lang="en-US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Montserrat" panose="00000500000000000000" pitchFamily="2" charset="0"/>
              </a:rPr>
              <a:t>Determined in reference to the specific claim</a:t>
            </a:r>
          </a:p>
          <a:p>
            <a:pPr lvl="2"/>
            <a:r>
              <a:rPr lang="en-US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Montserrat" panose="00000500000000000000" pitchFamily="2" charset="0"/>
              </a:rPr>
              <a:t>Examples</a:t>
            </a:r>
          </a:p>
          <a:p>
            <a:pPr lvl="3"/>
            <a:r>
              <a:rPr lang="en-US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Montserrat" panose="00000500000000000000" pitchFamily="2" charset="0"/>
              </a:rPr>
              <a:t>False invoice, false certification, contract ineligibility</a:t>
            </a:r>
          </a:p>
          <a:p>
            <a:pPr lvl="1"/>
            <a:r>
              <a:rPr lang="en-US" sz="1900" dirty="0">
                <a:solidFill>
                  <a:schemeClr val="tx1">
                    <a:lumMod val="75000"/>
                    <a:lumOff val="25000"/>
                  </a:schemeClr>
                </a:solidFill>
                <a:latin typeface="Montserrat" panose="00000500000000000000" pitchFamily="2" charset="0"/>
              </a:rPr>
              <a:t>Penalties</a:t>
            </a:r>
          </a:p>
          <a:p>
            <a:pPr lvl="2"/>
            <a:r>
              <a:rPr lang="en-US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Montserrat" panose="00000500000000000000" pitchFamily="2" charset="0"/>
              </a:rPr>
              <a:t>$13, 508 - $27,018 per claim</a:t>
            </a:r>
          </a:p>
          <a:p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Montserrat" panose="00000500000000000000" pitchFamily="2" charset="0"/>
              </a:rPr>
              <a:t>Civil vs. Criminal</a:t>
            </a:r>
          </a:p>
          <a:p>
            <a:pPr lvl="1"/>
            <a:r>
              <a:rPr lang="en-US" sz="1900" dirty="0">
                <a:solidFill>
                  <a:schemeClr val="tx1">
                    <a:lumMod val="75000"/>
                    <a:lumOff val="25000"/>
                  </a:schemeClr>
                </a:solidFill>
                <a:latin typeface="Montserrat" panose="00000500000000000000" pitchFamily="2" charset="0"/>
              </a:rPr>
              <a:t>Criminal:  “Whoever makes or presents . . . any claim . . . knowing such claim to be false, fictitious, or fraudulent”</a:t>
            </a:r>
          </a:p>
          <a:p>
            <a:pPr lvl="2"/>
            <a:r>
              <a:rPr lang="en-US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Montserrat" panose="00000500000000000000" pitchFamily="2" charset="0"/>
              </a:rPr>
              <a:t>Specific intent is not required</a:t>
            </a:r>
          </a:p>
          <a:p>
            <a:pPr lvl="2"/>
            <a:r>
              <a:rPr lang="en-US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Montserrat" panose="00000500000000000000" pitchFamily="2" charset="0"/>
              </a:rPr>
              <a:t>Courts are split as to whether willfulness is required</a:t>
            </a:r>
          </a:p>
          <a:p>
            <a:pPr lvl="1"/>
            <a:r>
              <a:rPr lang="en-US" sz="1900" dirty="0">
                <a:solidFill>
                  <a:schemeClr val="tx1">
                    <a:lumMod val="75000"/>
                    <a:lumOff val="25000"/>
                  </a:schemeClr>
                </a:solidFill>
                <a:latin typeface="Montserrat" panose="00000500000000000000" pitchFamily="2" charset="0"/>
              </a:rPr>
              <a:t>Prison &lt; 5 years, plus fines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678A14-9EB7-FC83-41BA-CAABD455ECC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What is the False Claims Act?</a:t>
            </a:r>
          </a:p>
        </p:txBody>
      </p:sp>
    </p:spTree>
    <p:extLst>
      <p:ext uri="{BB962C8B-B14F-4D97-AF65-F5344CB8AC3E}">
        <p14:creationId xmlns:p14="http://schemas.microsoft.com/office/powerpoint/2010/main" val="13180285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F226684A-6EF8-F836-8256-213B33DC8BA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Program-Related Issues</a:t>
            </a:r>
          </a:p>
          <a:p>
            <a:pPr lvl="1"/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Montserrat" panose="00000500000000000000" pitchFamily="2" charset="0"/>
              </a:rPr>
              <a:t>Ongoing Size Certifications</a:t>
            </a:r>
          </a:p>
          <a:p>
            <a:pPr lvl="1"/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Montserrat" panose="00000500000000000000" pitchFamily="2" charset="0"/>
              </a:rPr>
              <a:t>Unconditional Ownership and Control by Socially- and Economically-Disadvantaged Individual</a:t>
            </a: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  <a:highlight>
                <a:srgbClr val="FFFF00"/>
              </a:highlight>
              <a:latin typeface="Montserrat" panose="00000500000000000000" pitchFamily="2" charset="0"/>
            </a:endParaRPr>
          </a:p>
          <a:p>
            <a:pPr lvl="1"/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Montserrat" panose="00000500000000000000" pitchFamily="2" charset="0"/>
              </a:rPr>
              <a:t>Personal Net Worth &lt;$850,000</a:t>
            </a:r>
          </a:p>
          <a:p>
            <a:pPr lvl="1"/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Montserrat" panose="00000500000000000000" pitchFamily="2" charset="0"/>
              </a:rPr>
              <a:t>Personal Total Assets &lt;$6,500,000</a:t>
            </a:r>
          </a:p>
          <a:p>
            <a:pPr lvl="1"/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Montserrat" panose="00000500000000000000" pitchFamily="2" charset="0"/>
              </a:rPr>
              <a:t>Average Adjusted Gross Income &lt;$400,000 (three-year average)</a:t>
            </a:r>
          </a:p>
          <a:p>
            <a:pPr lvl="1"/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Montserrat" panose="00000500000000000000" pitchFamily="2" charset="0"/>
              </a:rPr>
              <a:t>Excessive Withdrawals to Owner/Family Members</a:t>
            </a:r>
          </a:p>
          <a:p>
            <a:pPr lvl="1"/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Montserrat" panose="00000500000000000000" pitchFamily="2" charset="0"/>
              </a:rPr>
              <a:t>Full &amp; Accurate Disclosure in Form 413s in Annual Reviews</a:t>
            </a:r>
          </a:p>
          <a:p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678A14-9EB7-FC83-41BA-CAABD455ECC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Common Pitfalls for 8(a) Companies</a:t>
            </a:r>
          </a:p>
        </p:txBody>
      </p:sp>
    </p:spTree>
    <p:extLst>
      <p:ext uri="{BB962C8B-B14F-4D97-AF65-F5344CB8AC3E}">
        <p14:creationId xmlns:p14="http://schemas.microsoft.com/office/powerpoint/2010/main" val="22325551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F226684A-6EF8-F836-8256-213B33DC8BA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sz="2200" dirty="0">
                <a:solidFill>
                  <a:schemeClr val="bg2">
                    <a:lumMod val="25000"/>
                  </a:schemeClr>
                </a:solidFill>
              </a:rPr>
              <a:t>Contract-Related Issues</a:t>
            </a:r>
          </a:p>
          <a:p>
            <a:pPr lvl="1"/>
            <a:r>
              <a:rPr lang="en-US" sz="2000" dirty="0">
                <a:solidFill>
                  <a:schemeClr val="bg2">
                    <a:lumMod val="25000"/>
                  </a:schemeClr>
                </a:solidFill>
                <a:latin typeface="Montserrat" panose="00000500000000000000" pitchFamily="2" charset="0"/>
              </a:rPr>
              <a:t>Limitations on Subcontracting</a:t>
            </a:r>
          </a:p>
          <a:p>
            <a:pPr lvl="1"/>
            <a:r>
              <a:rPr lang="en-US" sz="2000" dirty="0">
                <a:solidFill>
                  <a:schemeClr val="bg2">
                    <a:lumMod val="25000"/>
                  </a:schemeClr>
                </a:solidFill>
                <a:latin typeface="Montserrat" panose="00000500000000000000" pitchFamily="2" charset="0"/>
              </a:rPr>
              <a:t>Joint Venture/Mentor-Protégé </a:t>
            </a:r>
          </a:p>
          <a:p>
            <a:pPr lvl="1"/>
            <a:r>
              <a:rPr lang="en-US" sz="2000" dirty="0">
                <a:solidFill>
                  <a:schemeClr val="bg2">
                    <a:lumMod val="25000"/>
                  </a:schemeClr>
                </a:solidFill>
                <a:latin typeface="Montserrat" panose="00000500000000000000" pitchFamily="2" charset="0"/>
              </a:rPr>
              <a:t>Non-Payment/Delayed Payment of Subcontractor Invoices</a:t>
            </a:r>
          </a:p>
          <a:p>
            <a:pPr lvl="1"/>
            <a:r>
              <a:rPr lang="en-US" sz="2000" dirty="0">
                <a:solidFill>
                  <a:schemeClr val="bg2">
                    <a:lumMod val="25000"/>
                  </a:schemeClr>
                </a:solidFill>
                <a:latin typeface="Montserrat" panose="00000500000000000000" pitchFamily="2" charset="0"/>
              </a:rPr>
              <a:t>Cybersecurity Requirements</a:t>
            </a:r>
          </a:p>
          <a:p>
            <a:pPr lvl="1"/>
            <a:r>
              <a:rPr lang="en-US" sz="2000" dirty="0">
                <a:solidFill>
                  <a:schemeClr val="bg2">
                    <a:lumMod val="25000"/>
                  </a:schemeClr>
                </a:solidFill>
                <a:latin typeface="Montserrat" panose="00000500000000000000" pitchFamily="2" charset="0"/>
              </a:rPr>
              <a:t>Third-Party Capital Investments</a:t>
            </a:r>
          </a:p>
          <a:p>
            <a:pPr lvl="1"/>
            <a:r>
              <a:rPr lang="en-US" sz="2000" dirty="0">
                <a:solidFill>
                  <a:schemeClr val="bg2">
                    <a:lumMod val="25000"/>
                  </a:schemeClr>
                </a:solidFill>
                <a:latin typeface="Montserrat" panose="00000500000000000000" pitchFamily="2" charset="0"/>
              </a:rPr>
              <a:t>CARES Act Issues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678A14-9EB7-FC83-41BA-CAABD455ECC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Common Pitfalls for 8(a) Companies</a:t>
            </a:r>
          </a:p>
        </p:txBody>
      </p:sp>
    </p:spTree>
    <p:extLst>
      <p:ext uri="{BB962C8B-B14F-4D97-AF65-F5344CB8AC3E}">
        <p14:creationId xmlns:p14="http://schemas.microsoft.com/office/powerpoint/2010/main" val="24457131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2039</TotalTime>
  <Words>1333</Words>
  <Application>Microsoft Office PowerPoint</Application>
  <PresentationFormat>On-screen Show (4:3)</PresentationFormat>
  <Paragraphs>159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8" baseType="lpstr">
      <vt:lpstr>Arial</vt:lpstr>
      <vt:lpstr>Calibri</vt:lpstr>
      <vt:lpstr>Calibri Light</vt:lpstr>
      <vt:lpstr>Georgia</vt:lpstr>
      <vt:lpstr>Montserrat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mcarter@eighthsq.com</dc:creator>
  <cp:lastModifiedBy>Darian N. Kolev</cp:lastModifiedBy>
  <cp:revision>20</cp:revision>
  <dcterms:created xsi:type="dcterms:W3CDTF">2021-09-17T15:49:51Z</dcterms:created>
  <dcterms:modified xsi:type="dcterms:W3CDTF">2023-06-05T16:47:19Z</dcterms:modified>
</cp:coreProperties>
</file>