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  <p:sldMasterId id="2147483692" r:id="rId5"/>
    <p:sldMasterId id="2147483708" r:id="rId6"/>
    <p:sldMasterId id="2147483711" r:id="rId7"/>
    <p:sldMasterId id="2147483719" r:id="rId8"/>
    <p:sldMasterId id="2147483727" r:id="rId9"/>
  </p:sldMasterIdLst>
  <p:notesMasterIdLst>
    <p:notesMasterId r:id="rId22"/>
  </p:notesMasterIdLst>
  <p:handoutMasterIdLst>
    <p:handoutMasterId r:id="rId23"/>
  </p:handoutMasterIdLst>
  <p:sldIdLst>
    <p:sldId id="288" r:id="rId10"/>
    <p:sldId id="1036" r:id="rId11"/>
    <p:sldId id="1227" r:id="rId12"/>
    <p:sldId id="1271" r:id="rId13"/>
    <p:sldId id="1273" r:id="rId14"/>
    <p:sldId id="1270" r:id="rId15"/>
    <p:sldId id="1264" r:id="rId16"/>
    <p:sldId id="1272" r:id="rId17"/>
    <p:sldId id="1265" r:id="rId18"/>
    <p:sldId id="1274" r:id="rId19"/>
    <p:sldId id="1267" r:id="rId20"/>
    <p:sldId id="1275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535B1A-622D-4D37-B197-1457A165626C}">
          <p14:sldIdLst>
            <p14:sldId id="288"/>
            <p14:sldId id="1036"/>
            <p14:sldId id="1227"/>
            <p14:sldId id="1271"/>
            <p14:sldId id="1273"/>
            <p14:sldId id="1270"/>
            <p14:sldId id="1264"/>
            <p14:sldId id="1272"/>
            <p14:sldId id="1265"/>
            <p14:sldId id="1274"/>
            <p14:sldId id="1267"/>
            <p14:sldId id="1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rabtree, Misty, CIV, DCSA" initials="CMCD" lastIdx="2" clrIdx="6">
    <p:extLst>
      <p:ext uri="{19B8F6BF-5375-455C-9EA6-DF929625EA0E}">
        <p15:presenceInfo xmlns:p15="http://schemas.microsoft.com/office/powerpoint/2012/main" userId="Crabtree, Misty, CIV, DCSA" providerId="None"/>
      </p:ext>
    </p:extLst>
  </p:cmAuthor>
  <p:cmAuthor id="1" name="Rebecca Moran" initials="RM" lastIdx="3" clrIdx="0">
    <p:extLst>
      <p:ext uri="{19B8F6BF-5375-455C-9EA6-DF929625EA0E}">
        <p15:presenceInfo xmlns:p15="http://schemas.microsoft.com/office/powerpoint/2012/main" userId="S::Rebecca.Moran@barbaricum.com::8649bb43-b5c2-4a74-b65e-97f6be52fbed" providerId="AD"/>
      </p:ext>
    </p:extLst>
  </p:cmAuthor>
  <p:cmAuthor id="8" name="Crabtree, Misty, CIV, DCSA" initials="CMCD [2]" lastIdx="3" clrIdx="7">
    <p:extLst>
      <p:ext uri="{19B8F6BF-5375-455C-9EA6-DF929625EA0E}">
        <p15:presenceInfo xmlns:p15="http://schemas.microsoft.com/office/powerpoint/2012/main" userId="S-1-5-21-4200320441-888001299-2050902117-5738" providerId="AD"/>
      </p:ext>
    </p:extLst>
  </p:cmAuthor>
  <p:cmAuthor id="2" name="Karin Drinkhall" initials="KD" lastIdx="39" clrIdx="1">
    <p:extLst>
      <p:ext uri="{19B8F6BF-5375-455C-9EA6-DF929625EA0E}">
        <p15:presenceInfo xmlns:p15="http://schemas.microsoft.com/office/powerpoint/2012/main" userId="S::karin.drinkhall@barbaricum.com::c4d23764-2ccd-442c-8ab8-30ec7b3028b3" providerId="AD"/>
      </p:ext>
    </p:extLst>
  </p:cmAuthor>
  <p:cmAuthor id="3" name="Cady Susswein" initials="CS" lastIdx="16" clrIdx="2">
    <p:extLst>
      <p:ext uri="{19B8F6BF-5375-455C-9EA6-DF929625EA0E}">
        <p15:presenceInfo xmlns:p15="http://schemas.microsoft.com/office/powerpoint/2012/main" userId="S-1-5-21-1382969165-1514556056-3839793607-4237" providerId="AD"/>
      </p:ext>
    </p:extLst>
  </p:cmAuthor>
  <p:cmAuthor id="4" name="Adam Genest" initials="AG" lastIdx="4" clrIdx="3">
    <p:extLst>
      <p:ext uri="{19B8F6BF-5375-455C-9EA6-DF929625EA0E}">
        <p15:presenceInfo xmlns:p15="http://schemas.microsoft.com/office/powerpoint/2012/main" userId="S-1-5-21-1382969165-1514556056-3839793607-4246" providerId="AD"/>
      </p:ext>
    </p:extLst>
  </p:cmAuthor>
  <p:cmAuthor id="5" name="McGovern, Cindy, CIV, DSS" initials="MCCD" lastIdx="11" clrIdx="4">
    <p:extLst>
      <p:ext uri="{19B8F6BF-5375-455C-9EA6-DF929625EA0E}">
        <p15:presenceInfo xmlns:p15="http://schemas.microsoft.com/office/powerpoint/2012/main" userId="McGovern, Cindy, CIV, DSS" providerId="None"/>
      </p:ext>
    </p:extLst>
  </p:cmAuthor>
  <p:cmAuthor id="6" name="Crabtree, Misty, CIV, DSS" initials="CMCD" lastIdx="0" clrIdx="5">
    <p:extLst>
      <p:ext uri="{19B8F6BF-5375-455C-9EA6-DF929625EA0E}">
        <p15:presenceInfo xmlns:p15="http://schemas.microsoft.com/office/powerpoint/2012/main" userId="Crabtree, Misty, CIV, D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D5F"/>
    <a:srgbClr val="022B46"/>
    <a:srgbClr val="082F49"/>
    <a:srgbClr val="B9CDE5"/>
    <a:srgbClr val="FF9900"/>
    <a:srgbClr val="CC99FF"/>
    <a:srgbClr val="277AAC"/>
    <a:srgbClr val="DBB94F"/>
    <a:srgbClr val="248AC5"/>
    <a:srgbClr val="7C7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B4E035-DA38-486C-BDEE-45545565ED07}" v="4" dt="2023-03-29T20:51:23.0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3873" autoAdjust="0"/>
  </p:normalViewPr>
  <p:slideViewPr>
    <p:cSldViewPr snapToGrid="0">
      <p:cViewPr varScale="1">
        <p:scale>
          <a:sx n="115" d="100"/>
          <a:sy n="115" d="100"/>
        </p:scale>
        <p:origin x="2120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82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75000000000001"/>
          <c:y val="0"/>
          <c:w val="0.7333333333333329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8"/>
          <c:dPt>
            <c:idx val="1"/>
            <c:bubble3D val="0"/>
            <c:spPr>
              <a:solidFill>
                <a:srgbClr val="7030A0"/>
              </a:solidFill>
              <a:ln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CF7-4ABC-A3B8-A1C188CCD54E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CF7-4ABC-A3B8-A1C188CCD54E}"/>
              </c:ext>
            </c:extLst>
          </c:dPt>
          <c:dPt>
            <c:idx val="3"/>
            <c:bubble3D val="0"/>
            <c:explosion val="7"/>
            <c:spPr>
              <a:solidFill>
                <a:srgbClr val="FFCC66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CF7-4ABC-A3B8-A1C188CCD54E}"/>
              </c:ext>
            </c:extLst>
          </c:dPt>
          <c:dPt>
            <c:idx val="4"/>
            <c:bubble3D val="0"/>
            <c:spPr>
              <a:solidFill>
                <a:srgbClr val="FF3300">
                  <a:alpha val="81176"/>
                </a:srgbClr>
              </a:solidFill>
              <a:ln>
                <a:solidFill>
                  <a:srgbClr val="FF33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CF7-4ABC-A3B8-A1C188CCD54E}"/>
              </c:ext>
            </c:extLst>
          </c:dPt>
          <c:dPt>
            <c:idx val="5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CF7-4ABC-A3B8-A1C188CCD54E}"/>
              </c:ext>
            </c:extLst>
          </c:dPt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F7-4ABC-A3B8-A1C188CCD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3B3C3F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en-US" b="1">
                <a:solidFill>
                  <a:srgbClr val="3B3C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Initial/Upgrade FCL Package Inventory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3B3C3F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'I_U FCL Package Inventory'!$C$1</c:f>
              <c:strCache>
                <c:ptCount val="1"/>
                <c:pt idx="0">
                  <c:v>Pend Industry</c:v>
                </c:pt>
              </c:strCache>
            </c:strRef>
          </c:tx>
          <c:spPr>
            <a:solidFill>
              <a:srgbClr val="00B6BB"/>
            </a:solidFill>
            <a:ln>
              <a:noFill/>
            </a:ln>
            <a:effectLst/>
          </c:spPr>
          <c:invertIfNegative val="0"/>
          <c:cat>
            <c:strRef>
              <c:f>'I_U FCL Package Inventory'!$B$2:$B$7</c:f>
              <c:strCache>
                <c:ptCount val="6"/>
                <c:pt idx="0">
                  <c:v>0-60</c:v>
                </c:pt>
                <c:pt idx="1">
                  <c:v>61-90</c:v>
                </c:pt>
                <c:pt idx="2">
                  <c:v>91-120</c:v>
                </c:pt>
                <c:pt idx="3">
                  <c:v>121-150</c:v>
                </c:pt>
                <c:pt idx="4">
                  <c:v>151-180</c:v>
                </c:pt>
                <c:pt idx="5">
                  <c:v>180+</c:v>
                </c:pt>
              </c:strCache>
            </c:strRef>
          </c:cat>
          <c:val>
            <c:numRef>
              <c:f>'I_U FCL Package Inventory'!$C$2:$C$7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7</c:v>
                </c:pt>
                <c:pt idx="3">
                  <c:v>6</c:v>
                </c:pt>
                <c:pt idx="4">
                  <c:v>1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2-41DF-9E79-6A4206FEFF57}"/>
            </c:ext>
          </c:extLst>
        </c:ser>
        <c:ser>
          <c:idx val="1"/>
          <c:order val="1"/>
          <c:tx>
            <c:strRef>
              <c:f>'I_U FCL Package Inventory'!$D$1</c:f>
              <c:strCache>
                <c:ptCount val="1"/>
                <c:pt idx="0">
                  <c:v>Pend Field</c:v>
                </c:pt>
              </c:strCache>
            </c:strRef>
          </c:tx>
          <c:spPr>
            <a:solidFill>
              <a:srgbClr val="008F8D"/>
            </a:solidFill>
            <a:ln>
              <a:noFill/>
            </a:ln>
            <a:effectLst/>
          </c:spPr>
          <c:invertIfNegative val="0"/>
          <c:cat>
            <c:strRef>
              <c:f>'I_U FCL Package Inventory'!$B$2:$B$7</c:f>
              <c:strCache>
                <c:ptCount val="6"/>
                <c:pt idx="0">
                  <c:v>0-60</c:v>
                </c:pt>
                <c:pt idx="1">
                  <c:v>61-90</c:v>
                </c:pt>
                <c:pt idx="2">
                  <c:v>91-120</c:v>
                </c:pt>
                <c:pt idx="3">
                  <c:v>121-150</c:v>
                </c:pt>
                <c:pt idx="4">
                  <c:v>151-180</c:v>
                </c:pt>
                <c:pt idx="5">
                  <c:v>180+</c:v>
                </c:pt>
              </c:strCache>
            </c:strRef>
          </c:cat>
          <c:val>
            <c:numRef>
              <c:f>'I_U FCL Package Inventory'!$D$2:$D$7</c:f>
              <c:numCache>
                <c:formatCode>General</c:formatCode>
                <c:ptCount val="6"/>
                <c:pt idx="0">
                  <c:v>11</c:v>
                </c:pt>
                <c:pt idx="1">
                  <c:v>8</c:v>
                </c:pt>
                <c:pt idx="2">
                  <c:v>11</c:v>
                </c:pt>
                <c:pt idx="3">
                  <c:v>10</c:v>
                </c:pt>
                <c:pt idx="4">
                  <c:v>3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E2-41DF-9E79-6A4206FEFF57}"/>
            </c:ext>
          </c:extLst>
        </c:ser>
        <c:ser>
          <c:idx val="2"/>
          <c:order val="2"/>
          <c:tx>
            <c:strRef>
              <c:f>'I_U FCL Package Inventory'!$E$1</c:f>
              <c:strCache>
                <c:ptCount val="1"/>
                <c:pt idx="0">
                  <c:v>Pend PCL</c:v>
                </c:pt>
              </c:strCache>
            </c:strRef>
          </c:tx>
          <c:spPr>
            <a:solidFill>
              <a:srgbClr val="FED01B"/>
            </a:solidFill>
            <a:ln>
              <a:noFill/>
            </a:ln>
            <a:effectLst/>
          </c:spPr>
          <c:invertIfNegative val="0"/>
          <c:cat>
            <c:strRef>
              <c:f>'I_U FCL Package Inventory'!$B$2:$B$7</c:f>
              <c:strCache>
                <c:ptCount val="6"/>
                <c:pt idx="0">
                  <c:v>0-60</c:v>
                </c:pt>
                <c:pt idx="1">
                  <c:v>61-90</c:v>
                </c:pt>
                <c:pt idx="2">
                  <c:v>91-120</c:v>
                </c:pt>
                <c:pt idx="3">
                  <c:v>121-150</c:v>
                </c:pt>
                <c:pt idx="4">
                  <c:v>151-180</c:v>
                </c:pt>
                <c:pt idx="5">
                  <c:v>180+</c:v>
                </c:pt>
              </c:strCache>
            </c:strRef>
          </c:cat>
          <c:val>
            <c:numRef>
              <c:f>'I_U FCL Package Inventory'!$E$2:$E$7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16</c:v>
                </c:pt>
                <c:pt idx="3">
                  <c:v>13</c:v>
                </c:pt>
                <c:pt idx="4">
                  <c:v>6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E2-41DF-9E79-6A4206FEFF57}"/>
            </c:ext>
          </c:extLst>
        </c:ser>
        <c:ser>
          <c:idx val="3"/>
          <c:order val="3"/>
          <c:tx>
            <c:strRef>
              <c:f>'I_U FCL Package Inventory'!$F$1</c:f>
              <c:strCache>
                <c:ptCount val="1"/>
                <c:pt idx="0">
                  <c:v>Pend HQ</c:v>
                </c:pt>
              </c:strCache>
            </c:strRef>
          </c:tx>
          <c:spPr>
            <a:solidFill>
              <a:srgbClr val="224451"/>
            </a:solidFill>
            <a:ln>
              <a:noFill/>
            </a:ln>
            <a:effectLst/>
          </c:spPr>
          <c:invertIfNegative val="0"/>
          <c:cat>
            <c:strRef>
              <c:f>'I_U FCL Package Inventory'!$B$2:$B$7</c:f>
              <c:strCache>
                <c:ptCount val="6"/>
                <c:pt idx="0">
                  <c:v>0-60</c:v>
                </c:pt>
                <c:pt idx="1">
                  <c:v>61-90</c:v>
                </c:pt>
                <c:pt idx="2">
                  <c:v>91-120</c:v>
                </c:pt>
                <c:pt idx="3">
                  <c:v>121-150</c:v>
                </c:pt>
                <c:pt idx="4">
                  <c:v>151-180</c:v>
                </c:pt>
                <c:pt idx="5">
                  <c:v>180+</c:v>
                </c:pt>
              </c:strCache>
            </c:strRef>
          </c:cat>
          <c:val>
            <c:numRef>
              <c:f>'I_U FCL Package Inventory'!$F$2:$F$7</c:f>
              <c:numCache>
                <c:formatCode>General</c:formatCode>
                <c:ptCount val="6"/>
                <c:pt idx="0">
                  <c:v>44</c:v>
                </c:pt>
                <c:pt idx="1">
                  <c:v>36</c:v>
                </c:pt>
                <c:pt idx="2">
                  <c:v>44</c:v>
                </c:pt>
                <c:pt idx="3">
                  <c:v>18</c:v>
                </c:pt>
                <c:pt idx="4">
                  <c:v>14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E2-41DF-9E79-6A4206FEF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1893296"/>
        <c:axId val="551891000"/>
      </c:barChart>
      <c:catAx>
        <c:axId val="55189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551891000"/>
        <c:crosses val="autoZero"/>
        <c:auto val="1"/>
        <c:lblAlgn val="ctr"/>
        <c:lblOffset val="100"/>
        <c:noMultiLvlLbl val="0"/>
      </c:catAx>
      <c:valAx>
        <c:axId val="551891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551893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0.30489</cdr:x>
      <cdr:y>0.02557</cdr:y>
    </cdr:from>
    <cdr:to>
      <cdr:x>0.54273</cdr:x>
      <cdr:y>0.92566</cdr:y>
    </cdr:to>
    <cdr:sp macro="" textlink="">
      <cdr:nvSpPr>
        <cdr:cNvPr id="2" name="Curved Left Arrow 1"/>
        <cdr:cNvSpPr/>
      </cdr:nvSpPr>
      <cdr:spPr>
        <a:xfrm xmlns:a="http://schemas.openxmlformats.org/drawingml/2006/main" rot="10800000">
          <a:off x="1871966" y="104667"/>
          <a:ext cx="1460308" cy="3684233"/>
        </a:xfrm>
        <a:prstGeom xmlns:a="http://schemas.openxmlformats.org/drawingml/2006/main" prst="curvedLeftArrow">
          <a:avLst/>
        </a:prstGeom>
        <a:solidFill xmlns:a="http://schemas.openxmlformats.org/drawingml/2006/main">
          <a:schemeClr val="tx1">
            <a:alpha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0.57629</cdr:x>
      <cdr:y>0.07127</cdr:y>
    </cdr:from>
    <cdr:to>
      <cdr:x>0.8136</cdr:x>
      <cdr:y>0.9712</cdr:y>
    </cdr:to>
    <cdr:sp macro="" textlink="">
      <cdr:nvSpPr>
        <cdr:cNvPr id="3" name="Curved Left Arrow 2"/>
        <cdr:cNvSpPr/>
      </cdr:nvSpPr>
      <cdr:spPr>
        <a:xfrm xmlns:a="http://schemas.openxmlformats.org/drawingml/2006/main">
          <a:off x="3538308" y="291712"/>
          <a:ext cx="1457017" cy="3683619"/>
        </a:xfrm>
        <a:prstGeom xmlns:a="http://schemas.openxmlformats.org/drawingml/2006/main" prst="curvedLeftArrow">
          <a:avLst/>
        </a:prstGeom>
        <a:solidFill xmlns:a="http://schemas.openxmlformats.org/drawingml/2006/main">
          <a:schemeClr val="tx1">
            <a:alpha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prstClr val="black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0.4303</cdr:x>
      <cdr:y>0.15772</cdr:y>
    </cdr:from>
    <cdr:to>
      <cdr:x>0.59138</cdr:x>
      <cdr:y>0.24134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19107704-8504-008F-D5F5-2788476A30EE}"/>
            </a:ext>
          </a:extLst>
        </cdr:cNvPr>
        <cdr:cNvGrpSpPr/>
      </cdr:nvGrpSpPr>
      <cdr:grpSpPr>
        <a:xfrm xmlns:a="http://schemas.openxmlformats.org/drawingml/2006/main">
          <a:off x="3713618" y="839322"/>
          <a:ext cx="1390169" cy="444991"/>
          <a:chOff x="2029630" y="3910139"/>
          <a:chExt cx="1390124" cy="444950"/>
        </a:xfrm>
      </cdr:grpSpPr>
      <cdr:sp macro="" textlink="">
        <cdr:nvSpPr>
          <cdr:cNvPr id="3" name="Rectangle 2"/>
          <cdr:cNvSpPr/>
        </cdr:nvSpPr>
        <cdr:spPr>
          <a:xfrm xmlns:a="http://schemas.openxmlformats.org/drawingml/2006/main">
            <a:off x="2043919" y="3910139"/>
            <a:ext cx="1361546" cy="44495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12700">
            <a:solidFill>
              <a:schemeClr val="bg1">
                <a:lumMod val="8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6BB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cdr:txBody>
      </cdr:sp>
      <cdr:sp macro="" textlink="">
        <cdr:nvSpPr>
          <cdr:cNvPr id="4" name="TextBox 56"/>
          <cdr:cNvSpPr txBox="1"/>
        </cdr:nvSpPr>
        <cdr:spPr>
          <a:xfrm xmlns:a="http://schemas.openxmlformats.org/drawingml/2006/main">
            <a:off x="2029630" y="3911747"/>
            <a:ext cx="1390124" cy="43088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B3C3F"/>
                </a:solidFill>
                <a:effectLst/>
                <a:uLnTx/>
                <a:uFillTx/>
                <a:latin typeface="Calibri Light"/>
                <a:ea typeface="+mn-ea"/>
                <a:cs typeface="Calibri Light" panose="020F0302020204030204" pitchFamily="34" charset="0"/>
              </a:rPr>
              <a:t>Total FCL’s in Inventory</a:t>
            </a:r>
          </a:p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B3C3F"/>
                </a:solidFill>
                <a:latin typeface="Calibri Light"/>
                <a:cs typeface="Calibri Light" panose="020F0302020204030204" pitchFamily="34" charset="0"/>
              </a:rPr>
              <a:t>424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B3C3F"/>
              </a:solidFill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cdr:txBody>
      </cdr:sp>
      <cdr:sp macro="" textlink="">
        <cdr:nvSpPr>
          <cdr:cNvPr id="5" name="TextBox 95"/>
          <cdr:cNvSpPr txBox="1"/>
        </cdr:nvSpPr>
        <cdr:spPr>
          <a:xfrm xmlns:a="http://schemas.openxmlformats.org/drawingml/2006/main">
            <a:off x="2738174" y="4099973"/>
            <a:ext cx="478447" cy="21544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</a:rPr>
              <a:t>-</a:t>
            </a:r>
            <a:r>
              <a:rPr lang="en-US" sz="800" b="1" dirty="0">
                <a:solidFill>
                  <a:srgbClr val="FF0000"/>
                </a:solidFill>
                <a:latin typeface="Calibri Light"/>
              </a:rPr>
              <a:t>27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A2303-A828-4868-BCD2-43E6ADBA17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465AD4-7C1C-481B-9B1B-4775FC264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41050DF1-B193-47D9-AEA7-8FA64C7DA567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6AD05-A455-4CBD-A44B-4AE539CC5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1C8A2-8249-478E-A411-E502EF845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63C07AFA-A8CC-4461-899E-76FF8C518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275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DE5BC464-4157-45DD-9AF9-856C192248A6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3" rIns="93167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67" tIns="46583" rIns="93167" bIns="4658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F60B5419-D896-412E-9D97-3EB44132F0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464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7552-3753-CA46-BD40-99136454A4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2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DRAFT - DO NOT FURTHER DISSEMINATE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1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61" indent="-171161" defTabSz="912856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0695">
              <a:defRPr/>
            </a:pPr>
            <a:fld id="{F60B5419-D896-412E-9D97-3EB44132F00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40695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440695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DRAFT - DO NOT FURTHER DISSEMINATE</a:t>
            </a:r>
          </a:p>
        </p:txBody>
      </p:sp>
    </p:spTree>
    <p:extLst>
      <p:ext uri="{BB962C8B-B14F-4D97-AF65-F5344CB8AC3E}">
        <p14:creationId xmlns:p14="http://schemas.microsoft.com/office/powerpoint/2010/main" val="2899402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61" indent="-171161" defTabSz="912856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0695">
              <a:defRPr/>
            </a:pPr>
            <a:fld id="{F60B5419-D896-412E-9D97-3EB44132F00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40695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440695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DRAFT - DO NOT FURTHER DISSEMINATE</a:t>
            </a:r>
          </a:p>
        </p:txBody>
      </p:sp>
    </p:spTree>
    <p:extLst>
      <p:ext uri="{BB962C8B-B14F-4D97-AF65-F5344CB8AC3E}">
        <p14:creationId xmlns:p14="http://schemas.microsoft.com/office/powerpoint/2010/main" val="265741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14A3-F6BF-47AE-AD83-B174193C28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0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B5419-D896-412E-9D97-3EB44132F0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01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14A3-F6BF-47AE-AD83-B174193C28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E14A3-F6BF-47AE-AD83-B174193C28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9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7A21-577F-4C10-A626-B594A5E8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F36E4-9E0C-4238-87AD-489D7A19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0EE162-D9AD-4C6B-9E7C-2FCD73B3C2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720" y="847587"/>
            <a:ext cx="6766560" cy="2223444"/>
          </a:xfrm>
        </p:spPr>
        <p:txBody>
          <a:bodyPr tIns="0" bIns="0" anchor="b">
            <a:normAutofit/>
          </a:bodyPr>
          <a:lstStyle>
            <a:lvl1pPr algn="ctr">
              <a:defRPr sz="6000" b="1" cap="all" baseline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733A8D14-EA56-468D-844A-4A8391E378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88720" y="3063240"/>
            <a:ext cx="6765925" cy="67468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 cap="all" baseline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FB3A57E-8894-41D7-B2EA-DD1CE9604D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6626" y="5336236"/>
            <a:ext cx="3624628" cy="67417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22B4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1D40AFB-D374-4353-9FE6-84D16B679E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4B1B27-0E97-485A-A5D3-ABFE21E86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829"/>
            <a:ext cx="8884227" cy="22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9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7A21-577F-4C10-A626-B594A5E8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F36E4-9E0C-4238-87AD-489D7A19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0EE162-D9AD-4C6B-9E7C-2FCD73B3C2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720" y="847587"/>
            <a:ext cx="6766560" cy="2223444"/>
          </a:xfrm>
        </p:spPr>
        <p:txBody>
          <a:bodyPr tIns="0" bIns="0" anchor="b">
            <a:normAutofit/>
          </a:bodyPr>
          <a:lstStyle>
            <a:lvl1pPr algn="ctr">
              <a:defRPr sz="6000" b="1" cap="all" baseline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733A8D14-EA56-468D-844A-4A8391E3783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88720" y="3063240"/>
            <a:ext cx="6765925" cy="67468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 cap="all" baseline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FB3A57E-8894-41D7-B2EA-DD1CE9604D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6626" y="5336236"/>
            <a:ext cx="3624628" cy="67417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22B4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1D40AFB-D374-4353-9FE6-84D16B679E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4B1B27-0E97-485A-A5D3-ABFE21E86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829"/>
            <a:ext cx="8884227" cy="22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1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10" y="1059699"/>
            <a:ext cx="8572766" cy="4943169"/>
          </a:xfrm>
          <a:prstGeom prst="rect">
            <a:avLst/>
          </a:prstGeom>
        </p:spPr>
        <p:txBody>
          <a:bodyPr/>
          <a:lstStyle>
            <a:lvl1pPr marL="73152" indent="-164592">
              <a:spcBef>
                <a:spcPts val="0"/>
              </a:spcBef>
              <a:defRPr sz="1800">
                <a:solidFill>
                  <a:srgbClr val="000000"/>
                </a:solidFill>
                <a:latin typeface="+mn-lt"/>
                <a:cs typeface="Arial"/>
              </a:defRPr>
            </a:lvl1pPr>
            <a:lvl2pPr>
              <a:defRPr sz="1400">
                <a:solidFill>
                  <a:srgbClr val="000000"/>
                </a:solidFill>
                <a:latin typeface="+mn-lt"/>
                <a:cs typeface="Arial"/>
              </a:defRPr>
            </a:lvl2pPr>
            <a:lvl3pPr>
              <a:defRPr sz="1400">
                <a:solidFill>
                  <a:srgbClr val="000000"/>
                </a:solidFill>
                <a:latin typeface="+mn-lt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+mn-lt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+mn-lt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17510" y="168751"/>
            <a:ext cx="8572766" cy="618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8558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 AK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eer on a grassy hill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1457E05-F134-2C4D-49B7-AC31A174C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1055668"/>
            <a:ext cx="9144000" cy="400035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0C1B80-1FEC-3814-3A57-1DFCF2CFC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739" y="2468832"/>
            <a:ext cx="5226209" cy="2092056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C26641-4A8F-4B1C-3CEE-D509D798AA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874" y="1663894"/>
            <a:ext cx="4053674" cy="739272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0D72499-FD32-C71C-FEF6-6E17C3016C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998" y="5382135"/>
            <a:ext cx="8308004" cy="4656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300" b="1">
                <a:solidFill>
                  <a:srgbClr val="2A347A"/>
                </a:solidFill>
                <a:latin typeface="Georgia" panose="02040502050405020303" pitchFamily="18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945B1FD3-2696-0819-7862-3C545C3C92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998" y="5862680"/>
            <a:ext cx="8308004" cy="4656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00" b="0">
                <a:solidFill>
                  <a:srgbClr val="BABCBE"/>
                </a:solidFill>
                <a:latin typeface="Montserrat" pitchFamily="2" charset="77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Speaker Name(s)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70347-DE59-5C72-2018-AA8F441207B0}"/>
              </a:ext>
            </a:extLst>
          </p:cNvPr>
          <p:cNvSpPr/>
          <p:nvPr userDrawn="1"/>
        </p:nvSpPr>
        <p:spPr>
          <a:xfrm>
            <a:off x="0" y="6403855"/>
            <a:ext cx="9144000" cy="109254"/>
          </a:xfrm>
          <a:prstGeom prst="rect">
            <a:avLst/>
          </a:prstGeom>
          <a:solidFill>
            <a:srgbClr val="2A3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98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981A91C-8EDB-41C9-91FD-F6A5E8DF33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77285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981A91C-8EDB-41C9-91FD-F6A5E8DF33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32202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A3FA92-E7AB-4CBA-BCD0-2E59B9C1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1055"/>
            <a:ext cx="7886700" cy="473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3C0DE74-EF76-4E6D-8695-930528D37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77467"/>
            <a:ext cx="7195508" cy="1057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200"/>
              </a:lnSpc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37617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97280"/>
            <a:ext cx="38862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97280"/>
            <a:ext cx="3886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917B9F1-A1C0-4886-9B3D-9AADDFECB7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ADFAA41-13F2-41E5-9CB2-FBB958558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947516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005840"/>
            <a:ext cx="3868340" cy="502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22B46"/>
                </a:solidFill>
              </a:defRPr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634837"/>
            <a:ext cx="3868340" cy="44876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005840"/>
            <a:ext cx="3887391" cy="502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22B46"/>
                </a:solidFill>
              </a:defRPr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634837"/>
            <a:ext cx="3887391" cy="44876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BC872CA-997C-43B8-AE42-799C502ECE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3D4F0BD-3276-4AD3-8A29-3827BFAC8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333447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05840"/>
            <a:ext cx="4629150" cy="5029200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005841"/>
            <a:ext cx="2949179" cy="5029199"/>
          </a:xfrm>
        </p:spPr>
        <p:txBody>
          <a:bodyPr/>
          <a:lstStyle>
            <a:lvl1pPr marL="0" indent="0">
              <a:buNone/>
              <a:defRPr sz="1601"/>
            </a:lvl1pPr>
            <a:lvl2pPr marL="457223" indent="0">
              <a:buNone/>
              <a:defRPr sz="1400"/>
            </a:lvl2pPr>
            <a:lvl3pPr marL="914445" indent="0">
              <a:buNone/>
              <a:defRPr sz="1200"/>
            </a:lvl3pPr>
            <a:lvl4pPr marL="1371669" indent="0">
              <a:buNone/>
              <a:defRPr sz="1001"/>
            </a:lvl4pPr>
            <a:lvl5pPr marL="1828892" indent="0">
              <a:buNone/>
              <a:defRPr sz="1001"/>
            </a:lvl5pPr>
            <a:lvl6pPr marL="2286114" indent="0">
              <a:buNone/>
              <a:defRPr sz="1001"/>
            </a:lvl6pPr>
            <a:lvl7pPr marL="2743337" indent="0">
              <a:buNone/>
              <a:defRPr sz="1001"/>
            </a:lvl7pPr>
            <a:lvl8pPr marL="3200561" indent="0">
              <a:buNone/>
              <a:defRPr sz="1001"/>
            </a:lvl8pPr>
            <a:lvl9pPr marL="3657783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B3344F8-6BD3-4D8B-A9AF-B62EE014C8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04BC1A7-696B-4654-A76F-BE9A884F4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6262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97280"/>
            <a:ext cx="7886700" cy="5029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3CD98F7-CD32-4D9C-A5BF-265E185DD9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666D084-8E94-4D2A-A315-C61D7ABB1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1407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27D7E-6C4B-4CD6-B7AF-17E6D7F1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F1C9E-E3CB-4D45-9985-F06F33E7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0DD75-7247-4D23-9BEF-6BDE3C64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B9DF-6B57-45C2-A666-B3AE8126F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2FB851-1FEB-4C2B-B143-5C99021B60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2725570"/>
            <a:ext cx="6400800" cy="738664"/>
          </a:xfrm>
        </p:spPr>
        <p:txBody>
          <a:bodyPr lIns="0" tIns="91440" rIns="0" bIns="91440" anchor="ctr" anchorCtr="1">
            <a:spAutoFit/>
          </a:bodyPr>
          <a:lstStyle>
            <a:lvl1pPr algn="ctr">
              <a:defRPr sz="4000" b="1" cap="all" baseline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012A7-B79C-451F-8DE7-B2F6589664BB}"/>
              </a:ext>
            </a:extLst>
          </p:cNvPr>
          <p:cNvCxnSpPr/>
          <p:nvPr userDrawn="1"/>
        </p:nvCxnSpPr>
        <p:spPr>
          <a:xfrm>
            <a:off x="1371600" y="2277381"/>
            <a:ext cx="6400800" cy="0"/>
          </a:xfrm>
          <a:prstGeom prst="line">
            <a:avLst/>
          </a:prstGeom>
          <a:ln w="28575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439FAF-1705-46C4-881C-65AB31F476D4}"/>
              </a:ext>
            </a:extLst>
          </p:cNvPr>
          <p:cNvCxnSpPr/>
          <p:nvPr userDrawn="1"/>
        </p:nvCxnSpPr>
        <p:spPr>
          <a:xfrm>
            <a:off x="1371600" y="3879735"/>
            <a:ext cx="6400800" cy="0"/>
          </a:xfrm>
          <a:prstGeom prst="line">
            <a:avLst/>
          </a:prstGeom>
          <a:ln w="28575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136D15-5E9F-4BD5-8053-1559033E12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C919B3-7B99-4009-B03C-A71826B18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4" y="4527762"/>
            <a:ext cx="3860849" cy="17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04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398E5-342E-456C-ADC1-F4D256A31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759448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981A91C-8EDB-41C9-91FD-F6A5E8DF33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86445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A3FA92-E7AB-4CBA-BCD0-2E59B9C1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1055"/>
            <a:ext cx="7886700" cy="473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3C0DE74-EF76-4E6D-8695-930528D37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77467"/>
            <a:ext cx="7195508" cy="1057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200"/>
              </a:lnSpc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7023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97280"/>
            <a:ext cx="38862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97280"/>
            <a:ext cx="3886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917B9F1-A1C0-4886-9B3D-9AADDFECB7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ADFAA41-13F2-41E5-9CB2-FBB958558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207345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005840"/>
            <a:ext cx="3868340" cy="502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22B46"/>
                </a:solidFill>
              </a:defRPr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634837"/>
            <a:ext cx="3868340" cy="44876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005840"/>
            <a:ext cx="3887391" cy="502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22B46"/>
                </a:solidFill>
              </a:defRPr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634837"/>
            <a:ext cx="3887391" cy="44876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BC872CA-997C-43B8-AE42-799C502ECE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3D4F0BD-3276-4AD3-8A29-3827BFAC8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67824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05840"/>
            <a:ext cx="4629150" cy="5029200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005841"/>
            <a:ext cx="2949179" cy="5029199"/>
          </a:xfrm>
        </p:spPr>
        <p:txBody>
          <a:bodyPr/>
          <a:lstStyle>
            <a:lvl1pPr marL="0" indent="0">
              <a:buNone/>
              <a:defRPr sz="1601"/>
            </a:lvl1pPr>
            <a:lvl2pPr marL="457223" indent="0">
              <a:buNone/>
              <a:defRPr sz="1400"/>
            </a:lvl2pPr>
            <a:lvl3pPr marL="914445" indent="0">
              <a:buNone/>
              <a:defRPr sz="1200"/>
            </a:lvl3pPr>
            <a:lvl4pPr marL="1371669" indent="0">
              <a:buNone/>
              <a:defRPr sz="1001"/>
            </a:lvl4pPr>
            <a:lvl5pPr marL="1828892" indent="0">
              <a:buNone/>
              <a:defRPr sz="1001"/>
            </a:lvl5pPr>
            <a:lvl6pPr marL="2286114" indent="0">
              <a:buNone/>
              <a:defRPr sz="1001"/>
            </a:lvl6pPr>
            <a:lvl7pPr marL="2743337" indent="0">
              <a:buNone/>
              <a:defRPr sz="1001"/>
            </a:lvl7pPr>
            <a:lvl8pPr marL="3200561" indent="0">
              <a:buNone/>
              <a:defRPr sz="1001"/>
            </a:lvl8pPr>
            <a:lvl9pPr marL="3657783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B3344F8-6BD3-4D8B-A9AF-B62EE014C8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04BC1A7-696B-4654-A76F-BE9A884F4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030611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97280"/>
            <a:ext cx="7886700" cy="5029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3CD98F7-CD32-4D9C-A5BF-265E185DD9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666D084-8E94-4D2A-A315-C61D7ABB1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88266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398E5-342E-456C-ADC1-F4D256A31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151764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981A91C-8EDB-41C9-91FD-F6A5E8DF33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126927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A3FA92-E7AB-4CBA-BCD0-2E59B9C1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1055"/>
            <a:ext cx="7886700" cy="473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3C0DE74-EF76-4E6D-8695-930528D37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77467"/>
            <a:ext cx="7195508" cy="1057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200"/>
              </a:lnSpc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9870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7280"/>
            <a:ext cx="78867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981A91C-8EDB-41C9-91FD-F6A5E8DF33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75716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97280"/>
            <a:ext cx="38862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97280"/>
            <a:ext cx="3886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917B9F1-A1C0-4886-9B3D-9AADDFECB7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ADFAA41-13F2-41E5-9CB2-FBB958558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91893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005840"/>
            <a:ext cx="3868340" cy="502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22B46"/>
                </a:solidFill>
              </a:defRPr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634837"/>
            <a:ext cx="3868340" cy="44876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005840"/>
            <a:ext cx="3887391" cy="502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22B46"/>
                </a:solidFill>
              </a:defRPr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634837"/>
            <a:ext cx="3887391" cy="44876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BC872CA-997C-43B8-AE42-799C502ECE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3D4F0BD-3276-4AD3-8A29-3827BFAC8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70996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05840"/>
            <a:ext cx="4629150" cy="5029200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005841"/>
            <a:ext cx="2949179" cy="5029199"/>
          </a:xfrm>
        </p:spPr>
        <p:txBody>
          <a:bodyPr/>
          <a:lstStyle>
            <a:lvl1pPr marL="0" indent="0">
              <a:buNone/>
              <a:defRPr sz="1601"/>
            </a:lvl1pPr>
            <a:lvl2pPr marL="457223" indent="0">
              <a:buNone/>
              <a:defRPr sz="1400"/>
            </a:lvl2pPr>
            <a:lvl3pPr marL="914445" indent="0">
              <a:buNone/>
              <a:defRPr sz="1200"/>
            </a:lvl3pPr>
            <a:lvl4pPr marL="1371669" indent="0">
              <a:buNone/>
              <a:defRPr sz="1001"/>
            </a:lvl4pPr>
            <a:lvl5pPr marL="1828892" indent="0">
              <a:buNone/>
              <a:defRPr sz="1001"/>
            </a:lvl5pPr>
            <a:lvl6pPr marL="2286114" indent="0">
              <a:buNone/>
              <a:defRPr sz="1001"/>
            </a:lvl6pPr>
            <a:lvl7pPr marL="2743337" indent="0">
              <a:buNone/>
              <a:defRPr sz="1001"/>
            </a:lvl7pPr>
            <a:lvl8pPr marL="3200561" indent="0">
              <a:buNone/>
              <a:defRPr sz="1001"/>
            </a:lvl8pPr>
            <a:lvl9pPr marL="3657783" indent="0">
              <a:buNone/>
              <a:defRPr sz="100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B3344F8-6BD3-4D8B-A9AF-B62EE014C8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04BC1A7-696B-4654-A76F-BE9A884F4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997809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97280"/>
            <a:ext cx="7886700" cy="5029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3CD98F7-CD32-4D9C-A5BF-265E185DD9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666D084-8E94-4D2A-A315-C61D7ABB1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889001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398E5-342E-456C-ADC1-F4D256A31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78271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4ED0E8-897D-4E18-A06C-1A0F590235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A3FA92-E7AB-4CBA-BCD0-2E59B9C1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1054"/>
            <a:ext cx="7886700" cy="4735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3C0DE74-EF76-4E6D-8695-930528D371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7466"/>
            <a:ext cx="7195508" cy="1057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4200"/>
              </a:lnSpc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2166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97280"/>
            <a:ext cx="38862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97280"/>
            <a:ext cx="3886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917B9F1-A1C0-4886-9B3D-9AADDFECB7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ADFAA41-13F2-41E5-9CB2-FBB958558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80183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05840"/>
            <a:ext cx="3868340" cy="502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22B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34836"/>
            <a:ext cx="3868340" cy="44876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005840"/>
            <a:ext cx="3887391" cy="502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22B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634836"/>
            <a:ext cx="3887391" cy="44876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BC872CA-997C-43B8-AE42-799C502ECE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3D4F0BD-3276-4AD3-8A29-3827BFAC8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3184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05840"/>
            <a:ext cx="46291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005839"/>
            <a:ext cx="2949178" cy="50291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B3344F8-6BD3-4D8B-A9AF-B62EE014C8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04BC1A7-696B-4654-A76F-BE9A884F4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00327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97280"/>
            <a:ext cx="7886700" cy="5029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3CD98F7-CD32-4D9C-A5BF-265E185DD9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666D084-8E94-4D2A-A315-C61D7ABB1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58977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398E5-342E-456C-ADC1-F4D256A31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-926"/>
            <a:ext cx="3086100" cy="338859"/>
          </a:xfrm>
        </p:spPr>
        <p:txBody>
          <a:bodyPr anchor="b">
            <a:normAutofit/>
          </a:bodyPr>
          <a:lstStyle>
            <a:lvl1pPr marL="0" indent="0" algn="ctr">
              <a:buNone/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82647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B456D8E-0DF4-44E2-AC7E-4923F12C3F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14AF-7227-459A-B4D9-6D8F682FF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7/3/2019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FDEC1-3448-4997-A15A-658868D47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7ADB5-900B-4470-86CF-EAC1844B5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DB9DF-6B57-45C2-A666-B3AE8126FA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F201C723-1F18-4881-9A2D-9878F94C7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FD1F32-FDC3-4029-B2A5-15A8A1B4D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9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022B4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76C6C2-3FAE-486F-92F5-1FEECE9499C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4"/>
            <a:ext cx="9144000" cy="1085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3122"/>
            <a:ext cx="7886700" cy="5053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87033E-1393-4CBB-BF87-C285C3CAF98B}"/>
              </a:ext>
            </a:extLst>
          </p:cNvPr>
          <p:cNvCxnSpPr/>
          <p:nvPr userDrawn="1"/>
        </p:nvCxnSpPr>
        <p:spPr>
          <a:xfrm>
            <a:off x="8179055" y="6356353"/>
            <a:ext cx="0" cy="365125"/>
          </a:xfrm>
          <a:prstGeom prst="line">
            <a:avLst/>
          </a:prstGeom>
          <a:ln w="19050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26C770-4F33-47E0-97CD-FA88E8FFCC4F}"/>
              </a:ext>
            </a:extLst>
          </p:cNvPr>
          <p:cNvSpPr txBox="1"/>
          <p:nvPr userDrawn="1"/>
        </p:nvSpPr>
        <p:spPr>
          <a:xfrm>
            <a:off x="6245161" y="6292023"/>
            <a:ext cx="1920111" cy="51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00"/>
              </a:lnSpc>
            </a:pPr>
            <a:r>
              <a:rPr lang="en-US" sz="1100" b="1" kern="0" spc="20" baseline="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DEFENSE COUNTERINTELLIGENCE </a:t>
            </a:r>
            <a:br>
              <a:rPr lang="en-US" sz="1100" b="1" kern="0" spc="20" baseline="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1" kern="0" spc="20" baseline="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SECURITY AGENCY</a:t>
            </a:r>
          </a:p>
        </p:txBody>
      </p:sp>
    </p:spTree>
    <p:extLst>
      <p:ext uri="{BB962C8B-B14F-4D97-AF65-F5344CB8AC3E}">
        <p14:creationId xmlns:p14="http://schemas.microsoft.com/office/powerpoint/2010/main" val="131836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3" r:id="rId2"/>
    <p:sldLayoutId id="2147483696" r:id="rId3"/>
    <p:sldLayoutId id="2147483697" r:id="rId4"/>
    <p:sldLayoutId id="2147483700" r:id="rId5"/>
    <p:sldLayoutId id="2147483702" r:id="rId6"/>
    <p:sldLayoutId id="2147483699" r:id="rId7"/>
    <p:sldLayoutId id="2147483735" r:id="rId8"/>
    <p:sldLayoutId id="2147483748" r:id="rId9"/>
    <p:sldLayoutId id="214748374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22B4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76C6C2-3FAE-486F-92F5-1FEECE9499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4"/>
            <a:ext cx="9144000" cy="1085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17284"/>
            <a:ext cx="7195508" cy="543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3122"/>
            <a:ext cx="7886700" cy="5053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5736-6DC4-47F4-9AC4-BE352C618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1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22B4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76C6C2-3FAE-486F-92F5-1FEECE9499C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4"/>
            <a:ext cx="9144000" cy="1085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3124"/>
            <a:ext cx="7886700" cy="5053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223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87033E-1393-4CBB-BF87-C285C3CAF98B}"/>
              </a:ext>
            </a:extLst>
          </p:cNvPr>
          <p:cNvCxnSpPr/>
          <p:nvPr userDrawn="1"/>
        </p:nvCxnSpPr>
        <p:spPr>
          <a:xfrm>
            <a:off x="8179055" y="6356354"/>
            <a:ext cx="0" cy="365126"/>
          </a:xfrm>
          <a:prstGeom prst="line">
            <a:avLst/>
          </a:prstGeom>
          <a:ln w="19050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26C770-4F33-47E0-97CD-FA88E8FFCC4F}"/>
              </a:ext>
            </a:extLst>
          </p:cNvPr>
          <p:cNvSpPr txBox="1"/>
          <p:nvPr userDrawn="1"/>
        </p:nvSpPr>
        <p:spPr>
          <a:xfrm>
            <a:off x="6245162" y="6292023"/>
            <a:ext cx="192011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23">
              <a:lnSpc>
                <a:spcPts val="1100"/>
              </a:lnSpc>
            </a:pPr>
            <a:r>
              <a:rPr lang="en-US" sz="1100" b="1" kern="0" spc="2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DEFENSE COUNTERINTELLIGENCE </a:t>
            </a:r>
            <a:br>
              <a:rPr lang="en-US" sz="1100" b="1" kern="0" spc="2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1" kern="0" spc="2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SECURITY AGENCY</a:t>
            </a:r>
          </a:p>
        </p:txBody>
      </p:sp>
    </p:spTree>
    <p:extLst>
      <p:ext uri="{BB962C8B-B14F-4D97-AF65-F5344CB8AC3E}">
        <p14:creationId xmlns:p14="http://schemas.microsoft.com/office/powerpoint/2010/main" val="127752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hdr="0" dt="0"/>
  <p:txStyles>
    <p:titleStyle>
      <a:lvl1pPr algn="l" defTabSz="914445" rtl="0" eaLnBrk="1" latinLnBrk="0" hangingPunct="1">
        <a:lnSpc>
          <a:spcPct val="90000"/>
        </a:lnSpc>
        <a:spcBef>
          <a:spcPct val="0"/>
        </a:spcBef>
        <a:buNone/>
        <a:defRPr sz="2801" b="1" kern="1200">
          <a:solidFill>
            <a:srgbClr val="022B4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12" indent="-228612" algn="l" defTabSz="91444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35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57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80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504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726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76C6C2-3FAE-486F-92F5-1FEECE9499C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4"/>
            <a:ext cx="9144000" cy="1085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3124"/>
            <a:ext cx="7886700" cy="5053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223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87033E-1393-4CBB-BF87-C285C3CAF98B}"/>
              </a:ext>
            </a:extLst>
          </p:cNvPr>
          <p:cNvCxnSpPr/>
          <p:nvPr userDrawn="1"/>
        </p:nvCxnSpPr>
        <p:spPr>
          <a:xfrm>
            <a:off x="8179055" y="6356354"/>
            <a:ext cx="0" cy="365126"/>
          </a:xfrm>
          <a:prstGeom prst="line">
            <a:avLst/>
          </a:prstGeom>
          <a:ln w="19050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26C770-4F33-47E0-97CD-FA88E8FFCC4F}"/>
              </a:ext>
            </a:extLst>
          </p:cNvPr>
          <p:cNvSpPr txBox="1"/>
          <p:nvPr userDrawn="1"/>
        </p:nvSpPr>
        <p:spPr>
          <a:xfrm>
            <a:off x="6245162" y="6292023"/>
            <a:ext cx="192011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23">
              <a:lnSpc>
                <a:spcPts val="1100"/>
              </a:lnSpc>
            </a:pPr>
            <a:r>
              <a:rPr lang="en-US" sz="1100" b="1" kern="0" spc="2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DEFENSE COUNTERINTELLIGENCE </a:t>
            </a:r>
            <a:br>
              <a:rPr lang="en-US" sz="1100" b="1" kern="0" spc="2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1" kern="0" spc="2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SECURITY AGENCY</a:t>
            </a:r>
          </a:p>
        </p:txBody>
      </p:sp>
    </p:spTree>
    <p:extLst>
      <p:ext uri="{BB962C8B-B14F-4D97-AF65-F5344CB8AC3E}">
        <p14:creationId xmlns:p14="http://schemas.microsoft.com/office/powerpoint/2010/main" val="329682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dt="0"/>
  <p:txStyles>
    <p:titleStyle>
      <a:lvl1pPr algn="l" defTabSz="914445" rtl="0" eaLnBrk="1" latinLnBrk="0" hangingPunct="1">
        <a:lnSpc>
          <a:spcPct val="90000"/>
        </a:lnSpc>
        <a:spcBef>
          <a:spcPct val="0"/>
        </a:spcBef>
        <a:buNone/>
        <a:defRPr sz="2801" b="1" kern="1200">
          <a:solidFill>
            <a:srgbClr val="022B4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12" indent="-228612" algn="l" defTabSz="91444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35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57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80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504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726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76C6C2-3FAE-486F-92F5-1FEECE9499C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24"/>
            <a:ext cx="9144000" cy="10858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17285"/>
            <a:ext cx="7195508" cy="5432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3124"/>
            <a:ext cx="7886700" cy="5053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7/3/2019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457223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DRAFT - DO NOT FURTHER DISSEMINATE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fld id="{B4935736-6DC4-47F4-9AC4-BE352C6182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87033E-1393-4CBB-BF87-C285C3CAF98B}"/>
              </a:ext>
            </a:extLst>
          </p:cNvPr>
          <p:cNvCxnSpPr/>
          <p:nvPr userDrawn="1"/>
        </p:nvCxnSpPr>
        <p:spPr>
          <a:xfrm>
            <a:off x="8179055" y="6356354"/>
            <a:ext cx="0" cy="365126"/>
          </a:xfrm>
          <a:prstGeom prst="line">
            <a:avLst/>
          </a:prstGeom>
          <a:ln w="19050">
            <a:solidFill>
              <a:srgbClr val="02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26C770-4F33-47E0-97CD-FA88E8FFCC4F}"/>
              </a:ext>
            </a:extLst>
          </p:cNvPr>
          <p:cNvSpPr txBox="1"/>
          <p:nvPr userDrawn="1"/>
        </p:nvSpPr>
        <p:spPr>
          <a:xfrm>
            <a:off x="6245162" y="6292023"/>
            <a:ext cx="192011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23">
              <a:lnSpc>
                <a:spcPts val="1100"/>
              </a:lnSpc>
            </a:pPr>
            <a:r>
              <a:rPr lang="en-US" sz="1100" b="1" kern="0" spc="2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DEFENSE COUNTERINTELLIGENCE </a:t>
            </a:r>
            <a:br>
              <a:rPr lang="en-US" sz="1100" b="1" kern="0" spc="2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1" kern="0" spc="20" dirty="0">
                <a:solidFill>
                  <a:srgbClr val="022B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SECURITY AGENCY</a:t>
            </a:r>
          </a:p>
        </p:txBody>
      </p:sp>
    </p:spTree>
    <p:extLst>
      <p:ext uri="{BB962C8B-B14F-4D97-AF65-F5344CB8AC3E}">
        <p14:creationId xmlns:p14="http://schemas.microsoft.com/office/powerpoint/2010/main" val="305288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hf hdr="0" dt="0"/>
  <p:txStyles>
    <p:titleStyle>
      <a:lvl1pPr algn="l" defTabSz="914445" rtl="0" eaLnBrk="1" latinLnBrk="0" hangingPunct="1">
        <a:lnSpc>
          <a:spcPct val="90000"/>
        </a:lnSpc>
        <a:spcBef>
          <a:spcPct val="0"/>
        </a:spcBef>
        <a:buNone/>
        <a:defRPr sz="2801" b="1" kern="1200">
          <a:solidFill>
            <a:srgbClr val="022B4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12" indent="-228612" algn="l" defTabSz="91444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35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57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80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504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726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sa.mil/Industrial-Security/Entity-Vetting-Facility-Clearances-FOCI/" TargetMode="External"/><Relationship Id="rId2" Type="http://schemas.openxmlformats.org/officeDocument/2006/relationships/hyperlink" Target="mailto:dcsa.quantico.dcsa-hq.mbx.foci-operations@mail.mi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D60968-0E24-54B0-2D7C-10D179DA5D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0731" y="5064737"/>
            <a:ext cx="6642539" cy="787437"/>
          </a:xfrm>
        </p:spPr>
        <p:txBody>
          <a:bodyPr/>
          <a:lstStyle/>
          <a:p>
            <a:r>
              <a:rPr lang="en-US" dirty="0"/>
              <a:t>Facility Clearance Process &amp; Potential Pitfalls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68FA-1F42-E83D-125E-42D3CAF653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176" y="6030846"/>
            <a:ext cx="8233649" cy="465691"/>
          </a:xfrm>
        </p:spPr>
        <p:txBody>
          <a:bodyPr/>
          <a:lstStyle/>
          <a:p>
            <a:r>
              <a:rPr lang="en-US" sz="1900" dirty="0"/>
              <a:t>Matthew </a:t>
            </a:r>
            <a:r>
              <a:rPr lang="en-US" sz="1900" dirty="0" err="1"/>
              <a:t>Kitzman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3573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7217" y="138723"/>
            <a:ext cx="7395209" cy="746631"/>
          </a:xfrm>
        </p:spPr>
        <p:txBody>
          <a:bodyPr>
            <a:normAutofit/>
          </a:bodyPr>
          <a:lstStyle/>
          <a:p>
            <a:r>
              <a:rPr lang="en-US" sz="2400" dirty="0"/>
              <a:t>Improvement Focus Areas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7164" y="1064862"/>
            <a:ext cx="811818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/>
            <a:r>
              <a:rPr lang="en-US" sz="2000" dirty="0"/>
              <a:t>Customer Service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Additional Notification to GCAs &amp; Contractors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Additional POC Information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Improvements to Help Desk Functions</a:t>
            </a:r>
          </a:p>
          <a:p>
            <a:pPr marL="80168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Customer Feedback Loop</a:t>
            </a:r>
          </a:p>
          <a:p>
            <a:pPr marL="74453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Review of Website/External Information (seeking feedback)</a:t>
            </a:r>
          </a:p>
          <a:p>
            <a:pPr marL="0" lvl="1"/>
            <a:endParaRPr lang="en-US" sz="2000" dirty="0"/>
          </a:p>
          <a:p>
            <a:pPr marL="0" lvl="1"/>
            <a:r>
              <a:rPr lang="en-US" sz="2000" dirty="0"/>
              <a:t>Transparency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Additional Notification to GCA &amp; Contractors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Identifying Data Points and Methods for Depiction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NI2 Improvements</a:t>
            </a:r>
          </a:p>
          <a:p>
            <a:pPr marL="796925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Requirements Groups</a:t>
            </a:r>
          </a:p>
          <a:p>
            <a:pPr marL="0" lvl="1" defTabSz="114300"/>
            <a:endParaRPr lang="en-US" sz="2000" dirty="0"/>
          </a:p>
          <a:p>
            <a:pPr marL="0" lvl="1" defTabSz="114300"/>
            <a:r>
              <a:rPr lang="en-US" sz="2000" dirty="0"/>
              <a:t>Accountability</a:t>
            </a:r>
          </a:p>
          <a:p>
            <a:pPr marL="796925" lvl="1" indent="-342900" defTabSz="114300">
              <a:buFont typeface="Arial" panose="020B0604020202020204" pitchFamily="34" charset="0"/>
              <a:buChar char="•"/>
            </a:pPr>
            <a:r>
              <a:rPr lang="en-US" sz="2000" dirty="0"/>
              <a:t>Formal KPIs</a:t>
            </a:r>
          </a:p>
          <a:p>
            <a:pPr marL="796925" lvl="1" indent="-342900" defTabSz="114300">
              <a:buFont typeface="Arial" panose="020B0604020202020204" pitchFamily="34" charset="0"/>
              <a:buChar char="•"/>
            </a:pPr>
            <a:r>
              <a:rPr lang="en-US" sz="2000" dirty="0"/>
              <a:t>Production &amp; Quality in DCSA Objectives</a:t>
            </a:r>
          </a:p>
          <a:p>
            <a:pPr marL="796925" lvl="1" indent="-342900" defTabSz="114300">
              <a:buFont typeface="Arial" panose="020B0604020202020204" pitchFamily="34" charset="0"/>
              <a:buChar char="•"/>
            </a:pPr>
            <a:r>
              <a:rPr lang="en-US" sz="2000" dirty="0"/>
              <a:t>Sharing Metrics and Status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35736-6DC4-47F4-9AC4-BE352C6182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4675" y="126557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4687" y="6460682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21193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35736-6DC4-47F4-9AC4-BE352C6182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1"/>
          </p:nvPr>
        </p:nvSpPr>
        <p:spPr>
          <a:xfrm>
            <a:off x="628650" y="1428044"/>
            <a:ext cx="7886700" cy="46984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Questions?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4675" y="126557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4687" y="6460682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59499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questions related to Sponsorship Packages and general FCL Package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DSS.FCB@mail.mil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1-888-282-7682, Option 3</a:t>
            </a:r>
          </a:p>
          <a:p>
            <a:endParaRPr lang="en-US" dirty="0"/>
          </a:p>
          <a:p>
            <a:r>
              <a:rPr lang="en-US" dirty="0"/>
              <a:t>For questions related to FOCI and FOCI Mitigation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hlinkClick r:id="rId2"/>
              </a:rPr>
              <a:t>dcsa.quantico.dcsa-hq.mbx.foci-operations@mail.mil</a:t>
            </a:r>
            <a:endParaRPr lang="en-US" dirty="0"/>
          </a:p>
          <a:p>
            <a:endParaRPr lang="en-US" dirty="0"/>
          </a:p>
          <a:p>
            <a:r>
              <a:rPr lang="en-US" dirty="0"/>
              <a:t>Information on sponsorship and FCLs, including FOCI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hlinkClick r:id="rId3"/>
              </a:rPr>
              <a:t>https://www.dcsa.mil/Industrial-Security/Entity-Vetting-Facility-Clearances-FOCI/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3028950" y="-926"/>
            <a:ext cx="3086100" cy="338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UNCLASSIFIED</a:t>
            </a:r>
            <a:endParaRPr lang="en-US" sz="1100" b="0" dirty="0">
              <a:solidFill>
                <a:prstClr val="black">
                  <a:lumMod val="50000"/>
                  <a:lumOff val="50000"/>
                </a:prst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5197" y="6457112"/>
            <a:ext cx="3086100" cy="365125"/>
          </a:xfrm>
        </p:spPr>
        <p:txBody>
          <a:bodyPr anchor="b"/>
          <a:lstStyle/>
          <a:p>
            <a:r>
              <a:rPr lang="en-US" sz="1100" b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Calibri Light" panose="020F0302020204030204" pitchFamily="34" charset="0"/>
              </a:rPr>
              <a:t>UNCLASSIFIED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87217" y="138723"/>
            <a:ext cx="7395209" cy="627925"/>
          </a:xfrm>
        </p:spPr>
        <p:txBody>
          <a:bodyPr>
            <a:normAutofit/>
          </a:bodyPr>
          <a:lstStyle/>
          <a:p>
            <a:r>
              <a:rPr lang="en-US" sz="2400" dirty="0"/>
              <a:t>Customer Service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1326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36306" y="1395937"/>
            <a:ext cx="6947854" cy="1314588"/>
          </a:xfrm>
        </p:spPr>
        <p:txBody>
          <a:bodyPr>
            <a:noAutofit/>
          </a:bodyPr>
          <a:lstStyle/>
          <a:p>
            <a:r>
              <a:rPr lang="en-US" sz="2800" i="1" dirty="0">
                <a:latin typeface="+mj-lt"/>
                <a:cs typeface="Arial" panose="020B0604020202020204" pitchFamily="34" charset="0"/>
              </a:rPr>
              <a:t>DCSA Facility Clearances &amp; Sponsorships</a:t>
            </a:r>
            <a:endParaRPr lang="en-US" sz="32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87" y="6460682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4675" y="126557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B5181601-E22E-476B-A2E6-9F5539F11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1" y="5345814"/>
            <a:ext cx="5315533" cy="1166287"/>
          </a:xfrm>
        </p:spPr>
        <p:txBody>
          <a:bodyPr anchor="t">
            <a:normAutofit/>
          </a:bodyPr>
          <a:lstStyle/>
          <a:p>
            <a:r>
              <a:rPr lang="en-US" sz="1200" b="0" dirty="0">
                <a:cs typeface="Arial" panose="020B0604020202020204" pitchFamily="34" charset="0"/>
              </a:rPr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331162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35736-6DC4-47F4-9AC4-BE352C6182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91" y="1085181"/>
            <a:ext cx="83132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FCL Process Lifecycle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Key Performance Indicators</a:t>
            </a:r>
          </a:p>
          <a:p>
            <a:pPr lvl="0"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Current and Historical Metrics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Reasons for Rejection/Returns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DCSA Improvement Focus Areas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4675" y="126557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4687" y="6460682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8417434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/>
                <a:ea typeface="Calibri Light" panose="020F0302020204030204" pitchFamily="34" charset="0"/>
                <a:cs typeface="Calibri" panose="020F0502020204030204" pitchFamily="34" charset="0"/>
              </a:rPr>
              <a:t>UNCLASSIFIED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35736-6DC4-47F4-9AC4-BE352C6182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 anchor="t">
            <a:normAutofit/>
          </a:bodyPr>
          <a:lstStyle/>
          <a:p>
            <a:r>
              <a:rPr lang="en-US" sz="1100" b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UNCLASSIFIED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1140224" y="1898609"/>
          <a:ext cx="6139808" cy="409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07812" y="1491219"/>
            <a:ext cx="2760133" cy="1011059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526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Continuous Monitoring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Contractor submitted changes or information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 news and reporting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Automated data feeds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QA performed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1310" y="3427120"/>
            <a:ext cx="2681068" cy="854954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Analysis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84163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 risk indicators for business </a:t>
            </a:r>
          </a:p>
          <a:p>
            <a:pPr marL="346075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vulnerabilities &amp; contractor conduct</a:t>
            </a:r>
          </a:p>
          <a:p>
            <a:pPr marL="173038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Assess risk indicators for threats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3184" y="5389322"/>
            <a:ext cx="3030471" cy="745511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604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60475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7A378">
                    <a:lumMod val="75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Determine Mitigation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5143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 relevant assessments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Develop Risk Mitigation Strategy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601" y="3324724"/>
            <a:ext cx="2211278" cy="1059747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Oversight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Conduct field/HQ oversight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&amp; security reviews 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Provide continuous engagement,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support &amp; outreach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27470" y="3073719"/>
            <a:ext cx="1721555" cy="1721555"/>
          </a:xfrm>
          <a:prstGeom prst="ellipse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5247" y="3238168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Stages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77AA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 &amp; Triage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77AA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Analysis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77AA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Determine Mitigation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77AA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Implement Mitigation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77AA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Oversight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277AA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5238" y="1692562"/>
            <a:ext cx="3528762" cy="1059747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 &amp; Triage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 sponsorship for legitimate need to access classified</a:t>
            </a:r>
          </a:p>
          <a:p>
            <a:pPr marL="284163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Review contractor submitted package for completeness</a:t>
            </a:r>
          </a:p>
          <a:p>
            <a:pPr marL="288925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8925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Initial identification of risk indicators w/referrals</a:t>
            </a:r>
          </a:p>
          <a:p>
            <a:pPr marL="569913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Initiate key management clearances necessary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395" y="4554443"/>
            <a:ext cx="23740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Entity Eligibility Determination (Adjudicate)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54473" y="4941643"/>
            <a:ext cx="307923" cy="1931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5260" y="5411768"/>
            <a:ext cx="2842210" cy="1160092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BB94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Implement Mitigation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Execute interim measures, if necessary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Negotiate terms with contractor, as required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Execute governance and operational mitigations</a:t>
            </a:r>
          </a:p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Ensure entity eligibility requirements are met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01208" y="992811"/>
            <a:ext cx="237407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Government Contracting Activity or Cleared Contractor Sponsors</a:t>
            </a: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4588247" y="1423698"/>
            <a:ext cx="0" cy="5714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itle 6"/>
          <p:cNvSpPr>
            <a:spLocks noGrp="1"/>
          </p:cNvSpPr>
          <p:nvPr>
            <p:ph type="title"/>
          </p:nvPr>
        </p:nvSpPr>
        <p:spPr>
          <a:xfrm>
            <a:off x="509047" y="219614"/>
            <a:ext cx="8634952" cy="554472"/>
          </a:xfrm>
        </p:spPr>
        <p:txBody>
          <a:bodyPr>
            <a:noAutofit/>
          </a:bodyPr>
          <a:lstStyle/>
          <a:p>
            <a:r>
              <a:rPr lang="en-US" sz="2400" dirty="0"/>
              <a:t>DCSA Facility Clearance Lifecycle</a:t>
            </a:r>
          </a:p>
        </p:txBody>
      </p:sp>
    </p:spTree>
    <p:extLst>
      <p:ext uri="{BB962C8B-B14F-4D97-AF65-F5344CB8AC3E}">
        <p14:creationId xmlns:p14="http://schemas.microsoft.com/office/powerpoint/2010/main" val="28954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National Industrial Security Program Requirements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-172354" y="1094323"/>
            <a:ext cx="4481105" cy="50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73152" indent="-16459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Eligibility Requirements 32 CFR §117.9(c)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236100" y="1428696"/>
            <a:ext cx="4481105" cy="52305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400" b="1" dirty="0">
                <a:solidFill>
                  <a:srgbClr val="257AAC"/>
                </a:solidFill>
              </a:rPr>
              <a:t>Legitimate need to access classified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400" b="1" dirty="0">
                <a:solidFill>
                  <a:srgbClr val="C00000"/>
                </a:solidFill>
              </a:rPr>
              <a:t>Access consistent with U.S. national security interests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400" b="1" dirty="0">
                <a:solidFill>
                  <a:srgbClr val="257AAC"/>
                </a:solidFill>
              </a:rPr>
              <a:t>Organized &amp; existing in the United States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400" b="1" dirty="0">
                <a:solidFill>
                  <a:srgbClr val="257AAC"/>
                </a:solidFill>
              </a:rPr>
              <a:t>Located in the United States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400" b="1" dirty="0">
                <a:solidFill>
                  <a:srgbClr val="C00000"/>
                </a:solidFill>
              </a:rPr>
              <a:t>Record of integrity &amp; lawful conduct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400" b="1" dirty="0">
                <a:solidFill>
                  <a:srgbClr val="C00000"/>
                </a:solidFill>
              </a:rPr>
              <a:t>Eligible Key Management Personnel (KMP)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400" b="1" dirty="0">
                <a:solidFill>
                  <a:srgbClr val="C00000"/>
                </a:solidFill>
              </a:rPr>
              <a:t>Maintain sufficient KMP for security requirements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400" b="1" dirty="0">
                <a:solidFill>
                  <a:srgbClr val="257AAC"/>
                </a:solidFill>
              </a:rPr>
              <a:t>KMP/business not excluded from federal contracts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400" b="1" dirty="0">
                <a:solidFill>
                  <a:srgbClr val="C00000"/>
                </a:solidFill>
              </a:rPr>
              <a:t>Not under FOCI to a degree inconsistent with national interest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400" b="1" dirty="0">
                <a:solidFill>
                  <a:srgbClr val="C00000"/>
                </a:solidFill>
              </a:rPr>
              <a:t>Not pose an unacceptable risk to national security interests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400" b="1" dirty="0">
                <a:solidFill>
                  <a:srgbClr val="C00000"/>
                </a:solidFill>
              </a:rPr>
              <a:t>Meet any other requirements governing access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endParaRPr lang="en-US" sz="1400" b="1" dirty="0">
              <a:solidFill>
                <a:srgbClr val="0081B5"/>
              </a:solidFill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81B5"/>
                </a:solidFill>
              </a:rPr>
              <a:t>Reviewed during Sponsorship Process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C00000"/>
                </a:solidFill>
              </a:rPr>
              <a:t>Reviewed During Review &amp; Triage Process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603893" y="1597243"/>
            <a:ext cx="4230177" cy="44876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Record of espionage against U.S. targets</a:t>
            </a:r>
          </a:p>
          <a:p>
            <a:pPr marL="342900" indent="-342900">
              <a:buAutoNum type="arabicPeriod"/>
            </a:pPr>
            <a:r>
              <a:rPr lang="en-US" sz="1600" dirty="0"/>
              <a:t>Record of enforcement actions against the entity for unauthorized tech transfer</a:t>
            </a:r>
          </a:p>
          <a:p>
            <a:pPr marL="342900" indent="-342900">
              <a:buAutoNum type="arabicPeriod"/>
            </a:pPr>
            <a:r>
              <a:rPr lang="en-US" sz="1600" dirty="0"/>
              <a:t>Record of compliance with pertinent U.S. laws, regulations, and contracts</a:t>
            </a:r>
          </a:p>
          <a:p>
            <a:pPr marL="342900" indent="-342900">
              <a:buAutoNum type="arabicPeriod"/>
            </a:pPr>
            <a:r>
              <a:rPr lang="en-US" sz="1600" dirty="0"/>
              <a:t>Type and sensitivity of classified information</a:t>
            </a:r>
          </a:p>
          <a:p>
            <a:pPr marL="342900" indent="-342900">
              <a:buAutoNum type="arabicPeriod"/>
            </a:pPr>
            <a:r>
              <a:rPr lang="en-US" sz="1600" dirty="0"/>
              <a:t>Source, nature, and extent of FOCI</a:t>
            </a:r>
          </a:p>
          <a:p>
            <a:pPr marL="342900" indent="-342900">
              <a:buAutoNum type="arabicPeriod"/>
            </a:pPr>
            <a:r>
              <a:rPr lang="en-US" sz="1600" dirty="0"/>
              <a:t>Nature of relevant bilateral or multilateral security and information agreements</a:t>
            </a:r>
          </a:p>
          <a:p>
            <a:pPr marL="342900" indent="-342900">
              <a:buAutoNum type="arabicPeriod"/>
            </a:pPr>
            <a:r>
              <a:rPr lang="en-US" sz="1600" dirty="0"/>
              <a:t>Foreign government ownership or control</a:t>
            </a:r>
          </a:p>
          <a:p>
            <a:pPr marL="342900" indent="-342900">
              <a:buAutoNum type="arabicPeriod"/>
            </a:pPr>
            <a:r>
              <a:rPr lang="en-US" sz="1600" dirty="0"/>
              <a:t>Any other factor that indicates/demonstrates capability of a foreign interest to control or influence operations or management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603893" y="1091319"/>
            <a:ext cx="4230177" cy="3403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56032" algn="l" defTabSz="4572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FOCI Factors 32 CFR §117.11(b)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4675" y="126557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4687" y="6460682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54250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FCL Process Key Performance Indicators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35736-6DC4-47F4-9AC4-BE352C6182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91" y="1085181"/>
            <a:ext cx="8313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KPI: Inventory (in process work)</a:t>
            </a:r>
          </a:p>
          <a:p>
            <a:pPr lvl="1"/>
            <a:r>
              <a:rPr lang="en-US" sz="2400" dirty="0"/>
              <a:t> Initial/Upgrade: ≤ 450 active cases (from company submits FCL Package the 1</a:t>
            </a:r>
            <a:r>
              <a:rPr lang="en-US" sz="2400" baseline="30000" dirty="0"/>
              <a:t>st</a:t>
            </a:r>
            <a:r>
              <a:rPr lang="en-US" sz="2400" dirty="0"/>
              <a:t> time until Interim/Final FCL issued whichever is 1</a:t>
            </a:r>
            <a:r>
              <a:rPr lang="en-US" sz="2400" baseline="30000" dirty="0"/>
              <a:t>st</a:t>
            </a:r>
            <a:r>
              <a:rPr lang="en-US" sz="2400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 Changed Condition: ≤ 150 active cases (cases referred to HQ)</a:t>
            </a:r>
          </a:p>
          <a:p>
            <a:endParaRPr lang="en-US" sz="2400" dirty="0"/>
          </a:p>
          <a:p>
            <a:r>
              <a:rPr lang="en-US" sz="2400" dirty="0"/>
              <a:t>KPI: Timelines (completed work)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 Initial/Upgrade: Sponsorship – 15 days; Tier 1 – 60 days; Tier 2 – 90 days; Tier 3 – 180 days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 Changed Condition: Referral – 30 days; Tier 1 – 30 days; Tier 2 – 60 days; Tier 3 – 150 days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14675" y="126557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4687" y="6460682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7974749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7217" y="138723"/>
            <a:ext cx="7395209" cy="746631"/>
          </a:xfrm>
        </p:spPr>
        <p:txBody>
          <a:bodyPr>
            <a:normAutofit/>
          </a:bodyPr>
          <a:lstStyle/>
          <a:p>
            <a:r>
              <a:rPr lang="en-US" sz="2400" dirty="0"/>
              <a:t>Initial/Upgrade FCL KPI Comparison (Inventory)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84925"/>
              </p:ext>
            </p:extLst>
          </p:nvPr>
        </p:nvGraphicFramePr>
        <p:xfrm>
          <a:off x="323275" y="1496293"/>
          <a:ext cx="8423561" cy="405476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913979">
                  <a:extLst>
                    <a:ext uri="{9D8B030D-6E8A-4147-A177-3AD203B41FA5}">
                      <a16:colId xmlns:a16="http://schemas.microsoft.com/office/drawing/2014/main" val="3647624406"/>
                    </a:ext>
                  </a:extLst>
                </a:gridCol>
                <a:gridCol w="1636604">
                  <a:extLst>
                    <a:ext uri="{9D8B030D-6E8A-4147-A177-3AD203B41FA5}">
                      <a16:colId xmlns:a16="http://schemas.microsoft.com/office/drawing/2014/main" val="3248890383"/>
                    </a:ext>
                  </a:extLst>
                </a:gridCol>
                <a:gridCol w="973370">
                  <a:extLst>
                    <a:ext uri="{9D8B030D-6E8A-4147-A177-3AD203B41FA5}">
                      <a16:colId xmlns:a16="http://schemas.microsoft.com/office/drawing/2014/main" val="282715237"/>
                    </a:ext>
                  </a:extLst>
                </a:gridCol>
                <a:gridCol w="1095165">
                  <a:extLst>
                    <a:ext uri="{9D8B030D-6E8A-4147-A177-3AD203B41FA5}">
                      <a16:colId xmlns:a16="http://schemas.microsoft.com/office/drawing/2014/main" val="1848733734"/>
                    </a:ext>
                  </a:extLst>
                </a:gridCol>
                <a:gridCol w="982578">
                  <a:extLst>
                    <a:ext uri="{9D8B030D-6E8A-4147-A177-3AD203B41FA5}">
                      <a16:colId xmlns:a16="http://schemas.microsoft.com/office/drawing/2014/main" val="3623779348"/>
                    </a:ext>
                  </a:extLst>
                </a:gridCol>
                <a:gridCol w="1821865">
                  <a:extLst>
                    <a:ext uri="{9D8B030D-6E8A-4147-A177-3AD203B41FA5}">
                      <a16:colId xmlns:a16="http://schemas.microsoft.com/office/drawing/2014/main" val="704578993"/>
                    </a:ext>
                  </a:extLst>
                </a:gridCol>
              </a:tblGrid>
              <a:tr h="67579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Key Performance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Indicator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Historic 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(Apr. ‘18)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Pre-COVID (Apr. ‘20)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Now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(May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’23)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Delta +/-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(Historical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/ Now)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504363"/>
                  </a:ext>
                </a:extLst>
              </a:tr>
              <a:tr h="6757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 Inventory (cases)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≤ 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762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424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- 338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5981762"/>
                  </a:ext>
                </a:extLst>
              </a:tr>
              <a:tr h="6757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180+ Day Inventory (cases)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≈ 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416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153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- 263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002419"/>
                  </a:ext>
                </a:extLst>
              </a:tr>
              <a:tr h="6757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Inventory Day Average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≈ 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≈ 262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≈ 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- 52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703411"/>
                  </a:ext>
                </a:extLst>
              </a:tr>
              <a:tr h="6757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 Inventory Day Median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≈ 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≈ 200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≈ 158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119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- 81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3660108"/>
                  </a:ext>
                </a:extLst>
              </a:tr>
              <a:tr h="67579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FCL Timeline (complete)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≈ 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≈ 156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≈ 147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≈ 155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835952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35736-6DC4-47F4-9AC4-BE352C6182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4675" y="126557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4687" y="6460682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57757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12812" y="6551371"/>
            <a:ext cx="3086100" cy="365125"/>
          </a:xfrm>
        </p:spPr>
        <p:txBody>
          <a:bodyPr/>
          <a:lstStyle/>
          <a:p>
            <a:r>
              <a:rPr lang="en-US" b="0" dirty="0"/>
              <a:t>UNCLASSIFIED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5736-6DC4-47F4-9AC4-BE352C6182E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028950" y="-925"/>
            <a:ext cx="3086100" cy="270892"/>
          </a:xfrm>
        </p:spPr>
        <p:txBody>
          <a:bodyPr/>
          <a:lstStyle/>
          <a:p>
            <a:r>
              <a:rPr lang="en-US" b="0" dirty="0"/>
              <a:t>UNCLASSIFIED</a:t>
            </a:r>
          </a:p>
        </p:txBody>
      </p:sp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685051" y="156329"/>
            <a:ext cx="7541623" cy="5580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Initial/Upgrade FCL Package Inventory (as of 5/31/23)</a:t>
            </a:r>
            <a:endParaRPr lang="en-US" dirty="0"/>
          </a:p>
        </p:txBody>
      </p:sp>
      <p:graphicFrame>
        <p:nvGraphicFramePr>
          <p:cNvPr id="51" name="Chart 50"/>
          <p:cNvGraphicFramePr>
            <a:graphicFrameLocks/>
          </p:cNvGraphicFramePr>
          <p:nvPr/>
        </p:nvGraphicFramePr>
        <p:xfrm>
          <a:off x="252443" y="871643"/>
          <a:ext cx="8630300" cy="532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8447174" y="3992049"/>
            <a:ext cx="702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rgbClr val="333333"/>
                </a:solidFill>
                <a:latin typeface="Calibri Light"/>
              </a:rPr>
              <a:t>37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- Pending PCL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444728" y="4715060"/>
            <a:ext cx="5597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333333"/>
                </a:solidFill>
                <a:latin typeface="Calibri Light"/>
              </a:rPr>
              <a:t>18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- Field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447174" y="4993433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333333"/>
                </a:solidFill>
                <a:latin typeface="Calibri Light"/>
              </a:rPr>
              <a:t>13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- Industry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44728" y="2862623"/>
            <a:ext cx="4972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333333"/>
                </a:solidFill>
                <a:latin typeface="Calibri Light"/>
              </a:rPr>
              <a:t>85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- HQ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68248" y="3727089"/>
            <a:ext cx="47844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0" dirty="0">
                <a:solidFill>
                  <a:srgbClr val="FF0000"/>
                </a:solidFill>
                <a:latin typeface="Calibri Light"/>
              </a:rPr>
              <a:t>-3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79433" y="4104533"/>
            <a:ext cx="49885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0" dirty="0">
                <a:solidFill>
                  <a:srgbClr val="008A3E"/>
                </a:solidFill>
                <a:latin typeface="Calibri Light"/>
              </a:rPr>
              <a:t>+6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34978" y="4572345"/>
            <a:ext cx="47844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FF0000"/>
                </a:solidFill>
                <a:latin typeface="Calibri Light"/>
              </a:rPr>
              <a:t>-6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21172" y="3880151"/>
            <a:ext cx="47844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0" dirty="0">
                <a:solidFill>
                  <a:srgbClr val="FF0000"/>
                </a:solidFill>
                <a:latin typeface="Calibri Light"/>
              </a:rPr>
              <a:t>-28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25981" y="3497039"/>
            <a:ext cx="47844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0" dirty="0">
                <a:solidFill>
                  <a:srgbClr val="008A3E"/>
                </a:solidFill>
                <a:latin typeface="Calibri Light"/>
              </a:rPr>
              <a:t>+10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68248" y="3589300"/>
            <a:ext cx="47844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333333"/>
                </a:solidFill>
                <a:latin typeface="Calibri Light"/>
              </a:rPr>
              <a:t>68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21172" y="3712483"/>
            <a:ext cx="47844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0" dirty="0">
                <a:solidFill>
                  <a:srgbClr val="333333"/>
                </a:solidFill>
                <a:latin typeface="Calibri Light"/>
              </a:rPr>
              <a:t>85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35715" y="3341616"/>
            <a:ext cx="47844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333333"/>
                </a:solidFill>
                <a:latin typeface="Calibri Light"/>
              </a:rPr>
              <a:t>68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79433" y="3947279"/>
            <a:ext cx="49885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333333"/>
                </a:solidFill>
                <a:latin typeface="Calibri Light"/>
              </a:rPr>
              <a:t>41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34979" y="4436725"/>
            <a:ext cx="47844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333333"/>
                </a:solidFill>
                <a:latin typeface="Calibri Light"/>
              </a:rPr>
              <a:t>30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77785" y="2001147"/>
            <a:ext cx="47844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noProof="0" dirty="0">
                <a:solidFill>
                  <a:srgbClr val="FF0000"/>
                </a:solidFill>
                <a:latin typeface="Calibri Light"/>
              </a:rPr>
              <a:t>-6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77785" y="1876766"/>
            <a:ext cx="47844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153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712721" y="2456301"/>
            <a:ext cx="881973" cy="444991"/>
            <a:chOff x="1982036" y="3910139"/>
            <a:chExt cx="1485318" cy="444950"/>
          </a:xfrm>
        </p:grpSpPr>
        <p:sp>
          <p:nvSpPr>
            <p:cNvPr id="24" name="Rectangle 23"/>
            <p:cNvSpPr/>
            <p:nvPr/>
          </p:nvSpPr>
          <p:spPr>
            <a:xfrm>
              <a:off x="2043919" y="3910139"/>
              <a:ext cx="1361546" cy="4449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6BB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" name="TextBox 56"/>
            <p:cNvSpPr txBox="1"/>
            <p:nvPr/>
          </p:nvSpPr>
          <p:spPr>
            <a:xfrm>
              <a:off x="1982036" y="3911747"/>
              <a:ext cx="1485318" cy="430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B3C3F"/>
                  </a:solidFill>
                  <a:effectLst/>
                  <a:uLnTx/>
                  <a:uFillTx/>
                  <a:latin typeface="Calibri Light"/>
                  <a:ea typeface="+mn-ea"/>
                  <a:cs typeface="Calibri Light" panose="020F0302020204030204" pitchFamily="34" charset="0"/>
                </a:rPr>
                <a:t>Average Days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3B3C3F"/>
                  </a:solidFill>
                  <a:latin typeface="Calibri Light"/>
                  <a:cs typeface="Calibri Light" panose="020F0302020204030204" pitchFamily="34" charset="0"/>
                </a:rPr>
                <a:t>210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B3C3F"/>
                </a:solidFill>
                <a:effectLst/>
                <a:uLnTx/>
                <a:uFillTx/>
                <a:latin typeface="Calibri Light"/>
                <a:ea typeface="+mn-ea"/>
                <a:cs typeface="Calibri Light" panose="020F03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76418" y="2456301"/>
            <a:ext cx="856325" cy="444991"/>
            <a:chOff x="2003634" y="3910139"/>
            <a:chExt cx="1442124" cy="444950"/>
          </a:xfrm>
        </p:grpSpPr>
        <p:sp>
          <p:nvSpPr>
            <p:cNvPr id="28" name="Rectangle 27"/>
            <p:cNvSpPr/>
            <p:nvPr/>
          </p:nvSpPr>
          <p:spPr>
            <a:xfrm>
              <a:off x="2043919" y="3910139"/>
              <a:ext cx="1361546" cy="4449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6BB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9" name="TextBox 56"/>
            <p:cNvSpPr txBox="1"/>
            <p:nvPr/>
          </p:nvSpPr>
          <p:spPr>
            <a:xfrm>
              <a:off x="2003634" y="3911747"/>
              <a:ext cx="1442124" cy="430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3B3C3F"/>
                  </a:solidFill>
                  <a:effectLst/>
                  <a:uLnTx/>
                  <a:uFillTx/>
                  <a:latin typeface="Calibri Light"/>
                  <a:ea typeface="+mn-ea"/>
                  <a:cs typeface="Calibri Light" panose="020F0302020204030204" pitchFamily="34" charset="0"/>
                </a:rPr>
                <a:t>Median Days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B3C3F"/>
                  </a:solidFill>
                  <a:effectLst/>
                  <a:uLnTx/>
                  <a:uFillTx/>
                  <a:latin typeface="Calibri Light"/>
                  <a:ea typeface="+mn-ea"/>
                  <a:cs typeface="Calibri Light" panose="020F0302020204030204" pitchFamily="34" charset="0"/>
                </a:rPr>
                <a:t>119</a:t>
              </a:r>
            </a:p>
          </p:txBody>
        </p:sp>
      </p:grpSp>
      <p:sp>
        <p:nvSpPr>
          <p:cNvPr id="30" name="TextBox 95"/>
          <p:cNvSpPr txBox="1"/>
          <p:nvPr/>
        </p:nvSpPr>
        <p:spPr>
          <a:xfrm>
            <a:off x="4125981" y="2654846"/>
            <a:ext cx="478462" cy="215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FF0000"/>
                </a:solidFill>
                <a:latin typeface="Calibri Light"/>
              </a:rPr>
              <a:t>-6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31" name="TextBox 95"/>
          <p:cNvSpPr txBox="1"/>
          <p:nvPr/>
        </p:nvSpPr>
        <p:spPr>
          <a:xfrm>
            <a:off x="5083900" y="2644227"/>
            <a:ext cx="478462" cy="2154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FF0000"/>
                </a:solidFill>
                <a:latin typeface="Calibri Light"/>
              </a:rPr>
              <a:t>-6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552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7217" y="138723"/>
            <a:ext cx="7395209" cy="746631"/>
          </a:xfrm>
        </p:spPr>
        <p:txBody>
          <a:bodyPr>
            <a:normAutofit/>
          </a:bodyPr>
          <a:lstStyle/>
          <a:p>
            <a:r>
              <a:rPr lang="en-US" sz="2400" dirty="0"/>
              <a:t>Reasons for Rejection &amp; Return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7164" y="1064862"/>
            <a:ext cx="81181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Sponsorship Packages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/>
              <a:t>Missing GCA Authorization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/>
              <a:t>Insufficient Legitimate Need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/>
              <a:t>Inaccurate/Mismatched Information</a:t>
            </a:r>
          </a:p>
          <a:p>
            <a:endParaRPr lang="en-US" dirty="0"/>
          </a:p>
          <a:p>
            <a:r>
              <a:rPr lang="en-US" dirty="0"/>
              <a:t>FCL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/>
              <a:t>Missing Ownership Information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/>
              <a:t>Missing Control Information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/>
              <a:t>Insufficient Supporting Documents (SF-328)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/>
              <a:t>Incomplete Organizational Chart (i.e., ownership/control chart)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dirty="0"/>
              <a:t>Incomplete/Inaccurate KMP List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35736-6DC4-47F4-9AC4-BE352C6182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4675" y="126557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4687" y="6460682"/>
            <a:ext cx="2409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03597980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Section Heading">
  <a:themeElements>
    <a:clrScheme name="DCSA">
      <a:dk1>
        <a:sysClr val="windowText" lastClr="000000"/>
      </a:dk1>
      <a:lt1>
        <a:sysClr val="window" lastClr="FFFFFF"/>
      </a:lt1>
      <a:dk2>
        <a:srgbClr val="001F3B"/>
      </a:dk2>
      <a:lt2>
        <a:srgbClr val="E7E6E6"/>
      </a:lt2>
      <a:accent1>
        <a:srgbClr val="277AAC"/>
      </a:accent1>
      <a:accent2>
        <a:srgbClr val="F5D01D"/>
      </a:accent2>
      <a:accent3>
        <a:srgbClr val="658D96"/>
      </a:accent3>
      <a:accent4>
        <a:srgbClr val="045264"/>
      </a:accent4>
      <a:accent5>
        <a:srgbClr val="77A378"/>
      </a:accent5>
      <a:accent6>
        <a:srgbClr val="D09A1F"/>
      </a:accent6>
      <a:hlink>
        <a:srgbClr val="0563C1"/>
      </a:hlink>
      <a:folHlink>
        <a:srgbClr val="954F72"/>
      </a:folHlink>
    </a:clrScheme>
    <a:fontScheme name="DCSA Word Docume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SA_PPT Template 4x3_Classification_111219" id="{DF215C14-535F-482B-A804-96F45F26A173}" vid="{85CD3EB6-170F-48D4-83F3-6D2981F9B29A}"/>
    </a:ext>
  </a:extLst>
</a:theme>
</file>

<file path=ppt/theme/theme2.xml><?xml version="1.0" encoding="utf-8"?>
<a:theme xmlns:a="http://schemas.openxmlformats.org/drawingml/2006/main" name="Body Slides">
  <a:themeElements>
    <a:clrScheme name="DCSA">
      <a:dk1>
        <a:sysClr val="windowText" lastClr="000000"/>
      </a:dk1>
      <a:lt1>
        <a:sysClr val="window" lastClr="FFFFFF"/>
      </a:lt1>
      <a:dk2>
        <a:srgbClr val="001F3B"/>
      </a:dk2>
      <a:lt2>
        <a:srgbClr val="E7E6E6"/>
      </a:lt2>
      <a:accent1>
        <a:srgbClr val="277AAC"/>
      </a:accent1>
      <a:accent2>
        <a:srgbClr val="F5D01D"/>
      </a:accent2>
      <a:accent3>
        <a:srgbClr val="658D96"/>
      </a:accent3>
      <a:accent4>
        <a:srgbClr val="045264"/>
      </a:accent4>
      <a:accent5>
        <a:srgbClr val="77A378"/>
      </a:accent5>
      <a:accent6>
        <a:srgbClr val="D09A1F"/>
      </a:accent6>
      <a:hlink>
        <a:srgbClr val="0563C1"/>
      </a:hlink>
      <a:folHlink>
        <a:srgbClr val="954F72"/>
      </a:folHlink>
    </a:clrScheme>
    <a:fontScheme name="DCSA Word Docume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SA_PPT Template 4x3_Classification_111219" id="{DF215C14-535F-482B-A804-96F45F26A173}" vid="{9A839938-9BF1-41C0-9EA8-92429EF36E96}"/>
    </a:ext>
  </a:extLst>
</a:theme>
</file>

<file path=ppt/theme/theme3.xml><?xml version="1.0" encoding="utf-8"?>
<a:theme xmlns:a="http://schemas.openxmlformats.org/drawingml/2006/main" name="Body Slides-No Footer">
  <a:themeElements>
    <a:clrScheme name="DCSA">
      <a:dk1>
        <a:sysClr val="windowText" lastClr="000000"/>
      </a:dk1>
      <a:lt1>
        <a:sysClr val="window" lastClr="FFFFFF"/>
      </a:lt1>
      <a:dk2>
        <a:srgbClr val="001F3B"/>
      </a:dk2>
      <a:lt2>
        <a:srgbClr val="E7E6E6"/>
      </a:lt2>
      <a:accent1>
        <a:srgbClr val="277AAC"/>
      </a:accent1>
      <a:accent2>
        <a:srgbClr val="F5D01D"/>
      </a:accent2>
      <a:accent3>
        <a:srgbClr val="658D96"/>
      </a:accent3>
      <a:accent4>
        <a:srgbClr val="045264"/>
      </a:accent4>
      <a:accent5>
        <a:srgbClr val="77A378"/>
      </a:accent5>
      <a:accent6>
        <a:srgbClr val="D09A1F"/>
      </a:accent6>
      <a:hlink>
        <a:srgbClr val="0563C1"/>
      </a:hlink>
      <a:folHlink>
        <a:srgbClr val="954F72"/>
      </a:folHlink>
    </a:clrScheme>
    <a:fontScheme name="DCSA Word Docume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SA_PPT Template 4x3_Classification_111219" id="{DF215C14-535F-482B-A804-96F45F26A173}" vid="{67E3FD70-3048-4ACA-ABEB-24AC855A4996}"/>
    </a:ext>
  </a:extLst>
</a:theme>
</file>

<file path=ppt/theme/theme4.xml><?xml version="1.0" encoding="utf-8"?>
<a:theme xmlns:a="http://schemas.openxmlformats.org/drawingml/2006/main" name="4_Body Slides">
  <a:themeElements>
    <a:clrScheme name="DCSA">
      <a:dk1>
        <a:sysClr val="windowText" lastClr="000000"/>
      </a:dk1>
      <a:lt1>
        <a:sysClr val="window" lastClr="FFFFFF"/>
      </a:lt1>
      <a:dk2>
        <a:srgbClr val="001F3B"/>
      </a:dk2>
      <a:lt2>
        <a:srgbClr val="E7E6E6"/>
      </a:lt2>
      <a:accent1>
        <a:srgbClr val="277AAC"/>
      </a:accent1>
      <a:accent2>
        <a:srgbClr val="F5D01D"/>
      </a:accent2>
      <a:accent3>
        <a:srgbClr val="658D96"/>
      </a:accent3>
      <a:accent4>
        <a:srgbClr val="045264"/>
      </a:accent4>
      <a:accent5>
        <a:srgbClr val="77A378"/>
      </a:accent5>
      <a:accent6>
        <a:srgbClr val="D09A1F"/>
      </a:accent6>
      <a:hlink>
        <a:srgbClr val="0563C1"/>
      </a:hlink>
      <a:folHlink>
        <a:srgbClr val="954F72"/>
      </a:folHlink>
    </a:clrScheme>
    <a:fontScheme name="DCSA Word Docume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SA_PPT Template 4x3_Classification_111219" id="{DF215C14-535F-482B-A804-96F45F26A173}" vid="{9A839938-9BF1-41C0-9EA8-92429EF36E96}"/>
    </a:ext>
  </a:extLst>
</a:theme>
</file>

<file path=ppt/theme/theme5.xml><?xml version="1.0" encoding="utf-8"?>
<a:theme xmlns:a="http://schemas.openxmlformats.org/drawingml/2006/main" name="1_Body Slides">
  <a:themeElements>
    <a:clrScheme name="DCSA">
      <a:dk1>
        <a:sysClr val="windowText" lastClr="000000"/>
      </a:dk1>
      <a:lt1>
        <a:sysClr val="window" lastClr="FFFFFF"/>
      </a:lt1>
      <a:dk2>
        <a:srgbClr val="001F3B"/>
      </a:dk2>
      <a:lt2>
        <a:srgbClr val="E7E6E6"/>
      </a:lt2>
      <a:accent1>
        <a:srgbClr val="277AAC"/>
      </a:accent1>
      <a:accent2>
        <a:srgbClr val="F5D01D"/>
      </a:accent2>
      <a:accent3>
        <a:srgbClr val="658D96"/>
      </a:accent3>
      <a:accent4>
        <a:srgbClr val="045264"/>
      </a:accent4>
      <a:accent5>
        <a:srgbClr val="77A378"/>
      </a:accent5>
      <a:accent6>
        <a:srgbClr val="D09A1F"/>
      </a:accent6>
      <a:hlink>
        <a:srgbClr val="0563C1"/>
      </a:hlink>
      <a:folHlink>
        <a:srgbClr val="954F72"/>
      </a:folHlink>
    </a:clrScheme>
    <a:fontScheme name="DCSA Word Docume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SA_PPT Template 4x3_Classification_111219" id="{DF215C14-535F-482B-A804-96F45F26A173}" vid="{9A839938-9BF1-41C0-9EA8-92429EF36E96}"/>
    </a:ext>
  </a:extLst>
</a:theme>
</file>

<file path=ppt/theme/theme6.xml><?xml version="1.0" encoding="utf-8"?>
<a:theme xmlns:a="http://schemas.openxmlformats.org/drawingml/2006/main" name="2_Body Slides">
  <a:themeElements>
    <a:clrScheme name="DCSA">
      <a:dk1>
        <a:sysClr val="windowText" lastClr="000000"/>
      </a:dk1>
      <a:lt1>
        <a:sysClr val="window" lastClr="FFFFFF"/>
      </a:lt1>
      <a:dk2>
        <a:srgbClr val="001F3B"/>
      </a:dk2>
      <a:lt2>
        <a:srgbClr val="E7E6E6"/>
      </a:lt2>
      <a:accent1>
        <a:srgbClr val="277AAC"/>
      </a:accent1>
      <a:accent2>
        <a:srgbClr val="F5D01D"/>
      </a:accent2>
      <a:accent3>
        <a:srgbClr val="658D96"/>
      </a:accent3>
      <a:accent4>
        <a:srgbClr val="045264"/>
      </a:accent4>
      <a:accent5>
        <a:srgbClr val="77A378"/>
      </a:accent5>
      <a:accent6>
        <a:srgbClr val="D09A1F"/>
      </a:accent6>
      <a:hlink>
        <a:srgbClr val="0563C1"/>
      </a:hlink>
      <a:folHlink>
        <a:srgbClr val="954F72"/>
      </a:folHlink>
    </a:clrScheme>
    <a:fontScheme name="DCSA Word Docume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SA_PPT Template 4x3_Classification_111219" id="{DF215C14-535F-482B-A804-96F45F26A173}" vid="{9A839938-9BF1-41C0-9EA8-92429EF36E9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bcd974-8e54-428b-8871-6856eb0091e8">
      <UserInfo>
        <DisplayName>Minard, Keith Eugene CIV DCSA CTP (USA)</DisplayName>
        <AccountId>32</AccountId>
        <AccountType/>
      </UserInfo>
      <UserInfo>
        <DisplayName>Moore, Dianne T CIV DCSA DCSA ISIA (USA)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A4F3D0D5400743A37E84031E8D3585" ma:contentTypeVersion="4" ma:contentTypeDescription="Create a new document." ma:contentTypeScope="" ma:versionID="c6afaaa76342de8ac9ae1e8de0ef7749">
  <xsd:schema xmlns:xsd="http://www.w3.org/2001/XMLSchema" xmlns:xs="http://www.w3.org/2001/XMLSchema" xmlns:p="http://schemas.microsoft.com/office/2006/metadata/properties" xmlns:ns2="2a926b16-9954-44b3-adb4-8da8f5541b14" xmlns:ns3="04bcd974-8e54-428b-8871-6856eb0091e8" targetNamespace="http://schemas.microsoft.com/office/2006/metadata/properties" ma:root="true" ma:fieldsID="9132e333e6a87006d8c46969cc056d33" ns2:_="" ns3:_="">
    <xsd:import namespace="2a926b16-9954-44b3-adb4-8da8f5541b14"/>
    <xsd:import namespace="04bcd974-8e54-428b-8871-6856eb009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26b16-9954-44b3-adb4-8da8f5541b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cd974-8e54-428b-8871-6856eb009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6CA673-41DF-4D0C-8A20-606456C0D513}">
  <ds:schemaRefs>
    <ds:schemaRef ds:uri="2a926b16-9954-44b3-adb4-8da8f5541b14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04bcd974-8e54-428b-8871-6856eb0091e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ED25F9C-1D50-464D-9FCE-1356D5D56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26b16-9954-44b3-adb4-8da8f5541b14"/>
    <ds:schemaRef ds:uri="04bcd974-8e54-428b-8871-6856eb009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C15108-60A0-438D-B319-B8F235C274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DCSA_PPT Template 4x3_Classification_111219</Template>
  <TotalTime>33576</TotalTime>
  <Words>896</Words>
  <Application>Microsoft Macintosh PowerPoint</Application>
  <PresentationFormat>On-screen Show (4:3)</PresentationFormat>
  <Paragraphs>248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Georgia</vt:lpstr>
      <vt:lpstr>Montserrat</vt:lpstr>
      <vt:lpstr>Wingdings</vt:lpstr>
      <vt:lpstr>Title and Section Heading</vt:lpstr>
      <vt:lpstr>Body Slides</vt:lpstr>
      <vt:lpstr>Body Slides-No Footer</vt:lpstr>
      <vt:lpstr>4_Body Slides</vt:lpstr>
      <vt:lpstr>1_Body Slides</vt:lpstr>
      <vt:lpstr>2_Body Slides</vt:lpstr>
      <vt:lpstr>PowerPoint Presentation</vt:lpstr>
      <vt:lpstr>DCSA Facility Clearances &amp; Sponsorships</vt:lpstr>
      <vt:lpstr>Agenda</vt:lpstr>
      <vt:lpstr>DCSA Facility Clearance Lifecycle</vt:lpstr>
      <vt:lpstr>National Industrial Security Program Requirements</vt:lpstr>
      <vt:lpstr>FCL Process Key Performance Indicators</vt:lpstr>
      <vt:lpstr>Initial/Upgrade FCL KPI Comparison (Inventory)</vt:lpstr>
      <vt:lpstr>Initial/Upgrade FCL Package Inventory (as of 5/31/23)</vt:lpstr>
      <vt:lpstr>Reasons for Rejection &amp; Return</vt:lpstr>
      <vt:lpstr>Improvement Focus Areas</vt:lpstr>
      <vt:lpstr>PowerPoint Presentation</vt:lpstr>
      <vt:lpstr>Customer Service Contact Information</vt:lpstr>
    </vt:vector>
  </TitlesOfParts>
  <Company>Defense Security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Crabtree, Misty, CIV, DSS</dc:creator>
  <cp:lastModifiedBy>Event Planning</cp:lastModifiedBy>
  <cp:revision>1778</cp:revision>
  <cp:lastPrinted>2023-03-29T20:12:03Z</cp:lastPrinted>
  <dcterms:created xsi:type="dcterms:W3CDTF">2020-07-27T19:52:41Z</dcterms:created>
  <dcterms:modified xsi:type="dcterms:W3CDTF">2023-06-13T16:03:39Z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0x010100F7A4F3D0D5400743A37E84031E8D3585</vt:lpwstr>
  </property>
</Properties>
</file>