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9" r:id="rId2"/>
    <p:sldId id="291" r:id="rId3"/>
    <p:sldId id="263" r:id="rId4"/>
    <p:sldId id="266" r:id="rId5"/>
    <p:sldId id="273" r:id="rId6"/>
    <p:sldId id="275" r:id="rId7"/>
    <p:sldId id="276" r:id="rId8"/>
    <p:sldId id="277" r:id="rId9"/>
    <p:sldId id="278" r:id="rId10"/>
    <p:sldId id="279" r:id="rId11"/>
    <p:sldId id="280" r:id="rId12"/>
    <p:sldId id="281" r:id="rId13"/>
    <p:sldId id="282" r:id="rId14"/>
    <p:sldId id="283" r:id="rId15"/>
    <p:sldId id="284" r:id="rId16"/>
    <p:sldId id="285" r:id="rId17"/>
    <p:sldId id="286" r:id="rId18"/>
    <p:sldId id="287" r:id="rId19"/>
    <p:sldId id="288" r:id="rId20"/>
    <p:sldId id="289" r:id="rId21"/>
    <p:sldId id="269" r:id="rId22"/>
    <p:sldId id="290"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E2C4F"/>
    <a:srgbClr val="83A2B9"/>
    <a:srgbClr val="991320"/>
    <a:srgbClr val="620000"/>
    <a:srgbClr val="BCBE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313"/>
    <p:restoredTop sz="96327"/>
  </p:normalViewPr>
  <p:slideViewPr>
    <p:cSldViewPr snapToGrid="0">
      <p:cViewPr varScale="1">
        <p:scale>
          <a:sx n="82" d="100"/>
          <a:sy n="82" d="100"/>
        </p:scale>
        <p:origin x="86" y="1008"/>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 O1">
    <p:spTree>
      <p:nvGrpSpPr>
        <p:cNvPr id="1" name=""/>
        <p:cNvGrpSpPr/>
        <p:nvPr/>
      </p:nvGrpSpPr>
      <p:grpSpPr>
        <a:xfrm>
          <a:off x="0" y="0"/>
          <a:ext cx="0" cy="0"/>
          <a:chOff x="0" y="0"/>
          <a:chExt cx="0" cy="0"/>
        </a:xfrm>
      </p:grpSpPr>
      <p:pic>
        <p:nvPicPr>
          <p:cNvPr id="13" name="Picture 12" descr="A red and blue rectangles&#10;&#10;Description automatically generated">
            <a:extLst>
              <a:ext uri="{FF2B5EF4-FFF2-40B4-BE49-F238E27FC236}">
                <a16:creationId xmlns:a16="http://schemas.microsoft.com/office/drawing/2014/main" id="{CE8ADB8D-A0DE-6107-80F7-56ED29F1A73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762" y="0"/>
            <a:ext cx="12182476" cy="6858000"/>
          </a:xfrm>
          <a:prstGeom prst="rect">
            <a:avLst/>
          </a:prstGeom>
        </p:spPr>
      </p:pic>
      <p:sp>
        <p:nvSpPr>
          <p:cNvPr id="4" name="Rectangle 3">
            <a:extLst>
              <a:ext uri="{FF2B5EF4-FFF2-40B4-BE49-F238E27FC236}">
                <a16:creationId xmlns:a16="http://schemas.microsoft.com/office/drawing/2014/main" id="{997DF8BA-033F-B38B-B223-1BF2F4427DDB}"/>
              </a:ext>
            </a:extLst>
          </p:cNvPr>
          <p:cNvSpPr/>
          <p:nvPr userDrawn="1"/>
        </p:nvSpPr>
        <p:spPr>
          <a:xfrm>
            <a:off x="0" y="834887"/>
            <a:ext cx="12182477" cy="43872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398C15B-7720-910F-DFB4-FE26D03AC251}"/>
              </a:ext>
            </a:extLst>
          </p:cNvPr>
          <p:cNvSpPr>
            <a:spLocks noGrp="1"/>
          </p:cNvSpPr>
          <p:nvPr>
            <p:ph type="ctrTitle" hasCustomPrompt="1"/>
          </p:nvPr>
        </p:nvSpPr>
        <p:spPr>
          <a:xfrm>
            <a:off x="6400727" y="1879091"/>
            <a:ext cx="5022239" cy="2465400"/>
          </a:xfrm>
        </p:spPr>
        <p:txBody>
          <a:bodyPr anchor="b"/>
          <a:lstStyle>
            <a:lvl1pPr algn="l">
              <a:lnSpc>
                <a:spcPct val="85000"/>
              </a:lnSpc>
              <a:defRPr sz="6000" b="1">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SESSION </a:t>
            </a:r>
            <a:br>
              <a:rPr lang="en-US" dirty="0"/>
            </a:br>
            <a:r>
              <a:rPr lang="en-US" dirty="0"/>
              <a:t>TITLE</a:t>
            </a:r>
            <a:br>
              <a:rPr lang="en-US" dirty="0"/>
            </a:br>
            <a:r>
              <a:rPr lang="en-US" dirty="0"/>
              <a:t>HERE</a:t>
            </a:r>
          </a:p>
        </p:txBody>
      </p:sp>
      <p:sp>
        <p:nvSpPr>
          <p:cNvPr id="3" name="Subtitle 2">
            <a:extLst>
              <a:ext uri="{FF2B5EF4-FFF2-40B4-BE49-F238E27FC236}">
                <a16:creationId xmlns:a16="http://schemas.microsoft.com/office/drawing/2014/main" id="{4D6DB4A1-0445-363B-CF85-02049F19EE7E}"/>
              </a:ext>
            </a:extLst>
          </p:cNvPr>
          <p:cNvSpPr>
            <a:spLocks noGrp="1"/>
          </p:cNvSpPr>
          <p:nvPr>
            <p:ph type="subTitle" idx="1" hasCustomPrompt="1"/>
          </p:nvPr>
        </p:nvSpPr>
        <p:spPr>
          <a:xfrm>
            <a:off x="661180" y="5820042"/>
            <a:ext cx="7051585" cy="440080"/>
          </a:xfrm>
        </p:spPr>
        <p:txBody>
          <a:bodyPr/>
          <a:lstStyle>
            <a:lvl1pPr marL="0" indent="0" algn="l">
              <a:buNone/>
              <a:defRPr sz="2400">
                <a:solidFill>
                  <a:srgbClr val="BCBEC0"/>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Speaker(s) / Moderator</a:t>
            </a:r>
          </a:p>
        </p:txBody>
      </p:sp>
      <p:pic>
        <p:nvPicPr>
          <p:cNvPr id="15" name="Picture 14" descr="A logo with a black background&#10;&#10;Description automatically generated">
            <a:extLst>
              <a:ext uri="{FF2B5EF4-FFF2-40B4-BE49-F238E27FC236}">
                <a16:creationId xmlns:a16="http://schemas.microsoft.com/office/drawing/2014/main" id="{99930086-7A01-C95F-3221-C67483148F1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212821" y="5020175"/>
            <a:ext cx="2639761" cy="2039815"/>
          </a:xfrm>
          <a:prstGeom prst="rect">
            <a:avLst/>
          </a:prstGeom>
        </p:spPr>
      </p:pic>
      <p:pic>
        <p:nvPicPr>
          <p:cNvPr id="6" name="Picture 5" descr="A black background with red text&#10;&#10;Description automatically generated">
            <a:extLst>
              <a:ext uri="{FF2B5EF4-FFF2-40B4-BE49-F238E27FC236}">
                <a16:creationId xmlns:a16="http://schemas.microsoft.com/office/drawing/2014/main" id="{0E201B62-620A-6DB5-3F9B-032419EF688C}"/>
              </a:ext>
            </a:extLst>
          </p:cNvPr>
          <p:cNvPicPr>
            <a:picLocks noChangeAspect="1"/>
          </p:cNvPicPr>
          <p:nvPr userDrawn="1"/>
        </p:nvPicPr>
        <p:blipFill>
          <a:blip r:embed="rId4"/>
          <a:stretch>
            <a:fillRect/>
          </a:stretch>
        </p:blipFill>
        <p:spPr>
          <a:xfrm>
            <a:off x="524428" y="1992374"/>
            <a:ext cx="5112027" cy="2072300"/>
          </a:xfrm>
          <a:prstGeom prst="rect">
            <a:avLst/>
          </a:prstGeom>
        </p:spPr>
      </p:pic>
      <p:sp>
        <p:nvSpPr>
          <p:cNvPr id="7" name="Rectangle 6">
            <a:extLst>
              <a:ext uri="{FF2B5EF4-FFF2-40B4-BE49-F238E27FC236}">
                <a16:creationId xmlns:a16="http://schemas.microsoft.com/office/drawing/2014/main" id="{72E43FD8-FC5B-61E8-4B94-065966187D6C}"/>
              </a:ext>
            </a:extLst>
          </p:cNvPr>
          <p:cNvSpPr/>
          <p:nvPr userDrawn="1"/>
        </p:nvSpPr>
        <p:spPr>
          <a:xfrm>
            <a:off x="7934177" y="5222161"/>
            <a:ext cx="656418" cy="1635839"/>
          </a:xfrm>
          <a:prstGeom prst="rect">
            <a:avLst/>
          </a:prstGeom>
          <a:solidFill>
            <a:srgbClr val="83A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1D24BFA-71CB-7E34-BB24-59D07833A689}"/>
              </a:ext>
            </a:extLst>
          </p:cNvPr>
          <p:cNvSpPr/>
          <p:nvPr userDrawn="1"/>
        </p:nvSpPr>
        <p:spPr>
          <a:xfrm>
            <a:off x="5920068" y="0"/>
            <a:ext cx="2929148" cy="822187"/>
          </a:xfrm>
          <a:prstGeom prst="rect">
            <a:avLst/>
          </a:prstGeom>
          <a:solidFill>
            <a:srgbClr val="62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57484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7060B86-E090-A1FF-C501-641080D810AA}"/>
              </a:ext>
            </a:extLst>
          </p:cNvPr>
          <p:cNvSpPr/>
          <p:nvPr userDrawn="1"/>
        </p:nvSpPr>
        <p:spPr>
          <a:xfrm>
            <a:off x="0" y="0"/>
            <a:ext cx="4823012" cy="6858000"/>
          </a:xfrm>
          <a:prstGeom prst="rect">
            <a:avLst/>
          </a:prstGeom>
          <a:solidFill>
            <a:srgbClr val="83A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98A91A1F-0042-C837-171E-E31D4DFBA390}"/>
              </a:ext>
            </a:extLst>
          </p:cNvPr>
          <p:cNvSpPr/>
          <p:nvPr userDrawn="1"/>
        </p:nvSpPr>
        <p:spPr>
          <a:xfrm>
            <a:off x="4823012" y="0"/>
            <a:ext cx="7368988"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2" name="Rectangle 11">
            <a:extLst>
              <a:ext uri="{FF2B5EF4-FFF2-40B4-BE49-F238E27FC236}">
                <a16:creationId xmlns:a16="http://schemas.microsoft.com/office/drawing/2014/main" id="{0FD5AAE8-6787-35A8-FDA6-C019AAF80A42}"/>
              </a:ext>
            </a:extLst>
          </p:cNvPr>
          <p:cNvSpPr/>
          <p:nvPr userDrawn="1"/>
        </p:nvSpPr>
        <p:spPr>
          <a:xfrm>
            <a:off x="412377" y="449864"/>
            <a:ext cx="3998259" cy="4267200"/>
          </a:xfrm>
          <a:prstGeom prst="rect">
            <a:avLst/>
          </a:prstGeom>
          <a:noFill/>
          <a:ln w="38100">
            <a:solidFill>
              <a:srgbClr val="0E2C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black background with white text&#10;&#10;Description automatically generated">
            <a:extLst>
              <a:ext uri="{FF2B5EF4-FFF2-40B4-BE49-F238E27FC236}">
                <a16:creationId xmlns:a16="http://schemas.microsoft.com/office/drawing/2014/main" id="{B9F3B228-7581-3F14-61CD-083420B0F1C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12377" y="4919033"/>
            <a:ext cx="3998259" cy="1737674"/>
          </a:xfrm>
          <a:prstGeom prst="rect">
            <a:avLst/>
          </a:prstGeom>
        </p:spPr>
      </p:pic>
      <p:sp>
        <p:nvSpPr>
          <p:cNvPr id="16" name="Content Placeholder 2">
            <a:extLst>
              <a:ext uri="{FF2B5EF4-FFF2-40B4-BE49-F238E27FC236}">
                <a16:creationId xmlns:a16="http://schemas.microsoft.com/office/drawing/2014/main" id="{27B26FAA-9B44-F293-CA92-54A7BECBB3C7}"/>
              </a:ext>
            </a:extLst>
          </p:cNvPr>
          <p:cNvSpPr>
            <a:spLocks noGrp="1"/>
          </p:cNvSpPr>
          <p:nvPr>
            <p:ph idx="1" hasCustomPrompt="1"/>
          </p:nvPr>
        </p:nvSpPr>
        <p:spPr>
          <a:xfrm>
            <a:off x="5472545" y="899059"/>
            <a:ext cx="6151419" cy="5307776"/>
          </a:xfrm>
        </p:spPr>
        <p:txBody>
          <a:bodyPr/>
          <a:lstStyle>
            <a:lvl1pPr>
              <a:defRPr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Insert content here.</a:t>
            </a:r>
          </a:p>
        </p:txBody>
      </p:sp>
      <p:sp>
        <p:nvSpPr>
          <p:cNvPr id="17" name="Title 1">
            <a:extLst>
              <a:ext uri="{FF2B5EF4-FFF2-40B4-BE49-F238E27FC236}">
                <a16:creationId xmlns:a16="http://schemas.microsoft.com/office/drawing/2014/main" id="{BE78A585-8300-39E8-4B30-129F46F9DDBF}"/>
              </a:ext>
            </a:extLst>
          </p:cNvPr>
          <p:cNvSpPr>
            <a:spLocks noGrp="1"/>
          </p:cNvSpPr>
          <p:nvPr>
            <p:ph type="ctrTitle" hasCustomPrompt="1"/>
          </p:nvPr>
        </p:nvSpPr>
        <p:spPr>
          <a:xfrm>
            <a:off x="815635" y="899059"/>
            <a:ext cx="3191742" cy="1553195"/>
          </a:xfrm>
        </p:spPr>
        <p:txBody>
          <a:bodyPr anchor="b">
            <a:noAutofit/>
          </a:bodyPr>
          <a:lstStyle>
            <a:lvl1pPr algn="l">
              <a:lnSpc>
                <a:spcPct val="85000"/>
              </a:lnSpc>
              <a:defRPr sz="5400" b="1">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Slide Title</a:t>
            </a:r>
          </a:p>
        </p:txBody>
      </p:sp>
    </p:spTree>
    <p:extLst>
      <p:ext uri="{BB962C8B-B14F-4D97-AF65-F5344CB8AC3E}">
        <p14:creationId xmlns:p14="http://schemas.microsoft.com/office/powerpoint/2010/main" val="27600384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 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B98692D-728B-5AE0-D9D3-8FFF6C232179}"/>
              </a:ext>
            </a:extLst>
          </p:cNvPr>
          <p:cNvSpPr/>
          <p:nvPr userDrawn="1"/>
        </p:nvSpPr>
        <p:spPr>
          <a:xfrm>
            <a:off x="0" y="0"/>
            <a:ext cx="7742582" cy="1413012"/>
          </a:xfrm>
          <a:prstGeom prst="rect">
            <a:avLst/>
          </a:prstGeom>
          <a:solidFill>
            <a:srgbClr val="0E2C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5A54A4A-A61F-4CBF-BA26-404F1A89B348}"/>
              </a:ext>
            </a:extLst>
          </p:cNvPr>
          <p:cNvSpPr/>
          <p:nvPr userDrawn="1"/>
        </p:nvSpPr>
        <p:spPr>
          <a:xfrm>
            <a:off x="7742582" y="0"/>
            <a:ext cx="1361662" cy="1413012"/>
          </a:xfrm>
          <a:prstGeom prst="rect">
            <a:avLst/>
          </a:prstGeom>
          <a:solidFill>
            <a:srgbClr val="9913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90602A1-E998-1E1C-5588-8C4AA73F6458}"/>
              </a:ext>
            </a:extLst>
          </p:cNvPr>
          <p:cNvSpPr/>
          <p:nvPr userDrawn="1"/>
        </p:nvSpPr>
        <p:spPr>
          <a:xfrm>
            <a:off x="9104244" y="0"/>
            <a:ext cx="3087756" cy="1413012"/>
          </a:xfrm>
          <a:prstGeom prst="rect">
            <a:avLst/>
          </a:prstGeom>
          <a:solidFill>
            <a:srgbClr val="62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2">
            <a:extLst>
              <a:ext uri="{FF2B5EF4-FFF2-40B4-BE49-F238E27FC236}">
                <a16:creationId xmlns:a16="http://schemas.microsoft.com/office/drawing/2014/main" id="{27B26FAA-9B44-F293-CA92-54A7BECBB3C7}"/>
              </a:ext>
            </a:extLst>
          </p:cNvPr>
          <p:cNvSpPr>
            <a:spLocks noGrp="1"/>
          </p:cNvSpPr>
          <p:nvPr>
            <p:ph idx="1" hasCustomPrompt="1"/>
          </p:nvPr>
        </p:nvSpPr>
        <p:spPr>
          <a:xfrm>
            <a:off x="751114" y="1594673"/>
            <a:ext cx="10742386" cy="4247327"/>
          </a:xfrm>
        </p:spPr>
        <p:txBody>
          <a:bodyPr/>
          <a:lstStyle>
            <a:lvl1pPr>
              <a:defRPr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Insert content here.</a:t>
            </a:r>
          </a:p>
          <a:p>
            <a:pPr lvl="1"/>
            <a:endParaRPr lang="en-US" dirty="0"/>
          </a:p>
        </p:txBody>
      </p:sp>
      <p:sp>
        <p:nvSpPr>
          <p:cNvPr id="17" name="Title 1">
            <a:extLst>
              <a:ext uri="{FF2B5EF4-FFF2-40B4-BE49-F238E27FC236}">
                <a16:creationId xmlns:a16="http://schemas.microsoft.com/office/drawing/2014/main" id="{BE78A585-8300-39E8-4B30-129F46F9DDBF}"/>
              </a:ext>
            </a:extLst>
          </p:cNvPr>
          <p:cNvSpPr>
            <a:spLocks noGrp="1"/>
          </p:cNvSpPr>
          <p:nvPr>
            <p:ph type="ctrTitle" hasCustomPrompt="1"/>
          </p:nvPr>
        </p:nvSpPr>
        <p:spPr>
          <a:xfrm>
            <a:off x="751114" y="519113"/>
            <a:ext cx="6335485" cy="582385"/>
          </a:xfrm>
        </p:spPr>
        <p:txBody>
          <a:bodyPr anchor="b">
            <a:noAutofit/>
          </a:bodyPr>
          <a:lstStyle>
            <a:lvl1pPr algn="l">
              <a:lnSpc>
                <a:spcPct val="85000"/>
              </a:lnSpc>
              <a:defRPr sz="4000" b="1">
                <a:solidFill>
                  <a:srgbClr val="83A2B9"/>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Slide Title</a:t>
            </a:r>
          </a:p>
        </p:txBody>
      </p:sp>
      <p:sp>
        <p:nvSpPr>
          <p:cNvPr id="3" name="Rectangle 2">
            <a:extLst>
              <a:ext uri="{FF2B5EF4-FFF2-40B4-BE49-F238E27FC236}">
                <a16:creationId xmlns:a16="http://schemas.microsoft.com/office/drawing/2014/main" id="{BA36756E-3668-7B5C-E777-C557B3BEB259}"/>
              </a:ext>
            </a:extLst>
          </p:cNvPr>
          <p:cNvSpPr/>
          <p:nvPr userDrawn="1"/>
        </p:nvSpPr>
        <p:spPr>
          <a:xfrm>
            <a:off x="0" y="6111240"/>
            <a:ext cx="12187238" cy="746760"/>
          </a:xfrm>
          <a:prstGeom prst="rect">
            <a:avLst/>
          </a:prstGeom>
          <a:solidFill>
            <a:srgbClr val="83A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5EF6978-7727-9F17-AD07-E710B5E6629D}"/>
              </a:ext>
            </a:extLst>
          </p:cNvPr>
          <p:cNvSpPr txBox="1"/>
          <p:nvPr userDrawn="1"/>
        </p:nvSpPr>
        <p:spPr>
          <a:xfrm>
            <a:off x="-1" y="6395937"/>
            <a:ext cx="12191999" cy="246221"/>
          </a:xfrm>
          <a:prstGeom prst="rect">
            <a:avLst/>
          </a:prstGeom>
          <a:noFill/>
        </p:spPr>
        <p:txBody>
          <a:bodyPr wrap="square" rtlCol="0">
            <a:spAutoFit/>
          </a:bodyPr>
          <a:lstStyle/>
          <a:p>
            <a:pPr algn="ctr"/>
            <a:r>
              <a:rPr lang="en-US" sz="1000" b="0" spc="300" dirty="0">
                <a:solidFill>
                  <a:srgbClr val="0E2C4F"/>
                </a:solidFill>
                <a:effectLst/>
                <a:latin typeface="Verdana" panose="020B0604030504040204" pitchFamily="34" charset="0"/>
                <a:ea typeface="Verdana" panose="020B0604030504040204" pitchFamily="34" charset="0"/>
                <a:cs typeface="Verdana" panose="020B0604030504040204" pitchFamily="34" charset="0"/>
              </a:rPr>
              <a:t>2024 NATIONAL SMALL BUSINESS CONFERENCE   •   ATLANTA, GEORGIA   •   NATIONAL8aASSOCIATION.ORG</a:t>
            </a:r>
          </a:p>
        </p:txBody>
      </p:sp>
    </p:spTree>
    <p:extLst>
      <p:ext uri="{BB962C8B-B14F-4D97-AF65-F5344CB8AC3E}">
        <p14:creationId xmlns:p14="http://schemas.microsoft.com/office/powerpoint/2010/main" val="30531907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Key Takeaway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B98692D-728B-5AE0-D9D3-8FFF6C232179}"/>
              </a:ext>
            </a:extLst>
          </p:cNvPr>
          <p:cNvSpPr/>
          <p:nvPr userDrawn="1"/>
        </p:nvSpPr>
        <p:spPr>
          <a:xfrm>
            <a:off x="0" y="0"/>
            <a:ext cx="7742582" cy="1413012"/>
          </a:xfrm>
          <a:prstGeom prst="rect">
            <a:avLst/>
          </a:prstGeom>
          <a:solidFill>
            <a:srgbClr val="83A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620000"/>
              </a:solidFill>
            </a:endParaRPr>
          </a:p>
        </p:txBody>
      </p:sp>
      <p:sp>
        <p:nvSpPr>
          <p:cNvPr id="6" name="Rectangle 5">
            <a:extLst>
              <a:ext uri="{FF2B5EF4-FFF2-40B4-BE49-F238E27FC236}">
                <a16:creationId xmlns:a16="http://schemas.microsoft.com/office/drawing/2014/main" id="{85A54A4A-A61F-4CBF-BA26-404F1A89B348}"/>
              </a:ext>
            </a:extLst>
          </p:cNvPr>
          <p:cNvSpPr/>
          <p:nvPr userDrawn="1"/>
        </p:nvSpPr>
        <p:spPr>
          <a:xfrm>
            <a:off x="7742582" y="0"/>
            <a:ext cx="1361662" cy="1413012"/>
          </a:xfrm>
          <a:prstGeom prst="rect">
            <a:avLst/>
          </a:prstGeom>
          <a:solidFill>
            <a:srgbClr val="9913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E2C4F"/>
              </a:solidFill>
            </a:endParaRPr>
          </a:p>
        </p:txBody>
      </p:sp>
      <p:sp>
        <p:nvSpPr>
          <p:cNvPr id="8" name="Rectangle 7">
            <a:extLst>
              <a:ext uri="{FF2B5EF4-FFF2-40B4-BE49-F238E27FC236}">
                <a16:creationId xmlns:a16="http://schemas.microsoft.com/office/drawing/2014/main" id="{A90602A1-E998-1E1C-5588-8C4AA73F6458}"/>
              </a:ext>
            </a:extLst>
          </p:cNvPr>
          <p:cNvSpPr/>
          <p:nvPr userDrawn="1"/>
        </p:nvSpPr>
        <p:spPr>
          <a:xfrm>
            <a:off x="9104244" y="0"/>
            <a:ext cx="3087756" cy="1413012"/>
          </a:xfrm>
          <a:prstGeom prst="rect">
            <a:avLst/>
          </a:prstGeom>
          <a:solidFill>
            <a:srgbClr val="0E2C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2">
            <a:extLst>
              <a:ext uri="{FF2B5EF4-FFF2-40B4-BE49-F238E27FC236}">
                <a16:creationId xmlns:a16="http://schemas.microsoft.com/office/drawing/2014/main" id="{27B26FAA-9B44-F293-CA92-54A7BECBB3C7}"/>
              </a:ext>
            </a:extLst>
          </p:cNvPr>
          <p:cNvSpPr>
            <a:spLocks noGrp="1"/>
          </p:cNvSpPr>
          <p:nvPr>
            <p:ph idx="1" hasCustomPrompt="1"/>
          </p:nvPr>
        </p:nvSpPr>
        <p:spPr>
          <a:xfrm>
            <a:off x="751114" y="1594673"/>
            <a:ext cx="10742386" cy="4247327"/>
          </a:xfrm>
        </p:spPr>
        <p:txBody>
          <a:bodyPr/>
          <a:lstStyle>
            <a:lvl1pPr>
              <a:defRPr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Insert content here.</a:t>
            </a:r>
          </a:p>
        </p:txBody>
      </p:sp>
      <p:sp>
        <p:nvSpPr>
          <p:cNvPr id="17" name="Title 1">
            <a:extLst>
              <a:ext uri="{FF2B5EF4-FFF2-40B4-BE49-F238E27FC236}">
                <a16:creationId xmlns:a16="http://schemas.microsoft.com/office/drawing/2014/main" id="{BE78A585-8300-39E8-4B30-129F46F9DDBF}"/>
              </a:ext>
            </a:extLst>
          </p:cNvPr>
          <p:cNvSpPr>
            <a:spLocks noGrp="1"/>
          </p:cNvSpPr>
          <p:nvPr>
            <p:ph type="ctrTitle" hasCustomPrompt="1"/>
          </p:nvPr>
        </p:nvSpPr>
        <p:spPr>
          <a:xfrm>
            <a:off x="751114" y="519113"/>
            <a:ext cx="6335485" cy="582385"/>
          </a:xfrm>
        </p:spPr>
        <p:txBody>
          <a:bodyPr anchor="b">
            <a:noAutofit/>
          </a:bodyPr>
          <a:lstStyle>
            <a:lvl1pPr algn="l">
              <a:lnSpc>
                <a:spcPct val="85000"/>
              </a:lnSpc>
              <a:defRPr sz="4000" b="1">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Key Takeaways</a:t>
            </a:r>
          </a:p>
        </p:txBody>
      </p:sp>
      <p:sp>
        <p:nvSpPr>
          <p:cNvPr id="3" name="Rectangle 2">
            <a:extLst>
              <a:ext uri="{FF2B5EF4-FFF2-40B4-BE49-F238E27FC236}">
                <a16:creationId xmlns:a16="http://schemas.microsoft.com/office/drawing/2014/main" id="{BA36756E-3668-7B5C-E777-C557B3BEB259}"/>
              </a:ext>
            </a:extLst>
          </p:cNvPr>
          <p:cNvSpPr/>
          <p:nvPr userDrawn="1"/>
        </p:nvSpPr>
        <p:spPr>
          <a:xfrm>
            <a:off x="0" y="6111240"/>
            <a:ext cx="12187238" cy="746760"/>
          </a:xfrm>
          <a:prstGeom prst="rect">
            <a:avLst/>
          </a:prstGeom>
          <a:solidFill>
            <a:srgbClr val="83A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5EF6978-7727-9F17-AD07-E710B5E6629D}"/>
              </a:ext>
            </a:extLst>
          </p:cNvPr>
          <p:cNvSpPr txBox="1"/>
          <p:nvPr userDrawn="1"/>
        </p:nvSpPr>
        <p:spPr>
          <a:xfrm>
            <a:off x="-1" y="6395937"/>
            <a:ext cx="12191999" cy="246221"/>
          </a:xfrm>
          <a:prstGeom prst="rect">
            <a:avLst/>
          </a:prstGeom>
          <a:noFill/>
        </p:spPr>
        <p:txBody>
          <a:bodyPr wrap="square" rtlCol="0">
            <a:spAutoFit/>
          </a:bodyPr>
          <a:lstStyle/>
          <a:p>
            <a:pPr algn="ctr"/>
            <a:r>
              <a:rPr lang="en-US" sz="1000" b="0" spc="300" dirty="0">
                <a:solidFill>
                  <a:srgbClr val="0E2C4F"/>
                </a:solidFill>
                <a:effectLst/>
                <a:latin typeface="Verdana" panose="020B0604030504040204" pitchFamily="34" charset="0"/>
                <a:ea typeface="Verdana" panose="020B0604030504040204" pitchFamily="34" charset="0"/>
                <a:cs typeface="Verdana" panose="020B0604030504040204" pitchFamily="34" charset="0"/>
              </a:rPr>
              <a:t>2024 NATIONAL SMALL BUSINESS CONFERENCE   •   ATLANTA, GEORGIA   •   NATIONAL8aASSOCIATION.ORG</a:t>
            </a:r>
          </a:p>
        </p:txBody>
      </p:sp>
    </p:spTree>
    <p:extLst>
      <p:ext uri="{BB962C8B-B14F-4D97-AF65-F5344CB8AC3E}">
        <p14:creationId xmlns:p14="http://schemas.microsoft.com/office/powerpoint/2010/main" val="34077308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pic>
        <p:nvPicPr>
          <p:cNvPr id="3" name="Picture 2" descr="A cityscape with trees and buildings&#10;&#10;Description automatically generated">
            <a:extLst>
              <a:ext uri="{FF2B5EF4-FFF2-40B4-BE49-F238E27FC236}">
                <a16:creationId xmlns:a16="http://schemas.microsoft.com/office/drawing/2014/main" id="{5FB77332-BA35-8CB4-F009-36D7EA1CA510}"/>
              </a:ext>
            </a:extLst>
          </p:cNvPr>
          <p:cNvPicPr>
            <a:picLocks noChangeAspect="1"/>
          </p:cNvPicPr>
          <p:nvPr userDrawn="1"/>
        </p:nvPicPr>
        <p:blipFill rotWithShape="1">
          <a:blip r:embed="rId2">
            <a:alphaModFix amt="20000"/>
          </a:blip>
          <a:srcRect l="16138" t="25448" r="7041"/>
          <a:stretch/>
        </p:blipFill>
        <p:spPr>
          <a:xfrm>
            <a:off x="-99364" y="-108309"/>
            <a:ext cx="12385966" cy="6750467"/>
          </a:xfrm>
          <a:prstGeom prst="rect">
            <a:avLst/>
          </a:prstGeom>
        </p:spPr>
      </p:pic>
      <p:sp>
        <p:nvSpPr>
          <p:cNvPr id="2" name="TextBox 1">
            <a:extLst>
              <a:ext uri="{FF2B5EF4-FFF2-40B4-BE49-F238E27FC236}">
                <a16:creationId xmlns:a16="http://schemas.microsoft.com/office/drawing/2014/main" id="{3B714320-1CB5-43C9-0F15-97EA257E21F8}"/>
              </a:ext>
            </a:extLst>
          </p:cNvPr>
          <p:cNvSpPr txBox="1"/>
          <p:nvPr userDrawn="1"/>
        </p:nvSpPr>
        <p:spPr>
          <a:xfrm>
            <a:off x="1209111" y="2626480"/>
            <a:ext cx="11536679" cy="1446550"/>
          </a:xfrm>
          <a:prstGeom prst="rect">
            <a:avLst/>
          </a:prstGeom>
          <a:noFill/>
        </p:spPr>
        <p:txBody>
          <a:bodyPr wrap="square" rtlCol="0">
            <a:spAutoFit/>
          </a:bodyPr>
          <a:lstStyle/>
          <a:p>
            <a:pPr algn="l"/>
            <a:r>
              <a:rPr lang="en-US" sz="8800" b="1" dirty="0">
                <a:solidFill>
                  <a:srgbClr val="0E2C4F"/>
                </a:solidFill>
                <a:latin typeface="Verdana" panose="020B0604030504040204" pitchFamily="34" charset="0"/>
                <a:ea typeface="Verdana" panose="020B0604030504040204" pitchFamily="34" charset="0"/>
                <a:cs typeface="Verdana" panose="020B0604030504040204" pitchFamily="34" charset="0"/>
              </a:rPr>
              <a:t>QUESTIONS?</a:t>
            </a:r>
          </a:p>
        </p:txBody>
      </p:sp>
      <p:cxnSp>
        <p:nvCxnSpPr>
          <p:cNvPr id="4" name="Straight Connector 3">
            <a:extLst>
              <a:ext uri="{FF2B5EF4-FFF2-40B4-BE49-F238E27FC236}">
                <a16:creationId xmlns:a16="http://schemas.microsoft.com/office/drawing/2014/main" id="{228CAB98-A2DB-B81E-547C-5D30C652FF35}"/>
              </a:ext>
            </a:extLst>
          </p:cNvPr>
          <p:cNvCxnSpPr>
            <a:cxnSpLocks/>
          </p:cNvCxnSpPr>
          <p:nvPr userDrawn="1"/>
        </p:nvCxnSpPr>
        <p:spPr>
          <a:xfrm>
            <a:off x="756200" y="2757820"/>
            <a:ext cx="0" cy="1342360"/>
          </a:xfrm>
          <a:prstGeom prst="line">
            <a:avLst/>
          </a:prstGeom>
          <a:ln w="38100">
            <a:solidFill>
              <a:srgbClr val="0E2C4F"/>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D1C3BAEF-030C-1BD2-C178-940866705C68}"/>
              </a:ext>
            </a:extLst>
          </p:cNvPr>
          <p:cNvSpPr/>
          <p:nvPr userDrawn="1"/>
        </p:nvSpPr>
        <p:spPr>
          <a:xfrm>
            <a:off x="0" y="6111240"/>
            <a:ext cx="12187238" cy="746760"/>
          </a:xfrm>
          <a:prstGeom prst="rect">
            <a:avLst/>
          </a:prstGeom>
          <a:solidFill>
            <a:srgbClr val="83A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2C41E42-52A2-54C9-CD7A-A478398253FA}"/>
              </a:ext>
            </a:extLst>
          </p:cNvPr>
          <p:cNvSpPr txBox="1"/>
          <p:nvPr userDrawn="1"/>
        </p:nvSpPr>
        <p:spPr>
          <a:xfrm>
            <a:off x="-1" y="6395937"/>
            <a:ext cx="12191999" cy="246221"/>
          </a:xfrm>
          <a:prstGeom prst="rect">
            <a:avLst/>
          </a:prstGeom>
          <a:noFill/>
        </p:spPr>
        <p:txBody>
          <a:bodyPr wrap="square" rtlCol="0">
            <a:spAutoFit/>
          </a:bodyPr>
          <a:lstStyle/>
          <a:p>
            <a:pPr algn="ctr"/>
            <a:r>
              <a:rPr lang="en-US" sz="1000" b="0" spc="300" dirty="0">
                <a:solidFill>
                  <a:srgbClr val="0E2C4F"/>
                </a:solidFill>
                <a:effectLst/>
                <a:latin typeface="Verdana" panose="020B0604030504040204" pitchFamily="34" charset="0"/>
                <a:ea typeface="Verdana" panose="020B0604030504040204" pitchFamily="34" charset="0"/>
                <a:cs typeface="Verdana" panose="020B0604030504040204" pitchFamily="34" charset="0"/>
              </a:rPr>
              <a:t>2024 NATIONAL SMALL BUSINESS CONFERENCE   •   ATLANTA, GEORGIA   •   NATIONAL8aASSOCIATION.ORG</a:t>
            </a:r>
          </a:p>
        </p:txBody>
      </p:sp>
    </p:spTree>
    <p:extLst>
      <p:ext uri="{BB962C8B-B14F-4D97-AF65-F5344CB8AC3E}">
        <p14:creationId xmlns:p14="http://schemas.microsoft.com/office/powerpoint/2010/main" val="3156162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act Information">
    <p:spTree>
      <p:nvGrpSpPr>
        <p:cNvPr id="1" name=""/>
        <p:cNvGrpSpPr/>
        <p:nvPr/>
      </p:nvGrpSpPr>
      <p:grpSpPr>
        <a:xfrm>
          <a:off x="0" y="0"/>
          <a:ext cx="0" cy="0"/>
          <a:chOff x="0" y="0"/>
          <a:chExt cx="0" cy="0"/>
        </a:xfrm>
      </p:grpSpPr>
      <p:pic>
        <p:nvPicPr>
          <p:cNvPr id="55" name="Picture 54" descr="A white background with letters&#10;&#10;Description automatically generated">
            <a:extLst>
              <a:ext uri="{FF2B5EF4-FFF2-40B4-BE49-F238E27FC236}">
                <a16:creationId xmlns:a16="http://schemas.microsoft.com/office/drawing/2014/main" id="{593A8B89-A329-3146-7AF8-B7F81FC3276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762" y="0"/>
            <a:ext cx="12187238" cy="6860681"/>
          </a:xfrm>
          <a:prstGeom prst="rect">
            <a:avLst/>
          </a:prstGeom>
        </p:spPr>
      </p:pic>
      <p:sp>
        <p:nvSpPr>
          <p:cNvPr id="27" name="Text Placeholder 25">
            <a:extLst>
              <a:ext uri="{FF2B5EF4-FFF2-40B4-BE49-F238E27FC236}">
                <a16:creationId xmlns:a16="http://schemas.microsoft.com/office/drawing/2014/main" id="{64632A03-E9E1-DADF-9596-9685E14D5904}"/>
              </a:ext>
            </a:extLst>
          </p:cNvPr>
          <p:cNvSpPr>
            <a:spLocks noGrp="1"/>
          </p:cNvSpPr>
          <p:nvPr>
            <p:ph type="body" sz="quarter" idx="12" hasCustomPrompt="1"/>
          </p:nvPr>
        </p:nvSpPr>
        <p:spPr>
          <a:xfrm>
            <a:off x="2321053" y="1385443"/>
            <a:ext cx="3444480" cy="334320"/>
          </a:xfrm>
          <a:prstGeom prst="rect">
            <a:avLst/>
          </a:prstGeom>
        </p:spPr>
        <p:txBody>
          <a:bodyPr/>
          <a:lstStyle>
            <a:lvl1pPr marL="0" indent="0" algn="ctr">
              <a:buNone/>
              <a:defRPr sz="1500" b="1" i="0">
                <a:solidFill>
                  <a:srgbClr val="83A2B9"/>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Speaker Name, Organization</a:t>
            </a:r>
          </a:p>
        </p:txBody>
      </p:sp>
      <p:sp>
        <p:nvSpPr>
          <p:cNvPr id="28" name="Text Placeholder 25">
            <a:extLst>
              <a:ext uri="{FF2B5EF4-FFF2-40B4-BE49-F238E27FC236}">
                <a16:creationId xmlns:a16="http://schemas.microsoft.com/office/drawing/2014/main" id="{98D5E2A2-60AB-F7E4-B8B6-5254F7809B2B}"/>
              </a:ext>
            </a:extLst>
          </p:cNvPr>
          <p:cNvSpPr>
            <a:spLocks noGrp="1"/>
          </p:cNvSpPr>
          <p:nvPr>
            <p:ph type="body" sz="quarter" idx="13" hasCustomPrompt="1"/>
          </p:nvPr>
        </p:nvSpPr>
        <p:spPr>
          <a:xfrm>
            <a:off x="2321053" y="1733869"/>
            <a:ext cx="3444480" cy="277341"/>
          </a:xfrm>
          <a:prstGeom prst="rect">
            <a:avLst/>
          </a:prstGeom>
          <a:ln>
            <a:noFill/>
          </a:ln>
        </p:spPr>
        <p:txBody>
          <a:bodyPr/>
          <a:lstStyle>
            <a:lvl1pPr marL="0" indent="0" algn="ctr">
              <a:buNone/>
              <a:defRPr sz="1500"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Email Address</a:t>
            </a:r>
          </a:p>
        </p:txBody>
      </p:sp>
      <p:sp>
        <p:nvSpPr>
          <p:cNvPr id="29" name="Text Placeholder 25">
            <a:extLst>
              <a:ext uri="{FF2B5EF4-FFF2-40B4-BE49-F238E27FC236}">
                <a16:creationId xmlns:a16="http://schemas.microsoft.com/office/drawing/2014/main" id="{9A5682AE-B2CD-398E-36F5-D185D1CCBB6E}"/>
              </a:ext>
            </a:extLst>
          </p:cNvPr>
          <p:cNvSpPr>
            <a:spLocks noGrp="1"/>
          </p:cNvSpPr>
          <p:nvPr>
            <p:ph type="body" sz="quarter" idx="14" hasCustomPrompt="1"/>
          </p:nvPr>
        </p:nvSpPr>
        <p:spPr>
          <a:xfrm>
            <a:off x="2321052" y="2034978"/>
            <a:ext cx="3444480" cy="277342"/>
          </a:xfrm>
          <a:prstGeom prst="rect">
            <a:avLst/>
          </a:prstGeom>
          <a:ln>
            <a:noFill/>
          </a:ln>
        </p:spPr>
        <p:txBody>
          <a:bodyPr/>
          <a:lstStyle>
            <a:lvl1pPr marL="0" indent="0" algn="ctr">
              <a:buNone/>
              <a:defRPr sz="1500"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Phone Number</a:t>
            </a:r>
          </a:p>
        </p:txBody>
      </p:sp>
      <p:sp>
        <p:nvSpPr>
          <p:cNvPr id="30" name="Text Placeholder 25">
            <a:extLst>
              <a:ext uri="{FF2B5EF4-FFF2-40B4-BE49-F238E27FC236}">
                <a16:creationId xmlns:a16="http://schemas.microsoft.com/office/drawing/2014/main" id="{F8B2245F-40B1-7425-71F4-CC195F7D5E1D}"/>
              </a:ext>
            </a:extLst>
          </p:cNvPr>
          <p:cNvSpPr>
            <a:spLocks noGrp="1"/>
          </p:cNvSpPr>
          <p:nvPr>
            <p:ph type="body" sz="quarter" idx="15" hasCustomPrompt="1"/>
          </p:nvPr>
        </p:nvSpPr>
        <p:spPr>
          <a:xfrm>
            <a:off x="2321051" y="2330536"/>
            <a:ext cx="3444480" cy="277342"/>
          </a:xfrm>
          <a:prstGeom prst="rect">
            <a:avLst/>
          </a:prstGeom>
          <a:ln>
            <a:noFill/>
          </a:ln>
        </p:spPr>
        <p:txBody>
          <a:bodyPr/>
          <a:lstStyle>
            <a:lvl1pPr marL="0" indent="0" algn="ctr">
              <a:buNone/>
              <a:defRPr sz="1500"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Website</a:t>
            </a:r>
          </a:p>
        </p:txBody>
      </p:sp>
      <p:sp>
        <p:nvSpPr>
          <p:cNvPr id="31" name="Text Placeholder 25">
            <a:extLst>
              <a:ext uri="{FF2B5EF4-FFF2-40B4-BE49-F238E27FC236}">
                <a16:creationId xmlns:a16="http://schemas.microsoft.com/office/drawing/2014/main" id="{96280A95-2BB2-46A6-FA14-2569C26319F8}"/>
              </a:ext>
            </a:extLst>
          </p:cNvPr>
          <p:cNvSpPr>
            <a:spLocks noGrp="1"/>
          </p:cNvSpPr>
          <p:nvPr>
            <p:ph type="body" sz="quarter" idx="16" hasCustomPrompt="1"/>
          </p:nvPr>
        </p:nvSpPr>
        <p:spPr>
          <a:xfrm>
            <a:off x="6407278" y="1385443"/>
            <a:ext cx="3444480" cy="334320"/>
          </a:xfrm>
          <a:prstGeom prst="rect">
            <a:avLst/>
          </a:prstGeom>
        </p:spPr>
        <p:txBody>
          <a:bodyPr/>
          <a:lstStyle>
            <a:lvl1pPr marL="0" indent="0" algn="ctr">
              <a:buNone/>
              <a:defRPr sz="1500" b="1" i="0">
                <a:solidFill>
                  <a:srgbClr val="83A2B9"/>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Speaker Name, Organization</a:t>
            </a:r>
          </a:p>
        </p:txBody>
      </p:sp>
      <p:sp>
        <p:nvSpPr>
          <p:cNvPr id="32" name="Text Placeholder 25">
            <a:extLst>
              <a:ext uri="{FF2B5EF4-FFF2-40B4-BE49-F238E27FC236}">
                <a16:creationId xmlns:a16="http://schemas.microsoft.com/office/drawing/2014/main" id="{318DB3C0-8E48-338B-FCF6-ED1D88BAE878}"/>
              </a:ext>
            </a:extLst>
          </p:cNvPr>
          <p:cNvSpPr>
            <a:spLocks noGrp="1"/>
          </p:cNvSpPr>
          <p:nvPr>
            <p:ph type="body" sz="quarter" idx="17" hasCustomPrompt="1"/>
          </p:nvPr>
        </p:nvSpPr>
        <p:spPr>
          <a:xfrm>
            <a:off x="6407278" y="1733869"/>
            <a:ext cx="3444480" cy="277341"/>
          </a:xfrm>
          <a:prstGeom prst="rect">
            <a:avLst/>
          </a:prstGeom>
          <a:ln>
            <a:noFill/>
          </a:ln>
        </p:spPr>
        <p:txBody>
          <a:bodyPr/>
          <a:lstStyle>
            <a:lvl1pPr marL="0" indent="0" algn="ctr">
              <a:buNone/>
              <a:defRPr sz="1500"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Email Address</a:t>
            </a:r>
          </a:p>
        </p:txBody>
      </p:sp>
      <p:sp>
        <p:nvSpPr>
          <p:cNvPr id="33" name="Text Placeholder 25">
            <a:extLst>
              <a:ext uri="{FF2B5EF4-FFF2-40B4-BE49-F238E27FC236}">
                <a16:creationId xmlns:a16="http://schemas.microsoft.com/office/drawing/2014/main" id="{D3DD0E9E-3A8D-E635-6CD9-4AE62A6B6B6A}"/>
              </a:ext>
            </a:extLst>
          </p:cNvPr>
          <p:cNvSpPr>
            <a:spLocks noGrp="1"/>
          </p:cNvSpPr>
          <p:nvPr>
            <p:ph type="body" sz="quarter" idx="18" hasCustomPrompt="1"/>
          </p:nvPr>
        </p:nvSpPr>
        <p:spPr>
          <a:xfrm>
            <a:off x="6407277" y="2021124"/>
            <a:ext cx="3444480" cy="277342"/>
          </a:xfrm>
          <a:prstGeom prst="rect">
            <a:avLst/>
          </a:prstGeom>
          <a:ln>
            <a:noFill/>
          </a:ln>
        </p:spPr>
        <p:txBody>
          <a:bodyPr/>
          <a:lstStyle>
            <a:lvl1pPr marL="0" indent="0" algn="ctr">
              <a:buNone/>
              <a:defRPr sz="1500"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Phone Number</a:t>
            </a:r>
          </a:p>
        </p:txBody>
      </p:sp>
      <p:sp>
        <p:nvSpPr>
          <p:cNvPr id="34" name="Text Placeholder 25">
            <a:extLst>
              <a:ext uri="{FF2B5EF4-FFF2-40B4-BE49-F238E27FC236}">
                <a16:creationId xmlns:a16="http://schemas.microsoft.com/office/drawing/2014/main" id="{B4CA74DB-FC05-552D-2BBE-9E99E5AA1C31}"/>
              </a:ext>
            </a:extLst>
          </p:cNvPr>
          <p:cNvSpPr>
            <a:spLocks noGrp="1"/>
          </p:cNvSpPr>
          <p:nvPr>
            <p:ph type="body" sz="quarter" idx="19" hasCustomPrompt="1"/>
          </p:nvPr>
        </p:nvSpPr>
        <p:spPr>
          <a:xfrm>
            <a:off x="6407276" y="2309755"/>
            <a:ext cx="3444480" cy="277342"/>
          </a:xfrm>
          <a:prstGeom prst="rect">
            <a:avLst/>
          </a:prstGeom>
          <a:ln>
            <a:noFill/>
          </a:ln>
        </p:spPr>
        <p:txBody>
          <a:bodyPr/>
          <a:lstStyle>
            <a:lvl1pPr marL="0" indent="0" algn="ctr">
              <a:buNone/>
              <a:defRPr sz="1500"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Website</a:t>
            </a:r>
          </a:p>
        </p:txBody>
      </p:sp>
      <p:sp>
        <p:nvSpPr>
          <p:cNvPr id="35" name="Text Placeholder 25">
            <a:extLst>
              <a:ext uri="{FF2B5EF4-FFF2-40B4-BE49-F238E27FC236}">
                <a16:creationId xmlns:a16="http://schemas.microsoft.com/office/drawing/2014/main" id="{A0755045-16C7-9D2B-BC22-E83CC749D195}"/>
              </a:ext>
            </a:extLst>
          </p:cNvPr>
          <p:cNvSpPr>
            <a:spLocks noGrp="1"/>
          </p:cNvSpPr>
          <p:nvPr>
            <p:ph type="body" sz="quarter" idx="20" hasCustomPrompt="1"/>
          </p:nvPr>
        </p:nvSpPr>
        <p:spPr>
          <a:xfrm>
            <a:off x="2321053" y="3003784"/>
            <a:ext cx="3444480" cy="334320"/>
          </a:xfrm>
          <a:prstGeom prst="rect">
            <a:avLst/>
          </a:prstGeom>
        </p:spPr>
        <p:txBody>
          <a:bodyPr/>
          <a:lstStyle>
            <a:lvl1pPr marL="0" indent="0" algn="ctr">
              <a:buNone/>
              <a:defRPr sz="1500" b="1" i="0">
                <a:solidFill>
                  <a:srgbClr val="83A2B9"/>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Speaker Name, Organization</a:t>
            </a:r>
          </a:p>
        </p:txBody>
      </p:sp>
      <p:sp>
        <p:nvSpPr>
          <p:cNvPr id="36" name="Text Placeholder 25">
            <a:extLst>
              <a:ext uri="{FF2B5EF4-FFF2-40B4-BE49-F238E27FC236}">
                <a16:creationId xmlns:a16="http://schemas.microsoft.com/office/drawing/2014/main" id="{63E70320-3D11-B750-9AA3-C8A852D04DE5}"/>
              </a:ext>
            </a:extLst>
          </p:cNvPr>
          <p:cNvSpPr>
            <a:spLocks noGrp="1"/>
          </p:cNvSpPr>
          <p:nvPr>
            <p:ph type="body" sz="quarter" idx="21" hasCustomPrompt="1"/>
          </p:nvPr>
        </p:nvSpPr>
        <p:spPr>
          <a:xfrm>
            <a:off x="2321053" y="3345285"/>
            <a:ext cx="3444480" cy="277341"/>
          </a:xfrm>
          <a:prstGeom prst="rect">
            <a:avLst/>
          </a:prstGeom>
          <a:ln>
            <a:noFill/>
          </a:ln>
        </p:spPr>
        <p:txBody>
          <a:bodyPr/>
          <a:lstStyle>
            <a:lvl1pPr marL="0" indent="0" algn="ctr">
              <a:buNone/>
              <a:defRPr sz="1500"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Email Address</a:t>
            </a:r>
          </a:p>
        </p:txBody>
      </p:sp>
      <p:sp>
        <p:nvSpPr>
          <p:cNvPr id="37" name="Text Placeholder 25">
            <a:extLst>
              <a:ext uri="{FF2B5EF4-FFF2-40B4-BE49-F238E27FC236}">
                <a16:creationId xmlns:a16="http://schemas.microsoft.com/office/drawing/2014/main" id="{5FA8A380-5646-9422-3709-316C09FD694B}"/>
              </a:ext>
            </a:extLst>
          </p:cNvPr>
          <p:cNvSpPr>
            <a:spLocks noGrp="1"/>
          </p:cNvSpPr>
          <p:nvPr>
            <p:ph type="body" sz="quarter" idx="22" hasCustomPrompt="1"/>
          </p:nvPr>
        </p:nvSpPr>
        <p:spPr>
          <a:xfrm>
            <a:off x="2321052" y="3632538"/>
            <a:ext cx="3444480" cy="277342"/>
          </a:xfrm>
          <a:prstGeom prst="rect">
            <a:avLst/>
          </a:prstGeom>
          <a:ln>
            <a:noFill/>
          </a:ln>
        </p:spPr>
        <p:txBody>
          <a:bodyPr/>
          <a:lstStyle>
            <a:lvl1pPr marL="0" indent="0" algn="ctr">
              <a:buNone/>
              <a:defRPr sz="1500"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Phone Number</a:t>
            </a:r>
          </a:p>
        </p:txBody>
      </p:sp>
      <p:sp>
        <p:nvSpPr>
          <p:cNvPr id="38" name="Text Placeholder 25">
            <a:extLst>
              <a:ext uri="{FF2B5EF4-FFF2-40B4-BE49-F238E27FC236}">
                <a16:creationId xmlns:a16="http://schemas.microsoft.com/office/drawing/2014/main" id="{C28E4D95-1585-88E4-499E-2255A65C4001}"/>
              </a:ext>
            </a:extLst>
          </p:cNvPr>
          <p:cNvSpPr>
            <a:spLocks noGrp="1"/>
          </p:cNvSpPr>
          <p:nvPr>
            <p:ph type="body" sz="quarter" idx="23" hasCustomPrompt="1"/>
          </p:nvPr>
        </p:nvSpPr>
        <p:spPr>
          <a:xfrm>
            <a:off x="2321051" y="3921169"/>
            <a:ext cx="3444480" cy="277342"/>
          </a:xfrm>
          <a:prstGeom prst="rect">
            <a:avLst/>
          </a:prstGeom>
          <a:ln>
            <a:noFill/>
          </a:ln>
        </p:spPr>
        <p:txBody>
          <a:bodyPr/>
          <a:lstStyle>
            <a:lvl1pPr marL="0" indent="0" algn="ctr">
              <a:buNone/>
              <a:defRPr sz="1500"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Website</a:t>
            </a:r>
          </a:p>
        </p:txBody>
      </p:sp>
      <p:sp>
        <p:nvSpPr>
          <p:cNvPr id="39" name="Text Placeholder 25">
            <a:extLst>
              <a:ext uri="{FF2B5EF4-FFF2-40B4-BE49-F238E27FC236}">
                <a16:creationId xmlns:a16="http://schemas.microsoft.com/office/drawing/2014/main" id="{18583ACF-8E49-5E40-1E15-045CEA8A294A}"/>
              </a:ext>
            </a:extLst>
          </p:cNvPr>
          <p:cNvSpPr>
            <a:spLocks noGrp="1"/>
          </p:cNvSpPr>
          <p:nvPr>
            <p:ph type="body" sz="quarter" idx="24" hasCustomPrompt="1"/>
          </p:nvPr>
        </p:nvSpPr>
        <p:spPr>
          <a:xfrm>
            <a:off x="6407278" y="3003784"/>
            <a:ext cx="3444480" cy="334320"/>
          </a:xfrm>
          <a:prstGeom prst="rect">
            <a:avLst/>
          </a:prstGeom>
        </p:spPr>
        <p:txBody>
          <a:bodyPr/>
          <a:lstStyle>
            <a:lvl1pPr marL="0" indent="0" algn="ctr">
              <a:buNone/>
              <a:defRPr sz="1500" b="1" i="0">
                <a:solidFill>
                  <a:srgbClr val="83A2B9"/>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Speaker Name, Organization</a:t>
            </a:r>
          </a:p>
        </p:txBody>
      </p:sp>
      <p:sp>
        <p:nvSpPr>
          <p:cNvPr id="40" name="Text Placeholder 25">
            <a:extLst>
              <a:ext uri="{FF2B5EF4-FFF2-40B4-BE49-F238E27FC236}">
                <a16:creationId xmlns:a16="http://schemas.microsoft.com/office/drawing/2014/main" id="{AC6D022C-4B3A-5452-2A7C-5BD5C4F48299}"/>
              </a:ext>
            </a:extLst>
          </p:cNvPr>
          <p:cNvSpPr>
            <a:spLocks noGrp="1"/>
          </p:cNvSpPr>
          <p:nvPr>
            <p:ph type="body" sz="quarter" idx="26" hasCustomPrompt="1"/>
          </p:nvPr>
        </p:nvSpPr>
        <p:spPr>
          <a:xfrm>
            <a:off x="6407277" y="3632538"/>
            <a:ext cx="3444480" cy="277342"/>
          </a:xfrm>
          <a:prstGeom prst="rect">
            <a:avLst/>
          </a:prstGeom>
          <a:ln>
            <a:noFill/>
          </a:ln>
        </p:spPr>
        <p:txBody>
          <a:bodyPr/>
          <a:lstStyle>
            <a:lvl1pPr marL="0" indent="0" algn="ctr">
              <a:buNone/>
              <a:defRPr sz="1500"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Phone Number</a:t>
            </a:r>
          </a:p>
        </p:txBody>
      </p:sp>
      <p:sp>
        <p:nvSpPr>
          <p:cNvPr id="41" name="Text Placeholder 25">
            <a:extLst>
              <a:ext uri="{FF2B5EF4-FFF2-40B4-BE49-F238E27FC236}">
                <a16:creationId xmlns:a16="http://schemas.microsoft.com/office/drawing/2014/main" id="{D13110B0-2BB8-CA46-8A8C-0F7B63CD93E5}"/>
              </a:ext>
            </a:extLst>
          </p:cNvPr>
          <p:cNvSpPr>
            <a:spLocks noGrp="1"/>
          </p:cNvSpPr>
          <p:nvPr>
            <p:ph type="body" sz="quarter" idx="27" hasCustomPrompt="1"/>
          </p:nvPr>
        </p:nvSpPr>
        <p:spPr>
          <a:xfrm>
            <a:off x="6407276" y="3921169"/>
            <a:ext cx="3444480" cy="277342"/>
          </a:xfrm>
          <a:prstGeom prst="rect">
            <a:avLst/>
          </a:prstGeom>
          <a:ln>
            <a:noFill/>
          </a:ln>
        </p:spPr>
        <p:txBody>
          <a:bodyPr/>
          <a:lstStyle>
            <a:lvl1pPr marL="0" indent="0" algn="ctr">
              <a:buNone/>
              <a:defRPr sz="1500"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Website</a:t>
            </a:r>
          </a:p>
        </p:txBody>
      </p:sp>
      <p:sp>
        <p:nvSpPr>
          <p:cNvPr id="42" name="Text Placeholder 25">
            <a:extLst>
              <a:ext uri="{FF2B5EF4-FFF2-40B4-BE49-F238E27FC236}">
                <a16:creationId xmlns:a16="http://schemas.microsoft.com/office/drawing/2014/main" id="{5B40169C-734D-D554-798C-3C73AB512B36}"/>
              </a:ext>
            </a:extLst>
          </p:cNvPr>
          <p:cNvSpPr>
            <a:spLocks noGrp="1"/>
          </p:cNvSpPr>
          <p:nvPr>
            <p:ph type="body" sz="quarter" idx="28" hasCustomPrompt="1"/>
          </p:nvPr>
        </p:nvSpPr>
        <p:spPr>
          <a:xfrm>
            <a:off x="2321053" y="4614873"/>
            <a:ext cx="3444480" cy="334320"/>
          </a:xfrm>
          <a:prstGeom prst="rect">
            <a:avLst/>
          </a:prstGeom>
        </p:spPr>
        <p:txBody>
          <a:bodyPr/>
          <a:lstStyle>
            <a:lvl1pPr marL="0" indent="0" algn="ctr">
              <a:buNone/>
              <a:defRPr sz="1500" b="1" i="0">
                <a:solidFill>
                  <a:srgbClr val="83A2B9"/>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Speaker Name, Organization</a:t>
            </a:r>
          </a:p>
        </p:txBody>
      </p:sp>
      <p:sp>
        <p:nvSpPr>
          <p:cNvPr id="43" name="Text Placeholder 25">
            <a:extLst>
              <a:ext uri="{FF2B5EF4-FFF2-40B4-BE49-F238E27FC236}">
                <a16:creationId xmlns:a16="http://schemas.microsoft.com/office/drawing/2014/main" id="{0EFA9414-20A7-5F53-132B-71EE10245F25}"/>
              </a:ext>
            </a:extLst>
          </p:cNvPr>
          <p:cNvSpPr>
            <a:spLocks noGrp="1"/>
          </p:cNvSpPr>
          <p:nvPr>
            <p:ph type="body" sz="quarter" idx="29" hasCustomPrompt="1"/>
          </p:nvPr>
        </p:nvSpPr>
        <p:spPr>
          <a:xfrm>
            <a:off x="2321053" y="4963301"/>
            <a:ext cx="3444480" cy="277341"/>
          </a:xfrm>
          <a:prstGeom prst="rect">
            <a:avLst/>
          </a:prstGeom>
          <a:ln>
            <a:noFill/>
          </a:ln>
        </p:spPr>
        <p:txBody>
          <a:bodyPr/>
          <a:lstStyle>
            <a:lvl1pPr marL="0" indent="0" algn="ctr">
              <a:buNone/>
              <a:defRPr sz="1500"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Email Address</a:t>
            </a:r>
          </a:p>
        </p:txBody>
      </p:sp>
      <p:sp>
        <p:nvSpPr>
          <p:cNvPr id="44" name="Text Placeholder 25">
            <a:extLst>
              <a:ext uri="{FF2B5EF4-FFF2-40B4-BE49-F238E27FC236}">
                <a16:creationId xmlns:a16="http://schemas.microsoft.com/office/drawing/2014/main" id="{8592963C-560B-2DCF-426E-6AA7402B0FBC}"/>
              </a:ext>
            </a:extLst>
          </p:cNvPr>
          <p:cNvSpPr>
            <a:spLocks noGrp="1"/>
          </p:cNvSpPr>
          <p:nvPr>
            <p:ph type="body" sz="quarter" idx="30" hasCustomPrompt="1"/>
          </p:nvPr>
        </p:nvSpPr>
        <p:spPr>
          <a:xfrm>
            <a:off x="2321052" y="5250554"/>
            <a:ext cx="3444480" cy="277342"/>
          </a:xfrm>
          <a:prstGeom prst="rect">
            <a:avLst/>
          </a:prstGeom>
          <a:ln>
            <a:noFill/>
          </a:ln>
        </p:spPr>
        <p:txBody>
          <a:bodyPr/>
          <a:lstStyle>
            <a:lvl1pPr marL="0" indent="0" algn="ctr">
              <a:buNone/>
              <a:defRPr sz="1500"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Phone Number</a:t>
            </a:r>
          </a:p>
        </p:txBody>
      </p:sp>
      <p:sp>
        <p:nvSpPr>
          <p:cNvPr id="45" name="Text Placeholder 25">
            <a:extLst>
              <a:ext uri="{FF2B5EF4-FFF2-40B4-BE49-F238E27FC236}">
                <a16:creationId xmlns:a16="http://schemas.microsoft.com/office/drawing/2014/main" id="{B652823E-5EF0-4EC1-F84D-ECB7D975D1AF}"/>
              </a:ext>
            </a:extLst>
          </p:cNvPr>
          <p:cNvSpPr>
            <a:spLocks noGrp="1"/>
          </p:cNvSpPr>
          <p:nvPr>
            <p:ph type="body" sz="quarter" idx="31" hasCustomPrompt="1"/>
          </p:nvPr>
        </p:nvSpPr>
        <p:spPr>
          <a:xfrm>
            <a:off x="2321051" y="5532258"/>
            <a:ext cx="3444480" cy="277342"/>
          </a:xfrm>
          <a:prstGeom prst="rect">
            <a:avLst/>
          </a:prstGeom>
          <a:ln>
            <a:noFill/>
          </a:ln>
        </p:spPr>
        <p:txBody>
          <a:bodyPr/>
          <a:lstStyle>
            <a:lvl1pPr marL="0" indent="0" algn="ctr">
              <a:buNone/>
              <a:defRPr sz="1500"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Website</a:t>
            </a:r>
          </a:p>
        </p:txBody>
      </p:sp>
      <p:sp>
        <p:nvSpPr>
          <p:cNvPr id="46" name="Text Placeholder 25">
            <a:extLst>
              <a:ext uri="{FF2B5EF4-FFF2-40B4-BE49-F238E27FC236}">
                <a16:creationId xmlns:a16="http://schemas.microsoft.com/office/drawing/2014/main" id="{004151CF-FC42-88F3-AD4E-76C31E0B9D8A}"/>
              </a:ext>
            </a:extLst>
          </p:cNvPr>
          <p:cNvSpPr>
            <a:spLocks noGrp="1"/>
          </p:cNvSpPr>
          <p:nvPr>
            <p:ph type="body" sz="quarter" idx="32" hasCustomPrompt="1"/>
          </p:nvPr>
        </p:nvSpPr>
        <p:spPr>
          <a:xfrm>
            <a:off x="6407278" y="4614873"/>
            <a:ext cx="3444480" cy="334320"/>
          </a:xfrm>
          <a:prstGeom prst="rect">
            <a:avLst/>
          </a:prstGeom>
        </p:spPr>
        <p:txBody>
          <a:bodyPr/>
          <a:lstStyle>
            <a:lvl1pPr marL="0" indent="0" algn="ctr">
              <a:buNone/>
              <a:defRPr sz="1500" b="1" i="0">
                <a:solidFill>
                  <a:srgbClr val="83A2B9"/>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Speaker Name, Organization</a:t>
            </a:r>
          </a:p>
        </p:txBody>
      </p:sp>
      <p:sp>
        <p:nvSpPr>
          <p:cNvPr id="47" name="Text Placeholder 25">
            <a:extLst>
              <a:ext uri="{FF2B5EF4-FFF2-40B4-BE49-F238E27FC236}">
                <a16:creationId xmlns:a16="http://schemas.microsoft.com/office/drawing/2014/main" id="{C467C00B-D4B8-2230-D5F1-C56845D31B9D}"/>
              </a:ext>
            </a:extLst>
          </p:cNvPr>
          <p:cNvSpPr>
            <a:spLocks noGrp="1"/>
          </p:cNvSpPr>
          <p:nvPr>
            <p:ph type="body" sz="quarter" idx="33" hasCustomPrompt="1"/>
          </p:nvPr>
        </p:nvSpPr>
        <p:spPr>
          <a:xfrm>
            <a:off x="6407278" y="4963301"/>
            <a:ext cx="3444480" cy="277341"/>
          </a:xfrm>
          <a:prstGeom prst="rect">
            <a:avLst/>
          </a:prstGeom>
          <a:ln>
            <a:noFill/>
          </a:ln>
        </p:spPr>
        <p:txBody>
          <a:bodyPr/>
          <a:lstStyle>
            <a:lvl1pPr marL="0" indent="0" algn="ctr">
              <a:buNone/>
              <a:defRPr sz="1500"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Email Address</a:t>
            </a:r>
          </a:p>
        </p:txBody>
      </p:sp>
      <p:sp>
        <p:nvSpPr>
          <p:cNvPr id="48" name="Text Placeholder 25">
            <a:extLst>
              <a:ext uri="{FF2B5EF4-FFF2-40B4-BE49-F238E27FC236}">
                <a16:creationId xmlns:a16="http://schemas.microsoft.com/office/drawing/2014/main" id="{DB5327B5-C9E3-C360-FE8E-C65628497811}"/>
              </a:ext>
            </a:extLst>
          </p:cNvPr>
          <p:cNvSpPr>
            <a:spLocks noGrp="1"/>
          </p:cNvSpPr>
          <p:nvPr>
            <p:ph type="body" sz="quarter" idx="34" hasCustomPrompt="1"/>
          </p:nvPr>
        </p:nvSpPr>
        <p:spPr>
          <a:xfrm>
            <a:off x="6407277" y="5250554"/>
            <a:ext cx="3444480" cy="277342"/>
          </a:xfrm>
          <a:prstGeom prst="rect">
            <a:avLst/>
          </a:prstGeom>
          <a:ln>
            <a:noFill/>
          </a:ln>
        </p:spPr>
        <p:txBody>
          <a:bodyPr/>
          <a:lstStyle>
            <a:lvl1pPr marL="0" indent="0" algn="ctr">
              <a:buNone/>
              <a:defRPr sz="1500"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Phone Number</a:t>
            </a:r>
          </a:p>
        </p:txBody>
      </p:sp>
      <p:sp>
        <p:nvSpPr>
          <p:cNvPr id="49" name="Text Placeholder 25">
            <a:extLst>
              <a:ext uri="{FF2B5EF4-FFF2-40B4-BE49-F238E27FC236}">
                <a16:creationId xmlns:a16="http://schemas.microsoft.com/office/drawing/2014/main" id="{B080EDC6-600B-AD6A-DBF3-3B3780027AF6}"/>
              </a:ext>
            </a:extLst>
          </p:cNvPr>
          <p:cNvSpPr>
            <a:spLocks noGrp="1"/>
          </p:cNvSpPr>
          <p:nvPr>
            <p:ph type="body" sz="quarter" idx="35" hasCustomPrompt="1"/>
          </p:nvPr>
        </p:nvSpPr>
        <p:spPr>
          <a:xfrm>
            <a:off x="6407276" y="5532255"/>
            <a:ext cx="3444480" cy="277342"/>
          </a:xfrm>
          <a:prstGeom prst="rect">
            <a:avLst/>
          </a:prstGeom>
          <a:ln>
            <a:noFill/>
          </a:ln>
        </p:spPr>
        <p:txBody>
          <a:bodyPr/>
          <a:lstStyle>
            <a:lvl1pPr marL="0" indent="0" algn="ctr">
              <a:buNone/>
              <a:defRPr sz="1500"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Website</a:t>
            </a:r>
          </a:p>
        </p:txBody>
      </p:sp>
      <p:sp>
        <p:nvSpPr>
          <p:cNvPr id="50" name="Text Placeholder 25">
            <a:extLst>
              <a:ext uri="{FF2B5EF4-FFF2-40B4-BE49-F238E27FC236}">
                <a16:creationId xmlns:a16="http://schemas.microsoft.com/office/drawing/2014/main" id="{C7CE92E5-B3D1-BF4F-F972-0A5789B4F265}"/>
              </a:ext>
            </a:extLst>
          </p:cNvPr>
          <p:cNvSpPr>
            <a:spLocks noGrp="1"/>
          </p:cNvSpPr>
          <p:nvPr>
            <p:ph type="body" sz="quarter" idx="36" hasCustomPrompt="1"/>
          </p:nvPr>
        </p:nvSpPr>
        <p:spPr>
          <a:xfrm>
            <a:off x="6403656" y="3345285"/>
            <a:ext cx="3444480" cy="277341"/>
          </a:xfrm>
          <a:prstGeom prst="rect">
            <a:avLst/>
          </a:prstGeom>
          <a:ln>
            <a:noFill/>
          </a:ln>
        </p:spPr>
        <p:txBody>
          <a:bodyPr/>
          <a:lstStyle>
            <a:lvl1pPr marL="0" indent="0" algn="ctr">
              <a:buNone/>
              <a:defRPr sz="1500"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Email Address</a:t>
            </a:r>
          </a:p>
        </p:txBody>
      </p:sp>
      <p:cxnSp>
        <p:nvCxnSpPr>
          <p:cNvPr id="51" name="Straight Connector 50">
            <a:extLst>
              <a:ext uri="{FF2B5EF4-FFF2-40B4-BE49-F238E27FC236}">
                <a16:creationId xmlns:a16="http://schemas.microsoft.com/office/drawing/2014/main" id="{2D0BEED0-DC58-F947-2CB7-14031963F186}"/>
              </a:ext>
            </a:extLst>
          </p:cNvPr>
          <p:cNvCxnSpPr>
            <a:cxnSpLocks/>
          </p:cNvCxnSpPr>
          <p:nvPr userDrawn="1"/>
        </p:nvCxnSpPr>
        <p:spPr>
          <a:xfrm>
            <a:off x="6083121" y="1385443"/>
            <a:ext cx="0" cy="4521135"/>
          </a:xfrm>
          <a:prstGeom prst="line">
            <a:avLst/>
          </a:prstGeom>
          <a:ln w="38100">
            <a:solidFill>
              <a:srgbClr val="0E2C4F"/>
            </a:solidFill>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D9DC733A-FA10-AF56-A4DB-F4C609D69C1A}"/>
              </a:ext>
            </a:extLst>
          </p:cNvPr>
          <p:cNvSpPr/>
          <p:nvPr userDrawn="1"/>
        </p:nvSpPr>
        <p:spPr>
          <a:xfrm>
            <a:off x="0" y="6111240"/>
            <a:ext cx="12187238" cy="746760"/>
          </a:xfrm>
          <a:prstGeom prst="rect">
            <a:avLst/>
          </a:prstGeom>
          <a:solidFill>
            <a:srgbClr val="83A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82E51C28-C87E-8E4C-DC31-66A29F906C5C}"/>
              </a:ext>
            </a:extLst>
          </p:cNvPr>
          <p:cNvSpPr txBox="1"/>
          <p:nvPr userDrawn="1"/>
        </p:nvSpPr>
        <p:spPr>
          <a:xfrm>
            <a:off x="-1" y="6395937"/>
            <a:ext cx="12191999" cy="246221"/>
          </a:xfrm>
          <a:prstGeom prst="rect">
            <a:avLst/>
          </a:prstGeom>
          <a:noFill/>
        </p:spPr>
        <p:txBody>
          <a:bodyPr wrap="square" rtlCol="0">
            <a:spAutoFit/>
          </a:bodyPr>
          <a:lstStyle/>
          <a:p>
            <a:pPr algn="ctr"/>
            <a:r>
              <a:rPr lang="en-US" sz="1000" b="0" spc="300" dirty="0">
                <a:solidFill>
                  <a:srgbClr val="0E2C4F"/>
                </a:solidFill>
                <a:effectLst/>
                <a:latin typeface="Verdana" panose="020B0604030504040204" pitchFamily="34" charset="0"/>
                <a:ea typeface="Verdana" panose="020B0604030504040204" pitchFamily="34" charset="0"/>
                <a:cs typeface="Verdana" panose="020B0604030504040204" pitchFamily="34" charset="0"/>
              </a:rPr>
              <a:t>2024 NATIONAL SMALL BUSINESS CONFERENCE   •   ATLANTA, GEORGIA   •   NATIONAL8aASSOCIATION.ORG</a:t>
            </a:r>
          </a:p>
        </p:txBody>
      </p:sp>
      <p:sp>
        <p:nvSpPr>
          <p:cNvPr id="60" name="TextBox 59">
            <a:extLst>
              <a:ext uri="{FF2B5EF4-FFF2-40B4-BE49-F238E27FC236}">
                <a16:creationId xmlns:a16="http://schemas.microsoft.com/office/drawing/2014/main" id="{64835744-4F01-6739-E2D2-028A56C2AC84}"/>
              </a:ext>
            </a:extLst>
          </p:cNvPr>
          <p:cNvSpPr txBox="1"/>
          <p:nvPr userDrawn="1"/>
        </p:nvSpPr>
        <p:spPr>
          <a:xfrm>
            <a:off x="-1" y="634328"/>
            <a:ext cx="12192001" cy="523220"/>
          </a:xfrm>
          <a:prstGeom prst="rect">
            <a:avLst/>
          </a:prstGeom>
          <a:noFill/>
        </p:spPr>
        <p:txBody>
          <a:bodyPr wrap="square" rtlCol="0">
            <a:spAutoFit/>
          </a:bodyPr>
          <a:lstStyle/>
          <a:p>
            <a:pPr algn="ctr"/>
            <a:r>
              <a:rPr lang="en-US" sz="2800" b="1" i="1" dirty="0">
                <a:solidFill>
                  <a:srgbClr val="BCBEC0"/>
                </a:solidFill>
                <a:latin typeface="Verdana" panose="020B0604030504040204" pitchFamily="34" charset="0"/>
                <a:ea typeface="Verdana" panose="020B0604030504040204" pitchFamily="34" charset="0"/>
                <a:cs typeface="Verdana" panose="020B0604030504040204" pitchFamily="34" charset="0"/>
              </a:rPr>
              <a:t>CONTACT INFORMATION</a:t>
            </a:r>
          </a:p>
        </p:txBody>
      </p:sp>
    </p:spTree>
    <p:extLst>
      <p:ext uri="{BB962C8B-B14F-4D97-AF65-F5344CB8AC3E}">
        <p14:creationId xmlns:p14="http://schemas.microsoft.com/office/powerpoint/2010/main" val="39438687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44562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6330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3">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716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4">
    <p:spTree>
      <p:nvGrpSpPr>
        <p:cNvPr id="1" name=""/>
        <p:cNvGrpSpPr/>
        <p:nvPr/>
      </p:nvGrpSpPr>
      <p:grpSpPr>
        <a:xfrm>
          <a:off x="0" y="0"/>
          <a:ext cx="0" cy="0"/>
          <a:chOff x="0" y="0"/>
          <a:chExt cx="0" cy="0"/>
        </a:xfrm>
      </p:grpSpPr>
    </p:spTree>
    <p:extLst>
      <p:ext uri="{BB962C8B-B14F-4D97-AF65-F5344CB8AC3E}">
        <p14:creationId xmlns:p14="http://schemas.microsoft.com/office/powerpoint/2010/main" val="8096213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O2">
    <p:spTree>
      <p:nvGrpSpPr>
        <p:cNvPr id="1" name=""/>
        <p:cNvGrpSpPr/>
        <p:nvPr/>
      </p:nvGrpSpPr>
      <p:grpSpPr>
        <a:xfrm>
          <a:off x="0" y="0"/>
          <a:ext cx="0" cy="0"/>
          <a:chOff x="0" y="0"/>
          <a:chExt cx="0" cy="0"/>
        </a:xfrm>
      </p:grpSpPr>
      <p:pic>
        <p:nvPicPr>
          <p:cNvPr id="16" name="Picture 15" descr="A blue and red rectangle&#10;&#10;Description automatically generated">
            <a:extLst>
              <a:ext uri="{FF2B5EF4-FFF2-40B4-BE49-F238E27FC236}">
                <a16:creationId xmlns:a16="http://schemas.microsoft.com/office/drawing/2014/main" id="{115ADA4C-66E6-0097-5D33-90CF8F8EFC8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762" y="0"/>
            <a:ext cx="12182476" cy="6858000"/>
          </a:xfrm>
          <a:prstGeom prst="rect">
            <a:avLst/>
          </a:prstGeom>
        </p:spPr>
      </p:pic>
      <p:sp>
        <p:nvSpPr>
          <p:cNvPr id="9" name="Title 1">
            <a:extLst>
              <a:ext uri="{FF2B5EF4-FFF2-40B4-BE49-F238E27FC236}">
                <a16:creationId xmlns:a16="http://schemas.microsoft.com/office/drawing/2014/main" id="{B54BFDF6-0BB4-91B1-EBF3-449224B15124}"/>
              </a:ext>
            </a:extLst>
          </p:cNvPr>
          <p:cNvSpPr>
            <a:spLocks noGrp="1"/>
          </p:cNvSpPr>
          <p:nvPr>
            <p:ph type="ctrTitle" hasCustomPrompt="1"/>
          </p:nvPr>
        </p:nvSpPr>
        <p:spPr>
          <a:xfrm>
            <a:off x="3876827" y="1567543"/>
            <a:ext cx="7370214" cy="3063075"/>
          </a:xfrm>
        </p:spPr>
        <p:txBody>
          <a:bodyPr anchor="b">
            <a:noAutofit/>
          </a:bodyPr>
          <a:lstStyle>
            <a:lvl1pPr algn="l">
              <a:lnSpc>
                <a:spcPct val="85000"/>
              </a:lnSpc>
              <a:defRPr sz="7200" b="1">
                <a:solidFill>
                  <a:srgbClr val="BCBEC0"/>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SESSION </a:t>
            </a:r>
            <a:br>
              <a:rPr lang="en-US" dirty="0"/>
            </a:br>
            <a:r>
              <a:rPr lang="en-US" dirty="0"/>
              <a:t>TITLE</a:t>
            </a:r>
            <a:br>
              <a:rPr lang="en-US" dirty="0"/>
            </a:br>
            <a:r>
              <a:rPr lang="en-US" dirty="0"/>
              <a:t>HERE</a:t>
            </a:r>
          </a:p>
        </p:txBody>
      </p:sp>
      <p:sp>
        <p:nvSpPr>
          <p:cNvPr id="10" name="Subtitle 2">
            <a:extLst>
              <a:ext uri="{FF2B5EF4-FFF2-40B4-BE49-F238E27FC236}">
                <a16:creationId xmlns:a16="http://schemas.microsoft.com/office/drawing/2014/main" id="{C18002C0-78F9-F3DD-F985-72943BBC73E4}"/>
              </a:ext>
            </a:extLst>
          </p:cNvPr>
          <p:cNvSpPr>
            <a:spLocks noGrp="1"/>
          </p:cNvSpPr>
          <p:nvPr>
            <p:ph type="subTitle" idx="1" hasCustomPrompt="1"/>
          </p:nvPr>
        </p:nvSpPr>
        <p:spPr>
          <a:xfrm>
            <a:off x="3876827" y="4865114"/>
            <a:ext cx="7370214" cy="588630"/>
          </a:xfrm>
        </p:spPr>
        <p:txBody>
          <a:bodyPr/>
          <a:lstStyle>
            <a:lvl1pPr marL="0" indent="0" algn="l">
              <a:buNone/>
              <a:defRPr sz="2400">
                <a:solidFill>
                  <a:srgbClr val="BCBEC0"/>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Speaker(s) / Moderator</a:t>
            </a:r>
          </a:p>
        </p:txBody>
      </p:sp>
      <p:pic>
        <p:nvPicPr>
          <p:cNvPr id="12" name="Picture 11" descr="A black background with blue numbers and red text&#10;&#10;Description automatically generated">
            <a:extLst>
              <a:ext uri="{FF2B5EF4-FFF2-40B4-BE49-F238E27FC236}">
                <a16:creationId xmlns:a16="http://schemas.microsoft.com/office/drawing/2014/main" id="{56A0CB30-2A6B-5D34-92F6-73C87181E60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48587" y="757295"/>
            <a:ext cx="2688043" cy="5441383"/>
          </a:xfrm>
          <a:prstGeom prst="rect">
            <a:avLst/>
          </a:prstGeom>
        </p:spPr>
      </p:pic>
    </p:spTree>
    <p:extLst>
      <p:ext uri="{BB962C8B-B14F-4D97-AF65-F5344CB8AC3E}">
        <p14:creationId xmlns:p14="http://schemas.microsoft.com/office/powerpoint/2010/main" val="35048849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O3">
    <p:spTree>
      <p:nvGrpSpPr>
        <p:cNvPr id="1" name=""/>
        <p:cNvGrpSpPr/>
        <p:nvPr/>
      </p:nvGrpSpPr>
      <p:grpSpPr>
        <a:xfrm>
          <a:off x="0" y="0"/>
          <a:ext cx="0" cy="0"/>
          <a:chOff x="0" y="0"/>
          <a:chExt cx="0" cy="0"/>
        </a:xfrm>
      </p:grpSpPr>
      <p:pic>
        <p:nvPicPr>
          <p:cNvPr id="6" name="Picture 5" descr="A blue and red rectangle with white stripes&#10;&#10;Description automatically generated">
            <a:extLst>
              <a:ext uri="{FF2B5EF4-FFF2-40B4-BE49-F238E27FC236}">
                <a16:creationId xmlns:a16="http://schemas.microsoft.com/office/drawing/2014/main" id="{7D2C2833-B7A6-4605-A736-40B90BD1B0E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762" y="0"/>
            <a:ext cx="12182476" cy="6858000"/>
          </a:xfrm>
          <a:prstGeom prst="rect">
            <a:avLst/>
          </a:prstGeom>
        </p:spPr>
      </p:pic>
      <p:sp>
        <p:nvSpPr>
          <p:cNvPr id="9" name="Title 1">
            <a:extLst>
              <a:ext uri="{FF2B5EF4-FFF2-40B4-BE49-F238E27FC236}">
                <a16:creationId xmlns:a16="http://schemas.microsoft.com/office/drawing/2014/main" id="{B54BFDF6-0BB4-91B1-EBF3-449224B15124}"/>
              </a:ext>
            </a:extLst>
          </p:cNvPr>
          <p:cNvSpPr>
            <a:spLocks noGrp="1"/>
          </p:cNvSpPr>
          <p:nvPr>
            <p:ph type="ctrTitle" hasCustomPrompt="1"/>
          </p:nvPr>
        </p:nvSpPr>
        <p:spPr>
          <a:xfrm>
            <a:off x="3876827" y="1567543"/>
            <a:ext cx="7370214" cy="3063075"/>
          </a:xfrm>
        </p:spPr>
        <p:txBody>
          <a:bodyPr anchor="b">
            <a:noAutofit/>
          </a:bodyPr>
          <a:lstStyle>
            <a:lvl1pPr algn="l">
              <a:lnSpc>
                <a:spcPct val="85000"/>
              </a:lnSpc>
              <a:defRPr sz="7200" b="1">
                <a:solidFill>
                  <a:srgbClr val="BCBEC0"/>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SESSION </a:t>
            </a:r>
            <a:br>
              <a:rPr lang="en-US" dirty="0"/>
            </a:br>
            <a:r>
              <a:rPr lang="en-US" dirty="0"/>
              <a:t>TITLE</a:t>
            </a:r>
            <a:br>
              <a:rPr lang="en-US" dirty="0"/>
            </a:br>
            <a:r>
              <a:rPr lang="en-US" dirty="0"/>
              <a:t>HERE</a:t>
            </a:r>
          </a:p>
        </p:txBody>
      </p:sp>
      <p:sp>
        <p:nvSpPr>
          <p:cNvPr id="10" name="Subtitle 2">
            <a:extLst>
              <a:ext uri="{FF2B5EF4-FFF2-40B4-BE49-F238E27FC236}">
                <a16:creationId xmlns:a16="http://schemas.microsoft.com/office/drawing/2014/main" id="{C18002C0-78F9-F3DD-F985-72943BBC73E4}"/>
              </a:ext>
            </a:extLst>
          </p:cNvPr>
          <p:cNvSpPr>
            <a:spLocks noGrp="1"/>
          </p:cNvSpPr>
          <p:nvPr>
            <p:ph type="subTitle" idx="1" hasCustomPrompt="1"/>
          </p:nvPr>
        </p:nvSpPr>
        <p:spPr>
          <a:xfrm>
            <a:off x="3876827" y="4865114"/>
            <a:ext cx="7370214" cy="588630"/>
          </a:xfrm>
        </p:spPr>
        <p:txBody>
          <a:bodyPr/>
          <a:lstStyle>
            <a:lvl1pPr marL="0" indent="0" algn="l">
              <a:buNone/>
              <a:defRPr sz="2400">
                <a:solidFill>
                  <a:srgbClr val="BCBEC0"/>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Speaker(s) / Moderator</a:t>
            </a:r>
          </a:p>
        </p:txBody>
      </p:sp>
      <p:pic>
        <p:nvPicPr>
          <p:cNvPr id="12" name="Picture 11" descr="A black background with blue numbers and red text&#10;&#10;Description automatically generated">
            <a:extLst>
              <a:ext uri="{FF2B5EF4-FFF2-40B4-BE49-F238E27FC236}">
                <a16:creationId xmlns:a16="http://schemas.microsoft.com/office/drawing/2014/main" id="{56A0CB30-2A6B-5D34-92F6-73C87181E60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48587" y="757295"/>
            <a:ext cx="2688043" cy="5441383"/>
          </a:xfrm>
          <a:prstGeom prst="rect">
            <a:avLst/>
          </a:prstGeom>
        </p:spPr>
      </p:pic>
    </p:spTree>
    <p:extLst>
      <p:ext uri="{BB962C8B-B14F-4D97-AF65-F5344CB8AC3E}">
        <p14:creationId xmlns:p14="http://schemas.microsoft.com/office/powerpoint/2010/main" val="12674279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 O4">
    <p:spTree>
      <p:nvGrpSpPr>
        <p:cNvPr id="1" name=""/>
        <p:cNvGrpSpPr/>
        <p:nvPr/>
      </p:nvGrpSpPr>
      <p:grpSpPr>
        <a:xfrm>
          <a:off x="0" y="0"/>
          <a:ext cx="0" cy="0"/>
          <a:chOff x="0" y="0"/>
          <a:chExt cx="0" cy="0"/>
        </a:xfrm>
      </p:grpSpPr>
      <p:pic>
        <p:nvPicPr>
          <p:cNvPr id="3" name="Picture 2" descr="A red and white rectangle&#10;&#10;Description automatically generated">
            <a:extLst>
              <a:ext uri="{FF2B5EF4-FFF2-40B4-BE49-F238E27FC236}">
                <a16:creationId xmlns:a16="http://schemas.microsoft.com/office/drawing/2014/main" id="{A9538E1E-C9A2-CCD3-78E7-55CE49BFC24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762" y="0"/>
            <a:ext cx="12182476" cy="6858000"/>
          </a:xfrm>
          <a:prstGeom prst="rect">
            <a:avLst/>
          </a:prstGeom>
        </p:spPr>
      </p:pic>
      <p:pic>
        <p:nvPicPr>
          <p:cNvPr id="8" name="Picture 7" descr="A white background with letters&#10;&#10;Description automatically generated">
            <a:extLst>
              <a:ext uri="{FF2B5EF4-FFF2-40B4-BE49-F238E27FC236}">
                <a16:creationId xmlns:a16="http://schemas.microsoft.com/office/drawing/2014/main" id="{EDF8C044-7AE6-B58A-6BF9-88211B3DFED3}"/>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 y="763625"/>
            <a:ext cx="12182475" cy="5817479"/>
          </a:xfrm>
          <a:prstGeom prst="rect">
            <a:avLst/>
          </a:prstGeom>
        </p:spPr>
      </p:pic>
      <p:sp>
        <p:nvSpPr>
          <p:cNvPr id="4" name="Title 1">
            <a:extLst>
              <a:ext uri="{FF2B5EF4-FFF2-40B4-BE49-F238E27FC236}">
                <a16:creationId xmlns:a16="http://schemas.microsoft.com/office/drawing/2014/main" id="{742A64BF-5CBE-6963-D523-5F954C2BC8ED}"/>
              </a:ext>
            </a:extLst>
          </p:cNvPr>
          <p:cNvSpPr>
            <a:spLocks noGrp="1"/>
          </p:cNvSpPr>
          <p:nvPr>
            <p:ph type="ctrTitle" hasCustomPrompt="1"/>
          </p:nvPr>
        </p:nvSpPr>
        <p:spPr>
          <a:xfrm>
            <a:off x="734496" y="1453242"/>
            <a:ext cx="6083601" cy="3063075"/>
          </a:xfrm>
        </p:spPr>
        <p:txBody>
          <a:bodyPr anchor="b">
            <a:noAutofit/>
          </a:bodyPr>
          <a:lstStyle>
            <a:lvl1pPr algn="l">
              <a:lnSpc>
                <a:spcPct val="85000"/>
              </a:lnSpc>
              <a:defRPr sz="7200" b="1">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br>
              <a:rPr lang="en-US" dirty="0"/>
            </a:br>
            <a:r>
              <a:rPr lang="en-US" dirty="0"/>
              <a:t>SESSION TITLE</a:t>
            </a:r>
            <a:br>
              <a:rPr lang="en-US" dirty="0"/>
            </a:br>
            <a:r>
              <a:rPr lang="en-US" dirty="0"/>
              <a:t>HERE</a:t>
            </a:r>
          </a:p>
        </p:txBody>
      </p:sp>
      <p:sp>
        <p:nvSpPr>
          <p:cNvPr id="5" name="Subtitle 2">
            <a:extLst>
              <a:ext uri="{FF2B5EF4-FFF2-40B4-BE49-F238E27FC236}">
                <a16:creationId xmlns:a16="http://schemas.microsoft.com/office/drawing/2014/main" id="{078E14D5-B731-0317-E855-6B95FA4F0ED1}"/>
              </a:ext>
            </a:extLst>
          </p:cNvPr>
          <p:cNvSpPr>
            <a:spLocks noGrp="1"/>
          </p:cNvSpPr>
          <p:nvPr>
            <p:ph type="subTitle" idx="1" hasCustomPrompt="1"/>
          </p:nvPr>
        </p:nvSpPr>
        <p:spPr>
          <a:xfrm>
            <a:off x="734495" y="5557594"/>
            <a:ext cx="6083601" cy="362977"/>
          </a:xfrm>
        </p:spPr>
        <p:txBody>
          <a:bodyPr/>
          <a:lstStyle>
            <a:lvl1pPr marL="0" indent="0" algn="l">
              <a:buNone/>
              <a:defRPr sz="2400">
                <a:solidFill>
                  <a:srgbClr val="0E2C4F"/>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Speaker(s) / Moderator</a:t>
            </a:r>
          </a:p>
        </p:txBody>
      </p:sp>
      <p:pic>
        <p:nvPicPr>
          <p:cNvPr id="7" name="Picture 6" descr="A black background with red and blue text&#10;&#10;Description automatically generated">
            <a:extLst>
              <a:ext uri="{FF2B5EF4-FFF2-40B4-BE49-F238E27FC236}">
                <a16:creationId xmlns:a16="http://schemas.microsoft.com/office/drawing/2014/main" id="{07C6247B-A988-8E61-B4B7-49B6ACDD2CEF}"/>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411489" y="4999778"/>
            <a:ext cx="4440273" cy="1478611"/>
          </a:xfrm>
          <a:prstGeom prst="rect">
            <a:avLst/>
          </a:prstGeom>
        </p:spPr>
      </p:pic>
    </p:spTree>
    <p:extLst>
      <p:ext uri="{BB962C8B-B14F-4D97-AF65-F5344CB8AC3E}">
        <p14:creationId xmlns:p14="http://schemas.microsoft.com/office/powerpoint/2010/main" val="22030270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 O5">
    <p:spTree>
      <p:nvGrpSpPr>
        <p:cNvPr id="1" name=""/>
        <p:cNvGrpSpPr/>
        <p:nvPr/>
      </p:nvGrpSpPr>
      <p:grpSpPr>
        <a:xfrm>
          <a:off x="0" y="0"/>
          <a:ext cx="0" cy="0"/>
          <a:chOff x="0" y="0"/>
          <a:chExt cx="0" cy="0"/>
        </a:xfrm>
      </p:grpSpPr>
      <p:pic>
        <p:nvPicPr>
          <p:cNvPr id="4" name="Picture 3" descr="A blue and red rectangle&#10;&#10;Description automatically generated">
            <a:extLst>
              <a:ext uri="{FF2B5EF4-FFF2-40B4-BE49-F238E27FC236}">
                <a16:creationId xmlns:a16="http://schemas.microsoft.com/office/drawing/2014/main" id="{37D27392-DC8F-A205-CDB2-F5D35D516FC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762" y="0"/>
            <a:ext cx="12187238" cy="6860681"/>
          </a:xfrm>
          <a:prstGeom prst="rect">
            <a:avLst/>
          </a:prstGeom>
        </p:spPr>
      </p:pic>
      <p:sp>
        <p:nvSpPr>
          <p:cNvPr id="6" name="Subtitle 2">
            <a:extLst>
              <a:ext uri="{FF2B5EF4-FFF2-40B4-BE49-F238E27FC236}">
                <a16:creationId xmlns:a16="http://schemas.microsoft.com/office/drawing/2014/main" id="{4B420D83-940C-EE8D-DFB7-CDA0CAE42402}"/>
              </a:ext>
            </a:extLst>
          </p:cNvPr>
          <p:cNvSpPr>
            <a:spLocks noGrp="1"/>
          </p:cNvSpPr>
          <p:nvPr>
            <p:ph type="subTitle" idx="1" hasCustomPrompt="1"/>
          </p:nvPr>
        </p:nvSpPr>
        <p:spPr>
          <a:xfrm>
            <a:off x="734495" y="5557594"/>
            <a:ext cx="6083601" cy="362977"/>
          </a:xfrm>
        </p:spPr>
        <p:txBody>
          <a:bodyPr/>
          <a:lstStyle>
            <a:lvl1pPr marL="0" indent="0" algn="l">
              <a:buNone/>
              <a:defRPr sz="2400">
                <a:solidFill>
                  <a:srgbClr val="0E2C4F"/>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Speaker(s) / Moderator</a:t>
            </a:r>
          </a:p>
        </p:txBody>
      </p:sp>
      <p:pic>
        <p:nvPicPr>
          <p:cNvPr id="7" name="Picture 6" descr="A black background with red and blue text&#10;&#10;Description automatically generated">
            <a:extLst>
              <a:ext uri="{FF2B5EF4-FFF2-40B4-BE49-F238E27FC236}">
                <a16:creationId xmlns:a16="http://schemas.microsoft.com/office/drawing/2014/main" id="{EF461DA2-73A5-B2E9-4728-D366E575914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11489" y="4999778"/>
            <a:ext cx="4440273" cy="1478611"/>
          </a:xfrm>
          <a:prstGeom prst="rect">
            <a:avLst/>
          </a:prstGeom>
        </p:spPr>
      </p:pic>
      <p:sp>
        <p:nvSpPr>
          <p:cNvPr id="9" name="Title 1">
            <a:extLst>
              <a:ext uri="{FF2B5EF4-FFF2-40B4-BE49-F238E27FC236}">
                <a16:creationId xmlns:a16="http://schemas.microsoft.com/office/drawing/2014/main" id="{68EA16FE-A29C-9CEB-5096-34D699552E84}"/>
              </a:ext>
            </a:extLst>
          </p:cNvPr>
          <p:cNvSpPr>
            <a:spLocks noGrp="1"/>
          </p:cNvSpPr>
          <p:nvPr>
            <p:ph type="ctrTitle" hasCustomPrompt="1"/>
          </p:nvPr>
        </p:nvSpPr>
        <p:spPr>
          <a:xfrm>
            <a:off x="734496" y="1453242"/>
            <a:ext cx="6083601" cy="3063075"/>
          </a:xfrm>
        </p:spPr>
        <p:txBody>
          <a:bodyPr anchor="b">
            <a:noAutofit/>
          </a:bodyPr>
          <a:lstStyle>
            <a:lvl1pPr algn="l">
              <a:lnSpc>
                <a:spcPct val="85000"/>
              </a:lnSpc>
              <a:defRPr sz="7200" b="1">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br>
              <a:rPr lang="en-US" dirty="0"/>
            </a:br>
            <a:r>
              <a:rPr lang="en-US" dirty="0"/>
              <a:t>SESSION TITLE</a:t>
            </a:r>
            <a:br>
              <a:rPr lang="en-US" dirty="0"/>
            </a:br>
            <a:r>
              <a:rPr lang="en-US" dirty="0"/>
              <a:t>HERE</a:t>
            </a:r>
          </a:p>
        </p:txBody>
      </p:sp>
    </p:spTree>
    <p:extLst>
      <p:ext uri="{BB962C8B-B14F-4D97-AF65-F5344CB8AC3E}">
        <p14:creationId xmlns:p14="http://schemas.microsoft.com/office/powerpoint/2010/main" val="18496154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oderato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7E6D2-F868-7107-4CB2-84CCFF7D64D1}"/>
              </a:ext>
            </a:extLst>
          </p:cNvPr>
          <p:cNvSpPr>
            <a:spLocks noGrp="1"/>
          </p:cNvSpPr>
          <p:nvPr>
            <p:ph type="title" hasCustomPrompt="1"/>
          </p:nvPr>
        </p:nvSpPr>
        <p:spPr>
          <a:xfrm>
            <a:off x="786001" y="852919"/>
            <a:ext cx="4777241" cy="1325563"/>
          </a:xfrm>
        </p:spPr>
        <p:txBody>
          <a:bodyPr>
            <a:normAutofit/>
          </a:bodyPr>
          <a:lstStyle>
            <a:lvl1pPr>
              <a:defRPr sz="4300" b="1">
                <a:solidFill>
                  <a:srgbClr val="620000"/>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First</a:t>
            </a:r>
            <a:br>
              <a:rPr lang="en-US" dirty="0"/>
            </a:br>
            <a:r>
              <a:rPr lang="en-US" dirty="0"/>
              <a:t>Last</a:t>
            </a:r>
          </a:p>
        </p:txBody>
      </p:sp>
      <p:sp>
        <p:nvSpPr>
          <p:cNvPr id="3" name="Text Placeholder 2">
            <a:extLst>
              <a:ext uri="{FF2B5EF4-FFF2-40B4-BE49-F238E27FC236}">
                <a16:creationId xmlns:a16="http://schemas.microsoft.com/office/drawing/2014/main" id="{BDFFFD02-4A57-ECCF-F340-E5E9345F1043}"/>
              </a:ext>
            </a:extLst>
          </p:cNvPr>
          <p:cNvSpPr>
            <a:spLocks noGrp="1"/>
          </p:cNvSpPr>
          <p:nvPr>
            <p:ph type="body" idx="1" hasCustomPrompt="1"/>
          </p:nvPr>
        </p:nvSpPr>
        <p:spPr>
          <a:xfrm>
            <a:off x="786001" y="2489551"/>
            <a:ext cx="4777241" cy="553760"/>
          </a:xfrm>
        </p:spPr>
        <p:txBody>
          <a:bodyPr anchor="b">
            <a:normAutofit/>
          </a:bodyPr>
          <a:lstStyle>
            <a:lvl1pPr marL="0" indent="0">
              <a:buNone/>
              <a:defRPr sz="3500" b="0">
                <a:solidFill>
                  <a:srgbClr val="991320"/>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a:t>
            </a:r>
          </a:p>
        </p:txBody>
      </p:sp>
      <p:sp>
        <p:nvSpPr>
          <p:cNvPr id="5" name="Text Placeholder 4">
            <a:extLst>
              <a:ext uri="{FF2B5EF4-FFF2-40B4-BE49-F238E27FC236}">
                <a16:creationId xmlns:a16="http://schemas.microsoft.com/office/drawing/2014/main" id="{69C32543-CBD9-6324-F991-12355E7F3A97}"/>
              </a:ext>
            </a:extLst>
          </p:cNvPr>
          <p:cNvSpPr>
            <a:spLocks noGrp="1"/>
          </p:cNvSpPr>
          <p:nvPr>
            <p:ph type="body" sz="quarter" idx="3" hasCustomPrompt="1"/>
          </p:nvPr>
        </p:nvSpPr>
        <p:spPr>
          <a:xfrm>
            <a:off x="786001" y="3181328"/>
            <a:ext cx="4777241" cy="553760"/>
          </a:xfrm>
        </p:spPr>
        <p:txBody>
          <a:bodyPr anchor="b">
            <a:normAutofit/>
          </a:bodyPr>
          <a:lstStyle>
            <a:lvl1pPr marL="0" indent="0">
              <a:buNone/>
              <a:defRPr sz="3500" b="0">
                <a:solidFill>
                  <a:srgbClr val="991320"/>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Company</a:t>
            </a:r>
          </a:p>
        </p:txBody>
      </p:sp>
      <p:sp>
        <p:nvSpPr>
          <p:cNvPr id="11" name="Rectangle 10">
            <a:extLst>
              <a:ext uri="{FF2B5EF4-FFF2-40B4-BE49-F238E27FC236}">
                <a16:creationId xmlns:a16="http://schemas.microsoft.com/office/drawing/2014/main" id="{66DD29E4-AEA5-40CE-6D6C-A68CB5F62F5F}"/>
              </a:ext>
            </a:extLst>
          </p:cNvPr>
          <p:cNvSpPr/>
          <p:nvPr userDrawn="1"/>
        </p:nvSpPr>
        <p:spPr>
          <a:xfrm>
            <a:off x="8931727" y="751115"/>
            <a:ext cx="2525776" cy="2525776"/>
          </a:xfrm>
          <a:prstGeom prst="rect">
            <a:avLst/>
          </a:prstGeom>
          <a:solidFill>
            <a:srgbClr val="83A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5FBC594-0281-D4EF-C507-A0C9178DD42B}"/>
              </a:ext>
            </a:extLst>
          </p:cNvPr>
          <p:cNvSpPr/>
          <p:nvPr userDrawn="1"/>
        </p:nvSpPr>
        <p:spPr>
          <a:xfrm>
            <a:off x="8931728" y="3475887"/>
            <a:ext cx="2525776" cy="2525776"/>
          </a:xfrm>
          <a:prstGeom prst="rect">
            <a:avLst/>
          </a:prstGeom>
          <a:solidFill>
            <a:srgbClr val="0E2C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351FCB6-A8AD-AE69-523E-AAE857B1BBD8}"/>
              </a:ext>
            </a:extLst>
          </p:cNvPr>
          <p:cNvSpPr/>
          <p:nvPr userDrawn="1"/>
        </p:nvSpPr>
        <p:spPr>
          <a:xfrm>
            <a:off x="6144695" y="3475887"/>
            <a:ext cx="2525776" cy="2525776"/>
          </a:xfrm>
          <a:prstGeom prst="rect">
            <a:avLst/>
          </a:prstGeom>
          <a:solidFill>
            <a:srgbClr val="9913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2">
            <a:extLst>
              <a:ext uri="{FF2B5EF4-FFF2-40B4-BE49-F238E27FC236}">
                <a16:creationId xmlns:a16="http://schemas.microsoft.com/office/drawing/2014/main" id="{2584358E-6076-956F-5F6E-2055092BDE3E}"/>
              </a:ext>
            </a:extLst>
          </p:cNvPr>
          <p:cNvSpPr>
            <a:spLocks noGrp="1"/>
          </p:cNvSpPr>
          <p:nvPr>
            <p:ph type="pic" idx="10" hasCustomPrompt="1"/>
          </p:nvPr>
        </p:nvSpPr>
        <p:spPr>
          <a:xfrm>
            <a:off x="6144694" y="751115"/>
            <a:ext cx="2525776" cy="247679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Headshot</a:t>
            </a:r>
          </a:p>
        </p:txBody>
      </p:sp>
      <p:pic>
        <p:nvPicPr>
          <p:cNvPr id="15" name="Picture 14" descr="A blue and black logo&#10;&#10;Description automatically generated">
            <a:extLst>
              <a:ext uri="{FF2B5EF4-FFF2-40B4-BE49-F238E27FC236}">
                <a16:creationId xmlns:a16="http://schemas.microsoft.com/office/drawing/2014/main" id="{9C6EFBD6-4A83-7C64-3162-58AC74807A44}"/>
              </a:ext>
            </a:extLst>
          </p:cNvPr>
          <p:cNvPicPr>
            <a:picLocks noChangeAspect="1"/>
          </p:cNvPicPr>
          <p:nvPr userDrawn="1"/>
        </p:nvPicPr>
        <p:blipFill rotWithShape="1">
          <a:blip r:embed="rId2" cstate="email">
            <a:alphaModFix amt="3000"/>
            <a:extLst>
              <a:ext uri="{28A0092B-C50C-407E-A947-70E740481C1C}">
                <a14:useLocalDpi xmlns:a14="http://schemas.microsoft.com/office/drawing/2010/main"/>
              </a:ext>
            </a:extLst>
          </a:blip>
          <a:srcRect/>
          <a:stretch/>
        </p:blipFill>
        <p:spPr>
          <a:xfrm>
            <a:off x="-702128" y="4119952"/>
            <a:ext cx="5662069" cy="2525776"/>
          </a:xfrm>
          <a:prstGeom prst="rect">
            <a:avLst/>
          </a:prstGeom>
        </p:spPr>
      </p:pic>
      <p:sp>
        <p:nvSpPr>
          <p:cNvPr id="16" name="TextBox 15">
            <a:extLst>
              <a:ext uri="{FF2B5EF4-FFF2-40B4-BE49-F238E27FC236}">
                <a16:creationId xmlns:a16="http://schemas.microsoft.com/office/drawing/2014/main" id="{544192D8-437A-91F3-8B45-8265460C7593}"/>
              </a:ext>
            </a:extLst>
          </p:cNvPr>
          <p:cNvSpPr txBox="1"/>
          <p:nvPr userDrawn="1"/>
        </p:nvSpPr>
        <p:spPr>
          <a:xfrm>
            <a:off x="734496" y="5527430"/>
            <a:ext cx="4435929" cy="523220"/>
          </a:xfrm>
          <a:prstGeom prst="rect">
            <a:avLst/>
          </a:prstGeom>
          <a:noFill/>
        </p:spPr>
        <p:txBody>
          <a:bodyPr wrap="square" rtlCol="0">
            <a:spAutoFit/>
          </a:bodyPr>
          <a:lstStyle/>
          <a:p>
            <a:r>
              <a:rPr lang="en-US" sz="2800" b="1" i="1" dirty="0">
                <a:solidFill>
                  <a:srgbClr val="BCBEC0"/>
                </a:solidFill>
                <a:latin typeface="Verdana" panose="020B0604030504040204" pitchFamily="34" charset="0"/>
                <a:ea typeface="Verdana" panose="020B0604030504040204" pitchFamily="34" charset="0"/>
                <a:cs typeface="Verdana" panose="020B0604030504040204" pitchFamily="34" charset="0"/>
              </a:rPr>
              <a:t>MODERATOR</a:t>
            </a:r>
          </a:p>
        </p:txBody>
      </p:sp>
      <p:sp>
        <p:nvSpPr>
          <p:cNvPr id="17" name="Rectangle 16">
            <a:extLst>
              <a:ext uri="{FF2B5EF4-FFF2-40B4-BE49-F238E27FC236}">
                <a16:creationId xmlns:a16="http://schemas.microsoft.com/office/drawing/2014/main" id="{4F8A195F-C404-9C9A-6C86-80AA3E54F14C}"/>
              </a:ext>
            </a:extLst>
          </p:cNvPr>
          <p:cNvSpPr/>
          <p:nvPr userDrawn="1"/>
        </p:nvSpPr>
        <p:spPr>
          <a:xfrm>
            <a:off x="0" y="6645728"/>
            <a:ext cx="12192000" cy="207411"/>
          </a:xfrm>
          <a:prstGeom prst="rect">
            <a:avLst/>
          </a:prstGeom>
          <a:solidFill>
            <a:srgbClr val="0E2C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C6982C7C-A597-4691-528D-7DC197816724}"/>
              </a:ext>
            </a:extLst>
          </p:cNvPr>
          <p:cNvCxnSpPr>
            <a:cxnSpLocks/>
          </p:cNvCxnSpPr>
          <p:nvPr userDrawn="1"/>
        </p:nvCxnSpPr>
        <p:spPr>
          <a:xfrm>
            <a:off x="786001" y="751115"/>
            <a:ext cx="4777241" cy="0"/>
          </a:xfrm>
          <a:prstGeom prst="line">
            <a:avLst/>
          </a:prstGeom>
          <a:ln w="38100">
            <a:solidFill>
              <a:srgbClr val="62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41601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peak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7E6D2-F868-7107-4CB2-84CCFF7D64D1}"/>
              </a:ext>
            </a:extLst>
          </p:cNvPr>
          <p:cNvSpPr>
            <a:spLocks noGrp="1"/>
          </p:cNvSpPr>
          <p:nvPr>
            <p:ph type="title" hasCustomPrompt="1"/>
          </p:nvPr>
        </p:nvSpPr>
        <p:spPr>
          <a:xfrm>
            <a:off x="786001" y="837421"/>
            <a:ext cx="4777241" cy="1325563"/>
          </a:xfrm>
        </p:spPr>
        <p:txBody>
          <a:bodyPr>
            <a:normAutofit/>
          </a:bodyPr>
          <a:lstStyle>
            <a:lvl1pPr>
              <a:defRPr sz="4300" b="1">
                <a:solidFill>
                  <a:srgbClr val="620000"/>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First</a:t>
            </a:r>
            <a:br>
              <a:rPr lang="en-US" dirty="0"/>
            </a:br>
            <a:r>
              <a:rPr lang="en-US" dirty="0"/>
              <a:t>Last</a:t>
            </a:r>
          </a:p>
        </p:txBody>
      </p:sp>
      <p:sp>
        <p:nvSpPr>
          <p:cNvPr id="3" name="Text Placeholder 2">
            <a:extLst>
              <a:ext uri="{FF2B5EF4-FFF2-40B4-BE49-F238E27FC236}">
                <a16:creationId xmlns:a16="http://schemas.microsoft.com/office/drawing/2014/main" id="{BDFFFD02-4A57-ECCF-F340-E5E9345F1043}"/>
              </a:ext>
            </a:extLst>
          </p:cNvPr>
          <p:cNvSpPr>
            <a:spLocks noGrp="1"/>
          </p:cNvSpPr>
          <p:nvPr>
            <p:ph type="body" idx="1" hasCustomPrompt="1"/>
          </p:nvPr>
        </p:nvSpPr>
        <p:spPr>
          <a:xfrm>
            <a:off x="786001" y="2474053"/>
            <a:ext cx="4777241" cy="553760"/>
          </a:xfrm>
        </p:spPr>
        <p:txBody>
          <a:bodyPr anchor="b">
            <a:normAutofit/>
          </a:bodyPr>
          <a:lstStyle>
            <a:lvl1pPr marL="0" indent="0">
              <a:buNone/>
              <a:defRPr sz="3500" b="0">
                <a:solidFill>
                  <a:srgbClr val="991320"/>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a:t>
            </a:r>
          </a:p>
        </p:txBody>
      </p:sp>
      <p:sp>
        <p:nvSpPr>
          <p:cNvPr id="5" name="Text Placeholder 4">
            <a:extLst>
              <a:ext uri="{FF2B5EF4-FFF2-40B4-BE49-F238E27FC236}">
                <a16:creationId xmlns:a16="http://schemas.microsoft.com/office/drawing/2014/main" id="{69C32543-CBD9-6324-F991-12355E7F3A97}"/>
              </a:ext>
            </a:extLst>
          </p:cNvPr>
          <p:cNvSpPr>
            <a:spLocks noGrp="1"/>
          </p:cNvSpPr>
          <p:nvPr>
            <p:ph type="body" sz="quarter" idx="3" hasCustomPrompt="1"/>
          </p:nvPr>
        </p:nvSpPr>
        <p:spPr>
          <a:xfrm>
            <a:off x="786001" y="3165830"/>
            <a:ext cx="4777241" cy="553760"/>
          </a:xfrm>
        </p:spPr>
        <p:txBody>
          <a:bodyPr anchor="b">
            <a:normAutofit/>
          </a:bodyPr>
          <a:lstStyle>
            <a:lvl1pPr marL="0" indent="0">
              <a:buNone/>
              <a:defRPr sz="3500" b="0">
                <a:solidFill>
                  <a:srgbClr val="991320"/>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Company</a:t>
            </a:r>
          </a:p>
        </p:txBody>
      </p:sp>
      <p:sp>
        <p:nvSpPr>
          <p:cNvPr id="11" name="Rectangle 10">
            <a:extLst>
              <a:ext uri="{FF2B5EF4-FFF2-40B4-BE49-F238E27FC236}">
                <a16:creationId xmlns:a16="http://schemas.microsoft.com/office/drawing/2014/main" id="{66DD29E4-AEA5-40CE-6D6C-A68CB5F62F5F}"/>
              </a:ext>
            </a:extLst>
          </p:cNvPr>
          <p:cNvSpPr/>
          <p:nvPr userDrawn="1"/>
        </p:nvSpPr>
        <p:spPr>
          <a:xfrm>
            <a:off x="8931727" y="751115"/>
            <a:ext cx="2525776" cy="2525776"/>
          </a:xfrm>
          <a:prstGeom prst="rect">
            <a:avLst/>
          </a:prstGeom>
          <a:solidFill>
            <a:srgbClr val="9913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5FBC594-0281-D4EF-C507-A0C9178DD42B}"/>
              </a:ext>
            </a:extLst>
          </p:cNvPr>
          <p:cNvSpPr/>
          <p:nvPr userDrawn="1"/>
        </p:nvSpPr>
        <p:spPr>
          <a:xfrm>
            <a:off x="8931728" y="3475887"/>
            <a:ext cx="2525776" cy="2525776"/>
          </a:xfrm>
          <a:prstGeom prst="rect">
            <a:avLst/>
          </a:prstGeom>
          <a:solidFill>
            <a:srgbClr val="83A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351FCB6-A8AD-AE69-523E-AAE857B1BBD8}"/>
              </a:ext>
            </a:extLst>
          </p:cNvPr>
          <p:cNvSpPr/>
          <p:nvPr userDrawn="1"/>
        </p:nvSpPr>
        <p:spPr>
          <a:xfrm>
            <a:off x="6144695" y="3475887"/>
            <a:ext cx="2525776" cy="2525776"/>
          </a:xfrm>
          <a:prstGeom prst="rect">
            <a:avLst/>
          </a:prstGeom>
          <a:solidFill>
            <a:srgbClr val="0E2C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2">
            <a:extLst>
              <a:ext uri="{FF2B5EF4-FFF2-40B4-BE49-F238E27FC236}">
                <a16:creationId xmlns:a16="http://schemas.microsoft.com/office/drawing/2014/main" id="{2584358E-6076-956F-5F6E-2055092BDE3E}"/>
              </a:ext>
            </a:extLst>
          </p:cNvPr>
          <p:cNvSpPr>
            <a:spLocks noGrp="1"/>
          </p:cNvSpPr>
          <p:nvPr>
            <p:ph type="pic" idx="10" hasCustomPrompt="1"/>
          </p:nvPr>
        </p:nvSpPr>
        <p:spPr>
          <a:xfrm>
            <a:off x="6144694" y="751115"/>
            <a:ext cx="2525776" cy="247679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Headshot</a:t>
            </a:r>
          </a:p>
        </p:txBody>
      </p:sp>
      <p:pic>
        <p:nvPicPr>
          <p:cNvPr id="15" name="Picture 14" descr="A blue and black logo&#10;&#10;Description automatically generated">
            <a:extLst>
              <a:ext uri="{FF2B5EF4-FFF2-40B4-BE49-F238E27FC236}">
                <a16:creationId xmlns:a16="http://schemas.microsoft.com/office/drawing/2014/main" id="{9C6EFBD6-4A83-7C64-3162-58AC74807A44}"/>
              </a:ext>
            </a:extLst>
          </p:cNvPr>
          <p:cNvPicPr>
            <a:picLocks noChangeAspect="1"/>
          </p:cNvPicPr>
          <p:nvPr userDrawn="1"/>
        </p:nvPicPr>
        <p:blipFill rotWithShape="1">
          <a:blip r:embed="rId2" cstate="email">
            <a:alphaModFix amt="3000"/>
            <a:extLst>
              <a:ext uri="{28A0092B-C50C-407E-A947-70E740481C1C}">
                <a14:useLocalDpi xmlns:a14="http://schemas.microsoft.com/office/drawing/2010/main"/>
              </a:ext>
            </a:extLst>
          </a:blip>
          <a:srcRect/>
          <a:stretch/>
        </p:blipFill>
        <p:spPr>
          <a:xfrm>
            <a:off x="-702128" y="4119952"/>
            <a:ext cx="5662069" cy="2525776"/>
          </a:xfrm>
          <a:prstGeom prst="rect">
            <a:avLst/>
          </a:prstGeom>
        </p:spPr>
      </p:pic>
      <p:sp>
        <p:nvSpPr>
          <p:cNvPr id="16" name="TextBox 15">
            <a:extLst>
              <a:ext uri="{FF2B5EF4-FFF2-40B4-BE49-F238E27FC236}">
                <a16:creationId xmlns:a16="http://schemas.microsoft.com/office/drawing/2014/main" id="{544192D8-437A-91F3-8B45-8265460C7593}"/>
              </a:ext>
            </a:extLst>
          </p:cNvPr>
          <p:cNvSpPr txBox="1"/>
          <p:nvPr userDrawn="1"/>
        </p:nvSpPr>
        <p:spPr>
          <a:xfrm>
            <a:off x="734496" y="5527430"/>
            <a:ext cx="4435929" cy="523220"/>
          </a:xfrm>
          <a:prstGeom prst="rect">
            <a:avLst/>
          </a:prstGeom>
          <a:noFill/>
        </p:spPr>
        <p:txBody>
          <a:bodyPr wrap="square" rtlCol="0">
            <a:spAutoFit/>
          </a:bodyPr>
          <a:lstStyle/>
          <a:p>
            <a:r>
              <a:rPr lang="en-US" sz="2800" b="1" i="1" dirty="0">
                <a:solidFill>
                  <a:srgbClr val="BCBEC0"/>
                </a:solidFill>
                <a:latin typeface="Verdana" panose="020B0604030504040204" pitchFamily="34" charset="0"/>
                <a:ea typeface="Verdana" panose="020B0604030504040204" pitchFamily="34" charset="0"/>
                <a:cs typeface="Verdana" panose="020B0604030504040204" pitchFamily="34" charset="0"/>
              </a:rPr>
              <a:t>SPEAKER</a:t>
            </a:r>
          </a:p>
        </p:txBody>
      </p:sp>
      <p:sp>
        <p:nvSpPr>
          <p:cNvPr id="17" name="Rectangle 16">
            <a:extLst>
              <a:ext uri="{FF2B5EF4-FFF2-40B4-BE49-F238E27FC236}">
                <a16:creationId xmlns:a16="http://schemas.microsoft.com/office/drawing/2014/main" id="{4F8A195F-C404-9C9A-6C86-80AA3E54F14C}"/>
              </a:ext>
            </a:extLst>
          </p:cNvPr>
          <p:cNvSpPr/>
          <p:nvPr userDrawn="1"/>
        </p:nvSpPr>
        <p:spPr>
          <a:xfrm>
            <a:off x="0" y="6645728"/>
            <a:ext cx="12192000" cy="207411"/>
          </a:xfrm>
          <a:prstGeom prst="rect">
            <a:avLst/>
          </a:prstGeom>
          <a:solidFill>
            <a:srgbClr val="0E2C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D933CF6F-D34E-FA21-F864-F2E4C7EDC8AF}"/>
              </a:ext>
            </a:extLst>
          </p:cNvPr>
          <p:cNvCxnSpPr>
            <a:cxnSpLocks/>
          </p:cNvCxnSpPr>
          <p:nvPr userDrawn="1"/>
        </p:nvCxnSpPr>
        <p:spPr>
          <a:xfrm>
            <a:off x="786001" y="751115"/>
            <a:ext cx="4777241" cy="0"/>
          </a:xfrm>
          <a:prstGeom prst="line">
            <a:avLst/>
          </a:prstGeom>
          <a:ln w="38100">
            <a:solidFill>
              <a:srgbClr val="62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3134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troductio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7C6D10C-4788-A84C-925A-492A11EFEA6E}"/>
              </a:ext>
            </a:extLst>
          </p:cNvPr>
          <p:cNvSpPr/>
          <p:nvPr userDrawn="1"/>
        </p:nvSpPr>
        <p:spPr>
          <a:xfrm>
            <a:off x="0" y="0"/>
            <a:ext cx="12192000" cy="6858000"/>
          </a:xfrm>
          <a:prstGeom prst="rect">
            <a:avLst/>
          </a:prstGeom>
          <a:solidFill>
            <a:srgbClr val="0E2C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C2670924-6264-B71A-6E98-B4A8994037BB}"/>
              </a:ext>
            </a:extLst>
          </p:cNvPr>
          <p:cNvSpPr/>
          <p:nvPr userDrawn="1"/>
        </p:nvSpPr>
        <p:spPr>
          <a:xfrm>
            <a:off x="0" y="6111240"/>
            <a:ext cx="12187238" cy="746760"/>
          </a:xfrm>
          <a:prstGeom prst="rect">
            <a:avLst/>
          </a:prstGeom>
          <a:solidFill>
            <a:srgbClr val="83A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DA43745-F7F4-5D91-3932-BAE91505477B}"/>
              </a:ext>
            </a:extLst>
          </p:cNvPr>
          <p:cNvSpPr txBox="1"/>
          <p:nvPr userDrawn="1"/>
        </p:nvSpPr>
        <p:spPr>
          <a:xfrm>
            <a:off x="-1" y="1335377"/>
            <a:ext cx="12192000" cy="1200329"/>
          </a:xfrm>
          <a:prstGeom prst="rect">
            <a:avLst/>
          </a:prstGeom>
          <a:noFill/>
        </p:spPr>
        <p:txBody>
          <a:bodyPr wrap="square" rtlCol="0">
            <a:spAutoFit/>
          </a:bodyPr>
          <a:lstStyle/>
          <a:p>
            <a:pPr algn="ctr"/>
            <a:r>
              <a:rPr lang="en-US" sz="3600" b="1" dirty="0">
                <a:solidFill>
                  <a:srgbClr val="83A2B9"/>
                </a:solidFill>
                <a:latin typeface="Verdana" panose="020B0604030504040204" pitchFamily="34" charset="0"/>
                <a:ea typeface="Verdana" panose="020B0604030504040204" pitchFamily="34" charset="0"/>
                <a:cs typeface="Verdana" panose="020B0604030504040204" pitchFamily="34" charset="0"/>
              </a:rPr>
              <a:t>INTRODUCTIONS</a:t>
            </a:r>
          </a:p>
          <a:p>
            <a:pPr algn="ctr"/>
            <a:r>
              <a:rPr lang="en-US" sz="3600" b="1" dirty="0">
                <a:solidFill>
                  <a:srgbClr val="83A2B9"/>
                </a:solidFill>
                <a:latin typeface="Verdana" panose="020B0604030504040204" pitchFamily="34" charset="0"/>
                <a:ea typeface="Verdana" panose="020B0604030504040204" pitchFamily="34" charset="0"/>
                <a:cs typeface="Verdana" panose="020B0604030504040204" pitchFamily="34" charset="0"/>
              </a:rPr>
              <a:t>SUGGESTED FORMAT</a:t>
            </a:r>
          </a:p>
        </p:txBody>
      </p:sp>
      <p:sp>
        <p:nvSpPr>
          <p:cNvPr id="9" name="TextBox 8">
            <a:extLst>
              <a:ext uri="{FF2B5EF4-FFF2-40B4-BE49-F238E27FC236}">
                <a16:creationId xmlns:a16="http://schemas.microsoft.com/office/drawing/2014/main" id="{146CA8EB-D3D6-FD69-3358-1AE5040E1468}"/>
              </a:ext>
            </a:extLst>
          </p:cNvPr>
          <p:cNvSpPr txBox="1"/>
          <p:nvPr userDrawn="1"/>
        </p:nvSpPr>
        <p:spPr>
          <a:xfrm>
            <a:off x="1630135" y="2859935"/>
            <a:ext cx="8931729" cy="2554545"/>
          </a:xfrm>
          <a:prstGeom prst="rect">
            <a:avLst/>
          </a:prstGeom>
          <a:noFill/>
        </p:spPr>
        <p:txBody>
          <a:bodyPr wrap="square" rtlCol="0">
            <a:spAutoFit/>
          </a:bodyPr>
          <a:lstStyle/>
          <a:p>
            <a:pPr marL="0" indent="0" algn="ctr">
              <a:buFont typeface="Arial" panose="020B0604020202020204" pitchFamily="34" charset="0"/>
              <a:buNone/>
            </a:pPr>
            <a:r>
              <a:rPr lang="en-US" sz="2000" b="1" dirty="0">
                <a:solidFill>
                  <a:srgbClr val="BCBEC0"/>
                </a:solidFill>
                <a:latin typeface="Trebuchet MS" panose="020B0703020202090204" pitchFamily="34" charset="0"/>
              </a:rPr>
              <a:t>Pre-Intensive Session (75 Minutes)</a:t>
            </a:r>
          </a:p>
          <a:p>
            <a:pPr marL="0" indent="0" algn="ctr">
              <a:buFont typeface="Arial" panose="020B0604020202020204" pitchFamily="34" charset="0"/>
              <a:buNone/>
            </a:pPr>
            <a:r>
              <a:rPr lang="en-US" sz="2000" b="1" dirty="0">
                <a:solidFill>
                  <a:srgbClr val="BCBEC0"/>
                </a:solidFill>
                <a:latin typeface="Trebuchet MS" panose="020B0703020202090204" pitchFamily="34" charset="0"/>
              </a:rPr>
              <a:t> </a:t>
            </a:r>
            <a:r>
              <a:rPr lang="en-US" sz="2000" dirty="0">
                <a:solidFill>
                  <a:srgbClr val="BCBEC0"/>
                </a:solidFill>
                <a:latin typeface="Trebuchet MS" panose="020B0703020202090204" pitchFamily="34" charset="0"/>
              </a:rPr>
              <a:t>Moderator provides introductions, and each speaker is given 20-30 minutes to present their area of expertise related to the session topic</a:t>
            </a:r>
          </a:p>
          <a:p>
            <a:pPr marL="385754" indent="-385754" algn="ctr">
              <a:buFont typeface="Arial" panose="020B0604020202020204" pitchFamily="34" charset="0"/>
              <a:buChar char="•"/>
            </a:pPr>
            <a:endParaRPr lang="en-US" sz="2000" dirty="0">
              <a:solidFill>
                <a:srgbClr val="BCBEC0"/>
              </a:solidFill>
              <a:latin typeface="Trebuchet MS" panose="020B0703020202090204" pitchFamily="34" charset="0"/>
            </a:endParaRPr>
          </a:p>
          <a:p>
            <a:pPr marL="0" indent="0" algn="ctr">
              <a:buFont typeface="Arial" panose="020B0604020202020204" pitchFamily="34" charset="0"/>
              <a:buNone/>
            </a:pPr>
            <a:r>
              <a:rPr lang="en-US" sz="2000" b="1" dirty="0">
                <a:solidFill>
                  <a:srgbClr val="BCBEC0"/>
                </a:solidFill>
                <a:latin typeface="Trebuchet MS" panose="020B0703020202090204" pitchFamily="34" charset="0"/>
              </a:rPr>
              <a:t>Breakout Session (60 Minutes)</a:t>
            </a:r>
          </a:p>
          <a:p>
            <a:pPr marL="0" indent="0" algn="ctr">
              <a:buFont typeface="Arial" panose="020B0604020202020204" pitchFamily="34" charset="0"/>
              <a:buNone/>
            </a:pPr>
            <a:r>
              <a:rPr lang="en-US" sz="2000" dirty="0">
                <a:solidFill>
                  <a:srgbClr val="BCBEC0"/>
                </a:solidFill>
                <a:latin typeface="Trebuchet MS" panose="020B0703020202090204" pitchFamily="34" charset="0"/>
              </a:rPr>
              <a:t>Moderator provides introductions, and each speaker is given 5-8 minutes to introduce themselves and present their specific information related to the session topic</a:t>
            </a:r>
          </a:p>
        </p:txBody>
      </p:sp>
      <p:sp>
        <p:nvSpPr>
          <p:cNvPr id="11" name="TextBox 10">
            <a:extLst>
              <a:ext uri="{FF2B5EF4-FFF2-40B4-BE49-F238E27FC236}">
                <a16:creationId xmlns:a16="http://schemas.microsoft.com/office/drawing/2014/main" id="{A95053A1-0CF7-F2F6-8F41-9D7F780B6F56}"/>
              </a:ext>
            </a:extLst>
          </p:cNvPr>
          <p:cNvSpPr txBox="1"/>
          <p:nvPr userDrawn="1"/>
        </p:nvSpPr>
        <p:spPr>
          <a:xfrm>
            <a:off x="-1" y="6395937"/>
            <a:ext cx="12191999" cy="246221"/>
          </a:xfrm>
          <a:prstGeom prst="rect">
            <a:avLst/>
          </a:prstGeom>
          <a:noFill/>
        </p:spPr>
        <p:txBody>
          <a:bodyPr wrap="square" rtlCol="0">
            <a:spAutoFit/>
          </a:bodyPr>
          <a:lstStyle/>
          <a:p>
            <a:pPr algn="ctr"/>
            <a:r>
              <a:rPr lang="en-US" sz="1000" b="0" spc="300" dirty="0">
                <a:solidFill>
                  <a:srgbClr val="0E2C4F"/>
                </a:solidFill>
                <a:effectLst/>
                <a:latin typeface="Verdana" panose="020B0604030504040204" pitchFamily="34" charset="0"/>
                <a:ea typeface="Verdana" panose="020B0604030504040204" pitchFamily="34" charset="0"/>
                <a:cs typeface="Verdana" panose="020B0604030504040204" pitchFamily="34" charset="0"/>
              </a:rPr>
              <a:t>2024 NATIONAL SMALL BUSINESS CONFERENCE   •   ATLANTA, GEORGIA   •   NATIONAL8aASSOCIATION.ORG</a:t>
            </a:r>
          </a:p>
        </p:txBody>
      </p:sp>
      <p:cxnSp>
        <p:nvCxnSpPr>
          <p:cNvPr id="12" name="Straight Connector 11">
            <a:extLst>
              <a:ext uri="{FF2B5EF4-FFF2-40B4-BE49-F238E27FC236}">
                <a16:creationId xmlns:a16="http://schemas.microsoft.com/office/drawing/2014/main" id="{FDED46CA-024A-7D1B-F809-31256D03F99B}"/>
              </a:ext>
            </a:extLst>
          </p:cNvPr>
          <p:cNvCxnSpPr>
            <a:cxnSpLocks/>
          </p:cNvCxnSpPr>
          <p:nvPr userDrawn="1"/>
        </p:nvCxnSpPr>
        <p:spPr>
          <a:xfrm>
            <a:off x="1630135" y="888513"/>
            <a:ext cx="8931729" cy="0"/>
          </a:xfrm>
          <a:prstGeom prst="line">
            <a:avLst/>
          </a:prstGeom>
          <a:ln w="38100">
            <a:solidFill>
              <a:srgbClr val="83A2B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67663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 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7060B86-E090-A1FF-C501-641080D810AA}"/>
              </a:ext>
            </a:extLst>
          </p:cNvPr>
          <p:cNvSpPr/>
          <p:nvPr userDrawn="1"/>
        </p:nvSpPr>
        <p:spPr>
          <a:xfrm>
            <a:off x="0" y="0"/>
            <a:ext cx="4823012" cy="6858000"/>
          </a:xfrm>
          <a:prstGeom prst="rect">
            <a:avLst/>
          </a:prstGeom>
          <a:solidFill>
            <a:srgbClr val="0E2C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98A91A1F-0042-C837-171E-E31D4DFBA390}"/>
              </a:ext>
            </a:extLst>
          </p:cNvPr>
          <p:cNvSpPr/>
          <p:nvPr userDrawn="1"/>
        </p:nvSpPr>
        <p:spPr>
          <a:xfrm>
            <a:off x="4823012" y="0"/>
            <a:ext cx="7368988" cy="6858000"/>
          </a:xfrm>
          <a:prstGeom prst="rect">
            <a:avLst/>
          </a:prstGeom>
          <a:solidFill>
            <a:srgbClr val="83A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FD5AAE8-6787-35A8-FDA6-C019AAF80A42}"/>
              </a:ext>
            </a:extLst>
          </p:cNvPr>
          <p:cNvSpPr/>
          <p:nvPr userDrawn="1"/>
        </p:nvSpPr>
        <p:spPr>
          <a:xfrm>
            <a:off x="412377" y="449864"/>
            <a:ext cx="3998259" cy="4267200"/>
          </a:xfrm>
          <a:prstGeom prst="rect">
            <a:avLst/>
          </a:prstGeom>
          <a:noFill/>
          <a:ln w="38100">
            <a:solidFill>
              <a:srgbClr val="83A2B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2">
            <a:extLst>
              <a:ext uri="{FF2B5EF4-FFF2-40B4-BE49-F238E27FC236}">
                <a16:creationId xmlns:a16="http://schemas.microsoft.com/office/drawing/2014/main" id="{27B26FAA-9B44-F293-CA92-54A7BECBB3C7}"/>
              </a:ext>
            </a:extLst>
          </p:cNvPr>
          <p:cNvSpPr>
            <a:spLocks noGrp="1"/>
          </p:cNvSpPr>
          <p:nvPr>
            <p:ph idx="1" hasCustomPrompt="1"/>
          </p:nvPr>
        </p:nvSpPr>
        <p:spPr>
          <a:xfrm>
            <a:off x="5472545" y="899059"/>
            <a:ext cx="6151419" cy="5307776"/>
          </a:xfrm>
        </p:spPr>
        <p:txBody>
          <a:bodyPr/>
          <a:lstStyle>
            <a:lvl1pPr>
              <a:defRPr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Insert content here.</a:t>
            </a:r>
          </a:p>
        </p:txBody>
      </p:sp>
      <p:sp>
        <p:nvSpPr>
          <p:cNvPr id="17" name="Title 1">
            <a:extLst>
              <a:ext uri="{FF2B5EF4-FFF2-40B4-BE49-F238E27FC236}">
                <a16:creationId xmlns:a16="http://schemas.microsoft.com/office/drawing/2014/main" id="{BE78A585-8300-39E8-4B30-129F46F9DDBF}"/>
              </a:ext>
            </a:extLst>
          </p:cNvPr>
          <p:cNvSpPr>
            <a:spLocks noGrp="1"/>
          </p:cNvSpPr>
          <p:nvPr>
            <p:ph type="ctrTitle" hasCustomPrompt="1"/>
          </p:nvPr>
        </p:nvSpPr>
        <p:spPr>
          <a:xfrm>
            <a:off x="815635" y="899059"/>
            <a:ext cx="3191742" cy="1553195"/>
          </a:xfrm>
        </p:spPr>
        <p:txBody>
          <a:bodyPr anchor="b">
            <a:noAutofit/>
          </a:bodyPr>
          <a:lstStyle>
            <a:lvl1pPr algn="l">
              <a:lnSpc>
                <a:spcPct val="85000"/>
              </a:lnSpc>
              <a:defRPr sz="5400" b="1">
                <a:solidFill>
                  <a:srgbClr val="83A2B9"/>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Slide Title</a:t>
            </a:r>
          </a:p>
        </p:txBody>
      </p:sp>
      <p:pic>
        <p:nvPicPr>
          <p:cNvPr id="4" name="Picture 3" descr="A logo for a conference&#10;&#10;Description automatically generated">
            <a:extLst>
              <a:ext uri="{FF2B5EF4-FFF2-40B4-BE49-F238E27FC236}">
                <a16:creationId xmlns:a16="http://schemas.microsoft.com/office/drawing/2014/main" id="{70D71C96-DE58-8DB5-D8E5-8A1859D57C98}"/>
              </a:ext>
            </a:extLst>
          </p:cNvPr>
          <p:cNvPicPr>
            <a:picLocks noChangeAspect="1"/>
          </p:cNvPicPr>
          <p:nvPr userDrawn="1"/>
        </p:nvPicPr>
        <p:blipFill>
          <a:blip r:embed="rId2"/>
          <a:stretch>
            <a:fillRect/>
          </a:stretch>
        </p:blipFill>
        <p:spPr>
          <a:xfrm>
            <a:off x="348868" y="4902266"/>
            <a:ext cx="4101877" cy="1931984"/>
          </a:xfrm>
          <a:prstGeom prst="rect">
            <a:avLst/>
          </a:prstGeom>
        </p:spPr>
      </p:pic>
    </p:spTree>
    <p:extLst>
      <p:ext uri="{BB962C8B-B14F-4D97-AF65-F5344CB8AC3E}">
        <p14:creationId xmlns:p14="http://schemas.microsoft.com/office/powerpoint/2010/main" val="16935306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339761-152A-6385-2362-BCA339611F6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AAC356D-4454-5E78-0995-82DA47B1F3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CAA2F6-B18D-14A5-8B43-8A77BCCBB5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9452EF-2399-4B49-8E6D-F6E42C3969D8}" type="datetimeFigureOut">
              <a:rPr lang="en-US" smtClean="0"/>
              <a:t>1/30/2024</a:t>
            </a:fld>
            <a:endParaRPr lang="en-US"/>
          </a:p>
        </p:txBody>
      </p:sp>
      <p:sp>
        <p:nvSpPr>
          <p:cNvPr id="5" name="Footer Placeholder 4">
            <a:extLst>
              <a:ext uri="{FF2B5EF4-FFF2-40B4-BE49-F238E27FC236}">
                <a16:creationId xmlns:a16="http://schemas.microsoft.com/office/drawing/2014/main" id="{D2F4765A-C1E5-4A62-0280-379518F219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5F7C018-9E41-DB33-6F2A-20DFFB6457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94A2F6-5296-4447-B3FF-794C71550D6D}" type="slidenum">
              <a:rPr lang="en-US" smtClean="0"/>
              <a:t>‹#›</a:t>
            </a:fld>
            <a:endParaRPr lang="en-US"/>
          </a:p>
        </p:txBody>
      </p:sp>
    </p:spTree>
    <p:extLst>
      <p:ext uri="{BB962C8B-B14F-4D97-AF65-F5344CB8AC3E}">
        <p14:creationId xmlns:p14="http://schemas.microsoft.com/office/powerpoint/2010/main" val="212561938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4" r:id="rId3"/>
    <p:sldLayoutId id="2147483663" r:id="rId4"/>
    <p:sldLayoutId id="2147483662" r:id="rId5"/>
    <p:sldLayoutId id="2147483653" r:id="rId6"/>
    <p:sldLayoutId id="2147483665" r:id="rId7"/>
    <p:sldLayoutId id="2147483651" r:id="rId8"/>
    <p:sldLayoutId id="2147483652" r:id="rId9"/>
    <p:sldLayoutId id="2147483666" r:id="rId10"/>
    <p:sldLayoutId id="2147483672" r:id="rId11"/>
    <p:sldLayoutId id="2147483673" r:id="rId12"/>
    <p:sldLayoutId id="2147483668" r:id="rId13"/>
    <p:sldLayoutId id="2147483654" r:id="rId14"/>
    <p:sldLayoutId id="2147483671" r:id="rId15"/>
    <p:sldLayoutId id="2147483667" r:id="rId16"/>
    <p:sldLayoutId id="2147483670" r:id="rId17"/>
    <p:sldLayoutId id="2147483669"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1A070-A573-CE3B-BD95-26BCDA7FC664}"/>
              </a:ext>
            </a:extLst>
          </p:cNvPr>
          <p:cNvSpPr>
            <a:spLocks noGrp="1"/>
          </p:cNvSpPr>
          <p:nvPr>
            <p:ph type="ctrTitle"/>
          </p:nvPr>
        </p:nvSpPr>
        <p:spPr/>
        <p:txBody>
          <a:bodyPr/>
          <a:lstStyle/>
          <a:p>
            <a:r>
              <a:rPr lang="en-US" sz="5400" dirty="0"/>
              <a:t>Key Tactics for Successful 8(a) M&amp;A Transactions</a:t>
            </a:r>
          </a:p>
        </p:txBody>
      </p:sp>
      <p:sp>
        <p:nvSpPr>
          <p:cNvPr id="3" name="Subtitle 2">
            <a:extLst>
              <a:ext uri="{FF2B5EF4-FFF2-40B4-BE49-F238E27FC236}">
                <a16:creationId xmlns:a16="http://schemas.microsoft.com/office/drawing/2014/main" id="{3D96AC32-5060-E77C-B30F-ADA99BA58935}"/>
              </a:ext>
            </a:extLst>
          </p:cNvPr>
          <p:cNvSpPr>
            <a:spLocks noGrp="1"/>
          </p:cNvSpPr>
          <p:nvPr>
            <p:ph type="subTitle" idx="1"/>
          </p:nvPr>
        </p:nvSpPr>
        <p:spPr/>
        <p:txBody>
          <a:bodyPr>
            <a:noAutofit/>
          </a:bodyPr>
          <a:lstStyle/>
          <a:p>
            <a:r>
              <a:rPr lang="en-US" sz="1600" dirty="0"/>
              <a:t>Isaias “Cy” Alba, IV, PilieroMazza PLLC</a:t>
            </a:r>
          </a:p>
          <a:p>
            <a:r>
              <a:rPr lang="en-US" sz="1600" dirty="0"/>
              <a:t>Abby Baker, PilieroMazza PLLC</a:t>
            </a:r>
          </a:p>
          <a:p>
            <a:endParaRPr lang="en-US" sz="1600" dirty="0"/>
          </a:p>
        </p:txBody>
      </p:sp>
    </p:spTree>
    <p:extLst>
      <p:ext uri="{BB962C8B-B14F-4D97-AF65-F5344CB8AC3E}">
        <p14:creationId xmlns:p14="http://schemas.microsoft.com/office/powerpoint/2010/main" val="41884373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972479-4BB8-5D23-569C-B9F5D031F21F}"/>
              </a:ext>
            </a:extLst>
          </p:cNvPr>
          <p:cNvSpPr>
            <a:spLocks noGrp="1"/>
          </p:cNvSpPr>
          <p:nvPr>
            <p:ph idx="1"/>
          </p:nvPr>
        </p:nvSpPr>
        <p:spPr/>
        <p:txBody>
          <a:bodyPr>
            <a:noAutofit/>
          </a:bodyPr>
          <a:lstStyle/>
          <a:p>
            <a:pPr>
              <a:lnSpc>
                <a:spcPct val="100000"/>
              </a:lnSpc>
            </a:pPr>
            <a:r>
              <a:rPr lang="en-US" sz="1700" dirty="0"/>
              <a:t>GSA (General Services Administration) Schedule Contracts</a:t>
            </a:r>
          </a:p>
          <a:p>
            <a:pPr lvl="1">
              <a:lnSpc>
                <a:spcPct val="100000"/>
              </a:lnSpc>
            </a:pPr>
            <a:r>
              <a:rPr lang="en-US" sz="1700" dirty="0"/>
              <a:t>Review target’s commercial sales practices, trainings, and general compliance with “most favored nations” pricing requirements under these Schedule contracts</a:t>
            </a:r>
          </a:p>
          <a:p>
            <a:pPr lvl="1">
              <a:lnSpc>
                <a:spcPct val="100000"/>
              </a:lnSpc>
            </a:pPr>
            <a:r>
              <a:rPr lang="en-US" sz="1700" dirty="0"/>
              <a:t>Violation can result in potential risk under the Federal Supply Schedule’s “price reduction” clause</a:t>
            </a:r>
          </a:p>
          <a:p>
            <a:pPr lvl="2">
              <a:lnSpc>
                <a:spcPct val="100000"/>
              </a:lnSpc>
            </a:pPr>
            <a:r>
              <a:rPr lang="en-US" sz="1700" dirty="0"/>
              <a:t>PRC issues have sunk multiple deals in the past few years</a:t>
            </a:r>
          </a:p>
          <a:p>
            <a:pPr>
              <a:lnSpc>
                <a:spcPct val="100000"/>
              </a:lnSpc>
            </a:pPr>
            <a:r>
              <a:rPr lang="en-US" sz="1700" dirty="0"/>
              <a:t>Data Rights in Intellectual Property</a:t>
            </a:r>
          </a:p>
          <a:p>
            <a:pPr lvl="1">
              <a:lnSpc>
                <a:spcPct val="100000"/>
              </a:lnSpc>
            </a:pPr>
            <a:r>
              <a:rPr lang="en-US" sz="1700" dirty="0"/>
              <a:t>If the Target develops intellectual property for a government customer, review contract carefully to identify what rights the government retains in that work product</a:t>
            </a:r>
          </a:p>
          <a:p>
            <a:pPr lvl="1">
              <a:lnSpc>
                <a:spcPct val="100000"/>
              </a:lnSpc>
            </a:pPr>
            <a:r>
              <a:rPr lang="en-US" sz="1700" dirty="0"/>
              <a:t>Ex: If software development occurs at private expense, Government receives only “limited rights” in data and “restricted rights” in software</a:t>
            </a:r>
          </a:p>
          <a:p>
            <a:pPr lvl="1">
              <a:lnSpc>
                <a:spcPct val="100000"/>
              </a:lnSpc>
            </a:pPr>
            <a:r>
              <a:rPr lang="en-US" sz="1700" dirty="0"/>
              <a:t>Government gets “unlimited rights” in data and software developed entirely at the Government’s expense and “government purpose rights” in data / software developed from a mix of private and government expense</a:t>
            </a:r>
          </a:p>
          <a:p>
            <a:pPr lvl="1">
              <a:lnSpc>
                <a:spcPct val="100000"/>
              </a:lnSpc>
            </a:pPr>
            <a:r>
              <a:rPr lang="en-US" sz="1700" dirty="0"/>
              <a:t>Government receives an unrestricted license in patented inventions first conceived or reduced to practice in the performance of the government contract</a:t>
            </a:r>
          </a:p>
        </p:txBody>
      </p:sp>
      <p:sp>
        <p:nvSpPr>
          <p:cNvPr id="3" name="Title 2">
            <a:extLst>
              <a:ext uri="{FF2B5EF4-FFF2-40B4-BE49-F238E27FC236}">
                <a16:creationId xmlns:a16="http://schemas.microsoft.com/office/drawing/2014/main" id="{8DB26CA1-88A1-C86A-BFF2-182DA94CA096}"/>
              </a:ext>
            </a:extLst>
          </p:cNvPr>
          <p:cNvSpPr>
            <a:spLocks noGrp="1"/>
          </p:cNvSpPr>
          <p:nvPr>
            <p:ph type="ctrTitle"/>
          </p:nvPr>
        </p:nvSpPr>
        <p:spPr>
          <a:xfrm>
            <a:off x="751114" y="433615"/>
            <a:ext cx="6918649" cy="582385"/>
          </a:xfrm>
        </p:spPr>
        <p:txBody>
          <a:bodyPr/>
          <a:lstStyle/>
          <a:p>
            <a:r>
              <a:rPr lang="en-US" sz="2800" dirty="0"/>
              <a:t>Diligence Issues Unique to Government Contractors cont.</a:t>
            </a:r>
          </a:p>
        </p:txBody>
      </p:sp>
    </p:spTree>
    <p:extLst>
      <p:ext uri="{BB962C8B-B14F-4D97-AF65-F5344CB8AC3E}">
        <p14:creationId xmlns:p14="http://schemas.microsoft.com/office/powerpoint/2010/main" val="18735169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972479-4BB8-5D23-569C-B9F5D031F21F}"/>
              </a:ext>
            </a:extLst>
          </p:cNvPr>
          <p:cNvSpPr>
            <a:spLocks noGrp="1"/>
          </p:cNvSpPr>
          <p:nvPr>
            <p:ph idx="1"/>
          </p:nvPr>
        </p:nvSpPr>
        <p:spPr/>
        <p:txBody>
          <a:bodyPr>
            <a:noAutofit/>
          </a:bodyPr>
          <a:lstStyle/>
          <a:p>
            <a:pPr>
              <a:lnSpc>
                <a:spcPct val="100000"/>
              </a:lnSpc>
            </a:pPr>
            <a:r>
              <a:rPr lang="en-US" sz="2400" dirty="0"/>
              <a:t>8(a) Considerations</a:t>
            </a:r>
          </a:p>
          <a:p>
            <a:pPr lvl="1">
              <a:lnSpc>
                <a:spcPct val="100000"/>
              </a:lnSpc>
            </a:pPr>
            <a:r>
              <a:rPr lang="en-US" dirty="0"/>
              <a:t>Wavier Requirement (to avoid Termination for Convenience)</a:t>
            </a:r>
          </a:p>
          <a:p>
            <a:pPr lvl="1">
              <a:lnSpc>
                <a:spcPct val="100000"/>
              </a:lnSpc>
            </a:pPr>
            <a:r>
              <a:rPr lang="en-US" dirty="0"/>
              <a:t>Direct Ownership by the Qualified Individual (no </a:t>
            </a:r>
            <a:r>
              <a:rPr lang="en-US" dirty="0" err="1"/>
              <a:t>HoldCo’s</a:t>
            </a:r>
            <a:r>
              <a:rPr lang="en-US" dirty="0"/>
              <a:t> allowed)</a:t>
            </a:r>
          </a:p>
          <a:p>
            <a:pPr lvl="1">
              <a:lnSpc>
                <a:spcPct val="100000"/>
              </a:lnSpc>
            </a:pPr>
            <a:r>
              <a:rPr lang="en-US" dirty="0"/>
              <a:t>Limitations on Subcontracting compliance also a key FCA consideration for DOJ now</a:t>
            </a:r>
          </a:p>
          <a:p>
            <a:pPr lvl="1">
              <a:lnSpc>
                <a:spcPct val="100000"/>
              </a:lnSpc>
            </a:pPr>
            <a:r>
              <a:rPr lang="en-US" dirty="0"/>
              <a:t>Mentor/Protégé Relationships – DOJ is also investigating more MPA for fraud</a:t>
            </a:r>
          </a:p>
          <a:p>
            <a:pPr lvl="1">
              <a:lnSpc>
                <a:spcPct val="100000"/>
              </a:lnSpc>
            </a:pPr>
            <a:r>
              <a:rPr lang="en-US" dirty="0"/>
              <a:t>Joint Ventures – Make sure all JVs are fully compliant with SBA rules and regulations and that you are meeting the “internal” 40% and the “external” 51% performance of work rules.</a:t>
            </a:r>
          </a:p>
        </p:txBody>
      </p:sp>
      <p:sp>
        <p:nvSpPr>
          <p:cNvPr id="3" name="Title 2">
            <a:extLst>
              <a:ext uri="{FF2B5EF4-FFF2-40B4-BE49-F238E27FC236}">
                <a16:creationId xmlns:a16="http://schemas.microsoft.com/office/drawing/2014/main" id="{8DB26CA1-88A1-C86A-BFF2-182DA94CA096}"/>
              </a:ext>
            </a:extLst>
          </p:cNvPr>
          <p:cNvSpPr>
            <a:spLocks noGrp="1"/>
          </p:cNvSpPr>
          <p:nvPr>
            <p:ph type="ctrTitle"/>
          </p:nvPr>
        </p:nvSpPr>
        <p:spPr>
          <a:xfrm>
            <a:off x="751114" y="433615"/>
            <a:ext cx="6918649" cy="582385"/>
          </a:xfrm>
        </p:spPr>
        <p:txBody>
          <a:bodyPr/>
          <a:lstStyle/>
          <a:p>
            <a:r>
              <a:rPr lang="en-US" sz="2800" dirty="0"/>
              <a:t>Diligence Issues Unique to Government Contractors cont.</a:t>
            </a:r>
          </a:p>
        </p:txBody>
      </p:sp>
    </p:spTree>
    <p:extLst>
      <p:ext uri="{BB962C8B-B14F-4D97-AF65-F5344CB8AC3E}">
        <p14:creationId xmlns:p14="http://schemas.microsoft.com/office/powerpoint/2010/main" val="12028232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972479-4BB8-5D23-569C-B9F5D031F21F}"/>
              </a:ext>
            </a:extLst>
          </p:cNvPr>
          <p:cNvSpPr>
            <a:spLocks noGrp="1"/>
          </p:cNvSpPr>
          <p:nvPr>
            <p:ph idx="1"/>
          </p:nvPr>
        </p:nvSpPr>
        <p:spPr/>
        <p:txBody>
          <a:bodyPr>
            <a:noAutofit/>
          </a:bodyPr>
          <a:lstStyle/>
          <a:p>
            <a:pPr>
              <a:lnSpc>
                <a:spcPct val="100000"/>
              </a:lnSpc>
            </a:pPr>
            <a:r>
              <a:rPr lang="en-US" sz="2000" dirty="0"/>
              <a:t>Cost and Pricing Issues</a:t>
            </a:r>
          </a:p>
          <a:p>
            <a:pPr lvl="1">
              <a:lnSpc>
                <a:spcPct val="100000"/>
              </a:lnSpc>
            </a:pPr>
            <a:r>
              <a:rPr lang="en-US" sz="2000" dirty="0"/>
              <a:t>Particularly a concern for companies with “cost reimbursable contracts” where defective pricing or cost data submitted to the government can result in significant audit risk for retroactive price reductions, disallowed costs, and potential FCA liability</a:t>
            </a:r>
          </a:p>
          <a:p>
            <a:pPr lvl="1">
              <a:lnSpc>
                <a:spcPct val="100000"/>
              </a:lnSpc>
            </a:pPr>
            <a:r>
              <a:rPr lang="en-US" sz="2000" dirty="0"/>
              <a:t>Defense Contract Audit Agency (DCAA) audit history; disallowed contract costs and incurred cost audits; and internal audit reports</a:t>
            </a:r>
          </a:p>
          <a:p>
            <a:pPr lvl="1">
              <a:lnSpc>
                <a:spcPct val="100000"/>
              </a:lnSpc>
            </a:pPr>
            <a:r>
              <a:rPr lang="en-US" sz="2000" dirty="0"/>
              <a:t>DCAA accounting support highly recommended</a:t>
            </a:r>
          </a:p>
          <a:p>
            <a:pPr>
              <a:lnSpc>
                <a:spcPct val="100000"/>
              </a:lnSpc>
            </a:pPr>
            <a:r>
              <a:rPr lang="en-US" sz="2000" dirty="0"/>
              <a:t>Past Performance and Performance Ratings</a:t>
            </a:r>
          </a:p>
          <a:p>
            <a:pPr lvl="1">
              <a:lnSpc>
                <a:spcPct val="100000"/>
              </a:lnSpc>
            </a:pPr>
            <a:r>
              <a:rPr lang="en-US" sz="2000" dirty="0"/>
              <a:t>“CPARS” = Contractor Performance Assessment Reporting System</a:t>
            </a:r>
          </a:p>
          <a:p>
            <a:pPr lvl="1">
              <a:lnSpc>
                <a:spcPct val="100000"/>
              </a:lnSpc>
            </a:pPr>
            <a:r>
              <a:rPr lang="en-US" sz="2000" dirty="0"/>
              <a:t>Red flag if there have been any ratings below “satisfactory”</a:t>
            </a:r>
          </a:p>
        </p:txBody>
      </p:sp>
      <p:sp>
        <p:nvSpPr>
          <p:cNvPr id="3" name="Title 2">
            <a:extLst>
              <a:ext uri="{FF2B5EF4-FFF2-40B4-BE49-F238E27FC236}">
                <a16:creationId xmlns:a16="http://schemas.microsoft.com/office/drawing/2014/main" id="{8DB26CA1-88A1-C86A-BFF2-182DA94CA096}"/>
              </a:ext>
            </a:extLst>
          </p:cNvPr>
          <p:cNvSpPr>
            <a:spLocks noGrp="1"/>
          </p:cNvSpPr>
          <p:nvPr>
            <p:ph type="ctrTitle"/>
          </p:nvPr>
        </p:nvSpPr>
        <p:spPr>
          <a:xfrm>
            <a:off x="751114" y="433615"/>
            <a:ext cx="6918649" cy="582385"/>
          </a:xfrm>
        </p:spPr>
        <p:txBody>
          <a:bodyPr/>
          <a:lstStyle/>
          <a:p>
            <a:r>
              <a:rPr lang="en-US" sz="2800" dirty="0"/>
              <a:t>Diligence Issues Unique to Government Contractors cont.</a:t>
            </a:r>
          </a:p>
        </p:txBody>
      </p:sp>
    </p:spTree>
    <p:extLst>
      <p:ext uri="{BB962C8B-B14F-4D97-AF65-F5344CB8AC3E}">
        <p14:creationId xmlns:p14="http://schemas.microsoft.com/office/powerpoint/2010/main" val="10315116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972479-4BB8-5D23-569C-B9F5D031F21F}"/>
              </a:ext>
            </a:extLst>
          </p:cNvPr>
          <p:cNvSpPr>
            <a:spLocks noGrp="1"/>
          </p:cNvSpPr>
          <p:nvPr>
            <p:ph idx="1"/>
          </p:nvPr>
        </p:nvSpPr>
        <p:spPr/>
        <p:txBody>
          <a:bodyPr>
            <a:noAutofit/>
          </a:bodyPr>
          <a:lstStyle/>
          <a:p>
            <a:pPr>
              <a:lnSpc>
                <a:spcPct val="100000"/>
              </a:lnSpc>
            </a:pPr>
            <a:r>
              <a:rPr lang="en-US" sz="2000" dirty="0"/>
              <a:t>Facilities Security Clearances (FCLs)</a:t>
            </a:r>
          </a:p>
          <a:p>
            <a:pPr lvl="1">
              <a:lnSpc>
                <a:spcPct val="100000"/>
              </a:lnSpc>
            </a:pPr>
            <a:r>
              <a:rPr lang="en-US" sz="2000" dirty="0"/>
              <a:t>Limitations on foreign investments </a:t>
            </a:r>
          </a:p>
          <a:p>
            <a:pPr lvl="1">
              <a:lnSpc>
                <a:spcPct val="100000"/>
              </a:lnSpc>
            </a:pPr>
            <a:r>
              <a:rPr lang="en-US" sz="2000" dirty="0"/>
              <a:t>Evaluate Foreign Ownership, Control or Influence (FOCI) risks</a:t>
            </a:r>
          </a:p>
          <a:p>
            <a:pPr lvl="2">
              <a:lnSpc>
                <a:spcPct val="100000"/>
              </a:lnSpc>
            </a:pPr>
            <a:r>
              <a:rPr lang="en-US" dirty="0"/>
              <a:t>Can be mitigated with appropriate internal controls and FOCI Mitigation Agreements such as exclusion resolutions related to classified work / information, internal firewalls and policies, proxy agreements / voting trust agreements, etc.</a:t>
            </a:r>
          </a:p>
          <a:p>
            <a:pPr lvl="2">
              <a:lnSpc>
                <a:spcPct val="100000"/>
              </a:lnSpc>
            </a:pPr>
            <a:r>
              <a:rPr lang="en-US" dirty="0"/>
              <a:t>Governed by NISPOM (National Industry Security Program Operating Manual), and ultimately subject to DCSA approval</a:t>
            </a:r>
          </a:p>
          <a:p>
            <a:pPr>
              <a:lnSpc>
                <a:spcPct val="100000"/>
              </a:lnSpc>
            </a:pPr>
            <a:r>
              <a:rPr lang="en-US" sz="2000" dirty="0"/>
              <a:t>Ensure continued employment of Key Management Personnel (KMPs) to whom the FCL is linked</a:t>
            </a:r>
          </a:p>
          <a:p>
            <a:pPr lvl="1">
              <a:lnSpc>
                <a:spcPct val="100000"/>
              </a:lnSpc>
            </a:pPr>
            <a:r>
              <a:rPr lang="en-US" sz="2000" dirty="0"/>
              <a:t>7(a) loan-backed acquisitions can create issues as prior owners cannot stay-on</a:t>
            </a:r>
          </a:p>
        </p:txBody>
      </p:sp>
      <p:sp>
        <p:nvSpPr>
          <p:cNvPr id="3" name="Title 2">
            <a:extLst>
              <a:ext uri="{FF2B5EF4-FFF2-40B4-BE49-F238E27FC236}">
                <a16:creationId xmlns:a16="http://schemas.microsoft.com/office/drawing/2014/main" id="{8DB26CA1-88A1-C86A-BFF2-182DA94CA096}"/>
              </a:ext>
            </a:extLst>
          </p:cNvPr>
          <p:cNvSpPr>
            <a:spLocks noGrp="1"/>
          </p:cNvSpPr>
          <p:nvPr>
            <p:ph type="ctrTitle"/>
          </p:nvPr>
        </p:nvSpPr>
        <p:spPr>
          <a:xfrm>
            <a:off x="751114" y="433615"/>
            <a:ext cx="6918649" cy="582385"/>
          </a:xfrm>
        </p:spPr>
        <p:txBody>
          <a:bodyPr/>
          <a:lstStyle/>
          <a:p>
            <a:r>
              <a:rPr lang="en-US" sz="2800" dirty="0"/>
              <a:t>Diligence Issues Unique to Government Contractors cont.</a:t>
            </a:r>
          </a:p>
        </p:txBody>
      </p:sp>
    </p:spTree>
    <p:extLst>
      <p:ext uri="{BB962C8B-B14F-4D97-AF65-F5344CB8AC3E}">
        <p14:creationId xmlns:p14="http://schemas.microsoft.com/office/powerpoint/2010/main" val="36365159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972479-4BB8-5D23-569C-B9F5D031F21F}"/>
              </a:ext>
            </a:extLst>
          </p:cNvPr>
          <p:cNvSpPr>
            <a:spLocks noGrp="1"/>
          </p:cNvSpPr>
          <p:nvPr>
            <p:ph idx="1"/>
          </p:nvPr>
        </p:nvSpPr>
        <p:spPr/>
        <p:txBody>
          <a:bodyPr>
            <a:noAutofit/>
          </a:bodyPr>
          <a:lstStyle/>
          <a:p>
            <a:pPr>
              <a:lnSpc>
                <a:spcPct val="100000"/>
              </a:lnSpc>
            </a:pPr>
            <a:r>
              <a:rPr lang="en-US" sz="2000" dirty="0"/>
              <a:t>Particularly likely to arise with an S </a:t>
            </a:r>
            <a:r>
              <a:rPr lang="en-US" sz="2000" dirty="0" err="1"/>
              <a:t>corp</a:t>
            </a:r>
            <a:r>
              <a:rPr lang="en-US" sz="2000" dirty="0"/>
              <a:t> target</a:t>
            </a:r>
          </a:p>
          <a:p>
            <a:pPr>
              <a:lnSpc>
                <a:spcPct val="100000"/>
              </a:lnSpc>
            </a:pPr>
            <a:r>
              <a:rPr lang="en-US" sz="2000" dirty="0"/>
              <a:t>Government Contractors love S corporations (diligence issues)</a:t>
            </a:r>
          </a:p>
          <a:p>
            <a:pPr>
              <a:lnSpc>
                <a:spcPct val="100000"/>
              </a:lnSpc>
            </a:pPr>
            <a:r>
              <a:rPr lang="en-US" sz="2000" dirty="0"/>
              <a:t>In certain socio-economic status small businesses, subchapter F reorganizations may not be an easy fix</a:t>
            </a:r>
          </a:p>
          <a:p>
            <a:pPr lvl="1">
              <a:lnSpc>
                <a:spcPct val="100000"/>
              </a:lnSpc>
            </a:pPr>
            <a:r>
              <a:rPr lang="en-US" sz="2000" dirty="0"/>
              <a:t>Can cause major tax or structuring problems for 8(a), ED/WOSB, SDVOSB.  Not really for HUBZone firms.</a:t>
            </a:r>
          </a:p>
          <a:p>
            <a:pPr lvl="1">
              <a:lnSpc>
                <a:spcPct val="100000"/>
              </a:lnSpc>
            </a:pPr>
            <a:r>
              <a:rPr lang="en-US" sz="2000" dirty="0"/>
              <a:t>Also causes major issues for Mentor acquisitions of Protégé equity pursuant to MPAs as the investment will invalidate the subchapter S election</a:t>
            </a:r>
          </a:p>
          <a:p>
            <a:pPr>
              <a:lnSpc>
                <a:spcPct val="100000"/>
              </a:lnSpc>
            </a:pPr>
            <a:r>
              <a:rPr lang="en-US" sz="2000" dirty="0"/>
              <a:t>Note that pre-closing reorganizations should also be considered for their impact on target government contracts and triggers of novation or change of name requirements</a:t>
            </a:r>
          </a:p>
        </p:txBody>
      </p:sp>
      <p:sp>
        <p:nvSpPr>
          <p:cNvPr id="3" name="Title 2">
            <a:extLst>
              <a:ext uri="{FF2B5EF4-FFF2-40B4-BE49-F238E27FC236}">
                <a16:creationId xmlns:a16="http://schemas.microsoft.com/office/drawing/2014/main" id="{8DB26CA1-88A1-C86A-BFF2-182DA94CA096}"/>
              </a:ext>
            </a:extLst>
          </p:cNvPr>
          <p:cNvSpPr>
            <a:spLocks noGrp="1"/>
          </p:cNvSpPr>
          <p:nvPr>
            <p:ph type="ctrTitle"/>
          </p:nvPr>
        </p:nvSpPr>
        <p:spPr>
          <a:xfrm>
            <a:off x="751114" y="631080"/>
            <a:ext cx="6918649" cy="582385"/>
          </a:xfrm>
        </p:spPr>
        <p:txBody>
          <a:bodyPr/>
          <a:lstStyle/>
          <a:p>
            <a:r>
              <a:rPr lang="en-US" sz="3600" dirty="0"/>
              <a:t>Pre-Closing Reorganizations.</a:t>
            </a:r>
          </a:p>
        </p:txBody>
      </p:sp>
    </p:spTree>
    <p:extLst>
      <p:ext uri="{BB962C8B-B14F-4D97-AF65-F5344CB8AC3E}">
        <p14:creationId xmlns:p14="http://schemas.microsoft.com/office/powerpoint/2010/main" val="40636182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972479-4BB8-5D23-569C-B9F5D031F21F}"/>
              </a:ext>
            </a:extLst>
          </p:cNvPr>
          <p:cNvSpPr>
            <a:spLocks noGrp="1"/>
          </p:cNvSpPr>
          <p:nvPr>
            <p:ph idx="1"/>
          </p:nvPr>
        </p:nvSpPr>
        <p:spPr/>
        <p:txBody>
          <a:bodyPr>
            <a:noAutofit/>
          </a:bodyPr>
          <a:lstStyle/>
          <a:p>
            <a:pPr>
              <a:lnSpc>
                <a:spcPct val="100000"/>
              </a:lnSpc>
            </a:pPr>
            <a:r>
              <a:rPr lang="en-US" sz="2000" dirty="0"/>
              <a:t>Should be evaluated pre- and post-closing</a:t>
            </a:r>
          </a:p>
          <a:p>
            <a:pPr lvl="1">
              <a:lnSpc>
                <a:spcPct val="100000"/>
              </a:lnSpc>
            </a:pPr>
            <a:r>
              <a:rPr lang="en-US" sz="2000" dirty="0"/>
              <a:t>Affiliation Impacts Small Business Status</a:t>
            </a:r>
          </a:p>
          <a:p>
            <a:pPr lvl="2">
              <a:lnSpc>
                <a:spcPct val="100000"/>
              </a:lnSpc>
            </a:pPr>
            <a:r>
              <a:rPr lang="en-US" dirty="0"/>
              <a:t>Small business status is determined by your: (1) average annual receipts over the </a:t>
            </a:r>
            <a:r>
              <a:rPr lang="en-US" u="sng" dirty="0"/>
              <a:t>five</a:t>
            </a:r>
            <a:r>
              <a:rPr lang="en-US" dirty="0"/>
              <a:t> most recently completed fiscal years; or (2) average number of employees for each pay period during the past 24 months</a:t>
            </a:r>
          </a:p>
          <a:p>
            <a:pPr lvl="2">
              <a:lnSpc>
                <a:spcPct val="100000"/>
              </a:lnSpc>
            </a:pPr>
            <a:r>
              <a:rPr lang="en-US" dirty="0"/>
              <a:t>When you have an affiliate, your affiliate’s average annual receipts or number of employees are counted with yours to determine if you are a small business</a:t>
            </a:r>
          </a:p>
          <a:p>
            <a:pPr>
              <a:lnSpc>
                <a:spcPct val="100000"/>
              </a:lnSpc>
            </a:pPr>
            <a:r>
              <a:rPr lang="en-US" sz="2000" dirty="0"/>
              <a:t>Pre-Closing, make sure any target did not falsely certify due to affiliation issues</a:t>
            </a:r>
          </a:p>
          <a:p>
            <a:pPr>
              <a:lnSpc>
                <a:spcPct val="100000"/>
              </a:lnSpc>
            </a:pPr>
            <a:r>
              <a:rPr lang="en-US" sz="2000" dirty="0"/>
              <a:t>Post-Closing, make sure to structure the transaction to preserve small business status if that is critical to the deal or your earn-out.</a:t>
            </a:r>
          </a:p>
        </p:txBody>
      </p:sp>
      <p:sp>
        <p:nvSpPr>
          <p:cNvPr id="3" name="Title 2">
            <a:extLst>
              <a:ext uri="{FF2B5EF4-FFF2-40B4-BE49-F238E27FC236}">
                <a16:creationId xmlns:a16="http://schemas.microsoft.com/office/drawing/2014/main" id="{8DB26CA1-88A1-C86A-BFF2-182DA94CA096}"/>
              </a:ext>
            </a:extLst>
          </p:cNvPr>
          <p:cNvSpPr>
            <a:spLocks noGrp="1"/>
          </p:cNvSpPr>
          <p:nvPr>
            <p:ph type="ctrTitle"/>
          </p:nvPr>
        </p:nvSpPr>
        <p:spPr>
          <a:xfrm>
            <a:off x="751114" y="631080"/>
            <a:ext cx="6918649" cy="582385"/>
          </a:xfrm>
        </p:spPr>
        <p:txBody>
          <a:bodyPr/>
          <a:lstStyle/>
          <a:p>
            <a:r>
              <a:rPr lang="en-US" dirty="0"/>
              <a:t>Affiliation</a:t>
            </a:r>
          </a:p>
        </p:txBody>
      </p:sp>
    </p:spTree>
    <p:extLst>
      <p:ext uri="{BB962C8B-B14F-4D97-AF65-F5344CB8AC3E}">
        <p14:creationId xmlns:p14="http://schemas.microsoft.com/office/powerpoint/2010/main" val="36383857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972479-4BB8-5D23-569C-B9F5D031F21F}"/>
              </a:ext>
            </a:extLst>
          </p:cNvPr>
          <p:cNvSpPr>
            <a:spLocks noGrp="1"/>
          </p:cNvSpPr>
          <p:nvPr>
            <p:ph idx="1"/>
          </p:nvPr>
        </p:nvSpPr>
        <p:spPr/>
        <p:txBody>
          <a:bodyPr>
            <a:noAutofit/>
          </a:bodyPr>
          <a:lstStyle/>
          <a:p>
            <a:pPr>
              <a:lnSpc>
                <a:spcPct val="100000"/>
              </a:lnSpc>
            </a:pPr>
            <a:r>
              <a:rPr lang="en-US" sz="2000" dirty="0"/>
              <a:t>Affiliation is all about </a:t>
            </a:r>
            <a:r>
              <a:rPr lang="en-US" sz="2000" b="1" u="sng" dirty="0"/>
              <a:t>control</a:t>
            </a:r>
          </a:p>
          <a:p>
            <a:pPr lvl="1">
              <a:lnSpc>
                <a:spcPct val="100000"/>
              </a:lnSpc>
            </a:pPr>
            <a:r>
              <a:rPr lang="en-US" sz="2000" dirty="0"/>
              <a:t>SBA’s affiliation rules look to whether one firm has the power to control another, or a third firm has the power to control both</a:t>
            </a:r>
          </a:p>
          <a:p>
            <a:pPr lvl="1">
              <a:lnSpc>
                <a:spcPct val="100000"/>
              </a:lnSpc>
            </a:pPr>
            <a:r>
              <a:rPr lang="en-US" sz="2000" dirty="0"/>
              <a:t>Control can be affirmative or negative</a:t>
            </a:r>
          </a:p>
          <a:p>
            <a:pPr lvl="1">
              <a:lnSpc>
                <a:spcPct val="100000"/>
              </a:lnSpc>
            </a:pPr>
            <a:r>
              <a:rPr lang="en-US" sz="2000" dirty="0"/>
              <a:t>Does not matter if control is exercised, so long as the power to control exists</a:t>
            </a:r>
          </a:p>
          <a:p>
            <a:pPr>
              <a:lnSpc>
                <a:spcPct val="100000"/>
              </a:lnSpc>
            </a:pPr>
            <a:r>
              <a:rPr lang="en-US" sz="2000" dirty="0"/>
              <a:t>Under 13 C.F.R. § 121.103, affiliation can arise based on:</a:t>
            </a:r>
          </a:p>
          <a:p>
            <a:pPr lvl="1">
              <a:lnSpc>
                <a:spcPct val="100000"/>
              </a:lnSpc>
            </a:pPr>
            <a:r>
              <a:rPr lang="en-US" sz="2000" dirty="0"/>
              <a:t>Stock ownership: stock options, convertible securities, merger agreements (Present Effect Rule)</a:t>
            </a:r>
          </a:p>
          <a:p>
            <a:pPr lvl="1">
              <a:lnSpc>
                <a:spcPct val="100000"/>
              </a:lnSpc>
            </a:pPr>
            <a:r>
              <a:rPr lang="en-US" sz="2000" dirty="0"/>
              <a:t>Common management: identity of interest</a:t>
            </a:r>
          </a:p>
          <a:p>
            <a:pPr lvl="1">
              <a:lnSpc>
                <a:spcPct val="100000"/>
              </a:lnSpc>
            </a:pPr>
            <a:r>
              <a:rPr lang="en-US" sz="2000" dirty="0"/>
              <a:t>Negative Controls</a:t>
            </a:r>
          </a:p>
          <a:p>
            <a:pPr lvl="1">
              <a:lnSpc>
                <a:spcPct val="100000"/>
              </a:lnSpc>
            </a:pPr>
            <a:r>
              <a:rPr lang="en-US" sz="2000" dirty="0"/>
              <a:t>Totality of the circumstances: SBA may find affiliation even though no single factor is sufficient to constitute affiliation</a:t>
            </a:r>
          </a:p>
        </p:txBody>
      </p:sp>
      <p:sp>
        <p:nvSpPr>
          <p:cNvPr id="3" name="Title 2">
            <a:extLst>
              <a:ext uri="{FF2B5EF4-FFF2-40B4-BE49-F238E27FC236}">
                <a16:creationId xmlns:a16="http://schemas.microsoft.com/office/drawing/2014/main" id="{8DB26CA1-88A1-C86A-BFF2-182DA94CA096}"/>
              </a:ext>
            </a:extLst>
          </p:cNvPr>
          <p:cNvSpPr>
            <a:spLocks noGrp="1"/>
          </p:cNvSpPr>
          <p:nvPr>
            <p:ph type="ctrTitle"/>
          </p:nvPr>
        </p:nvSpPr>
        <p:spPr>
          <a:xfrm>
            <a:off x="751114" y="631080"/>
            <a:ext cx="6918649" cy="582385"/>
          </a:xfrm>
        </p:spPr>
        <p:txBody>
          <a:bodyPr/>
          <a:lstStyle/>
          <a:p>
            <a:r>
              <a:rPr lang="en-US" dirty="0"/>
              <a:t>Affiliation 101</a:t>
            </a:r>
          </a:p>
        </p:txBody>
      </p:sp>
    </p:spTree>
    <p:extLst>
      <p:ext uri="{BB962C8B-B14F-4D97-AF65-F5344CB8AC3E}">
        <p14:creationId xmlns:p14="http://schemas.microsoft.com/office/powerpoint/2010/main" val="5341754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972479-4BB8-5D23-569C-B9F5D031F21F}"/>
              </a:ext>
            </a:extLst>
          </p:cNvPr>
          <p:cNvSpPr>
            <a:spLocks noGrp="1"/>
          </p:cNvSpPr>
          <p:nvPr>
            <p:ph idx="1"/>
          </p:nvPr>
        </p:nvSpPr>
        <p:spPr/>
        <p:txBody>
          <a:bodyPr>
            <a:noAutofit/>
          </a:bodyPr>
          <a:lstStyle/>
          <a:p>
            <a:pPr>
              <a:lnSpc>
                <a:spcPct val="100000"/>
              </a:lnSpc>
            </a:pPr>
            <a:r>
              <a:rPr lang="en-US" sz="2200" dirty="0"/>
              <a:t>In a portfolio holding company structure, affiliation could lead to a “domino effect”</a:t>
            </a:r>
          </a:p>
          <a:p>
            <a:pPr>
              <a:lnSpc>
                <a:spcPct val="100000"/>
              </a:lnSpc>
            </a:pPr>
            <a:r>
              <a:rPr lang="en-US" sz="2200" dirty="0"/>
              <a:t>Impact on current / future set aside contracts</a:t>
            </a:r>
          </a:p>
          <a:p>
            <a:pPr lvl="1">
              <a:lnSpc>
                <a:spcPct val="100000"/>
              </a:lnSpc>
            </a:pPr>
            <a:r>
              <a:rPr lang="en-US" sz="2200" dirty="0"/>
              <a:t>Recertifications following a change in ownership</a:t>
            </a:r>
          </a:p>
          <a:p>
            <a:pPr lvl="1">
              <a:lnSpc>
                <a:spcPct val="100000"/>
              </a:lnSpc>
            </a:pPr>
            <a:r>
              <a:rPr lang="en-US" sz="2200" dirty="0"/>
              <a:t>For IDIQs, can impact ability to bid for new task orders</a:t>
            </a:r>
          </a:p>
          <a:p>
            <a:pPr lvl="1">
              <a:lnSpc>
                <a:spcPct val="100000"/>
              </a:lnSpc>
            </a:pPr>
            <a:r>
              <a:rPr lang="en-US" sz="2200" dirty="0"/>
              <a:t>Current contracts may often continue, but the customer may not take credit for the set aside</a:t>
            </a:r>
          </a:p>
          <a:p>
            <a:pPr lvl="1">
              <a:lnSpc>
                <a:spcPct val="100000"/>
              </a:lnSpc>
            </a:pPr>
            <a:r>
              <a:rPr lang="en-US" sz="2200" dirty="0"/>
              <a:t>Could impact exercise of option years</a:t>
            </a:r>
          </a:p>
          <a:p>
            <a:pPr lvl="1">
              <a:lnSpc>
                <a:spcPct val="100000"/>
              </a:lnSpc>
            </a:pPr>
            <a:r>
              <a:rPr lang="en-US" sz="2200" dirty="0"/>
              <a:t>Off-ramp provisions</a:t>
            </a:r>
          </a:p>
          <a:p>
            <a:pPr lvl="1">
              <a:lnSpc>
                <a:spcPct val="100000"/>
              </a:lnSpc>
            </a:pPr>
            <a:r>
              <a:rPr lang="en-US" sz="2200" dirty="0"/>
              <a:t>Ability to bid for future work</a:t>
            </a:r>
          </a:p>
          <a:p>
            <a:pPr lvl="1">
              <a:lnSpc>
                <a:spcPct val="100000"/>
              </a:lnSpc>
            </a:pPr>
            <a:r>
              <a:rPr lang="en-US" sz="2200" dirty="0"/>
              <a:t>Size protest exposure</a:t>
            </a:r>
          </a:p>
        </p:txBody>
      </p:sp>
      <p:sp>
        <p:nvSpPr>
          <p:cNvPr id="3" name="Title 2">
            <a:extLst>
              <a:ext uri="{FF2B5EF4-FFF2-40B4-BE49-F238E27FC236}">
                <a16:creationId xmlns:a16="http://schemas.microsoft.com/office/drawing/2014/main" id="{8DB26CA1-88A1-C86A-BFF2-182DA94CA096}"/>
              </a:ext>
            </a:extLst>
          </p:cNvPr>
          <p:cNvSpPr>
            <a:spLocks noGrp="1"/>
          </p:cNvSpPr>
          <p:nvPr>
            <p:ph type="ctrTitle"/>
          </p:nvPr>
        </p:nvSpPr>
        <p:spPr>
          <a:xfrm>
            <a:off x="751114" y="724807"/>
            <a:ext cx="6918649" cy="582385"/>
          </a:xfrm>
        </p:spPr>
        <p:txBody>
          <a:bodyPr/>
          <a:lstStyle/>
          <a:p>
            <a:r>
              <a:rPr lang="en-US" dirty="0"/>
              <a:t>Potential Impact of Affiliation</a:t>
            </a:r>
          </a:p>
        </p:txBody>
      </p:sp>
    </p:spTree>
    <p:extLst>
      <p:ext uri="{BB962C8B-B14F-4D97-AF65-F5344CB8AC3E}">
        <p14:creationId xmlns:p14="http://schemas.microsoft.com/office/powerpoint/2010/main" val="16287262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972479-4BB8-5D23-569C-B9F5D031F21F}"/>
              </a:ext>
            </a:extLst>
          </p:cNvPr>
          <p:cNvSpPr>
            <a:spLocks noGrp="1"/>
          </p:cNvSpPr>
          <p:nvPr>
            <p:ph idx="1"/>
          </p:nvPr>
        </p:nvSpPr>
        <p:spPr/>
        <p:txBody>
          <a:bodyPr>
            <a:noAutofit/>
          </a:bodyPr>
          <a:lstStyle/>
          <a:p>
            <a:pPr>
              <a:lnSpc>
                <a:spcPct val="100000"/>
              </a:lnSpc>
            </a:pPr>
            <a:r>
              <a:rPr lang="en-US" sz="2200" dirty="0"/>
              <a:t>Informed by the Due Diligence Process</a:t>
            </a:r>
          </a:p>
          <a:p>
            <a:pPr>
              <a:lnSpc>
                <a:spcPct val="100000"/>
              </a:lnSpc>
            </a:pPr>
            <a:r>
              <a:rPr lang="en-US" sz="2200" dirty="0"/>
              <a:t>DCSA Change Condition FCP Package</a:t>
            </a:r>
          </a:p>
          <a:p>
            <a:pPr>
              <a:lnSpc>
                <a:spcPct val="100000"/>
              </a:lnSpc>
            </a:pPr>
            <a:r>
              <a:rPr lang="en-US" sz="2200" dirty="0"/>
              <a:t>Status Recertification</a:t>
            </a:r>
          </a:p>
          <a:p>
            <a:pPr>
              <a:lnSpc>
                <a:spcPct val="100000"/>
              </a:lnSpc>
            </a:pPr>
            <a:r>
              <a:rPr lang="en-US" sz="2200" dirty="0"/>
              <a:t>Notices to Government Entities and Prime Contractors</a:t>
            </a:r>
          </a:p>
          <a:p>
            <a:pPr>
              <a:lnSpc>
                <a:spcPct val="100000"/>
              </a:lnSpc>
            </a:pPr>
            <a:r>
              <a:rPr lang="en-US" sz="2200" dirty="0"/>
              <a:t>Updating SAM</a:t>
            </a:r>
          </a:p>
          <a:p>
            <a:pPr>
              <a:lnSpc>
                <a:spcPct val="100000"/>
              </a:lnSpc>
            </a:pPr>
            <a:r>
              <a:rPr lang="en-US" sz="2200" dirty="0"/>
              <a:t>Novation / Change of Name Package Submissions </a:t>
            </a:r>
          </a:p>
        </p:txBody>
      </p:sp>
      <p:sp>
        <p:nvSpPr>
          <p:cNvPr id="3" name="Title 2">
            <a:extLst>
              <a:ext uri="{FF2B5EF4-FFF2-40B4-BE49-F238E27FC236}">
                <a16:creationId xmlns:a16="http://schemas.microsoft.com/office/drawing/2014/main" id="{8DB26CA1-88A1-C86A-BFF2-182DA94CA096}"/>
              </a:ext>
            </a:extLst>
          </p:cNvPr>
          <p:cNvSpPr>
            <a:spLocks noGrp="1"/>
          </p:cNvSpPr>
          <p:nvPr>
            <p:ph type="ctrTitle"/>
          </p:nvPr>
        </p:nvSpPr>
        <p:spPr>
          <a:xfrm>
            <a:off x="751114" y="724807"/>
            <a:ext cx="6918649" cy="582385"/>
          </a:xfrm>
        </p:spPr>
        <p:txBody>
          <a:bodyPr/>
          <a:lstStyle/>
          <a:p>
            <a:r>
              <a:rPr lang="en-US" dirty="0"/>
              <a:t>Post-Closing Notice and Recertifications</a:t>
            </a:r>
          </a:p>
        </p:txBody>
      </p:sp>
    </p:spTree>
    <p:extLst>
      <p:ext uri="{BB962C8B-B14F-4D97-AF65-F5344CB8AC3E}">
        <p14:creationId xmlns:p14="http://schemas.microsoft.com/office/powerpoint/2010/main" val="28057423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972479-4BB8-5D23-569C-B9F5D031F21F}"/>
              </a:ext>
            </a:extLst>
          </p:cNvPr>
          <p:cNvSpPr>
            <a:spLocks noGrp="1"/>
          </p:cNvSpPr>
          <p:nvPr>
            <p:ph idx="1"/>
          </p:nvPr>
        </p:nvSpPr>
        <p:spPr/>
        <p:txBody>
          <a:bodyPr>
            <a:noAutofit/>
          </a:bodyPr>
          <a:lstStyle/>
          <a:p>
            <a:pPr>
              <a:lnSpc>
                <a:spcPct val="100000"/>
              </a:lnSpc>
            </a:pPr>
            <a:r>
              <a:rPr lang="en-US" sz="2200" dirty="0"/>
              <a:t>Required for buyer and seller in any change in control transaction</a:t>
            </a:r>
          </a:p>
          <a:p>
            <a:pPr>
              <a:lnSpc>
                <a:spcPct val="100000"/>
              </a:lnSpc>
            </a:pPr>
            <a:r>
              <a:rPr lang="en-US" sz="2200" dirty="0"/>
              <a:t>Required within 30 days post-closing on small business set-aside contracts</a:t>
            </a:r>
          </a:p>
          <a:p>
            <a:pPr>
              <a:lnSpc>
                <a:spcPct val="100000"/>
              </a:lnSpc>
            </a:pPr>
            <a:r>
              <a:rPr lang="en-US" sz="2200" dirty="0"/>
              <a:t>13 CFR 121.404(g); FAR 52.219-28</a:t>
            </a:r>
          </a:p>
          <a:p>
            <a:pPr>
              <a:lnSpc>
                <a:spcPct val="100000"/>
              </a:lnSpc>
            </a:pPr>
            <a:r>
              <a:rPr lang="en-US" sz="2200" dirty="0"/>
              <a:t>Most likely relevant for equity acquisitions and reverse-triangular mergers</a:t>
            </a:r>
          </a:p>
        </p:txBody>
      </p:sp>
      <p:sp>
        <p:nvSpPr>
          <p:cNvPr id="3" name="Title 2">
            <a:extLst>
              <a:ext uri="{FF2B5EF4-FFF2-40B4-BE49-F238E27FC236}">
                <a16:creationId xmlns:a16="http://schemas.microsoft.com/office/drawing/2014/main" id="{8DB26CA1-88A1-C86A-BFF2-182DA94CA096}"/>
              </a:ext>
            </a:extLst>
          </p:cNvPr>
          <p:cNvSpPr>
            <a:spLocks noGrp="1"/>
          </p:cNvSpPr>
          <p:nvPr>
            <p:ph type="ctrTitle"/>
          </p:nvPr>
        </p:nvSpPr>
        <p:spPr>
          <a:xfrm>
            <a:off x="751114" y="433615"/>
            <a:ext cx="6918649" cy="582385"/>
          </a:xfrm>
        </p:spPr>
        <p:txBody>
          <a:bodyPr/>
          <a:lstStyle/>
          <a:p>
            <a:r>
              <a:rPr lang="en-US" dirty="0"/>
              <a:t>Recertification</a:t>
            </a:r>
          </a:p>
        </p:txBody>
      </p:sp>
    </p:spTree>
    <p:extLst>
      <p:ext uri="{BB962C8B-B14F-4D97-AF65-F5344CB8AC3E}">
        <p14:creationId xmlns:p14="http://schemas.microsoft.com/office/powerpoint/2010/main" val="33041664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67979-AAB0-0AAD-9630-A86D0934BB7E}"/>
              </a:ext>
            </a:extLst>
          </p:cNvPr>
          <p:cNvSpPr>
            <a:spLocks noGrp="1"/>
          </p:cNvSpPr>
          <p:nvPr>
            <p:ph type="title"/>
          </p:nvPr>
        </p:nvSpPr>
        <p:spPr/>
        <p:txBody>
          <a:bodyPr>
            <a:normAutofit/>
          </a:bodyPr>
          <a:lstStyle/>
          <a:p>
            <a:r>
              <a:rPr lang="en-US" dirty="0"/>
              <a:t>Isaias “Cy” Alba, IV</a:t>
            </a:r>
          </a:p>
        </p:txBody>
      </p:sp>
      <p:sp>
        <p:nvSpPr>
          <p:cNvPr id="3" name="Text Placeholder 2">
            <a:extLst>
              <a:ext uri="{FF2B5EF4-FFF2-40B4-BE49-F238E27FC236}">
                <a16:creationId xmlns:a16="http://schemas.microsoft.com/office/drawing/2014/main" id="{900AB98C-40F2-0C9D-10D2-612B84E7E8D3}"/>
              </a:ext>
            </a:extLst>
          </p:cNvPr>
          <p:cNvSpPr>
            <a:spLocks noGrp="1"/>
          </p:cNvSpPr>
          <p:nvPr>
            <p:ph type="body" idx="1"/>
          </p:nvPr>
        </p:nvSpPr>
        <p:spPr/>
        <p:txBody>
          <a:bodyPr>
            <a:normAutofit lnSpcReduction="10000"/>
          </a:bodyPr>
          <a:lstStyle/>
          <a:p>
            <a:r>
              <a:rPr lang="en-US" dirty="0"/>
              <a:t>Partner</a:t>
            </a:r>
          </a:p>
        </p:txBody>
      </p:sp>
      <p:sp>
        <p:nvSpPr>
          <p:cNvPr id="4" name="Text Placeholder 3">
            <a:extLst>
              <a:ext uri="{FF2B5EF4-FFF2-40B4-BE49-F238E27FC236}">
                <a16:creationId xmlns:a16="http://schemas.microsoft.com/office/drawing/2014/main" id="{62F00A57-51C6-CCD5-931E-3BD4C6D7724F}"/>
              </a:ext>
            </a:extLst>
          </p:cNvPr>
          <p:cNvSpPr>
            <a:spLocks noGrp="1"/>
          </p:cNvSpPr>
          <p:nvPr>
            <p:ph type="body" sz="quarter" idx="3"/>
          </p:nvPr>
        </p:nvSpPr>
        <p:spPr/>
        <p:txBody>
          <a:bodyPr>
            <a:normAutofit lnSpcReduction="10000"/>
          </a:bodyPr>
          <a:lstStyle/>
          <a:p>
            <a:r>
              <a:rPr lang="en-US" dirty="0"/>
              <a:t>PilieroMazza PLLC</a:t>
            </a:r>
          </a:p>
        </p:txBody>
      </p:sp>
      <p:pic>
        <p:nvPicPr>
          <p:cNvPr id="9" name="Picture Placeholder 8" descr="A person in a suit and tie&#10;&#10;Description automatically generated">
            <a:extLst>
              <a:ext uri="{FF2B5EF4-FFF2-40B4-BE49-F238E27FC236}">
                <a16:creationId xmlns:a16="http://schemas.microsoft.com/office/drawing/2014/main" id="{228C4E24-434D-C698-D28E-3E8662DD9959}"/>
              </a:ext>
            </a:extLst>
          </p:cNvPr>
          <p:cNvPicPr>
            <a:picLocks noGrp="1" noChangeAspect="1"/>
          </p:cNvPicPr>
          <p:nvPr>
            <p:ph type="pic" idx="10"/>
          </p:nvPr>
        </p:nvPicPr>
        <p:blipFill>
          <a:blip r:embed="rId2"/>
          <a:srcRect t="974" b="974"/>
          <a:stretch>
            <a:fillRect/>
          </a:stretch>
        </p:blipFill>
        <p:spPr/>
      </p:pic>
    </p:spTree>
    <p:extLst>
      <p:ext uri="{BB962C8B-B14F-4D97-AF65-F5344CB8AC3E}">
        <p14:creationId xmlns:p14="http://schemas.microsoft.com/office/powerpoint/2010/main" val="14625078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972479-4BB8-5D23-569C-B9F5D031F21F}"/>
              </a:ext>
            </a:extLst>
          </p:cNvPr>
          <p:cNvSpPr>
            <a:spLocks noGrp="1"/>
          </p:cNvSpPr>
          <p:nvPr>
            <p:ph idx="1"/>
          </p:nvPr>
        </p:nvSpPr>
        <p:spPr/>
        <p:txBody>
          <a:bodyPr>
            <a:noAutofit/>
          </a:bodyPr>
          <a:lstStyle/>
          <a:p>
            <a:pPr>
              <a:lnSpc>
                <a:spcPct val="100000"/>
              </a:lnSpc>
            </a:pPr>
            <a:r>
              <a:rPr lang="en-US" sz="2200" dirty="0"/>
              <a:t>Required for any assignment of a federal prime contract</a:t>
            </a:r>
          </a:p>
          <a:p>
            <a:pPr>
              <a:lnSpc>
                <a:spcPct val="100000"/>
              </a:lnSpc>
            </a:pPr>
            <a:r>
              <a:rPr lang="en-US" sz="2200" dirty="0"/>
              <a:t>FAR 42</a:t>
            </a:r>
          </a:p>
          <a:p>
            <a:pPr>
              <a:lnSpc>
                <a:spcPct val="100000"/>
              </a:lnSpc>
            </a:pPr>
            <a:r>
              <a:rPr lang="en-US" sz="2200" dirty="0"/>
              <a:t>Anti-Assignment Act</a:t>
            </a:r>
          </a:p>
          <a:p>
            <a:pPr>
              <a:lnSpc>
                <a:spcPct val="100000"/>
              </a:lnSpc>
            </a:pPr>
            <a:r>
              <a:rPr lang="en-US" sz="2200" dirty="0"/>
              <a:t>Novation Agreement (form provided by FAR) must be executed by buyer, seller, and U.S. Government</a:t>
            </a:r>
          </a:p>
          <a:p>
            <a:pPr>
              <a:lnSpc>
                <a:spcPct val="100000"/>
              </a:lnSpc>
            </a:pPr>
            <a:r>
              <a:rPr lang="en-US" sz="2200" dirty="0"/>
              <a:t>Relevant in asset acquisitions; forward mergers</a:t>
            </a:r>
          </a:p>
          <a:p>
            <a:pPr>
              <a:lnSpc>
                <a:spcPct val="100000"/>
              </a:lnSpc>
            </a:pPr>
            <a:r>
              <a:rPr lang="en-US" sz="2200" dirty="0"/>
              <a:t>Submission goes to “lead contracting officer”</a:t>
            </a:r>
          </a:p>
          <a:p>
            <a:pPr>
              <a:lnSpc>
                <a:spcPct val="100000"/>
              </a:lnSpc>
            </a:pPr>
            <a:r>
              <a:rPr lang="en-US" sz="2200" dirty="0"/>
              <a:t>Legal opinion required</a:t>
            </a:r>
          </a:p>
          <a:p>
            <a:pPr>
              <a:lnSpc>
                <a:spcPct val="100000"/>
              </a:lnSpc>
            </a:pPr>
            <a:r>
              <a:rPr lang="en-US" sz="2200" dirty="0"/>
              <a:t>Pre- and post-closing balance sheets for buyer and seller</a:t>
            </a:r>
          </a:p>
        </p:txBody>
      </p:sp>
      <p:sp>
        <p:nvSpPr>
          <p:cNvPr id="3" name="Title 2">
            <a:extLst>
              <a:ext uri="{FF2B5EF4-FFF2-40B4-BE49-F238E27FC236}">
                <a16:creationId xmlns:a16="http://schemas.microsoft.com/office/drawing/2014/main" id="{8DB26CA1-88A1-C86A-BFF2-182DA94CA096}"/>
              </a:ext>
            </a:extLst>
          </p:cNvPr>
          <p:cNvSpPr>
            <a:spLocks noGrp="1"/>
          </p:cNvSpPr>
          <p:nvPr>
            <p:ph type="ctrTitle"/>
          </p:nvPr>
        </p:nvSpPr>
        <p:spPr>
          <a:xfrm>
            <a:off x="751114" y="433615"/>
            <a:ext cx="6918649" cy="582385"/>
          </a:xfrm>
        </p:spPr>
        <p:txBody>
          <a:bodyPr/>
          <a:lstStyle/>
          <a:p>
            <a:r>
              <a:rPr lang="en-US" dirty="0"/>
              <a:t>Novation</a:t>
            </a:r>
          </a:p>
        </p:txBody>
      </p:sp>
    </p:spTree>
    <p:extLst>
      <p:ext uri="{BB962C8B-B14F-4D97-AF65-F5344CB8AC3E}">
        <p14:creationId xmlns:p14="http://schemas.microsoft.com/office/powerpoint/2010/main" val="40056845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42955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803B0635-4A73-5FAA-08C0-E174CA2CE565}"/>
              </a:ext>
            </a:extLst>
          </p:cNvPr>
          <p:cNvSpPr>
            <a:spLocks noGrp="1"/>
          </p:cNvSpPr>
          <p:nvPr>
            <p:ph type="body" sz="quarter" idx="20"/>
          </p:nvPr>
        </p:nvSpPr>
        <p:spPr>
          <a:xfrm>
            <a:off x="2321051" y="2729765"/>
            <a:ext cx="3444480" cy="753501"/>
          </a:xfrm>
        </p:spPr>
        <p:txBody>
          <a:bodyPr>
            <a:normAutofit/>
          </a:bodyPr>
          <a:lstStyle/>
          <a:p>
            <a:r>
              <a:rPr lang="it-IT" sz="1800" dirty="0"/>
              <a:t>Isaias “Cy” Alba, IV, PilieroMazza PLLC</a:t>
            </a:r>
          </a:p>
        </p:txBody>
      </p:sp>
      <p:sp>
        <p:nvSpPr>
          <p:cNvPr id="11" name="Text Placeholder 10">
            <a:extLst>
              <a:ext uri="{FF2B5EF4-FFF2-40B4-BE49-F238E27FC236}">
                <a16:creationId xmlns:a16="http://schemas.microsoft.com/office/drawing/2014/main" id="{D47A5427-02B4-A61E-701F-8B68A72A24F8}"/>
              </a:ext>
            </a:extLst>
          </p:cNvPr>
          <p:cNvSpPr>
            <a:spLocks noGrp="1"/>
          </p:cNvSpPr>
          <p:nvPr>
            <p:ph type="body" sz="quarter" idx="21"/>
          </p:nvPr>
        </p:nvSpPr>
        <p:spPr/>
        <p:txBody>
          <a:bodyPr>
            <a:normAutofit lnSpcReduction="10000"/>
          </a:bodyPr>
          <a:lstStyle/>
          <a:p>
            <a:r>
              <a:rPr lang="en-US" dirty="0"/>
              <a:t>ialba@pilieromazza.com</a:t>
            </a:r>
          </a:p>
          <a:p>
            <a:endParaRPr lang="en-US" dirty="0"/>
          </a:p>
        </p:txBody>
      </p:sp>
      <p:sp>
        <p:nvSpPr>
          <p:cNvPr id="12" name="Text Placeholder 11">
            <a:extLst>
              <a:ext uri="{FF2B5EF4-FFF2-40B4-BE49-F238E27FC236}">
                <a16:creationId xmlns:a16="http://schemas.microsoft.com/office/drawing/2014/main" id="{6F0587D2-2A69-35AB-38E3-90B1FE6D02FD}"/>
              </a:ext>
            </a:extLst>
          </p:cNvPr>
          <p:cNvSpPr>
            <a:spLocks noGrp="1"/>
          </p:cNvSpPr>
          <p:nvPr>
            <p:ph type="body" sz="quarter" idx="22"/>
          </p:nvPr>
        </p:nvSpPr>
        <p:spPr/>
        <p:txBody>
          <a:bodyPr>
            <a:normAutofit lnSpcReduction="10000"/>
          </a:bodyPr>
          <a:lstStyle/>
          <a:p>
            <a:r>
              <a:rPr lang="en-US" dirty="0"/>
              <a:t>202.655.4159</a:t>
            </a:r>
          </a:p>
        </p:txBody>
      </p:sp>
      <p:sp>
        <p:nvSpPr>
          <p:cNvPr id="13" name="Text Placeholder 12">
            <a:extLst>
              <a:ext uri="{FF2B5EF4-FFF2-40B4-BE49-F238E27FC236}">
                <a16:creationId xmlns:a16="http://schemas.microsoft.com/office/drawing/2014/main" id="{40252044-352C-9848-D68D-D4CBD2C308B0}"/>
              </a:ext>
            </a:extLst>
          </p:cNvPr>
          <p:cNvSpPr>
            <a:spLocks noGrp="1"/>
          </p:cNvSpPr>
          <p:nvPr>
            <p:ph type="body" sz="quarter" idx="23"/>
          </p:nvPr>
        </p:nvSpPr>
        <p:spPr/>
        <p:txBody>
          <a:bodyPr>
            <a:normAutofit lnSpcReduction="10000"/>
          </a:bodyPr>
          <a:lstStyle/>
          <a:p>
            <a:r>
              <a:rPr lang="en-US" dirty="0"/>
              <a:t>www.pilieromazza.com</a:t>
            </a:r>
          </a:p>
          <a:p>
            <a:endParaRPr lang="en-US" dirty="0"/>
          </a:p>
        </p:txBody>
      </p:sp>
      <p:sp>
        <p:nvSpPr>
          <p:cNvPr id="14" name="Text Placeholder 13">
            <a:extLst>
              <a:ext uri="{FF2B5EF4-FFF2-40B4-BE49-F238E27FC236}">
                <a16:creationId xmlns:a16="http://schemas.microsoft.com/office/drawing/2014/main" id="{72401AD2-2C82-6D2F-A354-55CD690B1486}"/>
              </a:ext>
            </a:extLst>
          </p:cNvPr>
          <p:cNvSpPr>
            <a:spLocks noGrp="1"/>
          </p:cNvSpPr>
          <p:nvPr>
            <p:ph type="body" sz="quarter" idx="24"/>
          </p:nvPr>
        </p:nvSpPr>
        <p:spPr>
          <a:xfrm>
            <a:off x="6403654" y="2725657"/>
            <a:ext cx="3440858" cy="757609"/>
          </a:xfrm>
        </p:spPr>
        <p:txBody>
          <a:bodyPr>
            <a:normAutofit/>
          </a:bodyPr>
          <a:lstStyle/>
          <a:p>
            <a:r>
              <a:rPr lang="en-US" sz="1800" dirty="0"/>
              <a:t>Abigail “Abby” L. Baker, PilieroMazza PLLC</a:t>
            </a:r>
          </a:p>
          <a:p>
            <a:endParaRPr lang="en-US" dirty="0"/>
          </a:p>
        </p:txBody>
      </p:sp>
      <p:sp>
        <p:nvSpPr>
          <p:cNvPr id="15" name="Text Placeholder 14">
            <a:extLst>
              <a:ext uri="{FF2B5EF4-FFF2-40B4-BE49-F238E27FC236}">
                <a16:creationId xmlns:a16="http://schemas.microsoft.com/office/drawing/2014/main" id="{B4A2F113-69DB-A5D7-2472-344F1543DCC6}"/>
              </a:ext>
            </a:extLst>
          </p:cNvPr>
          <p:cNvSpPr>
            <a:spLocks noGrp="1"/>
          </p:cNvSpPr>
          <p:nvPr>
            <p:ph type="body" sz="quarter" idx="26"/>
          </p:nvPr>
        </p:nvSpPr>
        <p:spPr/>
        <p:txBody>
          <a:bodyPr>
            <a:normAutofit lnSpcReduction="10000"/>
          </a:bodyPr>
          <a:lstStyle/>
          <a:p>
            <a:r>
              <a:rPr lang="en-US" dirty="0"/>
              <a:t>301.664.2222</a:t>
            </a:r>
          </a:p>
        </p:txBody>
      </p:sp>
      <p:sp>
        <p:nvSpPr>
          <p:cNvPr id="16" name="Text Placeholder 15">
            <a:extLst>
              <a:ext uri="{FF2B5EF4-FFF2-40B4-BE49-F238E27FC236}">
                <a16:creationId xmlns:a16="http://schemas.microsoft.com/office/drawing/2014/main" id="{141FD97B-64D3-86C6-0FAB-C82DC45EB6BB}"/>
              </a:ext>
            </a:extLst>
          </p:cNvPr>
          <p:cNvSpPr>
            <a:spLocks noGrp="1"/>
          </p:cNvSpPr>
          <p:nvPr>
            <p:ph type="body" sz="quarter" idx="27"/>
          </p:nvPr>
        </p:nvSpPr>
        <p:spPr/>
        <p:txBody>
          <a:bodyPr>
            <a:normAutofit lnSpcReduction="10000"/>
          </a:bodyPr>
          <a:lstStyle/>
          <a:p>
            <a:r>
              <a:rPr lang="en-US" dirty="0"/>
              <a:t>www.pilieromazza.com</a:t>
            </a:r>
          </a:p>
          <a:p>
            <a:endParaRPr lang="en-US" dirty="0"/>
          </a:p>
        </p:txBody>
      </p:sp>
      <p:sp>
        <p:nvSpPr>
          <p:cNvPr id="25" name="Text Placeholder 24">
            <a:extLst>
              <a:ext uri="{FF2B5EF4-FFF2-40B4-BE49-F238E27FC236}">
                <a16:creationId xmlns:a16="http://schemas.microsoft.com/office/drawing/2014/main" id="{A6FB3301-341A-DF3B-FC8F-46A6C502AB0D}"/>
              </a:ext>
            </a:extLst>
          </p:cNvPr>
          <p:cNvSpPr>
            <a:spLocks noGrp="1"/>
          </p:cNvSpPr>
          <p:nvPr>
            <p:ph type="body" sz="quarter" idx="36"/>
          </p:nvPr>
        </p:nvSpPr>
        <p:spPr/>
        <p:txBody>
          <a:bodyPr>
            <a:normAutofit fontScale="92500" lnSpcReduction="10000"/>
          </a:bodyPr>
          <a:lstStyle/>
          <a:p>
            <a:r>
              <a:rPr lang="en-US" dirty="0"/>
              <a:t>abaker@pilieromazza.com</a:t>
            </a:r>
          </a:p>
          <a:p>
            <a:endParaRPr lang="en-US" dirty="0"/>
          </a:p>
        </p:txBody>
      </p:sp>
    </p:spTree>
    <p:extLst>
      <p:ext uri="{BB962C8B-B14F-4D97-AF65-F5344CB8AC3E}">
        <p14:creationId xmlns:p14="http://schemas.microsoft.com/office/powerpoint/2010/main" val="32394139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67979-AAB0-0AAD-9630-A86D0934BB7E}"/>
              </a:ext>
            </a:extLst>
          </p:cNvPr>
          <p:cNvSpPr>
            <a:spLocks noGrp="1"/>
          </p:cNvSpPr>
          <p:nvPr>
            <p:ph type="title"/>
          </p:nvPr>
        </p:nvSpPr>
        <p:spPr/>
        <p:txBody>
          <a:bodyPr>
            <a:normAutofit/>
          </a:bodyPr>
          <a:lstStyle/>
          <a:p>
            <a:r>
              <a:rPr lang="en-US" dirty="0"/>
              <a:t>Abigail “Abby” L. Baker</a:t>
            </a:r>
          </a:p>
        </p:txBody>
      </p:sp>
      <p:sp>
        <p:nvSpPr>
          <p:cNvPr id="3" name="Text Placeholder 2">
            <a:extLst>
              <a:ext uri="{FF2B5EF4-FFF2-40B4-BE49-F238E27FC236}">
                <a16:creationId xmlns:a16="http://schemas.microsoft.com/office/drawing/2014/main" id="{900AB98C-40F2-0C9D-10D2-612B84E7E8D3}"/>
              </a:ext>
            </a:extLst>
          </p:cNvPr>
          <p:cNvSpPr>
            <a:spLocks noGrp="1"/>
          </p:cNvSpPr>
          <p:nvPr>
            <p:ph type="body" idx="1"/>
          </p:nvPr>
        </p:nvSpPr>
        <p:spPr/>
        <p:txBody>
          <a:bodyPr>
            <a:normAutofit lnSpcReduction="10000"/>
          </a:bodyPr>
          <a:lstStyle/>
          <a:p>
            <a:r>
              <a:rPr lang="en-US" dirty="0"/>
              <a:t>Partner</a:t>
            </a:r>
          </a:p>
        </p:txBody>
      </p:sp>
      <p:sp>
        <p:nvSpPr>
          <p:cNvPr id="4" name="Text Placeholder 3">
            <a:extLst>
              <a:ext uri="{FF2B5EF4-FFF2-40B4-BE49-F238E27FC236}">
                <a16:creationId xmlns:a16="http://schemas.microsoft.com/office/drawing/2014/main" id="{62F00A57-51C6-CCD5-931E-3BD4C6D7724F}"/>
              </a:ext>
            </a:extLst>
          </p:cNvPr>
          <p:cNvSpPr>
            <a:spLocks noGrp="1"/>
          </p:cNvSpPr>
          <p:nvPr>
            <p:ph type="body" sz="quarter" idx="3"/>
          </p:nvPr>
        </p:nvSpPr>
        <p:spPr/>
        <p:txBody>
          <a:bodyPr>
            <a:normAutofit lnSpcReduction="10000"/>
          </a:bodyPr>
          <a:lstStyle/>
          <a:p>
            <a:r>
              <a:rPr lang="en-US" dirty="0"/>
              <a:t>PilieroMazza PLLC</a:t>
            </a:r>
          </a:p>
        </p:txBody>
      </p:sp>
      <p:pic>
        <p:nvPicPr>
          <p:cNvPr id="7" name="Picture Placeholder 6">
            <a:extLst>
              <a:ext uri="{FF2B5EF4-FFF2-40B4-BE49-F238E27FC236}">
                <a16:creationId xmlns:a16="http://schemas.microsoft.com/office/drawing/2014/main" id="{48FCCDDD-5845-BF5F-A25E-F7C82A1EC7D5}"/>
              </a:ext>
            </a:extLst>
          </p:cNvPr>
          <p:cNvPicPr>
            <a:picLocks noGrp="1" noChangeAspect="1"/>
          </p:cNvPicPr>
          <p:nvPr>
            <p:ph type="pic" idx="10"/>
          </p:nvPr>
        </p:nvPicPr>
        <p:blipFill>
          <a:blip r:embed="rId2"/>
          <a:srcRect t="970" b="970"/>
          <a:stretch/>
        </p:blipFill>
        <p:spPr/>
      </p:pic>
    </p:spTree>
    <p:extLst>
      <p:ext uri="{BB962C8B-B14F-4D97-AF65-F5344CB8AC3E}">
        <p14:creationId xmlns:p14="http://schemas.microsoft.com/office/powerpoint/2010/main" val="42920299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6B01947-4859-D114-9866-575B59AA0BA5}"/>
              </a:ext>
            </a:extLst>
          </p:cNvPr>
          <p:cNvSpPr>
            <a:spLocks noGrp="1"/>
          </p:cNvSpPr>
          <p:nvPr>
            <p:ph idx="1"/>
          </p:nvPr>
        </p:nvSpPr>
        <p:spPr/>
        <p:txBody>
          <a:bodyPr/>
          <a:lstStyle/>
          <a:p>
            <a:pPr>
              <a:lnSpc>
                <a:spcPct val="150000"/>
              </a:lnSpc>
            </a:pPr>
            <a:r>
              <a:rPr lang="en-US" dirty="0"/>
              <a:t>Types of Transactions</a:t>
            </a:r>
          </a:p>
          <a:p>
            <a:pPr>
              <a:lnSpc>
                <a:spcPct val="150000"/>
              </a:lnSpc>
            </a:pPr>
            <a:r>
              <a:rPr lang="en-US" dirty="0"/>
              <a:t>Valuation </a:t>
            </a:r>
          </a:p>
          <a:p>
            <a:pPr>
              <a:lnSpc>
                <a:spcPct val="150000"/>
              </a:lnSpc>
            </a:pPr>
            <a:r>
              <a:rPr lang="en-US" dirty="0"/>
              <a:t>Diligence Issues Unique to Government Contractors</a:t>
            </a:r>
          </a:p>
          <a:p>
            <a:pPr>
              <a:lnSpc>
                <a:spcPct val="150000"/>
              </a:lnSpc>
            </a:pPr>
            <a:r>
              <a:rPr lang="en-US" dirty="0"/>
              <a:t>Considerations in Pre-Transaction Reorganizations</a:t>
            </a:r>
          </a:p>
          <a:p>
            <a:pPr>
              <a:lnSpc>
                <a:spcPct val="150000"/>
              </a:lnSpc>
            </a:pPr>
            <a:r>
              <a:rPr lang="en-US" dirty="0"/>
              <a:t>Affiliation</a:t>
            </a:r>
          </a:p>
          <a:p>
            <a:pPr marL="0" indent="0">
              <a:buNone/>
            </a:pPr>
            <a:endParaRPr lang="en-US" dirty="0"/>
          </a:p>
        </p:txBody>
      </p:sp>
      <p:sp>
        <p:nvSpPr>
          <p:cNvPr id="3" name="Title 2">
            <a:extLst>
              <a:ext uri="{FF2B5EF4-FFF2-40B4-BE49-F238E27FC236}">
                <a16:creationId xmlns:a16="http://schemas.microsoft.com/office/drawing/2014/main" id="{82CB2492-BEBC-B18D-37E0-8F1EDDACED56}"/>
              </a:ext>
            </a:extLst>
          </p:cNvPr>
          <p:cNvSpPr>
            <a:spLocks noGrp="1"/>
          </p:cNvSpPr>
          <p:nvPr>
            <p:ph type="ctrTitle"/>
          </p:nvPr>
        </p:nvSpPr>
        <p:spPr>
          <a:xfrm>
            <a:off x="437408" y="217924"/>
            <a:ext cx="3864005" cy="1553195"/>
          </a:xfrm>
        </p:spPr>
        <p:txBody>
          <a:bodyPr/>
          <a:lstStyle/>
          <a:p>
            <a:r>
              <a:rPr lang="en-US" sz="4400" dirty="0"/>
              <a:t>Overview</a:t>
            </a:r>
          </a:p>
        </p:txBody>
      </p:sp>
    </p:spTree>
    <p:extLst>
      <p:ext uri="{BB962C8B-B14F-4D97-AF65-F5344CB8AC3E}">
        <p14:creationId xmlns:p14="http://schemas.microsoft.com/office/powerpoint/2010/main" val="33863420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972479-4BB8-5D23-569C-B9F5D031F21F}"/>
              </a:ext>
            </a:extLst>
          </p:cNvPr>
          <p:cNvSpPr>
            <a:spLocks noGrp="1"/>
          </p:cNvSpPr>
          <p:nvPr>
            <p:ph idx="1"/>
          </p:nvPr>
        </p:nvSpPr>
        <p:spPr/>
        <p:txBody>
          <a:bodyPr>
            <a:noAutofit/>
          </a:bodyPr>
          <a:lstStyle/>
          <a:p>
            <a:pPr>
              <a:lnSpc>
                <a:spcPct val="100000"/>
              </a:lnSpc>
            </a:pPr>
            <a:r>
              <a:rPr lang="en-US" sz="2000" dirty="0"/>
              <a:t>Equity Deal</a:t>
            </a:r>
          </a:p>
          <a:p>
            <a:pPr lvl="1">
              <a:lnSpc>
                <a:spcPct val="100000"/>
              </a:lnSpc>
            </a:pPr>
            <a:r>
              <a:rPr lang="en-US" sz="2000" dirty="0"/>
              <a:t>Generally, buyer accepts all assets and liabilities</a:t>
            </a:r>
          </a:p>
          <a:p>
            <a:pPr lvl="1">
              <a:lnSpc>
                <a:spcPct val="100000"/>
              </a:lnSpc>
            </a:pPr>
            <a:r>
              <a:rPr lang="en-US" sz="2000" dirty="0"/>
              <a:t>Does not require novation unless there is a merger</a:t>
            </a:r>
          </a:p>
          <a:p>
            <a:pPr>
              <a:lnSpc>
                <a:spcPct val="100000"/>
              </a:lnSpc>
            </a:pPr>
            <a:r>
              <a:rPr lang="en-US" sz="2000" dirty="0"/>
              <a:t>Asset Deal (Divisions, Hard Assets, IP)</a:t>
            </a:r>
          </a:p>
          <a:p>
            <a:pPr lvl="1">
              <a:lnSpc>
                <a:spcPct val="100000"/>
              </a:lnSpc>
            </a:pPr>
            <a:r>
              <a:rPr lang="en-US" sz="2000" dirty="0"/>
              <a:t>Limits the transfer of liability</a:t>
            </a:r>
          </a:p>
          <a:p>
            <a:pPr lvl="1">
              <a:lnSpc>
                <a:spcPct val="100000"/>
              </a:lnSpc>
            </a:pPr>
            <a:r>
              <a:rPr lang="en-US" sz="2000" dirty="0"/>
              <a:t>Requires </a:t>
            </a:r>
            <a:r>
              <a:rPr lang="en-US" sz="2000" dirty="0" err="1"/>
              <a:t>novations</a:t>
            </a:r>
            <a:r>
              <a:rPr lang="en-US" sz="2000" dirty="0"/>
              <a:t> (can be difficult for “naked contracts” – IDIQs with no active TOs)</a:t>
            </a:r>
          </a:p>
          <a:p>
            <a:pPr>
              <a:lnSpc>
                <a:spcPct val="100000"/>
              </a:lnSpc>
            </a:pPr>
            <a:r>
              <a:rPr lang="en-US" sz="2000" dirty="0"/>
              <a:t>Investment / Financing Rounds (Loans, Equity, Convertible Debt)</a:t>
            </a:r>
          </a:p>
          <a:p>
            <a:pPr lvl="1">
              <a:lnSpc>
                <a:spcPct val="100000"/>
              </a:lnSpc>
            </a:pPr>
            <a:r>
              <a:rPr lang="en-US" sz="2000" dirty="0"/>
              <a:t>Used mainly to secure funding but can also be used to secure investments while mitigating affiliation concerns</a:t>
            </a:r>
          </a:p>
        </p:txBody>
      </p:sp>
      <p:sp>
        <p:nvSpPr>
          <p:cNvPr id="3" name="Title 2">
            <a:extLst>
              <a:ext uri="{FF2B5EF4-FFF2-40B4-BE49-F238E27FC236}">
                <a16:creationId xmlns:a16="http://schemas.microsoft.com/office/drawing/2014/main" id="{8DB26CA1-88A1-C86A-BFF2-182DA94CA096}"/>
              </a:ext>
            </a:extLst>
          </p:cNvPr>
          <p:cNvSpPr>
            <a:spLocks noGrp="1"/>
          </p:cNvSpPr>
          <p:nvPr>
            <p:ph type="ctrTitle"/>
          </p:nvPr>
        </p:nvSpPr>
        <p:spPr/>
        <p:txBody>
          <a:bodyPr/>
          <a:lstStyle/>
          <a:p>
            <a:r>
              <a:rPr lang="en-US" dirty="0"/>
              <a:t>Transaction Types</a:t>
            </a:r>
          </a:p>
        </p:txBody>
      </p:sp>
    </p:spTree>
    <p:extLst>
      <p:ext uri="{BB962C8B-B14F-4D97-AF65-F5344CB8AC3E}">
        <p14:creationId xmlns:p14="http://schemas.microsoft.com/office/powerpoint/2010/main" val="21240529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972479-4BB8-5D23-569C-B9F5D031F21F}"/>
              </a:ext>
            </a:extLst>
          </p:cNvPr>
          <p:cNvSpPr>
            <a:spLocks noGrp="1"/>
          </p:cNvSpPr>
          <p:nvPr>
            <p:ph idx="1"/>
          </p:nvPr>
        </p:nvSpPr>
        <p:spPr/>
        <p:txBody>
          <a:bodyPr>
            <a:normAutofit/>
          </a:bodyPr>
          <a:lstStyle/>
          <a:p>
            <a:pPr>
              <a:lnSpc>
                <a:spcPct val="110000"/>
              </a:lnSpc>
            </a:pPr>
            <a:r>
              <a:rPr lang="en-US" sz="2200" dirty="0"/>
              <a:t>Past Performance </a:t>
            </a:r>
          </a:p>
          <a:p>
            <a:pPr lvl="1">
              <a:lnSpc>
                <a:spcPct val="110000"/>
              </a:lnSpc>
            </a:pPr>
            <a:r>
              <a:rPr lang="en-US" sz="2200" dirty="0"/>
              <a:t>Required Evaluation Factor FAR 12.206, 13.106.2(b)(3), 15.305(a)(2)</a:t>
            </a:r>
          </a:p>
          <a:p>
            <a:pPr lvl="1">
              <a:lnSpc>
                <a:spcPct val="110000"/>
              </a:lnSpc>
            </a:pPr>
            <a:r>
              <a:rPr lang="en-US" sz="2200" dirty="0"/>
              <a:t>Firms can claim the past performance of “predecessor companies” and “key personnel.”  FAR 15.305(a)(2)(iii). </a:t>
            </a:r>
          </a:p>
          <a:p>
            <a:pPr lvl="1">
              <a:lnSpc>
                <a:spcPct val="110000"/>
              </a:lnSpc>
            </a:pPr>
            <a:r>
              <a:rPr lang="en-US" sz="2200" dirty="0"/>
              <a:t>CPARS </a:t>
            </a:r>
          </a:p>
          <a:p>
            <a:pPr>
              <a:lnSpc>
                <a:spcPct val="110000"/>
              </a:lnSpc>
            </a:pPr>
            <a:r>
              <a:rPr lang="en-US" sz="2200" dirty="0"/>
              <a:t>Access to New Agencies </a:t>
            </a:r>
          </a:p>
          <a:p>
            <a:pPr>
              <a:lnSpc>
                <a:spcPct val="110000"/>
              </a:lnSpc>
            </a:pPr>
            <a:r>
              <a:rPr lang="en-US" sz="2200" dirty="0"/>
              <a:t>Revenue and Cash Flow </a:t>
            </a:r>
          </a:p>
          <a:p>
            <a:pPr>
              <a:lnSpc>
                <a:spcPct val="110000"/>
              </a:lnSpc>
            </a:pPr>
            <a:r>
              <a:rPr lang="en-US" sz="2200" dirty="0"/>
              <a:t>Acquire and Retain Management, Technical and/or Business Development Teams</a:t>
            </a:r>
          </a:p>
        </p:txBody>
      </p:sp>
      <p:sp>
        <p:nvSpPr>
          <p:cNvPr id="3" name="Title 2">
            <a:extLst>
              <a:ext uri="{FF2B5EF4-FFF2-40B4-BE49-F238E27FC236}">
                <a16:creationId xmlns:a16="http://schemas.microsoft.com/office/drawing/2014/main" id="{8DB26CA1-88A1-C86A-BFF2-182DA94CA096}"/>
              </a:ext>
            </a:extLst>
          </p:cNvPr>
          <p:cNvSpPr>
            <a:spLocks noGrp="1"/>
          </p:cNvSpPr>
          <p:nvPr>
            <p:ph type="ctrTitle"/>
          </p:nvPr>
        </p:nvSpPr>
        <p:spPr/>
        <p:txBody>
          <a:bodyPr/>
          <a:lstStyle/>
          <a:p>
            <a:r>
              <a:rPr lang="en-US" dirty="0"/>
              <a:t>Why Acquisition? </a:t>
            </a:r>
          </a:p>
        </p:txBody>
      </p:sp>
    </p:spTree>
    <p:extLst>
      <p:ext uri="{BB962C8B-B14F-4D97-AF65-F5344CB8AC3E}">
        <p14:creationId xmlns:p14="http://schemas.microsoft.com/office/powerpoint/2010/main" val="10573645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972479-4BB8-5D23-569C-B9F5D031F21F}"/>
              </a:ext>
            </a:extLst>
          </p:cNvPr>
          <p:cNvSpPr>
            <a:spLocks noGrp="1"/>
          </p:cNvSpPr>
          <p:nvPr>
            <p:ph idx="1"/>
          </p:nvPr>
        </p:nvSpPr>
        <p:spPr/>
        <p:txBody>
          <a:bodyPr>
            <a:noAutofit/>
          </a:bodyPr>
          <a:lstStyle/>
          <a:p>
            <a:pPr>
              <a:lnSpc>
                <a:spcPct val="150000"/>
              </a:lnSpc>
            </a:pPr>
            <a:r>
              <a:rPr lang="en-US" sz="1800" dirty="0"/>
              <a:t>Valuation will be determined based on EBITDA as well as other factors. </a:t>
            </a:r>
          </a:p>
          <a:p>
            <a:pPr>
              <a:lnSpc>
                <a:spcPct val="150000"/>
              </a:lnSpc>
            </a:pPr>
            <a:r>
              <a:rPr lang="en-US" sz="1800" dirty="0"/>
              <a:t>What is EBITDA?</a:t>
            </a:r>
          </a:p>
          <a:p>
            <a:pPr lvl="1">
              <a:lnSpc>
                <a:spcPct val="150000"/>
              </a:lnSpc>
            </a:pPr>
            <a:r>
              <a:rPr lang="en-US" sz="1800" dirty="0"/>
              <a:t>EBITDA – or earnings before interest, tax, depreciation and amortization – is an indicator commonly used by prospective buyers or investors to measure a company’s financial performance.</a:t>
            </a:r>
          </a:p>
          <a:p>
            <a:pPr lvl="1">
              <a:lnSpc>
                <a:spcPct val="150000"/>
              </a:lnSpc>
            </a:pPr>
            <a:r>
              <a:rPr lang="en-US" sz="1800" dirty="0"/>
              <a:t>In its simplest form, EBITDA is calculated by adding the non-cash expenses of depreciation and amortization back to a company’s operating income. Below is the basic formula:</a:t>
            </a:r>
          </a:p>
          <a:p>
            <a:pPr>
              <a:lnSpc>
                <a:spcPct val="150000"/>
              </a:lnSpc>
            </a:pPr>
            <a:r>
              <a:rPr lang="en-US" sz="1800" dirty="0"/>
              <a:t>EBITDA = Operating Profit (EBIT) + Depreciation (D) + Amortization (A)</a:t>
            </a:r>
          </a:p>
          <a:p>
            <a:pPr>
              <a:lnSpc>
                <a:spcPct val="150000"/>
              </a:lnSpc>
            </a:pPr>
            <a:r>
              <a:rPr lang="en-US" sz="1800" dirty="0"/>
              <a:t>Adjusted EBITDA – “add backs” such as owner compensation, cars, leases, etc.</a:t>
            </a:r>
          </a:p>
        </p:txBody>
      </p:sp>
      <p:sp>
        <p:nvSpPr>
          <p:cNvPr id="3" name="Title 2">
            <a:extLst>
              <a:ext uri="{FF2B5EF4-FFF2-40B4-BE49-F238E27FC236}">
                <a16:creationId xmlns:a16="http://schemas.microsoft.com/office/drawing/2014/main" id="{8DB26CA1-88A1-C86A-BFF2-182DA94CA096}"/>
              </a:ext>
            </a:extLst>
          </p:cNvPr>
          <p:cNvSpPr>
            <a:spLocks noGrp="1"/>
          </p:cNvSpPr>
          <p:nvPr>
            <p:ph type="ctrTitle"/>
          </p:nvPr>
        </p:nvSpPr>
        <p:spPr>
          <a:xfrm>
            <a:off x="751114" y="603088"/>
            <a:ext cx="6918649" cy="582385"/>
          </a:xfrm>
        </p:spPr>
        <p:txBody>
          <a:bodyPr/>
          <a:lstStyle/>
          <a:p>
            <a:r>
              <a:rPr lang="en-US" sz="3600" dirty="0"/>
              <a:t>How is Value Determined? </a:t>
            </a:r>
          </a:p>
        </p:txBody>
      </p:sp>
    </p:spTree>
    <p:extLst>
      <p:ext uri="{BB962C8B-B14F-4D97-AF65-F5344CB8AC3E}">
        <p14:creationId xmlns:p14="http://schemas.microsoft.com/office/powerpoint/2010/main" val="13325742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972479-4BB8-5D23-569C-B9F5D031F21F}"/>
              </a:ext>
            </a:extLst>
          </p:cNvPr>
          <p:cNvSpPr>
            <a:spLocks noGrp="1"/>
          </p:cNvSpPr>
          <p:nvPr>
            <p:ph idx="1"/>
          </p:nvPr>
        </p:nvSpPr>
        <p:spPr/>
        <p:txBody>
          <a:bodyPr>
            <a:normAutofit/>
          </a:bodyPr>
          <a:lstStyle/>
          <a:p>
            <a:pPr>
              <a:lnSpc>
                <a:spcPct val="100000"/>
              </a:lnSpc>
            </a:pPr>
            <a:r>
              <a:rPr lang="en-US" sz="2400" dirty="0"/>
              <a:t>2-3x- 8(a), state government, subcontract, civilian, low margins</a:t>
            </a:r>
          </a:p>
          <a:p>
            <a:pPr>
              <a:lnSpc>
                <a:spcPct val="100000"/>
              </a:lnSpc>
            </a:pPr>
            <a:r>
              <a:rPr lang="en-US" sz="2400" dirty="0"/>
              <a:t>4-5x – multiple capabilities, DOD, prime, BICs, large backlog, strong pipeline, higher revenue or employee-based size standards</a:t>
            </a:r>
          </a:p>
          <a:p>
            <a:pPr>
              <a:lnSpc>
                <a:spcPct val="100000"/>
              </a:lnSpc>
            </a:pPr>
            <a:r>
              <a:rPr lang="en-US" sz="2400" dirty="0"/>
              <a:t>6x+ - full and open, cleared work, technology, intellectual property, high margins, long-term contracts</a:t>
            </a:r>
          </a:p>
        </p:txBody>
      </p:sp>
      <p:sp>
        <p:nvSpPr>
          <p:cNvPr id="3" name="Title 2">
            <a:extLst>
              <a:ext uri="{FF2B5EF4-FFF2-40B4-BE49-F238E27FC236}">
                <a16:creationId xmlns:a16="http://schemas.microsoft.com/office/drawing/2014/main" id="{8DB26CA1-88A1-C86A-BFF2-182DA94CA096}"/>
              </a:ext>
            </a:extLst>
          </p:cNvPr>
          <p:cNvSpPr>
            <a:spLocks noGrp="1"/>
          </p:cNvSpPr>
          <p:nvPr>
            <p:ph type="ctrTitle"/>
          </p:nvPr>
        </p:nvSpPr>
        <p:spPr>
          <a:xfrm>
            <a:off x="751114" y="519113"/>
            <a:ext cx="6918649" cy="582385"/>
          </a:xfrm>
        </p:spPr>
        <p:txBody>
          <a:bodyPr/>
          <a:lstStyle/>
          <a:p>
            <a:r>
              <a:rPr lang="en-US" dirty="0"/>
              <a:t>Multiples of EBITDA </a:t>
            </a:r>
          </a:p>
        </p:txBody>
      </p:sp>
    </p:spTree>
    <p:extLst>
      <p:ext uri="{BB962C8B-B14F-4D97-AF65-F5344CB8AC3E}">
        <p14:creationId xmlns:p14="http://schemas.microsoft.com/office/powerpoint/2010/main" val="26376557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972479-4BB8-5D23-569C-B9F5D031F21F}"/>
              </a:ext>
            </a:extLst>
          </p:cNvPr>
          <p:cNvSpPr>
            <a:spLocks noGrp="1"/>
          </p:cNvSpPr>
          <p:nvPr>
            <p:ph idx="1"/>
          </p:nvPr>
        </p:nvSpPr>
        <p:spPr/>
        <p:txBody>
          <a:bodyPr>
            <a:noAutofit/>
          </a:bodyPr>
          <a:lstStyle/>
          <a:p>
            <a:pPr>
              <a:lnSpc>
                <a:spcPct val="100000"/>
              </a:lnSpc>
            </a:pPr>
            <a:r>
              <a:rPr lang="en-US" sz="1800" dirty="0"/>
              <a:t>Government Contract FCA considerations</a:t>
            </a:r>
          </a:p>
          <a:p>
            <a:pPr lvl="1">
              <a:lnSpc>
                <a:spcPct val="100000"/>
              </a:lnSpc>
            </a:pPr>
            <a:r>
              <a:rPr lang="en-US" sz="1800" dirty="0"/>
              <a:t>Bid “reps &amp; certs” – diligence to identify any material inaccuracies or known false certifications</a:t>
            </a:r>
          </a:p>
          <a:p>
            <a:pPr lvl="1">
              <a:lnSpc>
                <a:spcPct val="100000"/>
              </a:lnSpc>
            </a:pPr>
            <a:r>
              <a:rPr lang="en-US" sz="1800" dirty="0"/>
              <a:t>False Claims Act (FCA) liability has a long statute of limitations (at least 6 years, sometimes up to 10)</a:t>
            </a:r>
          </a:p>
          <a:p>
            <a:pPr lvl="1">
              <a:lnSpc>
                <a:spcPct val="100000"/>
              </a:lnSpc>
            </a:pPr>
            <a:r>
              <a:rPr lang="en-US" sz="1800" dirty="0"/>
              <a:t>Damages can be extreme – up to 3X the gross value of the contract, plus $25K per invoice or claim</a:t>
            </a:r>
          </a:p>
          <a:p>
            <a:pPr lvl="1">
              <a:lnSpc>
                <a:spcPct val="100000"/>
              </a:lnSpc>
            </a:pPr>
            <a:r>
              <a:rPr lang="en-US" sz="1800" dirty="0"/>
              <a:t>PPP Loan Fraud issues likely extending to 10 years by statue in the near future</a:t>
            </a:r>
          </a:p>
          <a:p>
            <a:pPr lvl="2">
              <a:lnSpc>
                <a:spcPct val="100000"/>
              </a:lnSpc>
            </a:pPr>
            <a:r>
              <a:rPr lang="en-US" sz="1800" dirty="0"/>
              <a:t>Investigations likely ongoing until 2031, SBA plans to audit all loans over $2M, but may go down to $1M – DOJ plans to prosecute “every case.”</a:t>
            </a:r>
          </a:p>
          <a:p>
            <a:pPr>
              <a:lnSpc>
                <a:spcPct val="100000"/>
              </a:lnSpc>
            </a:pPr>
            <a:r>
              <a:rPr lang="en-US" sz="1800" dirty="0"/>
              <a:t>Organizational Conflicts of Interest (OCI)</a:t>
            </a:r>
          </a:p>
          <a:p>
            <a:pPr lvl="1">
              <a:lnSpc>
                <a:spcPct val="100000"/>
              </a:lnSpc>
            </a:pPr>
            <a:r>
              <a:rPr lang="en-US" sz="1800" dirty="0"/>
              <a:t>When there is a real or perceived impairment of objectivity that could result in an unfair competitive advantage</a:t>
            </a:r>
          </a:p>
          <a:p>
            <a:pPr lvl="1">
              <a:lnSpc>
                <a:spcPct val="100000"/>
              </a:lnSpc>
            </a:pPr>
            <a:r>
              <a:rPr lang="en-US" sz="1800" dirty="0"/>
              <a:t>For funds with numerous portfolio holdings and similarity in management personnel on various boards, this should be tracked and monitored for potential mitigation efforts</a:t>
            </a:r>
          </a:p>
        </p:txBody>
      </p:sp>
      <p:sp>
        <p:nvSpPr>
          <p:cNvPr id="3" name="Title 2">
            <a:extLst>
              <a:ext uri="{FF2B5EF4-FFF2-40B4-BE49-F238E27FC236}">
                <a16:creationId xmlns:a16="http://schemas.microsoft.com/office/drawing/2014/main" id="{8DB26CA1-88A1-C86A-BFF2-182DA94CA096}"/>
              </a:ext>
            </a:extLst>
          </p:cNvPr>
          <p:cNvSpPr>
            <a:spLocks noGrp="1"/>
          </p:cNvSpPr>
          <p:nvPr>
            <p:ph type="ctrTitle"/>
          </p:nvPr>
        </p:nvSpPr>
        <p:spPr>
          <a:xfrm>
            <a:off x="751114" y="593758"/>
            <a:ext cx="6918649" cy="582385"/>
          </a:xfrm>
        </p:spPr>
        <p:txBody>
          <a:bodyPr/>
          <a:lstStyle/>
          <a:p>
            <a:r>
              <a:rPr lang="en-US" sz="3200" dirty="0"/>
              <a:t>Diligence Issues Unique to Government Contractors</a:t>
            </a:r>
          </a:p>
        </p:txBody>
      </p:sp>
    </p:spTree>
    <p:extLst>
      <p:ext uri="{BB962C8B-B14F-4D97-AF65-F5344CB8AC3E}">
        <p14:creationId xmlns:p14="http://schemas.microsoft.com/office/powerpoint/2010/main" val="39114292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1430</TotalTime>
  <Words>1647</Words>
  <Application>Microsoft Office PowerPoint</Application>
  <PresentationFormat>Widescreen</PresentationFormat>
  <Paragraphs>149</Paragraphs>
  <Slides>22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Calibri</vt:lpstr>
      <vt:lpstr>Calibri Light</vt:lpstr>
      <vt:lpstr>Trebuchet MS</vt:lpstr>
      <vt:lpstr>Verdana</vt:lpstr>
      <vt:lpstr>Office Theme</vt:lpstr>
      <vt:lpstr>Key Tactics for Successful 8(a) M&amp;A Transactions</vt:lpstr>
      <vt:lpstr>Isaias “Cy” Alba, IV</vt:lpstr>
      <vt:lpstr>Abigail “Abby” L. Baker</vt:lpstr>
      <vt:lpstr>Overview</vt:lpstr>
      <vt:lpstr>Transaction Types</vt:lpstr>
      <vt:lpstr>Why Acquisition? </vt:lpstr>
      <vt:lpstr>How is Value Determined? </vt:lpstr>
      <vt:lpstr>Multiples of EBITDA </vt:lpstr>
      <vt:lpstr>Diligence Issues Unique to Government Contractors</vt:lpstr>
      <vt:lpstr>Diligence Issues Unique to Government Contractors cont.</vt:lpstr>
      <vt:lpstr>Diligence Issues Unique to Government Contractors cont.</vt:lpstr>
      <vt:lpstr>Diligence Issues Unique to Government Contractors cont.</vt:lpstr>
      <vt:lpstr>Diligence Issues Unique to Government Contractors cont.</vt:lpstr>
      <vt:lpstr>Pre-Closing Reorganizations.</vt:lpstr>
      <vt:lpstr>Affiliation</vt:lpstr>
      <vt:lpstr>Affiliation 101</vt:lpstr>
      <vt:lpstr>Potential Impact of Affiliation</vt:lpstr>
      <vt:lpstr>Post-Closing Notice and Recertifications</vt:lpstr>
      <vt:lpstr>Recertification</vt:lpstr>
      <vt:lpstr>Novation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McKenzie Carter</dc:creator>
  <cp:lastModifiedBy>Kaylie Flagg</cp:lastModifiedBy>
  <cp:revision>10</cp:revision>
  <dcterms:created xsi:type="dcterms:W3CDTF">2023-11-13T17:00:27Z</dcterms:created>
  <dcterms:modified xsi:type="dcterms:W3CDTF">2024-01-30T21:23:33Z</dcterms:modified>
</cp:coreProperties>
</file>