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9" r:id="rId2"/>
  </p:sldMasterIdLst>
  <p:notesMasterIdLst>
    <p:notesMasterId r:id="rId219"/>
  </p:notesMasterIdLst>
  <p:sldIdLst>
    <p:sldId id="257" r:id="rId3"/>
    <p:sldId id="261" r:id="rId4"/>
    <p:sldId id="741" r:id="rId5"/>
    <p:sldId id="738" r:id="rId6"/>
    <p:sldId id="739" r:id="rId7"/>
    <p:sldId id="742" r:id="rId8"/>
    <p:sldId id="642" r:id="rId9"/>
    <p:sldId id="758" r:id="rId10"/>
    <p:sldId id="760" r:id="rId11"/>
    <p:sldId id="843" r:id="rId12"/>
    <p:sldId id="384" r:id="rId13"/>
    <p:sldId id="385" r:id="rId14"/>
    <p:sldId id="386" r:id="rId15"/>
    <p:sldId id="387" r:id="rId16"/>
    <p:sldId id="802" r:id="rId17"/>
    <p:sldId id="874" r:id="rId18"/>
    <p:sldId id="665" r:id="rId19"/>
    <p:sldId id="589" r:id="rId20"/>
    <p:sldId id="844" r:id="rId21"/>
    <p:sldId id="590" r:id="rId22"/>
    <p:sldId id="591" r:id="rId23"/>
    <p:sldId id="592" r:id="rId24"/>
    <p:sldId id="593" r:id="rId25"/>
    <p:sldId id="875" r:id="rId26"/>
    <p:sldId id="803" r:id="rId27"/>
    <p:sldId id="713" r:id="rId28"/>
    <p:sldId id="856" r:id="rId29"/>
    <p:sldId id="857" r:id="rId30"/>
    <p:sldId id="389" r:id="rId31"/>
    <p:sldId id="718" r:id="rId32"/>
    <p:sldId id="855" r:id="rId33"/>
    <p:sldId id="817" r:id="rId34"/>
    <p:sldId id="721" r:id="rId35"/>
    <p:sldId id="871" r:id="rId36"/>
    <p:sldId id="872" r:id="rId37"/>
    <p:sldId id="873" r:id="rId38"/>
    <p:sldId id="675" r:id="rId39"/>
    <p:sldId id="757" r:id="rId40"/>
    <p:sldId id="676" r:id="rId41"/>
    <p:sldId id="876" r:id="rId42"/>
    <p:sldId id="880" r:id="rId43"/>
    <p:sldId id="816" r:id="rId44"/>
    <p:sldId id="877" r:id="rId45"/>
    <p:sldId id="879" r:id="rId46"/>
    <p:sldId id="766" r:id="rId47"/>
    <p:sldId id="465" r:id="rId48"/>
    <p:sldId id="748" r:id="rId49"/>
    <p:sldId id="791" r:id="rId50"/>
    <p:sldId id="677" r:id="rId51"/>
    <p:sldId id="411" r:id="rId52"/>
    <p:sldId id="667" r:id="rId53"/>
    <p:sldId id="678" r:id="rId54"/>
    <p:sldId id="818" r:id="rId55"/>
    <p:sldId id="413" r:id="rId56"/>
    <p:sldId id="792" r:id="rId57"/>
    <p:sldId id="404" r:id="rId58"/>
    <p:sldId id="405" r:id="rId59"/>
    <p:sldId id="711" r:id="rId60"/>
    <p:sldId id="406" r:id="rId61"/>
    <p:sldId id="415" r:id="rId62"/>
    <p:sldId id="780" r:id="rId63"/>
    <p:sldId id="409" r:id="rId64"/>
    <p:sldId id="842" r:id="rId65"/>
    <p:sldId id="793" r:id="rId66"/>
    <p:sldId id="638" r:id="rId67"/>
    <p:sldId id="639" r:id="rId68"/>
    <p:sldId id="640" r:id="rId69"/>
    <p:sldId id="641" r:id="rId70"/>
    <p:sldId id="847" r:id="rId71"/>
    <p:sldId id="846" r:id="rId72"/>
    <p:sldId id="664" r:id="rId73"/>
    <p:sldId id="680" r:id="rId74"/>
    <p:sldId id="681" r:id="rId75"/>
    <p:sldId id="682" r:id="rId76"/>
    <p:sldId id="688" r:id="rId77"/>
    <p:sldId id="691" r:id="rId78"/>
    <p:sldId id="683" r:id="rId79"/>
    <p:sldId id="685" r:id="rId80"/>
    <p:sldId id="686" r:id="rId81"/>
    <p:sldId id="684" r:id="rId82"/>
    <p:sldId id="687" r:id="rId83"/>
    <p:sldId id="670" r:id="rId84"/>
    <p:sldId id="689" r:id="rId85"/>
    <p:sldId id="690" r:id="rId86"/>
    <p:sldId id="672" r:id="rId87"/>
    <p:sldId id="692" r:id="rId88"/>
    <p:sldId id="668" r:id="rId89"/>
    <p:sldId id="796" r:id="rId90"/>
    <p:sldId id="726" r:id="rId91"/>
    <p:sldId id="693" r:id="rId92"/>
    <p:sldId id="694" r:id="rId93"/>
    <p:sldId id="695" r:id="rId94"/>
    <p:sldId id="671" r:id="rId95"/>
    <p:sldId id="696" r:id="rId96"/>
    <p:sldId id="554" r:id="rId97"/>
    <p:sldId id="801" r:id="rId98"/>
    <p:sldId id="697" r:id="rId99"/>
    <p:sldId id="794" r:id="rId100"/>
    <p:sldId id="826" r:id="rId101"/>
    <p:sldId id="827" r:id="rId102"/>
    <p:sldId id="828" r:id="rId103"/>
    <p:sldId id="795" r:id="rId104"/>
    <p:sldId id="829" r:id="rId105"/>
    <p:sldId id="848" r:id="rId106"/>
    <p:sldId id="831" r:id="rId107"/>
    <p:sldId id="414" r:id="rId108"/>
    <p:sldId id="740" r:id="rId109"/>
    <p:sldId id="423" r:id="rId110"/>
    <p:sldId id="830" r:id="rId111"/>
    <p:sldId id="776" r:id="rId112"/>
    <p:sldId id="781" r:id="rId113"/>
    <p:sldId id="782" r:id="rId114"/>
    <p:sldId id="785" r:id="rId115"/>
    <p:sldId id="429" r:id="rId116"/>
    <p:sldId id="430" r:id="rId117"/>
    <p:sldId id="431" r:id="rId118"/>
    <p:sldId id="783" r:id="rId119"/>
    <p:sldId id="701" r:id="rId120"/>
    <p:sldId id="705" r:id="rId121"/>
    <p:sldId id="704" r:id="rId122"/>
    <p:sldId id="433" r:id="rId123"/>
    <p:sldId id="663" r:id="rId124"/>
    <p:sldId id="461" r:id="rId125"/>
    <p:sldId id="457" r:id="rId126"/>
    <p:sldId id="458" r:id="rId127"/>
    <p:sldId id="787" r:id="rId128"/>
    <p:sldId id="786" r:id="rId129"/>
    <p:sldId id="463" r:id="rId130"/>
    <p:sldId id="464" r:id="rId131"/>
    <p:sldId id="788" r:id="rId132"/>
    <p:sldId id="659" r:id="rId133"/>
    <p:sldId id="485" r:id="rId134"/>
    <p:sldId id="486" r:id="rId135"/>
    <p:sldId id="487" r:id="rId136"/>
    <p:sldId id="488" r:id="rId137"/>
    <p:sldId id="489" r:id="rId138"/>
    <p:sldId id="490" r:id="rId139"/>
    <p:sldId id="491" r:id="rId140"/>
    <p:sldId id="492" r:id="rId141"/>
    <p:sldId id="836" r:id="rId142"/>
    <p:sldId id="837" r:id="rId143"/>
    <p:sldId id="586" r:id="rId144"/>
    <p:sldId id="587" r:id="rId145"/>
    <p:sldId id="755" r:id="rId146"/>
    <p:sldId id="710" r:id="rId147"/>
    <p:sldId id="838" r:id="rId148"/>
    <p:sldId id="832" r:id="rId149"/>
    <p:sldId id="833" r:id="rId150"/>
    <p:sldId id="835" r:id="rId151"/>
    <p:sldId id="727" r:id="rId152"/>
    <p:sldId id="840" r:id="rId153"/>
    <p:sldId id="824" r:id="rId154"/>
    <p:sldId id="841" r:id="rId155"/>
    <p:sldId id="570" r:id="rId156"/>
    <p:sldId id="476" r:id="rId157"/>
    <p:sldId id="825" r:id="rId158"/>
    <p:sldId id="820" r:id="rId159"/>
    <p:sldId id="821" r:id="rId160"/>
    <p:sldId id="822" r:id="rId161"/>
    <p:sldId id="823" r:id="rId162"/>
    <p:sldId id="881" r:id="rId163"/>
    <p:sldId id="651" r:id="rId164"/>
    <p:sldId id="652" r:id="rId165"/>
    <p:sldId id="767" r:id="rId166"/>
    <p:sldId id="768" r:id="rId167"/>
    <p:sldId id="650" r:id="rId168"/>
    <p:sldId id="849" r:id="rId169"/>
    <p:sldId id="747" r:id="rId170"/>
    <p:sldId id="622" r:id="rId171"/>
    <p:sldId id="623" r:id="rId172"/>
    <p:sldId id="624" r:id="rId173"/>
    <p:sldId id="625" r:id="rId174"/>
    <p:sldId id="750" r:id="rId175"/>
    <p:sldId id="627" r:id="rId176"/>
    <p:sldId id="628" r:id="rId177"/>
    <p:sldId id="629" r:id="rId178"/>
    <p:sldId id="630" r:id="rId179"/>
    <p:sldId id="583" r:id="rId180"/>
    <p:sldId id="631" r:id="rId181"/>
    <p:sldId id="632" r:id="rId182"/>
    <p:sldId id="633" r:id="rId183"/>
    <p:sldId id="634" r:id="rId184"/>
    <p:sldId id="635" r:id="rId185"/>
    <p:sldId id="636" r:id="rId186"/>
    <p:sldId id="637" r:id="rId187"/>
    <p:sldId id="584" r:id="rId188"/>
    <p:sldId id="850" r:id="rId189"/>
    <p:sldId id="851" r:id="rId190"/>
    <p:sldId id="852" r:id="rId191"/>
    <p:sldId id="853" r:id="rId192"/>
    <p:sldId id="537" r:id="rId193"/>
    <p:sldId id="854" r:id="rId194"/>
    <p:sldId id="539" r:id="rId195"/>
    <p:sldId id="540" r:id="rId196"/>
    <p:sldId id="749" r:id="rId197"/>
    <p:sldId id="542" r:id="rId198"/>
    <p:sldId id="543" r:id="rId199"/>
    <p:sldId id="544" r:id="rId200"/>
    <p:sldId id="545" r:id="rId201"/>
    <p:sldId id="546" r:id="rId202"/>
    <p:sldId id="547" r:id="rId203"/>
    <p:sldId id="548" r:id="rId204"/>
    <p:sldId id="858" r:id="rId205"/>
    <p:sldId id="860" r:id="rId206"/>
    <p:sldId id="869" r:id="rId207"/>
    <p:sldId id="863" r:id="rId208"/>
    <p:sldId id="861" r:id="rId209"/>
    <p:sldId id="864" r:id="rId210"/>
    <p:sldId id="859" r:id="rId211"/>
    <p:sldId id="865" r:id="rId212"/>
    <p:sldId id="868" r:id="rId213"/>
    <p:sldId id="866" r:id="rId214"/>
    <p:sldId id="867" r:id="rId215"/>
    <p:sldId id="724" r:id="rId216"/>
    <p:sldId id="270" r:id="rId217"/>
    <p:sldId id="745" r:id="rId218"/>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3F734E-1297-4516-AA5E-9AADA99049EC}">
          <p14:sldIdLst>
            <p14:sldId id="257"/>
          </p14:sldIdLst>
        </p14:section>
        <p14:section name="Speakers &amp; Agenda" id="{3F0ADC08-828B-4D26-A80D-ABC27D7EAFE4}">
          <p14:sldIdLst>
            <p14:sldId id="261"/>
            <p14:sldId id="741"/>
            <p14:sldId id="738"/>
            <p14:sldId id="739"/>
            <p14:sldId id="742"/>
          </p14:sldIdLst>
        </p14:section>
        <p14:section name="Introduction to SBA's 8(a) Program for Entity-Owned Firms" id="{6C921360-5594-45D0-ABE6-20DD86244A59}">
          <p14:sldIdLst>
            <p14:sldId id="642"/>
            <p14:sldId id="758"/>
            <p14:sldId id="760"/>
            <p14:sldId id="843"/>
            <p14:sldId id="384"/>
            <p14:sldId id="385"/>
            <p14:sldId id="386"/>
            <p14:sldId id="387"/>
          </p14:sldIdLst>
        </p14:section>
        <p14:section name="Updates from 2023" id="{8AC705EE-1CE5-4ADD-9828-593140F58457}">
          <p14:sldIdLst>
            <p14:sldId id="802"/>
            <p14:sldId id="874"/>
          </p14:sldIdLst>
        </p14:section>
        <p14:section name="SBA's Apr. 2023 Final Rule" id="{8F178E15-D952-4A41-9593-3BB0ABE694DA}">
          <p14:sldIdLst>
            <p14:sldId id="665"/>
            <p14:sldId id="589"/>
            <p14:sldId id="844"/>
            <p14:sldId id="590"/>
            <p14:sldId id="591"/>
            <p14:sldId id="592"/>
            <p14:sldId id="593"/>
          </p14:sldIdLst>
        </p14:section>
        <p14:section name="2023 Oversight &amp; Enforcement Updates" id="{5E0DE40B-F936-40D9-9520-FEA330A34BEA}">
          <p14:sldIdLst>
            <p14:sldId id="875"/>
            <p14:sldId id="803"/>
            <p14:sldId id="713"/>
            <p14:sldId id="856"/>
            <p14:sldId id="857"/>
            <p14:sldId id="389"/>
            <p14:sldId id="718"/>
            <p14:sldId id="855"/>
            <p14:sldId id="817"/>
            <p14:sldId id="721"/>
            <p14:sldId id="871"/>
            <p14:sldId id="872"/>
            <p14:sldId id="873"/>
            <p14:sldId id="675"/>
            <p14:sldId id="757"/>
            <p14:sldId id="676"/>
          </p14:sldIdLst>
        </p14:section>
        <p14:section name="GAO's FY 2023 Annual Bid Protest Report to Congress" id="{D4F55BF9-2BCC-43B3-B703-50C7A363BDE3}">
          <p14:sldIdLst>
            <p14:sldId id="876"/>
            <p14:sldId id="880"/>
            <p14:sldId id="816"/>
          </p14:sldIdLst>
        </p14:section>
        <p14:section name="OFPP Memo (Jan 25, 2024)" id="{FF84A5CB-6A72-4221-AFCB-320BC456570B}">
          <p14:sldIdLst>
            <p14:sldId id="877"/>
            <p14:sldId id="879"/>
          </p14:sldIdLst>
        </p14:section>
        <p14:section name="SBA's 8(a) Program: Regulatory Framework &amp; Updates" id="{32DE4F94-F3B2-4825-B4B8-29888948CADF}">
          <p14:sldIdLst>
            <p14:sldId id="766"/>
            <p14:sldId id="465"/>
            <p14:sldId id="748"/>
          </p14:sldIdLst>
        </p14:section>
        <p14:section name="Remaining Eligible - Changes to Primary NAICS" id="{1B621972-015C-4814-B58A-DC1C21EB807C}">
          <p14:sldIdLst/>
        </p14:section>
        <p14:section name="Contractual Assistance" id="{92D74E63-B5CA-48C8-B1D4-33AE8B446C52}">
          <p14:sldIdLst>
            <p14:sldId id="791"/>
            <p14:sldId id="677"/>
            <p14:sldId id="411"/>
            <p14:sldId id="667"/>
            <p14:sldId id="678"/>
            <p14:sldId id="818"/>
            <p14:sldId id="413"/>
          </p14:sldIdLst>
        </p14:section>
        <p14:section name="Limitations on Subcontracting" id="{E7666927-7C56-4869-BCA3-9F9D11C23CFB}">
          <p14:sldIdLst>
            <p14:sldId id="792"/>
            <p14:sldId id="404"/>
            <p14:sldId id="405"/>
            <p14:sldId id="711"/>
            <p14:sldId id="406"/>
            <p14:sldId id="415"/>
            <p14:sldId id="780"/>
            <p14:sldId id="409"/>
            <p14:sldId id="842"/>
          </p14:sldIdLst>
        </p14:section>
        <p14:section name="Affiliation Generally" id="{4E90D6F1-F15F-4095-A02C-707A8CB8E3AA}">
          <p14:sldIdLst>
            <p14:sldId id="793"/>
            <p14:sldId id="638"/>
            <p14:sldId id="639"/>
            <p14:sldId id="640"/>
            <p14:sldId id="641"/>
            <p14:sldId id="847"/>
            <p14:sldId id="846"/>
            <p14:sldId id="664"/>
            <p14:sldId id="680"/>
            <p14:sldId id="681"/>
            <p14:sldId id="682"/>
            <p14:sldId id="688"/>
            <p14:sldId id="691"/>
            <p14:sldId id="683"/>
            <p14:sldId id="685"/>
            <p14:sldId id="686"/>
            <p14:sldId id="684"/>
            <p14:sldId id="687"/>
            <p14:sldId id="670"/>
            <p14:sldId id="689"/>
            <p14:sldId id="690"/>
            <p14:sldId id="672"/>
            <p14:sldId id="692"/>
            <p14:sldId id="668"/>
            <p14:sldId id="796"/>
            <p14:sldId id="726"/>
            <p14:sldId id="693"/>
            <p14:sldId id="694"/>
            <p14:sldId id="695"/>
            <p14:sldId id="671"/>
            <p14:sldId id="696"/>
            <p14:sldId id="554"/>
            <p14:sldId id="801"/>
            <p14:sldId id="697"/>
          </p14:sldIdLst>
        </p14:section>
        <p14:section name="Ostensible Subcontractors" id="{A274E718-0A44-4F3E-9C5D-10A9473267DD}">
          <p14:sldIdLst>
            <p14:sldId id="794"/>
            <p14:sldId id="826"/>
            <p14:sldId id="827"/>
            <p14:sldId id="828"/>
          </p14:sldIdLst>
        </p14:section>
        <p14:section name="Sister Companies" id="{46A9E760-03F7-4B6C-9AC7-6464ACC80506}">
          <p14:sldIdLst>
            <p14:sldId id="795"/>
            <p14:sldId id="829"/>
            <p14:sldId id="848"/>
            <p14:sldId id="831"/>
            <p14:sldId id="414"/>
            <p14:sldId id="740"/>
            <p14:sldId id="423"/>
          </p14:sldIdLst>
        </p14:section>
        <p14:section name="Common Admin Services &amp; Contract Admin Services" id="{9DF9E7AF-5356-4D3D-A050-3CCA6B7B5F07}">
          <p14:sldIdLst>
            <p14:sldId id="830"/>
            <p14:sldId id="776"/>
            <p14:sldId id="781"/>
            <p14:sldId id="782"/>
            <p14:sldId id="785"/>
            <p14:sldId id="429"/>
            <p14:sldId id="430"/>
            <p14:sldId id="431"/>
            <p14:sldId id="783"/>
            <p14:sldId id="701"/>
            <p14:sldId id="705"/>
            <p14:sldId id="704"/>
            <p14:sldId id="433"/>
          </p14:sldIdLst>
        </p14:section>
        <p14:section name="BATs" id="{56B1A58C-ADD8-4C8A-8E6B-2AD4A07DF1C3}">
          <p14:sldIdLst>
            <p14:sldId id="663"/>
            <p14:sldId id="461"/>
            <p14:sldId id="457"/>
            <p14:sldId id="458"/>
            <p14:sldId id="787"/>
            <p14:sldId id="786"/>
            <p14:sldId id="463"/>
            <p14:sldId id="464"/>
            <p14:sldId id="788"/>
          </p14:sldIdLst>
        </p14:section>
        <p14:section name="Recertifications on Set-Aside Contracts" id="{16B10C37-81D2-4B6F-BD7E-465464DCC224}">
          <p14:sldIdLst>
            <p14:sldId id="659"/>
            <p14:sldId id="485"/>
            <p14:sldId id="486"/>
            <p14:sldId id="487"/>
            <p14:sldId id="488"/>
            <p14:sldId id="489"/>
            <p14:sldId id="490"/>
            <p14:sldId id="491"/>
            <p14:sldId id="492"/>
            <p14:sldId id="836"/>
            <p14:sldId id="837"/>
            <p14:sldId id="586"/>
            <p14:sldId id="587"/>
            <p14:sldId id="755"/>
            <p14:sldId id="710"/>
            <p14:sldId id="838"/>
            <p14:sldId id="832"/>
            <p14:sldId id="833"/>
            <p14:sldId id="835"/>
            <p14:sldId id="727"/>
            <p14:sldId id="840"/>
            <p14:sldId id="824"/>
            <p14:sldId id="841"/>
            <p14:sldId id="570"/>
            <p14:sldId id="476"/>
            <p14:sldId id="825"/>
            <p14:sldId id="820"/>
            <p14:sldId id="821"/>
            <p14:sldId id="822"/>
            <p14:sldId id="823"/>
            <p14:sldId id="881"/>
          </p14:sldIdLst>
        </p14:section>
        <p14:section name="Challenges to the Const" id="{7DE14AD0-60D0-464C-9580-749F6D25A584}">
          <p14:sldIdLst>
            <p14:sldId id="651"/>
            <p14:sldId id="652"/>
            <p14:sldId id="767"/>
            <p14:sldId id="768"/>
            <p14:sldId id="650"/>
            <p14:sldId id="849"/>
            <p14:sldId id="747"/>
            <p14:sldId id="622"/>
            <p14:sldId id="623"/>
            <p14:sldId id="624"/>
            <p14:sldId id="625"/>
            <p14:sldId id="750"/>
            <p14:sldId id="627"/>
            <p14:sldId id="628"/>
            <p14:sldId id="629"/>
            <p14:sldId id="630"/>
            <p14:sldId id="583"/>
            <p14:sldId id="631"/>
            <p14:sldId id="632"/>
            <p14:sldId id="633"/>
            <p14:sldId id="634"/>
            <p14:sldId id="635"/>
            <p14:sldId id="636"/>
            <p14:sldId id="637"/>
            <p14:sldId id="584"/>
            <p14:sldId id="850"/>
            <p14:sldId id="851"/>
            <p14:sldId id="852"/>
            <p14:sldId id="853"/>
            <p14:sldId id="537"/>
            <p14:sldId id="854"/>
            <p14:sldId id="539"/>
            <p14:sldId id="540"/>
            <p14:sldId id="749"/>
            <p14:sldId id="542"/>
            <p14:sldId id="543"/>
            <p14:sldId id="544"/>
            <p14:sldId id="545"/>
            <p14:sldId id="546"/>
            <p14:sldId id="547"/>
            <p14:sldId id="548"/>
            <p14:sldId id="858"/>
            <p14:sldId id="860"/>
            <p14:sldId id="869"/>
            <p14:sldId id="863"/>
            <p14:sldId id="861"/>
            <p14:sldId id="864"/>
            <p14:sldId id="859"/>
            <p14:sldId id="865"/>
            <p14:sldId id="868"/>
            <p14:sldId id="866"/>
            <p14:sldId id="867"/>
            <p14:sldId id="724"/>
            <p14:sldId id="270"/>
            <p14:sldId id="7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C4F"/>
    <a:srgbClr val="2C3A52"/>
    <a:srgbClr val="991320"/>
    <a:srgbClr val="83A2B9"/>
    <a:srgbClr val="2A347A"/>
    <a:srgbClr val="202C41"/>
    <a:srgbClr val="B49D5A"/>
    <a:srgbClr val="646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24" autoAdjust="0"/>
    <p:restoredTop sz="76325" autoAdjust="0"/>
  </p:normalViewPr>
  <p:slideViewPr>
    <p:cSldViewPr snapToGrid="0" snapToObjects="1">
      <p:cViewPr varScale="1">
        <p:scale>
          <a:sx n="54" d="100"/>
          <a:sy n="54" d="100"/>
        </p:scale>
        <p:origin x="89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notesMaster" Target="notesMasters/notesMaster1.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viewProps" Target="viewProp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theme" Target="theme/theme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customXml" Target="../customXml/item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tableStyles" Target="tableStyle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1.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433713-6CA4-4193-B0F8-A2636DFA5F04}" type="doc">
      <dgm:prSet loTypeId="urn:microsoft.com/office/officeart/2017/3/layout/DropPinTimeline" loCatId="process" qsTypeId="urn:microsoft.com/office/officeart/2005/8/quickstyle/simple2" qsCatId="simple" csTypeId="urn:microsoft.com/office/officeart/2005/8/colors/accent1_2" csCatId="accent1" phldr="1"/>
      <dgm:spPr/>
      <dgm:t>
        <a:bodyPr/>
        <a:lstStyle/>
        <a:p>
          <a:endParaRPr lang="en-US"/>
        </a:p>
      </dgm:t>
    </dgm:pt>
    <dgm:pt modelId="{3F48173E-67FC-475D-8170-E738B9D94C8E}">
      <dgm:prSet/>
      <dgm:spPr/>
      <dgm:t>
        <a:bodyPr/>
        <a:lstStyle/>
        <a:p>
          <a:pPr>
            <a:defRPr b="1"/>
          </a:pPr>
          <a:r>
            <a:rPr lang="en-US"/>
            <a:t>1995</a:t>
          </a:r>
        </a:p>
      </dgm:t>
    </dgm:pt>
    <dgm:pt modelId="{85B03BE8-CB33-423D-B920-9E28D0AAFC84}" type="parTrans" cxnId="{5BCD9F45-0B3C-4494-9797-47EE3AAA7331}">
      <dgm:prSet/>
      <dgm:spPr/>
      <dgm:t>
        <a:bodyPr/>
        <a:lstStyle/>
        <a:p>
          <a:endParaRPr lang="en-US"/>
        </a:p>
      </dgm:t>
    </dgm:pt>
    <dgm:pt modelId="{78D2C5EB-4BAF-4CC3-96DB-566872F50CE5}" type="sibTrans" cxnId="{5BCD9F45-0B3C-4494-9797-47EE3AAA7331}">
      <dgm:prSet/>
      <dgm:spPr/>
      <dgm:t>
        <a:bodyPr/>
        <a:lstStyle/>
        <a:p>
          <a:endParaRPr lang="en-US"/>
        </a:p>
      </dgm:t>
    </dgm:pt>
    <dgm:pt modelId="{8581ADCC-A678-4A8A-9038-58CCA1367C5E}">
      <dgm:prSet/>
      <dgm:spPr/>
      <dgm:t>
        <a:bodyPr/>
        <a:lstStyle/>
        <a:p>
          <a:r>
            <a:rPr lang="en-US"/>
            <a:t>Adarand Constructors, Inc. v. Pena, 515 U.S. 200</a:t>
          </a:r>
        </a:p>
      </dgm:t>
    </dgm:pt>
    <dgm:pt modelId="{08E07A9C-E903-49CD-9DC4-98FA0C6FA847}" type="parTrans" cxnId="{0D47D767-7274-4944-AA0B-2877237924A9}">
      <dgm:prSet/>
      <dgm:spPr/>
      <dgm:t>
        <a:bodyPr/>
        <a:lstStyle/>
        <a:p>
          <a:endParaRPr lang="en-US"/>
        </a:p>
      </dgm:t>
    </dgm:pt>
    <dgm:pt modelId="{A3FE4E4B-3BA6-498C-BE0F-A53A87E13D4E}" type="sibTrans" cxnId="{0D47D767-7274-4944-AA0B-2877237924A9}">
      <dgm:prSet/>
      <dgm:spPr/>
      <dgm:t>
        <a:bodyPr/>
        <a:lstStyle/>
        <a:p>
          <a:endParaRPr lang="en-US"/>
        </a:p>
      </dgm:t>
    </dgm:pt>
    <dgm:pt modelId="{C2EE05C1-214C-4724-AF16-6F6EE02DC117}">
      <dgm:prSet/>
      <dgm:spPr/>
      <dgm:t>
        <a:bodyPr/>
        <a:lstStyle/>
        <a:p>
          <a:pPr>
            <a:defRPr b="1"/>
          </a:pPr>
          <a:r>
            <a:rPr lang="en-US"/>
            <a:t>2012</a:t>
          </a:r>
        </a:p>
      </dgm:t>
    </dgm:pt>
    <dgm:pt modelId="{AFECC822-9DEA-4456-BEB4-F5D1D6A4415E}" type="parTrans" cxnId="{29D5F804-D493-46F9-98BB-5867DFDB40FB}">
      <dgm:prSet/>
      <dgm:spPr/>
      <dgm:t>
        <a:bodyPr/>
        <a:lstStyle/>
        <a:p>
          <a:endParaRPr lang="en-US"/>
        </a:p>
      </dgm:t>
    </dgm:pt>
    <dgm:pt modelId="{843880E8-9624-4E8B-A2E5-160ABC00EED5}" type="sibTrans" cxnId="{29D5F804-D493-46F9-98BB-5867DFDB40FB}">
      <dgm:prSet/>
      <dgm:spPr/>
      <dgm:t>
        <a:bodyPr/>
        <a:lstStyle/>
        <a:p>
          <a:endParaRPr lang="en-US"/>
        </a:p>
      </dgm:t>
    </dgm:pt>
    <dgm:pt modelId="{AAF9C268-D921-400A-B6E2-A895819CC0A1}">
      <dgm:prSet/>
      <dgm:spPr/>
      <dgm:t>
        <a:bodyPr/>
        <a:lstStyle/>
        <a:p>
          <a:r>
            <a:rPr lang="en-US"/>
            <a:t>DynaLantic Corp. v. U.S. Dep’t of Def., 885 F. Supp. 2d 237 (D.D.C. 2012)</a:t>
          </a:r>
        </a:p>
      </dgm:t>
    </dgm:pt>
    <dgm:pt modelId="{745EC470-E684-49F9-AA1E-6E8CA2A4ACB2}" type="parTrans" cxnId="{8AD5CC6B-9570-4B67-93E6-57A780FE58D9}">
      <dgm:prSet/>
      <dgm:spPr/>
      <dgm:t>
        <a:bodyPr/>
        <a:lstStyle/>
        <a:p>
          <a:endParaRPr lang="en-US"/>
        </a:p>
      </dgm:t>
    </dgm:pt>
    <dgm:pt modelId="{831C9AC0-0C10-4E59-A470-822F20FA1C39}" type="sibTrans" cxnId="{8AD5CC6B-9570-4B67-93E6-57A780FE58D9}">
      <dgm:prSet/>
      <dgm:spPr/>
      <dgm:t>
        <a:bodyPr/>
        <a:lstStyle/>
        <a:p>
          <a:endParaRPr lang="en-US"/>
        </a:p>
      </dgm:t>
    </dgm:pt>
    <dgm:pt modelId="{9669531F-1FED-41E1-A0C2-2C5C158F89A9}">
      <dgm:prSet/>
      <dgm:spPr/>
      <dgm:t>
        <a:bodyPr/>
        <a:lstStyle/>
        <a:p>
          <a:pPr>
            <a:defRPr b="1"/>
          </a:pPr>
          <a:r>
            <a:rPr lang="en-US"/>
            <a:t>2016</a:t>
          </a:r>
        </a:p>
      </dgm:t>
    </dgm:pt>
    <dgm:pt modelId="{BA4BC918-09D3-4D63-9A43-A00106CB5761}" type="parTrans" cxnId="{E0533282-964D-43D2-A704-893C51DDEE74}">
      <dgm:prSet/>
      <dgm:spPr/>
      <dgm:t>
        <a:bodyPr/>
        <a:lstStyle/>
        <a:p>
          <a:endParaRPr lang="en-US"/>
        </a:p>
      </dgm:t>
    </dgm:pt>
    <dgm:pt modelId="{E2A50D41-888E-4CDA-A9C3-2A728F1709C6}" type="sibTrans" cxnId="{E0533282-964D-43D2-A704-893C51DDEE74}">
      <dgm:prSet/>
      <dgm:spPr/>
      <dgm:t>
        <a:bodyPr/>
        <a:lstStyle/>
        <a:p>
          <a:endParaRPr lang="en-US"/>
        </a:p>
      </dgm:t>
    </dgm:pt>
    <dgm:pt modelId="{0135FEEE-54CE-4BA2-9AFE-3C5DAAA3CDF9}">
      <dgm:prSet/>
      <dgm:spPr/>
      <dgm:t>
        <a:bodyPr/>
        <a:lstStyle/>
        <a:p>
          <a:r>
            <a:rPr lang="en-US"/>
            <a:t>Rothe Dev., Inc. v. U.S. Dep’t of Def., 836 F.3d 57 (D.C. Cir.</a:t>
          </a:r>
        </a:p>
      </dgm:t>
    </dgm:pt>
    <dgm:pt modelId="{1D431DD3-277A-411B-B219-21AC9CAC5E48}" type="parTrans" cxnId="{C8A383B1-9178-4538-9182-7DD4C5C3CB3A}">
      <dgm:prSet/>
      <dgm:spPr/>
      <dgm:t>
        <a:bodyPr/>
        <a:lstStyle/>
        <a:p>
          <a:endParaRPr lang="en-US"/>
        </a:p>
      </dgm:t>
    </dgm:pt>
    <dgm:pt modelId="{511FE5CA-DF57-4271-8604-44FD2DE1F4DB}" type="sibTrans" cxnId="{C8A383B1-9178-4538-9182-7DD4C5C3CB3A}">
      <dgm:prSet/>
      <dgm:spPr/>
      <dgm:t>
        <a:bodyPr/>
        <a:lstStyle/>
        <a:p>
          <a:endParaRPr lang="en-US"/>
        </a:p>
      </dgm:t>
    </dgm:pt>
    <dgm:pt modelId="{A49A6AC2-F5C4-4721-8BAA-014F9EB24A73}">
      <dgm:prSet/>
      <dgm:spPr/>
      <dgm:t>
        <a:bodyPr/>
        <a:lstStyle/>
        <a:p>
          <a:pPr>
            <a:defRPr b="1"/>
          </a:pPr>
          <a:r>
            <a:rPr lang="en-US"/>
            <a:t>now</a:t>
          </a:r>
        </a:p>
      </dgm:t>
    </dgm:pt>
    <dgm:pt modelId="{CA71D663-0731-48A6-927F-8F8469D7316F}" type="parTrans" cxnId="{CD3E8FD0-F119-4C1E-8F14-4D57A1026329}">
      <dgm:prSet/>
      <dgm:spPr/>
      <dgm:t>
        <a:bodyPr/>
        <a:lstStyle/>
        <a:p>
          <a:endParaRPr lang="en-US"/>
        </a:p>
      </dgm:t>
    </dgm:pt>
    <dgm:pt modelId="{57A0556D-4DF3-4B57-9F70-76F49903E22C}" type="sibTrans" cxnId="{CD3E8FD0-F119-4C1E-8F14-4D57A1026329}">
      <dgm:prSet/>
      <dgm:spPr/>
      <dgm:t>
        <a:bodyPr/>
        <a:lstStyle/>
        <a:p>
          <a:endParaRPr lang="en-US"/>
        </a:p>
      </dgm:t>
    </dgm:pt>
    <dgm:pt modelId="{47707EDA-DB29-4E67-B6B7-48338DDD6E0D}">
      <dgm:prSet/>
      <dgm:spPr/>
      <dgm:t>
        <a:bodyPr/>
        <a:lstStyle/>
        <a:p>
          <a:r>
            <a:rPr lang="en-US"/>
            <a:t>And now, Ultima Servs. Corp. v. U.S. Dep’t of Agri., Case No. 2:20-CV-00041</a:t>
          </a:r>
        </a:p>
      </dgm:t>
    </dgm:pt>
    <dgm:pt modelId="{10CCDFAE-93F9-4F1F-A795-89548D11AAF8}" type="parTrans" cxnId="{B7561ACA-3AA9-4FF4-B1FB-1FCCDB2CF0B9}">
      <dgm:prSet/>
      <dgm:spPr/>
      <dgm:t>
        <a:bodyPr/>
        <a:lstStyle/>
        <a:p>
          <a:endParaRPr lang="en-US"/>
        </a:p>
      </dgm:t>
    </dgm:pt>
    <dgm:pt modelId="{3873ED42-B35D-4186-8CB9-1486178A693A}" type="sibTrans" cxnId="{B7561ACA-3AA9-4FF4-B1FB-1FCCDB2CF0B9}">
      <dgm:prSet/>
      <dgm:spPr/>
      <dgm:t>
        <a:bodyPr/>
        <a:lstStyle/>
        <a:p>
          <a:endParaRPr lang="en-US"/>
        </a:p>
      </dgm:t>
    </dgm:pt>
    <dgm:pt modelId="{DBCCEB15-444E-4629-9DC1-85D33ABF33EB}">
      <dgm:prSet/>
      <dgm:spPr/>
      <dgm:t>
        <a:bodyPr/>
        <a:lstStyle/>
        <a:p>
          <a:r>
            <a:rPr lang="en-US"/>
            <a:t>In Ultima, the Plaintiff is challenging the 8(a) Program as discriminating on the basis of race in awrding contracts</a:t>
          </a:r>
        </a:p>
      </dgm:t>
    </dgm:pt>
    <dgm:pt modelId="{30FACD2A-E9E2-4362-9B18-AEE4A00780DE}" type="parTrans" cxnId="{51A0BC82-2FB3-456E-A849-2120F477D1D4}">
      <dgm:prSet/>
      <dgm:spPr/>
      <dgm:t>
        <a:bodyPr/>
        <a:lstStyle/>
        <a:p>
          <a:endParaRPr lang="en-US"/>
        </a:p>
      </dgm:t>
    </dgm:pt>
    <dgm:pt modelId="{F1256BF1-787E-4388-B088-B32A1557B63B}" type="sibTrans" cxnId="{51A0BC82-2FB3-456E-A849-2120F477D1D4}">
      <dgm:prSet/>
      <dgm:spPr/>
      <dgm:t>
        <a:bodyPr/>
        <a:lstStyle/>
        <a:p>
          <a:endParaRPr lang="en-US"/>
        </a:p>
      </dgm:t>
    </dgm:pt>
    <dgm:pt modelId="{C56268B7-1760-4162-96FC-46412065CC2C}" type="pres">
      <dgm:prSet presAssocID="{0A433713-6CA4-4193-B0F8-A2636DFA5F04}" presName="root" presStyleCnt="0">
        <dgm:presLayoutVars>
          <dgm:chMax/>
          <dgm:chPref/>
          <dgm:animLvl val="lvl"/>
        </dgm:presLayoutVars>
      </dgm:prSet>
      <dgm:spPr/>
    </dgm:pt>
    <dgm:pt modelId="{6ED525E7-9FF2-4D98-A220-FB58B4810007}" type="pres">
      <dgm:prSet presAssocID="{0A433713-6CA4-4193-B0F8-A2636DFA5F04}" presName="divider" presStyleLbl="fgAcc1" presStyleIdx="0" presStyleCnt="5"/>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EE1FB023-0A6B-44EC-A903-43E28B0865FB}" type="pres">
      <dgm:prSet presAssocID="{0A433713-6CA4-4193-B0F8-A2636DFA5F04}" presName="nodes" presStyleCnt="0">
        <dgm:presLayoutVars>
          <dgm:chMax/>
          <dgm:chPref/>
          <dgm:animLvl val="lvl"/>
        </dgm:presLayoutVars>
      </dgm:prSet>
      <dgm:spPr/>
    </dgm:pt>
    <dgm:pt modelId="{46A9D6BB-FB54-4666-9F49-369727D76DD3}" type="pres">
      <dgm:prSet presAssocID="{3F48173E-67FC-475D-8170-E738B9D94C8E}" presName="composite" presStyleCnt="0"/>
      <dgm:spPr/>
    </dgm:pt>
    <dgm:pt modelId="{1FA9CA55-EDF2-4FBA-B418-7A423B483110}" type="pres">
      <dgm:prSet presAssocID="{3F48173E-67FC-475D-8170-E738B9D94C8E}" presName="ConnectorPoint" presStyleLbl="ln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CD10AF8-671D-40ED-B9C5-D3B8B5B63B7B}" type="pres">
      <dgm:prSet presAssocID="{3F48173E-67FC-475D-8170-E738B9D94C8E}" presName="DropPinPlaceHolder" presStyleCnt="0"/>
      <dgm:spPr/>
    </dgm:pt>
    <dgm:pt modelId="{CB321B78-C84B-4513-A3AD-B6316E4E481C}" type="pres">
      <dgm:prSet presAssocID="{3F48173E-67FC-475D-8170-E738B9D94C8E}" presName="DropPin" presStyleLbl="alignNode1" presStyleIdx="0" presStyleCnt="4"/>
      <dgm:spPr/>
    </dgm:pt>
    <dgm:pt modelId="{7AA6A10D-1ED2-4324-81A7-FFBA43271639}" type="pres">
      <dgm:prSet presAssocID="{3F48173E-67FC-475D-8170-E738B9D94C8E}" presName="Ellipse"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DCF7D908-5817-49C4-BDF1-47FE8900C158}" type="pres">
      <dgm:prSet presAssocID="{3F48173E-67FC-475D-8170-E738B9D94C8E}" presName="L2TextContainer" presStyleLbl="revTx" presStyleIdx="0" presStyleCnt="8">
        <dgm:presLayoutVars>
          <dgm:bulletEnabled val="1"/>
        </dgm:presLayoutVars>
      </dgm:prSet>
      <dgm:spPr/>
    </dgm:pt>
    <dgm:pt modelId="{864F4475-BF54-4774-B3EB-A2E1C646AF81}" type="pres">
      <dgm:prSet presAssocID="{3F48173E-67FC-475D-8170-E738B9D94C8E}" presName="L1TextContainer" presStyleLbl="revTx" presStyleIdx="1" presStyleCnt="8">
        <dgm:presLayoutVars>
          <dgm:chMax val="1"/>
          <dgm:chPref val="1"/>
          <dgm:bulletEnabled val="1"/>
        </dgm:presLayoutVars>
      </dgm:prSet>
      <dgm:spPr/>
    </dgm:pt>
    <dgm:pt modelId="{31784CD6-C934-4AC3-A413-8670364E0151}" type="pres">
      <dgm:prSet presAssocID="{3F48173E-67FC-475D-8170-E738B9D94C8E}" presName="ConnectLine" presStyleLbl="sibTrans1D1" presStyleIdx="0" presStyleCnt="4"/>
      <dgm:spPr>
        <a:noFill/>
        <a:ln w="12700" cap="flat" cmpd="sng" algn="ctr">
          <a:solidFill>
            <a:schemeClr val="accent1">
              <a:hueOff val="0"/>
              <a:satOff val="0"/>
              <a:lumOff val="0"/>
              <a:alphaOff val="0"/>
            </a:schemeClr>
          </a:solidFill>
          <a:prstDash val="dash"/>
          <a:miter lim="800000"/>
        </a:ln>
        <a:effectLst/>
      </dgm:spPr>
    </dgm:pt>
    <dgm:pt modelId="{9CEABDF5-8459-4EE2-B994-6E74B4967941}" type="pres">
      <dgm:prSet presAssocID="{3F48173E-67FC-475D-8170-E738B9D94C8E}" presName="EmptyPlaceHolder" presStyleCnt="0"/>
      <dgm:spPr/>
    </dgm:pt>
    <dgm:pt modelId="{1A15E2CB-0167-4B9E-80FE-2DE54947649E}" type="pres">
      <dgm:prSet presAssocID="{78D2C5EB-4BAF-4CC3-96DB-566872F50CE5}" presName="spaceBetweenRectangles" presStyleCnt="0"/>
      <dgm:spPr/>
    </dgm:pt>
    <dgm:pt modelId="{AFD702CB-9978-4731-B43E-79F01D2B7144}" type="pres">
      <dgm:prSet presAssocID="{C2EE05C1-214C-4724-AF16-6F6EE02DC117}" presName="composite" presStyleCnt="0"/>
      <dgm:spPr/>
    </dgm:pt>
    <dgm:pt modelId="{24564DA4-1325-4CC6-A69D-656DD6356817}" type="pres">
      <dgm:prSet presAssocID="{C2EE05C1-214C-4724-AF16-6F6EE02DC117}" presName="ConnectorPoint" presStyleLbl="ln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7CD8DA8-2179-4628-B9BF-2E1864EEEEA1}" type="pres">
      <dgm:prSet presAssocID="{C2EE05C1-214C-4724-AF16-6F6EE02DC117}" presName="DropPinPlaceHolder" presStyleCnt="0"/>
      <dgm:spPr/>
    </dgm:pt>
    <dgm:pt modelId="{9E48CB43-A657-481F-9424-A3AB0AE90612}" type="pres">
      <dgm:prSet presAssocID="{C2EE05C1-214C-4724-AF16-6F6EE02DC117}" presName="DropPin" presStyleLbl="alignNode1" presStyleIdx="1" presStyleCnt="4"/>
      <dgm:spPr/>
    </dgm:pt>
    <dgm:pt modelId="{15EF9A05-4A99-4548-9D82-87BA494C5970}" type="pres">
      <dgm:prSet presAssocID="{C2EE05C1-214C-4724-AF16-6F6EE02DC117}" presName="Ellipse"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65EF78E8-03B6-43C3-8BA3-E2B656FE6A40}" type="pres">
      <dgm:prSet presAssocID="{C2EE05C1-214C-4724-AF16-6F6EE02DC117}" presName="L2TextContainer" presStyleLbl="revTx" presStyleIdx="2" presStyleCnt="8">
        <dgm:presLayoutVars>
          <dgm:bulletEnabled val="1"/>
        </dgm:presLayoutVars>
      </dgm:prSet>
      <dgm:spPr/>
    </dgm:pt>
    <dgm:pt modelId="{205D40F9-64A5-4214-B083-9B2F69FC7D62}" type="pres">
      <dgm:prSet presAssocID="{C2EE05C1-214C-4724-AF16-6F6EE02DC117}" presName="L1TextContainer" presStyleLbl="revTx" presStyleIdx="3" presStyleCnt="8">
        <dgm:presLayoutVars>
          <dgm:chMax val="1"/>
          <dgm:chPref val="1"/>
          <dgm:bulletEnabled val="1"/>
        </dgm:presLayoutVars>
      </dgm:prSet>
      <dgm:spPr/>
    </dgm:pt>
    <dgm:pt modelId="{705B41BA-9374-461A-A494-F235DE10A3EE}" type="pres">
      <dgm:prSet presAssocID="{C2EE05C1-214C-4724-AF16-6F6EE02DC117}" presName="ConnectLine" presStyleLbl="sibTrans1D1" presStyleIdx="1" presStyleCnt="4"/>
      <dgm:spPr>
        <a:noFill/>
        <a:ln w="12700" cap="flat" cmpd="sng" algn="ctr">
          <a:solidFill>
            <a:schemeClr val="accent1">
              <a:hueOff val="0"/>
              <a:satOff val="0"/>
              <a:lumOff val="0"/>
              <a:alphaOff val="0"/>
            </a:schemeClr>
          </a:solidFill>
          <a:prstDash val="dash"/>
          <a:miter lim="800000"/>
        </a:ln>
        <a:effectLst/>
      </dgm:spPr>
    </dgm:pt>
    <dgm:pt modelId="{F25839D5-D8FC-4A36-88F3-2B80635EF6D3}" type="pres">
      <dgm:prSet presAssocID="{C2EE05C1-214C-4724-AF16-6F6EE02DC117}" presName="EmptyPlaceHolder" presStyleCnt="0"/>
      <dgm:spPr/>
    </dgm:pt>
    <dgm:pt modelId="{54C223D8-DB51-4A39-BFA0-287ACF8CEE18}" type="pres">
      <dgm:prSet presAssocID="{843880E8-9624-4E8B-A2E5-160ABC00EED5}" presName="spaceBetweenRectangles" presStyleCnt="0"/>
      <dgm:spPr/>
    </dgm:pt>
    <dgm:pt modelId="{A3EDA235-859D-486E-9785-D4A3A0E4A298}" type="pres">
      <dgm:prSet presAssocID="{9669531F-1FED-41E1-A0C2-2C5C158F89A9}" presName="composite" presStyleCnt="0"/>
      <dgm:spPr/>
    </dgm:pt>
    <dgm:pt modelId="{184069B3-A9E5-469F-A90D-E8049ED962F1}" type="pres">
      <dgm:prSet presAssocID="{9669531F-1FED-41E1-A0C2-2C5C158F89A9}" presName="ConnectorPoint" presStyleLbl="ln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25CD126-8B1B-45C5-93FD-A3A1BDD9EC72}" type="pres">
      <dgm:prSet presAssocID="{9669531F-1FED-41E1-A0C2-2C5C158F89A9}" presName="DropPinPlaceHolder" presStyleCnt="0"/>
      <dgm:spPr/>
    </dgm:pt>
    <dgm:pt modelId="{B4FD3B3C-4EF3-4F2B-9414-5209D1CC33F9}" type="pres">
      <dgm:prSet presAssocID="{9669531F-1FED-41E1-A0C2-2C5C158F89A9}" presName="DropPin" presStyleLbl="alignNode1" presStyleIdx="2" presStyleCnt="4"/>
      <dgm:spPr/>
    </dgm:pt>
    <dgm:pt modelId="{19558E1D-B960-43A4-8BAD-402CC76A126D}" type="pres">
      <dgm:prSet presAssocID="{9669531F-1FED-41E1-A0C2-2C5C158F89A9}" presName="Ellipse"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5A850279-7867-4355-A89E-2908A8BB1327}" type="pres">
      <dgm:prSet presAssocID="{9669531F-1FED-41E1-A0C2-2C5C158F89A9}" presName="L2TextContainer" presStyleLbl="revTx" presStyleIdx="4" presStyleCnt="8">
        <dgm:presLayoutVars>
          <dgm:bulletEnabled val="1"/>
        </dgm:presLayoutVars>
      </dgm:prSet>
      <dgm:spPr/>
    </dgm:pt>
    <dgm:pt modelId="{889F4159-201F-480C-A964-327678130A62}" type="pres">
      <dgm:prSet presAssocID="{9669531F-1FED-41E1-A0C2-2C5C158F89A9}" presName="L1TextContainer" presStyleLbl="revTx" presStyleIdx="5" presStyleCnt="8">
        <dgm:presLayoutVars>
          <dgm:chMax val="1"/>
          <dgm:chPref val="1"/>
          <dgm:bulletEnabled val="1"/>
        </dgm:presLayoutVars>
      </dgm:prSet>
      <dgm:spPr/>
    </dgm:pt>
    <dgm:pt modelId="{574A4447-D721-48A6-BF96-17FC6CD1C560}" type="pres">
      <dgm:prSet presAssocID="{9669531F-1FED-41E1-A0C2-2C5C158F89A9}" presName="ConnectLine" presStyleLbl="sibTrans1D1" presStyleIdx="2" presStyleCnt="4"/>
      <dgm:spPr>
        <a:noFill/>
        <a:ln w="12700" cap="flat" cmpd="sng" algn="ctr">
          <a:solidFill>
            <a:schemeClr val="accent1">
              <a:hueOff val="0"/>
              <a:satOff val="0"/>
              <a:lumOff val="0"/>
              <a:alphaOff val="0"/>
            </a:schemeClr>
          </a:solidFill>
          <a:prstDash val="dash"/>
          <a:miter lim="800000"/>
        </a:ln>
        <a:effectLst/>
      </dgm:spPr>
    </dgm:pt>
    <dgm:pt modelId="{AC19BFA8-26B2-4DB6-87F7-7FD27B5034B0}" type="pres">
      <dgm:prSet presAssocID="{9669531F-1FED-41E1-A0C2-2C5C158F89A9}" presName="EmptyPlaceHolder" presStyleCnt="0"/>
      <dgm:spPr/>
    </dgm:pt>
    <dgm:pt modelId="{E02E13EE-2C0E-4C7E-85C7-A49CD88D7938}" type="pres">
      <dgm:prSet presAssocID="{E2A50D41-888E-4CDA-A9C3-2A728F1709C6}" presName="spaceBetweenRectangles" presStyleCnt="0"/>
      <dgm:spPr/>
    </dgm:pt>
    <dgm:pt modelId="{72872F88-705D-4FF7-9ABD-520612B3771A}" type="pres">
      <dgm:prSet presAssocID="{A49A6AC2-F5C4-4721-8BAA-014F9EB24A73}" presName="composite" presStyleCnt="0"/>
      <dgm:spPr/>
    </dgm:pt>
    <dgm:pt modelId="{4BC37CE2-CFB9-4D37-8F49-B61DA471CBED}" type="pres">
      <dgm:prSet presAssocID="{A49A6AC2-F5C4-4721-8BAA-014F9EB24A73}" presName="ConnectorPoint" presStyleLbl="ln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6B01EC8-E727-4FAB-B9C9-985A6D6A3D78}" type="pres">
      <dgm:prSet presAssocID="{A49A6AC2-F5C4-4721-8BAA-014F9EB24A73}" presName="DropPinPlaceHolder" presStyleCnt="0"/>
      <dgm:spPr/>
    </dgm:pt>
    <dgm:pt modelId="{2AD75337-DB4B-4143-9FF5-9025ADC89D03}" type="pres">
      <dgm:prSet presAssocID="{A49A6AC2-F5C4-4721-8BAA-014F9EB24A73}" presName="DropPin" presStyleLbl="alignNode1" presStyleIdx="3" presStyleCnt="4"/>
      <dgm:spPr/>
    </dgm:pt>
    <dgm:pt modelId="{38B88160-068F-4895-9327-457D08AFBC2D}" type="pres">
      <dgm:prSet presAssocID="{A49A6AC2-F5C4-4721-8BAA-014F9EB24A73}" presName="Ellipse"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3F4BAF6B-91E2-4E19-94BF-E564346EE7B0}" type="pres">
      <dgm:prSet presAssocID="{A49A6AC2-F5C4-4721-8BAA-014F9EB24A73}" presName="L2TextContainer" presStyleLbl="revTx" presStyleIdx="6" presStyleCnt="8">
        <dgm:presLayoutVars>
          <dgm:bulletEnabled val="1"/>
        </dgm:presLayoutVars>
      </dgm:prSet>
      <dgm:spPr/>
    </dgm:pt>
    <dgm:pt modelId="{367C46D2-D2DE-4BDA-A18D-49FBE0C4FAAB}" type="pres">
      <dgm:prSet presAssocID="{A49A6AC2-F5C4-4721-8BAA-014F9EB24A73}" presName="L1TextContainer" presStyleLbl="revTx" presStyleIdx="7" presStyleCnt="8">
        <dgm:presLayoutVars>
          <dgm:chMax val="1"/>
          <dgm:chPref val="1"/>
          <dgm:bulletEnabled val="1"/>
        </dgm:presLayoutVars>
      </dgm:prSet>
      <dgm:spPr/>
    </dgm:pt>
    <dgm:pt modelId="{9BB596BF-F3A7-40DC-A3EF-C9C0D69D9993}" type="pres">
      <dgm:prSet presAssocID="{A49A6AC2-F5C4-4721-8BAA-014F9EB24A73}" presName="ConnectLine" presStyleLbl="sibTrans1D1" presStyleIdx="3" presStyleCnt="4"/>
      <dgm:spPr>
        <a:noFill/>
        <a:ln w="12700" cap="flat" cmpd="sng" algn="ctr">
          <a:solidFill>
            <a:schemeClr val="accent1">
              <a:hueOff val="0"/>
              <a:satOff val="0"/>
              <a:lumOff val="0"/>
              <a:alphaOff val="0"/>
            </a:schemeClr>
          </a:solidFill>
          <a:prstDash val="dash"/>
          <a:miter lim="800000"/>
        </a:ln>
        <a:effectLst/>
      </dgm:spPr>
    </dgm:pt>
    <dgm:pt modelId="{F3599D44-97C8-492A-A6C0-7BCB56C5A5C6}" type="pres">
      <dgm:prSet presAssocID="{A49A6AC2-F5C4-4721-8BAA-014F9EB24A73}" presName="EmptyPlaceHolder" presStyleCnt="0"/>
      <dgm:spPr/>
    </dgm:pt>
  </dgm:ptLst>
  <dgm:cxnLst>
    <dgm:cxn modelId="{29D5F804-D493-46F9-98BB-5867DFDB40FB}" srcId="{0A433713-6CA4-4193-B0F8-A2636DFA5F04}" destId="{C2EE05C1-214C-4724-AF16-6F6EE02DC117}" srcOrd="1" destOrd="0" parTransId="{AFECC822-9DEA-4456-BEB4-F5D1D6A4415E}" sibTransId="{843880E8-9624-4E8B-A2E5-160ABC00EED5}"/>
    <dgm:cxn modelId="{2BC67408-C4F9-49B9-BA7A-9447F885569E}" type="presOf" srcId="{DBCCEB15-444E-4629-9DC1-85D33ABF33EB}" destId="{3F4BAF6B-91E2-4E19-94BF-E564346EE7B0}" srcOrd="0" destOrd="1" presId="urn:microsoft.com/office/officeart/2017/3/layout/DropPinTimeline"/>
    <dgm:cxn modelId="{1EA4660C-B3F6-4AB5-8D62-E280133F38C1}" type="presOf" srcId="{0135FEEE-54CE-4BA2-9AFE-3C5DAAA3CDF9}" destId="{5A850279-7867-4355-A89E-2908A8BB1327}" srcOrd="0" destOrd="0" presId="urn:microsoft.com/office/officeart/2017/3/layout/DropPinTimeline"/>
    <dgm:cxn modelId="{A4816125-E004-4FF4-9A2D-66417B5557AB}" type="presOf" srcId="{3F48173E-67FC-475D-8170-E738B9D94C8E}" destId="{864F4475-BF54-4774-B3EB-A2E1C646AF81}" srcOrd="0" destOrd="0" presId="urn:microsoft.com/office/officeart/2017/3/layout/DropPinTimeline"/>
    <dgm:cxn modelId="{5BCD9F45-0B3C-4494-9797-47EE3AAA7331}" srcId="{0A433713-6CA4-4193-B0F8-A2636DFA5F04}" destId="{3F48173E-67FC-475D-8170-E738B9D94C8E}" srcOrd="0" destOrd="0" parTransId="{85B03BE8-CB33-423D-B920-9E28D0AAFC84}" sibTransId="{78D2C5EB-4BAF-4CC3-96DB-566872F50CE5}"/>
    <dgm:cxn modelId="{0D47D767-7274-4944-AA0B-2877237924A9}" srcId="{3F48173E-67FC-475D-8170-E738B9D94C8E}" destId="{8581ADCC-A678-4A8A-9038-58CCA1367C5E}" srcOrd="0" destOrd="0" parTransId="{08E07A9C-E903-49CD-9DC4-98FA0C6FA847}" sibTransId="{A3FE4E4B-3BA6-498C-BE0F-A53A87E13D4E}"/>
    <dgm:cxn modelId="{7C237369-DCE7-4F4E-9DA7-4A1F0B8251B9}" type="presOf" srcId="{C2EE05C1-214C-4724-AF16-6F6EE02DC117}" destId="{205D40F9-64A5-4214-B083-9B2F69FC7D62}" srcOrd="0" destOrd="0" presId="urn:microsoft.com/office/officeart/2017/3/layout/DropPinTimeline"/>
    <dgm:cxn modelId="{8AD5CC6B-9570-4B67-93E6-57A780FE58D9}" srcId="{C2EE05C1-214C-4724-AF16-6F6EE02DC117}" destId="{AAF9C268-D921-400A-B6E2-A895819CC0A1}" srcOrd="0" destOrd="0" parTransId="{745EC470-E684-49F9-AA1E-6E8CA2A4ACB2}" sibTransId="{831C9AC0-0C10-4E59-A470-822F20FA1C39}"/>
    <dgm:cxn modelId="{113E8681-82C6-4553-9EC4-94F5DC56D6E4}" type="presOf" srcId="{8581ADCC-A678-4A8A-9038-58CCA1367C5E}" destId="{DCF7D908-5817-49C4-BDF1-47FE8900C158}" srcOrd="0" destOrd="0" presId="urn:microsoft.com/office/officeart/2017/3/layout/DropPinTimeline"/>
    <dgm:cxn modelId="{E0533282-964D-43D2-A704-893C51DDEE74}" srcId="{0A433713-6CA4-4193-B0F8-A2636DFA5F04}" destId="{9669531F-1FED-41E1-A0C2-2C5C158F89A9}" srcOrd="2" destOrd="0" parTransId="{BA4BC918-09D3-4D63-9A43-A00106CB5761}" sibTransId="{E2A50D41-888E-4CDA-A9C3-2A728F1709C6}"/>
    <dgm:cxn modelId="{51A0BC82-2FB3-456E-A849-2120F477D1D4}" srcId="{47707EDA-DB29-4E67-B6B7-48338DDD6E0D}" destId="{DBCCEB15-444E-4629-9DC1-85D33ABF33EB}" srcOrd="0" destOrd="0" parTransId="{30FACD2A-E9E2-4362-9B18-AEE4A00780DE}" sibTransId="{F1256BF1-787E-4388-B088-B32A1557B63B}"/>
    <dgm:cxn modelId="{EA7DFEAE-0A4B-4B51-A7B1-440453389D98}" type="presOf" srcId="{9669531F-1FED-41E1-A0C2-2C5C158F89A9}" destId="{889F4159-201F-480C-A964-327678130A62}" srcOrd="0" destOrd="0" presId="urn:microsoft.com/office/officeart/2017/3/layout/DropPinTimeline"/>
    <dgm:cxn modelId="{C8A383B1-9178-4538-9182-7DD4C5C3CB3A}" srcId="{9669531F-1FED-41E1-A0C2-2C5C158F89A9}" destId="{0135FEEE-54CE-4BA2-9AFE-3C5DAAA3CDF9}" srcOrd="0" destOrd="0" parTransId="{1D431DD3-277A-411B-B219-21AC9CAC5E48}" sibTransId="{511FE5CA-DF57-4271-8604-44FD2DE1F4DB}"/>
    <dgm:cxn modelId="{B47868C0-511B-4A58-B3D0-0F030314CA0A}" type="presOf" srcId="{AAF9C268-D921-400A-B6E2-A895819CC0A1}" destId="{65EF78E8-03B6-43C3-8BA3-E2B656FE6A40}" srcOrd="0" destOrd="0" presId="urn:microsoft.com/office/officeart/2017/3/layout/DropPinTimeline"/>
    <dgm:cxn modelId="{B7561ACA-3AA9-4FF4-B1FB-1FCCDB2CF0B9}" srcId="{A49A6AC2-F5C4-4721-8BAA-014F9EB24A73}" destId="{47707EDA-DB29-4E67-B6B7-48338DDD6E0D}" srcOrd="0" destOrd="0" parTransId="{10CCDFAE-93F9-4F1F-A795-89548D11AAF8}" sibTransId="{3873ED42-B35D-4186-8CB9-1486178A693A}"/>
    <dgm:cxn modelId="{41FAE4CE-EE4C-4D68-9667-5E959D132978}" type="presOf" srcId="{0A433713-6CA4-4193-B0F8-A2636DFA5F04}" destId="{C56268B7-1760-4162-96FC-46412065CC2C}" srcOrd="0" destOrd="0" presId="urn:microsoft.com/office/officeart/2017/3/layout/DropPinTimeline"/>
    <dgm:cxn modelId="{CD3E8FD0-F119-4C1E-8F14-4D57A1026329}" srcId="{0A433713-6CA4-4193-B0F8-A2636DFA5F04}" destId="{A49A6AC2-F5C4-4721-8BAA-014F9EB24A73}" srcOrd="3" destOrd="0" parTransId="{CA71D663-0731-48A6-927F-8F8469D7316F}" sibTransId="{57A0556D-4DF3-4B57-9F70-76F49903E22C}"/>
    <dgm:cxn modelId="{EA6314D2-EC8E-4187-BAFF-92C3CC8D89D4}" type="presOf" srcId="{47707EDA-DB29-4E67-B6B7-48338DDD6E0D}" destId="{3F4BAF6B-91E2-4E19-94BF-E564346EE7B0}" srcOrd="0" destOrd="0" presId="urn:microsoft.com/office/officeart/2017/3/layout/DropPinTimeline"/>
    <dgm:cxn modelId="{A06600E2-5A5A-4B7B-B49D-A67AB0F17BFB}" type="presOf" srcId="{A49A6AC2-F5C4-4721-8BAA-014F9EB24A73}" destId="{367C46D2-D2DE-4BDA-A18D-49FBE0C4FAAB}" srcOrd="0" destOrd="0" presId="urn:microsoft.com/office/officeart/2017/3/layout/DropPinTimeline"/>
    <dgm:cxn modelId="{ED96EDBF-F7B8-40E3-B598-E4A3B51DD3B4}" type="presParOf" srcId="{C56268B7-1760-4162-96FC-46412065CC2C}" destId="{6ED525E7-9FF2-4D98-A220-FB58B4810007}" srcOrd="0" destOrd="0" presId="urn:microsoft.com/office/officeart/2017/3/layout/DropPinTimeline"/>
    <dgm:cxn modelId="{17F1BC0A-25E0-441E-B3DB-CC96FDB6C98F}" type="presParOf" srcId="{C56268B7-1760-4162-96FC-46412065CC2C}" destId="{EE1FB023-0A6B-44EC-A903-43E28B0865FB}" srcOrd="1" destOrd="0" presId="urn:microsoft.com/office/officeart/2017/3/layout/DropPinTimeline"/>
    <dgm:cxn modelId="{8DCF81C0-BA9A-4A23-B0D2-C75D87C199B8}" type="presParOf" srcId="{EE1FB023-0A6B-44EC-A903-43E28B0865FB}" destId="{46A9D6BB-FB54-4666-9F49-369727D76DD3}" srcOrd="0" destOrd="0" presId="urn:microsoft.com/office/officeart/2017/3/layout/DropPinTimeline"/>
    <dgm:cxn modelId="{6C08B292-93C1-4E15-A169-E9D06B19D217}" type="presParOf" srcId="{46A9D6BB-FB54-4666-9F49-369727D76DD3}" destId="{1FA9CA55-EDF2-4FBA-B418-7A423B483110}" srcOrd="0" destOrd="0" presId="urn:microsoft.com/office/officeart/2017/3/layout/DropPinTimeline"/>
    <dgm:cxn modelId="{6A4B9C60-5A9C-433C-BF12-ACF2F37F728D}" type="presParOf" srcId="{46A9D6BB-FB54-4666-9F49-369727D76DD3}" destId="{ECD10AF8-671D-40ED-B9C5-D3B8B5B63B7B}" srcOrd="1" destOrd="0" presId="urn:microsoft.com/office/officeart/2017/3/layout/DropPinTimeline"/>
    <dgm:cxn modelId="{DBC2A486-F3AA-477B-917E-44E5FE1454F5}" type="presParOf" srcId="{ECD10AF8-671D-40ED-B9C5-D3B8B5B63B7B}" destId="{CB321B78-C84B-4513-A3AD-B6316E4E481C}" srcOrd="0" destOrd="0" presId="urn:microsoft.com/office/officeart/2017/3/layout/DropPinTimeline"/>
    <dgm:cxn modelId="{EDE2C2BB-0FD4-418F-9A37-C82261759C03}" type="presParOf" srcId="{ECD10AF8-671D-40ED-B9C5-D3B8B5B63B7B}" destId="{7AA6A10D-1ED2-4324-81A7-FFBA43271639}" srcOrd="1" destOrd="0" presId="urn:microsoft.com/office/officeart/2017/3/layout/DropPinTimeline"/>
    <dgm:cxn modelId="{05478AEB-85E7-44E1-BEC4-F800B370F8D0}" type="presParOf" srcId="{46A9D6BB-FB54-4666-9F49-369727D76DD3}" destId="{DCF7D908-5817-49C4-BDF1-47FE8900C158}" srcOrd="2" destOrd="0" presId="urn:microsoft.com/office/officeart/2017/3/layout/DropPinTimeline"/>
    <dgm:cxn modelId="{5CEE5B23-7E7E-4AE5-A95B-D6C3E94776EA}" type="presParOf" srcId="{46A9D6BB-FB54-4666-9F49-369727D76DD3}" destId="{864F4475-BF54-4774-B3EB-A2E1C646AF81}" srcOrd="3" destOrd="0" presId="urn:microsoft.com/office/officeart/2017/3/layout/DropPinTimeline"/>
    <dgm:cxn modelId="{12DA3ADE-F78A-4BBD-A281-8C2F7367A8E6}" type="presParOf" srcId="{46A9D6BB-FB54-4666-9F49-369727D76DD3}" destId="{31784CD6-C934-4AC3-A413-8670364E0151}" srcOrd="4" destOrd="0" presId="urn:microsoft.com/office/officeart/2017/3/layout/DropPinTimeline"/>
    <dgm:cxn modelId="{BCDDBC88-A899-4E2C-B9B8-03DB8E3E052B}" type="presParOf" srcId="{46A9D6BB-FB54-4666-9F49-369727D76DD3}" destId="{9CEABDF5-8459-4EE2-B994-6E74B4967941}" srcOrd="5" destOrd="0" presId="urn:microsoft.com/office/officeart/2017/3/layout/DropPinTimeline"/>
    <dgm:cxn modelId="{7412DD63-2AD0-42FB-A16A-94FCA00845DD}" type="presParOf" srcId="{EE1FB023-0A6B-44EC-A903-43E28B0865FB}" destId="{1A15E2CB-0167-4B9E-80FE-2DE54947649E}" srcOrd="1" destOrd="0" presId="urn:microsoft.com/office/officeart/2017/3/layout/DropPinTimeline"/>
    <dgm:cxn modelId="{CE1CB2E7-0413-4ADD-A150-5BA4E8F17CDA}" type="presParOf" srcId="{EE1FB023-0A6B-44EC-A903-43E28B0865FB}" destId="{AFD702CB-9978-4731-B43E-79F01D2B7144}" srcOrd="2" destOrd="0" presId="urn:microsoft.com/office/officeart/2017/3/layout/DropPinTimeline"/>
    <dgm:cxn modelId="{92F22DDF-F53D-4CDF-9B36-96BF974A526F}" type="presParOf" srcId="{AFD702CB-9978-4731-B43E-79F01D2B7144}" destId="{24564DA4-1325-4CC6-A69D-656DD6356817}" srcOrd="0" destOrd="0" presId="urn:microsoft.com/office/officeart/2017/3/layout/DropPinTimeline"/>
    <dgm:cxn modelId="{EEE48CEA-A7E6-4DC2-BCE9-9EAF7D0F7ACD}" type="presParOf" srcId="{AFD702CB-9978-4731-B43E-79F01D2B7144}" destId="{D7CD8DA8-2179-4628-B9BF-2E1864EEEEA1}" srcOrd="1" destOrd="0" presId="urn:microsoft.com/office/officeart/2017/3/layout/DropPinTimeline"/>
    <dgm:cxn modelId="{D23632B0-6153-4206-BBC5-887E1EEF4814}" type="presParOf" srcId="{D7CD8DA8-2179-4628-B9BF-2E1864EEEEA1}" destId="{9E48CB43-A657-481F-9424-A3AB0AE90612}" srcOrd="0" destOrd="0" presId="urn:microsoft.com/office/officeart/2017/3/layout/DropPinTimeline"/>
    <dgm:cxn modelId="{A376B22D-7BDF-42BE-A05A-F5081920D3BF}" type="presParOf" srcId="{D7CD8DA8-2179-4628-B9BF-2E1864EEEEA1}" destId="{15EF9A05-4A99-4548-9D82-87BA494C5970}" srcOrd="1" destOrd="0" presId="urn:microsoft.com/office/officeart/2017/3/layout/DropPinTimeline"/>
    <dgm:cxn modelId="{939C46A7-0A40-4891-B67A-75D58B683D9B}" type="presParOf" srcId="{AFD702CB-9978-4731-B43E-79F01D2B7144}" destId="{65EF78E8-03B6-43C3-8BA3-E2B656FE6A40}" srcOrd="2" destOrd="0" presId="urn:microsoft.com/office/officeart/2017/3/layout/DropPinTimeline"/>
    <dgm:cxn modelId="{5FD5820B-E986-49F0-9899-58B64EDE4754}" type="presParOf" srcId="{AFD702CB-9978-4731-B43E-79F01D2B7144}" destId="{205D40F9-64A5-4214-B083-9B2F69FC7D62}" srcOrd="3" destOrd="0" presId="urn:microsoft.com/office/officeart/2017/3/layout/DropPinTimeline"/>
    <dgm:cxn modelId="{5DC34A20-A096-40F8-8B0B-65EA1F7D383B}" type="presParOf" srcId="{AFD702CB-9978-4731-B43E-79F01D2B7144}" destId="{705B41BA-9374-461A-A494-F235DE10A3EE}" srcOrd="4" destOrd="0" presId="urn:microsoft.com/office/officeart/2017/3/layout/DropPinTimeline"/>
    <dgm:cxn modelId="{31D65FAF-4422-4207-B9DD-4E06CEED78CF}" type="presParOf" srcId="{AFD702CB-9978-4731-B43E-79F01D2B7144}" destId="{F25839D5-D8FC-4A36-88F3-2B80635EF6D3}" srcOrd="5" destOrd="0" presId="urn:microsoft.com/office/officeart/2017/3/layout/DropPinTimeline"/>
    <dgm:cxn modelId="{29D4FA0B-90D5-4399-9FCE-66FCA20EA4B2}" type="presParOf" srcId="{EE1FB023-0A6B-44EC-A903-43E28B0865FB}" destId="{54C223D8-DB51-4A39-BFA0-287ACF8CEE18}" srcOrd="3" destOrd="0" presId="urn:microsoft.com/office/officeart/2017/3/layout/DropPinTimeline"/>
    <dgm:cxn modelId="{090B0F46-09BE-46C8-B4E6-29DC935E6A84}" type="presParOf" srcId="{EE1FB023-0A6B-44EC-A903-43E28B0865FB}" destId="{A3EDA235-859D-486E-9785-D4A3A0E4A298}" srcOrd="4" destOrd="0" presId="urn:microsoft.com/office/officeart/2017/3/layout/DropPinTimeline"/>
    <dgm:cxn modelId="{92290200-4117-4BC9-9BE8-C63B918466EA}" type="presParOf" srcId="{A3EDA235-859D-486E-9785-D4A3A0E4A298}" destId="{184069B3-A9E5-469F-A90D-E8049ED962F1}" srcOrd="0" destOrd="0" presId="urn:microsoft.com/office/officeart/2017/3/layout/DropPinTimeline"/>
    <dgm:cxn modelId="{C68CABDF-2EE7-43ED-AAC5-CBA7C22FC17F}" type="presParOf" srcId="{A3EDA235-859D-486E-9785-D4A3A0E4A298}" destId="{425CD126-8B1B-45C5-93FD-A3A1BDD9EC72}" srcOrd="1" destOrd="0" presId="urn:microsoft.com/office/officeart/2017/3/layout/DropPinTimeline"/>
    <dgm:cxn modelId="{6B7D0384-8E4B-47B2-9C36-5F2D560285D2}" type="presParOf" srcId="{425CD126-8B1B-45C5-93FD-A3A1BDD9EC72}" destId="{B4FD3B3C-4EF3-4F2B-9414-5209D1CC33F9}" srcOrd="0" destOrd="0" presId="urn:microsoft.com/office/officeart/2017/3/layout/DropPinTimeline"/>
    <dgm:cxn modelId="{6C8535F3-0929-470A-9A88-38312B7557AD}" type="presParOf" srcId="{425CD126-8B1B-45C5-93FD-A3A1BDD9EC72}" destId="{19558E1D-B960-43A4-8BAD-402CC76A126D}" srcOrd="1" destOrd="0" presId="urn:microsoft.com/office/officeart/2017/3/layout/DropPinTimeline"/>
    <dgm:cxn modelId="{40F5421D-3343-4C6D-9730-A942AA33516C}" type="presParOf" srcId="{A3EDA235-859D-486E-9785-D4A3A0E4A298}" destId="{5A850279-7867-4355-A89E-2908A8BB1327}" srcOrd="2" destOrd="0" presId="urn:microsoft.com/office/officeart/2017/3/layout/DropPinTimeline"/>
    <dgm:cxn modelId="{998D7103-9769-41B6-B3FA-22A34AF7BB52}" type="presParOf" srcId="{A3EDA235-859D-486E-9785-D4A3A0E4A298}" destId="{889F4159-201F-480C-A964-327678130A62}" srcOrd="3" destOrd="0" presId="urn:microsoft.com/office/officeart/2017/3/layout/DropPinTimeline"/>
    <dgm:cxn modelId="{E51BA5F0-E0A5-4A70-A492-90BD9F8D770B}" type="presParOf" srcId="{A3EDA235-859D-486E-9785-D4A3A0E4A298}" destId="{574A4447-D721-48A6-BF96-17FC6CD1C560}" srcOrd="4" destOrd="0" presId="urn:microsoft.com/office/officeart/2017/3/layout/DropPinTimeline"/>
    <dgm:cxn modelId="{4513C573-1A40-4874-89C6-EDFD0E104FEC}" type="presParOf" srcId="{A3EDA235-859D-486E-9785-D4A3A0E4A298}" destId="{AC19BFA8-26B2-4DB6-87F7-7FD27B5034B0}" srcOrd="5" destOrd="0" presId="urn:microsoft.com/office/officeart/2017/3/layout/DropPinTimeline"/>
    <dgm:cxn modelId="{F50EA813-B76B-4475-A3D8-F1E356F945A1}" type="presParOf" srcId="{EE1FB023-0A6B-44EC-A903-43E28B0865FB}" destId="{E02E13EE-2C0E-4C7E-85C7-A49CD88D7938}" srcOrd="5" destOrd="0" presId="urn:microsoft.com/office/officeart/2017/3/layout/DropPinTimeline"/>
    <dgm:cxn modelId="{4D8AD2C7-4DD0-4DE5-BE82-305A7F488B64}" type="presParOf" srcId="{EE1FB023-0A6B-44EC-A903-43E28B0865FB}" destId="{72872F88-705D-4FF7-9ABD-520612B3771A}" srcOrd="6" destOrd="0" presId="urn:microsoft.com/office/officeart/2017/3/layout/DropPinTimeline"/>
    <dgm:cxn modelId="{22DF5C3E-4C0F-493A-B4BF-E79ADEB7AAA2}" type="presParOf" srcId="{72872F88-705D-4FF7-9ABD-520612B3771A}" destId="{4BC37CE2-CFB9-4D37-8F49-B61DA471CBED}" srcOrd="0" destOrd="0" presId="urn:microsoft.com/office/officeart/2017/3/layout/DropPinTimeline"/>
    <dgm:cxn modelId="{03581EB6-82C6-4EC5-BCBD-B354C6429DC7}" type="presParOf" srcId="{72872F88-705D-4FF7-9ABD-520612B3771A}" destId="{C6B01EC8-E727-4FAB-B9C9-985A6D6A3D78}" srcOrd="1" destOrd="0" presId="urn:microsoft.com/office/officeart/2017/3/layout/DropPinTimeline"/>
    <dgm:cxn modelId="{390F88D5-5DEE-4072-82E2-F93E6555B278}" type="presParOf" srcId="{C6B01EC8-E727-4FAB-B9C9-985A6D6A3D78}" destId="{2AD75337-DB4B-4143-9FF5-9025ADC89D03}" srcOrd="0" destOrd="0" presId="urn:microsoft.com/office/officeart/2017/3/layout/DropPinTimeline"/>
    <dgm:cxn modelId="{1BE85B8A-BFAB-4705-942D-999D595D25AC}" type="presParOf" srcId="{C6B01EC8-E727-4FAB-B9C9-985A6D6A3D78}" destId="{38B88160-068F-4895-9327-457D08AFBC2D}" srcOrd="1" destOrd="0" presId="urn:microsoft.com/office/officeart/2017/3/layout/DropPinTimeline"/>
    <dgm:cxn modelId="{63EAF6EB-3383-4FF6-B31D-D5C5F02A585E}" type="presParOf" srcId="{72872F88-705D-4FF7-9ABD-520612B3771A}" destId="{3F4BAF6B-91E2-4E19-94BF-E564346EE7B0}" srcOrd="2" destOrd="0" presId="urn:microsoft.com/office/officeart/2017/3/layout/DropPinTimeline"/>
    <dgm:cxn modelId="{FF112C64-6039-4CC2-87EF-CC3963ED5974}" type="presParOf" srcId="{72872F88-705D-4FF7-9ABD-520612B3771A}" destId="{367C46D2-D2DE-4BDA-A18D-49FBE0C4FAAB}" srcOrd="3" destOrd="0" presId="urn:microsoft.com/office/officeart/2017/3/layout/DropPinTimeline"/>
    <dgm:cxn modelId="{5CB9FAE7-604D-462E-A119-8AA6D246749E}" type="presParOf" srcId="{72872F88-705D-4FF7-9ABD-520612B3771A}" destId="{9BB596BF-F3A7-40DC-A3EF-C9C0D69D9993}" srcOrd="4" destOrd="0" presId="urn:microsoft.com/office/officeart/2017/3/layout/DropPinTimeline"/>
    <dgm:cxn modelId="{9C7BDFE1-2A7C-4520-8871-E99B1F4E5A13}" type="presParOf" srcId="{72872F88-705D-4FF7-9ABD-520612B3771A}" destId="{F3599D44-97C8-492A-A6C0-7BCB56C5A5C6}"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525E7-9FF2-4D98-A220-FB58B4810007}">
      <dsp:nvSpPr>
        <dsp:cNvPr id="0" name=""/>
        <dsp:cNvSpPr/>
      </dsp:nvSpPr>
      <dsp:spPr>
        <a:xfrm>
          <a:off x="0" y="2123663"/>
          <a:ext cx="10742385"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CB321B78-C84B-4513-A3AD-B6316E4E481C}">
      <dsp:nvSpPr>
        <dsp:cNvPr id="0" name=""/>
        <dsp:cNvSpPr/>
      </dsp:nvSpPr>
      <dsp:spPr>
        <a:xfrm rot="8100000">
          <a:off x="65089" y="489421"/>
          <a:ext cx="312344" cy="31234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AA6A10D-1ED2-4324-81A7-FFBA43271639}">
      <dsp:nvSpPr>
        <dsp:cNvPr id="0" name=""/>
        <dsp:cNvSpPr/>
      </dsp:nvSpPr>
      <dsp:spPr>
        <a:xfrm>
          <a:off x="99788" y="524120"/>
          <a:ext cx="242947" cy="2429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CF7D908-5817-49C4-BDF1-47FE8900C158}">
      <dsp:nvSpPr>
        <dsp:cNvPr id="0" name=""/>
        <dsp:cNvSpPr/>
      </dsp:nvSpPr>
      <dsp:spPr>
        <a:xfrm>
          <a:off x="442122" y="866454"/>
          <a:ext cx="3574142" cy="1257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Adarand Constructors, Inc. v. Pena, 515 U.S. 200</a:t>
          </a:r>
        </a:p>
      </dsp:txBody>
      <dsp:txXfrm>
        <a:off x="442122" y="866454"/>
        <a:ext cx="3574142" cy="1257208"/>
      </dsp:txXfrm>
    </dsp:sp>
    <dsp:sp modelId="{864F4475-BF54-4774-B3EB-A2E1C646AF81}">
      <dsp:nvSpPr>
        <dsp:cNvPr id="0" name=""/>
        <dsp:cNvSpPr/>
      </dsp:nvSpPr>
      <dsp:spPr>
        <a:xfrm>
          <a:off x="442122" y="424732"/>
          <a:ext cx="3574142" cy="4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1995</a:t>
          </a:r>
        </a:p>
      </dsp:txBody>
      <dsp:txXfrm>
        <a:off x="442122" y="424732"/>
        <a:ext cx="3574142" cy="441722"/>
      </dsp:txXfrm>
    </dsp:sp>
    <dsp:sp modelId="{31784CD6-C934-4AC3-A413-8670364E0151}">
      <dsp:nvSpPr>
        <dsp:cNvPr id="0" name=""/>
        <dsp:cNvSpPr/>
      </dsp:nvSpPr>
      <dsp:spPr>
        <a:xfrm>
          <a:off x="221261" y="866454"/>
          <a:ext cx="0" cy="125720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FA9CA55-EDF2-4FBA-B418-7A423B483110}">
      <dsp:nvSpPr>
        <dsp:cNvPr id="0" name=""/>
        <dsp:cNvSpPr/>
      </dsp:nvSpPr>
      <dsp:spPr>
        <a:xfrm>
          <a:off x="180692" y="2083908"/>
          <a:ext cx="79509" cy="7950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E48CB43-A657-481F-9424-A3AB0AE90612}">
      <dsp:nvSpPr>
        <dsp:cNvPr id="0" name=""/>
        <dsp:cNvSpPr/>
      </dsp:nvSpPr>
      <dsp:spPr>
        <a:xfrm rot="18900000">
          <a:off x="2210218" y="3445560"/>
          <a:ext cx="312344" cy="31234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5EF9A05-4A99-4548-9D82-87BA494C5970}">
      <dsp:nvSpPr>
        <dsp:cNvPr id="0" name=""/>
        <dsp:cNvSpPr/>
      </dsp:nvSpPr>
      <dsp:spPr>
        <a:xfrm>
          <a:off x="2244917" y="3480259"/>
          <a:ext cx="242947" cy="2429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5EF78E8-03B6-43C3-8BA3-E2B656FE6A40}">
      <dsp:nvSpPr>
        <dsp:cNvPr id="0" name=""/>
        <dsp:cNvSpPr/>
      </dsp:nvSpPr>
      <dsp:spPr>
        <a:xfrm>
          <a:off x="2587252" y="2123663"/>
          <a:ext cx="3574142" cy="1257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DynaLantic Corp. v. U.S. Dep’t of Def., 885 F. Supp. 2d 237 (D.D.C. 2012)</a:t>
          </a:r>
        </a:p>
      </dsp:txBody>
      <dsp:txXfrm>
        <a:off x="2587252" y="2123663"/>
        <a:ext cx="3574142" cy="1257208"/>
      </dsp:txXfrm>
    </dsp:sp>
    <dsp:sp modelId="{205D40F9-64A5-4214-B083-9B2F69FC7D62}">
      <dsp:nvSpPr>
        <dsp:cNvPr id="0" name=""/>
        <dsp:cNvSpPr/>
      </dsp:nvSpPr>
      <dsp:spPr>
        <a:xfrm>
          <a:off x="2587252" y="3380872"/>
          <a:ext cx="3574142" cy="4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2012</a:t>
          </a:r>
        </a:p>
      </dsp:txBody>
      <dsp:txXfrm>
        <a:off x="2587252" y="3380872"/>
        <a:ext cx="3574142" cy="441722"/>
      </dsp:txXfrm>
    </dsp:sp>
    <dsp:sp modelId="{705B41BA-9374-461A-A494-F235DE10A3EE}">
      <dsp:nvSpPr>
        <dsp:cNvPr id="0" name=""/>
        <dsp:cNvSpPr/>
      </dsp:nvSpPr>
      <dsp:spPr>
        <a:xfrm>
          <a:off x="2366391" y="2123663"/>
          <a:ext cx="0" cy="125720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4564DA4-1325-4CC6-A69D-656DD6356817}">
      <dsp:nvSpPr>
        <dsp:cNvPr id="0" name=""/>
        <dsp:cNvSpPr/>
      </dsp:nvSpPr>
      <dsp:spPr>
        <a:xfrm>
          <a:off x="2325821" y="2083908"/>
          <a:ext cx="79509" cy="7950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4FD3B3C-4EF3-4F2B-9414-5209D1CC33F9}">
      <dsp:nvSpPr>
        <dsp:cNvPr id="0" name=""/>
        <dsp:cNvSpPr/>
      </dsp:nvSpPr>
      <dsp:spPr>
        <a:xfrm rot="8100000">
          <a:off x="4355348" y="489421"/>
          <a:ext cx="312344" cy="31234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9558E1D-B960-43A4-8BAD-402CC76A126D}">
      <dsp:nvSpPr>
        <dsp:cNvPr id="0" name=""/>
        <dsp:cNvSpPr/>
      </dsp:nvSpPr>
      <dsp:spPr>
        <a:xfrm>
          <a:off x="4390047" y="524120"/>
          <a:ext cx="242947" cy="2429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A850279-7867-4355-A89E-2908A8BB1327}">
      <dsp:nvSpPr>
        <dsp:cNvPr id="0" name=""/>
        <dsp:cNvSpPr/>
      </dsp:nvSpPr>
      <dsp:spPr>
        <a:xfrm>
          <a:off x="4732382" y="866454"/>
          <a:ext cx="3574142" cy="1257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Rothe Dev., Inc. v. U.S. Dep’t of Def., 836 F.3d 57 (D.C. Cir.</a:t>
          </a:r>
        </a:p>
      </dsp:txBody>
      <dsp:txXfrm>
        <a:off x="4732382" y="866454"/>
        <a:ext cx="3574142" cy="1257208"/>
      </dsp:txXfrm>
    </dsp:sp>
    <dsp:sp modelId="{889F4159-201F-480C-A964-327678130A62}">
      <dsp:nvSpPr>
        <dsp:cNvPr id="0" name=""/>
        <dsp:cNvSpPr/>
      </dsp:nvSpPr>
      <dsp:spPr>
        <a:xfrm>
          <a:off x="4732382" y="424732"/>
          <a:ext cx="3574142" cy="4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2016</a:t>
          </a:r>
        </a:p>
      </dsp:txBody>
      <dsp:txXfrm>
        <a:off x="4732382" y="424732"/>
        <a:ext cx="3574142" cy="441722"/>
      </dsp:txXfrm>
    </dsp:sp>
    <dsp:sp modelId="{574A4447-D721-48A6-BF96-17FC6CD1C560}">
      <dsp:nvSpPr>
        <dsp:cNvPr id="0" name=""/>
        <dsp:cNvSpPr/>
      </dsp:nvSpPr>
      <dsp:spPr>
        <a:xfrm>
          <a:off x="4511521" y="866454"/>
          <a:ext cx="0" cy="125720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84069B3-A9E5-469F-A90D-E8049ED962F1}">
      <dsp:nvSpPr>
        <dsp:cNvPr id="0" name=""/>
        <dsp:cNvSpPr/>
      </dsp:nvSpPr>
      <dsp:spPr>
        <a:xfrm>
          <a:off x="4470951" y="2083908"/>
          <a:ext cx="79509" cy="7950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AD75337-DB4B-4143-9FF5-9025ADC89D03}">
      <dsp:nvSpPr>
        <dsp:cNvPr id="0" name=""/>
        <dsp:cNvSpPr/>
      </dsp:nvSpPr>
      <dsp:spPr>
        <a:xfrm rot="18900000">
          <a:off x="6500478" y="3445560"/>
          <a:ext cx="312344" cy="31234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8B88160-068F-4895-9327-457D08AFBC2D}">
      <dsp:nvSpPr>
        <dsp:cNvPr id="0" name=""/>
        <dsp:cNvSpPr/>
      </dsp:nvSpPr>
      <dsp:spPr>
        <a:xfrm>
          <a:off x="6535177" y="3480259"/>
          <a:ext cx="242947" cy="2429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F4BAF6B-91E2-4E19-94BF-E564346EE7B0}">
      <dsp:nvSpPr>
        <dsp:cNvPr id="0" name=""/>
        <dsp:cNvSpPr/>
      </dsp:nvSpPr>
      <dsp:spPr>
        <a:xfrm>
          <a:off x="6877511" y="2123663"/>
          <a:ext cx="3574142" cy="1257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And now, Ultima Servs. Corp. v. U.S. Dep’t of Agri., Case No. 2:20-CV-00041</a:t>
          </a:r>
        </a:p>
        <a:p>
          <a:pPr marL="114300" lvl="1" indent="-114300" algn="l" defTabSz="533400">
            <a:lnSpc>
              <a:spcPct val="90000"/>
            </a:lnSpc>
            <a:spcBef>
              <a:spcPct val="0"/>
            </a:spcBef>
            <a:spcAft>
              <a:spcPct val="15000"/>
            </a:spcAft>
            <a:buChar char="•"/>
          </a:pPr>
          <a:r>
            <a:rPr lang="en-US" sz="1200" kern="1200"/>
            <a:t>In Ultima, the Plaintiff is challenging the 8(a) Program as discriminating on the basis of race in awrding contracts</a:t>
          </a:r>
        </a:p>
      </dsp:txBody>
      <dsp:txXfrm>
        <a:off x="6877511" y="2123663"/>
        <a:ext cx="3574142" cy="1257208"/>
      </dsp:txXfrm>
    </dsp:sp>
    <dsp:sp modelId="{367C46D2-D2DE-4BDA-A18D-49FBE0C4FAAB}">
      <dsp:nvSpPr>
        <dsp:cNvPr id="0" name=""/>
        <dsp:cNvSpPr/>
      </dsp:nvSpPr>
      <dsp:spPr>
        <a:xfrm>
          <a:off x="6877511" y="3380872"/>
          <a:ext cx="3574142" cy="4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now</a:t>
          </a:r>
        </a:p>
      </dsp:txBody>
      <dsp:txXfrm>
        <a:off x="6877511" y="3380872"/>
        <a:ext cx="3574142" cy="441722"/>
      </dsp:txXfrm>
    </dsp:sp>
    <dsp:sp modelId="{9BB596BF-F3A7-40DC-A3EF-C9C0D69D9993}">
      <dsp:nvSpPr>
        <dsp:cNvPr id="0" name=""/>
        <dsp:cNvSpPr/>
      </dsp:nvSpPr>
      <dsp:spPr>
        <a:xfrm>
          <a:off x="6656650" y="2123663"/>
          <a:ext cx="0" cy="125720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C37CE2-CFB9-4D37-8F49-B61DA471CBED}">
      <dsp:nvSpPr>
        <dsp:cNvPr id="0" name=""/>
        <dsp:cNvSpPr/>
      </dsp:nvSpPr>
      <dsp:spPr>
        <a:xfrm>
          <a:off x="6616081" y="2083908"/>
          <a:ext cx="79509" cy="7950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887F54B6-17C3-4FF8-9994-11AC0A7D4BA0}" type="datetimeFigureOut">
              <a:rPr lang="en-US" smtClean="0"/>
              <a:t>2/5/2024</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46278F17-9ED2-4DD7-9DD0-1E9E190A0917}" type="slidenum">
              <a:rPr lang="en-US" smtClean="0"/>
              <a:t>‹#›</a:t>
            </a:fld>
            <a:endParaRPr lang="en-US"/>
          </a:p>
        </p:txBody>
      </p:sp>
    </p:spTree>
    <p:extLst>
      <p:ext uri="{BB962C8B-B14F-4D97-AF65-F5344CB8AC3E}">
        <p14:creationId xmlns:p14="http://schemas.microsoft.com/office/powerpoint/2010/main" val="182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dwt.com/blogs/government-contracts-insider/2024/01/contractors-face-civil-criminal-fraud-penalties#_ftn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justice.gov/usao-edwa/pr/government-contractor-agrees-pay-record-485-million-resolve-claims-related-fraudulent"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justice.gov/opa/pr/medical-services-contractor-pays-930000-settle-false-claims-act-allegations-relating-medica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justice.gov/media/1313011/dl?inlin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1.next.westlaw.com/Document/Id62b743f759211ed9ba4b0a7294f6561/View/FullText.html?navigationPath=Search%2Fv1%2Fresults%2Fnavigation%2Fi0ad62af0000001864ad57e69c81745b3%3Fppcid%3Db0d4ecb630614d09951958475201d5f3%26Nav%3DADMINDECISION%26fragmentIdentifier%3DId62b743f759211ed9ba4b0a7294f6561%26parentRank%3D0%26startIndex%3D1%26contextData%3D%2528sc.Search%2529%26transitionType%3DSearchItem&amp;listSource=Search&amp;listPageSource=a9416f96fe9ffa2b3697b7407fe56f4a&amp;list=ADMINDECISION&amp;rank=1&amp;sessionScopeId=5e72bb5908d1a610de8c4c5a08f6cbf5c74705cbf8ebd700d66ee84aa7b12299&amp;ppcid=b0d4ecb630614d09951958475201d5f3&amp;originationContext=Search%20Result&amp;transitionType=SearchItem&amp;contextData=%28sc.Search%29#co_footnote_FN_F2" TargetMode="External"/><Relationship Id="rId2" Type="http://schemas.openxmlformats.org/officeDocument/2006/relationships/slide" Target="../slides/slide143.xml"/><Relationship Id="rId1" Type="http://schemas.openxmlformats.org/officeDocument/2006/relationships/notesMaster" Target="../notesMasters/notesMaster1.xml"/><Relationship Id="rId5" Type="http://schemas.openxmlformats.org/officeDocument/2006/relationships/hyperlink" Target="https://1.next.westlaw.com/Link/Document/FullText?findType=L&amp;pubNum=1000547&amp;cite=13CFRS121.404&amp;originatingDoc=Id62b743f759211ed9ba4b0a7294f6561&amp;refType=RB&amp;originationContext=document&amp;transitionType=DocumentItem&amp;ppcid=6ef328fedb53437099bcba51ff6c94e2&amp;contextData=(sc.Search)#co_pp_16f4000091d86" TargetMode="External"/><Relationship Id="rId4" Type="http://schemas.openxmlformats.org/officeDocument/2006/relationships/hyperlink" Target="https://1.next.westlaw.com/Link/Document/FullText?findType=L&amp;pubNum=1000547&amp;cite=13CFRS121.404&amp;originatingDoc=Id62b743f759211ed9ba4b0a7294f6561&amp;refType=RB&amp;originationContext=document&amp;transitionType=DocumentItem&amp;ppcid=6ef328fedb53437099bcba51ff6c94e2&amp;contextData=(sc.Search)#co_pp_28cb000043e97"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1.next.westlaw.com/Link/Document/FullText?findType=L&amp;pubNum=1000547&amp;cite=13CFRS121.404&amp;originatingDoc=Id62b743f759211ed9ba4b0a7294f6561&amp;refType=RB&amp;originationContext=document&amp;transitionType=DocumentItem&amp;ppcid=6ef328fedb53437099bcba51ff6c94e2&amp;contextData=(sc.Search)#co_pp_16f4000091d86" TargetMode="External"/><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78F17-9ED2-4DD7-9DD0-1E9E190A0917}" type="slidenum">
              <a:rPr lang="en-US" smtClean="0"/>
              <a:t>1</a:t>
            </a:fld>
            <a:endParaRPr lang="en-US" dirty="0"/>
          </a:p>
        </p:txBody>
      </p:sp>
    </p:spTree>
    <p:extLst>
      <p:ext uri="{BB962C8B-B14F-4D97-AF65-F5344CB8AC3E}">
        <p14:creationId xmlns:p14="http://schemas.microsoft.com/office/powerpoint/2010/main" val="2760757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https://www.federalregister.gov/documents/2022/09/09/2022-18068/ownership-and-control-and-contractual-assistance-requirements-for-the-8a-business-development</a:t>
            </a:r>
          </a:p>
          <a:p>
            <a:r>
              <a:rPr lang="en-US" dirty="0"/>
              <a:t>87 FR 55642 </a:t>
            </a:r>
          </a:p>
        </p:txBody>
      </p:sp>
      <p:sp>
        <p:nvSpPr>
          <p:cNvPr id="4" name="Slide Number Placeholder 3"/>
          <p:cNvSpPr>
            <a:spLocks noGrp="1"/>
          </p:cNvSpPr>
          <p:nvPr>
            <p:ph type="sldNum" sz="quarter" idx="10"/>
          </p:nvPr>
        </p:nvSpPr>
        <p:spPr/>
        <p:txBody>
          <a:bodyPr/>
          <a:lstStyle/>
          <a:p>
            <a:fld id="{46278F17-9ED2-4DD7-9DD0-1E9E190A0917}" type="slidenum">
              <a:rPr lang="en-US" smtClean="0"/>
              <a:t>18</a:t>
            </a:fld>
            <a:endParaRPr lang="en-US"/>
          </a:p>
        </p:txBody>
      </p:sp>
    </p:spTree>
    <p:extLst>
      <p:ext uri="{BB962C8B-B14F-4D97-AF65-F5344CB8AC3E}">
        <p14:creationId xmlns:p14="http://schemas.microsoft.com/office/powerpoint/2010/main" val="905060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24</a:t>
            </a:fld>
            <a:endParaRPr lang="en-US"/>
          </a:p>
        </p:txBody>
      </p:sp>
    </p:spTree>
    <p:extLst>
      <p:ext uri="{BB962C8B-B14F-4D97-AF65-F5344CB8AC3E}">
        <p14:creationId xmlns:p14="http://schemas.microsoft.com/office/powerpoint/2010/main" val="1527013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2023 DOJ Policy Updates &amp; Enforcement Trends</a:t>
            </a:r>
          </a:p>
          <a:p>
            <a:pPr lvl="1"/>
            <a:r>
              <a:rPr lang="en-US"/>
              <a:t>FY 2022 statistics on FCA settlements &amp; judgments (a record year)</a:t>
            </a:r>
          </a:p>
          <a:p>
            <a:pPr lvl="1"/>
            <a:r>
              <a:rPr lang="en-US" i="1"/>
              <a:t>United States ex rel. Bid Solve v. CWS Marketing Group</a:t>
            </a:r>
            <a:r>
              <a:rPr lang="en-US"/>
              <a:t>, 19-1861 (D.D.C. May 18, 2023) (*discussed in more detail)</a:t>
            </a:r>
            <a:endParaRPr lang="en-US" i="1"/>
          </a:p>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25</a:t>
            </a:fld>
            <a:endParaRPr lang="en-US"/>
          </a:p>
        </p:txBody>
      </p:sp>
    </p:spTree>
    <p:extLst>
      <p:ext uri="{BB962C8B-B14F-4D97-AF65-F5344CB8AC3E}">
        <p14:creationId xmlns:p14="http://schemas.microsoft.com/office/powerpoint/2010/main" val="229912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Government criminal, civil, and administrative actions/remedies to detect, deter, and combat procurement fraud</a:t>
            </a:r>
          </a:p>
          <a:p>
            <a:endParaRPr lang="en-US" sz="1200"/>
          </a:p>
          <a:p>
            <a:r>
              <a:rPr lang="en-US" b="0" i="0">
                <a:solidFill>
                  <a:srgbClr val="000000"/>
                </a:solidFill>
                <a:effectLst/>
                <a:latin typeface="Graphik"/>
              </a:rPr>
              <a:t>It should go without saying that contractors should do their best to avoid lying to the government in the bidding and performance of federal contracts. The government has a host of remedies available to ensure contractors who are caught misrepresenting information face serious and severe penalties. The False Claims Act, 31 U.S.C. §§ 3729 – 3733, alone allows the government to triple its monetary damages, as well as assess fines that range from $13,508 to $27,018.</a:t>
            </a:r>
            <a:r>
              <a:rPr lang="en-US" b="0" i="0" u="none" strike="noStrike">
                <a:solidFill>
                  <a:srgbClr val="E06565"/>
                </a:solidFill>
                <a:effectLst/>
                <a:latin typeface="Graphik"/>
                <a:hlinkClick r:id="rId3"/>
              </a:rPr>
              <a:t>[1]</a:t>
            </a:r>
            <a:r>
              <a:rPr lang="en-US" b="0" i="0">
                <a:solidFill>
                  <a:srgbClr val="000000"/>
                </a:solidFill>
                <a:effectLst/>
                <a:latin typeface="Graphik"/>
              </a:rPr>
              <a:t> Moreover, company executives who knowingly violate the act may face criminal charges.</a:t>
            </a:r>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26</a:t>
            </a:fld>
            <a:endParaRPr lang="en-US"/>
          </a:p>
        </p:txBody>
      </p:sp>
    </p:spTree>
    <p:extLst>
      <p:ext uri="{BB962C8B-B14F-4D97-AF65-F5344CB8AC3E}">
        <p14:creationId xmlns:p14="http://schemas.microsoft.com/office/powerpoint/2010/main" val="2577481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March 2, 2023, Biden announced his $1.6 Billion Anti-Fraud Proposal to combat waste, fraud and abuse in pandemic relief programs.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We know from previous president’s budgets, that he won’t get as much as he asked. However, there will be something, because this is a bipartisan priority. We will keep an eye out for the 2024 numbers in March. </a:t>
            </a:r>
          </a:p>
          <a:p>
            <a:endParaRPr lang="en-US"/>
          </a:p>
          <a:p>
            <a:r>
              <a:rPr lang="en-US"/>
              <a:t>Mar. 2, 2023: White House announced plan to request $1.6B from Congress to combat “historic” and “systemic” ongoing fraud related to COVID relief programs. </a:t>
            </a:r>
          </a:p>
          <a:p>
            <a:r>
              <a:rPr lang="en-US"/>
              <a:t>Anti-Fraud Proposal includes:</a:t>
            </a:r>
          </a:p>
          <a:p>
            <a:pPr lvl="1"/>
            <a:r>
              <a:rPr lang="en-US"/>
              <a:t>$600M to investigate and prosecute systemic pandemic fraud</a:t>
            </a:r>
          </a:p>
          <a:p>
            <a:pPr lvl="1"/>
            <a:r>
              <a:rPr lang="en-US"/>
              <a:t>$300M for 10 additional DOJ “strike forces” to target most egregious criminal fraud (30-45 additional prosecutors)</a:t>
            </a:r>
          </a:p>
          <a:p>
            <a:pPr lvl="1"/>
            <a:r>
              <a:rPr lang="en-US"/>
              <a:t>$300M for Pandemic Response Accountability Committee (PRAC) and Pandemic IGs</a:t>
            </a:r>
          </a:p>
          <a:p>
            <a:pPr lvl="2"/>
            <a:r>
              <a:rPr lang="en-US"/>
              <a:t>including $100M for each the SBA &amp; DOL IG investigative staff to hire long-term investigative staff to pursue pandemic fraud and support DOJ’s COVID-19 strike force teams</a:t>
            </a:r>
          </a:p>
          <a:p>
            <a:pPr lvl="1"/>
            <a:r>
              <a:rPr lang="en-US"/>
              <a:t>Increase Statute of Limitations (SOL) to 10 years for serious, systemic pandemic fraud, including Pandemic Unemployment Insurance</a:t>
            </a:r>
          </a:p>
          <a:p>
            <a:endParaRPr lang="en-US"/>
          </a:p>
          <a:p>
            <a:r>
              <a:rPr lang="en-US"/>
              <a:t>Congressional Oversight: </a:t>
            </a:r>
          </a:p>
          <a:p>
            <a:endParaRPr lang="en-US"/>
          </a:p>
          <a:p>
            <a:r>
              <a:rPr lang="en-US" b="1"/>
              <a:t>Impact: resources to fully investigate any loan deemed potentially fraudulent, cast a wide net to undoubtedly include relatively innocent mistakes, post-forgiveness investigations and clawbacks. </a:t>
            </a:r>
          </a:p>
          <a:p>
            <a:endParaRPr lang="en-US"/>
          </a:p>
          <a:p>
            <a:endParaRPr lang="en-US"/>
          </a:p>
          <a:p>
            <a:r>
              <a:rPr lang="en-US" sz="1300" b="1" u="sng"/>
              <a:t>SBA FY24 Management &amp; Performance Challenges Include</a:t>
            </a:r>
            <a:r>
              <a:rPr lang="en-US" sz="1300"/>
              <a:t>: </a:t>
            </a:r>
          </a:p>
          <a:p>
            <a:pPr lvl="1"/>
            <a:r>
              <a:rPr lang="en-US" sz="1300">
                <a:solidFill>
                  <a:srgbClr val="0E2C4F"/>
                </a:solidFill>
              </a:rPr>
              <a:t>SBA’s Economic relief programs are susceptible to significant fraud risks and vulnerabilities.</a:t>
            </a:r>
          </a:p>
          <a:p>
            <a:pPr lvl="1"/>
            <a:r>
              <a:rPr lang="en-US" sz="1300">
                <a:solidFill>
                  <a:srgbClr val="0E2C4F"/>
                </a:solidFill>
              </a:rPr>
              <a:t>Eligibility concerns in small business contracting programs undermine the reliability of contracting goal achievements.</a:t>
            </a:r>
          </a:p>
          <a:p>
            <a:pPr lvl="1"/>
            <a:r>
              <a:rPr lang="en-US" sz="1300">
                <a:solidFill>
                  <a:srgbClr val="0E2C4F"/>
                </a:solidFill>
              </a:rPr>
              <a:t>Management and monitoring of the 8(a) Business Development Program needs improvement.</a:t>
            </a:r>
          </a:p>
          <a:p>
            <a:pPr lvl="1"/>
            <a:r>
              <a:rPr lang="en-US" sz="1300">
                <a:solidFill>
                  <a:srgbClr val="0E2C4F"/>
                </a:solidFill>
              </a:rPr>
              <a:t>SBA needs robust grants management oversight.</a:t>
            </a:r>
          </a:p>
          <a:p>
            <a:r>
              <a:rPr lang="en-US" sz="1300" b="1" u="sng"/>
              <a:t>27,923 Hotline Complaints (Current Period) </a:t>
            </a:r>
          </a:p>
          <a:p>
            <a:pPr lvl="1"/>
            <a:r>
              <a:rPr lang="en-US" sz="1300">
                <a:solidFill>
                  <a:srgbClr val="0E2C4F"/>
                </a:solidFill>
              </a:rPr>
              <a:t>PPP-22,498; EIDL-2,439; OTHER-2,986</a:t>
            </a:r>
          </a:p>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27</a:t>
            </a:fld>
            <a:endParaRPr lang="en-US"/>
          </a:p>
        </p:txBody>
      </p:sp>
    </p:spTree>
    <p:extLst>
      <p:ext uri="{BB962C8B-B14F-4D97-AF65-F5344CB8AC3E}">
        <p14:creationId xmlns:p14="http://schemas.microsoft.com/office/powerpoint/2010/main" val="3933930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28</a:t>
            </a:fld>
            <a:endParaRPr lang="en-US"/>
          </a:p>
        </p:txBody>
      </p:sp>
    </p:spTree>
    <p:extLst>
      <p:ext uri="{BB962C8B-B14F-4D97-AF65-F5344CB8AC3E}">
        <p14:creationId xmlns:p14="http://schemas.microsoft.com/office/powerpoint/2010/main" val="3016823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a:solidFill>
                  <a:srgbClr val="000000"/>
                </a:solidFill>
                <a:latin typeface="Segoe UI" panose="020B0502040204020203" pitchFamily="34" charset="0"/>
              </a:rPr>
              <a:t>Increased focus on and clarity about cooperation credit</a:t>
            </a:r>
          </a:p>
          <a:p>
            <a:pPr marL="285750" indent="-285750">
              <a:buFont typeface="Arial" panose="020B0604020202020204" pitchFamily="34" charset="0"/>
              <a:buChar char="•"/>
            </a:pPr>
            <a:r>
              <a:rPr lang="en-US" sz="1800" b="0" i="0" u="none" strike="noStrike" baseline="0">
                <a:solidFill>
                  <a:srgbClr val="000000"/>
                </a:solidFill>
                <a:latin typeface="Segoe UI" panose="020B0502040204020203" pitchFamily="34" charset="0"/>
              </a:rPr>
              <a:t>Performing internal investigation</a:t>
            </a:r>
          </a:p>
          <a:p>
            <a:pPr marL="285750" indent="-285750">
              <a:buFont typeface="Arial" panose="020B0604020202020204" pitchFamily="34" charset="0"/>
              <a:buChar char="•"/>
            </a:pPr>
            <a:r>
              <a:rPr lang="en-US" sz="1800" b="0" i="0" u="none" strike="noStrike" baseline="0">
                <a:solidFill>
                  <a:srgbClr val="000000"/>
                </a:solidFill>
                <a:latin typeface="Segoe UI" panose="020B0502040204020203" pitchFamily="34" charset="0"/>
              </a:rPr>
              <a:t>Disclosing results of internal investigation</a:t>
            </a:r>
          </a:p>
          <a:p>
            <a:pPr marL="285750" indent="-285750">
              <a:buFont typeface="Arial" panose="020B0604020202020204" pitchFamily="34" charset="0"/>
              <a:buChar char="•"/>
            </a:pPr>
            <a:r>
              <a:rPr lang="en-US" sz="1800" b="0" i="0" u="none" strike="noStrike" baseline="0">
                <a:solidFill>
                  <a:srgbClr val="000000"/>
                </a:solidFill>
                <a:latin typeface="Segoe UI" panose="020B0502040204020203" pitchFamily="34" charset="0"/>
              </a:rPr>
              <a:t>Providing information about misconduct by others</a:t>
            </a:r>
          </a:p>
          <a:p>
            <a:pPr marL="285750" indent="-285750">
              <a:buFont typeface="Arial" panose="020B0604020202020204" pitchFamily="34" charset="0"/>
              <a:buChar char="•"/>
            </a:pPr>
            <a:r>
              <a:rPr lang="en-US" sz="1800" b="0" i="0" u="none" strike="noStrike" baseline="0">
                <a:solidFill>
                  <a:srgbClr val="000000"/>
                </a:solidFill>
                <a:latin typeface="Segoe UI" panose="020B0502040204020203" pitchFamily="34" charset="0"/>
              </a:rPr>
              <a:t>Admitting liability</a:t>
            </a:r>
          </a:p>
          <a:p>
            <a:pPr marL="285750" indent="-285750">
              <a:buFont typeface="Arial" panose="020B0604020202020204" pitchFamily="34" charset="0"/>
              <a:buChar char="•"/>
            </a:pPr>
            <a:r>
              <a:rPr lang="en-US" sz="1800" b="0" i="0" u="none" strike="noStrike" baseline="0">
                <a:solidFill>
                  <a:srgbClr val="000000"/>
                </a:solidFill>
                <a:latin typeface="Segoe UI" panose="020B0502040204020203" pitchFamily="34" charset="0"/>
              </a:rPr>
              <a:t>Preserving, collecting, and disclosing documents</a:t>
            </a:r>
          </a:p>
          <a:p>
            <a:pPr marL="285750" indent="-285750">
              <a:buFont typeface="Arial" panose="020B0604020202020204" pitchFamily="34" charset="0"/>
              <a:buChar char="•"/>
            </a:pPr>
            <a:r>
              <a:rPr lang="en-US" sz="1800" b="0" i="0" u="none" strike="noStrike" baseline="0">
                <a:solidFill>
                  <a:srgbClr val="000000"/>
                </a:solidFill>
                <a:latin typeface="Segoe UI" panose="020B0502040204020203" pitchFamily="34" charset="0"/>
              </a:rPr>
              <a:t>Assisting in determination and recovery of losses</a:t>
            </a:r>
          </a:p>
          <a:p>
            <a:endParaRPr lang="en-US" sz="1800" b="0" i="0" u="none" strike="noStrike" baseline="0">
              <a:solidFill>
                <a:srgbClr val="000000"/>
              </a:solidFill>
              <a:latin typeface="Segoe UI" panose="020B0502040204020203" pitchFamily="34" charset="0"/>
            </a:endParaRPr>
          </a:p>
          <a:p>
            <a:endParaRPr lang="en-US"/>
          </a:p>
          <a:p>
            <a:endParaRPr lang="en-US"/>
          </a:p>
          <a:p>
            <a:r>
              <a:rPr lang="en-US"/>
              <a:t>OLD SLIDE DECK:</a:t>
            </a:r>
          </a:p>
          <a:p>
            <a:endParaRPr lang="en-US"/>
          </a:p>
          <a:p>
            <a:r>
              <a:rPr lang="en-US" b="1"/>
              <a:t>Actions DOJ is taking to strengthen response to corporate crime</a:t>
            </a:r>
            <a:r>
              <a:rPr lang="en-US"/>
              <a:t>:</a:t>
            </a:r>
          </a:p>
          <a:p>
            <a:pPr marL="514350" indent="-514350">
              <a:buFont typeface="+mj-lt"/>
              <a:buAutoNum type="arabicPeriod"/>
            </a:pPr>
            <a:r>
              <a:rPr lang="en-US" u="sng"/>
              <a:t>New Resources</a:t>
            </a:r>
            <a:r>
              <a:rPr lang="en-US"/>
              <a:t>:  Investing new resources in the DOJ Criminal Fraud Section. Procurement Collusion Strike Force.</a:t>
            </a:r>
          </a:p>
          <a:p>
            <a:pPr marL="514350" indent="-514350">
              <a:buFont typeface="+mj-lt"/>
              <a:buAutoNum type="arabicPeriod"/>
            </a:pPr>
            <a:r>
              <a:rPr lang="en-US" u="sng"/>
              <a:t>Cooperation Credit</a:t>
            </a:r>
            <a:r>
              <a:rPr lang="en-US"/>
              <a:t>:  Companies must provide </a:t>
            </a:r>
            <a:r>
              <a:rPr lang="en-US" u="sng"/>
              <a:t>all</a:t>
            </a:r>
            <a:r>
              <a:rPr lang="en-US"/>
              <a:t> individuals responsible and/or involved in the misconduct. </a:t>
            </a:r>
          </a:p>
          <a:p>
            <a:pPr marL="514350" indent="-514350">
              <a:buFont typeface="+mj-lt"/>
              <a:buAutoNum type="arabicPeriod"/>
            </a:pPr>
            <a:r>
              <a:rPr lang="en-US" u="sng"/>
              <a:t>Prior Misconduct</a:t>
            </a:r>
            <a:r>
              <a:rPr lang="en-US"/>
              <a:t>:  Charging/resolution decisions will consider </a:t>
            </a:r>
            <a:r>
              <a:rPr lang="en-US" u="sng"/>
              <a:t>all</a:t>
            </a:r>
            <a:r>
              <a:rPr lang="en-US"/>
              <a:t> prior misconduct, not just similar. </a:t>
            </a:r>
          </a:p>
          <a:p>
            <a:pPr marL="514350" indent="-514350">
              <a:buFont typeface="+mj-lt"/>
              <a:buAutoNum type="arabicPeriod"/>
            </a:pPr>
            <a:r>
              <a:rPr lang="en-US" u="sng"/>
              <a:t>Monitorships</a:t>
            </a:r>
            <a:r>
              <a:rPr lang="en-US"/>
              <a:t>: Renewed focus; not the exception to the rule.</a:t>
            </a:r>
          </a:p>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29</a:t>
            </a:fld>
            <a:endParaRPr lang="en-US"/>
          </a:p>
        </p:txBody>
      </p:sp>
    </p:spTree>
    <p:extLst>
      <p:ext uri="{BB962C8B-B14F-4D97-AF65-F5344CB8AC3E}">
        <p14:creationId xmlns:p14="http://schemas.microsoft.com/office/powerpoint/2010/main" val="1939410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a:solidFill>
                  <a:srgbClr val="444444"/>
                </a:solidFill>
                <a:effectLst/>
                <a:latin typeface="Public Sans Web"/>
              </a:rPr>
              <a:t>2022 Recap</a:t>
            </a:r>
            <a:r>
              <a:rPr lang="en-US" b="0" i="0" u="none">
                <a:solidFill>
                  <a:srgbClr val="444444"/>
                </a:solidFill>
                <a:effectLst/>
                <a:latin typeface="Public Sans Web"/>
              </a:rPr>
              <a:t>: </a:t>
            </a:r>
            <a:r>
              <a:rPr lang="en-US"/>
              <a:t>Feb. 2023: DOJ announced that settlements &amp; judgments under the FCA exceeded $2.2B for FY2022</a:t>
            </a:r>
            <a:endParaRPr lang="en-US" b="0" i="0" u="none">
              <a:solidFill>
                <a:srgbClr val="444444"/>
              </a:solidFill>
              <a:effectLst/>
              <a:latin typeface="Public Sans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162E51"/>
                </a:solidFill>
                <a:effectLst/>
                <a:latin typeface="Public Sans Web"/>
                <a:hlinkClick r:id="rId3"/>
              </a:rPr>
              <a:t>TriMark USA, LLC</a:t>
            </a:r>
            <a:r>
              <a:rPr lang="en-US" b="0" i="0">
                <a:solidFill>
                  <a:srgbClr val="444444"/>
                </a:solidFill>
                <a:effectLst/>
                <a:latin typeface="Public Sans Web"/>
              </a:rPr>
              <a:t> paid $48.5 million to resolve allegations that its subsidiaries improperly manipulated federal small business set-aside contracts. TriMark used a subsidiary, rather than the awardee, to perform substantially all the work, while the awardee small business only served as the face of the contract, billed the government, and used its small business status to obtain the contract. The settlement amount constitutes the largest False Claims Act recovery based on allegations of small business contracting fraud.  </a:t>
            </a:r>
          </a:p>
          <a:p>
            <a:pPr algn="l"/>
            <a:endParaRPr lang="en-US" b="1" i="0" u="sng">
              <a:solidFill>
                <a:srgbClr val="444444"/>
              </a:solidFill>
              <a:effectLst/>
              <a:latin typeface="Public Sans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a:solidFill>
                  <a:srgbClr val="444444"/>
                </a:solidFill>
                <a:effectLst/>
                <a:latin typeface="Public Sans Web"/>
              </a:rPr>
              <a:t>2023 was another active year for the False Claims Act</a:t>
            </a:r>
            <a:r>
              <a:rPr lang="en-US" b="1" i="0">
                <a:solidFill>
                  <a:srgbClr val="444444"/>
                </a:solidFill>
                <a:effectLst/>
                <a:latin typeface="Public Sans Web"/>
              </a:rPr>
              <a:t>. DOJ has not yet released its official annual statistics for FY-2023. </a:t>
            </a:r>
            <a:r>
              <a:rPr lang="en-US" sz="3600"/>
              <a:t>—nearly $500K more than 2022</a:t>
            </a:r>
          </a:p>
          <a:p>
            <a:pPr algn="l"/>
            <a:endParaRPr lang="en-US" sz="1800" b="0" i="0" u="none" strike="noStrike" baseline="0">
              <a:solidFill>
                <a:srgbClr val="000000"/>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tk-kepler-std-n4"/>
              </a:rPr>
              <a:t>Recently, DOJ quietly began implementing what appears to be a new policy to memorialize in FCA settlements the basis for the settling company earning credit for various forms of cooperation.</a:t>
            </a:r>
          </a:p>
          <a:p>
            <a:endParaRPr lang="en-US" b="1" i="0">
              <a:solidFill>
                <a:srgbClr val="444444"/>
              </a:solidFill>
              <a:effectLst/>
              <a:latin typeface="Public Sans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Notable Cases &amp; Trends</a:t>
            </a:r>
            <a:r>
              <a:rPr lang="en-US" b="1"/>
              <a:t>: </a:t>
            </a:r>
            <a:endParaRPr lang="en-US" b="0" i="0">
              <a:solidFill>
                <a:srgbClr val="444444"/>
              </a:solidFill>
              <a:effectLst/>
              <a:latin typeface="Public Sans Web"/>
            </a:endParaRPr>
          </a:p>
          <a:p>
            <a:endParaRPr lang="en-US" b="0" i="0">
              <a:solidFill>
                <a:srgbClr val="444444"/>
              </a:solidFill>
              <a:effectLst/>
              <a:latin typeface="Public Sans Web"/>
            </a:endParaRPr>
          </a:p>
          <a:p>
            <a:r>
              <a:rPr lang="en-US" b="1" i="0">
                <a:solidFill>
                  <a:srgbClr val="444444"/>
                </a:solidFill>
                <a:effectLst/>
                <a:latin typeface="Public Sans Web"/>
                <a:sym typeface="Wingdings" panose="05000000000000000000" pitchFamily="2" charset="2"/>
              </a:rPr>
              <a:t>Two SCOTUS decisions </a:t>
            </a:r>
            <a:endParaRPr lang="en-US" sz="1200" b="0" i="0" u="none" strike="noStrike" baseline="0">
              <a:solidFill>
                <a:srgbClr val="000000"/>
              </a:solidFill>
              <a:latin typeface="Segoe UI" panose="020B0502040204020203" pitchFamily="34" charset="0"/>
            </a:endParaRPr>
          </a:p>
          <a:p>
            <a:pPr marL="342900" indent="-342900">
              <a:buFont typeface="+mj-lt"/>
              <a:buAutoNum type="arabicPeriod"/>
            </a:pPr>
            <a:r>
              <a:rPr lang="en-US" sz="1200" b="0" i="0" u="none" strike="noStrike" baseline="0">
                <a:solidFill>
                  <a:srgbClr val="222222"/>
                </a:solidFill>
                <a:latin typeface="Segoe UI" panose="020B0502040204020203" pitchFamily="34" charset="0"/>
              </a:rPr>
              <a:t>31 U.S.C. §3729(a)(1): plaintiff must show that defendant acted “knowingly”. </a:t>
            </a:r>
            <a:r>
              <a:rPr lang="en-US" sz="1200" b="0" i="0" u="sng" strike="noStrike" baseline="0">
                <a:solidFill>
                  <a:srgbClr val="222222"/>
                </a:solidFill>
                <a:latin typeface="Segoe UI" panose="020B0502040204020203" pitchFamily="34" charset="0"/>
              </a:rPr>
              <a:t>SCOTUS</a:t>
            </a:r>
            <a:r>
              <a:rPr lang="en-US" sz="1200" b="0" i="0" u="none" strike="noStrike" baseline="0">
                <a:solidFill>
                  <a:srgbClr val="222222"/>
                </a:solidFill>
                <a:latin typeface="Segoe UI" panose="020B0502040204020203" pitchFamily="34" charset="0"/>
              </a:rPr>
              <a:t>: scienter is determined by a defendant’s subjective beliefs regarding an ambiguous legal requirement, not by what an objectively reasonable person may have believed (</a:t>
            </a:r>
            <a:r>
              <a:rPr lang="en-US" sz="1200" b="1" i="1" u="none" strike="noStrike" baseline="0">
                <a:solidFill>
                  <a:srgbClr val="222222"/>
                </a:solidFill>
                <a:latin typeface="Segoe UI" panose="020B0502040204020203" pitchFamily="34" charset="0"/>
              </a:rPr>
              <a:t>United States ex rel. Schutte v. SuperValuInc</a:t>
            </a:r>
            <a:r>
              <a:rPr lang="en-US" sz="1200" b="0" i="1" u="none" strike="noStrike" baseline="0">
                <a:solidFill>
                  <a:srgbClr val="222222"/>
                </a:solidFill>
                <a:latin typeface="Segoe UI" panose="020B0502040204020203" pitchFamily="34" charset="0"/>
              </a:rPr>
              <a:t>.</a:t>
            </a:r>
            <a:r>
              <a:rPr lang="en-US" sz="1200" b="0" i="0" u="none" strike="noStrike" baseline="0">
                <a:solidFill>
                  <a:srgbClr val="222222"/>
                </a:solidFill>
                <a:latin typeface="Segoe UI" panose="020B0502040204020203" pitchFamily="34" charset="0"/>
              </a:rPr>
              <a:t>)</a:t>
            </a:r>
          </a:p>
          <a:p>
            <a:pPr marL="342900" indent="-342900" algn="l">
              <a:buFont typeface="+mj-lt"/>
              <a:buAutoNum type="arabicPeriod"/>
            </a:pPr>
            <a:r>
              <a:rPr lang="en-US" sz="1200" b="0" i="0" u="none" strike="noStrike" baseline="0">
                <a:solidFill>
                  <a:srgbClr val="222222"/>
                </a:solidFill>
                <a:latin typeface="Segoe UI" panose="020B0502040204020203" pitchFamily="34" charset="0"/>
              </a:rPr>
              <a:t>31 U.S.C. §3730(c)(2)(A): government can dismiss FCA action over objections of relator, if government provides notice and court provides relator opportunity for a hearing on the motion to dismiss. </a:t>
            </a:r>
            <a:r>
              <a:rPr lang="en-US" sz="1200" b="0" i="0" u="sng" strike="noStrike" baseline="0">
                <a:solidFill>
                  <a:srgbClr val="222222"/>
                </a:solidFill>
                <a:latin typeface="Segoe UI" panose="020B0502040204020203" pitchFamily="34" charset="0"/>
              </a:rPr>
              <a:t>SCOTUS</a:t>
            </a:r>
            <a:r>
              <a:rPr lang="en-US" sz="1200" b="0" i="0" u="none" strike="noStrike" baseline="0">
                <a:solidFill>
                  <a:srgbClr val="222222"/>
                </a:solidFill>
                <a:latin typeface="Segoe UI" panose="020B0502040204020203" pitchFamily="34" charset="0"/>
              </a:rPr>
              <a:t>: government may seek dismissal so long as it intervened “sometime in the litigation,” whether during the seal period or after, and standard for dismissal is similar to voluntary dismissal under FRCP 41 (</a:t>
            </a:r>
            <a:r>
              <a:rPr lang="en-US" sz="1200" b="1" i="1" u="none" strike="noStrike" baseline="0">
                <a:solidFill>
                  <a:srgbClr val="222222"/>
                </a:solidFill>
                <a:latin typeface="Segoe UI" panose="020B0502040204020203" pitchFamily="34" charset="0"/>
              </a:rPr>
              <a:t>United States ex rel. Polansky v. Executive Health Resources, Inc.</a:t>
            </a:r>
            <a:r>
              <a:rPr lang="en-US" sz="1200" b="0" i="0" u="none" strike="noStrike" baseline="0">
                <a:solidFill>
                  <a:srgbClr val="222222"/>
                </a:solidFill>
                <a:latin typeface="Segoe UI" panose="020B0502040204020203" pitchFamily="34" charset="0"/>
              </a:rPr>
              <a:t>)</a:t>
            </a:r>
            <a:endParaRPr lang="en-US" b="0" i="0">
              <a:solidFill>
                <a:srgbClr val="444444"/>
              </a:solidFill>
              <a:effectLst/>
              <a:latin typeface="Public Sans Web"/>
            </a:endParaRPr>
          </a:p>
          <a:p>
            <a:endParaRPr lang="en-US" b="0" i="0">
              <a:solidFill>
                <a:srgbClr val="444444"/>
              </a:solidFill>
              <a:effectLst/>
              <a:latin typeface="Public Sans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amount included DOJ’s first settlement under its Civil Cyber-Fraud Initiative, which DOJ announced in Oct. 2021 with the purpose of using the FCA to combat cyber threats (Comprehensive Health Services, LLC) </a:t>
            </a:r>
          </a:p>
          <a:p>
            <a:pPr marL="171450" indent="-171450">
              <a:buFont typeface="Arial" panose="020B0604020202020204" pitchFamily="34" charset="0"/>
              <a:buChar char="•"/>
            </a:pPr>
            <a:r>
              <a:rPr lang="en-US" b="0" i="0">
                <a:solidFill>
                  <a:srgbClr val="444444"/>
                </a:solidFill>
                <a:effectLst/>
                <a:latin typeface="Public Sans Web"/>
              </a:rPr>
              <a:t>This </a:t>
            </a:r>
            <a:r>
              <a:rPr lang="en-US" b="0" i="0" dirty="0">
                <a:solidFill>
                  <a:srgbClr val="444444"/>
                </a:solidFill>
                <a:effectLst/>
                <a:latin typeface="Public Sans Web"/>
              </a:rPr>
              <a:t>year marked the department’s first settlement under this initiative. </a:t>
            </a:r>
            <a:r>
              <a:rPr lang="en-US" b="1" i="0" dirty="0">
                <a:solidFill>
                  <a:srgbClr val="162E51"/>
                </a:solidFill>
                <a:effectLst/>
                <a:latin typeface="Public Sans Web"/>
                <a:hlinkClick r:id="rId4"/>
              </a:rPr>
              <a:t>Comprehensive Health Services, LLC</a:t>
            </a:r>
            <a:r>
              <a:rPr lang="en-US" b="0" i="0" dirty="0">
                <a:solidFill>
                  <a:srgbClr val="444444"/>
                </a:solidFill>
                <a:effectLst/>
                <a:latin typeface="Public Sans Web"/>
              </a:rPr>
              <a:t>, (CHS) located in Cape Canaveral, Florida, paid $930,000 to resolve allegations that it falsely represented to the State Department and the Air Force that it had complied with contract requirements relating to the provision of medical services at State Department and Air Force facilities in Iraq and Afghanistan. The allegations included that CHS submitted claims to the State Department for the cost of a secure electronic medical record system to store all patients’ medical records, including confidential identifying information of U.S. service members, diplomats, officials, and contractors working and receiving medical care in Iraq. The government alleged that CHS failed to disclose that it had not consistently stored patients’ medical records on a secure system, and instead put copies of some records on an internal, unsecured, network drive</a:t>
            </a:r>
            <a:r>
              <a:rPr lang="en-US" b="0" i="0">
                <a:solidFill>
                  <a:srgbClr val="444444"/>
                </a:solidFill>
                <a:effectLst/>
                <a:latin typeface="Public Sans Web"/>
              </a:rPr>
              <a:t>.  </a:t>
            </a:r>
            <a:endParaRPr lang="en-US" b="0" i="0" dirty="0">
              <a:solidFill>
                <a:srgbClr val="444444"/>
              </a:solidFill>
              <a:effectLst/>
              <a:latin typeface="Public Sans Web"/>
            </a:endParaRPr>
          </a:p>
        </p:txBody>
      </p:sp>
      <p:sp>
        <p:nvSpPr>
          <p:cNvPr id="4" name="Slide Number Placeholder 3"/>
          <p:cNvSpPr>
            <a:spLocks noGrp="1"/>
          </p:cNvSpPr>
          <p:nvPr>
            <p:ph type="sldNum" sz="quarter" idx="5"/>
          </p:nvPr>
        </p:nvSpPr>
        <p:spPr/>
        <p:txBody>
          <a:bodyPr/>
          <a:lstStyle/>
          <a:p>
            <a:fld id="{0B5BEEEE-A809-4323-8BFD-AF72F8FC5677}" type="slidenum">
              <a:rPr lang="en-US" smtClean="0"/>
              <a:t>31</a:t>
            </a:fld>
            <a:endParaRPr lang="en-US" dirty="0"/>
          </a:p>
        </p:txBody>
      </p:sp>
    </p:spTree>
    <p:extLst>
      <p:ext uri="{BB962C8B-B14F-4D97-AF65-F5344CB8AC3E}">
        <p14:creationId xmlns:p14="http://schemas.microsoft.com/office/powerpoint/2010/main" val="3589153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US" i="1" dirty="0"/>
              <a:t>United States ex rel. Bid Solve v. CWS Marketing Group</a:t>
            </a:r>
            <a:r>
              <a:rPr lang="en-US" dirty="0"/>
              <a:t>, No. 19-1861 (</a:t>
            </a:r>
            <a:r>
              <a:rPr lang="en-US" dirty="0" err="1"/>
              <a:t>D.D.C</a:t>
            </a:r>
            <a:r>
              <a:rPr lang="en-US" dirty="0"/>
              <a:t>. May 18, </a:t>
            </a:r>
            <a:r>
              <a:rPr lang="en-US"/>
              <a:t>2023)</a:t>
            </a:r>
          </a:p>
          <a:p>
            <a:pPr marL="174296" indent="-174296">
              <a:buFont typeface="Arial" panose="020B0604020202020204" pitchFamily="34" charset="0"/>
              <a:buChar char="•"/>
            </a:pPr>
            <a:endParaRPr lang="en-US"/>
          </a:p>
          <a:p>
            <a:pPr marL="174296" indent="-174296">
              <a:buFont typeface="Arial" panose="020B0604020202020204" pitchFamily="34" charset="0"/>
              <a:buChar char="•"/>
            </a:pPr>
            <a:r>
              <a:rPr lang="en-US"/>
              <a:t>CHECK THE STATUS – IS IT APPEALED OR REMANDED FOR TRIAL?</a:t>
            </a:r>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32</a:t>
            </a:fld>
            <a:endParaRPr lang="en-US"/>
          </a:p>
        </p:txBody>
      </p:sp>
    </p:spTree>
    <p:extLst>
      <p:ext uri="{BB962C8B-B14F-4D97-AF65-F5344CB8AC3E}">
        <p14:creationId xmlns:p14="http://schemas.microsoft.com/office/powerpoint/2010/main" val="1992256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Graphik"/>
              </a:rPr>
              <a:t>On December 7, 2023, the Department of Justice announced it reached a $1.75 million settlement with Pavion Company (Pavion) to settle civil fraud allegations that Pavion and its subsidiaries misrepresented their size status in order to receive contracts set aside for small businesses. </a:t>
            </a:r>
            <a:r>
              <a:rPr lang="en-US" b="1" i="0">
                <a:solidFill>
                  <a:srgbClr val="000000"/>
                </a:solidFill>
                <a:effectLst/>
                <a:latin typeface="Graphik"/>
              </a:rPr>
              <a:t>Pavion's predecessor company was acquired in 2016. The United States alleged the acquisition resulted in Pavion no longer qualifying as a small business. Despite this, the government argued, Pavion and two of its subsidiaries continued to falsely certify that they met the small business size requirements in order to obtain 117 small business contracts from 20 different federal agencies. In August 2023, Pavion self-disclosed the issue, maintaining the small business certifications were discovered as part of internal integration and consolidation activities. The company further provided a summary of corrective actions it had taken to avoid future misrepresentations of size. The Department of Justice highlighted that Pavion cooperated fully in the following investigation.</a:t>
            </a:r>
          </a:p>
          <a:p>
            <a:pPr algn="l"/>
            <a:r>
              <a:rPr lang="en-US" b="1" i="0">
                <a:solidFill>
                  <a:srgbClr val="000000"/>
                </a:solidFill>
                <a:effectLst/>
                <a:latin typeface="Graphik"/>
              </a:rPr>
              <a:t>Given the length of time the alleged misrepresentations occurred and the number of contracts at issue, Pavion's self-disclosure, voluntary corrective action, and cooperation during the investigation likely led to the relatively low settlement amount.</a:t>
            </a:r>
          </a:p>
          <a:p>
            <a:pPr algn="l"/>
            <a:endParaRPr lang="en-US" b="0" i="0">
              <a:solidFill>
                <a:srgbClr val="000000"/>
              </a:solidFill>
              <a:effectLst/>
              <a:latin typeface="Graphi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162E51"/>
                </a:solidFill>
                <a:effectLst/>
                <a:latin typeface="Source Serif Pro" panose="020B0604020202020204" pitchFamily="18" charset="0"/>
              </a:rPr>
              <a:t>Florida Contractors and Owner to Pay More than $7.7 Million to Resolve False Claims Act Allegations Relating to Procurement of Small Business Contracts</a:t>
            </a:r>
          </a:p>
          <a:p>
            <a:pPr algn="l"/>
            <a:endParaRPr lang="en-US" b="0" i="0">
              <a:solidFill>
                <a:srgbClr val="000000"/>
              </a:solidFill>
              <a:effectLst/>
              <a:latin typeface="Graphik"/>
            </a:endParaRPr>
          </a:p>
          <a:p>
            <a:endParaRPr lang="en-US"/>
          </a:p>
          <a:p>
            <a:r>
              <a:rPr lang="en-US"/>
              <a:t>OLD:</a:t>
            </a:r>
          </a:p>
          <a:p>
            <a:r>
              <a:rPr lang="en-US" sz="1200"/>
              <a:t>CT Aerospace Component Manufacturer/Supplier paid $5.2M to resolve FCA allegations re fraudulently obtained SB contracts, incl. WOSB (June 2022).</a:t>
            </a:r>
          </a:p>
          <a:p>
            <a:r>
              <a:rPr lang="en-US" sz="1200"/>
              <a:t>CO Construction Co. paid $2.8M to resolve FCA allegations involving improperly manipulated SDVOSB fed. subK (May 2022).</a:t>
            </a:r>
          </a:p>
          <a:p>
            <a:r>
              <a:rPr lang="en-US" sz="1200"/>
              <a:t>WA Environmental Remediation Co. paid over $3M to settle FCA allegations re submission of false and fraudulent SB HUBZone subK reports (May 2022). </a:t>
            </a:r>
            <a:endParaRPr lang="en-US"/>
          </a:p>
          <a:p>
            <a:r>
              <a:rPr lang="en-US" sz="1200"/>
              <a:t>L3 Comms, LLC, paid over $12.7M to settle allegations involving kickbacks, improperly obtaining competitive bid info., and false claims re WOSB subcontracting requirements (June 2021).</a:t>
            </a:r>
          </a:p>
          <a:p>
            <a:r>
              <a:rPr lang="en-US" sz="1200"/>
              <a:t>Former Construction Co. Owners indicted for fraudulently securing over $250M in SDVOSB contracts (Mar. 2021). </a:t>
            </a:r>
          </a:p>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33</a:t>
            </a:fld>
            <a:endParaRPr lang="en-US"/>
          </a:p>
        </p:txBody>
      </p:sp>
    </p:spTree>
    <p:extLst>
      <p:ext uri="{BB962C8B-B14F-4D97-AF65-F5344CB8AC3E}">
        <p14:creationId xmlns:p14="http://schemas.microsoft.com/office/powerpoint/2010/main" val="40015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2</a:t>
            </a:fld>
            <a:endParaRPr lang="en-US" dirty="0"/>
          </a:p>
        </p:txBody>
      </p:sp>
    </p:spTree>
    <p:extLst>
      <p:ext uri="{BB962C8B-B14F-4D97-AF65-F5344CB8AC3E}">
        <p14:creationId xmlns:p14="http://schemas.microsoft.com/office/powerpoint/2010/main" val="3089053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a:solidFill>
                  <a:srgbClr val="000000"/>
                </a:solidFill>
                <a:effectLst/>
                <a:latin typeface="Roboto" panose="02000000000000000000" pitchFamily="2" charset="0"/>
              </a:rPr>
              <a:t>DOJ Follows Through On Civil Cyber-Fraud Initiativ</a:t>
            </a:r>
          </a:p>
          <a:p>
            <a:pPr algn="l"/>
            <a:r>
              <a:rPr lang="en-US" b="0" i="1">
                <a:solidFill>
                  <a:srgbClr val="000000"/>
                </a:solidFill>
                <a:effectLst/>
                <a:latin typeface="Roboto" panose="02000000000000000000" pitchFamily="2" charset="0"/>
              </a:rPr>
              <a:t>e</a:t>
            </a:r>
            <a:endParaRPr lang="en-US" b="0" i="0">
              <a:solidFill>
                <a:srgbClr val="000000"/>
              </a:solidFill>
              <a:effectLst/>
              <a:latin typeface="Roboto" panose="02000000000000000000" pitchFamily="2" charset="0"/>
            </a:endParaRPr>
          </a:p>
          <a:p>
            <a:pPr algn="l"/>
            <a:r>
              <a:rPr lang="en-US" b="0" i="0">
                <a:solidFill>
                  <a:srgbClr val="000000"/>
                </a:solidFill>
                <a:effectLst/>
                <a:latin typeface="Roboto" panose="02000000000000000000" pitchFamily="2" charset="0"/>
              </a:rPr>
              <a:t>In 2021, DOJ announced the launch of its Civil Cyber-Fraud Initiative, 23 which was aimed at policing government contractors’ failures to adequately protect government information by meeting prescribed cybersecurity requirements. This year, the enforcement of that policy led the Government to alleged FCA violations based on implied or explicit certifications of compliance with cybersecurity regulations:</a:t>
            </a:r>
          </a:p>
          <a:p>
            <a:pPr algn="l"/>
            <a:endParaRPr lang="en-US" b="0" i="0">
              <a:solidFill>
                <a:srgbClr val="000000"/>
              </a:solidFill>
              <a:effectLst/>
              <a:latin typeface="Roboto" panose="02000000000000000000" pitchFamily="2" charset="0"/>
            </a:endParaRPr>
          </a:p>
          <a:p>
            <a:pPr algn="l"/>
            <a:r>
              <a:rPr lang="en-US" b="1" i="1">
                <a:solidFill>
                  <a:srgbClr val="000000"/>
                </a:solidFill>
                <a:effectLst/>
                <a:latin typeface="Roboto" panose="02000000000000000000" pitchFamily="2" charset="0"/>
              </a:rPr>
              <a:t>United States ex rel. Decker v. Penn. State Univ.</a:t>
            </a:r>
            <a:r>
              <a:rPr lang="en-US" b="1" i="0">
                <a:solidFill>
                  <a:srgbClr val="000000"/>
                </a:solidFill>
                <a:effectLst/>
                <a:latin typeface="Roboto" panose="02000000000000000000" pitchFamily="2" charset="0"/>
              </a:rPr>
              <a:t>, Civ. A. No. 22-3895 (E.D. Pa. 2023)</a:t>
            </a:r>
            <a:r>
              <a:rPr lang="en-US" b="0" i="0">
                <a:solidFill>
                  <a:srgbClr val="000000"/>
                </a:solidFill>
                <a:effectLst/>
                <a:latin typeface="Roboto" panose="02000000000000000000" pitchFamily="2" charset="0"/>
              </a:rPr>
              <a:t>. In September, the Government declined to intervene in a </a:t>
            </a:r>
            <a:r>
              <a:rPr lang="en-US" b="0" i="1">
                <a:solidFill>
                  <a:srgbClr val="000000"/>
                </a:solidFill>
                <a:effectLst/>
                <a:latin typeface="Roboto" panose="02000000000000000000" pitchFamily="2" charset="0"/>
              </a:rPr>
              <a:t>qui tam</a:t>
            </a:r>
            <a:r>
              <a:rPr lang="en-US" b="0" i="0">
                <a:solidFill>
                  <a:srgbClr val="000000"/>
                </a:solidFill>
                <a:effectLst/>
                <a:latin typeface="Roboto" panose="02000000000000000000" pitchFamily="2" charset="0"/>
              </a:rPr>
              <a:t> action against Pennsylvania State University alleging that Penn State falsely certified compliance with Defense Federal Acquisition Regulation Supplement 252.204-7012, which specifies controls required to safeguard defense-related information, during the length of its contract with the Defense Department. However, the parties subsequently sought a 180 day stay of proceedings due to an ongoing government investigation, which was granted. 25 The application for the stay hinted that the Government may yet intervene in the action and file a superseding complaint. </a:t>
            </a:r>
          </a:p>
          <a:p>
            <a:pPr algn="l"/>
            <a:endParaRPr lang="en-US" b="0" i="0">
              <a:solidFill>
                <a:srgbClr val="000000"/>
              </a:solidFill>
              <a:effectLst/>
              <a:latin typeface="Roboto" panose="02000000000000000000" pitchFamily="2" charset="0"/>
            </a:endParaRPr>
          </a:p>
          <a:p>
            <a:pPr algn="l"/>
            <a:r>
              <a:rPr lang="en-US" b="0" i="0">
                <a:solidFill>
                  <a:srgbClr val="000000"/>
                </a:solidFill>
                <a:effectLst/>
                <a:latin typeface="Roboto" panose="02000000000000000000" pitchFamily="2" charset="0"/>
              </a:rPr>
              <a:t>DOJ also announced in September a $4 million settlement with </a:t>
            </a:r>
            <a:r>
              <a:rPr lang="en-US" b="1" i="0">
                <a:solidFill>
                  <a:srgbClr val="000000"/>
                </a:solidFill>
                <a:effectLst/>
                <a:latin typeface="Roboto" panose="02000000000000000000" pitchFamily="2" charset="0"/>
              </a:rPr>
              <a:t>Verizon Business Network Services LLC </a:t>
            </a:r>
            <a:r>
              <a:rPr lang="en-US" b="0" i="0">
                <a:solidFill>
                  <a:srgbClr val="000000"/>
                </a:solidFill>
                <a:effectLst/>
                <a:latin typeface="Roboto" panose="02000000000000000000" pitchFamily="2" charset="0"/>
              </a:rPr>
              <a:t>arising out of Verizon’s provision of internet services to federal agencies that was required to meet specific security standards. The Government’s press release, which specifically noted Verizon’s cooperation with the investigation, alleged that Verizon failed to implement “three required cybersecurity controls” in its provision of internet service, which were not individually specified. 27</a:t>
            </a:r>
          </a:p>
          <a:p>
            <a:pPr algn="l"/>
            <a:r>
              <a:rPr lang="en-US" b="0" i="0">
                <a:solidFill>
                  <a:srgbClr val="000000"/>
                </a:solidFill>
                <a:effectLst/>
                <a:latin typeface="Roboto" panose="02000000000000000000" pitchFamily="2" charset="0"/>
              </a:rPr>
              <a:t>Entities doing business with the Government should ensure that they are aware of all applicable cybersecurity laws and regulations governing that relationship and that they are meeting all such requirements.</a:t>
            </a:r>
          </a:p>
          <a:p>
            <a:endParaRPr lang="en-US" b="0" i="0">
              <a:solidFill>
                <a:srgbClr val="000000"/>
              </a:solidFill>
              <a:effectLst/>
              <a:latin typeface="tk-kepler-std-n4"/>
            </a:endParaRPr>
          </a:p>
          <a:p>
            <a:r>
              <a:rPr lang="en-US" b="0" i="0">
                <a:solidFill>
                  <a:srgbClr val="000000"/>
                </a:solidFill>
                <a:effectLst/>
                <a:latin typeface="tk-kepler-std-n4"/>
              </a:rPr>
              <a:t>DOJ announced a settlement with a telephone and data communications company for allegedly failing to satisfy cybersecurity requirements in connection with services the company provided to federal agencies.  The settlement agreement similarly cited to Justice Manual § 4-4.112 and explained that the company had “cooperated with the Government’s investigation…in several respects, including but not limited to, identifying individuals involved in or responsible for the issues; preserving, collecting, and disclosing relevant documents and information relating to the issues; disclosing facts gathered during its independent investigation, with attribution of the facts to specific sources; providing regular updates on its independent investigation, including rolling disclosures of relevant information; and assisting in the determination and recovery of the losses caused by the issues.”  Furthermore, after “identifying the issues,” the company “promptly took steps to develop and implement significant mechanisms to remediate the issues.”  </a:t>
            </a:r>
            <a:r>
              <a:rPr lang="en-US" b="0" i="1">
                <a:solidFill>
                  <a:srgbClr val="000000"/>
                </a:solidFill>
                <a:effectLst/>
                <a:latin typeface="tk-kepler-std-n4"/>
              </a:rPr>
              <a:t>See</a:t>
            </a:r>
            <a:r>
              <a:rPr lang="en-US" b="0" i="0">
                <a:solidFill>
                  <a:srgbClr val="000000"/>
                </a:solidFill>
                <a:effectLst/>
                <a:latin typeface="tk-kepler-std-n4"/>
              </a:rPr>
              <a:t> </a:t>
            </a:r>
            <a:r>
              <a:rPr lang="en-US" b="1" i="0" u="none" strike="noStrike">
                <a:solidFill>
                  <a:srgbClr val="344659"/>
                </a:solidFill>
                <a:effectLst/>
                <a:latin typeface="tk-kepler-std-n4"/>
                <a:hlinkClick r:id="rId3"/>
              </a:rPr>
              <a:t>Verizon Settlement</a:t>
            </a:r>
            <a:r>
              <a:rPr lang="en-US" b="0" i="0">
                <a:solidFill>
                  <a:srgbClr val="000000"/>
                </a:solidFill>
                <a:effectLst/>
                <a:latin typeface="tk-kepler-std-n4"/>
              </a:rPr>
              <a:t>, ¶¶ C–E.</a:t>
            </a:r>
          </a:p>
          <a:p>
            <a:endParaRPr lang="en-US" b="0" i="0">
              <a:solidFill>
                <a:srgbClr val="000000"/>
              </a:solidFill>
              <a:effectLst/>
              <a:latin typeface="tk-kepler-std-n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tk-kepler-std-n4"/>
              </a:rPr>
              <a:t>Which case is this?? </a:t>
            </a:r>
            <a:r>
              <a:rPr lang="en-US" b="0" i="0" u="none" strike="noStrike" baseline="0">
                <a:latin typeface="+mn-lt"/>
              </a:rPr>
              <a:t>$31M settlement with EHR vendor re: allegation it misrepresented the capabilities of its software, causing providers to falsely attest to compliance with government requirements</a:t>
            </a:r>
          </a:p>
          <a:p>
            <a:endParaRPr lang="en-US" b="0" i="0">
              <a:solidFill>
                <a:srgbClr val="000000"/>
              </a:solidFill>
              <a:effectLst/>
              <a:latin typeface="tk-kepler-std-n4"/>
            </a:endParaRPr>
          </a:p>
        </p:txBody>
      </p:sp>
      <p:sp>
        <p:nvSpPr>
          <p:cNvPr id="4" name="Slide Number Placeholder 3"/>
          <p:cNvSpPr>
            <a:spLocks noGrp="1"/>
          </p:cNvSpPr>
          <p:nvPr>
            <p:ph type="sldNum" sz="quarter" idx="5"/>
          </p:nvPr>
        </p:nvSpPr>
        <p:spPr/>
        <p:txBody>
          <a:bodyPr/>
          <a:lstStyle/>
          <a:p>
            <a:fld id="{46278F17-9ED2-4DD7-9DD0-1E9E190A0917}" type="slidenum">
              <a:rPr lang="en-US" smtClean="0"/>
              <a:t>34</a:t>
            </a:fld>
            <a:endParaRPr lang="en-US"/>
          </a:p>
        </p:txBody>
      </p:sp>
    </p:spTree>
    <p:extLst>
      <p:ext uri="{BB962C8B-B14F-4D97-AF65-F5344CB8AC3E}">
        <p14:creationId xmlns:p14="http://schemas.microsoft.com/office/powerpoint/2010/main" val="3692758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444444"/>
                </a:solidFill>
                <a:effectLst/>
              </a:rPr>
              <a:t>DOJ’s coordinated, joint law enforcement effort to combat antitrust crimes and related fraudulent schemes that impact procurement, grant and program funding at all levels of government.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44444"/>
              </a:solidFill>
              <a:effectLst/>
              <a:latin typeface="Public Sans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44444"/>
                </a:solidFill>
                <a:effectLst/>
                <a:latin typeface="Public Sans Web"/>
              </a:rPr>
              <a:t>Since its inception in Nov 2019, the PCSF has opened more than 100 criminal investigations. In that time, the PCSF and the Antitrust Division have investigated and prosecuted over 65 companies and individuals involving over $500 million worth of government contracts. </a:t>
            </a:r>
            <a:endParaRPr lang="en-US" b="0" i="0">
              <a:solidFill>
                <a:srgbClr val="FFFFFF"/>
              </a:solidFill>
              <a:effectLst/>
              <a:latin typeface="Public Sans Web"/>
            </a:endParaRPr>
          </a:p>
          <a:p>
            <a:pPr algn="l"/>
            <a:endParaRPr lang="en-US" b="0" i="0">
              <a:solidFill>
                <a:srgbClr val="FFFFFF"/>
              </a:solidFill>
              <a:effectLst/>
              <a:latin typeface="Public Sans Web"/>
            </a:endParaRPr>
          </a:p>
          <a:p>
            <a:pPr algn="l"/>
            <a:r>
              <a:rPr lang="en-US" b="0" i="0">
                <a:solidFill>
                  <a:srgbClr val="FFFFFF"/>
                </a:solidFill>
                <a:effectLst/>
                <a:latin typeface="Public Sans Web"/>
              </a:rPr>
              <a:t>Collusion and anticompetitive conduct that subvert the competitive bidding process include:</a:t>
            </a:r>
          </a:p>
          <a:p>
            <a:pPr algn="l">
              <a:buFont typeface="Arial" panose="020B0604020202020204" pitchFamily="34" charset="0"/>
              <a:buChar char="•"/>
            </a:pPr>
            <a:r>
              <a:rPr lang="en-US" b="1" i="0">
                <a:solidFill>
                  <a:srgbClr val="FFFFFF"/>
                </a:solidFill>
                <a:effectLst/>
                <a:latin typeface="Public Sans Web"/>
              </a:rPr>
              <a:t>Bid rigging:</a:t>
            </a:r>
            <a:r>
              <a:rPr lang="en-US" b="0" i="0">
                <a:solidFill>
                  <a:srgbClr val="FFFFFF"/>
                </a:solidFill>
                <a:effectLst/>
                <a:latin typeface="Public Sans Web"/>
              </a:rPr>
              <a:t> Two or more firms agree to bid in such a way that a designated firm submits the winning bid.</a:t>
            </a:r>
          </a:p>
          <a:p>
            <a:pPr algn="l">
              <a:buFont typeface="Arial" panose="020B0604020202020204" pitchFamily="34" charset="0"/>
              <a:buChar char="•"/>
            </a:pPr>
            <a:r>
              <a:rPr lang="en-US" b="1" i="0">
                <a:solidFill>
                  <a:srgbClr val="FFFFFF"/>
                </a:solidFill>
                <a:effectLst/>
                <a:latin typeface="Public Sans Web"/>
              </a:rPr>
              <a:t>Price fixing:</a:t>
            </a:r>
            <a:r>
              <a:rPr lang="en-US" b="0" i="0">
                <a:solidFill>
                  <a:srgbClr val="FFFFFF"/>
                </a:solidFill>
                <a:effectLst/>
                <a:latin typeface="Public Sans Web"/>
              </a:rPr>
              <a:t> Two or more competing sellers agree on what prices to charge, such as by agreeing that they will increase prices a certain amount or that they won't sell below a certain price.</a:t>
            </a:r>
          </a:p>
          <a:p>
            <a:pPr algn="l">
              <a:buFont typeface="Arial" panose="020B0604020202020204" pitchFamily="34" charset="0"/>
              <a:buChar char="•"/>
            </a:pPr>
            <a:r>
              <a:rPr lang="en-US" b="1" i="0">
                <a:solidFill>
                  <a:srgbClr val="FFFFFF"/>
                </a:solidFill>
                <a:effectLst/>
                <a:latin typeface="Public Sans Web"/>
              </a:rPr>
              <a:t>Customer or market allocation:</a:t>
            </a:r>
            <a:r>
              <a:rPr lang="en-US" b="0" i="0">
                <a:solidFill>
                  <a:srgbClr val="FFFFFF"/>
                </a:solidFill>
                <a:effectLst/>
                <a:latin typeface="Public Sans Web"/>
              </a:rPr>
              <a:t> Two or more firms agree to split up customers, such as by geographic area, to reduce or eliminate competition.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44444"/>
                </a:solidFill>
                <a:effectLst/>
                <a:latin typeface="Public Sans Web"/>
              </a:rPr>
              <a:t>prepared “independent” government cost estimates and other procurement documents for the award of these contracts and made false statements, representations, and material omissions to federal government contracting officials regarding these estimates being legitimate independent cost estimates and the sham quotes being “competitive.”</a:t>
            </a:r>
            <a:endParaRPr lang="en-US"/>
          </a:p>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35</a:t>
            </a:fld>
            <a:endParaRPr lang="en-US"/>
          </a:p>
        </p:txBody>
      </p:sp>
    </p:spTree>
    <p:extLst>
      <p:ext uri="{BB962C8B-B14F-4D97-AF65-F5344CB8AC3E}">
        <p14:creationId xmlns:p14="http://schemas.microsoft.com/office/powerpoint/2010/main" val="1312352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444444"/>
                </a:solidFill>
                <a:latin typeface="Public Sans"/>
              </a:rPr>
              <a:t>Former Contractor president and co-founder was sentenced on Nov. 30 to sixmonths in prison and two years of supervised release and was ordered to pay a criminal </a:t>
            </a:r>
            <a:r>
              <a:rPr lang="en-US" sz="1800" b="0" i="0" u="none" strike="noStrike" baseline="0">
                <a:solidFill>
                  <a:srgbClr val="000000"/>
                </a:solidFill>
                <a:latin typeface="Public Sans"/>
              </a:rPr>
              <a:t>fi</a:t>
            </a:r>
            <a:r>
              <a:rPr lang="en-US" sz="1800" b="0" i="0" u="none" strike="noStrike" baseline="0">
                <a:solidFill>
                  <a:srgbClr val="444444"/>
                </a:solidFill>
                <a:latin typeface="Public Sans"/>
              </a:rPr>
              <a:t>ne of$250,000. The owner of another company, was sentenced on Oct 30 to fourmonths in prison and two years of supervised release and was ordered to pay a criminal </a:t>
            </a:r>
            <a:r>
              <a:rPr lang="en-US" sz="1800" b="0" i="0" u="none" strike="noStrike" baseline="0">
                <a:solidFill>
                  <a:srgbClr val="000000"/>
                </a:solidFill>
                <a:latin typeface="Public Sans"/>
              </a:rPr>
              <a:t>fi</a:t>
            </a:r>
            <a:r>
              <a:rPr lang="en-US" sz="1800" b="0" i="0" u="none" strike="noStrike" baseline="0">
                <a:solidFill>
                  <a:srgbClr val="444444"/>
                </a:solidFill>
                <a:latin typeface="Public Sans"/>
              </a:rPr>
              <a:t>ne of$50,000; and former Contractor vice president was sentenced on Dec. 1 to 12months of home con</a:t>
            </a:r>
            <a:r>
              <a:rPr lang="en-US" sz="1800" b="0" i="0" u="none" strike="noStrike" baseline="0">
                <a:solidFill>
                  <a:srgbClr val="000000"/>
                </a:solidFill>
                <a:latin typeface="Public Sans"/>
              </a:rPr>
              <a:t>fi</a:t>
            </a:r>
            <a:r>
              <a:rPr lang="en-US" sz="1800" b="0" i="0" u="none" strike="noStrike" baseline="0">
                <a:solidFill>
                  <a:srgbClr val="444444"/>
                </a:solidFill>
                <a:latin typeface="Public Sans"/>
              </a:rPr>
              <a:t>nement with three years of probation, and ordered to complete 100 hoursof community service.</a:t>
            </a:r>
          </a:p>
          <a:p>
            <a:r>
              <a:rPr lang="en-US" sz="1800" b="0" i="0" u="none" strike="noStrike" baseline="0">
                <a:solidFill>
                  <a:srgbClr val="444444"/>
                </a:solidFill>
                <a:latin typeface="Public Sans"/>
              </a:rPr>
              <a:t>A federal jury previously </a:t>
            </a:r>
            <a:r>
              <a:rPr lang="en-US" sz="1800" b="0" i="0" u="none" strike="noStrike" baseline="0">
                <a:solidFill>
                  <a:srgbClr val="0064A7"/>
                </a:solidFill>
                <a:latin typeface="Public Sans"/>
              </a:rPr>
              <a:t>convicted </a:t>
            </a:r>
            <a:r>
              <a:rPr lang="en-US" sz="1800" b="0" i="0" u="none" strike="noStrike" baseline="0">
                <a:solidFill>
                  <a:srgbClr val="444444"/>
                </a:solidFill>
                <a:latin typeface="Public Sans"/>
              </a:rPr>
              <a:t>the three individuals of conspiring to defraud the UnitedStates and committing major fraud. According to court documents and evidence presented attrial, the three military contractors prepared and procured sham quotes and fraudulentlyprepared procurement documents.</a:t>
            </a:r>
            <a:endParaRPr lang="en-US" sz="1800" b="0" i="0" u="none" strike="noStrike" baseline="0">
              <a:solidFill>
                <a:srgbClr val="000000"/>
              </a:solidFill>
              <a:latin typeface="Public Sans"/>
            </a:endParaRPr>
          </a:p>
          <a:p>
            <a:r>
              <a:rPr lang="en-US" sz="1800" b="0" i="0" u="none" strike="noStrike" baseline="0">
                <a:solidFill>
                  <a:srgbClr val="000000"/>
                </a:solidFill>
                <a:latin typeface="Public Sans"/>
              </a:rPr>
              <a:t> </a:t>
            </a:r>
          </a:p>
          <a:p>
            <a:r>
              <a:rPr lang="en-US" sz="1800" b="0" i="0" u="none" strike="noStrike" baseline="0">
                <a:solidFill>
                  <a:srgbClr val="444444"/>
                </a:solidFill>
                <a:latin typeface="Public Sans"/>
              </a:rPr>
              <a:t>Contractor pleaded guilty to a six-count felony information </a:t>
            </a:r>
            <a:r>
              <a:rPr lang="en-US" sz="1800" b="0" i="0" u="none" strike="noStrike" baseline="0">
                <a:solidFill>
                  <a:srgbClr val="000000"/>
                </a:solidFill>
                <a:latin typeface="Public Sans"/>
              </a:rPr>
              <a:t>fi</a:t>
            </a:r>
            <a:r>
              <a:rPr lang="en-US" sz="1800" b="0" i="0" u="none" strike="noStrike" baseline="0">
                <a:solidFill>
                  <a:srgbClr val="444444"/>
                </a:solidFill>
                <a:latin typeface="Public Sans"/>
              </a:rPr>
              <a:t>led on Jan. 29, in the U.S. DistrictCourt for the District of Alaska. According to the plea, from March 2016 to March 2021, Contractor conspired to receive kickbacks from Subcontractor, the owner of a commercial </a:t>
            </a:r>
            <a:r>
              <a:rPr lang="en-US" sz="1800" b="0" i="0" u="none" strike="noStrike" baseline="0">
                <a:solidFill>
                  <a:srgbClr val="000000"/>
                </a:solidFill>
                <a:latin typeface="Public Sans"/>
              </a:rPr>
              <a:t>fl</a:t>
            </a:r>
            <a:r>
              <a:rPr lang="en-US" sz="1800" b="0" i="0" u="none" strike="noStrike" baseline="0">
                <a:solidFill>
                  <a:srgbClr val="444444"/>
                </a:solidFill>
                <a:latin typeface="Public Sans"/>
              </a:rPr>
              <a:t>ooringservices company, related to construction contracts administered by the U.S. Army at FortWainwright. Contractor pleaded guilty to conspiring with Subcontractor to in</a:t>
            </a:r>
            <a:r>
              <a:rPr lang="en-US" sz="1800" b="0" i="0" u="none" strike="noStrike" baseline="0">
                <a:solidFill>
                  <a:srgbClr val="000000"/>
                </a:solidFill>
                <a:latin typeface="Public Sans"/>
              </a:rPr>
              <a:t>fl</a:t>
            </a:r>
            <a:r>
              <a:rPr lang="en-US" sz="1800" b="0" i="0" u="none" strike="noStrike" baseline="0">
                <a:solidFill>
                  <a:srgbClr val="444444"/>
                </a:solidFill>
                <a:latin typeface="Public Sans"/>
              </a:rPr>
              <a:t>ate the costs of </a:t>
            </a:r>
            <a:r>
              <a:rPr lang="en-US" sz="1800" b="0" i="0" u="none" strike="noStrike" baseline="0">
                <a:solidFill>
                  <a:srgbClr val="000000"/>
                </a:solidFill>
                <a:latin typeface="Public Sans"/>
              </a:rPr>
              <a:t>fl</a:t>
            </a:r>
            <a:r>
              <a:rPr lang="en-US" sz="1800" b="0" i="0" u="none" strike="noStrike" baseline="0">
                <a:solidFill>
                  <a:srgbClr val="444444"/>
                </a:solidFill>
                <a:latin typeface="Public Sans"/>
              </a:rPr>
              <a:t>ooringconstruction subcontracts and receiving half of the proceeds as kickback payments from Subcontractor. During the </a:t>
            </a:r>
            <a:r>
              <a:rPr lang="en-US" sz="1800" b="0" i="0" u="none" strike="noStrike" baseline="0">
                <a:solidFill>
                  <a:srgbClr val="000000"/>
                </a:solidFill>
                <a:latin typeface="Public Sans"/>
              </a:rPr>
              <a:t>fi</a:t>
            </a:r>
            <a:r>
              <a:rPr lang="en-US" sz="1800" b="0" i="0" u="none" strike="noStrike" baseline="0">
                <a:solidFill>
                  <a:srgbClr val="444444"/>
                </a:solidFill>
                <a:latin typeface="Public Sans"/>
              </a:rPr>
              <a:t>ve-year scheme, the Contractorreceived over $100,000 in kickbacks. As a partof his plea, he has agreed to pay restitution. According to the information, Contractor also failed toreport his income from the scheme to the IRS, in violation of federal tax laws. Subcontractor previously </a:t>
            </a:r>
            <a:r>
              <a:rPr lang="en-US" sz="1800" b="0" i="0" u="none" strike="noStrike" baseline="0">
                <a:solidFill>
                  <a:srgbClr val="0064A7"/>
                </a:solidFill>
                <a:latin typeface="Public Sans"/>
              </a:rPr>
              <a:t>pleaded guilty </a:t>
            </a:r>
            <a:r>
              <a:rPr lang="en-US" sz="1800" b="0" i="0" u="none" strike="noStrike" baseline="0">
                <a:solidFill>
                  <a:srgbClr val="444444"/>
                </a:solidFill>
                <a:latin typeface="Public Sans"/>
              </a:rPr>
              <a:t>for his role in the conspiracy.</a:t>
            </a:r>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36</a:t>
            </a:fld>
            <a:endParaRPr lang="en-US"/>
          </a:p>
        </p:txBody>
      </p:sp>
    </p:spTree>
    <p:extLst>
      <p:ext uri="{BB962C8B-B14F-4D97-AF65-F5344CB8AC3E}">
        <p14:creationId xmlns:p14="http://schemas.microsoft.com/office/powerpoint/2010/main" val="2635798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t>SBA OIG</a:t>
            </a:r>
            <a:r>
              <a:rPr lang="en-US" sz="1200"/>
              <a:t>: Pandemic-Related Fraud; eligibility concerns in small business contracting programs; record hotline complaints</a:t>
            </a:r>
          </a:p>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37</a:t>
            </a:fld>
            <a:endParaRPr lang="en-US"/>
          </a:p>
        </p:txBody>
      </p:sp>
    </p:spTree>
    <p:extLst>
      <p:ext uri="{BB962C8B-B14F-4D97-AF65-F5344CB8AC3E}">
        <p14:creationId xmlns:p14="http://schemas.microsoft.com/office/powerpoint/2010/main" val="731311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a:solidFill>
                  <a:srgbClr val="000000"/>
                </a:solidFill>
                <a:latin typeface="Cambria" panose="02040503050406030204" pitchFamily="18" charset="0"/>
              </a:rPr>
              <a:t>Military Contractors Sentenced for Bid Rigging in Texas </a:t>
            </a:r>
            <a:endParaRPr lang="en-US" sz="1800" b="0" i="0" u="none" strike="noStrike" baseline="0">
              <a:solidFill>
                <a:srgbClr val="000000"/>
              </a:solidFill>
              <a:latin typeface="Cambria" panose="02040503050406030204" pitchFamily="18" charset="0"/>
            </a:endParaRPr>
          </a:p>
          <a:p>
            <a:r>
              <a:rPr lang="en-US" sz="1800" b="0" i="0" u="none" strike="noStrike" baseline="0">
                <a:solidFill>
                  <a:srgbClr val="000000"/>
                </a:solidFill>
                <a:latin typeface="Calibri Light" panose="020F0302020204030204" pitchFamily="34" charset="0"/>
              </a:rPr>
              <a:t>Two military contractors were sentenced for their roles in a bid-rigging scheme involving the maintenance and repair of military tactical vehicles in Texas. The multi-year scheme sought to obtain more than $17 million in taxpayer dollars. One of the men was sentenced to 18 months in prison and ordered to pay a criminal fine of $50,000. Another man was sentenced to 6 months in prison and ordered to pay $300,000 for involvement in seven bids. According to the plea agreement, the co-conspirators rigged bids on certain government contracts from May 2013 to January 2018 to give the false impression of competition and secure government payments. They submitted coordinated higher-priced non-competitive bids to ensure a designated company won each contract. The co-conspirators rigged six different contracts for work performed for the Army Depot. The projects included heavy military equipment work like refurbishing armor kits for military trucks and turrets for Humvees. </a:t>
            </a:r>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39</a:t>
            </a:fld>
            <a:endParaRPr lang="en-US"/>
          </a:p>
        </p:txBody>
      </p:sp>
    </p:spTree>
    <p:extLst>
      <p:ext uri="{BB962C8B-B14F-4D97-AF65-F5344CB8AC3E}">
        <p14:creationId xmlns:p14="http://schemas.microsoft.com/office/powerpoint/2010/main" val="2697672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GAO received 2,025 protests in FY 2023 (up 22% compared to FY 2022, in which it received 1,658 protests)</a:t>
            </a:r>
          </a:p>
          <a:p>
            <a:pPr marL="177189" indent="-177189">
              <a:buFont typeface="Arial" panose="020B0604020202020204" pitchFamily="34" charset="0"/>
              <a:buChar char="•"/>
            </a:pPr>
            <a:r>
              <a:rPr lang="en-US" dirty="0"/>
              <a:t>A reversal of the downward trend, but largely due to the CIO-SP4 procurement</a:t>
            </a:r>
          </a:p>
          <a:p>
            <a:pPr marL="177189" indent="-177189">
              <a:buFont typeface="Arial" panose="020B0604020202020204" pitchFamily="34" charset="0"/>
              <a:buChar char="•"/>
            </a:pPr>
            <a:r>
              <a:rPr lang="en-US" dirty="0"/>
              <a:t>2,025 protests in 2023, compare with: </a:t>
            </a:r>
            <a:r>
              <a:rPr lang="en-US" baseline="0" dirty="0"/>
              <a:t>2,607 protests in 2018; 2,198 protests in 2019; 2,149 protests in 2020; 1,897 protests in 2021; and 1,658 protests in 2022.  </a:t>
            </a:r>
          </a:p>
          <a:p>
            <a:pPr marL="177189" indent="-177189">
              <a:buFont typeface="Arial" panose="020B0604020202020204" pitchFamily="34" charset="0"/>
              <a:buChar char="•"/>
            </a:pPr>
            <a:endParaRPr lang="en-US" dirty="0"/>
          </a:p>
          <a:p>
            <a:r>
              <a:rPr lang="en-US" baseline="0" dirty="0"/>
              <a:t>“Effectiveness rate” = protester obtaining some form of relief from the agency (e.g., voluntary corrective action or GAO sustaining the protest).  </a:t>
            </a:r>
          </a:p>
          <a:p>
            <a:pPr defTabSz="945010">
              <a:defRPr/>
            </a:pPr>
            <a:r>
              <a:rPr lang="en-US" baseline="0" dirty="0"/>
              <a:t>“Resolved on the merits” means either a sustain or deny decision. </a:t>
            </a:r>
          </a:p>
          <a:p>
            <a:pPr defTabSz="945010">
              <a:defRPr/>
            </a:pPr>
            <a:endParaRPr lang="en-US" baseline="0" dirty="0"/>
          </a:p>
          <a:p>
            <a:pPr defTabSz="945010">
              <a:defRPr/>
            </a:pPr>
            <a:r>
              <a:rPr lang="en-US" dirty="0"/>
              <a:t>The most prevalent reasons for sustaining protests in FY 2023 were:  (</a:t>
            </a:r>
            <a:r>
              <a:rPr lang="en-US" b="0" dirty="0"/>
              <a:t>1) </a:t>
            </a:r>
            <a:r>
              <a:rPr lang="en-US" b="0" dirty="0">
                <a:solidFill>
                  <a:srgbClr val="3275B5"/>
                </a:solidFill>
              </a:rPr>
              <a:t>unreasonable technical evaluation (same as 2022 and 2021)</a:t>
            </a:r>
            <a:r>
              <a:rPr lang="en-US" b="0" dirty="0"/>
              <a:t>; (2) </a:t>
            </a:r>
            <a:r>
              <a:rPr lang="en-US" b="0" dirty="0">
                <a:solidFill>
                  <a:srgbClr val="3275B5"/>
                </a:solidFill>
              </a:rPr>
              <a:t>flawed selection decision (same as 2022)</a:t>
            </a:r>
            <a:r>
              <a:rPr lang="en-US" b="0" dirty="0"/>
              <a:t>; (3) </a:t>
            </a:r>
            <a:r>
              <a:rPr lang="en-US" b="0" dirty="0">
                <a:solidFill>
                  <a:srgbClr val="3275B5"/>
                </a:solidFill>
              </a:rPr>
              <a:t>unreasonable cost or price evaluation.</a:t>
            </a:r>
          </a:p>
          <a:p>
            <a:pPr marL="177189" indent="-177189" defTabSz="945010">
              <a:buFont typeface="Arial" panose="020B0604020202020204" pitchFamily="34" charset="0"/>
              <a:buChar char="•"/>
              <a:defRPr/>
            </a:pPr>
            <a:r>
              <a:rPr lang="en-US" b="0" dirty="0">
                <a:solidFill>
                  <a:srgbClr val="3275B5"/>
                </a:solidFill>
              </a:rPr>
              <a:t>In 2022, the most </a:t>
            </a:r>
            <a:r>
              <a:rPr lang="en-US" baseline="0" dirty="0"/>
              <a:t>prevalent reasons for sustaining protests were: </a:t>
            </a:r>
            <a:r>
              <a:rPr lang="en-US" b="0" baseline="0" dirty="0">
                <a:solidFill>
                  <a:srgbClr val="3275B5"/>
                </a:solidFill>
              </a:rPr>
              <a:t>(1) unreasonable technical evaluation; (2) flawed selection decision; and (3) flawed solicitation.</a:t>
            </a:r>
          </a:p>
          <a:p>
            <a:pPr marL="177189" indent="-177189" defTabSz="945010">
              <a:buFont typeface="Arial" panose="020B0604020202020204" pitchFamily="34" charset="0"/>
              <a:buChar char="•"/>
              <a:defRPr/>
            </a:pPr>
            <a:r>
              <a:rPr lang="en-US" b="0" u="none" dirty="0"/>
              <a:t>In 2021,</a:t>
            </a:r>
            <a:r>
              <a:rPr lang="en-US" b="0" u="none" baseline="0" dirty="0"/>
              <a:t> the most prevalent reasons for sustaining protests were:</a:t>
            </a:r>
            <a:r>
              <a:rPr lang="en-US" b="0" u="none" dirty="0"/>
              <a:t> (1) </a:t>
            </a:r>
            <a:r>
              <a:rPr lang="en-US" b="0" u="none" dirty="0">
                <a:solidFill>
                  <a:srgbClr val="3275B5"/>
                </a:solidFill>
              </a:rPr>
              <a:t>unreasonable technical evaluation</a:t>
            </a:r>
            <a:r>
              <a:rPr lang="en-US" b="0" u="none" dirty="0"/>
              <a:t>; (2) </a:t>
            </a:r>
            <a:r>
              <a:rPr lang="en-US" b="0" u="none" dirty="0">
                <a:solidFill>
                  <a:srgbClr val="3275B5"/>
                </a:solidFill>
              </a:rPr>
              <a:t>flawed discussions</a:t>
            </a:r>
            <a:r>
              <a:rPr lang="en-US" b="0" u="none" dirty="0"/>
              <a:t>; (3) </a:t>
            </a:r>
            <a:r>
              <a:rPr lang="en-US" b="0" u="none" dirty="0">
                <a:solidFill>
                  <a:srgbClr val="3275B5"/>
                </a:solidFill>
              </a:rPr>
              <a:t>unreasonable cost or price evaluations</a:t>
            </a:r>
            <a:r>
              <a:rPr lang="en-US" b="0" u="none" dirty="0"/>
              <a:t>; and (4) </a:t>
            </a:r>
            <a:r>
              <a:rPr lang="en-US" b="0" u="none" dirty="0">
                <a:solidFill>
                  <a:srgbClr val="3275B5"/>
                </a:solidFill>
              </a:rPr>
              <a:t>unequal treatment.  </a:t>
            </a:r>
          </a:p>
        </p:txBody>
      </p:sp>
      <p:sp>
        <p:nvSpPr>
          <p:cNvPr id="4" name="Slide Number Placeholder 3"/>
          <p:cNvSpPr>
            <a:spLocks noGrp="1"/>
          </p:cNvSpPr>
          <p:nvPr>
            <p:ph type="sldNum" sz="quarter" idx="10"/>
          </p:nvPr>
        </p:nvSpPr>
        <p:spPr/>
        <p:txBody>
          <a:bodyPr/>
          <a:lstStyle/>
          <a:p>
            <a:fld id="{0B5BEEEE-A809-4323-8BFD-AF72F8FC5677}" type="slidenum">
              <a:rPr lang="en-US" smtClean="0"/>
              <a:t>41</a:t>
            </a:fld>
            <a:endParaRPr lang="en-US" dirty="0"/>
          </a:p>
        </p:txBody>
      </p:sp>
    </p:spTree>
    <p:extLst>
      <p:ext uri="{BB962C8B-B14F-4D97-AF65-F5344CB8AC3E}">
        <p14:creationId xmlns:p14="http://schemas.microsoft.com/office/powerpoint/2010/main" val="95866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GAO received 2,025 protests in FY 2023 (up 22% compared to FY 2022, in which it received 1,658 protests)</a:t>
            </a:r>
          </a:p>
          <a:p>
            <a:pPr marL="177189" indent="-177189">
              <a:buFont typeface="Arial" panose="020B0604020202020204" pitchFamily="34" charset="0"/>
              <a:buChar char="•"/>
            </a:pPr>
            <a:r>
              <a:rPr lang="en-US" dirty="0"/>
              <a:t>A reversal of the downward trend, but largely due to the CIO-SP4 procurement</a:t>
            </a:r>
          </a:p>
          <a:p>
            <a:pPr marL="177189" indent="-177189">
              <a:buFont typeface="Arial" panose="020B0604020202020204" pitchFamily="34" charset="0"/>
              <a:buChar char="•"/>
            </a:pPr>
            <a:r>
              <a:rPr lang="en-US" dirty="0"/>
              <a:t>2,025 protests in 2023, compare with: </a:t>
            </a:r>
            <a:r>
              <a:rPr lang="en-US" baseline="0" dirty="0"/>
              <a:t>2,607 protests in 2018; 2,198 protests in 2019; 2,149 protests in 2020; 1,897 protests in 2021; and 1,658 protests in 2022.  </a:t>
            </a:r>
          </a:p>
          <a:p>
            <a:pPr marL="177189" indent="-177189">
              <a:buFont typeface="Arial" panose="020B0604020202020204" pitchFamily="34" charset="0"/>
              <a:buChar char="•"/>
            </a:pPr>
            <a:endParaRPr lang="en-US" dirty="0"/>
          </a:p>
          <a:p>
            <a:r>
              <a:rPr lang="en-US" baseline="0" dirty="0"/>
              <a:t>“Effectiveness rate” = protester obtaining some form of relief from the agency (e.g., voluntary corrective action or GAO sustaining the protest).  </a:t>
            </a:r>
          </a:p>
          <a:p>
            <a:pPr defTabSz="945010">
              <a:defRPr/>
            </a:pPr>
            <a:r>
              <a:rPr lang="en-US" baseline="0" dirty="0"/>
              <a:t>“Resolved on the merits” means either a sustain or deny decision. </a:t>
            </a:r>
          </a:p>
          <a:p>
            <a:pPr defTabSz="945010">
              <a:defRPr/>
            </a:pPr>
            <a:endParaRPr lang="en-US" baseline="0" dirty="0"/>
          </a:p>
          <a:p>
            <a:pPr defTabSz="945010">
              <a:defRPr/>
            </a:pPr>
            <a:r>
              <a:rPr lang="en-US" dirty="0"/>
              <a:t>The most prevalent reasons for sustaining protests in FY 2023 were:  (</a:t>
            </a:r>
            <a:r>
              <a:rPr lang="en-US" b="0" dirty="0"/>
              <a:t>1) </a:t>
            </a:r>
            <a:r>
              <a:rPr lang="en-US" b="0" dirty="0">
                <a:solidFill>
                  <a:srgbClr val="3275B5"/>
                </a:solidFill>
              </a:rPr>
              <a:t>unreasonable technical evaluation (same as 2022 and 2021)</a:t>
            </a:r>
            <a:r>
              <a:rPr lang="en-US" b="0" dirty="0"/>
              <a:t>; (2) </a:t>
            </a:r>
            <a:r>
              <a:rPr lang="en-US" b="0" dirty="0">
                <a:solidFill>
                  <a:srgbClr val="3275B5"/>
                </a:solidFill>
              </a:rPr>
              <a:t>flawed selection decision (same as 2022)</a:t>
            </a:r>
            <a:r>
              <a:rPr lang="en-US" b="0" dirty="0"/>
              <a:t>; (3) </a:t>
            </a:r>
            <a:r>
              <a:rPr lang="en-US" b="0" dirty="0">
                <a:solidFill>
                  <a:srgbClr val="3275B5"/>
                </a:solidFill>
              </a:rPr>
              <a:t>unreasonable cost or price evaluation.</a:t>
            </a:r>
          </a:p>
          <a:p>
            <a:pPr marL="177189" indent="-177189" defTabSz="945010">
              <a:buFont typeface="Arial" panose="020B0604020202020204" pitchFamily="34" charset="0"/>
              <a:buChar char="•"/>
              <a:defRPr/>
            </a:pPr>
            <a:r>
              <a:rPr lang="en-US" b="0" dirty="0">
                <a:solidFill>
                  <a:srgbClr val="3275B5"/>
                </a:solidFill>
              </a:rPr>
              <a:t>In 2022, the most </a:t>
            </a:r>
            <a:r>
              <a:rPr lang="en-US" baseline="0" dirty="0"/>
              <a:t>prevalent reasons for sustaining protests were: </a:t>
            </a:r>
            <a:r>
              <a:rPr lang="en-US" b="0" baseline="0" dirty="0">
                <a:solidFill>
                  <a:srgbClr val="3275B5"/>
                </a:solidFill>
              </a:rPr>
              <a:t>(1) unreasonable technical evaluation; (2) flawed selection decision; and (3) flawed solicitation.</a:t>
            </a:r>
          </a:p>
          <a:p>
            <a:pPr marL="177189" indent="-177189" defTabSz="945010">
              <a:buFont typeface="Arial" panose="020B0604020202020204" pitchFamily="34" charset="0"/>
              <a:buChar char="•"/>
              <a:defRPr/>
            </a:pPr>
            <a:r>
              <a:rPr lang="en-US" b="0" u="none" dirty="0"/>
              <a:t>In 2021,</a:t>
            </a:r>
            <a:r>
              <a:rPr lang="en-US" b="0" u="none" baseline="0" dirty="0"/>
              <a:t> the most prevalent reasons for sustaining protests were:</a:t>
            </a:r>
            <a:r>
              <a:rPr lang="en-US" b="0" u="none" dirty="0"/>
              <a:t> (1) </a:t>
            </a:r>
            <a:r>
              <a:rPr lang="en-US" b="0" u="none" dirty="0">
                <a:solidFill>
                  <a:srgbClr val="3275B5"/>
                </a:solidFill>
              </a:rPr>
              <a:t>unreasonable technical evaluation</a:t>
            </a:r>
            <a:r>
              <a:rPr lang="en-US" b="0" u="none" dirty="0"/>
              <a:t>; (2) </a:t>
            </a:r>
            <a:r>
              <a:rPr lang="en-US" b="0" u="none" dirty="0">
                <a:solidFill>
                  <a:srgbClr val="3275B5"/>
                </a:solidFill>
              </a:rPr>
              <a:t>flawed discussions</a:t>
            </a:r>
            <a:r>
              <a:rPr lang="en-US" b="0" u="none" dirty="0"/>
              <a:t>; (3) </a:t>
            </a:r>
            <a:r>
              <a:rPr lang="en-US" b="0" u="none" dirty="0">
                <a:solidFill>
                  <a:srgbClr val="3275B5"/>
                </a:solidFill>
              </a:rPr>
              <a:t>unreasonable cost or price evaluations</a:t>
            </a:r>
            <a:r>
              <a:rPr lang="en-US" b="0" u="none" dirty="0"/>
              <a:t>; and (4) </a:t>
            </a:r>
            <a:r>
              <a:rPr lang="en-US" b="0" u="none" dirty="0">
                <a:solidFill>
                  <a:srgbClr val="3275B5"/>
                </a:solidFill>
              </a:rPr>
              <a:t>unequal treatment.  </a:t>
            </a:r>
          </a:p>
        </p:txBody>
      </p:sp>
      <p:sp>
        <p:nvSpPr>
          <p:cNvPr id="4" name="Slide Number Placeholder 3"/>
          <p:cNvSpPr>
            <a:spLocks noGrp="1"/>
          </p:cNvSpPr>
          <p:nvPr>
            <p:ph type="sldNum" sz="quarter" idx="10"/>
          </p:nvPr>
        </p:nvSpPr>
        <p:spPr/>
        <p:txBody>
          <a:bodyPr/>
          <a:lstStyle/>
          <a:p>
            <a:fld id="{0B5BEEEE-A809-4323-8BFD-AF72F8FC5677}" type="slidenum">
              <a:rPr lang="en-US" smtClean="0"/>
              <a:t>42</a:t>
            </a:fld>
            <a:endParaRPr lang="en-US" dirty="0"/>
          </a:p>
        </p:txBody>
      </p:sp>
    </p:spTree>
    <p:extLst>
      <p:ext uri="{BB962C8B-B14F-4D97-AF65-F5344CB8AC3E}">
        <p14:creationId xmlns:p14="http://schemas.microsoft.com/office/powerpoint/2010/main" val="2653916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47</a:t>
            </a:fld>
            <a:endParaRPr lang="en-US"/>
          </a:p>
        </p:txBody>
      </p:sp>
    </p:spTree>
    <p:extLst>
      <p:ext uri="{BB962C8B-B14F-4D97-AF65-F5344CB8AC3E}">
        <p14:creationId xmlns:p14="http://schemas.microsoft.com/office/powerpoint/2010/main" val="3564276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48</a:t>
            </a:fld>
            <a:endParaRPr lang="en-US"/>
          </a:p>
        </p:txBody>
      </p:sp>
    </p:spTree>
    <p:extLst>
      <p:ext uri="{BB962C8B-B14F-4D97-AF65-F5344CB8AC3E}">
        <p14:creationId xmlns:p14="http://schemas.microsoft.com/office/powerpoint/2010/main" val="4163687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55</a:t>
            </a:fld>
            <a:endParaRPr lang="en-US"/>
          </a:p>
        </p:txBody>
      </p:sp>
    </p:spTree>
    <p:extLst>
      <p:ext uri="{BB962C8B-B14F-4D97-AF65-F5344CB8AC3E}">
        <p14:creationId xmlns:p14="http://schemas.microsoft.com/office/powerpoint/2010/main" val="1081538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4</a:t>
            </a:fld>
            <a:endParaRPr lang="en-US" dirty="0"/>
          </a:p>
        </p:txBody>
      </p:sp>
    </p:spTree>
    <p:extLst>
      <p:ext uri="{BB962C8B-B14F-4D97-AF65-F5344CB8AC3E}">
        <p14:creationId xmlns:p14="http://schemas.microsoft.com/office/powerpoint/2010/main" val="253704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56</a:t>
            </a:fld>
            <a:endParaRPr lang="en-US"/>
          </a:p>
        </p:txBody>
      </p:sp>
    </p:spTree>
    <p:extLst>
      <p:ext uri="{BB962C8B-B14F-4D97-AF65-F5344CB8AC3E}">
        <p14:creationId xmlns:p14="http://schemas.microsoft.com/office/powerpoint/2010/main" val="3065095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59</a:t>
            </a:fld>
            <a:endParaRPr lang="en-US"/>
          </a:p>
        </p:txBody>
      </p:sp>
    </p:spTree>
    <p:extLst>
      <p:ext uri="{BB962C8B-B14F-4D97-AF65-F5344CB8AC3E}">
        <p14:creationId xmlns:p14="http://schemas.microsoft.com/office/powerpoint/2010/main" val="854250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64</a:t>
            </a:fld>
            <a:endParaRPr lang="en-US"/>
          </a:p>
        </p:txBody>
      </p:sp>
    </p:spTree>
    <p:extLst>
      <p:ext uri="{BB962C8B-B14F-4D97-AF65-F5344CB8AC3E}">
        <p14:creationId xmlns:p14="http://schemas.microsoft.com/office/powerpoint/2010/main" val="2127249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69</a:t>
            </a:fld>
            <a:endParaRPr lang="en-US"/>
          </a:p>
        </p:txBody>
      </p:sp>
    </p:spTree>
    <p:extLst>
      <p:ext uri="{BB962C8B-B14F-4D97-AF65-F5344CB8AC3E}">
        <p14:creationId xmlns:p14="http://schemas.microsoft.com/office/powerpoint/2010/main" val="2928205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73</a:t>
            </a:fld>
            <a:endParaRPr lang="en-US"/>
          </a:p>
        </p:txBody>
      </p:sp>
    </p:spTree>
    <p:extLst>
      <p:ext uri="{BB962C8B-B14F-4D97-AF65-F5344CB8AC3E}">
        <p14:creationId xmlns:p14="http://schemas.microsoft.com/office/powerpoint/2010/main" val="1104572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76</a:t>
            </a:fld>
            <a:endParaRPr lang="en-US"/>
          </a:p>
        </p:txBody>
      </p:sp>
    </p:spTree>
    <p:extLst>
      <p:ext uri="{BB962C8B-B14F-4D97-AF65-F5344CB8AC3E}">
        <p14:creationId xmlns:p14="http://schemas.microsoft.com/office/powerpoint/2010/main" val="2858806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87</a:t>
            </a:fld>
            <a:endParaRPr lang="en-US"/>
          </a:p>
        </p:txBody>
      </p:sp>
    </p:spTree>
    <p:extLst>
      <p:ext uri="{BB962C8B-B14F-4D97-AF65-F5344CB8AC3E}">
        <p14:creationId xmlns:p14="http://schemas.microsoft.com/office/powerpoint/2010/main" val="3094125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Gray Venture, LLC</a:t>
            </a:r>
            <a:r>
              <a:rPr lang="en-US" dirty="0"/>
              <a:t>, SBA No. VET-276 (July 21, 2022)</a:t>
            </a:r>
          </a:p>
          <a:p>
            <a:pPr lvl="1"/>
            <a:r>
              <a:rPr lang="en-US" dirty="0"/>
              <a:t>DoD issued a RFP set aside for </a:t>
            </a:r>
            <a:r>
              <a:rPr lang="en-US" dirty="0" err="1"/>
              <a:t>SDVOSBs</a:t>
            </a:r>
            <a:endParaRPr lang="en-US" dirty="0"/>
          </a:p>
          <a:p>
            <a:pPr lvl="1"/>
            <a:r>
              <a:rPr lang="en-US" dirty="0"/>
              <a:t>Gray Venture, a SDVOSB JV, was the apparently successful awardee</a:t>
            </a:r>
          </a:p>
          <a:p>
            <a:pPr lvl="1"/>
            <a:r>
              <a:rPr lang="en-US" dirty="0"/>
              <a:t>Size protest filed arguing Gray Venture was ineligible</a:t>
            </a:r>
          </a:p>
          <a:p>
            <a:pPr lvl="1"/>
            <a:r>
              <a:rPr lang="en-US" dirty="0"/>
              <a:t>Area Office found Gray Venture’s JV agreement lacked 3 of the provisions required by 13 </a:t>
            </a:r>
            <a:r>
              <a:rPr lang="en-US" dirty="0" err="1"/>
              <a:t>C.F.R</a:t>
            </a:r>
            <a:r>
              <a:rPr lang="en-US" dirty="0"/>
              <a:t>. 125.18(b)(2): </a:t>
            </a:r>
          </a:p>
          <a:p>
            <a:pPr lvl="2"/>
            <a:r>
              <a:rPr lang="en-US" dirty="0"/>
              <a:t>Purpose of the JV</a:t>
            </a:r>
          </a:p>
          <a:p>
            <a:pPr lvl="2"/>
            <a:r>
              <a:rPr lang="en-US" dirty="0" err="1"/>
              <a:t>SDVO</a:t>
            </a:r>
            <a:r>
              <a:rPr lang="en-US" dirty="0"/>
              <a:t> SBC as the managing </a:t>
            </a:r>
            <a:r>
              <a:rPr lang="en-US" dirty="0" err="1"/>
              <a:t>venturer</a:t>
            </a:r>
            <a:r>
              <a:rPr lang="en-US" dirty="0"/>
              <a:t> of the joint venture, &amp; a named employee w/ the ultimate responsibility for performance of the contract</a:t>
            </a:r>
          </a:p>
          <a:p>
            <a:pPr lvl="2"/>
            <a:r>
              <a:rPr lang="en-US" dirty="0"/>
              <a:t>Specifying the responsibilities of the parties re: negotiation, source of labor, and performance </a:t>
            </a:r>
          </a:p>
          <a:p>
            <a:pPr lvl="1"/>
            <a:r>
              <a:rPr lang="en-US" dirty="0"/>
              <a:t>Because the </a:t>
            </a:r>
            <a:r>
              <a:rPr lang="en-US" dirty="0" err="1"/>
              <a:t>JVA</a:t>
            </a:r>
            <a:r>
              <a:rPr lang="en-US" dirty="0"/>
              <a:t> failed to include all required provisions, Gray Venture was not eligible for the exemption from affiliation</a:t>
            </a:r>
          </a:p>
        </p:txBody>
      </p:sp>
      <p:sp>
        <p:nvSpPr>
          <p:cNvPr id="4" name="Slide Number Placeholder 3"/>
          <p:cNvSpPr>
            <a:spLocks noGrp="1"/>
          </p:cNvSpPr>
          <p:nvPr>
            <p:ph type="sldNum" sz="quarter" idx="10"/>
          </p:nvPr>
        </p:nvSpPr>
        <p:spPr/>
        <p:txBody>
          <a:bodyPr/>
          <a:lstStyle/>
          <a:p>
            <a:fld id="{46278F17-9ED2-4DD7-9DD0-1E9E190A0917}" type="slidenum">
              <a:rPr lang="en-US" smtClean="0"/>
              <a:t>90</a:t>
            </a:fld>
            <a:endParaRPr lang="en-US"/>
          </a:p>
        </p:txBody>
      </p:sp>
    </p:spTree>
    <p:extLst>
      <p:ext uri="{BB962C8B-B14F-4D97-AF65-F5344CB8AC3E}">
        <p14:creationId xmlns:p14="http://schemas.microsoft.com/office/powerpoint/2010/main" val="1461130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93</a:t>
            </a:fld>
            <a:endParaRPr lang="en-US"/>
          </a:p>
        </p:txBody>
      </p:sp>
    </p:spTree>
    <p:extLst>
      <p:ext uri="{BB962C8B-B14F-4D97-AF65-F5344CB8AC3E}">
        <p14:creationId xmlns:p14="http://schemas.microsoft.com/office/powerpoint/2010/main" val="2790445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94</a:t>
            </a:fld>
            <a:endParaRPr lang="en-US"/>
          </a:p>
        </p:txBody>
      </p:sp>
    </p:spTree>
    <p:extLst>
      <p:ext uri="{BB962C8B-B14F-4D97-AF65-F5344CB8AC3E}">
        <p14:creationId xmlns:p14="http://schemas.microsoft.com/office/powerpoint/2010/main" val="1791349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5</a:t>
            </a:fld>
            <a:endParaRPr lang="en-US" dirty="0"/>
          </a:p>
        </p:txBody>
      </p:sp>
    </p:spTree>
    <p:extLst>
      <p:ext uri="{BB962C8B-B14F-4D97-AF65-F5344CB8AC3E}">
        <p14:creationId xmlns:p14="http://schemas.microsoft.com/office/powerpoint/2010/main" val="39445151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Under NISP = any legal entity that will access classified information pursuant to a legitimate government requirement – such as a government contract – must undergo an Entity Eligibility Determination (EED), also sometimes called facility security clearance (FCL).  </a:t>
            </a:r>
            <a:r>
              <a:rPr lang="en-US" sz="1000" i="1" dirty="0"/>
              <a:t>See</a:t>
            </a:r>
            <a:r>
              <a:rPr lang="en-US" sz="1000" dirty="0"/>
              <a:t> 32 C.F.R. § 2004.32. </a:t>
            </a:r>
          </a:p>
          <a:p>
            <a:pPr marL="174296" indent="-174296">
              <a:buFont typeface="Arial" panose="020B0604020202020204" pitchFamily="34" charset="0"/>
              <a:buChar char="•"/>
            </a:pPr>
            <a:r>
              <a:rPr lang="en-US" sz="1000" dirty="0"/>
              <a:t>To be eligible for an EED, an entity must be legally organized and existing in the United States. </a:t>
            </a:r>
          </a:p>
          <a:p>
            <a:pPr marL="174296" indent="-174296">
              <a:buFont typeface="Arial" panose="020B0604020202020204" pitchFamily="34" charset="0"/>
              <a:buChar char="•"/>
            </a:pPr>
            <a:r>
              <a:rPr lang="en-US" sz="1000" dirty="0"/>
              <a:t>But what about joint ventures?</a:t>
            </a:r>
          </a:p>
          <a:p>
            <a:endParaRPr lang="en-US" sz="1000" dirty="0"/>
          </a:p>
          <a:p>
            <a:r>
              <a:rPr lang="en-US" sz="1000" dirty="0"/>
              <a:t>SBA mentor-protégé JVs: </a:t>
            </a:r>
          </a:p>
          <a:p>
            <a:pPr marL="174296" indent="-174296">
              <a:buFont typeface="Arial" panose="020B0604020202020204" pitchFamily="34" charset="0"/>
              <a:buChar char="•"/>
            </a:pPr>
            <a:r>
              <a:rPr lang="en-US" sz="1000" dirty="0"/>
              <a:t>Under the regs, SBA requires mentor-protégé JVs to be “unpopulated” (meaning the joint venture itself cannot be populated with individuals intended to perform government contracts).  </a:t>
            </a:r>
            <a:r>
              <a:rPr lang="en-US" sz="1000" i="1" dirty="0"/>
              <a:t>See</a:t>
            </a:r>
            <a:r>
              <a:rPr lang="en-US" sz="1000" dirty="0"/>
              <a:t> 13 C.F.R. § 121.103(h)(1).  The JV performs the work via subcontracts with its JV partners.  </a:t>
            </a:r>
          </a:p>
          <a:p>
            <a:pPr marL="174296" indent="-174296">
              <a:buFont typeface="Arial" panose="020B0604020202020204" pitchFamily="34" charset="0"/>
              <a:buChar char="•"/>
            </a:pPr>
            <a:r>
              <a:rPr lang="en-US" sz="1000" dirty="0"/>
              <a:t>SBA’s regs contemplate mentor-protégé JVs existing as separate legal entities </a:t>
            </a:r>
            <a:r>
              <a:rPr lang="en-US" sz="1000" u="sng" dirty="0"/>
              <a:t>or</a:t>
            </a:r>
            <a:r>
              <a:rPr lang="en-US" sz="1000" dirty="0"/>
              <a:t> “informally” </a:t>
            </a:r>
          </a:p>
          <a:p>
            <a:pPr marL="174296" indent="-174296">
              <a:buFont typeface="Arial" panose="020B0604020202020204" pitchFamily="34" charset="0"/>
              <a:buChar char="•"/>
            </a:pPr>
            <a:r>
              <a:rPr lang="en-US" sz="1000" dirty="0"/>
              <a:t>SBA’s view = the joint venture should not be an ongoing entity but rather something formed for a limited purpose (i.e., the performance of specific contracts) and with a limited duration.</a:t>
            </a:r>
          </a:p>
          <a:p>
            <a:pPr marL="174296" indent="-174296">
              <a:buFont typeface="Arial" panose="020B0604020202020204" pitchFamily="34" charset="0"/>
              <a:buChar char="•"/>
            </a:pPr>
            <a:r>
              <a:rPr lang="en-US" sz="1000" dirty="0"/>
              <a:t>SBA's regulations limit the period of time during which joint ventures can pursue set-aside contracts and enjoy the exception from affiliation. See 13 C.F.R. § 121.103(h) ("Once a joint venture receives a contract, it may submit additional offers for a period of two years from the date of that first award. … SBA will find joint venture partners to be affiliated, and thus will aggregate their receipts and/or employees in determining the size of the joint venture for all small business programs, where the joint venture submits an offer after two years from the date of the first award."). </a:t>
            </a:r>
          </a:p>
          <a:p>
            <a:pPr marL="174296" indent="-174296">
              <a:buFont typeface="Arial" panose="020B0604020202020204" pitchFamily="34" charset="0"/>
              <a:buChar char="•"/>
            </a:pPr>
            <a:r>
              <a:rPr lang="en-US" sz="1000" dirty="0"/>
              <a:t>Bc of this limited duration requirement, SBA-permitted JVs are often unable to obtain facility security clearances prior to the time of proposal submission. This is because a facility clearance typically will not be issued unless and until the offering entity actually obtains a contract requiring the clearance – i.e., needs to access classified information pursuant to a legitimate government requirement.</a:t>
            </a:r>
          </a:p>
          <a:p>
            <a:pPr marL="174296" indent="-174296">
              <a:buFont typeface="Arial" panose="020B0604020202020204" pitchFamily="34" charset="0"/>
              <a:buChar char="•"/>
            </a:pPr>
            <a:endParaRPr lang="en-US" sz="1000" dirty="0"/>
          </a:p>
          <a:p>
            <a:r>
              <a:rPr lang="en-US" sz="1000" dirty="0"/>
              <a:t>Alignment? </a:t>
            </a:r>
          </a:p>
          <a:p>
            <a:pPr marL="174296" indent="-174296">
              <a:buFont typeface="Arial" panose="020B0604020202020204" pitchFamily="34" charset="0"/>
              <a:buChar char="•"/>
            </a:pPr>
            <a:r>
              <a:rPr lang="en-US" sz="1000" dirty="0"/>
              <a:t>ISOO's guidance attempts to align the NISP requirements and the SBA requirements, stating, "[a]s envisioned by the SBA," all work involving classified information performed by an SBA-permitted joint venture (i.e., an unpopulated joint venture) "will be performed by one or both of the individual partners to the JV and by their employees, not by the JV entity itself." </a:t>
            </a:r>
          </a:p>
          <a:p>
            <a:pPr marL="174296" indent="-174296">
              <a:buFont typeface="Arial" panose="020B0604020202020204" pitchFamily="34" charset="0"/>
              <a:buChar char="•"/>
            </a:pPr>
            <a:r>
              <a:rPr lang="en-US" sz="1000" dirty="0"/>
              <a:t>In such cases, the NISP Cognizant Security Agency (CSA) will exclude the joint venture entity from access to classified information, unless other indicators (e.g., the joint venture's structure or potential influence, access or control over classified information) indicates the joint venture must have an EED. </a:t>
            </a:r>
          </a:p>
          <a:p>
            <a:pPr marL="174296" indent="-174296">
              <a:buFont typeface="Arial" panose="020B0604020202020204" pitchFamily="34" charset="0"/>
              <a:buChar char="•"/>
            </a:pPr>
            <a:r>
              <a:rPr lang="en-US" sz="1000" dirty="0"/>
              <a:t>The guidance makes clear that it is not the case that any SBA-permitted joint venture will never need to hold an EED (a facility security clearance) – the NISP CSA continues to determine on a case-by-case basis whether an entity (including the individual JV entity itself) needs an EED.</a:t>
            </a:r>
          </a:p>
        </p:txBody>
      </p:sp>
      <p:sp>
        <p:nvSpPr>
          <p:cNvPr id="4" name="Slide Number Placeholder 3"/>
          <p:cNvSpPr>
            <a:spLocks noGrp="1"/>
          </p:cNvSpPr>
          <p:nvPr>
            <p:ph type="sldNum" sz="quarter" idx="5"/>
          </p:nvPr>
        </p:nvSpPr>
        <p:spPr/>
        <p:txBody>
          <a:bodyPr/>
          <a:lstStyle/>
          <a:p>
            <a:fld id="{0B5BEEEE-A809-4323-8BFD-AF72F8FC5677}" type="slidenum">
              <a:rPr lang="en-US" smtClean="0"/>
              <a:t>95</a:t>
            </a:fld>
            <a:endParaRPr lang="en-US" dirty="0"/>
          </a:p>
        </p:txBody>
      </p:sp>
    </p:spTree>
    <p:extLst>
      <p:ext uri="{BB962C8B-B14F-4D97-AF65-F5344CB8AC3E}">
        <p14:creationId xmlns:p14="http://schemas.microsoft.com/office/powerpoint/2010/main" val="3202551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Under NISP = any legal entity that will access classified information pursuant to a legitimate government requirement – such as a government contract – must undergo an Entity Eligibility Determination (EED), also sometimes called facility security clearance (FCL).  </a:t>
            </a:r>
            <a:r>
              <a:rPr lang="en-US" sz="1000" i="1" dirty="0"/>
              <a:t>See</a:t>
            </a:r>
            <a:r>
              <a:rPr lang="en-US" sz="1000" dirty="0"/>
              <a:t> 32 C.F.R. § 2004.32. </a:t>
            </a:r>
          </a:p>
          <a:p>
            <a:pPr marL="174296" indent="-174296">
              <a:buFont typeface="Arial" panose="020B0604020202020204" pitchFamily="34" charset="0"/>
              <a:buChar char="•"/>
            </a:pPr>
            <a:r>
              <a:rPr lang="en-US" sz="1000" dirty="0"/>
              <a:t>To be eligible for an EED, an entity must be legally organized and existing in the United States. </a:t>
            </a:r>
          </a:p>
          <a:p>
            <a:pPr marL="174296" indent="-174296">
              <a:buFont typeface="Arial" panose="020B0604020202020204" pitchFamily="34" charset="0"/>
              <a:buChar char="•"/>
            </a:pPr>
            <a:r>
              <a:rPr lang="en-US" sz="1000" dirty="0"/>
              <a:t>But what about joint ventures?</a:t>
            </a:r>
          </a:p>
          <a:p>
            <a:endParaRPr lang="en-US" sz="1000" dirty="0"/>
          </a:p>
          <a:p>
            <a:r>
              <a:rPr lang="en-US" sz="1000" dirty="0"/>
              <a:t>SBA mentor-protégé JVs: </a:t>
            </a:r>
          </a:p>
          <a:p>
            <a:pPr marL="174296" indent="-174296">
              <a:buFont typeface="Arial" panose="020B0604020202020204" pitchFamily="34" charset="0"/>
              <a:buChar char="•"/>
            </a:pPr>
            <a:r>
              <a:rPr lang="en-US" sz="1000" dirty="0"/>
              <a:t>Under the regs, SBA requires mentor-protégé JVs to be “unpopulated” (meaning the joint venture itself cannot be populated with individuals intended to perform government contracts).  </a:t>
            </a:r>
            <a:r>
              <a:rPr lang="en-US" sz="1000" i="1" dirty="0"/>
              <a:t>See</a:t>
            </a:r>
            <a:r>
              <a:rPr lang="en-US" sz="1000" dirty="0"/>
              <a:t> 13 C.F.R. § 121.103(h)(1).  The JV performs the work via subcontracts with its JV partners.  </a:t>
            </a:r>
          </a:p>
          <a:p>
            <a:pPr marL="174296" indent="-174296">
              <a:buFont typeface="Arial" panose="020B0604020202020204" pitchFamily="34" charset="0"/>
              <a:buChar char="•"/>
            </a:pPr>
            <a:r>
              <a:rPr lang="en-US" sz="1000" dirty="0"/>
              <a:t>SBA’s regs contemplate mentor-protégé JVs existing as separate legal entities </a:t>
            </a:r>
            <a:r>
              <a:rPr lang="en-US" sz="1000" u="sng" dirty="0"/>
              <a:t>or</a:t>
            </a:r>
            <a:r>
              <a:rPr lang="en-US" sz="1000" dirty="0"/>
              <a:t> “informally” </a:t>
            </a:r>
          </a:p>
          <a:p>
            <a:pPr marL="174296" indent="-174296">
              <a:buFont typeface="Arial" panose="020B0604020202020204" pitchFamily="34" charset="0"/>
              <a:buChar char="•"/>
            </a:pPr>
            <a:r>
              <a:rPr lang="en-US" sz="1000" dirty="0"/>
              <a:t>SBA’s view = the joint venture should not be an ongoing entity but rather something formed for a limited purpose (i.e., the performance of specific contracts) and with a limited duration.</a:t>
            </a:r>
          </a:p>
          <a:p>
            <a:pPr marL="174296" indent="-174296">
              <a:buFont typeface="Arial" panose="020B0604020202020204" pitchFamily="34" charset="0"/>
              <a:buChar char="•"/>
            </a:pPr>
            <a:r>
              <a:rPr lang="en-US" sz="1000" dirty="0"/>
              <a:t>SBA's regulations limit the period of time during which joint ventures can pursue set-aside contracts and enjoy the exception from affiliation. See 13 C.F.R. § 121.103(h) ("Once a joint venture receives a contract, it may submit additional offers for a period of two years from the date of that first award. … SBA will find joint venture partners to be affiliated, and thus will aggregate their receipts and/or employees in determining the size of the joint venture for all small business programs, where the joint venture submits an offer after two years from the date of the first award."). </a:t>
            </a:r>
          </a:p>
          <a:p>
            <a:pPr marL="174296" indent="-174296">
              <a:buFont typeface="Arial" panose="020B0604020202020204" pitchFamily="34" charset="0"/>
              <a:buChar char="•"/>
            </a:pPr>
            <a:r>
              <a:rPr lang="en-US" sz="1000" dirty="0"/>
              <a:t>Bc of this limited duration requirement, SBA-permitted JVs are often unable to obtain facility security clearances prior to the time of proposal submission. This is because a facility clearance typically will not be issued unless and until the offering entity actually obtains a contract requiring the clearance – i.e., needs to access classified information pursuant to a legitimate government requirement.</a:t>
            </a:r>
          </a:p>
          <a:p>
            <a:pPr marL="174296" indent="-174296">
              <a:buFont typeface="Arial" panose="020B0604020202020204" pitchFamily="34" charset="0"/>
              <a:buChar char="•"/>
            </a:pPr>
            <a:endParaRPr lang="en-US" sz="1000" dirty="0"/>
          </a:p>
          <a:p>
            <a:r>
              <a:rPr lang="en-US" sz="1000" dirty="0"/>
              <a:t>Alignment? </a:t>
            </a:r>
          </a:p>
          <a:p>
            <a:pPr marL="174296" indent="-174296">
              <a:buFont typeface="Arial" panose="020B0604020202020204" pitchFamily="34" charset="0"/>
              <a:buChar char="•"/>
            </a:pPr>
            <a:r>
              <a:rPr lang="en-US" sz="1000" dirty="0"/>
              <a:t>ISOO's guidance attempts to align the NISP requirements and the SBA requirements, stating, "[a]s envisioned by the SBA," all work involving classified information performed by an SBA-permitted joint venture (i.e., an unpopulated joint venture) "will be performed by one or both of the individual partners to the JV and by their employees, not by the JV entity itself." </a:t>
            </a:r>
          </a:p>
          <a:p>
            <a:pPr marL="174296" indent="-174296">
              <a:buFont typeface="Arial" panose="020B0604020202020204" pitchFamily="34" charset="0"/>
              <a:buChar char="•"/>
            </a:pPr>
            <a:r>
              <a:rPr lang="en-US" sz="1000" dirty="0"/>
              <a:t>In such cases, the NISP Cognizant Security Agency (CSA) will exclude the joint venture entity from access to classified information, unless other indicators (e.g., the joint venture's structure or potential influence, access or control over classified information) indicates the joint venture must have an EED. </a:t>
            </a:r>
          </a:p>
          <a:p>
            <a:pPr marL="174296" indent="-174296">
              <a:buFont typeface="Arial" panose="020B0604020202020204" pitchFamily="34" charset="0"/>
              <a:buChar char="•"/>
            </a:pPr>
            <a:r>
              <a:rPr lang="en-US" sz="1000" dirty="0"/>
              <a:t>The guidance makes clear that it is not the case that any SBA-permitted joint venture will never need to hold an EED (a facility security clearance) – the NISP CSA continues to determine on a case-by-case basis whether an entity (including the individual JV entity itself) needs an EED.</a:t>
            </a:r>
          </a:p>
        </p:txBody>
      </p:sp>
      <p:sp>
        <p:nvSpPr>
          <p:cNvPr id="4" name="Slide Number Placeholder 3"/>
          <p:cNvSpPr>
            <a:spLocks noGrp="1"/>
          </p:cNvSpPr>
          <p:nvPr>
            <p:ph type="sldNum" sz="quarter" idx="5"/>
          </p:nvPr>
        </p:nvSpPr>
        <p:spPr/>
        <p:txBody>
          <a:bodyPr/>
          <a:lstStyle/>
          <a:p>
            <a:fld id="{0B5BEEEE-A809-4323-8BFD-AF72F8FC5677}" type="slidenum">
              <a:rPr lang="en-US" smtClean="0"/>
              <a:t>96</a:t>
            </a:fld>
            <a:endParaRPr lang="en-US" dirty="0"/>
          </a:p>
        </p:txBody>
      </p:sp>
    </p:spTree>
    <p:extLst>
      <p:ext uri="{BB962C8B-B14F-4D97-AF65-F5344CB8AC3E}">
        <p14:creationId xmlns:p14="http://schemas.microsoft.com/office/powerpoint/2010/main" val="3913682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97</a:t>
            </a:fld>
            <a:endParaRPr lang="en-US"/>
          </a:p>
        </p:txBody>
      </p:sp>
    </p:spTree>
    <p:extLst>
      <p:ext uri="{BB962C8B-B14F-4D97-AF65-F5344CB8AC3E}">
        <p14:creationId xmlns:p14="http://schemas.microsoft.com/office/powerpoint/2010/main" val="3382929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98</a:t>
            </a:fld>
            <a:endParaRPr lang="en-US"/>
          </a:p>
        </p:txBody>
      </p:sp>
    </p:spTree>
    <p:extLst>
      <p:ext uri="{BB962C8B-B14F-4D97-AF65-F5344CB8AC3E}">
        <p14:creationId xmlns:p14="http://schemas.microsoft.com/office/powerpoint/2010/main" val="1778838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Ostensible subcontractors. A contractor and its ostensible subcontractor are treated as joint venturers for size determination purposes. An ostensible subcontractor is a subcontractor that is not a similarly situated entity, as that term is defined in § 125.1 of this chapter, and performs primary and vital requirements of a contract, or of an order, or is a subcontractor upon which the prime contractor is unusually reliant. As long as each concern is small under the size standard corresponding to the NAICS code assigned to the contract (or the prime contractor is small if the subcontractor is the SBA–approved mentor to the prime contractor), the arrangement will qualify as a small business.</a:t>
            </a:r>
          </a:p>
          <a:p>
            <a:pPr marL="174296" indent="-174296">
              <a:buFont typeface="Arial" panose="020B0604020202020204" pitchFamily="34" charset="0"/>
              <a:buChar char="•"/>
            </a:pPr>
            <a:r>
              <a:rPr lang="en-US" dirty="0"/>
              <a:t>(i) All aspects of the relationship between the prime and subcontractor are considered, including, but not limited to, the terms of the proposal (such as contract management, transfer of the subcontractor's incumbent managers, technical responsibilities, and the percentage of subcontracted work), agreements between the prime and subcontractor (such as bonding assistance or the teaming agreement), whether the subcontractor is the incumbent contractor and is ineligible to submit a proposal because it exceeds the applicable size standard for that solicitation, and whether the prime contractor relies solely on the subcontractor's experience because it lacks any relevant experience of its own. No one factor is determinative.</a:t>
            </a:r>
          </a:p>
          <a:p>
            <a:pPr marL="174296" indent="-174296">
              <a:buFont typeface="Arial" panose="020B0604020202020204" pitchFamily="34" charset="0"/>
              <a:buChar char="•"/>
            </a:pPr>
            <a:r>
              <a:rPr lang="en-US" dirty="0"/>
              <a:t>(ii) A prime contractor may use the experience and past performance of a subcontractor to enhance or strengthen its offer, including that of an incumbent contractor. It is only where that subcontractor will perform primary and vital requirements of a contract or order, or the prime contractor is unusually reliant on the subcontractor, that SBA will find the subcontractor to be an ostensible subcontractor.</a:t>
            </a:r>
          </a:p>
          <a:p>
            <a:pPr marL="174296" indent="-174296">
              <a:buFont typeface="Arial" panose="020B0604020202020204" pitchFamily="34" charset="0"/>
              <a:buChar char="•"/>
            </a:pPr>
            <a:r>
              <a:rPr lang="en-US" dirty="0"/>
              <a:t>(iii) In the case of a contract or order set-aside or reserved for small business for services, specialty trade construction or supplies, SBA will find that a small business prime contractor is performing the primary and vital requirements of the contract or order, and is not unduly reliant on one or more subcontractors that are not small businesses, where the prime contractor can demonstrate that it, together with any subcontractors that qualify as small businesses, will meet the limitations on subcontracting provisions set forth in § 125.6 of this chapter.</a:t>
            </a:r>
          </a:p>
          <a:p>
            <a:pPr marL="174296" indent="-174296">
              <a:buFont typeface="Arial" panose="020B0604020202020204" pitchFamily="34" charset="0"/>
              <a:buChar char="•"/>
            </a:pPr>
            <a:r>
              <a:rPr lang="en-US" dirty="0"/>
              <a:t>(iv) In a general construction contract, the primary and vital requirements of the contract are the management, supervision and oversight of the project, including coordinating the work of various subcontractors, not the actual construction work performed.</a:t>
            </a:r>
          </a:p>
        </p:txBody>
      </p:sp>
      <p:sp>
        <p:nvSpPr>
          <p:cNvPr id="4" name="Slide Number Placeholder 3"/>
          <p:cNvSpPr>
            <a:spLocks noGrp="1"/>
          </p:cNvSpPr>
          <p:nvPr>
            <p:ph type="sldNum" sz="quarter" idx="5"/>
          </p:nvPr>
        </p:nvSpPr>
        <p:spPr/>
        <p:txBody>
          <a:bodyPr/>
          <a:lstStyle/>
          <a:p>
            <a:fld id="{46278F17-9ED2-4DD7-9DD0-1E9E190A0917}" type="slidenum">
              <a:rPr lang="en-US" smtClean="0"/>
              <a:t>99</a:t>
            </a:fld>
            <a:endParaRPr lang="en-US"/>
          </a:p>
        </p:txBody>
      </p:sp>
    </p:spTree>
    <p:extLst>
      <p:ext uri="{BB962C8B-B14F-4D97-AF65-F5344CB8AC3E}">
        <p14:creationId xmlns:p14="http://schemas.microsoft.com/office/powerpoint/2010/main" val="2726375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100</a:t>
            </a:fld>
            <a:endParaRPr lang="en-US"/>
          </a:p>
        </p:txBody>
      </p:sp>
    </p:spTree>
    <p:extLst>
      <p:ext uri="{BB962C8B-B14F-4D97-AF65-F5344CB8AC3E}">
        <p14:creationId xmlns:p14="http://schemas.microsoft.com/office/powerpoint/2010/main" val="898537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Ostensible subcontractors. A contractor and its ostensible subcontractor are treated as joint venturers for size determination purposes. An ostensible subcontractor is a subcontractor that is not a similarly situated entity, as that term is defined in § 125.1 of this chapter, and performs primary and vital requirements of a contract, or of an order, or is a subcontractor upon which the prime contractor is unusually reliant. As long as each concern is small under the size standard corresponding to the NAICS code assigned to the contract (or the prime contractor is small if the subcontractor is the SBA–approved mentor to the prime contractor), the arrangement will qualify as a small business.</a:t>
            </a:r>
          </a:p>
          <a:p>
            <a:pPr marL="174296" indent="-174296">
              <a:buFont typeface="Arial" panose="020B0604020202020204" pitchFamily="34" charset="0"/>
              <a:buChar char="•"/>
            </a:pPr>
            <a:r>
              <a:rPr lang="en-US" dirty="0"/>
              <a:t>(i) All aspects of the relationship between the prime and subcontractor are considered, including, but not limited to, the terms of the proposal (such as contract management, transfer of the subcontractor's incumbent managers, technical responsibilities, and the percentage of subcontracted work), agreements between the prime and subcontractor (such as bonding assistance or the teaming agreement), whether the subcontractor is the incumbent contractor and is ineligible to submit a proposal because it exceeds the applicable size standard for that solicitation, and whether the prime contractor relies solely on the subcontractor's experience because it lacks any relevant experience of its own. No one factor is determinative.</a:t>
            </a:r>
          </a:p>
          <a:p>
            <a:pPr marL="174296" indent="-174296">
              <a:buFont typeface="Arial" panose="020B0604020202020204" pitchFamily="34" charset="0"/>
              <a:buChar char="•"/>
            </a:pPr>
            <a:r>
              <a:rPr lang="en-US" dirty="0"/>
              <a:t>(ii) A prime contractor may use the experience and past performance of a subcontractor to enhance or strengthen its offer, including that of an incumbent contractor. It is only where that subcontractor will perform primary and vital requirements of a contract or order, or the prime contractor is unusually reliant on the subcontractor, that SBA will find the subcontractor to be an ostensible subcontractor.</a:t>
            </a:r>
          </a:p>
          <a:p>
            <a:pPr marL="174296" indent="-174296">
              <a:buFont typeface="Arial" panose="020B0604020202020204" pitchFamily="34" charset="0"/>
              <a:buChar char="•"/>
            </a:pPr>
            <a:r>
              <a:rPr lang="en-US" dirty="0"/>
              <a:t>(iii) In the case of a contract or order set-aside or reserved for small business for services, specialty trade construction or supplies, SBA will find that a small business prime contractor is performing the primary and vital requirements of the contract or order, and is not unduly reliant on one or more subcontractors that are not small businesses, where the prime contractor can demonstrate that it, together with any subcontractors that qualify as small businesses, will meet the limitations on subcontracting provisions set forth in § 125.6 of this chapter.</a:t>
            </a:r>
          </a:p>
          <a:p>
            <a:pPr marL="174296" indent="-174296">
              <a:buFont typeface="Arial" panose="020B0604020202020204" pitchFamily="34" charset="0"/>
              <a:buChar char="•"/>
            </a:pPr>
            <a:r>
              <a:rPr lang="en-US" dirty="0"/>
              <a:t>(iv) In a general construction contract, the primary and vital requirements of the contract are the management, supervision and oversight of the project, including coordinating the work of various subcontractors, not the actual construction work performed.</a:t>
            </a:r>
          </a:p>
        </p:txBody>
      </p:sp>
      <p:sp>
        <p:nvSpPr>
          <p:cNvPr id="4" name="Slide Number Placeholder 3"/>
          <p:cNvSpPr>
            <a:spLocks noGrp="1"/>
          </p:cNvSpPr>
          <p:nvPr>
            <p:ph type="sldNum" sz="quarter" idx="5"/>
          </p:nvPr>
        </p:nvSpPr>
        <p:spPr/>
        <p:txBody>
          <a:bodyPr/>
          <a:lstStyle/>
          <a:p>
            <a:fld id="{46278F17-9ED2-4DD7-9DD0-1E9E190A0917}" type="slidenum">
              <a:rPr lang="en-US" smtClean="0"/>
              <a:t>101</a:t>
            </a:fld>
            <a:endParaRPr lang="en-US"/>
          </a:p>
        </p:txBody>
      </p:sp>
    </p:spTree>
    <p:extLst>
      <p:ext uri="{BB962C8B-B14F-4D97-AF65-F5344CB8AC3E}">
        <p14:creationId xmlns:p14="http://schemas.microsoft.com/office/powerpoint/2010/main" val="2953955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102</a:t>
            </a:fld>
            <a:endParaRPr lang="en-US"/>
          </a:p>
        </p:txBody>
      </p:sp>
    </p:spTree>
    <p:extLst>
      <p:ext uri="{BB962C8B-B14F-4D97-AF65-F5344CB8AC3E}">
        <p14:creationId xmlns:p14="http://schemas.microsoft.com/office/powerpoint/2010/main" val="433721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103</a:t>
            </a:fld>
            <a:endParaRPr lang="en-US"/>
          </a:p>
        </p:txBody>
      </p:sp>
    </p:spTree>
    <p:extLst>
      <p:ext uri="{BB962C8B-B14F-4D97-AF65-F5344CB8AC3E}">
        <p14:creationId xmlns:p14="http://schemas.microsoft.com/office/powerpoint/2010/main" val="454571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C.F.R. </a:t>
            </a:r>
            <a:r>
              <a:rPr lang="en-US" dirty="0">
                <a:latin typeface="Verdana" panose="020B0604030504040204" pitchFamily="34" charset="0"/>
                <a:ea typeface="Verdana" panose="020B0604030504040204" pitchFamily="34" charset="0"/>
              </a:rPr>
              <a:t>§ 124.109(c)(4)(iii)  </a:t>
            </a:r>
          </a:p>
          <a:p>
            <a:endParaRPr lang="en-US" dirty="0">
              <a:latin typeface="Verdana" panose="020B0604030504040204" pitchFamily="34" charset="0"/>
              <a:ea typeface="Verdana" panose="020B0604030504040204" pitchFamily="34" charset="0"/>
            </a:endParaRPr>
          </a:p>
          <a:p>
            <a:r>
              <a:rPr lang="en-US" dirty="0"/>
              <a:t>(iii) The individuals responsible for the management and daily operations of a tribally-owned concern cannot manage more than two Program Participants at the same time. </a:t>
            </a:r>
          </a:p>
          <a:p>
            <a:pPr marL="232395" indent="-232395">
              <a:buAutoNum type="alphaUcParenBoth"/>
            </a:pPr>
            <a:r>
              <a:rPr lang="en-US" dirty="0"/>
              <a:t>An individual's officer position, membership on the board of directors or position as a tribal leader does not necessarily imply that the individual is responsible for the management and daily operations of a given concern. SBA looks beyond these corporate formalities and examines the totality of the information submitted by the applicant to determine which individual(s) manage the actual day-to-day operations of the applicant concern. </a:t>
            </a:r>
          </a:p>
          <a:p>
            <a:pPr marL="232395" indent="-232395">
              <a:buAutoNum type="alphaUcParenBoth"/>
            </a:pPr>
            <a:r>
              <a:rPr lang="en-US" dirty="0"/>
              <a:t>Officers, board members, and/or tribal leaders may control a holding company overseeing several tribally-owned or ANC-owned companies, provided they do not actually control the day-to-day management of more than two current 8(a) BD Program Participant firms. </a:t>
            </a:r>
          </a:p>
          <a:p>
            <a:pPr marL="232395" indent="-232395">
              <a:buAutoNum type="alphaUcParenBoth"/>
            </a:pPr>
            <a:r>
              <a:rPr lang="en-US" dirty="0"/>
              <a:t>Because an individual may be responsible for the management and daily business operations of two tribally-owned concerns, the full-time devotion requirement does not apply to tribally-owned applicants and Participants.</a:t>
            </a:r>
          </a:p>
        </p:txBody>
      </p:sp>
      <p:sp>
        <p:nvSpPr>
          <p:cNvPr id="4" name="Slide Number Placeholder 3"/>
          <p:cNvSpPr>
            <a:spLocks noGrp="1"/>
          </p:cNvSpPr>
          <p:nvPr>
            <p:ph type="sldNum" sz="quarter" idx="5"/>
          </p:nvPr>
        </p:nvSpPr>
        <p:spPr/>
        <p:txBody>
          <a:bodyPr/>
          <a:lstStyle/>
          <a:p>
            <a:fld id="{46278F17-9ED2-4DD7-9DD0-1E9E190A0917}" type="slidenum">
              <a:rPr lang="en-US" smtClean="0"/>
              <a:t>106</a:t>
            </a:fld>
            <a:endParaRPr lang="en-US"/>
          </a:p>
        </p:txBody>
      </p:sp>
    </p:spTree>
    <p:extLst>
      <p:ext uri="{BB962C8B-B14F-4D97-AF65-F5344CB8AC3E}">
        <p14:creationId xmlns:p14="http://schemas.microsoft.com/office/powerpoint/2010/main" val="457997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78F17-9ED2-4DD7-9DD0-1E9E190A0917}" type="slidenum">
              <a:rPr lang="en-US" smtClean="0"/>
              <a:t>10</a:t>
            </a:fld>
            <a:endParaRPr lang="en-US"/>
          </a:p>
        </p:txBody>
      </p:sp>
    </p:spTree>
    <p:extLst>
      <p:ext uri="{BB962C8B-B14F-4D97-AF65-F5344CB8AC3E}">
        <p14:creationId xmlns:p14="http://schemas.microsoft.com/office/powerpoint/2010/main" val="1305971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108</a:t>
            </a:fld>
            <a:endParaRPr lang="en-US"/>
          </a:p>
        </p:txBody>
      </p:sp>
    </p:spTree>
    <p:extLst>
      <p:ext uri="{BB962C8B-B14F-4D97-AF65-F5344CB8AC3E}">
        <p14:creationId xmlns:p14="http://schemas.microsoft.com/office/powerpoint/2010/main" val="2824199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109</a:t>
            </a:fld>
            <a:endParaRPr lang="en-US"/>
          </a:p>
        </p:txBody>
      </p:sp>
    </p:spTree>
    <p:extLst>
      <p:ext uri="{BB962C8B-B14F-4D97-AF65-F5344CB8AC3E}">
        <p14:creationId xmlns:p14="http://schemas.microsoft.com/office/powerpoint/2010/main" val="30729665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110</a:t>
            </a:fld>
            <a:endParaRPr lang="en-US"/>
          </a:p>
        </p:txBody>
      </p:sp>
    </p:spTree>
    <p:extLst>
      <p:ext uri="{BB962C8B-B14F-4D97-AF65-F5344CB8AC3E}">
        <p14:creationId xmlns:p14="http://schemas.microsoft.com/office/powerpoint/2010/main" val="4363815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D3D3D"/>
                </a:solidFill>
                <a:effectLst/>
                <a:latin typeface="Source Sans Pro" panose="020B0503030403020204" pitchFamily="34" charset="0"/>
              </a:rPr>
              <a:t>(C) Business development may include both services that could be considered “common administrative services” under the exception to affiliation and those that could not. Efforts at the holding company or parent level to identify possible procurement opportunities for specific subsidiary companies may properly be considered “common administrative services” under the exception to affiliation. However, at some point the opportunity identified by the holding company's or parent entity's business development efforts becomes concrete enough to assign to a subsidiary and at that point the subsidiary must be involved in the business development efforts for such opportunity. At the proposal or bid preparation stage of business development, the appropriate subsidiary company for the opportunity has been identified and a representative of that company must be involved in preparing an appropriate offer. This does not mean to imply that one or more representatives of a holding company or parent entity cannot also be involved in preparing an offer. They may be involved in assisting with preparing the generic part of an offer, but the specific subsidiary that intends to ultimately perform the contract must control the technical and contract specific portions of preparing an offer. In addition, once award is made, employee assignments and the logistics for contract performance must be controlled by the specific subsidiary company and should not be performed at a holding company or parent entity level.</a:t>
            </a:r>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116</a:t>
            </a:fld>
            <a:endParaRPr lang="en-US"/>
          </a:p>
        </p:txBody>
      </p:sp>
    </p:spTree>
    <p:extLst>
      <p:ext uri="{BB962C8B-B14F-4D97-AF65-F5344CB8AC3E}">
        <p14:creationId xmlns:p14="http://schemas.microsoft.com/office/powerpoint/2010/main" val="1924572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D3D3D"/>
                </a:solidFill>
                <a:effectLst/>
                <a:latin typeface="Source Sans Pro" panose="020B0503030403020204" pitchFamily="34" charset="0"/>
              </a:rPr>
              <a:t>(C) Business development may include both services that could be considered “common administrative services” under the exception to affiliation and those that could not. Efforts at the holding company or parent level to identify possible procurement opportunities for specific subsidiary companies may properly be considered “common administrative services” under the exception to affiliation. However, at some point the opportunity identified by the holding company's or parent entity's business development efforts becomes concrete enough to assign to a subsidiary and at that point the subsidiary must be involved in the business development efforts for such opportunity. At the proposal or bid preparation stage of business development, the appropriate subsidiary company for the opportunity has been identified and a representative of that company must be involved in preparing an appropriate offer. This does not mean to imply that one or more representatives of a holding company or parent entity cannot also be involved in preparing an offer. They may be involved in assisting with preparing the generic part of an offer, but the specific subsidiary that intends to ultimately perform the contract must control the technical and contract specific portions of preparing an offer. In addition, once award is made, employee assignments and the logistics for contract performance must be controlled by the specific subsidiary company and should not be performed at a holding company or parent entity level.</a:t>
            </a:r>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117</a:t>
            </a:fld>
            <a:endParaRPr lang="en-US"/>
          </a:p>
        </p:txBody>
      </p:sp>
    </p:spTree>
    <p:extLst>
      <p:ext uri="{BB962C8B-B14F-4D97-AF65-F5344CB8AC3E}">
        <p14:creationId xmlns:p14="http://schemas.microsoft.com/office/powerpoint/2010/main" val="19799738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118</a:t>
            </a:fld>
            <a:endParaRPr lang="en-US"/>
          </a:p>
        </p:txBody>
      </p:sp>
    </p:spTree>
    <p:extLst>
      <p:ext uri="{BB962C8B-B14F-4D97-AF65-F5344CB8AC3E}">
        <p14:creationId xmlns:p14="http://schemas.microsoft.com/office/powerpoint/2010/main" val="38199418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119</a:t>
            </a:fld>
            <a:endParaRPr lang="en-US"/>
          </a:p>
        </p:txBody>
      </p:sp>
    </p:spTree>
    <p:extLst>
      <p:ext uri="{BB962C8B-B14F-4D97-AF65-F5344CB8AC3E}">
        <p14:creationId xmlns:p14="http://schemas.microsoft.com/office/powerpoint/2010/main" val="10985864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122</a:t>
            </a:fld>
            <a:endParaRPr lang="en-US"/>
          </a:p>
        </p:txBody>
      </p:sp>
    </p:spTree>
    <p:extLst>
      <p:ext uri="{BB962C8B-B14F-4D97-AF65-F5344CB8AC3E}">
        <p14:creationId xmlns:p14="http://schemas.microsoft.com/office/powerpoint/2010/main" val="29349826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SBA requires 8(a) participants to make good faith efforts to obtain business outside the 8(a) Program to “ensure that Participants do not develop an unreasonable reliance on 8(a) awards, and to ease their transition into the competitive marketplace after graduating” – 13 C.F.R. § 124.509</a:t>
            </a:r>
          </a:p>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123</a:t>
            </a:fld>
            <a:endParaRPr lang="en-US"/>
          </a:p>
        </p:txBody>
      </p:sp>
    </p:spTree>
    <p:extLst>
      <p:ext uri="{BB962C8B-B14F-4D97-AF65-F5344CB8AC3E}">
        <p14:creationId xmlns:p14="http://schemas.microsoft.com/office/powerpoint/2010/main" val="3837186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126</a:t>
            </a:fld>
            <a:endParaRPr lang="en-US"/>
          </a:p>
        </p:txBody>
      </p:sp>
    </p:spTree>
    <p:extLst>
      <p:ext uri="{BB962C8B-B14F-4D97-AF65-F5344CB8AC3E}">
        <p14:creationId xmlns:p14="http://schemas.microsoft.com/office/powerpoint/2010/main" val="3967617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78F17-9ED2-4DD7-9DD0-1E9E190A0917}" type="slidenum">
              <a:rPr lang="en-US" smtClean="0"/>
              <a:t>11</a:t>
            </a:fld>
            <a:endParaRPr lang="en-US"/>
          </a:p>
        </p:txBody>
      </p:sp>
    </p:spTree>
    <p:extLst>
      <p:ext uri="{BB962C8B-B14F-4D97-AF65-F5344CB8AC3E}">
        <p14:creationId xmlns:p14="http://schemas.microsoft.com/office/powerpoint/2010/main" val="774590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133</a:t>
            </a:fld>
            <a:endParaRPr lang="en-US"/>
          </a:p>
        </p:txBody>
      </p:sp>
    </p:spTree>
    <p:extLst>
      <p:ext uri="{BB962C8B-B14F-4D97-AF65-F5344CB8AC3E}">
        <p14:creationId xmlns:p14="http://schemas.microsoft.com/office/powerpoint/2010/main" val="41876636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22nd Century Technologies, Inc., SBA No. SIZ-6122 (Sept. 2021) (OHA affirms Area Office determination that set-aside task order under unrestricted IDIQ MAC required recertification)</a:t>
            </a:r>
          </a:p>
          <a:p>
            <a:r>
              <a:rPr lang="en-US" dirty="0"/>
              <a:t>Odyssey Consulting Group, Ltd., B-419731 et al. (July 2021) (GAO, deferring to SBA’s interpretation of 13 C.F.R. § 121.404, concludes offeror that recertified as “other than small” following acquisition remained eligible for award of set-aside task order)</a:t>
            </a:r>
          </a:p>
          <a:p>
            <a:r>
              <a:rPr lang="en-US" dirty="0"/>
              <a:t>EBA Ernest </a:t>
            </a:r>
            <a:r>
              <a:rPr lang="en-US" dirty="0" err="1"/>
              <a:t>Blan</a:t>
            </a:r>
            <a:r>
              <a:rPr lang="en-US" dirty="0"/>
              <a:t> Assocs., SBA No. SIZ-6139 (Feb. 2022) (ADD PARENTHETICAL) </a:t>
            </a:r>
          </a:p>
          <a:p>
            <a:r>
              <a:rPr lang="en-US" dirty="0"/>
              <a:t>Avenge Incorporated, SBA No SIZ-6178 (Nov. 2022) (ADD PARENTHETICAL) </a:t>
            </a:r>
          </a:p>
          <a:p>
            <a:r>
              <a:rPr lang="en-US" dirty="0"/>
              <a:t>Computer World Servs. Corp., SBA No. SIZ-6208 (Apr. 2023) (ADD PARENTHETICAL) </a:t>
            </a:r>
          </a:p>
          <a:p>
            <a:r>
              <a:rPr lang="en-US" dirty="0"/>
              <a:t>Washington Bus. Dynamics, LLC, B-421953 (Dec. 2023) (concluding protester was an interested party to challenge agency’s establishment of a BPA set-aside for </a:t>
            </a:r>
            <a:r>
              <a:rPr lang="en-US" dirty="0" err="1"/>
              <a:t>SDVOSBs</a:t>
            </a:r>
            <a:r>
              <a:rPr lang="en-US" dirty="0"/>
              <a:t> where protester was small at the time of its initial offer for &amp; award of its FSS contract) </a:t>
            </a:r>
          </a:p>
        </p:txBody>
      </p:sp>
      <p:sp>
        <p:nvSpPr>
          <p:cNvPr id="4" name="Slide Number Placeholder 3"/>
          <p:cNvSpPr>
            <a:spLocks noGrp="1"/>
          </p:cNvSpPr>
          <p:nvPr>
            <p:ph type="sldNum" sz="quarter" idx="5"/>
          </p:nvPr>
        </p:nvSpPr>
        <p:spPr/>
        <p:txBody>
          <a:bodyPr/>
          <a:lstStyle/>
          <a:p>
            <a:fld id="{46278F17-9ED2-4DD7-9DD0-1E9E190A0917}" type="slidenum">
              <a:rPr lang="en-US" smtClean="0"/>
              <a:t>134</a:t>
            </a:fld>
            <a:endParaRPr lang="en-US"/>
          </a:p>
        </p:txBody>
      </p:sp>
    </p:spTree>
    <p:extLst>
      <p:ext uri="{BB962C8B-B14F-4D97-AF65-F5344CB8AC3E}">
        <p14:creationId xmlns:p14="http://schemas.microsoft.com/office/powerpoint/2010/main" val="31592344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135</a:t>
            </a:fld>
            <a:endParaRPr lang="en-US"/>
          </a:p>
        </p:txBody>
      </p:sp>
    </p:spTree>
    <p:extLst>
      <p:ext uri="{BB962C8B-B14F-4D97-AF65-F5344CB8AC3E}">
        <p14:creationId xmlns:p14="http://schemas.microsoft.com/office/powerpoint/2010/main" val="18778455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140</a:t>
            </a:fld>
            <a:endParaRPr lang="en-US"/>
          </a:p>
        </p:txBody>
      </p:sp>
    </p:spTree>
    <p:extLst>
      <p:ext uri="{BB962C8B-B14F-4D97-AF65-F5344CB8AC3E}">
        <p14:creationId xmlns:p14="http://schemas.microsoft.com/office/powerpoint/2010/main" val="30504848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141</a:t>
            </a:fld>
            <a:endParaRPr lang="en-US"/>
          </a:p>
        </p:txBody>
      </p:sp>
    </p:spTree>
    <p:extLst>
      <p:ext uri="{BB962C8B-B14F-4D97-AF65-F5344CB8AC3E}">
        <p14:creationId xmlns:p14="http://schemas.microsoft.com/office/powerpoint/2010/main" val="26267203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142</a:t>
            </a:fld>
            <a:endParaRPr lang="en-US"/>
          </a:p>
        </p:txBody>
      </p:sp>
    </p:spTree>
    <p:extLst>
      <p:ext uri="{BB962C8B-B14F-4D97-AF65-F5344CB8AC3E}">
        <p14:creationId xmlns:p14="http://schemas.microsoft.com/office/powerpoint/2010/main" val="41310579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On June 30, 2022, the Area Office issued Size Determination Nos. 05-2022-019 and 05-2022-020, concluding that Appellant is not a small business for the TEA task </a:t>
            </a:r>
            <a:r>
              <a:rPr lang="en-US" dirty="0" err="1"/>
              <a:t>order.</a:t>
            </a:r>
            <a:r>
              <a:rPr lang="en-US" baseline="30000" dirty="0" err="1">
                <a:hlinkClick r:id="rId3"/>
              </a:rPr>
              <a:t>2</a:t>
            </a:r>
            <a:r>
              <a:rPr lang="en-US" dirty="0"/>
              <a:t> The Area Office found that, because the TORFP required size re-certification, the appropriate date to determine Appellant's size is June 25, 2021, the date Appellant submitted its proposal, including price, in response to the TORFP. (Size Determination No. 05-2022-019, at 4-5.)</a:t>
            </a:r>
          </a:p>
          <a:p>
            <a:pPr fontAlgn="base"/>
            <a:endParaRPr lang="en-US" dirty="0"/>
          </a:p>
          <a:p>
            <a:pPr fontAlgn="base"/>
            <a:r>
              <a:rPr lang="en-US" dirty="0"/>
              <a:t>The Area Office first explained that, according to SBA regulations:</a:t>
            </a:r>
          </a:p>
          <a:p>
            <a:pPr fontAlgn="base"/>
            <a:endParaRPr lang="en-US" dirty="0"/>
          </a:p>
          <a:p>
            <a:pPr fontAlgn="base"/>
            <a:r>
              <a:rPr lang="en-US" dirty="0"/>
              <a:t>if a business concern (including a joint venture) is small at the time of offer and contract-level recertification for the Multiple Award Contract, it is small for </a:t>
            </a:r>
            <a:r>
              <a:rPr lang="en-US" dirty="0" err="1"/>
              <a:t>goaling</a:t>
            </a:r>
            <a:r>
              <a:rPr lang="en-US" dirty="0"/>
              <a:t> purposes for each order issued against the contract, unless a contracting officer requests a size recertification for a specific order or Blanket Purchase Agreement.</a:t>
            </a:r>
          </a:p>
          <a:p>
            <a:pPr fontAlgn="base"/>
            <a:endParaRPr lang="en-US" dirty="0"/>
          </a:p>
          <a:p>
            <a:pPr fontAlgn="base"/>
            <a:r>
              <a:rPr lang="en-US" dirty="0"/>
              <a:t>(</a:t>
            </a:r>
            <a:r>
              <a:rPr lang="en-US" i="1" dirty="0"/>
              <a:t>Id.</a:t>
            </a:r>
            <a:r>
              <a:rPr lang="en-US" dirty="0"/>
              <a:t> at 4, quoting </a:t>
            </a:r>
            <a:r>
              <a:rPr lang="en-US" dirty="0">
                <a:hlinkClick r:id="rId4"/>
              </a:rPr>
              <a:t>13 </a:t>
            </a:r>
            <a:r>
              <a:rPr lang="en-US" dirty="0" err="1">
                <a:hlinkClick r:id="rId4"/>
              </a:rPr>
              <a:t>C.F.R</a:t>
            </a:r>
            <a:r>
              <a:rPr lang="en-US" dirty="0">
                <a:hlinkClick r:id="rId4"/>
              </a:rPr>
              <a:t>. § 121.404(a)(1)(i)(A)</a:t>
            </a:r>
            <a:r>
              <a:rPr lang="en-US" dirty="0"/>
              <a:t> (emphasis added by Area Office).) </a:t>
            </a:r>
          </a:p>
          <a:p>
            <a:pPr fontAlgn="base"/>
            <a:endParaRPr lang="en-US" dirty="0"/>
          </a:p>
          <a:p>
            <a:pPr fontAlgn="base"/>
            <a:r>
              <a:rPr lang="en-US" dirty="0"/>
              <a:t>Here, the </a:t>
            </a:r>
            <a:r>
              <a:rPr lang="en-US" dirty="0" err="1"/>
              <a:t>RS3</a:t>
            </a:r>
            <a:r>
              <a:rPr lang="en-US" dirty="0"/>
              <a:t> MAC was unrestricted, but allowed for orders to be set-aside for small businesses, such as the instant TORFP. (</a:t>
            </a:r>
            <a:r>
              <a:rPr lang="en-US" i="1" dirty="0"/>
              <a:t>Id.</a:t>
            </a:r>
            <a:r>
              <a:rPr lang="en-US" dirty="0"/>
              <a:t> at 4.) The Area Office found that the TORFP “did not contain an explicit recertification by using the words ‘certify’ or ‘recertify”’, but that the TORFP nevertheless included provisions sufficient to request a size representation specifically for the task order. (</a:t>
            </a:r>
            <a:r>
              <a:rPr lang="en-US" i="1" dirty="0"/>
              <a:t>Id.</a:t>
            </a:r>
            <a:r>
              <a:rPr lang="en-US" dirty="0"/>
              <a:t> at 4-5.) </a:t>
            </a:r>
          </a:p>
          <a:p>
            <a:pPr fontAlgn="base"/>
            <a:r>
              <a:rPr lang="en-US" dirty="0"/>
              <a:t> </a:t>
            </a:r>
          </a:p>
          <a:p>
            <a:pPr fontAlgn="base"/>
            <a:r>
              <a:rPr lang="en-US" dirty="0"/>
              <a:t>The Area Office cited </a:t>
            </a:r>
            <a:r>
              <a:rPr lang="en-US" dirty="0" err="1"/>
              <a:t>OHA's</a:t>
            </a:r>
            <a:r>
              <a:rPr lang="en-US" dirty="0"/>
              <a:t> decision in </a:t>
            </a:r>
            <a:r>
              <a:rPr lang="en-US" i="1" dirty="0"/>
              <a:t>Size Appeal of 22nd Century Techs., Inc.</a:t>
            </a:r>
            <a:r>
              <a:rPr lang="en-US" dirty="0"/>
              <a:t>, SBA No. SIZ-6122 (2021) for the proposition that:</a:t>
            </a:r>
          </a:p>
          <a:p>
            <a:pPr fontAlgn="base"/>
            <a:endParaRPr lang="en-US" dirty="0"/>
          </a:p>
          <a:p>
            <a:pPr fontAlgn="base"/>
            <a:r>
              <a:rPr lang="en-US" dirty="0"/>
              <a:t>*6 [A] task order solicitation [that] asks each </a:t>
            </a:r>
            <a:r>
              <a:rPr lang="en-US" dirty="0" err="1"/>
              <a:t>offeror</a:t>
            </a:r>
            <a:r>
              <a:rPr lang="en-US" dirty="0"/>
              <a:t> to verify that it was a small business is equivalent in substance to a certification, even when the procuring agency did not utilize the words “certify” or “recertify” in its task[] order solicitation.</a:t>
            </a:r>
          </a:p>
          <a:p>
            <a:pPr fontAlgn="base"/>
            <a:endParaRPr lang="en-US" dirty="0"/>
          </a:p>
          <a:p>
            <a:pPr fontAlgn="base"/>
            <a:r>
              <a:rPr lang="en-US" dirty="0"/>
              <a:t>(</a:t>
            </a:r>
            <a:r>
              <a:rPr lang="en-US" i="1" dirty="0"/>
              <a:t>Id.</a:t>
            </a:r>
            <a:r>
              <a:rPr lang="en-US" dirty="0"/>
              <a:t> at 4.) </a:t>
            </a:r>
          </a:p>
          <a:p>
            <a:pPr fontAlgn="base"/>
            <a:endParaRPr lang="en-US" dirty="0"/>
          </a:p>
          <a:p>
            <a:pPr fontAlgn="base"/>
            <a:r>
              <a:rPr lang="en-US" dirty="0"/>
              <a:t>Because § </a:t>
            </a:r>
            <a:r>
              <a:rPr lang="en-US" dirty="0" err="1"/>
              <a:t>H.3.5</a:t>
            </a:r>
            <a:r>
              <a:rPr lang="en-US" dirty="0"/>
              <a:t> of the </a:t>
            </a:r>
            <a:r>
              <a:rPr lang="en-US" dirty="0" err="1"/>
              <a:t>RS3</a:t>
            </a:r>
            <a:r>
              <a:rPr lang="en-US" dirty="0"/>
              <a:t> prime contracts required that “any Task Orders Restricted to Small Business include a size representation”, the Area Office concluded that “it was a condition of </a:t>
            </a:r>
            <a:r>
              <a:rPr lang="en-US" dirty="0" err="1"/>
              <a:t>RS3</a:t>
            </a:r>
            <a:r>
              <a:rPr lang="en-US" dirty="0"/>
              <a:t> that each order set-aside for small businesses required the offerors to recertify their size.” (</a:t>
            </a:r>
            <a:r>
              <a:rPr lang="en-US" i="1" dirty="0"/>
              <a:t>Id.</a:t>
            </a:r>
            <a:r>
              <a:rPr lang="en-US" dirty="0"/>
              <a:t>)</a:t>
            </a:r>
          </a:p>
          <a:p>
            <a:pPr fontAlgn="base"/>
            <a:endParaRPr lang="en-US" dirty="0"/>
          </a:p>
          <a:p>
            <a:pPr fontAlgn="base"/>
            <a:r>
              <a:rPr lang="en-US" dirty="0"/>
              <a:t>The Area Office further determined that the TORFP contained FAR clause 52.204-19, and therefore “incorporated the contractor's representations and certifications from SAM, which included [Appellant's] size status for NAICS [[code] 541715.” (</a:t>
            </a:r>
            <a:r>
              <a:rPr lang="en-US" i="1" dirty="0"/>
              <a:t>Id.</a:t>
            </a:r>
            <a:r>
              <a:rPr lang="en-US" dirty="0"/>
              <a:t>) As a result, “recertification was required and accomplished through the inclusion of FAR [clause] 52.204-19.” (</a:t>
            </a:r>
            <a:r>
              <a:rPr lang="en-US" i="1" dirty="0"/>
              <a:t>Id.</a:t>
            </a:r>
            <a:r>
              <a:rPr lang="en-US" dirty="0"/>
              <a:t>)</a:t>
            </a:r>
          </a:p>
          <a:p>
            <a:pPr fontAlgn="base"/>
            <a:endParaRPr lang="en-US" dirty="0"/>
          </a:p>
          <a:p>
            <a:pPr fontAlgn="base"/>
            <a:r>
              <a:rPr lang="en-US" dirty="0"/>
              <a:t>The Area Office found that, even if the TORFP had not required recertification, the date to determine size still would not be May 5, 2015, the date proposals were due for the underlying </a:t>
            </a:r>
            <a:r>
              <a:rPr lang="en-US" dirty="0" err="1"/>
              <a:t>RS3</a:t>
            </a:r>
            <a:r>
              <a:rPr lang="en-US" dirty="0"/>
              <a:t> prime contracts. (</a:t>
            </a:r>
            <a:r>
              <a:rPr lang="en-US" i="1" dirty="0"/>
              <a:t>Id.</a:t>
            </a:r>
            <a:r>
              <a:rPr lang="en-US" dirty="0"/>
              <a:t> at 5 </a:t>
            </a:r>
            <a:r>
              <a:rPr lang="en-US" dirty="0" err="1"/>
              <a:t>n.2</a:t>
            </a:r>
            <a:r>
              <a:rPr lang="en-US" dirty="0"/>
              <a:t>.) Instead, Appellant has undergone at least two corporate transactions since 2015, and was required to recertify its size after each acquisition, pursuant to SBA regulations at </a:t>
            </a:r>
            <a:r>
              <a:rPr lang="en-US" dirty="0">
                <a:hlinkClick r:id="rId5"/>
              </a:rPr>
              <a:t>13 </a:t>
            </a:r>
            <a:r>
              <a:rPr lang="en-US" dirty="0" err="1">
                <a:hlinkClick r:id="rId5"/>
              </a:rPr>
              <a:t>C.F.R</a:t>
            </a:r>
            <a:r>
              <a:rPr lang="en-US" dirty="0">
                <a:hlinkClick r:id="rId5"/>
              </a:rPr>
              <a:t>. § 121.404(g)</a:t>
            </a:r>
            <a:r>
              <a:rPr lang="en-US" dirty="0"/>
              <a:t>. As such, Appellant's size must now be “considered in conjunction with its ownership by </a:t>
            </a:r>
            <a:r>
              <a:rPr lang="en-US" dirty="0" err="1"/>
              <a:t>SAAI</a:t>
            </a:r>
            <a:r>
              <a:rPr lang="en-US" dirty="0"/>
              <a:t>.” (</a:t>
            </a:r>
            <a:r>
              <a:rPr lang="en-US" i="1" dirty="0"/>
              <a:t>Id.</a:t>
            </a:r>
            <a:r>
              <a:rPr lang="en-US" dirty="0"/>
              <a:t>)</a:t>
            </a:r>
          </a:p>
        </p:txBody>
      </p:sp>
      <p:sp>
        <p:nvSpPr>
          <p:cNvPr id="4" name="Slide Number Placeholder 3"/>
          <p:cNvSpPr>
            <a:spLocks noGrp="1"/>
          </p:cNvSpPr>
          <p:nvPr>
            <p:ph type="sldNum" sz="quarter" idx="10"/>
          </p:nvPr>
        </p:nvSpPr>
        <p:spPr/>
        <p:txBody>
          <a:bodyPr/>
          <a:lstStyle/>
          <a:p>
            <a:fld id="{46278F17-9ED2-4DD7-9DD0-1E9E190A0917}" type="slidenum">
              <a:rPr lang="en-US" smtClean="0"/>
              <a:t>143</a:t>
            </a:fld>
            <a:endParaRPr lang="en-US"/>
          </a:p>
        </p:txBody>
      </p:sp>
    </p:spTree>
    <p:extLst>
      <p:ext uri="{BB962C8B-B14F-4D97-AF65-F5344CB8AC3E}">
        <p14:creationId xmlns:p14="http://schemas.microsoft.com/office/powerpoint/2010/main" val="20033995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That decision, like the instant case, involved a task order competition under the </a:t>
            </a:r>
            <a:r>
              <a:rPr lang="en-US" dirty="0" err="1"/>
              <a:t>RS3</a:t>
            </a:r>
            <a:r>
              <a:rPr lang="en-US" dirty="0"/>
              <a:t> MAC. 22nd Century Techs., SBA No. SIZ-6122, at 15. Furthermore, as in the instant case, the task order solicitation in 22nd Century Techs. did not contain language expressly instructing </a:t>
            </a:r>
            <a:r>
              <a:rPr lang="en-US" dirty="0" err="1"/>
              <a:t>RS3</a:t>
            </a:r>
            <a:r>
              <a:rPr lang="en-US" dirty="0"/>
              <a:t> contractors to “certify” or “recertify” size at the task order level. Id. OHA concluded, however, that the absence of such “missing words” from the task order solicitation was immaterial, because recertification nevertheless was required. Id. at 17. OHA observed that the underlying </a:t>
            </a:r>
            <a:r>
              <a:rPr lang="en-US" dirty="0" err="1"/>
              <a:t>RS3</a:t>
            </a:r>
            <a:r>
              <a:rPr lang="en-US" dirty="0"/>
              <a:t> contracts contain provisions requiring recertification in situations when a task order is restricted or set aside for small businesses. Id. at 16-17. The task order solicitation in 22nd Century Techs. stated that the order was “restricted” and thus “clearly was” a small business set aside. Id. at 15. Because recertification at the task order level was required, and because the challenged firm in 22nd Century Techs. was no longer small at the time of task order proposal, the challenged firm was not eligible for award of the order.</a:t>
            </a:r>
          </a:p>
          <a:p>
            <a:pPr fontAlgn="base"/>
            <a:endParaRPr lang="en-US" dirty="0"/>
          </a:p>
          <a:p>
            <a:pPr fontAlgn="base"/>
            <a:r>
              <a:rPr lang="en-US" dirty="0"/>
              <a:t>Here, Appellant advances several arguments in an effort to distinguish the instant case from 22nd Century Techs. Appellant highlights that the </a:t>
            </a:r>
            <a:r>
              <a:rPr lang="en-US" dirty="0" err="1"/>
              <a:t>TORFP</a:t>
            </a:r>
            <a:r>
              <a:rPr lang="en-US" dirty="0"/>
              <a:t> was phrased somewhat differently than the task order solicitation in 22nd Century Techs. The task order solicitation in 22nd Century Techs. specifically referenced § </a:t>
            </a:r>
            <a:r>
              <a:rPr lang="en-US" dirty="0" err="1"/>
              <a:t>H.2.4</a:t>
            </a:r>
            <a:r>
              <a:rPr lang="en-US" dirty="0"/>
              <a:t> of the </a:t>
            </a:r>
            <a:r>
              <a:rPr lang="en-US" dirty="0" err="1"/>
              <a:t>RS3</a:t>
            </a:r>
            <a:r>
              <a:rPr lang="en-US" dirty="0"/>
              <a:t> prime contracts — a provision pertaining to orders restricted to small businesses — whereas the instant </a:t>
            </a:r>
            <a:r>
              <a:rPr lang="en-US" dirty="0" err="1"/>
              <a:t>TORFP</a:t>
            </a:r>
            <a:r>
              <a:rPr lang="en-US" dirty="0"/>
              <a:t> did not do so. Sections </a:t>
            </a:r>
            <a:r>
              <a:rPr lang="en-US" dirty="0" err="1"/>
              <a:t>II.A</a:t>
            </a:r>
            <a:r>
              <a:rPr lang="en-US" dirty="0"/>
              <a:t> and </a:t>
            </a:r>
            <a:r>
              <a:rPr lang="en-US" dirty="0" err="1"/>
              <a:t>II.H</a:t>
            </a:r>
            <a:r>
              <a:rPr lang="en-US" dirty="0"/>
              <a:t>, supra. As a result, in comparison with 22nd Century Techs., it may be less clear that the instant </a:t>
            </a:r>
            <a:r>
              <a:rPr lang="en-US" dirty="0" err="1"/>
              <a:t>TORFP</a:t>
            </a:r>
            <a:r>
              <a:rPr lang="en-US" dirty="0"/>
              <a:t> actually was conducted as a small business set aside. Furthermore, the task order solicitation in 22nd Century Techs. included the text of § </a:t>
            </a:r>
            <a:r>
              <a:rPr lang="en-US" dirty="0" err="1"/>
              <a:t>H.3.5</a:t>
            </a:r>
            <a:r>
              <a:rPr lang="en-US" dirty="0"/>
              <a:t>, instructing </a:t>
            </a:r>
            <a:r>
              <a:rPr lang="en-US" dirty="0" err="1"/>
              <a:t>RS3</a:t>
            </a:r>
            <a:r>
              <a:rPr lang="en-US" dirty="0"/>
              <a:t> contractors to represent whether they are or are not small businesses, whereas the instant </a:t>
            </a:r>
            <a:r>
              <a:rPr lang="en-US" dirty="0" err="1"/>
              <a:t>TORFP</a:t>
            </a:r>
            <a:r>
              <a:rPr lang="en-US" dirty="0"/>
              <a:t> omitted such verbiage. Id.</a:t>
            </a:r>
          </a:p>
          <a:p>
            <a:pPr fontAlgn="base"/>
            <a:r>
              <a:rPr lang="en-US" dirty="0"/>
              <a:t>Although it is true that the </a:t>
            </a:r>
            <a:r>
              <a:rPr lang="en-US" dirty="0" err="1"/>
              <a:t>TORFP</a:t>
            </a:r>
            <a:r>
              <a:rPr lang="en-US" dirty="0"/>
              <a:t> here is not identical to the task order solicitation at issue in 22nd Century Techs., Appellant has not persuasively shown that these differences are sufficiently significant to compel a different result. The instant </a:t>
            </a:r>
            <a:r>
              <a:rPr lang="en-US" dirty="0" err="1"/>
              <a:t>TORFP</a:t>
            </a:r>
            <a:r>
              <a:rPr lang="en-US" dirty="0"/>
              <a:t> did not specifically reference § </a:t>
            </a:r>
            <a:r>
              <a:rPr lang="en-US" dirty="0" err="1"/>
              <a:t>H.2.4</a:t>
            </a:r>
            <a:r>
              <a:rPr lang="en-US" dirty="0"/>
              <a:t> of the </a:t>
            </a:r>
            <a:r>
              <a:rPr lang="en-US" dirty="0" err="1"/>
              <a:t>RS3</a:t>
            </a:r>
            <a:r>
              <a:rPr lang="en-US" dirty="0"/>
              <a:t> prime contracts, but the </a:t>
            </a:r>
            <a:r>
              <a:rPr lang="en-US" dirty="0" err="1"/>
              <a:t>TORFP</a:t>
            </a:r>
            <a:r>
              <a:rPr lang="en-US" dirty="0"/>
              <a:t> nevertheless did repeatedly state that the TEA order was “Restricted” and limited to the “Restricted suite” of </a:t>
            </a:r>
            <a:r>
              <a:rPr lang="en-US" dirty="0" err="1"/>
              <a:t>RS3</a:t>
            </a:r>
            <a:r>
              <a:rPr lang="en-US" dirty="0"/>
              <a:t> contractors. Section </a:t>
            </a:r>
            <a:r>
              <a:rPr lang="en-US" dirty="0" err="1"/>
              <a:t>II.A</a:t>
            </a:r>
            <a:r>
              <a:rPr lang="en-US" dirty="0"/>
              <a:t>, supra. Given the context, whereby the TEA task order was being competed among firms that had been awarded </a:t>
            </a:r>
            <a:r>
              <a:rPr lang="en-US" dirty="0" err="1"/>
              <a:t>RS3</a:t>
            </a:r>
            <a:r>
              <a:rPr lang="en-US" dirty="0"/>
              <a:t> prime contracts, statements that the order was “Restricted” could only have meant that the order was restricted to </a:t>
            </a:r>
            <a:r>
              <a:rPr lang="en-US" dirty="0" err="1"/>
              <a:t>RS3</a:t>
            </a:r>
            <a:r>
              <a:rPr lang="en-US" dirty="0"/>
              <a:t> prime contractors that are small businesses. Insofar as there was any uncertainty on this point, the Army also then clarified the issue in a subsequent Q&amp;A, referencing § </a:t>
            </a:r>
            <a:r>
              <a:rPr lang="en-US" dirty="0" err="1"/>
              <a:t>H.2.4</a:t>
            </a:r>
            <a:r>
              <a:rPr lang="en-US" dirty="0"/>
              <a:t>:</a:t>
            </a:r>
          </a:p>
          <a:p>
            <a:pPr fontAlgn="base"/>
            <a:r>
              <a:rPr lang="en-US" dirty="0"/>
              <a:t>[The] TEA [task order] is restricted to small business primes only in accordance with the base </a:t>
            </a:r>
            <a:r>
              <a:rPr lang="en-US" dirty="0" err="1"/>
              <a:t>RS3</a:t>
            </a:r>
            <a:r>
              <a:rPr lang="en-US" dirty="0"/>
              <a:t> contract clause </a:t>
            </a:r>
            <a:r>
              <a:rPr lang="en-US" dirty="0" err="1"/>
              <a:t>H.2.4</a:t>
            </a:r>
            <a:r>
              <a:rPr lang="en-US" dirty="0"/>
              <a:t>. Only contractors eligible to compete as a small business may submit a proposal in response to the [</a:t>
            </a:r>
            <a:r>
              <a:rPr lang="en-US" dirty="0" err="1"/>
              <a:t>TORFP</a:t>
            </a:r>
            <a:r>
              <a:rPr lang="en-US" dirty="0"/>
              <a:t>].</a:t>
            </a:r>
          </a:p>
          <a:p>
            <a:pPr fontAlgn="base"/>
            <a:r>
              <a:rPr lang="en-US" dirty="0"/>
              <a:t>Section </a:t>
            </a:r>
            <a:r>
              <a:rPr lang="en-US" dirty="0" err="1"/>
              <a:t>II.A</a:t>
            </a:r>
            <a:r>
              <a:rPr lang="en-US" dirty="0"/>
              <a:t>, supra. Appellant observes that the Q&amp;A document was not formally incorporated into the </a:t>
            </a:r>
            <a:r>
              <a:rPr lang="en-US" dirty="0" err="1"/>
              <a:t>TORFP</a:t>
            </a:r>
            <a:r>
              <a:rPr lang="en-US" dirty="0"/>
              <a:t> by a solicitation amendment. Section </a:t>
            </a:r>
            <a:r>
              <a:rPr lang="en-US" dirty="0" err="1"/>
              <a:t>II.H</a:t>
            </a:r>
            <a:r>
              <a:rPr lang="en-US" dirty="0"/>
              <a:t>, supra. However, because the Q&amp;A merely clarified language already in the </a:t>
            </a:r>
            <a:r>
              <a:rPr lang="en-US" dirty="0" err="1"/>
              <a:t>TORFP</a:t>
            </a:r>
            <a:r>
              <a:rPr lang="en-US" dirty="0"/>
              <a:t> (i.e., that the TEA order was “Restricted”), rather than altering or adding substantive terms or provisions, it is not clear that a formal amendment to the </a:t>
            </a:r>
            <a:r>
              <a:rPr lang="en-US" dirty="0" err="1"/>
              <a:t>TORFP</a:t>
            </a:r>
            <a:r>
              <a:rPr lang="en-US" dirty="0"/>
              <a:t> was necessary. See FAR 15.206(a) (amendment to a solicitation generally is required when “the Government changes its requirements or terms and conditions”). Moreover, even if OHA were to agree with Appellant that, absent an amendment, the TEA order was not set aside or restricted to small businesses, Appellant has not explained why the Q&amp;A document itself would not have sufficed as a </a:t>
            </a:r>
            <a:r>
              <a:rPr lang="en-US" dirty="0" err="1"/>
              <a:t>TORFP</a:t>
            </a:r>
            <a:r>
              <a:rPr lang="en-US" dirty="0"/>
              <a:t> amendment. Indeed, the U.S. Government Accountability Office (GAO) has long held, as a matter of procurement law, that “information disseminated during the course of a procurement that is in writing, signed by the contracting officer, and provided to all vendors, contains all of the essential elements of an amendment — even where not designated as an amendment — and is sufficient to operate as such.” Energy Eng'g &amp; Consulting Servs., LLC, B-407352, Dec. 21, 2012, 2012 CPD ¶ 353 at 3 (quoting Linguistic Sys., Inc., B-296221, June 1, 2005, 2005 CPD ¶ 104 at 2). I therefore conclude that the instant </a:t>
            </a:r>
            <a:r>
              <a:rPr lang="en-US" dirty="0" err="1"/>
              <a:t>TORFP</a:t>
            </a:r>
            <a:r>
              <a:rPr lang="en-US" dirty="0"/>
              <a:t>, like the task order in 22nd Century Techs., was set aside for small businesses.</a:t>
            </a:r>
          </a:p>
          <a:p>
            <a:pPr fontAlgn="base"/>
            <a:r>
              <a:rPr lang="en-US" dirty="0"/>
              <a:t>*17 Similarly, the fact that § </a:t>
            </a:r>
            <a:r>
              <a:rPr lang="en-US" dirty="0" err="1"/>
              <a:t>H.3.5</a:t>
            </a:r>
            <a:r>
              <a:rPr lang="en-US" dirty="0"/>
              <a:t> was not expressly mentioned in the instant </a:t>
            </a:r>
            <a:r>
              <a:rPr lang="en-US" dirty="0" err="1"/>
              <a:t>TORFP</a:t>
            </a:r>
            <a:r>
              <a:rPr lang="en-US" dirty="0"/>
              <a:t> is not dispositive. The Area Office found that “it was a condition of </a:t>
            </a:r>
            <a:r>
              <a:rPr lang="en-US" dirty="0" err="1"/>
              <a:t>RS3</a:t>
            </a:r>
            <a:r>
              <a:rPr lang="en-US" dirty="0"/>
              <a:t> that each order set-aside for small businesses required the offerors to recertify their size.” Section </a:t>
            </a:r>
            <a:r>
              <a:rPr lang="en-US" dirty="0" err="1"/>
              <a:t>II.E</a:t>
            </a:r>
            <a:r>
              <a:rPr lang="en-US" dirty="0"/>
              <a:t>, supra. As </a:t>
            </a:r>
            <a:r>
              <a:rPr lang="en-US" dirty="0" err="1"/>
              <a:t>DSA</a:t>
            </a:r>
            <a:r>
              <a:rPr lang="en-US" dirty="0"/>
              <a:t> observes in its response to the appeal, the Area Office's finding was correct because the </a:t>
            </a:r>
            <a:r>
              <a:rPr lang="en-US" dirty="0" err="1"/>
              <a:t>RS3</a:t>
            </a:r>
            <a:r>
              <a:rPr lang="en-US" dirty="0"/>
              <a:t> contracts clearly stipulate “[a]</a:t>
            </a:r>
            <a:r>
              <a:rPr lang="en-US" dirty="0" err="1"/>
              <a:t>ny</a:t>
            </a:r>
            <a:r>
              <a:rPr lang="en-US" dirty="0"/>
              <a:t> proposals submitted for a task order restricted to small businesses shall include” a size recertification. Section </a:t>
            </a:r>
            <a:r>
              <a:rPr lang="en-US" dirty="0" err="1"/>
              <a:t>II.A</a:t>
            </a:r>
            <a:r>
              <a:rPr lang="en-US" dirty="0"/>
              <a:t>, supra. Under the </a:t>
            </a:r>
            <a:r>
              <a:rPr lang="en-US" dirty="0" err="1"/>
              <a:t>RS3</a:t>
            </a:r>
            <a:r>
              <a:rPr lang="en-US" dirty="0"/>
              <a:t> contracts, then, any </a:t>
            </a:r>
            <a:r>
              <a:rPr lang="en-US" dirty="0" err="1"/>
              <a:t>RS3</a:t>
            </a:r>
            <a:r>
              <a:rPr lang="en-US" dirty="0"/>
              <a:t> prime contractor choosing to compete for a restricted task order must represent its current size. Pursuant to this contractual framework, Appellant was required to recertify its size for the restricted TEA task order, irrespective of whether § </a:t>
            </a:r>
            <a:r>
              <a:rPr lang="en-US" dirty="0" err="1"/>
              <a:t>H.3.5</a:t>
            </a:r>
            <a:r>
              <a:rPr lang="en-US" dirty="0"/>
              <a:t> was referenced, or repeated, in the </a:t>
            </a:r>
            <a:r>
              <a:rPr lang="en-US" dirty="0" err="1"/>
              <a:t>TORFP</a:t>
            </a:r>
            <a:r>
              <a:rPr lang="en-US" dirty="0"/>
              <a:t>.</a:t>
            </a:r>
          </a:p>
          <a:p>
            <a:pPr fontAlgn="base"/>
            <a:r>
              <a:rPr lang="en-US" dirty="0"/>
              <a:t>It is worth noting that, in determining whether recertification was required for a given task order, OHA will give weight to the CO's opinion on such matters. Size Appeal of EBA Ernest Bland Assocs., P.C., SBA No. SIZ-6139, at 5 (2022); Size Appeal of </a:t>
            </a:r>
            <a:r>
              <a:rPr lang="en-US" dirty="0" err="1"/>
              <a:t>Metters</a:t>
            </a:r>
            <a:r>
              <a:rPr lang="en-US" dirty="0"/>
              <a:t> Indus., Inc., SBA No. SIZ-5456, at 11 (2013). In the instant case, the CO's actions strongly suggest that recertification was required. As in </a:t>
            </a:r>
            <a:r>
              <a:rPr lang="en-US" dirty="0" err="1"/>
              <a:t>Metters</a:t>
            </a:r>
            <a:r>
              <a:rPr lang="en-US" dirty="0"/>
              <a:t>, the CO took the unusual step of initiating her own size protest against Appellant. Section </a:t>
            </a:r>
            <a:r>
              <a:rPr lang="en-US" dirty="0" err="1"/>
              <a:t>II.B</a:t>
            </a:r>
            <a:r>
              <a:rPr lang="en-US" dirty="0"/>
              <a:t>, supra. Moreover, the rationale behind the CO's size protest was that Appellant had undergone acquisitions during 2017 and again in 2020. Id. Such transactions would be irrelevant if the CO believed that Appellant's size should be determined as of 2015, when the </a:t>
            </a:r>
            <a:r>
              <a:rPr lang="en-US" dirty="0" err="1"/>
              <a:t>RS3</a:t>
            </a:r>
            <a:r>
              <a:rPr lang="en-US" dirty="0"/>
              <a:t> prime contracts were awarded. The CO's actions thus demonstrate that, although she did not utilize the terms “certify” or “recertify” in the </a:t>
            </a:r>
            <a:r>
              <a:rPr lang="en-US" dirty="0" err="1"/>
              <a:t>TORFP</a:t>
            </a:r>
            <a:r>
              <a:rPr lang="en-US" dirty="0"/>
              <a:t>, she nevertheless believed that contractors were required to recertify their size for the set-aside TEA task order.</a:t>
            </a:r>
          </a:p>
          <a:p>
            <a:pPr fontAlgn="base"/>
            <a:r>
              <a:rPr lang="en-US" dirty="0"/>
              <a:t>Ultimately, Appellant has not shown that the Area Office erred in concluding that the </a:t>
            </a:r>
            <a:r>
              <a:rPr lang="en-US" dirty="0" err="1"/>
              <a:t>TORFP</a:t>
            </a:r>
            <a:r>
              <a:rPr lang="en-US" dirty="0"/>
              <a:t> was set aside for small businesses. Likewise, the Area Office did not err in determining that, pursuant to provisions in the underlying </a:t>
            </a:r>
            <a:r>
              <a:rPr lang="en-US" dirty="0" err="1"/>
              <a:t>RS3</a:t>
            </a:r>
            <a:r>
              <a:rPr lang="en-US" dirty="0"/>
              <a:t> contracts, recertification at the task order level was required. Because the instant </a:t>
            </a:r>
            <a:r>
              <a:rPr lang="en-US" dirty="0" err="1"/>
              <a:t>TORFP</a:t>
            </a:r>
            <a:r>
              <a:rPr lang="en-US" dirty="0"/>
              <a:t> required recertification, the Area Office correctly examined Appellant's size as of June 25, 2021, the date of Appellant's proposal, including price, for the task order. Appellant does not dispute that Appellant was no longer a small business as of June 25, 2021. Section </a:t>
            </a:r>
            <a:r>
              <a:rPr lang="en-US" dirty="0" err="1"/>
              <a:t>II.F</a:t>
            </a:r>
            <a:r>
              <a:rPr lang="en-US" dirty="0"/>
              <a:t>, supra. Accordingly, the Area Office properly determined that Appellant is not eligible for award of the TEA task order.</a:t>
            </a:r>
          </a:p>
          <a:p>
            <a:pPr fontAlgn="base"/>
            <a:endParaRPr lang="en-US" dirty="0"/>
          </a:p>
          <a:p>
            <a:pPr fontAlgn="base"/>
            <a:r>
              <a:rPr lang="en-US" dirty="0"/>
              <a:t>Here, the </a:t>
            </a:r>
            <a:r>
              <a:rPr lang="en-US" dirty="0" err="1"/>
              <a:t>RS3</a:t>
            </a:r>
            <a:r>
              <a:rPr lang="en-US" dirty="0"/>
              <a:t> MAC was unrestricted, but allowed for orders to be set-aside for small businesses, such as the instant TORFP. (</a:t>
            </a:r>
            <a:r>
              <a:rPr lang="en-US" i="1" dirty="0"/>
              <a:t>Id.</a:t>
            </a:r>
            <a:r>
              <a:rPr lang="en-US" dirty="0"/>
              <a:t> at 4.) The Area Office found that the TORFP “did not contain an explicit recertification by using the words ‘certify’ or ‘recertify”’, but that the TORFP nevertheless included provisions sufficient to request a size representation specifically for the task order. (</a:t>
            </a:r>
            <a:r>
              <a:rPr lang="en-US" i="1" dirty="0"/>
              <a:t>Id.</a:t>
            </a:r>
            <a:r>
              <a:rPr lang="en-US" dirty="0"/>
              <a:t> at 4-5.) </a:t>
            </a:r>
          </a:p>
          <a:p>
            <a:pPr fontAlgn="base"/>
            <a:r>
              <a:rPr lang="en-US" dirty="0"/>
              <a:t> </a:t>
            </a:r>
          </a:p>
          <a:p>
            <a:pPr fontAlgn="base"/>
            <a:r>
              <a:rPr lang="en-US" dirty="0"/>
              <a:t>The Area Office cited </a:t>
            </a:r>
            <a:r>
              <a:rPr lang="en-US" dirty="0" err="1"/>
              <a:t>OHA's</a:t>
            </a:r>
            <a:r>
              <a:rPr lang="en-US" dirty="0"/>
              <a:t> decision in </a:t>
            </a:r>
            <a:r>
              <a:rPr lang="en-US" i="1" dirty="0"/>
              <a:t>Size Appeal of 22nd Century Techs., Inc.</a:t>
            </a:r>
            <a:r>
              <a:rPr lang="en-US" dirty="0"/>
              <a:t>, SBA No. SIZ-6122 (2021) for the proposition that:</a:t>
            </a:r>
          </a:p>
          <a:p>
            <a:pPr fontAlgn="base"/>
            <a:endParaRPr lang="en-US" dirty="0"/>
          </a:p>
          <a:p>
            <a:pPr fontAlgn="base"/>
            <a:r>
              <a:rPr lang="en-US" dirty="0"/>
              <a:t>*6 [A] task order solicitation [that] asks each </a:t>
            </a:r>
            <a:r>
              <a:rPr lang="en-US" dirty="0" err="1"/>
              <a:t>offeror</a:t>
            </a:r>
            <a:r>
              <a:rPr lang="en-US" dirty="0"/>
              <a:t> to verify that it was a small business is equivalent in substance to a certification, even when the procuring agency did not utilize the words “certify” or “recertify” in its task[] order solicitation.</a:t>
            </a:r>
          </a:p>
          <a:p>
            <a:pPr fontAlgn="base"/>
            <a:endParaRPr lang="en-US" dirty="0"/>
          </a:p>
          <a:p>
            <a:pPr fontAlgn="base"/>
            <a:r>
              <a:rPr lang="en-US" dirty="0"/>
              <a:t>(</a:t>
            </a:r>
            <a:r>
              <a:rPr lang="en-US" i="1" dirty="0"/>
              <a:t>Id.</a:t>
            </a:r>
            <a:r>
              <a:rPr lang="en-US" dirty="0"/>
              <a:t> at 4.) </a:t>
            </a:r>
          </a:p>
          <a:p>
            <a:pPr fontAlgn="base"/>
            <a:endParaRPr lang="en-US" dirty="0"/>
          </a:p>
          <a:p>
            <a:pPr fontAlgn="base"/>
            <a:r>
              <a:rPr lang="en-US" dirty="0"/>
              <a:t>Because § </a:t>
            </a:r>
            <a:r>
              <a:rPr lang="en-US" dirty="0" err="1"/>
              <a:t>H.3.5</a:t>
            </a:r>
            <a:r>
              <a:rPr lang="en-US" dirty="0"/>
              <a:t> of the </a:t>
            </a:r>
            <a:r>
              <a:rPr lang="en-US" dirty="0" err="1"/>
              <a:t>RS3</a:t>
            </a:r>
            <a:r>
              <a:rPr lang="en-US" dirty="0"/>
              <a:t> prime contracts required that “any Task Orders Restricted to Small Business include a size representation”, the Area Office concluded that “it was a condition of </a:t>
            </a:r>
            <a:r>
              <a:rPr lang="en-US" dirty="0" err="1"/>
              <a:t>RS3</a:t>
            </a:r>
            <a:r>
              <a:rPr lang="en-US" dirty="0"/>
              <a:t> that each order set-aside for small businesses required the offerors to recertify their size.” (</a:t>
            </a:r>
            <a:r>
              <a:rPr lang="en-US" i="1" dirty="0"/>
              <a:t>Id.</a:t>
            </a:r>
            <a:r>
              <a:rPr lang="en-US" dirty="0"/>
              <a:t>)</a:t>
            </a:r>
          </a:p>
          <a:p>
            <a:pPr fontAlgn="base"/>
            <a:endParaRPr lang="en-US" dirty="0"/>
          </a:p>
          <a:p>
            <a:pPr fontAlgn="base"/>
            <a:r>
              <a:rPr lang="en-US" dirty="0"/>
              <a:t>The Area Office further determined that the TORFP contained FAR clause 52.204-19, and therefore “incorporated the contractor's representations and certifications from SAM, which included [Appellant's] size status for NAICS [[code] 541715.” (</a:t>
            </a:r>
            <a:r>
              <a:rPr lang="en-US" i="1" dirty="0"/>
              <a:t>Id.</a:t>
            </a:r>
            <a:r>
              <a:rPr lang="en-US" dirty="0"/>
              <a:t>) As a result, “recertification was required and accomplished through the inclusion of FAR [clause] 52.204-19.” (</a:t>
            </a:r>
            <a:r>
              <a:rPr lang="en-US" i="1" dirty="0"/>
              <a:t>Id.</a:t>
            </a:r>
            <a:r>
              <a:rPr lang="en-US" dirty="0"/>
              <a:t>)</a:t>
            </a:r>
          </a:p>
          <a:p>
            <a:pPr fontAlgn="base"/>
            <a:endParaRPr lang="en-US" dirty="0"/>
          </a:p>
          <a:p>
            <a:pPr fontAlgn="base"/>
            <a:r>
              <a:rPr lang="en-US" dirty="0"/>
              <a:t>The Area Office found that, even if the TORFP had not required recertification, the date to determine size still would not be May 5, 2015, the date proposals were due for the underlying </a:t>
            </a:r>
            <a:r>
              <a:rPr lang="en-US" dirty="0" err="1"/>
              <a:t>RS3</a:t>
            </a:r>
            <a:r>
              <a:rPr lang="en-US" dirty="0"/>
              <a:t> prime contracts. (</a:t>
            </a:r>
            <a:r>
              <a:rPr lang="en-US" i="1" dirty="0"/>
              <a:t>Id.</a:t>
            </a:r>
            <a:r>
              <a:rPr lang="en-US" dirty="0"/>
              <a:t> at 5 </a:t>
            </a:r>
            <a:r>
              <a:rPr lang="en-US" dirty="0" err="1"/>
              <a:t>n.2</a:t>
            </a:r>
            <a:r>
              <a:rPr lang="en-US" dirty="0"/>
              <a:t>.) Instead, Appellant has undergone at least two corporate transactions since 2015, and was required to recertify its size after each acquisition, pursuant to SBA regulations at </a:t>
            </a:r>
            <a:r>
              <a:rPr lang="en-US" dirty="0">
                <a:hlinkClick r:id="rId3"/>
              </a:rPr>
              <a:t>13 </a:t>
            </a:r>
            <a:r>
              <a:rPr lang="en-US" dirty="0" err="1">
                <a:hlinkClick r:id="rId3"/>
              </a:rPr>
              <a:t>C.F.R</a:t>
            </a:r>
            <a:r>
              <a:rPr lang="en-US" dirty="0">
                <a:hlinkClick r:id="rId3"/>
              </a:rPr>
              <a:t>. § 121.404(g)</a:t>
            </a:r>
            <a:r>
              <a:rPr lang="en-US" dirty="0"/>
              <a:t>. As such, Appellant's size must now be “considered in conjunction with its ownership by </a:t>
            </a:r>
            <a:r>
              <a:rPr lang="en-US" dirty="0" err="1"/>
              <a:t>SAAI</a:t>
            </a:r>
            <a:r>
              <a:rPr lang="en-US" dirty="0"/>
              <a:t>.” (</a:t>
            </a:r>
            <a:r>
              <a:rPr lang="en-US" i="1" dirty="0"/>
              <a:t>Id.</a:t>
            </a:r>
            <a:r>
              <a:rPr lang="en-US" dirty="0"/>
              <a:t>)</a:t>
            </a:r>
          </a:p>
        </p:txBody>
      </p:sp>
      <p:sp>
        <p:nvSpPr>
          <p:cNvPr id="4" name="Slide Number Placeholder 3"/>
          <p:cNvSpPr>
            <a:spLocks noGrp="1"/>
          </p:cNvSpPr>
          <p:nvPr>
            <p:ph type="sldNum" sz="quarter" idx="10"/>
          </p:nvPr>
        </p:nvSpPr>
        <p:spPr/>
        <p:txBody>
          <a:bodyPr/>
          <a:lstStyle/>
          <a:p>
            <a:fld id="{46278F17-9ED2-4DD7-9DD0-1E9E190A0917}" type="slidenum">
              <a:rPr lang="en-US" smtClean="0"/>
              <a:t>144</a:t>
            </a:fld>
            <a:endParaRPr lang="en-US"/>
          </a:p>
        </p:txBody>
      </p:sp>
    </p:spTree>
    <p:extLst>
      <p:ext uri="{BB962C8B-B14F-4D97-AF65-F5344CB8AC3E}">
        <p14:creationId xmlns:p14="http://schemas.microsoft.com/office/powerpoint/2010/main" val="21794764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46278F17-9ED2-4DD7-9DD0-1E9E190A0917}" type="slidenum">
              <a:rPr lang="en-US" smtClean="0"/>
              <a:t>145</a:t>
            </a:fld>
            <a:endParaRPr lang="en-US"/>
          </a:p>
        </p:txBody>
      </p:sp>
    </p:spTree>
    <p:extLst>
      <p:ext uri="{BB962C8B-B14F-4D97-AF65-F5344CB8AC3E}">
        <p14:creationId xmlns:p14="http://schemas.microsoft.com/office/powerpoint/2010/main" val="19076562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46278F17-9ED2-4DD7-9DD0-1E9E190A0917}" type="slidenum">
              <a:rPr lang="en-US" smtClean="0"/>
              <a:t>146</a:t>
            </a:fld>
            <a:endParaRPr lang="en-US"/>
          </a:p>
        </p:txBody>
      </p:sp>
    </p:spTree>
    <p:extLst>
      <p:ext uri="{BB962C8B-B14F-4D97-AF65-F5344CB8AC3E}">
        <p14:creationId xmlns:p14="http://schemas.microsoft.com/office/powerpoint/2010/main" val="1362134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78F17-9ED2-4DD7-9DD0-1E9E190A0917}" type="slidenum">
              <a:rPr lang="en-US" smtClean="0"/>
              <a:t>12</a:t>
            </a:fld>
            <a:endParaRPr lang="en-US"/>
          </a:p>
        </p:txBody>
      </p:sp>
    </p:spTree>
    <p:extLst>
      <p:ext uri="{BB962C8B-B14F-4D97-AF65-F5344CB8AC3E}">
        <p14:creationId xmlns:p14="http://schemas.microsoft.com/office/powerpoint/2010/main" val="35090844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149</a:t>
            </a:fld>
            <a:endParaRPr lang="en-US"/>
          </a:p>
        </p:txBody>
      </p:sp>
    </p:spTree>
    <p:extLst>
      <p:ext uri="{BB962C8B-B14F-4D97-AF65-F5344CB8AC3E}">
        <p14:creationId xmlns:p14="http://schemas.microsoft.com/office/powerpoint/2010/main" val="41618872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C.F.R. § 124.112, What criteria must a business meet to remain eligible to participate in the 8(a) BD program?</a:t>
            </a:r>
          </a:p>
        </p:txBody>
      </p:sp>
      <p:sp>
        <p:nvSpPr>
          <p:cNvPr id="4" name="Slide Number Placeholder 3"/>
          <p:cNvSpPr>
            <a:spLocks noGrp="1"/>
          </p:cNvSpPr>
          <p:nvPr>
            <p:ph type="sldNum" sz="quarter" idx="5"/>
          </p:nvPr>
        </p:nvSpPr>
        <p:spPr/>
        <p:txBody>
          <a:bodyPr/>
          <a:lstStyle/>
          <a:p>
            <a:fld id="{46278F17-9ED2-4DD7-9DD0-1E9E190A0917}" type="slidenum">
              <a:rPr lang="en-US" smtClean="0"/>
              <a:t>152</a:t>
            </a:fld>
            <a:endParaRPr lang="en-US"/>
          </a:p>
        </p:txBody>
      </p:sp>
    </p:spTree>
    <p:extLst>
      <p:ext uri="{BB962C8B-B14F-4D97-AF65-F5344CB8AC3E}">
        <p14:creationId xmlns:p14="http://schemas.microsoft.com/office/powerpoint/2010/main" val="9589336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C.F.R. § 124.102(a)(2)</a:t>
            </a:r>
          </a:p>
        </p:txBody>
      </p:sp>
      <p:sp>
        <p:nvSpPr>
          <p:cNvPr id="4" name="Slide Number Placeholder 3"/>
          <p:cNvSpPr>
            <a:spLocks noGrp="1"/>
          </p:cNvSpPr>
          <p:nvPr>
            <p:ph type="sldNum" sz="quarter" idx="5"/>
          </p:nvPr>
        </p:nvSpPr>
        <p:spPr/>
        <p:txBody>
          <a:bodyPr/>
          <a:lstStyle/>
          <a:p>
            <a:fld id="{46278F17-9ED2-4DD7-9DD0-1E9E190A0917}" type="slidenum">
              <a:rPr lang="en-US" smtClean="0"/>
              <a:t>153</a:t>
            </a:fld>
            <a:endParaRPr lang="en-US"/>
          </a:p>
        </p:txBody>
      </p:sp>
    </p:spTree>
    <p:extLst>
      <p:ext uri="{BB962C8B-B14F-4D97-AF65-F5344CB8AC3E}">
        <p14:creationId xmlns:p14="http://schemas.microsoft.com/office/powerpoint/2010/main" val="4605087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157</a:t>
            </a:fld>
            <a:endParaRPr lang="en-US"/>
          </a:p>
        </p:txBody>
      </p:sp>
    </p:spTree>
    <p:extLst>
      <p:ext uri="{BB962C8B-B14F-4D97-AF65-F5344CB8AC3E}">
        <p14:creationId xmlns:p14="http://schemas.microsoft.com/office/powerpoint/2010/main" val="8951157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158</a:t>
            </a:fld>
            <a:endParaRPr lang="en-US"/>
          </a:p>
        </p:txBody>
      </p:sp>
    </p:spTree>
    <p:extLst>
      <p:ext uri="{BB962C8B-B14F-4D97-AF65-F5344CB8AC3E}">
        <p14:creationId xmlns:p14="http://schemas.microsoft.com/office/powerpoint/2010/main" val="22015473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159</a:t>
            </a:fld>
            <a:endParaRPr lang="en-US"/>
          </a:p>
        </p:txBody>
      </p:sp>
    </p:spTree>
    <p:extLst>
      <p:ext uri="{BB962C8B-B14F-4D97-AF65-F5344CB8AC3E}">
        <p14:creationId xmlns:p14="http://schemas.microsoft.com/office/powerpoint/2010/main" val="32382505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160</a:t>
            </a:fld>
            <a:endParaRPr lang="en-US"/>
          </a:p>
        </p:txBody>
      </p:sp>
    </p:spTree>
    <p:extLst>
      <p:ext uri="{BB962C8B-B14F-4D97-AF65-F5344CB8AC3E}">
        <p14:creationId xmlns:p14="http://schemas.microsoft.com/office/powerpoint/2010/main" val="5458409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163</a:t>
            </a:fld>
            <a:endParaRPr lang="en-US"/>
          </a:p>
        </p:txBody>
      </p:sp>
    </p:spTree>
    <p:extLst>
      <p:ext uri="{BB962C8B-B14F-4D97-AF65-F5344CB8AC3E}">
        <p14:creationId xmlns:p14="http://schemas.microsoft.com/office/powerpoint/2010/main" val="4010091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164</a:t>
            </a:fld>
            <a:endParaRPr lang="en-US"/>
          </a:p>
        </p:txBody>
      </p:sp>
    </p:spTree>
    <p:extLst>
      <p:ext uri="{BB962C8B-B14F-4D97-AF65-F5344CB8AC3E}">
        <p14:creationId xmlns:p14="http://schemas.microsoft.com/office/powerpoint/2010/main" val="3701950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US" dirty="0"/>
              <a:t>The plaintiffs in Mid-America are represented by the Wisconsin Institute for Law &amp; Liberty, Inc., the same firm that represented the plaintiffs in the </a:t>
            </a:r>
            <a:r>
              <a:rPr lang="en-US" i="1" dirty="0"/>
              <a:t>Bruckner</a:t>
            </a:r>
            <a:r>
              <a:rPr lang="en-US" dirty="0"/>
              <a:t> and </a:t>
            </a:r>
            <a:r>
              <a:rPr lang="en-US" i="1" dirty="0" err="1"/>
              <a:t>Nuziard</a:t>
            </a:r>
            <a:r>
              <a:rPr lang="en-US" dirty="0"/>
              <a:t> cases.</a:t>
            </a:r>
          </a:p>
        </p:txBody>
      </p:sp>
      <p:sp>
        <p:nvSpPr>
          <p:cNvPr id="4" name="Slide Number Placeholder 3"/>
          <p:cNvSpPr>
            <a:spLocks noGrp="1"/>
          </p:cNvSpPr>
          <p:nvPr>
            <p:ph type="sldNum" sz="quarter" idx="5"/>
          </p:nvPr>
        </p:nvSpPr>
        <p:spPr/>
        <p:txBody>
          <a:bodyPr/>
          <a:lstStyle/>
          <a:p>
            <a:fld id="{46278F17-9ED2-4DD7-9DD0-1E9E190A0917}" type="slidenum">
              <a:rPr lang="en-US" smtClean="0"/>
              <a:t>165</a:t>
            </a:fld>
            <a:endParaRPr lang="en-US"/>
          </a:p>
        </p:txBody>
      </p:sp>
    </p:spTree>
    <p:extLst>
      <p:ext uri="{BB962C8B-B14F-4D97-AF65-F5344CB8AC3E}">
        <p14:creationId xmlns:p14="http://schemas.microsoft.com/office/powerpoint/2010/main" val="3118232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13</a:t>
            </a:fld>
            <a:endParaRPr lang="en-US"/>
          </a:p>
        </p:txBody>
      </p:sp>
    </p:spTree>
    <p:extLst>
      <p:ext uri="{BB962C8B-B14F-4D97-AF65-F5344CB8AC3E}">
        <p14:creationId xmlns:p14="http://schemas.microsoft.com/office/powerpoint/2010/main" val="31664264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78F17-9ED2-4DD7-9DD0-1E9E190A0917}" type="slidenum">
              <a:rPr lang="en-US" smtClean="0"/>
              <a:t>178</a:t>
            </a:fld>
            <a:endParaRPr lang="en-US"/>
          </a:p>
        </p:txBody>
      </p:sp>
    </p:spTree>
    <p:extLst>
      <p:ext uri="{BB962C8B-B14F-4D97-AF65-F5344CB8AC3E}">
        <p14:creationId xmlns:p14="http://schemas.microsoft.com/office/powerpoint/2010/main" val="33541729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78F17-9ED2-4DD7-9DD0-1E9E190A0917}" type="slidenum">
              <a:rPr lang="en-US" smtClean="0"/>
              <a:t>186</a:t>
            </a:fld>
            <a:endParaRPr lang="en-US"/>
          </a:p>
        </p:txBody>
      </p:sp>
    </p:spTree>
    <p:extLst>
      <p:ext uri="{BB962C8B-B14F-4D97-AF65-F5344CB8AC3E}">
        <p14:creationId xmlns:p14="http://schemas.microsoft.com/office/powerpoint/2010/main" val="16364202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194</a:t>
            </a:fld>
            <a:endParaRPr lang="en-US"/>
          </a:p>
        </p:txBody>
      </p:sp>
    </p:spTree>
    <p:extLst>
      <p:ext uri="{BB962C8B-B14F-4D97-AF65-F5344CB8AC3E}">
        <p14:creationId xmlns:p14="http://schemas.microsoft.com/office/powerpoint/2010/main" val="33872676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195</a:t>
            </a:fld>
            <a:endParaRPr lang="en-US"/>
          </a:p>
        </p:txBody>
      </p:sp>
    </p:spTree>
    <p:extLst>
      <p:ext uri="{BB962C8B-B14F-4D97-AF65-F5344CB8AC3E}">
        <p14:creationId xmlns:p14="http://schemas.microsoft.com/office/powerpoint/2010/main" val="1483151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FAR 52.203-13 </a:t>
            </a:r>
            <a:r>
              <a:rPr lang="en-US" b="1" i="0">
                <a:effectLst/>
                <a:latin typeface="open_sansbold"/>
              </a:rPr>
              <a:t>Contractor Code of Business Ethics and Conduct</a:t>
            </a:r>
          </a:p>
          <a:p>
            <a:endParaRPr lang="en-US"/>
          </a:p>
          <a:p>
            <a:pPr lvl="1"/>
            <a:r>
              <a:rPr lang="en-US"/>
              <a:t>See FAR 3.1004(a).  This clause is required in solicitations and contracts if the value of the contract is expected to exceed $6 million and the period of performance is 120 days or more.  </a:t>
            </a:r>
          </a:p>
          <a:p>
            <a:pPr lvl="1"/>
            <a:r>
              <a:rPr lang="en-US"/>
              <a:t>See also FAR 3.1002(b): “Contractors </a:t>
            </a:r>
            <a:r>
              <a:rPr lang="en-US" u="sng"/>
              <a:t>should</a:t>
            </a:r>
            <a:r>
              <a:rPr lang="en-US"/>
              <a:t> have a written code of business ethics and conduct.”</a:t>
            </a:r>
          </a:p>
          <a:p>
            <a:pPr lvl="1"/>
            <a:r>
              <a:rPr lang="en-US"/>
              <a:t>And FAR 3.1003(a)(2) (imposing the Mandatory Disclosure Rule notwithstanding FAR 52.203-13’s applicability)</a:t>
            </a:r>
          </a:p>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204</a:t>
            </a:fld>
            <a:endParaRPr lang="en-US"/>
          </a:p>
        </p:txBody>
      </p:sp>
    </p:spTree>
    <p:extLst>
      <p:ext uri="{BB962C8B-B14F-4D97-AF65-F5344CB8AC3E}">
        <p14:creationId xmlns:p14="http://schemas.microsoft.com/office/powerpoint/2010/main" val="6492972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205</a:t>
            </a:fld>
            <a:endParaRPr lang="en-US"/>
          </a:p>
        </p:txBody>
      </p:sp>
    </p:spTree>
    <p:extLst>
      <p:ext uri="{BB962C8B-B14F-4D97-AF65-F5344CB8AC3E}">
        <p14:creationId xmlns:p14="http://schemas.microsoft.com/office/powerpoint/2010/main" val="16073449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i="0">
                <a:solidFill>
                  <a:srgbClr val="000000"/>
                </a:solidFill>
                <a:effectLst/>
                <a:latin typeface="open_sansregular"/>
              </a:rPr>
              <a:t>Recipients:</a:t>
            </a:r>
            <a:r>
              <a:rPr lang="en-US" b="0" i="0">
                <a:solidFill>
                  <a:srgbClr val="000000"/>
                </a:solidFill>
                <a:effectLst/>
                <a:latin typeface="open_sansregular"/>
              </a:rPr>
              <a:t> If the violation relates to an order against a GWAC, a MAC, a multiple-award schedule contract such as the FSS, or any other procurement instrument intended for use by multiple agencies, the Contractor shall notify the OIG of the ordering agency and the IG of the agency responsible for the basic contract.</a:t>
            </a:r>
          </a:p>
          <a:p>
            <a:pPr lvl="1"/>
            <a:endParaRPr lang="en-US" b="0" i="0">
              <a:solidFill>
                <a:srgbClr val="000000"/>
              </a:solidFill>
              <a:effectLst/>
              <a:latin typeface="open_sansregular"/>
            </a:endParaRPr>
          </a:p>
          <a:p>
            <a:pPr lvl="1"/>
            <a:r>
              <a:rPr lang="en-US" b="0" i="0">
                <a:solidFill>
                  <a:srgbClr val="000000"/>
                </a:solidFill>
                <a:effectLst/>
                <a:latin typeface="open_sansregular"/>
              </a:rPr>
              <a:t>Confidentiality: (Protected from disclosure IF marked confidential or proprietary). The Government may transfer documents provided by the Contractor to any department or agency within the Executive Branch if the information relates to matters within the organization’s jurisdiction.</a:t>
            </a:r>
            <a:endParaRPr lang="en-US" b="0"/>
          </a:p>
          <a:p>
            <a:pPr lvl="1"/>
            <a:endParaRPr lang="en-US"/>
          </a:p>
          <a:p>
            <a:pPr lvl="1"/>
            <a:r>
              <a:rPr lang="en-US"/>
              <a:t>What constitutes “credible evidence”?</a:t>
            </a:r>
          </a:p>
          <a:p>
            <a:pPr lvl="2"/>
            <a:r>
              <a:rPr lang="en-US"/>
              <a:t>This is not defined by the rule.  In issuing the Final Rule, however, the FAR Council noted that this term “indicates </a:t>
            </a:r>
            <a:r>
              <a:rPr lang="en-US" b="1">
                <a:solidFill>
                  <a:srgbClr val="80ABDB"/>
                </a:solidFill>
              </a:rPr>
              <a:t>a higher standard” than “reasonable grounds to believe</a:t>
            </a:r>
            <a:r>
              <a:rPr lang="en-US"/>
              <a:t>” “implying that the contractor will have the opportunity to take some time for preliminary examination of the evidence to determine its credibility before deciding to disclose to the Government.”</a:t>
            </a:r>
          </a:p>
          <a:p>
            <a:pPr lvl="2"/>
            <a:r>
              <a:rPr lang="en-US"/>
              <a:t>  </a:t>
            </a:r>
          </a:p>
          <a:p>
            <a:pPr lvl="1"/>
            <a:r>
              <a:rPr lang="en-US"/>
              <a:t>When is a disclosure “timely”?</a:t>
            </a:r>
          </a:p>
          <a:p>
            <a:pPr lvl="2"/>
            <a:r>
              <a:rPr lang="en-US"/>
              <a:t>Well, “timely” is also not defined by the rule.  But, it must be considered in the context of “credible evidence,” which allows the contractor to “</a:t>
            </a:r>
            <a:r>
              <a:rPr lang="en-US" b="1">
                <a:solidFill>
                  <a:srgbClr val="80ABDB"/>
                </a:solidFill>
              </a:rPr>
              <a:t>take some time for preliminary examination of the evidence </a:t>
            </a:r>
            <a:r>
              <a:rPr lang="en-US"/>
              <a:t>to determine its credibility before deciding to disclose to the Government.”</a:t>
            </a:r>
          </a:p>
          <a:p>
            <a:pPr lvl="2"/>
            <a:r>
              <a:rPr lang="en-US"/>
              <a:t>Requires the contractor to “take reasonable steps” to determine that the evidence is credible.    </a:t>
            </a:r>
          </a:p>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206</a:t>
            </a:fld>
            <a:endParaRPr lang="en-US"/>
          </a:p>
        </p:txBody>
      </p:sp>
    </p:spTree>
    <p:extLst>
      <p:ext uri="{BB962C8B-B14F-4D97-AF65-F5344CB8AC3E}">
        <p14:creationId xmlns:p14="http://schemas.microsoft.com/office/powerpoint/2010/main" val="11105665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i="0">
                <a:solidFill>
                  <a:srgbClr val="000000"/>
                </a:solidFill>
                <a:effectLst/>
                <a:latin typeface="open_sansregular"/>
              </a:rPr>
              <a:t>Recipients:</a:t>
            </a:r>
            <a:r>
              <a:rPr lang="en-US" b="0" i="0">
                <a:solidFill>
                  <a:srgbClr val="000000"/>
                </a:solidFill>
                <a:effectLst/>
                <a:latin typeface="open_sansregular"/>
              </a:rPr>
              <a:t> If the violation relates to an order against a GWAC, a MAC, a multiple-award schedule contract such as the FSS, or any other procurement instrument intended for use by multiple agencies, the Contractor shall notify the OIG of the ordering agency and the IG of the agency responsible for the basic contract.</a:t>
            </a:r>
          </a:p>
          <a:p>
            <a:pPr lvl="1"/>
            <a:endParaRPr lang="en-US" b="0" i="0">
              <a:solidFill>
                <a:srgbClr val="000000"/>
              </a:solidFill>
              <a:effectLst/>
              <a:latin typeface="open_sansregular"/>
            </a:endParaRPr>
          </a:p>
          <a:p>
            <a:pPr lvl="1"/>
            <a:r>
              <a:rPr lang="en-US" b="1" i="0">
                <a:solidFill>
                  <a:srgbClr val="000000"/>
                </a:solidFill>
                <a:effectLst/>
                <a:latin typeface="open_sansregular"/>
              </a:rPr>
              <a:t>Confidentiality:</a:t>
            </a:r>
            <a:r>
              <a:rPr lang="en-US" b="0" i="0">
                <a:solidFill>
                  <a:srgbClr val="000000"/>
                </a:solidFill>
                <a:effectLst/>
                <a:latin typeface="open_sansregular"/>
              </a:rPr>
              <a:t> (Protected from disclosure IF marked confidential or proprietary – “will safeguard and treat information obtained pursuant to the Contractor’s disclosure as confidential where the information has been marked "confidential" or "proprietary" by the company. ). The Government may transfer documents provided by the Contractor to any department or agency within the Executive Branch if the information relates to matters within the organization’s jurisdiction.</a:t>
            </a:r>
            <a:endParaRPr lang="en-US" b="0"/>
          </a:p>
          <a:p>
            <a:pPr lvl="1"/>
            <a:endParaRPr lang="en-US"/>
          </a:p>
          <a:p>
            <a:pPr lvl="1"/>
            <a:r>
              <a:rPr lang="en-US"/>
              <a:t>What constitutes “credible evidence”?</a:t>
            </a:r>
          </a:p>
          <a:p>
            <a:pPr lvl="2"/>
            <a:r>
              <a:rPr lang="en-US"/>
              <a:t>This is not defined by the rule.  In issuing the Final Rule, however, the FAR Council noted that this term “indicates </a:t>
            </a:r>
            <a:r>
              <a:rPr lang="en-US" b="1">
                <a:solidFill>
                  <a:srgbClr val="80ABDB"/>
                </a:solidFill>
              </a:rPr>
              <a:t>a higher standard” than “reasonable grounds to believe</a:t>
            </a:r>
            <a:r>
              <a:rPr lang="en-US"/>
              <a:t>” “implying that the contractor will have the opportunity to take some time for preliminary examination of the evidence to determine its credibility before deciding to disclose to the Government.”</a:t>
            </a:r>
          </a:p>
          <a:p>
            <a:pPr lvl="2"/>
            <a:r>
              <a:rPr lang="en-US"/>
              <a:t>  </a:t>
            </a:r>
          </a:p>
          <a:p>
            <a:pPr lvl="1"/>
            <a:r>
              <a:rPr lang="en-US"/>
              <a:t>When is a disclosure “timely”?</a:t>
            </a:r>
          </a:p>
          <a:p>
            <a:pPr lvl="2"/>
            <a:r>
              <a:rPr lang="en-US"/>
              <a:t>Well, “timely” is also not defined by the rule.  But, it must be considered in the context of “credible evidence,” which allows the contractor to “</a:t>
            </a:r>
            <a:r>
              <a:rPr lang="en-US" b="1">
                <a:solidFill>
                  <a:srgbClr val="80ABDB"/>
                </a:solidFill>
              </a:rPr>
              <a:t>take some time for preliminary examination of the evidence </a:t>
            </a:r>
            <a:r>
              <a:rPr lang="en-US"/>
              <a:t>to determine its credibility before deciding to disclose to the Government.”</a:t>
            </a:r>
          </a:p>
          <a:p>
            <a:pPr lvl="2"/>
            <a:r>
              <a:rPr lang="en-US"/>
              <a:t>Requires the contractor to “take reasonable steps” to determine that the evidence is credible.    </a:t>
            </a:r>
          </a:p>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207</a:t>
            </a:fld>
            <a:endParaRPr lang="en-US"/>
          </a:p>
        </p:txBody>
      </p:sp>
    </p:spTree>
    <p:extLst>
      <p:ext uri="{BB962C8B-B14F-4D97-AF65-F5344CB8AC3E}">
        <p14:creationId xmlns:p14="http://schemas.microsoft.com/office/powerpoint/2010/main" val="39527410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company could be suspended or debarred, but also individuals.</a:t>
            </a:r>
          </a:p>
          <a:p>
            <a:pPr lvl="1"/>
            <a:r>
              <a:rPr lang="en-US"/>
              <a:t>See </a:t>
            </a:r>
            <a:r>
              <a:rPr lang="sv-SE"/>
              <a:t>FAR 9.407-2(a)(8) &amp; FAR 9.406-2(b)(vi), which provide </a:t>
            </a:r>
            <a:r>
              <a:rPr lang="en-US"/>
              <a:t>“</a:t>
            </a:r>
            <a:r>
              <a:rPr lang="sv-SE"/>
              <a:t>Knowing failure by a principal” to timely disclose = causes for suspension or debarment.  </a:t>
            </a:r>
          </a:p>
          <a:p>
            <a:pPr marL="228600" marR="0" lvl="0" indent="-228600" algn="l" defTabSz="914400" rtl="0" eaLnBrk="1" fontAlgn="auto" latinLnBrk="0" hangingPunct="1">
              <a:lnSpc>
                <a:spcPct val="100000"/>
              </a:lnSpc>
              <a:spcBef>
                <a:spcPts val="600"/>
              </a:spcBef>
              <a:spcAft>
                <a:spcPts val="0"/>
              </a:spcAft>
              <a:buClr>
                <a:srgbClr val="00A9E0"/>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Suspension &amp; debarment is an administrative process used to </a:t>
            </a:r>
            <a:r>
              <a:rPr kumimoji="0" lang="en-US" sz="2000" b="1" i="0" u="none" strike="noStrike" kern="1200" cap="none" spc="0" normalizeH="0" baseline="0" noProof="0">
                <a:ln>
                  <a:noFill/>
                </a:ln>
                <a:solidFill>
                  <a:srgbClr val="80ABDB"/>
                </a:solidFill>
                <a:effectLst/>
                <a:uLnTx/>
                <a:uFillTx/>
                <a:latin typeface="Arial" panose="020B0604020202020204" pitchFamily="34" charset="0"/>
                <a:ea typeface="+mn-ea"/>
                <a:cs typeface="Arial" panose="020B0604020202020204" pitchFamily="34" charset="0"/>
              </a:rPr>
              <a:t>exclude</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contractors from federal contracting and Gov’t-approved subcontracting for a specified period</a:t>
            </a:r>
          </a:p>
          <a:p>
            <a:pPr marL="685800" marR="0" lvl="1" indent="-228600" algn="l" defTabSz="914400" rtl="0" eaLnBrk="1" fontAlgn="auto" latinLnBrk="0" hangingPunct="1">
              <a:lnSpc>
                <a:spcPct val="90000"/>
              </a:lnSpc>
              <a:spcBef>
                <a:spcPts val="500"/>
              </a:spcBef>
              <a:spcAft>
                <a:spcPts val="0"/>
              </a:spcAft>
              <a:buClr>
                <a:srgbClr val="00A9E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Exclusions apply </a:t>
            </a:r>
            <a:r>
              <a:rPr kumimoji="0" lang="en-US" sz="1800" b="1" i="0" u="none" strike="noStrike" kern="1200" cap="none" spc="0" normalizeH="0" baseline="0" noProof="0">
                <a:ln>
                  <a:noFill/>
                </a:ln>
                <a:solidFill>
                  <a:srgbClr val="80ABDB"/>
                </a:solidFill>
                <a:effectLst/>
                <a:uLnTx/>
                <a:uFillTx/>
                <a:latin typeface="Arial" panose="020B0604020202020204" pitchFamily="34" charset="0"/>
                <a:ea typeface="+mn-ea"/>
                <a:cs typeface="Arial" panose="020B0604020202020204" pitchFamily="34" charset="0"/>
              </a:rPr>
              <a:t>Government-wide</a:t>
            </a:r>
          </a:p>
          <a:p>
            <a:pPr marL="228600" marR="0" lvl="0" indent="-228600" algn="l" defTabSz="914400" rtl="0" eaLnBrk="1" fontAlgn="auto" latinLnBrk="0" hangingPunct="1">
              <a:lnSpc>
                <a:spcPct val="100000"/>
              </a:lnSpc>
              <a:spcBef>
                <a:spcPts val="600"/>
              </a:spcBef>
              <a:spcAft>
                <a:spcPts val="0"/>
              </a:spcAft>
              <a:buClr>
                <a:srgbClr val="00A9E0"/>
              </a:buClr>
              <a:buSzTx/>
              <a:buFont typeface="Arial" panose="020B0604020202020204" pitchFamily="34" charset="0"/>
              <a:buChar char="•"/>
              <a:tabLst/>
              <a:defRPr/>
            </a:pPr>
            <a:r>
              <a:rPr kumimoji="0" lang="en-US" sz="2000" b="1" i="0" u="none" strike="noStrike" kern="1200" cap="none" spc="0" normalizeH="0" baseline="0" noProof="0">
                <a:ln>
                  <a:noFill/>
                </a:ln>
                <a:solidFill>
                  <a:srgbClr val="80ABDB"/>
                </a:solidFill>
                <a:effectLst/>
                <a:uLnTx/>
                <a:uFillTx/>
                <a:latin typeface="Arial" panose="020B0604020202020204" pitchFamily="34" charset="0"/>
                <a:ea typeface="+mn-ea"/>
                <a:cs typeface="Arial" panose="020B0604020202020204" pitchFamily="34" charset="0"/>
              </a:rPr>
              <a:t>Suspension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is designed to be a </a:t>
            </a:r>
            <a:r>
              <a:rPr kumimoji="0" lang="en-US" sz="2000" b="1" i="0" u="none" strike="noStrike" kern="1200" cap="none" spc="0" normalizeH="0" baseline="0" noProof="0">
                <a:ln>
                  <a:noFill/>
                </a:ln>
                <a:solidFill>
                  <a:srgbClr val="80ABDB"/>
                </a:solidFill>
                <a:effectLst/>
                <a:uLnTx/>
                <a:uFillTx/>
                <a:latin typeface="Arial" panose="020B0604020202020204" pitchFamily="34" charset="0"/>
                <a:ea typeface="+mn-ea"/>
                <a:cs typeface="Arial" panose="020B0604020202020204" pitchFamily="34" charset="0"/>
              </a:rPr>
              <a:t>temporary measure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when there is an </a:t>
            </a:r>
            <a:r>
              <a:rPr kumimoji="0" lang="en-US" sz="2000" b="1" i="0" u="none" strike="noStrike" kern="1200" cap="none" spc="0" normalizeH="0" baseline="0" noProof="0">
                <a:ln>
                  <a:noFill/>
                </a:ln>
                <a:solidFill>
                  <a:srgbClr val="80ABDB"/>
                </a:solidFill>
                <a:effectLst/>
                <a:uLnTx/>
                <a:uFillTx/>
                <a:latin typeface="Arial" panose="020B0604020202020204" pitchFamily="34" charset="0"/>
                <a:ea typeface="+mn-ea"/>
                <a:cs typeface="Arial" panose="020B0604020202020204" pitchFamily="34" charset="0"/>
              </a:rPr>
              <a:t>immediate need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protect the Gov’t’s interest (usually pending the completion of an investigation or legal proceedings) </a:t>
            </a:r>
          </a:p>
          <a:p>
            <a:pPr marL="228600" marR="0" lvl="0" indent="-228600" algn="l" defTabSz="914400" rtl="0" eaLnBrk="1" fontAlgn="auto" latinLnBrk="0" hangingPunct="1">
              <a:lnSpc>
                <a:spcPct val="100000"/>
              </a:lnSpc>
              <a:spcBef>
                <a:spcPts val="600"/>
              </a:spcBef>
              <a:spcAft>
                <a:spcPts val="0"/>
              </a:spcAft>
              <a:buClr>
                <a:srgbClr val="00A9E0"/>
              </a:buClr>
              <a:buSzTx/>
              <a:buFont typeface="Arial" panose="020B0604020202020204" pitchFamily="34" charset="0"/>
              <a:buChar char="•"/>
              <a:tabLst/>
              <a:defRPr/>
            </a:pPr>
            <a:r>
              <a:rPr kumimoji="0" lang="en-US" sz="2000" b="1" i="0" u="none" strike="noStrike" kern="1200" cap="none" spc="0" normalizeH="0" baseline="0" noProof="0">
                <a:ln>
                  <a:noFill/>
                </a:ln>
                <a:solidFill>
                  <a:srgbClr val="80ABDB"/>
                </a:solidFill>
                <a:effectLst/>
                <a:uLnTx/>
                <a:uFillTx/>
                <a:latin typeface="Arial" panose="020B0604020202020204" pitchFamily="34" charset="0"/>
                <a:ea typeface="+mn-ea"/>
                <a:cs typeface="Arial" panose="020B0604020202020204" pitchFamily="34" charset="0"/>
              </a:rPr>
              <a:t>Debarment</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on the other hand, is a </a:t>
            </a:r>
            <a:r>
              <a:rPr kumimoji="0" lang="en-US" sz="2000" b="1" i="0" u="none" strike="noStrike" kern="1200" cap="none" spc="0" normalizeH="0" baseline="0" noProof="0">
                <a:ln>
                  <a:noFill/>
                </a:ln>
                <a:solidFill>
                  <a:srgbClr val="80ABDB"/>
                </a:solidFill>
                <a:effectLst/>
                <a:uLnTx/>
                <a:uFillTx/>
                <a:latin typeface="Arial" panose="020B0604020202020204" pitchFamily="34" charset="0"/>
                <a:ea typeface="+mn-ea"/>
                <a:cs typeface="Arial" panose="020B0604020202020204" pitchFamily="34" charset="0"/>
              </a:rPr>
              <a:t>“final” measure</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designed to exclude a contractor for a </a:t>
            </a:r>
            <a:r>
              <a:rPr kumimoji="0" lang="en-US" sz="2000" b="1" i="0" u="none" strike="noStrike" kern="1200" cap="none" spc="0" normalizeH="0" baseline="0" noProof="0">
                <a:ln>
                  <a:noFill/>
                </a:ln>
                <a:solidFill>
                  <a:srgbClr val="80ABDB"/>
                </a:solidFill>
                <a:effectLst/>
                <a:uLnTx/>
                <a:uFillTx/>
                <a:latin typeface="Arial" panose="020B0604020202020204" pitchFamily="34" charset="0"/>
                <a:ea typeface="+mn-ea"/>
                <a:cs typeface="Arial" panose="020B0604020202020204" pitchFamily="34" charset="0"/>
              </a:rPr>
              <a:t>definite period</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(usually 3 years in length) </a:t>
            </a: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E2C4F"/>
                </a:solidFill>
                <a:effectLst/>
                <a:uLnTx/>
                <a:uFillTx/>
              </a:rPr>
              <a:t>Consider the extent of Principals’ involvement in the investigation – vesting Principals with knowledge of a potentially reportable incident puts them and the company at risk.</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E2C4F"/>
                </a:solidFill>
                <a:effectLst/>
                <a:uLnTx/>
                <a:uFillTx/>
              </a:rPr>
              <a:t>Consider the extent of Principals involvement in the MDR reporting decision -- what do you do if two Principals disagree about whether a MDR report should be filed???</a:t>
            </a:r>
          </a:p>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208</a:t>
            </a:fld>
            <a:endParaRPr lang="en-US"/>
          </a:p>
        </p:txBody>
      </p:sp>
    </p:spTree>
    <p:extLst>
      <p:ext uri="{BB962C8B-B14F-4D97-AF65-F5344CB8AC3E}">
        <p14:creationId xmlns:p14="http://schemas.microsoft.com/office/powerpoint/2010/main" val="1742851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 this apply to my organization?</a:t>
            </a:r>
          </a:p>
          <a:p>
            <a:pPr lvl="1"/>
            <a:r>
              <a:rPr lang="en-US"/>
              <a:t>Probably.  See FAR 3.1004(a).  This clause is required in solicitations and contracts if the value of the contract is expected to exceed $6 million and the period of performance is 120 days or more.  </a:t>
            </a:r>
          </a:p>
          <a:p>
            <a:pPr lvl="1"/>
            <a:r>
              <a:rPr lang="en-US"/>
              <a:t>See also FAR 3.1002(b): “Contractors </a:t>
            </a:r>
            <a:r>
              <a:rPr lang="en-US" u="sng"/>
              <a:t>should</a:t>
            </a:r>
            <a:r>
              <a:rPr lang="en-US"/>
              <a:t> have a written code of business ethics and conduct.”</a:t>
            </a:r>
          </a:p>
          <a:p>
            <a:pPr lvl="1"/>
            <a:r>
              <a:rPr lang="en-US"/>
              <a:t>And FAR 3.1003(a)(2) (imposing the Mandatory Disclosure Rule notwithstanding FAR 52.203-13’s applicability)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E2C4F"/>
                </a:solidFill>
              </a:rPr>
              <a:t>Contractor must diligently promote compliance to prevent and detect criminal conduct and create an organizational culture that encourages ethics and compliance</a:t>
            </a:r>
          </a:p>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209</a:t>
            </a:fld>
            <a:endParaRPr lang="en-US"/>
          </a:p>
        </p:txBody>
      </p:sp>
    </p:spTree>
    <p:extLst>
      <p:ext uri="{BB962C8B-B14F-4D97-AF65-F5344CB8AC3E}">
        <p14:creationId xmlns:p14="http://schemas.microsoft.com/office/powerpoint/2010/main" val="506884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17</a:t>
            </a:fld>
            <a:endParaRPr lang="en-US"/>
          </a:p>
        </p:txBody>
      </p:sp>
    </p:spTree>
    <p:extLst>
      <p:ext uri="{BB962C8B-B14F-4D97-AF65-F5344CB8AC3E}">
        <p14:creationId xmlns:p14="http://schemas.microsoft.com/office/powerpoint/2010/main" val="32051637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Such a program </a:t>
            </a:r>
            <a:r>
              <a:rPr lang="en-US" u="sng"/>
              <a:t>must</a:t>
            </a:r>
            <a:r>
              <a:rPr lang="en-US"/>
              <a:t> include:  </a:t>
            </a:r>
          </a:p>
          <a:p>
            <a:pPr lvl="1"/>
            <a:r>
              <a:rPr lang="en-US" b="1">
                <a:solidFill>
                  <a:srgbClr val="80ABDB"/>
                </a:solidFill>
              </a:rPr>
              <a:t>Periodic communication/information dissemination</a:t>
            </a:r>
            <a:r>
              <a:rPr lang="en-US"/>
              <a:t>: The program must include “reasonable steps” to “communicate periodically” the contractor’s standards and procedures and other aspects of the contractor’s ethics and compliance program and internal control system.    </a:t>
            </a:r>
          </a:p>
          <a:p>
            <a:pPr lvl="1"/>
            <a:r>
              <a:rPr lang="en-US" b="1">
                <a:solidFill>
                  <a:srgbClr val="80ABDB"/>
                </a:solidFill>
              </a:rPr>
              <a:t>Periodic trainings</a:t>
            </a:r>
            <a:r>
              <a:rPr lang="en-US"/>
              <a:t>: The program must include “effective training programs” provided to the contractor’s principals and employees and, as appropriate, the contractor’s “agents and subcontractors.”    </a:t>
            </a:r>
            <a:endParaRPr lang="en-US" b="1"/>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Emphasis on “ongoing” and “periodic” – an effective ethics and compliance program is not “one and done” – must be revisited regularly AT LEAST ANNUALLY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Emphasis on ongoing/periodic </a:t>
            </a:r>
            <a:r>
              <a:rPr lang="en-US">
                <a:sym typeface="Wingdings" panose="05000000000000000000" pitchFamily="2" charset="2"/>
              </a:rPr>
              <a:t> at least annually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210</a:t>
            </a:fld>
            <a:endParaRPr lang="en-US"/>
          </a:p>
        </p:txBody>
      </p:sp>
    </p:spTree>
    <p:extLst>
      <p:ext uri="{BB962C8B-B14F-4D97-AF65-F5344CB8AC3E}">
        <p14:creationId xmlns:p14="http://schemas.microsoft.com/office/powerpoint/2010/main" val="30589803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 </a:t>
            </a:r>
            <a:r>
              <a:rPr lang="en-US" u="sng"/>
              <a:t>minimum</a:t>
            </a:r>
            <a:r>
              <a:rPr lang="en-US"/>
              <a:t>, this requires:</a:t>
            </a:r>
          </a:p>
          <a:p>
            <a:pPr marL="228600" indent="-228600">
              <a:buFont typeface="+mj-lt"/>
              <a:buAutoNum type="arabicPeriod"/>
            </a:pPr>
            <a:r>
              <a:rPr lang="en-US"/>
              <a:t>Assignment of responsibility (e.g., a Compliance Officer) </a:t>
            </a:r>
          </a:p>
          <a:p>
            <a:pPr lvl="1"/>
            <a:r>
              <a:rPr lang="en-US"/>
              <a:t>Must be at “a sufficiently high level” with “adequate resources” to ensure the effectiveness of the compliance program and internal controls</a:t>
            </a:r>
          </a:p>
          <a:p>
            <a:pPr marL="228600" lvl="0" indent="-228600">
              <a:buFont typeface="+mj-lt"/>
              <a:buAutoNum type="arabicPeriod"/>
            </a:pPr>
            <a:r>
              <a:rPr lang="en-US"/>
              <a:t>Principal/officer screening</a:t>
            </a:r>
          </a:p>
          <a:p>
            <a:pPr lvl="1"/>
            <a:r>
              <a:rPr lang="en-US"/>
              <a:t>“Reasonable efforts” not to include an individual as a principal “whom due diligence would have exposed as having engaged in conduct that is in conflict” with the contractor’s code of ethics</a:t>
            </a:r>
          </a:p>
          <a:p>
            <a:pPr marL="228600" indent="-228600">
              <a:buFont typeface="+mj-lt"/>
              <a:buAutoNum type="arabicPeriod"/>
            </a:pPr>
            <a:r>
              <a:rPr lang="en-US"/>
              <a:t>Periodic reviews of business practices, policies, procedures, and internal controls for compliance with the contractor’s code of ethics </a:t>
            </a:r>
          </a:p>
          <a:p>
            <a:pPr marL="628650" lvl="1" indent="-171450">
              <a:buFont typeface="Arial" panose="020B0604020202020204" pitchFamily="34" charset="0"/>
              <a:buChar char="•"/>
            </a:pPr>
            <a:r>
              <a:rPr lang="en-US"/>
              <a:t>Monitoring &amp; auditing to detect criminal conduct</a:t>
            </a:r>
          </a:p>
          <a:p>
            <a:pPr marL="628650" lvl="1" indent="-171450">
              <a:buFont typeface="Arial" panose="020B0604020202020204" pitchFamily="34" charset="0"/>
              <a:buChar char="•"/>
            </a:pPr>
            <a:r>
              <a:rPr lang="en-US"/>
              <a:t>Periodic evaluations of the effectiveness of the compliance program and internal controls</a:t>
            </a:r>
          </a:p>
          <a:p>
            <a:pPr marL="628650" lvl="1" indent="-171450">
              <a:buFont typeface="Arial" panose="020B0604020202020204" pitchFamily="34" charset="0"/>
              <a:buChar char="•"/>
            </a:pPr>
            <a:r>
              <a:rPr lang="en-US"/>
              <a:t>Periodic assessments of the risk of criminal conduct, with appropriate steps to design, implement, or modify the compliance program/internal controls to reduce the risk of criminal conduct</a:t>
            </a:r>
          </a:p>
          <a:p>
            <a:pPr marL="228600" lvl="0" indent="-228600">
              <a:buFont typeface="+mj-lt"/>
              <a:buAutoNum type="arabicPeriod"/>
            </a:pPr>
            <a:r>
              <a:rPr lang="en-US"/>
              <a:t>An internal reporting mechanism for employees to report suspected instances of misconduct and “instructions that encourage employees to make such reports”</a:t>
            </a:r>
          </a:p>
          <a:p>
            <a:pPr marL="685800" lvl="1" indent="-228600">
              <a:buFont typeface="Arial" panose="020B0604020202020204" pitchFamily="34" charset="0"/>
              <a:buChar char="•"/>
            </a:pPr>
            <a:r>
              <a:rPr lang="en-US"/>
              <a:t>Should allow for anonymity or confidentiality </a:t>
            </a:r>
          </a:p>
          <a:p>
            <a:pPr marL="228600" lvl="0" indent="-228600">
              <a:buFont typeface="+mj-lt"/>
              <a:buAutoNum type="arabicPeriod"/>
            </a:pPr>
            <a:r>
              <a:rPr lang="en-US"/>
              <a:t>Disciplinary action for improper conduct or for failing to take reasonable steps to prevent or detect improper conduct</a:t>
            </a:r>
          </a:p>
          <a:p>
            <a:pPr marL="228600" lvl="0" indent="-228600">
              <a:buFont typeface="+mj-lt"/>
              <a:buAutoNum type="arabicPeriod"/>
            </a:pPr>
            <a:r>
              <a:rPr lang="en-US"/>
              <a:t>Timely disclosure (discussed earlier) </a:t>
            </a:r>
          </a:p>
          <a:p>
            <a:pPr marL="228600" lvl="0" indent="-228600">
              <a:buFont typeface="+mj-lt"/>
              <a:buAutoNum type="arabicPeriod"/>
            </a:pPr>
            <a:r>
              <a:rPr lang="en-US"/>
              <a:t>Full cooperation with any Gov’t agencies</a:t>
            </a:r>
          </a:p>
          <a:p>
            <a:pPr lvl="0"/>
            <a:endParaRPr lang="en-US"/>
          </a:p>
          <a:p>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211</a:t>
            </a:fld>
            <a:endParaRPr lang="en-US"/>
          </a:p>
        </p:txBody>
      </p:sp>
    </p:spTree>
    <p:extLst>
      <p:ext uri="{BB962C8B-B14F-4D97-AF65-F5344CB8AC3E}">
        <p14:creationId xmlns:p14="http://schemas.microsoft.com/office/powerpoint/2010/main" val="8748860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can learn from the Georgia case involving collusion and bid rigging. </a:t>
            </a:r>
          </a:p>
        </p:txBody>
      </p:sp>
      <p:sp>
        <p:nvSpPr>
          <p:cNvPr id="4" name="Slide Number Placeholder 3"/>
          <p:cNvSpPr>
            <a:spLocks noGrp="1"/>
          </p:cNvSpPr>
          <p:nvPr>
            <p:ph type="sldNum" sz="quarter" idx="5"/>
          </p:nvPr>
        </p:nvSpPr>
        <p:spPr/>
        <p:txBody>
          <a:bodyPr/>
          <a:lstStyle/>
          <a:p>
            <a:fld id="{46278F17-9ED2-4DD7-9DD0-1E9E190A0917}" type="slidenum">
              <a:rPr lang="en-US" smtClean="0"/>
              <a:t>212</a:t>
            </a:fld>
            <a:endParaRPr lang="en-US"/>
          </a:p>
        </p:txBody>
      </p:sp>
    </p:spTree>
    <p:extLst>
      <p:ext uri="{BB962C8B-B14F-4D97-AF65-F5344CB8AC3E}">
        <p14:creationId xmlns:p14="http://schemas.microsoft.com/office/powerpoint/2010/main" val="15793257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lessons from Bid Solve ?</a:t>
            </a:r>
          </a:p>
          <a:p>
            <a:endParaRPr lang="en-US"/>
          </a:p>
          <a:p>
            <a:r>
              <a:rPr lang="en-US" b="1" i="0">
                <a:solidFill>
                  <a:srgbClr val="202124"/>
                </a:solidFill>
                <a:effectLst/>
                <a:latin typeface="Google Sans"/>
              </a:rPr>
              <a:t>The Uniform Guidance </a:t>
            </a:r>
            <a:r>
              <a:rPr lang="en-US" b="0" i="0">
                <a:solidFill>
                  <a:srgbClr val="202124"/>
                </a:solidFill>
                <a:effectLst/>
                <a:latin typeface="Google Sans"/>
              </a:rPr>
              <a:t>is </a:t>
            </a:r>
            <a:r>
              <a:rPr lang="en-US" b="0" i="0">
                <a:solidFill>
                  <a:srgbClr val="040C28"/>
                </a:solidFill>
                <a:effectLst/>
                <a:latin typeface="Google Sans"/>
              </a:rPr>
              <a:t>a government-wide framework for grants management and provides an authoritative set of rules and requirements for federal awards</a:t>
            </a:r>
            <a:r>
              <a:rPr lang="en-US" b="0" i="0">
                <a:solidFill>
                  <a:srgbClr val="202124"/>
                </a:solidFill>
                <a:effectLst/>
                <a:latin typeface="Google Sans"/>
              </a:rPr>
              <a:t>. It is the foundation on which federal agencies develop their policies for grants and cooperative agreements.</a:t>
            </a:r>
            <a:endParaRPr lang="en-US"/>
          </a:p>
        </p:txBody>
      </p:sp>
      <p:sp>
        <p:nvSpPr>
          <p:cNvPr id="4" name="Slide Number Placeholder 3"/>
          <p:cNvSpPr>
            <a:spLocks noGrp="1"/>
          </p:cNvSpPr>
          <p:nvPr>
            <p:ph type="sldNum" sz="quarter" idx="5"/>
          </p:nvPr>
        </p:nvSpPr>
        <p:spPr/>
        <p:txBody>
          <a:bodyPr/>
          <a:lstStyle/>
          <a:p>
            <a:fld id="{46278F17-9ED2-4DD7-9DD0-1E9E190A0917}" type="slidenum">
              <a:rPr lang="en-US" smtClean="0"/>
              <a:t>213</a:t>
            </a:fld>
            <a:endParaRPr lang="en-US"/>
          </a:p>
        </p:txBody>
      </p:sp>
    </p:spTree>
    <p:extLst>
      <p:ext uri="{BB962C8B-B14F-4D97-AF65-F5344CB8AC3E}">
        <p14:creationId xmlns:p14="http://schemas.microsoft.com/office/powerpoint/2010/main" val="2666592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1">
    <p:spTree>
      <p:nvGrpSpPr>
        <p:cNvPr id="1" name=""/>
        <p:cNvGrpSpPr/>
        <p:nvPr/>
      </p:nvGrpSpPr>
      <p:grpSpPr>
        <a:xfrm>
          <a:off x="0" y="0"/>
          <a:ext cx="0" cy="0"/>
          <a:chOff x="0" y="0"/>
          <a:chExt cx="0" cy="0"/>
        </a:xfrm>
      </p:grpSpPr>
      <p:pic>
        <p:nvPicPr>
          <p:cNvPr id="13" name="Picture 12" descr="A red and blue rectangles&#10;&#10;Description automatically generated">
            <a:extLst>
              <a:ext uri="{FF2B5EF4-FFF2-40B4-BE49-F238E27FC236}">
                <a16:creationId xmlns:a16="http://schemas.microsoft.com/office/drawing/2014/main" id="{CE8ADB8D-A0DE-6107-80F7-56ED29F1A7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4" name="Rectangle 3">
            <a:extLst>
              <a:ext uri="{FF2B5EF4-FFF2-40B4-BE49-F238E27FC236}">
                <a16:creationId xmlns:a16="http://schemas.microsoft.com/office/drawing/2014/main" id="{997DF8BA-033F-B38B-B223-1BF2F4427DDB}"/>
              </a:ext>
            </a:extLst>
          </p:cNvPr>
          <p:cNvSpPr/>
          <p:nvPr/>
        </p:nvSpPr>
        <p:spPr>
          <a:xfrm>
            <a:off x="0" y="834887"/>
            <a:ext cx="12182477" cy="4387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8C15B-7720-910F-DFB4-FE26D03AC251}"/>
              </a:ext>
            </a:extLst>
          </p:cNvPr>
          <p:cNvSpPr>
            <a:spLocks noGrp="1"/>
          </p:cNvSpPr>
          <p:nvPr>
            <p:ph type="ctrTitle" hasCustomPrompt="1"/>
          </p:nvPr>
        </p:nvSpPr>
        <p:spPr>
          <a:xfrm>
            <a:off x="6400727" y="1879091"/>
            <a:ext cx="5022239" cy="2465400"/>
          </a:xfrm>
        </p:spPr>
        <p:txBody>
          <a:bodyPr anchor="b"/>
          <a:lstStyle>
            <a:lvl1pPr algn="l">
              <a:lnSpc>
                <a:spcPct val="85000"/>
              </a:lnSpc>
              <a:defRPr sz="60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3" name="Subtitle 2">
            <a:extLst>
              <a:ext uri="{FF2B5EF4-FFF2-40B4-BE49-F238E27FC236}">
                <a16:creationId xmlns:a16="http://schemas.microsoft.com/office/drawing/2014/main" id="{4D6DB4A1-0445-363B-CF85-02049F19EE7E}"/>
              </a:ext>
            </a:extLst>
          </p:cNvPr>
          <p:cNvSpPr>
            <a:spLocks noGrp="1"/>
          </p:cNvSpPr>
          <p:nvPr>
            <p:ph type="subTitle" idx="1" hasCustomPrompt="1"/>
          </p:nvPr>
        </p:nvSpPr>
        <p:spPr>
          <a:xfrm>
            <a:off x="661180" y="5820042"/>
            <a:ext cx="7051585" cy="44008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5" name="Picture 14" descr="A logo with a black background&#10;&#10;Description automatically generated">
            <a:extLst>
              <a:ext uri="{FF2B5EF4-FFF2-40B4-BE49-F238E27FC236}">
                <a16:creationId xmlns:a16="http://schemas.microsoft.com/office/drawing/2014/main" id="{99930086-7A01-C95F-3221-C67483148F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2821" y="5020175"/>
            <a:ext cx="2639761" cy="2039815"/>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0E201B62-620A-6DB5-3F9B-032419EF688C}"/>
              </a:ext>
            </a:extLst>
          </p:cNvPr>
          <p:cNvPicPr>
            <a:picLocks noChangeAspect="1"/>
          </p:cNvPicPr>
          <p:nvPr/>
        </p:nvPicPr>
        <p:blipFill>
          <a:blip r:embed="rId4"/>
          <a:stretch>
            <a:fillRect/>
          </a:stretch>
        </p:blipFill>
        <p:spPr>
          <a:xfrm>
            <a:off x="524428" y="1992374"/>
            <a:ext cx="5112027" cy="2072300"/>
          </a:xfrm>
          <a:prstGeom prst="rect">
            <a:avLst/>
          </a:prstGeom>
        </p:spPr>
      </p:pic>
      <p:sp>
        <p:nvSpPr>
          <p:cNvPr id="7" name="Rectangle 6">
            <a:extLst>
              <a:ext uri="{FF2B5EF4-FFF2-40B4-BE49-F238E27FC236}">
                <a16:creationId xmlns:a16="http://schemas.microsoft.com/office/drawing/2014/main" id="{72E43FD8-FC5B-61E8-4B94-065966187D6C}"/>
              </a:ext>
            </a:extLst>
          </p:cNvPr>
          <p:cNvSpPr/>
          <p:nvPr/>
        </p:nvSpPr>
        <p:spPr>
          <a:xfrm>
            <a:off x="7934177" y="5222161"/>
            <a:ext cx="656418" cy="1635839"/>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D24BFA-71CB-7E34-BB24-59D07833A689}"/>
              </a:ext>
            </a:extLst>
          </p:cNvPr>
          <p:cNvSpPr/>
          <p:nvPr/>
        </p:nvSpPr>
        <p:spPr>
          <a:xfrm>
            <a:off x="5920068" y="0"/>
            <a:ext cx="2929148" cy="822187"/>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42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p:nvSpPr>
        <p:spPr>
          <a:xfrm>
            <a:off x="0" y="0"/>
            <a:ext cx="4823012"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p:nvSpPr>
        <p:spPr>
          <a:xfrm>
            <a:off x="4823012" y="0"/>
            <a:ext cx="736898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0FD5AAE8-6787-35A8-FDA6-C019AAF80A42}"/>
              </a:ext>
            </a:extLst>
          </p:cNvPr>
          <p:cNvSpPr/>
          <p:nvPr/>
        </p:nvSpPr>
        <p:spPr>
          <a:xfrm>
            <a:off x="412377" y="449864"/>
            <a:ext cx="3998259" cy="4267200"/>
          </a:xfrm>
          <a:prstGeom prst="rect">
            <a:avLst/>
          </a:prstGeom>
          <a:noFill/>
          <a:ln w="38100">
            <a:solidFill>
              <a:srgbClr val="0E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background with white text&#10;&#10;Description automatically generated">
            <a:extLst>
              <a:ext uri="{FF2B5EF4-FFF2-40B4-BE49-F238E27FC236}">
                <a16:creationId xmlns:a16="http://schemas.microsoft.com/office/drawing/2014/main" id="{B9F3B228-7581-3F14-61CD-083420B0F1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2377" y="4919033"/>
            <a:ext cx="3998259" cy="1737674"/>
          </a:xfrm>
          <a:prstGeom prst="rect">
            <a:avLst/>
          </a:prstGeom>
        </p:spPr>
      </p:pic>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Tree>
    <p:extLst>
      <p:ext uri="{BB962C8B-B14F-4D97-AF65-F5344CB8AC3E}">
        <p14:creationId xmlns:p14="http://schemas.microsoft.com/office/powerpoint/2010/main" val="2541695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p:nvSpPr>
        <p:spPr>
          <a:xfrm>
            <a:off x="0" y="0"/>
            <a:ext cx="7742582"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A54A4A-A61F-4CBF-BA26-404F1A89B348}"/>
              </a:ext>
            </a:extLst>
          </p:cNvPr>
          <p:cNvSpPr/>
          <p:nvPr/>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0602A1-E998-1E1C-5588-8C4AA73F6458}"/>
              </a:ext>
            </a:extLst>
          </p:cNvPr>
          <p:cNvSpPr/>
          <p:nvPr/>
        </p:nvSpPr>
        <p:spPr>
          <a:xfrm>
            <a:off x="9104244" y="0"/>
            <a:ext cx="3087756" cy="1413012"/>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40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
        <p:nvSpPr>
          <p:cNvPr id="3" name="Rectangle 2">
            <a:extLst>
              <a:ext uri="{FF2B5EF4-FFF2-40B4-BE49-F238E27FC236}">
                <a16:creationId xmlns:a16="http://schemas.microsoft.com/office/drawing/2014/main" id="{BA36756E-3668-7B5C-E777-C557B3BEB259}"/>
              </a:ext>
            </a:extLst>
          </p:cNvPr>
          <p:cNvSpPr/>
          <p:nvPr/>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EF6978-7727-9F17-AD07-E710B5E6629D}"/>
              </a:ext>
            </a:extLst>
          </p:cNvPr>
          <p:cNvSpPr txBox="1"/>
          <p:nvPr/>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215656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ey Takeaway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p:nvSpPr>
        <p:spPr>
          <a:xfrm>
            <a:off x="0" y="0"/>
            <a:ext cx="7742582" cy="1413012"/>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20000"/>
              </a:solidFill>
            </a:endParaRPr>
          </a:p>
        </p:txBody>
      </p:sp>
      <p:sp>
        <p:nvSpPr>
          <p:cNvPr id="6" name="Rectangle 5">
            <a:extLst>
              <a:ext uri="{FF2B5EF4-FFF2-40B4-BE49-F238E27FC236}">
                <a16:creationId xmlns:a16="http://schemas.microsoft.com/office/drawing/2014/main" id="{85A54A4A-A61F-4CBF-BA26-404F1A89B348}"/>
              </a:ext>
            </a:extLst>
          </p:cNvPr>
          <p:cNvSpPr/>
          <p:nvPr/>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E2C4F"/>
              </a:solidFill>
            </a:endParaRPr>
          </a:p>
        </p:txBody>
      </p:sp>
      <p:sp>
        <p:nvSpPr>
          <p:cNvPr id="8" name="Rectangle 7">
            <a:extLst>
              <a:ext uri="{FF2B5EF4-FFF2-40B4-BE49-F238E27FC236}">
                <a16:creationId xmlns:a16="http://schemas.microsoft.com/office/drawing/2014/main" id="{A90602A1-E998-1E1C-5588-8C4AA73F6458}"/>
              </a:ext>
            </a:extLst>
          </p:cNvPr>
          <p:cNvSpPr/>
          <p:nvPr/>
        </p:nvSpPr>
        <p:spPr>
          <a:xfrm>
            <a:off x="9104244" y="0"/>
            <a:ext cx="3087756"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E2C4F"/>
                </a:solidFill>
                <a:latin typeface="+mj-lt"/>
              </a:defRPr>
            </a:lvl2pPr>
          </a:lstStyle>
          <a:p>
            <a:pPr lvl="0"/>
            <a:r>
              <a:rPr lang="en-US" dirty="0"/>
              <a:t>Insert content here.</a:t>
            </a:r>
          </a:p>
          <a:p>
            <a:pPr lvl="1"/>
            <a:r>
              <a:rPr lang="en-US" dirty="0" err="1"/>
              <a:t>ADF</a:t>
            </a:r>
            <a:r>
              <a:rPr lang="en-US" dirty="0"/>
              <a:t> </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3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Key Takeaways</a:t>
            </a:r>
          </a:p>
        </p:txBody>
      </p:sp>
      <p:sp>
        <p:nvSpPr>
          <p:cNvPr id="3" name="Rectangle 2">
            <a:extLst>
              <a:ext uri="{FF2B5EF4-FFF2-40B4-BE49-F238E27FC236}">
                <a16:creationId xmlns:a16="http://schemas.microsoft.com/office/drawing/2014/main" id="{BA36756E-3668-7B5C-E777-C557B3BEB259}"/>
              </a:ext>
            </a:extLst>
          </p:cNvPr>
          <p:cNvSpPr/>
          <p:nvPr/>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EF6978-7727-9F17-AD07-E710B5E6629D}"/>
              </a:ext>
            </a:extLst>
          </p:cNvPr>
          <p:cNvSpPr txBox="1"/>
          <p:nvPr/>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4168613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pic>
        <p:nvPicPr>
          <p:cNvPr id="3" name="Picture 2" descr="A cityscape with trees and buildings&#10;&#10;Description automatically generated">
            <a:extLst>
              <a:ext uri="{FF2B5EF4-FFF2-40B4-BE49-F238E27FC236}">
                <a16:creationId xmlns:a16="http://schemas.microsoft.com/office/drawing/2014/main" id="{5FB77332-BA35-8CB4-F009-36D7EA1CA510}"/>
              </a:ext>
            </a:extLst>
          </p:cNvPr>
          <p:cNvPicPr>
            <a:picLocks noChangeAspect="1"/>
          </p:cNvPicPr>
          <p:nvPr/>
        </p:nvPicPr>
        <p:blipFill rotWithShape="1">
          <a:blip r:embed="rId2">
            <a:alphaModFix amt="20000"/>
          </a:blip>
          <a:srcRect l="16138" t="25448" r="7041"/>
          <a:stretch/>
        </p:blipFill>
        <p:spPr>
          <a:xfrm>
            <a:off x="-99364" y="-108309"/>
            <a:ext cx="12385966" cy="6750467"/>
          </a:xfrm>
          <a:prstGeom prst="rect">
            <a:avLst/>
          </a:prstGeom>
        </p:spPr>
      </p:pic>
      <p:sp>
        <p:nvSpPr>
          <p:cNvPr id="2" name="TextBox 1">
            <a:extLst>
              <a:ext uri="{FF2B5EF4-FFF2-40B4-BE49-F238E27FC236}">
                <a16:creationId xmlns:a16="http://schemas.microsoft.com/office/drawing/2014/main" id="{3B714320-1CB5-43C9-0F15-97EA257E21F8}"/>
              </a:ext>
            </a:extLst>
          </p:cNvPr>
          <p:cNvSpPr txBox="1"/>
          <p:nvPr/>
        </p:nvSpPr>
        <p:spPr>
          <a:xfrm>
            <a:off x="1209111" y="2626480"/>
            <a:ext cx="11536679" cy="1446550"/>
          </a:xfrm>
          <a:prstGeom prst="rect">
            <a:avLst/>
          </a:prstGeom>
          <a:noFill/>
        </p:spPr>
        <p:txBody>
          <a:bodyPr wrap="square" rtlCol="0">
            <a:spAutoFit/>
          </a:bodyPr>
          <a:lstStyle/>
          <a:p>
            <a:pPr algn="l"/>
            <a:r>
              <a:rPr lang="en-US" sz="8800" b="1" dirty="0">
                <a:solidFill>
                  <a:srgbClr val="0E2C4F"/>
                </a:solidFill>
                <a:latin typeface="Verdana" panose="020B0604030504040204" pitchFamily="34" charset="0"/>
                <a:ea typeface="Verdana" panose="020B0604030504040204" pitchFamily="34" charset="0"/>
                <a:cs typeface="Verdana" panose="020B0604030504040204" pitchFamily="34" charset="0"/>
              </a:rPr>
              <a:t>QUESTIONS?</a:t>
            </a:r>
          </a:p>
        </p:txBody>
      </p:sp>
      <p:cxnSp>
        <p:nvCxnSpPr>
          <p:cNvPr id="4" name="Straight Connector 3">
            <a:extLst>
              <a:ext uri="{FF2B5EF4-FFF2-40B4-BE49-F238E27FC236}">
                <a16:creationId xmlns:a16="http://schemas.microsoft.com/office/drawing/2014/main" id="{228CAB98-A2DB-B81E-547C-5D30C652FF35}"/>
              </a:ext>
            </a:extLst>
          </p:cNvPr>
          <p:cNvCxnSpPr>
            <a:cxnSpLocks/>
          </p:cNvCxnSpPr>
          <p:nvPr/>
        </p:nvCxnSpPr>
        <p:spPr>
          <a:xfrm>
            <a:off x="756200" y="2757820"/>
            <a:ext cx="0" cy="1342360"/>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1C3BAEF-030C-1BD2-C178-940866705C68}"/>
              </a:ext>
            </a:extLst>
          </p:cNvPr>
          <p:cNvSpPr/>
          <p:nvPr/>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C41E42-52A2-54C9-CD7A-A478398253FA}"/>
              </a:ext>
            </a:extLst>
          </p:cNvPr>
          <p:cNvSpPr txBox="1"/>
          <p:nvPr/>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2438739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pic>
        <p:nvPicPr>
          <p:cNvPr id="55" name="Picture 54" descr="A white background with letters&#10;&#10;Description automatically generated">
            <a:extLst>
              <a:ext uri="{FF2B5EF4-FFF2-40B4-BE49-F238E27FC236}">
                <a16:creationId xmlns:a16="http://schemas.microsoft.com/office/drawing/2014/main" id="{593A8B89-A329-3146-7AF8-B7F81FC327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27" name="Text Placeholder 25">
            <a:extLst>
              <a:ext uri="{FF2B5EF4-FFF2-40B4-BE49-F238E27FC236}">
                <a16:creationId xmlns:a16="http://schemas.microsoft.com/office/drawing/2014/main" id="{64632A03-E9E1-DADF-9596-9685E14D5904}"/>
              </a:ext>
            </a:extLst>
          </p:cNvPr>
          <p:cNvSpPr>
            <a:spLocks noGrp="1"/>
          </p:cNvSpPr>
          <p:nvPr>
            <p:ph type="body" sz="quarter" idx="12" hasCustomPrompt="1"/>
          </p:nvPr>
        </p:nvSpPr>
        <p:spPr>
          <a:xfrm>
            <a:off x="2321053"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28" name="Text Placeholder 25">
            <a:extLst>
              <a:ext uri="{FF2B5EF4-FFF2-40B4-BE49-F238E27FC236}">
                <a16:creationId xmlns:a16="http://schemas.microsoft.com/office/drawing/2014/main" id="{98D5E2A2-60AB-F7E4-B8B6-5254F7809B2B}"/>
              </a:ext>
            </a:extLst>
          </p:cNvPr>
          <p:cNvSpPr>
            <a:spLocks noGrp="1"/>
          </p:cNvSpPr>
          <p:nvPr>
            <p:ph type="body" sz="quarter" idx="13" hasCustomPrompt="1"/>
          </p:nvPr>
        </p:nvSpPr>
        <p:spPr>
          <a:xfrm>
            <a:off x="2321053"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29" name="Text Placeholder 25">
            <a:extLst>
              <a:ext uri="{FF2B5EF4-FFF2-40B4-BE49-F238E27FC236}">
                <a16:creationId xmlns:a16="http://schemas.microsoft.com/office/drawing/2014/main" id="{9A5682AE-B2CD-398E-36F5-D185D1CCBB6E}"/>
              </a:ext>
            </a:extLst>
          </p:cNvPr>
          <p:cNvSpPr>
            <a:spLocks noGrp="1"/>
          </p:cNvSpPr>
          <p:nvPr>
            <p:ph type="body" sz="quarter" idx="14" hasCustomPrompt="1"/>
          </p:nvPr>
        </p:nvSpPr>
        <p:spPr>
          <a:xfrm>
            <a:off x="2321052" y="203497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0" name="Text Placeholder 25">
            <a:extLst>
              <a:ext uri="{FF2B5EF4-FFF2-40B4-BE49-F238E27FC236}">
                <a16:creationId xmlns:a16="http://schemas.microsoft.com/office/drawing/2014/main" id="{F8B2245F-40B1-7425-71F4-CC195F7D5E1D}"/>
              </a:ext>
            </a:extLst>
          </p:cNvPr>
          <p:cNvSpPr>
            <a:spLocks noGrp="1"/>
          </p:cNvSpPr>
          <p:nvPr>
            <p:ph type="body" sz="quarter" idx="15" hasCustomPrompt="1"/>
          </p:nvPr>
        </p:nvSpPr>
        <p:spPr>
          <a:xfrm>
            <a:off x="2321051" y="2330536"/>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1" name="Text Placeholder 25">
            <a:extLst>
              <a:ext uri="{FF2B5EF4-FFF2-40B4-BE49-F238E27FC236}">
                <a16:creationId xmlns:a16="http://schemas.microsoft.com/office/drawing/2014/main" id="{96280A95-2BB2-46A6-FA14-2569C26319F8}"/>
              </a:ext>
            </a:extLst>
          </p:cNvPr>
          <p:cNvSpPr>
            <a:spLocks noGrp="1"/>
          </p:cNvSpPr>
          <p:nvPr>
            <p:ph type="body" sz="quarter" idx="16" hasCustomPrompt="1"/>
          </p:nvPr>
        </p:nvSpPr>
        <p:spPr>
          <a:xfrm>
            <a:off x="6407278"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2" name="Text Placeholder 25">
            <a:extLst>
              <a:ext uri="{FF2B5EF4-FFF2-40B4-BE49-F238E27FC236}">
                <a16:creationId xmlns:a16="http://schemas.microsoft.com/office/drawing/2014/main" id="{318DB3C0-8E48-338B-FCF6-ED1D88BAE878}"/>
              </a:ext>
            </a:extLst>
          </p:cNvPr>
          <p:cNvSpPr>
            <a:spLocks noGrp="1"/>
          </p:cNvSpPr>
          <p:nvPr>
            <p:ph type="body" sz="quarter" idx="17" hasCustomPrompt="1"/>
          </p:nvPr>
        </p:nvSpPr>
        <p:spPr>
          <a:xfrm>
            <a:off x="6407278"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3" name="Text Placeholder 25">
            <a:extLst>
              <a:ext uri="{FF2B5EF4-FFF2-40B4-BE49-F238E27FC236}">
                <a16:creationId xmlns:a16="http://schemas.microsoft.com/office/drawing/2014/main" id="{D3DD0E9E-3A8D-E635-6CD9-4AE62A6B6B6A}"/>
              </a:ext>
            </a:extLst>
          </p:cNvPr>
          <p:cNvSpPr>
            <a:spLocks noGrp="1"/>
          </p:cNvSpPr>
          <p:nvPr>
            <p:ph type="body" sz="quarter" idx="18" hasCustomPrompt="1"/>
          </p:nvPr>
        </p:nvSpPr>
        <p:spPr>
          <a:xfrm>
            <a:off x="6407277" y="202112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4" name="Text Placeholder 25">
            <a:extLst>
              <a:ext uri="{FF2B5EF4-FFF2-40B4-BE49-F238E27FC236}">
                <a16:creationId xmlns:a16="http://schemas.microsoft.com/office/drawing/2014/main" id="{B4CA74DB-FC05-552D-2BBE-9E99E5AA1C31}"/>
              </a:ext>
            </a:extLst>
          </p:cNvPr>
          <p:cNvSpPr>
            <a:spLocks noGrp="1"/>
          </p:cNvSpPr>
          <p:nvPr>
            <p:ph type="body" sz="quarter" idx="19" hasCustomPrompt="1"/>
          </p:nvPr>
        </p:nvSpPr>
        <p:spPr>
          <a:xfrm>
            <a:off x="6407276" y="23097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5" name="Text Placeholder 25">
            <a:extLst>
              <a:ext uri="{FF2B5EF4-FFF2-40B4-BE49-F238E27FC236}">
                <a16:creationId xmlns:a16="http://schemas.microsoft.com/office/drawing/2014/main" id="{A0755045-16C7-9D2B-BC22-E83CC749D195}"/>
              </a:ext>
            </a:extLst>
          </p:cNvPr>
          <p:cNvSpPr>
            <a:spLocks noGrp="1"/>
          </p:cNvSpPr>
          <p:nvPr>
            <p:ph type="body" sz="quarter" idx="20" hasCustomPrompt="1"/>
          </p:nvPr>
        </p:nvSpPr>
        <p:spPr>
          <a:xfrm>
            <a:off x="2321053"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6" name="Text Placeholder 25">
            <a:extLst>
              <a:ext uri="{FF2B5EF4-FFF2-40B4-BE49-F238E27FC236}">
                <a16:creationId xmlns:a16="http://schemas.microsoft.com/office/drawing/2014/main" id="{63E70320-3D11-B750-9AA3-C8A852D04DE5}"/>
              </a:ext>
            </a:extLst>
          </p:cNvPr>
          <p:cNvSpPr>
            <a:spLocks noGrp="1"/>
          </p:cNvSpPr>
          <p:nvPr>
            <p:ph type="body" sz="quarter" idx="21" hasCustomPrompt="1"/>
          </p:nvPr>
        </p:nvSpPr>
        <p:spPr>
          <a:xfrm>
            <a:off x="2321053"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7" name="Text Placeholder 25">
            <a:extLst>
              <a:ext uri="{FF2B5EF4-FFF2-40B4-BE49-F238E27FC236}">
                <a16:creationId xmlns:a16="http://schemas.microsoft.com/office/drawing/2014/main" id="{5FA8A380-5646-9422-3709-316C09FD694B}"/>
              </a:ext>
            </a:extLst>
          </p:cNvPr>
          <p:cNvSpPr>
            <a:spLocks noGrp="1"/>
          </p:cNvSpPr>
          <p:nvPr>
            <p:ph type="body" sz="quarter" idx="22" hasCustomPrompt="1"/>
          </p:nvPr>
        </p:nvSpPr>
        <p:spPr>
          <a:xfrm>
            <a:off x="2321052"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8" name="Text Placeholder 25">
            <a:extLst>
              <a:ext uri="{FF2B5EF4-FFF2-40B4-BE49-F238E27FC236}">
                <a16:creationId xmlns:a16="http://schemas.microsoft.com/office/drawing/2014/main" id="{C28E4D95-1585-88E4-499E-2255A65C4001}"/>
              </a:ext>
            </a:extLst>
          </p:cNvPr>
          <p:cNvSpPr>
            <a:spLocks noGrp="1"/>
          </p:cNvSpPr>
          <p:nvPr>
            <p:ph type="body" sz="quarter" idx="23" hasCustomPrompt="1"/>
          </p:nvPr>
        </p:nvSpPr>
        <p:spPr>
          <a:xfrm>
            <a:off x="2321051"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9" name="Text Placeholder 25">
            <a:extLst>
              <a:ext uri="{FF2B5EF4-FFF2-40B4-BE49-F238E27FC236}">
                <a16:creationId xmlns:a16="http://schemas.microsoft.com/office/drawing/2014/main" id="{18583ACF-8E49-5E40-1E15-045CEA8A294A}"/>
              </a:ext>
            </a:extLst>
          </p:cNvPr>
          <p:cNvSpPr>
            <a:spLocks noGrp="1"/>
          </p:cNvSpPr>
          <p:nvPr>
            <p:ph type="body" sz="quarter" idx="24" hasCustomPrompt="1"/>
          </p:nvPr>
        </p:nvSpPr>
        <p:spPr>
          <a:xfrm>
            <a:off x="6407278"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0" name="Text Placeholder 25">
            <a:extLst>
              <a:ext uri="{FF2B5EF4-FFF2-40B4-BE49-F238E27FC236}">
                <a16:creationId xmlns:a16="http://schemas.microsoft.com/office/drawing/2014/main" id="{AC6D022C-4B3A-5452-2A7C-5BD5C4F48299}"/>
              </a:ext>
            </a:extLst>
          </p:cNvPr>
          <p:cNvSpPr>
            <a:spLocks noGrp="1"/>
          </p:cNvSpPr>
          <p:nvPr>
            <p:ph type="body" sz="quarter" idx="26" hasCustomPrompt="1"/>
          </p:nvPr>
        </p:nvSpPr>
        <p:spPr>
          <a:xfrm>
            <a:off x="6407277"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1" name="Text Placeholder 25">
            <a:extLst>
              <a:ext uri="{FF2B5EF4-FFF2-40B4-BE49-F238E27FC236}">
                <a16:creationId xmlns:a16="http://schemas.microsoft.com/office/drawing/2014/main" id="{D13110B0-2BB8-CA46-8A8C-0F7B63CD93E5}"/>
              </a:ext>
            </a:extLst>
          </p:cNvPr>
          <p:cNvSpPr>
            <a:spLocks noGrp="1"/>
          </p:cNvSpPr>
          <p:nvPr>
            <p:ph type="body" sz="quarter" idx="27" hasCustomPrompt="1"/>
          </p:nvPr>
        </p:nvSpPr>
        <p:spPr>
          <a:xfrm>
            <a:off x="6407276"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2" name="Text Placeholder 25">
            <a:extLst>
              <a:ext uri="{FF2B5EF4-FFF2-40B4-BE49-F238E27FC236}">
                <a16:creationId xmlns:a16="http://schemas.microsoft.com/office/drawing/2014/main" id="{5B40169C-734D-D554-798C-3C73AB512B36}"/>
              </a:ext>
            </a:extLst>
          </p:cNvPr>
          <p:cNvSpPr>
            <a:spLocks noGrp="1"/>
          </p:cNvSpPr>
          <p:nvPr>
            <p:ph type="body" sz="quarter" idx="28" hasCustomPrompt="1"/>
          </p:nvPr>
        </p:nvSpPr>
        <p:spPr>
          <a:xfrm>
            <a:off x="2321053"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3" name="Text Placeholder 25">
            <a:extLst>
              <a:ext uri="{FF2B5EF4-FFF2-40B4-BE49-F238E27FC236}">
                <a16:creationId xmlns:a16="http://schemas.microsoft.com/office/drawing/2014/main" id="{0EFA9414-20A7-5F53-132B-71EE10245F25}"/>
              </a:ext>
            </a:extLst>
          </p:cNvPr>
          <p:cNvSpPr>
            <a:spLocks noGrp="1"/>
          </p:cNvSpPr>
          <p:nvPr>
            <p:ph type="body" sz="quarter" idx="29" hasCustomPrompt="1"/>
          </p:nvPr>
        </p:nvSpPr>
        <p:spPr>
          <a:xfrm>
            <a:off x="2321053"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4" name="Text Placeholder 25">
            <a:extLst>
              <a:ext uri="{FF2B5EF4-FFF2-40B4-BE49-F238E27FC236}">
                <a16:creationId xmlns:a16="http://schemas.microsoft.com/office/drawing/2014/main" id="{8592963C-560B-2DCF-426E-6AA7402B0FBC}"/>
              </a:ext>
            </a:extLst>
          </p:cNvPr>
          <p:cNvSpPr>
            <a:spLocks noGrp="1"/>
          </p:cNvSpPr>
          <p:nvPr>
            <p:ph type="body" sz="quarter" idx="30" hasCustomPrompt="1"/>
          </p:nvPr>
        </p:nvSpPr>
        <p:spPr>
          <a:xfrm>
            <a:off x="2321052"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5" name="Text Placeholder 25">
            <a:extLst>
              <a:ext uri="{FF2B5EF4-FFF2-40B4-BE49-F238E27FC236}">
                <a16:creationId xmlns:a16="http://schemas.microsoft.com/office/drawing/2014/main" id="{B652823E-5EF0-4EC1-F84D-ECB7D975D1AF}"/>
              </a:ext>
            </a:extLst>
          </p:cNvPr>
          <p:cNvSpPr>
            <a:spLocks noGrp="1"/>
          </p:cNvSpPr>
          <p:nvPr>
            <p:ph type="body" sz="quarter" idx="31" hasCustomPrompt="1"/>
          </p:nvPr>
        </p:nvSpPr>
        <p:spPr>
          <a:xfrm>
            <a:off x="2321051" y="553225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6" name="Text Placeholder 25">
            <a:extLst>
              <a:ext uri="{FF2B5EF4-FFF2-40B4-BE49-F238E27FC236}">
                <a16:creationId xmlns:a16="http://schemas.microsoft.com/office/drawing/2014/main" id="{004151CF-FC42-88F3-AD4E-76C31E0B9D8A}"/>
              </a:ext>
            </a:extLst>
          </p:cNvPr>
          <p:cNvSpPr>
            <a:spLocks noGrp="1"/>
          </p:cNvSpPr>
          <p:nvPr>
            <p:ph type="body" sz="quarter" idx="32" hasCustomPrompt="1"/>
          </p:nvPr>
        </p:nvSpPr>
        <p:spPr>
          <a:xfrm>
            <a:off x="6407278"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7" name="Text Placeholder 25">
            <a:extLst>
              <a:ext uri="{FF2B5EF4-FFF2-40B4-BE49-F238E27FC236}">
                <a16:creationId xmlns:a16="http://schemas.microsoft.com/office/drawing/2014/main" id="{C467C00B-D4B8-2230-D5F1-C56845D31B9D}"/>
              </a:ext>
            </a:extLst>
          </p:cNvPr>
          <p:cNvSpPr>
            <a:spLocks noGrp="1"/>
          </p:cNvSpPr>
          <p:nvPr>
            <p:ph type="body" sz="quarter" idx="33" hasCustomPrompt="1"/>
          </p:nvPr>
        </p:nvSpPr>
        <p:spPr>
          <a:xfrm>
            <a:off x="6407278"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8" name="Text Placeholder 25">
            <a:extLst>
              <a:ext uri="{FF2B5EF4-FFF2-40B4-BE49-F238E27FC236}">
                <a16:creationId xmlns:a16="http://schemas.microsoft.com/office/drawing/2014/main" id="{DB5327B5-C9E3-C360-FE8E-C65628497811}"/>
              </a:ext>
            </a:extLst>
          </p:cNvPr>
          <p:cNvSpPr>
            <a:spLocks noGrp="1"/>
          </p:cNvSpPr>
          <p:nvPr>
            <p:ph type="body" sz="quarter" idx="34" hasCustomPrompt="1"/>
          </p:nvPr>
        </p:nvSpPr>
        <p:spPr>
          <a:xfrm>
            <a:off x="6407277"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9" name="Text Placeholder 25">
            <a:extLst>
              <a:ext uri="{FF2B5EF4-FFF2-40B4-BE49-F238E27FC236}">
                <a16:creationId xmlns:a16="http://schemas.microsoft.com/office/drawing/2014/main" id="{B080EDC6-600B-AD6A-DBF3-3B3780027AF6}"/>
              </a:ext>
            </a:extLst>
          </p:cNvPr>
          <p:cNvSpPr>
            <a:spLocks noGrp="1"/>
          </p:cNvSpPr>
          <p:nvPr>
            <p:ph type="body" sz="quarter" idx="35" hasCustomPrompt="1"/>
          </p:nvPr>
        </p:nvSpPr>
        <p:spPr>
          <a:xfrm>
            <a:off x="6407276" y="55322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50" name="Text Placeholder 25">
            <a:extLst>
              <a:ext uri="{FF2B5EF4-FFF2-40B4-BE49-F238E27FC236}">
                <a16:creationId xmlns:a16="http://schemas.microsoft.com/office/drawing/2014/main" id="{C7CE92E5-B3D1-BF4F-F972-0A5789B4F265}"/>
              </a:ext>
            </a:extLst>
          </p:cNvPr>
          <p:cNvSpPr>
            <a:spLocks noGrp="1"/>
          </p:cNvSpPr>
          <p:nvPr>
            <p:ph type="body" sz="quarter" idx="36" hasCustomPrompt="1"/>
          </p:nvPr>
        </p:nvSpPr>
        <p:spPr>
          <a:xfrm>
            <a:off x="6403656"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cxnSp>
        <p:nvCxnSpPr>
          <p:cNvPr id="51" name="Straight Connector 50">
            <a:extLst>
              <a:ext uri="{FF2B5EF4-FFF2-40B4-BE49-F238E27FC236}">
                <a16:creationId xmlns:a16="http://schemas.microsoft.com/office/drawing/2014/main" id="{2D0BEED0-DC58-F947-2CB7-14031963F186}"/>
              </a:ext>
            </a:extLst>
          </p:cNvPr>
          <p:cNvCxnSpPr>
            <a:cxnSpLocks/>
          </p:cNvCxnSpPr>
          <p:nvPr/>
        </p:nvCxnSpPr>
        <p:spPr>
          <a:xfrm>
            <a:off x="6083121" y="1385443"/>
            <a:ext cx="0" cy="4521135"/>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9DC733A-FA10-AF56-A4DB-F4C609D69C1A}"/>
              </a:ext>
            </a:extLst>
          </p:cNvPr>
          <p:cNvSpPr/>
          <p:nvPr/>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2E51C28-C87E-8E4C-DC31-66A29F906C5C}"/>
              </a:ext>
            </a:extLst>
          </p:cNvPr>
          <p:cNvSpPr txBox="1"/>
          <p:nvPr/>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
        <p:nvSpPr>
          <p:cNvPr id="60" name="TextBox 59">
            <a:extLst>
              <a:ext uri="{FF2B5EF4-FFF2-40B4-BE49-F238E27FC236}">
                <a16:creationId xmlns:a16="http://schemas.microsoft.com/office/drawing/2014/main" id="{64835744-4F01-6739-E2D2-028A56C2AC84}"/>
              </a:ext>
            </a:extLst>
          </p:cNvPr>
          <p:cNvSpPr txBox="1"/>
          <p:nvPr/>
        </p:nvSpPr>
        <p:spPr>
          <a:xfrm>
            <a:off x="-1" y="634328"/>
            <a:ext cx="12192001" cy="523220"/>
          </a:xfrm>
          <a:prstGeom prst="rect">
            <a:avLst/>
          </a:prstGeom>
          <a:noFill/>
        </p:spPr>
        <p:txBody>
          <a:bodyPr wrap="square" rtlCol="0">
            <a:spAutoFit/>
          </a:bodyPr>
          <a:lstStyle/>
          <a:p>
            <a:pPr algn="ctr"/>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CONTACT INFORMATION</a:t>
            </a:r>
          </a:p>
        </p:txBody>
      </p:sp>
    </p:spTree>
    <p:extLst>
      <p:ext uri="{BB962C8B-B14F-4D97-AF65-F5344CB8AC3E}">
        <p14:creationId xmlns:p14="http://schemas.microsoft.com/office/powerpoint/2010/main" val="774911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698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735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847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484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 AK - Title Slide 3">
    <p:spTree>
      <p:nvGrpSpPr>
        <p:cNvPr id="1" name=""/>
        <p:cNvGrpSpPr/>
        <p:nvPr/>
      </p:nvGrpSpPr>
      <p:grpSpPr>
        <a:xfrm>
          <a:off x="0" y="0"/>
          <a:ext cx="0" cy="0"/>
          <a:chOff x="0" y="0"/>
          <a:chExt cx="0" cy="0"/>
        </a:xfrm>
      </p:grpSpPr>
      <p:pic>
        <p:nvPicPr>
          <p:cNvPr id="14" name="Picture 13" descr="A deer on a grassy hill with mountains in the background&#10;&#10;Description automatically generated with medium confidence">
            <a:extLst>
              <a:ext uri="{FF2B5EF4-FFF2-40B4-BE49-F238E27FC236}">
                <a16:creationId xmlns:a16="http://schemas.microsoft.com/office/drawing/2014/main" id="{31457E05-F134-2C4D-49B7-AC31A174C3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0" y="1055668"/>
            <a:ext cx="12192000" cy="4000354"/>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060C1B80-1FEC-3814-3A57-1DFCF2CFC6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68986" y="2468832"/>
            <a:ext cx="6968279" cy="2092056"/>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59C26641-4A8F-4B1C-3CEE-D509D798AAE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42499" y="1663894"/>
            <a:ext cx="5404899" cy="739272"/>
          </a:xfrm>
          <a:prstGeom prst="rect">
            <a:avLst/>
          </a:prstGeom>
        </p:spPr>
      </p:pic>
      <p:sp>
        <p:nvSpPr>
          <p:cNvPr id="2" name="Text Placeholder 15">
            <a:extLst>
              <a:ext uri="{FF2B5EF4-FFF2-40B4-BE49-F238E27FC236}">
                <a16:creationId xmlns:a16="http://schemas.microsoft.com/office/drawing/2014/main" id="{10D72499-FD32-C71C-FEF6-6E17C3016C94}"/>
              </a:ext>
            </a:extLst>
          </p:cNvPr>
          <p:cNvSpPr>
            <a:spLocks noGrp="1"/>
          </p:cNvSpPr>
          <p:nvPr>
            <p:ph type="body" sz="quarter" idx="10" hasCustomPrompt="1"/>
          </p:nvPr>
        </p:nvSpPr>
        <p:spPr>
          <a:xfrm>
            <a:off x="557331" y="5382136"/>
            <a:ext cx="11077339" cy="465691"/>
          </a:xfrm>
          <a:prstGeom prst="rect">
            <a:avLst/>
          </a:prstGeom>
        </p:spPr>
        <p:txBody>
          <a:bodyPr>
            <a:noAutofit/>
          </a:bodyPr>
          <a:lstStyle>
            <a:lvl1pPr marL="0" indent="0" algn="ctr">
              <a:buNone/>
              <a:defRPr sz="3300" b="1">
                <a:solidFill>
                  <a:srgbClr val="2A347A"/>
                </a:solidFill>
                <a:latin typeface="Georgia" panose="02040502050405020303" pitchFamily="18" charset="0"/>
                <a:ea typeface="Verdana" panose="020B0604030504040204" pitchFamily="34" charset="0"/>
                <a:cs typeface="Calibri" panose="020F0502020204030204" pitchFamily="34" charset="0"/>
              </a:defRPr>
            </a:lvl1pPr>
          </a:lstStyle>
          <a:p>
            <a:pPr lvl="0"/>
            <a:r>
              <a:rPr lang="en-US" dirty="0"/>
              <a:t>Presentation Title</a:t>
            </a:r>
          </a:p>
        </p:txBody>
      </p:sp>
      <p:sp>
        <p:nvSpPr>
          <p:cNvPr id="4" name="Text Placeholder 15">
            <a:extLst>
              <a:ext uri="{FF2B5EF4-FFF2-40B4-BE49-F238E27FC236}">
                <a16:creationId xmlns:a16="http://schemas.microsoft.com/office/drawing/2014/main" id="{945B1FD3-2696-0819-7862-3C545C3C92DD}"/>
              </a:ext>
            </a:extLst>
          </p:cNvPr>
          <p:cNvSpPr>
            <a:spLocks noGrp="1"/>
          </p:cNvSpPr>
          <p:nvPr>
            <p:ph type="body" sz="quarter" idx="11" hasCustomPrompt="1"/>
          </p:nvPr>
        </p:nvSpPr>
        <p:spPr>
          <a:xfrm>
            <a:off x="557331" y="5862681"/>
            <a:ext cx="11077339" cy="465691"/>
          </a:xfrm>
          <a:prstGeom prst="rect">
            <a:avLst/>
          </a:prstGeom>
        </p:spPr>
        <p:txBody>
          <a:bodyPr>
            <a:noAutofit/>
          </a:bodyPr>
          <a:lstStyle>
            <a:lvl1pPr marL="0" indent="0" algn="ctr">
              <a:buNone/>
              <a:defRPr sz="2300" b="0">
                <a:solidFill>
                  <a:srgbClr val="BABCBE"/>
                </a:solidFill>
                <a:latin typeface="Montserrat" pitchFamily="2" charset="77"/>
                <a:ea typeface="Verdana" panose="020B0604030504040204" pitchFamily="34" charset="0"/>
                <a:cs typeface="Calibri" panose="020F0502020204030204" pitchFamily="34" charset="0"/>
              </a:defRPr>
            </a:lvl1pPr>
          </a:lstStyle>
          <a:p>
            <a:pPr lvl="0"/>
            <a:r>
              <a:rPr lang="en-US" dirty="0"/>
              <a:t>Speaker Name(s)</a:t>
            </a:r>
          </a:p>
        </p:txBody>
      </p:sp>
      <p:sp>
        <p:nvSpPr>
          <p:cNvPr id="5" name="Rectangle 4">
            <a:extLst>
              <a:ext uri="{FF2B5EF4-FFF2-40B4-BE49-F238E27FC236}">
                <a16:creationId xmlns:a16="http://schemas.microsoft.com/office/drawing/2014/main" id="{E4F70347-DE59-5C72-2018-AA8F441207B0}"/>
              </a:ext>
            </a:extLst>
          </p:cNvPr>
          <p:cNvSpPr/>
          <p:nvPr userDrawn="1"/>
        </p:nvSpPr>
        <p:spPr>
          <a:xfrm>
            <a:off x="0" y="6403855"/>
            <a:ext cx="12192000" cy="109254"/>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2486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O2">
    <p:spTree>
      <p:nvGrpSpPr>
        <p:cNvPr id="1" name=""/>
        <p:cNvGrpSpPr/>
        <p:nvPr/>
      </p:nvGrpSpPr>
      <p:grpSpPr>
        <a:xfrm>
          <a:off x="0" y="0"/>
          <a:ext cx="0" cy="0"/>
          <a:chOff x="0" y="0"/>
          <a:chExt cx="0" cy="0"/>
        </a:xfrm>
      </p:grpSpPr>
      <p:pic>
        <p:nvPicPr>
          <p:cNvPr id="16" name="Picture 15" descr="A blue and red rectangle&#10;&#10;Description automatically generated">
            <a:extLst>
              <a:ext uri="{FF2B5EF4-FFF2-40B4-BE49-F238E27FC236}">
                <a16:creationId xmlns:a16="http://schemas.microsoft.com/office/drawing/2014/main" id="{115ADA4C-66E6-0097-5D33-90CF8F8EFC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3667183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 AK - Mod/Speaker 1">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id="{5171A2E3-5546-CE4D-A1DF-E45B2844586E}"/>
              </a:ext>
            </a:extLst>
          </p:cNvPr>
          <p:cNvSpPr>
            <a:spLocks noGrp="1"/>
          </p:cNvSpPr>
          <p:nvPr>
            <p:ph type="body" sz="quarter" idx="12" hasCustomPrompt="1"/>
          </p:nvPr>
        </p:nvSpPr>
        <p:spPr>
          <a:xfrm>
            <a:off x="955008" y="2830331"/>
            <a:ext cx="5872983" cy="482785"/>
          </a:xfrm>
          <a:prstGeom prst="rect">
            <a:avLst/>
          </a:prstGeom>
        </p:spPr>
        <p:txBody>
          <a:bodyPr>
            <a:normAutofit/>
          </a:bodyPr>
          <a:lstStyle>
            <a:lvl1pPr marL="0" indent="0" algn="l">
              <a:buNone/>
              <a:defRPr sz="2500" b="1" i="0">
                <a:solidFill>
                  <a:schemeClr val="bg2">
                    <a:lumMod val="50000"/>
                    <a:alpha val="99000"/>
                  </a:schemeClr>
                </a:solidFill>
                <a:latin typeface="Montserrat" pitchFamily="2" charset="77"/>
              </a:defRPr>
            </a:lvl1pPr>
          </a:lstStyle>
          <a:p>
            <a:pPr lvl="0"/>
            <a:r>
              <a:rPr lang="en-US" dirty="0"/>
              <a:t>Name</a:t>
            </a:r>
          </a:p>
        </p:txBody>
      </p:sp>
      <p:sp>
        <p:nvSpPr>
          <p:cNvPr id="13" name="Text Placeholder 25">
            <a:extLst>
              <a:ext uri="{FF2B5EF4-FFF2-40B4-BE49-F238E27FC236}">
                <a16:creationId xmlns:a16="http://schemas.microsoft.com/office/drawing/2014/main" id="{0D5F8F4B-D340-884F-8A5F-94C32D17DE58}"/>
              </a:ext>
            </a:extLst>
          </p:cNvPr>
          <p:cNvSpPr>
            <a:spLocks noGrp="1"/>
          </p:cNvSpPr>
          <p:nvPr>
            <p:ph type="body" sz="quarter" idx="13" hasCustomPrompt="1"/>
          </p:nvPr>
        </p:nvSpPr>
        <p:spPr>
          <a:xfrm>
            <a:off x="955007" y="3268756"/>
            <a:ext cx="5872979" cy="482785"/>
          </a:xfrm>
          <a:prstGeom prst="rect">
            <a:avLst/>
          </a:prstGeom>
          <a:ln>
            <a:noFill/>
          </a:ln>
        </p:spPr>
        <p:txBody>
          <a:bodyPr>
            <a:normAutofit/>
          </a:bodyPr>
          <a:lstStyle>
            <a:lvl1pPr marL="0" indent="0" algn="l">
              <a:buNone/>
              <a:defRPr sz="2200" b="0" i="1">
                <a:solidFill>
                  <a:schemeClr val="bg2">
                    <a:lumMod val="50000"/>
                  </a:schemeClr>
                </a:solidFill>
                <a:latin typeface="Montserrat" pitchFamily="2" charset="77"/>
              </a:defRPr>
            </a:lvl1pPr>
          </a:lstStyle>
          <a:p>
            <a:pPr lvl="0"/>
            <a:r>
              <a:rPr lang="en-US" dirty="0"/>
              <a:t>Title</a:t>
            </a:r>
          </a:p>
        </p:txBody>
      </p:sp>
      <p:sp>
        <p:nvSpPr>
          <p:cNvPr id="14" name="Text Placeholder 25">
            <a:extLst>
              <a:ext uri="{FF2B5EF4-FFF2-40B4-BE49-F238E27FC236}">
                <a16:creationId xmlns:a16="http://schemas.microsoft.com/office/drawing/2014/main" id="{64FD462F-4C92-254A-90BD-7CA094463797}"/>
              </a:ext>
            </a:extLst>
          </p:cNvPr>
          <p:cNvSpPr>
            <a:spLocks noGrp="1"/>
          </p:cNvSpPr>
          <p:nvPr>
            <p:ph type="body" sz="quarter" idx="14" hasCustomPrompt="1"/>
          </p:nvPr>
        </p:nvSpPr>
        <p:spPr>
          <a:xfrm>
            <a:off x="955007" y="3658526"/>
            <a:ext cx="5872979" cy="482785"/>
          </a:xfrm>
          <a:prstGeom prst="rect">
            <a:avLst/>
          </a:prstGeom>
        </p:spPr>
        <p:txBody>
          <a:bodyPr>
            <a:normAutofit/>
          </a:bodyPr>
          <a:lstStyle>
            <a:lvl1pPr marL="0" indent="0" algn="l">
              <a:buNone/>
              <a:defRPr sz="2200" b="0" i="0">
                <a:solidFill>
                  <a:schemeClr val="bg2">
                    <a:lumMod val="50000"/>
                  </a:schemeClr>
                </a:solidFill>
                <a:latin typeface="Montserrat" pitchFamily="2" charset="77"/>
              </a:defRPr>
            </a:lvl1pPr>
          </a:lstStyle>
          <a:p>
            <a:pPr lvl="0"/>
            <a:r>
              <a:rPr lang="en-US" dirty="0"/>
              <a:t>Company Name</a:t>
            </a:r>
          </a:p>
        </p:txBody>
      </p:sp>
      <p:sp>
        <p:nvSpPr>
          <p:cNvPr id="17" name="TextBox 16">
            <a:extLst>
              <a:ext uri="{FF2B5EF4-FFF2-40B4-BE49-F238E27FC236}">
                <a16:creationId xmlns:a16="http://schemas.microsoft.com/office/drawing/2014/main" id="{C9B89626-D327-DC45-945F-AADA35160092}"/>
              </a:ext>
            </a:extLst>
          </p:cNvPr>
          <p:cNvSpPr txBox="1"/>
          <p:nvPr userDrawn="1"/>
        </p:nvSpPr>
        <p:spPr>
          <a:xfrm>
            <a:off x="955007" y="2145610"/>
            <a:ext cx="11015380" cy="717119"/>
          </a:xfrm>
          <a:prstGeom prst="rect">
            <a:avLst/>
          </a:prstGeom>
          <a:noFill/>
        </p:spPr>
        <p:txBody>
          <a:bodyPr wrap="square" rtlCol="0">
            <a:spAutoFit/>
          </a:bodyPr>
          <a:lstStyle/>
          <a:p>
            <a:pPr marL="0" marR="0" lvl="0" indent="0" algn="l" defTabSz="514333" rtl="0" eaLnBrk="1" fontAlgn="auto" latinLnBrk="0" hangingPunct="1">
              <a:lnSpc>
                <a:spcPct val="100000"/>
              </a:lnSpc>
              <a:spcBef>
                <a:spcPts val="0"/>
              </a:spcBef>
              <a:spcAft>
                <a:spcPts val="0"/>
              </a:spcAft>
              <a:buClrTx/>
              <a:buSzTx/>
              <a:buFontTx/>
              <a:buNone/>
              <a:tabLst/>
              <a:defRPr/>
            </a:pPr>
            <a:r>
              <a:rPr lang="en-US" sz="3300" b="1" i="0" dirty="0">
                <a:solidFill>
                  <a:srgbClr val="2A347A"/>
                </a:solidFill>
                <a:latin typeface="Georgia" panose="02040502050405020303" pitchFamily="18" charset="0"/>
              </a:rPr>
              <a:t>Moderator/Speaker</a:t>
            </a:r>
          </a:p>
          <a:p>
            <a:endParaRPr lang="en-US" sz="760" dirty="0"/>
          </a:p>
        </p:txBody>
      </p:sp>
      <p:pic>
        <p:nvPicPr>
          <p:cNvPr id="4" name="Picture 3" descr="A black and white flag&#10;&#10;Description automatically generated with medium confidence">
            <a:extLst>
              <a:ext uri="{FF2B5EF4-FFF2-40B4-BE49-F238E27FC236}">
                <a16:creationId xmlns:a16="http://schemas.microsoft.com/office/drawing/2014/main" id="{14E1C854-13C9-AC1D-B0CA-B4D69611B7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41616" y="6353359"/>
            <a:ext cx="739453" cy="337295"/>
          </a:xfrm>
          <a:prstGeom prst="rect">
            <a:avLst/>
          </a:prstGeom>
        </p:spPr>
      </p:pic>
      <p:sp>
        <p:nvSpPr>
          <p:cNvPr id="2" name="Rectangle 1">
            <a:extLst>
              <a:ext uri="{FF2B5EF4-FFF2-40B4-BE49-F238E27FC236}">
                <a16:creationId xmlns:a16="http://schemas.microsoft.com/office/drawing/2014/main" id="{F97A9FD1-86AE-20C1-A299-028289A27A62}"/>
              </a:ext>
            </a:extLst>
          </p:cNvPr>
          <p:cNvSpPr/>
          <p:nvPr userDrawn="1"/>
        </p:nvSpPr>
        <p:spPr>
          <a:xfrm>
            <a:off x="-284327" y="-139883"/>
            <a:ext cx="7112313" cy="482785"/>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312A64D8-64B0-B0F3-209F-8916EAD82288}"/>
              </a:ext>
            </a:extLst>
          </p:cNvPr>
          <p:cNvSpPr/>
          <p:nvPr userDrawn="1"/>
        </p:nvSpPr>
        <p:spPr>
          <a:xfrm>
            <a:off x="-284327" y="6530174"/>
            <a:ext cx="7112313" cy="482785"/>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6BC12C2B-ECB8-4B22-97D5-7C2AFDFC5A2B}"/>
              </a:ext>
            </a:extLst>
          </p:cNvPr>
          <p:cNvSpPr/>
          <p:nvPr userDrawn="1"/>
        </p:nvSpPr>
        <p:spPr>
          <a:xfrm rot="5400000">
            <a:off x="-3346610" y="3062280"/>
            <a:ext cx="6864020" cy="739455"/>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B4C97671-F8D3-6A31-34FC-099CF6462A5C}"/>
              </a:ext>
            </a:extLst>
          </p:cNvPr>
          <p:cNvSpPr/>
          <p:nvPr userDrawn="1"/>
        </p:nvSpPr>
        <p:spPr>
          <a:xfrm rot="5400000">
            <a:off x="8680538" y="3062281"/>
            <a:ext cx="6864020" cy="739453"/>
          </a:xfrm>
          <a:prstGeom prst="rect">
            <a:avLst/>
          </a:prstGeom>
          <a:solidFill>
            <a:srgbClr val="BA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A347A"/>
              </a:solidFill>
            </a:endParaRPr>
          </a:p>
        </p:txBody>
      </p:sp>
      <p:sp>
        <p:nvSpPr>
          <p:cNvPr id="19" name="Rectangle 18">
            <a:extLst>
              <a:ext uri="{FF2B5EF4-FFF2-40B4-BE49-F238E27FC236}">
                <a16:creationId xmlns:a16="http://schemas.microsoft.com/office/drawing/2014/main" id="{4A97408F-5B4E-3DF8-64EB-00ED99A329F4}"/>
              </a:ext>
            </a:extLst>
          </p:cNvPr>
          <p:cNvSpPr/>
          <p:nvPr userDrawn="1"/>
        </p:nvSpPr>
        <p:spPr>
          <a:xfrm>
            <a:off x="7072298" y="2444150"/>
            <a:ext cx="5125655" cy="109254"/>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87398A09-2ECE-B142-947F-1DC88C72373A}"/>
              </a:ext>
            </a:extLst>
          </p:cNvPr>
          <p:cNvSpPr>
            <a:spLocks noGrp="1"/>
          </p:cNvSpPr>
          <p:nvPr>
            <p:ph type="pic" sz="quarter" idx="15"/>
          </p:nvPr>
        </p:nvSpPr>
        <p:spPr>
          <a:xfrm>
            <a:off x="7788941" y="1579675"/>
            <a:ext cx="3448051" cy="3698651"/>
          </a:xfrm>
          <a:prstGeom prst="rect">
            <a:avLst/>
          </a:prstGeom>
          <a:solidFill>
            <a:schemeClr val="bg1">
              <a:lumMod val="85000"/>
            </a:schemeClr>
          </a:solidFill>
        </p:spPr>
        <p:txBody>
          <a:bodyPr>
            <a:normAutofit/>
          </a:bodyPr>
          <a:lstStyle>
            <a:lvl1pPr marL="0" indent="0" algn="ctr">
              <a:buNone/>
              <a:defRPr sz="1500" i="1">
                <a:latin typeface="Montserrat" pitchFamily="2" charset="77"/>
              </a:defRPr>
            </a:lvl1pPr>
          </a:lstStyle>
          <a:p>
            <a:endParaRPr lang="en-US" dirty="0"/>
          </a:p>
          <a:p>
            <a:endParaRPr lang="en-US" dirty="0"/>
          </a:p>
          <a:p>
            <a:endParaRPr lang="en-US" dirty="0"/>
          </a:p>
          <a:p>
            <a:endParaRPr lang="en-US" dirty="0"/>
          </a:p>
          <a:p>
            <a:r>
              <a:rPr lang="en-US" dirty="0"/>
              <a:t>CLICK ICON TO</a:t>
            </a:r>
            <a:br>
              <a:rPr lang="en-US" dirty="0"/>
            </a:br>
            <a:r>
              <a:rPr lang="en-US" dirty="0"/>
              <a:t>ADD PHOTO</a:t>
            </a:r>
          </a:p>
        </p:txBody>
      </p:sp>
      <p:sp>
        <p:nvSpPr>
          <p:cNvPr id="21" name="Rectangle 20">
            <a:extLst>
              <a:ext uri="{FF2B5EF4-FFF2-40B4-BE49-F238E27FC236}">
                <a16:creationId xmlns:a16="http://schemas.microsoft.com/office/drawing/2014/main" id="{EB8D3D0F-D0AA-F405-58CF-930618B0B24F}"/>
              </a:ext>
            </a:extLst>
          </p:cNvPr>
          <p:cNvSpPr/>
          <p:nvPr userDrawn="1"/>
        </p:nvSpPr>
        <p:spPr>
          <a:xfrm>
            <a:off x="6755553" y="-139883"/>
            <a:ext cx="5726723" cy="482785"/>
          </a:xfrm>
          <a:prstGeom prst="rect">
            <a:avLst/>
          </a:prstGeom>
          <a:solidFill>
            <a:srgbClr val="BA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DB0D3826-DA99-632E-FAEB-41DA53D771E1}"/>
              </a:ext>
            </a:extLst>
          </p:cNvPr>
          <p:cNvSpPr/>
          <p:nvPr userDrawn="1"/>
        </p:nvSpPr>
        <p:spPr>
          <a:xfrm>
            <a:off x="6790481" y="6530174"/>
            <a:ext cx="5691795" cy="482785"/>
          </a:xfrm>
          <a:prstGeom prst="rect">
            <a:avLst/>
          </a:prstGeom>
          <a:solidFill>
            <a:srgbClr val="BA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a:extLst>
              <a:ext uri="{FF2B5EF4-FFF2-40B4-BE49-F238E27FC236}">
                <a16:creationId xmlns:a16="http://schemas.microsoft.com/office/drawing/2014/main" id="{954E21E7-B0F4-322A-4D0D-3029F8EC7928}"/>
              </a:ext>
            </a:extLst>
          </p:cNvPr>
          <p:cNvSpPr txBox="1"/>
          <p:nvPr userDrawn="1"/>
        </p:nvSpPr>
        <p:spPr>
          <a:xfrm>
            <a:off x="455129" y="6194910"/>
            <a:ext cx="11287692" cy="230832"/>
          </a:xfrm>
          <a:prstGeom prst="rect">
            <a:avLst/>
          </a:prstGeom>
          <a:noFill/>
        </p:spPr>
        <p:txBody>
          <a:bodyPr wrap="square" rtlCol="0">
            <a:spAutoFit/>
          </a:bodyPr>
          <a:lstStyle/>
          <a:p>
            <a:pPr algn="ctr"/>
            <a:r>
              <a:rPr lang="en-US" sz="900" b="1" i="0" spc="300" dirty="0">
                <a:solidFill>
                  <a:srgbClr val="BABCBE"/>
                </a:solidFill>
                <a:latin typeface="Montserrat" pitchFamily="2" charset="77"/>
                <a:ea typeface="Open Sans Light" panose="020B0306030504020204" pitchFamily="34" charset="0"/>
                <a:cs typeface="Open Sans Light" panose="020B0306030504020204" pitchFamily="34" charset="0"/>
              </a:rPr>
              <a:t>2023 ALASKA REGIONAL CONFERENCE  |  JUNE 12-14  |  ANCHORAGE, AK  </a:t>
            </a:r>
          </a:p>
        </p:txBody>
      </p:sp>
    </p:spTree>
    <p:extLst>
      <p:ext uri="{BB962C8B-B14F-4D97-AF65-F5344CB8AC3E}">
        <p14:creationId xmlns:p14="http://schemas.microsoft.com/office/powerpoint/2010/main" val="4240560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 AK - Content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A14DC3-927C-CB4B-BF35-E776D310DC33}"/>
              </a:ext>
            </a:extLst>
          </p:cNvPr>
          <p:cNvSpPr/>
          <p:nvPr userDrawn="1"/>
        </p:nvSpPr>
        <p:spPr>
          <a:xfrm>
            <a:off x="-284328" y="-139883"/>
            <a:ext cx="12766603" cy="482785"/>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7614510B-C120-1A85-B102-93F3683CA4B2}"/>
              </a:ext>
            </a:extLst>
          </p:cNvPr>
          <p:cNvSpPr/>
          <p:nvPr userDrawn="1"/>
        </p:nvSpPr>
        <p:spPr>
          <a:xfrm>
            <a:off x="-284328" y="6530174"/>
            <a:ext cx="12766603" cy="482785"/>
          </a:xfrm>
          <a:prstGeom prst="rect">
            <a:avLst/>
          </a:prstGeom>
          <a:solidFill>
            <a:srgbClr val="BA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3CAF3AA3-F1CE-10E9-6F95-1B8B9FAB6ADF}"/>
              </a:ext>
            </a:extLst>
          </p:cNvPr>
          <p:cNvSpPr/>
          <p:nvPr userDrawn="1"/>
        </p:nvSpPr>
        <p:spPr>
          <a:xfrm rot="5400000">
            <a:off x="-3492351" y="3065484"/>
            <a:ext cx="7155496" cy="739455"/>
          </a:xfrm>
          <a:prstGeom prst="rect">
            <a:avLst/>
          </a:prstGeom>
          <a:solidFill>
            <a:srgbClr val="BA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321C3DC7-3AFE-182C-B8C1-CA1C6C3E2AEC}"/>
              </a:ext>
            </a:extLst>
          </p:cNvPr>
          <p:cNvSpPr/>
          <p:nvPr userDrawn="1"/>
        </p:nvSpPr>
        <p:spPr>
          <a:xfrm rot="5400000">
            <a:off x="8534800" y="3065485"/>
            <a:ext cx="7155497" cy="739453"/>
          </a:xfrm>
          <a:prstGeom prst="rect">
            <a:avLst/>
          </a:prstGeom>
          <a:solidFill>
            <a:srgbClr val="BA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A347A"/>
              </a:solidFill>
            </a:endParaRPr>
          </a:p>
        </p:txBody>
      </p:sp>
      <p:sp>
        <p:nvSpPr>
          <p:cNvPr id="26" name="Text Placeholder 25">
            <a:extLst>
              <a:ext uri="{FF2B5EF4-FFF2-40B4-BE49-F238E27FC236}">
                <a16:creationId xmlns:a16="http://schemas.microsoft.com/office/drawing/2014/main" id="{5B6BEAC3-624D-6E40-ACC3-F9374FFA6E14}"/>
              </a:ext>
            </a:extLst>
          </p:cNvPr>
          <p:cNvSpPr>
            <a:spLocks noGrp="1"/>
          </p:cNvSpPr>
          <p:nvPr>
            <p:ph type="body" sz="quarter" idx="11" hasCustomPrompt="1"/>
          </p:nvPr>
        </p:nvSpPr>
        <p:spPr>
          <a:xfrm>
            <a:off x="1086242" y="1435101"/>
            <a:ext cx="10013572" cy="4605566"/>
          </a:xfrm>
          <a:prstGeom prst="rect">
            <a:avLst/>
          </a:prstGeom>
        </p:spPr>
        <p:txBody>
          <a:bodyPr>
            <a:normAutofit/>
          </a:bodyPr>
          <a:lstStyle>
            <a:lvl1pPr marL="342900" indent="-342900">
              <a:buFont typeface="Arial" panose="020B0604020202020204" pitchFamily="34" charset="0"/>
              <a:buChar char="•"/>
              <a:defRPr sz="2000" b="0" i="0">
                <a:solidFill>
                  <a:schemeClr val="bg2">
                    <a:lumMod val="50000"/>
                  </a:schemeClr>
                </a:solidFill>
                <a:latin typeface="Montserrat" pitchFamily="2" charset="77"/>
              </a:defRPr>
            </a:lvl1pPr>
          </a:lstStyle>
          <a:p>
            <a:pPr lvl="0"/>
            <a:r>
              <a:rPr lang="en-US" dirty="0"/>
              <a:t>Content Here</a:t>
            </a:r>
          </a:p>
        </p:txBody>
      </p:sp>
      <p:sp>
        <p:nvSpPr>
          <p:cNvPr id="8" name="Rectangle 7">
            <a:extLst>
              <a:ext uri="{FF2B5EF4-FFF2-40B4-BE49-F238E27FC236}">
                <a16:creationId xmlns:a16="http://schemas.microsoft.com/office/drawing/2014/main" id="{17C6A671-31E1-65B5-E9DA-11220E14D165}"/>
              </a:ext>
            </a:extLst>
          </p:cNvPr>
          <p:cNvSpPr/>
          <p:nvPr userDrawn="1"/>
        </p:nvSpPr>
        <p:spPr>
          <a:xfrm rot="5400000">
            <a:off x="-1706580" y="1279714"/>
            <a:ext cx="3583957" cy="739455"/>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15763417-8149-6492-11AD-C84D7A9D34CD}"/>
              </a:ext>
            </a:extLst>
          </p:cNvPr>
          <p:cNvSpPr/>
          <p:nvPr userDrawn="1"/>
        </p:nvSpPr>
        <p:spPr>
          <a:xfrm rot="5400000">
            <a:off x="10320569" y="1279717"/>
            <a:ext cx="3583958" cy="739453"/>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A347A"/>
              </a:solidFill>
            </a:endParaRPr>
          </a:p>
        </p:txBody>
      </p:sp>
      <p:sp>
        <p:nvSpPr>
          <p:cNvPr id="17" name="Text Placeholder 15">
            <a:extLst>
              <a:ext uri="{FF2B5EF4-FFF2-40B4-BE49-F238E27FC236}">
                <a16:creationId xmlns:a16="http://schemas.microsoft.com/office/drawing/2014/main" id="{F25AED0A-D480-053D-F1C1-A60BD2D6DC49}"/>
              </a:ext>
            </a:extLst>
          </p:cNvPr>
          <p:cNvSpPr>
            <a:spLocks noGrp="1"/>
          </p:cNvSpPr>
          <p:nvPr>
            <p:ph type="body" sz="quarter" idx="10" hasCustomPrompt="1"/>
          </p:nvPr>
        </p:nvSpPr>
        <p:spPr>
          <a:xfrm>
            <a:off x="1098132" y="832409"/>
            <a:ext cx="10013573" cy="465691"/>
          </a:xfrm>
          <a:prstGeom prst="rect">
            <a:avLst/>
          </a:prstGeom>
        </p:spPr>
        <p:txBody>
          <a:bodyPr>
            <a:normAutofit/>
          </a:bodyPr>
          <a:lstStyle>
            <a:lvl1pPr marL="0" indent="0" algn="l">
              <a:buNone/>
              <a:defRPr sz="3300" b="1">
                <a:solidFill>
                  <a:srgbClr val="2A347A"/>
                </a:solidFill>
                <a:latin typeface="Georgia" panose="02040502050405020303" pitchFamily="18" charset="0"/>
                <a:ea typeface="Verdana" panose="020B0604030504040204" pitchFamily="34" charset="0"/>
                <a:cs typeface="Calibri" panose="020F0502020204030204" pitchFamily="34" charset="0"/>
              </a:defRPr>
            </a:lvl1pPr>
          </a:lstStyle>
          <a:p>
            <a:pPr lvl="0"/>
            <a:r>
              <a:rPr lang="en-US" dirty="0"/>
              <a:t>Presentation Title</a:t>
            </a:r>
          </a:p>
        </p:txBody>
      </p:sp>
      <p:sp>
        <p:nvSpPr>
          <p:cNvPr id="18" name="TextBox 17">
            <a:extLst>
              <a:ext uri="{FF2B5EF4-FFF2-40B4-BE49-F238E27FC236}">
                <a16:creationId xmlns:a16="http://schemas.microsoft.com/office/drawing/2014/main" id="{163909E5-316C-89CD-79E2-CA283CFDDE3E}"/>
              </a:ext>
            </a:extLst>
          </p:cNvPr>
          <p:cNvSpPr txBox="1"/>
          <p:nvPr userDrawn="1"/>
        </p:nvSpPr>
        <p:spPr>
          <a:xfrm>
            <a:off x="455129" y="6194910"/>
            <a:ext cx="11287692" cy="230832"/>
          </a:xfrm>
          <a:prstGeom prst="rect">
            <a:avLst/>
          </a:prstGeom>
          <a:noFill/>
        </p:spPr>
        <p:txBody>
          <a:bodyPr wrap="square" rtlCol="0">
            <a:spAutoFit/>
          </a:bodyPr>
          <a:lstStyle/>
          <a:p>
            <a:pPr algn="ctr"/>
            <a:r>
              <a:rPr lang="en-US" sz="900" b="1" i="0" spc="300" dirty="0">
                <a:solidFill>
                  <a:srgbClr val="BABCBE"/>
                </a:solidFill>
                <a:latin typeface="Montserrat" pitchFamily="2" charset="77"/>
                <a:ea typeface="Open Sans Light" panose="020B0306030504020204" pitchFamily="34" charset="0"/>
                <a:cs typeface="Open Sans Light" panose="020B0306030504020204" pitchFamily="34" charset="0"/>
              </a:rPr>
              <a:t>2023 ALASKA REGIONAL CONFERENCE  |  JUNE 12-14  |  ANCHORAGE, AK  </a:t>
            </a:r>
          </a:p>
        </p:txBody>
      </p:sp>
      <p:pic>
        <p:nvPicPr>
          <p:cNvPr id="19" name="Picture 18" descr="A black and white logo&#10;&#10;Description automatically generated with low confidence">
            <a:extLst>
              <a:ext uri="{FF2B5EF4-FFF2-40B4-BE49-F238E27FC236}">
                <a16:creationId xmlns:a16="http://schemas.microsoft.com/office/drawing/2014/main" id="{32E676C1-64A5-F374-386D-702A4B9DFB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06111" y="611900"/>
            <a:ext cx="2411160" cy="823199"/>
          </a:xfrm>
          <a:prstGeom prst="rect">
            <a:avLst/>
          </a:prstGeom>
        </p:spPr>
      </p:pic>
    </p:spTree>
    <p:extLst>
      <p:ext uri="{BB962C8B-B14F-4D97-AF65-F5344CB8AC3E}">
        <p14:creationId xmlns:p14="http://schemas.microsoft.com/office/powerpoint/2010/main" val="47498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3 AK - Content Slide -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A14DC3-927C-CB4B-BF35-E776D310DC33}"/>
              </a:ext>
            </a:extLst>
          </p:cNvPr>
          <p:cNvSpPr/>
          <p:nvPr userDrawn="1"/>
        </p:nvSpPr>
        <p:spPr>
          <a:xfrm>
            <a:off x="620165" y="474900"/>
            <a:ext cx="11571836" cy="823199"/>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 Placeholder 25">
            <a:extLst>
              <a:ext uri="{FF2B5EF4-FFF2-40B4-BE49-F238E27FC236}">
                <a16:creationId xmlns:a16="http://schemas.microsoft.com/office/drawing/2014/main" id="{5B6BEAC3-624D-6E40-ACC3-F9374FFA6E14}"/>
              </a:ext>
            </a:extLst>
          </p:cNvPr>
          <p:cNvSpPr>
            <a:spLocks noGrp="1"/>
          </p:cNvSpPr>
          <p:nvPr>
            <p:ph type="body" sz="quarter" idx="11" hasCustomPrompt="1"/>
          </p:nvPr>
        </p:nvSpPr>
        <p:spPr>
          <a:xfrm>
            <a:off x="1086242" y="1435101"/>
            <a:ext cx="10013572" cy="4703906"/>
          </a:xfrm>
          <a:prstGeom prst="rect">
            <a:avLst/>
          </a:prstGeom>
        </p:spPr>
        <p:txBody>
          <a:bodyPr>
            <a:normAutofit/>
          </a:bodyPr>
          <a:lstStyle>
            <a:lvl1pPr marL="342900" indent="-342900">
              <a:buFont typeface="Arial" panose="020B0604020202020204" pitchFamily="34" charset="0"/>
              <a:buChar char="•"/>
              <a:defRPr sz="2000" b="0" i="0">
                <a:solidFill>
                  <a:schemeClr val="tx1"/>
                </a:solidFill>
                <a:latin typeface="Montserrat" pitchFamily="2" charset="77"/>
              </a:defRPr>
            </a:lvl1pPr>
            <a:lvl2pPr>
              <a:defRPr sz="1800">
                <a:solidFill>
                  <a:schemeClr val="tx1"/>
                </a:solidFill>
                <a:latin typeface="Montserrat" panose="00000500000000000000" pitchFamily="2" charset="0"/>
              </a:defRPr>
            </a:lvl2pPr>
          </a:lstStyle>
          <a:p>
            <a:pPr lvl="0"/>
            <a:r>
              <a:rPr lang="en-US"/>
              <a:t>Content Here</a:t>
            </a:r>
          </a:p>
        </p:txBody>
      </p:sp>
      <p:sp>
        <p:nvSpPr>
          <p:cNvPr id="17" name="Text Placeholder 15">
            <a:extLst>
              <a:ext uri="{FF2B5EF4-FFF2-40B4-BE49-F238E27FC236}">
                <a16:creationId xmlns:a16="http://schemas.microsoft.com/office/drawing/2014/main" id="{F25AED0A-D480-053D-F1C1-A60BD2D6DC49}"/>
              </a:ext>
            </a:extLst>
          </p:cNvPr>
          <p:cNvSpPr>
            <a:spLocks noGrp="1"/>
          </p:cNvSpPr>
          <p:nvPr>
            <p:ph type="body" sz="quarter" idx="10" hasCustomPrompt="1"/>
          </p:nvPr>
        </p:nvSpPr>
        <p:spPr>
          <a:xfrm>
            <a:off x="1086240" y="649370"/>
            <a:ext cx="10013573" cy="465691"/>
          </a:xfrm>
          <a:prstGeom prst="rect">
            <a:avLst/>
          </a:prstGeom>
        </p:spPr>
        <p:txBody>
          <a:bodyPr>
            <a:noAutofit/>
          </a:bodyPr>
          <a:lstStyle>
            <a:lvl1pPr marL="0" indent="0" algn="l">
              <a:buNone/>
              <a:defRPr sz="3300" b="1">
                <a:solidFill>
                  <a:schemeClr val="bg1"/>
                </a:solidFill>
                <a:latin typeface="Georgia" panose="02040502050405020303" pitchFamily="18" charset="0"/>
                <a:ea typeface="Verdana" panose="020B0604030504040204" pitchFamily="34" charset="0"/>
                <a:cs typeface="Calibri" panose="020F0502020204030204" pitchFamily="34" charset="0"/>
              </a:defRPr>
            </a:lvl1pPr>
          </a:lstStyle>
          <a:p>
            <a:pPr lvl="0"/>
            <a:r>
              <a:rPr lang="en-US" dirty="0"/>
              <a:t>Presentation Title</a:t>
            </a:r>
          </a:p>
        </p:txBody>
      </p:sp>
      <p:sp>
        <p:nvSpPr>
          <p:cNvPr id="18" name="TextBox 17">
            <a:extLst>
              <a:ext uri="{FF2B5EF4-FFF2-40B4-BE49-F238E27FC236}">
                <a16:creationId xmlns:a16="http://schemas.microsoft.com/office/drawing/2014/main" id="{163909E5-316C-89CD-79E2-CA283CFDDE3E}"/>
              </a:ext>
            </a:extLst>
          </p:cNvPr>
          <p:cNvSpPr txBox="1"/>
          <p:nvPr userDrawn="1"/>
        </p:nvSpPr>
        <p:spPr>
          <a:xfrm>
            <a:off x="455129" y="6531433"/>
            <a:ext cx="11287692" cy="230832"/>
          </a:xfrm>
          <a:prstGeom prst="rect">
            <a:avLst/>
          </a:prstGeom>
          <a:noFill/>
        </p:spPr>
        <p:txBody>
          <a:bodyPr wrap="square" rtlCol="0">
            <a:spAutoFit/>
          </a:bodyPr>
          <a:lstStyle/>
          <a:p>
            <a:pPr algn="ctr"/>
            <a:r>
              <a:rPr lang="en-US" sz="900" b="1" i="0" spc="300" dirty="0">
                <a:solidFill>
                  <a:srgbClr val="BABCBE"/>
                </a:solidFill>
                <a:latin typeface="Montserrat" pitchFamily="2" charset="77"/>
                <a:ea typeface="Open Sans Light" panose="020B0306030504020204" pitchFamily="34" charset="0"/>
                <a:cs typeface="Open Sans Light" panose="020B0306030504020204" pitchFamily="34" charset="0"/>
              </a:rPr>
              <a:t>2023 ALASKA REGIONAL CONFERENCE  |  JUNE 12-14  |  ANCHORAGE, AK  </a:t>
            </a:r>
          </a:p>
        </p:txBody>
      </p:sp>
      <p:sp>
        <p:nvSpPr>
          <p:cNvPr id="13" name="Rectangle 12">
            <a:extLst>
              <a:ext uri="{FF2B5EF4-FFF2-40B4-BE49-F238E27FC236}">
                <a16:creationId xmlns:a16="http://schemas.microsoft.com/office/drawing/2014/main" id="{2098EAC0-0D71-CD4E-7DEE-43F0DAF43FF0}"/>
              </a:ext>
            </a:extLst>
          </p:cNvPr>
          <p:cNvSpPr/>
          <p:nvPr userDrawn="1"/>
        </p:nvSpPr>
        <p:spPr>
          <a:xfrm>
            <a:off x="1" y="6302293"/>
            <a:ext cx="12191999" cy="109254"/>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95631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Singl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Add source or notes here</a:t>
            </a:r>
          </a:p>
        </p:txBody>
      </p:sp>
      <p:sp>
        <p:nvSpPr>
          <p:cNvPr id="6" name="Slide Number Placeholder 5"/>
          <p:cNvSpPr>
            <a:spLocks noGrp="1"/>
          </p:cNvSpPr>
          <p:nvPr>
            <p:ph type="sldNum" sz="quarter" idx="12"/>
          </p:nvPr>
        </p:nvSpPr>
        <p:spPr/>
        <p:txBody>
          <a:bodyPr/>
          <a:lstStyle/>
          <a:p>
            <a:fld id="{E6AB0CA8-27AE-4F82-A141-302F5F13940C}" type="slidenum">
              <a:rPr lang="en-US" smtClean="0"/>
              <a:t>‹#›</a:t>
            </a:fld>
            <a:endParaRPr lang="en-US" dirty="0"/>
          </a:p>
        </p:txBody>
      </p:sp>
    </p:spTree>
    <p:extLst>
      <p:ext uri="{BB962C8B-B14F-4D97-AF65-F5344CB8AC3E}">
        <p14:creationId xmlns:p14="http://schemas.microsoft.com/office/powerpoint/2010/main" val="171499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O3">
    <p:spTree>
      <p:nvGrpSpPr>
        <p:cNvPr id="1" name=""/>
        <p:cNvGrpSpPr/>
        <p:nvPr/>
      </p:nvGrpSpPr>
      <p:grpSpPr>
        <a:xfrm>
          <a:off x="0" y="0"/>
          <a:ext cx="0" cy="0"/>
          <a:chOff x="0" y="0"/>
          <a:chExt cx="0" cy="0"/>
        </a:xfrm>
      </p:grpSpPr>
      <p:pic>
        <p:nvPicPr>
          <p:cNvPr id="6" name="Picture 5" descr="A blue and red rectangle with white stripes&#10;&#10;Description automatically generated">
            <a:extLst>
              <a:ext uri="{FF2B5EF4-FFF2-40B4-BE49-F238E27FC236}">
                <a16:creationId xmlns:a16="http://schemas.microsoft.com/office/drawing/2014/main" id="{7D2C2833-B7A6-4605-A736-40B90BD1B0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627855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 O4">
    <p:spTree>
      <p:nvGrpSpPr>
        <p:cNvPr id="1" name=""/>
        <p:cNvGrpSpPr/>
        <p:nvPr/>
      </p:nvGrpSpPr>
      <p:grpSpPr>
        <a:xfrm>
          <a:off x="0" y="0"/>
          <a:ext cx="0" cy="0"/>
          <a:chOff x="0" y="0"/>
          <a:chExt cx="0" cy="0"/>
        </a:xfrm>
      </p:grpSpPr>
      <p:pic>
        <p:nvPicPr>
          <p:cNvPr id="3" name="Picture 2" descr="A red and white rectangle&#10;&#10;Description automatically generated">
            <a:extLst>
              <a:ext uri="{FF2B5EF4-FFF2-40B4-BE49-F238E27FC236}">
                <a16:creationId xmlns:a16="http://schemas.microsoft.com/office/drawing/2014/main" id="{A9538E1E-C9A2-CCD3-78E7-55CE49BFC2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pic>
        <p:nvPicPr>
          <p:cNvPr id="8" name="Picture 7" descr="A white background with letters&#10;&#10;Description automatically generated">
            <a:extLst>
              <a:ext uri="{FF2B5EF4-FFF2-40B4-BE49-F238E27FC236}">
                <a16:creationId xmlns:a16="http://schemas.microsoft.com/office/drawing/2014/main" id="{EDF8C044-7AE6-B58A-6BF9-88211B3DFE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763625"/>
            <a:ext cx="12182475" cy="5817479"/>
          </a:xfrm>
          <a:prstGeom prst="rect">
            <a:avLst/>
          </a:prstGeom>
        </p:spPr>
      </p:pic>
      <p:sp>
        <p:nvSpPr>
          <p:cNvPr id="4" name="Title 1">
            <a:extLst>
              <a:ext uri="{FF2B5EF4-FFF2-40B4-BE49-F238E27FC236}">
                <a16:creationId xmlns:a16="http://schemas.microsoft.com/office/drawing/2014/main" id="{742A64BF-5CBE-6963-D523-5F954C2BC8ED}"/>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br>
              <a:rPr lang="en-US" dirty="0"/>
            </a:br>
            <a:r>
              <a:rPr lang="en-US" dirty="0"/>
              <a:t>SESSION TITLE</a:t>
            </a:r>
            <a:br>
              <a:rPr lang="en-US" dirty="0"/>
            </a:br>
            <a:r>
              <a:rPr lang="en-US" dirty="0"/>
              <a:t>HERE</a:t>
            </a:r>
          </a:p>
        </p:txBody>
      </p:sp>
      <p:sp>
        <p:nvSpPr>
          <p:cNvPr id="5" name="Subtitle 2">
            <a:extLst>
              <a:ext uri="{FF2B5EF4-FFF2-40B4-BE49-F238E27FC236}">
                <a16:creationId xmlns:a16="http://schemas.microsoft.com/office/drawing/2014/main" id="{078E14D5-B731-0317-E855-6B95FA4F0ED1}"/>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07C6247B-A988-8E61-B4B7-49B6ACDD2C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Tree>
    <p:extLst>
      <p:ext uri="{BB962C8B-B14F-4D97-AF65-F5344CB8AC3E}">
        <p14:creationId xmlns:p14="http://schemas.microsoft.com/office/powerpoint/2010/main" val="301196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 O5">
    <p:spTree>
      <p:nvGrpSpPr>
        <p:cNvPr id="1" name=""/>
        <p:cNvGrpSpPr/>
        <p:nvPr/>
      </p:nvGrpSpPr>
      <p:grpSpPr>
        <a:xfrm>
          <a:off x="0" y="0"/>
          <a:ext cx="0" cy="0"/>
          <a:chOff x="0" y="0"/>
          <a:chExt cx="0" cy="0"/>
        </a:xfrm>
      </p:grpSpPr>
      <p:pic>
        <p:nvPicPr>
          <p:cNvPr id="4" name="Picture 3" descr="A blue and red rectangle&#10;&#10;Description automatically generated">
            <a:extLst>
              <a:ext uri="{FF2B5EF4-FFF2-40B4-BE49-F238E27FC236}">
                <a16:creationId xmlns:a16="http://schemas.microsoft.com/office/drawing/2014/main" id="{37D27392-DC8F-A205-CDB2-F5D35D516F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6" name="Subtitle 2">
            <a:extLst>
              <a:ext uri="{FF2B5EF4-FFF2-40B4-BE49-F238E27FC236}">
                <a16:creationId xmlns:a16="http://schemas.microsoft.com/office/drawing/2014/main" id="{4B420D83-940C-EE8D-DFB7-CDA0CAE42402}"/>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EF461DA2-73A5-B2E9-4728-D366E57591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
        <p:nvSpPr>
          <p:cNvPr id="9" name="Title 1">
            <a:extLst>
              <a:ext uri="{FF2B5EF4-FFF2-40B4-BE49-F238E27FC236}">
                <a16:creationId xmlns:a16="http://schemas.microsoft.com/office/drawing/2014/main" id="{68EA16FE-A29C-9CEB-5096-34D699552E84}"/>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br>
              <a:rPr lang="en-US" dirty="0"/>
            </a:br>
            <a:r>
              <a:rPr lang="en-US" dirty="0"/>
              <a:t>SESSION TITLE</a:t>
            </a:r>
            <a:br>
              <a:rPr lang="en-US" dirty="0"/>
            </a:br>
            <a:r>
              <a:rPr lang="en-US" dirty="0"/>
              <a:t>HERE</a:t>
            </a:r>
          </a:p>
        </p:txBody>
      </p:sp>
    </p:spTree>
    <p:extLst>
      <p:ext uri="{BB962C8B-B14F-4D97-AF65-F5344CB8AC3E}">
        <p14:creationId xmlns:p14="http://schemas.microsoft.com/office/powerpoint/2010/main" val="4260046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odera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52919"/>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89551"/>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81328"/>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p:nvSpPr>
        <p:spPr>
          <a:xfrm>
            <a:off x="8931727" y="751115"/>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FBC594-0281-D4EF-C507-A0C9178DD42B}"/>
              </a:ext>
            </a:extLst>
          </p:cNvPr>
          <p:cNvSpPr/>
          <p:nvPr/>
        </p:nvSpPr>
        <p:spPr>
          <a:xfrm>
            <a:off x="8931728"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51FCB6-A8AD-AE69-523E-AAE857B1BBD8}"/>
              </a:ext>
            </a:extLst>
          </p:cNvPr>
          <p:cNvSpPr/>
          <p:nvPr/>
        </p:nvSpPr>
        <p:spPr>
          <a:xfrm>
            <a:off x="6144695" y="3475887"/>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MODERATOR</a:t>
            </a:r>
          </a:p>
        </p:txBody>
      </p:sp>
      <p:sp>
        <p:nvSpPr>
          <p:cNvPr id="17" name="Rectangle 16">
            <a:extLst>
              <a:ext uri="{FF2B5EF4-FFF2-40B4-BE49-F238E27FC236}">
                <a16:creationId xmlns:a16="http://schemas.microsoft.com/office/drawing/2014/main" id="{4F8A195F-C404-9C9A-6C86-80AA3E54F14C}"/>
              </a:ext>
            </a:extLst>
          </p:cNvPr>
          <p:cNvSpPr/>
          <p:nvPr/>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6982C7C-A597-4691-528D-7DC197816724}"/>
              </a:ext>
            </a:extLst>
          </p:cNvPr>
          <p:cNvCxnSpPr>
            <a:cxnSpLocks/>
          </p:cNvCxnSpPr>
          <p:nvPr/>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637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pea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37421"/>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74053"/>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65830"/>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p:nvSpPr>
        <p:spPr>
          <a:xfrm>
            <a:off x="8931727" y="751115"/>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FBC594-0281-D4EF-C507-A0C9178DD42B}"/>
              </a:ext>
            </a:extLst>
          </p:cNvPr>
          <p:cNvSpPr/>
          <p:nvPr/>
        </p:nvSpPr>
        <p:spPr>
          <a:xfrm>
            <a:off x="8931728" y="3475887"/>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51FCB6-A8AD-AE69-523E-AAE857B1BBD8}"/>
              </a:ext>
            </a:extLst>
          </p:cNvPr>
          <p:cNvSpPr/>
          <p:nvPr/>
        </p:nvSpPr>
        <p:spPr>
          <a:xfrm>
            <a:off x="6144695"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SPEAKER</a:t>
            </a:r>
          </a:p>
        </p:txBody>
      </p:sp>
      <p:sp>
        <p:nvSpPr>
          <p:cNvPr id="17" name="Rectangle 16">
            <a:extLst>
              <a:ext uri="{FF2B5EF4-FFF2-40B4-BE49-F238E27FC236}">
                <a16:creationId xmlns:a16="http://schemas.microsoft.com/office/drawing/2014/main" id="{4F8A195F-C404-9C9A-6C86-80AA3E54F14C}"/>
              </a:ext>
            </a:extLst>
          </p:cNvPr>
          <p:cNvSpPr/>
          <p:nvPr/>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933CF6F-D34E-FA21-F864-F2E4C7EDC8AF}"/>
              </a:ext>
            </a:extLst>
          </p:cNvPr>
          <p:cNvCxnSpPr>
            <a:cxnSpLocks/>
          </p:cNvCxnSpPr>
          <p:nvPr/>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921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trodu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C6D10C-4788-A84C-925A-492A11EFEA6E}"/>
              </a:ext>
            </a:extLst>
          </p:cNvPr>
          <p:cNvSpPr/>
          <p:nvPr/>
        </p:nvSpPr>
        <p:spPr>
          <a:xfrm>
            <a:off x="0" y="0"/>
            <a:ext cx="12192000"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2670924-6264-B71A-6E98-B4A8994037BB}"/>
              </a:ext>
            </a:extLst>
          </p:cNvPr>
          <p:cNvSpPr/>
          <p:nvPr/>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A43745-F7F4-5D91-3932-BAE91505477B}"/>
              </a:ext>
            </a:extLst>
          </p:cNvPr>
          <p:cNvSpPr txBox="1"/>
          <p:nvPr/>
        </p:nvSpPr>
        <p:spPr>
          <a:xfrm>
            <a:off x="-1" y="1335377"/>
            <a:ext cx="12192000" cy="1200329"/>
          </a:xfrm>
          <a:prstGeom prst="rect">
            <a:avLst/>
          </a:prstGeom>
          <a:noFill/>
        </p:spPr>
        <p:txBody>
          <a:bodyPr wrap="square" rtlCol="0">
            <a:spAutoFit/>
          </a:bodyPr>
          <a:lstStyle/>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INTRODUCTIONS</a:t>
            </a:r>
          </a:p>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SUGGESTED FORMAT</a:t>
            </a:r>
          </a:p>
        </p:txBody>
      </p:sp>
      <p:sp>
        <p:nvSpPr>
          <p:cNvPr id="9" name="TextBox 8">
            <a:extLst>
              <a:ext uri="{FF2B5EF4-FFF2-40B4-BE49-F238E27FC236}">
                <a16:creationId xmlns:a16="http://schemas.microsoft.com/office/drawing/2014/main" id="{146CA8EB-D3D6-FD69-3358-1AE5040E1468}"/>
              </a:ext>
            </a:extLst>
          </p:cNvPr>
          <p:cNvSpPr txBox="1"/>
          <p:nvPr/>
        </p:nvSpPr>
        <p:spPr>
          <a:xfrm>
            <a:off x="1630135" y="2859935"/>
            <a:ext cx="8931729" cy="2554545"/>
          </a:xfrm>
          <a:prstGeom prst="rect">
            <a:avLst/>
          </a:prstGeom>
          <a:noFill/>
        </p:spPr>
        <p:txBody>
          <a:bodyPr wrap="square" rtlCol="0">
            <a:spAutoFit/>
          </a:bodyPr>
          <a:lstStyle/>
          <a:p>
            <a:pPr marL="0" indent="0" algn="ctr">
              <a:buFont typeface="Arial" panose="020B0604020202020204" pitchFamily="34" charset="0"/>
              <a:buNone/>
            </a:pPr>
            <a:r>
              <a:rPr lang="en-US" sz="2000" b="1" dirty="0">
                <a:solidFill>
                  <a:srgbClr val="BCBEC0"/>
                </a:solidFill>
                <a:latin typeface="Trebuchet MS" panose="020B0703020202090204" pitchFamily="34" charset="0"/>
              </a:rPr>
              <a:t>Pre-Intensive Session (75 Minutes)</a:t>
            </a: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 </a:t>
            </a:r>
            <a:r>
              <a:rPr lang="en-US" sz="2000" dirty="0">
                <a:solidFill>
                  <a:srgbClr val="BCBEC0"/>
                </a:solidFill>
                <a:latin typeface="Trebuchet MS" panose="020B0703020202090204" pitchFamily="34" charset="0"/>
              </a:rPr>
              <a:t>Moderator provides introductions, and each speaker is given 20-30 minutes to present their area of expertise related to the session topic</a:t>
            </a:r>
          </a:p>
          <a:p>
            <a:pPr marL="385754" indent="-385754" algn="ctr">
              <a:buFont typeface="Arial" panose="020B0604020202020204" pitchFamily="34" charset="0"/>
              <a:buChar char="•"/>
            </a:pPr>
            <a:endParaRPr lang="en-US" sz="2000" dirty="0">
              <a:solidFill>
                <a:srgbClr val="BCBEC0"/>
              </a:solidFill>
              <a:latin typeface="Trebuchet MS" panose="020B0703020202090204" pitchFamily="34" charset="0"/>
            </a:endParaRP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Breakout Session (60 Minutes)</a:t>
            </a:r>
          </a:p>
          <a:p>
            <a:pPr marL="0" indent="0" algn="ctr">
              <a:buFont typeface="Arial" panose="020B0604020202020204" pitchFamily="34" charset="0"/>
              <a:buNone/>
            </a:pPr>
            <a:r>
              <a:rPr lang="en-US" sz="2000" dirty="0">
                <a:solidFill>
                  <a:srgbClr val="BCBEC0"/>
                </a:solidFill>
                <a:latin typeface="Trebuchet MS" panose="020B0703020202090204" pitchFamily="34" charset="0"/>
              </a:rPr>
              <a:t>Moderator provides introductions, and each speaker is given 5-8 minutes to introduce themselves and present their specific information related to the session topic</a:t>
            </a:r>
          </a:p>
        </p:txBody>
      </p:sp>
      <p:sp>
        <p:nvSpPr>
          <p:cNvPr id="11" name="TextBox 10">
            <a:extLst>
              <a:ext uri="{FF2B5EF4-FFF2-40B4-BE49-F238E27FC236}">
                <a16:creationId xmlns:a16="http://schemas.microsoft.com/office/drawing/2014/main" id="{A95053A1-0CF7-F2F6-8F41-9D7F780B6F56}"/>
              </a:ext>
            </a:extLst>
          </p:cNvPr>
          <p:cNvSpPr txBox="1"/>
          <p:nvPr/>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cxnSp>
        <p:nvCxnSpPr>
          <p:cNvPr id="12" name="Straight Connector 11">
            <a:extLst>
              <a:ext uri="{FF2B5EF4-FFF2-40B4-BE49-F238E27FC236}">
                <a16:creationId xmlns:a16="http://schemas.microsoft.com/office/drawing/2014/main" id="{FDED46CA-024A-7D1B-F809-31256D03F99B}"/>
              </a:ext>
            </a:extLst>
          </p:cNvPr>
          <p:cNvCxnSpPr>
            <a:cxnSpLocks/>
          </p:cNvCxnSpPr>
          <p:nvPr/>
        </p:nvCxnSpPr>
        <p:spPr>
          <a:xfrm>
            <a:off x="1630135" y="888513"/>
            <a:ext cx="8931729" cy="0"/>
          </a:xfrm>
          <a:prstGeom prst="line">
            <a:avLst/>
          </a:prstGeom>
          <a:ln w="38100">
            <a:solidFill>
              <a:srgbClr val="83A2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21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p:nvSpPr>
        <p:spPr>
          <a:xfrm>
            <a:off x="0" y="0"/>
            <a:ext cx="4823012"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p:nvSpPr>
        <p:spPr>
          <a:xfrm>
            <a:off x="4823012" y="0"/>
            <a:ext cx="7368988"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D5AAE8-6787-35A8-FDA6-C019AAF80A42}"/>
              </a:ext>
            </a:extLst>
          </p:cNvPr>
          <p:cNvSpPr/>
          <p:nvPr/>
        </p:nvSpPr>
        <p:spPr>
          <a:xfrm>
            <a:off x="412377" y="449864"/>
            <a:ext cx="3998259" cy="4267200"/>
          </a:xfrm>
          <a:prstGeom prst="rect">
            <a:avLst/>
          </a:prstGeom>
          <a:noFill/>
          <a:ln w="38100">
            <a:solidFill>
              <a:srgbClr val="83A2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pic>
        <p:nvPicPr>
          <p:cNvPr id="4" name="Picture 3" descr="A logo for a conference&#10;&#10;Description automatically generated">
            <a:extLst>
              <a:ext uri="{FF2B5EF4-FFF2-40B4-BE49-F238E27FC236}">
                <a16:creationId xmlns:a16="http://schemas.microsoft.com/office/drawing/2014/main" id="{70D71C96-DE58-8DB5-D8E5-8A1859D57C98}"/>
              </a:ext>
            </a:extLst>
          </p:cNvPr>
          <p:cNvPicPr>
            <a:picLocks noChangeAspect="1"/>
          </p:cNvPicPr>
          <p:nvPr/>
        </p:nvPicPr>
        <p:blipFill>
          <a:blip r:embed="rId2"/>
          <a:stretch>
            <a:fillRect/>
          </a:stretch>
        </p:blipFill>
        <p:spPr>
          <a:xfrm>
            <a:off x="348868" y="4902266"/>
            <a:ext cx="4101877" cy="1931984"/>
          </a:xfrm>
          <a:prstGeom prst="rect">
            <a:avLst/>
          </a:prstGeom>
        </p:spPr>
      </p:pic>
    </p:spTree>
    <p:extLst>
      <p:ext uri="{BB962C8B-B14F-4D97-AF65-F5344CB8AC3E}">
        <p14:creationId xmlns:p14="http://schemas.microsoft.com/office/powerpoint/2010/main" val="104273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39761-152A-6385-2362-BCA339611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C356D-4454-5E78-0995-82DA47B1F3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AA2F6-B18D-14A5-8B43-8A77BCCBB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D6B0F-EAB9-46C6-8F34-50647D00E615}" type="datetimeFigureOut">
              <a:rPr lang="en-US" smtClean="0"/>
              <a:t>2/5/2024</a:t>
            </a:fld>
            <a:endParaRPr lang="en-US"/>
          </a:p>
        </p:txBody>
      </p:sp>
      <p:sp>
        <p:nvSpPr>
          <p:cNvPr id="5" name="Footer Placeholder 4">
            <a:extLst>
              <a:ext uri="{FF2B5EF4-FFF2-40B4-BE49-F238E27FC236}">
                <a16:creationId xmlns:a16="http://schemas.microsoft.com/office/drawing/2014/main" id="{D2F4765A-C1E5-4A62-0280-379518F21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F7C018-9E41-DB33-6F2A-20DFFB645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0C4ED7-06E1-4F60-BE17-DA4D73C8C11E}" type="slidenum">
              <a:rPr lang="en-US" smtClean="0"/>
              <a:t>‹#›</a:t>
            </a:fld>
            <a:endParaRPr lang="en-US"/>
          </a:p>
        </p:txBody>
      </p:sp>
    </p:spTree>
    <p:extLst>
      <p:ext uri="{BB962C8B-B14F-4D97-AF65-F5344CB8AC3E}">
        <p14:creationId xmlns:p14="http://schemas.microsoft.com/office/powerpoint/2010/main" val="346170923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2" r:id="rId22"/>
    <p:sldLayoutId id="214748386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hklaw.com/en/insights/publications/2023/05/sba-issues-final-rule-on-ownership-and-control-changes-for-the-8"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04C6F5-69AA-BBE5-5F11-C326F5DA3F22}"/>
              </a:ext>
            </a:extLst>
          </p:cNvPr>
          <p:cNvSpPr>
            <a:spLocks noGrp="1"/>
          </p:cNvSpPr>
          <p:nvPr>
            <p:ph type="ctrTitle"/>
          </p:nvPr>
        </p:nvSpPr>
        <p:spPr>
          <a:xfrm>
            <a:off x="3876827" y="1567543"/>
            <a:ext cx="7370214" cy="3063075"/>
          </a:xfrm>
        </p:spPr>
        <p:txBody>
          <a:bodyPr anchor="b">
            <a:normAutofit/>
          </a:bodyPr>
          <a:lstStyle/>
          <a:p>
            <a:r>
              <a:rPr lang="en-US" dirty="0"/>
              <a:t>Advanced Executive Training</a:t>
            </a:r>
          </a:p>
        </p:txBody>
      </p:sp>
      <p:sp>
        <p:nvSpPr>
          <p:cNvPr id="4" name="Text Placeholder 3">
            <a:extLst>
              <a:ext uri="{FF2B5EF4-FFF2-40B4-BE49-F238E27FC236}">
                <a16:creationId xmlns:a16="http://schemas.microsoft.com/office/drawing/2014/main" id="{07B82E58-F497-BE6C-D54A-8E114090E214}"/>
              </a:ext>
            </a:extLst>
          </p:cNvPr>
          <p:cNvSpPr>
            <a:spLocks noGrp="1"/>
          </p:cNvSpPr>
          <p:nvPr>
            <p:ph type="subTitle" idx="1"/>
          </p:nvPr>
        </p:nvSpPr>
        <p:spPr>
          <a:xfrm>
            <a:off x="3876827" y="4865114"/>
            <a:ext cx="7370214" cy="588630"/>
          </a:xfrm>
        </p:spPr>
        <p:txBody>
          <a:bodyPr>
            <a:normAutofit fontScale="92500" lnSpcReduction="20000"/>
          </a:bodyPr>
          <a:lstStyle/>
          <a:p>
            <a:pPr marL="0" marR="0" lvl="0" indent="0" defTabSz="914136" rtl="0" eaLnBrk="1" fontAlgn="auto" latinLnBrk="0" hangingPunct="1">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rPr>
              <a:t>Bob Tompkins, Leila George-Wheeler, Hillary Freund &amp; Kelsey Hayes</a:t>
            </a:r>
          </a:p>
          <a:p>
            <a:endParaRPr lang="en-US" dirty="0"/>
          </a:p>
        </p:txBody>
      </p:sp>
    </p:spTree>
    <p:extLst>
      <p:ext uri="{BB962C8B-B14F-4D97-AF65-F5344CB8AC3E}">
        <p14:creationId xmlns:p14="http://schemas.microsoft.com/office/powerpoint/2010/main" val="148683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8899650-9CD4-3004-AE4B-1F949889573F}"/>
              </a:ext>
            </a:extLst>
          </p:cNvPr>
          <p:cNvSpPr>
            <a:spLocks noGrp="1"/>
          </p:cNvSpPr>
          <p:nvPr>
            <p:ph idx="1"/>
          </p:nvPr>
        </p:nvSpPr>
        <p:spPr>
          <a:xfrm>
            <a:off x="751114" y="1594673"/>
            <a:ext cx="10742386" cy="4247327"/>
          </a:xfrm>
        </p:spPr>
        <p:txBody>
          <a:bodyPr>
            <a:normAutofit/>
          </a:bodyPr>
          <a:lstStyle/>
          <a:p>
            <a:r>
              <a:rPr lang="en-US" dirty="0"/>
              <a:t>Businesses must be </a:t>
            </a:r>
          </a:p>
          <a:p>
            <a:pPr lvl="1"/>
            <a:r>
              <a:rPr lang="en-US" sz="2800" dirty="0">
                <a:solidFill>
                  <a:srgbClr val="0E2C4F"/>
                </a:solidFill>
              </a:rPr>
              <a:t>“Small” and independent (with some exceptions for entity-owned firms)</a:t>
            </a:r>
          </a:p>
          <a:p>
            <a:pPr lvl="1"/>
            <a:r>
              <a:rPr lang="en-US" sz="2800" dirty="0">
                <a:solidFill>
                  <a:srgbClr val="0E2C4F"/>
                </a:solidFill>
              </a:rPr>
              <a:t>Owned and managed* (*again with some exceptions) by socially and economically disadvantaged owners (for 8(a)) or other eligible owners for other SBA programs (WOSB, </a:t>
            </a:r>
            <a:r>
              <a:rPr lang="en-US" sz="2800" dirty="0" err="1">
                <a:solidFill>
                  <a:srgbClr val="0E2C4F"/>
                </a:solidFill>
              </a:rPr>
              <a:t>SDVOSB</a:t>
            </a:r>
            <a:r>
              <a:rPr lang="en-US" sz="2800" dirty="0">
                <a:solidFill>
                  <a:srgbClr val="0E2C4F"/>
                </a:solidFill>
              </a:rPr>
              <a:t> e.g.)</a:t>
            </a:r>
          </a:p>
          <a:p>
            <a:r>
              <a:rPr lang="en-US" dirty="0"/>
              <a:t>Not subject to control by large businesses or non-disadvantaged individuals or firms </a:t>
            </a:r>
          </a:p>
          <a:p>
            <a:endParaRPr lang="en-US" dirty="0"/>
          </a:p>
        </p:txBody>
      </p:sp>
      <p:sp>
        <p:nvSpPr>
          <p:cNvPr id="3" name="Content Placeholder 2">
            <a:extLst>
              <a:ext uri="{FF2B5EF4-FFF2-40B4-BE49-F238E27FC236}">
                <a16:creationId xmlns:a16="http://schemas.microsoft.com/office/drawing/2014/main" id="{67A81448-EB5E-5FFE-CF8A-042BBF490B42}"/>
              </a:ext>
            </a:extLst>
          </p:cNvPr>
          <p:cNvSpPr>
            <a:spLocks noGrp="1"/>
          </p:cNvSpPr>
          <p:nvPr>
            <p:ph type="ctrTitle"/>
          </p:nvPr>
        </p:nvSpPr>
        <p:spPr>
          <a:xfrm>
            <a:off x="751114" y="519113"/>
            <a:ext cx="6335485" cy="582385"/>
          </a:xfrm>
        </p:spPr>
        <p:txBody>
          <a:bodyPr anchor="b">
            <a:normAutofit/>
          </a:bodyPr>
          <a:lstStyle/>
          <a:p>
            <a:r>
              <a:rPr lang="en-US" dirty="0"/>
              <a:t>Eligibility</a:t>
            </a:r>
          </a:p>
        </p:txBody>
      </p:sp>
    </p:spTree>
    <p:extLst>
      <p:ext uri="{BB962C8B-B14F-4D97-AF65-F5344CB8AC3E}">
        <p14:creationId xmlns:p14="http://schemas.microsoft.com/office/powerpoint/2010/main" val="29595753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27ECF4-E620-7B50-051F-0D5A3931AE77}"/>
              </a:ext>
            </a:extLst>
          </p:cNvPr>
          <p:cNvSpPr>
            <a:spLocks noGrp="1"/>
          </p:cNvSpPr>
          <p:nvPr>
            <p:ph idx="1"/>
          </p:nvPr>
        </p:nvSpPr>
        <p:spPr/>
        <p:txBody>
          <a:bodyPr>
            <a:normAutofit fontScale="92500" lnSpcReduction="10000"/>
          </a:bodyPr>
          <a:lstStyle/>
          <a:p>
            <a:r>
              <a:rPr lang="en-US" dirty="0"/>
              <a:t>SBA’s Apr. 2023 final rule – </a:t>
            </a:r>
          </a:p>
          <a:p>
            <a:pPr lvl="1"/>
            <a:r>
              <a:rPr lang="en-US" dirty="0"/>
              <a:t>Clarified that consistent with current OHA caselaw, the "primary and vital" requirements under general construction contracts are "the management, supervision and oversight of the project, including coordinating the work of various subcontractors, not the actual construction work performed”</a:t>
            </a:r>
          </a:p>
          <a:p>
            <a:pPr lvl="1"/>
            <a:r>
              <a:rPr lang="en-US" dirty="0"/>
              <a:t>And added two of the four </a:t>
            </a:r>
            <a:r>
              <a:rPr lang="en-US" i="1" dirty="0"/>
              <a:t>DoverStaffing</a:t>
            </a:r>
            <a:r>
              <a:rPr lang="en-US" dirty="0"/>
              <a:t> factors to establish the ostensible subcontractor rule – </a:t>
            </a:r>
          </a:p>
          <a:p>
            <a:pPr lvl="2"/>
            <a:r>
              <a:rPr lang="en-US" dirty="0">
                <a:solidFill>
                  <a:srgbClr val="0E2C4F"/>
                </a:solidFill>
              </a:rPr>
              <a:t>(1) the proposed subcontractor is the incumbent contractor and ineligible to compete for the procurement, </a:t>
            </a:r>
          </a:p>
          <a:p>
            <a:pPr lvl="2"/>
            <a:r>
              <a:rPr lang="en-US" dirty="0">
                <a:solidFill>
                  <a:srgbClr val="0E2C4F"/>
                </a:solidFill>
              </a:rPr>
              <a:t>(2) the prime contractor plans to hire the large majority of its workforce from the subcontractor, </a:t>
            </a:r>
          </a:p>
          <a:p>
            <a:pPr lvl="2"/>
            <a:r>
              <a:rPr lang="en-US" dirty="0">
                <a:solidFill>
                  <a:srgbClr val="0E2C4F"/>
                </a:solidFill>
              </a:rPr>
              <a:t>(3) the prime contractor's proposed management previously served with the subcontractor on the incumbent contract, and </a:t>
            </a:r>
          </a:p>
          <a:p>
            <a:pPr lvl="2"/>
            <a:r>
              <a:rPr lang="en-US" dirty="0">
                <a:solidFill>
                  <a:srgbClr val="0E2C4F"/>
                </a:solidFill>
              </a:rPr>
              <a:t>(4) the prime contractor lacks relevant experience and must rely upon its more experienced subcontractor to win the contract. </a:t>
            </a:r>
          </a:p>
          <a:p>
            <a:pPr lvl="2"/>
            <a:endParaRPr lang="en-US" dirty="0"/>
          </a:p>
          <a:p>
            <a:endParaRPr lang="en-US" dirty="0"/>
          </a:p>
          <a:p>
            <a:endParaRPr lang="en-US" dirty="0"/>
          </a:p>
        </p:txBody>
      </p:sp>
      <p:sp>
        <p:nvSpPr>
          <p:cNvPr id="3" name="Title 2">
            <a:extLst>
              <a:ext uri="{FF2B5EF4-FFF2-40B4-BE49-F238E27FC236}">
                <a16:creationId xmlns:a16="http://schemas.microsoft.com/office/drawing/2014/main" id="{718DCECC-8ED2-AE22-6F1B-1A28070E178F}"/>
              </a:ext>
            </a:extLst>
          </p:cNvPr>
          <p:cNvSpPr>
            <a:spLocks noGrp="1"/>
          </p:cNvSpPr>
          <p:nvPr>
            <p:ph type="ctrTitle"/>
          </p:nvPr>
        </p:nvSpPr>
        <p:spPr/>
        <p:txBody>
          <a:bodyPr/>
          <a:lstStyle/>
          <a:p>
            <a:r>
              <a:rPr lang="en-US" dirty="0"/>
              <a:t>Ostensible Subcontractors</a:t>
            </a:r>
          </a:p>
        </p:txBody>
      </p:sp>
      <p:sp>
        <p:nvSpPr>
          <p:cNvPr id="4" name="Rectangle 3">
            <a:extLst>
              <a:ext uri="{FF2B5EF4-FFF2-40B4-BE49-F238E27FC236}">
                <a16:creationId xmlns:a16="http://schemas.microsoft.com/office/drawing/2014/main" id="{56D93040-6798-1561-E7E6-73889DD29B25}"/>
              </a:ext>
            </a:extLst>
          </p:cNvPr>
          <p:cNvSpPr/>
          <p:nvPr/>
        </p:nvSpPr>
        <p:spPr>
          <a:xfrm>
            <a:off x="1624084" y="4572000"/>
            <a:ext cx="9869416" cy="1037230"/>
          </a:xfrm>
          <a:prstGeom prst="rect">
            <a:avLst/>
          </a:prstGeom>
          <a:noFill/>
          <a:ln w="19050">
            <a:solidFill>
              <a:srgbClr val="991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2672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27ECF4-E620-7B50-051F-0D5A3931AE77}"/>
              </a:ext>
            </a:extLst>
          </p:cNvPr>
          <p:cNvSpPr>
            <a:spLocks noGrp="1"/>
          </p:cNvSpPr>
          <p:nvPr>
            <p:ph idx="1"/>
          </p:nvPr>
        </p:nvSpPr>
        <p:spPr/>
        <p:txBody>
          <a:bodyPr>
            <a:normAutofit lnSpcReduction="10000"/>
          </a:bodyPr>
          <a:lstStyle/>
          <a:p>
            <a:r>
              <a:rPr lang="en-US" sz="1600" dirty="0"/>
              <a:t>(i) All aspects of the relationship between the prime and subcontractor are considered, including, but not limited to, the terms of the proposal (such as contract management, transfer of the subcontractor's incumbent managers, technical responsibilities, and the percentage of subcontracted work), agreements between the prime and subcontractor (such as bonding assistance or the teaming agreement), whether the subcontractor is the incumbent contractor and is ineligible to submit a proposal because it exceeds the applicable size standard for that solicitation, and whether the prime contractor relies solely on the subcontractor's experience because it lacks any relevant experience of its own. No one factor is determinative.</a:t>
            </a:r>
          </a:p>
          <a:p>
            <a:r>
              <a:rPr lang="en-US" sz="1600" dirty="0"/>
              <a:t>(ii) A prime contractor may use the experience and past performance of a subcontractor to enhance or strengthen its offer, including that of an incumbent contractor. It is only where that subcontractor will perform primary and vital requirements of a contract or order, or the prime contractor is unusually reliant on the subcontractor, that SBA will find the subcontractor to be an ostensible subcontractor.</a:t>
            </a:r>
          </a:p>
          <a:p>
            <a:r>
              <a:rPr lang="en-US" sz="1600" dirty="0"/>
              <a:t>(iii) In the case of a contract or order set-aside or reserved for small business for services, specialty trade construction or supplies, SBA will find that a small business prime contractor is performing the primary and vital requirements of the contract or order, and is not unduly reliant on one or more subcontractors that are not small businesses, where the prime contractor can demonstrate that it, together with any subcontractors that qualify as small businesses, will meet the limitations on subcontracting provisions set forth in § 125.6 of this chapter.</a:t>
            </a:r>
          </a:p>
        </p:txBody>
      </p:sp>
      <p:sp>
        <p:nvSpPr>
          <p:cNvPr id="3" name="Title 2">
            <a:extLst>
              <a:ext uri="{FF2B5EF4-FFF2-40B4-BE49-F238E27FC236}">
                <a16:creationId xmlns:a16="http://schemas.microsoft.com/office/drawing/2014/main" id="{718DCECC-8ED2-AE22-6F1B-1A28070E178F}"/>
              </a:ext>
            </a:extLst>
          </p:cNvPr>
          <p:cNvSpPr>
            <a:spLocks noGrp="1"/>
          </p:cNvSpPr>
          <p:nvPr>
            <p:ph type="ctrTitle"/>
          </p:nvPr>
        </p:nvSpPr>
        <p:spPr/>
        <p:txBody>
          <a:bodyPr/>
          <a:lstStyle/>
          <a:p>
            <a:r>
              <a:rPr lang="en-US" dirty="0"/>
              <a:t>Ostensible Subcontractors</a:t>
            </a:r>
          </a:p>
        </p:txBody>
      </p:sp>
    </p:spTree>
    <p:extLst>
      <p:ext uri="{BB962C8B-B14F-4D97-AF65-F5344CB8AC3E}">
        <p14:creationId xmlns:p14="http://schemas.microsoft.com/office/powerpoint/2010/main" val="15007887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p:txBody>
          <a:bodyPr>
            <a:normAutofit/>
          </a:bodyPr>
          <a:lstStyle/>
          <a:p>
            <a:pPr marL="0" indent="0">
              <a:buNone/>
            </a:pPr>
            <a:endParaRPr lang="en-US" b="1" dirty="0"/>
          </a:p>
          <a:p>
            <a:pPr marL="0" indent="0">
              <a:buNone/>
            </a:pPr>
            <a:endParaRPr lang="en-US" b="1" dirty="0"/>
          </a:p>
          <a:p>
            <a:pPr marL="0" indent="0">
              <a:buNone/>
            </a:pPr>
            <a:r>
              <a:rPr lang="en-US" sz="4400" b="1" dirty="0"/>
              <a:t>Sister Companies</a:t>
            </a:r>
          </a:p>
          <a:p>
            <a:pPr marL="0" indent="0">
              <a:buNone/>
            </a:pPr>
            <a:endParaRPr lang="en-US" b="1" dirty="0"/>
          </a:p>
        </p:txBody>
      </p:sp>
    </p:spTree>
    <p:extLst>
      <p:ext uri="{BB962C8B-B14F-4D97-AF65-F5344CB8AC3E}">
        <p14:creationId xmlns:p14="http://schemas.microsoft.com/office/powerpoint/2010/main" val="15563611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07C753-E627-29A7-73BE-1E8C334DFE89}"/>
              </a:ext>
            </a:extLst>
          </p:cNvPr>
          <p:cNvSpPr>
            <a:spLocks noGrp="1"/>
          </p:cNvSpPr>
          <p:nvPr>
            <p:ph idx="1"/>
          </p:nvPr>
        </p:nvSpPr>
        <p:spPr/>
        <p:txBody>
          <a:bodyPr/>
          <a:lstStyle/>
          <a:p>
            <a:r>
              <a:rPr lang="en-US"/>
              <a:t>Entity-owned companies </a:t>
            </a:r>
            <a:r>
              <a:rPr lang="en-US" dirty="0"/>
              <a:t>– excepted </a:t>
            </a:r>
            <a:r>
              <a:rPr lang="en-US"/>
              <a:t>from affiliation</a:t>
            </a:r>
          </a:p>
          <a:p>
            <a:pPr lvl="1"/>
            <a:r>
              <a:rPr lang="en-US"/>
              <a:t>Nearly absolute exception for the 8(a) program and 8(a) awards</a:t>
            </a:r>
          </a:p>
          <a:p>
            <a:pPr lvl="1"/>
            <a:r>
              <a:rPr lang="en-US"/>
              <a:t>A narrower exception for small business set-asides</a:t>
            </a:r>
            <a:endParaRPr lang="en-US" dirty="0"/>
          </a:p>
          <a:p>
            <a:r>
              <a:rPr lang="en-US"/>
              <a:t>Using </a:t>
            </a:r>
            <a:r>
              <a:rPr lang="en-US" dirty="0"/>
              <a:t>sister company past performance &amp; resources</a:t>
            </a:r>
          </a:p>
          <a:p>
            <a:endParaRPr lang="en-US" dirty="0"/>
          </a:p>
        </p:txBody>
      </p:sp>
      <p:sp>
        <p:nvSpPr>
          <p:cNvPr id="3" name="Title 2">
            <a:extLst>
              <a:ext uri="{FF2B5EF4-FFF2-40B4-BE49-F238E27FC236}">
                <a16:creationId xmlns:a16="http://schemas.microsoft.com/office/drawing/2014/main" id="{F7C837B5-345F-7C10-A440-537953FE8D0D}"/>
              </a:ext>
            </a:extLst>
          </p:cNvPr>
          <p:cNvSpPr>
            <a:spLocks noGrp="1"/>
          </p:cNvSpPr>
          <p:nvPr>
            <p:ph type="ctrTitle"/>
          </p:nvPr>
        </p:nvSpPr>
        <p:spPr/>
        <p:txBody>
          <a:bodyPr/>
          <a:lstStyle/>
          <a:p>
            <a:r>
              <a:rPr lang="en-US" sz="2800" dirty="0"/>
              <a:t>Sister Companies: Overview</a:t>
            </a:r>
          </a:p>
        </p:txBody>
      </p:sp>
    </p:spTree>
    <p:extLst>
      <p:ext uri="{BB962C8B-B14F-4D97-AF65-F5344CB8AC3E}">
        <p14:creationId xmlns:p14="http://schemas.microsoft.com/office/powerpoint/2010/main" val="40595778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0CFE09-80AD-538E-C536-EE387680DDD9}"/>
              </a:ext>
            </a:extLst>
          </p:cNvPr>
          <p:cNvSpPr>
            <a:spLocks noGrp="1"/>
          </p:cNvSpPr>
          <p:nvPr>
            <p:ph idx="1"/>
          </p:nvPr>
        </p:nvSpPr>
        <p:spPr/>
        <p:txBody>
          <a:bodyPr>
            <a:normAutofit/>
          </a:bodyPr>
          <a:lstStyle/>
          <a:p>
            <a:r>
              <a:rPr lang="en-US"/>
              <a:t>For Tribes and ANCs, 13 CFR 124.109(c)(2)(iii) provides:</a:t>
            </a:r>
          </a:p>
          <a:p>
            <a:pPr lvl="1"/>
            <a:r>
              <a:rPr lang="en-US"/>
              <a:t>In determining the size of a small business concern owned by a socially and economically disadvantaged Indian tribe (or a wholly owned business entity of such tribe) for either 8(a) BD program entry or contract award, the firm's size shall be determined independently without regard to its affiliation with the tribe, any entity of the tribal government, or any other business enterprise owned by the tribe, unless the Administrator determines that one or more such tribally-owned business concerns have obtained, or are likely to obtain, a substantial unfair competitive advantage within an industry category.</a:t>
            </a:r>
          </a:p>
          <a:p>
            <a:r>
              <a:rPr lang="en-US"/>
              <a:t>NHO’s have the same exception (124.110(b)(2))</a:t>
            </a:r>
          </a:p>
          <a:p>
            <a:endParaRPr lang="en-US"/>
          </a:p>
        </p:txBody>
      </p:sp>
      <p:sp>
        <p:nvSpPr>
          <p:cNvPr id="3" name="Title 2">
            <a:extLst>
              <a:ext uri="{FF2B5EF4-FFF2-40B4-BE49-F238E27FC236}">
                <a16:creationId xmlns:a16="http://schemas.microsoft.com/office/drawing/2014/main" id="{83DA8D71-EE32-B7A2-A4E3-C359747880FC}"/>
              </a:ext>
            </a:extLst>
          </p:cNvPr>
          <p:cNvSpPr>
            <a:spLocks noGrp="1"/>
          </p:cNvSpPr>
          <p:nvPr>
            <p:ph type="ctrTitle"/>
          </p:nvPr>
        </p:nvSpPr>
        <p:spPr/>
        <p:txBody>
          <a:bodyPr/>
          <a:lstStyle/>
          <a:p>
            <a:r>
              <a:rPr lang="en-US"/>
              <a:t>Affiliation Exception - 8(a) </a:t>
            </a:r>
          </a:p>
        </p:txBody>
      </p:sp>
    </p:spTree>
    <p:extLst>
      <p:ext uri="{BB962C8B-B14F-4D97-AF65-F5344CB8AC3E}">
        <p14:creationId xmlns:p14="http://schemas.microsoft.com/office/powerpoint/2010/main" val="22987791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07C753-E627-29A7-73BE-1E8C334DFE89}"/>
              </a:ext>
            </a:extLst>
          </p:cNvPr>
          <p:cNvSpPr>
            <a:spLocks noGrp="1"/>
          </p:cNvSpPr>
          <p:nvPr>
            <p:ph idx="1"/>
          </p:nvPr>
        </p:nvSpPr>
        <p:spPr/>
        <p:txBody>
          <a:bodyPr>
            <a:normAutofit fontScale="85000" lnSpcReduction="20000"/>
          </a:bodyPr>
          <a:lstStyle/>
          <a:p>
            <a:r>
              <a:rPr lang="en-US" dirty="0"/>
              <a:t>Business concerns owned &amp; controlled by Tribes, ANCs, or NHOs, or wholly-owned entities of Tribes, ANCs, or NHOs are </a:t>
            </a:r>
            <a:r>
              <a:rPr lang="en-US" u="sng" dirty="0"/>
              <a:t>not</a:t>
            </a:r>
            <a:r>
              <a:rPr lang="en-US" dirty="0"/>
              <a:t> considered affiliates of such entities</a:t>
            </a:r>
          </a:p>
          <a:p>
            <a:pPr lvl="1"/>
            <a:r>
              <a:rPr lang="en-US" dirty="0"/>
              <a:t>13 C.F.R. </a:t>
            </a:r>
            <a:r>
              <a:rPr lang="en-US" dirty="0">
                <a:ea typeface="Verdana" panose="020B0604030504040204" pitchFamily="34" charset="0"/>
              </a:rPr>
              <a:t>§ 121.103(b)(2)(i)</a:t>
            </a:r>
          </a:p>
          <a:p>
            <a:r>
              <a:rPr lang="en-US" dirty="0"/>
              <a:t>Business concerns owned &amp; controlled by Tribes, ANCs, NHOs, or wholly-owned entities of Indian Tribes, ANCs or NHOs, are not considered to be affiliated with other concerns owned by these entities because of their common ownership or common management</a:t>
            </a:r>
          </a:p>
          <a:p>
            <a:pPr lvl="1"/>
            <a:r>
              <a:rPr lang="en-US" dirty="0"/>
              <a:t>13 C.F.R. </a:t>
            </a:r>
            <a:r>
              <a:rPr lang="en-US" dirty="0">
                <a:ea typeface="Verdana" panose="020B0604030504040204" pitchFamily="34" charset="0"/>
              </a:rPr>
              <a:t>§ 121.103(b)(2)(ii)  </a:t>
            </a:r>
            <a:endParaRPr lang="en-US" dirty="0"/>
          </a:p>
          <a:p>
            <a:r>
              <a:rPr lang="en-US" dirty="0"/>
              <a:t>In addition, affiliation will not be found based upon the performance of common administrative services so long as adequate payment is provided for those services</a:t>
            </a:r>
          </a:p>
          <a:p>
            <a:pPr lvl="1"/>
            <a:r>
              <a:rPr lang="en-US" dirty="0"/>
              <a:t>More on common administrative services in a minute</a:t>
            </a:r>
          </a:p>
        </p:txBody>
      </p:sp>
      <p:sp>
        <p:nvSpPr>
          <p:cNvPr id="3" name="Title 2">
            <a:extLst>
              <a:ext uri="{FF2B5EF4-FFF2-40B4-BE49-F238E27FC236}">
                <a16:creationId xmlns:a16="http://schemas.microsoft.com/office/drawing/2014/main" id="{F7C837B5-345F-7C10-A440-537953FE8D0D}"/>
              </a:ext>
            </a:extLst>
          </p:cNvPr>
          <p:cNvSpPr>
            <a:spLocks noGrp="1"/>
          </p:cNvSpPr>
          <p:nvPr>
            <p:ph type="ctrTitle"/>
          </p:nvPr>
        </p:nvSpPr>
        <p:spPr/>
        <p:txBody>
          <a:bodyPr/>
          <a:lstStyle/>
          <a:p>
            <a:r>
              <a:rPr lang="en-US" sz="3600"/>
              <a:t>Affiliation Exception– Small Business Set-Asides</a:t>
            </a:r>
            <a:endParaRPr lang="en-US" sz="3600" dirty="0"/>
          </a:p>
        </p:txBody>
      </p:sp>
    </p:spTree>
    <p:extLst>
      <p:ext uri="{BB962C8B-B14F-4D97-AF65-F5344CB8AC3E}">
        <p14:creationId xmlns:p14="http://schemas.microsoft.com/office/powerpoint/2010/main" val="743746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06A52D-3AA4-00C4-FA54-FB3C13D4F281}"/>
              </a:ext>
            </a:extLst>
          </p:cNvPr>
          <p:cNvSpPr>
            <a:spLocks noGrp="1"/>
          </p:cNvSpPr>
          <p:nvPr>
            <p:ph idx="1"/>
          </p:nvPr>
        </p:nvSpPr>
        <p:spPr>
          <a:xfrm>
            <a:off x="751114" y="1594673"/>
            <a:ext cx="10742386" cy="4247327"/>
          </a:xfrm>
        </p:spPr>
        <p:txBody>
          <a:bodyPr>
            <a:normAutofit lnSpcReduction="10000"/>
          </a:bodyPr>
          <a:lstStyle/>
          <a:p>
            <a:r>
              <a:rPr lang="en-US" sz="2600" dirty="0"/>
              <a:t>SBA has identified limitations on day-to-day managers of entity-owned concerns</a:t>
            </a:r>
          </a:p>
          <a:p>
            <a:pPr lvl="1"/>
            <a:r>
              <a:rPr lang="en-US" sz="2600" dirty="0">
                <a:solidFill>
                  <a:srgbClr val="0E2C4F"/>
                </a:solidFill>
                <a:latin typeface="+mn-lt"/>
              </a:rPr>
              <a:t>SBA has stated that for 8(a) eligibility purposes, an individual may not be responsible for day-to-day management of more than two concerns in the 8(a) program</a:t>
            </a:r>
          </a:p>
          <a:p>
            <a:pPr lvl="1"/>
            <a:r>
              <a:rPr lang="en-US" sz="2600" dirty="0">
                <a:solidFill>
                  <a:srgbClr val="0E2C4F"/>
                </a:solidFill>
                <a:latin typeface="+mn-lt"/>
              </a:rPr>
              <a:t>Language supporting this limitation already appears in the Small Business Act but did not appear in the SBA regulations</a:t>
            </a:r>
            <a:endParaRPr lang="en-US" sz="2600" dirty="0">
              <a:latin typeface="+mn-lt"/>
            </a:endParaRPr>
          </a:p>
          <a:p>
            <a:pPr lvl="1"/>
            <a:r>
              <a:rPr lang="en-US" sz="2600" dirty="0">
                <a:solidFill>
                  <a:srgbClr val="0E2C4F"/>
                </a:solidFill>
                <a:latin typeface="+mn-lt"/>
              </a:rPr>
              <a:t>SBA has now added this provision to the regulations – see 13 C.F.R. </a:t>
            </a:r>
            <a:r>
              <a:rPr lang="en-US" sz="2600" dirty="0">
                <a:solidFill>
                  <a:srgbClr val="0E2C4F"/>
                </a:solidFill>
                <a:latin typeface="+mn-lt"/>
                <a:ea typeface="Verdana" panose="020B0604030504040204" pitchFamily="34" charset="0"/>
              </a:rPr>
              <a:t>§ 124.109(c)(4)(iii)</a:t>
            </a:r>
            <a:endParaRPr lang="en-US" sz="2600" dirty="0">
              <a:solidFill>
                <a:srgbClr val="0E2C4F"/>
              </a:solidFill>
              <a:latin typeface="+mn-lt"/>
            </a:endParaRPr>
          </a:p>
          <a:p>
            <a:r>
              <a:rPr lang="en-US" sz="2600" dirty="0"/>
              <a:t>SBA has been challenging mangers of two-plus subsidiaries on practical grounds as well, even of non-8(a) companies</a:t>
            </a:r>
          </a:p>
          <a:p>
            <a:endParaRPr lang="en-US" sz="2600" dirty="0"/>
          </a:p>
          <a:p>
            <a:endParaRPr lang="en-US" sz="26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400" dirty="0"/>
              <a:t>Limitations on Day-to-Day Managers of Entity-Owned Concerns</a:t>
            </a:r>
          </a:p>
        </p:txBody>
      </p:sp>
    </p:spTree>
    <p:extLst>
      <p:ext uri="{BB962C8B-B14F-4D97-AF65-F5344CB8AC3E}">
        <p14:creationId xmlns:p14="http://schemas.microsoft.com/office/powerpoint/2010/main" val="33389416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CAC57D-659C-263C-0C42-BF459712C108}"/>
              </a:ext>
            </a:extLst>
          </p:cNvPr>
          <p:cNvSpPr>
            <a:spLocks noGrp="1"/>
          </p:cNvSpPr>
          <p:nvPr>
            <p:ph idx="1"/>
          </p:nvPr>
        </p:nvSpPr>
        <p:spPr>
          <a:xfrm>
            <a:off x="751114" y="1594673"/>
            <a:ext cx="10742386" cy="4247327"/>
          </a:xfrm>
        </p:spPr>
        <p:txBody>
          <a:bodyPr>
            <a:normAutofit/>
          </a:bodyPr>
          <a:lstStyle/>
          <a:p>
            <a:pPr marL="457200" indent="-457200"/>
            <a:r>
              <a:rPr lang="en-US" dirty="0"/>
              <a:t>An RFP may allow an offeror to rely on affiliates, subsidiaries, key personnel, etc., to meet the RFP requirements (FAR 15.305), </a:t>
            </a:r>
            <a:r>
              <a:rPr lang="en-US" u="sng" dirty="0"/>
              <a:t>but</a:t>
            </a:r>
          </a:p>
          <a:p>
            <a:pPr marL="1143000" lvl="1" indent="-457200"/>
            <a:r>
              <a:rPr lang="en-US" sz="2800" dirty="0">
                <a:solidFill>
                  <a:srgbClr val="0E2C4F"/>
                </a:solidFill>
              </a:rPr>
              <a:t>Be mindful of the ostensible subcontractor rule, and</a:t>
            </a:r>
          </a:p>
          <a:p>
            <a:pPr marL="1143000" lvl="1" indent="-457200"/>
            <a:r>
              <a:rPr lang="en-US" sz="2800" dirty="0">
                <a:solidFill>
                  <a:srgbClr val="0E2C4F"/>
                </a:solidFill>
              </a:rPr>
              <a:t>Know that GAO has repeatedly ruled that those affiliate resources must actually be made available for contract performance in the proposal!</a:t>
            </a:r>
          </a:p>
          <a:p>
            <a:endParaRPr lang="en-US" dirty="0"/>
          </a:p>
          <a:p>
            <a:endParaRPr lang="en-US"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Using Sister Company Past Performance &amp; Resources</a:t>
            </a:r>
          </a:p>
        </p:txBody>
      </p:sp>
    </p:spTree>
    <p:extLst>
      <p:ext uri="{BB962C8B-B14F-4D97-AF65-F5344CB8AC3E}">
        <p14:creationId xmlns:p14="http://schemas.microsoft.com/office/powerpoint/2010/main" val="276574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2DE92CC-78E2-E46B-D7B1-F60483943C44}"/>
              </a:ext>
            </a:extLst>
          </p:cNvPr>
          <p:cNvSpPr>
            <a:spLocks noGrp="1"/>
          </p:cNvSpPr>
          <p:nvPr>
            <p:ph idx="1"/>
          </p:nvPr>
        </p:nvSpPr>
        <p:spPr>
          <a:xfrm>
            <a:off x="751114" y="1594673"/>
            <a:ext cx="10742386" cy="4247327"/>
          </a:xfrm>
        </p:spPr>
        <p:txBody>
          <a:bodyPr>
            <a:normAutofit/>
          </a:bodyPr>
          <a:lstStyle/>
          <a:p>
            <a:r>
              <a:rPr lang="en-US" sz="2400" dirty="0"/>
              <a:t>Read the RFP!</a:t>
            </a:r>
          </a:p>
          <a:p>
            <a:r>
              <a:rPr lang="en-US" sz="2400" dirty="0"/>
              <a:t>Be prepared to challenge restrictive RFP provisions</a:t>
            </a:r>
          </a:p>
          <a:p>
            <a:r>
              <a:rPr lang="en-US" sz="2400" dirty="0"/>
              <a:t>The proposal must demonstrate that the resources cited will be used in the performance of the contract </a:t>
            </a:r>
          </a:p>
          <a:p>
            <a:r>
              <a:rPr lang="en-US" sz="2400" dirty="0"/>
              <a:t>Generic statements like “full corporate reach back” are not sufficient and not effective to meet this requirement</a:t>
            </a:r>
          </a:p>
          <a:p>
            <a:r>
              <a:rPr lang="en-US" sz="2400" dirty="0"/>
              <a:t>This issue is not specific to ANCs/Tribes</a:t>
            </a:r>
          </a:p>
          <a:p>
            <a:r>
              <a:rPr lang="en-US" sz="2400" dirty="0"/>
              <a:t>Keep tabs on your publicly available information (SAM.gov; FPDS.gov; and social media) to make sure it aligns with your proposal (</a:t>
            </a:r>
            <a:r>
              <a:rPr lang="en-US" sz="2400" i="1" dirty="0"/>
              <a:t>i.e.</a:t>
            </a:r>
            <a:r>
              <a:rPr lang="en-US" sz="2400" dirty="0"/>
              <a:t>, your personnel work for who you say they work for)</a:t>
            </a:r>
          </a:p>
          <a:p>
            <a:endParaRPr lang="en-US" sz="2400" dirty="0"/>
          </a:p>
          <a:p>
            <a:endParaRPr lang="en-US" sz="2400" dirty="0"/>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3700"/>
              <a:t>Key Takeaways</a:t>
            </a:r>
          </a:p>
        </p:txBody>
      </p:sp>
    </p:spTree>
    <p:extLst>
      <p:ext uri="{BB962C8B-B14F-4D97-AF65-F5344CB8AC3E}">
        <p14:creationId xmlns:p14="http://schemas.microsoft.com/office/powerpoint/2010/main" val="1788439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p:txBody>
          <a:bodyPr>
            <a:normAutofit/>
          </a:bodyPr>
          <a:lstStyle/>
          <a:p>
            <a:pPr marL="0" indent="0">
              <a:buNone/>
            </a:pPr>
            <a:endParaRPr lang="en-US" b="1" dirty="0"/>
          </a:p>
          <a:p>
            <a:pPr marL="0" indent="0">
              <a:buNone/>
            </a:pPr>
            <a:endParaRPr lang="en-US" b="1" dirty="0"/>
          </a:p>
          <a:p>
            <a:pPr marL="0" indent="0">
              <a:buNone/>
            </a:pPr>
            <a:r>
              <a:rPr lang="en-US" sz="4400" b="1" dirty="0"/>
              <a:t>Common Administrative Services &amp; </a:t>
            </a:r>
            <a:r>
              <a:rPr lang="en-US" sz="4400" b="1"/>
              <a:t>Contract Administration </a:t>
            </a:r>
            <a:r>
              <a:rPr lang="en-US" sz="4400" b="1" dirty="0"/>
              <a:t>Services</a:t>
            </a:r>
          </a:p>
          <a:p>
            <a:pPr marL="0" indent="0">
              <a:buNone/>
            </a:pPr>
            <a:endParaRPr lang="en-US" b="1" dirty="0"/>
          </a:p>
        </p:txBody>
      </p:sp>
    </p:spTree>
    <p:extLst>
      <p:ext uri="{BB962C8B-B14F-4D97-AF65-F5344CB8AC3E}">
        <p14:creationId xmlns:p14="http://schemas.microsoft.com/office/powerpoint/2010/main" val="1730469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DF4341-EFBE-08A6-7075-C0F338B77860}"/>
              </a:ext>
            </a:extLst>
          </p:cNvPr>
          <p:cNvSpPr>
            <a:spLocks noGrp="1"/>
          </p:cNvSpPr>
          <p:nvPr>
            <p:ph idx="1"/>
          </p:nvPr>
        </p:nvSpPr>
        <p:spPr>
          <a:xfrm>
            <a:off x="751114" y="1594673"/>
            <a:ext cx="10742386" cy="4247327"/>
          </a:xfrm>
        </p:spPr>
        <p:txBody>
          <a:bodyPr>
            <a:normAutofit/>
          </a:bodyPr>
          <a:lstStyle/>
          <a:p>
            <a:r>
              <a:rPr lang="en-US" sz="2200" dirty="0"/>
              <a:t>The Government seeks to ensure the 8(a)/SB receives the benefits of the programs by limiting:</a:t>
            </a:r>
          </a:p>
          <a:p>
            <a:pPr lvl="1"/>
            <a:r>
              <a:rPr lang="en-US" sz="2200" dirty="0">
                <a:solidFill>
                  <a:srgbClr val="0E2C4F"/>
                </a:solidFill>
              </a:rPr>
              <a:t>Ownership &amp; control of minority partners (both owners &amp; teaming partners)</a:t>
            </a:r>
          </a:p>
          <a:p>
            <a:pPr lvl="1"/>
            <a:r>
              <a:rPr lang="en-US" sz="2200" dirty="0">
                <a:solidFill>
                  <a:srgbClr val="0E2C4F"/>
                </a:solidFill>
              </a:rPr>
              <a:t>Participation in joint ventures by non-disadvantaged individuals &amp; firms</a:t>
            </a:r>
          </a:p>
          <a:p>
            <a:pPr lvl="1"/>
            <a:r>
              <a:rPr lang="en-US" sz="2200" dirty="0">
                <a:solidFill>
                  <a:srgbClr val="0E2C4F"/>
                </a:solidFill>
              </a:rPr>
              <a:t>Subcontracting &amp; flow of contract revenues under set-aside contracts</a:t>
            </a:r>
          </a:p>
          <a:p>
            <a:r>
              <a:rPr lang="en-US" sz="2200" dirty="0"/>
              <a:t>The Government also seeks to ensure 8(a)s use the program as a </a:t>
            </a:r>
            <a:r>
              <a:rPr lang="en-US" sz="2200" u="sng" dirty="0"/>
              <a:t>development</a:t>
            </a:r>
            <a:r>
              <a:rPr lang="en-US" sz="2200" dirty="0"/>
              <a:t> program (not a perpetual way of doing business):</a:t>
            </a:r>
          </a:p>
          <a:p>
            <a:pPr lvl="1"/>
            <a:r>
              <a:rPr lang="en-US" sz="2200" dirty="0">
                <a:solidFill>
                  <a:srgbClr val="0E2C4F"/>
                </a:solidFill>
              </a:rPr>
              <a:t>Nine-year term </a:t>
            </a:r>
          </a:p>
          <a:p>
            <a:pPr lvl="1"/>
            <a:r>
              <a:rPr lang="en-US" sz="2200" dirty="0">
                <a:solidFill>
                  <a:srgbClr val="0E2C4F"/>
                </a:solidFill>
              </a:rPr>
              <a:t>Business Activity Targets (BAT) </a:t>
            </a:r>
          </a:p>
          <a:p>
            <a:pPr lvl="1"/>
            <a:r>
              <a:rPr lang="en-US" sz="2200" dirty="0">
                <a:solidFill>
                  <a:srgbClr val="0E2C4F"/>
                </a:solidFill>
              </a:rPr>
              <a:t>Primary NAICS/sister companies</a:t>
            </a:r>
          </a:p>
          <a:p>
            <a:pPr lvl="1"/>
            <a:r>
              <a:rPr lang="en-US" sz="2200" dirty="0">
                <a:solidFill>
                  <a:srgbClr val="0E2C4F"/>
                </a:solidFill>
              </a:rPr>
              <a:t>Management limitations</a:t>
            </a:r>
          </a:p>
          <a:p>
            <a:endParaRPr lang="en-US" sz="2200" dirty="0"/>
          </a:p>
        </p:txBody>
      </p:sp>
      <p:sp>
        <p:nvSpPr>
          <p:cNvPr id="3" name="Content Placeholder 2">
            <a:extLst>
              <a:ext uri="{FF2B5EF4-FFF2-40B4-BE49-F238E27FC236}">
                <a16:creationId xmlns:a16="http://schemas.microsoft.com/office/drawing/2014/main" id="{67A81448-EB5E-5FFE-CF8A-042BBF490B42}"/>
              </a:ext>
            </a:extLst>
          </p:cNvPr>
          <p:cNvSpPr>
            <a:spLocks noGrp="1"/>
          </p:cNvSpPr>
          <p:nvPr>
            <p:ph type="ctrTitle"/>
          </p:nvPr>
        </p:nvSpPr>
        <p:spPr>
          <a:xfrm>
            <a:off x="751114" y="519113"/>
            <a:ext cx="6335485" cy="582385"/>
          </a:xfrm>
        </p:spPr>
        <p:txBody>
          <a:bodyPr anchor="b">
            <a:normAutofit/>
          </a:bodyPr>
          <a:lstStyle/>
          <a:p>
            <a:r>
              <a:rPr lang="en-US" sz="3600" dirty="0"/>
              <a:t>Eligibility</a:t>
            </a:r>
          </a:p>
        </p:txBody>
      </p:sp>
    </p:spTree>
    <p:extLst>
      <p:ext uri="{BB962C8B-B14F-4D97-AF65-F5344CB8AC3E}">
        <p14:creationId xmlns:p14="http://schemas.microsoft.com/office/powerpoint/2010/main" val="17904558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4719DA-9E64-F766-359F-8E439C6089DC}"/>
              </a:ext>
            </a:extLst>
          </p:cNvPr>
          <p:cNvSpPr>
            <a:spLocks noGrp="1"/>
          </p:cNvSpPr>
          <p:nvPr>
            <p:ph idx="1"/>
          </p:nvPr>
        </p:nvSpPr>
        <p:spPr/>
        <p:txBody>
          <a:bodyPr/>
          <a:lstStyle/>
          <a:p>
            <a:r>
              <a:rPr lang="en-US" dirty="0"/>
              <a:t>Business concerns owned &amp; controlled by Tribes, ANCs, NHOs, or wholly-owned entities of Indian Tribes, ANCs or NHOs, are not considered to be affiliated with other concerns owned by these entities because of their common ownership or common management</a:t>
            </a:r>
          </a:p>
          <a:p>
            <a:pPr lvl="1"/>
            <a:r>
              <a:rPr lang="en-US" dirty="0"/>
              <a:t>13 C.F.R. </a:t>
            </a:r>
            <a:r>
              <a:rPr lang="en-US" dirty="0">
                <a:ea typeface="Verdana" panose="020B0604030504040204" pitchFamily="34" charset="0"/>
              </a:rPr>
              <a:t>§ 121.103(b)(2)(ii)  </a:t>
            </a:r>
            <a:endParaRPr lang="en-US" dirty="0"/>
          </a:p>
          <a:p>
            <a:r>
              <a:rPr lang="en-US" dirty="0"/>
              <a:t>In addition, affiliation will not be found based upon the performance of common administrative services so long as adequate payment is provided for those services</a:t>
            </a:r>
          </a:p>
        </p:txBody>
      </p:sp>
      <p:sp>
        <p:nvSpPr>
          <p:cNvPr id="3" name="Title 2">
            <a:extLst>
              <a:ext uri="{FF2B5EF4-FFF2-40B4-BE49-F238E27FC236}">
                <a16:creationId xmlns:a16="http://schemas.microsoft.com/office/drawing/2014/main" id="{23BE2989-1E77-4279-3E9A-A04CEB47562A}"/>
              </a:ext>
            </a:extLst>
          </p:cNvPr>
          <p:cNvSpPr>
            <a:spLocks noGrp="1"/>
          </p:cNvSpPr>
          <p:nvPr>
            <p:ph type="ctrTitle"/>
          </p:nvPr>
        </p:nvSpPr>
        <p:spPr/>
        <p:txBody>
          <a:bodyPr/>
          <a:lstStyle/>
          <a:p>
            <a:r>
              <a:rPr lang="en-US" sz="2800" dirty="0"/>
              <a:t>Common Administrative Services</a:t>
            </a:r>
          </a:p>
        </p:txBody>
      </p:sp>
    </p:spTree>
    <p:extLst>
      <p:ext uri="{BB962C8B-B14F-4D97-AF65-F5344CB8AC3E}">
        <p14:creationId xmlns:p14="http://schemas.microsoft.com/office/powerpoint/2010/main" val="41676647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4719DA-9E64-F766-359F-8E439C6089DC}"/>
              </a:ext>
            </a:extLst>
          </p:cNvPr>
          <p:cNvSpPr>
            <a:spLocks noGrp="1"/>
          </p:cNvSpPr>
          <p:nvPr>
            <p:ph idx="1"/>
          </p:nvPr>
        </p:nvSpPr>
        <p:spPr/>
        <p:txBody>
          <a:bodyPr/>
          <a:lstStyle/>
          <a:p>
            <a:r>
              <a:rPr lang="en-US" dirty="0"/>
              <a:t>For purposes of the 8(a) program, a tribally-owned firm’s size is determined independently without regard to its affiliation with the Tribe, any entity of the tribal government, or any other business enterprise owned by the Tribe, unless …</a:t>
            </a:r>
          </a:p>
          <a:p>
            <a:pPr lvl="1"/>
            <a:r>
              <a:rPr lang="en-US" dirty="0"/>
              <a:t>The Administrator determines that one or more such tribally-owned business concerns have obtained, or are likely to obtain, a substantial unfair competitive advantage within an industry category  </a:t>
            </a:r>
          </a:p>
          <a:p>
            <a:pPr lvl="1"/>
            <a:r>
              <a:rPr lang="en-US" dirty="0"/>
              <a:t>SBA has never made such a determination</a:t>
            </a:r>
          </a:p>
          <a:p>
            <a:endParaRPr lang="en-US" dirty="0">
              <a:highlight>
                <a:srgbClr val="FFFF00"/>
              </a:highlight>
            </a:endParaRPr>
          </a:p>
        </p:txBody>
      </p:sp>
      <p:sp>
        <p:nvSpPr>
          <p:cNvPr id="3" name="Title 2">
            <a:extLst>
              <a:ext uri="{FF2B5EF4-FFF2-40B4-BE49-F238E27FC236}">
                <a16:creationId xmlns:a16="http://schemas.microsoft.com/office/drawing/2014/main" id="{23BE2989-1E77-4279-3E9A-A04CEB47562A}"/>
              </a:ext>
            </a:extLst>
          </p:cNvPr>
          <p:cNvSpPr>
            <a:spLocks noGrp="1"/>
          </p:cNvSpPr>
          <p:nvPr>
            <p:ph type="ctrTitle"/>
          </p:nvPr>
        </p:nvSpPr>
        <p:spPr/>
        <p:txBody>
          <a:bodyPr/>
          <a:lstStyle/>
          <a:p>
            <a:r>
              <a:rPr lang="en-US" sz="2400" dirty="0"/>
              <a:t>Tribal Exemption from Affiliation Only within the 8(a) Program</a:t>
            </a:r>
          </a:p>
        </p:txBody>
      </p:sp>
    </p:spTree>
    <p:extLst>
      <p:ext uri="{BB962C8B-B14F-4D97-AF65-F5344CB8AC3E}">
        <p14:creationId xmlns:p14="http://schemas.microsoft.com/office/powerpoint/2010/main" val="33043602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4719DA-9E64-F766-359F-8E439C6089DC}"/>
              </a:ext>
            </a:extLst>
          </p:cNvPr>
          <p:cNvSpPr>
            <a:spLocks noGrp="1"/>
          </p:cNvSpPr>
          <p:nvPr>
            <p:ph idx="1"/>
          </p:nvPr>
        </p:nvSpPr>
        <p:spPr/>
        <p:txBody>
          <a:bodyPr>
            <a:normAutofit fontScale="85000" lnSpcReduction="20000"/>
          </a:bodyPr>
          <a:lstStyle/>
          <a:p>
            <a:r>
              <a:rPr lang="en-US" dirty="0"/>
              <a:t>There is a narrower exemption from general affiliation when the subsidiary is pursuing and performing non-8(a) set-aside work (</a:t>
            </a:r>
            <a:r>
              <a:rPr lang="en-US" i="1" dirty="0"/>
              <a:t>i.e.</a:t>
            </a:r>
            <a:r>
              <a:rPr lang="en-US" dirty="0"/>
              <a:t>, small business set-asides)</a:t>
            </a:r>
          </a:p>
          <a:p>
            <a:r>
              <a:rPr lang="en-US" dirty="0"/>
              <a:t>For small business set-asides, the affiliation exemption only allows for: </a:t>
            </a:r>
          </a:p>
          <a:p>
            <a:pPr lvl="1"/>
            <a:r>
              <a:rPr lang="en-US" dirty="0"/>
              <a:t>Common ownership; </a:t>
            </a:r>
          </a:p>
          <a:p>
            <a:pPr lvl="1"/>
            <a:r>
              <a:rPr lang="en-US" dirty="0"/>
              <a:t>Common management; and </a:t>
            </a:r>
          </a:p>
          <a:p>
            <a:pPr lvl="1"/>
            <a:r>
              <a:rPr lang="en-US" dirty="0"/>
              <a:t>Common administrative services, provided “adequate payment” is received for those services</a:t>
            </a:r>
          </a:p>
          <a:p>
            <a:r>
              <a:rPr lang="en-US" dirty="0"/>
              <a:t>SBA’s regulations note that affiliation between ANC subsidiaries can be found for “other reasons” in the context of small business status</a:t>
            </a:r>
          </a:p>
          <a:p>
            <a:r>
              <a:rPr lang="en-US" dirty="0"/>
              <a:t>But common management and oversight provides a great deal of latitude</a:t>
            </a:r>
          </a:p>
          <a:p>
            <a:endParaRPr lang="en-US" dirty="0">
              <a:highlight>
                <a:srgbClr val="FFFF00"/>
              </a:highlight>
            </a:endParaRPr>
          </a:p>
        </p:txBody>
      </p:sp>
      <p:sp>
        <p:nvSpPr>
          <p:cNvPr id="3" name="Title 2">
            <a:extLst>
              <a:ext uri="{FF2B5EF4-FFF2-40B4-BE49-F238E27FC236}">
                <a16:creationId xmlns:a16="http://schemas.microsoft.com/office/drawing/2014/main" id="{23BE2989-1E77-4279-3E9A-A04CEB47562A}"/>
              </a:ext>
            </a:extLst>
          </p:cNvPr>
          <p:cNvSpPr>
            <a:spLocks noGrp="1"/>
          </p:cNvSpPr>
          <p:nvPr>
            <p:ph type="ctrTitle"/>
          </p:nvPr>
        </p:nvSpPr>
        <p:spPr/>
        <p:txBody>
          <a:bodyPr/>
          <a:lstStyle/>
          <a:p>
            <a:r>
              <a:rPr lang="en-US" sz="2400" dirty="0"/>
              <a:t>Tribal Exemption from Affiliation for “Small Business Set-Asides”</a:t>
            </a:r>
          </a:p>
        </p:txBody>
      </p:sp>
    </p:spTree>
    <p:extLst>
      <p:ext uri="{BB962C8B-B14F-4D97-AF65-F5344CB8AC3E}">
        <p14:creationId xmlns:p14="http://schemas.microsoft.com/office/powerpoint/2010/main" val="14170829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2F635A-5C29-95A3-3297-761953AEB920}"/>
              </a:ext>
            </a:extLst>
          </p:cNvPr>
          <p:cNvSpPr>
            <a:spLocks noGrp="1"/>
          </p:cNvSpPr>
          <p:nvPr>
            <p:ph idx="1"/>
          </p:nvPr>
        </p:nvSpPr>
        <p:spPr/>
        <p:txBody>
          <a:bodyPr>
            <a:normAutofit fontScale="92500"/>
          </a:bodyPr>
          <a:lstStyle/>
          <a:p>
            <a:r>
              <a:rPr lang="en-US" dirty="0"/>
              <a:t>Several years ago, SBA defined “common administrative services” for purposes of affiliation outside the 8(a) program</a:t>
            </a:r>
          </a:p>
          <a:p>
            <a:pPr lvl="1"/>
            <a:r>
              <a:rPr lang="en-US" dirty="0"/>
              <a:t>See </a:t>
            </a:r>
            <a:r>
              <a:rPr lang="pt-BR" dirty="0"/>
              <a:t>13 </a:t>
            </a:r>
            <a:r>
              <a:rPr lang="pt-BR" dirty="0" err="1"/>
              <a:t>C.F.R</a:t>
            </a:r>
            <a:r>
              <a:rPr lang="pt-BR" dirty="0"/>
              <a:t>. § 121.103(b)(2)(</a:t>
            </a:r>
            <a:r>
              <a:rPr lang="pt-BR" dirty="0" err="1"/>
              <a:t>ii</a:t>
            </a:r>
            <a:r>
              <a:rPr lang="pt-BR" dirty="0"/>
              <a:t>)(A)</a:t>
            </a:r>
          </a:p>
          <a:p>
            <a:r>
              <a:rPr lang="en-US" dirty="0"/>
              <a:t>Common administrative services which are subject to the exception from affiliation include bookkeeping, payroll, recruiting, other human resource support, cleaning services, and other duties which are otherwise unrelated to contract performance or management and can be reasonably pooled or otherwise performed by a holding company or parent entity without interfering with the control of the subject firm</a:t>
            </a:r>
          </a:p>
        </p:txBody>
      </p:sp>
      <p:sp>
        <p:nvSpPr>
          <p:cNvPr id="3" name="Title 2">
            <a:extLst>
              <a:ext uri="{FF2B5EF4-FFF2-40B4-BE49-F238E27FC236}">
                <a16:creationId xmlns:a16="http://schemas.microsoft.com/office/drawing/2014/main" id="{83D099B8-BF89-2AFE-D3E0-E3FAA9A7D859}"/>
              </a:ext>
            </a:extLst>
          </p:cNvPr>
          <p:cNvSpPr>
            <a:spLocks noGrp="1"/>
          </p:cNvSpPr>
          <p:nvPr>
            <p:ph type="ctrTitle"/>
          </p:nvPr>
        </p:nvSpPr>
        <p:spPr/>
        <p:txBody>
          <a:bodyPr/>
          <a:lstStyle/>
          <a:p>
            <a:r>
              <a:rPr lang="en-US" dirty="0"/>
              <a:t>Common Administrative Services</a:t>
            </a:r>
          </a:p>
        </p:txBody>
      </p:sp>
    </p:spTree>
    <p:extLst>
      <p:ext uri="{BB962C8B-B14F-4D97-AF65-F5344CB8AC3E}">
        <p14:creationId xmlns:p14="http://schemas.microsoft.com/office/powerpoint/2010/main" val="29483521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7C70B4F-2BCB-8D81-0F8B-55849704A8BE}"/>
              </a:ext>
            </a:extLst>
          </p:cNvPr>
          <p:cNvSpPr>
            <a:spLocks noGrp="1"/>
          </p:cNvSpPr>
          <p:nvPr>
            <p:ph idx="1"/>
          </p:nvPr>
        </p:nvSpPr>
        <p:spPr>
          <a:xfrm>
            <a:off x="751114" y="1594673"/>
            <a:ext cx="10742386" cy="4247327"/>
          </a:xfrm>
        </p:spPr>
        <p:txBody>
          <a:bodyPr>
            <a:normAutofit/>
          </a:bodyPr>
          <a:lstStyle/>
          <a:p>
            <a:r>
              <a:rPr lang="en-US" sz="2000"/>
              <a:t>Contract administration services that encompass actual and direct day-to-day oversight and control of the performance of a contract/project are not common administrative services</a:t>
            </a:r>
          </a:p>
          <a:p>
            <a:pPr lvl="1"/>
            <a:r>
              <a:rPr lang="en-US" sz="2000">
                <a:solidFill>
                  <a:srgbClr val="0E2C4F"/>
                </a:solidFill>
              </a:rPr>
              <a:t>See 13 C.F.R. § 121.103(b)(2)(ii)(B)</a:t>
            </a:r>
          </a:p>
          <a:p>
            <a:r>
              <a:rPr lang="en-US" sz="2000"/>
              <a:t>For example, negotiating directly with the government agency regarding proposal terms, contract terms, scope and modifications, project scheduling, hiring and firing employees, and overall responsibility for the day-to-day and overall project and contract completion are contract administration services that would not qualify as “Common Administrative Services”</a:t>
            </a:r>
          </a:p>
          <a:p>
            <a:pPr lvl="1"/>
            <a:r>
              <a:rPr lang="en-US" sz="2000">
                <a:solidFill>
                  <a:srgbClr val="0E2C4F"/>
                </a:solidFill>
              </a:rPr>
              <a:t>See 13 C.F.R. § 121.103(b)(2)(ii)(B)(1)</a:t>
            </a:r>
          </a:p>
          <a:p>
            <a:r>
              <a:rPr lang="en-US" sz="2000"/>
              <a:t>Contract administration services which do NOT qualify as common administrative services generally must be performed by the subsidiary’s employees/management.</a:t>
            </a:r>
          </a:p>
          <a:p>
            <a:endParaRPr lang="en-US" sz="200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3200" dirty="0"/>
              <a:t>Contract Administrative Services</a:t>
            </a:r>
          </a:p>
        </p:txBody>
      </p:sp>
    </p:spTree>
    <p:extLst>
      <p:ext uri="{BB962C8B-B14F-4D97-AF65-F5344CB8AC3E}">
        <p14:creationId xmlns:p14="http://schemas.microsoft.com/office/powerpoint/2010/main" val="5877024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96F87DA-30F0-2B02-3AE4-AECE9D1ABDCC}"/>
              </a:ext>
            </a:extLst>
          </p:cNvPr>
          <p:cNvSpPr>
            <a:spLocks noGrp="1"/>
          </p:cNvSpPr>
          <p:nvPr>
            <p:ph idx="1"/>
          </p:nvPr>
        </p:nvSpPr>
        <p:spPr>
          <a:xfrm>
            <a:off x="751114" y="1594673"/>
            <a:ext cx="10742386" cy="4247327"/>
          </a:xfrm>
        </p:spPr>
        <p:txBody>
          <a:bodyPr>
            <a:normAutofit/>
          </a:bodyPr>
          <a:lstStyle/>
          <a:p>
            <a:r>
              <a:rPr lang="en-US" sz="2200" dirty="0"/>
              <a:t>Contract-related services that might constitute “administrative services” covered by the affiliation exception</a:t>
            </a:r>
          </a:p>
          <a:p>
            <a:r>
              <a:rPr lang="en-US" sz="2200" dirty="0"/>
              <a:t>Contract administration services that are administrative in nature would fall within the exception to affiliation.  For example:</a:t>
            </a:r>
          </a:p>
          <a:p>
            <a:pPr lvl="1"/>
            <a:r>
              <a:rPr lang="en-US" sz="2200" dirty="0">
                <a:solidFill>
                  <a:srgbClr val="0E2C4F"/>
                </a:solidFill>
              </a:rPr>
              <a:t>Record retention not related to a specific contract (e.g., employee time and attendance records)</a:t>
            </a:r>
          </a:p>
          <a:p>
            <a:pPr lvl="1"/>
            <a:r>
              <a:rPr lang="en-US" sz="2200" dirty="0">
                <a:solidFill>
                  <a:srgbClr val="0E2C4F"/>
                </a:solidFill>
              </a:rPr>
              <a:t>Maintenance of databases for awarded contracts</a:t>
            </a:r>
          </a:p>
          <a:p>
            <a:pPr lvl="1"/>
            <a:r>
              <a:rPr lang="en-US" sz="2200" dirty="0">
                <a:solidFill>
                  <a:srgbClr val="0E2C4F"/>
                </a:solidFill>
              </a:rPr>
              <a:t>Monitoring of regulatory compliance, template development, and assisting accounting with invoice preparation as needed</a:t>
            </a:r>
          </a:p>
          <a:p>
            <a:pPr lvl="1"/>
            <a:r>
              <a:rPr lang="en-US" sz="2200" dirty="0">
                <a:solidFill>
                  <a:srgbClr val="0E2C4F"/>
                </a:solidFill>
              </a:rPr>
              <a:t>Administration of an ethics and compliance program and mandatory disclosure reporting </a:t>
            </a:r>
          </a:p>
          <a:p>
            <a:r>
              <a:rPr lang="en-US" sz="2200" dirty="0"/>
              <a:t>See 13 C.F.R. § 121.103(b)(2)(ii)(B)(2) </a:t>
            </a:r>
          </a:p>
          <a:p>
            <a:endParaRPr lang="en-US" sz="2200" dirty="0"/>
          </a:p>
          <a:p>
            <a:endParaRPr lang="en-US" sz="22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3200" dirty="0"/>
              <a:t>Contract Administration Services</a:t>
            </a:r>
          </a:p>
        </p:txBody>
      </p:sp>
    </p:spTree>
    <p:extLst>
      <p:ext uri="{BB962C8B-B14F-4D97-AF65-F5344CB8AC3E}">
        <p14:creationId xmlns:p14="http://schemas.microsoft.com/office/powerpoint/2010/main" val="6820011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25F2E3-2951-176C-7329-2A30AF86DC1E}"/>
              </a:ext>
            </a:extLst>
          </p:cNvPr>
          <p:cNvSpPr>
            <a:spLocks noGrp="1"/>
          </p:cNvSpPr>
          <p:nvPr>
            <p:ph idx="1"/>
          </p:nvPr>
        </p:nvSpPr>
        <p:spPr>
          <a:xfrm>
            <a:off x="751114" y="1594673"/>
            <a:ext cx="10742386" cy="4247327"/>
          </a:xfrm>
        </p:spPr>
        <p:txBody>
          <a:bodyPr>
            <a:normAutofit/>
          </a:bodyPr>
          <a:lstStyle/>
          <a:p>
            <a:r>
              <a:rPr lang="en-US" dirty="0"/>
              <a:t>SBA amended regulations address shared business development services by entity-owned concerns and the extent to which such services fall under the “administrative services” exception to affiliation  </a:t>
            </a:r>
          </a:p>
          <a:p>
            <a:r>
              <a:rPr lang="en-US" dirty="0"/>
              <a:t>SBA has stated that business development services provided to an entity-owned concern by a parent or holding company may fall within the definition of common administrative services</a:t>
            </a:r>
          </a:p>
          <a:p>
            <a:endParaRPr lang="en-US" dirty="0"/>
          </a:p>
          <a:p>
            <a:endParaRPr lang="en-US"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3200" dirty="0"/>
              <a:t>Clarification Re: Business Development Support</a:t>
            </a:r>
          </a:p>
        </p:txBody>
      </p:sp>
    </p:spTree>
    <p:extLst>
      <p:ext uri="{BB962C8B-B14F-4D97-AF65-F5344CB8AC3E}">
        <p14:creationId xmlns:p14="http://schemas.microsoft.com/office/powerpoint/2010/main" val="32466670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25F2E3-2951-176C-7329-2A30AF86DC1E}"/>
              </a:ext>
            </a:extLst>
          </p:cNvPr>
          <p:cNvSpPr>
            <a:spLocks noGrp="1"/>
          </p:cNvSpPr>
          <p:nvPr>
            <p:ph idx="1"/>
          </p:nvPr>
        </p:nvSpPr>
        <p:spPr>
          <a:xfrm>
            <a:off x="751114" y="1594673"/>
            <a:ext cx="10742386" cy="4247327"/>
          </a:xfrm>
        </p:spPr>
        <p:txBody>
          <a:bodyPr>
            <a:normAutofit/>
          </a:bodyPr>
          <a:lstStyle/>
          <a:p>
            <a:r>
              <a:rPr lang="en-US" dirty="0"/>
              <a:t>SBA notes in the revised rules that the nature and timing of the services must be considered in order to determine whether they may properly be considered within the administrative services exception to affiliation</a:t>
            </a:r>
          </a:p>
          <a:p>
            <a:r>
              <a:rPr lang="en-US" dirty="0"/>
              <a:t>The entity identified as the offeror must be “involved” in the preparation of the proposal especially those tasks or items that are specific to the contract being sought (vs. general background information)</a:t>
            </a:r>
          </a:p>
          <a:p>
            <a:r>
              <a:rPr lang="en-US" dirty="0"/>
              <a:t>Even with the rule changes, this area is still very gray</a:t>
            </a:r>
          </a:p>
          <a:p>
            <a:endParaRPr lang="en-US" dirty="0"/>
          </a:p>
          <a:p>
            <a:endParaRPr lang="en-US"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3200" dirty="0"/>
              <a:t>Clarification Re: Business Development Support</a:t>
            </a:r>
          </a:p>
        </p:txBody>
      </p:sp>
    </p:spTree>
    <p:extLst>
      <p:ext uri="{BB962C8B-B14F-4D97-AF65-F5344CB8AC3E}">
        <p14:creationId xmlns:p14="http://schemas.microsoft.com/office/powerpoint/2010/main" val="3033776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93B43-AA80-4FE7-BB53-2C4A7B8CE756}"/>
              </a:ext>
            </a:extLst>
          </p:cNvPr>
          <p:cNvSpPr>
            <a:spLocks noGrp="1"/>
          </p:cNvSpPr>
          <p:nvPr>
            <p:ph idx="1"/>
          </p:nvPr>
        </p:nvSpPr>
        <p:spPr>
          <a:xfrm>
            <a:off x="751114" y="1594673"/>
            <a:ext cx="10742386" cy="4247327"/>
          </a:xfrm>
        </p:spPr>
        <p:txBody>
          <a:bodyPr>
            <a:normAutofit/>
          </a:bodyPr>
          <a:lstStyle/>
          <a:p>
            <a:r>
              <a:rPr lang="en-US" sz="2000" dirty="0"/>
              <a:t>The SBA Area Office issued a size determination concluding that </a:t>
            </a:r>
            <a:r>
              <a:rPr lang="en-US" sz="2000" dirty="0" err="1"/>
              <a:t>C2</a:t>
            </a:r>
            <a:r>
              <a:rPr lang="en-US" sz="2000" dirty="0"/>
              <a:t> Alaska, a wholly-owned subsidiary of an ANC, was </a:t>
            </a:r>
            <a:r>
              <a:rPr lang="en-US" sz="2000" u="sng" dirty="0"/>
              <a:t>not</a:t>
            </a:r>
            <a:r>
              <a:rPr lang="en-US" sz="2000" dirty="0"/>
              <a:t> a small business because it was affiliated with its sister company under the totality of the circumstances (13 C.F.R. § 121.103(a)(5))</a:t>
            </a:r>
          </a:p>
          <a:p>
            <a:r>
              <a:rPr lang="en-US" sz="2000" dirty="0"/>
              <a:t>Protester alleged that </a:t>
            </a:r>
            <a:r>
              <a:rPr lang="en-US" sz="2000" dirty="0" err="1"/>
              <a:t>C2</a:t>
            </a:r>
            <a:r>
              <a:rPr lang="en-US" sz="2000" dirty="0"/>
              <a:t> Alaska was affiliated with its subcontractor, CHS, the incumbent contractor and also a wholly-owned subsidiary of the same ANC as </a:t>
            </a:r>
            <a:r>
              <a:rPr lang="en-US" sz="2000" dirty="0" err="1"/>
              <a:t>C2</a:t>
            </a:r>
            <a:r>
              <a:rPr lang="en-US" sz="2000" dirty="0"/>
              <a:t> (</a:t>
            </a:r>
            <a:r>
              <a:rPr lang="en-US" sz="2000" dirty="0" err="1"/>
              <a:t>Chenega</a:t>
            </a:r>
            <a:r>
              <a:rPr lang="en-US" sz="2000" dirty="0"/>
              <a:t> Corporation)</a:t>
            </a:r>
          </a:p>
          <a:p>
            <a:r>
              <a:rPr lang="en-US" sz="2000" dirty="0"/>
              <a:t>The Area Office rejected the protester’s ostensible subcontractor argument, but nonetheless found </a:t>
            </a:r>
            <a:r>
              <a:rPr lang="en-US" sz="2000" dirty="0" err="1"/>
              <a:t>C2</a:t>
            </a:r>
            <a:r>
              <a:rPr lang="en-US" sz="2000" dirty="0"/>
              <a:t> affiliated with CHS under the totality of the circumstances</a:t>
            </a:r>
          </a:p>
          <a:p>
            <a:r>
              <a:rPr lang="en-US" sz="2000" dirty="0"/>
              <a:t>Specifically, the Area Office found that </a:t>
            </a:r>
            <a:r>
              <a:rPr lang="en-US" sz="2000" dirty="0" err="1"/>
              <a:t>C2’s</a:t>
            </a:r>
            <a:r>
              <a:rPr lang="en-US" sz="2000" dirty="0"/>
              <a:t> relationship with CHS violated the common administrative services exception to affiliation found at 13 C.F.R. § 121.103(b)(2)(ii)(B)… </a:t>
            </a:r>
          </a:p>
          <a:p>
            <a:endParaRPr lang="en-US" sz="2000" dirty="0"/>
          </a:p>
        </p:txBody>
      </p:sp>
      <p:sp>
        <p:nvSpPr>
          <p:cNvPr id="3" name="Text Placeholder 2">
            <a:extLst>
              <a:ext uri="{FF2B5EF4-FFF2-40B4-BE49-F238E27FC236}">
                <a16:creationId xmlns:a16="http://schemas.microsoft.com/office/drawing/2014/main" id="{E4F46B52-3503-047E-6B79-8D63DB5013A0}"/>
              </a:ext>
            </a:extLst>
          </p:cNvPr>
          <p:cNvSpPr>
            <a:spLocks noGrp="1"/>
          </p:cNvSpPr>
          <p:nvPr>
            <p:ph type="ctrTitle"/>
          </p:nvPr>
        </p:nvSpPr>
        <p:spPr>
          <a:xfrm>
            <a:off x="751114" y="519113"/>
            <a:ext cx="6335485" cy="582385"/>
          </a:xfrm>
        </p:spPr>
        <p:txBody>
          <a:bodyPr anchor="b">
            <a:noAutofit/>
          </a:bodyPr>
          <a:lstStyle/>
          <a:p>
            <a:r>
              <a:rPr lang="en-US" sz="2800" dirty="0"/>
              <a:t>Case Study: </a:t>
            </a:r>
            <a:r>
              <a:rPr lang="en-US" sz="2800" i="1" dirty="0" err="1"/>
              <a:t>C2</a:t>
            </a:r>
            <a:r>
              <a:rPr lang="en-US" sz="2800" i="1" dirty="0"/>
              <a:t> Alaska</a:t>
            </a:r>
            <a:r>
              <a:rPr lang="en-US" sz="2800" dirty="0"/>
              <a:t>, SBA No. SIZ-6149 (Apr. 19, 2022)</a:t>
            </a:r>
          </a:p>
        </p:txBody>
      </p:sp>
    </p:spTree>
    <p:extLst>
      <p:ext uri="{BB962C8B-B14F-4D97-AF65-F5344CB8AC3E}">
        <p14:creationId xmlns:p14="http://schemas.microsoft.com/office/powerpoint/2010/main" val="22852622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93B43-AA80-4FE7-BB53-2C4A7B8CE756}"/>
              </a:ext>
            </a:extLst>
          </p:cNvPr>
          <p:cNvSpPr>
            <a:spLocks noGrp="1"/>
          </p:cNvSpPr>
          <p:nvPr>
            <p:ph idx="1"/>
          </p:nvPr>
        </p:nvSpPr>
        <p:spPr>
          <a:xfrm>
            <a:off x="751114" y="1594673"/>
            <a:ext cx="10742386" cy="4247327"/>
          </a:xfrm>
        </p:spPr>
        <p:txBody>
          <a:bodyPr>
            <a:normAutofit/>
          </a:bodyPr>
          <a:lstStyle/>
          <a:p>
            <a:r>
              <a:rPr lang="en-US" dirty="0" err="1"/>
              <a:t>C2</a:t>
            </a:r>
            <a:r>
              <a:rPr lang="en-US" dirty="0"/>
              <a:t> and CHS shared key employees, including the General Manager of CHS who was proposed to serve as </a:t>
            </a:r>
            <a:r>
              <a:rPr lang="en-US" dirty="0" err="1"/>
              <a:t>C2’s</a:t>
            </a:r>
            <a:r>
              <a:rPr lang="en-US" dirty="0"/>
              <a:t> Director of Business Services for the procurement</a:t>
            </a:r>
          </a:p>
          <a:p>
            <a:pPr lvl="1"/>
            <a:r>
              <a:rPr lang="en-US" sz="2800" dirty="0">
                <a:solidFill>
                  <a:srgbClr val="0E2C4F"/>
                </a:solidFill>
              </a:rPr>
              <a:t>This work did not qualify as “common administrative services” </a:t>
            </a:r>
          </a:p>
          <a:p>
            <a:pPr lvl="1"/>
            <a:r>
              <a:rPr lang="en-US" sz="2800" dirty="0">
                <a:solidFill>
                  <a:srgbClr val="0E2C4F"/>
                </a:solidFill>
              </a:rPr>
              <a:t>Prohibition on transferring employees between two wholly-owned ANC subsidiaries after contract award</a:t>
            </a:r>
          </a:p>
          <a:p>
            <a:r>
              <a:rPr lang="en-US" dirty="0"/>
              <a:t>Share common facilities and jointly utilize a computer system</a:t>
            </a:r>
          </a:p>
          <a:p>
            <a:endParaRPr lang="en-US" dirty="0"/>
          </a:p>
          <a:p>
            <a:endParaRPr lang="en-US" dirty="0"/>
          </a:p>
        </p:txBody>
      </p:sp>
      <p:sp>
        <p:nvSpPr>
          <p:cNvPr id="6" name="Text Placeholder 2">
            <a:extLst>
              <a:ext uri="{FF2B5EF4-FFF2-40B4-BE49-F238E27FC236}">
                <a16:creationId xmlns:a16="http://schemas.microsoft.com/office/drawing/2014/main" id="{E7DBCFAC-B40C-76CF-6B3A-B4841BADFCF9}"/>
              </a:ext>
            </a:extLst>
          </p:cNvPr>
          <p:cNvSpPr txBox="1">
            <a:spLocks/>
          </p:cNvSpPr>
          <p:nvPr/>
        </p:nvSpPr>
        <p:spPr>
          <a:xfrm>
            <a:off x="903514" y="671513"/>
            <a:ext cx="633548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2400" b="1" kern="120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Case Study: </a:t>
            </a:r>
            <a:r>
              <a:rPr lang="en-US" sz="2800" i="1" dirty="0" err="1"/>
              <a:t>C2</a:t>
            </a:r>
            <a:r>
              <a:rPr lang="en-US" sz="2800" i="1" dirty="0"/>
              <a:t> Alaska</a:t>
            </a:r>
            <a:r>
              <a:rPr lang="en-US" sz="2800" dirty="0"/>
              <a:t>, SBA No. SIZ-6149 (Apr. 19, 2022)</a:t>
            </a:r>
          </a:p>
        </p:txBody>
      </p:sp>
    </p:spTree>
    <p:extLst>
      <p:ext uri="{BB962C8B-B14F-4D97-AF65-F5344CB8AC3E}">
        <p14:creationId xmlns:p14="http://schemas.microsoft.com/office/powerpoint/2010/main" val="2839476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BB8986-6BED-4ACB-F735-646196FB65EC}"/>
              </a:ext>
            </a:extLst>
          </p:cNvPr>
          <p:cNvSpPr>
            <a:spLocks noGrp="1"/>
          </p:cNvSpPr>
          <p:nvPr>
            <p:ph idx="1"/>
          </p:nvPr>
        </p:nvSpPr>
        <p:spPr>
          <a:xfrm>
            <a:off x="751114" y="1594673"/>
            <a:ext cx="10742386" cy="4247327"/>
          </a:xfrm>
        </p:spPr>
        <p:txBody>
          <a:bodyPr>
            <a:normAutofit/>
          </a:bodyPr>
          <a:lstStyle/>
          <a:p>
            <a:r>
              <a:rPr lang="en-US" dirty="0"/>
              <a:t>The Government limits “non-disadvantaged” participation in numerous respects:</a:t>
            </a:r>
          </a:p>
          <a:p>
            <a:pPr lvl="1"/>
            <a:r>
              <a:rPr lang="en-US" sz="2800" dirty="0">
                <a:solidFill>
                  <a:srgbClr val="0E2C4F"/>
                </a:solidFill>
              </a:rPr>
              <a:t>Limits minority ownership % and rights – no control</a:t>
            </a:r>
          </a:p>
          <a:p>
            <a:pPr lvl="1"/>
            <a:r>
              <a:rPr lang="en-US" sz="2800" dirty="0">
                <a:solidFill>
                  <a:srgbClr val="0E2C4F"/>
                </a:solidFill>
              </a:rPr>
              <a:t>Limits ability to participate in multiple 8(a)s</a:t>
            </a:r>
          </a:p>
          <a:p>
            <a:pPr lvl="1"/>
            <a:r>
              <a:rPr lang="en-US" sz="2800" dirty="0">
                <a:solidFill>
                  <a:srgbClr val="0E2C4F"/>
                </a:solidFill>
              </a:rPr>
              <a:t>Limits ability to participate in contract performance (both in % and substance of the work)</a:t>
            </a:r>
          </a:p>
          <a:p>
            <a:pPr lvl="1"/>
            <a:r>
              <a:rPr lang="en-US" sz="2800" dirty="0">
                <a:solidFill>
                  <a:srgbClr val="0E2C4F"/>
                </a:solidFill>
              </a:rPr>
              <a:t>Provides incentives to mentor by relaxing these requirements a bit</a:t>
            </a:r>
          </a:p>
          <a:p>
            <a:endParaRPr lang="en-US" dirty="0"/>
          </a:p>
        </p:txBody>
      </p:sp>
      <p:sp>
        <p:nvSpPr>
          <p:cNvPr id="3" name="Content Placeholder 2">
            <a:extLst>
              <a:ext uri="{FF2B5EF4-FFF2-40B4-BE49-F238E27FC236}">
                <a16:creationId xmlns:a16="http://schemas.microsoft.com/office/drawing/2014/main" id="{67A81448-EB5E-5FFE-CF8A-042BBF490B42}"/>
              </a:ext>
            </a:extLst>
          </p:cNvPr>
          <p:cNvSpPr>
            <a:spLocks noGrp="1"/>
          </p:cNvSpPr>
          <p:nvPr>
            <p:ph type="ctrTitle"/>
          </p:nvPr>
        </p:nvSpPr>
        <p:spPr>
          <a:xfrm>
            <a:off x="751114" y="519113"/>
            <a:ext cx="6335485" cy="582385"/>
          </a:xfrm>
        </p:spPr>
        <p:txBody>
          <a:bodyPr anchor="b">
            <a:noAutofit/>
          </a:bodyPr>
          <a:lstStyle/>
          <a:p>
            <a:r>
              <a:rPr lang="en-US" sz="2800" dirty="0"/>
              <a:t>Limitations on Non-disadvantaged Participants</a:t>
            </a:r>
          </a:p>
        </p:txBody>
      </p:sp>
    </p:spTree>
    <p:extLst>
      <p:ext uri="{BB962C8B-B14F-4D97-AF65-F5344CB8AC3E}">
        <p14:creationId xmlns:p14="http://schemas.microsoft.com/office/powerpoint/2010/main" val="27151801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93B43-AA80-4FE7-BB53-2C4A7B8CE756}"/>
              </a:ext>
            </a:extLst>
          </p:cNvPr>
          <p:cNvSpPr>
            <a:spLocks noGrp="1"/>
          </p:cNvSpPr>
          <p:nvPr>
            <p:ph idx="1"/>
          </p:nvPr>
        </p:nvSpPr>
        <p:spPr>
          <a:xfrm>
            <a:off x="751114" y="1594673"/>
            <a:ext cx="10742386" cy="4247327"/>
          </a:xfrm>
        </p:spPr>
        <p:txBody>
          <a:bodyPr>
            <a:normAutofit/>
          </a:bodyPr>
          <a:lstStyle/>
          <a:p>
            <a:r>
              <a:rPr lang="en-US" sz="2200"/>
              <a:t>On appeal, C2 Alaska argued that the Area Office clearly erred in finding affiliation based on noncompliance with the “common administratiave services” affiliation exception, but also that the Area Office erred in not notifying C2 of its change in focus, thereby depriving C2 of a meaningful opportunity to respond to the Area Office’s concerns</a:t>
            </a:r>
          </a:p>
          <a:p>
            <a:pPr lvl="1"/>
            <a:r>
              <a:rPr lang="en-US" sz="2200">
                <a:solidFill>
                  <a:srgbClr val="0E2C4F"/>
                </a:solidFill>
              </a:rPr>
              <a:t>See 13 C.F.R. § 121.1007</a:t>
            </a:r>
          </a:p>
          <a:p>
            <a:pPr lvl="1"/>
            <a:r>
              <a:rPr lang="en-US" sz="2200">
                <a:solidFill>
                  <a:srgbClr val="0E2C4F"/>
                </a:solidFill>
              </a:rPr>
              <a:t>Area Office did not explain (or establish) how the connections between C2 and CHS enable CHS to control C2 or vice versa</a:t>
            </a:r>
          </a:p>
          <a:p>
            <a:r>
              <a:rPr lang="en-US" sz="2200"/>
              <a:t>Ultimately, OHA vacated the Size Determination and remanded the matter to the Area Office for further review – BUT the decision is a reminder to pay attention to what qualifies as common administrative services vs. what does not</a:t>
            </a:r>
          </a:p>
        </p:txBody>
      </p:sp>
      <p:sp>
        <p:nvSpPr>
          <p:cNvPr id="6" name="Text Placeholder 2">
            <a:extLst>
              <a:ext uri="{FF2B5EF4-FFF2-40B4-BE49-F238E27FC236}">
                <a16:creationId xmlns:a16="http://schemas.microsoft.com/office/drawing/2014/main" id="{743DD816-9490-9E84-6BF4-36EDCAC15179}"/>
              </a:ext>
            </a:extLst>
          </p:cNvPr>
          <p:cNvSpPr>
            <a:spLocks noGrp="1"/>
          </p:cNvSpPr>
          <p:nvPr>
            <p:ph type="ctrTitle"/>
          </p:nvPr>
        </p:nvSpPr>
        <p:spPr>
          <a:xfrm>
            <a:off x="751114" y="519113"/>
            <a:ext cx="6335485" cy="582385"/>
          </a:xfrm>
        </p:spPr>
        <p:txBody>
          <a:bodyPr anchor="b">
            <a:noAutofit/>
          </a:bodyPr>
          <a:lstStyle/>
          <a:p>
            <a:r>
              <a:rPr lang="en-US" sz="2800" dirty="0"/>
              <a:t>Case Study: </a:t>
            </a:r>
            <a:r>
              <a:rPr lang="en-US" sz="2800" i="1" dirty="0" err="1"/>
              <a:t>C2</a:t>
            </a:r>
            <a:r>
              <a:rPr lang="en-US" sz="2800" i="1" dirty="0"/>
              <a:t> Alaska</a:t>
            </a:r>
            <a:r>
              <a:rPr lang="en-US" sz="2800" dirty="0"/>
              <a:t>, SBA No. SIZ-6149 (Apr. 19, 2022)</a:t>
            </a:r>
          </a:p>
        </p:txBody>
      </p:sp>
    </p:spTree>
    <p:extLst>
      <p:ext uri="{BB962C8B-B14F-4D97-AF65-F5344CB8AC3E}">
        <p14:creationId xmlns:p14="http://schemas.microsoft.com/office/powerpoint/2010/main" val="18891573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7168E6-F618-CD2A-BC1B-320B6D6D5BA6}"/>
              </a:ext>
            </a:extLst>
          </p:cNvPr>
          <p:cNvSpPr>
            <a:spLocks noGrp="1"/>
          </p:cNvSpPr>
          <p:nvPr>
            <p:ph idx="1"/>
          </p:nvPr>
        </p:nvSpPr>
        <p:spPr>
          <a:xfrm>
            <a:off x="751114" y="1594673"/>
            <a:ext cx="10742386" cy="4247327"/>
          </a:xfrm>
        </p:spPr>
        <p:txBody>
          <a:bodyPr>
            <a:normAutofit/>
          </a:bodyPr>
          <a:lstStyle/>
          <a:p>
            <a:r>
              <a:rPr lang="en-US" sz="1800" dirty="0"/>
              <a:t>Business concerns owned and controlled by … Tribes … are not considered to be affiliated with other concerns owned by these entities because of their common ownership or common management.  In addition, affiliation will not be found based upon the performance of common administrative services so long as adequate payment is provided for those services.  Affiliation may be found for other reasons.</a:t>
            </a:r>
          </a:p>
          <a:p>
            <a:r>
              <a:rPr lang="en-US" sz="1800" dirty="0"/>
              <a:t>Administrative services vs. “contract administrative services”</a:t>
            </a:r>
          </a:p>
          <a:p>
            <a:pPr lvl="1"/>
            <a:r>
              <a:rPr lang="en-US" sz="1800" dirty="0">
                <a:solidFill>
                  <a:srgbClr val="0E2C4F"/>
                </a:solidFill>
              </a:rPr>
              <a:t>“Actual and direct day-to-day oversight and control of the performance of a contract/project”</a:t>
            </a:r>
          </a:p>
          <a:p>
            <a:r>
              <a:rPr lang="en-US" sz="1800" dirty="0"/>
              <a:t>Business development</a:t>
            </a:r>
          </a:p>
          <a:p>
            <a:pPr lvl="1"/>
            <a:r>
              <a:rPr lang="en-US" sz="1800" dirty="0">
                <a:solidFill>
                  <a:srgbClr val="0E2C4F"/>
                </a:solidFill>
              </a:rPr>
              <a:t>“Efforts at the holding company or parent level to identify possible procurement opportunities for specific subsidiary companies may properly be considered ‘common administrative services’” …</a:t>
            </a:r>
          </a:p>
          <a:p>
            <a:pPr lvl="1"/>
            <a:r>
              <a:rPr lang="en-US" sz="1800" dirty="0">
                <a:solidFill>
                  <a:srgbClr val="0E2C4F"/>
                </a:solidFill>
              </a:rPr>
              <a:t>But subsidiary and a representative of the subsidiary must be involved in preparing an appropriate offer</a:t>
            </a:r>
          </a:p>
          <a:p>
            <a:endParaRPr lang="en-US" sz="1800" dirty="0"/>
          </a:p>
          <a:p>
            <a:endParaRPr lang="en-US" sz="18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3200" dirty="0"/>
              <a:t>Common Administrative Services: A Recap</a:t>
            </a:r>
          </a:p>
        </p:txBody>
      </p:sp>
    </p:spTree>
    <p:extLst>
      <p:ext uri="{BB962C8B-B14F-4D97-AF65-F5344CB8AC3E}">
        <p14:creationId xmlns:p14="http://schemas.microsoft.com/office/powerpoint/2010/main" val="37676317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p:txBody>
          <a:bodyPr>
            <a:normAutofit/>
          </a:bodyPr>
          <a:lstStyle/>
          <a:p>
            <a:pPr marL="0" indent="0">
              <a:buNone/>
            </a:pPr>
            <a:endParaRPr lang="en-US" b="1" dirty="0"/>
          </a:p>
          <a:p>
            <a:pPr marL="0" indent="0">
              <a:buNone/>
            </a:pPr>
            <a:endParaRPr lang="en-US" b="1" dirty="0"/>
          </a:p>
          <a:p>
            <a:pPr marL="0" indent="0">
              <a:buNone/>
            </a:pPr>
            <a:r>
              <a:rPr lang="en-US" sz="4400" b="1" dirty="0"/>
              <a:t>Business Activity Targets (“BAT”)</a:t>
            </a:r>
          </a:p>
          <a:p>
            <a:pPr marL="0" indent="0">
              <a:buNone/>
            </a:pPr>
            <a:endParaRPr lang="en-US" b="1" dirty="0"/>
          </a:p>
        </p:txBody>
      </p:sp>
    </p:spTree>
    <p:extLst>
      <p:ext uri="{BB962C8B-B14F-4D97-AF65-F5344CB8AC3E}">
        <p14:creationId xmlns:p14="http://schemas.microsoft.com/office/powerpoint/2010/main" val="24319179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4B9DA1-B751-2952-0B97-1645EE44933A}"/>
              </a:ext>
            </a:extLst>
          </p:cNvPr>
          <p:cNvSpPr>
            <a:spLocks noGrp="1"/>
          </p:cNvSpPr>
          <p:nvPr>
            <p:ph idx="1"/>
          </p:nvPr>
        </p:nvSpPr>
        <p:spPr>
          <a:xfrm>
            <a:off x="751114" y="1594673"/>
            <a:ext cx="10742386" cy="4247327"/>
          </a:xfrm>
        </p:spPr>
        <p:txBody>
          <a:bodyPr>
            <a:normAutofit/>
          </a:bodyPr>
          <a:lstStyle/>
          <a:p>
            <a:r>
              <a:rPr lang="en-US" sz="2600" dirty="0"/>
              <a:t>Background </a:t>
            </a:r>
          </a:p>
          <a:p>
            <a:pPr lvl="1"/>
            <a:r>
              <a:rPr lang="en-US" sz="2600" dirty="0">
                <a:solidFill>
                  <a:srgbClr val="0E2C4F"/>
                </a:solidFill>
                <a:latin typeface="+mn-lt"/>
              </a:rPr>
              <a:t>Starting in Program Year 5, 8(a) companies are required to derive a certain percentage of their revenue from non-8(a) contracts</a:t>
            </a:r>
          </a:p>
          <a:p>
            <a:pPr lvl="1"/>
            <a:r>
              <a:rPr lang="en-US" sz="2600" dirty="0">
                <a:solidFill>
                  <a:srgbClr val="0E2C4F"/>
                </a:solidFill>
                <a:latin typeface="+mn-lt"/>
              </a:rPr>
              <a:t>Non-8(a) contracts are defined broadly and include: </a:t>
            </a:r>
          </a:p>
          <a:p>
            <a:pPr lvl="2"/>
            <a:r>
              <a:rPr lang="en-US" sz="2600" dirty="0">
                <a:solidFill>
                  <a:srgbClr val="0E2C4F"/>
                </a:solidFill>
              </a:rPr>
              <a:t>Full and open contracts, including GSA FSS work, </a:t>
            </a:r>
          </a:p>
          <a:p>
            <a:pPr lvl="2"/>
            <a:r>
              <a:rPr lang="en-US" sz="2600" dirty="0">
                <a:solidFill>
                  <a:srgbClr val="0E2C4F"/>
                </a:solidFill>
              </a:rPr>
              <a:t>Small Business or other set-aside work, </a:t>
            </a:r>
          </a:p>
          <a:p>
            <a:pPr lvl="2"/>
            <a:r>
              <a:rPr lang="en-US" sz="2600" dirty="0">
                <a:solidFill>
                  <a:srgbClr val="0E2C4F"/>
                </a:solidFill>
              </a:rPr>
              <a:t>Commercial work, </a:t>
            </a:r>
          </a:p>
          <a:p>
            <a:pPr lvl="2"/>
            <a:r>
              <a:rPr lang="en-US" sz="2600" dirty="0">
                <a:solidFill>
                  <a:srgbClr val="0E2C4F"/>
                </a:solidFill>
              </a:rPr>
              <a:t>Subcontracts under an 8(a) contract </a:t>
            </a:r>
          </a:p>
          <a:p>
            <a:r>
              <a:rPr lang="en-US" sz="2600" dirty="0"/>
              <a:t>Until now the consequence of failing to meet BAT requirements was a suspension of new sole source awards</a:t>
            </a:r>
          </a:p>
          <a:p>
            <a:endParaRPr lang="en-US" sz="2600" dirty="0"/>
          </a:p>
          <a:p>
            <a:endParaRPr lang="en-US" sz="26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3200" dirty="0"/>
              <a:t>Business Activity Target (“BAT”)</a:t>
            </a:r>
          </a:p>
        </p:txBody>
      </p:sp>
    </p:spTree>
    <p:extLst>
      <p:ext uri="{BB962C8B-B14F-4D97-AF65-F5344CB8AC3E}">
        <p14:creationId xmlns:p14="http://schemas.microsoft.com/office/powerpoint/2010/main" val="15350072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BE2717D-FECF-E730-619B-78C65643B38F}"/>
              </a:ext>
            </a:extLst>
          </p:cNvPr>
          <p:cNvSpPr>
            <a:spLocks noGrp="1"/>
          </p:cNvSpPr>
          <p:nvPr>
            <p:ph idx="1"/>
          </p:nvPr>
        </p:nvSpPr>
        <p:spPr>
          <a:xfrm>
            <a:off x="751114" y="1594673"/>
            <a:ext cx="10742386" cy="4247327"/>
          </a:xfrm>
        </p:spPr>
        <p:txBody>
          <a:bodyPr>
            <a:normAutofit/>
          </a:bodyPr>
          <a:lstStyle/>
          <a:p>
            <a:r>
              <a:rPr lang="en-US" sz="2600" dirty="0"/>
              <a:t>How does BAT data keeping and reporting work?</a:t>
            </a:r>
          </a:p>
          <a:p>
            <a:r>
              <a:rPr lang="en-US" sz="2600" dirty="0"/>
              <a:t>As part of the annual update, the participant should clearly document efforts to meet BAT in the 8(a) business plan, certify forms and Attachment to Profit &amp; Loss form </a:t>
            </a:r>
          </a:p>
          <a:p>
            <a:r>
              <a:rPr lang="en-US" sz="2600" dirty="0"/>
              <a:t>Participant should document BAT in Certify:</a:t>
            </a:r>
          </a:p>
          <a:p>
            <a:pPr lvl="1"/>
            <a:r>
              <a:rPr lang="en-US" sz="2600" dirty="0">
                <a:solidFill>
                  <a:srgbClr val="0E2C4F"/>
                </a:solidFill>
              </a:rPr>
              <a:t>Breakdown of the 8(a) and non-8(a) revenue and contract forecasts</a:t>
            </a:r>
          </a:p>
          <a:p>
            <a:pPr lvl="1"/>
            <a:r>
              <a:rPr lang="en-US" sz="2600" dirty="0">
                <a:solidFill>
                  <a:srgbClr val="0E2C4F"/>
                </a:solidFill>
              </a:rPr>
              <a:t>evidence of the participant’s attempts to comply by documenting the number of solicitation responses submitted in the previous year broken down into 8(a) vs non-8(a)</a:t>
            </a:r>
          </a:p>
          <a:p>
            <a:pPr lvl="1"/>
            <a:r>
              <a:rPr lang="en-US" sz="2600" dirty="0">
                <a:solidFill>
                  <a:srgbClr val="0E2C4F"/>
                </a:solidFill>
              </a:rPr>
              <a:t>Transition Management Plan narrative</a:t>
            </a:r>
          </a:p>
          <a:p>
            <a:endParaRPr lang="en-US" sz="2600" dirty="0"/>
          </a:p>
          <a:p>
            <a:endParaRPr lang="en-US" sz="2600" dirty="0"/>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3700"/>
              <a:t>BAT Reporting</a:t>
            </a:r>
          </a:p>
        </p:txBody>
      </p:sp>
    </p:spTree>
    <p:extLst>
      <p:ext uri="{BB962C8B-B14F-4D97-AF65-F5344CB8AC3E}">
        <p14:creationId xmlns:p14="http://schemas.microsoft.com/office/powerpoint/2010/main" val="25157738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CA0D1A-7E5E-09AE-9393-E995AF2EAF4C}"/>
              </a:ext>
            </a:extLst>
          </p:cNvPr>
          <p:cNvSpPr>
            <a:spLocks noGrp="1"/>
          </p:cNvSpPr>
          <p:nvPr>
            <p:ph idx="1"/>
          </p:nvPr>
        </p:nvSpPr>
        <p:spPr>
          <a:xfrm>
            <a:off x="751114" y="1594673"/>
            <a:ext cx="10742386" cy="4247327"/>
          </a:xfrm>
        </p:spPr>
        <p:txBody>
          <a:bodyPr>
            <a:normAutofit/>
          </a:bodyPr>
          <a:lstStyle/>
          <a:p>
            <a:r>
              <a:rPr lang="en-US"/>
              <a:t>Strategies for dealing with BAT</a:t>
            </a:r>
          </a:p>
          <a:p>
            <a:r>
              <a:rPr lang="en-US"/>
              <a:t>Confusion between “program” year and “financial” year</a:t>
            </a:r>
          </a:p>
          <a:p>
            <a:r>
              <a:rPr lang="en-US"/>
              <a:t>Planning is key</a:t>
            </a:r>
          </a:p>
          <a:p>
            <a:pPr lvl="1"/>
            <a:r>
              <a:rPr lang="en-US" sz="2800">
                <a:solidFill>
                  <a:srgbClr val="0E2C4F"/>
                </a:solidFill>
              </a:rPr>
              <a:t>BAT should not come as a surprise</a:t>
            </a:r>
          </a:p>
          <a:p>
            <a:pPr lvl="1"/>
            <a:r>
              <a:rPr lang="en-US" sz="2800">
                <a:solidFill>
                  <a:srgbClr val="0E2C4F"/>
                </a:solidFill>
              </a:rPr>
              <a:t>Monitoring potential to meet BAT should begin in Year 4</a:t>
            </a:r>
          </a:p>
          <a:p>
            <a:pPr lvl="1"/>
            <a:r>
              <a:rPr lang="en-US" sz="2800">
                <a:solidFill>
                  <a:srgbClr val="0E2C4F"/>
                </a:solidFill>
              </a:rPr>
              <a:t>During transition years, quarterly monitoring is recommended</a:t>
            </a:r>
          </a:p>
          <a:p>
            <a:r>
              <a:rPr lang="en-US"/>
              <a:t>Non-8(a) targets may be met via GSA schedules, commercial contracts or even contracts with sister subsidiaries.</a:t>
            </a:r>
          </a:p>
          <a:p>
            <a:endParaRPr lang="en-US"/>
          </a:p>
          <a:p>
            <a:endParaRPr lang="en-US"/>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3700"/>
              <a:t>BAT Strategy</a:t>
            </a:r>
          </a:p>
        </p:txBody>
      </p:sp>
    </p:spTree>
    <p:extLst>
      <p:ext uri="{BB962C8B-B14F-4D97-AF65-F5344CB8AC3E}">
        <p14:creationId xmlns:p14="http://schemas.microsoft.com/office/powerpoint/2010/main" val="23114676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CA0D1A-7E5E-09AE-9393-E995AF2EAF4C}"/>
              </a:ext>
            </a:extLst>
          </p:cNvPr>
          <p:cNvSpPr>
            <a:spLocks noGrp="1"/>
          </p:cNvSpPr>
          <p:nvPr>
            <p:ph idx="1"/>
          </p:nvPr>
        </p:nvSpPr>
        <p:spPr>
          <a:xfrm>
            <a:off x="751114" y="1594673"/>
            <a:ext cx="10742386" cy="4247327"/>
          </a:xfrm>
        </p:spPr>
        <p:txBody>
          <a:bodyPr>
            <a:normAutofit/>
          </a:bodyPr>
          <a:lstStyle/>
          <a:p>
            <a:r>
              <a:rPr lang="en-US" dirty="0"/>
              <a:t>Non-8(a) revenue is defined as any business outside of the 8(a) BD program:</a:t>
            </a:r>
          </a:p>
          <a:p>
            <a:pPr lvl="1"/>
            <a:r>
              <a:rPr lang="en-US" dirty="0"/>
              <a:t>Work performed for any federal agency other than through an 8(a) contract, including GSA schedules</a:t>
            </a:r>
          </a:p>
          <a:p>
            <a:pPr lvl="1"/>
            <a:r>
              <a:rPr lang="en-US" dirty="0"/>
              <a:t>Work performed as a subcontractor, including work performed as a subcontractor to another 8(a) participant on an 8(a) contract</a:t>
            </a:r>
          </a:p>
          <a:p>
            <a:pPr lvl="1"/>
            <a:r>
              <a:rPr lang="en-US" dirty="0"/>
              <a:t>Work performed on non-federal contracts</a:t>
            </a:r>
          </a:p>
          <a:p>
            <a:pPr lvl="1"/>
            <a:r>
              <a:rPr lang="en-US" dirty="0"/>
              <a:t>Work performed under a JV that is not an 8(a) contract award</a:t>
            </a:r>
          </a:p>
          <a:p>
            <a:endParaRPr lang="en-US" dirty="0"/>
          </a:p>
          <a:p>
            <a:endParaRPr lang="en-US" dirty="0"/>
          </a:p>
        </p:txBody>
      </p:sp>
      <p:sp>
        <p:nvSpPr>
          <p:cNvPr id="3" name="Content Placeholder 2"/>
          <p:cNvSpPr>
            <a:spLocks noGrp="1"/>
          </p:cNvSpPr>
          <p:nvPr>
            <p:ph type="ctrTitle"/>
          </p:nvPr>
        </p:nvSpPr>
        <p:spPr>
          <a:xfrm>
            <a:off x="751114" y="519113"/>
            <a:ext cx="6335485" cy="582385"/>
          </a:xfrm>
        </p:spPr>
        <p:txBody>
          <a:bodyPr anchor="b">
            <a:normAutofit fontScale="90000"/>
          </a:bodyPr>
          <a:lstStyle/>
          <a:p>
            <a:r>
              <a:rPr lang="en-US" sz="3700" dirty="0"/>
              <a:t>Non-8(a) Revenue – What Counts? </a:t>
            </a:r>
          </a:p>
        </p:txBody>
      </p:sp>
    </p:spTree>
    <p:extLst>
      <p:ext uri="{BB962C8B-B14F-4D97-AF65-F5344CB8AC3E}">
        <p14:creationId xmlns:p14="http://schemas.microsoft.com/office/powerpoint/2010/main" val="33824266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9F6328-32F1-0154-79A3-B6711152E9EB}"/>
              </a:ext>
            </a:extLst>
          </p:cNvPr>
          <p:cNvSpPr>
            <a:spLocks noGrp="1"/>
          </p:cNvSpPr>
          <p:nvPr>
            <p:ph idx="1"/>
          </p:nvPr>
        </p:nvSpPr>
        <p:spPr/>
        <p:txBody>
          <a:bodyPr/>
          <a:lstStyle/>
          <a:p>
            <a:r>
              <a:rPr lang="en-US" dirty="0"/>
              <a:t>Changed the percentages for BAT targets for the final three PY years: </a:t>
            </a:r>
          </a:p>
          <a:p>
            <a:pPr marL="0" indent="0">
              <a:buNone/>
            </a:pPr>
            <a:endParaRPr lang="en-US" dirty="0"/>
          </a:p>
        </p:txBody>
      </p:sp>
      <p:sp>
        <p:nvSpPr>
          <p:cNvPr id="3" name="Title 2">
            <a:extLst>
              <a:ext uri="{FF2B5EF4-FFF2-40B4-BE49-F238E27FC236}">
                <a16:creationId xmlns:a16="http://schemas.microsoft.com/office/drawing/2014/main" id="{EBFE9B16-06A6-BA73-1592-45C3A796315B}"/>
              </a:ext>
            </a:extLst>
          </p:cNvPr>
          <p:cNvSpPr>
            <a:spLocks noGrp="1"/>
          </p:cNvSpPr>
          <p:nvPr>
            <p:ph type="ctrTitle"/>
          </p:nvPr>
        </p:nvSpPr>
        <p:spPr/>
        <p:txBody>
          <a:bodyPr/>
          <a:lstStyle/>
          <a:p>
            <a:r>
              <a:rPr lang="en-US" sz="2800" dirty="0"/>
              <a:t>BAT – Changed Percentages</a:t>
            </a:r>
          </a:p>
        </p:txBody>
      </p:sp>
      <p:graphicFrame>
        <p:nvGraphicFramePr>
          <p:cNvPr id="4" name="Table 3">
            <a:extLst>
              <a:ext uri="{FF2B5EF4-FFF2-40B4-BE49-F238E27FC236}">
                <a16:creationId xmlns:a16="http://schemas.microsoft.com/office/drawing/2014/main" id="{148C2D8C-9761-E940-7DFA-3BFEB9155F3C}"/>
              </a:ext>
            </a:extLst>
          </p:cNvPr>
          <p:cNvGraphicFramePr>
            <a:graphicFrameLocks noGrp="1"/>
          </p:cNvGraphicFramePr>
          <p:nvPr/>
        </p:nvGraphicFramePr>
        <p:xfrm>
          <a:off x="2805557" y="2627537"/>
          <a:ext cx="6797040" cy="2842950"/>
        </p:xfrm>
        <a:graphic>
          <a:graphicData uri="http://schemas.openxmlformats.org/drawingml/2006/table">
            <a:tbl>
              <a:tblPr firstRow="1" bandRow="1">
                <a:tableStyleId>{073A0DAA-6AF3-43AB-8588-CEC1D06C72B9}</a:tableStyleId>
              </a:tblPr>
              <a:tblGrid>
                <a:gridCol w="3133898">
                  <a:extLst>
                    <a:ext uri="{9D8B030D-6E8A-4147-A177-3AD203B41FA5}">
                      <a16:colId xmlns:a16="http://schemas.microsoft.com/office/drawing/2014/main" val="1039834224"/>
                    </a:ext>
                  </a:extLst>
                </a:gridCol>
                <a:gridCol w="1720735">
                  <a:extLst>
                    <a:ext uri="{9D8B030D-6E8A-4147-A177-3AD203B41FA5}">
                      <a16:colId xmlns:a16="http://schemas.microsoft.com/office/drawing/2014/main" val="3999531146"/>
                    </a:ext>
                  </a:extLst>
                </a:gridCol>
                <a:gridCol w="1942407">
                  <a:extLst>
                    <a:ext uri="{9D8B030D-6E8A-4147-A177-3AD203B41FA5}">
                      <a16:colId xmlns:a16="http://schemas.microsoft.com/office/drawing/2014/main" val="2231203249"/>
                    </a:ext>
                  </a:extLst>
                </a:gridCol>
              </a:tblGrid>
              <a:tr h="473825">
                <a:tc>
                  <a:txBody>
                    <a:bodyPr/>
                    <a:lstStyle/>
                    <a:p>
                      <a:pPr algn="ctr"/>
                      <a:r>
                        <a:rPr lang="en-US" dirty="0"/>
                        <a:t>Year in Transition Stage</a:t>
                      </a:r>
                    </a:p>
                  </a:txBody>
                  <a:tcPr anchor="ctr">
                    <a:solidFill>
                      <a:srgbClr val="83A2B9"/>
                    </a:solidFill>
                  </a:tcPr>
                </a:tc>
                <a:tc>
                  <a:txBody>
                    <a:bodyPr/>
                    <a:lstStyle/>
                    <a:p>
                      <a:pPr algn="ctr"/>
                      <a:r>
                        <a:rPr lang="en-US" dirty="0"/>
                        <a:t> Old Target</a:t>
                      </a:r>
                    </a:p>
                  </a:txBody>
                  <a:tcPr anchor="ctr">
                    <a:solidFill>
                      <a:srgbClr val="83A2B9"/>
                    </a:solidFill>
                  </a:tcPr>
                </a:tc>
                <a:tc>
                  <a:txBody>
                    <a:bodyPr/>
                    <a:lstStyle/>
                    <a:p>
                      <a:pPr algn="ctr"/>
                      <a:r>
                        <a:rPr lang="en-US" dirty="0"/>
                        <a:t>New Target</a:t>
                      </a:r>
                    </a:p>
                  </a:txBody>
                  <a:tcPr anchor="ctr">
                    <a:solidFill>
                      <a:srgbClr val="83A2B9"/>
                    </a:solidFill>
                  </a:tcPr>
                </a:tc>
                <a:extLst>
                  <a:ext uri="{0D108BD9-81ED-4DB2-BD59-A6C34878D82A}">
                    <a16:rowId xmlns:a16="http://schemas.microsoft.com/office/drawing/2014/main" val="442655937"/>
                  </a:ext>
                </a:extLst>
              </a:tr>
              <a:tr h="473825">
                <a:tc>
                  <a:txBody>
                    <a:bodyPr/>
                    <a:lstStyle/>
                    <a:p>
                      <a:pPr algn="ctr"/>
                      <a:r>
                        <a:rPr lang="en-US" b="1" dirty="0">
                          <a:solidFill>
                            <a:srgbClr val="0E2C4F"/>
                          </a:solidFill>
                        </a:rPr>
                        <a:t>1 (PY 5)</a:t>
                      </a:r>
                    </a:p>
                  </a:txBody>
                  <a:tcPr anchor="ctr">
                    <a:solidFill>
                      <a:srgbClr val="83A2B9"/>
                    </a:solidFill>
                  </a:tcPr>
                </a:tc>
                <a:tc>
                  <a:txBody>
                    <a:bodyPr/>
                    <a:lstStyle/>
                    <a:p>
                      <a:pPr algn="ctr"/>
                      <a:r>
                        <a:rPr lang="en-US" b="1" dirty="0">
                          <a:solidFill>
                            <a:srgbClr val="0E2C4F"/>
                          </a:solidFill>
                        </a:rPr>
                        <a:t>15</a:t>
                      </a:r>
                    </a:p>
                  </a:txBody>
                  <a:tcPr anchor="ctr">
                    <a:solidFill>
                      <a:srgbClr val="83A2B9"/>
                    </a:solidFill>
                  </a:tcPr>
                </a:tc>
                <a:tc>
                  <a:txBody>
                    <a:bodyPr/>
                    <a:lstStyle/>
                    <a:p>
                      <a:pPr algn="ctr"/>
                      <a:r>
                        <a:rPr lang="en-US" b="1" dirty="0">
                          <a:solidFill>
                            <a:srgbClr val="0E2C4F"/>
                          </a:solidFill>
                        </a:rPr>
                        <a:t>15</a:t>
                      </a:r>
                    </a:p>
                  </a:txBody>
                  <a:tcPr anchor="ctr">
                    <a:solidFill>
                      <a:srgbClr val="83A2B9"/>
                    </a:solidFill>
                  </a:tcPr>
                </a:tc>
                <a:extLst>
                  <a:ext uri="{0D108BD9-81ED-4DB2-BD59-A6C34878D82A}">
                    <a16:rowId xmlns:a16="http://schemas.microsoft.com/office/drawing/2014/main" val="2345622218"/>
                  </a:ext>
                </a:extLst>
              </a:tr>
              <a:tr h="473825">
                <a:tc>
                  <a:txBody>
                    <a:bodyPr/>
                    <a:lstStyle/>
                    <a:p>
                      <a:pPr algn="ctr"/>
                      <a:r>
                        <a:rPr lang="en-US" b="1" dirty="0">
                          <a:solidFill>
                            <a:srgbClr val="0E2C4F"/>
                          </a:solidFill>
                        </a:rPr>
                        <a:t>2 (PY 6)</a:t>
                      </a:r>
                    </a:p>
                  </a:txBody>
                  <a:tcPr anchor="ctr">
                    <a:solidFill>
                      <a:srgbClr val="83A2B9"/>
                    </a:solidFill>
                  </a:tcPr>
                </a:tc>
                <a:tc>
                  <a:txBody>
                    <a:bodyPr/>
                    <a:lstStyle/>
                    <a:p>
                      <a:pPr algn="ctr"/>
                      <a:r>
                        <a:rPr lang="en-US" b="1" dirty="0">
                          <a:solidFill>
                            <a:srgbClr val="0E2C4F"/>
                          </a:solidFill>
                        </a:rPr>
                        <a:t>25</a:t>
                      </a:r>
                    </a:p>
                  </a:txBody>
                  <a:tcPr anchor="ctr">
                    <a:solidFill>
                      <a:srgbClr val="83A2B9"/>
                    </a:solidFill>
                  </a:tcPr>
                </a:tc>
                <a:tc>
                  <a:txBody>
                    <a:bodyPr/>
                    <a:lstStyle/>
                    <a:p>
                      <a:pPr algn="ctr"/>
                      <a:r>
                        <a:rPr lang="en-US" b="1" dirty="0">
                          <a:solidFill>
                            <a:srgbClr val="0E2C4F"/>
                          </a:solidFill>
                        </a:rPr>
                        <a:t>25</a:t>
                      </a:r>
                    </a:p>
                  </a:txBody>
                  <a:tcPr anchor="ctr">
                    <a:solidFill>
                      <a:srgbClr val="83A2B9"/>
                    </a:solidFill>
                  </a:tcPr>
                </a:tc>
                <a:extLst>
                  <a:ext uri="{0D108BD9-81ED-4DB2-BD59-A6C34878D82A}">
                    <a16:rowId xmlns:a16="http://schemas.microsoft.com/office/drawing/2014/main" val="416865547"/>
                  </a:ext>
                </a:extLst>
              </a:tr>
              <a:tr h="473825">
                <a:tc>
                  <a:txBody>
                    <a:bodyPr/>
                    <a:lstStyle/>
                    <a:p>
                      <a:pPr algn="ctr"/>
                      <a:r>
                        <a:rPr lang="en-US" b="1" dirty="0">
                          <a:solidFill>
                            <a:srgbClr val="0E2C4F"/>
                          </a:solidFill>
                        </a:rPr>
                        <a:t>3 (PY</a:t>
                      </a:r>
                      <a:r>
                        <a:rPr lang="en-US" b="1" baseline="0" dirty="0">
                          <a:solidFill>
                            <a:srgbClr val="0E2C4F"/>
                          </a:solidFill>
                        </a:rPr>
                        <a:t> 7)</a:t>
                      </a:r>
                      <a:endParaRPr lang="en-US" b="1" dirty="0">
                        <a:solidFill>
                          <a:srgbClr val="0E2C4F"/>
                        </a:solidFill>
                      </a:endParaRPr>
                    </a:p>
                  </a:txBody>
                  <a:tcPr anchor="ctr">
                    <a:solidFill>
                      <a:srgbClr val="83A2B9"/>
                    </a:solidFill>
                  </a:tcPr>
                </a:tc>
                <a:tc>
                  <a:txBody>
                    <a:bodyPr/>
                    <a:lstStyle/>
                    <a:p>
                      <a:pPr algn="ctr"/>
                      <a:r>
                        <a:rPr lang="en-US" b="1" dirty="0">
                          <a:solidFill>
                            <a:srgbClr val="0E2C4F"/>
                          </a:solidFill>
                        </a:rPr>
                        <a:t>35</a:t>
                      </a:r>
                    </a:p>
                  </a:txBody>
                  <a:tcPr anchor="ctr">
                    <a:solidFill>
                      <a:srgbClr val="83A2B9"/>
                    </a:solidFill>
                  </a:tcPr>
                </a:tc>
                <a:tc>
                  <a:txBody>
                    <a:bodyPr/>
                    <a:lstStyle/>
                    <a:p>
                      <a:pPr algn="ctr"/>
                      <a:r>
                        <a:rPr lang="en-US" b="1" dirty="0">
                          <a:solidFill>
                            <a:srgbClr val="C00000"/>
                          </a:solidFill>
                        </a:rPr>
                        <a:t>30</a:t>
                      </a:r>
                    </a:p>
                  </a:txBody>
                  <a:tcPr anchor="ctr">
                    <a:solidFill>
                      <a:srgbClr val="83A2B9"/>
                    </a:solidFill>
                  </a:tcPr>
                </a:tc>
                <a:extLst>
                  <a:ext uri="{0D108BD9-81ED-4DB2-BD59-A6C34878D82A}">
                    <a16:rowId xmlns:a16="http://schemas.microsoft.com/office/drawing/2014/main" val="3182602910"/>
                  </a:ext>
                </a:extLst>
              </a:tr>
              <a:tr h="473825">
                <a:tc>
                  <a:txBody>
                    <a:bodyPr/>
                    <a:lstStyle/>
                    <a:p>
                      <a:pPr algn="ctr"/>
                      <a:r>
                        <a:rPr lang="en-US" b="1" dirty="0">
                          <a:solidFill>
                            <a:srgbClr val="0E2C4F"/>
                          </a:solidFill>
                        </a:rPr>
                        <a:t>4 (PY 8)</a:t>
                      </a:r>
                    </a:p>
                  </a:txBody>
                  <a:tcPr anchor="ctr">
                    <a:solidFill>
                      <a:srgbClr val="83A2B9"/>
                    </a:solidFill>
                  </a:tcPr>
                </a:tc>
                <a:tc>
                  <a:txBody>
                    <a:bodyPr/>
                    <a:lstStyle/>
                    <a:p>
                      <a:pPr algn="ctr"/>
                      <a:r>
                        <a:rPr lang="en-US" b="1" dirty="0">
                          <a:solidFill>
                            <a:srgbClr val="0E2C4F"/>
                          </a:solidFill>
                        </a:rPr>
                        <a:t>45</a:t>
                      </a:r>
                    </a:p>
                  </a:txBody>
                  <a:tcPr anchor="ctr">
                    <a:solidFill>
                      <a:srgbClr val="83A2B9"/>
                    </a:solidFill>
                  </a:tcPr>
                </a:tc>
                <a:tc>
                  <a:txBody>
                    <a:bodyPr/>
                    <a:lstStyle/>
                    <a:p>
                      <a:pPr algn="ctr"/>
                      <a:r>
                        <a:rPr lang="en-US" b="1" dirty="0">
                          <a:solidFill>
                            <a:srgbClr val="C00000"/>
                          </a:solidFill>
                        </a:rPr>
                        <a:t>40</a:t>
                      </a:r>
                    </a:p>
                  </a:txBody>
                  <a:tcPr anchor="ctr">
                    <a:solidFill>
                      <a:srgbClr val="83A2B9"/>
                    </a:solidFill>
                  </a:tcPr>
                </a:tc>
                <a:extLst>
                  <a:ext uri="{0D108BD9-81ED-4DB2-BD59-A6C34878D82A}">
                    <a16:rowId xmlns:a16="http://schemas.microsoft.com/office/drawing/2014/main" val="612883113"/>
                  </a:ext>
                </a:extLst>
              </a:tr>
              <a:tr h="473825">
                <a:tc>
                  <a:txBody>
                    <a:bodyPr/>
                    <a:lstStyle/>
                    <a:p>
                      <a:pPr algn="ctr"/>
                      <a:r>
                        <a:rPr lang="en-US" b="1" dirty="0">
                          <a:solidFill>
                            <a:srgbClr val="0E2C4F"/>
                          </a:solidFill>
                        </a:rPr>
                        <a:t>5 (PY 9)</a:t>
                      </a:r>
                    </a:p>
                  </a:txBody>
                  <a:tcPr anchor="ctr">
                    <a:solidFill>
                      <a:srgbClr val="83A2B9"/>
                    </a:solidFill>
                  </a:tcPr>
                </a:tc>
                <a:tc>
                  <a:txBody>
                    <a:bodyPr/>
                    <a:lstStyle/>
                    <a:p>
                      <a:pPr algn="ctr"/>
                      <a:r>
                        <a:rPr lang="en-US" b="1" dirty="0">
                          <a:solidFill>
                            <a:srgbClr val="0E2C4F"/>
                          </a:solidFill>
                        </a:rPr>
                        <a:t>55</a:t>
                      </a:r>
                    </a:p>
                  </a:txBody>
                  <a:tcPr anchor="ctr">
                    <a:solidFill>
                      <a:srgbClr val="83A2B9"/>
                    </a:solidFill>
                  </a:tcPr>
                </a:tc>
                <a:tc>
                  <a:txBody>
                    <a:bodyPr/>
                    <a:lstStyle/>
                    <a:p>
                      <a:pPr algn="ctr"/>
                      <a:r>
                        <a:rPr lang="en-US" b="1" dirty="0">
                          <a:solidFill>
                            <a:srgbClr val="C00000"/>
                          </a:solidFill>
                        </a:rPr>
                        <a:t>50</a:t>
                      </a:r>
                    </a:p>
                  </a:txBody>
                  <a:tcPr anchor="ctr">
                    <a:solidFill>
                      <a:srgbClr val="83A2B9"/>
                    </a:solidFill>
                  </a:tcPr>
                </a:tc>
                <a:extLst>
                  <a:ext uri="{0D108BD9-81ED-4DB2-BD59-A6C34878D82A}">
                    <a16:rowId xmlns:a16="http://schemas.microsoft.com/office/drawing/2014/main" val="919041306"/>
                  </a:ext>
                </a:extLst>
              </a:tr>
            </a:tbl>
          </a:graphicData>
        </a:graphic>
      </p:graphicFrame>
    </p:spTree>
    <p:extLst>
      <p:ext uri="{BB962C8B-B14F-4D97-AF65-F5344CB8AC3E}">
        <p14:creationId xmlns:p14="http://schemas.microsoft.com/office/powerpoint/2010/main" val="27341331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993F7D-B2A6-C6FE-0F91-F6A30920A297}"/>
              </a:ext>
            </a:extLst>
          </p:cNvPr>
          <p:cNvSpPr>
            <a:spLocks noGrp="1"/>
          </p:cNvSpPr>
          <p:nvPr>
            <p:ph idx="1"/>
          </p:nvPr>
        </p:nvSpPr>
        <p:spPr/>
        <p:txBody>
          <a:bodyPr>
            <a:normAutofit/>
          </a:bodyPr>
          <a:lstStyle/>
          <a:p>
            <a:r>
              <a:rPr lang="en-US" sz="2600" dirty="0"/>
              <a:t>SBA will increase monitoring</a:t>
            </a:r>
          </a:p>
          <a:p>
            <a:r>
              <a:rPr lang="en-US" sz="2600" dirty="0"/>
              <a:t>Before allowing new sole source awards, SBA may require a non-compliant participant to:</a:t>
            </a:r>
          </a:p>
          <a:p>
            <a:pPr lvl="1"/>
            <a:r>
              <a:rPr lang="en-US" sz="2600" dirty="0">
                <a:solidFill>
                  <a:srgbClr val="0E2C4F"/>
                </a:solidFill>
              </a:rPr>
              <a:t>Obtain management assistance, technical assistance or counseling, or</a:t>
            </a:r>
          </a:p>
          <a:p>
            <a:pPr lvl="1"/>
            <a:r>
              <a:rPr lang="en-US" sz="2600" dirty="0">
                <a:solidFill>
                  <a:srgbClr val="0E2C4F"/>
                </a:solidFill>
              </a:rPr>
              <a:t>Attend seminars related to management assistance, BD, financing, marketing, accounting or proposal preparation</a:t>
            </a:r>
          </a:p>
          <a:p>
            <a:r>
              <a:rPr lang="en-US" sz="2600" dirty="0"/>
              <a:t>AND The Participant must show it has made a “good faith” effort to meet BAT</a:t>
            </a:r>
          </a:p>
          <a:p>
            <a:r>
              <a:rPr lang="en-US" sz="2600" dirty="0"/>
              <a:t>Decision made at District Office level (not SBA Administrator)</a:t>
            </a:r>
          </a:p>
          <a:p>
            <a:endParaRPr lang="en-US" sz="2600" dirty="0"/>
          </a:p>
          <a:p>
            <a:endParaRPr lang="en-US" sz="2600" dirty="0"/>
          </a:p>
        </p:txBody>
      </p:sp>
      <p:sp>
        <p:nvSpPr>
          <p:cNvPr id="3" name="Content Placeholder 2"/>
          <p:cNvSpPr>
            <a:spLocks noGrp="1"/>
          </p:cNvSpPr>
          <p:nvPr>
            <p:ph type="ctrTitle"/>
          </p:nvPr>
        </p:nvSpPr>
        <p:spPr/>
        <p:txBody>
          <a:bodyPr anchor="b">
            <a:noAutofit/>
          </a:bodyPr>
          <a:lstStyle/>
          <a:p>
            <a:r>
              <a:rPr lang="en-US" sz="2800" dirty="0"/>
              <a:t>Relaxed Consequences for Failure to Meet BAT</a:t>
            </a:r>
          </a:p>
        </p:txBody>
      </p:sp>
    </p:spTree>
    <p:extLst>
      <p:ext uri="{BB962C8B-B14F-4D97-AF65-F5344CB8AC3E}">
        <p14:creationId xmlns:p14="http://schemas.microsoft.com/office/powerpoint/2010/main" val="31202595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DBC6546-C111-7D79-B744-7AE2ACD1F15C}"/>
              </a:ext>
            </a:extLst>
          </p:cNvPr>
          <p:cNvSpPr>
            <a:spLocks noGrp="1"/>
          </p:cNvSpPr>
          <p:nvPr>
            <p:ph idx="1"/>
          </p:nvPr>
        </p:nvSpPr>
        <p:spPr>
          <a:xfrm>
            <a:off x="751114" y="1594673"/>
            <a:ext cx="10742386" cy="4247327"/>
          </a:xfrm>
        </p:spPr>
        <p:txBody>
          <a:bodyPr>
            <a:normAutofit/>
          </a:bodyPr>
          <a:lstStyle/>
          <a:p>
            <a:r>
              <a:rPr lang="en-US" sz="2200" dirty="0"/>
              <a:t>Until now the regulation did not say.</a:t>
            </a:r>
          </a:p>
          <a:p>
            <a:r>
              <a:rPr lang="en-US" sz="2200" dirty="0"/>
              <a:t>SBA’s April 2023 final rule provides:</a:t>
            </a:r>
          </a:p>
          <a:p>
            <a:pPr lvl="1"/>
            <a:r>
              <a:rPr lang="en-US" sz="2000" dirty="0">
                <a:solidFill>
                  <a:srgbClr val="0E2C4F"/>
                </a:solidFill>
                <a:latin typeface="+mn-lt"/>
              </a:rPr>
              <a:t>Can show good faith effort by showing submitted offerors on non-8(a) work that would have allowed the Participant to meet its target, if the contracts had been awarded.  Must submit proposals to prove the effort was made</a:t>
            </a:r>
          </a:p>
          <a:p>
            <a:pPr lvl="1"/>
            <a:r>
              <a:rPr lang="en-US" sz="2000" dirty="0">
                <a:solidFill>
                  <a:srgbClr val="0E2C4F"/>
                </a:solidFill>
                <a:latin typeface="+mn-lt"/>
              </a:rPr>
              <a:t>Can also show “extenuating” circumstances including </a:t>
            </a:r>
            <a:r>
              <a:rPr lang="en-US" sz="2000" b="0" i="0" u="none" strike="noStrike" baseline="0" dirty="0">
                <a:solidFill>
                  <a:srgbClr val="0E2C4F"/>
                </a:solidFill>
                <a:latin typeface="+mn-lt"/>
              </a:rPr>
              <a:t>a reduction in government funding, continuing resolutions and budget uncertainties, increased competition driving prices down, or having one or more prime contractors award less work to the Participant than originally contemplated.</a:t>
            </a:r>
          </a:p>
          <a:p>
            <a:r>
              <a:rPr lang="en-US" sz="2200" dirty="0"/>
              <a:t>The final rule also provides that SBA will “permit program year sales  reporting based on the Participant’s interim financial statement figures, which may be prepared inhouse.”</a:t>
            </a:r>
          </a:p>
          <a:p>
            <a:endParaRPr lang="en-US" sz="22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3200" dirty="0"/>
              <a:t>So, What is a “Good Faith” Effort?</a:t>
            </a:r>
          </a:p>
        </p:txBody>
      </p:sp>
    </p:spTree>
    <p:extLst>
      <p:ext uri="{BB962C8B-B14F-4D97-AF65-F5344CB8AC3E}">
        <p14:creationId xmlns:p14="http://schemas.microsoft.com/office/powerpoint/2010/main" val="337522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4A14111-37AC-9790-454D-EE008B5A7CEF}"/>
              </a:ext>
            </a:extLst>
          </p:cNvPr>
          <p:cNvSpPr>
            <a:spLocks noGrp="1"/>
          </p:cNvSpPr>
          <p:nvPr>
            <p:ph idx="1"/>
          </p:nvPr>
        </p:nvSpPr>
        <p:spPr>
          <a:xfrm>
            <a:off x="751114" y="1594673"/>
            <a:ext cx="10742386" cy="4247327"/>
          </a:xfrm>
        </p:spPr>
        <p:txBody>
          <a:bodyPr>
            <a:normAutofit/>
          </a:bodyPr>
          <a:lstStyle/>
          <a:p>
            <a:r>
              <a:rPr lang="en-US" sz="2600" dirty="0"/>
              <a:t>Set-asides are only available if there are qualified firms able to perform at a fair market (or fair and reasonable) price</a:t>
            </a:r>
          </a:p>
          <a:p>
            <a:r>
              <a:rPr lang="en-US" sz="2600" dirty="0"/>
              <a:t>The Government has a number of tools to ensure prices are fair and reasonable, including “TINA” (the Truthful Cost and Pricing Data Act)</a:t>
            </a:r>
          </a:p>
          <a:p>
            <a:r>
              <a:rPr lang="en-US" sz="2600" dirty="0"/>
              <a:t>Imposing significant approval and reporting requirements (especially for 8(a)) </a:t>
            </a:r>
          </a:p>
          <a:p>
            <a:r>
              <a:rPr lang="en-US" sz="2600" dirty="0"/>
              <a:t>Expecting participants, like all contractors, to have meaningful ethics and compliance programs set up to prevent and detect misconduct</a:t>
            </a:r>
          </a:p>
          <a:p>
            <a:endParaRPr lang="en-US" sz="2600" dirty="0"/>
          </a:p>
          <a:p>
            <a:endParaRPr lang="en-US" sz="26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Ensuring the Government Gets a Good Deal</a:t>
            </a:r>
          </a:p>
        </p:txBody>
      </p:sp>
    </p:spTree>
    <p:extLst>
      <p:ext uri="{BB962C8B-B14F-4D97-AF65-F5344CB8AC3E}">
        <p14:creationId xmlns:p14="http://schemas.microsoft.com/office/powerpoint/2010/main" val="7221233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DBC6546-C111-7D79-B744-7AE2ACD1F15C}"/>
              </a:ext>
            </a:extLst>
          </p:cNvPr>
          <p:cNvSpPr>
            <a:spLocks noGrp="1"/>
          </p:cNvSpPr>
          <p:nvPr>
            <p:ph idx="1"/>
          </p:nvPr>
        </p:nvSpPr>
        <p:spPr>
          <a:xfrm>
            <a:off x="751114" y="1594673"/>
            <a:ext cx="10742386" cy="4247327"/>
          </a:xfrm>
        </p:spPr>
        <p:txBody>
          <a:bodyPr>
            <a:normAutofit/>
          </a:bodyPr>
          <a:lstStyle/>
          <a:p>
            <a:r>
              <a:rPr lang="en-US" sz="2200" dirty="0"/>
              <a:t>Be prepared to provide “proof” of good faith efforts per the two criteria described above</a:t>
            </a:r>
          </a:p>
          <a:p>
            <a:r>
              <a:rPr lang="en-US" sz="2200" dirty="0"/>
              <a:t>Firms should also document efforts to obtain non-8(a) work, such as:</a:t>
            </a:r>
          </a:p>
          <a:p>
            <a:r>
              <a:rPr lang="en-US" sz="2200" dirty="0"/>
              <a:t>Lost competitive opportunities</a:t>
            </a:r>
          </a:p>
          <a:p>
            <a:r>
              <a:rPr lang="en-US" sz="2200" dirty="0"/>
              <a:t>Marketing efforts</a:t>
            </a:r>
          </a:p>
          <a:p>
            <a:r>
              <a:rPr lang="en-US" sz="2200" dirty="0"/>
              <a:t>Networking efforts</a:t>
            </a:r>
          </a:p>
          <a:p>
            <a:r>
              <a:rPr lang="en-US" sz="2200" dirty="0"/>
              <a:t>Advance communication with your BOS will be important</a:t>
            </a:r>
          </a:p>
          <a:p>
            <a:r>
              <a:rPr lang="en-US" sz="2200" dirty="0"/>
              <a:t>Per the final rule, there is no appeal from the SBA’s decision!</a:t>
            </a:r>
          </a:p>
          <a:p>
            <a:endParaRPr lang="en-US" sz="22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3200" dirty="0"/>
              <a:t>So, What is a “Good Faith” Effort?</a:t>
            </a:r>
          </a:p>
        </p:txBody>
      </p:sp>
    </p:spTree>
    <p:extLst>
      <p:ext uri="{BB962C8B-B14F-4D97-AF65-F5344CB8AC3E}">
        <p14:creationId xmlns:p14="http://schemas.microsoft.com/office/powerpoint/2010/main" val="3507953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dirty="0"/>
              <a:t>Recertification on Set-Aside Contracts</a:t>
            </a:r>
          </a:p>
        </p:txBody>
      </p:sp>
    </p:spTree>
    <p:extLst>
      <p:ext uri="{BB962C8B-B14F-4D97-AF65-F5344CB8AC3E}">
        <p14:creationId xmlns:p14="http://schemas.microsoft.com/office/powerpoint/2010/main" val="2431235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891ECE-3B68-DA7D-D39F-B8FE5A785CAA}"/>
              </a:ext>
            </a:extLst>
          </p:cNvPr>
          <p:cNvSpPr>
            <a:spLocks noGrp="1"/>
          </p:cNvSpPr>
          <p:nvPr>
            <p:ph idx="1"/>
          </p:nvPr>
        </p:nvSpPr>
        <p:spPr>
          <a:xfrm>
            <a:off x="751114" y="1594673"/>
            <a:ext cx="10742386" cy="4247327"/>
          </a:xfrm>
        </p:spPr>
        <p:txBody>
          <a:bodyPr>
            <a:normAutofit/>
          </a:bodyPr>
          <a:lstStyle/>
          <a:p>
            <a:r>
              <a:rPr lang="en-US" sz="2000" dirty="0"/>
              <a:t>As part of the Oct. 2020 rule rewrite, SBA revised its regulations governing when the size status of a concern is determined, including on MACs</a:t>
            </a:r>
          </a:p>
          <a:p>
            <a:pPr lvl="1"/>
            <a:r>
              <a:rPr lang="en-US" sz="2000" dirty="0">
                <a:solidFill>
                  <a:srgbClr val="0E2C4F"/>
                </a:solidFill>
              </a:rPr>
              <a:t>13 C.F.R. § 121.404</a:t>
            </a:r>
          </a:p>
          <a:p>
            <a:r>
              <a:rPr lang="en-US" sz="2000" b="1" u="sng" dirty="0"/>
              <a:t>General rule</a:t>
            </a:r>
            <a:r>
              <a:rPr lang="en-US" sz="2000" dirty="0"/>
              <a:t>:  A concern that represents itself as “small,” &amp; qualifies as “small” at the time of its initial offer including price, is generally considered “small” throughout the life of the contract</a:t>
            </a:r>
          </a:p>
          <a:p>
            <a:r>
              <a:rPr lang="en-US" sz="2000" b="1" u="sng" dirty="0"/>
              <a:t>Unrestricted MACs</a:t>
            </a:r>
            <a:r>
              <a:rPr lang="en-US" sz="2000" dirty="0"/>
              <a:t>: Small at the time of offer &amp; contract-level recertification, small for goaling purposes for each order issued, unless recertification requested in connection with a specific order or BPA </a:t>
            </a:r>
          </a:p>
          <a:p>
            <a:pPr lvl="1"/>
            <a:r>
              <a:rPr lang="en-US" sz="2000" dirty="0">
                <a:solidFill>
                  <a:srgbClr val="0E2C4F"/>
                </a:solidFill>
              </a:rPr>
              <a:t>Set-asides for small businesses </a:t>
            </a:r>
            <a:r>
              <a:rPr lang="en-US" sz="2000" dirty="0">
                <a:solidFill>
                  <a:srgbClr val="0E2C4F"/>
                </a:solidFill>
                <a:sym typeface="Wingdings" panose="05000000000000000000" pitchFamily="2" charset="2"/>
              </a:rPr>
              <a:t> </a:t>
            </a:r>
            <a:r>
              <a:rPr lang="en-US" sz="2000" dirty="0">
                <a:solidFill>
                  <a:srgbClr val="0E2C4F"/>
                </a:solidFill>
              </a:rPr>
              <a:t>requirement to recertify </a:t>
            </a:r>
          </a:p>
          <a:p>
            <a:r>
              <a:rPr lang="en-US" sz="2000" b="1" u="sng" dirty="0"/>
              <a:t>Set-aside MACs</a:t>
            </a:r>
            <a:r>
              <a:rPr lang="en-US" sz="2000" dirty="0"/>
              <a:t>: Small at the time of offer &amp; contract-level recertification, small for each order or BPA, unless recertification requested in connection with a specific order or BPA</a:t>
            </a:r>
          </a:p>
          <a:p>
            <a:endParaRPr lang="en-US" sz="2000" dirty="0"/>
          </a:p>
          <a:p>
            <a:endParaRPr lang="en-US" sz="20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Recertification</a:t>
            </a:r>
          </a:p>
        </p:txBody>
      </p:sp>
    </p:spTree>
    <p:extLst>
      <p:ext uri="{BB962C8B-B14F-4D97-AF65-F5344CB8AC3E}">
        <p14:creationId xmlns:p14="http://schemas.microsoft.com/office/powerpoint/2010/main" val="29357185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3A5BABF-0351-68D7-2D12-8160F5AC1AAF}"/>
              </a:ext>
            </a:extLst>
          </p:cNvPr>
          <p:cNvSpPr>
            <a:spLocks noGrp="1"/>
          </p:cNvSpPr>
          <p:nvPr>
            <p:ph idx="1"/>
          </p:nvPr>
        </p:nvSpPr>
        <p:spPr>
          <a:xfrm>
            <a:off x="751114" y="1594673"/>
            <a:ext cx="10742386" cy="4247327"/>
          </a:xfrm>
        </p:spPr>
        <p:txBody>
          <a:bodyPr>
            <a:normAutofit fontScale="92500" lnSpcReduction="10000"/>
          </a:bodyPr>
          <a:lstStyle/>
          <a:p>
            <a:r>
              <a:rPr lang="en-US" sz="2000" b="1" u="sng" dirty="0"/>
              <a:t>Effect of size certification &amp; recertification</a:t>
            </a:r>
            <a:r>
              <a:rPr lang="en-US" sz="2000" dirty="0"/>
              <a:t>: Concern grows to be other than small, procuring agency may still exercise options &amp; count award as a SB award</a:t>
            </a:r>
          </a:p>
          <a:p>
            <a:r>
              <a:rPr lang="en-US" sz="2000" b="1" u="sng" dirty="0"/>
              <a:t>Contract novation ((g)(1))</a:t>
            </a:r>
            <a:r>
              <a:rPr lang="en-US" sz="2000" dirty="0"/>
              <a:t>:  Must recertify or inform the agency that it is other than small; if other than small, agency cannot count the options or orders issued, from that point forward, towards SB goals</a:t>
            </a:r>
          </a:p>
          <a:p>
            <a:r>
              <a:rPr lang="en-US" sz="2000" b="1" u="sng" dirty="0"/>
              <a:t>Merger, sale, or acquisition ((g)(2))</a:t>
            </a:r>
            <a:r>
              <a:rPr lang="en-US" sz="2000" dirty="0"/>
              <a:t>: Must recertify or inform the agency that it is other than small; if other than small, agency can no longer count the options or orders issued, from that point forward, towards SB goals</a:t>
            </a:r>
          </a:p>
          <a:p>
            <a:r>
              <a:rPr lang="en-US" sz="2000" b="1" u="sng" dirty="0"/>
              <a:t>Merger, sale, or acquisition after offer, but prior to award</a:t>
            </a:r>
            <a:r>
              <a:rPr lang="en-US" sz="2000" dirty="0"/>
              <a:t>:  If the merger, sale, or acquisition occurs after submission of initial offer, but prior to award → offeror must recertify size status prior to award</a:t>
            </a:r>
          </a:p>
          <a:p>
            <a:pPr lvl="1"/>
            <a:r>
              <a:rPr lang="en-US" sz="2000" dirty="0">
                <a:solidFill>
                  <a:srgbClr val="0E2C4F"/>
                </a:solidFill>
              </a:rPr>
              <a:t>If the merger, sale, or acquisition occurs within 180 days of the date of offer &amp; offeror is unable to recertify as small, it will not be eligible as a small business to receive the contract</a:t>
            </a:r>
          </a:p>
          <a:p>
            <a:pPr lvl="1"/>
            <a:r>
              <a:rPr lang="en-US" sz="2000" dirty="0">
                <a:solidFill>
                  <a:srgbClr val="0E2C4F"/>
                </a:solidFill>
              </a:rPr>
              <a:t>If the merger, sale, or acquisition occurs more than 180 days after the date of offer, award can be made, but it will not count as an award to a small business</a:t>
            </a:r>
          </a:p>
          <a:p>
            <a:endParaRPr lang="en-US" sz="1500" dirty="0"/>
          </a:p>
          <a:p>
            <a:endParaRPr lang="en-US" sz="15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Recertification</a:t>
            </a:r>
          </a:p>
        </p:txBody>
      </p:sp>
    </p:spTree>
    <p:extLst>
      <p:ext uri="{BB962C8B-B14F-4D97-AF65-F5344CB8AC3E}">
        <p14:creationId xmlns:p14="http://schemas.microsoft.com/office/powerpoint/2010/main" val="25009638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77896C-F41B-1401-D67D-5090597A13DA}"/>
              </a:ext>
            </a:extLst>
          </p:cNvPr>
          <p:cNvSpPr>
            <a:spLocks noGrp="1"/>
          </p:cNvSpPr>
          <p:nvPr>
            <p:ph idx="1"/>
          </p:nvPr>
        </p:nvSpPr>
        <p:spPr>
          <a:xfrm>
            <a:off x="751114" y="1594673"/>
            <a:ext cx="10742386" cy="4247327"/>
          </a:xfrm>
        </p:spPr>
        <p:txBody>
          <a:bodyPr>
            <a:normAutofit fontScale="25000" lnSpcReduction="20000"/>
          </a:bodyPr>
          <a:lstStyle/>
          <a:p>
            <a:r>
              <a:rPr lang="en-US" sz="6400" dirty="0"/>
              <a:t>Since the Oct. 2020 rewrite, there have been a several of decisions addressing the revised 13 C.F.R. § 121.404 —</a:t>
            </a:r>
          </a:p>
          <a:p>
            <a:pPr lvl="1"/>
            <a:r>
              <a:rPr lang="en-US" sz="6400" i="1" dirty="0">
                <a:solidFill>
                  <a:srgbClr val="0E2C4F"/>
                </a:solidFill>
              </a:rPr>
              <a:t>22nd Century Technologies</a:t>
            </a:r>
            <a:r>
              <a:rPr lang="en-US" sz="6400" dirty="0">
                <a:solidFill>
                  <a:srgbClr val="0E2C4F"/>
                </a:solidFill>
              </a:rPr>
              <a:t>, Inc., SBA No. SIZ-6122 (Sept. 2021) (affirming determination that set-aside task order under unrestricted MAC, which included section requiring offerors’ proposals submitted in response to set-aside task orders to include a representation concerning size, required recertification)</a:t>
            </a:r>
          </a:p>
          <a:p>
            <a:pPr lvl="1"/>
            <a:r>
              <a:rPr lang="en-US" sz="6400" i="1" dirty="0">
                <a:solidFill>
                  <a:srgbClr val="0E2C4F"/>
                </a:solidFill>
              </a:rPr>
              <a:t>Odyssey Consulting Group, Ltd.</a:t>
            </a:r>
            <a:r>
              <a:rPr lang="en-US" sz="6400" dirty="0">
                <a:solidFill>
                  <a:srgbClr val="0E2C4F"/>
                </a:solidFill>
              </a:rPr>
              <a:t>, B-419731 et al. (July 2021) (GAO, deferring to SBA’s interpretation of 13 C.F.R. § 121.404, concludes offeror that recertified as “other than small” following acquisition remained eligible for award of set-aside task order) </a:t>
            </a:r>
          </a:p>
          <a:p>
            <a:pPr lvl="1"/>
            <a:r>
              <a:rPr lang="en-US" sz="6400" i="1" dirty="0">
                <a:solidFill>
                  <a:srgbClr val="0E2C4F"/>
                </a:solidFill>
              </a:rPr>
              <a:t>Avenge Incorporated</a:t>
            </a:r>
            <a:r>
              <a:rPr lang="en-US" sz="6400" dirty="0">
                <a:solidFill>
                  <a:srgbClr val="0E2C4F"/>
                </a:solidFill>
              </a:rPr>
              <a:t>, SBA No SIZ-6178 (Nov. 2022) (concluding firm required to recertify at time of task order solicitation because underlying MAC stated individual orders would be limited to small businesses even though individual task order did not specifically state recertification required)  </a:t>
            </a:r>
          </a:p>
          <a:p>
            <a:pPr lvl="1"/>
            <a:r>
              <a:rPr lang="en-US" sz="6400" i="1" dirty="0" err="1">
                <a:solidFill>
                  <a:srgbClr val="0E2C4F"/>
                </a:solidFill>
              </a:rPr>
              <a:t>EBA</a:t>
            </a:r>
            <a:r>
              <a:rPr lang="en-US" sz="6400" i="1" dirty="0">
                <a:solidFill>
                  <a:srgbClr val="0E2C4F"/>
                </a:solidFill>
              </a:rPr>
              <a:t> Ernest Bland Assocs.</a:t>
            </a:r>
            <a:r>
              <a:rPr lang="en-US" sz="6400" dirty="0">
                <a:solidFill>
                  <a:srgbClr val="0E2C4F"/>
                </a:solidFill>
              </a:rPr>
              <a:t>, SBA No. SIZ-6139 (Feb. 2022) (affirming dismissal of task order size protest under long term contract because the RFQ did not request rectification; references to standard FAR provisions alone = not sufficient to constitute request for recertification)</a:t>
            </a:r>
          </a:p>
          <a:p>
            <a:pPr lvl="1"/>
            <a:r>
              <a:rPr lang="en-US" sz="6400" i="1" dirty="0">
                <a:solidFill>
                  <a:srgbClr val="0E2C4F"/>
                </a:solidFill>
              </a:rPr>
              <a:t>Computer World Services Corp</a:t>
            </a:r>
            <a:r>
              <a:rPr lang="en-US" sz="6400" dirty="0">
                <a:solidFill>
                  <a:srgbClr val="0E2C4F"/>
                </a:solidFill>
              </a:rPr>
              <a:t>., SBA No. SIZ-6208 (Apr. 2023) (dismissing size protest filed in connection with task order solicitation issued under long-term </a:t>
            </a:r>
            <a:r>
              <a:rPr lang="en-US" sz="6400" dirty="0" err="1">
                <a:solidFill>
                  <a:srgbClr val="0E2C4F"/>
                </a:solidFill>
              </a:rPr>
              <a:t>GWAC</a:t>
            </a:r>
            <a:r>
              <a:rPr lang="en-US" sz="6400" dirty="0">
                <a:solidFill>
                  <a:srgbClr val="0E2C4F"/>
                </a:solidFill>
              </a:rPr>
              <a:t> as untimely where there was no explicit request for recertification in the TO RFP)  </a:t>
            </a:r>
          </a:p>
          <a:p>
            <a:pPr lvl="1"/>
            <a:r>
              <a:rPr lang="en-US" sz="6400" i="1" dirty="0">
                <a:solidFill>
                  <a:srgbClr val="0E2C4F"/>
                </a:solidFill>
              </a:rPr>
              <a:t>Forward Slope, Inc.</a:t>
            </a:r>
            <a:r>
              <a:rPr lang="en-US" sz="6400" dirty="0">
                <a:solidFill>
                  <a:srgbClr val="0E2C4F"/>
                </a:solidFill>
              </a:rPr>
              <a:t>, SBA No. SIZ-6258 (Dec. 2023) (following Odyssey Consulting Group &amp; concluding that firm, which represented itself as small in connection with underlying MAC, did not have to recertify size for purposes of task order solicitation where the firm had been acquired before task order proposals were due)</a:t>
            </a:r>
          </a:p>
          <a:p>
            <a:pPr lvl="1"/>
            <a:r>
              <a:rPr lang="en-US" sz="6400" i="1" dirty="0">
                <a:solidFill>
                  <a:srgbClr val="0E2C4F"/>
                </a:solidFill>
              </a:rPr>
              <a:t>Washington Bus. Dynamics, LLC</a:t>
            </a:r>
            <a:r>
              <a:rPr lang="en-US" sz="6400" dirty="0">
                <a:solidFill>
                  <a:srgbClr val="0E2C4F"/>
                </a:solidFill>
              </a:rPr>
              <a:t>, B-421953 (Dec. 2023) (concluding protester was an interested party to challenge agency’s establishment of a BPA set-aside for </a:t>
            </a:r>
            <a:r>
              <a:rPr lang="en-US" sz="6400" dirty="0" err="1">
                <a:solidFill>
                  <a:srgbClr val="0E2C4F"/>
                </a:solidFill>
              </a:rPr>
              <a:t>SDVOSBs</a:t>
            </a:r>
            <a:r>
              <a:rPr lang="en-US" sz="6400" dirty="0">
                <a:solidFill>
                  <a:srgbClr val="0E2C4F"/>
                </a:solidFill>
              </a:rPr>
              <a:t> where protester was small at the time of its initial offer for &amp; award of its </a:t>
            </a:r>
            <a:r>
              <a:rPr lang="en-US" sz="6400" dirty="0" err="1">
                <a:solidFill>
                  <a:srgbClr val="0E2C4F"/>
                </a:solidFill>
              </a:rPr>
              <a:t>FSS</a:t>
            </a:r>
            <a:r>
              <a:rPr lang="en-US" sz="6400" dirty="0">
                <a:solidFill>
                  <a:srgbClr val="0E2C4F"/>
                </a:solidFill>
              </a:rPr>
              <a:t> contract) </a:t>
            </a:r>
          </a:p>
          <a:p>
            <a:pPr lvl="1"/>
            <a:endParaRPr lang="en-US" sz="6400" dirty="0">
              <a:solidFill>
                <a:srgbClr val="0E2C4F"/>
              </a:solidFill>
            </a:endParaRPr>
          </a:p>
          <a:p>
            <a:endParaRPr lang="en-US" sz="24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Recertification – GAO &amp; OHA Decisions</a:t>
            </a:r>
          </a:p>
        </p:txBody>
      </p:sp>
    </p:spTree>
    <p:extLst>
      <p:ext uri="{BB962C8B-B14F-4D97-AF65-F5344CB8AC3E}">
        <p14:creationId xmlns:p14="http://schemas.microsoft.com/office/powerpoint/2010/main" val="29890579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E191CA-E1C9-CDC3-1BD9-11BD57B2AC3A}"/>
              </a:ext>
            </a:extLst>
          </p:cNvPr>
          <p:cNvSpPr>
            <a:spLocks noGrp="1"/>
          </p:cNvSpPr>
          <p:nvPr>
            <p:ph idx="1"/>
          </p:nvPr>
        </p:nvSpPr>
        <p:spPr>
          <a:xfrm>
            <a:off x="751114" y="1594673"/>
            <a:ext cx="10742386" cy="4247327"/>
          </a:xfrm>
        </p:spPr>
        <p:txBody>
          <a:bodyPr>
            <a:normAutofit lnSpcReduction="10000"/>
          </a:bodyPr>
          <a:lstStyle/>
          <a:p>
            <a:r>
              <a:rPr lang="en-US" sz="1800" dirty="0"/>
              <a:t>In 2015, the Army issued a solicitation, seeking to establish an unrestricted IDIQ MAC</a:t>
            </a:r>
          </a:p>
          <a:p>
            <a:r>
              <a:rPr lang="en-US" sz="1800" dirty="0"/>
              <a:t>Included a section titled, “Task Orders Restricted to Small Businesses,” which stated that any proposals submitted in response to a task order solicitation restricted to small businesses were to include a representation concerning the offeror’s size status</a:t>
            </a:r>
          </a:p>
          <a:p>
            <a:r>
              <a:rPr lang="en-US" sz="1800" dirty="0"/>
              <a:t>Only contractors eligible to compete as a small business were permitted to submit proposals in response to task order solicitations restricted to small businesses </a:t>
            </a:r>
          </a:p>
          <a:p>
            <a:r>
              <a:rPr lang="en-US" sz="1800" dirty="0"/>
              <a:t>In May 2015, the appellant submitted a proposal for the IDIQ MAC, for which it subsequently received an award four years later, in March 2019</a:t>
            </a:r>
          </a:p>
          <a:p>
            <a:r>
              <a:rPr lang="en-US" sz="1800" dirty="0"/>
              <a:t>The appellant then submitted a proposal in response to a task order issued by the Army in December 2020, that was restricted to small businesses in accordance with the relevant sections of the IDIQ MAC</a:t>
            </a:r>
          </a:p>
          <a:p>
            <a:r>
              <a:rPr lang="en-US" sz="1800" dirty="0"/>
              <a:t>The appellant represented itself as small &amp; the Army subsequently awarded the task order to the appellant</a:t>
            </a:r>
          </a:p>
          <a:p>
            <a:r>
              <a:rPr lang="en-US" sz="1800" dirty="0"/>
              <a:t>Two small business offerors then filed protests to SBA, challenging the appellant’s size</a:t>
            </a:r>
          </a:p>
          <a:p>
            <a:endParaRPr lang="en-US" sz="1500" dirty="0"/>
          </a:p>
          <a:p>
            <a:endParaRPr lang="en-US" sz="1500" dirty="0"/>
          </a:p>
        </p:txBody>
      </p:sp>
      <p:sp>
        <p:nvSpPr>
          <p:cNvPr id="3" name="Content Placeholder 2"/>
          <p:cNvSpPr>
            <a:spLocks noGrp="1"/>
          </p:cNvSpPr>
          <p:nvPr>
            <p:ph type="ctrTitle"/>
          </p:nvPr>
        </p:nvSpPr>
        <p:spPr>
          <a:xfrm>
            <a:off x="751114" y="519113"/>
            <a:ext cx="6335485" cy="582385"/>
          </a:xfrm>
        </p:spPr>
        <p:txBody>
          <a:bodyPr anchor="b">
            <a:normAutofit fontScale="90000"/>
          </a:bodyPr>
          <a:lstStyle/>
          <a:p>
            <a:r>
              <a:rPr lang="en-US" sz="2800" dirty="0"/>
              <a:t>22nd Century Technologies (Sept. 2021)</a:t>
            </a:r>
          </a:p>
        </p:txBody>
      </p:sp>
    </p:spTree>
    <p:extLst>
      <p:ext uri="{BB962C8B-B14F-4D97-AF65-F5344CB8AC3E}">
        <p14:creationId xmlns:p14="http://schemas.microsoft.com/office/powerpoint/2010/main" val="10851716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D5F364-9948-C1A6-23AC-DE84FC1AF353}"/>
              </a:ext>
            </a:extLst>
          </p:cNvPr>
          <p:cNvSpPr>
            <a:spLocks noGrp="1"/>
          </p:cNvSpPr>
          <p:nvPr>
            <p:ph idx="1"/>
          </p:nvPr>
        </p:nvSpPr>
        <p:spPr>
          <a:xfrm>
            <a:off x="751114" y="1594673"/>
            <a:ext cx="10742386" cy="4247327"/>
          </a:xfrm>
        </p:spPr>
        <p:txBody>
          <a:bodyPr>
            <a:normAutofit fontScale="92500" lnSpcReduction="10000"/>
          </a:bodyPr>
          <a:lstStyle/>
          <a:p>
            <a:r>
              <a:rPr lang="en-US" sz="1900" dirty="0"/>
              <a:t>The Area Office found 13 C.F.R. § 121.404(a)(1)(i)(A) controlled</a:t>
            </a:r>
          </a:p>
          <a:p>
            <a:r>
              <a:rPr lang="en-US" sz="1900" dirty="0"/>
              <a:t>The underlying IDIQ MAC was unrestricted solicitation &amp; the task order was issued on a restricted basis to small businesses  </a:t>
            </a:r>
          </a:p>
          <a:p>
            <a:r>
              <a:rPr lang="en-US" sz="1900" dirty="0"/>
              <a:t>Because the task order solicitation was issued after the new regulation became effective, the Area Office found that all offerors must recertify their size status and be qualified as small businesses as of the date they submitted their proposal, which included price (February 2021)</a:t>
            </a:r>
          </a:p>
          <a:p>
            <a:r>
              <a:rPr lang="en-US" sz="1900" dirty="0"/>
              <a:t>The Area Office determined that the appellant was other than small  </a:t>
            </a:r>
          </a:p>
          <a:p>
            <a:r>
              <a:rPr lang="en-US" sz="1900" dirty="0"/>
              <a:t>OHA affirmed the Area Office’s determination that the task order required recertification at the task order level</a:t>
            </a:r>
          </a:p>
          <a:p>
            <a:r>
              <a:rPr lang="en-US" sz="1900" dirty="0"/>
              <a:t>And because the appellant “unmistakably certified” its status as small in its February 2021 proposal, the Area Office properly determined the appellant’s size as of that date (other than small)</a:t>
            </a:r>
          </a:p>
          <a:p>
            <a:r>
              <a:rPr lang="en-US" sz="1900" dirty="0"/>
              <a:t>OHA therefore denied the appeal and affirmed the Area Office’s determination</a:t>
            </a:r>
          </a:p>
          <a:p>
            <a:endParaRPr lang="en-US" sz="1500" dirty="0"/>
          </a:p>
          <a:p>
            <a:endParaRPr lang="en-US" sz="1500" dirty="0"/>
          </a:p>
        </p:txBody>
      </p:sp>
      <p:sp>
        <p:nvSpPr>
          <p:cNvPr id="3" name="Content Placeholder 2"/>
          <p:cNvSpPr>
            <a:spLocks noGrp="1"/>
          </p:cNvSpPr>
          <p:nvPr>
            <p:ph type="ctrTitle"/>
          </p:nvPr>
        </p:nvSpPr>
        <p:spPr>
          <a:xfrm>
            <a:off x="751114" y="519113"/>
            <a:ext cx="6335485" cy="582385"/>
          </a:xfrm>
        </p:spPr>
        <p:txBody>
          <a:bodyPr anchor="b">
            <a:normAutofit fontScale="90000"/>
          </a:bodyPr>
          <a:lstStyle/>
          <a:p>
            <a:r>
              <a:rPr lang="en-US" sz="2800" dirty="0"/>
              <a:t>22nd Century Technologies (Sept. 2021)</a:t>
            </a:r>
          </a:p>
        </p:txBody>
      </p:sp>
    </p:spTree>
    <p:extLst>
      <p:ext uri="{BB962C8B-B14F-4D97-AF65-F5344CB8AC3E}">
        <p14:creationId xmlns:p14="http://schemas.microsoft.com/office/powerpoint/2010/main" val="15803336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8D08A8-4819-35D2-71B2-04ED0DFE4936}"/>
              </a:ext>
            </a:extLst>
          </p:cNvPr>
          <p:cNvSpPr>
            <a:spLocks noGrp="1"/>
          </p:cNvSpPr>
          <p:nvPr>
            <p:ph idx="1"/>
          </p:nvPr>
        </p:nvSpPr>
        <p:spPr>
          <a:xfrm>
            <a:off x="751114" y="1594673"/>
            <a:ext cx="10742386" cy="4247327"/>
          </a:xfrm>
        </p:spPr>
        <p:txBody>
          <a:bodyPr>
            <a:normAutofit/>
          </a:bodyPr>
          <a:lstStyle/>
          <a:p>
            <a:r>
              <a:rPr lang="en-US" dirty="0"/>
              <a:t>Protest involved a challenge to an offeror’s eligibility for the award of a task order under GSA’s OASIS small business pool IDIQ contract</a:t>
            </a:r>
          </a:p>
          <a:p>
            <a:r>
              <a:rPr lang="en-US" dirty="0"/>
              <a:t>38 days after submitting its proposal, the awardee informed GSA that it had been acquired and that it no longer qualified as small because of the acquisition  </a:t>
            </a:r>
          </a:p>
          <a:p>
            <a:pPr lvl="1"/>
            <a:r>
              <a:rPr lang="en-US" sz="2800" dirty="0">
                <a:solidFill>
                  <a:srgbClr val="0E2C4F"/>
                </a:solidFill>
                <a:latin typeface="Verdana" panose="020B0604030504040204" pitchFamily="34" charset="0"/>
                <a:ea typeface="Verdana" panose="020B0604030504040204" pitchFamily="34" charset="0"/>
              </a:rPr>
              <a:t>Nonetheless, the awardee argued that it was still eligible for task orders set-aside for small businesses, absent an order-specific recertification requirement</a:t>
            </a:r>
          </a:p>
          <a:p>
            <a:endParaRPr lang="en-US" dirty="0"/>
          </a:p>
          <a:p>
            <a:endParaRPr lang="en-US" dirty="0"/>
          </a:p>
        </p:txBody>
      </p:sp>
      <p:sp>
        <p:nvSpPr>
          <p:cNvPr id="3" name="Content Placeholder 2"/>
          <p:cNvSpPr>
            <a:spLocks noGrp="1"/>
          </p:cNvSpPr>
          <p:nvPr>
            <p:ph type="ctrTitle"/>
          </p:nvPr>
        </p:nvSpPr>
        <p:spPr>
          <a:xfrm>
            <a:off x="751114" y="519113"/>
            <a:ext cx="6335485" cy="582385"/>
          </a:xfrm>
        </p:spPr>
        <p:txBody>
          <a:bodyPr anchor="b">
            <a:normAutofit fontScale="90000"/>
          </a:bodyPr>
          <a:lstStyle/>
          <a:p>
            <a:r>
              <a:rPr lang="en-US" sz="2800" dirty="0"/>
              <a:t>Odyssey Consulting Group (July 2021)</a:t>
            </a:r>
          </a:p>
        </p:txBody>
      </p:sp>
    </p:spTree>
    <p:extLst>
      <p:ext uri="{BB962C8B-B14F-4D97-AF65-F5344CB8AC3E}">
        <p14:creationId xmlns:p14="http://schemas.microsoft.com/office/powerpoint/2010/main" val="42321675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D4C470-BCC0-255D-CB3B-7A806D4F3A32}"/>
              </a:ext>
            </a:extLst>
          </p:cNvPr>
          <p:cNvSpPr>
            <a:spLocks noGrp="1"/>
          </p:cNvSpPr>
          <p:nvPr>
            <p:ph idx="1"/>
          </p:nvPr>
        </p:nvSpPr>
        <p:spPr>
          <a:xfrm>
            <a:off x="751114" y="1594673"/>
            <a:ext cx="10742386" cy="4247327"/>
          </a:xfrm>
        </p:spPr>
        <p:txBody>
          <a:bodyPr>
            <a:normAutofit/>
          </a:bodyPr>
          <a:lstStyle/>
          <a:p>
            <a:r>
              <a:rPr lang="en-US" sz="2000" dirty="0"/>
              <a:t>SBA provided its interpretation, specifically addressing the interplay between 13 C.F.R. § 121.404(g)(2)(iii) and (g)(4)</a:t>
            </a:r>
          </a:p>
          <a:p>
            <a:r>
              <a:rPr lang="en-US" sz="2000" dirty="0"/>
              <a:t>SBA clarified that it interprets (g)(2)(iii) “as applicable to pending and subsequent awards, including task orders”—meaning, “that if a firm recertifies as other than small within 180 days of offer and before award, the firm will generally be ineligible for the award of either a task order or a contract”  </a:t>
            </a:r>
          </a:p>
          <a:p>
            <a:r>
              <a:rPr lang="en-US" sz="2000" dirty="0"/>
              <a:t>However, although SBA interpreted (g)(2)(iii) as applying at the task order level, SBA viewed (g)(4) as “an exception to the general rule” for size recertification between offer and award in circumstances involving a MAC set-aside for small businesses</a:t>
            </a:r>
          </a:p>
          <a:p>
            <a:r>
              <a:rPr lang="en-US" sz="2000" dirty="0"/>
              <a:t>SBA asserted that, in accordance with (g)(4), the agency could make award to the awardee, but could no longer receive small business credit for pending and future awards against the awardee’s OASIS contract</a:t>
            </a:r>
          </a:p>
          <a:p>
            <a:endParaRPr lang="en-US" sz="2000" dirty="0"/>
          </a:p>
          <a:p>
            <a:endParaRPr lang="en-US" sz="2000" dirty="0"/>
          </a:p>
        </p:txBody>
      </p:sp>
      <p:sp>
        <p:nvSpPr>
          <p:cNvPr id="3" name="Content Placeholder 2"/>
          <p:cNvSpPr>
            <a:spLocks noGrp="1"/>
          </p:cNvSpPr>
          <p:nvPr>
            <p:ph type="ctrTitle"/>
          </p:nvPr>
        </p:nvSpPr>
        <p:spPr>
          <a:xfrm>
            <a:off x="751114" y="519113"/>
            <a:ext cx="6335485" cy="582385"/>
          </a:xfrm>
        </p:spPr>
        <p:txBody>
          <a:bodyPr anchor="b">
            <a:normAutofit fontScale="90000"/>
          </a:bodyPr>
          <a:lstStyle/>
          <a:p>
            <a:r>
              <a:rPr lang="en-US" sz="2800" dirty="0"/>
              <a:t>Odyssey Consulting Group (July 2021)</a:t>
            </a:r>
          </a:p>
        </p:txBody>
      </p:sp>
    </p:spTree>
    <p:extLst>
      <p:ext uri="{BB962C8B-B14F-4D97-AF65-F5344CB8AC3E}">
        <p14:creationId xmlns:p14="http://schemas.microsoft.com/office/powerpoint/2010/main" val="20756335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96B4575-7D61-FB8D-79FC-C28208ADA51C}"/>
              </a:ext>
            </a:extLst>
          </p:cNvPr>
          <p:cNvSpPr>
            <a:spLocks noGrp="1"/>
          </p:cNvSpPr>
          <p:nvPr>
            <p:ph idx="1"/>
          </p:nvPr>
        </p:nvSpPr>
        <p:spPr>
          <a:xfrm>
            <a:off x="751114" y="1594673"/>
            <a:ext cx="10742386" cy="4247327"/>
          </a:xfrm>
        </p:spPr>
        <p:txBody>
          <a:bodyPr>
            <a:normAutofit/>
          </a:bodyPr>
          <a:lstStyle/>
          <a:p>
            <a:r>
              <a:rPr lang="en-US" sz="2000" dirty="0"/>
              <a:t>GAO began by noting, “The regulation at issue here is not a model of clarity”  </a:t>
            </a:r>
          </a:p>
          <a:p>
            <a:pPr lvl="1"/>
            <a:r>
              <a:rPr lang="en-US" sz="2000" dirty="0">
                <a:solidFill>
                  <a:srgbClr val="0E2C4F"/>
                </a:solidFill>
              </a:rPr>
              <a:t>While (g)(4) is silent on a firm’s eligibility for award, “its express indication—that new orders issued under a multiple award contract to firms that are other than small cannot count against an agency’s small business contracting goals—implies (or seems to assume) that the agency is permitted to issue task orders to firms when the procurement is set aside for small businesses”  </a:t>
            </a:r>
          </a:p>
          <a:p>
            <a:pPr lvl="1"/>
            <a:r>
              <a:rPr lang="en-US" sz="2000" dirty="0">
                <a:solidFill>
                  <a:srgbClr val="0E2C4F"/>
                </a:solidFill>
              </a:rPr>
              <a:t>In contrast, GAO noted that (g)(2)(iii) “shows that the drafters knew how to draw distinctions between a firm’s ineligibility and the agency’s ability to count contract awards towards small business goals, and yet did not do so in this provision”  </a:t>
            </a:r>
          </a:p>
          <a:p>
            <a:r>
              <a:rPr lang="en-US" sz="2000" dirty="0"/>
              <a:t>In the end, GAO deferred to the SBA’s interpretation of its own regulation—an interpretation that permitted the agency to award the task order to the awardee, while prohibiting the agency from counting the award towards its small business goals</a:t>
            </a:r>
          </a:p>
          <a:p>
            <a:endParaRPr lang="en-US" sz="2000" dirty="0"/>
          </a:p>
          <a:p>
            <a:endParaRPr lang="en-US" sz="2000" dirty="0"/>
          </a:p>
        </p:txBody>
      </p:sp>
      <p:sp>
        <p:nvSpPr>
          <p:cNvPr id="3" name="Content Placeholder 2"/>
          <p:cNvSpPr>
            <a:spLocks noGrp="1"/>
          </p:cNvSpPr>
          <p:nvPr>
            <p:ph type="ctrTitle"/>
          </p:nvPr>
        </p:nvSpPr>
        <p:spPr>
          <a:xfrm>
            <a:off x="751114" y="519113"/>
            <a:ext cx="6335485" cy="582385"/>
          </a:xfrm>
        </p:spPr>
        <p:txBody>
          <a:bodyPr anchor="b">
            <a:normAutofit fontScale="90000"/>
          </a:bodyPr>
          <a:lstStyle/>
          <a:p>
            <a:r>
              <a:rPr lang="en-US" sz="2800" dirty="0"/>
              <a:t>Odyssey Consulting Group (July 2021)</a:t>
            </a:r>
          </a:p>
        </p:txBody>
      </p:sp>
    </p:spTree>
    <p:extLst>
      <p:ext uri="{BB962C8B-B14F-4D97-AF65-F5344CB8AC3E}">
        <p14:creationId xmlns:p14="http://schemas.microsoft.com/office/powerpoint/2010/main" val="2718483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6D8E53C-FC94-1B78-8791-C3F0434DC533}"/>
              </a:ext>
            </a:extLst>
          </p:cNvPr>
          <p:cNvSpPr>
            <a:spLocks noGrp="1"/>
          </p:cNvSpPr>
          <p:nvPr>
            <p:ph idx="1"/>
          </p:nvPr>
        </p:nvSpPr>
        <p:spPr>
          <a:xfrm>
            <a:off x="751114" y="1594673"/>
            <a:ext cx="10742386" cy="4247327"/>
          </a:xfrm>
        </p:spPr>
        <p:txBody>
          <a:bodyPr>
            <a:normAutofit/>
          </a:bodyPr>
          <a:lstStyle/>
          <a:p>
            <a:r>
              <a:rPr lang="en-US" dirty="0"/>
              <a:t>The Government recognizes ANCs, </a:t>
            </a:r>
            <a:r>
              <a:rPr lang="en-US" dirty="0" err="1"/>
              <a:t>NHOs</a:t>
            </a:r>
            <a:r>
              <a:rPr lang="en-US" dirty="0"/>
              <a:t> &amp; Tribes serve larger communities and therefore has created </a:t>
            </a:r>
            <a:r>
              <a:rPr lang="en-US"/>
              <a:t>special rules </a:t>
            </a:r>
            <a:r>
              <a:rPr lang="en-US" dirty="0"/>
              <a:t>that permit:  </a:t>
            </a:r>
          </a:p>
          <a:p>
            <a:pPr lvl="1"/>
            <a:r>
              <a:rPr lang="en-US" sz="2800" dirty="0">
                <a:solidFill>
                  <a:srgbClr val="0E2C4F"/>
                </a:solidFill>
              </a:rPr>
              <a:t>Ownership of multiple 8(a)s &amp; small businesses (with some limitation on primary industry, common day-to-day managers)</a:t>
            </a:r>
          </a:p>
          <a:p>
            <a:pPr lvl="1"/>
            <a:r>
              <a:rPr lang="en-US" sz="2800" dirty="0">
                <a:solidFill>
                  <a:srgbClr val="0E2C4F"/>
                </a:solidFill>
              </a:rPr>
              <a:t>Removing “caps” on sole source awards (for </a:t>
            </a:r>
            <a:r>
              <a:rPr lang="en-US" sz="2800" dirty="0" err="1">
                <a:solidFill>
                  <a:srgbClr val="0E2C4F"/>
                </a:solidFill>
              </a:rPr>
              <a:t>NHOs</a:t>
            </a:r>
            <a:r>
              <a:rPr lang="en-US" sz="2800" dirty="0">
                <a:solidFill>
                  <a:srgbClr val="0E2C4F"/>
                </a:solidFill>
              </a:rPr>
              <a:t> only at DoD)</a:t>
            </a:r>
          </a:p>
          <a:p>
            <a:pPr lvl="1"/>
            <a:r>
              <a:rPr lang="en-US" sz="2800" dirty="0">
                <a:solidFill>
                  <a:srgbClr val="0E2C4F"/>
                </a:solidFill>
              </a:rPr>
              <a:t>Allowing for shared management </a:t>
            </a:r>
          </a:p>
          <a:p>
            <a:pPr lvl="1"/>
            <a:r>
              <a:rPr lang="en-US" sz="2800" dirty="0">
                <a:solidFill>
                  <a:srgbClr val="0E2C4F"/>
                </a:solidFill>
              </a:rPr>
              <a:t>Allowing for shared administrative services for small business contract eligibility</a:t>
            </a:r>
          </a:p>
          <a:p>
            <a:pPr marL="0" indent="0">
              <a:buNone/>
            </a:pPr>
            <a:endParaRPr lang="en-US" sz="3200" dirty="0">
              <a:solidFill>
                <a:srgbClr val="0E2C4F"/>
              </a:solidFill>
            </a:endParaRPr>
          </a:p>
          <a:p>
            <a:endParaRPr lang="en-US" dirty="0"/>
          </a:p>
          <a:p>
            <a:endParaRPr lang="en-US"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Special Rules For Entity-owned Concerns</a:t>
            </a:r>
          </a:p>
        </p:txBody>
      </p:sp>
    </p:spTree>
    <p:extLst>
      <p:ext uri="{BB962C8B-B14F-4D97-AF65-F5344CB8AC3E}">
        <p14:creationId xmlns:p14="http://schemas.microsoft.com/office/powerpoint/2010/main" val="22210558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560AB-7ADE-038F-2367-A7DE39BE9CC8}"/>
              </a:ext>
            </a:extLst>
          </p:cNvPr>
          <p:cNvSpPr>
            <a:spLocks noGrp="1"/>
          </p:cNvSpPr>
          <p:nvPr>
            <p:ph idx="1"/>
          </p:nvPr>
        </p:nvSpPr>
        <p:spPr/>
        <p:txBody>
          <a:bodyPr>
            <a:normAutofit fontScale="85000" lnSpcReduction="20000"/>
          </a:bodyPr>
          <a:lstStyle/>
          <a:p>
            <a:r>
              <a:rPr lang="en-US" dirty="0"/>
              <a:t>In March 2021, USACE issued a TORFQ for a 100% small business set-aside contract under a GSA FSS (a long-term MAC)</a:t>
            </a:r>
          </a:p>
          <a:p>
            <a:pPr lvl="1"/>
            <a:r>
              <a:rPr lang="en-US" dirty="0"/>
              <a:t>Long-term = duration longer than five years </a:t>
            </a:r>
          </a:p>
          <a:p>
            <a:r>
              <a:rPr lang="en-US" dirty="0"/>
              <a:t>The TORFQ did </a:t>
            </a:r>
            <a:r>
              <a:rPr lang="en-US" u="sng" dirty="0"/>
              <a:t>not</a:t>
            </a:r>
            <a:r>
              <a:rPr lang="en-US" dirty="0"/>
              <a:t> include any express language requesting or requiring that the FSS contractor certify or recertify its size status for the task order </a:t>
            </a:r>
          </a:p>
          <a:p>
            <a:pPr lvl="1"/>
            <a:r>
              <a:rPr lang="en-US" dirty="0"/>
              <a:t>But the TORFQ did include FAR 52.212-3, Offeror Representations and Certifications—Commercial Items</a:t>
            </a:r>
          </a:p>
          <a:p>
            <a:r>
              <a:rPr lang="en-US" dirty="0"/>
              <a:t>Proposals were due July 2021</a:t>
            </a:r>
          </a:p>
          <a:p>
            <a:r>
              <a:rPr lang="en-US" dirty="0"/>
              <a:t>In Sept. 2021, USACE awarded the order to GES</a:t>
            </a:r>
          </a:p>
          <a:p>
            <a:r>
              <a:rPr lang="en-US" dirty="0"/>
              <a:t>The protester filed a size protest, arguing that in Jan. 2020 GES merged with another firm and was no longer a small business</a:t>
            </a:r>
          </a:p>
          <a:p>
            <a:pPr lvl="1"/>
            <a:r>
              <a:rPr lang="en-US" dirty="0"/>
              <a:t>The protester argued that GES failed to comply with the TORFQ and FAR 52.212-3 when it merged by failing to recertify as other than small </a:t>
            </a:r>
          </a:p>
          <a:p>
            <a:endParaRPr lang="en-US" dirty="0"/>
          </a:p>
        </p:txBody>
      </p:sp>
      <p:sp>
        <p:nvSpPr>
          <p:cNvPr id="3" name="Title 2">
            <a:extLst>
              <a:ext uri="{FF2B5EF4-FFF2-40B4-BE49-F238E27FC236}">
                <a16:creationId xmlns:a16="http://schemas.microsoft.com/office/drawing/2014/main" id="{7E58D15C-CAE8-1010-4DAC-A965EBBBC196}"/>
              </a:ext>
            </a:extLst>
          </p:cNvPr>
          <p:cNvSpPr>
            <a:spLocks noGrp="1"/>
          </p:cNvSpPr>
          <p:nvPr>
            <p:ph type="ctrTitle"/>
          </p:nvPr>
        </p:nvSpPr>
        <p:spPr/>
        <p:txBody>
          <a:bodyPr/>
          <a:lstStyle/>
          <a:p>
            <a:r>
              <a:rPr lang="en-US" sz="3200" dirty="0"/>
              <a:t>EBA Ernest Bland (Feb. 2022)</a:t>
            </a:r>
            <a:endParaRPr lang="en-US" dirty="0"/>
          </a:p>
        </p:txBody>
      </p:sp>
    </p:spTree>
    <p:extLst>
      <p:ext uri="{BB962C8B-B14F-4D97-AF65-F5344CB8AC3E}">
        <p14:creationId xmlns:p14="http://schemas.microsoft.com/office/powerpoint/2010/main" val="38073613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560AB-7ADE-038F-2367-A7DE39BE9CC8}"/>
              </a:ext>
            </a:extLst>
          </p:cNvPr>
          <p:cNvSpPr>
            <a:spLocks noGrp="1"/>
          </p:cNvSpPr>
          <p:nvPr>
            <p:ph idx="1"/>
          </p:nvPr>
        </p:nvSpPr>
        <p:spPr/>
        <p:txBody>
          <a:bodyPr>
            <a:normAutofit fontScale="62500" lnSpcReduction="20000"/>
          </a:bodyPr>
          <a:lstStyle/>
          <a:p>
            <a:r>
              <a:rPr lang="en-US" dirty="0"/>
              <a:t>Area Office determined that the protest was untimely because it was filed against the award of a task order that did not require recertification</a:t>
            </a:r>
          </a:p>
          <a:p>
            <a:pPr lvl="1"/>
            <a:r>
              <a:rPr lang="en-US" dirty="0"/>
              <a:t>Language in the TORFQ limiting award to small businesses does NOT constitute a recertification requirement </a:t>
            </a:r>
          </a:p>
          <a:p>
            <a:pPr lvl="1"/>
            <a:r>
              <a:rPr lang="en-US" dirty="0"/>
              <a:t>Further, recertification does not occur simply because mandatory FAR clauses were incorporated</a:t>
            </a:r>
          </a:p>
          <a:p>
            <a:pPr lvl="1"/>
            <a:r>
              <a:rPr lang="en-US" dirty="0"/>
              <a:t>So, absent an explicit requirement for recertification or confirmation from the CO that recertification was required, the size protest against the task order = untimely </a:t>
            </a:r>
          </a:p>
          <a:p>
            <a:r>
              <a:rPr lang="en-US" dirty="0"/>
              <a:t>OHA </a:t>
            </a:r>
            <a:r>
              <a:rPr lang="en-US" u="sng" dirty="0"/>
              <a:t>affirmed</a:t>
            </a:r>
            <a:r>
              <a:rPr lang="en-US" dirty="0"/>
              <a:t> the Area Office’s decision – because the underling contract = a long-term FSS, the regs permit a size protest to be filed in only three instances: </a:t>
            </a:r>
          </a:p>
          <a:p>
            <a:pPr lvl="1"/>
            <a:r>
              <a:rPr lang="en-US" dirty="0"/>
              <a:t>(1) Within five business days after the long-term contract is initially awarded (13 C.F.R. </a:t>
            </a:r>
            <a:r>
              <a:rPr lang="en-US" dirty="0">
                <a:latin typeface="Verdana" panose="020B0604030504040204" pitchFamily="34" charset="0"/>
                <a:ea typeface="Verdana" panose="020B0604030504040204" pitchFamily="34" charset="0"/>
              </a:rPr>
              <a:t>§ 121.1004(a)(3)(i)) </a:t>
            </a:r>
          </a:p>
          <a:p>
            <a:pPr lvl="1"/>
            <a:r>
              <a:rPr lang="en-US" dirty="0">
                <a:latin typeface="Verdana" panose="020B0604030504040204" pitchFamily="34" charset="0"/>
                <a:ea typeface="Verdana" panose="020B0604030504040204" pitchFamily="34" charset="0"/>
              </a:rPr>
              <a:t>(2) Within five business days after an option is exercised </a:t>
            </a:r>
            <a:r>
              <a:rPr lang="en-US" dirty="0"/>
              <a:t>(13 C.F.R. </a:t>
            </a:r>
            <a:r>
              <a:rPr lang="en-US" dirty="0">
                <a:latin typeface="Verdana" panose="020B0604030504040204" pitchFamily="34" charset="0"/>
                <a:ea typeface="Verdana" panose="020B0604030504040204" pitchFamily="34" charset="0"/>
              </a:rPr>
              <a:t>§ 121.1004(a)(3)(ii)) </a:t>
            </a:r>
          </a:p>
          <a:p>
            <a:pPr lvl="1"/>
            <a:r>
              <a:rPr lang="en-US" dirty="0">
                <a:latin typeface="Verdana" panose="020B0604030504040204" pitchFamily="34" charset="0"/>
                <a:ea typeface="Verdana" panose="020B0604030504040204" pitchFamily="34" charset="0"/>
              </a:rPr>
              <a:t>(3) When a size certification is made in response to a CO’s request for recert in conjunction with the order </a:t>
            </a:r>
            <a:r>
              <a:rPr lang="en-US" dirty="0"/>
              <a:t>(13 C.F.R. </a:t>
            </a:r>
            <a:r>
              <a:rPr lang="en-US" dirty="0">
                <a:latin typeface="Verdana" panose="020B0604030504040204" pitchFamily="34" charset="0"/>
                <a:ea typeface="Verdana" panose="020B0604030504040204" pitchFamily="34" charset="0"/>
              </a:rPr>
              <a:t>§ 121.1004(a)(3)(iii))</a:t>
            </a:r>
          </a:p>
          <a:p>
            <a:r>
              <a:rPr lang="en-US" dirty="0"/>
              <a:t>Here, the size protest was NOT a challenge to the underlying MAC or the exercise of an option – so the only question was whether recertification was required in connection with the TORFQ</a:t>
            </a:r>
          </a:p>
          <a:p>
            <a:pPr lvl="1"/>
            <a:r>
              <a:rPr lang="en-US" dirty="0">
                <a:latin typeface="Verdana" panose="020B0604030504040204" pitchFamily="34" charset="0"/>
                <a:ea typeface="Verdana" panose="020B0604030504040204" pitchFamily="34" charset="0"/>
              </a:rPr>
              <a:t>OHA concluded that CO did not request recert in connection with the TORFQ </a:t>
            </a:r>
          </a:p>
          <a:p>
            <a:pPr lvl="1"/>
            <a:r>
              <a:rPr lang="en-US" dirty="0">
                <a:latin typeface="Verdana" panose="020B0604030504040204" pitchFamily="34" charset="0"/>
                <a:ea typeface="Verdana" panose="020B0604030504040204" pitchFamily="34" charset="0"/>
              </a:rPr>
              <a:t>Also concluded that absent express language in the TORFQ requesting a size recert, the plain language of (g)(2) did NOT mandate recert as a result of a merger, sale or acquisition </a:t>
            </a:r>
            <a:endParaRPr lang="en-US" dirty="0"/>
          </a:p>
          <a:p>
            <a:endParaRPr lang="en-US" dirty="0"/>
          </a:p>
        </p:txBody>
      </p:sp>
      <p:sp>
        <p:nvSpPr>
          <p:cNvPr id="3" name="Title 2">
            <a:extLst>
              <a:ext uri="{FF2B5EF4-FFF2-40B4-BE49-F238E27FC236}">
                <a16:creationId xmlns:a16="http://schemas.microsoft.com/office/drawing/2014/main" id="{7E58D15C-CAE8-1010-4DAC-A965EBBBC196}"/>
              </a:ext>
            </a:extLst>
          </p:cNvPr>
          <p:cNvSpPr>
            <a:spLocks noGrp="1"/>
          </p:cNvSpPr>
          <p:nvPr>
            <p:ph type="ctrTitle"/>
          </p:nvPr>
        </p:nvSpPr>
        <p:spPr/>
        <p:txBody>
          <a:bodyPr/>
          <a:lstStyle/>
          <a:p>
            <a:r>
              <a:rPr lang="en-US" sz="3200" dirty="0"/>
              <a:t>EBA Ernest Bland (Feb. 2022)</a:t>
            </a:r>
            <a:endParaRPr lang="en-US" dirty="0"/>
          </a:p>
        </p:txBody>
      </p:sp>
    </p:spTree>
    <p:extLst>
      <p:ext uri="{BB962C8B-B14F-4D97-AF65-F5344CB8AC3E}">
        <p14:creationId xmlns:p14="http://schemas.microsoft.com/office/powerpoint/2010/main" val="30204461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4EA1D42-A544-4F81-BA9E-85AFD83261AC}"/>
              </a:ext>
            </a:extLst>
          </p:cNvPr>
          <p:cNvSpPr>
            <a:spLocks noGrp="1"/>
          </p:cNvSpPr>
          <p:nvPr>
            <p:ph idx="1"/>
          </p:nvPr>
        </p:nvSpPr>
        <p:spPr>
          <a:xfrm>
            <a:off x="751114" y="1594673"/>
            <a:ext cx="10742386" cy="4247327"/>
          </a:xfrm>
        </p:spPr>
        <p:txBody>
          <a:bodyPr>
            <a:normAutofit fontScale="85000" lnSpcReduction="10000"/>
          </a:bodyPr>
          <a:lstStyle/>
          <a:p>
            <a:r>
              <a:rPr lang="en-US" sz="2200" dirty="0">
                <a:solidFill>
                  <a:srgbClr val="0E2C4F"/>
                </a:solidFill>
                <a:latin typeface="Verdana" panose="020B0604030504040204" pitchFamily="34" charset="0"/>
                <a:ea typeface="Verdana" panose="020B0604030504040204" pitchFamily="34" charset="0"/>
              </a:rPr>
              <a:t>In March 2015, the Army issued an RFP for a multiple award IDIQ</a:t>
            </a:r>
          </a:p>
          <a:p>
            <a:r>
              <a:rPr lang="en-US" sz="2200" dirty="0">
                <a:solidFill>
                  <a:srgbClr val="0E2C4F"/>
                </a:solidFill>
                <a:latin typeface="Verdana" panose="020B0604030504040204" pitchFamily="34" charset="0"/>
                <a:ea typeface="Verdana" panose="020B0604030504040204" pitchFamily="34" charset="0"/>
              </a:rPr>
              <a:t>The IDIQ was not set aside for small business concerns, but the RFP provided that individual task orders could be set aside under certain circumstances</a:t>
            </a:r>
          </a:p>
          <a:p>
            <a:pPr lvl="1"/>
            <a:r>
              <a:rPr lang="en-US" sz="2200" dirty="0">
                <a:solidFill>
                  <a:srgbClr val="0E2C4F"/>
                </a:solidFill>
                <a:ea typeface="Verdana" panose="020B0604030504040204" pitchFamily="34" charset="0"/>
              </a:rPr>
              <a:t>The RFP provided that the “task order RFP shall indicate if the task order is restricted to small businesses”</a:t>
            </a:r>
          </a:p>
          <a:p>
            <a:pPr lvl="1"/>
            <a:r>
              <a:rPr lang="en-US" sz="2200" dirty="0">
                <a:solidFill>
                  <a:srgbClr val="0E2C4F"/>
                </a:solidFill>
                <a:ea typeface="Verdana" panose="020B0604030504040204" pitchFamily="34" charset="0"/>
              </a:rPr>
              <a:t>Only small business offerors were eligible to submit proposals in response to set aside task orders </a:t>
            </a:r>
          </a:p>
          <a:p>
            <a:pPr lvl="1"/>
            <a:r>
              <a:rPr lang="en-US" sz="2200" dirty="0">
                <a:solidFill>
                  <a:srgbClr val="0E2C4F"/>
                </a:solidFill>
                <a:ea typeface="Verdana" panose="020B0604030504040204" pitchFamily="34" charset="0"/>
              </a:rPr>
              <a:t>And any proposals submitted in response to a set aside task order were required to include a representation regarding the offeror’s size</a:t>
            </a:r>
          </a:p>
          <a:p>
            <a:r>
              <a:rPr lang="en-US" sz="2200" dirty="0">
                <a:solidFill>
                  <a:srgbClr val="0E2C4F"/>
                </a:solidFill>
                <a:latin typeface="Verdana" panose="020B0604030504040204" pitchFamily="34" charset="0"/>
                <a:ea typeface="Verdana" panose="020B0604030504040204" pitchFamily="34" charset="0"/>
              </a:rPr>
              <a:t>In May 2021, the Army issued a task order RFP, which was “released to all eligible [ ] contract holders but restricted to small business prime contract holders only”</a:t>
            </a:r>
          </a:p>
          <a:p>
            <a:pPr lvl="1"/>
            <a:r>
              <a:rPr lang="en-US" sz="2200" dirty="0">
                <a:solidFill>
                  <a:srgbClr val="0E2C4F"/>
                </a:solidFill>
                <a:ea typeface="Verdana" panose="020B0604030504040204" pitchFamily="34" charset="0"/>
              </a:rPr>
              <a:t>Lacked clear language indicating the task order was set aside and did not include required representation (per the IDIQ)</a:t>
            </a:r>
          </a:p>
          <a:p>
            <a:pPr lvl="1"/>
            <a:r>
              <a:rPr lang="en-US" sz="2200" dirty="0">
                <a:solidFill>
                  <a:srgbClr val="0E2C4F"/>
                </a:solidFill>
                <a:ea typeface="Verdana" panose="020B0604030504040204" pitchFamily="34" charset="0"/>
              </a:rPr>
              <a:t>Incorporated FAR 52.204-19, which states: “The Contractor’s representations and certifications, including those completed electronically via the System for Award Management (SAM), are incorporated by reference into the contract.”</a:t>
            </a:r>
          </a:p>
          <a:p>
            <a:pPr lvl="1"/>
            <a:endParaRPr lang="en-US" sz="1500" dirty="0">
              <a:solidFill>
                <a:srgbClr val="0E2C4F"/>
              </a:solidFill>
            </a:endParaRPr>
          </a:p>
          <a:p>
            <a:endParaRPr lang="en-US" sz="1500" dirty="0"/>
          </a:p>
        </p:txBody>
      </p:sp>
      <p:sp>
        <p:nvSpPr>
          <p:cNvPr id="10" name="Text Placeholder 9">
            <a:extLst>
              <a:ext uri="{FF2B5EF4-FFF2-40B4-BE49-F238E27FC236}">
                <a16:creationId xmlns:a16="http://schemas.microsoft.com/office/drawing/2014/main" id="{936DFDCF-DD77-C902-A035-D8017A2C6CBD}"/>
              </a:ext>
            </a:extLst>
          </p:cNvPr>
          <p:cNvSpPr>
            <a:spLocks noGrp="1"/>
          </p:cNvSpPr>
          <p:nvPr>
            <p:ph type="ctrTitle"/>
          </p:nvPr>
        </p:nvSpPr>
        <p:spPr>
          <a:xfrm>
            <a:off x="751114" y="519113"/>
            <a:ext cx="6335485" cy="582385"/>
          </a:xfrm>
        </p:spPr>
        <p:txBody>
          <a:bodyPr anchor="b">
            <a:noAutofit/>
          </a:bodyPr>
          <a:lstStyle/>
          <a:p>
            <a:r>
              <a:rPr lang="en-US" sz="2800" dirty="0"/>
              <a:t>Avenge Incorporated (Nov. 2022)</a:t>
            </a:r>
          </a:p>
        </p:txBody>
      </p:sp>
    </p:spTree>
    <p:extLst>
      <p:ext uri="{BB962C8B-B14F-4D97-AF65-F5344CB8AC3E}">
        <p14:creationId xmlns:p14="http://schemas.microsoft.com/office/powerpoint/2010/main" val="10665328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D19B6C-72E8-A637-730A-1503AE3A2B36}"/>
              </a:ext>
            </a:extLst>
          </p:cNvPr>
          <p:cNvSpPr>
            <a:spLocks noGrp="1"/>
          </p:cNvSpPr>
          <p:nvPr>
            <p:ph idx="1"/>
          </p:nvPr>
        </p:nvSpPr>
        <p:spPr>
          <a:xfrm>
            <a:off x="751114" y="1594673"/>
            <a:ext cx="10742386" cy="4247327"/>
          </a:xfrm>
        </p:spPr>
        <p:txBody>
          <a:bodyPr>
            <a:normAutofit fontScale="92500"/>
          </a:bodyPr>
          <a:lstStyle/>
          <a:p>
            <a:r>
              <a:rPr lang="en-US" sz="2400" dirty="0">
                <a:solidFill>
                  <a:srgbClr val="0E2C4F"/>
                </a:solidFill>
                <a:latin typeface="Verdana" panose="020B0604030504040204" pitchFamily="34" charset="0"/>
                <a:ea typeface="Verdana" panose="020B0604030504040204" pitchFamily="34" charset="0"/>
              </a:rPr>
              <a:t>Avenge submitted its proposal in response to the IDIQ RFP in 2015</a:t>
            </a:r>
          </a:p>
          <a:p>
            <a:pPr lvl="1"/>
            <a:r>
              <a:rPr lang="en-US" dirty="0">
                <a:solidFill>
                  <a:srgbClr val="0E2C4F"/>
                </a:solidFill>
                <a:ea typeface="Verdana" panose="020B0604030504040204" pitchFamily="34" charset="0"/>
              </a:rPr>
              <a:t>Since that time, Avenge had been acquired (in 2020)</a:t>
            </a:r>
          </a:p>
          <a:p>
            <a:pPr lvl="1"/>
            <a:r>
              <a:rPr lang="en-US" dirty="0">
                <a:solidFill>
                  <a:srgbClr val="0E2C4F"/>
                </a:solidFill>
                <a:ea typeface="Verdana" panose="020B0604030504040204" pitchFamily="34" charset="0"/>
              </a:rPr>
              <a:t>The acquisition &amp; concurrent affiliation made Avenge other than small for the task order at issue</a:t>
            </a:r>
          </a:p>
          <a:p>
            <a:r>
              <a:rPr lang="en-US" sz="2400" dirty="0">
                <a:solidFill>
                  <a:srgbClr val="0E2C4F"/>
                </a:solidFill>
                <a:latin typeface="Verdana" panose="020B0604030504040204" pitchFamily="34" charset="0"/>
                <a:ea typeface="Verdana" panose="020B0604030504040204" pitchFamily="34" charset="0"/>
              </a:rPr>
              <a:t>The Area Office determined the task order RFP disqualified Avenge from competition </a:t>
            </a:r>
          </a:p>
          <a:p>
            <a:pPr lvl="1"/>
            <a:r>
              <a:rPr lang="en-US" dirty="0">
                <a:solidFill>
                  <a:srgbClr val="0E2C4F"/>
                </a:solidFill>
                <a:ea typeface="Verdana" panose="020B0604030504040204" pitchFamily="34" charset="0"/>
              </a:rPr>
              <a:t>Found the RFP required recertification &amp; thus the appropriate date to determine Avenge’s size was June 2021 </a:t>
            </a:r>
          </a:p>
          <a:p>
            <a:pPr lvl="2"/>
            <a:r>
              <a:rPr lang="en-US" dirty="0">
                <a:solidFill>
                  <a:srgbClr val="0E2C4F"/>
                </a:solidFill>
                <a:ea typeface="Verdana" panose="020B0604030504040204" pitchFamily="34" charset="0"/>
              </a:rPr>
              <a:t>(The date Avenge submitted its proposal, including price, in response to the task order RFP)</a:t>
            </a:r>
          </a:p>
          <a:p>
            <a:pPr lvl="1"/>
            <a:r>
              <a:rPr lang="en-US" dirty="0">
                <a:solidFill>
                  <a:srgbClr val="0E2C4F"/>
                </a:solidFill>
                <a:ea typeface="Verdana" panose="020B0604030504040204" pitchFamily="34" charset="0"/>
              </a:rPr>
              <a:t>Even though the task order RFP “did not contain an explicit recertification by using the words ‘certify’ or ‘recertify’ . . . the </a:t>
            </a:r>
            <a:r>
              <a:rPr lang="en-US" dirty="0" err="1">
                <a:solidFill>
                  <a:srgbClr val="0E2C4F"/>
                </a:solidFill>
                <a:ea typeface="Verdana" panose="020B0604030504040204" pitchFamily="34" charset="0"/>
              </a:rPr>
              <a:t>TORFP</a:t>
            </a:r>
            <a:r>
              <a:rPr lang="en-US" dirty="0">
                <a:solidFill>
                  <a:srgbClr val="0E2C4F"/>
                </a:solidFill>
                <a:ea typeface="Verdana" panose="020B0604030504040204" pitchFamily="34" charset="0"/>
              </a:rPr>
              <a:t> nevertheless included provisions sufficient to request a size representation specifically for the task order.”  </a:t>
            </a:r>
          </a:p>
          <a:p>
            <a:pPr lvl="1"/>
            <a:endParaRPr lang="en-US" sz="2000" dirty="0">
              <a:solidFill>
                <a:srgbClr val="0E2C4F"/>
              </a:solidFill>
            </a:endParaRPr>
          </a:p>
          <a:p>
            <a:endParaRPr lang="en-US" sz="2000" dirty="0"/>
          </a:p>
        </p:txBody>
      </p:sp>
      <p:sp>
        <p:nvSpPr>
          <p:cNvPr id="8" name="Text Placeholder 7">
            <a:extLst>
              <a:ext uri="{FF2B5EF4-FFF2-40B4-BE49-F238E27FC236}">
                <a16:creationId xmlns:a16="http://schemas.microsoft.com/office/drawing/2014/main" id="{24DE89C8-3735-E275-704D-0CE04AB29B92}"/>
              </a:ext>
            </a:extLst>
          </p:cNvPr>
          <p:cNvSpPr>
            <a:spLocks noGrp="1"/>
          </p:cNvSpPr>
          <p:nvPr>
            <p:ph type="ctrTitle"/>
          </p:nvPr>
        </p:nvSpPr>
        <p:spPr>
          <a:xfrm>
            <a:off x="751114" y="519113"/>
            <a:ext cx="6335485" cy="582385"/>
          </a:xfrm>
        </p:spPr>
        <p:txBody>
          <a:bodyPr anchor="b">
            <a:noAutofit/>
          </a:bodyPr>
          <a:lstStyle/>
          <a:p>
            <a:r>
              <a:rPr lang="en-US" sz="2800" dirty="0"/>
              <a:t>Avenge Incorporated (Nov. 2022)</a:t>
            </a:r>
          </a:p>
        </p:txBody>
      </p:sp>
    </p:spTree>
    <p:extLst>
      <p:ext uri="{BB962C8B-B14F-4D97-AF65-F5344CB8AC3E}">
        <p14:creationId xmlns:p14="http://schemas.microsoft.com/office/powerpoint/2010/main" val="41690978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D19B6C-72E8-A637-730A-1503AE3A2B36}"/>
              </a:ext>
            </a:extLst>
          </p:cNvPr>
          <p:cNvSpPr>
            <a:spLocks noGrp="1"/>
          </p:cNvSpPr>
          <p:nvPr>
            <p:ph idx="1"/>
          </p:nvPr>
        </p:nvSpPr>
        <p:spPr>
          <a:xfrm>
            <a:off x="751114" y="1594673"/>
            <a:ext cx="10742386" cy="4247327"/>
          </a:xfrm>
        </p:spPr>
        <p:txBody>
          <a:bodyPr>
            <a:normAutofit lnSpcReduction="10000"/>
          </a:bodyPr>
          <a:lstStyle/>
          <a:p>
            <a:r>
              <a:rPr lang="en-US" sz="2400" dirty="0">
                <a:solidFill>
                  <a:srgbClr val="0E2C4F"/>
                </a:solidFill>
              </a:rPr>
              <a:t>OHA found this case “highly analogous” to </a:t>
            </a:r>
            <a:r>
              <a:rPr lang="en-US" sz="2400" i="1" dirty="0">
                <a:solidFill>
                  <a:srgbClr val="0E2C4F"/>
                </a:solidFill>
              </a:rPr>
              <a:t>22nd Century Technologies</a:t>
            </a:r>
          </a:p>
          <a:p>
            <a:pPr lvl="1"/>
            <a:r>
              <a:rPr lang="en-US" sz="2000" dirty="0">
                <a:solidFill>
                  <a:srgbClr val="0E2C4F"/>
                </a:solidFill>
              </a:rPr>
              <a:t>Found the lack of an express requirement to recertify was irrelevant and that the task order RFP was clearly restricted to small businesses</a:t>
            </a:r>
          </a:p>
          <a:p>
            <a:pPr lvl="1"/>
            <a:r>
              <a:rPr lang="en-US" sz="2000" dirty="0">
                <a:solidFill>
                  <a:srgbClr val="0E2C4F"/>
                </a:solidFill>
              </a:rPr>
              <a:t>“statements that the order was ‘Restricted’ could only have meant that the order was restricted to [ ] prime contractors that are small businesses” </a:t>
            </a:r>
          </a:p>
          <a:p>
            <a:pPr lvl="1"/>
            <a:r>
              <a:rPr lang="en-US" sz="2000" dirty="0">
                <a:solidFill>
                  <a:srgbClr val="0E2C4F"/>
                </a:solidFill>
              </a:rPr>
              <a:t>Also relied on a Q&amp;A issued by the Army, which clarified that the order was “Restricted”</a:t>
            </a:r>
          </a:p>
          <a:p>
            <a:r>
              <a:rPr lang="en-US" sz="2400" dirty="0">
                <a:solidFill>
                  <a:srgbClr val="0E2C4F"/>
                </a:solidFill>
              </a:rPr>
              <a:t>What to take away from </a:t>
            </a:r>
            <a:r>
              <a:rPr lang="en-US" sz="2400" i="1" dirty="0">
                <a:solidFill>
                  <a:srgbClr val="0E2C4F"/>
                </a:solidFill>
              </a:rPr>
              <a:t>Avenge Incorporated</a:t>
            </a:r>
            <a:r>
              <a:rPr lang="en-US" sz="2400" dirty="0">
                <a:solidFill>
                  <a:srgbClr val="0E2C4F"/>
                </a:solidFill>
              </a:rPr>
              <a:t>?</a:t>
            </a:r>
          </a:p>
          <a:p>
            <a:pPr lvl="1"/>
            <a:r>
              <a:rPr lang="en-US" sz="2000" dirty="0">
                <a:solidFill>
                  <a:srgbClr val="0E2C4F"/>
                </a:solidFill>
              </a:rPr>
              <a:t>Avenge extends the decision in 22nd Century Technologies – task orders under unrestricted IDIQs w/ no clear set aside restriction or express recertification requirement</a:t>
            </a:r>
          </a:p>
          <a:p>
            <a:pPr lvl="1"/>
            <a:r>
              <a:rPr lang="en-US" sz="2000" dirty="0">
                <a:solidFill>
                  <a:srgbClr val="0E2C4F"/>
                </a:solidFill>
              </a:rPr>
              <a:t>So, if small at the time of the IDIQ proposal submission, but other than small at the time of task order RFP proposal submission – REVIEW IDIQ contracts for similar language incorporating recertification requirements</a:t>
            </a:r>
          </a:p>
          <a:p>
            <a:endParaRPr lang="en-US" sz="2400" dirty="0">
              <a:solidFill>
                <a:srgbClr val="0E2C4F"/>
              </a:solidFill>
            </a:endParaRPr>
          </a:p>
          <a:p>
            <a:endParaRPr lang="en-US" sz="2000" dirty="0"/>
          </a:p>
        </p:txBody>
      </p:sp>
      <p:sp>
        <p:nvSpPr>
          <p:cNvPr id="8" name="Text Placeholder 7">
            <a:extLst>
              <a:ext uri="{FF2B5EF4-FFF2-40B4-BE49-F238E27FC236}">
                <a16:creationId xmlns:a16="http://schemas.microsoft.com/office/drawing/2014/main" id="{24DE89C8-3735-E275-704D-0CE04AB29B92}"/>
              </a:ext>
            </a:extLst>
          </p:cNvPr>
          <p:cNvSpPr>
            <a:spLocks noGrp="1"/>
          </p:cNvSpPr>
          <p:nvPr>
            <p:ph type="ctrTitle"/>
          </p:nvPr>
        </p:nvSpPr>
        <p:spPr>
          <a:xfrm>
            <a:off x="751114" y="519113"/>
            <a:ext cx="6335485" cy="582385"/>
          </a:xfrm>
        </p:spPr>
        <p:txBody>
          <a:bodyPr anchor="b">
            <a:noAutofit/>
          </a:bodyPr>
          <a:lstStyle/>
          <a:p>
            <a:r>
              <a:rPr lang="en-US" sz="2800" dirty="0"/>
              <a:t>Avenge Incorporated (Nov. 2022)</a:t>
            </a:r>
          </a:p>
        </p:txBody>
      </p:sp>
    </p:spTree>
    <p:extLst>
      <p:ext uri="{BB962C8B-B14F-4D97-AF65-F5344CB8AC3E}">
        <p14:creationId xmlns:p14="http://schemas.microsoft.com/office/powerpoint/2010/main" val="32221876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E586DD-D200-494A-51E4-2021D944C332}"/>
              </a:ext>
            </a:extLst>
          </p:cNvPr>
          <p:cNvSpPr>
            <a:spLocks noGrp="1"/>
          </p:cNvSpPr>
          <p:nvPr>
            <p:ph idx="1"/>
          </p:nvPr>
        </p:nvSpPr>
        <p:spPr>
          <a:xfrm>
            <a:off x="751114" y="1594673"/>
            <a:ext cx="10742386" cy="4247327"/>
          </a:xfrm>
        </p:spPr>
        <p:txBody>
          <a:bodyPr>
            <a:normAutofit fontScale="62500" lnSpcReduction="20000"/>
          </a:bodyPr>
          <a:lstStyle/>
          <a:p>
            <a:r>
              <a:rPr lang="en-US" sz="2800" dirty="0">
                <a:solidFill>
                  <a:srgbClr val="0E2C4F"/>
                </a:solidFill>
              </a:rPr>
              <a:t>In March 2016, NIH issued an RFP for the Chief Information Officer—Solutions and Partners 3 (CIO-</a:t>
            </a:r>
            <a:r>
              <a:rPr lang="en-US" sz="2800" dirty="0" err="1">
                <a:solidFill>
                  <a:srgbClr val="0E2C4F"/>
                </a:solidFill>
              </a:rPr>
              <a:t>SP3</a:t>
            </a:r>
            <a:r>
              <a:rPr lang="en-US" sz="2800" dirty="0">
                <a:solidFill>
                  <a:srgbClr val="0E2C4F"/>
                </a:solidFill>
              </a:rPr>
              <a:t>) Small Business Government-Wide Acquisition Contract (GWAC)</a:t>
            </a:r>
          </a:p>
          <a:p>
            <a:pPr lvl="1"/>
            <a:r>
              <a:rPr lang="en-US" dirty="0"/>
              <a:t>The RFP sought qualified small businesses to provide IT solutions and services</a:t>
            </a:r>
          </a:p>
          <a:p>
            <a:r>
              <a:rPr lang="en-US" dirty="0">
                <a:solidFill>
                  <a:srgbClr val="0E2C4F"/>
                </a:solidFill>
              </a:rPr>
              <a:t>In Sept. 2018, NIH awarded VQVC a CIO-</a:t>
            </a:r>
            <a:r>
              <a:rPr lang="en-US" dirty="0" err="1">
                <a:solidFill>
                  <a:srgbClr val="0E2C4F"/>
                </a:solidFill>
              </a:rPr>
              <a:t>SP3</a:t>
            </a:r>
            <a:r>
              <a:rPr lang="en-US" dirty="0">
                <a:solidFill>
                  <a:srgbClr val="0E2C4F"/>
                </a:solidFill>
              </a:rPr>
              <a:t> Small Business prime contract</a:t>
            </a:r>
          </a:p>
          <a:p>
            <a:r>
              <a:rPr lang="en-US" dirty="0"/>
              <a:t>In July 2022, DOE issued a Task Order Request under the CIO-</a:t>
            </a:r>
            <a:r>
              <a:rPr lang="en-US" dirty="0" err="1"/>
              <a:t>SP3</a:t>
            </a:r>
            <a:r>
              <a:rPr lang="en-US" dirty="0"/>
              <a:t> Small Business GWAC </a:t>
            </a:r>
          </a:p>
          <a:p>
            <a:pPr lvl="1"/>
            <a:r>
              <a:rPr lang="en-US" dirty="0">
                <a:solidFill>
                  <a:srgbClr val="0E2C4F"/>
                </a:solidFill>
              </a:rPr>
              <a:t>The CO set aside the TOR entirely for HUBZone small businesses</a:t>
            </a:r>
          </a:p>
          <a:p>
            <a:pPr lvl="1"/>
            <a:r>
              <a:rPr lang="en-US" dirty="0"/>
              <a:t>The TOR included a “Notice of Order Set-Aside” but did not contain specific language directing that CIO-</a:t>
            </a:r>
            <a:r>
              <a:rPr lang="en-US" dirty="0" err="1"/>
              <a:t>SP3</a:t>
            </a:r>
            <a:r>
              <a:rPr lang="en-US" dirty="0"/>
              <a:t> Small Business primes recert their size for the TO</a:t>
            </a:r>
          </a:p>
          <a:p>
            <a:r>
              <a:rPr lang="en-US" dirty="0">
                <a:solidFill>
                  <a:srgbClr val="0E2C4F"/>
                </a:solidFill>
              </a:rPr>
              <a:t>In Sept. 2022, DOE announced that VQVC was the apparent awardee</a:t>
            </a:r>
          </a:p>
          <a:p>
            <a:r>
              <a:rPr lang="en-US" dirty="0"/>
              <a:t>The protester then filed a protest challenging VQVC’s size</a:t>
            </a:r>
          </a:p>
          <a:p>
            <a:pPr lvl="1"/>
            <a:r>
              <a:rPr lang="en-US" dirty="0">
                <a:solidFill>
                  <a:srgbClr val="0E2C4F"/>
                </a:solidFill>
              </a:rPr>
              <a:t>VQVC = an SBA-approved mentor-protégé joint venture</a:t>
            </a:r>
          </a:p>
          <a:p>
            <a:pPr lvl="2"/>
            <a:r>
              <a:rPr lang="en-US" dirty="0" err="1">
                <a:solidFill>
                  <a:srgbClr val="0E2C4F"/>
                </a:solidFill>
              </a:rPr>
              <a:t>Conviso</a:t>
            </a:r>
            <a:r>
              <a:rPr lang="en-US" dirty="0">
                <a:solidFill>
                  <a:srgbClr val="0E2C4F"/>
                </a:solidFill>
              </a:rPr>
              <a:t> = HUBZone small business </a:t>
            </a:r>
          </a:p>
          <a:p>
            <a:pPr lvl="2"/>
            <a:r>
              <a:rPr lang="en-US" dirty="0" err="1">
                <a:solidFill>
                  <a:srgbClr val="0E2C4F"/>
                </a:solidFill>
              </a:rPr>
              <a:t>VariQ</a:t>
            </a:r>
            <a:r>
              <a:rPr lang="en-US" dirty="0">
                <a:solidFill>
                  <a:srgbClr val="0E2C4F"/>
                </a:solidFill>
              </a:rPr>
              <a:t> = the mentor</a:t>
            </a:r>
          </a:p>
          <a:p>
            <a:pPr lvl="1"/>
            <a:r>
              <a:rPr lang="en-US" dirty="0"/>
              <a:t>Protester alleged that in Dec. 2021 </a:t>
            </a:r>
            <a:r>
              <a:rPr lang="en-US" dirty="0" err="1"/>
              <a:t>VariQ</a:t>
            </a:r>
            <a:r>
              <a:rPr lang="en-US" dirty="0"/>
              <a:t> was acquired by a subsidiary of a large multinational company &amp; that this acquisition should have triggered several regulatory requirements – because VQVC did not comply with the triggered reg requirements, it was not a valid SBA-approved mentor-protégé &amp; therefore should not be considered small </a:t>
            </a:r>
          </a:p>
          <a:p>
            <a:pPr lvl="2"/>
            <a:endParaRPr lang="en-US" dirty="0">
              <a:solidFill>
                <a:srgbClr val="0E2C4F"/>
              </a:solidFill>
            </a:endParaRPr>
          </a:p>
          <a:p>
            <a:pPr lvl="1"/>
            <a:endParaRPr lang="en-US" sz="2800" dirty="0">
              <a:solidFill>
                <a:srgbClr val="0E2C4F"/>
              </a:solidFill>
            </a:endParaRPr>
          </a:p>
          <a:p>
            <a:pPr lvl="1"/>
            <a:endParaRPr lang="en-US" sz="2800" dirty="0">
              <a:solidFill>
                <a:srgbClr val="0E2C4F"/>
              </a:solidFill>
            </a:endParaRPr>
          </a:p>
          <a:p>
            <a:endParaRPr lang="en-US" dirty="0"/>
          </a:p>
        </p:txBody>
      </p:sp>
      <p:sp>
        <p:nvSpPr>
          <p:cNvPr id="8" name="Text Placeholder 7">
            <a:extLst>
              <a:ext uri="{FF2B5EF4-FFF2-40B4-BE49-F238E27FC236}">
                <a16:creationId xmlns:a16="http://schemas.microsoft.com/office/drawing/2014/main" id="{4BC71411-A697-7A05-4359-884311139028}"/>
              </a:ext>
            </a:extLst>
          </p:cNvPr>
          <p:cNvSpPr>
            <a:spLocks noGrp="1"/>
          </p:cNvSpPr>
          <p:nvPr>
            <p:ph type="ctrTitle"/>
          </p:nvPr>
        </p:nvSpPr>
        <p:spPr>
          <a:xfrm>
            <a:off x="751114" y="519113"/>
            <a:ext cx="6335485" cy="582385"/>
          </a:xfrm>
        </p:spPr>
        <p:txBody>
          <a:bodyPr anchor="b">
            <a:noAutofit/>
          </a:bodyPr>
          <a:lstStyle/>
          <a:p>
            <a:r>
              <a:rPr lang="en-US" sz="2800" dirty="0"/>
              <a:t>Computer World Services Corp. (Apr. 2023)</a:t>
            </a:r>
          </a:p>
        </p:txBody>
      </p:sp>
    </p:spTree>
    <p:extLst>
      <p:ext uri="{BB962C8B-B14F-4D97-AF65-F5344CB8AC3E}">
        <p14:creationId xmlns:p14="http://schemas.microsoft.com/office/powerpoint/2010/main" val="18498898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E586DD-D200-494A-51E4-2021D944C332}"/>
              </a:ext>
            </a:extLst>
          </p:cNvPr>
          <p:cNvSpPr>
            <a:spLocks noGrp="1"/>
          </p:cNvSpPr>
          <p:nvPr>
            <p:ph idx="1"/>
          </p:nvPr>
        </p:nvSpPr>
        <p:spPr>
          <a:xfrm>
            <a:off x="751114" y="1594673"/>
            <a:ext cx="10742386" cy="4247327"/>
          </a:xfrm>
        </p:spPr>
        <p:txBody>
          <a:bodyPr>
            <a:normAutofit lnSpcReduction="10000"/>
          </a:bodyPr>
          <a:lstStyle/>
          <a:p>
            <a:r>
              <a:rPr lang="en-US" dirty="0">
                <a:solidFill>
                  <a:srgbClr val="0E2C4F"/>
                </a:solidFill>
              </a:rPr>
              <a:t>The Area </a:t>
            </a:r>
            <a:r>
              <a:rPr lang="en-US" dirty="0"/>
              <a:t>Office dismissed the protest as untimely </a:t>
            </a:r>
          </a:p>
          <a:p>
            <a:pPr lvl="1"/>
            <a:r>
              <a:rPr lang="en-US" dirty="0"/>
              <a:t>Size protest filed against task order under a long-term contract</a:t>
            </a:r>
          </a:p>
          <a:p>
            <a:pPr lvl="1"/>
            <a:r>
              <a:rPr lang="en-US" dirty="0">
                <a:solidFill>
                  <a:srgbClr val="0E2C4F"/>
                </a:solidFill>
              </a:rPr>
              <a:t>SBA’s regs permit size protests to be filed in connection with long-term contracts in only three instances: </a:t>
            </a:r>
          </a:p>
          <a:p>
            <a:pPr lvl="2"/>
            <a:r>
              <a:rPr lang="en-US" dirty="0">
                <a:solidFill>
                  <a:srgbClr val="0E2C4F"/>
                </a:solidFill>
              </a:rPr>
              <a:t>(1) Within five business days after the long-term contract is initially awarded;</a:t>
            </a:r>
          </a:p>
          <a:p>
            <a:pPr lvl="2"/>
            <a:r>
              <a:rPr lang="en-US" dirty="0">
                <a:solidFill>
                  <a:srgbClr val="0E2C4F"/>
                </a:solidFill>
              </a:rPr>
              <a:t>(2) Within five business days after an option on a long-term contract is exercised; </a:t>
            </a:r>
          </a:p>
          <a:p>
            <a:pPr lvl="2"/>
            <a:r>
              <a:rPr lang="en-US" dirty="0">
                <a:solidFill>
                  <a:srgbClr val="0E2C4F"/>
                </a:solidFill>
              </a:rPr>
              <a:t>(3) Within five business after award of an individual order under a long-term contract, if the CO requested recertification in connection with that order.  </a:t>
            </a:r>
          </a:p>
          <a:p>
            <a:r>
              <a:rPr lang="en-US" dirty="0"/>
              <a:t>OHA affirmed the Area Office’s decision, concluding that the TOR did NOT require recertification such that the protester could file a timely size protest within five business days after award of that order</a:t>
            </a:r>
            <a:endParaRPr lang="en-US" dirty="0">
              <a:solidFill>
                <a:srgbClr val="0E2C4F"/>
              </a:solidFill>
            </a:endParaRPr>
          </a:p>
          <a:p>
            <a:pPr lvl="2"/>
            <a:endParaRPr lang="en-US" dirty="0">
              <a:solidFill>
                <a:srgbClr val="0E2C4F"/>
              </a:solidFill>
            </a:endParaRPr>
          </a:p>
          <a:p>
            <a:pPr lvl="1"/>
            <a:endParaRPr lang="en-US" sz="2800" dirty="0">
              <a:solidFill>
                <a:srgbClr val="0E2C4F"/>
              </a:solidFill>
            </a:endParaRPr>
          </a:p>
          <a:p>
            <a:pPr lvl="1"/>
            <a:endParaRPr lang="en-US" sz="2800" dirty="0">
              <a:solidFill>
                <a:srgbClr val="0E2C4F"/>
              </a:solidFill>
            </a:endParaRPr>
          </a:p>
          <a:p>
            <a:endParaRPr lang="en-US" dirty="0"/>
          </a:p>
        </p:txBody>
      </p:sp>
      <p:sp>
        <p:nvSpPr>
          <p:cNvPr id="8" name="Text Placeholder 7">
            <a:extLst>
              <a:ext uri="{FF2B5EF4-FFF2-40B4-BE49-F238E27FC236}">
                <a16:creationId xmlns:a16="http://schemas.microsoft.com/office/drawing/2014/main" id="{4BC71411-A697-7A05-4359-884311139028}"/>
              </a:ext>
            </a:extLst>
          </p:cNvPr>
          <p:cNvSpPr>
            <a:spLocks noGrp="1"/>
          </p:cNvSpPr>
          <p:nvPr>
            <p:ph type="ctrTitle"/>
          </p:nvPr>
        </p:nvSpPr>
        <p:spPr>
          <a:xfrm>
            <a:off x="751114" y="519113"/>
            <a:ext cx="6335485" cy="582385"/>
          </a:xfrm>
        </p:spPr>
        <p:txBody>
          <a:bodyPr anchor="b">
            <a:noAutofit/>
          </a:bodyPr>
          <a:lstStyle/>
          <a:p>
            <a:r>
              <a:rPr lang="en-US" sz="2800" dirty="0"/>
              <a:t>Computer World Services Corp. (Apr. 2023)</a:t>
            </a:r>
          </a:p>
        </p:txBody>
      </p:sp>
    </p:spTree>
    <p:extLst>
      <p:ext uri="{BB962C8B-B14F-4D97-AF65-F5344CB8AC3E}">
        <p14:creationId xmlns:p14="http://schemas.microsoft.com/office/powerpoint/2010/main" val="31529553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4744A0-5FE7-9F20-A0B1-7F7C2692D0AF}"/>
              </a:ext>
            </a:extLst>
          </p:cNvPr>
          <p:cNvSpPr>
            <a:spLocks noGrp="1"/>
          </p:cNvSpPr>
          <p:nvPr>
            <p:ph idx="1"/>
          </p:nvPr>
        </p:nvSpPr>
        <p:spPr/>
        <p:txBody>
          <a:bodyPr>
            <a:normAutofit fontScale="70000" lnSpcReduction="20000"/>
          </a:bodyPr>
          <a:lstStyle/>
          <a:p>
            <a:r>
              <a:rPr lang="en-US" dirty="0"/>
              <a:t>Bid protest before GAO</a:t>
            </a:r>
          </a:p>
          <a:p>
            <a:r>
              <a:rPr lang="en-US" dirty="0"/>
              <a:t>Agency filed a request for dismissal, arguing that the protester was not an interested party to challenge the agency’s award because the protester was no longer a SDVOSB concern &amp; therefore ineligible for award of the BPA</a:t>
            </a:r>
          </a:p>
          <a:p>
            <a:r>
              <a:rPr lang="en-US" dirty="0"/>
              <a:t>May 2019: GSA awarded the protester an FSS contract</a:t>
            </a:r>
          </a:p>
          <a:p>
            <a:pPr lvl="1"/>
            <a:r>
              <a:rPr lang="en-US" dirty="0"/>
              <a:t>The protester certified it was an SDVOSB at the time of its initial offer &amp; award of the FSS contract</a:t>
            </a:r>
          </a:p>
          <a:p>
            <a:r>
              <a:rPr lang="en-US" dirty="0"/>
              <a:t>Jan. 2023: The agency issued an RFQ for the establishment of a BPA to SDVOSB firms holding the FSS contract</a:t>
            </a:r>
          </a:p>
          <a:p>
            <a:r>
              <a:rPr lang="en-US" dirty="0"/>
              <a:t>Feb. 2023: Protester (also the incumbent) submitted a quotation in response to the RFQ</a:t>
            </a:r>
          </a:p>
          <a:p>
            <a:r>
              <a:rPr lang="en-US" dirty="0"/>
              <a:t>June 2023 (147 days after quotation submission): Another company, which was </a:t>
            </a:r>
            <a:r>
              <a:rPr lang="en-US" u="sng" dirty="0"/>
              <a:t>not</a:t>
            </a:r>
            <a:r>
              <a:rPr lang="en-US" dirty="0"/>
              <a:t> a SDVOSB concern, acquired the protester</a:t>
            </a:r>
          </a:p>
          <a:p>
            <a:r>
              <a:rPr lang="en-US" dirty="0"/>
              <a:t>July 2023: Protester, under is incumbent contract, notified the agency that it was no longer a SDVOSB (per terms of incumbent K)</a:t>
            </a:r>
          </a:p>
        </p:txBody>
      </p:sp>
      <p:sp>
        <p:nvSpPr>
          <p:cNvPr id="3" name="Title 2">
            <a:extLst>
              <a:ext uri="{FF2B5EF4-FFF2-40B4-BE49-F238E27FC236}">
                <a16:creationId xmlns:a16="http://schemas.microsoft.com/office/drawing/2014/main" id="{ABF71ACE-D3C5-26EF-DE38-6AD3FC21D683}"/>
              </a:ext>
            </a:extLst>
          </p:cNvPr>
          <p:cNvSpPr>
            <a:spLocks noGrp="1"/>
          </p:cNvSpPr>
          <p:nvPr>
            <p:ph type="ctrTitle"/>
          </p:nvPr>
        </p:nvSpPr>
        <p:spPr/>
        <p:txBody>
          <a:bodyPr/>
          <a:lstStyle/>
          <a:p>
            <a:r>
              <a:rPr lang="en-US" sz="2800" dirty="0"/>
              <a:t>Washington Business Dynamics, LLC (Dec. 2023)</a:t>
            </a:r>
            <a:endParaRPr lang="en-US" sz="2800" i="1" dirty="0"/>
          </a:p>
        </p:txBody>
      </p:sp>
    </p:spTree>
    <p:extLst>
      <p:ext uri="{BB962C8B-B14F-4D97-AF65-F5344CB8AC3E}">
        <p14:creationId xmlns:p14="http://schemas.microsoft.com/office/powerpoint/2010/main" val="42828004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4744A0-5FE7-9F20-A0B1-7F7C2692D0AF}"/>
              </a:ext>
            </a:extLst>
          </p:cNvPr>
          <p:cNvSpPr>
            <a:spLocks noGrp="1"/>
          </p:cNvSpPr>
          <p:nvPr>
            <p:ph idx="1"/>
          </p:nvPr>
        </p:nvSpPr>
        <p:spPr/>
        <p:txBody>
          <a:bodyPr>
            <a:normAutofit fontScale="77500" lnSpcReduction="20000"/>
          </a:bodyPr>
          <a:lstStyle/>
          <a:p>
            <a:r>
              <a:rPr lang="en-US" dirty="0"/>
              <a:t>Whether the protester (an other than SDVOSB) was eligible for award of the set-aside BPA turned on whether the mandatory recert provision in SBA’s regs (13 C.F.R. § 121.404(g)(2)(iii)) applied &amp; rendered the protester ineligible </a:t>
            </a:r>
          </a:p>
          <a:p>
            <a:r>
              <a:rPr lang="en-US" dirty="0"/>
              <a:t>GAO started with the general rule: size is determined as of the date the concern submits a written self-certification that it is small to the procuring activity as part of its initial offer or response which includes price</a:t>
            </a:r>
          </a:p>
          <a:p>
            <a:r>
              <a:rPr lang="en-US" dirty="0"/>
              <a:t>The underlying FSS = an unrestricted MAC that had multiple associated NAICs codes</a:t>
            </a:r>
          </a:p>
          <a:p>
            <a:pPr lvl="1"/>
            <a:r>
              <a:rPr lang="en-US" dirty="0"/>
              <a:t>Under SBA’s regs, set-aside orders or BPAs issued under an FSS do </a:t>
            </a:r>
            <a:r>
              <a:rPr lang="en-US" u="sng" dirty="0"/>
              <a:t>not</a:t>
            </a:r>
            <a:r>
              <a:rPr lang="en-US" dirty="0"/>
              <a:t> require recertification (13 C.F.R. § 121.404(a)(1)(ii)(A) (“Except for orders or [BPAs] issued under any [FSS]…”))  </a:t>
            </a:r>
          </a:p>
          <a:p>
            <a:pPr lvl="1"/>
            <a:r>
              <a:rPr lang="en-US" dirty="0"/>
              <a:t>So, absent a specific recertification requirement from the CO, there is no requirement to recertify at the FSS-order level</a:t>
            </a:r>
          </a:p>
          <a:p>
            <a:r>
              <a:rPr lang="en-US" dirty="0"/>
              <a:t>Now, paragraph (g) – notes that (g)(iii) “applies a different, temporal, limitation with respect to changes in size arising prior to award”</a:t>
            </a:r>
          </a:p>
          <a:p>
            <a:pPr lvl="1"/>
            <a:endParaRPr lang="en-US" dirty="0"/>
          </a:p>
        </p:txBody>
      </p:sp>
      <p:sp>
        <p:nvSpPr>
          <p:cNvPr id="3" name="Title 2">
            <a:extLst>
              <a:ext uri="{FF2B5EF4-FFF2-40B4-BE49-F238E27FC236}">
                <a16:creationId xmlns:a16="http://schemas.microsoft.com/office/drawing/2014/main" id="{ABF71ACE-D3C5-26EF-DE38-6AD3FC21D683}"/>
              </a:ext>
            </a:extLst>
          </p:cNvPr>
          <p:cNvSpPr>
            <a:spLocks noGrp="1"/>
          </p:cNvSpPr>
          <p:nvPr>
            <p:ph type="ctrTitle"/>
          </p:nvPr>
        </p:nvSpPr>
        <p:spPr/>
        <p:txBody>
          <a:bodyPr/>
          <a:lstStyle/>
          <a:p>
            <a:r>
              <a:rPr lang="en-US" sz="2800" dirty="0"/>
              <a:t>Washington Business Dynamics, LLC (Dec. 2023)</a:t>
            </a:r>
          </a:p>
        </p:txBody>
      </p:sp>
    </p:spTree>
    <p:extLst>
      <p:ext uri="{BB962C8B-B14F-4D97-AF65-F5344CB8AC3E}">
        <p14:creationId xmlns:p14="http://schemas.microsoft.com/office/powerpoint/2010/main" val="28722494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4744A0-5FE7-9F20-A0B1-7F7C2692D0AF}"/>
              </a:ext>
            </a:extLst>
          </p:cNvPr>
          <p:cNvSpPr>
            <a:spLocks noGrp="1"/>
          </p:cNvSpPr>
          <p:nvPr>
            <p:ph idx="1"/>
          </p:nvPr>
        </p:nvSpPr>
        <p:spPr/>
        <p:txBody>
          <a:bodyPr>
            <a:normAutofit fontScale="70000" lnSpcReduction="20000"/>
          </a:bodyPr>
          <a:lstStyle/>
          <a:p>
            <a:r>
              <a:rPr lang="en-US" sz="3100" b="1" u="sng" dirty="0"/>
              <a:t>Merger, sale, or acquisition after offer, but prior to award</a:t>
            </a:r>
            <a:r>
              <a:rPr lang="en-US" sz="3100" dirty="0"/>
              <a:t>:  If the merger, sale, or acquisition occurs after submission of initial offer, but prior to award → offeror must recertify size status prior to award</a:t>
            </a:r>
          </a:p>
          <a:p>
            <a:pPr lvl="1"/>
            <a:r>
              <a:rPr lang="en-US" sz="2300" dirty="0">
                <a:solidFill>
                  <a:srgbClr val="0E2C4F"/>
                </a:solidFill>
              </a:rPr>
              <a:t>If the merger, sale, or acquisition occurs within 180 days of the date of offer &amp; offeror is unable to recertify as small, it will not be eligible as a small business to receive the contract</a:t>
            </a:r>
          </a:p>
          <a:p>
            <a:pPr lvl="1"/>
            <a:r>
              <a:rPr lang="en-US" sz="2300" dirty="0">
                <a:solidFill>
                  <a:srgbClr val="0E2C4F"/>
                </a:solidFill>
              </a:rPr>
              <a:t>If the merger, sale, or acquisition occurs more than 180 days after the date of offer, award can be made, but it will not count as an award to a small business</a:t>
            </a:r>
          </a:p>
          <a:p>
            <a:r>
              <a:rPr lang="en-US" dirty="0"/>
              <a:t>GAO </a:t>
            </a:r>
            <a:r>
              <a:rPr lang="en-US" u="sng" dirty="0"/>
              <a:t>disagreed</a:t>
            </a:r>
            <a:r>
              <a:rPr lang="en-US" dirty="0"/>
              <a:t> that (g)(2)(iii) required the protester to recertify its size in connection with its quotation for the set-aside BPA for two reasons – </a:t>
            </a:r>
          </a:p>
          <a:p>
            <a:pPr lvl="1"/>
            <a:r>
              <a:rPr lang="en-US" sz="2300" dirty="0"/>
              <a:t>(1) Would produce an unreasonable result given the reg’s “unique treatment of BPAs issued under a FSS contract”; and </a:t>
            </a:r>
          </a:p>
          <a:p>
            <a:pPr lvl="1"/>
            <a:r>
              <a:rPr lang="en-US" sz="2300" dirty="0"/>
              <a:t>(2) Not apparent that a corporate transaction requiring recert at the FSS level (per (g)(2)(i)) automatically triggers a recert for any pending quotations for a BPA or order issued under the FSS (per (g)(2)(iii))</a:t>
            </a:r>
          </a:p>
          <a:p>
            <a:r>
              <a:rPr lang="en-US" dirty="0"/>
              <a:t>Relying on </a:t>
            </a:r>
            <a:r>
              <a:rPr lang="en-US" i="1" dirty="0"/>
              <a:t>EBA Ernest Bland</a:t>
            </a:r>
            <a:r>
              <a:rPr lang="en-US" dirty="0"/>
              <a:t>, GAO concluded that because the RFQ for the BPA issued under the FSS did NOT include an express size recert requirement, the protester was not required to recert for purposes of its pending quotation – thus concluding it was an interested party </a:t>
            </a:r>
          </a:p>
        </p:txBody>
      </p:sp>
      <p:sp>
        <p:nvSpPr>
          <p:cNvPr id="3" name="Title 2">
            <a:extLst>
              <a:ext uri="{FF2B5EF4-FFF2-40B4-BE49-F238E27FC236}">
                <a16:creationId xmlns:a16="http://schemas.microsoft.com/office/drawing/2014/main" id="{ABF71ACE-D3C5-26EF-DE38-6AD3FC21D683}"/>
              </a:ext>
            </a:extLst>
          </p:cNvPr>
          <p:cNvSpPr>
            <a:spLocks noGrp="1"/>
          </p:cNvSpPr>
          <p:nvPr>
            <p:ph type="ctrTitle"/>
          </p:nvPr>
        </p:nvSpPr>
        <p:spPr/>
        <p:txBody>
          <a:bodyPr/>
          <a:lstStyle/>
          <a:p>
            <a:r>
              <a:rPr lang="en-US" sz="2800" dirty="0"/>
              <a:t>Washington Business Dynamics, LLC (Dec. 2023)</a:t>
            </a:r>
          </a:p>
        </p:txBody>
      </p:sp>
    </p:spTree>
    <p:extLst>
      <p:ext uri="{BB962C8B-B14F-4D97-AF65-F5344CB8AC3E}">
        <p14:creationId xmlns:p14="http://schemas.microsoft.com/office/powerpoint/2010/main" val="3232332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dirty="0"/>
              <a:t>Updates from 2023</a:t>
            </a:r>
          </a:p>
        </p:txBody>
      </p:sp>
    </p:spTree>
    <p:extLst>
      <p:ext uri="{BB962C8B-B14F-4D97-AF65-F5344CB8AC3E}">
        <p14:creationId xmlns:p14="http://schemas.microsoft.com/office/powerpoint/2010/main" val="358769955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6FF4D9-80B1-4558-92BB-0A94D197E4E6}"/>
              </a:ext>
            </a:extLst>
          </p:cNvPr>
          <p:cNvSpPr>
            <a:spLocks noGrp="1"/>
          </p:cNvSpPr>
          <p:nvPr>
            <p:ph idx="1"/>
          </p:nvPr>
        </p:nvSpPr>
        <p:spPr>
          <a:xfrm>
            <a:off x="751114" y="1594673"/>
            <a:ext cx="10742386" cy="4247327"/>
          </a:xfrm>
        </p:spPr>
        <p:txBody>
          <a:bodyPr>
            <a:normAutofit/>
          </a:bodyPr>
          <a:lstStyle/>
          <a:p>
            <a:r>
              <a:rPr lang="en-US" sz="2200" dirty="0"/>
              <a:t>13 C.F.R. § 124.521(e)(2) provides:</a:t>
            </a:r>
          </a:p>
          <a:p>
            <a:pPr lvl="1"/>
            <a:r>
              <a:rPr lang="en-US" sz="1800" b="0" i="0" u="none" strike="noStrike" baseline="0" dirty="0">
                <a:solidFill>
                  <a:srgbClr val="0E2C4F"/>
                </a:solidFill>
              </a:rPr>
              <a:t>“For the purposes of 8(a) contracts (including Multiple Award Contracts) with durations of more than five years (including options), a contracting officer must verify in </a:t>
            </a:r>
            <a:r>
              <a:rPr lang="en-US" sz="1800" b="0" i="0" u="none" strike="noStrike" baseline="0" dirty="0" err="1">
                <a:solidFill>
                  <a:srgbClr val="0E2C4F"/>
                </a:solidFill>
              </a:rPr>
              <a:t>DSBS</a:t>
            </a:r>
            <a:r>
              <a:rPr lang="en-US" sz="1800" b="0" i="0" u="none" strike="noStrike" baseline="0" dirty="0">
                <a:solidFill>
                  <a:srgbClr val="0E2C4F"/>
                </a:solidFill>
              </a:rPr>
              <a:t> whether a business concern continues to be an eligible 8(a) Participant no more than 120 days prior to the end of the fifth year of the contract, and no more than 120 days prior to exercising any option. Where a concern fails to qualify as an eligible 8(a) Participant during the 120 days prior to the end of the fifth year of the contract, </a:t>
            </a:r>
            <a:r>
              <a:rPr lang="en-US" sz="1800" b="1" i="0" u="sng" strike="noStrike" baseline="0" dirty="0">
                <a:solidFill>
                  <a:srgbClr val="0E2C4F"/>
                </a:solidFill>
              </a:rPr>
              <a:t>the option shall not be exercised</a:t>
            </a:r>
            <a:r>
              <a:rPr lang="en-US" sz="1800" b="0" i="0" u="none" strike="noStrike" baseline="0" dirty="0">
                <a:solidFill>
                  <a:srgbClr val="0E2C4F"/>
                </a:solidFill>
              </a:rPr>
              <a:t>.”</a:t>
            </a:r>
          </a:p>
          <a:p>
            <a:r>
              <a:rPr lang="en-US" sz="2200" dirty="0"/>
              <a:t>No other SBA program has such a requirement</a:t>
            </a:r>
          </a:p>
          <a:p>
            <a:r>
              <a:rPr lang="en-US" sz="2200" dirty="0"/>
              <a:t>Despite SBA stating it wanted to bring parity to its programs, SBA did not address or fix this disparity in its April 2023 final rule</a:t>
            </a:r>
          </a:p>
        </p:txBody>
      </p:sp>
      <p:sp>
        <p:nvSpPr>
          <p:cNvPr id="3" name="Text Placeholder 2">
            <a:extLst>
              <a:ext uri="{FF2B5EF4-FFF2-40B4-BE49-F238E27FC236}">
                <a16:creationId xmlns:a16="http://schemas.microsoft.com/office/drawing/2014/main" id="{3F78FCAE-36B2-465B-B3F5-04A3A7756CB4}"/>
              </a:ext>
            </a:extLst>
          </p:cNvPr>
          <p:cNvSpPr>
            <a:spLocks noGrp="1"/>
          </p:cNvSpPr>
          <p:nvPr>
            <p:ph type="ctrTitle"/>
          </p:nvPr>
        </p:nvSpPr>
        <p:spPr>
          <a:xfrm>
            <a:off x="751114" y="519113"/>
            <a:ext cx="6335485" cy="582385"/>
          </a:xfrm>
        </p:spPr>
        <p:txBody>
          <a:bodyPr anchor="b">
            <a:noAutofit/>
          </a:bodyPr>
          <a:lstStyle/>
          <a:p>
            <a:r>
              <a:rPr lang="en-US" sz="2800" dirty="0"/>
              <a:t>Recertification on Long-term 8(a) Contracts</a:t>
            </a:r>
          </a:p>
        </p:txBody>
      </p:sp>
    </p:spTree>
    <p:extLst>
      <p:ext uri="{BB962C8B-B14F-4D97-AF65-F5344CB8AC3E}">
        <p14:creationId xmlns:p14="http://schemas.microsoft.com/office/powerpoint/2010/main" val="35690403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dirty="0"/>
              <a:t>Remaining Eligible for Participation in the 8(a) Program</a:t>
            </a:r>
          </a:p>
        </p:txBody>
      </p:sp>
    </p:spTree>
    <p:extLst>
      <p:ext uri="{BB962C8B-B14F-4D97-AF65-F5344CB8AC3E}">
        <p14:creationId xmlns:p14="http://schemas.microsoft.com/office/powerpoint/2010/main" val="15969094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B4F639-6CF2-08E3-729C-B2AFAACB41A9}"/>
              </a:ext>
            </a:extLst>
          </p:cNvPr>
          <p:cNvSpPr>
            <a:spLocks noGrp="1"/>
          </p:cNvSpPr>
          <p:nvPr>
            <p:ph idx="1"/>
          </p:nvPr>
        </p:nvSpPr>
        <p:spPr/>
        <p:txBody>
          <a:bodyPr>
            <a:normAutofit lnSpcReduction="10000"/>
          </a:bodyPr>
          <a:lstStyle/>
          <a:p>
            <a:r>
              <a:rPr lang="en-US" dirty="0"/>
              <a:t>Generally – see 13 C.F.R. § 124.112</a:t>
            </a:r>
          </a:p>
          <a:p>
            <a:pPr lvl="1"/>
            <a:r>
              <a:rPr lang="en-US" dirty="0"/>
              <a:t>Special rules for Tribes &amp; ANCs – see 13 C.F.R. § 124.109</a:t>
            </a:r>
          </a:p>
          <a:p>
            <a:pPr lvl="1"/>
            <a:r>
              <a:rPr lang="en-US" dirty="0"/>
              <a:t>Special rules for </a:t>
            </a:r>
            <a:r>
              <a:rPr lang="en-US" dirty="0" err="1"/>
              <a:t>NHOs</a:t>
            </a:r>
            <a:r>
              <a:rPr lang="en-US" dirty="0"/>
              <a:t> – see 13 C.F.R. § 124.110</a:t>
            </a:r>
          </a:p>
          <a:p>
            <a:r>
              <a:rPr lang="en-US" dirty="0"/>
              <a:t>Must continue to meet all eligibility criteria </a:t>
            </a:r>
          </a:p>
          <a:p>
            <a:r>
              <a:rPr lang="en-US" dirty="0"/>
              <a:t>Must inform SBA, in writing, of any changes in circumstances which would adversely affect program eligibility, </a:t>
            </a:r>
            <a:r>
              <a:rPr lang="en-US"/>
              <a:t>especially ownership </a:t>
            </a:r>
            <a:r>
              <a:rPr lang="en-US" dirty="0"/>
              <a:t>and control</a:t>
            </a:r>
          </a:p>
          <a:p>
            <a:r>
              <a:rPr lang="en-US" dirty="0"/>
              <a:t>Participate in annual reviews &amp; provide records/certifications supporting </a:t>
            </a:r>
            <a:r>
              <a:rPr lang="en-US"/>
              <a:t>continued eligibility</a:t>
            </a:r>
          </a:p>
          <a:p>
            <a:r>
              <a:rPr lang="en-US"/>
              <a:t>Avoid Excessive Withdrawals</a:t>
            </a:r>
            <a:endParaRPr lang="en-US" dirty="0"/>
          </a:p>
          <a:p>
            <a:endParaRPr lang="en-US" dirty="0"/>
          </a:p>
        </p:txBody>
      </p:sp>
      <p:sp>
        <p:nvSpPr>
          <p:cNvPr id="3" name="Title 2">
            <a:extLst>
              <a:ext uri="{FF2B5EF4-FFF2-40B4-BE49-F238E27FC236}">
                <a16:creationId xmlns:a16="http://schemas.microsoft.com/office/drawing/2014/main" id="{D1AC1A1C-B2F1-4C2A-28DA-C4F1A1339E88}"/>
              </a:ext>
            </a:extLst>
          </p:cNvPr>
          <p:cNvSpPr>
            <a:spLocks noGrp="1"/>
          </p:cNvSpPr>
          <p:nvPr>
            <p:ph type="ctrTitle"/>
          </p:nvPr>
        </p:nvSpPr>
        <p:spPr/>
        <p:txBody>
          <a:bodyPr/>
          <a:lstStyle/>
          <a:p>
            <a:r>
              <a:rPr lang="en-US" sz="2400" dirty="0"/>
              <a:t>Remaining Eligible for Participation in the 8(a) Program</a:t>
            </a:r>
          </a:p>
        </p:txBody>
      </p:sp>
    </p:spTree>
    <p:extLst>
      <p:ext uri="{BB962C8B-B14F-4D97-AF65-F5344CB8AC3E}">
        <p14:creationId xmlns:p14="http://schemas.microsoft.com/office/powerpoint/2010/main" val="24052856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B4F639-6CF2-08E3-729C-B2AFAACB41A9}"/>
              </a:ext>
            </a:extLst>
          </p:cNvPr>
          <p:cNvSpPr>
            <a:spLocks noGrp="1"/>
          </p:cNvSpPr>
          <p:nvPr>
            <p:ph idx="1"/>
          </p:nvPr>
        </p:nvSpPr>
        <p:spPr/>
        <p:txBody>
          <a:bodyPr>
            <a:normAutofit/>
          </a:bodyPr>
          <a:lstStyle/>
          <a:p>
            <a:r>
              <a:rPr lang="en-US" sz="2800" dirty="0"/>
              <a:t>Must also remain “small” for its primary industry classification (</a:t>
            </a:r>
            <a:r>
              <a:rPr lang="en-US" sz="2800" i="1" dirty="0"/>
              <a:t>i.e.</a:t>
            </a:r>
            <a:r>
              <a:rPr lang="en-US" sz="2800" dirty="0"/>
              <a:t>, “small” under its primary NAICs code), as adjusted </a:t>
            </a:r>
          </a:p>
          <a:p>
            <a:r>
              <a:rPr lang="en-US" sz="2800" dirty="0">
                <a:solidFill>
                  <a:srgbClr val="0E2C4F"/>
                </a:solidFill>
              </a:rPr>
              <a:t>SBA may graduate a </a:t>
            </a:r>
            <a:r>
              <a:rPr lang="en-US" sz="2800" dirty="0"/>
              <a:t>participant early where the company exceeds the size standard corresponding to its primary NAICs for three successive program years, unless the firm demonstrates that – through its growth &amp; development – its primary industry is changing </a:t>
            </a:r>
            <a:endParaRPr lang="en-US" sz="2800" dirty="0">
              <a:solidFill>
                <a:srgbClr val="0E2C4F"/>
              </a:solidFill>
            </a:endParaRPr>
          </a:p>
          <a:p>
            <a:r>
              <a:rPr lang="en-US" dirty="0"/>
              <a:t>See 13 C.F.R. § 124.102(a)(2)</a:t>
            </a:r>
          </a:p>
          <a:p>
            <a:pPr marL="0" indent="0">
              <a:buNone/>
            </a:pPr>
            <a:endParaRPr lang="en-US" dirty="0"/>
          </a:p>
          <a:p>
            <a:endParaRPr lang="en-US" dirty="0"/>
          </a:p>
        </p:txBody>
      </p:sp>
      <p:sp>
        <p:nvSpPr>
          <p:cNvPr id="3" name="Title 2">
            <a:extLst>
              <a:ext uri="{FF2B5EF4-FFF2-40B4-BE49-F238E27FC236}">
                <a16:creationId xmlns:a16="http://schemas.microsoft.com/office/drawing/2014/main" id="{D1AC1A1C-B2F1-4C2A-28DA-C4F1A1339E88}"/>
              </a:ext>
            </a:extLst>
          </p:cNvPr>
          <p:cNvSpPr>
            <a:spLocks noGrp="1"/>
          </p:cNvSpPr>
          <p:nvPr>
            <p:ph type="ctrTitle"/>
          </p:nvPr>
        </p:nvSpPr>
        <p:spPr/>
        <p:txBody>
          <a:bodyPr/>
          <a:lstStyle/>
          <a:p>
            <a:r>
              <a:rPr lang="en-US" sz="2400" dirty="0"/>
              <a:t>Remaining Eligible for Participation in the 8(a) Program</a:t>
            </a:r>
          </a:p>
        </p:txBody>
      </p:sp>
    </p:spTree>
    <p:extLst>
      <p:ext uri="{BB962C8B-B14F-4D97-AF65-F5344CB8AC3E}">
        <p14:creationId xmlns:p14="http://schemas.microsoft.com/office/powerpoint/2010/main" val="5122562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2B1B08-5C76-BA76-E490-0470918AEF0B}"/>
              </a:ext>
            </a:extLst>
          </p:cNvPr>
          <p:cNvSpPr>
            <a:spLocks noGrp="1"/>
          </p:cNvSpPr>
          <p:nvPr>
            <p:ph idx="1"/>
          </p:nvPr>
        </p:nvSpPr>
        <p:spPr>
          <a:xfrm>
            <a:off x="751114" y="1594673"/>
            <a:ext cx="10742386" cy="4247327"/>
          </a:xfrm>
        </p:spPr>
        <p:txBody>
          <a:bodyPr>
            <a:normAutofit/>
          </a:bodyPr>
          <a:lstStyle/>
          <a:p>
            <a:pPr marL="457200" indent="-457200"/>
            <a:r>
              <a:rPr lang="en-US" dirty="0"/>
              <a:t>Important to proactively monitor NAICS Codes to determine whether to graduate early and to consider follow-on capture strategies</a:t>
            </a:r>
          </a:p>
          <a:p>
            <a:pPr marL="1143000" lvl="1" indent="-457200"/>
            <a:r>
              <a:rPr lang="en-US" sz="2800" dirty="0">
                <a:solidFill>
                  <a:srgbClr val="0E2C4F"/>
                </a:solidFill>
              </a:rPr>
              <a:t>Teaming arrangements with other SBA qualified firms</a:t>
            </a:r>
          </a:p>
          <a:p>
            <a:pPr marL="1143000" lvl="1" indent="-457200"/>
            <a:r>
              <a:rPr lang="en-US" sz="2800" dirty="0">
                <a:solidFill>
                  <a:srgbClr val="0E2C4F"/>
                </a:solidFill>
              </a:rPr>
              <a:t>Working with the agency to modify the procurement</a:t>
            </a:r>
          </a:p>
          <a:p>
            <a:pPr marL="457200" indent="-457200"/>
            <a:r>
              <a:rPr lang="en-US" dirty="0"/>
              <a:t>Managing primary and secondary NAICS Codes for 8(a) subsidiaries is vital for any ANC/Tribe</a:t>
            </a:r>
          </a:p>
          <a:p>
            <a:pPr marL="0" indent="0">
              <a:buNone/>
            </a:pPr>
            <a:endParaRPr lang="en-US" dirty="0"/>
          </a:p>
          <a:p>
            <a:endParaRPr lang="en-US" dirty="0"/>
          </a:p>
        </p:txBody>
      </p:sp>
      <p:sp>
        <p:nvSpPr>
          <p:cNvPr id="3" name="Content Placeholder 2"/>
          <p:cNvSpPr>
            <a:spLocks noGrp="1"/>
          </p:cNvSpPr>
          <p:nvPr>
            <p:ph type="ctrTitle"/>
          </p:nvPr>
        </p:nvSpPr>
        <p:spPr>
          <a:xfrm>
            <a:off x="751114" y="519113"/>
            <a:ext cx="6335485" cy="582385"/>
          </a:xfrm>
        </p:spPr>
        <p:txBody>
          <a:bodyPr anchor="b">
            <a:noAutofit/>
          </a:bodyPr>
          <a:lstStyle/>
          <a:p>
            <a:pPr marL="0" indent="0">
              <a:buNone/>
            </a:pPr>
            <a:r>
              <a:rPr lang="en-US" sz="2800" dirty="0"/>
              <a:t>SBA Efforts to Address “Follow-On” Contracts</a:t>
            </a:r>
          </a:p>
        </p:txBody>
      </p:sp>
    </p:spTree>
    <p:extLst>
      <p:ext uri="{BB962C8B-B14F-4D97-AF65-F5344CB8AC3E}">
        <p14:creationId xmlns:p14="http://schemas.microsoft.com/office/powerpoint/2010/main" val="187015587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0A5BD4-C262-4747-824D-4A1EAE3211C5}"/>
              </a:ext>
            </a:extLst>
          </p:cNvPr>
          <p:cNvSpPr>
            <a:spLocks noGrp="1"/>
          </p:cNvSpPr>
          <p:nvPr>
            <p:ph idx="1"/>
          </p:nvPr>
        </p:nvSpPr>
        <p:spPr/>
        <p:txBody>
          <a:bodyPr>
            <a:normAutofit/>
          </a:bodyPr>
          <a:lstStyle/>
          <a:p>
            <a:r>
              <a:rPr lang="en-US" sz="2600" dirty="0"/>
              <a:t>Primary SBA concern: Perceived practice of Tribes passing down a particular government requirement (contract) from one 8(a) it owned to another</a:t>
            </a:r>
          </a:p>
          <a:p>
            <a:r>
              <a:rPr lang="en-US" sz="2600" dirty="0"/>
              <a:t>Resulted in changes to the 8(a) regulations several years ago</a:t>
            </a:r>
          </a:p>
          <a:p>
            <a:r>
              <a:rPr lang="en-US" sz="2600" dirty="0"/>
              <a:t>A sister 8(a) company may participate in a secondary NAICS code that is the primary code of a sister company, but the rules were revised to preclude an 8(a) company from “receiving” a sole source contract that is a follow-on to an 8(a) contract held by a sister 8(a) company</a:t>
            </a:r>
          </a:p>
          <a:p>
            <a:endParaRPr lang="en-US" sz="2600" dirty="0"/>
          </a:p>
          <a:p>
            <a:endParaRPr lang="en-US" sz="2600" dirty="0"/>
          </a:p>
        </p:txBody>
      </p:sp>
      <p:sp>
        <p:nvSpPr>
          <p:cNvPr id="3" name="Content Placeholder 2"/>
          <p:cNvSpPr>
            <a:spLocks noGrp="1"/>
          </p:cNvSpPr>
          <p:nvPr>
            <p:ph type="ctrTitle"/>
          </p:nvPr>
        </p:nvSpPr>
        <p:spPr/>
        <p:txBody>
          <a:bodyPr anchor="b">
            <a:noAutofit/>
          </a:bodyPr>
          <a:lstStyle/>
          <a:p>
            <a:r>
              <a:rPr lang="en-US" sz="2800" dirty="0"/>
              <a:t>SBA Efforts to Address “Follow-On” Contracts</a:t>
            </a:r>
          </a:p>
        </p:txBody>
      </p:sp>
    </p:spTree>
    <p:extLst>
      <p:ext uri="{BB962C8B-B14F-4D97-AF65-F5344CB8AC3E}">
        <p14:creationId xmlns:p14="http://schemas.microsoft.com/office/powerpoint/2010/main" val="8654679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7589E9-7326-2932-5F09-99A9988A5657}"/>
              </a:ext>
            </a:extLst>
          </p:cNvPr>
          <p:cNvSpPr>
            <a:spLocks noGrp="1"/>
          </p:cNvSpPr>
          <p:nvPr>
            <p:ph idx="1"/>
          </p:nvPr>
        </p:nvSpPr>
        <p:spPr>
          <a:xfrm>
            <a:off x="751114" y="1594673"/>
            <a:ext cx="10742386" cy="4247327"/>
          </a:xfrm>
        </p:spPr>
        <p:txBody>
          <a:bodyPr>
            <a:normAutofit/>
          </a:bodyPr>
          <a:lstStyle/>
          <a:p>
            <a:pPr marL="457200" indent="-457200"/>
            <a:r>
              <a:rPr lang="en-US" sz="2600" dirty="0"/>
              <a:t>A Tribe may </a:t>
            </a:r>
            <a:r>
              <a:rPr lang="en-US" sz="2600" u="sng" dirty="0"/>
              <a:t>not</a:t>
            </a:r>
            <a:r>
              <a:rPr lang="en-US" sz="2600" dirty="0"/>
              <a:t> own 51% or more of another firm which at the time of application or within the previous two (2) years has been operating in the 8(a) program under the same primary NAICS code as the applicant </a:t>
            </a:r>
          </a:p>
          <a:p>
            <a:pPr marL="457200" indent="-457200"/>
            <a:r>
              <a:rPr lang="en-US" sz="2600" dirty="0"/>
              <a:t>Tribes </a:t>
            </a:r>
            <a:r>
              <a:rPr lang="en-US" sz="2600" u="sng" dirty="0"/>
              <a:t>may</a:t>
            </a:r>
            <a:r>
              <a:rPr lang="en-US" sz="2600" dirty="0"/>
              <a:t> own a participant or other applicant that conducts secondary business in the 8(a) program under the NAICS code which is the primary NAICS Code of the applicant entity</a:t>
            </a:r>
          </a:p>
          <a:p>
            <a:pPr marL="457200" indent="-457200"/>
            <a:r>
              <a:rPr lang="en-US" sz="2600" dirty="0"/>
              <a:t>Who gets to decide if there is a change?</a:t>
            </a:r>
          </a:p>
          <a:p>
            <a:pPr marL="457200" indent="-457200"/>
            <a:r>
              <a:rPr lang="en-US" sz="2600" dirty="0"/>
              <a:t>What happens if the restriction is breached?</a:t>
            </a:r>
          </a:p>
          <a:p>
            <a:endParaRPr lang="en-US" sz="2600" dirty="0"/>
          </a:p>
          <a:p>
            <a:endParaRPr lang="en-US" sz="26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Follow-on Restrictions: Primary NAICS</a:t>
            </a:r>
          </a:p>
        </p:txBody>
      </p:sp>
    </p:spTree>
    <p:extLst>
      <p:ext uri="{BB962C8B-B14F-4D97-AF65-F5344CB8AC3E}">
        <p14:creationId xmlns:p14="http://schemas.microsoft.com/office/powerpoint/2010/main" val="32835987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A5A070-BC4C-EF94-3BC2-B5B97ADF734F}"/>
              </a:ext>
            </a:extLst>
          </p:cNvPr>
          <p:cNvSpPr>
            <a:spLocks noGrp="1"/>
          </p:cNvSpPr>
          <p:nvPr>
            <p:ph idx="1"/>
          </p:nvPr>
        </p:nvSpPr>
        <p:spPr/>
        <p:txBody>
          <a:bodyPr>
            <a:normAutofit/>
          </a:bodyPr>
          <a:lstStyle/>
          <a:p>
            <a:r>
              <a:rPr lang="en-US" dirty="0"/>
              <a:t>13 C.F.R. § 124.112(e)(1)</a:t>
            </a:r>
          </a:p>
          <a:p>
            <a:r>
              <a:rPr lang="en-US" dirty="0"/>
              <a:t>A Participant may request that the primary industry classification contained in its business plan be changed by filing such a request with its servicing SBA district office. SBA will grant such a request where the Participant can demonstrate that the majority of its total revenues during a three-year period have evolved from one NAICS code to another.</a:t>
            </a:r>
          </a:p>
        </p:txBody>
      </p:sp>
      <p:sp>
        <p:nvSpPr>
          <p:cNvPr id="3" name="Title 2">
            <a:extLst>
              <a:ext uri="{FF2B5EF4-FFF2-40B4-BE49-F238E27FC236}">
                <a16:creationId xmlns:a16="http://schemas.microsoft.com/office/drawing/2014/main" id="{D44AC7B4-6235-1C50-A2A4-2545F3C987BF}"/>
              </a:ext>
            </a:extLst>
          </p:cNvPr>
          <p:cNvSpPr>
            <a:spLocks noGrp="1"/>
          </p:cNvSpPr>
          <p:nvPr>
            <p:ph type="ctrTitle"/>
          </p:nvPr>
        </p:nvSpPr>
        <p:spPr/>
        <p:txBody>
          <a:bodyPr/>
          <a:lstStyle/>
          <a:p>
            <a:r>
              <a:rPr lang="en-US" dirty="0"/>
              <a:t>Change in Primary NAICs Code – By the 8(a)</a:t>
            </a:r>
          </a:p>
        </p:txBody>
      </p:sp>
    </p:spTree>
    <p:extLst>
      <p:ext uri="{BB962C8B-B14F-4D97-AF65-F5344CB8AC3E}">
        <p14:creationId xmlns:p14="http://schemas.microsoft.com/office/powerpoint/2010/main" val="342889279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A5A070-BC4C-EF94-3BC2-B5B97ADF734F}"/>
              </a:ext>
            </a:extLst>
          </p:cNvPr>
          <p:cNvSpPr>
            <a:spLocks noGrp="1"/>
          </p:cNvSpPr>
          <p:nvPr>
            <p:ph idx="1"/>
          </p:nvPr>
        </p:nvSpPr>
        <p:spPr/>
        <p:txBody>
          <a:bodyPr>
            <a:normAutofit/>
          </a:bodyPr>
          <a:lstStyle/>
          <a:p>
            <a:r>
              <a:rPr lang="en-US" dirty="0"/>
              <a:t>13 C.F.R. § 124.112(e)(2)</a:t>
            </a:r>
          </a:p>
          <a:p>
            <a:r>
              <a:rPr lang="en-US" dirty="0"/>
              <a:t>SBA may change the primary industry classification contained in a Participant's business plan where the greatest portion of the Participant's total revenues during the Participant's last three completed fiscal years has evolved from one NAICS code to another. As part of its annual review, SBA will consider whether the primary NAICS code contained in a Participant's business plan continues to be appropriate.</a:t>
            </a:r>
          </a:p>
          <a:p>
            <a:r>
              <a:rPr lang="en-US" dirty="0"/>
              <a:t>So how does this happen?  </a:t>
            </a:r>
          </a:p>
        </p:txBody>
      </p:sp>
      <p:sp>
        <p:nvSpPr>
          <p:cNvPr id="3" name="Title 2">
            <a:extLst>
              <a:ext uri="{FF2B5EF4-FFF2-40B4-BE49-F238E27FC236}">
                <a16:creationId xmlns:a16="http://schemas.microsoft.com/office/drawing/2014/main" id="{D44AC7B4-6235-1C50-A2A4-2545F3C987BF}"/>
              </a:ext>
            </a:extLst>
          </p:cNvPr>
          <p:cNvSpPr>
            <a:spLocks noGrp="1"/>
          </p:cNvSpPr>
          <p:nvPr>
            <p:ph type="ctrTitle"/>
          </p:nvPr>
        </p:nvSpPr>
        <p:spPr/>
        <p:txBody>
          <a:bodyPr/>
          <a:lstStyle/>
          <a:p>
            <a:r>
              <a:rPr lang="en-US" dirty="0"/>
              <a:t>Change in Primary NAICs Code – By SBA</a:t>
            </a:r>
          </a:p>
        </p:txBody>
      </p:sp>
    </p:spTree>
    <p:extLst>
      <p:ext uri="{BB962C8B-B14F-4D97-AF65-F5344CB8AC3E}">
        <p14:creationId xmlns:p14="http://schemas.microsoft.com/office/powerpoint/2010/main" val="27454370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A5A070-BC4C-EF94-3BC2-B5B97ADF734F}"/>
              </a:ext>
            </a:extLst>
          </p:cNvPr>
          <p:cNvSpPr>
            <a:spLocks noGrp="1"/>
          </p:cNvSpPr>
          <p:nvPr>
            <p:ph idx="1"/>
          </p:nvPr>
        </p:nvSpPr>
        <p:spPr/>
        <p:txBody>
          <a:bodyPr>
            <a:normAutofit fontScale="77500" lnSpcReduction="20000"/>
          </a:bodyPr>
          <a:lstStyle/>
          <a:p>
            <a:r>
              <a:rPr lang="en-US" dirty="0"/>
              <a:t>13 C.F.R. § 124.112(e)(2)(i)–(iii)</a:t>
            </a:r>
          </a:p>
          <a:p>
            <a:pPr lvl="1"/>
            <a:r>
              <a:rPr lang="en-US" dirty="0"/>
              <a:t>(i) Where SBA believes that the primary industry classification contained in a Participant's business plan does not match the Participant's actual revenues over the Participant's most recently completed three fiscal years, SBA may notify the Participant of its intent to change the Participant's primary industry classification and afford the Participant the opportunity to respond. </a:t>
            </a:r>
          </a:p>
          <a:p>
            <a:pPr lvl="1"/>
            <a:r>
              <a:rPr lang="en-US" dirty="0"/>
              <a:t>(ii) A Participant may challenge SBA's intent to change its primary industry classification by demonstrating why it believes the primary industry classification contained in its business plan continues to be appropriate, despite an increase in revenues in a secondary NAICS code beyond those received in its designated primary industry classification. The Participant should identify: All non-federal work that it has performed in its primary NAICS code; any efforts it has made and any plans it has to make to receive contracts to obtain contracts in its primary NAICS code; all contracts that it was awarded that it believes could have been classified under its primary NAICS code, but which a contracting officer assigned another reasonable NAICS code; and any other information that it believes has a bearing on why its primary NAICS code should not be changed despite performing more work in another NAICS code. </a:t>
            </a:r>
          </a:p>
          <a:p>
            <a:pPr lvl="1"/>
            <a:r>
              <a:rPr lang="en-US" dirty="0"/>
              <a:t>(iii) As long as the Participant provides a reasonable explanation as to why the identified primary NAICS code continues to be its primary NAICS code, SBA will not change the Participant's primary NAICS code.  </a:t>
            </a:r>
          </a:p>
        </p:txBody>
      </p:sp>
      <p:sp>
        <p:nvSpPr>
          <p:cNvPr id="3" name="Title 2">
            <a:extLst>
              <a:ext uri="{FF2B5EF4-FFF2-40B4-BE49-F238E27FC236}">
                <a16:creationId xmlns:a16="http://schemas.microsoft.com/office/drawing/2014/main" id="{D44AC7B4-6235-1C50-A2A4-2545F3C987BF}"/>
              </a:ext>
            </a:extLst>
          </p:cNvPr>
          <p:cNvSpPr>
            <a:spLocks noGrp="1"/>
          </p:cNvSpPr>
          <p:nvPr>
            <p:ph type="ctrTitle"/>
          </p:nvPr>
        </p:nvSpPr>
        <p:spPr/>
        <p:txBody>
          <a:bodyPr/>
          <a:lstStyle/>
          <a:p>
            <a:r>
              <a:rPr lang="en-US" dirty="0"/>
              <a:t>Change in Primary NAICs Code – By SBA</a:t>
            </a:r>
          </a:p>
        </p:txBody>
      </p:sp>
    </p:spTree>
    <p:extLst>
      <p:ext uri="{BB962C8B-B14F-4D97-AF65-F5344CB8AC3E}">
        <p14:creationId xmlns:p14="http://schemas.microsoft.com/office/powerpoint/2010/main" val="4202335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520CCD-8B7D-762D-1F02-AB1E4D382820}"/>
              </a:ext>
            </a:extLst>
          </p:cNvPr>
          <p:cNvSpPr>
            <a:spLocks noGrp="1"/>
          </p:cNvSpPr>
          <p:nvPr>
            <p:ph idx="1"/>
          </p:nvPr>
        </p:nvSpPr>
        <p:spPr/>
        <p:txBody>
          <a:bodyPr/>
          <a:lstStyle/>
          <a:p>
            <a:r>
              <a:rPr lang="en-US" dirty="0"/>
              <a:t>SBA’s Apr. 2023 Final Rule</a:t>
            </a:r>
          </a:p>
          <a:p>
            <a:r>
              <a:rPr lang="en-US" dirty="0"/>
              <a:t>2023 Oversight &amp; Enforcement Updates</a:t>
            </a:r>
          </a:p>
          <a:p>
            <a:r>
              <a:rPr lang="en-US" dirty="0"/>
              <a:t>GAO’s FY 2023 Annual Bid Protest Report to Congress</a:t>
            </a:r>
          </a:p>
        </p:txBody>
      </p:sp>
      <p:sp>
        <p:nvSpPr>
          <p:cNvPr id="3" name="Title 2">
            <a:extLst>
              <a:ext uri="{FF2B5EF4-FFF2-40B4-BE49-F238E27FC236}">
                <a16:creationId xmlns:a16="http://schemas.microsoft.com/office/drawing/2014/main" id="{C857BC2D-6A56-4DFF-27CE-02637900993B}"/>
              </a:ext>
            </a:extLst>
          </p:cNvPr>
          <p:cNvSpPr>
            <a:spLocks noGrp="1"/>
          </p:cNvSpPr>
          <p:nvPr>
            <p:ph type="ctrTitle"/>
          </p:nvPr>
        </p:nvSpPr>
        <p:spPr/>
        <p:txBody>
          <a:bodyPr/>
          <a:lstStyle/>
          <a:p>
            <a:r>
              <a:rPr lang="en-US" dirty="0"/>
              <a:t>Updates from 2023</a:t>
            </a:r>
          </a:p>
        </p:txBody>
      </p:sp>
    </p:spTree>
    <p:extLst>
      <p:ext uri="{BB962C8B-B14F-4D97-AF65-F5344CB8AC3E}">
        <p14:creationId xmlns:p14="http://schemas.microsoft.com/office/powerpoint/2010/main" val="71530936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A5A070-BC4C-EF94-3BC2-B5B97ADF734F}"/>
              </a:ext>
            </a:extLst>
          </p:cNvPr>
          <p:cNvSpPr>
            <a:spLocks noGrp="1"/>
          </p:cNvSpPr>
          <p:nvPr>
            <p:ph idx="1"/>
          </p:nvPr>
        </p:nvSpPr>
        <p:spPr/>
        <p:txBody>
          <a:bodyPr>
            <a:normAutofit/>
          </a:bodyPr>
          <a:lstStyle/>
          <a:p>
            <a:r>
              <a:rPr lang="en-US" dirty="0"/>
              <a:t>13 C.F.R. § 124.112(e)(2)(v)</a:t>
            </a:r>
          </a:p>
          <a:p>
            <a:r>
              <a:rPr lang="en-US" dirty="0"/>
              <a:t>Where an SBA change in the primary NAICS code of an entity-owned firm results in the entity having two Participants with the same primary NAICS code, the second, newer Participant will not be able to receive any 8(a) contracts in the six-digit NAICS code that is the primary NAICS code of the first, older Participant for a period of time equal to two years after the first Participant leaves the 8(a) BD program.</a:t>
            </a:r>
          </a:p>
        </p:txBody>
      </p:sp>
      <p:sp>
        <p:nvSpPr>
          <p:cNvPr id="3" name="Title 2">
            <a:extLst>
              <a:ext uri="{FF2B5EF4-FFF2-40B4-BE49-F238E27FC236}">
                <a16:creationId xmlns:a16="http://schemas.microsoft.com/office/drawing/2014/main" id="{D44AC7B4-6235-1C50-A2A4-2545F3C987BF}"/>
              </a:ext>
            </a:extLst>
          </p:cNvPr>
          <p:cNvSpPr>
            <a:spLocks noGrp="1"/>
          </p:cNvSpPr>
          <p:nvPr>
            <p:ph type="ctrTitle"/>
          </p:nvPr>
        </p:nvSpPr>
        <p:spPr/>
        <p:txBody>
          <a:bodyPr/>
          <a:lstStyle/>
          <a:p>
            <a:r>
              <a:rPr lang="en-US" sz="2400" dirty="0"/>
              <a:t>Restrictions for Primary NAICs Changes for Entity-Owned Participants</a:t>
            </a:r>
          </a:p>
        </p:txBody>
      </p:sp>
    </p:spTree>
    <p:extLst>
      <p:ext uri="{BB962C8B-B14F-4D97-AF65-F5344CB8AC3E}">
        <p14:creationId xmlns:p14="http://schemas.microsoft.com/office/powerpoint/2010/main" val="46202046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B429E5-2ACF-1BE6-0FAC-CEA769F35673}"/>
              </a:ext>
            </a:extLst>
          </p:cNvPr>
          <p:cNvSpPr>
            <a:spLocks noGrp="1"/>
          </p:cNvSpPr>
          <p:nvPr>
            <p:ph idx="1"/>
          </p:nvPr>
        </p:nvSpPr>
        <p:spPr/>
        <p:txBody>
          <a:bodyPr/>
          <a:lstStyle/>
          <a:p>
            <a:r>
              <a:rPr lang="en-US"/>
              <a:t>The Regulatory requirements noted above must be complied with or your subsidiaries run the risk of losing their eligibility.</a:t>
            </a:r>
          </a:p>
          <a:p>
            <a:r>
              <a:rPr lang="en-US"/>
              <a:t>And DON’T FORGET THE TERMS OF YOUR 8(a) PARTICIPATION AGREEMENT!</a:t>
            </a:r>
          </a:p>
          <a:p>
            <a:r>
              <a:rPr lang="en-US"/>
              <a:t>The terms of the Particiption Agreement track the issues that can result in suspension or termination from the 8(a) program – 13 CFR 124.303</a:t>
            </a:r>
          </a:p>
        </p:txBody>
      </p:sp>
      <p:sp>
        <p:nvSpPr>
          <p:cNvPr id="3" name="Title 2">
            <a:extLst>
              <a:ext uri="{FF2B5EF4-FFF2-40B4-BE49-F238E27FC236}">
                <a16:creationId xmlns:a16="http://schemas.microsoft.com/office/drawing/2014/main" id="{28311EAC-2BC1-682F-07AA-2000576110B7}"/>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46782970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dirty="0"/>
              <a:t>Challenges to the Constitutionality of the 8(a) Program</a:t>
            </a:r>
          </a:p>
        </p:txBody>
      </p:sp>
    </p:spTree>
    <p:extLst>
      <p:ext uri="{BB962C8B-B14F-4D97-AF65-F5344CB8AC3E}">
        <p14:creationId xmlns:p14="http://schemas.microsoft.com/office/powerpoint/2010/main" val="5208602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83B442-5BA3-BB16-24AB-D1F652C60E83}"/>
              </a:ext>
            </a:extLst>
          </p:cNvPr>
          <p:cNvSpPr>
            <a:spLocks noGrp="1"/>
          </p:cNvSpPr>
          <p:nvPr>
            <p:ph type="ctrTitle"/>
          </p:nvPr>
        </p:nvSpPr>
        <p:spPr>
          <a:xfrm>
            <a:off x="751114" y="519113"/>
            <a:ext cx="6335485" cy="582385"/>
          </a:xfrm>
        </p:spPr>
        <p:txBody>
          <a:bodyPr anchor="b">
            <a:noAutofit/>
          </a:bodyPr>
          <a:lstStyle/>
          <a:p>
            <a:r>
              <a:rPr lang="en-US" sz="2400" dirty="0"/>
              <a:t>Challenges to the Constitutionality of the 8(a) Program </a:t>
            </a:r>
          </a:p>
        </p:txBody>
      </p:sp>
      <p:graphicFrame>
        <p:nvGraphicFramePr>
          <p:cNvPr id="6" name="Text Placeholder 1">
            <a:extLst>
              <a:ext uri="{FF2B5EF4-FFF2-40B4-BE49-F238E27FC236}">
                <a16:creationId xmlns:a16="http://schemas.microsoft.com/office/drawing/2014/main" id="{B3FE0FEC-5423-E4FA-7D83-84598AA600C6}"/>
              </a:ext>
            </a:extLst>
          </p:cNvPr>
          <p:cNvGraphicFramePr/>
          <p:nvPr/>
        </p:nvGraphicFramePr>
        <p:xfrm>
          <a:off x="751114" y="1594673"/>
          <a:ext cx="10742386" cy="4247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81566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0A637F-7981-6B50-ED50-46E01D6924F1}"/>
              </a:ext>
            </a:extLst>
          </p:cNvPr>
          <p:cNvSpPr>
            <a:spLocks noGrp="1"/>
          </p:cNvSpPr>
          <p:nvPr>
            <p:ph idx="1"/>
          </p:nvPr>
        </p:nvSpPr>
        <p:spPr/>
        <p:txBody>
          <a:bodyPr>
            <a:normAutofit fontScale="85000" lnSpcReduction="20000"/>
          </a:bodyPr>
          <a:lstStyle/>
          <a:p>
            <a:r>
              <a:rPr lang="en-US" dirty="0"/>
              <a:t>In the wake of the Supreme Court’s decision in </a:t>
            </a:r>
            <a:r>
              <a:rPr lang="en-US" i="1" dirty="0"/>
              <a:t>Students for Fair Admissions, Inc.</a:t>
            </a:r>
            <a:r>
              <a:rPr lang="en-US" dirty="0"/>
              <a:t>, in which the Court struck down race-based affirmative action in the college admissions process, a U.S. district court ruled that the SBA’s use of a “rebuttable presumption” of social disadvantage for certain minority groups to qualify for inclusion in SBA’s 8(a) Business Development Program violates the Fifth Amendment’s Due Process Clause</a:t>
            </a:r>
          </a:p>
          <a:p>
            <a:r>
              <a:rPr lang="en-US" i="1" dirty="0">
                <a:latin typeface="+mj-lt"/>
              </a:rPr>
              <a:t>Ultima Services Corp. v. Dep’t of Agriculture</a:t>
            </a:r>
            <a:r>
              <a:rPr lang="en-US" dirty="0">
                <a:latin typeface="+mj-lt"/>
              </a:rPr>
              <a:t>, (July 19, 2023)</a:t>
            </a:r>
          </a:p>
          <a:p>
            <a:pPr lvl="1"/>
            <a:r>
              <a:rPr lang="en-US" dirty="0">
                <a:latin typeface="+mn-lt"/>
              </a:rPr>
              <a:t>Enjoined the federal Gov’t from using the presumption of social disadvantage in administering the 8(a) Program</a:t>
            </a:r>
          </a:p>
          <a:p>
            <a:r>
              <a:rPr lang="en-US" dirty="0"/>
              <a:t>Individual-owned 8(a) participants that previously relied on the presumption of social disadvantage to support eligibility are now required to submit social disadvantaged narratives to re-establish eligibility</a:t>
            </a:r>
          </a:p>
          <a:p>
            <a:pPr lvl="1"/>
            <a:r>
              <a:rPr lang="en-US" dirty="0">
                <a:latin typeface="+mn-lt"/>
              </a:rPr>
              <a:t>Social disadvantage narrative = required for these firms to obtain new 8(a) contracts </a:t>
            </a:r>
          </a:p>
          <a:p>
            <a:endParaRPr lang="en-US" dirty="0"/>
          </a:p>
        </p:txBody>
      </p:sp>
      <p:sp>
        <p:nvSpPr>
          <p:cNvPr id="3" name="Title 2">
            <a:extLst>
              <a:ext uri="{FF2B5EF4-FFF2-40B4-BE49-F238E27FC236}">
                <a16:creationId xmlns:a16="http://schemas.microsoft.com/office/drawing/2014/main" id="{FEA95A71-1648-1202-BA5C-CEA130CA7591}"/>
              </a:ext>
            </a:extLst>
          </p:cNvPr>
          <p:cNvSpPr>
            <a:spLocks noGrp="1"/>
          </p:cNvSpPr>
          <p:nvPr>
            <p:ph type="ctrTitle"/>
          </p:nvPr>
        </p:nvSpPr>
        <p:spPr/>
        <p:txBody>
          <a:bodyPr/>
          <a:lstStyle/>
          <a:p>
            <a:r>
              <a:rPr lang="en-US" dirty="0"/>
              <a:t>The </a:t>
            </a:r>
            <a:r>
              <a:rPr lang="en-US" i="1" dirty="0"/>
              <a:t>Ultima </a:t>
            </a:r>
            <a:r>
              <a:rPr lang="en-US" dirty="0"/>
              <a:t>Decision</a:t>
            </a:r>
          </a:p>
        </p:txBody>
      </p:sp>
    </p:spTree>
    <p:extLst>
      <p:ext uri="{BB962C8B-B14F-4D97-AF65-F5344CB8AC3E}">
        <p14:creationId xmlns:p14="http://schemas.microsoft.com/office/powerpoint/2010/main" val="3217002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0B3004-8AD3-84FD-D50D-466C0E457215}"/>
              </a:ext>
            </a:extLst>
          </p:cNvPr>
          <p:cNvSpPr>
            <a:spLocks noGrp="1"/>
          </p:cNvSpPr>
          <p:nvPr>
            <p:ph idx="1"/>
          </p:nvPr>
        </p:nvSpPr>
        <p:spPr/>
        <p:txBody>
          <a:bodyPr>
            <a:normAutofit fontScale="62500" lnSpcReduction="20000"/>
          </a:bodyPr>
          <a:lstStyle/>
          <a:p>
            <a:r>
              <a:rPr lang="en-US" dirty="0"/>
              <a:t>On Oct. 26, 2023, Mid-America Milling Company, LLC filed suit in the Eastern District of Kentucky challenging the U.S. Department of Transportation’s use of a rebuttable presumption when determining “social disadvantage” for purposes of its Disadvantaged Business Enterprise (“DBE”) program (49 C.F.R. part 26)</a:t>
            </a:r>
          </a:p>
          <a:p>
            <a:r>
              <a:rPr lang="en-US" dirty="0"/>
              <a:t>Plaintiff, Mid-America Milling, is a milling company (removes &amp; recycles the surface of a paved road to prepare for repaving) </a:t>
            </a:r>
          </a:p>
          <a:p>
            <a:pPr lvl="1"/>
            <a:r>
              <a:rPr lang="en-US" dirty="0"/>
              <a:t>Interested in competing for construction projects funded by the Infrastructure Investment and Jobs Act/Bipartisan Infrastructure Law </a:t>
            </a:r>
          </a:p>
          <a:p>
            <a:r>
              <a:rPr lang="en-US" dirty="0"/>
              <a:t>The </a:t>
            </a:r>
            <a:r>
              <a:rPr lang="en-US" dirty="0" err="1"/>
              <a:t>IIJA</a:t>
            </a:r>
            <a:r>
              <a:rPr lang="en-US" dirty="0"/>
              <a:t>/</a:t>
            </a:r>
            <a:r>
              <a:rPr lang="en-US" dirty="0" err="1"/>
              <a:t>BIL</a:t>
            </a:r>
            <a:r>
              <a:rPr lang="en-US" dirty="0"/>
              <a:t> reauthorized DOT’s DBE program; requires certain funds to be expended through small business concerns owned and controlled by socially and economically disadvantaged individuals</a:t>
            </a:r>
          </a:p>
          <a:p>
            <a:pPr lvl="1"/>
            <a:r>
              <a:rPr lang="en-US" dirty="0"/>
              <a:t>Adopts the definitions from the Small Business Act, including the definitions of “socially disadvantaged” and “economically disadvantaged” – which create a rebuttable presumption of disadvantage for certain minority groups</a:t>
            </a:r>
          </a:p>
          <a:p>
            <a:r>
              <a:rPr lang="en-US" dirty="0"/>
              <a:t>Relying on </a:t>
            </a:r>
            <a:r>
              <a:rPr lang="en-US" i="1" dirty="0"/>
              <a:t>Students for Fair Admissions, Inc.</a:t>
            </a:r>
            <a:r>
              <a:rPr lang="en-US" dirty="0"/>
              <a:t>, Mid-America argues that race and gender classifications in the DOT’s DBE program violate the Fifth Amendment’s Due Process Clause </a:t>
            </a:r>
          </a:p>
          <a:p>
            <a:pPr lvl="1"/>
            <a:r>
              <a:rPr lang="en-US" dirty="0"/>
              <a:t>Asks the Court to enjoin the Government from applying the rebuttable presumption</a:t>
            </a:r>
          </a:p>
          <a:p>
            <a:pPr lvl="1"/>
            <a:r>
              <a:rPr lang="en-US" dirty="0"/>
              <a:t>As of Jan. 31, 2024, the Court has not yet ruled on Mid-America’s motion for preliminary injunction</a:t>
            </a:r>
          </a:p>
          <a:p>
            <a:endParaRPr lang="en-US" dirty="0"/>
          </a:p>
        </p:txBody>
      </p:sp>
      <p:sp>
        <p:nvSpPr>
          <p:cNvPr id="3" name="Title 2">
            <a:extLst>
              <a:ext uri="{FF2B5EF4-FFF2-40B4-BE49-F238E27FC236}">
                <a16:creationId xmlns:a16="http://schemas.microsoft.com/office/drawing/2014/main" id="{BBB24A6C-5AB7-D818-EAEA-2AA22C574A2F}"/>
              </a:ext>
            </a:extLst>
          </p:cNvPr>
          <p:cNvSpPr>
            <a:spLocks noGrp="1"/>
          </p:cNvSpPr>
          <p:nvPr>
            <p:ph type="ctrTitle"/>
          </p:nvPr>
        </p:nvSpPr>
        <p:spPr/>
        <p:txBody>
          <a:bodyPr/>
          <a:lstStyle/>
          <a:p>
            <a:r>
              <a:rPr lang="en-US" sz="2400" dirty="0"/>
              <a:t>Other Constitutional Challenges: </a:t>
            </a:r>
            <a:r>
              <a:rPr lang="en-US" sz="2400" i="1" dirty="0"/>
              <a:t>Mid-America Milling</a:t>
            </a:r>
            <a:endParaRPr lang="en-US" sz="2400" dirty="0"/>
          </a:p>
        </p:txBody>
      </p:sp>
    </p:spTree>
    <p:extLst>
      <p:ext uri="{BB962C8B-B14F-4D97-AF65-F5344CB8AC3E}">
        <p14:creationId xmlns:p14="http://schemas.microsoft.com/office/powerpoint/2010/main" val="25932317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a:p>
          <a:p>
            <a:pPr marL="0" indent="0">
              <a:buNone/>
            </a:pPr>
            <a:endParaRPr lang="en-US" b="1"/>
          </a:p>
          <a:p>
            <a:pPr marL="0" indent="0">
              <a:buNone/>
            </a:pPr>
            <a:r>
              <a:rPr lang="en-US" b="1"/>
              <a:t>Resource Guide: SBA’s 8(a) Program for Entity Owned Firms</a:t>
            </a:r>
          </a:p>
        </p:txBody>
      </p:sp>
      <p:sp>
        <p:nvSpPr>
          <p:cNvPr id="7" name="Title 2">
            <a:extLst>
              <a:ext uri="{FF2B5EF4-FFF2-40B4-BE49-F238E27FC236}">
                <a16:creationId xmlns:a16="http://schemas.microsoft.com/office/drawing/2014/main" id="{43C52B73-C42E-057C-C356-8F1717FD9C3E}"/>
              </a:ext>
            </a:extLst>
          </p:cNvPr>
          <p:cNvSpPr>
            <a:spLocks noGrp="1"/>
          </p:cNvSpPr>
          <p:nvPr>
            <p:ph type="ctrTitle"/>
          </p:nvPr>
        </p:nvSpPr>
        <p:spPr>
          <a:xfrm>
            <a:off x="751114" y="519113"/>
            <a:ext cx="6335485" cy="582385"/>
          </a:xfrm>
        </p:spPr>
        <p:txBody>
          <a:bodyPr/>
          <a:lstStyle/>
          <a:p>
            <a:endParaRPr lang="en-US"/>
          </a:p>
        </p:txBody>
      </p:sp>
    </p:spTree>
    <p:extLst>
      <p:ext uri="{BB962C8B-B14F-4D97-AF65-F5344CB8AC3E}">
        <p14:creationId xmlns:p14="http://schemas.microsoft.com/office/powerpoint/2010/main" val="38568106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280845-0398-B68C-F95B-FD17E4248D8D}"/>
              </a:ext>
            </a:extLst>
          </p:cNvPr>
          <p:cNvSpPr>
            <a:spLocks noGrp="1"/>
          </p:cNvSpPr>
          <p:nvPr>
            <p:ph idx="1"/>
          </p:nvPr>
        </p:nvSpPr>
        <p:spPr/>
        <p:txBody>
          <a:bodyPr/>
          <a:lstStyle/>
          <a:p>
            <a:r>
              <a:rPr lang="en-US" dirty="0">
                <a:latin typeface="+mn-lt"/>
              </a:rPr>
              <a:t>Entity-owned firms – overview of SBA programs</a:t>
            </a:r>
          </a:p>
          <a:p>
            <a:r>
              <a:rPr lang="en-US" dirty="0">
                <a:latin typeface="+mn-lt"/>
              </a:rPr>
              <a:t>Affiliation &amp; management of multiple subsidiaries </a:t>
            </a:r>
          </a:p>
          <a:p>
            <a:r>
              <a:rPr lang="en-US" dirty="0">
                <a:latin typeface="+mn-lt"/>
              </a:rPr>
              <a:t>Evolving expectations – regulatory &amp; case law developments</a:t>
            </a:r>
          </a:p>
          <a:p>
            <a:pPr lvl="1"/>
            <a:r>
              <a:rPr lang="en-US" dirty="0">
                <a:solidFill>
                  <a:srgbClr val="0E2C4F"/>
                </a:solidFill>
              </a:rPr>
              <a:t>Joint ventures </a:t>
            </a:r>
          </a:p>
          <a:p>
            <a:pPr lvl="1"/>
            <a:r>
              <a:rPr lang="en-US" dirty="0">
                <a:solidFill>
                  <a:srgbClr val="0E2C4F"/>
                </a:solidFill>
              </a:rPr>
              <a:t>Limitation on subcontracting</a:t>
            </a:r>
          </a:p>
          <a:p>
            <a:pPr lvl="1"/>
            <a:r>
              <a:rPr lang="en-US" dirty="0">
                <a:solidFill>
                  <a:srgbClr val="0E2C4F"/>
                </a:solidFill>
              </a:rPr>
              <a:t>Business activity targets </a:t>
            </a:r>
          </a:p>
          <a:p>
            <a:pPr lvl="1"/>
            <a:r>
              <a:rPr lang="en-US" dirty="0">
                <a:solidFill>
                  <a:srgbClr val="0E2C4F"/>
                </a:solidFill>
              </a:rPr>
              <a:t>Primary NAICS issues</a:t>
            </a:r>
          </a:p>
          <a:p>
            <a:pPr lvl="1"/>
            <a:r>
              <a:rPr lang="en-US" dirty="0">
                <a:solidFill>
                  <a:srgbClr val="0E2C4F"/>
                </a:solidFill>
              </a:rPr>
              <a:t>Sister company past performance</a:t>
            </a:r>
          </a:p>
          <a:p>
            <a:endParaRPr lang="en-US" dirty="0"/>
          </a:p>
        </p:txBody>
      </p:sp>
      <p:sp>
        <p:nvSpPr>
          <p:cNvPr id="4" name="Title 3">
            <a:extLst>
              <a:ext uri="{FF2B5EF4-FFF2-40B4-BE49-F238E27FC236}">
                <a16:creationId xmlns:a16="http://schemas.microsoft.com/office/drawing/2014/main" id="{336A88EC-B172-A09C-E0E9-FFC26ED4BF96}"/>
              </a:ext>
            </a:extLst>
          </p:cNvPr>
          <p:cNvSpPr>
            <a:spLocks noGrp="1"/>
          </p:cNvSpPr>
          <p:nvPr>
            <p:ph type="ctrTitle"/>
          </p:nvPr>
        </p:nvSpPr>
        <p:spPr/>
        <p:txBody>
          <a:bodyPr/>
          <a:lstStyle/>
          <a:p>
            <a:r>
              <a:rPr lang="en-US" sz="2800" dirty="0"/>
              <a:t>SBA’s 8(a) Program for Entity-Owned Firms: An Overview</a:t>
            </a:r>
          </a:p>
        </p:txBody>
      </p:sp>
    </p:spTree>
    <p:extLst>
      <p:ext uri="{BB962C8B-B14F-4D97-AF65-F5344CB8AC3E}">
        <p14:creationId xmlns:p14="http://schemas.microsoft.com/office/powerpoint/2010/main" val="36515176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280845-0398-B68C-F95B-FD17E4248D8D}"/>
              </a:ext>
            </a:extLst>
          </p:cNvPr>
          <p:cNvSpPr>
            <a:spLocks noGrp="1"/>
          </p:cNvSpPr>
          <p:nvPr>
            <p:ph idx="1"/>
          </p:nvPr>
        </p:nvSpPr>
        <p:spPr/>
        <p:txBody>
          <a:bodyPr/>
          <a:lstStyle/>
          <a:p>
            <a:r>
              <a:rPr lang="en-US" dirty="0">
                <a:latin typeface="+mn-lt"/>
              </a:rPr>
              <a:t>SBA’s 8(a) program helps “socially and economically disadvantaged” business compete for federal contracts </a:t>
            </a:r>
          </a:p>
          <a:p>
            <a:r>
              <a:rPr lang="en-US" dirty="0">
                <a:latin typeface="+mn-lt"/>
              </a:rPr>
              <a:t>The program is available to business owned by socially &amp; economically disadvantaged individuals, as well as tribes, ANCs, and NHOs </a:t>
            </a:r>
          </a:p>
          <a:p>
            <a:endParaRPr lang="en-US" dirty="0"/>
          </a:p>
        </p:txBody>
      </p:sp>
      <p:sp>
        <p:nvSpPr>
          <p:cNvPr id="4" name="Title 3">
            <a:extLst>
              <a:ext uri="{FF2B5EF4-FFF2-40B4-BE49-F238E27FC236}">
                <a16:creationId xmlns:a16="http://schemas.microsoft.com/office/drawing/2014/main" id="{336A88EC-B172-A09C-E0E9-FFC26ED4BF96}"/>
              </a:ext>
            </a:extLst>
          </p:cNvPr>
          <p:cNvSpPr>
            <a:spLocks noGrp="1"/>
          </p:cNvSpPr>
          <p:nvPr>
            <p:ph type="ctrTitle"/>
          </p:nvPr>
        </p:nvSpPr>
        <p:spPr/>
        <p:txBody>
          <a:bodyPr/>
          <a:lstStyle/>
          <a:p>
            <a:r>
              <a:rPr lang="en-US" sz="2800" dirty="0"/>
              <a:t>8(a) Program for entity-owned firms</a:t>
            </a:r>
          </a:p>
        </p:txBody>
      </p:sp>
    </p:spTree>
    <p:extLst>
      <p:ext uri="{BB962C8B-B14F-4D97-AF65-F5344CB8AC3E}">
        <p14:creationId xmlns:p14="http://schemas.microsoft.com/office/powerpoint/2010/main" val="33739393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2BB94B-41BB-8D14-459F-45FB5B9059EA}"/>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Federal acquisition policies encourage federal agencies to award a certain percentage of their contracts to small businesses, including 8(a) firms.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The overall federal small business goal is 23% of total prime contracting dollars (3% for 8(a))</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To achieve these goals, agencies can “set-aside” contracts so only “small” firms can compete for them</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E2C4F"/>
                </a:solidFill>
                <a:effectLst/>
                <a:uLnTx/>
                <a:uFillTx/>
              </a:rPr>
              <a:t>The same goes for 8(a)</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Large businesses are also required to attempt to place a certain percentage of their subcontracts with 8(a) and other small business concerns</a:t>
            </a:r>
          </a:p>
          <a:p>
            <a:endParaRPr lang="en-US" sz="2400"/>
          </a:p>
        </p:txBody>
      </p:sp>
      <p:sp>
        <p:nvSpPr>
          <p:cNvPr id="3" name="Text Placeholder 2">
            <a:extLst>
              <a:ext uri="{FF2B5EF4-FFF2-40B4-BE49-F238E27FC236}">
                <a16:creationId xmlns:a16="http://schemas.microsoft.com/office/drawing/2014/main" id="{2D7D9BC5-6FAA-EEF1-313D-6F7A6CE9FCAE}"/>
              </a:ext>
            </a:extLst>
          </p:cNvPr>
          <p:cNvSpPr>
            <a:spLocks noGrp="1"/>
          </p:cNvSpPr>
          <p:nvPr>
            <p:ph type="ctrTitle"/>
          </p:nvPr>
        </p:nvSpPr>
        <p:spPr>
          <a:xfrm>
            <a:off x="751114" y="519113"/>
            <a:ext cx="6335485" cy="582385"/>
          </a:xfrm>
        </p:spPr>
        <p:txBody>
          <a:bodyPr anchor="b">
            <a:normAutofit/>
          </a:bodyPr>
          <a:lstStyle/>
          <a:p>
            <a:r>
              <a:rPr kumimoji="0" lang="en-US" sz="2800" b="1" i="0" u="none" strike="noStrike" kern="1200" cap="none" spc="0" normalizeH="0" baseline="0" noProof="0">
                <a:ln>
                  <a:noFill/>
                </a:ln>
                <a:effectLst/>
                <a:uLnTx/>
                <a:uFillTx/>
              </a:rPr>
              <a:t>Benefits of the 8(a) program</a:t>
            </a:r>
            <a:endParaRPr lang="en-US" sz="2800"/>
          </a:p>
        </p:txBody>
      </p:sp>
    </p:spTree>
    <p:extLst>
      <p:ext uri="{BB962C8B-B14F-4D97-AF65-F5344CB8AC3E}">
        <p14:creationId xmlns:p14="http://schemas.microsoft.com/office/powerpoint/2010/main" val="377560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sz="4400" b="1" dirty="0"/>
          </a:p>
          <a:p>
            <a:pPr marL="0" indent="0">
              <a:buNone/>
            </a:pPr>
            <a:endParaRPr lang="en-US" sz="4400" b="1" dirty="0"/>
          </a:p>
          <a:p>
            <a:pPr marL="0" indent="0">
              <a:buNone/>
            </a:pPr>
            <a:r>
              <a:rPr lang="en-US" sz="4400" b="1" dirty="0"/>
              <a:t>SBA’s April 2023 Final Rule</a:t>
            </a:r>
          </a:p>
        </p:txBody>
      </p:sp>
    </p:spTree>
    <p:extLst>
      <p:ext uri="{BB962C8B-B14F-4D97-AF65-F5344CB8AC3E}">
        <p14:creationId xmlns:p14="http://schemas.microsoft.com/office/powerpoint/2010/main" val="199901519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E2D8DD-B37E-21E6-3747-7AD295133F22}"/>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Agencies can also award “Sole Source” contracts to 8(a) concerns subject to certain caps, but there are no express $$ caps for Tribes/ANCs/NHOs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Regulations permit teaming arrangements and partnerships, but require that the 8(a) (or small business) derive significant benefits and generally be in control of management and contract performance</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Mentor-Protégé opportunities are also available but have important limitations and requirements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E2C4F"/>
                </a:solidFill>
                <a:effectLst/>
                <a:uLnTx/>
                <a:uFillTx/>
              </a:rPr>
              <a:t>In 2016 SBA expanded the Mentor-Protégé program for ALL small business programs</a:t>
            </a:r>
          </a:p>
          <a:p>
            <a:endParaRPr lang="en-US" sz="2400"/>
          </a:p>
        </p:txBody>
      </p:sp>
      <p:sp>
        <p:nvSpPr>
          <p:cNvPr id="3" name="Text Placeholder 2">
            <a:extLst>
              <a:ext uri="{FF2B5EF4-FFF2-40B4-BE49-F238E27FC236}">
                <a16:creationId xmlns:a16="http://schemas.microsoft.com/office/drawing/2014/main" id="{D2D69F11-0EDB-00C5-54F4-97891BB30030}"/>
              </a:ext>
            </a:extLst>
          </p:cNvPr>
          <p:cNvSpPr>
            <a:spLocks noGrp="1"/>
          </p:cNvSpPr>
          <p:nvPr>
            <p:ph type="ctrTitle"/>
          </p:nvPr>
        </p:nvSpPr>
        <p:spPr>
          <a:xfrm>
            <a:off x="751114" y="519113"/>
            <a:ext cx="6335485" cy="582385"/>
          </a:xfrm>
        </p:spPr>
        <p:txBody>
          <a:bodyPr anchor="b">
            <a:normAutofit/>
          </a:bodyPr>
          <a:lstStyle/>
          <a:p>
            <a:r>
              <a:rPr kumimoji="0" lang="en-US" sz="2800" b="1" i="0" u="none" strike="noStrike" kern="1200" cap="none" spc="0" normalizeH="0" baseline="0" noProof="0">
                <a:ln>
                  <a:noFill/>
                </a:ln>
                <a:effectLst/>
                <a:uLnTx/>
                <a:uFillTx/>
              </a:rPr>
              <a:t>Benefits of the 8(a) program</a:t>
            </a:r>
            <a:endParaRPr lang="en-US" sz="2800"/>
          </a:p>
        </p:txBody>
      </p:sp>
    </p:spTree>
    <p:extLst>
      <p:ext uri="{BB962C8B-B14F-4D97-AF65-F5344CB8AC3E}">
        <p14:creationId xmlns:p14="http://schemas.microsoft.com/office/powerpoint/2010/main" val="416229732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C9161F-8B78-B53E-A3B1-9C91D42B020B}"/>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rPr>
              <a:t>SBA’s regulations define “Tribe” broadly to include Alaska Native Corporations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1" u="none" strike="noStrike" kern="1200" cap="none" spc="0" normalizeH="0" baseline="0" noProof="0">
                <a:ln>
                  <a:noFill/>
                </a:ln>
                <a:solidFill>
                  <a:srgbClr val="0E2C4F"/>
                </a:solidFill>
                <a:effectLst/>
                <a:uLnTx/>
                <a:uFillTx/>
              </a:rPr>
              <a:t>Indian tribe</a:t>
            </a:r>
            <a:r>
              <a:rPr kumimoji="0" lang="en-US" sz="2200" b="0" i="0" u="none" strike="noStrike" kern="1200" cap="none" spc="0" normalizeH="0" baseline="0" noProof="0">
                <a:ln>
                  <a:noFill/>
                </a:ln>
                <a:solidFill>
                  <a:srgbClr val="0E2C4F"/>
                </a:solidFill>
                <a:effectLst/>
                <a:uLnTx/>
                <a:uFillTx/>
              </a:rPr>
              <a:t> means any Indian tribe, band, nation, or other organized group or community of Indians, including any ANC, which is recognized as eligible for the special programs and services provided by the United States to Indians because of their status as Indians, or is recognized as such by the State in which the tribe, band, nation, group, or community resides. See definition of “tribally-owned concern.”  13 CFR 124.3</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rPr>
              <a:t>In this presentation, “Tribes” includes ANCs except where specifically noted</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rPr>
              <a:t>There are a few important areas where the requirements for Tribes, ANCs and NHOs differ</a:t>
            </a:r>
          </a:p>
          <a:p>
            <a:endParaRPr lang="en-US" sz="2200"/>
          </a:p>
        </p:txBody>
      </p:sp>
      <p:sp>
        <p:nvSpPr>
          <p:cNvPr id="3" name="Text Placeholder 2">
            <a:extLst>
              <a:ext uri="{FF2B5EF4-FFF2-40B4-BE49-F238E27FC236}">
                <a16:creationId xmlns:a16="http://schemas.microsoft.com/office/drawing/2014/main" id="{17E64D84-C90E-01F4-2339-0D1017DD0C54}"/>
              </a:ext>
            </a:extLst>
          </p:cNvPr>
          <p:cNvSpPr>
            <a:spLocks noGrp="1"/>
          </p:cNvSpPr>
          <p:nvPr>
            <p:ph type="ctrTitle"/>
          </p:nvPr>
        </p:nvSpPr>
        <p:spPr>
          <a:xfrm>
            <a:off x="751114" y="519113"/>
            <a:ext cx="6335485" cy="582385"/>
          </a:xfrm>
        </p:spPr>
        <p:txBody>
          <a:bodyPr anchor="b">
            <a:normAutofit/>
          </a:bodyPr>
          <a:lstStyle/>
          <a:p>
            <a:r>
              <a:rPr kumimoji="0" lang="en-US" sz="1900" b="1" i="0" u="none" strike="noStrike" kern="1200" cap="none" spc="0" normalizeH="0" baseline="0" noProof="0">
                <a:ln>
                  <a:noFill/>
                </a:ln>
                <a:effectLst/>
                <a:uLnTx/>
                <a:uFillTx/>
              </a:rPr>
              <a:t>SBA’s treatment of tribally-owned concerns</a:t>
            </a:r>
            <a:endParaRPr lang="en-US" sz="1900"/>
          </a:p>
        </p:txBody>
      </p:sp>
    </p:spTree>
    <p:extLst>
      <p:ext uri="{BB962C8B-B14F-4D97-AF65-F5344CB8AC3E}">
        <p14:creationId xmlns:p14="http://schemas.microsoft.com/office/powerpoint/2010/main" val="310609482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1EA832-100E-10AE-0882-F1889DBF3437}"/>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Qualified Subsidiaries of ANCs have some special advantages in the program, including:</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E2C4F"/>
                </a:solidFill>
                <a:effectLst/>
                <a:uLnTx/>
                <a:uFillTx/>
              </a:rPr>
              <a:t>ANC-owned firms are deemed by law to be “socially” and “economically” disadvantaged (other participants have to prove these elements, and Tribes and NHOs only the latter)</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E2C4F"/>
                </a:solidFill>
                <a:effectLst/>
                <a:uLnTx/>
                <a:uFillTx/>
              </a:rPr>
              <a:t>The same is true of direct and indirect subsidiaries, joint ventures, and partnerships of ANCs.  That is, if an ANC has the majority equity and voting power of the subsidiary, joint venture, or partnership, then it is considered to be a “minority and economically disadvantaged business enterprise”</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Section 29(e) of the Alaska Native Claims Settlement Act [43 U.S.C. 1626(e)] </a:t>
            </a:r>
          </a:p>
          <a:p>
            <a:endParaRPr lang="en-US" sz="2400" dirty="0"/>
          </a:p>
        </p:txBody>
      </p:sp>
      <p:sp>
        <p:nvSpPr>
          <p:cNvPr id="3" name="Text Placeholder 2">
            <a:extLst>
              <a:ext uri="{FF2B5EF4-FFF2-40B4-BE49-F238E27FC236}">
                <a16:creationId xmlns:a16="http://schemas.microsoft.com/office/drawing/2014/main" id="{13249198-6D5A-B37B-8ACC-9BD82C8B70F3}"/>
              </a:ext>
            </a:extLst>
          </p:cNvPr>
          <p:cNvSpPr>
            <a:spLocks noGrp="1"/>
          </p:cNvSpPr>
          <p:nvPr>
            <p:ph type="ctrTitle"/>
          </p:nvPr>
        </p:nvSpPr>
        <p:spPr>
          <a:xfrm>
            <a:off x="751114" y="519113"/>
            <a:ext cx="6335485" cy="582385"/>
          </a:xfrm>
        </p:spPr>
        <p:txBody>
          <a:bodyPr anchor="b">
            <a:normAutofit/>
          </a:bodyPr>
          <a:lstStyle/>
          <a:p>
            <a:r>
              <a:rPr kumimoji="0" lang="en-US" sz="2500" b="1" i="0" u="none" strike="noStrike" kern="1200" cap="none" spc="0" normalizeH="0" baseline="0" noProof="0">
                <a:ln>
                  <a:noFill/>
                </a:ln>
                <a:effectLst/>
                <a:uLnTx/>
                <a:uFillTx/>
              </a:rPr>
              <a:t>ANCs’ place in the 8(a) program</a:t>
            </a:r>
            <a:endParaRPr lang="en-US" sz="2500"/>
          </a:p>
        </p:txBody>
      </p:sp>
    </p:spTree>
    <p:extLst>
      <p:ext uri="{BB962C8B-B14F-4D97-AF65-F5344CB8AC3E}">
        <p14:creationId xmlns:p14="http://schemas.microsoft.com/office/powerpoint/2010/main" val="11926577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1EA832-100E-10AE-0882-F1889DBF3437}"/>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ANCs may have non-shareholders manage their subsidiaries (Tribes must have tribal members manage their 8(a) companies)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By virtue of the statutory provisions above, ANCs can have multiple layers of holding companies, whereas Tribes can generally only have a single layer of holding company between the Tribe and the 8(a) companies; NHOs cannot have holding companies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Again, ANCs are presumed to be “economically” disadvantaged, where Tribes must demonstrate they are economically disadvantaged, at least to enter the 8(a) program the first time</a:t>
            </a:r>
          </a:p>
          <a:p>
            <a:endParaRPr lang="en-US" sz="2400" dirty="0"/>
          </a:p>
        </p:txBody>
      </p:sp>
      <p:sp>
        <p:nvSpPr>
          <p:cNvPr id="3" name="Text Placeholder 2">
            <a:extLst>
              <a:ext uri="{FF2B5EF4-FFF2-40B4-BE49-F238E27FC236}">
                <a16:creationId xmlns:a16="http://schemas.microsoft.com/office/drawing/2014/main" id="{13249198-6D5A-B37B-8ACC-9BD82C8B70F3}"/>
              </a:ext>
            </a:extLst>
          </p:cNvPr>
          <p:cNvSpPr>
            <a:spLocks noGrp="1"/>
          </p:cNvSpPr>
          <p:nvPr>
            <p:ph type="ctrTitle"/>
          </p:nvPr>
        </p:nvSpPr>
        <p:spPr>
          <a:xfrm>
            <a:off x="751114" y="519113"/>
            <a:ext cx="6335485" cy="582385"/>
          </a:xfrm>
        </p:spPr>
        <p:txBody>
          <a:bodyPr anchor="b">
            <a:normAutofit fontScale="90000"/>
          </a:bodyPr>
          <a:lstStyle/>
          <a:p>
            <a:r>
              <a:rPr kumimoji="0" lang="en-US" sz="2500" b="1" i="0" u="none" strike="noStrike" kern="1200" cap="none" spc="0" normalizeH="0" baseline="0" noProof="0" dirty="0">
                <a:ln>
                  <a:noFill/>
                </a:ln>
                <a:effectLst/>
                <a:uLnTx/>
                <a:uFillTx/>
              </a:rPr>
              <a:t>ANCs have a number of different requirements from tribes</a:t>
            </a:r>
            <a:endParaRPr lang="en-US" sz="2500" dirty="0"/>
          </a:p>
        </p:txBody>
      </p:sp>
    </p:spTree>
    <p:extLst>
      <p:ext uri="{BB962C8B-B14F-4D97-AF65-F5344CB8AC3E}">
        <p14:creationId xmlns:p14="http://schemas.microsoft.com/office/powerpoint/2010/main" val="403813152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CB180-D6BB-8BC6-DA3A-100B667AF296}"/>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effectLst/>
                <a:uLnTx/>
                <a:uFillTx/>
              </a:rPr>
              <a:t>NHOs are eligible to own multiple 8(a) concerns, subject to certain limitations.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effectLst/>
                <a:uLnTx/>
                <a:uFillTx/>
              </a:rPr>
              <a:t>The primary SBA regulation governing participation by NHOs is 13 CFR 124.110.</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effectLst/>
                <a:uLnTx/>
                <a:uFillTx/>
              </a:rPr>
              <a:t>NHOs participate largely on the same basis as Tribes and ANCs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effectLst/>
                <a:uLnTx/>
                <a:uFillTx/>
              </a:rPr>
              <a:t>There are a few important areas where the requirements for Tribes, ANCs and NHOs differ</a:t>
            </a:r>
          </a:p>
          <a:p>
            <a:endParaRPr lang="en-US"/>
          </a:p>
        </p:txBody>
      </p:sp>
      <p:sp>
        <p:nvSpPr>
          <p:cNvPr id="3" name="Text Placeholder 2">
            <a:extLst>
              <a:ext uri="{FF2B5EF4-FFF2-40B4-BE49-F238E27FC236}">
                <a16:creationId xmlns:a16="http://schemas.microsoft.com/office/drawing/2014/main" id="{FD96481B-F1B4-EF34-834A-EFFC3F32BB88}"/>
              </a:ext>
            </a:extLst>
          </p:cNvPr>
          <p:cNvSpPr>
            <a:spLocks noGrp="1"/>
          </p:cNvSpPr>
          <p:nvPr>
            <p:ph type="ctrTitle"/>
          </p:nvPr>
        </p:nvSpPr>
        <p:spPr>
          <a:xfrm>
            <a:off x="751114" y="519113"/>
            <a:ext cx="6335485" cy="582385"/>
          </a:xfrm>
        </p:spPr>
        <p:txBody>
          <a:bodyPr anchor="b">
            <a:normAutofit/>
          </a:bodyPr>
          <a:lstStyle/>
          <a:p>
            <a:r>
              <a:rPr kumimoji="0" lang="en-US" sz="3400" b="1" i="0" u="none" strike="noStrike" kern="1200" cap="none" spc="0" normalizeH="0" baseline="0" noProof="0">
                <a:ln>
                  <a:noFill/>
                </a:ln>
                <a:effectLst/>
                <a:uLnTx/>
                <a:uFillTx/>
              </a:rPr>
              <a:t>SBA’s treatment of NHOs</a:t>
            </a:r>
            <a:endParaRPr lang="en-US" sz="3400"/>
          </a:p>
        </p:txBody>
      </p:sp>
    </p:spTree>
    <p:extLst>
      <p:ext uri="{BB962C8B-B14F-4D97-AF65-F5344CB8AC3E}">
        <p14:creationId xmlns:p14="http://schemas.microsoft.com/office/powerpoint/2010/main" val="107208324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F590A0-E57D-AD4B-B3BF-26217CB19A31}"/>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rPr>
              <a:t>NHOs have some special advantages in the program over individually owned concerns, including:</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E2C4F"/>
                </a:solidFill>
                <a:effectLst/>
                <a:uLnTx/>
                <a:uFillTx/>
              </a:rPr>
              <a:t>can own more than one subsidiary at a time in the 8(a) program (limitations discussed below)</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E2C4F"/>
                </a:solidFill>
                <a:effectLst/>
                <a:uLnTx/>
                <a:uFillTx/>
              </a:rPr>
              <a:t>can receive sole source DOD contracts of any value, but contracts over $22 million are subject to additional justification and approval requirements under FAR Part 6 and a statutory provision known as “Section 811”</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E2C4F"/>
                </a:solidFill>
                <a:effectLst/>
                <a:uLnTx/>
                <a:uFillTx/>
              </a:rPr>
              <a:t>can have “common management” of their 8(a) and small business subsidiaries –April 27, 2023 Final Rule allows an individual to manage two NHO 8(a) at a time!</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E2C4F"/>
                </a:solidFill>
                <a:effectLst/>
                <a:uLnTx/>
                <a:uFillTx/>
              </a:rPr>
              <a:t>can engage in shared services arrangements – with some important limitations – to support their 8(a) and small business subsidiaries</a:t>
            </a:r>
          </a:p>
          <a:p>
            <a:endParaRPr lang="en-US" sz="2200"/>
          </a:p>
        </p:txBody>
      </p:sp>
      <p:sp>
        <p:nvSpPr>
          <p:cNvPr id="3" name="Text Placeholder 2">
            <a:extLst>
              <a:ext uri="{FF2B5EF4-FFF2-40B4-BE49-F238E27FC236}">
                <a16:creationId xmlns:a16="http://schemas.microsoft.com/office/drawing/2014/main" id="{F9517957-F9DA-CA88-A20B-9F57BB89FD7B}"/>
              </a:ext>
            </a:extLst>
          </p:cNvPr>
          <p:cNvSpPr>
            <a:spLocks noGrp="1"/>
          </p:cNvSpPr>
          <p:nvPr>
            <p:ph type="ctrTitle"/>
          </p:nvPr>
        </p:nvSpPr>
        <p:spPr>
          <a:xfrm>
            <a:off x="751114" y="519113"/>
            <a:ext cx="6335485" cy="582385"/>
          </a:xfrm>
        </p:spPr>
        <p:txBody>
          <a:bodyPr anchor="b">
            <a:normAutofit/>
          </a:bodyPr>
          <a:lstStyle/>
          <a:p>
            <a:r>
              <a:rPr kumimoji="0" lang="en-US" sz="3400" b="1" i="0" u="none" strike="noStrike" kern="1200" cap="none" spc="0" normalizeH="0" baseline="0" noProof="0">
                <a:ln>
                  <a:noFill/>
                </a:ln>
                <a:effectLst/>
                <a:uLnTx/>
                <a:uFillTx/>
              </a:rPr>
              <a:t>NHO-owned advantages</a:t>
            </a:r>
            <a:endParaRPr lang="en-US" sz="3400"/>
          </a:p>
        </p:txBody>
      </p:sp>
    </p:spTree>
    <p:extLst>
      <p:ext uri="{BB962C8B-B14F-4D97-AF65-F5344CB8AC3E}">
        <p14:creationId xmlns:p14="http://schemas.microsoft.com/office/powerpoint/2010/main" val="323639621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1EF91-05CA-0338-5EDE-EF7E97688EC6}"/>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rPr>
              <a:t>NHOs and ANCs may have non-shareholders manage their subsidiaries (Tribes must have tribal members manage their 8(a) companies)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rPr>
              <a:t>NHOs must own their 8(a) companies directly – no holding companies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rPr>
              <a:t>By virtue of their statutory, ANCs can have multiple layers of holding companies, whereas Tribes can generally only have a single layer of holding company between the Tribe and the 8(a) companies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rPr>
              <a:t>Again, ANCs are presumed to be “economically” disadvantaged, whereas NHOs and Tribes must demonstrate they are economically disadvantaged, at least to enter the 8(a) program the first time</a:t>
            </a:r>
          </a:p>
          <a:p>
            <a:endParaRPr lang="en-US" sz="2200"/>
          </a:p>
        </p:txBody>
      </p:sp>
      <p:sp>
        <p:nvSpPr>
          <p:cNvPr id="3" name="Text Placeholder 2">
            <a:extLst>
              <a:ext uri="{FF2B5EF4-FFF2-40B4-BE49-F238E27FC236}">
                <a16:creationId xmlns:a16="http://schemas.microsoft.com/office/drawing/2014/main" id="{0ADDD26A-D528-030F-0198-03DB12712D7B}"/>
              </a:ext>
            </a:extLst>
          </p:cNvPr>
          <p:cNvSpPr>
            <a:spLocks noGrp="1"/>
          </p:cNvSpPr>
          <p:nvPr>
            <p:ph type="ctrTitle"/>
          </p:nvPr>
        </p:nvSpPr>
        <p:spPr>
          <a:xfrm>
            <a:off x="751114" y="519113"/>
            <a:ext cx="6335485" cy="582385"/>
          </a:xfrm>
        </p:spPr>
        <p:txBody>
          <a:bodyPr anchor="b">
            <a:normAutofit/>
          </a:bodyPr>
          <a:lstStyle/>
          <a:p>
            <a:r>
              <a:rPr kumimoji="0" lang="en-US" sz="1600" b="1" i="0" u="none" strike="noStrike" kern="1200" cap="none" spc="0" normalizeH="0" baseline="0" noProof="0">
                <a:ln>
                  <a:noFill/>
                </a:ln>
                <a:effectLst/>
                <a:uLnTx/>
                <a:uFillTx/>
              </a:rPr>
              <a:t>NHOs have a number of different requirements from tribes (and in some cases ANCs)</a:t>
            </a:r>
            <a:endParaRPr lang="en-US" sz="1600"/>
          </a:p>
        </p:txBody>
      </p:sp>
    </p:spTree>
    <p:extLst>
      <p:ext uri="{BB962C8B-B14F-4D97-AF65-F5344CB8AC3E}">
        <p14:creationId xmlns:p14="http://schemas.microsoft.com/office/powerpoint/2010/main" val="53027769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41AB42-7212-EF01-E020-1EC14E9AE450}"/>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rPr>
              <a:t>Large businesses have to provide small business subcontracting plans that include separate goals for subcontracting with:</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C4F"/>
                </a:solidFill>
                <a:effectLst/>
                <a:uLnTx/>
                <a:uFillTx/>
              </a:rPr>
              <a:t>Small businesses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C4F"/>
                </a:solidFill>
                <a:effectLst/>
                <a:uLnTx/>
                <a:uFillTx/>
              </a:rPr>
              <a:t>VOSBs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C4F"/>
                </a:solidFill>
                <a:effectLst/>
                <a:uLnTx/>
                <a:uFillTx/>
              </a:rPr>
              <a:t>SDVOSBs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C4F"/>
                </a:solidFill>
                <a:effectLst/>
                <a:uLnTx/>
                <a:uFillTx/>
              </a:rPr>
              <a:t>HUBZone small businesses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C4F"/>
                </a:solidFill>
                <a:effectLst/>
                <a:uLnTx/>
                <a:uFillTx/>
              </a:rPr>
              <a:t>Small disadvantaged businesses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C4F"/>
                </a:solidFill>
                <a:effectLst/>
                <a:uLnTx/>
                <a:uFillTx/>
              </a:rPr>
              <a:t>WOSBs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rPr>
              <a:t>Goals expressed in terms of total dollars subcontracted and as percentage of total planned subcontracting dollars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rPr>
              <a:t>Under FAR 52.219-9, subcontracts to ANC or Tribal entities count toward subcontracting goals for small businesses and small disadvantaged businesses regardless of the ANC or Tribal entity’s actual size</a:t>
            </a:r>
          </a:p>
          <a:p>
            <a:endParaRPr lang="en-US" sz="1800"/>
          </a:p>
        </p:txBody>
      </p:sp>
      <p:sp>
        <p:nvSpPr>
          <p:cNvPr id="3" name="Text Placeholder 2">
            <a:extLst>
              <a:ext uri="{FF2B5EF4-FFF2-40B4-BE49-F238E27FC236}">
                <a16:creationId xmlns:a16="http://schemas.microsoft.com/office/drawing/2014/main" id="{1F81C229-B71F-602F-98BD-64305A55CB74}"/>
              </a:ext>
            </a:extLst>
          </p:cNvPr>
          <p:cNvSpPr>
            <a:spLocks noGrp="1"/>
          </p:cNvSpPr>
          <p:nvPr>
            <p:ph type="ctrTitle"/>
          </p:nvPr>
        </p:nvSpPr>
        <p:spPr>
          <a:xfrm>
            <a:off x="751114" y="519113"/>
            <a:ext cx="6335485" cy="582385"/>
          </a:xfrm>
        </p:spPr>
        <p:txBody>
          <a:bodyPr anchor="b">
            <a:normAutofit/>
          </a:bodyPr>
          <a:lstStyle/>
          <a:p>
            <a:r>
              <a:rPr kumimoji="0" lang="en-US" altLang="en-US" sz="1900" b="1" i="0" u="none" strike="noStrike" kern="1200" cap="none" spc="0" normalizeH="0" baseline="0" noProof="0">
                <a:ln>
                  <a:noFill/>
                </a:ln>
                <a:effectLst/>
                <a:uLnTx/>
                <a:uFillTx/>
              </a:rPr>
              <a:t>Small business subcontracting requirements</a:t>
            </a:r>
            <a:endParaRPr lang="en-US" sz="1900"/>
          </a:p>
        </p:txBody>
      </p:sp>
    </p:spTree>
    <p:extLst>
      <p:ext uri="{BB962C8B-B14F-4D97-AF65-F5344CB8AC3E}">
        <p14:creationId xmlns:p14="http://schemas.microsoft.com/office/powerpoint/2010/main" val="321212165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F6683712-E000-44A2-59C7-E733F69EE1FB}"/>
              </a:ext>
            </a:extLst>
          </p:cNvPr>
          <p:cNvSpPr>
            <a:spLocks noGrp="1"/>
          </p:cNvSpPr>
          <p:nvPr>
            <p:ph idx="1"/>
          </p:nvPr>
        </p:nvSpPr>
        <p:spPr>
          <a:xfrm>
            <a:off x="751114" y="1594673"/>
            <a:ext cx="10742386" cy="4247327"/>
          </a:xfrm>
        </p:spPr>
        <p:txBody>
          <a:bodyPr/>
          <a:lstStyle/>
          <a:p>
            <a:pPr marL="0" indent="0">
              <a:buNone/>
            </a:pPr>
            <a:r>
              <a:rPr lang="en-US" dirty="0"/>
              <a:t>Key 8(a) &amp; Small Business Eligibility Requirements</a:t>
            </a:r>
          </a:p>
          <a:p>
            <a:endParaRPr lang="en-US" dirty="0"/>
          </a:p>
        </p:txBody>
      </p:sp>
      <p:sp>
        <p:nvSpPr>
          <p:cNvPr id="2" name="TextBox 1"/>
          <p:cNvSpPr txBox="1"/>
          <p:nvPr/>
        </p:nvSpPr>
        <p:spPr>
          <a:xfrm>
            <a:off x="751114" y="519113"/>
            <a:ext cx="6335485" cy="582385"/>
          </a:xfrm>
          <a:prstGeom prst="rect">
            <a:avLst/>
          </a:prstGeom>
        </p:spPr>
        <p:txBody>
          <a:bodyPr vert="horz" lIns="91440" tIns="45720" rIns="91440" bIns="45720" rtlCol="0" anchor="b">
            <a:normAutofit/>
          </a:bodyPr>
          <a:lstStyle/>
          <a:p>
            <a:pPr>
              <a:lnSpc>
                <a:spcPct val="85000"/>
              </a:lnSpc>
              <a:spcBef>
                <a:spcPct val="0"/>
              </a:spcBef>
              <a:spcAft>
                <a:spcPts val="600"/>
              </a:spcAft>
            </a:pPr>
            <a:endParaRPr lang="en-US" sz="1600" b="1" kern="1200" dirty="0">
              <a:solidFill>
                <a:srgbClr val="83A2B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151063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CEB721-1090-7AD5-6306-D8430FB73070}"/>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Tribally-owned concerns can qualify as “small businesses”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E2C4F"/>
                </a:solidFill>
                <a:effectLst/>
                <a:uLnTx/>
                <a:uFillTx/>
              </a:rPr>
              <a:t>Can also qualify for the 8(a) program, which is a subset of SBA’s overall small business contracting program</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Graduated 8(a) concerns may retain their small business status &amp; continue to be eligible to pursue small business set aside contracts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As small businesses, they may also be eligible to form joint ventures with other SBA-preferred entities to pursue 8(a), women-owned, SDVOSBC and HUBZone set-aside contracts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The next slides explore basic requirements for “small business” and 8(a) eligibility and special rules for tribally-owned companies</a:t>
            </a:r>
          </a:p>
          <a:p>
            <a:endParaRPr lang="en-US" sz="2400"/>
          </a:p>
        </p:txBody>
      </p:sp>
      <p:sp>
        <p:nvSpPr>
          <p:cNvPr id="3" name="Text Placeholder 2">
            <a:extLst>
              <a:ext uri="{FF2B5EF4-FFF2-40B4-BE49-F238E27FC236}">
                <a16:creationId xmlns:a16="http://schemas.microsoft.com/office/drawing/2014/main" id="{3C4BBCD9-8B1E-DE1C-7042-C89F35BB6AA6}"/>
              </a:ext>
            </a:extLst>
          </p:cNvPr>
          <p:cNvSpPr>
            <a:spLocks noGrp="1"/>
          </p:cNvSpPr>
          <p:nvPr>
            <p:ph type="ctrTitle"/>
          </p:nvPr>
        </p:nvSpPr>
        <p:spPr>
          <a:xfrm>
            <a:off x="751114" y="519113"/>
            <a:ext cx="6335485" cy="582385"/>
          </a:xfrm>
        </p:spPr>
        <p:txBody>
          <a:bodyPr anchor="b">
            <a:normAutofit/>
          </a:bodyPr>
          <a:lstStyle/>
          <a:p>
            <a:r>
              <a:rPr kumimoji="0" lang="en-US" sz="3100" b="1" i="0" u="none" strike="noStrike" kern="1200" cap="none" spc="0" normalizeH="0" baseline="0" noProof="0">
                <a:ln>
                  <a:noFill/>
                </a:ln>
                <a:effectLst/>
                <a:uLnTx/>
                <a:uFillTx/>
              </a:rPr>
              <a:t>Key eligibility requirements</a:t>
            </a:r>
            <a:endParaRPr lang="en-US" sz="3100"/>
          </a:p>
        </p:txBody>
      </p:sp>
    </p:spTree>
    <p:extLst>
      <p:ext uri="{BB962C8B-B14F-4D97-AF65-F5344CB8AC3E}">
        <p14:creationId xmlns:p14="http://schemas.microsoft.com/office/powerpoint/2010/main" val="2648165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832595-B89F-4B90-7A32-51E7FEB5B281}"/>
              </a:ext>
            </a:extLst>
          </p:cNvPr>
          <p:cNvSpPr>
            <a:spLocks noGrp="1"/>
          </p:cNvSpPr>
          <p:nvPr>
            <p:ph idx="1"/>
          </p:nvPr>
        </p:nvSpPr>
        <p:spPr>
          <a:xfrm>
            <a:off x="751114" y="1594673"/>
            <a:ext cx="10742386" cy="4247327"/>
          </a:xfrm>
        </p:spPr>
        <p:txBody>
          <a:bodyPr>
            <a:normAutofit/>
          </a:bodyPr>
          <a:lstStyle/>
          <a:p>
            <a:r>
              <a:rPr lang="en-US" sz="2600" dirty="0"/>
              <a:t>In September 2022, SBA issued a proposed rule that would make several changes to the ownership and control requirements for 8(a) firms, as well as 8(a) contracts</a:t>
            </a:r>
          </a:p>
          <a:p>
            <a:r>
              <a:rPr lang="en-US" sz="2600" dirty="0"/>
              <a:t>Comments were due on November 8, 2022</a:t>
            </a:r>
          </a:p>
          <a:p>
            <a:r>
              <a:rPr lang="en-US" sz="2600" dirty="0"/>
              <a:t>Final Rule published on April 27, 2023</a:t>
            </a:r>
          </a:p>
          <a:p>
            <a:r>
              <a:rPr lang="en-US" sz="2600" dirty="0"/>
              <a:t>See Holland &amp; Knight summary here:</a:t>
            </a:r>
          </a:p>
          <a:p>
            <a:r>
              <a:rPr lang="en-US" sz="2600" dirty="0">
                <a:hlinkClick r:id="rId3"/>
              </a:rPr>
              <a:t>https://www.hklaw.com/en/insights/publications/2023/05/sba-issues-final-rule-on-ownership-and-control-changes-for-the-8</a:t>
            </a:r>
            <a:endParaRPr lang="en-US" sz="2600" dirty="0"/>
          </a:p>
          <a:p>
            <a:endParaRPr lang="en-US" sz="2600" dirty="0"/>
          </a:p>
          <a:p>
            <a:endParaRPr lang="en-US" sz="2600" dirty="0"/>
          </a:p>
        </p:txBody>
      </p:sp>
      <p:sp>
        <p:nvSpPr>
          <p:cNvPr id="3" name="Content Placeholder 2">
            <a:extLst>
              <a:ext uri="{FF2B5EF4-FFF2-40B4-BE49-F238E27FC236}">
                <a16:creationId xmlns:a16="http://schemas.microsoft.com/office/drawing/2014/main" id="{67A81448-EB5E-5FFE-CF8A-042BBF490B42}"/>
              </a:ext>
            </a:extLst>
          </p:cNvPr>
          <p:cNvSpPr>
            <a:spLocks noGrp="1"/>
          </p:cNvSpPr>
          <p:nvPr>
            <p:ph type="ctrTitle"/>
          </p:nvPr>
        </p:nvSpPr>
        <p:spPr>
          <a:xfrm>
            <a:off x="751114" y="519113"/>
            <a:ext cx="6335485" cy="582385"/>
          </a:xfrm>
        </p:spPr>
        <p:txBody>
          <a:bodyPr vert="horz" lIns="91440" tIns="45720" rIns="91440" bIns="45720" rtlCol="0" anchor="b">
            <a:noAutofit/>
          </a:bodyPr>
          <a:lstStyle/>
          <a:p>
            <a:r>
              <a:rPr lang="en-US" sz="2000" dirty="0"/>
              <a:t>Regulatory Update: Proposed Changes to the Ownership &amp; Control Requirements for 8(a) Firms</a:t>
            </a:r>
          </a:p>
        </p:txBody>
      </p:sp>
    </p:spTree>
    <p:extLst>
      <p:ext uri="{BB962C8B-B14F-4D97-AF65-F5344CB8AC3E}">
        <p14:creationId xmlns:p14="http://schemas.microsoft.com/office/powerpoint/2010/main" val="37041530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AF0F0-B95C-03BA-B70E-454A4BA90C34}"/>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What is a “small business”?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E2C4F"/>
                </a:solidFill>
                <a:effectLst/>
                <a:uLnTx/>
                <a:uFillTx/>
              </a:rPr>
              <a:t>SBA has developed size standards for hundreds of industries as defined by NAICS Codes </a:t>
            </a:r>
          </a:p>
          <a:p>
            <a:pPr marL="1143000" marR="0" lvl="2"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C4F"/>
                </a:solidFill>
                <a:effectLst/>
                <a:uLnTx/>
                <a:uFillTx/>
              </a:rPr>
              <a:t>Services – based on average of gross receipts for three* most recently completed financial years (*changing to five years)</a:t>
            </a:r>
          </a:p>
          <a:p>
            <a:pPr marL="1143000" marR="0" lvl="2"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C4F"/>
                </a:solidFill>
                <a:effectLst/>
                <a:uLnTx/>
                <a:uFillTx/>
              </a:rPr>
              <a:t>Manufacturing – average number of employees of prior 12 months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Size is defined by size standards associated with each NAICS Code </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E2C4F"/>
                </a:solidFill>
                <a:effectLst/>
                <a:uLnTx/>
                <a:uFillTx/>
              </a:rPr>
              <a:t>For each specific contract, the RFP will assign a NAICS Code – the entity must meet the size standard for that RFP and NAICS Code</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E2C4F"/>
                </a:solidFill>
                <a:effectLst/>
                <a:uLnTx/>
                <a:uFillTx/>
              </a:rPr>
              <a:t>Size is also relevant for 8(a) program eligibility – the question there is: what is the concern’s primary industry? </a:t>
            </a:r>
          </a:p>
          <a:p>
            <a:endParaRPr lang="en-US" sz="2400" dirty="0"/>
          </a:p>
        </p:txBody>
      </p:sp>
      <p:sp>
        <p:nvSpPr>
          <p:cNvPr id="3" name="Text Placeholder 2">
            <a:extLst>
              <a:ext uri="{FF2B5EF4-FFF2-40B4-BE49-F238E27FC236}">
                <a16:creationId xmlns:a16="http://schemas.microsoft.com/office/drawing/2014/main" id="{17E4DD30-1BFE-2B3C-601F-87071E4023AB}"/>
              </a:ext>
            </a:extLst>
          </p:cNvPr>
          <p:cNvSpPr>
            <a:spLocks noGrp="1"/>
          </p:cNvSpPr>
          <p:nvPr>
            <p:ph type="ctrTitle"/>
          </p:nvPr>
        </p:nvSpPr>
        <p:spPr>
          <a:xfrm>
            <a:off x="751114" y="519113"/>
            <a:ext cx="6335485" cy="582385"/>
          </a:xfrm>
        </p:spPr>
        <p:txBody>
          <a:bodyPr anchor="b">
            <a:normAutofit/>
          </a:bodyPr>
          <a:lstStyle/>
          <a:p>
            <a:r>
              <a:rPr kumimoji="0" lang="en-US" sz="3700" b="1" i="0" u="none" strike="noStrike" kern="1200" cap="none" spc="0" normalizeH="0" baseline="0" noProof="0" dirty="0">
                <a:ln>
                  <a:noFill/>
                </a:ln>
                <a:effectLst/>
                <a:uLnTx/>
                <a:uFillTx/>
              </a:rPr>
              <a:t>Key eligibility issues</a:t>
            </a:r>
            <a:endParaRPr lang="en-US" sz="3700" dirty="0"/>
          </a:p>
        </p:txBody>
      </p:sp>
    </p:spTree>
    <p:extLst>
      <p:ext uri="{BB962C8B-B14F-4D97-AF65-F5344CB8AC3E}">
        <p14:creationId xmlns:p14="http://schemas.microsoft.com/office/powerpoint/2010/main" val="325635745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1E4B7-B088-DA7D-B63B-B7E8B5907256}"/>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In late 2018 Congress passed the Small Business Runway Extension Act</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This one sentence law extends the period of measurement for size from three years to five years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SBA issued a final rule implementing the new five year requirement, effective Jan. 6, 2020</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Most small businesses seem to like and want the new rule</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A limited number of companies, which are shrinking back into small business status, see a downside to it — therefore SBA provided companies an option to use the three or five year lookback period until January 6 2022</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SBA is proposing to change the employee-based calculation to a two-year lookback from the current one-year lookback  — will there be a phase-in?</a:t>
            </a:r>
          </a:p>
          <a:p>
            <a:endParaRPr lang="en-US" sz="2000"/>
          </a:p>
        </p:txBody>
      </p:sp>
      <p:sp>
        <p:nvSpPr>
          <p:cNvPr id="3" name="Text Placeholder 2">
            <a:extLst>
              <a:ext uri="{FF2B5EF4-FFF2-40B4-BE49-F238E27FC236}">
                <a16:creationId xmlns:a16="http://schemas.microsoft.com/office/drawing/2014/main" id="{53D0A5B4-E8E3-2748-7A92-DBDBEDFA76F4}"/>
              </a:ext>
            </a:extLst>
          </p:cNvPr>
          <p:cNvSpPr>
            <a:spLocks noGrp="1"/>
          </p:cNvSpPr>
          <p:nvPr>
            <p:ph type="ctrTitle"/>
          </p:nvPr>
        </p:nvSpPr>
        <p:spPr>
          <a:xfrm>
            <a:off x="751114" y="519113"/>
            <a:ext cx="6335485" cy="582385"/>
          </a:xfrm>
        </p:spPr>
        <p:txBody>
          <a:bodyPr anchor="b">
            <a:normAutofit/>
          </a:bodyPr>
          <a:lstStyle/>
          <a:p>
            <a:r>
              <a:rPr lang="en-US" sz="2500"/>
              <a:t>Measuring size – a new(ish) twist</a:t>
            </a:r>
          </a:p>
        </p:txBody>
      </p:sp>
    </p:spTree>
    <p:extLst>
      <p:ext uri="{BB962C8B-B14F-4D97-AF65-F5344CB8AC3E}">
        <p14:creationId xmlns:p14="http://schemas.microsoft.com/office/powerpoint/2010/main" val="277885372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6E804-C8D8-E14A-C0FA-DBF776296F36}"/>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rPr>
              <a:t>The following are WRONG:</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E2C4F"/>
                </a:solidFill>
                <a:effectLst/>
                <a:uLnTx/>
                <a:uFillTx/>
              </a:rPr>
              <a:t>I don’t have to update my size until I get my audited financials.  WRONG – size is calculated on a five (three if elected) year trailing average based on the most recently completed financial years.  On the first day of the new year, size must be re-calculated based on the prior three years data.</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E2C4F"/>
                </a:solidFill>
                <a:effectLst/>
                <a:uLnTx/>
                <a:uFillTx/>
              </a:rPr>
              <a:t>I only count revenues in my primary NAICS.  WRONG – All receipts are counted.</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E2C4F"/>
                </a:solidFill>
                <a:effectLst/>
                <a:uLnTx/>
                <a:uFillTx/>
              </a:rPr>
              <a:t>I don’t have to count subcontracted work.  WRONG – All prime contractor receipts are counted.  NOTE: In Joint Ventures, only the proportionate share of JV revenue is counted though.</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E2C4F"/>
                </a:solidFill>
                <a:effectLst/>
                <a:uLnTx/>
                <a:uFillTx/>
              </a:rPr>
              <a:t>I don’t update size as an 8(a) for new contracts until I complete my current program year – WRONG.  For new contract actions, size must be updated at the time of proposal submission.</a:t>
            </a:r>
          </a:p>
          <a:p>
            <a:endParaRPr lang="en-US" sz="2200" dirty="0"/>
          </a:p>
        </p:txBody>
      </p:sp>
      <p:sp>
        <p:nvSpPr>
          <p:cNvPr id="3" name="Text Placeholder 2">
            <a:extLst>
              <a:ext uri="{FF2B5EF4-FFF2-40B4-BE49-F238E27FC236}">
                <a16:creationId xmlns:a16="http://schemas.microsoft.com/office/drawing/2014/main" id="{A40DE01F-5C47-C5BB-C269-6D66D9A0A5A5}"/>
              </a:ext>
            </a:extLst>
          </p:cNvPr>
          <p:cNvSpPr>
            <a:spLocks noGrp="1"/>
          </p:cNvSpPr>
          <p:nvPr>
            <p:ph type="ctrTitle"/>
          </p:nvPr>
        </p:nvSpPr>
        <p:spPr>
          <a:xfrm>
            <a:off x="751114" y="519113"/>
            <a:ext cx="6335485" cy="582385"/>
          </a:xfrm>
        </p:spPr>
        <p:txBody>
          <a:bodyPr anchor="b">
            <a:normAutofit/>
          </a:bodyPr>
          <a:lstStyle/>
          <a:p>
            <a:r>
              <a:rPr lang="en-US" sz="1900"/>
              <a:t>Small business – common misconceptions</a:t>
            </a:r>
          </a:p>
        </p:txBody>
      </p:sp>
    </p:spTree>
    <p:extLst>
      <p:ext uri="{BB962C8B-B14F-4D97-AF65-F5344CB8AC3E}">
        <p14:creationId xmlns:p14="http://schemas.microsoft.com/office/powerpoint/2010/main" val="25699638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4EED50-A970-5274-7948-0F0F1CD0A15B}"/>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Tribes must own a majority of the applicant entity:</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E2C4F"/>
                </a:solidFill>
                <a:effectLst/>
                <a:uLnTx/>
                <a:uFillTx/>
              </a:rPr>
              <a:t>(3) Ownership. (i) For corporate entities, a Tribe must unconditionally own at least 51 percent of the voting stock and at least 51 percent of the aggregate of all classes of stock. For non-corporate entities, a Tribe must unconditionally own at least a 51 percent interest.</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SBA limits Tribes to one 8(a) in a given NAICS Code:  </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E2C4F"/>
                </a:solidFill>
                <a:effectLst/>
                <a:uLnTx/>
                <a:uFillTx/>
              </a:rPr>
              <a:t>A Tribe may not own 51% or more of another firm which, either at the time of application or within the previous two years, has been operating in the 8(a) program under the same primary NAICS Code as the applicant.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More on this below… </a:t>
            </a:r>
          </a:p>
          <a:p>
            <a:endParaRPr lang="en-US" sz="2600"/>
          </a:p>
        </p:txBody>
      </p:sp>
      <p:sp>
        <p:nvSpPr>
          <p:cNvPr id="3" name="Text Placeholder 2">
            <a:extLst>
              <a:ext uri="{FF2B5EF4-FFF2-40B4-BE49-F238E27FC236}">
                <a16:creationId xmlns:a16="http://schemas.microsoft.com/office/drawing/2014/main" id="{0125E0A8-EF90-D96E-8AFC-0CC6F2D4E4F8}"/>
              </a:ext>
            </a:extLst>
          </p:cNvPr>
          <p:cNvSpPr>
            <a:spLocks noGrp="1"/>
          </p:cNvSpPr>
          <p:nvPr>
            <p:ph type="ctrTitle"/>
          </p:nvPr>
        </p:nvSpPr>
        <p:spPr>
          <a:xfrm>
            <a:off x="751114" y="519113"/>
            <a:ext cx="6335485" cy="582385"/>
          </a:xfrm>
        </p:spPr>
        <p:txBody>
          <a:bodyPr anchor="b">
            <a:normAutofit/>
          </a:bodyPr>
          <a:lstStyle/>
          <a:p>
            <a:r>
              <a:rPr kumimoji="0" lang="en-US" sz="2800" b="1" i="0" u="none" strike="noStrike" kern="1200" cap="none" spc="0" normalizeH="0" baseline="0" noProof="0">
                <a:ln>
                  <a:noFill/>
                </a:ln>
                <a:effectLst/>
                <a:uLnTx/>
                <a:uFillTx/>
              </a:rPr>
              <a:t>Tribal eligibility – ownership</a:t>
            </a:r>
            <a:endParaRPr lang="en-US" sz="2800"/>
          </a:p>
        </p:txBody>
      </p:sp>
    </p:spTree>
    <p:extLst>
      <p:ext uri="{BB962C8B-B14F-4D97-AF65-F5344CB8AC3E}">
        <p14:creationId xmlns:p14="http://schemas.microsoft.com/office/powerpoint/2010/main" val="8871638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DD14DC-AFD7-8376-B921-5384F96F01FD}"/>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Tribes may have more than one subsidiary (directly-owned or owned through a wholly-owned “holding company”).</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Each 8(a) participant must have a unique service line and primary NAICS Code.</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Program intent is for 8(a) participants to diversify with different lines of business, not to perpetuate contracts through follow-on entities.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Once an 8(a) participant graduates, there is a 2-year waiting period before the Tribe can submit another 8(a) applicant under the same primary NAICS Code.</a:t>
            </a:r>
          </a:p>
          <a:p>
            <a:endParaRPr lang="en-US" sz="2600"/>
          </a:p>
        </p:txBody>
      </p:sp>
      <p:sp>
        <p:nvSpPr>
          <p:cNvPr id="3" name="Text Placeholder 2">
            <a:extLst>
              <a:ext uri="{FF2B5EF4-FFF2-40B4-BE49-F238E27FC236}">
                <a16:creationId xmlns:a16="http://schemas.microsoft.com/office/drawing/2014/main" id="{375C55E5-2C8A-2F23-F40C-3BCAEC744085}"/>
              </a:ext>
            </a:extLst>
          </p:cNvPr>
          <p:cNvSpPr>
            <a:spLocks noGrp="1"/>
          </p:cNvSpPr>
          <p:nvPr>
            <p:ph type="ctrTitle"/>
          </p:nvPr>
        </p:nvSpPr>
        <p:spPr>
          <a:xfrm>
            <a:off x="751114" y="519113"/>
            <a:ext cx="6335485" cy="582385"/>
          </a:xfrm>
        </p:spPr>
        <p:txBody>
          <a:bodyPr anchor="b">
            <a:normAutofit/>
          </a:bodyPr>
          <a:lstStyle/>
          <a:p>
            <a:r>
              <a:rPr lang="en-US" sz="2200"/>
              <a:t>Multiple subsidiaries – key takeaways</a:t>
            </a:r>
          </a:p>
        </p:txBody>
      </p:sp>
    </p:spTree>
    <p:extLst>
      <p:ext uri="{BB962C8B-B14F-4D97-AF65-F5344CB8AC3E}">
        <p14:creationId xmlns:p14="http://schemas.microsoft.com/office/powerpoint/2010/main" val="17082540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C57499-D242-3C5D-6F60-B08391B93701}"/>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The NHO/ANC/Tribe’s subsidiaries (not the NHO/ANC/Tribe itself) are eligible to be admitted to the 8(a) program.</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Subsidiaries are NOT “ANCs” or “Tribes” or “NHOs”; they are state or tribal law entities (typically LLCs or corporations).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A subsidiary must be “small” under its primary industry (as defined by the NAICS system) to qualify for the 8(a) program.</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For ANCs and Tribes, an individual is only allowed to manage the day-to-day operations of no more than two 8(a) subsidiaries at a time, one for NHO 8(a)s</a:t>
            </a:r>
            <a:endParaRPr lang="en-US" sz="2600"/>
          </a:p>
        </p:txBody>
      </p:sp>
      <p:sp>
        <p:nvSpPr>
          <p:cNvPr id="3" name="Text Placeholder 2">
            <a:extLst>
              <a:ext uri="{FF2B5EF4-FFF2-40B4-BE49-F238E27FC236}">
                <a16:creationId xmlns:a16="http://schemas.microsoft.com/office/drawing/2014/main" id="{95AC9ECB-04E5-D959-B554-8E766AAA5CB2}"/>
              </a:ext>
            </a:extLst>
          </p:cNvPr>
          <p:cNvSpPr>
            <a:spLocks noGrp="1"/>
          </p:cNvSpPr>
          <p:nvPr>
            <p:ph type="ctrTitle"/>
          </p:nvPr>
        </p:nvSpPr>
        <p:spPr>
          <a:xfrm>
            <a:off x="751114" y="519113"/>
            <a:ext cx="6335485" cy="582385"/>
          </a:xfrm>
        </p:spPr>
        <p:txBody>
          <a:bodyPr anchor="b">
            <a:normAutofit/>
          </a:bodyPr>
          <a:lstStyle/>
          <a:p>
            <a:r>
              <a:rPr kumimoji="0" lang="en-US" sz="1600" b="1" i="0" u="none" strike="noStrike" kern="1200" cap="none" spc="0" normalizeH="0" baseline="0" noProof="0">
                <a:ln>
                  <a:noFill/>
                </a:ln>
                <a:effectLst/>
                <a:uLnTx/>
                <a:uFillTx/>
              </a:rPr>
              <a:t>Tribal eligibility requirements – recap of key points</a:t>
            </a:r>
            <a:endParaRPr lang="en-US" sz="1600"/>
          </a:p>
        </p:txBody>
      </p:sp>
    </p:spTree>
    <p:extLst>
      <p:ext uri="{BB962C8B-B14F-4D97-AF65-F5344CB8AC3E}">
        <p14:creationId xmlns:p14="http://schemas.microsoft.com/office/powerpoint/2010/main" val="36337852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5B1F23B3-6985-2738-2CBC-3529D16D641D}"/>
              </a:ext>
            </a:extLst>
          </p:cNvPr>
          <p:cNvSpPr>
            <a:spLocks noGrp="1"/>
          </p:cNvSpPr>
          <p:nvPr>
            <p:ph idx="1"/>
          </p:nvPr>
        </p:nvSpPr>
        <p:spPr>
          <a:xfrm>
            <a:off x="751114" y="1594673"/>
            <a:ext cx="10742386" cy="4247327"/>
          </a:xfrm>
        </p:spPr>
        <p:txBody>
          <a:bodyPr/>
          <a:lstStyle/>
          <a:p>
            <a:pPr marL="0" indent="0">
              <a:buNone/>
            </a:pPr>
            <a:r>
              <a:rPr lang="en-US" dirty="0"/>
              <a:t>Affiliation </a:t>
            </a:r>
          </a:p>
        </p:txBody>
      </p:sp>
      <p:sp>
        <p:nvSpPr>
          <p:cNvPr id="2" name="TextBox 1"/>
          <p:cNvSpPr txBox="1"/>
          <p:nvPr/>
        </p:nvSpPr>
        <p:spPr>
          <a:xfrm>
            <a:off x="751114" y="519113"/>
            <a:ext cx="6335485" cy="582385"/>
          </a:xfrm>
          <a:prstGeom prst="rect">
            <a:avLst/>
          </a:prstGeom>
        </p:spPr>
        <p:txBody>
          <a:bodyPr vert="horz" lIns="91440" tIns="45720" rIns="91440" bIns="45720" rtlCol="0" anchor="b">
            <a:normAutofit/>
          </a:bodyPr>
          <a:lstStyle/>
          <a:p>
            <a:pPr>
              <a:lnSpc>
                <a:spcPct val="85000"/>
              </a:lnSpc>
              <a:spcBef>
                <a:spcPct val="0"/>
              </a:spcBef>
              <a:spcAft>
                <a:spcPts val="600"/>
              </a:spcAft>
            </a:pPr>
            <a:endParaRPr lang="en-US" sz="3700" b="1" kern="1200" dirty="0">
              <a:solidFill>
                <a:srgbClr val="83A2B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0955126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7A78E4-0817-DBDC-79A5-09EF7895FDA5}"/>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Under the Small Business Act, a small business must be “independently owned and operated” and be small according to SBA’s definitions. 15 U.S.C. 632(a).</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SBA applies the concept of “affiliation” when two or more entities are subject to common control and aggregates their size for small business eligibility purposes.  13 C.F.R. 121.103.</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SBA will find common control (and affiliation) where there is common ownership, common management, an extensive contractual relationship, economic dependence, an “identity of interest,” as well as in other circumstances.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This results in “General” affiliation and affects the size of the entity generally (as opposed to with regard to a specific contract, see below).</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ANCs (and Tribes) enjoy exemptions from “affiliation” in certain circumstances (discussed below).</a:t>
            </a:r>
          </a:p>
          <a:p>
            <a:endParaRPr lang="en-US" sz="2000"/>
          </a:p>
        </p:txBody>
      </p:sp>
      <p:sp>
        <p:nvSpPr>
          <p:cNvPr id="3" name="Text Placeholder 2">
            <a:extLst>
              <a:ext uri="{FF2B5EF4-FFF2-40B4-BE49-F238E27FC236}">
                <a16:creationId xmlns:a16="http://schemas.microsoft.com/office/drawing/2014/main" id="{561A5A98-F95A-26F6-37CC-2A9B279D2756}"/>
              </a:ext>
            </a:extLst>
          </p:cNvPr>
          <p:cNvSpPr>
            <a:spLocks noGrp="1"/>
          </p:cNvSpPr>
          <p:nvPr>
            <p:ph type="ctrTitle"/>
          </p:nvPr>
        </p:nvSpPr>
        <p:spPr>
          <a:xfrm>
            <a:off x="751114" y="519113"/>
            <a:ext cx="6335485" cy="582385"/>
          </a:xfrm>
        </p:spPr>
        <p:txBody>
          <a:bodyPr anchor="b">
            <a:normAutofit/>
          </a:bodyPr>
          <a:lstStyle/>
          <a:p>
            <a:r>
              <a:rPr kumimoji="0" lang="en-US" sz="3700" b="1" i="0" u="none" strike="noStrike" kern="1200" cap="none" spc="0" normalizeH="0" baseline="0" noProof="0">
                <a:ln>
                  <a:noFill/>
                </a:ln>
                <a:effectLst/>
                <a:uLnTx/>
                <a:uFillTx/>
              </a:rPr>
              <a:t>Affiliation</a:t>
            </a:r>
            <a:endParaRPr lang="en-US" sz="3700"/>
          </a:p>
        </p:txBody>
      </p:sp>
    </p:spTree>
    <p:extLst>
      <p:ext uri="{BB962C8B-B14F-4D97-AF65-F5344CB8AC3E}">
        <p14:creationId xmlns:p14="http://schemas.microsoft.com/office/powerpoint/2010/main" val="309602934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87A2F0-7E68-AC37-96DE-10911DF76D4C}"/>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Size is important at various times, including in determining 8(a) program admission and eligibility, and with respect to any set aside contracts (small, 8(a), etc.)</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As a general rule, a business must include the size of its “affiliates” in determining its own size</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effectLst/>
                <a:uLnTx/>
                <a:uFillTx/>
              </a:rPr>
              <a:t>Affiliation can be </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E2C4F"/>
                </a:solidFill>
                <a:effectLst/>
                <a:uLnTx/>
                <a:uFillTx/>
              </a:rPr>
              <a:t>“general” – meaning two entities are subject to common control all the time, or</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E2C4F"/>
                </a:solidFill>
                <a:effectLst/>
                <a:uLnTx/>
                <a:uFillTx/>
              </a:rPr>
              <a:t>“contract specific” – meaning two entities are affiliated based on their relationship on a specific contract or proposal</a:t>
            </a:r>
          </a:p>
          <a:p>
            <a:endParaRPr lang="en-US" sz="2600"/>
          </a:p>
        </p:txBody>
      </p:sp>
      <p:sp>
        <p:nvSpPr>
          <p:cNvPr id="3" name="Text Placeholder 2">
            <a:extLst>
              <a:ext uri="{FF2B5EF4-FFF2-40B4-BE49-F238E27FC236}">
                <a16:creationId xmlns:a16="http://schemas.microsoft.com/office/drawing/2014/main" id="{43642354-5D93-5B78-6655-B25EC5891058}"/>
              </a:ext>
            </a:extLst>
          </p:cNvPr>
          <p:cNvSpPr>
            <a:spLocks noGrp="1"/>
          </p:cNvSpPr>
          <p:nvPr>
            <p:ph type="ctrTitle"/>
          </p:nvPr>
        </p:nvSpPr>
        <p:spPr>
          <a:xfrm>
            <a:off x="751114" y="519113"/>
            <a:ext cx="6335485" cy="582385"/>
          </a:xfrm>
        </p:spPr>
        <p:txBody>
          <a:bodyPr anchor="b">
            <a:normAutofit/>
          </a:bodyPr>
          <a:lstStyle/>
          <a:p>
            <a:r>
              <a:rPr kumimoji="0" lang="en-US" sz="2200" b="1" i="0" u="none" strike="noStrike" kern="1200" cap="none" spc="0" normalizeH="0" baseline="0" noProof="0">
                <a:ln>
                  <a:noFill/>
                </a:ln>
                <a:effectLst/>
                <a:uLnTx/>
                <a:uFillTx/>
              </a:rPr>
              <a:t>Subsidiaries must be small businesses</a:t>
            </a:r>
            <a:endParaRPr lang="en-US" sz="2200"/>
          </a:p>
        </p:txBody>
      </p:sp>
    </p:spTree>
    <p:extLst>
      <p:ext uri="{BB962C8B-B14F-4D97-AF65-F5344CB8AC3E}">
        <p14:creationId xmlns:p14="http://schemas.microsoft.com/office/powerpoint/2010/main" val="237053721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DF6497-FAD8-BADB-A4BA-78D14CCDEADE}"/>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Concerns and entities are affiliates of each other when one controls or has the power to control the other, or a third party controls or has the power to control both.  It does not matter whether control is exercised, so long as power to control exists.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SBA considers factors such as ownership, management, previous relationships or ties to other concerns, and contractual relationships in determining whether affiliation exists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Control may be affirmative or negative (i.e., through veto rights or quorum requirements)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rPr>
              <a:t>SBA can also consider the totality of the circumstances, not just one single factor, in determining whether affiliation exists</a:t>
            </a:r>
          </a:p>
          <a:p>
            <a:endParaRPr lang="en-US" sz="2400"/>
          </a:p>
        </p:txBody>
      </p:sp>
      <p:sp>
        <p:nvSpPr>
          <p:cNvPr id="3" name="Text Placeholder 2">
            <a:extLst>
              <a:ext uri="{FF2B5EF4-FFF2-40B4-BE49-F238E27FC236}">
                <a16:creationId xmlns:a16="http://schemas.microsoft.com/office/drawing/2014/main" id="{E7DE61D4-F3DC-0FEA-59AB-05240ABCBD03}"/>
              </a:ext>
            </a:extLst>
          </p:cNvPr>
          <p:cNvSpPr>
            <a:spLocks noGrp="1"/>
          </p:cNvSpPr>
          <p:nvPr>
            <p:ph type="ctrTitle"/>
          </p:nvPr>
        </p:nvSpPr>
        <p:spPr>
          <a:xfrm>
            <a:off x="751114" y="519113"/>
            <a:ext cx="6335485" cy="582385"/>
          </a:xfrm>
        </p:spPr>
        <p:txBody>
          <a:bodyPr anchor="b">
            <a:normAutofit/>
          </a:bodyPr>
          <a:lstStyle/>
          <a:p>
            <a:r>
              <a:rPr kumimoji="0" lang="en-US" sz="3700" b="1" i="0" u="none" strike="noStrike" kern="1200" cap="none" spc="0" normalizeH="0" baseline="0" noProof="0">
                <a:ln>
                  <a:noFill/>
                </a:ln>
                <a:effectLst/>
                <a:uLnTx/>
                <a:uFillTx/>
              </a:rPr>
              <a:t>General affiliation</a:t>
            </a:r>
            <a:endParaRPr lang="en-US" sz="3700"/>
          </a:p>
        </p:txBody>
      </p:sp>
    </p:spTree>
    <p:extLst>
      <p:ext uri="{BB962C8B-B14F-4D97-AF65-F5344CB8AC3E}">
        <p14:creationId xmlns:p14="http://schemas.microsoft.com/office/powerpoint/2010/main" val="1392336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BE8DB4-FDC7-B97D-B507-08B70DDA0F57}"/>
              </a:ext>
            </a:extLst>
          </p:cNvPr>
          <p:cNvSpPr>
            <a:spLocks noGrp="1"/>
          </p:cNvSpPr>
          <p:nvPr>
            <p:ph idx="1"/>
          </p:nvPr>
        </p:nvSpPr>
        <p:spPr>
          <a:xfrm>
            <a:off x="751114" y="1594673"/>
            <a:ext cx="10742386" cy="4247327"/>
          </a:xfrm>
        </p:spPr>
        <p:txBody>
          <a:bodyPr>
            <a:normAutofit/>
          </a:bodyPr>
          <a:lstStyle/>
          <a:p>
            <a:r>
              <a:rPr lang="en-US" sz="2600"/>
              <a:t>Notably, contained a Community Benefits Plan requirement that would have applied to Entity-owned participants</a:t>
            </a:r>
          </a:p>
          <a:p>
            <a:r>
              <a:rPr lang="en-US" sz="2600"/>
              <a:t>This aspect of the Rule-making was severely flawed, procedurally and substantively</a:t>
            </a:r>
          </a:p>
          <a:p>
            <a:r>
              <a:rPr lang="en-US" sz="2600"/>
              <a:t>SBA announced it was not moving forward with the Community Benefits Plan requirement at the Tribal Consultation in Washington DC in October</a:t>
            </a:r>
          </a:p>
          <a:p>
            <a:r>
              <a:rPr lang="en-US" sz="2600"/>
              <a:t>But there are quite a few other changes proposed in this rule-making…</a:t>
            </a:r>
          </a:p>
          <a:p>
            <a:endParaRPr lang="en-US" sz="2600"/>
          </a:p>
          <a:p>
            <a:endParaRPr lang="en-US" sz="260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SBA’s Proposed Rule September 2022</a:t>
            </a:r>
          </a:p>
        </p:txBody>
      </p:sp>
    </p:spTree>
    <p:extLst>
      <p:ext uri="{BB962C8B-B14F-4D97-AF65-F5344CB8AC3E}">
        <p14:creationId xmlns:p14="http://schemas.microsoft.com/office/powerpoint/2010/main" val="42439949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C63BC-88FB-8273-DD67-A7E42A2B9A82}"/>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As set out above, common control will cause SBA to find entities to be general “affiliates” of one another</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Affiliation can also arise in a contract-specific way if the small business or 8(a) is too reliant on its teaming partner</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Specifically, SBA will also find affiliation where the small business is “unusually reliant” on its putative subcontractor or where the partner will perform the “primary and vital” portions of the work (see 13 C.F.R. 121.103(h)(4))</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2C4F"/>
                </a:solidFill>
                <a:effectLst/>
                <a:uLnTx/>
                <a:uFillTx/>
              </a:rPr>
              <a:t>This is known as the  “ostensible subcontractor rule”</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2C4F"/>
                </a:solidFill>
                <a:effectLst/>
                <a:uLnTx/>
                <a:uFillTx/>
              </a:rPr>
              <a:t>Parties that fall within this rule are deemed to be joint venture partners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By regulation, partners to a  “joint venture” are deemed to be affiliated</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2C4F"/>
                </a:solidFill>
                <a:effectLst/>
                <a:uLnTx/>
                <a:uFillTx/>
              </a:rPr>
              <a:t>13 C.F.R. 121.103(h)</a:t>
            </a:r>
          </a:p>
          <a:p>
            <a:endParaRPr lang="en-US" sz="2000"/>
          </a:p>
        </p:txBody>
      </p:sp>
      <p:sp>
        <p:nvSpPr>
          <p:cNvPr id="3" name="Text Placeholder 2">
            <a:extLst>
              <a:ext uri="{FF2B5EF4-FFF2-40B4-BE49-F238E27FC236}">
                <a16:creationId xmlns:a16="http://schemas.microsoft.com/office/drawing/2014/main" id="{DB8975AD-914A-7DB6-6449-05827065D8E5}"/>
              </a:ext>
            </a:extLst>
          </p:cNvPr>
          <p:cNvSpPr>
            <a:spLocks noGrp="1"/>
          </p:cNvSpPr>
          <p:nvPr>
            <p:ph type="ctrTitle"/>
          </p:nvPr>
        </p:nvSpPr>
        <p:spPr>
          <a:xfrm>
            <a:off x="751114" y="519113"/>
            <a:ext cx="6335485" cy="582385"/>
          </a:xfrm>
        </p:spPr>
        <p:txBody>
          <a:bodyPr anchor="b">
            <a:normAutofit/>
          </a:bodyPr>
          <a:lstStyle/>
          <a:p>
            <a:r>
              <a:rPr kumimoji="0" lang="en-US" sz="2800" b="1" i="0" u="none" strike="noStrike" kern="1200" cap="none" spc="0" normalizeH="0" baseline="0" noProof="0">
                <a:ln>
                  <a:noFill/>
                </a:ln>
                <a:effectLst/>
                <a:uLnTx/>
                <a:uFillTx/>
              </a:rPr>
              <a:t>Contract “specific” affiliation</a:t>
            </a:r>
            <a:endParaRPr lang="en-US" sz="2800"/>
          </a:p>
        </p:txBody>
      </p:sp>
    </p:spTree>
    <p:extLst>
      <p:ext uri="{BB962C8B-B14F-4D97-AF65-F5344CB8AC3E}">
        <p14:creationId xmlns:p14="http://schemas.microsoft.com/office/powerpoint/2010/main" val="18340913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0063F2C-C3BE-7B11-A8A7-8D0C8A354C80}"/>
              </a:ext>
            </a:extLst>
          </p:cNvPr>
          <p:cNvSpPr>
            <a:spLocks noGrp="1"/>
          </p:cNvSpPr>
          <p:nvPr>
            <p:ph idx="1"/>
          </p:nvPr>
        </p:nvSpPr>
        <p:spPr>
          <a:xfrm>
            <a:off x="751114" y="1594673"/>
            <a:ext cx="10742386" cy="4247327"/>
          </a:xfrm>
        </p:spPr>
        <p:txBody>
          <a:bodyPr vert="horz" lIns="91440" tIns="45720" rIns="91440" bIns="45720" rtlCol="0">
            <a:normAutofit/>
          </a:bodyPr>
          <a:lstStyle/>
          <a:p>
            <a:pPr marL="228600" indent="-228600" defTabSz="914400"/>
            <a:r>
              <a:rPr lang="en-US"/>
              <a:t>NHOs, Tribes, &amp; ANCs have two different exceptions or exemptions from the general affiliation rules: one that applies for purposes of the 8(a) program, and a more limited exception that applies for the “small business” set-aside program</a:t>
            </a:r>
          </a:p>
          <a:p>
            <a:pPr lvl="1"/>
            <a:r>
              <a:rPr lang="en-US" sz="2800">
                <a:solidFill>
                  <a:srgbClr val="0E2C4F"/>
                </a:solidFill>
              </a:rPr>
              <a:t>In both cases, these exceptions only apply to the NHO, Tribe or ANC and other entities owned by the particular NHO, Tribe or ANC </a:t>
            </a:r>
          </a:p>
          <a:p>
            <a:pPr lvl="1"/>
            <a:r>
              <a:rPr lang="en-US" sz="2800">
                <a:solidFill>
                  <a:srgbClr val="0E2C4F"/>
                </a:solidFill>
              </a:rPr>
              <a:t>They do not create any exception for affiliation with third parties – including individual tribal members or ANC shareholders</a:t>
            </a:r>
          </a:p>
          <a:p>
            <a:pPr marL="228600" indent="-228600" defTabSz="914400"/>
            <a:endParaRPr lang="en-US"/>
          </a:p>
        </p:txBody>
      </p:sp>
      <p:sp>
        <p:nvSpPr>
          <p:cNvPr id="8" name="Text Placeholder 7">
            <a:extLst>
              <a:ext uri="{FF2B5EF4-FFF2-40B4-BE49-F238E27FC236}">
                <a16:creationId xmlns:a16="http://schemas.microsoft.com/office/drawing/2014/main" id="{8BF299F2-F991-1838-99BE-24D31156E6DD}"/>
              </a:ext>
            </a:extLst>
          </p:cNvPr>
          <p:cNvSpPr>
            <a:spLocks noGrp="1"/>
          </p:cNvSpPr>
          <p:nvPr>
            <p:ph type="ctrTitle"/>
          </p:nvPr>
        </p:nvSpPr>
        <p:spPr>
          <a:xfrm>
            <a:off x="751114" y="519113"/>
            <a:ext cx="6335485" cy="582385"/>
          </a:xfrm>
        </p:spPr>
        <p:txBody>
          <a:bodyPr anchor="b">
            <a:normAutofit/>
          </a:bodyPr>
          <a:lstStyle/>
          <a:p>
            <a:r>
              <a:rPr lang="en-US" sz="1600"/>
              <a:t>Affiliation exemptions applicable to Tribes and ANCs</a:t>
            </a:r>
          </a:p>
        </p:txBody>
      </p:sp>
    </p:spTree>
    <p:extLst>
      <p:ext uri="{BB962C8B-B14F-4D97-AF65-F5344CB8AC3E}">
        <p14:creationId xmlns:p14="http://schemas.microsoft.com/office/powerpoint/2010/main" val="77568544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0063F2C-C3BE-7B11-A8A7-8D0C8A354C80}"/>
              </a:ext>
            </a:extLst>
          </p:cNvPr>
          <p:cNvSpPr>
            <a:spLocks noGrp="1"/>
          </p:cNvSpPr>
          <p:nvPr>
            <p:ph idx="1"/>
          </p:nvPr>
        </p:nvSpPr>
        <p:spPr>
          <a:xfrm>
            <a:off x="751114" y="1594673"/>
            <a:ext cx="10742386" cy="4247327"/>
          </a:xfrm>
        </p:spPr>
        <p:txBody>
          <a:bodyPr vert="horz" lIns="91440" tIns="45720" rIns="91440" bIns="45720" rtlCol="0">
            <a:normAutofit/>
          </a:bodyPr>
          <a:lstStyle/>
          <a:p>
            <a:pPr marL="228600" indent="-228600" defTabSz="914400"/>
            <a:r>
              <a:rPr lang="en-US" dirty="0"/>
              <a:t>Subsidiaries of Tribes are exempt from general affiliation as between their parent and other entities owned and controlled by the Tribal parent </a:t>
            </a:r>
          </a:p>
          <a:p>
            <a:pPr lvl="1"/>
            <a:r>
              <a:rPr lang="en-US" dirty="0">
                <a:solidFill>
                  <a:srgbClr val="0E2C4F"/>
                </a:solidFill>
              </a:rPr>
              <a:t>13 CFR 124.109(c)(2)(iii)</a:t>
            </a:r>
          </a:p>
          <a:p>
            <a:pPr marL="228600" indent="-228600" defTabSz="914400"/>
            <a:r>
              <a:rPr lang="en-US" dirty="0"/>
              <a:t>This includes sister companies and holding companies</a:t>
            </a:r>
          </a:p>
          <a:p>
            <a:pPr marL="228600" indent="-228600" defTabSz="914400"/>
            <a:r>
              <a:rPr lang="en-US" dirty="0"/>
              <a:t>This exemption is fairly absolute for purposes of 8(a) program and 8(a) set-aside contract eligibility (but there are other eligibility requirements that serve to limit the interconnectedness of tribal subsidiaries)</a:t>
            </a:r>
          </a:p>
          <a:p>
            <a:pPr marL="228600" indent="-228600" defTabSz="914400"/>
            <a:endParaRPr lang="en-US" dirty="0"/>
          </a:p>
        </p:txBody>
      </p:sp>
      <p:sp>
        <p:nvSpPr>
          <p:cNvPr id="8" name="Text Placeholder 7">
            <a:extLst>
              <a:ext uri="{FF2B5EF4-FFF2-40B4-BE49-F238E27FC236}">
                <a16:creationId xmlns:a16="http://schemas.microsoft.com/office/drawing/2014/main" id="{8BF299F2-F991-1838-99BE-24D31156E6DD}"/>
              </a:ext>
            </a:extLst>
          </p:cNvPr>
          <p:cNvSpPr>
            <a:spLocks noGrp="1"/>
          </p:cNvSpPr>
          <p:nvPr>
            <p:ph type="ctrTitle"/>
          </p:nvPr>
        </p:nvSpPr>
        <p:spPr>
          <a:xfrm>
            <a:off x="751114" y="519113"/>
            <a:ext cx="6335485" cy="582385"/>
          </a:xfrm>
        </p:spPr>
        <p:txBody>
          <a:bodyPr anchor="b">
            <a:normAutofit/>
          </a:bodyPr>
          <a:lstStyle/>
          <a:p>
            <a:r>
              <a:rPr lang="en-US" sz="1600" dirty="0"/>
              <a:t>Tribal exemption from affiliation in the 8(a) Program </a:t>
            </a:r>
          </a:p>
        </p:txBody>
      </p:sp>
    </p:spTree>
    <p:extLst>
      <p:ext uri="{BB962C8B-B14F-4D97-AF65-F5344CB8AC3E}">
        <p14:creationId xmlns:p14="http://schemas.microsoft.com/office/powerpoint/2010/main" val="30722877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EEEF90-66CF-F97A-06C7-39ED2DEE9616}"/>
              </a:ext>
            </a:extLst>
          </p:cNvPr>
          <p:cNvSpPr>
            <a:spLocks noGrp="1"/>
          </p:cNvSpPr>
          <p:nvPr>
            <p:ph idx="1"/>
          </p:nvPr>
        </p:nvSpPr>
        <p:spPr>
          <a:xfrm>
            <a:off x="751114" y="1594673"/>
            <a:ext cx="10742386" cy="4247327"/>
          </a:xfrm>
        </p:spPr>
        <p:txBody>
          <a:bodyPr vert="horz" lIns="91440" tIns="45720" rIns="91440" bIns="45720" rtlCol="0">
            <a:normAutofit/>
          </a:bodyPr>
          <a:lstStyle/>
          <a:p>
            <a:pPr marL="228600" indent="-228600" defTabSz="914400"/>
            <a:r>
              <a:rPr lang="en-US"/>
              <a:t>For purposes of the 8(a) program, a tribally-owned firm’s size is determined independently without regard to its affiliation with the Tribe, any entity of the tribal government, or any other business enterprise owned by the Tribe, unless …</a:t>
            </a:r>
          </a:p>
          <a:p>
            <a:pPr lvl="1"/>
            <a:r>
              <a:rPr lang="en-US" sz="2800">
                <a:solidFill>
                  <a:srgbClr val="0E2C4F"/>
                </a:solidFill>
              </a:rPr>
              <a:t>The Administrator determines that one or more such tribally-owned business concerns have obtained, or are likely to obtain, a substantial unfair competitive advantage within an industry category  </a:t>
            </a:r>
          </a:p>
          <a:p>
            <a:pPr lvl="1"/>
            <a:r>
              <a:rPr lang="en-US" sz="2800">
                <a:solidFill>
                  <a:srgbClr val="0E2C4F"/>
                </a:solidFill>
              </a:rPr>
              <a:t>SBA has never made such a determination</a:t>
            </a:r>
          </a:p>
          <a:p>
            <a:pPr marL="228600" indent="-228600" defTabSz="914400"/>
            <a:endParaRPr lang="en-US"/>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1600"/>
              <a:t>Tribal exemption from affiliation only within the 8(a) program</a:t>
            </a:r>
          </a:p>
        </p:txBody>
      </p:sp>
    </p:spTree>
    <p:extLst>
      <p:ext uri="{BB962C8B-B14F-4D97-AF65-F5344CB8AC3E}">
        <p14:creationId xmlns:p14="http://schemas.microsoft.com/office/powerpoint/2010/main" val="50204209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1F0968-55BE-3CFB-694F-73E4B32B76BB}"/>
              </a:ext>
            </a:extLst>
          </p:cNvPr>
          <p:cNvSpPr>
            <a:spLocks noGrp="1"/>
          </p:cNvSpPr>
          <p:nvPr>
            <p:ph idx="1"/>
          </p:nvPr>
        </p:nvSpPr>
        <p:spPr>
          <a:xfrm>
            <a:off x="751114" y="1594673"/>
            <a:ext cx="10742386" cy="4247327"/>
          </a:xfrm>
        </p:spPr>
        <p:txBody>
          <a:bodyPr vert="horz" lIns="91440" tIns="45720" rIns="91440" bIns="45720" rtlCol="0">
            <a:normAutofit/>
          </a:bodyPr>
          <a:lstStyle/>
          <a:p>
            <a:pPr marL="228600" indent="-228600" defTabSz="914400"/>
            <a:r>
              <a:rPr lang="en-US" sz="2200"/>
              <a:t>There is a narrower exemption from general affiliation when the subsidiary is pursuing and performing non-8(a) set-aside procurements (i.e., small business set-asides).</a:t>
            </a:r>
          </a:p>
          <a:p>
            <a:pPr marL="228600" indent="-228600" defTabSz="914400"/>
            <a:r>
              <a:rPr lang="en-US" sz="2200"/>
              <a:t>For small business set-asides, the affiliation exemption only allows for </a:t>
            </a:r>
          </a:p>
          <a:p>
            <a:pPr lvl="1"/>
            <a:r>
              <a:rPr lang="en-US" sz="2200">
                <a:solidFill>
                  <a:srgbClr val="0E2C4F"/>
                </a:solidFill>
              </a:rPr>
              <a:t>common ownership, </a:t>
            </a:r>
          </a:p>
          <a:p>
            <a:pPr lvl="1"/>
            <a:r>
              <a:rPr lang="en-US" sz="2200">
                <a:solidFill>
                  <a:srgbClr val="0E2C4F"/>
                </a:solidFill>
              </a:rPr>
              <a:t>common management, and </a:t>
            </a:r>
          </a:p>
          <a:p>
            <a:pPr lvl="1"/>
            <a:r>
              <a:rPr lang="en-US" sz="2200">
                <a:solidFill>
                  <a:srgbClr val="0E2C4F"/>
                </a:solidFill>
              </a:rPr>
              <a:t>common administrative services, provided “adequate payment” is received for those services.</a:t>
            </a:r>
          </a:p>
          <a:p>
            <a:pPr marL="228600" indent="-228600" defTabSz="914400"/>
            <a:r>
              <a:rPr lang="en-US" sz="2200"/>
              <a:t>The SBA regulations note that affiliation between ANC subsidiaries can be found for “other reasons” in the context of small business status.</a:t>
            </a:r>
          </a:p>
          <a:p>
            <a:pPr marL="228600" indent="-228600" defTabSz="914400"/>
            <a:r>
              <a:rPr lang="en-US" sz="2200"/>
              <a:t>But common management and oversight provide a great deal of latitude.</a:t>
            </a:r>
          </a:p>
        </p:txBody>
      </p:sp>
      <p:sp>
        <p:nvSpPr>
          <p:cNvPr id="3" name="Content Placeholder 2"/>
          <p:cNvSpPr>
            <a:spLocks noGrp="1"/>
          </p:cNvSpPr>
          <p:nvPr>
            <p:ph type="ctrTitle"/>
          </p:nvPr>
        </p:nvSpPr>
        <p:spPr>
          <a:xfrm>
            <a:off x="751114" y="519113"/>
            <a:ext cx="6335485" cy="582385"/>
          </a:xfrm>
        </p:spPr>
        <p:txBody>
          <a:bodyPr vert="horz" lIns="91440" tIns="45720" rIns="91440" bIns="45720" rtlCol="0" anchor="b">
            <a:normAutofit/>
          </a:bodyPr>
          <a:lstStyle/>
          <a:p>
            <a:r>
              <a:rPr lang="en-US" sz="1600"/>
              <a:t>Tribal exemption from affiliation for “small business set-asides” </a:t>
            </a:r>
          </a:p>
        </p:txBody>
      </p:sp>
    </p:spTree>
    <p:extLst>
      <p:ext uri="{BB962C8B-B14F-4D97-AF65-F5344CB8AC3E}">
        <p14:creationId xmlns:p14="http://schemas.microsoft.com/office/powerpoint/2010/main" val="41198794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1F0968-55BE-3CFB-694F-73E4B32B76BB}"/>
              </a:ext>
            </a:extLst>
          </p:cNvPr>
          <p:cNvSpPr>
            <a:spLocks noGrp="1"/>
          </p:cNvSpPr>
          <p:nvPr>
            <p:ph idx="1"/>
          </p:nvPr>
        </p:nvSpPr>
        <p:spPr>
          <a:xfrm>
            <a:off x="751114" y="1594673"/>
            <a:ext cx="10742386" cy="4247327"/>
          </a:xfrm>
        </p:spPr>
        <p:txBody>
          <a:bodyPr vert="horz" lIns="91440" tIns="45720" rIns="91440" bIns="45720" rtlCol="0">
            <a:normAutofit/>
          </a:bodyPr>
          <a:lstStyle/>
          <a:p>
            <a:pPr marL="228600" indent="-228600" defTabSz="914400"/>
            <a:r>
              <a:rPr lang="en-US" sz="2200" dirty="0"/>
              <a:t>Common ownership &amp; common management are fairly clearly defined, but what about “administrative services?”</a:t>
            </a:r>
          </a:p>
          <a:p>
            <a:pPr marL="228600" indent="-228600" defTabSz="914400"/>
            <a:r>
              <a:rPr lang="en-US" sz="2200" dirty="0"/>
              <a:t>SBA has grappled with the question of what are eligible “administrative services”?</a:t>
            </a:r>
          </a:p>
          <a:p>
            <a:pPr marL="228600" indent="-228600" defTabSz="914400"/>
            <a:r>
              <a:rPr lang="en-US" sz="2200" dirty="0"/>
              <a:t>SBA provided a definition of this term, along with a new term, “contract administration” services, in a relatively recent re-write of its regulations</a:t>
            </a:r>
          </a:p>
        </p:txBody>
      </p:sp>
      <p:sp>
        <p:nvSpPr>
          <p:cNvPr id="3" name="Content Placeholder 2"/>
          <p:cNvSpPr>
            <a:spLocks noGrp="1"/>
          </p:cNvSpPr>
          <p:nvPr>
            <p:ph type="ctrTitle"/>
          </p:nvPr>
        </p:nvSpPr>
        <p:spPr>
          <a:xfrm>
            <a:off x="751114" y="519113"/>
            <a:ext cx="6335485" cy="582385"/>
          </a:xfrm>
        </p:spPr>
        <p:txBody>
          <a:bodyPr vert="horz" lIns="91440" tIns="45720" rIns="91440" bIns="45720" rtlCol="0" anchor="b">
            <a:normAutofit fontScale="90000"/>
          </a:bodyPr>
          <a:lstStyle/>
          <a:p>
            <a:r>
              <a:rPr lang="en-US" sz="2800" dirty="0"/>
              <a:t>Common administrative services</a:t>
            </a:r>
          </a:p>
        </p:txBody>
      </p:sp>
    </p:spTree>
    <p:extLst>
      <p:ext uri="{BB962C8B-B14F-4D97-AF65-F5344CB8AC3E}">
        <p14:creationId xmlns:p14="http://schemas.microsoft.com/office/powerpoint/2010/main" val="422179794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E7620F-8AA0-82D1-CBE7-CACA91682F5D}"/>
              </a:ext>
            </a:extLst>
          </p:cNvPr>
          <p:cNvSpPr>
            <a:spLocks noGrp="1"/>
          </p:cNvSpPr>
          <p:nvPr>
            <p:ph idx="1"/>
          </p:nvPr>
        </p:nvSpPr>
        <p:spPr>
          <a:xfrm>
            <a:off x="751114" y="1594673"/>
            <a:ext cx="10742386" cy="4247327"/>
          </a:xfrm>
        </p:spPr>
        <p:txBody>
          <a:bodyPr vert="horz" lIns="91440" tIns="45720" rIns="91440" bIns="45720" rtlCol="0">
            <a:normAutofit/>
          </a:bodyPr>
          <a:lstStyle/>
          <a:p>
            <a:pPr marL="228600" indent="-228600" defTabSz="914400"/>
            <a:r>
              <a:rPr lang="en-US" dirty="0"/>
              <a:t>SBA has now defined “common administrative services” for purposes of affiliation outside the 8(a) program </a:t>
            </a:r>
          </a:p>
          <a:p>
            <a:pPr lvl="1"/>
            <a:r>
              <a:rPr lang="en-US" sz="2800" dirty="0">
                <a:solidFill>
                  <a:srgbClr val="0E2C4F"/>
                </a:solidFill>
              </a:rPr>
              <a:t>Common administrative services which are subject to the exception from affiliation include bookkeeping, payroll, recruiting, other human resource support, cleaning services, and other duties which are otherwise unrelated to contract performance or management and can be reasonably pooled or otherwise performed by a holding company or parent entity without interfering with the control of the subject firm</a:t>
            </a:r>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2500" dirty="0"/>
              <a:t>Common administrative services</a:t>
            </a:r>
          </a:p>
        </p:txBody>
      </p:sp>
    </p:spTree>
    <p:extLst>
      <p:ext uri="{BB962C8B-B14F-4D97-AF65-F5344CB8AC3E}">
        <p14:creationId xmlns:p14="http://schemas.microsoft.com/office/powerpoint/2010/main" val="1923708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41A247-9E51-986E-DD74-EDF396D8857F}"/>
              </a:ext>
            </a:extLst>
          </p:cNvPr>
          <p:cNvSpPr>
            <a:spLocks noGrp="1"/>
          </p:cNvSpPr>
          <p:nvPr>
            <p:ph idx="1"/>
          </p:nvPr>
        </p:nvSpPr>
        <p:spPr>
          <a:xfrm>
            <a:off x="751114" y="1594673"/>
            <a:ext cx="10742386" cy="4247327"/>
          </a:xfrm>
        </p:spPr>
        <p:txBody>
          <a:bodyPr vert="horz" lIns="91440" tIns="45720" rIns="91440" bIns="45720" rtlCol="0">
            <a:normAutofit/>
          </a:bodyPr>
          <a:lstStyle/>
          <a:p>
            <a:pPr marL="228600" indent="-228600" defTabSz="914400"/>
            <a:r>
              <a:rPr lang="en-US" sz="2200"/>
              <a:t>Contract administration services that encompass actual and direct day-to-day oversight and control of the performance of a contract/project are not common administrative services</a:t>
            </a:r>
          </a:p>
          <a:p>
            <a:pPr marL="228600" indent="-228600" defTabSz="914400"/>
            <a:r>
              <a:rPr lang="en-US" sz="2200"/>
              <a:t>For example, negotiating directly with the government agency regarding proposal terms, contract terms, scope and modifications, project scheduling, hiring and firing employees, and overall responsibility for the day-to-day and overall project and contract completion are contract administration services that would not qualify as “Common Administrative Services”</a:t>
            </a:r>
          </a:p>
          <a:p>
            <a:pPr marL="228600" indent="-228600" defTabSz="914400"/>
            <a:r>
              <a:rPr lang="en-US" sz="2200"/>
              <a:t>Contract administration services which do NOT qualify as common administrative services generally must be performed by the subsidiary’s employees/management.</a:t>
            </a:r>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2500"/>
              <a:t>Contract administration services</a:t>
            </a:r>
          </a:p>
        </p:txBody>
      </p:sp>
    </p:spTree>
    <p:extLst>
      <p:ext uri="{BB962C8B-B14F-4D97-AF65-F5344CB8AC3E}">
        <p14:creationId xmlns:p14="http://schemas.microsoft.com/office/powerpoint/2010/main" val="94068642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90A760-C701-6E7B-64BB-EAF37533A37B}"/>
              </a:ext>
            </a:extLst>
          </p:cNvPr>
          <p:cNvSpPr>
            <a:spLocks noGrp="1"/>
          </p:cNvSpPr>
          <p:nvPr>
            <p:ph idx="1"/>
          </p:nvPr>
        </p:nvSpPr>
        <p:spPr>
          <a:xfrm>
            <a:off x="751114" y="1594673"/>
            <a:ext cx="10742386" cy="4247327"/>
          </a:xfrm>
        </p:spPr>
        <p:txBody>
          <a:bodyPr vert="horz" lIns="91440" tIns="45720" rIns="91440" bIns="45720" rtlCol="0">
            <a:normAutofit/>
          </a:bodyPr>
          <a:lstStyle/>
          <a:p>
            <a:pPr marL="228600" indent="-228600" defTabSz="914400"/>
            <a:r>
              <a:rPr lang="en-US" sz="2200"/>
              <a:t>Contract administration services that encompass actual and direct day-to-day oversight and control of the performance of a contract/project are not common administrative services</a:t>
            </a:r>
          </a:p>
          <a:p>
            <a:pPr marL="228600" indent="-228600" defTabSz="914400"/>
            <a:r>
              <a:rPr lang="en-US" sz="2200"/>
              <a:t>For example, negotiating directly with the government agency regarding proposal terms, contract terms, scope and modifications, project scheduling, hiring and firing employees, and overall responsibility for the day-to-day and overall project and contract completion are contract administration services that would not qualify as “Common Administrative Services”</a:t>
            </a:r>
          </a:p>
          <a:p>
            <a:pPr marL="228600" indent="-228600" defTabSz="914400"/>
            <a:r>
              <a:rPr lang="en-US" sz="2200"/>
              <a:t>Contract administration services which do NOT qualify as common administrative services generally must be performed by the subsidiary’s employees/management.</a:t>
            </a:r>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2500"/>
              <a:t>Contract administration services</a:t>
            </a:r>
          </a:p>
        </p:txBody>
      </p:sp>
    </p:spTree>
    <p:extLst>
      <p:ext uri="{BB962C8B-B14F-4D97-AF65-F5344CB8AC3E}">
        <p14:creationId xmlns:p14="http://schemas.microsoft.com/office/powerpoint/2010/main" val="302913691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6E73C9-A438-7A31-0FF2-0FC5197AC81C}"/>
              </a:ext>
            </a:extLst>
          </p:cNvPr>
          <p:cNvSpPr>
            <a:spLocks noGrp="1"/>
          </p:cNvSpPr>
          <p:nvPr>
            <p:ph idx="1"/>
          </p:nvPr>
        </p:nvSpPr>
        <p:spPr>
          <a:xfrm>
            <a:off x="751114" y="1594673"/>
            <a:ext cx="10742386" cy="4247327"/>
          </a:xfrm>
        </p:spPr>
        <p:txBody>
          <a:bodyPr vert="horz" lIns="91440" tIns="45720" rIns="91440" bIns="45720" rtlCol="0">
            <a:normAutofit/>
          </a:bodyPr>
          <a:lstStyle/>
          <a:p>
            <a:pPr marL="228600" indent="-228600" defTabSz="914400"/>
            <a:r>
              <a:rPr lang="en-US" sz="2400"/>
              <a:t>Contract-related services that might constitute “administrative services” covered by the affiliation exception</a:t>
            </a:r>
          </a:p>
          <a:p>
            <a:pPr lvl="1"/>
            <a:r>
              <a:rPr lang="en-US">
                <a:solidFill>
                  <a:srgbClr val="0E2C4F"/>
                </a:solidFill>
              </a:rPr>
              <a:t>Contract administration services that are administrative in nature would fall within the exception to affiliation.  For example:</a:t>
            </a:r>
          </a:p>
          <a:p>
            <a:pPr lvl="2"/>
            <a:r>
              <a:rPr lang="en-US" sz="2400">
                <a:solidFill>
                  <a:srgbClr val="0E2C4F"/>
                </a:solidFill>
              </a:rPr>
              <a:t>Record retention not related to a specific contract (e.g., employee time and attendance records)</a:t>
            </a:r>
          </a:p>
          <a:p>
            <a:pPr lvl="2"/>
            <a:r>
              <a:rPr lang="en-US" sz="2400">
                <a:solidFill>
                  <a:srgbClr val="0E2C4F"/>
                </a:solidFill>
              </a:rPr>
              <a:t>Maintenance of databases for awarded contracts</a:t>
            </a:r>
          </a:p>
          <a:p>
            <a:pPr lvl="2"/>
            <a:r>
              <a:rPr lang="en-US" sz="2400">
                <a:solidFill>
                  <a:srgbClr val="0E2C4F"/>
                </a:solidFill>
              </a:rPr>
              <a:t>Monitoring of regulatory compliance, template development, and assisting accounting with invoice preparation as needed</a:t>
            </a:r>
          </a:p>
          <a:p>
            <a:pPr lvl="2"/>
            <a:r>
              <a:rPr lang="en-US" sz="2400">
                <a:solidFill>
                  <a:srgbClr val="0E2C4F"/>
                </a:solidFill>
              </a:rPr>
              <a:t>Administration of an ethics and compliance program and mandatory disclosure reporting</a:t>
            </a:r>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2500"/>
              <a:t>Contract administration services</a:t>
            </a:r>
          </a:p>
        </p:txBody>
      </p:sp>
    </p:spTree>
    <p:extLst>
      <p:ext uri="{BB962C8B-B14F-4D97-AF65-F5344CB8AC3E}">
        <p14:creationId xmlns:p14="http://schemas.microsoft.com/office/powerpoint/2010/main" val="3581597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F94124-F2BA-7120-4864-8E22483E3042}"/>
              </a:ext>
            </a:extLst>
          </p:cNvPr>
          <p:cNvSpPr>
            <a:spLocks noGrp="1"/>
          </p:cNvSpPr>
          <p:nvPr>
            <p:ph type="title"/>
          </p:nvPr>
        </p:nvSpPr>
        <p:spPr>
          <a:xfrm>
            <a:off x="786001" y="837421"/>
            <a:ext cx="4777241" cy="1325563"/>
          </a:xfrm>
        </p:spPr>
        <p:txBody>
          <a:bodyPr anchor="ctr">
            <a:normAutofit/>
          </a:bodyPr>
          <a:lstStyle/>
          <a:p>
            <a:r>
              <a:rPr lang="en-US" dirty="0"/>
              <a:t>Bob Tompkins</a:t>
            </a:r>
          </a:p>
        </p:txBody>
      </p:sp>
      <p:sp>
        <p:nvSpPr>
          <p:cNvPr id="2" name="Text Placeholder 1">
            <a:extLst>
              <a:ext uri="{FF2B5EF4-FFF2-40B4-BE49-F238E27FC236}">
                <a16:creationId xmlns:a16="http://schemas.microsoft.com/office/drawing/2014/main" id="{AA86F6E1-3189-6DB7-C77E-483A7D463035}"/>
              </a:ext>
            </a:extLst>
          </p:cNvPr>
          <p:cNvSpPr>
            <a:spLocks noGrp="1"/>
          </p:cNvSpPr>
          <p:nvPr>
            <p:ph type="body" idx="1"/>
          </p:nvPr>
        </p:nvSpPr>
        <p:spPr>
          <a:xfrm>
            <a:off x="786001" y="2474053"/>
            <a:ext cx="4777241" cy="553760"/>
          </a:xfrm>
        </p:spPr>
        <p:txBody>
          <a:bodyPr anchor="b">
            <a:normAutofit/>
          </a:bodyPr>
          <a:lstStyle/>
          <a:p>
            <a:r>
              <a:rPr lang="en-US" sz="3200" dirty="0"/>
              <a:t>Partner</a:t>
            </a:r>
          </a:p>
        </p:txBody>
      </p:sp>
      <p:sp>
        <p:nvSpPr>
          <p:cNvPr id="4" name="Text Placeholder 3">
            <a:extLst>
              <a:ext uri="{FF2B5EF4-FFF2-40B4-BE49-F238E27FC236}">
                <a16:creationId xmlns:a16="http://schemas.microsoft.com/office/drawing/2014/main" id="{BE47EE8B-4008-5D48-8417-02C119437B5C}"/>
              </a:ext>
            </a:extLst>
          </p:cNvPr>
          <p:cNvSpPr>
            <a:spLocks noGrp="1"/>
          </p:cNvSpPr>
          <p:nvPr>
            <p:ph type="body" sz="quarter" idx="3"/>
          </p:nvPr>
        </p:nvSpPr>
        <p:spPr>
          <a:xfrm>
            <a:off x="786001" y="3165830"/>
            <a:ext cx="4777241" cy="553760"/>
          </a:xfrm>
        </p:spPr>
        <p:txBody>
          <a:bodyPr anchor="b">
            <a:normAutofit/>
          </a:bodyPr>
          <a:lstStyle/>
          <a:p>
            <a:r>
              <a:rPr lang="en-US" sz="3200"/>
              <a:t>Holland &amp; Knight LLP</a:t>
            </a:r>
          </a:p>
        </p:txBody>
      </p:sp>
      <p:pic>
        <p:nvPicPr>
          <p:cNvPr id="6" name="Picture Placeholder 5"/>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t="13830" r="4" b="14834"/>
          <a:stretch/>
        </p:blipFill>
        <p:spPr>
          <a:xfrm>
            <a:off x="6144694" y="751115"/>
            <a:ext cx="2525776" cy="2476790"/>
          </a:xfrm>
          <a:noFill/>
        </p:spPr>
      </p:pic>
    </p:spTree>
    <p:extLst>
      <p:ext uri="{BB962C8B-B14F-4D97-AF65-F5344CB8AC3E}">
        <p14:creationId xmlns:p14="http://schemas.microsoft.com/office/powerpoint/2010/main" val="1909362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AFB4085-ABCF-DD04-AEC6-F189C6457AF6}"/>
              </a:ext>
            </a:extLst>
          </p:cNvPr>
          <p:cNvSpPr>
            <a:spLocks noGrp="1"/>
          </p:cNvSpPr>
          <p:nvPr>
            <p:ph idx="1"/>
          </p:nvPr>
        </p:nvSpPr>
        <p:spPr>
          <a:xfrm>
            <a:off x="751114" y="1594673"/>
            <a:ext cx="10742386" cy="4247327"/>
          </a:xfrm>
        </p:spPr>
        <p:txBody>
          <a:bodyPr>
            <a:normAutofit/>
          </a:bodyPr>
          <a:lstStyle/>
          <a:p>
            <a:r>
              <a:rPr lang="en-US" sz="2400"/>
              <a:t>Change in ownership process for graduated 8(a)s with 8(a) contract backlog</a:t>
            </a:r>
          </a:p>
          <a:p>
            <a:r>
              <a:rPr lang="en-US" sz="2400"/>
              <a:t>Clarifying that contracting officers cannot limit competition to more than one SBA certification (i.e. cannot require both 8(a) and </a:t>
            </a:r>
            <a:r>
              <a:rPr lang="en-US" sz="2400" err="1"/>
              <a:t>SDVO</a:t>
            </a:r>
            <a:r>
              <a:rPr lang="en-US" sz="2400"/>
              <a:t>)</a:t>
            </a:r>
          </a:p>
          <a:p>
            <a:r>
              <a:rPr lang="en-US" sz="2400"/>
              <a:t>Clarifying that JV’s may be “populated” for non-set-aside contracts and that revenue will be allocated based on JV ownership</a:t>
            </a:r>
          </a:p>
          <a:p>
            <a:r>
              <a:rPr lang="en-US" sz="2400"/>
              <a:t>Clarifying recertification of size is required when there is a “sale” only if the ownership interest impacts control (note this is not the same as 8(a) ownership requirements)</a:t>
            </a:r>
          </a:p>
          <a:p>
            <a:endParaRPr lang="en-US" sz="2400"/>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2800" dirty="0"/>
              <a:t>Highlights of Rule Changes</a:t>
            </a:r>
          </a:p>
        </p:txBody>
      </p:sp>
    </p:spTree>
    <p:extLst>
      <p:ext uri="{BB962C8B-B14F-4D97-AF65-F5344CB8AC3E}">
        <p14:creationId xmlns:p14="http://schemas.microsoft.com/office/powerpoint/2010/main" val="191002450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FFBFD4-AAD0-D647-4078-3B15B0C094EC}"/>
              </a:ext>
            </a:extLst>
          </p:cNvPr>
          <p:cNvSpPr>
            <a:spLocks noGrp="1"/>
          </p:cNvSpPr>
          <p:nvPr>
            <p:ph idx="1"/>
          </p:nvPr>
        </p:nvSpPr>
        <p:spPr>
          <a:xfrm>
            <a:off x="751114" y="1594673"/>
            <a:ext cx="10742386" cy="4247327"/>
          </a:xfrm>
        </p:spPr>
        <p:txBody>
          <a:bodyPr vert="horz" lIns="91440" tIns="45720" rIns="91440" bIns="45720" rtlCol="0">
            <a:normAutofit/>
          </a:bodyPr>
          <a:lstStyle/>
          <a:p>
            <a:pPr marL="228600" indent="-228600" defTabSz="914400"/>
            <a:r>
              <a:rPr lang="en-US"/>
              <a:t>SBA amended regulations address shared business development services by entity-owned concerns and the extent to which such services fall under the “administrative services” exception to affiliation  </a:t>
            </a:r>
          </a:p>
          <a:p>
            <a:pPr marL="228600" indent="-228600" defTabSz="914400"/>
            <a:r>
              <a:rPr lang="en-US"/>
              <a:t>SBA has stated that business development services provided to an entity-owned concern by a parent or holding company may fall within the definition of common administrative services</a:t>
            </a:r>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1600"/>
              <a:t>Clarification re: business development support</a:t>
            </a:r>
          </a:p>
        </p:txBody>
      </p:sp>
    </p:spTree>
    <p:extLst>
      <p:ext uri="{BB962C8B-B14F-4D97-AF65-F5344CB8AC3E}">
        <p14:creationId xmlns:p14="http://schemas.microsoft.com/office/powerpoint/2010/main" val="387206862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7B5C5C-992D-D580-EDA3-68E4EA1078E1}"/>
              </a:ext>
            </a:extLst>
          </p:cNvPr>
          <p:cNvSpPr>
            <a:spLocks noGrp="1"/>
          </p:cNvSpPr>
          <p:nvPr>
            <p:ph idx="1"/>
          </p:nvPr>
        </p:nvSpPr>
        <p:spPr>
          <a:xfrm>
            <a:off x="751114" y="1594673"/>
            <a:ext cx="10742386" cy="4247327"/>
          </a:xfrm>
        </p:spPr>
        <p:txBody>
          <a:bodyPr vert="horz" lIns="91440" tIns="45720" rIns="91440" bIns="45720" rtlCol="0">
            <a:normAutofit/>
          </a:bodyPr>
          <a:lstStyle/>
          <a:p>
            <a:pPr marL="228600" indent="-228600" defTabSz="914400"/>
            <a:r>
              <a:rPr lang="en-US"/>
              <a:t>SBA notes in the revised rules that the nature and timing of the services must be considered in order to determine whether they may properly be considered within the administrative services exception to affiliation</a:t>
            </a:r>
          </a:p>
          <a:p>
            <a:pPr marL="228600" indent="-228600" defTabSz="914400"/>
            <a:r>
              <a:rPr lang="en-US"/>
              <a:t>The entity identified as the offeror must be “involved” in the preparation of the proposal especially those tasks or items that are specific to the contract being sought (vs. general background information)</a:t>
            </a:r>
          </a:p>
          <a:p>
            <a:pPr marL="228600" indent="-228600" defTabSz="914400"/>
            <a:r>
              <a:rPr lang="en-US"/>
              <a:t>Even with the rule changes, this area is still very gray</a:t>
            </a:r>
          </a:p>
          <a:p>
            <a:pPr marL="228600" indent="-228600" defTabSz="914400"/>
            <a:endParaRPr lang="en-US"/>
          </a:p>
          <a:p>
            <a:pPr marL="228600" indent="-228600" defTabSz="914400"/>
            <a:endParaRPr lang="en-US"/>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1600"/>
              <a:t>Clarification re: business development support</a:t>
            </a:r>
          </a:p>
        </p:txBody>
      </p:sp>
    </p:spTree>
    <p:extLst>
      <p:ext uri="{BB962C8B-B14F-4D97-AF65-F5344CB8AC3E}">
        <p14:creationId xmlns:p14="http://schemas.microsoft.com/office/powerpoint/2010/main" val="403502598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67184D-E5AB-88AD-4480-1D5DCA73590C}"/>
              </a:ext>
            </a:extLst>
          </p:cNvPr>
          <p:cNvSpPr>
            <a:spLocks noGrp="1"/>
          </p:cNvSpPr>
          <p:nvPr>
            <p:ph idx="1"/>
          </p:nvPr>
        </p:nvSpPr>
        <p:spPr>
          <a:xfrm>
            <a:off x="751114" y="1594673"/>
            <a:ext cx="10742386" cy="4247327"/>
          </a:xfrm>
        </p:spPr>
        <p:txBody>
          <a:bodyPr vert="horz" lIns="91440" tIns="45720" rIns="91440" bIns="45720" rtlCol="0">
            <a:normAutofit/>
          </a:bodyPr>
          <a:lstStyle/>
          <a:p>
            <a:pPr marL="228600" indent="-228600" defTabSz="914400"/>
            <a:r>
              <a:rPr lang="en-US" sz="1800"/>
              <a:t>Business concerns owned and controlled by … Tribes … are not considered to be affiliated with other concerns owned by these entities because of their common ownership or common management.  In addition, affiliation will not be found based upon the performance of common administrative services so long as adequate payment is provided for those services.  Affiliation may be found for other reasons.</a:t>
            </a:r>
          </a:p>
          <a:p>
            <a:pPr marL="228600" indent="-228600" defTabSz="914400"/>
            <a:r>
              <a:rPr lang="en-US" sz="1800"/>
              <a:t>Administrative services vs. “contract administrative services”</a:t>
            </a:r>
          </a:p>
          <a:p>
            <a:pPr lvl="1"/>
            <a:r>
              <a:rPr lang="en-US" sz="1800">
                <a:solidFill>
                  <a:srgbClr val="0E2C4F"/>
                </a:solidFill>
              </a:rPr>
              <a:t>“Actual and direct day-to-day oversight and control of the performance of a contract/project”</a:t>
            </a:r>
          </a:p>
          <a:p>
            <a:pPr marL="228600" indent="-228600" defTabSz="914400"/>
            <a:r>
              <a:rPr lang="en-US" sz="1800"/>
              <a:t>BD </a:t>
            </a:r>
          </a:p>
          <a:p>
            <a:pPr lvl="1"/>
            <a:r>
              <a:rPr lang="en-US" sz="1800">
                <a:solidFill>
                  <a:srgbClr val="0E2C4F"/>
                </a:solidFill>
              </a:rPr>
              <a:t>“Efforts at the holding company or parent level to identify possible procurement opportunities for specific subsidiary companies may properly be considered ‘common administrative services’” …</a:t>
            </a:r>
          </a:p>
          <a:p>
            <a:pPr lvl="1"/>
            <a:r>
              <a:rPr lang="en-US" sz="1800">
                <a:solidFill>
                  <a:srgbClr val="0E2C4F"/>
                </a:solidFill>
              </a:rPr>
              <a:t>But subsidiary and a representative of the subsidiary must be involved in preparing an appropriate offer</a:t>
            </a:r>
          </a:p>
          <a:p>
            <a:pPr marL="228600" indent="-228600" defTabSz="914400"/>
            <a:endParaRPr lang="en-US" sz="1800"/>
          </a:p>
          <a:p>
            <a:pPr marL="228600" indent="-228600" defTabSz="914400"/>
            <a:endParaRPr lang="en-US" sz="1800"/>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1900"/>
              <a:t>Common administrative services: a recap</a:t>
            </a:r>
          </a:p>
        </p:txBody>
      </p:sp>
    </p:spTree>
    <p:extLst>
      <p:ext uri="{BB962C8B-B14F-4D97-AF65-F5344CB8AC3E}">
        <p14:creationId xmlns:p14="http://schemas.microsoft.com/office/powerpoint/2010/main" val="214415218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0E973E9F-5CB9-6CB7-DF70-C531DEBC9E66}"/>
              </a:ext>
            </a:extLst>
          </p:cNvPr>
          <p:cNvSpPr>
            <a:spLocks noGrp="1"/>
          </p:cNvSpPr>
          <p:nvPr>
            <p:ph idx="1"/>
          </p:nvPr>
        </p:nvSpPr>
        <p:spPr/>
        <p:txBody>
          <a:bodyPr/>
          <a:lstStyle/>
          <a:p>
            <a:pPr marL="0" indent="0" algn="ctr">
              <a:buNone/>
            </a:pPr>
            <a:r>
              <a:rPr lang="en-US"/>
              <a:t>Effective Compliance and Mandatory Disclosure Rule</a:t>
            </a:r>
          </a:p>
        </p:txBody>
      </p:sp>
      <p:sp>
        <p:nvSpPr>
          <p:cNvPr id="10" name="Title 9">
            <a:extLst>
              <a:ext uri="{FF2B5EF4-FFF2-40B4-BE49-F238E27FC236}">
                <a16:creationId xmlns:a16="http://schemas.microsoft.com/office/drawing/2014/main" id="{56EA8A0F-0193-652B-F1CB-9084C2EFEEEA}"/>
              </a:ext>
            </a:extLst>
          </p:cNvPr>
          <p:cNvSpPr>
            <a:spLocks noGrp="1"/>
          </p:cNvSpPr>
          <p:nvPr>
            <p:ph type="ctrTitle"/>
          </p:nvPr>
        </p:nvSpPr>
        <p:spPr>
          <a:xfrm>
            <a:off x="175847" y="456922"/>
            <a:ext cx="7690338" cy="582385"/>
          </a:xfrm>
        </p:spPr>
        <p:txBody>
          <a:bodyPr/>
          <a:lstStyle/>
          <a:p>
            <a:r>
              <a:rPr lang="en-US" sz="3500"/>
              <a:t>Effective Compliance &amp; MDR</a:t>
            </a:r>
          </a:p>
        </p:txBody>
      </p:sp>
      <p:pic>
        <p:nvPicPr>
          <p:cNvPr id="12" name="Picture 11">
            <a:extLst>
              <a:ext uri="{FF2B5EF4-FFF2-40B4-BE49-F238E27FC236}">
                <a16:creationId xmlns:a16="http://schemas.microsoft.com/office/drawing/2014/main" id="{3AECED95-0B70-42AE-43F2-1C4B6929D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6777" y="2514600"/>
            <a:ext cx="4876800" cy="2865120"/>
          </a:xfrm>
          <a:prstGeom prst="rect">
            <a:avLst/>
          </a:prstGeom>
        </p:spPr>
      </p:pic>
    </p:spTree>
    <p:extLst>
      <p:ext uri="{BB962C8B-B14F-4D97-AF65-F5344CB8AC3E}">
        <p14:creationId xmlns:p14="http://schemas.microsoft.com/office/powerpoint/2010/main" val="397503058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7F39E3-13B8-FACD-EB87-B98D4A5675AB}"/>
              </a:ext>
            </a:extLst>
          </p:cNvPr>
          <p:cNvSpPr>
            <a:spLocks noGrp="1"/>
          </p:cNvSpPr>
          <p:nvPr>
            <p:ph idx="1"/>
          </p:nvPr>
        </p:nvSpPr>
        <p:spPr>
          <a:xfrm>
            <a:off x="4886325" y="398585"/>
            <a:ext cx="7305675" cy="6330828"/>
          </a:xfrm>
        </p:spPr>
        <p:txBody>
          <a:bodyPr/>
          <a:lstStyle/>
          <a:p>
            <a:r>
              <a:rPr lang="en-US"/>
              <a:t>Mandatory Disclosure Rule </a:t>
            </a:r>
          </a:p>
          <a:p>
            <a:pPr lvl="1"/>
            <a:r>
              <a:rPr lang="en-US"/>
              <a:t>Applies to ALL government contractors.</a:t>
            </a:r>
          </a:p>
          <a:p>
            <a:endParaRPr lang="en-US"/>
          </a:p>
          <a:p>
            <a:r>
              <a:rPr lang="en-US"/>
              <a:t>Contractor Code of Business Ethics &amp; Conduct</a:t>
            </a:r>
          </a:p>
          <a:p>
            <a:pPr lvl="1"/>
            <a:r>
              <a:rPr lang="en-US"/>
              <a:t>FAR requires one in solicitations/contracts &gt; $6M and 120 days, but notes all contractors “should” have a written code per the FAR.</a:t>
            </a:r>
          </a:p>
          <a:p>
            <a:pPr lvl="1"/>
            <a:endParaRPr lang="en-US"/>
          </a:p>
          <a:p>
            <a:r>
              <a:rPr lang="en-US"/>
              <a:t>Ongoing Business Ethics Awareness and Compliance Program and Internal Control System</a:t>
            </a:r>
          </a:p>
          <a:p>
            <a:pPr lvl="1"/>
            <a:r>
              <a:rPr lang="en-US"/>
              <a:t>FAR excludes small businesses and commercial contracts from requirement, </a:t>
            </a:r>
            <a:r>
              <a:rPr lang="en-US" b="1" i="1"/>
              <a:t>BUT</a:t>
            </a:r>
            <a:r>
              <a:rPr lang="en-US" i="1"/>
              <a:t> </a:t>
            </a:r>
            <a:r>
              <a:rPr lang="en-US"/>
              <a:t>would be a “costly omission” per DOJ </a:t>
            </a:r>
          </a:p>
        </p:txBody>
      </p:sp>
      <p:sp>
        <p:nvSpPr>
          <p:cNvPr id="4" name="Title 3">
            <a:extLst>
              <a:ext uri="{FF2B5EF4-FFF2-40B4-BE49-F238E27FC236}">
                <a16:creationId xmlns:a16="http://schemas.microsoft.com/office/drawing/2014/main" id="{ED5BDFBF-097A-AC69-B3F0-EE23307F2DD2}"/>
              </a:ext>
            </a:extLst>
          </p:cNvPr>
          <p:cNvSpPr>
            <a:spLocks noGrp="1"/>
          </p:cNvSpPr>
          <p:nvPr>
            <p:ph type="ctrTitle"/>
          </p:nvPr>
        </p:nvSpPr>
        <p:spPr>
          <a:xfrm>
            <a:off x="442914" y="899059"/>
            <a:ext cx="3857624" cy="3644366"/>
          </a:xfrm>
        </p:spPr>
        <p:txBody>
          <a:bodyPr/>
          <a:lstStyle/>
          <a:p>
            <a:r>
              <a:rPr lang="en-US" sz="3000"/>
              <a:t>What is an effective Compliance Program?</a:t>
            </a:r>
            <a:br>
              <a:rPr lang="en-US" sz="3000"/>
            </a:br>
            <a:br>
              <a:rPr lang="en-US" sz="3000"/>
            </a:br>
            <a:br>
              <a:rPr lang="en-US" sz="3000"/>
            </a:br>
            <a:endParaRPr lang="en-US" sz="3000"/>
          </a:p>
        </p:txBody>
      </p:sp>
    </p:spTree>
    <p:extLst>
      <p:ext uri="{BB962C8B-B14F-4D97-AF65-F5344CB8AC3E}">
        <p14:creationId xmlns:p14="http://schemas.microsoft.com/office/powerpoint/2010/main" val="347368443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87F46-6EA3-483A-76BB-F52D252D9D80}"/>
              </a:ext>
            </a:extLst>
          </p:cNvPr>
          <p:cNvSpPr>
            <a:spLocks noGrp="1"/>
          </p:cNvSpPr>
          <p:nvPr>
            <p:ph idx="1"/>
          </p:nvPr>
        </p:nvSpPr>
        <p:spPr/>
        <p:txBody>
          <a:bodyPr/>
          <a:lstStyle/>
          <a:p>
            <a:r>
              <a:rPr lang="en-US"/>
              <a:t>FAR 52.203-13 </a:t>
            </a:r>
            <a:r>
              <a:rPr lang="en-US" b="1" u="sng"/>
              <a:t>requires</a:t>
            </a:r>
            <a:r>
              <a:rPr lang="en-US"/>
              <a:t> a compliance program </a:t>
            </a:r>
          </a:p>
          <a:p>
            <a:r>
              <a:rPr lang="en-US"/>
              <a:t>DOJ prosecutorial guidance &amp; federal sentencing guidelines </a:t>
            </a:r>
          </a:p>
          <a:p>
            <a:r>
              <a:rPr lang="en-US"/>
              <a:t>Suspension &amp; debarment provisions of FAR part 9</a:t>
            </a:r>
          </a:p>
          <a:p>
            <a:r>
              <a:rPr lang="en-US"/>
              <a:t>Mandatory disclosure rule</a:t>
            </a:r>
          </a:p>
          <a:p>
            <a:r>
              <a:rPr lang="en-US"/>
              <a:t>Reputation – internal &amp; external</a:t>
            </a:r>
          </a:p>
          <a:p>
            <a:r>
              <a:rPr lang="en-US"/>
              <a:t>Efficiency &amp; effectiveness</a:t>
            </a:r>
          </a:p>
          <a:p>
            <a:r>
              <a:rPr lang="en-US"/>
              <a:t>$$$</a:t>
            </a:r>
          </a:p>
        </p:txBody>
      </p:sp>
      <p:sp>
        <p:nvSpPr>
          <p:cNvPr id="4" name="Title 3">
            <a:extLst>
              <a:ext uri="{FF2B5EF4-FFF2-40B4-BE49-F238E27FC236}">
                <a16:creationId xmlns:a16="http://schemas.microsoft.com/office/drawing/2014/main" id="{CFAB79A5-7B09-02F8-1F61-62771ACE3794}"/>
              </a:ext>
            </a:extLst>
          </p:cNvPr>
          <p:cNvSpPr>
            <a:spLocks noGrp="1"/>
          </p:cNvSpPr>
          <p:nvPr>
            <p:ph type="ctrTitle"/>
          </p:nvPr>
        </p:nvSpPr>
        <p:spPr>
          <a:xfrm>
            <a:off x="143435" y="519113"/>
            <a:ext cx="7243483" cy="582385"/>
          </a:xfrm>
        </p:spPr>
        <p:txBody>
          <a:bodyPr/>
          <a:lstStyle/>
          <a:p>
            <a:r>
              <a:rPr lang="en-US"/>
              <a:t>Why is compliance important?</a:t>
            </a:r>
          </a:p>
        </p:txBody>
      </p:sp>
    </p:spTree>
    <p:extLst>
      <p:ext uri="{BB962C8B-B14F-4D97-AF65-F5344CB8AC3E}">
        <p14:creationId xmlns:p14="http://schemas.microsoft.com/office/powerpoint/2010/main" val="138229398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C9518B2-5DC1-738A-EB81-C81517E8EDF7}"/>
              </a:ext>
            </a:extLst>
          </p:cNvPr>
          <p:cNvSpPr>
            <a:spLocks noGrp="1"/>
          </p:cNvSpPr>
          <p:nvPr>
            <p:ph idx="1"/>
          </p:nvPr>
        </p:nvSpPr>
        <p:spPr>
          <a:xfrm>
            <a:off x="751114" y="1594673"/>
            <a:ext cx="10742386" cy="4419265"/>
          </a:xfrm>
        </p:spPr>
        <p:txBody>
          <a:bodyPr>
            <a:normAutofit/>
          </a:bodyPr>
          <a:lstStyle/>
          <a:p>
            <a:pPr>
              <a:spcAft>
                <a:spcPts val="600"/>
              </a:spcAft>
            </a:pPr>
            <a:r>
              <a:rPr lang="en-US" sz="2600"/>
              <a:t>ALL Contractors are </a:t>
            </a:r>
            <a:r>
              <a:rPr lang="en-US" sz="2600" u="sng"/>
              <a:t>required</a:t>
            </a:r>
            <a:r>
              <a:rPr lang="en-US" sz="2600"/>
              <a:t> to timely disclose in writing to the Gov’t credible evidence that a principal, employee, agent or subcontractor has committed: </a:t>
            </a:r>
          </a:p>
          <a:p>
            <a:pPr lvl="1">
              <a:spcAft>
                <a:spcPts val="600"/>
              </a:spcAft>
            </a:pPr>
            <a:r>
              <a:rPr lang="en-US"/>
              <a:t>Violations of federal criminal law involving fraud, conflict of interest, bribery, or gratuity violations under 18 U.S.C.</a:t>
            </a:r>
          </a:p>
          <a:p>
            <a:pPr lvl="1">
              <a:spcAft>
                <a:spcPts val="600"/>
              </a:spcAft>
            </a:pPr>
            <a:r>
              <a:rPr lang="en-US"/>
              <a:t>Violations of the civil False Claims Act (31 U.S.C. § 3729–3733)</a:t>
            </a:r>
          </a:p>
          <a:p>
            <a:pPr lvl="1"/>
            <a:r>
              <a:rPr lang="en-US"/>
              <a:t>Significant overpayments</a:t>
            </a:r>
          </a:p>
        </p:txBody>
      </p:sp>
      <p:sp>
        <p:nvSpPr>
          <p:cNvPr id="4" name="Title 3">
            <a:extLst>
              <a:ext uri="{FF2B5EF4-FFF2-40B4-BE49-F238E27FC236}">
                <a16:creationId xmlns:a16="http://schemas.microsoft.com/office/drawing/2014/main" id="{019E1D69-63E0-5FD4-676C-44EAF281CB45}"/>
              </a:ext>
            </a:extLst>
          </p:cNvPr>
          <p:cNvSpPr>
            <a:spLocks noGrp="1"/>
          </p:cNvSpPr>
          <p:nvPr>
            <p:ph type="ctrTitle"/>
          </p:nvPr>
        </p:nvSpPr>
        <p:spPr/>
        <p:txBody>
          <a:bodyPr/>
          <a:lstStyle/>
          <a:p>
            <a:r>
              <a:rPr lang="en-US"/>
              <a:t>Mandatory Disclosure Rule</a:t>
            </a:r>
          </a:p>
        </p:txBody>
      </p:sp>
      <p:sp>
        <p:nvSpPr>
          <p:cNvPr id="6" name="TextBox 5">
            <a:extLst>
              <a:ext uri="{FF2B5EF4-FFF2-40B4-BE49-F238E27FC236}">
                <a16:creationId xmlns:a16="http://schemas.microsoft.com/office/drawing/2014/main" id="{F4827918-CD47-F54C-B6E9-FB3249E95579}"/>
              </a:ext>
            </a:extLst>
          </p:cNvPr>
          <p:cNvSpPr txBox="1"/>
          <p:nvPr/>
        </p:nvSpPr>
        <p:spPr>
          <a:xfrm>
            <a:off x="9144001" y="604611"/>
            <a:ext cx="2801814" cy="369332"/>
          </a:xfrm>
          <a:prstGeom prst="rect">
            <a:avLst/>
          </a:prstGeom>
          <a:noFill/>
        </p:spPr>
        <p:txBody>
          <a:bodyPr wrap="square" rtlCol="0">
            <a:spAutoFit/>
          </a:bodyPr>
          <a:lstStyle/>
          <a:p>
            <a:r>
              <a:rPr lang="en-US" sz="1800" b="1">
                <a:solidFill>
                  <a:schemeClr val="bg1"/>
                </a:solidFill>
              </a:rPr>
              <a:t>FAR 52.203-13(c)(2)(ii)(F)</a:t>
            </a:r>
            <a:endParaRPr lang="en-US" b="1">
              <a:solidFill>
                <a:schemeClr val="bg1"/>
              </a:solidFill>
            </a:endParaRPr>
          </a:p>
        </p:txBody>
      </p:sp>
    </p:spTree>
    <p:extLst>
      <p:ext uri="{BB962C8B-B14F-4D97-AF65-F5344CB8AC3E}">
        <p14:creationId xmlns:p14="http://schemas.microsoft.com/office/powerpoint/2010/main" val="216454024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C9518B2-5DC1-738A-EB81-C81517E8EDF7}"/>
              </a:ext>
            </a:extLst>
          </p:cNvPr>
          <p:cNvSpPr>
            <a:spLocks noGrp="1"/>
          </p:cNvSpPr>
          <p:nvPr>
            <p:ph idx="1"/>
          </p:nvPr>
        </p:nvSpPr>
        <p:spPr>
          <a:xfrm>
            <a:off x="751114" y="1594673"/>
            <a:ext cx="10742386" cy="4419265"/>
          </a:xfrm>
        </p:spPr>
        <p:txBody>
          <a:bodyPr>
            <a:normAutofit lnSpcReduction="10000"/>
          </a:bodyPr>
          <a:lstStyle/>
          <a:p>
            <a:r>
              <a:rPr lang="en-US" altLang="en-US" sz="2400" u="sng"/>
              <a:t>Recipients</a:t>
            </a:r>
            <a:r>
              <a:rPr lang="en-US" altLang="en-US" sz="2400"/>
              <a:t>: To the agency OIG with a copy to the Contracting Officer</a:t>
            </a:r>
          </a:p>
          <a:p>
            <a:r>
              <a:rPr lang="en-US" sz="2400" u="sng"/>
              <a:t>Confidentiality</a:t>
            </a:r>
            <a:r>
              <a:rPr lang="en-US" sz="2400"/>
              <a:t>: Information protected from FOIA disclosure</a:t>
            </a:r>
          </a:p>
          <a:p>
            <a:pPr lvl="1">
              <a:buFont typeface="Wingdings" panose="05000000000000000000" pitchFamily="2" charset="2"/>
              <a:buChar char="Ø"/>
            </a:pPr>
            <a:r>
              <a:rPr lang="en-US" sz="2200" i="1"/>
              <a:t>Make sure submission is marked “confidential” or “proprietary”</a:t>
            </a:r>
          </a:p>
          <a:p>
            <a:pPr lvl="1">
              <a:buFont typeface="Wingdings" panose="05000000000000000000" pitchFamily="2" charset="2"/>
              <a:buChar char="Ø"/>
            </a:pPr>
            <a:r>
              <a:rPr lang="en-US" sz="2200" i="1"/>
              <a:t>But</a:t>
            </a:r>
            <a:r>
              <a:rPr lang="en-US" sz="2200"/>
              <a:t> no protection from a False Claims Act suit (possible reduction to “double” damages if disclosure made within 30 days of discovery)</a:t>
            </a:r>
          </a:p>
          <a:p>
            <a:r>
              <a:rPr lang="en-US" sz="2400" u="sng"/>
              <a:t>Credible evidence</a:t>
            </a:r>
            <a:r>
              <a:rPr lang="en-US" sz="2400"/>
              <a:t>: Not defined, but higher standard than “reasonable grounds to believe.”</a:t>
            </a:r>
          </a:p>
          <a:p>
            <a:r>
              <a:rPr lang="en-US" sz="2400" u="sng"/>
              <a:t>Timely</a:t>
            </a:r>
            <a:r>
              <a:rPr lang="en-US" sz="2400"/>
              <a:t>: Not defined, but allows “some time for preliminary examination of the evidence.”</a:t>
            </a:r>
          </a:p>
          <a:p>
            <a:pPr lvl="1">
              <a:buFont typeface="Wingdings" panose="05000000000000000000" pitchFamily="2" charset="2"/>
              <a:buChar char="Ø"/>
            </a:pPr>
            <a:r>
              <a:rPr lang="en-US" sz="2200" i="1"/>
              <a:t>Remember</a:t>
            </a:r>
            <a:r>
              <a:rPr lang="en-US" sz="2200"/>
              <a:t>, DOJ cooperation credit also depends on timeliness (thoroughness &amp; speed of investigation)</a:t>
            </a:r>
          </a:p>
        </p:txBody>
      </p:sp>
      <p:sp>
        <p:nvSpPr>
          <p:cNvPr id="4" name="Title 3">
            <a:extLst>
              <a:ext uri="{FF2B5EF4-FFF2-40B4-BE49-F238E27FC236}">
                <a16:creationId xmlns:a16="http://schemas.microsoft.com/office/drawing/2014/main" id="{019E1D69-63E0-5FD4-676C-44EAF281CB45}"/>
              </a:ext>
            </a:extLst>
          </p:cNvPr>
          <p:cNvSpPr>
            <a:spLocks noGrp="1"/>
          </p:cNvSpPr>
          <p:nvPr>
            <p:ph type="ctrTitle"/>
          </p:nvPr>
        </p:nvSpPr>
        <p:spPr/>
        <p:txBody>
          <a:bodyPr/>
          <a:lstStyle/>
          <a:p>
            <a:r>
              <a:rPr lang="en-US"/>
              <a:t>Mandatory Disclosure Rule</a:t>
            </a:r>
          </a:p>
        </p:txBody>
      </p:sp>
      <p:sp>
        <p:nvSpPr>
          <p:cNvPr id="6" name="TextBox 5">
            <a:extLst>
              <a:ext uri="{FF2B5EF4-FFF2-40B4-BE49-F238E27FC236}">
                <a16:creationId xmlns:a16="http://schemas.microsoft.com/office/drawing/2014/main" id="{F4827918-CD47-F54C-B6E9-FB3249E95579}"/>
              </a:ext>
            </a:extLst>
          </p:cNvPr>
          <p:cNvSpPr txBox="1"/>
          <p:nvPr/>
        </p:nvSpPr>
        <p:spPr>
          <a:xfrm>
            <a:off x="9144001" y="604611"/>
            <a:ext cx="2801814" cy="369332"/>
          </a:xfrm>
          <a:prstGeom prst="rect">
            <a:avLst/>
          </a:prstGeom>
          <a:noFill/>
        </p:spPr>
        <p:txBody>
          <a:bodyPr wrap="square" rtlCol="0">
            <a:spAutoFit/>
          </a:bodyPr>
          <a:lstStyle/>
          <a:p>
            <a:r>
              <a:rPr lang="en-US" sz="1800" b="1">
                <a:solidFill>
                  <a:schemeClr val="bg1"/>
                </a:solidFill>
              </a:rPr>
              <a:t>FAR 52.203-13(c)(2)(ii)(F)</a:t>
            </a:r>
            <a:endParaRPr lang="en-US" b="1">
              <a:solidFill>
                <a:schemeClr val="bg1"/>
              </a:solidFill>
            </a:endParaRPr>
          </a:p>
        </p:txBody>
      </p:sp>
    </p:spTree>
    <p:extLst>
      <p:ext uri="{BB962C8B-B14F-4D97-AF65-F5344CB8AC3E}">
        <p14:creationId xmlns:p14="http://schemas.microsoft.com/office/powerpoint/2010/main" val="247288643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D22C4A-4B6D-9D62-5F7A-8F4DBB49F381}"/>
              </a:ext>
            </a:extLst>
          </p:cNvPr>
          <p:cNvSpPr>
            <a:spLocks noGrp="1"/>
          </p:cNvSpPr>
          <p:nvPr>
            <p:ph idx="1"/>
          </p:nvPr>
        </p:nvSpPr>
        <p:spPr/>
        <p:txBody>
          <a:bodyPr/>
          <a:lstStyle/>
          <a:p>
            <a:pPr marL="228600" marR="0" lvl="0" indent="-228600" defTabSz="914400" rtl="0" eaLnBrk="1" fontAlgn="auto" latinLnBrk="0" hangingPunct="1">
              <a:spcBef>
                <a:spcPts val="1000"/>
              </a:spcBef>
              <a:spcAft>
                <a:spcPts val="600"/>
              </a:spcAft>
              <a:buClrTx/>
              <a:buSzTx/>
              <a:buFont typeface="Arial" panose="020B0604020202020204" pitchFamily="34" charset="0"/>
              <a:buChar char="•"/>
              <a:tabLst/>
              <a:defRPr/>
            </a:pPr>
            <a:r>
              <a:rPr kumimoji="0" lang="en-US" sz="2000" b="1" i="0" u="sng" strike="noStrike" kern="1200" cap="none" spc="0" normalizeH="0" baseline="0" noProof="0">
                <a:ln>
                  <a:noFill/>
                </a:ln>
                <a:effectLst/>
                <a:uLnTx/>
                <a:uFillTx/>
              </a:rPr>
              <a:t>Consequences</a:t>
            </a:r>
            <a:r>
              <a:rPr kumimoji="0" lang="en-US" sz="2000" b="0" i="0" u="none" strike="noStrike" kern="1200" cap="none" spc="0" normalizeH="0" baseline="0" noProof="0">
                <a:ln>
                  <a:noFill/>
                </a:ln>
                <a:effectLst/>
                <a:uLnTx/>
                <a:uFillTx/>
              </a:rPr>
              <a:t>: Failure to disclose can be a ground for </a:t>
            </a:r>
            <a:r>
              <a:rPr kumimoji="0" lang="en-US" sz="2000" i="1" u="none" strike="noStrike" kern="1200" cap="none" spc="0" normalizeH="0" baseline="0" noProof="0">
                <a:ln>
                  <a:noFill/>
                </a:ln>
                <a:effectLst/>
                <a:uLnTx/>
                <a:uFillTx/>
              </a:rPr>
              <a:t>suspension</a:t>
            </a:r>
            <a:r>
              <a:rPr kumimoji="0" lang="en-US" sz="2000" b="0" i="0" u="none" strike="noStrike" kern="1200" cap="none" spc="0" normalizeH="0" baseline="0" noProof="0">
                <a:ln>
                  <a:noFill/>
                </a:ln>
                <a:effectLst/>
                <a:uLnTx/>
                <a:uFillTx/>
              </a:rPr>
              <a:t> or </a:t>
            </a:r>
            <a:r>
              <a:rPr kumimoji="0" lang="en-US" sz="2000" i="1" strike="noStrike" kern="1200" cap="none" spc="0" normalizeH="0" baseline="0" noProof="0">
                <a:ln>
                  <a:noFill/>
                </a:ln>
                <a:effectLst/>
                <a:uLnTx/>
                <a:uFillTx/>
              </a:rPr>
              <a:t>debarment</a:t>
            </a:r>
            <a:r>
              <a:rPr kumimoji="0" lang="en-US" sz="2000" b="0" i="0" u="none" strike="noStrike" kern="1200" cap="none" spc="0" normalizeH="0" baseline="0" noProof="0">
                <a:ln>
                  <a:noFill/>
                </a:ln>
                <a:effectLst/>
                <a:uLnTx/>
                <a:uFillTx/>
              </a:rPr>
              <a:t> (FAR 9.406-2(b)(1)(vi</a:t>
            </a:r>
            <a:r>
              <a:rPr lang="en-US" sz="2000"/>
              <a:t>)) for both companies and individuals</a:t>
            </a:r>
            <a:r>
              <a:rPr kumimoji="0" lang="en-US" sz="2000" b="0" i="0" u="none" strike="noStrike" kern="1200" cap="none" spc="0" normalizeH="0" baseline="0" noProof="0">
                <a:ln>
                  <a:noFill/>
                </a:ln>
                <a:effectLst/>
                <a:uLnTx/>
                <a:uFillTx/>
              </a:rPr>
              <a:t>.</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rPr>
              <a:t>Practice pointers: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2C4F"/>
                </a:solidFill>
                <a:effectLst/>
                <a:uLnTx/>
                <a:uFillTx/>
              </a:rPr>
              <a:t>Avoid suspension/debarment by establishing (1) a robust ongoing </a:t>
            </a:r>
            <a:r>
              <a:rPr kumimoji="0" lang="en-US" sz="2000" b="1" i="0" u="none" strike="noStrike" kern="1200" cap="none" spc="0" normalizeH="0" baseline="0" noProof="0">
                <a:ln>
                  <a:noFill/>
                </a:ln>
                <a:solidFill>
                  <a:srgbClr val="0E2C4F"/>
                </a:solidFill>
                <a:effectLst/>
                <a:uLnTx/>
                <a:uFillTx/>
              </a:rPr>
              <a:t>business ethics awareness and compliance program</a:t>
            </a:r>
            <a:r>
              <a:rPr kumimoji="0" lang="en-US" sz="2000" b="0" i="0" u="none" strike="noStrike" kern="1200" cap="none" spc="0" normalizeH="0" baseline="0" noProof="0">
                <a:ln>
                  <a:noFill/>
                </a:ln>
                <a:solidFill>
                  <a:srgbClr val="0E2C4F"/>
                </a:solidFill>
                <a:effectLst/>
                <a:uLnTx/>
                <a:uFillTx/>
              </a:rPr>
              <a:t> and (2) an </a:t>
            </a:r>
            <a:r>
              <a:rPr kumimoji="0" lang="en-US" sz="2000" b="1" i="0" u="none" strike="noStrike" kern="1200" cap="none" spc="0" normalizeH="0" baseline="0" noProof="0">
                <a:ln>
                  <a:noFill/>
                </a:ln>
                <a:solidFill>
                  <a:srgbClr val="0E2C4F"/>
                </a:solidFill>
                <a:effectLst/>
                <a:uLnTx/>
                <a:uFillTx/>
              </a:rPr>
              <a:t>internal control system</a:t>
            </a:r>
            <a:r>
              <a:rPr kumimoji="0" lang="en-US" sz="2000" b="0" i="0" u="none" strike="noStrike" kern="1200" cap="none" spc="0" normalizeH="0" baseline="0" noProof="0">
                <a:ln>
                  <a:noFill/>
                </a:ln>
                <a:solidFill>
                  <a:srgbClr val="0E2C4F"/>
                </a:solidFill>
                <a:effectLst/>
                <a:uLnTx/>
                <a:uFillTx/>
              </a:rPr>
              <a:t>.</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lang="en-US" sz="2000"/>
              <a:t>Train principals and employees that they are mandatory reporters.</a:t>
            </a:r>
            <a:endParaRPr kumimoji="0" lang="en-US" sz="2000" b="0" i="0" u="none" strike="noStrike" kern="1200" cap="none" spc="0" normalizeH="0" baseline="0" noProof="0">
              <a:ln>
                <a:noFill/>
              </a:ln>
              <a:solidFill>
                <a:srgbClr val="0E2C4F"/>
              </a:solidFill>
              <a:effectLst/>
              <a:uLnTx/>
              <a:uFillTx/>
            </a:endParaRPr>
          </a:p>
          <a:p>
            <a:pPr lvl="1">
              <a:defRPr/>
            </a:pPr>
            <a:r>
              <a:rPr lang="en-US" sz="2000">
                <a:solidFill>
                  <a:srgbClr val="0E2C4F"/>
                </a:solidFill>
              </a:rPr>
              <a:t>Incorporate a MDR policy into Contractor Code of Conduct and/or Compliance Program.</a:t>
            </a:r>
            <a:endParaRPr kumimoji="0" lang="en-US" sz="2000" b="0" i="0" u="none" strike="noStrike" kern="1200" cap="none" spc="0" normalizeH="0" baseline="0" noProof="0">
              <a:ln>
                <a:noFill/>
              </a:ln>
              <a:solidFill>
                <a:srgbClr val="0E2C4F"/>
              </a:solidFill>
              <a:effectLst/>
              <a:uLnTx/>
              <a:uFillTx/>
            </a:endParaRP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2C4F"/>
                </a:solidFill>
                <a:effectLst/>
                <a:uLnTx/>
                <a:uFillTx/>
              </a:rPr>
              <a:t>Even if you determine NOT to make an MDR report of an alleged incident that implicates offenses enumerated in the MDR, document the basis for that decision.</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2C4F"/>
                </a:solidFill>
                <a:effectLst/>
                <a:uLnTx/>
                <a:uFillTx/>
              </a:rPr>
              <a:t>Most importantly, investigators must be aware of the MDR and conduct investigations in a manner that allows the MDR requirements to be met.</a:t>
            </a:r>
          </a:p>
          <a:p>
            <a:endParaRPr lang="en-US"/>
          </a:p>
        </p:txBody>
      </p:sp>
      <p:sp>
        <p:nvSpPr>
          <p:cNvPr id="3" name="Title 2">
            <a:extLst>
              <a:ext uri="{FF2B5EF4-FFF2-40B4-BE49-F238E27FC236}">
                <a16:creationId xmlns:a16="http://schemas.microsoft.com/office/drawing/2014/main" id="{791749C0-13D9-CCDF-4132-5B806B7A4DAC}"/>
              </a:ext>
            </a:extLst>
          </p:cNvPr>
          <p:cNvSpPr>
            <a:spLocks noGrp="1"/>
          </p:cNvSpPr>
          <p:nvPr>
            <p:ph type="ctrTitle"/>
          </p:nvPr>
        </p:nvSpPr>
        <p:spPr/>
        <p:txBody>
          <a:bodyPr/>
          <a:lstStyle/>
          <a:p>
            <a:r>
              <a:rPr lang="en-US"/>
              <a:t>Mandatory Disclosure Rule</a:t>
            </a:r>
          </a:p>
        </p:txBody>
      </p:sp>
      <p:sp>
        <p:nvSpPr>
          <p:cNvPr id="4" name="TextBox 3">
            <a:extLst>
              <a:ext uri="{FF2B5EF4-FFF2-40B4-BE49-F238E27FC236}">
                <a16:creationId xmlns:a16="http://schemas.microsoft.com/office/drawing/2014/main" id="{9BC0A13A-8ED2-F8D5-7A72-A292EC591A20}"/>
              </a:ext>
            </a:extLst>
          </p:cNvPr>
          <p:cNvSpPr txBox="1"/>
          <p:nvPr/>
        </p:nvSpPr>
        <p:spPr>
          <a:xfrm>
            <a:off x="9144001" y="604611"/>
            <a:ext cx="2801814" cy="369332"/>
          </a:xfrm>
          <a:prstGeom prst="rect">
            <a:avLst/>
          </a:prstGeom>
          <a:noFill/>
        </p:spPr>
        <p:txBody>
          <a:bodyPr wrap="square" rtlCol="0">
            <a:spAutoFit/>
          </a:bodyPr>
          <a:lstStyle/>
          <a:p>
            <a:r>
              <a:rPr lang="en-US" sz="1800" b="1">
                <a:solidFill>
                  <a:schemeClr val="bg1"/>
                </a:solidFill>
              </a:rPr>
              <a:t>FAR 52.203-13(c)(2)(ii)(F)</a:t>
            </a:r>
            <a:endParaRPr lang="en-US" b="1">
              <a:solidFill>
                <a:schemeClr val="bg1"/>
              </a:solidFill>
            </a:endParaRPr>
          </a:p>
        </p:txBody>
      </p:sp>
    </p:spTree>
    <p:extLst>
      <p:ext uri="{BB962C8B-B14F-4D97-AF65-F5344CB8AC3E}">
        <p14:creationId xmlns:p14="http://schemas.microsoft.com/office/powerpoint/2010/main" val="24715501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997C0CE-1501-CD6A-B01C-860A936B34A3}"/>
              </a:ext>
            </a:extLst>
          </p:cNvPr>
          <p:cNvSpPr>
            <a:spLocks noGrp="1"/>
          </p:cNvSpPr>
          <p:nvPr>
            <p:ph idx="1"/>
          </p:nvPr>
        </p:nvSpPr>
        <p:spPr/>
        <p:txBody>
          <a:bodyPr>
            <a:normAutofit lnSpcReduction="10000"/>
          </a:bodyPr>
          <a:lstStyle/>
          <a:p>
            <a:pPr>
              <a:spcAft>
                <a:spcPts val="600"/>
              </a:spcAft>
            </a:pPr>
            <a:r>
              <a:rPr lang="en-US"/>
              <a:t>FAR 52.203-13 – Contractor Code of Business Ethics &amp; Compliance</a:t>
            </a:r>
          </a:p>
          <a:p>
            <a:r>
              <a:rPr lang="en-US"/>
              <a:t>Requires contractors to have a </a:t>
            </a:r>
            <a:r>
              <a:rPr lang="en-US" b="1" i="1"/>
              <a:t>written code of business ethics and conduct </a:t>
            </a:r>
            <a:r>
              <a:rPr lang="en-US">
                <a:sym typeface="Wingdings" panose="05000000000000000000" pitchFamily="2" charset="2"/>
              </a:rPr>
              <a:t></a:t>
            </a:r>
          </a:p>
          <a:p>
            <a:pPr lvl="1">
              <a:buFont typeface="Wingdings" panose="05000000000000000000" pitchFamily="2" charset="2"/>
              <a:buChar char="ü"/>
            </a:pPr>
            <a:r>
              <a:rPr lang="en-US">
                <a:sym typeface="Wingdings" panose="05000000000000000000" pitchFamily="2" charset="2"/>
              </a:rPr>
              <a:t>If contract value expected to exceed $6M and POP 120 or more</a:t>
            </a:r>
          </a:p>
          <a:p>
            <a:pPr lvl="1">
              <a:buFont typeface="Wingdings" panose="05000000000000000000" pitchFamily="2" charset="2"/>
              <a:buChar char="ü"/>
            </a:pPr>
            <a:r>
              <a:rPr lang="en-US">
                <a:sym typeface="Wingdings" panose="05000000000000000000" pitchFamily="2" charset="2"/>
              </a:rPr>
              <a:t>Must be in place within 30 days after contract award, and</a:t>
            </a:r>
          </a:p>
          <a:p>
            <a:pPr lvl="1">
              <a:spcAft>
                <a:spcPts val="600"/>
              </a:spcAft>
              <a:buFont typeface="Wingdings" panose="05000000000000000000" pitchFamily="2" charset="2"/>
              <a:buChar char="ü"/>
            </a:pPr>
            <a:r>
              <a:rPr lang="en-US"/>
              <a:t>Must be made available to each employee engaged in contract performance</a:t>
            </a:r>
          </a:p>
          <a:p>
            <a:r>
              <a:rPr lang="en-US"/>
              <a:t>A code of conduct, alone is insufficient without a compliance program and internal controls system to ensure the code of conduct is followed</a:t>
            </a:r>
          </a:p>
        </p:txBody>
      </p:sp>
      <p:sp>
        <p:nvSpPr>
          <p:cNvPr id="4" name="Title 3">
            <a:extLst>
              <a:ext uri="{FF2B5EF4-FFF2-40B4-BE49-F238E27FC236}">
                <a16:creationId xmlns:a16="http://schemas.microsoft.com/office/drawing/2014/main" id="{0B1CAE1D-39D7-3DC7-26A2-15747B5CB0DD}"/>
              </a:ext>
            </a:extLst>
          </p:cNvPr>
          <p:cNvSpPr>
            <a:spLocks noGrp="1"/>
          </p:cNvSpPr>
          <p:nvPr>
            <p:ph type="ctrTitle"/>
          </p:nvPr>
        </p:nvSpPr>
        <p:spPr>
          <a:xfrm>
            <a:off x="114300" y="519113"/>
            <a:ext cx="7529513" cy="582385"/>
          </a:xfrm>
        </p:spPr>
        <p:txBody>
          <a:bodyPr/>
          <a:lstStyle/>
          <a:p>
            <a:pPr algn="ctr"/>
            <a:r>
              <a:rPr lang="en-US"/>
              <a:t>Contractor Code of Conduct</a:t>
            </a:r>
          </a:p>
        </p:txBody>
      </p:sp>
      <p:sp>
        <p:nvSpPr>
          <p:cNvPr id="2" name="TextBox 1">
            <a:extLst>
              <a:ext uri="{FF2B5EF4-FFF2-40B4-BE49-F238E27FC236}">
                <a16:creationId xmlns:a16="http://schemas.microsoft.com/office/drawing/2014/main" id="{0AAE9E6B-85E0-894D-334A-8D6A008F7B90}"/>
              </a:ext>
            </a:extLst>
          </p:cNvPr>
          <p:cNvSpPr txBox="1"/>
          <p:nvPr/>
        </p:nvSpPr>
        <p:spPr>
          <a:xfrm>
            <a:off x="9577754" y="679938"/>
            <a:ext cx="2180492" cy="369332"/>
          </a:xfrm>
          <a:prstGeom prst="rect">
            <a:avLst/>
          </a:prstGeom>
          <a:noFill/>
        </p:spPr>
        <p:txBody>
          <a:bodyPr wrap="square" rtlCol="0">
            <a:spAutoFit/>
          </a:bodyPr>
          <a:lstStyle/>
          <a:p>
            <a:r>
              <a:rPr lang="en-US">
                <a:solidFill>
                  <a:schemeClr val="bg1"/>
                </a:solidFill>
              </a:rPr>
              <a:t>FAR 52.203-13(b)</a:t>
            </a:r>
          </a:p>
        </p:txBody>
      </p:sp>
    </p:spTree>
    <p:extLst>
      <p:ext uri="{BB962C8B-B14F-4D97-AF65-F5344CB8AC3E}">
        <p14:creationId xmlns:p14="http://schemas.microsoft.com/office/powerpoint/2010/main" val="3392624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E2485A-C6AB-8ECF-ECF3-58D6236637FE}"/>
              </a:ext>
            </a:extLst>
          </p:cNvPr>
          <p:cNvSpPr>
            <a:spLocks noGrp="1"/>
          </p:cNvSpPr>
          <p:nvPr>
            <p:ph idx="1"/>
          </p:nvPr>
        </p:nvSpPr>
        <p:spPr>
          <a:xfrm>
            <a:off x="751114" y="1594673"/>
            <a:ext cx="10742386" cy="4247327"/>
          </a:xfrm>
        </p:spPr>
        <p:txBody>
          <a:bodyPr>
            <a:normAutofit/>
          </a:bodyPr>
          <a:lstStyle/>
          <a:p>
            <a:r>
              <a:rPr lang="en-US" sz="2600"/>
              <a:t>Ostensible Subcontractor Rule</a:t>
            </a:r>
          </a:p>
          <a:p>
            <a:pPr lvl="1"/>
            <a:r>
              <a:rPr lang="en-US" sz="2600">
                <a:solidFill>
                  <a:srgbClr val="0E2C4F"/>
                </a:solidFill>
              </a:rPr>
              <a:t>Clarifies that for construction, project management is the primary and vital requirement (not so for services)</a:t>
            </a:r>
          </a:p>
          <a:p>
            <a:pPr lvl="1"/>
            <a:r>
              <a:rPr lang="en-US" sz="2600">
                <a:solidFill>
                  <a:srgbClr val="0E2C4F"/>
                </a:solidFill>
              </a:rPr>
              <a:t>Clarifies that the Dover Staffing test is not the only inquiry and SBA looks at the total relationship with the subcontractor</a:t>
            </a:r>
          </a:p>
          <a:p>
            <a:r>
              <a:rPr lang="en-US" sz="2600"/>
              <a:t>8(a) MACs – sole source orders require a determination that the 8(a) is still an eligible 8(a) to receive a sole source order</a:t>
            </a:r>
          </a:p>
          <a:p>
            <a:r>
              <a:rPr lang="en-US" sz="2600"/>
              <a:t>Size protests – when corrective action takes place after a GAO protest - appears to allow size protests of the corrective action award</a:t>
            </a:r>
          </a:p>
          <a:p>
            <a:endParaRPr lang="en-US" sz="2600"/>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3700" dirty="0"/>
              <a:t>Highlights</a:t>
            </a:r>
          </a:p>
        </p:txBody>
      </p:sp>
    </p:spTree>
    <p:extLst>
      <p:ext uri="{BB962C8B-B14F-4D97-AF65-F5344CB8AC3E}">
        <p14:creationId xmlns:p14="http://schemas.microsoft.com/office/powerpoint/2010/main" val="196095266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2CD11-9911-73B7-66D6-694FF7BA1D54}"/>
              </a:ext>
            </a:extLst>
          </p:cNvPr>
          <p:cNvSpPr>
            <a:spLocks noGrp="1"/>
          </p:cNvSpPr>
          <p:nvPr>
            <p:ph idx="1"/>
          </p:nvPr>
        </p:nvSpPr>
        <p:spPr/>
        <p:txBody>
          <a:bodyPr>
            <a:normAutofit/>
          </a:bodyPr>
          <a:lstStyle/>
          <a:p>
            <a:r>
              <a:rPr lang="en-US"/>
              <a:t>The contractor </a:t>
            </a:r>
            <a:r>
              <a:rPr lang="en-US" u="sng"/>
              <a:t>shall</a:t>
            </a:r>
            <a:r>
              <a:rPr lang="en-US"/>
              <a:t> establish an ongoing business ethics awareness and compliance program.</a:t>
            </a:r>
          </a:p>
          <a:p>
            <a:pPr lvl="1">
              <a:buFontTx/>
              <a:buChar char="‐"/>
            </a:pPr>
            <a:r>
              <a:rPr lang="en-US" b="1"/>
              <a:t>Include periodic communications / information dissemination</a:t>
            </a:r>
          </a:p>
          <a:p>
            <a:pPr lvl="1">
              <a:buFontTx/>
              <a:buChar char="‐"/>
            </a:pPr>
            <a:r>
              <a:rPr lang="en-US" b="1"/>
              <a:t>Include periodic trainings</a:t>
            </a:r>
            <a:r>
              <a:rPr lang="en-US"/>
              <a:t> to principals, employees and, as appropriate, agents and subcontractors</a:t>
            </a:r>
          </a:p>
          <a:p>
            <a:pPr lvl="1">
              <a:buFontTx/>
              <a:buChar char="‐"/>
            </a:pPr>
            <a:r>
              <a:rPr lang="en-US"/>
              <a:t>Establish standards and procedures to </a:t>
            </a:r>
            <a:r>
              <a:rPr lang="en-US" b="1"/>
              <a:t>facilitate timely discovery of improper conduct </a:t>
            </a:r>
            <a:r>
              <a:rPr lang="en-US"/>
              <a:t>in connection with Gov’t contracts; and </a:t>
            </a:r>
          </a:p>
          <a:p>
            <a:pPr lvl="1">
              <a:buFontTx/>
              <a:buChar char="‐"/>
            </a:pPr>
            <a:r>
              <a:rPr lang="en-US"/>
              <a:t>Ensure </a:t>
            </a:r>
            <a:r>
              <a:rPr lang="en-US" b="1"/>
              <a:t>corrective measures </a:t>
            </a:r>
            <a:r>
              <a:rPr lang="en-US"/>
              <a:t>are promptly instituted and carried out</a:t>
            </a:r>
          </a:p>
          <a:p>
            <a:r>
              <a:rPr lang="en-US">
                <a:sym typeface="Wingdings" panose="05000000000000000000" pitchFamily="2" charset="2"/>
              </a:rPr>
              <a:t>Periodic risk assessments: d</a:t>
            </a:r>
            <a:r>
              <a:rPr lang="en-US"/>
              <a:t>ifferent business functions of a federal contractor have </a:t>
            </a:r>
            <a:r>
              <a:rPr lang="en-US" u="sng"/>
              <a:t>unique legal &amp; compliance risks</a:t>
            </a:r>
          </a:p>
          <a:p>
            <a:pPr lvl="1">
              <a:buFontTx/>
              <a:buChar char="‐"/>
            </a:pPr>
            <a:endParaRPr lang="en-US" dirty="0"/>
          </a:p>
        </p:txBody>
      </p:sp>
      <p:sp>
        <p:nvSpPr>
          <p:cNvPr id="3" name="Title 2">
            <a:extLst>
              <a:ext uri="{FF2B5EF4-FFF2-40B4-BE49-F238E27FC236}">
                <a16:creationId xmlns:a16="http://schemas.microsoft.com/office/drawing/2014/main" id="{77040A77-D4AD-88CF-24A7-CB50EE7A7241}"/>
              </a:ext>
            </a:extLst>
          </p:cNvPr>
          <p:cNvSpPr>
            <a:spLocks noGrp="1"/>
          </p:cNvSpPr>
          <p:nvPr>
            <p:ph type="ctrTitle"/>
          </p:nvPr>
        </p:nvSpPr>
        <p:spPr/>
        <p:txBody>
          <a:bodyPr/>
          <a:lstStyle/>
          <a:p>
            <a:pPr algn="ctr"/>
            <a:r>
              <a:rPr lang="en-US" sz="2800"/>
              <a:t>Ethics &amp; Compliance Program Key Requirements</a:t>
            </a:r>
          </a:p>
        </p:txBody>
      </p:sp>
      <p:sp>
        <p:nvSpPr>
          <p:cNvPr id="4" name="TextBox 3">
            <a:extLst>
              <a:ext uri="{FF2B5EF4-FFF2-40B4-BE49-F238E27FC236}">
                <a16:creationId xmlns:a16="http://schemas.microsoft.com/office/drawing/2014/main" id="{BB25F27F-E98F-2C46-6277-22970B8F3814}"/>
              </a:ext>
            </a:extLst>
          </p:cNvPr>
          <p:cNvSpPr txBox="1"/>
          <p:nvPr/>
        </p:nvSpPr>
        <p:spPr>
          <a:xfrm>
            <a:off x="9577754" y="542559"/>
            <a:ext cx="2180492" cy="369332"/>
          </a:xfrm>
          <a:prstGeom prst="rect">
            <a:avLst/>
          </a:prstGeom>
          <a:noFill/>
        </p:spPr>
        <p:txBody>
          <a:bodyPr wrap="square" rtlCol="0">
            <a:spAutoFit/>
          </a:bodyPr>
          <a:lstStyle/>
          <a:p>
            <a:r>
              <a:rPr lang="en-US">
                <a:solidFill>
                  <a:schemeClr val="bg1"/>
                </a:solidFill>
              </a:rPr>
              <a:t>FAR 52.203-13(c)(1)</a:t>
            </a:r>
          </a:p>
        </p:txBody>
      </p:sp>
    </p:spTree>
    <p:extLst>
      <p:ext uri="{BB962C8B-B14F-4D97-AF65-F5344CB8AC3E}">
        <p14:creationId xmlns:p14="http://schemas.microsoft.com/office/powerpoint/2010/main" val="162407636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B8586C-29F7-6DB0-E640-873E83D78D1C}"/>
              </a:ext>
            </a:extLst>
          </p:cNvPr>
          <p:cNvSpPr>
            <a:spLocks noGrp="1"/>
          </p:cNvSpPr>
          <p:nvPr>
            <p:ph idx="1"/>
          </p:nvPr>
        </p:nvSpPr>
        <p:spPr/>
        <p:txBody>
          <a:bodyPr>
            <a:normAutofit fontScale="85000" lnSpcReduction="20000"/>
          </a:bodyPr>
          <a:lstStyle/>
          <a:p>
            <a:r>
              <a:rPr lang="en-US" b="1"/>
              <a:t>Elements of Internal Control System</a:t>
            </a:r>
          </a:p>
          <a:p>
            <a:pPr marL="514350" indent="-514350">
              <a:buFont typeface="+mj-lt"/>
              <a:buAutoNum type="arabicPeriod"/>
            </a:pPr>
            <a:r>
              <a:rPr lang="en-US"/>
              <a:t>Assign responsibility at a sufficiently high level</a:t>
            </a:r>
          </a:p>
          <a:p>
            <a:pPr marL="514350" indent="-514350">
              <a:buFont typeface="+mj-lt"/>
              <a:buAutoNum type="arabicPeriod"/>
            </a:pPr>
            <a:r>
              <a:rPr lang="en-US"/>
              <a:t>Screen principles for prior unethical conduct</a:t>
            </a:r>
          </a:p>
          <a:p>
            <a:pPr marL="514350" indent="-514350">
              <a:buFont typeface="+mj-lt"/>
              <a:buAutoNum type="arabicPeriod"/>
            </a:pPr>
            <a:r>
              <a:rPr lang="en-US"/>
              <a:t>Establish relevant internal controls, policies, and procedures</a:t>
            </a:r>
          </a:p>
          <a:p>
            <a:pPr marL="514350" indent="-514350">
              <a:buFont typeface="+mj-lt"/>
              <a:buAutoNum type="arabicPeriod"/>
            </a:pPr>
            <a:r>
              <a:rPr lang="en-US"/>
              <a:t>Train relevant employees and communicate with workforce</a:t>
            </a:r>
          </a:p>
          <a:p>
            <a:pPr marL="514350" indent="-514350">
              <a:buFont typeface="+mj-lt"/>
              <a:buAutoNum type="arabicPeriod"/>
            </a:pPr>
            <a:r>
              <a:rPr lang="en-US"/>
              <a:t>Monitor and audit</a:t>
            </a:r>
          </a:p>
          <a:p>
            <a:pPr marL="514350" indent="-514350">
              <a:buFont typeface="+mj-lt"/>
              <a:buAutoNum type="arabicPeriod"/>
            </a:pPr>
            <a:r>
              <a:rPr lang="en-US"/>
              <a:t>Internal reporting mechanism – anonymous “hotline”</a:t>
            </a:r>
          </a:p>
          <a:p>
            <a:pPr marL="514350" indent="-514350">
              <a:buFont typeface="+mj-lt"/>
              <a:buAutoNum type="arabicPeriod"/>
            </a:pPr>
            <a:r>
              <a:rPr lang="en-US"/>
              <a:t>Consistent disciplinary action</a:t>
            </a:r>
          </a:p>
          <a:p>
            <a:pPr marL="514350" indent="-514350">
              <a:buFont typeface="+mj-lt"/>
              <a:buAutoNum type="arabicPeriod"/>
            </a:pPr>
            <a:r>
              <a:rPr lang="en-US"/>
              <a:t>Periodic review of the program (at least annually)</a:t>
            </a:r>
          </a:p>
          <a:p>
            <a:pPr marL="514350" indent="-514350">
              <a:buFont typeface="+mj-lt"/>
              <a:buAutoNum type="arabicPeriod"/>
            </a:pPr>
            <a:r>
              <a:rPr lang="en-US"/>
              <a:t>Timely mandatory disclosure</a:t>
            </a:r>
          </a:p>
          <a:p>
            <a:pPr marL="514350" indent="-514350">
              <a:buFont typeface="+mj-lt"/>
              <a:buAutoNum type="arabicPeriod"/>
            </a:pPr>
            <a:r>
              <a:rPr lang="en-US"/>
              <a:t>Full cooperation with Government audits and investigations</a:t>
            </a:r>
          </a:p>
          <a:p>
            <a:endParaRPr lang="en-US"/>
          </a:p>
        </p:txBody>
      </p:sp>
      <p:sp>
        <p:nvSpPr>
          <p:cNvPr id="3" name="Title 2">
            <a:extLst>
              <a:ext uri="{FF2B5EF4-FFF2-40B4-BE49-F238E27FC236}">
                <a16:creationId xmlns:a16="http://schemas.microsoft.com/office/drawing/2014/main" id="{90E28435-2DF2-7850-289B-9641F1F0A3F9}"/>
              </a:ext>
            </a:extLst>
          </p:cNvPr>
          <p:cNvSpPr>
            <a:spLocks noGrp="1"/>
          </p:cNvSpPr>
          <p:nvPr>
            <p:ph type="ctrTitle"/>
          </p:nvPr>
        </p:nvSpPr>
        <p:spPr/>
        <p:txBody>
          <a:bodyPr/>
          <a:lstStyle/>
          <a:p>
            <a:r>
              <a:rPr lang="en-US"/>
              <a:t>Internal Controls System</a:t>
            </a:r>
          </a:p>
        </p:txBody>
      </p:sp>
      <p:sp>
        <p:nvSpPr>
          <p:cNvPr id="4" name="TextBox 3">
            <a:extLst>
              <a:ext uri="{FF2B5EF4-FFF2-40B4-BE49-F238E27FC236}">
                <a16:creationId xmlns:a16="http://schemas.microsoft.com/office/drawing/2014/main" id="{27D733C2-0693-484D-1465-666A185392E1}"/>
              </a:ext>
            </a:extLst>
          </p:cNvPr>
          <p:cNvSpPr txBox="1"/>
          <p:nvPr/>
        </p:nvSpPr>
        <p:spPr>
          <a:xfrm>
            <a:off x="9577754" y="542559"/>
            <a:ext cx="2180492" cy="369332"/>
          </a:xfrm>
          <a:prstGeom prst="rect">
            <a:avLst/>
          </a:prstGeom>
          <a:noFill/>
        </p:spPr>
        <p:txBody>
          <a:bodyPr wrap="square" rtlCol="0">
            <a:spAutoFit/>
          </a:bodyPr>
          <a:lstStyle/>
          <a:p>
            <a:r>
              <a:rPr lang="en-US">
                <a:solidFill>
                  <a:schemeClr val="bg1"/>
                </a:solidFill>
              </a:rPr>
              <a:t>FAR 52.203-13(c)(2)</a:t>
            </a:r>
          </a:p>
        </p:txBody>
      </p:sp>
    </p:spTree>
    <p:extLst>
      <p:ext uri="{BB962C8B-B14F-4D97-AF65-F5344CB8AC3E}">
        <p14:creationId xmlns:p14="http://schemas.microsoft.com/office/powerpoint/2010/main" val="67715015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A9A40E-6B47-F6FF-A828-987528BCF931}"/>
              </a:ext>
            </a:extLst>
          </p:cNvPr>
          <p:cNvSpPr>
            <a:spLocks noGrp="1"/>
          </p:cNvSpPr>
          <p:nvPr>
            <p:ph idx="1"/>
          </p:nvPr>
        </p:nvSpPr>
        <p:spPr/>
        <p:txBody>
          <a:bodyPr numCol="2">
            <a:normAutofit fontScale="70000" lnSpcReduction="20000"/>
          </a:bodyPr>
          <a:lstStyle/>
          <a:p>
            <a:r>
              <a:rPr lang="en-US" sz="2800"/>
              <a:t>Bribery (18 U.S.C. § 201(b))</a:t>
            </a:r>
          </a:p>
          <a:p>
            <a:r>
              <a:rPr lang="en-US" sz="2800"/>
              <a:t>Gifts and Gratuities (18 U.S.C. § 201(c); FAR Subpart 3.2, e.g.)</a:t>
            </a:r>
          </a:p>
          <a:p>
            <a:r>
              <a:rPr lang="en-US" sz="2800"/>
              <a:t>Antitrust and Bid Rigging (FAR 3.103 and Subpart 3.3)</a:t>
            </a:r>
          </a:p>
          <a:p>
            <a:r>
              <a:rPr lang="en-US" sz="2800"/>
              <a:t>Anti-Kickback Statute (41 U.S.C Ch. 87; FAR Subpart 3.5)</a:t>
            </a:r>
          </a:p>
          <a:p>
            <a:r>
              <a:rPr lang="en-US" sz="2800"/>
              <a:t>Procurement Integrity Act (41 U.S.C. § 2101, et seq; FAR 3.104)</a:t>
            </a:r>
          </a:p>
          <a:p>
            <a:r>
              <a:rPr lang="en-US" sz="2800"/>
              <a:t>Employment Discussions with Federal Officials</a:t>
            </a:r>
          </a:p>
          <a:p>
            <a:r>
              <a:rPr lang="en-US" sz="2800"/>
              <a:t>Gifts and Gratuities to Federal Procurement Officials</a:t>
            </a:r>
          </a:p>
          <a:p>
            <a:r>
              <a:rPr lang="en-US" sz="2800"/>
              <a:t>Procurement Sensitive Information (Source Selection Information and Competitor Proprietary Information) </a:t>
            </a:r>
          </a:p>
          <a:p>
            <a:r>
              <a:rPr lang="en-US" sz="2800"/>
              <a:t>Organizational Conflicts of Interest (FAR Subpart 9.5)</a:t>
            </a:r>
          </a:p>
          <a:p>
            <a:r>
              <a:rPr lang="en-US" sz="2800"/>
              <a:t>Personal Conflicts of Interest </a:t>
            </a:r>
          </a:p>
          <a:p>
            <a:r>
              <a:rPr lang="en-US" sz="2800"/>
              <a:t>Whistleblower Protections (FAR Subpart 3.9)</a:t>
            </a:r>
          </a:p>
          <a:p>
            <a:r>
              <a:rPr lang="en-US" sz="2800"/>
              <a:t>Covenant Against Contingent Fees (FAR Subpart 3.4)</a:t>
            </a:r>
          </a:p>
          <a:p>
            <a:r>
              <a:rPr lang="en-US" sz="2800"/>
              <a:t>Anti-Lobbying Rules (FAR Subpart 3.8)</a:t>
            </a:r>
          </a:p>
          <a:p>
            <a:r>
              <a:rPr lang="en-US" sz="2800"/>
              <a:t>OTHERS – review your contracts including Sections H and I, especially</a:t>
            </a:r>
          </a:p>
        </p:txBody>
      </p:sp>
      <p:sp>
        <p:nvSpPr>
          <p:cNvPr id="3" name="Title 2">
            <a:extLst>
              <a:ext uri="{FF2B5EF4-FFF2-40B4-BE49-F238E27FC236}">
                <a16:creationId xmlns:a16="http://schemas.microsoft.com/office/drawing/2014/main" id="{506CF2EF-AD0C-44CE-93B5-3AA377DA2ABF}"/>
              </a:ext>
            </a:extLst>
          </p:cNvPr>
          <p:cNvSpPr>
            <a:spLocks noGrp="1"/>
          </p:cNvSpPr>
          <p:nvPr>
            <p:ph type="ctrTitle"/>
          </p:nvPr>
        </p:nvSpPr>
        <p:spPr>
          <a:xfrm>
            <a:off x="0" y="519113"/>
            <a:ext cx="7678615" cy="582385"/>
          </a:xfrm>
        </p:spPr>
        <p:txBody>
          <a:bodyPr/>
          <a:lstStyle/>
          <a:p>
            <a:pPr algn="ctr"/>
            <a:r>
              <a:rPr lang="en-US" sz="2800"/>
              <a:t>Key Federal Procurement-Related Laws Contractors Must Address</a:t>
            </a:r>
          </a:p>
        </p:txBody>
      </p:sp>
      <p:sp>
        <p:nvSpPr>
          <p:cNvPr id="4" name="TextBox 3">
            <a:extLst>
              <a:ext uri="{FF2B5EF4-FFF2-40B4-BE49-F238E27FC236}">
                <a16:creationId xmlns:a16="http://schemas.microsoft.com/office/drawing/2014/main" id="{EA992C6C-CFB3-AB36-3AC1-24587C45C186}"/>
              </a:ext>
            </a:extLst>
          </p:cNvPr>
          <p:cNvSpPr txBox="1"/>
          <p:nvPr/>
        </p:nvSpPr>
        <p:spPr>
          <a:xfrm>
            <a:off x="9577754" y="535152"/>
            <a:ext cx="2180492" cy="369332"/>
          </a:xfrm>
          <a:prstGeom prst="rect">
            <a:avLst/>
          </a:prstGeom>
          <a:noFill/>
        </p:spPr>
        <p:txBody>
          <a:bodyPr wrap="square" rtlCol="0">
            <a:spAutoFit/>
          </a:bodyPr>
          <a:lstStyle/>
          <a:p>
            <a:r>
              <a:rPr lang="en-US">
                <a:solidFill>
                  <a:schemeClr val="bg1"/>
                </a:solidFill>
              </a:rPr>
              <a:t>FAR 52.203-13(c)</a:t>
            </a:r>
          </a:p>
        </p:txBody>
      </p:sp>
    </p:spTree>
    <p:extLst>
      <p:ext uri="{BB962C8B-B14F-4D97-AF65-F5344CB8AC3E}">
        <p14:creationId xmlns:p14="http://schemas.microsoft.com/office/powerpoint/2010/main" val="289623152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AAFD36-C61D-5826-ACFA-BC36D28CF754}"/>
              </a:ext>
            </a:extLst>
          </p:cNvPr>
          <p:cNvSpPr>
            <a:spLocks noGrp="1"/>
          </p:cNvSpPr>
          <p:nvPr>
            <p:ph idx="1"/>
          </p:nvPr>
        </p:nvSpPr>
        <p:spPr/>
        <p:txBody>
          <a:bodyPr>
            <a:normAutofit fontScale="85000" lnSpcReduction="10000"/>
          </a:bodyPr>
          <a:lstStyle/>
          <a:p>
            <a:r>
              <a:rPr lang="en-US" sz="2400"/>
              <a:t>Foreign Corrupt Practices Act (if operating overseas)</a:t>
            </a:r>
          </a:p>
          <a:p>
            <a:r>
              <a:rPr lang="en-US" sz="2400"/>
              <a:t>Export Control Issues (ITAR/EAR)(if handling covered items or information)</a:t>
            </a:r>
          </a:p>
          <a:p>
            <a:r>
              <a:rPr lang="en-US" sz="2400"/>
              <a:t>Labor and Employment Issues (Service Contract Act, Davis Bacon, EEO/Affirmative Action)</a:t>
            </a:r>
          </a:p>
          <a:p>
            <a:r>
              <a:rPr lang="en-US" sz="2400"/>
              <a:t>Anti Human Trafficking</a:t>
            </a:r>
          </a:p>
          <a:p>
            <a:r>
              <a:rPr lang="en-US" sz="2400"/>
              <a:t>Domestic Preference Laws (Berry Amendment, Buy American and Trade Agreements Act) (manufacturing)</a:t>
            </a:r>
          </a:p>
          <a:p>
            <a:r>
              <a:rPr lang="en-US" sz="2400"/>
              <a:t>Cost Accounting (if engaged in cost-type contracting) </a:t>
            </a:r>
          </a:p>
          <a:p>
            <a:r>
              <a:rPr lang="en-US" sz="2400"/>
              <a:t>Small Business Requirements </a:t>
            </a:r>
          </a:p>
          <a:p>
            <a:r>
              <a:rPr lang="en-US" sz="2400"/>
              <a:t>Cyber Security Requirements (FAR 52.204-21; DFARS 252.204-7012)</a:t>
            </a:r>
          </a:p>
          <a:p>
            <a:r>
              <a:rPr lang="en-US" sz="2400"/>
              <a:t>Special Security Requirements (</a:t>
            </a:r>
            <a:r>
              <a:rPr lang="en-US" sz="2400" i="1"/>
              <a:t>i.e.</a:t>
            </a:r>
            <a:r>
              <a:rPr lang="en-US" sz="2400"/>
              <a:t>, NISPOM)</a:t>
            </a:r>
          </a:p>
          <a:p>
            <a:r>
              <a:rPr lang="en-US" sz="2400" b="1"/>
              <a:t>Grants</a:t>
            </a:r>
            <a:r>
              <a:rPr lang="en-US" sz="2400"/>
              <a:t> </a:t>
            </a:r>
            <a:r>
              <a:rPr lang="en-US" sz="2400" b="1"/>
              <a:t>Requirements </a:t>
            </a:r>
            <a:r>
              <a:rPr lang="en-US" sz="2400"/>
              <a:t>– Uniform Guidance (2 CFR Part 200)</a:t>
            </a:r>
          </a:p>
          <a:p>
            <a:endParaRPr lang="en-US"/>
          </a:p>
        </p:txBody>
      </p:sp>
      <p:sp>
        <p:nvSpPr>
          <p:cNvPr id="3" name="Title 2">
            <a:extLst>
              <a:ext uri="{FF2B5EF4-FFF2-40B4-BE49-F238E27FC236}">
                <a16:creationId xmlns:a16="http://schemas.microsoft.com/office/drawing/2014/main" id="{CB3F3535-2260-4752-BE00-9B1A34DAF2D7}"/>
              </a:ext>
            </a:extLst>
          </p:cNvPr>
          <p:cNvSpPr>
            <a:spLocks noGrp="1"/>
          </p:cNvSpPr>
          <p:nvPr>
            <p:ph type="ctrTitle"/>
          </p:nvPr>
        </p:nvSpPr>
        <p:spPr/>
        <p:txBody>
          <a:bodyPr/>
          <a:lstStyle/>
          <a:p>
            <a:pPr algn="ctr"/>
            <a:r>
              <a:rPr lang="en-US" sz="2800"/>
              <a:t>Other Potentially Relevant Provisions to Address </a:t>
            </a:r>
          </a:p>
        </p:txBody>
      </p:sp>
      <p:sp>
        <p:nvSpPr>
          <p:cNvPr id="4" name="TextBox 3">
            <a:extLst>
              <a:ext uri="{FF2B5EF4-FFF2-40B4-BE49-F238E27FC236}">
                <a16:creationId xmlns:a16="http://schemas.microsoft.com/office/drawing/2014/main" id="{52C024B6-9DD4-C20C-7413-65971315504D}"/>
              </a:ext>
            </a:extLst>
          </p:cNvPr>
          <p:cNvSpPr txBox="1"/>
          <p:nvPr/>
        </p:nvSpPr>
        <p:spPr>
          <a:xfrm>
            <a:off x="9577754" y="535152"/>
            <a:ext cx="2180492" cy="369332"/>
          </a:xfrm>
          <a:prstGeom prst="rect">
            <a:avLst/>
          </a:prstGeom>
          <a:noFill/>
        </p:spPr>
        <p:txBody>
          <a:bodyPr wrap="square" rtlCol="0">
            <a:spAutoFit/>
          </a:bodyPr>
          <a:lstStyle/>
          <a:p>
            <a:r>
              <a:rPr lang="en-US">
                <a:solidFill>
                  <a:schemeClr val="bg1"/>
                </a:solidFill>
              </a:rPr>
              <a:t>FAR 52.203-13(c)</a:t>
            </a:r>
          </a:p>
        </p:txBody>
      </p:sp>
    </p:spTree>
    <p:extLst>
      <p:ext uri="{BB962C8B-B14F-4D97-AF65-F5344CB8AC3E}">
        <p14:creationId xmlns:p14="http://schemas.microsoft.com/office/powerpoint/2010/main" val="149027977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5E51CA-4219-CCEF-6F93-CF672162D9A2}"/>
              </a:ext>
            </a:extLst>
          </p:cNvPr>
          <p:cNvSpPr>
            <a:spLocks noGrp="1"/>
          </p:cNvSpPr>
          <p:nvPr>
            <p:ph idx="1"/>
          </p:nvPr>
        </p:nvSpPr>
        <p:spPr>
          <a:xfrm>
            <a:off x="751114" y="1594673"/>
            <a:ext cx="10742386" cy="4247327"/>
          </a:xfrm>
        </p:spPr>
        <p:txBody>
          <a:bodyPr>
            <a:normAutofit/>
          </a:bodyPr>
          <a:lstStyle/>
          <a:p>
            <a:r>
              <a:rPr lang="en-US" b="1" dirty="0"/>
              <a:t>Considerations for entities with multiple 8(a) subsidiaries</a:t>
            </a:r>
          </a:p>
          <a:p>
            <a:pPr lvl="1"/>
            <a:r>
              <a:rPr lang="en-US" sz="2800">
                <a:solidFill>
                  <a:srgbClr val="0E2C4F"/>
                </a:solidFill>
              </a:rPr>
              <a:t>Importance of centralized compliance program &amp; ensuring subsidiary adherence</a:t>
            </a:r>
          </a:p>
          <a:p>
            <a:pPr lvl="1"/>
            <a:r>
              <a:rPr lang="en-US" sz="2800">
                <a:solidFill>
                  <a:srgbClr val="0E2C4F"/>
                </a:solidFill>
              </a:rPr>
              <a:t>The </a:t>
            </a:r>
            <a:r>
              <a:rPr lang="en-US" sz="2800" dirty="0">
                <a:solidFill>
                  <a:srgbClr val="0E2C4F"/>
                </a:solidFill>
              </a:rPr>
              <a:t>actions of a single subsidiary can be attributed to the parent and sister companies for purposes of suspension and debarment proceedings</a:t>
            </a:r>
          </a:p>
          <a:p>
            <a:pPr lvl="1"/>
            <a:r>
              <a:rPr lang="en-US" sz="2800" dirty="0">
                <a:solidFill>
                  <a:srgbClr val="0E2C4F"/>
                </a:solidFill>
              </a:rPr>
              <a:t>The parent company, as well as its officers and board members, are well within the reach of federal auditors and investigators</a:t>
            </a:r>
          </a:p>
          <a:p>
            <a:pPr marL="0" indent="0">
              <a:buNone/>
            </a:pPr>
            <a:endParaRPr lang="en-US" dirty="0"/>
          </a:p>
          <a:p>
            <a:endParaRPr lang="en-US"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Special compliance issues for entity-owned firms</a:t>
            </a:r>
          </a:p>
        </p:txBody>
      </p:sp>
      <p:sp>
        <p:nvSpPr>
          <p:cNvPr id="2" name="TextBox 1">
            <a:extLst>
              <a:ext uri="{FF2B5EF4-FFF2-40B4-BE49-F238E27FC236}">
                <a16:creationId xmlns:a16="http://schemas.microsoft.com/office/drawing/2014/main" id="{45A20486-EA5D-9E83-365B-A2212E73B6BB}"/>
              </a:ext>
            </a:extLst>
          </p:cNvPr>
          <p:cNvSpPr txBox="1"/>
          <p:nvPr/>
        </p:nvSpPr>
        <p:spPr>
          <a:xfrm>
            <a:off x="9577754" y="542559"/>
            <a:ext cx="2180492" cy="369332"/>
          </a:xfrm>
          <a:prstGeom prst="rect">
            <a:avLst/>
          </a:prstGeom>
          <a:noFill/>
        </p:spPr>
        <p:txBody>
          <a:bodyPr wrap="square" rtlCol="0">
            <a:spAutoFit/>
          </a:bodyPr>
          <a:lstStyle/>
          <a:p>
            <a:r>
              <a:rPr lang="en-US">
                <a:solidFill>
                  <a:schemeClr val="bg1"/>
                </a:solidFill>
              </a:rPr>
              <a:t>FAR 52.203-13(c)</a:t>
            </a:r>
          </a:p>
        </p:txBody>
      </p:sp>
    </p:spTree>
    <p:extLst>
      <p:ext uri="{BB962C8B-B14F-4D97-AF65-F5344CB8AC3E}">
        <p14:creationId xmlns:p14="http://schemas.microsoft.com/office/powerpoint/2010/main" val="282649895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19558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87F94A-51B2-B326-8768-F0782332CC0F}"/>
              </a:ext>
            </a:extLst>
          </p:cNvPr>
          <p:cNvSpPr>
            <a:spLocks noGrp="1"/>
          </p:cNvSpPr>
          <p:nvPr>
            <p:ph type="body" sz="quarter" idx="12"/>
          </p:nvPr>
        </p:nvSpPr>
        <p:spPr/>
        <p:txBody>
          <a:bodyPr/>
          <a:lstStyle/>
          <a:p>
            <a:r>
              <a:rPr lang="en-US" dirty="0"/>
              <a:t>Robert Tompkins</a:t>
            </a:r>
          </a:p>
        </p:txBody>
      </p:sp>
      <p:sp>
        <p:nvSpPr>
          <p:cNvPr id="3" name="Text Placeholder 2">
            <a:extLst>
              <a:ext uri="{FF2B5EF4-FFF2-40B4-BE49-F238E27FC236}">
                <a16:creationId xmlns:a16="http://schemas.microsoft.com/office/drawing/2014/main" id="{64DDBE46-C0EB-5809-05D7-A537ED4458F2}"/>
              </a:ext>
            </a:extLst>
          </p:cNvPr>
          <p:cNvSpPr>
            <a:spLocks noGrp="1"/>
          </p:cNvSpPr>
          <p:nvPr>
            <p:ph type="body" sz="quarter" idx="13"/>
          </p:nvPr>
        </p:nvSpPr>
        <p:spPr/>
        <p:txBody>
          <a:bodyPr>
            <a:normAutofit lnSpcReduction="10000"/>
          </a:bodyPr>
          <a:lstStyle/>
          <a:p>
            <a:r>
              <a:rPr lang="en-US" dirty="0"/>
              <a:t>Partner, Holland &amp; Knight LLP</a:t>
            </a:r>
          </a:p>
        </p:txBody>
      </p:sp>
      <p:sp>
        <p:nvSpPr>
          <p:cNvPr id="4" name="Text Placeholder 3">
            <a:extLst>
              <a:ext uri="{FF2B5EF4-FFF2-40B4-BE49-F238E27FC236}">
                <a16:creationId xmlns:a16="http://schemas.microsoft.com/office/drawing/2014/main" id="{94B20686-8CE9-2ED2-5F52-D45D4180098C}"/>
              </a:ext>
            </a:extLst>
          </p:cNvPr>
          <p:cNvSpPr>
            <a:spLocks noGrp="1"/>
          </p:cNvSpPr>
          <p:nvPr>
            <p:ph type="body" sz="quarter" idx="14"/>
          </p:nvPr>
        </p:nvSpPr>
        <p:spPr/>
        <p:txBody>
          <a:bodyPr>
            <a:normAutofit lnSpcReduction="10000"/>
          </a:bodyPr>
          <a:lstStyle/>
          <a:p>
            <a:r>
              <a:rPr lang="en-US" dirty="0"/>
              <a:t>Robert.Tompkins@hklaw.com </a:t>
            </a:r>
          </a:p>
          <a:p>
            <a:endParaRPr lang="en-US" dirty="0"/>
          </a:p>
        </p:txBody>
      </p:sp>
      <p:sp>
        <p:nvSpPr>
          <p:cNvPr id="5" name="Text Placeholder 4">
            <a:extLst>
              <a:ext uri="{FF2B5EF4-FFF2-40B4-BE49-F238E27FC236}">
                <a16:creationId xmlns:a16="http://schemas.microsoft.com/office/drawing/2014/main" id="{74889A5D-1D8B-950C-24DD-7BCCD629CF97}"/>
              </a:ext>
            </a:extLst>
          </p:cNvPr>
          <p:cNvSpPr>
            <a:spLocks noGrp="1"/>
          </p:cNvSpPr>
          <p:nvPr>
            <p:ph type="body" sz="quarter" idx="15"/>
          </p:nvPr>
        </p:nvSpPr>
        <p:spPr/>
        <p:txBody>
          <a:bodyPr>
            <a:normAutofit lnSpcReduction="10000"/>
          </a:bodyPr>
          <a:lstStyle/>
          <a:p>
            <a:r>
              <a:rPr lang="en-US" dirty="0"/>
              <a:t>(202) 469-5111</a:t>
            </a:r>
          </a:p>
          <a:p>
            <a:endParaRPr lang="en-US" dirty="0"/>
          </a:p>
        </p:txBody>
      </p:sp>
      <p:sp>
        <p:nvSpPr>
          <p:cNvPr id="10" name="Text Placeholder 9">
            <a:extLst>
              <a:ext uri="{FF2B5EF4-FFF2-40B4-BE49-F238E27FC236}">
                <a16:creationId xmlns:a16="http://schemas.microsoft.com/office/drawing/2014/main" id="{D8012C74-A76A-1395-6897-11DDA263C182}"/>
              </a:ext>
            </a:extLst>
          </p:cNvPr>
          <p:cNvSpPr>
            <a:spLocks noGrp="1"/>
          </p:cNvSpPr>
          <p:nvPr>
            <p:ph type="body" sz="quarter" idx="20"/>
          </p:nvPr>
        </p:nvSpPr>
        <p:spPr/>
        <p:txBody>
          <a:bodyPr/>
          <a:lstStyle/>
          <a:p>
            <a:r>
              <a:rPr lang="en-US" dirty="0"/>
              <a:t>Hillary Freund</a:t>
            </a:r>
          </a:p>
        </p:txBody>
      </p:sp>
      <p:sp>
        <p:nvSpPr>
          <p:cNvPr id="11" name="Text Placeholder 10">
            <a:extLst>
              <a:ext uri="{FF2B5EF4-FFF2-40B4-BE49-F238E27FC236}">
                <a16:creationId xmlns:a16="http://schemas.microsoft.com/office/drawing/2014/main" id="{8807EFCE-1E2E-BED9-5FD3-D0D0674546B5}"/>
              </a:ext>
            </a:extLst>
          </p:cNvPr>
          <p:cNvSpPr>
            <a:spLocks noGrp="1"/>
          </p:cNvSpPr>
          <p:nvPr>
            <p:ph type="body" sz="quarter" idx="21"/>
          </p:nvPr>
        </p:nvSpPr>
        <p:spPr/>
        <p:txBody>
          <a:bodyPr>
            <a:normAutofit lnSpcReduction="10000"/>
          </a:bodyPr>
          <a:lstStyle/>
          <a:p>
            <a:r>
              <a:rPr lang="en-US" dirty="0"/>
              <a:t>Associate, Holland &amp; Knight LLP</a:t>
            </a:r>
          </a:p>
        </p:txBody>
      </p:sp>
      <p:sp>
        <p:nvSpPr>
          <p:cNvPr id="12" name="Text Placeholder 11">
            <a:extLst>
              <a:ext uri="{FF2B5EF4-FFF2-40B4-BE49-F238E27FC236}">
                <a16:creationId xmlns:a16="http://schemas.microsoft.com/office/drawing/2014/main" id="{EF4B8EBE-34C3-B949-E65F-67BA8E120288}"/>
              </a:ext>
            </a:extLst>
          </p:cNvPr>
          <p:cNvSpPr>
            <a:spLocks noGrp="1"/>
          </p:cNvSpPr>
          <p:nvPr>
            <p:ph type="body" sz="quarter" idx="22"/>
          </p:nvPr>
        </p:nvSpPr>
        <p:spPr/>
        <p:txBody>
          <a:bodyPr>
            <a:normAutofit lnSpcReduction="10000"/>
          </a:bodyPr>
          <a:lstStyle/>
          <a:p>
            <a:r>
              <a:rPr lang="en-US" dirty="0"/>
              <a:t>Hillary.Freund@hklaw.com </a:t>
            </a:r>
          </a:p>
          <a:p>
            <a:endParaRPr lang="en-US" dirty="0"/>
          </a:p>
        </p:txBody>
      </p:sp>
      <p:sp>
        <p:nvSpPr>
          <p:cNvPr id="13" name="Text Placeholder 12">
            <a:extLst>
              <a:ext uri="{FF2B5EF4-FFF2-40B4-BE49-F238E27FC236}">
                <a16:creationId xmlns:a16="http://schemas.microsoft.com/office/drawing/2014/main" id="{1D09780D-4B68-C662-71D3-DB505B2D3B0C}"/>
              </a:ext>
            </a:extLst>
          </p:cNvPr>
          <p:cNvSpPr>
            <a:spLocks noGrp="1"/>
          </p:cNvSpPr>
          <p:nvPr>
            <p:ph type="body" sz="quarter" idx="23"/>
          </p:nvPr>
        </p:nvSpPr>
        <p:spPr/>
        <p:txBody>
          <a:bodyPr>
            <a:normAutofit lnSpcReduction="10000"/>
          </a:bodyPr>
          <a:lstStyle/>
          <a:p>
            <a:r>
              <a:rPr lang="en-US" dirty="0"/>
              <a:t>(202) 469-5482</a:t>
            </a:r>
          </a:p>
          <a:p>
            <a:endParaRPr lang="en-US" dirty="0"/>
          </a:p>
        </p:txBody>
      </p:sp>
      <p:sp>
        <p:nvSpPr>
          <p:cNvPr id="17" name="Text Placeholder 16">
            <a:extLst>
              <a:ext uri="{FF2B5EF4-FFF2-40B4-BE49-F238E27FC236}">
                <a16:creationId xmlns:a16="http://schemas.microsoft.com/office/drawing/2014/main" id="{38F3B583-E6BE-274F-07E4-4F172CF60390}"/>
              </a:ext>
            </a:extLst>
          </p:cNvPr>
          <p:cNvSpPr>
            <a:spLocks noGrp="1"/>
          </p:cNvSpPr>
          <p:nvPr>
            <p:ph type="body" sz="quarter" idx="28"/>
          </p:nvPr>
        </p:nvSpPr>
        <p:spPr/>
        <p:txBody>
          <a:bodyPr/>
          <a:lstStyle/>
          <a:p>
            <a:r>
              <a:rPr lang="en-US" dirty="0"/>
              <a:t>Kelsey Hayes</a:t>
            </a:r>
          </a:p>
        </p:txBody>
      </p:sp>
      <p:sp>
        <p:nvSpPr>
          <p:cNvPr id="18" name="Text Placeholder 17">
            <a:extLst>
              <a:ext uri="{FF2B5EF4-FFF2-40B4-BE49-F238E27FC236}">
                <a16:creationId xmlns:a16="http://schemas.microsoft.com/office/drawing/2014/main" id="{84514C19-27E6-2618-0B25-03EB52C5A65E}"/>
              </a:ext>
            </a:extLst>
          </p:cNvPr>
          <p:cNvSpPr>
            <a:spLocks noGrp="1"/>
          </p:cNvSpPr>
          <p:nvPr>
            <p:ph type="body" sz="quarter" idx="29"/>
          </p:nvPr>
        </p:nvSpPr>
        <p:spPr/>
        <p:txBody>
          <a:bodyPr>
            <a:normAutofit lnSpcReduction="10000"/>
          </a:bodyPr>
          <a:lstStyle/>
          <a:p>
            <a:r>
              <a:rPr lang="en-US" dirty="0"/>
              <a:t>Associate, Holland &amp; Knight LLP</a:t>
            </a:r>
          </a:p>
        </p:txBody>
      </p:sp>
      <p:sp>
        <p:nvSpPr>
          <p:cNvPr id="19" name="Text Placeholder 18">
            <a:extLst>
              <a:ext uri="{FF2B5EF4-FFF2-40B4-BE49-F238E27FC236}">
                <a16:creationId xmlns:a16="http://schemas.microsoft.com/office/drawing/2014/main" id="{FD88077F-8B29-099C-59D9-8DEBEE5B37C0}"/>
              </a:ext>
            </a:extLst>
          </p:cNvPr>
          <p:cNvSpPr>
            <a:spLocks noGrp="1"/>
          </p:cNvSpPr>
          <p:nvPr>
            <p:ph type="body" sz="quarter" idx="30"/>
          </p:nvPr>
        </p:nvSpPr>
        <p:spPr/>
        <p:txBody>
          <a:bodyPr>
            <a:normAutofit lnSpcReduction="10000"/>
          </a:bodyPr>
          <a:lstStyle/>
          <a:p>
            <a:r>
              <a:rPr lang="en-US" dirty="0"/>
              <a:t>Kelsey.Hayes@hklaw.com </a:t>
            </a:r>
          </a:p>
          <a:p>
            <a:endParaRPr lang="en-US" dirty="0"/>
          </a:p>
        </p:txBody>
      </p:sp>
      <p:sp>
        <p:nvSpPr>
          <p:cNvPr id="20" name="Text Placeholder 19">
            <a:extLst>
              <a:ext uri="{FF2B5EF4-FFF2-40B4-BE49-F238E27FC236}">
                <a16:creationId xmlns:a16="http://schemas.microsoft.com/office/drawing/2014/main" id="{85EFAF5C-1F58-9E8A-9F8F-AB14FDC23921}"/>
              </a:ext>
            </a:extLst>
          </p:cNvPr>
          <p:cNvSpPr>
            <a:spLocks noGrp="1"/>
          </p:cNvSpPr>
          <p:nvPr>
            <p:ph type="body" sz="quarter" idx="31"/>
          </p:nvPr>
        </p:nvSpPr>
        <p:spPr/>
        <p:txBody>
          <a:bodyPr>
            <a:normAutofit lnSpcReduction="10000"/>
          </a:bodyPr>
          <a:lstStyle/>
          <a:p>
            <a:r>
              <a:rPr lang="en-US" dirty="0"/>
              <a:t>(703) 720-8023</a:t>
            </a:r>
          </a:p>
          <a:p>
            <a:endParaRPr lang="en-US" dirty="0"/>
          </a:p>
        </p:txBody>
      </p:sp>
    </p:spTree>
    <p:extLst>
      <p:ext uri="{BB962C8B-B14F-4D97-AF65-F5344CB8AC3E}">
        <p14:creationId xmlns:p14="http://schemas.microsoft.com/office/powerpoint/2010/main" val="642675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A1FA87-9E70-378E-16B2-A6C7A1805FC8}"/>
              </a:ext>
            </a:extLst>
          </p:cNvPr>
          <p:cNvSpPr>
            <a:spLocks noGrp="1"/>
          </p:cNvSpPr>
          <p:nvPr>
            <p:ph idx="1"/>
          </p:nvPr>
        </p:nvSpPr>
        <p:spPr>
          <a:xfrm>
            <a:off x="751114" y="1594673"/>
            <a:ext cx="10742386" cy="4247327"/>
          </a:xfrm>
        </p:spPr>
        <p:txBody>
          <a:bodyPr>
            <a:normAutofit/>
          </a:bodyPr>
          <a:lstStyle/>
          <a:p>
            <a:r>
              <a:rPr lang="en-US"/>
              <a:t>NDAA Requirement regarding updating SAM.gov listing within 2 days of an adverse size determination, if the contracting officer doesn’t/can’t SBA must.</a:t>
            </a:r>
          </a:p>
          <a:p>
            <a:r>
              <a:rPr lang="en-US"/>
              <a:t>Non-manufacturer rule waivers are contract and product specific and can’t last more than five years (i.e. not for long-term contracts)</a:t>
            </a:r>
          </a:p>
          <a:p>
            <a:endParaRPr lang="en-US"/>
          </a:p>
          <a:p>
            <a:endParaRPr lang="en-US"/>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3700" dirty="0"/>
              <a:t>Highlights</a:t>
            </a:r>
          </a:p>
        </p:txBody>
      </p:sp>
    </p:spTree>
    <p:extLst>
      <p:ext uri="{BB962C8B-B14F-4D97-AF65-F5344CB8AC3E}">
        <p14:creationId xmlns:p14="http://schemas.microsoft.com/office/powerpoint/2010/main" val="3899331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BEDF81-83AE-41E2-82A8-EACDDCF69C05}"/>
              </a:ext>
            </a:extLst>
          </p:cNvPr>
          <p:cNvSpPr>
            <a:spLocks noGrp="1"/>
          </p:cNvSpPr>
          <p:nvPr>
            <p:ph idx="1"/>
          </p:nvPr>
        </p:nvSpPr>
        <p:spPr>
          <a:xfrm>
            <a:off x="751114" y="1594673"/>
            <a:ext cx="10742386" cy="4247327"/>
          </a:xfrm>
        </p:spPr>
        <p:txBody>
          <a:bodyPr>
            <a:normAutofit/>
          </a:bodyPr>
          <a:lstStyle/>
          <a:p>
            <a:r>
              <a:rPr lang="en-US" sz="2200"/>
              <a:t>124.109 (ANC/Tribal) Proposed and Final Changes</a:t>
            </a:r>
          </a:p>
          <a:p>
            <a:pPr lvl="1"/>
            <a:r>
              <a:rPr lang="en-US" sz="2200">
                <a:solidFill>
                  <a:srgbClr val="0E2C4F"/>
                </a:solidFill>
              </a:rPr>
              <a:t>Sovereign immunity waiver only required for Federally-recognized tribes</a:t>
            </a:r>
          </a:p>
          <a:p>
            <a:pPr lvl="1"/>
            <a:r>
              <a:rPr lang="en-US" sz="2200">
                <a:solidFill>
                  <a:srgbClr val="0E2C4F"/>
                </a:solidFill>
              </a:rPr>
              <a:t>Recognition that tribally-owned entities might not be formed under state law</a:t>
            </a:r>
          </a:p>
          <a:p>
            <a:pPr lvl="1"/>
            <a:r>
              <a:rPr lang="en-US" sz="2200">
                <a:solidFill>
                  <a:srgbClr val="0E2C4F"/>
                </a:solidFill>
              </a:rPr>
              <a:t>Recognition that entity-owned 8(a)s may not file their own tax returns and allowing financial statements instead</a:t>
            </a:r>
          </a:p>
          <a:p>
            <a:r>
              <a:rPr lang="en-US" sz="2200"/>
              <a:t>124.110 (NHO) Proposed and Final Changes</a:t>
            </a:r>
          </a:p>
          <a:p>
            <a:pPr lvl="1"/>
            <a:r>
              <a:rPr lang="en-US" sz="2200">
                <a:solidFill>
                  <a:srgbClr val="0E2C4F"/>
                </a:solidFill>
              </a:rPr>
              <a:t>SBA wants to keep entity-owned programs consistent wherever possible</a:t>
            </a:r>
          </a:p>
          <a:p>
            <a:pPr lvl="1"/>
            <a:r>
              <a:rPr lang="en-US" sz="2200">
                <a:solidFill>
                  <a:srgbClr val="0E2C4F"/>
                </a:solidFill>
              </a:rPr>
              <a:t>Would allow an individual to manage two of an NHO’s (currently limited to one)</a:t>
            </a:r>
          </a:p>
          <a:p>
            <a:pPr lvl="1"/>
            <a:r>
              <a:rPr lang="en-US" sz="2200">
                <a:solidFill>
                  <a:srgbClr val="0E2C4F"/>
                </a:solidFill>
              </a:rPr>
              <a:t>Proposed Rule would have allowed NHOs to have a holding company overseeing multiple businesses. –THIS WAS DROPPED FROM THE FINAL RULE BUT SOME LANGUAGE REGARDING HOLDING COMPANIES WAS INCLUDED IN THE FINAL RULE</a:t>
            </a:r>
          </a:p>
          <a:p>
            <a:pPr lvl="1"/>
            <a:endParaRPr lang="en-US" sz="2200">
              <a:solidFill>
                <a:srgbClr val="0E2C4F"/>
              </a:solidFill>
            </a:endParaRPr>
          </a:p>
          <a:p>
            <a:pPr lvl="1"/>
            <a:endParaRPr lang="en-US" sz="2200">
              <a:solidFill>
                <a:srgbClr val="0E2C4F"/>
              </a:solidFill>
            </a:endParaRPr>
          </a:p>
          <a:p>
            <a:endParaRPr lang="en-US" sz="2200"/>
          </a:p>
        </p:txBody>
      </p:sp>
      <p:sp>
        <p:nvSpPr>
          <p:cNvPr id="6" name="Text Placeholder 5">
            <a:extLst>
              <a:ext uri="{FF2B5EF4-FFF2-40B4-BE49-F238E27FC236}">
                <a16:creationId xmlns:a16="http://schemas.microsoft.com/office/drawing/2014/main" id="{0A9B68B9-6E85-D33E-3462-75403FE438FA}"/>
              </a:ext>
            </a:extLst>
          </p:cNvPr>
          <p:cNvSpPr>
            <a:spLocks noGrp="1"/>
          </p:cNvSpPr>
          <p:nvPr>
            <p:ph type="ctrTitle"/>
          </p:nvPr>
        </p:nvSpPr>
        <p:spPr>
          <a:xfrm>
            <a:off x="751114" y="519113"/>
            <a:ext cx="6335485" cy="582385"/>
          </a:xfrm>
        </p:spPr>
        <p:txBody>
          <a:bodyPr anchor="b">
            <a:normAutofit/>
          </a:bodyPr>
          <a:lstStyle/>
          <a:p>
            <a:r>
              <a:rPr lang="en-US" sz="3700" dirty="0"/>
              <a:t>Highlights</a:t>
            </a:r>
          </a:p>
        </p:txBody>
      </p:sp>
    </p:spTree>
    <p:extLst>
      <p:ext uri="{BB962C8B-B14F-4D97-AF65-F5344CB8AC3E}">
        <p14:creationId xmlns:p14="http://schemas.microsoft.com/office/powerpoint/2010/main" val="1339250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sz="4400" b="1" dirty="0"/>
          </a:p>
          <a:p>
            <a:pPr marL="0" indent="0">
              <a:buNone/>
            </a:pPr>
            <a:endParaRPr lang="en-US" sz="4400" b="1" dirty="0"/>
          </a:p>
          <a:p>
            <a:pPr marL="0" indent="0">
              <a:buNone/>
            </a:pPr>
            <a:r>
              <a:rPr lang="en-US" sz="4400" b="1" dirty="0"/>
              <a:t>2023 Oversight &amp; Enforcement Updates</a:t>
            </a:r>
          </a:p>
        </p:txBody>
      </p:sp>
    </p:spTree>
    <p:extLst>
      <p:ext uri="{BB962C8B-B14F-4D97-AF65-F5344CB8AC3E}">
        <p14:creationId xmlns:p14="http://schemas.microsoft.com/office/powerpoint/2010/main" val="1672846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0B3004-8AD3-84FD-D50D-466C0E457215}"/>
              </a:ext>
            </a:extLst>
          </p:cNvPr>
          <p:cNvSpPr>
            <a:spLocks noGrp="1"/>
          </p:cNvSpPr>
          <p:nvPr>
            <p:ph idx="1"/>
          </p:nvPr>
        </p:nvSpPr>
        <p:spPr/>
        <p:txBody>
          <a:bodyPr>
            <a:normAutofit/>
          </a:bodyPr>
          <a:lstStyle/>
          <a:p>
            <a:r>
              <a:rPr lang="en-US" dirty="0"/>
              <a:t>Administration &amp; Congressional Oversight Priorities</a:t>
            </a:r>
          </a:p>
          <a:p>
            <a:r>
              <a:rPr lang="en-US" dirty="0"/>
              <a:t>2023 DOJ Enforcement Policy Updates</a:t>
            </a:r>
          </a:p>
          <a:p>
            <a:r>
              <a:rPr lang="en-US" dirty="0"/>
              <a:t>False Claims Act &amp; Enforcement – 2023 Updates &amp; Trends</a:t>
            </a:r>
          </a:p>
          <a:p>
            <a:r>
              <a:rPr lang="en-US" dirty="0"/>
              <a:t>Recent Cases and Headlines</a:t>
            </a:r>
          </a:p>
        </p:txBody>
      </p:sp>
      <p:sp>
        <p:nvSpPr>
          <p:cNvPr id="3" name="Title 2">
            <a:extLst>
              <a:ext uri="{FF2B5EF4-FFF2-40B4-BE49-F238E27FC236}">
                <a16:creationId xmlns:a16="http://schemas.microsoft.com/office/drawing/2014/main" id="{BBB24A6C-5AB7-D818-EAEA-2AA22C574A2F}"/>
              </a:ext>
            </a:extLst>
          </p:cNvPr>
          <p:cNvSpPr>
            <a:spLocks noGrp="1"/>
          </p:cNvSpPr>
          <p:nvPr>
            <p:ph type="ctrTitle"/>
          </p:nvPr>
        </p:nvSpPr>
        <p:spPr>
          <a:xfrm>
            <a:off x="105507" y="257909"/>
            <a:ext cx="7620000" cy="846888"/>
          </a:xfrm>
        </p:spPr>
        <p:txBody>
          <a:bodyPr/>
          <a:lstStyle/>
          <a:p>
            <a:pPr algn="ctr"/>
            <a:r>
              <a:rPr lang="en-US" sz="2800" dirty="0"/>
              <a:t>2023 Oversight &amp; Enforcement Updates</a:t>
            </a:r>
          </a:p>
        </p:txBody>
      </p:sp>
      <p:sp>
        <p:nvSpPr>
          <p:cNvPr id="5" name="TextBox 4">
            <a:extLst>
              <a:ext uri="{FF2B5EF4-FFF2-40B4-BE49-F238E27FC236}">
                <a16:creationId xmlns:a16="http://schemas.microsoft.com/office/drawing/2014/main" id="{25E7870E-9B53-544A-55BE-8716ED5E65E4}"/>
              </a:ext>
            </a:extLst>
          </p:cNvPr>
          <p:cNvSpPr txBox="1"/>
          <p:nvPr/>
        </p:nvSpPr>
        <p:spPr>
          <a:xfrm>
            <a:off x="1628774" y="4940161"/>
            <a:ext cx="8272463" cy="861774"/>
          </a:xfrm>
          <a:prstGeom prst="rect">
            <a:avLst/>
          </a:prstGeom>
          <a:noFill/>
        </p:spPr>
        <p:txBody>
          <a:bodyPr wrap="square">
            <a:spAutoFit/>
          </a:bodyPr>
          <a:lstStyle/>
          <a:p>
            <a:pPr marL="0" indent="0">
              <a:buNone/>
            </a:pPr>
            <a:r>
              <a:rPr lang="en-US" sz="2500" i="1"/>
              <a:t>*Crackdown on procurement and small-business fraud across enforcement agencies.*</a:t>
            </a:r>
          </a:p>
        </p:txBody>
      </p:sp>
    </p:spTree>
    <p:extLst>
      <p:ext uri="{BB962C8B-B14F-4D97-AF65-F5344CB8AC3E}">
        <p14:creationId xmlns:p14="http://schemas.microsoft.com/office/powerpoint/2010/main" val="829551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1C245-555E-4476-6A3E-CEC3807515AD}"/>
              </a:ext>
            </a:extLst>
          </p:cNvPr>
          <p:cNvSpPr>
            <a:spLocks noGrp="1"/>
          </p:cNvSpPr>
          <p:nvPr>
            <p:ph idx="1"/>
          </p:nvPr>
        </p:nvSpPr>
        <p:spPr>
          <a:xfrm>
            <a:off x="5472545" y="328613"/>
            <a:ext cx="6151419" cy="6229350"/>
          </a:xfrm>
        </p:spPr>
        <p:txBody>
          <a:bodyPr>
            <a:normAutofit/>
          </a:bodyPr>
          <a:lstStyle/>
          <a:p>
            <a:endParaRPr lang="en-US" sz="1800" dirty="0"/>
          </a:p>
          <a:p>
            <a:pPr lvl="1">
              <a:buFont typeface="Montserrat" panose="00000500000000000000" pitchFamily="2" charset="0"/>
              <a:buChar char="‐"/>
            </a:pPr>
            <a:r>
              <a:rPr lang="en-US">
                <a:solidFill>
                  <a:srgbClr val="0E2C4F"/>
                </a:solidFill>
              </a:rPr>
              <a:t>The False </a:t>
            </a:r>
            <a:r>
              <a:rPr lang="en-US" dirty="0">
                <a:solidFill>
                  <a:srgbClr val="0E2C4F"/>
                </a:solidFill>
              </a:rPr>
              <a:t>Claims Act</a:t>
            </a:r>
          </a:p>
          <a:p>
            <a:pPr lvl="1">
              <a:buFont typeface="Montserrat" panose="00000500000000000000" pitchFamily="2" charset="0"/>
              <a:buChar char="‐"/>
            </a:pPr>
            <a:r>
              <a:rPr lang="en-US" dirty="0">
                <a:solidFill>
                  <a:srgbClr val="0E2C4F"/>
                </a:solidFill>
              </a:rPr>
              <a:t>The Truth in Negotiations Act</a:t>
            </a:r>
          </a:p>
          <a:p>
            <a:pPr lvl="1">
              <a:buFont typeface="Montserrat" panose="00000500000000000000" pitchFamily="2" charset="0"/>
              <a:buChar char="‐"/>
            </a:pPr>
            <a:r>
              <a:rPr lang="en-US" dirty="0">
                <a:solidFill>
                  <a:srgbClr val="0E2C4F"/>
                </a:solidFill>
              </a:rPr>
              <a:t>The Small Business Jobs Act</a:t>
            </a:r>
          </a:p>
          <a:p>
            <a:pPr lvl="1">
              <a:buFont typeface="Montserrat" panose="00000500000000000000" pitchFamily="2" charset="0"/>
              <a:buChar char="‐"/>
            </a:pPr>
            <a:r>
              <a:rPr lang="en-US" dirty="0">
                <a:solidFill>
                  <a:srgbClr val="0E2C4F"/>
                </a:solidFill>
              </a:rPr>
              <a:t>The criminal statutes in 18 U.S.C. (False Statements, False Claims, Conspiracy to Defraud the Gov’t, Mail Fraud, Wire Fraud, Major Fraud Against the United States… etc.)</a:t>
            </a:r>
          </a:p>
          <a:p>
            <a:pPr lvl="1">
              <a:buFont typeface="Montserrat" panose="00000500000000000000" pitchFamily="2" charset="0"/>
              <a:buChar char="‐"/>
            </a:pPr>
            <a:r>
              <a:rPr lang="en-US" dirty="0">
                <a:solidFill>
                  <a:srgbClr val="0E2C4F"/>
                </a:solidFill>
              </a:rPr>
              <a:t>Anti-Kickback Act</a:t>
            </a:r>
          </a:p>
          <a:p>
            <a:pPr lvl="1">
              <a:buFont typeface="Montserrat" panose="00000500000000000000" pitchFamily="2" charset="0"/>
              <a:buChar char="‐"/>
            </a:pPr>
            <a:r>
              <a:rPr lang="en-US" dirty="0">
                <a:solidFill>
                  <a:srgbClr val="0E2C4F"/>
                </a:solidFill>
              </a:rPr>
              <a:t>Sherman Antitrust Act</a:t>
            </a:r>
          </a:p>
          <a:p>
            <a:pPr lvl="1">
              <a:buFont typeface="Montserrat" panose="00000500000000000000" pitchFamily="2" charset="0"/>
              <a:buChar char="‐"/>
            </a:pPr>
            <a:r>
              <a:rPr lang="en-US" dirty="0">
                <a:solidFill>
                  <a:srgbClr val="0E2C4F"/>
                </a:solidFill>
              </a:rPr>
              <a:t>Procurement Integrity Act</a:t>
            </a:r>
          </a:p>
          <a:p>
            <a:pPr lvl="1">
              <a:buFont typeface="Montserrat" panose="00000500000000000000" pitchFamily="2" charset="0"/>
              <a:buChar char="‐"/>
            </a:pPr>
            <a:r>
              <a:rPr lang="en-US" dirty="0">
                <a:solidFill>
                  <a:srgbClr val="0E2C4F"/>
                </a:solidFill>
              </a:rPr>
              <a:t>Economic Espionage Act</a:t>
            </a:r>
          </a:p>
          <a:p>
            <a:pPr lvl="1">
              <a:buFont typeface="Montserrat" panose="00000500000000000000" pitchFamily="2" charset="0"/>
              <a:buChar char="‐"/>
            </a:pPr>
            <a:r>
              <a:rPr lang="en-US" dirty="0">
                <a:solidFill>
                  <a:srgbClr val="0E2C4F"/>
                </a:solidFill>
              </a:rPr>
              <a:t>Suspension and debarment proceedings</a:t>
            </a:r>
          </a:p>
          <a:p>
            <a:pPr lvl="1">
              <a:buFont typeface="Montserrat" panose="00000500000000000000" pitchFamily="2" charset="0"/>
              <a:buChar char="‐"/>
            </a:pPr>
            <a:r>
              <a:rPr lang="en-US" dirty="0">
                <a:solidFill>
                  <a:srgbClr val="0E2C4F"/>
                </a:solidFill>
              </a:rPr>
              <a:t>Congressional Oversight / Inquiries</a:t>
            </a:r>
          </a:p>
          <a:p>
            <a:endParaRPr lang="en-US" sz="1800" dirty="0"/>
          </a:p>
        </p:txBody>
      </p:sp>
      <p:sp>
        <p:nvSpPr>
          <p:cNvPr id="3" name="Text Placeholder 2">
            <a:extLst>
              <a:ext uri="{FF2B5EF4-FFF2-40B4-BE49-F238E27FC236}">
                <a16:creationId xmlns:a16="http://schemas.microsoft.com/office/drawing/2014/main" id="{DC428220-673E-B425-C3EC-CA4517654C63}"/>
              </a:ext>
            </a:extLst>
          </p:cNvPr>
          <p:cNvSpPr>
            <a:spLocks noGrp="1"/>
          </p:cNvSpPr>
          <p:nvPr>
            <p:ph type="ctrTitle"/>
          </p:nvPr>
        </p:nvSpPr>
        <p:spPr>
          <a:xfrm>
            <a:off x="450376" y="709684"/>
            <a:ext cx="3889611" cy="2519167"/>
          </a:xfrm>
        </p:spPr>
        <p:txBody>
          <a:bodyPr anchor="b">
            <a:normAutofit/>
          </a:bodyPr>
          <a:lstStyle/>
          <a:p>
            <a:r>
              <a:rPr lang="en-US" sz="2400"/>
              <a:t>Government Actions &amp; Remedies to Combat Procurement Fraud</a:t>
            </a:r>
            <a:endParaRPr lang="en-US" sz="2200"/>
          </a:p>
        </p:txBody>
      </p:sp>
    </p:spTree>
    <p:extLst>
      <p:ext uri="{BB962C8B-B14F-4D97-AF65-F5344CB8AC3E}">
        <p14:creationId xmlns:p14="http://schemas.microsoft.com/office/powerpoint/2010/main" val="3435535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AA145D-1B4D-92B6-B8F7-01FBC99715DB}"/>
              </a:ext>
            </a:extLst>
          </p:cNvPr>
          <p:cNvSpPr>
            <a:spLocks noGrp="1"/>
          </p:cNvSpPr>
          <p:nvPr>
            <p:ph idx="1"/>
          </p:nvPr>
        </p:nvSpPr>
        <p:spPr/>
        <p:txBody>
          <a:bodyPr>
            <a:normAutofit/>
          </a:bodyPr>
          <a:lstStyle/>
          <a:p>
            <a:pPr marL="457200" indent="-457200"/>
            <a:r>
              <a:rPr lang="en-US" sz="2800" u="sng"/>
              <a:t>Biden Administration</a:t>
            </a:r>
            <a:r>
              <a:rPr lang="en-US" sz="2800"/>
              <a:t>: FY2024 $1.6B Proposal for Crackdown on Pandemic Fraud  </a:t>
            </a:r>
          </a:p>
          <a:p>
            <a:pPr marL="457200" marR="0" lvl="0" indent="-457200" defTabSz="914136" rtl="0" eaLnBrk="1" fontAlgn="auto" latinLnBrk="0" hangingPunct="1">
              <a:spcBef>
                <a:spcPts val="1000"/>
              </a:spcBef>
              <a:spcAft>
                <a:spcPts val="0"/>
              </a:spcAft>
              <a:buClrTx/>
              <a:buSzTx/>
              <a:buFont typeface="Arial" panose="020B0604020202020204" pitchFamily="34" charset="0"/>
              <a:buChar char="•"/>
              <a:tabLst/>
              <a:defRPr/>
            </a:pPr>
            <a:r>
              <a:rPr kumimoji="0" lang="en-US" sz="2800" b="0" i="0" u="sng" strike="noStrike" kern="1200" cap="none" spc="0" normalizeH="0" baseline="0" noProof="0">
                <a:ln>
                  <a:noFill/>
                </a:ln>
                <a:effectLst/>
                <a:uLnTx/>
                <a:uFillTx/>
              </a:rPr>
              <a:t>Congressional Oversight</a:t>
            </a:r>
            <a:r>
              <a:rPr kumimoji="0" lang="en-US" sz="2800" b="0" i="0" u="none" strike="noStrike" kern="1200" cap="none" spc="0" normalizeH="0" baseline="0" noProof="0">
                <a:ln>
                  <a:noFill/>
                </a:ln>
                <a:effectLst/>
                <a:uLnTx/>
                <a:uFillTx/>
              </a:rPr>
              <a:t>: Bipartisan support for increasing resources for OIGs; Pandemic Fraud; </a:t>
            </a:r>
            <a:r>
              <a:rPr lang="en-US" sz="2800"/>
              <a:t>SBA Oversight; proposed whistleblower legislation</a:t>
            </a:r>
          </a:p>
          <a:p>
            <a:pPr marL="457200" marR="0" lvl="0" indent="-457200" defTabSz="914136" rtl="0" eaLnBrk="1" fontAlgn="auto" latinLnBrk="0" hangingPunct="1">
              <a:spcBef>
                <a:spcPts val="1000"/>
              </a:spcBef>
              <a:spcAft>
                <a:spcPts val="0"/>
              </a:spcAft>
              <a:buClrTx/>
              <a:buSzTx/>
              <a:buFont typeface="Arial" panose="020B0604020202020204" pitchFamily="34" charset="0"/>
              <a:buChar char="•"/>
              <a:tabLst/>
              <a:defRPr/>
            </a:pPr>
            <a:r>
              <a:rPr lang="en-US"/>
              <a:t>House Small Business Committee Hearings:</a:t>
            </a:r>
            <a:endParaRPr lang="en-US" sz="2800"/>
          </a:p>
          <a:p>
            <a:pPr lvl="1">
              <a:buFontTx/>
              <a:buChar char="‐"/>
            </a:pPr>
            <a:r>
              <a:rPr lang="en-US"/>
              <a:t>Feb. 6: “Under the Microscope: </a:t>
            </a:r>
            <a:r>
              <a:rPr lang="en-US" sz="1800">
                <a:effectLst/>
                <a:latin typeface="Verdana" panose="020B0604030504040204" pitchFamily="34" charset="0"/>
                <a:ea typeface="Verdana" panose="020B0604030504040204" pitchFamily="34" charset="0"/>
                <a:cs typeface="Calibri" panose="020F0502020204030204" pitchFamily="34" charset="0"/>
              </a:rPr>
              <a:t>Reviewing the SBA’s Small Business</a:t>
            </a:r>
            <a:r>
              <a:rPr lang="en-US" sz="1800">
                <a:effectLst/>
                <a:latin typeface="Aptos" panose="020B0004020202020204" pitchFamily="34" charset="0"/>
                <a:ea typeface="Calibri" panose="020F0502020204030204" pitchFamily="34" charset="0"/>
                <a:cs typeface="Calibri" panose="020F0502020204030204" pitchFamily="34" charset="0"/>
              </a:rPr>
              <a:t> </a:t>
            </a:r>
            <a:r>
              <a:rPr lang="en-US"/>
              <a:t>Size Standards”</a:t>
            </a:r>
          </a:p>
          <a:p>
            <a:pPr lvl="1">
              <a:buFontTx/>
              <a:buChar char="‐"/>
            </a:pPr>
            <a:r>
              <a:rPr lang="en-US"/>
              <a:t>Feb. 15: “Leveling the Playing Field: Challenges Facing Small Business Contracting”</a:t>
            </a:r>
          </a:p>
          <a:p>
            <a:endParaRPr lang="en-US"/>
          </a:p>
        </p:txBody>
      </p:sp>
      <p:sp>
        <p:nvSpPr>
          <p:cNvPr id="3" name="Title 2">
            <a:extLst>
              <a:ext uri="{FF2B5EF4-FFF2-40B4-BE49-F238E27FC236}">
                <a16:creationId xmlns:a16="http://schemas.microsoft.com/office/drawing/2014/main" id="{8863C691-1F60-9239-D59E-1DD4FC776E12}"/>
              </a:ext>
            </a:extLst>
          </p:cNvPr>
          <p:cNvSpPr>
            <a:spLocks noGrp="1"/>
          </p:cNvSpPr>
          <p:nvPr>
            <p:ph type="ctrTitle"/>
          </p:nvPr>
        </p:nvSpPr>
        <p:spPr>
          <a:xfrm>
            <a:off x="248015" y="137137"/>
            <a:ext cx="7438659" cy="750276"/>
          </a:xfrm>
        </p:spPr>
        <p:txBody>
          <a:bodyPr/>
          <a:lstStyle/>
          <a:p>
            <a:r>
              <a:rPr lang="en-US"/>
              <a:t>2023/2024 Oversight Priorities </a:t>
            </a:r>
          </a:p>
        </p:txBody>
      </p:sp>
    </p:spTree>
    <p:extLst>
      <p:ext uri="{BB962C8B-B14F-4D97-AF65-F5344CB8AC3E}">
        <p14:creationId xmlns:p14="http://schemas.microsoft.com/office/powerpoint/2010/main" val="114475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F66792-4DB5-BB96-BA63-CD6E2B057A92}"/>
              </a:ext>
            </a:extLst>
          </p:cNvPr>
          <p:cNvSpPr>
            <a:spLocks noGrp="1"/>
          </p:cNvSpPr>
          <p:nvPr>
            <p:ph idx="1"/>
          </p:nvPr>
        </p:nvSpPr>
        <p:spPr/>
        <p:txBody>
          <a:bodyPr>
            <a:normAutofit/>
          </a:bodyPr>
          <a:lstStyle/>
          <a:p>
            <a:pPr marL="457200" indent="-457200"/>
            <a:r>
              <a:rPr lang="en-US" sz="2800" u="sng"/>
              <a:t>2023 DOJ Policy Updates</a:t>
            </a:r>
            <a:r>
              <a:rPr lang="en-US" sz="2800"/>
              <a:t>: </a:t>
            </a:r>
          </a:p>
          <a:p>
            <a:pPr lvl="1">
              <a:buFontTx/>
              <a:buChar char="‐"/>
            </a:pPr>
            <a:r>
              <a:rPr lang="en-US"/>
              <a:t>2023 Revised Corporate Enforcement Policy</a:t>
            </a:r>
          </a:p>
          <a:p>
            <a:pPr lvl="1">
              <a:buFontTx/>
              <a:buChar char="‐"/>
            </a:pPr>
            <a:r>
              <a:rPr lang="en-US"/>
              <a:t>Updated Guidance on Corporate Compliance Programs</a:t>
            </a:r>
          </a:p>
          <a:p>
            <a:pPr lvl="1">
              <a:buFontTx/>
              <a:buChar char="‐"/>
            </a:pPr>
            <a:r>
              <a:rPr lang="en-US"/>
              <a:t>Increased focus on and clarity about cooperation credit</a:t>
            </a:r>
            <a:endParaRPr lang="en-US" sz="1500"/>
          </a:p>
          <a:p>
            <a:r>
              <a:rPr lang="en-US" u="sng"/>
              <a:t>2023 Enforcement Trends:</a:t>
            </a:r>
          </a:p>
          <a:p>
            <a:pPr lvl="1">
              <a:buFontTx/>
              <a:buChar char="‐"/>
            </a:pPr>
            <a:r>
              <a:rPr lang="en-US"/>
              <a:t>Continued fraud related to COVID-19 Programs</a:t>
            </a:r>
          </a:p>
          <a:p>
            <a:pPr lvl="1">
              <a:buFontTx/>
              <a:buChar char="‐"/>
            </a:pPr>
            <a:r>
              <a:rPr lang="en-US"/>
              <a:t>Anticipated Record False Claims Act Recoveries</a:t>
            </a:r>
          </a:p>
          <a:p>
            <a:pPr lvl="1">
              <a:buFontTx/>
              <a:buChar char="‐"/>
            </a:pPr>
            <a:r>
              <a:rPr lang="en-US"/>
              <a:t>Civil Cyber Fraud Initiative</a:t>
            </a:r>
          </a:p>
          <a:p>
            <a:pPr lvl="1">
              <a:buFontTx/>
              <a:buChar char="‐"/>
            </a:pPr>
            <a:r>
              <a:rPr lang="en-US"/>
              <a:t>Procurement Collusion Strike Force: collusion, bid rigging, intersection of faud and antitrust</a:t>
            </a:r>
          </a:p>
          <a:p>
            <a:pPr lvl="1">
              <a:buFontTx/>
              <a:buChar char="‐"/>
            </a:pPr>
            <a:endParaRPr lang="en-US"/>
          </a:p>
        </p:txBody>
      </p:sp>
      <p:sp>
        <p:nvSpPr>
          <p:cNvPr id="3" name="Title 2">
            <a:extLst>
              <a:ext uri="{FF2B5EF4-FFF2-40B4-BE49-F238E27FC236}">
                <a16:creationId xmlns:a16="http://schemas.microsoft.com/office/drawing/2014/main" id="{D610B776-61F7-4126-24B0-D1CB98FA489F}"/>
              </a:ext>
            </a:extLst>
          </p:cNvPr>
          <p:cNvSpPr>
            <a:spLocks noGrp="1"/>
          </p:cNvSpPr>
          <p:nvPr>
            <p:ph type="ctrTitle"/>
          </p:nvPr>
        </p:nvSpPr>
        <p:spPr/>
        <p:txBody>
          <a:bodyPr/>
          <a:lstStyle/>
          <a:p>
            <a:r>
              <a:rPr lang="en-US"/>
              <a:t>2023 Enforcement Trends</a:t>
            </a:r>
          </a:p>
        </p:txBody>
      </p:sp>
    </p:spTree>
    <p:extLst>
      <p:ext uri="{BB962C8B-B14F-4D97-AF65-F5344CB8AC3E}">
        <p14:creationId xmlns:p14="http://schemas.microsoft.com/office/powerpoint/2010/main" val="4091166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CDFAC78-5890-43C3-9CDE-FD9254F4CC69}"/>
              </a:ext>
            </a:extLst>
          </p:cNvPr>
          <p:cNvSpPr>
            <a:spLocks noGrp="1"/>
          </p:cNvSpPr>
          <p:nvPr>
            <p:ph idx="1"/>
          </p:nvPr>
        </p:nvSpPr>
        <p:spPr>
          <a:xfrm>
            <a:off x="751114" y="1594673"/>
            <a:ext cx="10742386" cy="4247327"/>
          </a:xfrm>
        </p:spPr>
        <p:txBody>
          <a:bodyPr>
            <a:normAutofit/>
          </a:bodyPr>
          <a:lstStyle/>
          <a:p>
            <a:r>
              <a:rPr lang="en-US" sz="1900" b="1" dirty="0"/>
              <a:t>Sept. 19, 2022: U.S. Deputy Attorney General (DAG) Lisa Monaco issues “Monaco Memo”</a:t>
            </a:r>
          </a:p>
          <a:p>
            <a:r>
              <a:rPr lang="en-US" sz="1900" b="1" dirty="0"/>
              <a:t>January 17, 2023: Significant Revisions to Corporate Enforcement Policy</a:t>
            </a:r>
          </a:p>
          <a:p>
            <a:pPr lvl="1">
              <a:buFont typeface="Wingdings" panose="05000000000000000000" pitchFamily="2" charset="2"/>
              <a:buChar char="Ø"/>
            </a:pPr>
            <a:r>
              <a:rPr lang="en-US" sz="1900" dirty="0">
                <a:solidFill>
                  <a:srgbClr val="0E2C4F"/>
                </a:solidFill>
              </a:rPr>
              <a:t>Companies that self-disclosure may qualify for a declination despite aggravating factors.</a:t>
            </a:r>
          </a:p>
          <a:p>
            <a:pPr lvl="1">
              <a:buFont typeface="Wingdings" panose="05000000000000000000" pitchFamily="2" charset="2"/>
              <a:buChar char="Ø"/>
            </a:pPr>
            <a:r>
              <a:rPr lang="en-US" sz="1900" dirty="0">
                <a:solidFill>
                  <a:srgbClr val="0E2C4F"/>
                </a:solidFill>
              </a:rPr>
              <a:t>Allows greater flexibility in sentencing when a criminal resolution is deemed necessary.</a:t>
            </a:r>
          </a:p>
          <a:p>
            <a:pPr lvl="1">
              <a:buFont typeface="Wingdings" panose="05000000000000000000" pitchFamily="2" charset="2"/>
              <a:buChar char="Ø"/>
            </a:pPr>
            <a:r>
              <a:rPr lang="en-US" sz="1900" dirty="0">
                <a:solidFill>
                  <a:srgbClr val="0E2C4F"/>
                </a:solidFill>
              </a:rPr>
              <a:t>CEP provides incentives for full cooperations and timely/appropriate remediation even where a company does not self-disclose. </a:t>
            </a:r>
          </a:p>
          <a:p>
            <a:r>
              <a:rPr lang="en-US" sz="1900" b="1" dirty="0"/>
              <a:t>Feb. 22, 2023: Implementation of new DOJ corporate criminal enforcement “voluntary self-disclosure” policy</a:t>
            </a:r>
          </a:p>
          <a:p>
            <a:pPr lvl="1">
              <a:buFont typeface="Wingdings" panose="05000000000000000000" pitchFamily="2" charset="2"/>
              <a:buChar char="Ø"/>
            </a:pPr>
            <a:r>
              <a:rPr lang="en-US" sz="1900" dirty="0">
                <a:solidFill>
                  <a:srgbClr val="0E2C4F"/>
                </a:solidFill>
              </a:rPr>
              <a:t>Disclosures of Misconduct Must be:</a:t>
            </a:r>
          </a:p>
          <a:p>
            <a:pPr lvl="2">
              <a:buFont typeface="Wingdings" panose="05000000000000000000" pitchFamily="2" charset="2"/>
              <a:buChar char="ü"/>
            </a:pPr>
            <a:r>
              <a:rPr lang="en-US" sz="1900" dirty="0">
                <a:solidFill>
                  <a:srgbClr val="0E2C4F"/>
                </a:solidFill>
              </a:rPr>
              <a:t> Voluntary</a:t>
            </a:r>
          </a:p>
          <a:p>
            <a:pPr lvl="2">
              <a:buFont typeface="Wingdings" panose="05000000000000000000" pitchFamily="2" charset="2"/>
              <a:buChar char="ü"/>
            </a:pPr>
            <a:r>
              <a:rPr lang="en-US" sz="1900" dirty="0">
                <a:solidFill>
                  <a:srgbClr val="0E2C4F"/>
                </a:solidFill>
              </a:rPr>
              <a:t>Timely</a:t>
            </a:r>
          </a:p>
          <a:p>
            <a:pPr lvl="2">
              <a:buFont typeface="Wingdings" panose="05000000000000000000" pitchFamily="2" charset="2"/>
              <a:buChar char="ü"/>
            </a:pPr>
            <a:r>
              <a:rPr lang="en-US" sz="1900" dirty="0">
                <a:solidFill>
                  <a:srgbClr val="0E2C4F"/>
                </a:solidFill>
              </a:rPr>
              <a:t>Include All Relevant Facts</a:t>
            </a:r>
          </a:p>
          <a:p>
            <a:endParaRPr lang="en-US" sz="1800" dirty="0"/>
          </a:p>
        </p:txBody>
      </p:sp>
      <p:sp>
        <p:nvSpPr>
          <p:cNvPr id="3" name="Content Placeholder 2"/>
          <p:cNvSpPr>
            <a:spLocks noGrp="1"/>
          </p:cNvSpPr>
          <p:nvPr>
            <p:ph type="ctrTitle"/>
          </p:nvPr>
        </p:nvSpPr>
        <p:spPr>
          <a:xfrm>
            <a:off x="314326" y="214313"/>
            <a:ext cx="7229474" cy="887185"/>
          </a:xfrm>
        </p:spPr>
        <p:txBody>
          <a:bodyPr anchor="b">
            <a:noAutofit/>
          </a:bodyPr>
          <a:lstStyle/>
          <a:p>
            <a:pPr algn="ctr"/>
            <a:r>
              <a:rPr lang="en-US" sz="2400"/>
              <a:t>DOJ Policy: Updated Corporate </a:t>
            </a:r>
            <a:r>
              <a:rPr lang="en-US" sz="2400" dirty="0"/>
              <a:t>Enforcement Policies</a:t>
            </a:r>
          </a:p>
        </p:txBody>
      </p:sp>
    </p:spTree>
    <p:extLst>
      <p:ext uri="{BB962C8B-B14F-4D97-AF65-F5344CB8AC3E}">
        <p14:creationId xmlns:p14="http://schemas.microsoft.com/office/powerpoint/2010/main" val="2918365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0409-7D0D-6F41-9C9A-F5D717DFAC32}"/>
              </a:ext>
            </a:extLst>
          </p:cNvPr>
          <p:cNvSpPr>
            <a:spLocks noGrp="1"/>
          </p:cNvSpPr>
          <p:nvPr>
            <p:ph type="title"/>
          </p:nvPr>
        </p:nvSpPr>
        <p:spPr/>
        <p:txBody>
          <a:bodyPr/>
          <a:lstStyle/>
          <a:p>
            <a:r>
              <a:rPr lang="en-US" dirty="0"/>
              <a:t>Leila George-Wheeler</a:t>
            </a:r>
          </a:p>
        </p:txBody>
      </p:sp>
      <p:sp>
        <p:nvSpPr>
          <p:cNvPr id="3" name="Text Placeholder 2">
            <a:extLst>
              <a:ext uri="{FF2B5EF4-FFF2-40B4-BE49-F238E27FC236}">
                <a16:creationId xmlns:a16="http://schemas.microsoft.com/office/drawing/2014/main" id="{A66FC111-8952-72FC-EC67-898988E98B2D}"/>
              </a:ext>
            </a:extLst>
          </p:cNvPr>
          <p:cNvSpPr>
            <a:spLocks noGrp="1"/>
          </p:cNvSpPr>
          <p:nvPr>
            <p:ph type="body" idx="1"/>
          </p:nvPr>
        </p:nvSpPr>
        <p:spPr/>
        <p:txBody>
          <a:bodyPr>
            <a:normAutofit lnSpcReduction="10000"/>
          </a:bodyPr>
          <a:lstStyle/>
          <a:p>
            <a:r>
              <a:rPr lang="en-US" dirty="0"/>
              <a:t>Partner	</a:t>
            </a:r>
          </a:p>
        </p:txBody>
      </p:sp>
      <p:sp>
        <p:nvSpPr>
          <p:cNvPr id="4" name="Text Placeholder 3">
            <a:extLst>
              <a:ext uri="{FF2B5EF4-FFF2-40B4-BE49-F238E27FC236}">
                <a16:creationId xmlns:a16="http://schemas.microsoft.com/office/drawing/2014/main" id="{41686186-C812-2B17-B7BE-B237DC104330}"/>
              </a:ext>
            </a:extLst>
          </p:cNvPr>
          <p:cNvSpPr>
            <a:spLocks noGrp="1"/>
          </p:cNvSpPr>
          <p:nvPr>
            <p:ph type="body" sz="quarter" idx="3"/>
          </p:nvPr>
        </p:nvSpPr>
        <p:spPr/>
        <p:txBody>
          <a:bodyPr>
            <a:normAutofit fontScale="92500"/>
          </a:bodyPr>
          <a:lstStyle/>
          <a:p>
            <a:r>
              <a:rPr lang="en-US" dirty="0"/>
              <a:t>Holland &amp; Knight LLP</a:t>
            </a:r>
          </a:p>
        </p:txBody>
      </p:sp>
      <p:pic>
        <p:nvPicPr>
          <p:cNvPr id="1026" name="Picture 2">
            <a:extLst>
              <a:ext uri="{FF2B5EF4-FFF2-40B4-BE49-F238E27FC236}">
                <a16:creationId xmlns:a16="http://schemas.microsoft.com/office/drawing/2014/main" id="{825697B9-D1F3-D789-B673-A7A868355EB7}"/>
              </a:ext>
            </a:extLst>
          </p:cNvPr>
          <p:cNvPicPr>
            <a:picLocks noGrp="1" noChangeAspect="1" noChangeArrowheads="1"/>
          </p:cNvPicPr>
          <p:nvPr>
            <p:ph type="pic" idx="10"/>
          </p:nvPr>
        </p:nvPicPr>
        <p:blipFill>
          <a:blip r:embed="rId2">
            <a:extLst>
              <a:ext uri="{28A0092B-C50C-407E-A947-70E740481C1C}">
                <a14:useLocalDpi xmlns:a14="http://schemas.microsoft.com/office/drawing/2010/main" val="0"/>
              </a:ext>
            </a:extLst>
          </a:blip>
          <a:srcRect t="974" b="97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674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4EEDDA-C0B7-3B71-D872-7758E0290AD6}"/>
              </a:ext>
            </a:extLst>
          </p:cNvPr>
          <p:cNvSpPr>
            <a:spLocks noGrp="1"/>
          </p:cNvSpPr>
          <p:nvPr>
            <p:ph idx="1"/>
          </p:nvPr>
        </p:nvSpPr>
        <p:spPr>
          <a:xfrm>
            <a:off x="751114" y="1594673"/>
            <a:ext cx="10742386" cy="4247327"/>
          </a:xfrm>
        </p:spPr>
        <p:txBody>
          <a:bodyPr>
            <a:normAutofit/>
          </a:bodyPr>
          <a:lstStyle/>
          <a:p>
            <a:r>
              <a:rPr lang="en-US" sz="2600" b="1"/>
              <a:t>March 3, 2023: DOJ Criminal Division revised Evaluation of Corporate Compliance Programs (ECCP)</a:t>
            </a:r>
          </a:p>
          <a:p>
            <a:pPr lvl="1">
              <a:buFont typeface="Wingdings" panose="05000000000000000000" pitchFamily="2" charset="2"/>
              <a:buChar char="Ø"/>
            </a:pPr>
            <a:r>
              <a:rPr lang="en-US" sz="2600">
                <a:solidFill>
                  <a:srgbClr val="0E2C4F"/>
                </a:solidFill>
              </a:rPr>
              <a:t>Guidance on the use of financial penalties in compensation structures--e.g., clawback provisions--to disincentivize non-compliant behavior and drive compliance</a:t>
            </a:r>
          </a:p>
          <a:p>
            <a:pPr lvl="1">
              <a:buFont typeface="Wingdings" panose="05000000000000000000" pitchFamily="2" charset="2"/>
              <a:buChar char="Ø"/>
            </a:pPr>
            <a:r>
              <a:rPr lang="en-US" sz="2600">
                <a:solidFill>
                  <a:srgbClr val="0E2C4F"/>
                </a:solidFill>
              </a:rPr>
              <a:t>Guidance on the use of personal devices, communications platforms, and messaging applications</a:t>
            </a:r>
          </a:p>
          <a:p>
            <a:r>
              <a:rPr lang="en-US" sz="2600" b="1"/>
              <a:t>Although March 2023 ECCP technically only applies to the Criminal Division, other sections encouraged to follow.</a:t>
            </a:r>
          </a:p>
        </p:txBody>
      </p:sp>
      <p:sp>
        <p:nvSpPr>
          <p:cNvPr id="3" name="Text Placeholder 2">
            <a:extLst>
              <a:ext uri="{FF2B5EF4-FFF2-40B4-BE49-F238E27FC236}">
                <a16:creationId xmlns:a16="http://schemas.microsoft.com/office/drawing/2014/main" id="{2FD23862-2DB3-4F8A-D56A-7FF0BE9BA8C9}"/>
              </a:ext>
            </a:extLst>
          </p:cNvPr>
          <p:cNvSpPr>
            <a:spLocks noGrp="1"/>
          </p:cNvSpPr>
          <p:nvPr>
            <p:ph type="ctrTitle"/>
          </p:nvPr>
        </p:nvSpPr>
        <p:spPr>
          <a:xfrm>
            <a:off x="751114" y="200025"/>
            <a:ext cx="6335485" cy="901473"/>
          </a:xfrm>
        </p:spPr>
        <p:txBody>
          <a:bodyPr anchor="b">
            <a:noAutofit/>
          </a:bodyPr>
          <a:lstStyle/>
          <a:p>
            <a:pPr algn="ctr"/>
            <a:r>
              <a:rPr lang="en-US" sz="2400"/>
              <a:t>DOJ Policy Updated Guidance </a:t>
            </a:r>
            <a:r>
              <a:rPr lang="en-US" sz="2400" dirty="0"/>
              <a:t>on Corporate Compliance Programs </a:t>
            </a:r>
          </a:p>
        </p:txBody>
      </p:sp>
    </p:spTree>
    <p:extLst>
      <p:ext uri="{BB962C8B-B14F-4D97-AF65-F5344CB8AC3E}">
        <p14:creationId xmlns:p14="http://schemas.microsoft.com/office/powerpoint/2010/main" val="743098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E3ACE4-A7A9-96F7-D23D-7E718DFEB5F4}"/>
              </a:ext>
            </a:extLst>
          </p:cNvPr>
          <p:cNvSpPr>
            <a:spLocks noGrp="1"/>
          </p:cNvSpPr>
          <p:nvPr>
            <p:ph idx="1"/>
          </p:nvPr>
        </p:nvSpPr>
        <p:spPr/>
        <p:txBody>
          <a:bodyPr>
            <a:normAutofit/>
          </a:bodyPr>
          <a:lstStyle/>
          <a:p>
            <a:r>
              <a:rPr lang="en-US" u="sng"/>
              <a:t>FY2022 Recap</a:t>
            </a:r>
            <a:r>
              <a:rPr lang="en-US"/>
              <a:t>: Record FCA recoveries exceeded $2.2B </a:t>
            </a:r>
          </a:p>
          <a:p>
            <a:pPr lvl="1"/>
            <a:r>
              <a:rPr lang="en-US"/>
              <a:t>Included </a:t>
            </a:r>
            <a:r>
              <a:rPr lang="en-US" dirty="0"/>
              <a:t>DOJ’s largest FCA recovery ($48.5 million) based on allegations of small business contracting fraud (</a:t>
            </a:r>
            <a:r>
              <a:rPr lang="en-US" i="1" dirty="0"/>
              <a:t>TriMark USA, LLC</a:t>
            </a:r>
            <a:r>
              <a:rPr lang="en-US" dirty="0"/>
              <a:t>) </a:t>
            </a:r>
          </a:p>
          <a:p>
            <a:r>
              <a:rPr lang="en-US" u="sng"/>
              <a:t>FY 2023</a:t>
            </a:r>
            <a:r>
              <a:rPr lang="en-US"/>
              <a:t>: Predicted over $2.7B in FCA recoveries</a:t>
            </a:r>
          </a:p>
          <a:p>
            <a:pPr lvl="1">
              <a:buFont typeface="Wingdings" panose="05000000000000000000" pitchFamily="2" charset="2"/>
              <a:buChar char="Ø"/>
            </a:pPr>
            <a:r>
              <a:rPr lang="en-US"/>
              <a:t>Not yet officially reported by DOJ, but we can predict based on tracking of public announcements</a:t>
            </a:r>
          </a:p>
          <a:p>
            <a:pPr lvl="1">
              <a:buFont typeface="Wingdings" panose="05000000000000000000" pitchFamily="2" charset="2"/>
              <a:buChar char="Ø"/>
            </a:pPr>
            <a:r>
              <a:rPr lang="en-US" i="1"/>
              <a:t>United States ex rel. Bid Solve v. CWS Marketing Group </a:t>
            </a:r>
            <a:r>
              <a:rPr lang="en-US"/>
              <a:t>(small business)</a:t>
            </a:r>
          </a:p>
          <a:p>
            <a:pPr lvl="1">
              <a:buFont typeface="Wingdings" panose="05000000000000000000" pitchFamily="2" charset="2"/>
              <a:buChar char="Ø"/>
            </a:pPr>
            <a:r>
              <a:rPr lang="en-US"/>
              <a:t>Two settlements related to Federal Cybersecurity Requirements</a:t>
            </a:r>
          </a:p>
          <a:p>
            <a:pPr lvl="1">
              <a:buFont typeface="Wingdings" panose="05000000000000000000" pitchFamily="2" charset="2"/>
              <a:buChar char="Ø"/>
            </a:pPr>
            <a:r>
              <a:rPr lang="en-US"/>
              <a:t>Memorializing basis for cooperation credit in FCA settlement agreements</a:t>
            </a:r>
          </a:p>
          <a:p>
            <a:pPr lvl="1">
              <a:buFont typeface="Wingdings" panose="05000000000000000000" pitchFamily="2" charset="2"/>
              <a:buChar char="Ø"/>
            </a:pPr>
            <a:r>
              <a:rPr lang="en-US"/>
              <a:t>Declined cases continued by whistleblowers</a:t>
            </a:r>
          </a:p>
        </p:txBody>
      </p:sp>
      <p:sp>
        <p:nvSpPr>
          <p:cNvPr id="2" name="Title 1">
            <a:extLst>
              <a:ext uri="{FF2B5EF4-FFF2-40B4-BE49-F238E27FC236}">
                <a16:creationId xmlns:a16="http://schemas.microsoft.com/office/drawing/2014/main" id="{BC457FC4-0A2A-E5D2-EA10-821C5536A361}"/>
              </a:ext>
            </a:extLst>
          </p:cNvPr>
          <p:cNvSpPr>
            <a:spLocks noGrp="1"/>
          </p:cNvSpPr>
          <p:nvPr>
            <p:ph type="ctrTitle"/>
          </p:nvPr>
        </p:nvSpPr>
        <p:spPr/>
        <p:txBody>
          <a:bodyPr>
            <a:noAutofit/>
          </a:bodyPr>
          <a:lstStyle/>
          <a:p>
            <a:r>
              <a:rPr lang="en-US" sz="2800"/>
              <a:t>False Claims Act 2023</a:t>
            </a:r>
            <a:endParaRPr lang="en-US" sz="2800" dirty="0"/>
          </a:p>
        </p:txBody>
      </p:sp>
      <p:sp>
        <p:nvSpPr>
          <p:cNvPr id="4" name="Slide Number Placeholder 3">
            <a:extLst>
              <a:ext uri="{FF2B5EF4-FFF2-40B4-BE49-F238E27FC236}">
                <a16:creationId xmlns:a16="http://schemas.microsoft.com/office/drawing/2014/main" id="{685C8AF3-DE23-CD12-4555-F5BAF034CA57}"/>
              </a:ext>
            </a:extLst>
          </p:cNvPr>
          <p:cNvSpPr>
            <a:spLocks noGrp="1"/>
          </p:cNvSpPr>
          <p:nvPr>
            <p:ph type="sldNum" sz="quarter" idx="4294967295"/>
          </p:nvPr>
        </p:nvSpPr>
        <p:spPr>
          <a:xfrm>
            <a:off x="9448800" y="6356350"/>
            <a:ext cx="2743200" cy="365125"/>
          </a:xfrm>
        </p:spPr>
        <p:txBody>
          <a:bodyPr/>
          <a:lstStyle/>
          <a:p>
            <a:fld id="{E6AB0CA8-27AE-4F82-A141-302F5F13940C}" type="slidenum">
              <a:rPr lang="en-US" smtClean="0"/>
              <a:t>31</a:t>
            </a:fld>
            <a:endParaRPr lang="en-US" dirty="0"/>
          </a:p>
        </p:txBody>
      </p:sp>
    </p:spTree>
    <p:extLst>
      <p:ext uri="{BB962C8B-B14F-4D97-AF65-F5344CB8AC3E}">
        <p14:creationId xmlns:p14="http://schemas.microsoft.com/office/powerpoint/2010/main" val="1994780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0B3004-8AD3-84FD-D50D-466C0E457215}"/>
              </a:ext>
            </a:extLst>
          </p:cNvPr>
          <p:cNvSpPr>
            <a:spLocks noGrp="1"/>
          </p:cNvSpPr>
          <p:nvPr>
            <p:ph idx="1"/>
          </p:nvPr>
        </p:nvSpPr>
        <p:spPr/>
        <p:txBody>
          <a:bodyPr>
            <a:normAutofit fontScale="85000" lnSpcReduction="10000"/>
          </a:bodyPr>
          <a:lstStyle/>
          <a:p>
            <a:r>
              <a:rPr lang="en-US" dirty="0"/>
              <a:t>May 18, 2023: the DDC issued an opinion in </a:t>
            </a:r>
            <a:r>
              <a:rPr lang="en-US" i="1" dirty="0"/>
              <a:t>United States ex rel. Bid Solve v. CWS Marketing Group</a:t>
            </a:r>
            <a:r>
              <a:rPr lang="en-US" dirty="0"/>
              <a:t> – </a:t>
            </a:r>
            <a:r>
              <a:rPr lang="en-US" i="1" dirty="0"/>
              <a:t>qui tam </a:t>
            </a:r>
            <a:r>
              <a:rPr lang="en-US" dirty="0"/>
              <a:t>action filed by Bid Solve, a small business, against a competitor, CWS, alleging the competitor misrepresented its small business size status</a:t>
            </a:r>
          </a:p>
          <a:p>
            <a:pPr lvl="1"/>
            <a:r>
              <a:rPr lang="en-US" dirty="0"/>
              <a:t>Bid Solve argued that CWS was not “small” under the $7.5 million size standard because it misreported its receipts</a:t>
            </a:r>
          </a:p>
          <a:p>
            <a:pPr lvl="2"/>
            <a:r>
              <a:rPr lang="en-US" dirty="0">
                <a:solidFill>
                  <a:srgbClr val="0E2C4F"/>
                </a:solidFill>
              </a:rPr>
              <a:t>When properly calculated, CWS had average receipts exceeding $7.5 million &amp; thus was not “small” </a:t>
            </a:r>
          </a:p>
          <a:p>
            <a:pPr lvl="2"/>
            <a:r>
              <a:rPr lang="en-US" dirty="0">
                <a:solidFill>
                  <a:srgbClr val="0E2C4F"/>
                </a:solidFill>
              </a:rPr>
              <a:t>CWS lied about its receipts when claiming it was a small business &amp; those lies induced the Government to award CWS the contract</a:t>
            </a:r>
          </a:p>
          <a:p>
            <a:r>
              <a:rPr lang="en-US" dirty="0"/>
              <a:t>CWS moved for summary judgment &amp; Bid Solve moved for partial summary judgment – </a:t>
            </a:r>
          </a:p>
          <a:p>
            <a:pPr lvl="1"/>
            <a:r>
              <a:rPr lang="en-US" dirty="0">
                <a:solidFill>
                  <a:srgbClr val="0E2C4F"/>
                </a:solidFill>
              </a:rPr>
              <a:t>The Court concluded that CWS made some misrepresentations (granting partial summary judgment for Bid Solve) but also found that there was a genuine issue of material fact as to whether CWS &amp; its owners knew that those statements were false.</a:t>
            </a:r>
          </a:p>
        </p:txBody>
      </p:sp>
      <p:sp>
        <p:nvSpPr>
          <p:cNvPr id="3" name="Title 2">
            <a:extLst>
              <a:ext uri="{FF2B5EF4-FFF2-40B4-BE49-F238E27FC236}">
                <a16:creationId xmlns:a16="http://schemas.microsoft.com/office/drawing/2014/main" id="{BBB24A6C-5AB7-D818-EAEA-2AA22C574A2F}"/>
              </a:ext>
            </a:extLst>
          </p:cNvPr>
          <p:cNvSpPr>
            <a:spLocks noGrp="1"/>
          </p:cNvSpPr>
          <p:nvPr>
            <p:ph type="ctrTitle"/>
          </p:nvPr>
        </p:nvSpPr>
        <p:spPr/>
        <p:txBody>
          <a:bodyPr/>
          <a:lstStyle/>
          <a:p>
            <a:pPr algn="ctr"/>
            <a:r>
              <a:rPr lang="en-US" sz="2800" dirty="0"/>
              <a:t>False Claims: </a:t>
            </a:r>
            <a:r>
              <a:rPr lang="en-US" sz="2800" i="1" dirty="0"/>
              <a:t>United States ex rel. Bid Solve</a:t>
            </a:r>
            <a:endParaRPr lang="en-US" sz="2800" dirty="0"/>
          </a:p>
        </p:txBody>
      </p:sp>
    </p:spTree>
    <p:extLst>
      <p:ext uri="{BB962C8B-B14F-4D97-AF65-F5344CB8AC3E}">
        <p14:creationId xmlns:p14="http://schemas.microsoft.com/office/powerpoint/2010/main" val="2277633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B44B699-A3AD-98FD-FA23-782D64B886AF}"/>
              </a:ext>
            </a:extLst>
          </p:cNvPr>
          <p:cNvSpPr>
            <a:spLocks noGrp="1"/>
          </p:cNvSpPr>
          <p:nvPr>
            <p:ph idx="1"/>
          </p:nvPr>
        </p:nvSpPr>
        <p:spPr>
          <a:xfrm>
            <a:off x="751114" y="1594673"/>
            <a:ext cx="10742386" cy="4247327"/>
          </a:xfrm>
        </p:spPr>
        <p:txBody>
          <a:bodyPr>
            <a:normAutofit lnSpcReduction="10000"/>
          </a:bodyPr>
          <a:lstStyle/>
          <a:p>
            <a:r>
              <a:rPr lang="en-US" sz="2000"/>
              <a:t>Company paid $1.75M to settle FCA allegations that it together with subsidiaries misrepresented their size status in order to receive small biz set-asides (117 small biz contracts from 20 diff federal agencies). (Dec. 2023)</a:t>
            </a:r>
          </a:p>
          <a:p>
            <a:pPr lvl="1"/>
            <a:r>
              <a:rPr lang="en-US" sz="2000"/>
              <a:t>Company’s predecessor was acquired in 2016, which changed its size status to large.</a:t>
            </a:r>
          </a:p>
          <a:p>
            <a:pPr lvl="1"/>
            <a:r>
              <a:rPr lang="en-US" sz="2000"/>
              <a:t>Company self-disclosed upon discovery, provided summary of corrective actions, and DOJ highlighted that Pavion had fully cooperated!</a:t>
            </a:r>
          </a:p>
          <a:p>
            <a:r>
              <a:rPr lang="en-US" sz="2000"/>
              <a:t>FL Contractors, owner, and affiliated joint venture paid more than $7.7M to resolve </a:t>
            </a:r>
            <a:r>
              <a:rPr lang="en-US" sz="2000" i="1"/>
              <a:t>qui tam</a:t>
            </a:r>
            <a:r>
              <a:rPr lang="en-US" sz="2000"/>
              <a:t> allegations that they violated the FCA by lying to SBA regarding their eligibility to obtain six 8(a) set-aside contracts with NASA, US Army, and US Air force. </a:t>
            </a:r>
          </a:p>
          <a:p>
            <a:pPr lvl="1"/>
            <a:r>
              <a:rPr lang="en-US" sz="2000"/>
              <a:t>Failed to report distributions and payments to family members and inaccurately reported assets. </a:t>
            </a:r>
          </a:p>
          <a:p>
            <a:r>
              <a:rPr lang="en-US" sz="2000"/>
              <a:t>VA Science &amp; Technology-based engineer/consultant co. and former CEO paid $742,500 to settle </a:t>
            </a:r>
            <a:r>
              <a:rPr lang="en-US" sz="2000" i="1"/>
              <a:t>qui tam</a:t>
            </a:r>
            <a:r>
              <a:rPr lang="en-US" sz="2000"/>
              <a:t> allegations that it used alter ego companies to procure 8a set-aside contracts for which it was no longer eligible (Mar. 2023).</a:t>
            </a:r>
          </a:p>
          <a:p>
            <a:endParaRPr lang="en-US" sz="1800"/>
          </a:p>
        </p:txBody>
      </p:sp>
      <p:sp>
        <p:nvSpPr>
          <p:cNvPr id="3" name="Content Placeholder 2"/>
          <p:cNvSpPr>
            <a:spLocks noGrp="1"/>
          </p:cNvSpPr>
          <p:nvPr>
            <p:ph type="ctrTitle"/>
          </p:nvPr>
        </p:nvSpPr>
        <p:spPr>
          <a:xfrm>
            <a:off x="326415" y="0"/>
            <a:ext cx="7326922" cy="1107603"/>
          </a:xfrm>
        </p:spPr>
        <p:txBody>
          <a:bodyPr anchor="b">
            <a:noAutofit/>
          </a:bodyPr>
          <a:lstStyle/>
          <a:p>
            <a:pPr algn="ctr"/>
            <a:r>
              <a:rPr lang="en-US" sz="2400"/>
              <a:t>False Claims Act – Recent Headlines of Small Business Violations</a:t>
            </a:r>
            <a:endParaRPr lang="en-US" sz="2400" dirty="0"/>
          </a:p>
        </p:txBody>
      </p:sp>
    </p:spTree>
    <p:extLst>
      <p:ext uri="{BB962C8B-B14F-4D97-AF65-F5344CB8AC3E}">
        <p14:creationId xmlns:p14="http://schemas.microsoft.com/office/powerpoint/2010/main" val="1215646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8EDD23-DF6F-BFB0-28FE-3BC4254C6808}"/>
              </a:ext>
            </a:extLst>
          </p:cNvPr>
          <p:cNvSpPr>
            <a:spLocks noGrp="1"/>
          </p:cNvSpPr>
          <p:nvPr>
            <p:ph idx="1"/>
          </p:nvPr>
        </p:nvSpPr>
        <p:spPr/>
        <p:txBody>
          <a:bodyPr>
            <a:normAutofit/>
          </a:bodyPr>
          <a:lstStyle/>
          <a:p>
            <a:r>
              <a:rPr lang="en-US" dirty="0"/>
              <a:t>Civil Cyber Fraud Initiative</a:t>
            </a:r>
          </a:p>
          <a:p>
            <a:pPr lvl="1">
              <a:buFontTx/>
              <a:buChar char="‐"/>
            </a:pPr>
            <a:r>
              <a:rPr lang="en-US" err="1"/>
              <a:t>FCA</a:t>
            </a:r>
            <a:r>
              <a:rPr lang="en-US"/>
              <a:t> liability </a:t>
            </a:r>
            <a:r>
              <a:rPr lang="en-US" dirty="0"/>
              <a:t>based </a:t>
            </a:r>
            <a:r>
              <a:rPr lang="en-US"/>
              <a:t>on implied/explicit </a:t>
            </a:r>
            <a:r>
              <a:rPr lang="en-US" dirty="0"/>
              <a:t>certifications of compliance </a:t>
            </a:r>
            <a:r>
              <a:rPr lang="en-US"/>
              <a:t>with cyber regulations </a:t>
            </a:r>
            <a:r>
              <a:rPr lang="en-US" dirty="0"/>
              <a:t>(</a:t>
            </a:r>
            <a:r>
              <a:rPr lang="en-US" sz="2400" dirty="0"/>
              <a:t>FAR 52.204-21; DFARS 252.204-7012)</a:t>
            </a:r>
            <a:endParaRPr lang="en-US" dirty="0"/>
          </a:p>
          <a:p>
            <a:r>
              <a:rPr lang="en-US" sz="2800" b="0" u="none" strike="noStrike" baseline="0">
                <a:latin typeface="+mj-lt"/>
              </a:rPr>
              <a:t>Related Cases/Settlements: </a:t>
            </a:r>
            <a:endParaRPr lang="en-US" sz="2800" b="0" u="none" strike="noStrike" baseline="0" dirty="0">
              <a:latin typeface="+mj-lt"/>
            </a:endParaRPr>
          </a:p>
          <a:p>
            <a:pPr lvl="1">
              <a:buFont typeface="Segoe UI" panose="020B0502040204020203" pitchFamily="34" charset="0"/>
              <a:buChar char="‐"/>
            </a:pPr>
            <a:r>
              <a:rPr lang="en-US" b="0" i="0" u="none" strike="noStrike" baseline="0"/>
              <a:t>Sept. 2023 –Gov. declined to intervene in </a:t>
            </a:r>
            <a:r>
              <a:rPr lang="en-US" b="0" i="1" u="none" strike="noStrike" baseline="0"/>
              <a:t>qui tam</a:t>
            </a:r>
            <a:r>
              <a:rPr lang="en-US" b="0" u="none" strike="noStrike" baseline="0"/>
              <a:t> against Penn State alleging false certification of compliance with DFARS 252.204-7012. </a:t>
            </a:r>
            <a:endParaRPr lang="en-US" b="0" i="0" u="none" strike="noStrike" baseline="0">
              <a:latin typeface="+mn-lt"/>
            </a:endParaRPr>
          </a:p>
          <a:p>
            <a:pPr lvl="1">
              <a:buFont typeface="Segoe UI" panose="020B0502040204020203" pitchFamily="34" charset="0"/>
              <a:buChar char="‐"/>
            </a:pPr>
            <a:r>
              <a:rPr lang="en-US" b="0" i="0" u="none" strike="noStrike" baseline="0">
                <a:latin typeface="+mn-lt"/>
              </a:rPr>
              <a:t>$</a:t>
            </a:r>
            <a:r>
              <a:rPr lang="en-US" b="0" i="0" u="none" strike="noStrike" baseline="0" dirty="0" err="1">
                <a:latin typeface="+mn-lt"/>
              </a:rPr>
              <a:t>4M</a:t>
            </a:r>
            <a:r>
              <a:rPr lang="en-US" b="0" i="0" u="none" strike="noStrike" baseline="0" dirty="0">
                <a:latin typeface="+mn-lt"/>
              </a:rPr>
              <a:t> settlement with VA-based telecom company re: allegations its service to provide federal agencies with secure internet connections did not meet cybersecurity controls required for government contracts. </a:t>
            </a:r>
          </a:p>
          <a:p>
            <a:pPr lvl="2">
              <a:buFont typeface="Segoe UI" panose="020B0502040204020203" pitchFamily="34" charset="0"/>
              <a:buChar char="‐"/>
            </a:pPr>
            <a:r>
              <a:rPr lang="en-US">
                <a:solidFill>
                  <a:srgbClr val="0E2C4F"/>
                </a:solidFill>
              </a:rPr>
              <a:t>Settlement </a:t>
            </a:r>
            <a:r>
              <a:rPr lang="en-US" dirty="0">
                <a:solidFill>
                  <a:srgbClr val="0E2C4F"/>
                </a:solidFill>
              </a:rPr>
              <a:t>agreement memorialized basis for </a:t>
            </a:r>
            <a:r>
              <a:rPr lang="en-US">
                <a:solidFill>
                  <a:srgbClr val="0E2C4F"/>
                </a:solidFill>
              </a:rPr>
              <a:t>cooperation credit</a:t>
            </a:r>
          </a:p>
          <a:p>
            <a:endParaRPr lang="en-US" dirty="0"/>
          </a:p>
        </p:txBody>
      </p:sp>
      <p:sp>
        <p:nvSpPr>
          <p:cNvPr id="3" name="Title 2">
            <a:extLst>
              <a:ext uri="{FF2B5EF4-FFF2-40B4-BE49-F238E27FC236}">
                <a16:creationId xmlns:a16="http://schemas.microsoft.com/office/drawing/2014/main" id="{E5A9429C-571F-2665-C1F1-333F2C3F2F75}"/>
              </a:ext>
            </a:extLst>
          </p:cNvPr>
          <p:cNvSpPr>
            <a:spLocks noGrp="1"/>
          </p:cNvSpPr>
          <p:nvPr>
            <p:ph type="ctrTitle"/>
          </p:nvPr>
        </p:nvSpPr>
        <p:spPr>
          <a:xfrm>
            <a:off x="751114" y="331544"/>
            <a:ext cx="6335485" cy="582385"/>
          </a:xfrm>
        </p:spPr>
        <p:txBody>
          <a:bodyPr/>
          <a:lstStyle/>
          <a:p>
            <a:r>
              <a:rPr lang="en-US"/>
              <a:t>False Claims Act - Cyber</a:t>
            </a:r>
          </a:p>
        </p:txBody>
      </p:sp>
    </p:spTree>
    <p:extLst>
      <p:ext uri="{BB962C8B-B14F-4D97-AF65-F5344CB8AC3E}">
        <p14:creationId xmlns:p14="http://schemas.microsoft.com/office/powerpoint/2010/main" val="881723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517694-6F39-E088-B9AA-92F865B13C7E}"/>
              </a:ext>
            </a:extLst>
          </p:cNvPr>
          <p:cNvSpPr>
            <a:spLocks noGrp="1"/>
          </p:cNvSpPr>
          <p:nvPr>
            <p:ph idx="1"/>
          </p:nvPr>
        </p:nvSpPr>
        <p:spPr/>
        <p:txBody>
          <a:bodyPr>
            <a:normAutofit/>
          </a:bodyPr>
          <a:lstStyle/>
          <a:p>
            <a:r>
              <a:rPr lang="en-US" sz="2200"/>
              <a:t>DOJ joint law enforcement effort – intersection of fraud and antitrust</a:t>
            </a:r>
          </a:p>
          <a:p>
            <a:pPr>
              <a:spcAft>
                <a:spcPts val="600"/>
              </a:spcAft>
            </a:pPr>
            <a:r>
              <a:rPr lang="en-US" sz="2200"/>
              <a:t>More than 100 criminal investigations, prosecuted over 65 companies/individuals involving over $500M in government contracts</a:t>
            </a:r>
          </a:p>
          <a:p>
            <a:r>
              <a:rPr lang="en-US" sz="2200"/>
              <a:t>Collusion and anticompetitive conduct that subvert competitive bidding:</a:t>
            </a:r>
          </a:p>
          <a:p>
            <a:pPr marL="914400" lvl="1" indent="-457200">
              <a:buFont typeface="+mj-lt"/>
              <a:buAutoNum type="arabicPeriod"/>
            </a:pPr>
            <a:r>
              <a:rPr lang="en-US" sz="1900" b="1">
                <a:latin typeface="Verdana" panose="020B0604030504040204" pitchFamily="34" charset="0"/>
                <a:ea typeface="Verdana" panose="020B0604030504040204" pitchFamily="34" charset="0"/>
              </a:rPr>
              <a:t>Bid rigging: </a:t>
            </a:r>
            <a:r>
              <a:rPr lang="en-US" sz="1900">
                <a:latin typeface="Verdana" panose="020B0604030504040204" pitchFamily="34" charset="0"/>
                <a:ea typeface="Verdana" panose="020B0604030504040204" pitchFamily="34" charset="0"/>
              </a:rPr>
              <a:t>Two or more firms agree to bid in such a way that a designated firm submits the winning bid.</a:t>
            </a:r>
          </a:p>
          <a:p>
            <a:pPr marL="914400" lvl="1" indent="-457200">
              <a:buFont typeface="+mj-lt"/>
              <a:buAutoNum type="arabicPeriod"/>
            </a:pPr>
            <a:r>
              <a:rPr lang="en-US" sz="1900" b="1">
                <a:latin typeface="Verdana" panose="020B0604030504040204" pitchFamily="34" charset="0"/>
                <a:ea typeface="Verdana" panose="020B0604030504040204" pitchFamily="34" charset="0"/>
              </a:rPr>
              <a:t>Price fixing: </a:t>
            </a:r>
            <a:r>
              <a:rPr lang="en-US" sz="1900">
                <a:latin typeface="Verdana" panose="020B0604030504040204" pitchFamily="34" charset="0"/>
                <a:ea typeface="Verdana" panose="020B0604030504040204" pitchFamily="34" charset="0"/>
              </a:rPr>
              <a:t>Two or more competing sellers agree on what prices to charge, such as by agreeing that they will increase prices a certain amount or that they won't sell below a certain price.</a:t>
            </a:r>
          </a:p>
          <a:p>
            <a:pPr marL="914400" lvl="1" indent="-457200">
              <a:buFont typeface="+mj-lt"/>
              <a:buAutoNum type="arabicPeriod"/>
            </a:pPr>
            <a:r>
              <a:rPr lang="en-US" sz="1900" b="1">
                <a:latin typeface="Verdana" panose="020B0604030504040204" pitchFamily="34" charset="0"/>
                <a:ea typeface="Verdana" panose="020B0604030504040204" pitchFamily="34" charset="0"/>
              </a:rPr>
              <a:t>Customer or market allocation</a:t>
            </a:r>
            <a:r>
              <a:rPr lang="en-US" sz="1900">
                <a:latin typeface="Verdana" panose="020B0604030504040204" pitchFamily="34" charset="0"/>
                <a:ea typeface="Verdana" panose="020B0604030504040204" pitchFamily="34" charset="0"/>
              </a:rPr>
              <a:t>: Two or more firms agree to split up customers, such as by geographic area, to reduce or eliminate competition.</a:t>
            </a:r>
          </a:p>
          <a:p>
            <a:pPr lvl="1"/>
            <a:endParaRPr lang="en-US" sz="1900">
              <a:latin typeface="Verdana" panose="020B0604030504040204" pitchFamily="34" charset="0"/>
              <a:ea typeface="Verdana" panose="020B0604030504040204" pitchFamily="34" charset="0"/>
            </a:endParaRPr>
          </a:p>
          <a:p>
            <a:pPr lvl="1"/>
            <a:endParaRPr lang="en-US" sz="1800"/>
          </a:p>
        </p:txBody>
      </p:sp>
      <p:sp>
        <p:nvSpPr>
          <p:cNvPr id="3" name="Title 2">
            <a:extLst>
              <a:ext uri="{FF2B5EF4-FFF2-40B4-BE49-F238E27FC236}">
                <a16:creationId xmlns:a16="http://schemas.microsoft.com/office/drawing/2014/main" id="{CD13D027-312E-3E13-EB34-464F822E8B43}"/>
              </a:ext>
            </a:extLst>
          </p:cNvPr>
          <p:cNvSpPr>
            <a:spLocks noGrp="1"/>
          </p:cNvSpPr>
          <p:nvPr>
            <p:ph type="ctrTitle"/>
          </p:nvPr>
        </p:nvSpPr>
        <p:spPr>
          <a:xfrm>
            <a:off x="0" y="343267"/>
            <a:ext cx="7713785" cy="582385"/>
          </a:xfrm>
        </p:spPr>
        <p:txBody>
          <a:bodyPr/>
          <a:lstStyle/>
          <a:p>
            <a:pPr algn="ctr"/>
            <a:r>
              <a:rPr lang="en-US" sz="2800"/>
              <a:t>Procurement Collusion Strike Force</a:t>
            </a:r>
          </a:p>
        </p:txBody>
      </p:sp>
    </p:spTree>
    <p:extLst>
      <p:ext uri="{BB962C8B-B14F-4D97-AF65-F5344CB8AC3E}">
        <p14:creationId xmlns:p14="http://schemas.microsoft.com/office/powerpoint/2010/main" val="112934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087450-EF67-0D5D-B6D3-7EF540C45435}"/>
              </a:ext>
            </a:extLst>
          </p:cNvPr>
          <p:cNvSpPr>
            <a:spLocks noGrp="1"/>
          </p:cNvSpPr>
          <p:nvPr>
            <p:ph idx="1"/>
          </p:nvPr>
        </p:nvSpPr>
        <p:spPr/>
        <p:txBody>
          <a:bodyPr>
            <a:normAutofit/>
          </a:bodyPr>
          <a:lstStyle/>
          <a:p>
            <a:r>
              <a:rPr lang="en-US" sz="2500"/>
              <a:t>NDGA sentenced three military contractors for conspiracy and major fraud for multi-year, over $7M procurement fraud scheme. (Dec. 2023)</a:t>
            </a:r>
          </a:p>
          <a:p>
            <a:pPr lvl="1"/>
            <a:r>
              <a:rPr lang="en-US" sz="2500"/>
              <a:t>Contractors colluded to prepare and procure sham quotes as legitimate competitive bids. Contractors fraudulently prepared procurement documents to support these sham bids. </a:t>
            </a:r>
          </a:p>
          <a:p>
            <a:r>
              <a:rPr lang="en-US" sz="2500"/>
              <a:t>Former project manager pleaded guilty for role in 5-year conspiracy to inflate project costs by over $200K and receive kickbacks relaed to contracts for commercial flooring at U.S. Army facility in Fairbanks, AK. (Jan. 2024)</a:t>
            </a:r>
          </a:p>
        </p:txBody>
      </p:sp>
      <p:sp>
        <p:nvSpPr>
          <p:cNvPr id="3" name="Title 2">
            <a:extLst>
              <a:ext uri="{FF2B5EF4-FFF2-40B4-BE49-F238E27FC236}">
                <a16:creationId xmlns:a16="http://schemas.microsoft.com/office/drawing/2014/main" id="{E3E9EA3A-51B6-1F6F-0E23-E92DB3B38F06}"/>
              </a:ext>
            </a:extLst>
          </p:cNvPr>
          <p:cNvSpPr>
            <a:spLocks noGrp="1"/>
          </p:cNvSpPr>
          <p:nvPr>
            <p:ph type="ctrTitle"/>
          </p:nvPr>
        </p:nvSpPr>
        <p:spPr>
          <a:xfrm>
            <a:off x="234462" y="519113"/>
            <a:ext cx="7444153" cy="582385"/>
          </a:xfrm>
        </p:spPr>
        <p:txBody>
          <a:bodyPr/>
          <a:lstStyle/>
          <a:p>
            <a:pPr algn="ctr"/>
            <a:r>
              <a:rPr lang="en-US" sz="2800"/>
              <a:t>Procurement Collusion Strike Force</a:t>
            </a:r>
            <a:br>
              <a:rPr lang="en-US" sz="2800"/>
            </a:br>
            <a:r>
              <a:rPr lang="en-US" sz="2800"/>
              <a:t>Recent Headlines</a:t>
            </a:r>
          </a:p>
        </p:txBody>
      </p:sp>
    </p:spTree>
    <p:extLst>
      <p:ext uri="{BB962C8B-B14F-4D97-AF65-F5344CB8AC3E}">
        <p14:creationId xmlns:p14="http://schemas.microsoft.com/office/powerpoint/2010/main" val="1287793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6A7065-7CD0-A1F0-FE2F-F7410ECD93D7}"/>
              </a:ext>
            </a:extLst>
          </p:cNvPr>
          <p:cNvSpPr>
            <a:spLocks noGrp="1"/>
          </p:cNvSpPr>
          <p:nvPr>
            <p:ph idx="1"/>
          </p:nvPr>
        </p:nvSpPr>
        <p:spPr>
          <a:xfrm>
            <a:off x="751114" y="1594673"/>
            <a:ext cx="10742386" cy="4247327"/>
          </a:xfrm>
        </p:spPr>
        <p:txBody>
          <a:bodyPr numCol="2">
            <a:normAutofit/>
          </a:bodyPr>
          <a:lstStyle/>
          <a:p>
            <a:r>
              <a:rPr lang="en-US" sz="2000" b="1" u="sng"/>
              <a:t>SBA FY23 Management &amp; Performance Challenges Include</a:t>
            </a:r>
            <a:r>
              <a:rPr lang="en-US" sz="2000"/>
              <a:t>: </a:t>
            </a:r>
          </a:p>
          <a:p>
            <a:pPr lvl="1"/>
            <a:r>
              <a:rPr lang="en-US" sz="2000">
                <a:solidFill>
                  <a:srgbClr val="0E2C4F"/>
                </a:solidFill>
              </a:rPr>
              <a:t>Pandemic Response Oversight </a:t>
            </a:r>
          </a:p>
          <a:p>
            <a:pPr lvl="1"/>
            <a:r>
              <a:rPr lang="en-US" sz="2000">
                <a:solidFill>
                  <a:srgbClr val="0E2C4F"/>
                </a:solidFill>
              </a:rPr>
              <a:t>Inaccurate Procurement Data and Eligibility Concerns in SB Contracting Programs Undermine the Reliability of Contracting Goal Achievements</a:t>
            </a:r>
          </a:p>
          <a:p>
            <a:pPr lvl="1"/>
            <a:r>
              <a:rPr lang="en-US" sz="2000">
                <a:solidFill>
                  <a:srgbClr val="0E2C4F"/>
                </a:solidFill>
              </a:rPr>
              <a:t>SBA’s Management &amp; Monitoring of the 8(a) Program Need Improvement</a:t>
            </a:r>
          </a:p>
          <a:p>
            <a:r>
              <a:rPr lang="en-US" sz="2000" b="1" u="sng"/>
              <a:t>21,396 Hotline Complaints:</a:t>
            </a:r>
          </a:p>
          <a:p>
            <a:pPr lvl="1"/>
            <a:r>
              <a:rPr lang="en-US" sz="2000">
                <a:solidFill>
                  <a:srgbClr val="0E2C4F"/>
                </a:solidFill>
              </a:rPr>
              <a:t>PPP-16,516; EIDL-2,079; OTHER-2,801</a:t>
            </a:r>
          </a:p>
          <a:p>
            <a:endParaRPr lang="en-US" sz="2000" b="1" u="sng"/>
          </a:p>
          <a:p>
            <a:r>
              <a:rPr lang="en-US" sz="2000" b="1" u="sng"/>
              <a:t>SBA OIG Investigation Stats</a:t>
            </a:r>
            <a:r>
              <a:rPr lang="en-US" sz="2000"/>
              <a:t>: </a:t>
            </a:r>
          </a:p>
          <a:p>
            <a:pPr lvl="1"/>
            <a:r>
              <a:rPr lang="en-US" sz="2000">
                <a:solidFill>
                  <a:srgbClr val="0E2C4F"/>
                </a:solidFill>
              </a:rPr>
              <a:t>Indictments from OIG cases: 184</a:t>
            </a:r>
          </a:p>
          <a:p>
            <a:pPr lvl="1"/>
            <a:r>
              <a:rPr lang="en-US" sz="2000">
                <a:solidFill>
                  <a:srgbClr val="0E2C4F"/>
                </a:solidFill>
              </a:rPr>
              <a:t>Convictions from OIG cases: 112</a:t>
            </a:r>
          </a:p>
          <a:p>
            <a:pPr lvl="1"/>
            <a:r>
              <a:rPr lang="en-US" sz="2000">
                <a:solidFill>
                  <a:srgbClr val="0E2C4F"/>
                </a:solidFill>
              </a:rPr>
              <a:t>Present responsibility referrals to the Agency: 11 (3 pending as of Mar. 31, 2023)</a:t>
            </a:r>
          </a:p>
          <a:p>
            <a:pPr lvl="1"/>
            <a:r>
              <a:rPr lang="en-US" sz="2000">
                <a:solidFill>
                  <a:srgbClr val="0E2C4F"/>
                </a:solidFill>
              </a:rPr>
              <a:t>Suspensions issued by the Agency: 5</a:t>
            </a:r>
          </a:p>
          <a:p>
            <a:pPr lvl="1"/>
            <a:r>
              <a:rPr lang="en-US" sz="2000">
                <a:solidFill>
                  <a:srgbClr val="0E2C4F"/>
                </a:solidFill>
              </a:rPr>
              <a:t>Proposed Debarments issued by the Agency: 6</a:t>
            </a:r>
          </a:p>
          <a:p>
            <a:pPr lvl="1"/>
            <a:r>
              <a:rPr lang="en-US" sz="2000">
                <a:solidFill>
                  <a:srgbClr val="0E2C4F"/>
                </a:solidFill>
              </a:rPr>
              <a:t>Final Debarments issued by the Agency: 13</a:t>
            </a:r>
          </a:p>
          <a:p>
            <a:endParaRPr lang="en-US" sz="1300"/>
          </a:p>
        </p:txBody>
      </p:sp>
      <p:sp>
        <p:nvSpPr>
          <p:cNvPr id="3" name="Text Placeholder 2">
            <a:extLst>
              <a:ext uri="{FF2B5EF4-FFF2-40B4-BE49-F238E27FC236}">
                <a16:creationId xmlns:a16="http://schemas.microsoft.com/office/drawing/2014/main" id="{6D515AC0-22A7-3B1F-3A5E-E0FF35166051}"/>
              </a:ext>
            </a:extLst>
          </p:cNvPr>
          <p:cNvSpPr>
            <a:spLocks noGrp="1"/>
          </p:cNvSpPr>
          <p:nvPr>
            <p:ph type="ctrTitle"/>
          </p:nvPr>
        </p:nvSpPr>
        <p:spPr>
          <a:xfrm>
            <a:off x="751114" y="519113"/>
            <a:ext cx="6335485" cy="582385"/>
          </a:xfrm>
        </p:spPr>
        <p:txBody>
          <a:bodyPr anchor="b">
            <a:noAutofit/>
          </a:bodyPr>
          <a:lstStyle/>
          <a:p>
            <a:pPr algn="ctr"/>
            <a:r>
              <a:rPr lang="en-US" sz="2800" dirty="0"/>
              <a:t>SBA OIG Spring 2023 Semiannual Report</a:t>
            </a:r>
            <a:endParaRPr lang="en-US" sz="2800" dirty="0">
              <a:highlight>
                <a:srgbClr val="FFFF00"/>
              </a:highlight>
            </a:endParaRPr>
          </a:p>
        </p:txBody>
      </p:sp>
      <p:sp>
        <p:nvSpPr>
          <p:cNvPr id="4" name="TextBox 3">
            <a:extLst>
              <a:ext uri="{FF2B5EF4-FFF2-40B4-BE49-F238E27FC236}">
                <a16:creationId xmlns:a16="http://schemas.microsoft.com/office/drawing/2014/main" id="{483CBDC4-473A-E992-9144-008C5F3B1822}"/>
              </a:ext>
            </a:extLst>
          </p:cNvPr>
          <p:cNvSpPr txBox="1"/>
          <p:nvPr/>
        </p:nvSpPr>
        <p:spPr>
          <a:xfrm>
            <a:off x="9571703" y="393612"/>
            <a:ext cx="2035278" cy="707886"/>
          </a:xfrm>
          <a:prstGeom prst="rect">
            <a:avLst/>
          </a:prstGeom>
          <a:noFill/>
        </p:spPr>
        <p:txBody>
          <a:bodyPr wrap="square" rtlCol="0">
            <a:spAutoFit/>
          </a:bodyPr>
          <a:lstStyle/>
          <a:p>
            <a:r>
              <a:rPr lang="en-US" sz="2000">
                <a:solidFill>
                  <a:schemeClr val="bg1"/>
                </a:solidFill>
              </a:rPr>
              <a:t>Oct. 1, 2022 – Mar. 31, 2023</a:t>
            </a:r>
          </a:p>
        </p:txBody>
      </p:sp>
    </p:spTree>
    <p:extLst>
      <p:ext uri="{BB962C8B-B14F-4D97-AF65-F5344CB8AC3E}">
        <p14:creationId xmlns:p14="http://schemas.microsoft.com/office/powerpoint/2010/main" val="2324272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FA601D-37A3-D5A6-DDAC-903C0A1A9600}"/>
              </a:ext>
            </a:extLst>
          </p:cNvPr>
          <p:cNvSpPr>
            <a:spLocks noGrp="1"/>
          </p:cNvSpPr>
          <p:nvPr>
            <p:ph idx="1"/>
          </p:nvPr>
        </p:nvSpPr>
        <p:spPr>
          <a:xfrm>
            <a:off x="751114" y="1594673"/>
            <a:ext cx="10742386" cy="4393172"/>
          </a:xfrm>
        </p:spPr>
        <p:txBody>
          <a:bodyPr numCol="2">
            <a:normAutofit/>
          </a:bodyPr>
          <a:lstStyle/>
          <a:p>
            <a:r>
              <a:rPr lang="en-US" sz="2000" b="1" u="sng"/>
              <a:t>SBA FY24 Management &amp; Performance Challenges Include</a:t>
            </a:r>
            <a:r>
              <a:rPr lang="en-US" sz="2000"/>
              <a:t>: </a:t>
            </a:r>
          </a:p>
          <a:p>
            <a:pPr lvl="1"/>
            <a:r>
              <a:rPr lang="en-US" sz="2000">
                <a:solidFill>
                  <a:srgbClr val="0E2C4F"/>
                </a:solidFill>
              </a:rPr>
              <a:t>SBA’s Economic relief programs are susceptible to significant fraud risks and vulnerabilities.</a:t>
            </a:r>
          </a:p>
          <a:p>
            <a:pPr lvl="1"/>
            <a:r>
              <a:rPr lang="en-US" sz="2000">
                <a:solidFill>
                  <a:srgbClr val="0E2C4F"/>
                </a:solidFill>
              </a:rPr>
              <a:t>Eligibility concerns in small business contracting programs undermine the reliability of contracting goal achievements.</a:t>
            </a:r>
          </a:p>
          <a:p>
            <a:pPr lvl="1"/>
            <a:r>
              <a:rPr lang="en-US" sz="2000">
                <a:solidFill>
                  <a:srgbClr val="0E2C4F"/>
                </a:solidFill>
              </a:rPr>
              <a:t>Management and monitoring of the 8(a) Business Development Program needs improvement.</a:t>
            </a:r>
          </a:p>
          <a:p>
            <a:pPr lvl="1"/>
            <a:r>
              <a:rPr lang="en-US" sz="2000">
                <a:solidFill>
                  <a:srgbClr val="0E2C4F"/>
                </a:solidFill>
              </a:rPr>
              <a:t>SBA needs robust grants management oversight.</a:t>
            </a:r>
          </a:p>
          <a:p>
            <a:pPr marL="0" indent="0">
              <a:buNone/>
            </a:pPr>
            <a:endParaRPr lang="en-US" sz="2000" b="1" u="sng"/>
          </a:p>
          <a:p>
            <a:r>
              <a:rPr lang="en-US" sz="2000" b="1" u="sng"/>
              <a:t>27,923 Hotline Complaints:</a:t>
            </a:r>
          </a:p>
          <a:p>
            <a:pPr lvl="1"/>
            <a:r>
              <a:rPr lang="en-US" sz="2000">
                <a:solidFill>
                  <a:srgbClr val="0E2C4F"/>
                </a:solidFill>
              </a:rPr>
              <a:t>PPP-22,498; EIDL-2,439; OTHER-2,986</a:t>
            </a:r>
          </a:p>
          <a:p>
            <a:r>
              <a:rPr lang="en-US" sz="2000" b="1" u="sng"/>
              <a:t>SBA OIG Investigation Stats:</a:t>
            </a:r>
            <a:endParaRPr lang="en-US" sz="2000"/>
          </a:p>
          <a:p>
            <a:pPr lvl="1"/>
            <a:r>
              <a:rPr lang="en-US" sz="2000">
                <a:solidFill>
                  <a:srgbClr val="0E2C4F"/>
                </a:solidFill>
              </a:rPr>
              <a:t>Indictments from OIG cases: 251</a:t>
            </a:r>
          </a:p>
          <a:p>
            <a:pPr lvl="1"/>
            <a:r>
              <a:rPr lang="en-US" sz="2000">
                <a:solidFill>
                  <a:srgbClr val="0E2C4F"/>
                </a:solidFill>
              </a:rPr>
              <a:t>Convictions from OIG cases: 91</a:t>
            </a:r>
          </a:p>
          <a:p>
            <a:pPr lvl="1"/>
            <a:r>
              <a:rPr lang="en-US" sz="2000">
                <a:solidFill>
                  <a:srgbClr val="0E2C4F"/>
                </a:solidFill>
              </a:rPr>
              <a:t>Present responsibility referrals to the Agency: 5 (5 pending as of Sept. 30, 2023)</a:t>
            </a:r>
          </a:p>
          <a:p>
            <a:pPr lvl="1"/>
            <a:r>
              <a:rPr lang="en-US" sz="2000">
                <a:solidFill>
                  <a:srgbClr val="0E2C4F"/>
                </a:solidFill>
              </a:rPr>
              <a:t>Suspensions issued by the Agency: 54</a:t>
            </a:r>
          </a:p>
          <a:p>
            <a:pPr lvl="1"/>
            <a:r>
              <a:rPr lang="en-US" sz="2000">
                <a:solidFill>
                  <a:srgbClr val="0E2C4F"/>
                </a:solidFill>
              </a:rPr>
              <a:t>Proposed Debarments issued by the Agency: 0</a:t>
            </a:r>
          </a:p>
          <a:p>
            <a:pPr lvl="1"/>
            <a:r>
              <a:rPr lang="en-US" sz="2000">
                <a:solidFill>
                  <a:srgbClr val="0E2C4F"/>
                </a:solidFill>
              </a:rPr>
              <a:t>Final Debarments issued by the Agency: 4</a:t>
            </a:r>
          </a:p>
          <a:p>
            <a:endParaRPr lang="en-US"/>
          </a:p>
        </p:txBody>
      </p:sp>
      <p:sp>
        <p:nvSpPr>
          <p:cNvPr id="3" name="Title 2">
            <a:extLst>
              <a:ext uri="{FF2B5EF4-FFF2-40B4-BE49-F238E27FC236}">
                <a16:creationId xmlns:a16="http://schemas.microsoft.com/office/drawing/2014/main" id="{99081FC4-AF77-5BF1-FA56-BAE2B86D4C41}"/>
              </a:ext>
            </a:extLst>
          </p:cNvPr>
          <p:cNvSpPr>
            <a:spLocks noGrp="1"/>
          </p:cNvSpPr>
          <p:nvPr>
            <p:ph type="ctrTitle"/>
          </p:nvPr>
        </p:nvSpPr>
        <p:spPr>
          <a:xfrm>
            <a:off x="0" y="37029"/>
            <a:ext cx="7683910" cy="1064469"/>
          </a:xfrm>
        </p:spPr>
        <p:txBody>
          <a:bodyPr/>
          <a:lstStyle/>
          <a:p>
            <a:pPr algn="ctr"/>
            <a:r>
              <a:rPr lang="en-US" sz="2800"/>
              <a:t>SBA OIG Fall 2023</a:t>
            </a:r>
            <a:br>
              <a:rPr lang="en-US" sz="2800"/>
            </a:br>
            <a:r>
              <a:rPr lang="en-US" sz="2800"/>
              <a:t>Semiannual Report</a:t>
            </a:r>
          </a:p>
        </p:txBody>
      </p:sp>
      <p:sp>
        <p:nvSpPr>
          <p:cNvPr id="4" name="TextBox 3">
            <a:extLst>
              <a:ext uri="{FF2B5EF4-FFF2-40B4-BE49-F238E27FC236}">
                <a16:creationId xmlns:a16="http://schemas.microsoft.com/office/drawing/2014/main" id="{C8318E70-5762-4FCD-54FF-8F6BA5CD4F70}"/>
              </a:ext>
            </a:extLst>
          </p:cNvPr>
          <p:cNvSpPr txBox="1"/>
          <p:nvPr/>
        </p:nvSpPr>
        <p:spPr>
          <a:xfrm>
            <a:off x="9571703" y="393612"/>
            <a:ext cx="2035278" cy="707886"/>
          </a:xfrm>
          <a:prstGeom prst="rect">
            <a:avLst/>
          </a:prstGeom>
          <a:noFill/>
        </p:spPr>
        <p:txBody>
          <a:bodyPr wrap="square" rtlCol="0">
            <a:spAutoFit/>
          </a:bodyPr>
          <a:lstStyle/>
          <a:p>
            <a:r>
              <a:rPr lang="en-US" sz="2000">
                <a:solidFill>
                  <a:schemeClr val="bg1"/>
                </a:solidFill>
              </a:rPr>
              <a:t>April 1, 2023 – Sept. 30, 2023</a:t>
            </a:r>
          </a:p>
        </p:txBody>
      </p:sp>
    </p:spTree>
    <p:extLst>
      <p:ext uri="{BB962C8B-B14F-4D97-AF65-F5344CB8AC3E}">
        <p14:creationId xmlns:p14="http://schemas.microsoft.com/office/powerpoint/2010/main" val="1303788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9E826A-5706-FEBC-76C9-64976F345DF6}"/>
              </a:ext>
            </a:extLst>
          </p:cNvPr>
          <p:cNvSpPr>
            <a:spLocks noGrp="1"/>
          </p:cNvSpPr>
          <p:nvPr>
            <p:ph idx="1"/>
          </p:nvPr>
        </p:nvSpPr>
        <p:spPr>
          <a:xfrm>
            <a:off x="751113" y="1594673"/>
            <a:ext cx="11336111" cy="4677540"/>
          </a:xfrm>
        </p:spPr>
        <p:txBody>
          <a:bodyPr>
            <a:normAutofit lnSpcReduction="10000"/>
          </a:bodyPr>
          <a:lstStyle/>
          <a:p>
            <a:r>
              <a:rPr lang="en-US" sz="2000"/>
              <a:t>NC Couple </a:t>
            </a:r>
            <a:r>
              <a:rPr lang="en-US" sz="2000" dirty="0"/>
              <a:t>Sentenced for Conspiracy, Wire Fraud, &amp; Major Fraud Against the US (</a:t>
            </a:r>
            <a:r>
              <a:rPr lang="en-US" sz="2000" dirty="0" err="1"/>
              <a:t>EDVA</a:t>
            </a:r>
            <a:r>
              <a:rPr lang="en-US" sz="2000" dirty="0"/>
              <a:t> Mar. 3, 2023)</a:t>
            </a:r>
          </a:p>
          <a:p>
            <a:pPr lvl="1"/>
            <a:r>
              <a:rPr lang="en-US" sz="1800">
                <a:solidFill>
                  <a:srgbClr val="0E2C4F"/>
                </a:solidFill>
              </a:rPr>
              <a:t>Sentenced </a:t>
            </a:r>
            <a:r>
              <a:rPr lang="en-US" sz="1800" dirty="0">
                <a:solidFill>
                  <a:srgbClr val="0E2C4F"/>
                </a:solidFill>
              </a:rPr>
              <a:t>to serve 48- and 24-month fed </a:t>
            </a:r>
            <a:r>
              <a:rPr lang="en-US" sz="1800">
                <a:solidFill>
                  <a:srgbClr val="0E2C4F"/>
                </a:solidFill>
              </a:rPr>
              <a:t>prison terms for </a:t>
            </a:r>
            <a:r>
              <a:rPr lang="en-US" sz="1800" dirty="0">
                <a:solidFill>
                  <a:srgbClr val="0E2C4F"/>
                </a:solidFill>
              </a:rPr>
              <a:t>their roles in a conspiracy that took place from 2005 to 2013</a:t>
            </a:r>
          </a:p>
          <a:p>
            <a:pPr lvl="1"/>
            <a:r>
              <a:rPr lang="en-US" sz="1800" dirty="0">
                <a:solidFill>
                  <a:srgbClr val="0E2C4F"/>
                </a:solidFill>
              </a:rPr>
              <a:t>The couple falsely represented that two companies they controlled were eligible for Dept of Veterans Affairs’ </a:t>
            </a:r>
            <a:r>
              <a:rPr lang="en-US" sz="1800" dirty="0" err="1">
                <a:solidFill>
                  <a:srgbClr val="0E2C4F"/>
                </a:solidFill>
              </a:rPr>
              <a:t>SDVOSB</a:t>
            </a:r>
            <a:r>
              <a:rPr lang="en-US" sz="1800" dirty="0">
                <a:solidFill>
                  <a:srgbClr val="0E2C4F"/>
                </a:solidFill>
              </a:rPr>
              <a:t> program and the SBA’s 8(a) program</a:t>
            </a:r>
          </a:p>
          <a:p>
            <a:pPr lvl="1"/>
            <a:r>
              <a:rPr lang="en-US" sz="1800" dirty="0">
                <a:solidFill>
                  <a:srgbClr val="0E2C4F"/>
                </a:solidFill>
              </a:rPr>
              <a:t>$</a:t>
            </a:r>
            <a:r>
              <a:rPr lang="en-US" sz="1800" dirty="0" err="1">
                <a:solidFill>
                  <a:srgbClr val="0E2C4F"/>
                </a:solidFill>
              </a:rPr>
              <a:t>14M</a:t>
            </a:r>
            <a:r>
              <a:rPr lang="en-US" sz="1800" dirty="0">
                <a:solidFill>
                  <a:srgbClr val="0E2C4F"/>
                </a:solidFill>
              </a:rPr>
              <a:t> of government funds was used to pay for extravagant vacations, monthly payments on a personal private airplane, a Mercedes-Benz as well as souvenirs while on vacation</a:t>
            </a:r>
          </a:p>
          <a:p>
            <a:r>
              <a:rPr lang="en-US" sz="2000"/>
              <a:t>TX Military Contractors Sentenced for Bid Rigging</a:t>
            </a:r>
            <a:endParaRPr lang="en-US" sz="2000" dirty="0"/>
          </a:p>
          <a:p>
            <a:pPr lvl="1"/>
            <a:r>
              <a:rPr lang="en-US" sz="1800" dirty="0">
                <a:solidFill>
                  <a:srgbClr val="0E2C4F"/>
                </a:solidFill>
              </a:rPr>
              <a:t>TX man conspired to rig bids on certain gov. contracts from May 2013-Jan 2018 to give the false impression of competition and to secure gov. </a:t>
            </a:r>
            <a:r>
              <a:rPr lang="en-US" sz="1800">
                <a:solidFill>
                  <a:srgbClr val="0E2C4F"/>
                </a:solidFill>
              </a:rPr>
              <a:t>payments over $</a:t>
            </a:r>
            <a:r>
              <a:rPr lang="en-US" sz="1800" dirty="0" err="1">
                <a:solidFill>
                  <a:srgbClr val="0E2C4F"/>
                </a:solidFill>
              </a:rPr>
              <a:t>17.2M</a:t>
            </a:r>
            <a:endParaRPr lang="en-US" sz="1800" dirty="0">
              <a:solidFill>
                <a:srgbClr val="0E2C4F"/>
              </a:solidFill>
            </a:endParaRPr>
          </a:p>
          <a:p>
            <a:pPr lvl="1"/>
            <a:r>
              <a:rPr lang="en-US" sz="1800" dirty="0">
                <a:solidFill>
                  <a:srgbClr val="0E2C4F"/>
                </a:solidFill>
              </a:rPr>
              <a:t>Falsely represented himself to be an employee of one business so that he could obtain gov. contracts set aside for qualifying businesses required to be owned and operated by certain categories of minority, disadvantaged or disabled persons</a:t>
            </a:r>
          </a:p>
          <a:p>
            <a:pPr lvl="1"/>
            <a:r>
              <a:rPr lang="en-US" sz="1800" dirty="0">
                <a:solidFill>
                  <a:srgbClr val="0E2C4F"/>
                </a:solidFill>
              </a:rPr>
              <a:t>Provided gov. employees with tickets to a 2011 World Series game, tickets to two college football games, two all-expenses </a:t>
            </a:r>
            <a:r>
              <a:rPr lang="en-US" sz="1800">
                <a:solidFill>
                  <a:srgbClr val="0E2C4F"/>
                </a:solidFill>
              </a:rPr>
              <a:t>paid fam. </a:t>
            </a:r>
            <a:r>
              <a:rPr lang="en-US" sz="1800" dirty="0">
                <a:solidFill>
                  <a:srgbClr val="0E2C4F"/>
                </a:solidFill>
              </a:rPr>
              <a:t>vacations to Las Vegas, donations to youth sports teams coached by the gov. employee, and meals at restaurants</a:t>
            </a:r>
          </a:p>
          <a:p>
            <a:endParaRPr lang="en-US" sz="1500" dirty="0"/>
          </a:p>
        </p:txBody>
      </p:sp>
      <p:sp>
        <p:nvSpPr>
          <p:cNvPr id="3" name="Text Placeholder 2">
            <a:extLst>
              <a:ext uri="{FF2B5EF4-FFF2-40B4-BE49-F238E27FC236}">
                <a16:creationId xmlns:a16="http://schemas.microsoft.com/office/drawing/2014/main" id="{E48416E3-449B-0224-8836-E014A49B10CB}"/>
              </a:ext>
            </a:extLst>
          </p:cNvPr>
          <p:cNvSpPr>
            <a:spLocks noGrp="1"/>
          </p:cNvSpPr>
          <p:nvPr>
            <p:ph type="ctrTitle"/>
          </p:nvPr>
        </p:nvSpPr>
        <p:spPr>
          <a:xfrm>
            <a:off x="751114" y="433615"/>
            <a:ext cx="6335485" cy="582385"/>
          </a:xfrm>
        </p:spPr>
        <p:txBody>
          <a:bodyPr anchor="b">
            <a:normAutofit/>
          </a:bodyPr>
          <a:lstStyle/>
          <a:p>
            <a:r>
              <a:rPr lang="en-US" sz="2800" dirty="0"/>
              <a:t>DOJ-SBA OIG Investigations</a:t>
            </a:r>
            <a:endParaRPr lang="en-US" sz="2800" dirty="0">
              <a:highlight>
                <a:srgbClr val="FFFF00"/>
              </a:highlight>
            </a:endParaRPr>
          </a:p>
        </p:txBody>
      </p:sp>
    </p:spTree>
    <p:extLst>
      <p:ext uri="{BB962C8B-B14F-4D97-AF65-F5344CB8AC3E}">
        <p14:creationId xmlns:p14="http://schemas.microsoft.com/office/powerpoint/2010/main" val="624852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F94124-F2BA-7120-4864-8E22483E3042}"/>
              </a:ext>
            </a:extLst>
          </p:cNvPr>
          <p:cNvSpPr>
            <a:spLocks noGrp="1"/>
          </p:cNvSpPr>
          <p:nvPr>
            <p:ph type="title"/>
          </p:nvPr>
        </p:nvSpPr>
        <p:spPr>
          <a:xfrm>
            <a:off x="786001" y="837421"/>
            <a:ext cx="4777241" cy="1325563"/>
          </a:xfrm>
        </p:spPr>
        <p:txBody>
          <a:bodyPr anchor="ctr">
            <a:normAutofit/>
          </a:bodyPr>
          <a:lstStyle/>
          <a:p>
            <a:r>
              <a:rPr lang="en-US" dirty="0"/>
              <a:t>Hillary Freund</a:t>
            </a:r>
          </a:p>
        </p:txBody>
      </p:sp>
      <p:sp>
        <p:nvSpPr>
          <p:cNvPr id="2" name="Text Placeholder 1">
            <a:extLst>
              <a:ext uri="{FF2B5EF4-FFF2-40B4-BE49-F238E27FC236}">
                <a16:creationId xmlns:a16="http://schemas.microsoft.com/office/drawing/2014/main" id="{AA86F6E1-3189-6DB7-C77E-483A7D463035}"/>
              </a:ext>
            </a:extLst>
          </p:cNvPr>
          <p:cNvSpPr>
            <a:spLocks noGrp="1"/>
          </p:cNvSpPr>
          <p:nvPr>
            <p:ph type="body" idx="1"/>
          </p:nvPr>
        </p:nvSpPr>
        <p:spPr>
          <a:xfrm>
            <a:off x="786001" y="2474053"/>
            <a:ext cx="4777241" cy="553760"/>
          </a:xfrm>
        </p:spPr>
        <p:txBody>
          <a:bodyPr anchor="b">
            <a:normAutofit/>
          </a:bodyPr>
          <a:lstStyle/>
          <a:p>
            <a:r>
              <a:rPr lang="en-US" sz="3200" dirty="0"/>
              <a:t>Associate</a:t>
            </a:r>
          </a:p>
        </p:txBody>
      </p:sp>
      <p:sp>
        <p:nvSpPr>
          <p:cNvPr id="4" name="Text Placeholder 3">
            <a:extLst>
              <a:ext uri="{FF2B5EF4-FFF2-40B4-BE49-F238E27FC236}">
                <a16:creationId xmlns:a16="http://schemas.microsoft.com/office/drawing/2014/main" id="{BE47EE8B-4008-5D48-8417-02C119437B5C}"/>
              </a:ext>
            </a:extLst>
          </p:cNvPr>
          <p:cNvSpPr>
            <a:spLocks noGrp="1"/>
          </p:cNvSpPr>
          <p:nvPr>
            <p:ph type="body" sz="quarter" idx="3"/>
          </p:nvPr>
        </p:nvSpPr>
        <p:spPr>
          <a:xfrm>
            <a:off x="786001" y="3165830"/>
            <a:ext cx="4777241" cy="553760"/>
          </a:xfrm>
        </p:spPr>
        <p:txBody>
          <a:bodyPr anchor="b">
            <a:normAutofit/>
          </a:bodyPr>
          <a:lstStyle/>
          <a:p>
            <a:r>
              <a:rPr lang="en-US" sz="3200"/>
              <a:t>Holland &amp; Knight LLP</a:t>
            </a:r>
          </a:p>
        </p:txBody>
      </p:sp>
      <p:pic>
        <p:nvPicPr>
          <p:cNvPr id="6" name="Picture Placeholder 5"/>
          <p:cNvPicPr>
            <a:picLocks noGrp="1" noChangeAspect="1"/>
          </p:cNvPicPr>
          <p:nvPr>
            <p:ph type="pic" idx="10"/>
          </p:nvPr>
        </p:nvPicPr>
        <p:blipFill>
          <a:blip r:embed="rId3"/>
          <a:srcRect t="14205" b="14205"/>
          <a:stretch/>
        </p:blipFill>
        <p:spPr>
          <a:xfrm>
            <a:off x="6144694" y="751115"/>
            <a:ext cx="2525776" cy="2476790"/>
          </a:xfrm>
          <a:noFill/>
        </p:spPr>
      </p:pic>
    </p:spTree>
    <p:extLst>
      <p:ext uri="{BB962C8B-B14F-4D97-AF65-F5344CB8AC3E}">
        <p14:creationId xmlns:p14="http://schemas.microsoft.com/office/powerpoint/2010/main" val="3798318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dirty="0"/>
              <a:t>GAO’s FY 2023 Annual Bid Protest Report to Congress</a:t>
            </a:r>
          </a:p>
        </p:txBody>
      </p:sp>
    </p:spTree>
    <p:extLst>
      <p:ext uri="{BB962C8B-B14F-4D97-AF65-F5344CB8AC3E}">
        <p14:creationId xmlns:p14="http://schemas.microsoft.com/office/powerpoint/2010/main" val="929378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Setting the stage: GAO’s annual bid protest report to Congress </a:t>
            </a:r>
          </a:p>
          <a:p>
            <a:pPr lvl="1"/>
            <a:r>
              <a:rPr lang="en-US" dirty="0"/>
              <a:t>Why is this a thing?  </a:t>
            </a:r>
            <a:r>
              <a:rPr lang="en-US" b="1" dirty="0"/>
              <a:t>CICA </a:t>
            </a:r>
            <a:r>
              <a:rPr lang="en-US" dirty="0"/>
              <a:t>requires GAO to report to Congress (1) each instance in which a federal agency </a:t>
            </a:r>
            <a:r>
              <a:rPr lang="en-US" b="1" dirty="0"/>
              <a:t>did not fully implement a recommendation made by GAO </a:t>
            </a:r>
            <a:r>
              <a:rPr lang="en-US" dirty="0"/>
              <a:t>in connection with a bid protest; (2) each instance in which a final decision in a protest </a:t>
            </a:r>
            <a:r>
              <a:rPr lang="en-US" b="1" dirty="0"/>
              <a:t>was not rendered within 100 days</a:t>
            </a:r>
            <a:r>
              <a:rPr lang="en-US" dirty="0"/>
              <a:t>; and (3) a </a:t>
            </a:r>
            <a:r>
              <a:rPr lang="en-US" b="1" dirty="0"/>
              <a:t>summary of the most prevalent grounds for sustaining protests</a:t>
            </a:r>
            <a:endParaRPr lang="en-US" dirty="0"/>
          </a:p>
        </p:txBody>
      </p:sp>
      <p:sp>
        <p:nvSpPr>
          <p:cNvPr id="2" name="Title 1"/>
          <p:cNvSpPr>
            <a:spLocks noGrp="1"/>
          </p:cNvSpPr>
          <p:nvPr>
            <p:ph type="ctrTitle"/>
          </p:nvPr>
        </p:nvSpPr>
        <p:spPr/>
        <p:txBody>
          <a:bodyPr>
            <a:noAutofit/>
          </a:bodyPr>
          <a:lstStyle/>
          <a:p>
            <a:r>
              <a:rPr lang="en-US" sz="2800" dirty="0"/>
              <a:t>Bid Protests: GAO’s Annual Report </a:t>
            </a:r>
          </a:p>
        </p:txBody>
      </p:sp>
      <p:sp>
        <p:nvSpPr>
          <p:cNvPr id="4" name="Slide Number Placeholder 3"/>
          <p:cNvSpPr>
            <a:spLocks noGrp="1"/>
          </p:cNvSpPr>
          <p:nvPr>
            <p:ph type="sldNum" sz="quarter" idx="4294967295"/>
          </p:nvPr>
        </p:nvSpPr>
        <p:spPr>
          <a:xfrm>
            <a:off x="9448800" y="6356350"/>
            <a:ext cx="2743200" cy="365125"/>
          </a:xfrm>
        </p:spPr>
        <p:txBody>
          <a:bodyPr/>
          <a:lstStyle/>
          <a:p>
            <a:fld id="{E6AB0CA8-27AE-4F82-A141-302F5F13940C}" type="slidenum">
              <a:rPr lang="en-US" smtClean="0"/>
              <a:t>41</a:t>
            </a:fld>
            <a:endParaRPr lang="en-US" dirty="0"/>
          </a:p>
        </p:txBody>
      </p:sp>
    </p:spTree>
    <p:extLst>
      <p:ext uri="{BB962C8B-B14F-4D97-AF65-F5344CB8AC3E}">
        <p14:creationId xmlns:p14="http://schemas.microsoft.com/office/powerpoint/2010/main" val="2102821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The stats:  </a:t>
            </a:r>
          </a:p>
          <a:p>
            <a:pPr lvl="1"/>
            <a:r>
              <a:rPr lang="en-US" dirty="0"/>
              <a:t>GAO received </a:t>
            </a:r>
            <a:r>
              <a:rPr lang="en-US" b="1" dirty="0"/>
              <a:t>2,025</a:t>
            </a:r>
            <a:r>
              <a:rPr lang="en-US" dirty="0"/>
              <a:t> protests this year (up from 1,658 protests received in FY 2022)*</a:t>
            </a:r>
          </a:p>
          <a:p>
            <a:pPr lvl="2"/>
            <a:r>
              <a:rPr lang="en-US" dirty="0">
                <a:solidFill>
                  <a:srgbClr val="0E2C4F"/>
                </a:solidFill>
              </a:rPr>
              <a:t>*GAO attributes this 22% increase, in part, to its resolution of “an unusually high number of protests” challenging the CIO-SP4 procurement </a:t>
            </a:r>
          </a:p>
          <a:p>
            <a:pPr lvl="1"/>
            <a:r>
              <a:rPr lang="en-US" dirty="0"/>
              <a:t>Overall effectiveness rate = </a:t>
            </a:r>
            <a:r>
              <a:rPr lang="en-US" b="1" dirty="0"/>
              <a:t>57%</a:t>
            </a:r>
          </a:p>
          <a:p>
            <a:pPr lvl="2"/>
            <a:r>
              <a:rPr lang="en-US" dirty="0">
                <a:solidFill>
                  <a:srgbClr val="0E2C4F"/>
                </a:solidFill>
              </a:rPr>
              <a:t>For comparison, this rate was 51% in FY 2022, 48% in FY 2021</a:t>
            </a:r>
          </a:p>
          <a:p>
            <a:pPr lvl="1"/>
            <a:r>
              <a:rPr lang="en-US" dirty="0"/>
              <a:t>Of the protests resolved on the merits (</a:t>
            </a:r>
            <a:r>
              <a:rPr lang="en-US" b="1" dirty="0"/>
              <a:t>608 protests</a:t>
            </a:r>
            <a:r>
              <a:rPr lang="en-US" dirty="0"/>
              <a:t>), GAO sustained 31% (</a:t>
            </a:r>
            <a:r>
              <a:rPr lang="en-US" b="1" dirty="0"/>
              <a:t>188 protests</a:t>
            </a:r>
            <a:r>
              <a:rPr lang="en-US" dirty="0"/>
              <a:t>)</a:t>
            </a:r>
          </a:p>
          <a:p>
            <a:pPr lvl="2"/>
            <a:r>
              <a:rPr lang="en-US" dirty="0">
                <a:solidFill>
                  <a:srgbClr val="0E2C4F"/>
                </a:solidFill>
              </a:rPr>
              <a:t>Last year, GAO resolved 455 protests on the merits, sustaining only 13% (59 protests)  </a:t>
            </a:r>
          </a:p>
          <a:p>
            <a:r>
              <a:rPr lang="en-US" dirty="0"/>
              <a:t>The most prevalent reasons for sustaining protests in FY 2023 were:  (1) </a:t>
            </a:r>
            <a:r>
              <a:rPr lang="en-US" b="1" dirty="0"/>
              <a:t>unreasonable technical evaluation</a:t>
            </a:r>
            <a:r>
              <a:rPr lang="en-US" dirty="0"/>
              <a:t>; (2) </a:t>
            </a:r>
            <a:r>
              <a:rPr lang="en-US" b="1" dirty="0"/>
              <a:t>flawed selection decision</a:t>
            </a:r>
            <a:r>
              <a:rPr lang="en-US" dirty="0"/>
              <a:t>; (3) </a:t>
            </a:r>
            <a:r>
              <a:rPr lang="en-US" b="1" dirty="0"/>
              <a:t>unreasonable cost or price evaluation</a:t>
            </a:r>
            <a:endParaRPr lang="en-US" dirty="0"/>
          </a:p>
        </p:txBody>
      </p:sp>
      <p:sp>
        <p:nvSpPr>
          <p:cNvPr id="2" name="Title 1"/>
          <p:cNvSpPr>
            <a:spLocks noGrp="1"/>
          </p:cNvSpPr>
          <p:nvPr>
            <p:ph type="ctrTitle"/>
          </p:nvPr>
        </p:nvSpPr>
        <p:spPr/>
        <p:txBody>
          <a:bodyPr>
            <a:noAutofit/>
          </a:bodyPr>
          <a:lstStyle/>
          <a:p>
            <a:r>
              <a:rPr lang="en-US" sz="2800" dirty="0"/>
              <a:t>Bid Protests: GAO’s Annual Report </a:t>
            </a:r>
          </a:p>
        </p:txBody>
      </p:sp>
      <p:sp>
        <p:nvSpPr>
          <p:cNvPr id="4" name="Slide Number Placeholder 3"/>
          <p:cNvSpPr>
            <a:spLocks noGrp="1"/>
          </p:cNvSpPr>
          <p:nvPr>
            <p:ph type="sldNum" sz="quarter" idx="4294967295"/>
          </p:nvPr>
        </p:nvSpPr>
        <p:spPr>
          <a:xfrm>
            <a:off x="9448800" y="6356350"/>
            <a:ext cx="2743200" cy="365125"/>
          </a:xfrm>
        </p:spPr>
        <p:txBody>
          <a:bodyPr/>
          <a:lstStyle/>
          <a:p>
            <a:fld id="{E6AB0CA8-27AE-4F82-A141-302F5F13940C}" type="slidenum">
              <a:rPr lang="en-US" smtClean="0"/>
              <a:t>42</a:t>
            </a:fld>
            <a:endParaRPr lang="en-US" dirty="0"/>
          </a:p>
        </p:txBody>
      </p:sp>
    </p:spTree>
    <p:extLst>
      <p:ext uri="{BB962C8B-B14F-4D97-AF65-F5344CB8AC3E}">
        <p14:creationId xmlns:p14="http://schemas.microsoft.com/office/powerpoint/2010/main" val="3761637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dirty="0"/>
              <a:t>OFPP Memo re: Increasing Small Business Participation on MACs</a:t>
            </a:r>
          </a:p>
        </p:txBody>
      </p:sp>
    </p:spTree>
    <p:extLst>
      <p:ext uri="{BB962C8B-B14F-4D97-AF65-F5344CB8AC3E}">
        <p14:creationId xmlns:p14="http://schemas.microsoft.com/office/powerpoint/2010/main" val="103816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FF153D0-F413-8BBD-3A29-E95EE2BCEF9A}"/>
              </a:ext>
            </a:extLst>
          </p:cNvPr>
          <p:cNvSpPr>
            <a:spLocks noGrp="1"/>
          </p:cNvSpPr>
          <p:nvPr>
            <p:ph idx="1"/>
          </p:nvPr>
        </p:nvSpPr>
        <p:spPr/>
        <p:txBody>
          <a:bodyPr/>
          <a:lstStyle/>
          <a:p>
            <a:r>
              <a:rPr lang="en-US" dirty="0"/>
              <a:t>On Jan. 25, 2024, OFPP issued a memo titled, “Increasing Small Business Participation on Multiple Award Contracts” </a:t>
            </a:r>
          </a:p>
          <a:p>
            <a:pPr lvl="1"/>
            <a:r>
              <a:rPr lang="en-US" dirty="0"/>
              <a:t>Award of new MACs</a:t>
            </a:r>
          </a:p>
          <a:p>
            <a:pPr lvl="1"/>
            <a:r>
              <a:rPr lang="en-US" dirty="0"/>
              <a:t>Award of orders under new and existing agency and Government-wide MACs</a:t>
            </a:r>
          </a:p>
          <a:p>
            <a:pPr lvl="1"/>
            <a:r>
              <a:rPr lang="en-US" dirty="0"/>
              <a:t>Use of best-in-class contracts</a:t>
            </a:r>
          </a:p>
          <a:p>
            <a:pPr lvl="1"/>
            <a:endParaRPr lang="en-US" dirty="0"/>
          </a:p>
        </p:txBody>
      </p:sp>
      <p:sp>
        <p:nvSpPr>
          <p:cNvPr id="4" name="Title 3">
            <a:extLst>
              <a:ext uri="{FF2B5EF4-FFF2-40B4-BE49-F238E27FC236}">
                <a16:creationId xmlns:a16="http://schemas.microsoft.com/office/drawing/2014/main" id="{5FE1D11B-1C6D-546C-5D24-654B87ADCA8C}"/>
              </a:ext>
            </a:extLst>
          </p:cNvPr>
          <p:cNvSpPr>
            <a:spLocks noGrp="1"/>
          </p:cNvSpPr>
          <p:nvPr>
            <p:ph type="ctrTitle"/>
          </p:nvPr>
        </p:nvSpPr>
        <p:spPr/>
        <p:txBody>
          <a:bodyPr/>
          <a:lstStyle/>
          <a:p>
            <a:r>
              <a:rPr lang="en-US" sz="2400" dirty="0"/>
              <a:t>OFPP Memo: Increasing Small Business Participation on MACs</a:t>
            </a:r>
          </a:p>
        </p:txBody>
      </p:sp>
    </p:spTree>
    <p:extLst>
      <p:ext uri="{BB962C8B-B14F-4D97-AF65-F5344CB8AC3E}">
        <p14:creationId xmlns:p14="http://schemas.microsoft.com/office/powerpoint/2010/main" val="3426570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dirty="0"/>
              <a:t>SBA’s 8(a) Program: Regulatory Framework &amp; Updates</a:t>
            </a:r>
          </a:p>
        </p:txBody>
      </p:sp>
    </p:spTree>
    <p:extLst>
      <p:ext uri="{BB962C8B-B14F-4D97-AF65-F5344CB8AC3E}">
        <p14:creationId xmlns:p14="http://schemas.microsoft.com/office/powerpoint/2010/main" val="3851363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406FFF8-83B3-0B15-F254-E005F7E72950}"/>
              </a:ext>
            </a:extLst>
          </p:cNvPr>
          <p:cNvSpPr>
            <a:spLocks noGrp="1"/>
          </p:cNvSpPr>
          <p:nvPr>
            <p:ph idx="1"/>
          </p:nvPr>
        </p:nvSpPr>
        <p:spPr>
          <a:xfrm>
            <a:off x="751114" y="1594673"/>
            <a:ext cx="10742386" cy="4247327"/>
          </a:xfrm>
        </p:spPr>
        <p:txBody>
          <a:bodyPr>
            <a:normAutofit lnSpcReduction="10000"/>
          </a:bodyPr>
          <a:lstStyle/>
          <a:p>
            <a:r>
              <a:rPr lang="en-US" sz="2200"/>
              <a:t>Tribes/ANCs/NHOs </a:t>
            </a:r>
            <a:r>
              <a:rPr lang="en-US" sz="2200" dirty="0"/>
              <a:t>must track </a:t>
            </a:r>
            <a:r>
              <a:rPr lang="en-US" sz="2200"/>
              <a:t>and forecast numerous things: </a:t>
            </a:r>
            <a:r>
              <a:rPr lang="en-US" sz="2200" dirty="0"/>
              <a:t>Size, NAICS Codes, and BAT, as well as contract back-log and opportunities, especially follow-ons</a:t>
            </a:r>
          </a:p>
          <a:p>
            <a:r>
              <a:rPr lang="en-US" sz="2200" dirty="0"/>
              <a:t>This requires coordination between the portfolio of government contracting subsidiaries and discipline as to which subsidiaries pursue which opportunities</a:t>
            </a:r>
          </a:p>
          <a:p>
            <a:r>
              <a:rPr lang="en-US" sz="2200" dirty="0"/>
              <a:t>There can be a tension between these compliance issues and putting the most qualified subsidiary forward</a:t>
            </a:r>
          </a:p>
          <a:p>
            <a:r>
              <a:rPr lang="en-US" sz="2200" dirty="0"/>
              <a:t>Be prepared to consider things like:</a:t>
            </a:r>
          </a:p>
          <a:p>
            <a:pPr lvl="1"/>
            <a:r>
              <a:rPr lang="en-US" sz="2200" dirty="0">
                <a:solidFill>
                  <a:srgbClr val="0E2C4F"/>
                </a:solidFill>
              </a:rPr>
              <a:t>Early graduation</a:t>
            </a:r>
          </a:p>
          <a:p>
            <a:pPr lvl="1"/>
            <a:r>
              <a:rPr lang="en-US" sz="2200" dirty="0">
                <a:solidFill>
                  <a:srgbClr val="0E2C4F"/>
                </a:solidFill>
              </a:rPr>
              <a:t>Petitioning for formal primary NAICS change</a:t>
            </a:r>
          </a:p>
          <a:p>
            <a:pPr lvl="1"/>
            <a:r>
              <a:rPr lang="en-US" sz="2200" dirty="0">
                <a:solidFill>
                  <a:srgbClr val="0E2C4F"/>
                </a:solidFill>
              </a:rPr>
              <a:t>Subcontracting or </a:t>
            </a:r>
            <a:r>
              <a:rPr lang="en-US" sz="2200">
                <a:solidFill>
                  <a:srgbClr val="0E2C4F"/>
                </a:solidFill>
              </a:rPr>
              <a:t>Joint Venturing, including between sister companies</a:t>
            </a:r>
            <a:endParaRPr lang="en-US" sz="2200" dirty="0">
              <a:solidFill>
                <a:srgbClr val="0E2C4F"/>
              </a:solidFill>
            </a:endParaRPr>
          </a:p>
          <a:p>
            <a:endParaRPr lang="en-US" sz="2200" dirty="0"/>
          </a:p>
          <a:p>
            <a:endParaRPr lang="en-US" sz="22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Eligibility Tracking Overview &amp; Compliance Strategies</a:t>
            </a:r>
          </a:p>
        </p:txBody>
      </p:sp>
    </p:spTree>
    <p:extLst>
      <p:ext uri="{BB962C8B-B14F-4D97-AF65-F5344CB8AC3E}">
        <p14:creationId xmlns:p14="http://schemas.microsoft.com/office/powerpoint/2010/main" val="1081626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B4F639-6CF2-08E3-729C-B2AFAACB41A9}"/>
              </a:ext>
            </a:extLst>
          </p:cNvPr>
          <p:cNvSpPr>
            <a:spLocks noGrp="1"/>
          </p:cNvSpPr>
          <p:nvPr>
            <p:ph idx="1"/>
          </p:nvPr>
        </p:nvSpPr>
        <p:spPr/>
        <p:txBody>
          <a:bodyPr>
            <a:normAutofit lnSpcReduction="10000"/>
          </a:bodyPr>
          <a:lstStyle/>
          <a:p>
            <a:r>
              <a:rPr lang="en-US"/>
              <a:t>Sole Source Contracts</a:t>
            </a:r>
          </a:p>
          <a:p>
            <a:r>
              <a:rPr lang="en-US"/>
              <a:t>Limitations </a:t>
            </a:r>
            <a:r>
              <a:rPr lang="en-US" dirty="0"/>
              <a:t>on Subcontracting </a:t>
            </a:r>
          </a:p>
          <a:p>
            <a:r>
              <a:rPr lang="en-US" dirty="0"/>
              <a:t>Affiliation </a:t>
            </a:r>
            <a:r>
              <a:rPr lang="en-US"/>
              <a:t>Generally and Affiliation-Related Issues:</a:t>
            </a:r>
            <a:endParaRPr lang="en-US" dirty="0"/>
          </a:p>
          <a:p>
            <a:pPr lvl="1"/>
            <a:r>
              <a:rPr lang="en-US"/>
              <a:t>Joint Ventures </a:t>
            </a:r>
          </a:p>
          <a:p>
            <a:pPr lvl="1"/>
            <a:r>
              <a:rPr lang="en-US"/>
              <a:t>Ostensible </a:t>
            </a:r>
            <a:r>
              <a:rPr lang="en-US" dirty="0"/>
              <a:t>Subcontractors </a:t>
            </a:r>
          </a:p>
          <a:p>
            <a:pPr lvl="1"/>
            <a:r>
              <a:rPr lang="en-US" dirty="0"/>
              <a:t>Sister Companies </a:t>
            </a:r>
          </a:p>
          <a:p>
            <a:pPr lvl="1"/>
            <a:r>
              <a:rPr lang="en-US" dirty="0"/>
              <a:t>Common Administrative </a:t>
            </a:r>
            <a:r>
              <a:rPr lang="en-US"/>
              <a:t>Services vs Contract Administration Services</a:t>
            </a:r>
            <a:endParaRPr lang="en-US" dirty="0"/>
          </a:p>
          <a:p>
            <a:r>
              <a:rPr lang="en-US"/>
              <a:t>Business Activy Targets (BAT)</a:t>
            </a:r>
            <a:endParaRPr lang="en-US" dirty="0"/>
          </a:p>
          <a:p>
            <a:r>
              <a:rPr lang="en-US" dirty="0"/>
              <a:t>Recertifications on </a:t>
            </a:r>
            <a:r>
              <a:rPr lang="en-US"/>
              <a:t>Set-Aside Contracts</a:t>
            </a:r>
          </a:p>
          <a:p>
            <a:r>
              <a:rPr lang="en-US"/>
              <a:t>Remaining Eligible for Participation in the 8(a) Program</a:t>
            </a:r>
          </a:p>
          <a:p>
            <a:endParaRPr lang="en-US" dirty="0"/>
          </a:p>
        </p:txBody>
      </p:sp>
      <p:sp>
        <p:nvSpPr>
          <p:cNvPr id="3" name="Title 2">
            <a:extLst>
              <a:ext uri="{FF2B5EF4-FFF2-40B4-BE49-F238E27FC236}">
                <a16:creationId xmlns:a16="http://schemas.microsoft.com/office/drawing/2014/main" id="{D1AC1A1C-B2F1-4C2A-28DA-C4F1A1339E88}"/>
              </a:ext>
            </a:extLst>
          </p:cNvPr>
          <p:cNvSpPr>
            <a:spLocks noGrp="1"/>
          </p:cNvSpPr>
          <p:nvPr>
            <p:ph type="ctrTitle"/>
          </p:nvPr>
        </p:nvSpPr>
        <p:spPr/>
        <p:txBody>
          <a:bodyPr/>
          <a:lstStyle/>
          <a:p>
            <a:r>
              <a:rPr lang="en-US" sz="3200" dirty="0"/>
              <a:t>Regulatory Framework &amp; Updates: Overview</a:t>
            </a:r>
          </a:p>
        </p:txBody>
      </p:sp>
    </p:spTree>
    <p:extLst>
      <p:ext uri="{BB962C8B-B14F-4D97-AF65-F5344CB8AC3E}">
        <p14:creationId xmlns:p14="http://schemas.microsoft.com/office/powerpoint/2010/main" val="2149109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p:txBody>
          <a:bodyPr>
            <a:normAutofit/>
          </a:bodyPr>
          <a:lstStyle/>
          <a:p>
            <a:pPr marL="0" indent="0">
              <a:buNone/>
            </a:pPr>
            <a:endParaRPr lang="en-US" b="1" dirty="0"/>
          </a:p>
          <a:p>
            <a:pPr marL="0" indent="0">
              <a:buNone/>
            </a:pPr>
            <a:endParaRPr lang="en-US" b="1" dirty="0"/>
          </a:p>
          <a:p>
            <a:pPr marL="0" indent="0">
              <a:buNone/>
            </a:pPr>
            <a:r>
              <a:rPr lang="en-US" sz="4400" b="1"/>
              <a:t>Sole Source Contracts</a:t>
            </a:r>
            <a:endParaRPr lang="en-US" sz="4400" b="1" dirty="0"/>
          </a:p>
          <a:p>
            <a:pPr marL="0" indent="0">
              <a:buNone/>
            </a:pPr>
            <a:endParaRPr lang="en-US" b="1" dirty="0"/>
          </a:p>
        </p:txBody>
      </p:sp>
    </p:spTree>
    <p:extLst>
      <p:ext uri="{BB962C8B-B14F-4D97-AF65-F5344CB8AC3E}">
        <p14:creationId xmlns:p14="http://schemas.microsoft.com/office/powerpoint/2010/main" val="2775403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B78DCE4-2C2C-10BE-961A-0EE237C335F3}"/>
              </a:ext>
            </a:extLst>
          </p:cNvPr>
          <p:cNvSpPr>
            <a:spLocks noGrp="1"/>
          </p:cNvSpPr>
          <p:nvPr>
            <p:ph idx="1"/>
          </p:nvPr>
        </p:nvSpPr>
        <p:spPr>
          <a:xfrm>
            <a:off x="751114" y="1594673"/>
            <a:ext cx="10742386" cy="4247327"/>
          </a:xfrm>
        </p:spPr>
        <p:txBody>
          <a:bodyPr>
            <a:normAutofit/>
          </a:bodyPr>
          <a:lstStyle/>
          <a:p>
            <a:r>
              <a:rPr lang="en-US" sz="2000"/>
              <a:t>Agencies can also award “Sole Source” contracts to 8(a) concerns subject to certain caps (13 C.F.R. 124.506):</a:t>
            </a:r>
          </a:p>
          <a:p>
            <a:pPr lvl="1"/>
            <a:r>
              <a:rPr lang="en-US" sz="2000">
                <a:solidFill>
                  <a:srgbClr val="0E2C4F"/>
                </a:solidFill>
              </a:rPr>
              <a:t>$4.5 million for Services</a:t>
            </a:r>
          </a:p>
          <a:p>
            <a:pPr lvl="1"/>
            <a:r>
              <a:rPr lang="en-US" sz="2000">
                <a:solidFill>
                  <a:srgbClr val="0E2C4F"/>
                </a:solidFill>
              </a:rPr>
              <a:t>$7 million for Manufacturing </a:t>
            </a:r>
          </a:p>
          <a:p>
            <a:pPr lvl="1"/>
            <a:r>
              <a:rPr lang="en-US" sz="2000">
                <a:solidFill>
                  <a:srgbClr val="0E2C4F"/>
                </a:solidFill>
              </a:rPr>
              <a:t>In the recent final rule, SBA clarified an individually-owned 8(a) can receive a sole-source award in excess of these caps if a procuring agency has determined one of the exceptions to full and open competition under FAR 6.302 exists. 13 C.F.R. 124.506(d). </a:t>
            </a:r>
          </a:p>
          <a:p>
            <a:r>
              <a:rPr lang="en-US" sz="2000"/>
              <a:t>There are no express caps for Tribal or ANC-owned 8(a)s.  13 C.F.R. 124.506(b)(1). </a:t>
            </a:r>
          </a:p>
          <a:p>
            <a:r>
              <a:rPr lang="en-US" sz="2000"/>
              <a:t>NHO 8(a)s are not subject to the caps for DOD contracts, but are subject to the caps for non-DOD contracts. 13 C.F.R. 124.506(b)(2).</a:t>
            </a:r>
          </a:p>
          <a:p>
            <a:r>
              <a:rPr lang="en-US" sz="2000"/>
              <a:t>A “Justification and Approval” (J&amp;A) is required for 8(a) sole source awards that exceed $25 million ($100 million for DOD). 13 C.F.R. 124.506(b)(5).</a:t>
            </a:r>
          </a:p>
          <a:p>
            <a:endParaRPr lang="en-US" sz="2000"/>
          </a:p>
          <a:p>
            <a:endParaRPr lang="en-US" sz="2000"/>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2800" dirty="0"/>
              <a:t>Sole Source </a:t>
            </a:r>
            <a:r>
              <a:rPr lang="en-US" sz="2800" dirty="0" err="1"/>
              <a:t>J&amp;A</a:t>
            </a:r>
            <a:r>
              <a:rPr lang="en-US" sz="2800" dirty="0"/>
              <a:t> Thresholds</a:t>
            </a:r>
          </a:p>
        </p:txBody>
      </p:sp>
    </p:spTree>
    <p:extLst>
      <p:ext uri="{BB962C8B-B14F-4D97-AF65-F5344CB8AC3E}">
        <p14:creationId xmlns:p14="http://schemas.microsoft.com/office/powerpoint/2010/main" val="3763408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F94124-F2BA-7120-4864-8E22483E3042}"/>
              </a:ext>
            </a:extLst>
          </p:cNvPr>
          <p:cNvSpPr>
            <a:spLocks noGrp="1"/>
          </p:cNvSpPr>
          <p:nvPr>
            <p:ph type="title"/>
          </p:nvPr>
        </p:nvSpPr>
        <p:spPr>
          <a:xfrm>
            <a:off x="786001" y="837421"/>
            <a:ext cx="4777241" cy="1325563"/>
          </a:xfrm>
        </p:spPr>
        <p:txBody>
          <a:bodyPr anchor="ctr">
            <a:normAutofit/>
          </a:bodyPr>
          <a:lstStyle/>
          <a:p>
            <a:r>
              <a:rPr lang="en-US" dirty="0"/>
              <a:t>Kelsey Hayes</a:t>
            </a:r>
          </a:p>
        </p:txBody>
      </p:sp>
      <p:sp>
        <p:nvSpPr>
          <p:cNvPr id="2" name="Text Placeholder 1">
            <a:extLst>
              <a:ext uri="{FF2B5EF4-FFF2-40B4-BE49-F238E27FC236}">
                <a16:creationId xmlns:a16="http://schemas.microsoft.com/office/drawing/2014/main" id="{AA86F6E1-3189-6DB7-C77E-483A7D463035}"/>
              </a:ext>
            </a:extLst>
          </p:cNvPr>
          <p:cNvSpPr>
            <a:spLocks noGrp="1"/>
          </p:cNvSpPr>
          <p:nvPr>
            <p:ph type="body" idx="1"/>
          </p:nvPr>
        </p:nvSpPr>
        <p:spPr>
          <a:xfrm>
            <a:off x="786001" y="2474053"/>
            <a:ext cx="4777241" cy="553760"/>
          </a:xfrm>
        </p:spPr>
        <p:txBody>
          <a:bodyPr anchor="b">
            <a:normAutofit/>
          </a:bodyPr>
          <a:lstStyle/>
          <a:p>
            <a:r>
              <a:rPr lang="en-US" sz="3200" dirty="0"/>
              <a:t>Associate</a:t>
            </a:r>
          </a:p>
        </p:txBody>
      </p:sp>
      <p:sp>
        <p:nvSpPr>
          <p:cNvPr id="4" name="Text Placeholder 3">
            <a:extLst>
              <a:ext uri="{FF2B5EF4-FFF2-40B4-BE49-F238E27FC236}">
                <a16:creationId xmlns:a16="http://schemas.microsoft.com/office/drawing/2014/main" id="{BE47EE8B-4008-5D48-8417-02C119437B5C}"/>
              </a:ext>
            </a:extLst>
          </p:cNvPr>
          <p:cNvSpPr>
            <a:spLocks noGrp="1"/>
          </p:cNvSpPr>
          <p:nvPr>
            <p:ph type="body" sz="quarter" idx="3"/>
          </p:nvPr>
        </p:nvSpPr>
        <p:spPr>
          <a:xfrm>
            <a:off x="786001" y="3165830"/>
            <a:ext cx="4777241" cy="553760"/>
          </a:xfrm>
        </p:spPr>
        <p:txBody>
          <a:bodyPr anchor="b">
            <a:normAutofit/>
          </a:bodyPr>
          <a:lstStyle/>
          <a:p>
            <a:r>
              <a:rPr lang="en-US" sz="3200"/>
              <a:t>Holland &amp; Knight LLP</a:t>
            </a:r>
          </a:p>
        </p:txBody>
      </p:sp>
      <p:pic>
        <p:nvPicPr>
          <p:cNvPr id="6" name="Picture Placeholder 5"/>
          <p:cNvPicPr>
            <a:picLocks noGrp="1" noChangeAspect="1"/>
          </p:cNvPicPr>
          <p:nvPr>
            <p:ph type="pic" idx="10"/>
          </p:nvPr>
        </p:nvPicPr>
        <p:blipFill>
          <a:blip r:embed="rId3"/>
          <a:srcRect t="970" b="970"/>
          <a:stretch/>
        </p:blipFill>
        <p:spPr>
          <a:xfrm>
            <a:off x="6144694" y="751115"/>
            <a:ext cx="2525776" cy="2476790"/>
          </a:xfrm>
          <a:noFill/>
        </p:spPr>
      </p:pic>
    </p:spTree>
    <p:extLst>
      <p:ext uri="{BB962C8B-B14F-4D97-AF65-F5344CB8AC3E}">
        <p14:creationId xmlns:p14="http://schemas.microsoft.com/office/powerpoint/2010/main" val="1914433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8050236-D3EC-465C-D4BF-CC7C727E4737}"/>
              </a:ext>
            </a:extLst>
          </p:cNvPr>
          <p:cNvSpPr>
            <a:spLocks noGrp="1"/>
          </p:cNvSpPr>
          <p:nvPr>
            <p:ph idx="1"/>
          </p:nvPr>
        </p:nvSpPr>
        <p:spPr>
          <a:xfrm>
            <a:off x="751114" y="1594673"/>
            <a:ext cx="10742386" cy="4247327"/>
          </a:xfrm>
        </p:spPr>
        <p:txBody>
          <a:bodyPr>
            <a:normAutofit/>
          </a:bodyPr>
          <a:lstStyle/>
          <a:p>
            <a:pPr marL="0" indent="0">
              <a:buNone/>
            </a:pPr>
            <a:r>
              <a:rPr lang="en-US" sz="1800" dirty="0"/>
              <a:t>As a minimum, each justification for a sole-source 8(a) contract over $25 million ($</a:t>
            </a:r>
            <a:r>
              <a:rPr lang="en-US" sz="1800" dirty="0" err="1"/>
              <a:t>100M</a:t>
            </a:r>
            <a:r>
              <a:rPr lang="en-US" sz="1800" dirty="0"/>
              <a:t> DoD) shall include the following information: </a:t>
            </a:r>
          </a:p>
          <a:p>
            <a:r>
              <a:rPr lang="en-US" sz="1800" dirty="0"/>
              <a:t>(1) A description of the needs of the agency concerned for the matters covered by the contract. </a:t>
            </a:r>
          </a:p>
          <a:p>
            <a:r>
              <a:rPr lang="en-US" sz="1800" dirty="0"/>
              <a:t>(2) A specification of the statutory provision providing the exception from the requirement to use competitive procedures in entering into the contract (see 19.805-1). </a:t>
            </a:r>
          </a:p>
          <a:p>
            <a:r>
              <a:rPr lang="en-US" sz="1800" dirty="0"/>
              <a:t>(3) A determination that the use of a sole-source contract is in the best interest of the agency concerned. </a:t>
            </a:r>
          </a:p>
          <a:p>
            <a:r>
              <a:rPr lang="en-US" sz="1800" dirty="0"/>
              <a:t>(4) A determination that the anticipated cost of the contract will be fair and reasonable. </a:t>
            </a:r>
          </a:p>
          <a:p>
            <a:r>
              <a:rPr lang="en-US" sz="1800" dirty="0"/>
              <a:t>(5) Such other matters as the head of the agency concerned shall specify for purposes of this section.</a:t>
            </a:r>
          </a:p>
          <a:p>
            <a:pPr marL="0" indent="0">
              <a:buNone/>
            </a:pPr>
            <a:r>
              <a:rPr lang="en-US" sz="1800" dirty="0"/>
              <a:t>Justifications must be publicly posted on SAM.gov</a:t>
            </a:r>
          </a:p>
          <a:p>
            <a:endParaRPr lang="en-US" sz="1800" dirty="0"/>
          </a:p>
          <a:p>
            <a:endParaRPr lang="en-US" sz="18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Content of Justification FAR 6.303-2(d)</a:t>
            </a:r>
          </a:p>
        </p:txBody>
      </p:sp>
    </p:spTree>
    <p:extLst>
      <p:ext uri="{BB962C8B-B14F-4D97-AF65-F5344CB8AC3E}">
        <p14:creationId xmlns:p14="http://schemas.microsoft.com/office/powerpoint/2010/main" val="1869396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7472C5-2779-472B-BD68-217824F68160}"/>
              </a:ext>
            </a:extLst>
          </p:cNvPr>
          <p:cNvSpPr>
            <a:spLocks noGrp="1"/>
          </p:cNvSpPr>
          <p:nvPr>
            <p:ph idx="1"/>
          </p:nvPr>
        </p:nvSpPr>
        <p:spPr>
          <a:xfrm>
            <a:off x="751114" y="1594673"/>
            <a:ext cx="10742386" cy="4247327"/>
          </a:xfrm>
        </p:spPr>
        <p:txBody>
          <a:bodyPr>
            <a:normAutofit/>
          </a:bodyPr>
          <a:lstStyle/>
          <a:p>
            <a:r>
              <a:rPr lang="en-US" sz="2000" dirty="0"/>
              <a:t>SBA Regulations provide that a concern that qualifies as small at the time of an offer for a MAC set-aside for 8(a) BD program, will be deemed small for each order issued against the contract, unless the CO requires recertification.</a:t>
            </a:r>
          </a:p>
          <a:p>
            <a:pPr lvl="1"/>
            <a:r>
              <a:rPr lang="en-US" sz="2000" dirty="0">
                <a:solidFill>
                  <a:srgbClr val="0E2C4F"/>
                </a:solidFill>
              </a:rPr>
              <a:t>In its April 2023 Final Rule, SBA clarified that for </a:t>
            </a:r>
            <a:r>
              <a:rPr lang="en-US" sz="2000" u="sng" dirty="0">
                <a:solidFill>
                  <a:srgbClr val="0E2C4F"/>
                </a:solidFill>
              </a:rPr>
              <a:t>any 8(a) sole source award (including under MACs)</a:t>
            </a:r>
            <a:r>
              <a:rPr lang="en-US" sz="2000" dirty="0">
                <a:solidFill>
                  <a:srgbClr val="0E2C4F"/>
                </a:solidFill>
              </a:rPr>
              <a:t>, a concern must not only be a current Participant in the 8(a) BD program at the time of award but must also qualify as small for the size standard corresponding to the NAICS code assigned to the contract or order on the date the contract or order.  13 C.F.R. 124.501(h)</a:t>
            </a:r>
          </a:p>
          <a:p>
            <a:r>
              <a:rPr lang="en-US" sz="2000" dirty="0"/>
              <a:t>SBA clarified that to be eligible for an 8(a) sole source order under a MAC that was set-aside or reserved for exclusive competition among 8(a) Participants, the 8(a) firm must be in compliance with any applicable competitive business mix target or remedial measure imposed by 13 C.F.R. 124.509. 13 C.F.R. 124.503(i)(1)(iv).</a:t>
            </a:r>
          </a:p>
          <a:p>
            <a:pPr lvl="1"/>
            <a:r>
              <a:rPr lang="en-US" sz="2000" dirty="0">
                <a:solidFill>
                  <a:srgbClr val="0E2C4F"/>
                </a:solidFill>
              </a:rPr>
              <a:t>For a JV, SBA will determine whether the  lead 8(a) partner is in compliance with applicable competitive business mix target or remedial measure.</a:t>
            </a:r>
          </a:p>
        </p:txBody>
      </p:sp>
      <p:sp>
        <p:nvSpPr>
          <p:cNvPr id="3" name="Text Placeholder 2">
            <a:extLst>
              <a:ext uri="{FF2B5EF4-FFF2-40B4-BE49-F238E27FC236}">
                <a16:creationId xmlns:a16="http://schemas.microsoft.com/office/drawing/2014/main" id="{0A025570-9B64-42D8-9AFC-AF85E123E205}"/>
              </a:ext>
            </a:extLst>
          </p:cNvPr>
          <p:cNvSpPr>
            <a:spLocks noGrp="1"/>
          </p:cNvSpPr>
          <p:nvPr>
            <p:ph type="ctrTitle"/>
          </p:nvPr>
        </p:nvSpPr>
        <p:spPr>
          <a:xfrm>
            <a:off x="751114" y="519113"/>
            <a:ext cx="6335485" cy="582385"/>
          </a:xfrm>
        </p:spPr>
        <p:txBody>
          <a:bodyPr anchor="b">
            <a:noAutofit/>
          </a:bodyPr>
          <a:lstStyle/>
          <a:p>
            <a:r>
              <a:rPr lang="en-US" sz="2800" dirty="0"/>
              <a:t>Recent SBA Clarifications: 8(a) Sole Source Contracts</a:t>
            </a:r>
            <a:endParaRPr lang="en-US" sz="2800" dirty="0">
              <a:highlight>
                <a:srgbClr val="FFFF00"/>
              </a:highlight>
            </a:endParaRPr>
          </a:p>
        </p:txBody>
      </p:sp>
    </p:spTree>
    <p:extLst>
      <p:ext uri="{BB962C8B-B14F-4D97-AF65-F5344CB8AC3E}">
        <p14:creationId xmlns:p14="http://schemas.microsoft.com/office/powerpoint/2010/main" val="3306950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3F475B-8909-E912-F96E-C53C0E2FE302}"/>
              </a:ext>
            </a:extLst>
          </p:cNvPr>
          <p:cNvSpPr>
            <a:spLocks noGrp="1"/>
          </p:cNvSpPr>
          <p:nvPr>
            <p:ph idx="1"/>
          </p:nvPr>
        </p:nvSpPr>
        <p:spPr>
          <a:xfrm>
            <a:off x="751114" y="1594673"/>
            <a:ext cx="10742386" cy="4247327"/>
          </a:xfrm>
        </p:spPr>
        <p:txBody>
          <a:bodyPr>
            <a:normAutofit/>
          </a:bodyPr>
          <a:lstStyle/>
          <a:p>
            <a:r>
              <a:rPr lang="en-US" dirty="0"/>
              <a:t>SBA clarified that an agency may award an 8(a) sole source order against a MAC that was not set aside for competition only among 8(a) participants</a:t>
            </a:r>
          </a:p>
          <a:p>
            <a:pPr lvl="1"/>
            <a:r>
              <a:rPr lang="en-US" dirty="0"/>
              <a:t>13 C.F.R. 124.501(b)</a:t>
            </a:r>
          </a:p>
          <a:p>
            <a:r>
              <a:rPr lang="en-US" dirty="0"/>
              <a:t>8(a) sole source orders to a joint venture under a previously competitively awarded 8(a) MAC, SBA will determine whether the 8(a) partner to the joint venture is eligible for award, but </a:t>
            </a:r>
            <a:r>
              <a:rPr lang="en-US" b="1" dirty="0"/>
              <a:t>will not review </a:t>
            </a:r>
            <a:r>
              <a:rPr lang="en-US" dirty="0"/>
              <a:t>the joint venture agreement to determine compliance with § 124.513</a:t>
            </a:r>
          </a:p>
        </p:txBody>
      </p:sp>
      <p:sp>
        <p:nvSpPr>
          <p:cNvPr id="3" name="Text Placeholder 2">
            <a:extLst>
              <a:ext uri="{FF2B5EF4-FFF2-40B4-BE49-F238E27FC236}">
                <a16:creationId xmlns:a16="http://schemas.microsoft.com/office/drawing/2014/main" id="{D2A15CE8-F126-F91A-C50A-B67F27758D58}"/>
              </a:ext>
            </a:extLst>
          </p:cNvPr>
          <p:cNvSpPr>
            <a:spLocks noGrp="1"/>
          </p:cNvSpPr>
          <p:nvPr>
            <p:ph type="ctrTitle"/>
          </p:nvPr>
        </p:nvSpPr>
        <p:spPr>
          <a:xfrm>
            <a:off x="751114" y="519113"/>
            <a:ext cx="6335485" cy="582385"/>
          </a:xfrm>
        </p:spPr>
        <p:txBody>
          <a:bodyPr anchor="b">
            <a:noAutofit/>
          </a:bodyPr>
          <a:lstStyle/>
          <a:p>
            <a:r>
              <a:rPr lang="en-US" sz="2800" dirty="0"/>
              <a:t>Recent SBA Clarifications: 8(a) Sole Source Contracts</a:t>
            </a:r>
            <a:endParaRPr lang="en-US" sz="2800" dirty="0">
              <a:highlight>
                <a:srgbClr val="FFFF00"/>
              </a:highlight>
            </a:endParaRPr>
          </a:p>
        </p:txBody>
      </p:sp>
    </p:spTree>
    <p:extLst>
      <p:ext uri="{BB962C8B-B14F-4D97-AF65-F5344CB8AC3E}">
        <p14:creationId xmlns:p14="http://schemas.microsoft.com/office/powerpoint/2010/main" val="15984995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5614F-E75D-36B5-3847-DC2417EB8AC9}"/>
              </a:ext>
            </a:extLst>
          </p:cNvPr>
          <p:cNvSpPr>
            <a:spLocks noGrp="1"/>
          </p:cNvSpPr>
          <p:nvPr>
            <p:ph idx="1"/>
          </p:nvPr>
        </p:nvSpPr>
        <p:spPr/>
        <p:txBody>
          <a:bodyPr>
            <a:normAutofit fontScale="85000" lnSpcReduction="20000"/>
          </a:bodyPr>
          <a:lstStyle/>
          <a:p>
            <a:r>
              <a:rPr lang="en-US" dirty="0"/>
              <a:t>SBA’s regulations provide that a procurement may not be removed from competition to award it to a Tribally-owned, ANC-owned or </a:t>
            </a:r>
            <a:r>
              <a:rPr lang="en-US" dirty="0" err="1"/>
              <a:t>NHO</a:t>
            </a:r>
            <a:r>
              <a:rPr lang="en-US" dirty="0"/>
              <a:t>-owned concern on a sole source basis</a:t>
            </a:r>
          </a:p>
          <a:p>
            <a:pPr lvl="1"/>
            <a:r>
              <a:rPr lang="en-US" dirty="0"/>
              <a:t>13 C.F.R. 124.506(b)(3)</a:t>
            </a:r>
          </a:p>
          <a:p>
            <a:r>
              <a:rPr lang="en-US" dirty="0"/>
              <a:t>In the Final Rule that became effective on May 30, 2023, SBA clarified the provision was meant to apply only to a current procurement, not the predecessor to a current procurement</a:t>
            </a:r>
          </a:p>
          <a:p>
            <a:pPr lvl="1"/>
            <a:r>
              <a:rPr lang="en-US" dirty="0"/>
              <a:t>In other words, a procuring agency may not evidence its intent to fulfill a requirement as a competitive 8(a) procurement, through the issuance of a competitive 8(a) solicitation or otherwise, cancel the solicitation or change its public intent, and then procure the requirement as a sole source 8(a) procurement to an entity-owned Participant.</a:t>
            </a:r>
          </a:p>
          <a:p>
            <a:r>
              <a:rPr lang="en-US" dirty="0"/>
              <a:t>A follow-on requirement to one that was previously awarded as a competitive 8(a) procurement may be offered, accepted and awarded on a sole source basis to a tribally-owned or ANC-owned concern, or a concern owned by an </a:t>
            </a:r>
            <a:r>
              <a:rPr lang="en-US" dirty="0" err="1"/>
              <a:t>NHO</a:t>
            </a:r>
            <a:r>
              <a:rPr lang="en-US" dirty="0"/>
              <a:t> for DoD contracts</a:t>
            </a:r>
          </a:p>
          <a:p>
            <a:endParaRPr lang="en-US" dirty="0"/>
          </a:p>
        </p:txBody>
      </p:sp>
      <p:sp>
        <p:nvSpPr>
          <p:cNvPr id="3" name="Title 2">
            <a:extLst>
              <a:ext uri="{FF2B5EF4-FFF2-40B4-BE49-F238E27FC236}">
                <a16:creationId xmlns:a16="http://schemas.microsoft.com/office/drawing/2014/main" id="{623A4CD6-CA4B-DF8A-ACFD-6AC6664A70CD}"/>
              </a:ext>
            </a:extLst>
          </p:cNvPr>
          <p:cNvSpPr>
            <a:spLocks noGrp="1"/>
          </p:cNvSpPr>
          <p:nvPr>
            <p:ph type="ctrTitle"/>
          </p:nvPr>
        </p:nvSpPr>
        <p:spPr/>
        <p:txBody>
          <a:bodyPr/>
          <a:lstStyle/>
          <a:p>
            <a:r>
              <a:rPr lang="en-US" sz="2800" dirty="0"/>
              <a:t>Recent SBA Update: “Remove from Competition”</a:t>
            </a:r>
          </a:p>
        </p:txBody>
      </p:sp>
    </p:spTree>
    <p:extLst>
      <p:ext uri="{BB962C8B-B14F-4D97-AF65-F5344CB8AC3E}">
        <p14:creationId xmlns:p14="http://schemas.microsoft.com/office/powerpoint/2010/main" val="552150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139DC15-942C-3110-79B4-E2C96D795783}"/>
              </a:ext>
            </a:extLst>
          </p:cNvPr>
          <p:cNvSpPr>
            <a:spLocks noGrp="1"/>
          </p:cNvSpPr>
          <p:nvPr>
            <p:ph idx="1"/>
          </p:nvPr>
        </p:nvSpPr>
        <p:spPr>
          <a:xfrm>
            <a:off x="751114" y="1594673"/>
            <a:ext cx="10742386" cy="4247327"/>
          </a:xfrm>
        </p:spPr>
        <p:txBody>
          <a:bodyPr>
            <a:normAutofit/>
          </a:bodyPr>
          <a:lstStyle/>
          <a:p>
            <a:pPr marL="457200" indent="-457200"/>
            <a:r>
              <a:rPr lang="en-US" sz="2600" dirty="0"/>
              <a:t>SBA’s rules preclude an 8(a) company from “receiving” a sole source contract that is a follow-on to an 8(a) contract held by a sister 8(a) company. (More on this below).</a:t>
            </a:r>
          </a:p>
          <a:p>
            <a:pPr marL="457200" indent="-457200"/>
            <a:r>
              <a:rPr lang="en-US" sz="2600" dirty="0"/>
              <a:t>But the </a:t>
            </a:r>
            <a:r>
              <a:rPr lang="en-US" sz="2600" u="sng" dirty="0"/>
              <a:t>same 8(a)</a:t>
            </a:r>
            <a:r>
              <a:rPr lang="en-US" sz="2600" dirty="0"/>
              <a:t> can receive a follow-on sole source contract</a:t>
            </a:r>
          </a:p>
          <a:p>
            <a:pPr marL="457200" indent="-457200"/>
            <a:r>
              <a:rPr lang="en-US" sz="2600" dirty="0"/>
              <a:t>Agencies can use other exceptions to full and open competition to award follow-on contracts if the circumstances permit (</a:t>
            </a:r>
            <a:r>
              <a:rPr lang="en-US" sz="2600" i="1" dirty="0"/>
              <a:t>i.e.</a:t>
            </a:r>
            <a:r>
              <a:rPr lang="en-US" sz="2600" dirty="0"/>
              <a:t>, follow-on bridge contracts during a protest may be awarded on an urgent and compelling basis)</a:t>
            </a:r>
          </a:p>
          <a:p>
            <a:endParaRPr lang="en-US" sz="2600" dirty="0"/>
          </a:p>
          <a:p>
            <a:endParaRPr lang="en-US" sz="26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SBA Efforts to Address “Follow-On” Contracts</a:t>
            </a:r>
          </a:p>
        </p:txBody>
      </p:sp>
    </p:spTree>
    <p:extLst>
      <p:ext uri="{BB962C8B-B14F-4D97-AF65-F5344CB8AC3E}">
        <p14:creationId xmlns:p14="http://schemas.microsoft.com/office/powerpoint/2010/main" val="9293717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p:txBody>
          <a:bodyPr>
            <a:normAutofit/>
          </a:bodyPr>
          <a:lstStyle/>
          <a:p>
            <a:pPr marL="0" indent="0">
              <a:buNone/>
            </a:pPr>
            <a:endParaRPr lang="en-US" b="1" dirty="0"/>
          </a:p>
          <a:p>
            <a:pPr marL="0" indent="0">
              <a:buNone/>
            </a:pPr>
            <a:endParaRPr lang="en-US" b="1" dirty="0"/>
          </a:p>
          <a:p>
            <a:pPr marL="0" indent="0">
              <a:buNone/>
            </a:pPr>
            <a:r>
              <a:rPr lang="en-US" sz="4400" b="1" dirty="0"/>
              <a:t>Limitations on Subcontracting</a:t>
            </a:r>
          </a:p>
          <a:p>
            <a:pPr marL="0" indent="0">
              <a:buNone/>
            </a:pPr>
            <a:endParaRPr lang="en-US" b="1" dirty="0"/>
          </a:p>
        </p:txBody>
      </p:sp>
    </p:spTree>
    <p:extLst>
      <p:ext uri="{BB962C8B-B14F-4D97-AF65-F5344CB8AC3E}">
        <p14:creationId xmlns:p14="http://schemas.microsoft.com/office/powerpoint/2010/main" val="698863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3F5647E-EB46-7849-B2E9-03CA2FF21F3C}"/>
              </a:ext>
            </a:extLst>
          </p:cNvPr>
          <p:cNvSpPr>
            <a:spLocks noGrp="1"/>
          </p:cNvSpPr>
          <p:nvPr>
            <p:ph idx="1"/>
          </p:nvPr>
        </p:nvSpPr>
        <p:spPr>
          <a:xfrm>
            <a:off x="751114" y="1594673"/>
            <a:ext cx="10742386" cy="4247327"/>
          </a:xfrm>
        </p:spPr>
        <p:txBody>
          <a:bodyPr>
            <a:normAutofit/>
          </a:bodyPr>
          <a:lstStyle/>
          <a:p>
            <a:r>
              <a:rPr lang="en-US" sz="2200" dirty="0"/>
              <a:t>Under the “new” limitation on subcontracting rules, the prime contractor on a set-aside contract must retain at least the following proportion of </a:t>
            </a:r>
            <a:r>
              <a:rPr lang="en-US" sz="2200" u="sng" dirty="0"/>
              <a:t>revenue</a:t>
            </a:r>
            <a:r>
              <a:rPr lang="en-US" sz="2200" dirty="0"/>
              <a:t> under the contract:</a:t>
            </a:r>
          </a:p>
          <a:p>
            <a:pPr lvl="1"/>
            <a:r>
              <a:rPr lang="en-US" sz="2200" dirty="0">
                <a:solidFill>
                  <a:srgbClr val="0E2C4F"/>
                </a:solidFill>
              </a:rPr>
              <a:t>Services: 50% or more</a:t>
            </a:r>
          </a:p>
          <a:p>
            <a:pPr lvl="1"/>
            <a:r>
              <a:rPr lang="en-US" sz="2200" dirty="0">
                <a:solidFill>
                  <a:srgbClr val="0E2C4F"/>
                </a:solidFill>
              </a:rPr>
              <a:t>Manufacturing: 50% or more </a:t>
            </a:r>
          </a:p>
          <a:p>
            <a:pPr lvl="2"/>
            <a:r>
              <a:rPr lang="en-US" sz="1800" dirty="0">
                <a:solidFill>
                  <a:srgbClr val="0E2C4F"/>
                </a:solidFill>
              </a:rPr>
              <a:t>But note the “nonmanufacturer rule” requires that the prime manufacture the product or supply a product manufactured by another small business</a:t>
            </a:r>
          </a:p>
          <a:p>
            <a:pPr lvl="1"/>
            <a:r>
              <a:rPr lang="en-US" sz="2200" dirty="0">
                <a:solidFill>
                  <a:srgbClr val="0E2C4F"/>
                </a:solidFill>
              </a:rPr>
              <a:t>Construction 15% (general); 25% (specialty trade)</a:t>
            </a:r>
          </a:p>
          <a:p>
            <a:r>
              <a:rPr lang="en-US" sz="2200" dirty="0"/>
              <a:t>Other direct costs and costs of materials may be excluded from the calculation provided they are not the principal purpose of the  acquisition</a:t>
            </a:r>
          </a:p>
          <a:p>
            <a:pPr lvl="1"/>
            <a:r>
              <a:rPr lang="en-US" sz="2200" dirty="0">
                <a:solidFill>
                  <a:srgbClr val="0E2C4F"/>
                </a:solidFill>
              </a:rPr>
              <a:t>Note: the FAR does not address this expressly, the way the SBA rules do</a:t>
            </a:r>
          </a:p>
          <a:p>
            <a:endParaRPr lang="en-US" sz="22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Limitations on Subcontracting</a:t>
            </a:r>
          </a:p>
        </p:txBody>
      </p:sp>
    </p:spTree>
    <p:extLst>
      <p:ext uri="{BB962C8B-B14F-4D97-AF65-F5344CB8AC3E}">
        <p14:creationId xmlns:p14="http://schemas.microsoft.com/office/powerpoint/2010/main" val="2601362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7B54D01-8745-D054-B169-326B56F4F1A0}"/>
              </a:ext>
            </a:extLst>
          </p:cNvPr>
          <p:cNvSpPr>
            <a:spLocks noGrp="1"/>
          </p:cNvSpPr>
          <p:nvPr>
            <p:ph idx="1"/>
          </p:nvPr>
        </p:nvSpPr>
        <p:spPr>
          <a:xfrm>
            <a:off x="751114" y="1594673"/>
            <a:ext cx="10742386" cy="4247327"/>
          </a:xfrm>
        </p:spPr>
        <p:txBody>
          <a:bodyPr>
            <a:normAutofit/>
          </a:bodyPr>
          <a:lstStyle/>
          <a:p>
            <a:r>
              <a:rPr lang="en-US" sz="2200" dirty="0"/>
              <a:t>The period over which compliance is assessed is generally each contract period (</a:t>
            </a:r>
            <a:r>
              <a:rPr lang="en-US" sz="2200" i="1" dirty="0"/>
              <a:t>i.e.</a:t>
            </a:r>
            <a:r>
              <a:rPr lang="en-US" sz="2200" dirty="0"/>
              <a:t>, base and then option years):</a:t>
            </a:r>
          </a:p>
          <a:p>
            <a:pPr lvl="1"/>
            <a:r>
              <a:rPr lang="en-US" sz="2200" dirty="0">
                <a:solidFill>
                  <a:srgbClr val="0E2C4F"/>
                </a:solidFill>
              </a:rPr>
              <a:t>The period used to determine compliance for a total or partial set-aside contract will be the base term and then each subsequent option period</a:t>
            </a:r>
          </a:p>
          <a:p>
            <a:pPr lvl="2"/>
            <a:r>
              <a:rPr lang="en-US" sz="1800" dirty="0">
                <a:solidFill>
                  <a:srgbClr val="0E2C4F"/>
                </a:solidFill>
              </a:rPr>
              <a:t>13 CFR. 125.6(d)</a:t>
            </a:r>
          </a:p>
          <a:p>
            <a:r>
              <a:rPr lang="en-US" sz="2200" dirty="0"/>
              <a:t>For IDIQs and task orders:</a:t>
            </a:r>
          </a:p>
          <a:p>
            <a:pPr lvl="1"/>
            <a:r>
              <a:rPr lang="en-US" sz="2200" dirty="0">
                <a:solidFill>
                  <a:srgbClr val="0E2C4F"/>
                </a:solidFill>
              </a:rPr>
              <a:t>The contracting officer, in his or her discretion, may require the concern to comply with the applicable limitations on subcontracting and the nonmanufacturer rule for each order awarded under a total or partial set-aside contract</a:t>
            </a:r>
          </a:p>
          <a:p>
            <a:r>
              <a:rPr lang="en-US" sz="2200" dirty="0"/>
              <a:t>Acquisitions below the simplified acquisition threshold are currently exempt from the LoS requirements</a:t>
            </a:r>
          </a:p>
          <a:p>
            <a:endParaRPr lang="en-US" sz="2200" dirty="0"/>
          </a:p>
          <a:p>
            <a:endParaRPr lang="en-US" sz="2200" dirty="0"/>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3400" dirty="0"/>
              <a:t>Other Calculation Issues</a:t>
            </a:r>
          </a:p>
        </p:txBody>
      </p:sp>
    </p:spTree>
    <p:extLst>
      <p:ext uri="{BB962C8B-B14F-4D97-AF65-F5344CB8AC3E}">
        <p14:creationId xmlns:p14="http://schemas.microsoft.com/office/powerpoint/2010/main" val="322285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7B54D01-8745-D054-B169-326B56F4F1A0}"/>
              </a:ext>
            </a:extLst>
          </p:cNvPr>
          <p:cNvSpPr>
            <a:spLocks noGrp="1"/>
          </p:cNvSpPr>
          <p:nvPr>
            <p:ph idx="1"/>
          </p:nvPr>
        </p:nvSpPr>
        <p:spPr>
          <a:xfrm>
            <a:off x="751114" y="1594673"/>
            <a:ext cx="10742386" cy="4247327"/>
          </a:xfrm>
        </p:spPr>
        <p:txBody>
          <a:bodyPr>
            <a:normAutofit/>
          </a:bodyPr>
          <a:lstStyle/>
          <a:p>
            <a:pPr fontAlgn="base"/>
            <a:r>
              <a:rPr lang="en-US" sz="2200" b="0" i="0" dirty="0">
                <a:effectLst/>
              </a:rPr>
              <a:t>First, the final rule adds language that applies to "multi-agency" set-aside contracts and provides that "the ordering agency must use the period of performance for each order to determine compliance [with LoS]”</a:t>
            </a:r>
          </a:p>
          <a:p>
            <a:pPr lvl="1" fontAlgn="base"/>
            <a:r>
              <a:rPr lang="en-US" sz="2200" b="0" i="0" dirty="0">
                <a:solidFill>
                  <a:srgbClr val="0E2C4F"/>
                </a:solidFill>
                <a:effectLst/>
              </a:rPr>
              <a:t>Previously, SBA's regulations merely </a:t>
            </a:r>
            <a:r>
              <a:rPr lang="en-US" sz="2200" b="0" i="0" u="sng" dirty="0">
                <a:solidFill>
                  <a:srgbClr val="0E2C4F"/>
                </a:solidFill>
                <a:effectLst/>
              </a:rPr>
              <a:t>permitted</a:t>
            </a:r>
            <a:r>
              <a:rPr lang="en-US" sz="2200" b="0" i="0" dirty="0">
                <a:solidFill>
                  <a:srgbClr val="0E2C4F"/>
                </a:solidFill>
                <a:effectLst/>
              </a:rPr>
              <a:t> such oversight at the order level but did not require it</a:t>
            </a:r>
          </a:p>
          <a:p>
            <a:pPr lvl="1" fontAlgn="base"/>
            <a:r>
              <a:rPr lang="en-US" sz="2200" b="0" i="0" dirty="0">
                <a:solidFill>
                  <a:srgbClr val="0E2C4F"/>
                </a:solidFill>
                <a:effectLst/>
              </a:rPr>
              <a:t>The final rule makes such oversight mandatory at the order level</a:t>
            </a:r>
          </a:p>
          <a:p>
            <a:pPr fontAlgn="base"/>
            <a:r>
              <a:rPr lang="en-US" sz="2200" b="0" i="0" dirty="0">
                <a:effectLst/>
              </a:rPr>
              <a:t>Second, and relatedly, the SBA added language intended to provide consequences where LoS requirements are not met. </a:t>
            </a:r>
          </a:p>
          <a:p>
            <a:pPr lvl="1" fontAlgn="base"/>
            <a:r>
              <a:rPr lang="en-US" sz="2200" b="0" i="0" dirty="0">
                <a:solidFill>
                  <a:srgbClr val="0E2C4F"/>
                </a:solidFill>
                <a:effectLst/>
              </a:rPr>
              <a:t>Specifically, the final rule adopted a provision providing that contracting officers "may not give a past performance rating of satisfactory or higher for the appropriate factor or subfactor in accordance with FAR 42.1503"</a:t>
            </a:r>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Two Important Changes From The April 2023 Final Rule:</a:t>
            </a:r>
          </a:p>
        </p:txBody>
      </p:sp>
    </p:spTree>
    <p:extLst>
      <p:ext uri="{BB962C8B-B14F-4D97-AF65-F5344CB8AC3E}">
        <p14:creationId xmlns:p14="http://schemas.microsoft.com/office/powerpoint/2010/main" val="4168209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1EF7AA-B7A3-ED2E-C181-9B331A3C6FB1}"/>
              </a:ext>
            </a:extLst>
          </p:cNvPr>
          <p:cNvSpPr>
            <a:spLocks noGrp="1"/>
          </p:cNvSpPr>
          <p:nvPr>
            <p:ph idx="1"/>
          </p:nvPr>
        </p:nvSpPr>
        <p:spPr>
          <a:xfrm>
            <a:off x="751114" y="1594673"/>
            <a:ext cx="10742386" cy="4247327"/>
          </a:xfrm>
        </p:spPr>
        <p:txBody>
          <a:bodyPr>
            <a:normAutofit fontScale="92500"/>
          </a:bodyPr>
          <a:lstStyle/>
          <a:p>
            <a:r>
              <a:rPr lang="en-US" sz="2400" dirty="0"/>
              <a:t>A similarly situated entity (“SSE”) is – </a:t>
            </a:r>
          </a:p>
          <a:p>
            <a:r>
              <a:rPr lang="en-US" sz="2400" dirty="0">
                <a:solidFill>
                  <a:srgbClr val="0E2C4F"/>
                </a:solidFill>
              </a:rPr>
              <a:t>A subcontractor that has the same small business program status as the prime contractor</a:t>
            </a:r>
          </a:p>
          <a:p>
            <a:pPr lvl="1"/>
            <a:r>
              <a:rPr lang="en-US" dirty="0">
                <a:solidFill>
                  <a:srgbClr val="0E2C4F"/>
                </a:solidFill>
              </a:rPr>
              <a:t>For an 8(a) requirement, a subcontractor that is an 8(a) certified Program Participant</a:t>
            </a:r>
          </a:p>
          <a:p>
            <a:r>
              <a:rPr lang="en-US" sz="2400" dirty="0">
                <a:solidFill>
                  <a:srgbClr val="0E2C4F"/>
                </a:solidFill>
              </a:rPr>
              <a:t>In addition to sharing the same small business program status as the prime contractor, a similarly situated entity must also be small for the NAICS code that the prime contractor assigned to the subcontract the subcontractor will perform</a:t>
            </a:r>
          </a:p>
          <a:p>
            <a:r>
              <a:rPr lang="en-US" sz="2400" dirty="0">
                <a:solidFill>
                  <a:srgbClr val="0E2C4F"/>
                </a:solidFill>
              </a:rPr>
              <a:t>For purposes of calculating LoS compliance, a SSE’s share of revenue/work counts toward the prime’s requirement</a:t>
            </a:r>
          </a:p>
          <a:p>
            <a:pPr lvl="1"/>
            <a:r>
              <a:rPr lang="en-US" dirty="0">
                <a:solidFill>
                  <a:srgbClr val="0E2C4F"/>
                </a:solidFill>
              </a:rPr>
              <a:t>Caveat: But NOT in the context of the work a SB JV partner has to perform within the JV (40%)</a:t>
            </a:r>
          </a:p>
          <a:p>
            <a:endParaRPr lang="en-US" sz="2200" dirty="0"/>
          </a:p>
          <a:p>
            <a:endParaRPr lang="en-US" sz="2200" dirty="0"/>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3200" dirty="0"/>
              <a:t>Similarly Situated Entities</a:t>
            </a:r>
          </a:p>
        </p:txBody>
      </p:sp>
    </p:spTree>
    <p:extLst>
      <p:ext uri="{BB962C8B-B14F-4D97-AF65-F5344CB8AC3E}">
        <p14:creationId xmlns:p14="http://schemas.microsoft.com/office/powerpoint/2010/main" val="4164552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520CCD-8B7D-762D-1F02-AB1E4D382820}"/>
              </a:ext>
            </a:extLst>
          </p:cNvPr>
          <p:cNvSpPr>
            <a:spLocks noGrp="1"/>
          </p:cNvSpPr>
          <p:nvPr>
            <p:ph idx="1"/>
          </p:nvPr>
        </p:nvSpPr>
        <p:spPr/>
        <p:txBody>
          <a:bodyPr/>
          <a:lstStyle/>
          <a:p>
            <a:r>
              <a:rPr lang="en-US" dirty="0"/>
              <a:t>Introduction to SBA’s 8(a) Program for Entity-Owned Firms</a:t>
            </a:r>
          </a:p>
          <a:p>
            <a:r>
              <a:rPr lang="en-US"/>
              <a:t>2023 Regulatory and Legal Updates Affecting Entity-Owned Firms</a:t>
            </a:r>
          </a:p>
          <a:p>
            <a:r>
              <a:rPr lang="en-US"/>
              <a:t>Regulatory Framework for Entity-Owned Firms – Key Issues</a:t>
            </a:r>
            <a:endParaRPr lang="en-US" dirty="0"/>
          </a:p>
          <a:p>
            <a:r>
              <a:rPr lang="en-US"/>
              <a:t>Compliance Programs and Mandatory Disclosure</a:t>
            </a:r>
          </a:p>
          <a:p>
            <a:r>
              <a:rPr lang="en-US"/>
              <a:t>Resource Guide</a:t>
            </a:r>
            <a:endParaRPr lang="en-US" dirty="0"/>
          </a:p>
        </p:txBody>
      </p:sp>
      <p:sp>
        <p:nvSpPr>
          <p:cNvPr id="3" name="Title 2">
            <a:extLst>
              <a:ext uri="{FF2B5EF4-FFF2-40B4-BE49-F238E27FC236}">
                <a16:creationId xmlns:a16="http://schemas.microsoft.com/office/drawing/2014/main" id="{C857BC2D-6A56-4DFF-27CE-02637900993B}"/>
              </a:ext>
            </a:extLst>
          </p:cNvPr>
          <p:cNvSpPr>
            <a:spLocks noGrp="1"/>
          </p:cNvSpPr>
          <p:nvPr>
            <p:ph type="ctrTitle"/>
          </p:nvPr>
        </p:nvSpPr>
        <p:spPr/>
        <p:txBody>
          <a:bodyPr/>
          <a:lstStyle/>
          <a:p>
            <a:r>
              <a:rPr lang="en-US" dirty="0"/>
              <a:t>Agenda</a:t>
            </a:r>
          </a:p>
        </p:txBody>
      </p:sp>
    </p:spTree>
    <p:extLst>
      <p:ext uri="{BB962C8B-B14F-4D97-AF65-F5344CB8AC3E}">
        <p14:creationId xmlns:p14="http://schemas.microsoft.com/office/powerpoint/2010/main" val="30045370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4E9EE9-C1B3-261B-B801-AE737A7E3129}"/>
              </a:ext>
            </a:extLst>
          </p:cNvPr>
          <p:cNvSpPr>
            <a:spLocks noGrp="1"/>
          </p:cNvSpPr>
          <p:nvPr>
            <p:ph idx="1"/>
          </p:nvPr>
        </p:nvSpPr>
        <p:spPr>
          <a:xfrm>
            <a:off x="751114" y="1594673"/>
            <a:ext cx="10742386" cy="4247327"/>
          </a:xfrm>
        </p:spPr>
        <p:txBody>
          <a:bodyPr>
            <a:normAutofit/>
          </a:bodyPr>
          <a:lstStyle/>
          <a:p>
            <a:r>
              <a:rPr lang="en-US" sz="2400" dirty="0"/>
              <a:t>Where a contract combines services and supplies, the contracting officer selects the appropriate NAICS code (</a:t>
            </a:r>
            <a:r>
              <a:rPr lang="en-US" sz="2400" i="1" dirty="0"/>
              <a:t>i.e.</a:t>
            </a:r>
            <a:r>
              <a:rPr lang="en-US" sz="2400" dirty="0"/>
              <a:t>, for services or for products)</a:t>
            </a:r>
          </a:p>
          <a:p>
            <a:r>
              <a:rPr lang="en-US" sz="2400" dirty="0"/>
              <a:t>Generally, a contracting officer only assigns one NAICS code to a contract – BUT, the rule has changed for Multiple Award Contracts </a:t>
            </a:r>
          </a:p>
          <a:p>
            <a:pPr lvl="1"/>
            <a:r>
              <a:rPr lang="en-US" sz="1600" dirty="0"/>
              <a:t>See 13 C.F.R. </a:t>
            </a:r>
            <a:r>
              <a:rPr lang="en-US" sz="1200" b="0" i="0" dirty="0">
                <a:solidFill>
                  <a:srgbClr val="4D4D4D"/>
                </a:solidFill>
                <a:effectLst/>
                <a:latin typeface="Lato" panose="020F0502020204030203" pitchFamily="34" charset="0"/>
              </a:rPr>
              <a:t>§ 121.402(c)</a:t>
            </a:r>
            <a:endParaRPr lang="en-US" sz="1600" dirty="0"/>
          </a:p>
          <a:p>
            <a:r>
              <a:rPr lang="en-US" sz="2400" dirty="0"/>
              <a:t>The assigned NAICS code is determinative as to which limitation on subcontracting and performance requirement applies</a:t>
            </a:r>
          </a:p>
          <a:p>
            <a:r>
              <a:rPr lang="en-US" sz="2400" dirty="0"/>
              <a:t>The relevant limitation on subcontracting applies only to that portion of the contract related to the Primary NAICS</a:t>
            </a:r>
          </a:p>
          <a:p>
            <a:endParaRPr lang="en-US" sz="2400" dirty="0"/>
          </a:p>
          <a:p>
            <a:endParaRPr lang="en-US" sz="24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Contracts Calling for a Mix of Products &amp; Services</a:t>
            </a:r>
          </a:p>
        </p:txBody>
      </p:sp>
    </p:spTree>
    <p:extLst>
      <p:ext uri="{BB962C8B-B14F-4D97-AF65-F5344CB8AC3E}">
        <p14:creationId xmlns:p14="http://schemas.microsoft.com/office/powerpoint/2010/main" val="1546537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4E9EE9-C1B3-261B-B801-AE737A7E3129}"/>
              </a:ext>
            </a:extLst>
          </p:cNvPr>
          <p:cNvSpPr>
            <a:spLocks noGrp="1"/>
          </p:cNvSpPr>
          <p:nvPr>
            <p:ph idx="1"/>
          </p:nvPr>
        </p:nvSpPr>
        <p:spPr>
          <a:xfrm>
            <a:off x="751114" y="1594673"/>
            <a:ext cx="10742386" cy="4247327"/>
          </a:xfrm>
        </p:spPr>
        <p:txBody>
          <a:bodyPr>
            <a:normAutofit/>
          </a:bodyPr>
          <a:lstStyle/>
          <a:p>
            <a:r>
              <a:rPr lang="en-US" sz="2400" dirty="0"/>
              <a:t>A procuring agency is acquiring both services and supplies through a small business set-aside. The total value of the requirement is $3,000,000, with the services portion comprising $2,500,000, and the supply portion comprising $500,000. The contracting officer appropriately assigns a services NAICS code to the requirement. Thus, because the supply portion of the contract is excluded from consideration, the relevant amount for purposes of calculating the performance of work requirement is $2,500,000 and the prime and/or similarly situated entities must perform at least $1,250,000 and the prime contractor may not subcontract more than $1,250,000 to non-similarly situated entities.</a:t>
            </a:r>
          </a:p>
          <a:p>
            <a:endParaRPr lang="en-US" sz="2400" dirty="0"/>
          </a:p>
          <a:p>
            <a:endParaRPr lang="en-US" sz="24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Example of LOS on a Mixed Contract</a:t>
            </a:r>
          </a:p>
        </p:txBody>
      </p:sp>
    </p:spTree>
    <p:extLst>
      <p:ext uri="{BB962C8B-B14F-4D97-AF65-F5344CB8AC3E}">
        <p14:creationId xmlns:p14="http://schemas.microsoft.com/office/powerpoint/2010/main" val="2492366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BD02EB-3BDA-7A99-8C4E-A9A6A0120DE0}"/>
              </a:ext>
            </a:extLst>
          </p:cNvPr>
          <p:cNvSpPr>
            <a:spLocks noGrp="1"/>
          </p:cNvSpPr>
          <p:nvPr>
            <p:ph idx="1"/>
          </p:nvPr>
        </p:nvSpPr>
        <p:spPr>
          <a:xfrm>
            <a:off x="751114" y="1594673"/>
            <a:ext cx="10742386" cy="4247327"/>
          </a:xfrm>
        </p:spPr>
        <p:txBody>
          <a:bodyPr>
            <a:normAutofit lnSpcReduction="10000"/>
          </a:bodyPr>
          <a:lstStyle/>
          <a:p>
            <a:r>
              <a:rPr lang="en-US" sz="2400" dirty="0"/>
              <a:t>SBA has taken the position that it is the procuring agency and the contracting officer’s responsibility to ensure compliance, BUT they often don’t (at least not until someone raises a concern)</a:t>
            </a:r>
          </a:p>
          <a:p>
            <a:r>
              <a:rPr lang="en-US" sz="2400" dirty="0"/>
              <a:t>SBA does require submission of reports on subcontracting for 8(a) contracts BUT does not follow the same methodology as the LoS rules which raises the possibility of reports seeming to be inconsistent</a:t>
            </a:r>
          </a:p>
          <a:p>
            <a:r>
              <a:rPr lang="en-US" sz="2400" dirty="0"/>
              <a:t>As noted earlier, SBA’s Apr. 2023 final rule provides a specific mechanism for contracting officers to address failure to meet LoS requirements – </a:t>
            </a:r>
            <a:r>
              <a:rPr lang="en-US" sz="2400" dirty="0" err="1"/>
              <a:t>CPARS</a:t>
            </a:r>
            <a:r>
              <a:rPr lang="en-US" sz="2400" dirty="0"/>
              <a:t>, but the FAR has not been updated</a:t>
            </a:r>
          </a:p>
          <a:p>
            <a:pPr lvl="1"/>
            <a:r>
              <a:rPr lang="en-US" sz="2000" dirty="0"/>
              <a:t>On Jan. 17, 2024, the FAR Council issued a proposed rule to update and clarify requirements associated with the </a:t>
            </a:r>
            <a:r>
              <a:rPr lang="en-US" sz="2000" dirty="0" err="1"/>
              <a:t>LoS</a:t>
            </a:r>
            <a:r>
              <a:rPr lang="en-US" sz="2000" dirty="0"/>
              <a:t>… but the proposed rule does not incorporate the mechanisms from SBA’s final rule into the FAR </a:t>
            </a:r>
          </a:p>
          <a:p>
            <a:endParaRPr lang="en-US" sz="24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Limitations on Subcontracting – Who Checks?</a:t>
            </a:r>
          </a:p>
        </p:txBody>
      </p:sp>
    </p:spTree>
    <p:extLst>
      <p:ext uri="{BB962C8B-B14F-4D97-AF65-F5344CB8AC3E}">
        <p14:creationId xmlns:p14="http://schemas.microsoft.com/office/powerpoint/2010/main" val="1012555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BD02EB-3BDA-7A99-8C4E-A9A6A0120DE0}"/>
              </a:ext>
            </a:extLst>
          </p:cNvPr>
          <p:cNvSpPr>
            <a:spLocks noGrp="1"/>
          </p:cNvSpPr>
          <p:nvPr>
            <p:ph idx="1"/>
          </p:nvPr>
        </p:nvSpPr>
        <p:spPr>
          <a:xfrm>
            <a:off x="751114" y="1594673"/>
            <a:ext cx="10742386" cy="4247327"/>
          </a:xfrm>
        </p:spPr>
        <p:txBody>
          <a:bodyPr>
            <a:normAutofit/>
          </a:bodyPr>
          <a:lstStyle/>
          <a:p>
            <a:r>
              <a:rPr lang="en-US" sz="2400" dirty="0"/>
              <a:t>The FAR Council is proposing to amend the FAR to implement regulatory changes made by SBA in SBA’s 2016, 2019 &amp; 2020 final rules… only a slight lag!</a:t>
            </a:r>
          </a:p>
          <a:p>
            <a:r>
              <a:rPr lang="en-US" sz="2400" dirty="0"/>
              <a:t>In short, the proposed FAR rule – </a:t>
            </a:r>
          </a:p>
          <a:p>
            <a:pPr lvl="1"/>
            <a:r>
              <a:rPr lang="en-US" sz="2000" dirty="0"/>
              <a:t>Makes clear that only one </a:t>
            </a:r>
            <a:r>
              <a:rPr lang="en-US" sz="2000" dirty="0" err="1"/>
              <a:t>LoS</a:t>
            </a:r>
            <a:r>
              <a:rPr lang="en-US" sz="2000" dirty="0"/>
              <a:t> applies to a contract </a:t>
            </a:r>
          </a:p>
          <a:p>
            <a:pPr lvl="1"/>
            <a:r>
              <a:rPr lang="en-US" sz="2000" dirty="0"/>
              <a:t>Permits the exclusion of other direct costs that are not the principal purpose of the contract &amp; are not performed by small businesses from the </a:t>
            </a:r>
            <a:r>
              <a:rPr lang="en-US" sz="2000" dirty="0" err="1"/>
              <a:t>LoS</a:t>
            </a:r>
            <a:r>
              <a:rPr lang="en-US" sz="2000" dirty="0"/>
              <a:t> requirements for a services contract </a:t>
            </a:r>
          </a:p>
          <a:p>
            <a:pPr lvl="1"/>
            <a:r>
              <a:rPr lang="en-US" sz="2000" dirty="0"/>
              <a:t>Clarifies that the </a:t>
            </a:r>
            <a:r>
              <a:rPr lang="en-US" sz="2000" dirty="0" err="1"/>
              <a:t>LoS</a:t>
            </a:r>
            <a:r>
              <a:rPr lang="en-US" sz="2000" dirty="0"/>
              <a:t> applies to contracts for general construction or for construction by special trade contractors when the contract also includes supplies and/or services </a:t>
            </a:r>
          </a:p>
          <a:p>
            <a:pPr lvl="1"/>
            <a:r>
              <a:rPr lang="en-US" sz="2000" dirty="0"/>
              <a:t>Modifies the FAR to provide that work a similarly situated entity further subcontracts will count towards the prime’s </a:t>
            </a:r>
            <a:r>
              <a:rPr lang="en-US" sz="2000" dirty="0" err="1"/>
              <a:t>LoS</a:t>
            </a:r>
            <a:endParaRPr lang="en-US" sz="2000" dirty="0"/>
          </a:p>
          <a:p>
            <a:r>
              <a:rPr lang="en-US" sz="2400" dirty="0"/>
              <a:t>Comments are due on or before Mar. 18, 2024</a:t>
            </a:r>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400" dirty="0"/>
              <a:t>Limitations on Subcontracting: FAR Council Jan. 2024 Proposed Rule</a:t>
            </a:r>
          </a:p>
        </p:txBody>
      </p:sp>
    </p:spTree>
    <p:extLst>
      <p:ext uri="{BB962C8B-B14F-4D97-AF65-F5344CB8AC3E}">
        <p14:creationId xmlns:p14="http://schemas.microsoft.com/office/powerpoint/2010/main" val="25281947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p:txBody>
          <a:bodyPr>
            <a:normAutofit/>
          </a:bodyPr>
          <a:lstStyle/>
          <a:p>
            <a:pPr marL="0" indent="0">
              <a:buNone/>
            </a:pPr>
            <a:endParaRPr lang="en-US" b="1" dirty="0"/>
          </a:p>
          <a:p>
            <a:pPr marL="0" indent="0">
              <a:buNone/>
            </a:pPr>
            <a:endParaRPr lang="en-US" b="1" dirty="0"/>
          </a:p>
          <a:p>
            <a:pPr marL="0" indent="0">
              <a:buNone/>
            </a:pPr>
            <a:r>
              <a:rPr lang="en-US" sz="4400" b="1" dirty="0"/>
              <a:t>Affiliation (Generally)</a:t>
            </a:r>
          </a:p>
          <a:p>
            <a:pPr marL="0" indent="0">
              <a:buNone/>
            </a:pPr>
            <a:endParaRPr lang="en-US" b="1" dirty="0"/>
          </a:p>
        </p:txBody>
      </p:sp>
    </p:spTree>
    <p:extLst>
      <p:ext uri="{BB962C8B-B14F-4D97-AF65-F5344CB8AC3E}">
        <p14:creationId xmlns:p14="http://schemas.microsoft.com/office/powerpoint/2010/main" val="3609625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7A78E4-0817-DBDC-79A5-09EF7895FDA5}"/>
              </a:ext>
            </a:extLst>
          </p:cNvPr>
          <p:cNvSpPr>
            <a:spLocks noGrp="1"/>
          </p:cNvSpPr>
          <p:nvPr>
            <p:ph idx="1"/>
          </p:nvPr>
        </p:nvSpPr>
        <p:spPr>
          <a:xfrm>
            <a:off x="751114" y="1594673"/>
            <a:ext cx="10742386" cy="4247327"/>
          </a:xfrm>
        </p:spPr>
        <p:txBody>
          <a:bodyPr>
            <a:normAutofit lnSpcReduction="10000"/>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rPr>
              <a:t>Under the Small Business Act, a small business must be “independently owned and operated” and be small according to SBA’s definitions</a:t>
            </a:r>
            <a:endParaRPr lang="en-US" sz="2000" dirty="0"/>
          </a:p>
          <a:p>
            <a:pPr lvl="1">
              <a:spcBef>
                <a:spcPts val="1000"/>
              </a:spcBef>
              <a:defRPr/>
            </a:pPr>
            <a:r>
              <a:rPr kumimoji="0" lang="en-US" sz="1600" b="0" i="0" u="none" strike="noStrike" kern="1200" cap="none" spc="0" normalizeH="0" baseline="0" noProof="0" dirty="0">
                <a:ln>
                  <a:noFill/>
                </a:ln>
                <a:effectLst/>
                <a:uLnTx/>
                <a:uFillTx/>
                <a:latin typeface="+mn-lt"/>
              </a:rPr>
              <a:t>15 U.S.C. </a:t>
            </a:r>
            <a:r>
              <a:rPr kumimoji="0" lang="en-US" sz="1600" b="0" i="0" u="none" strike="noStrike" kern="1200" cap="none" spc="0" normalizeH="0" baseline="0" noProof="0" dirty="0">
                <a:ln>
                  <a:noFill/>
                </a:ln>
                <a:effectLst/>
                <a:uLnTx/>
                <a:uFillTx/>
                <a:latin typeface="+mn-lt"/>
                <a:ea typeface="Verdana" panose="020B0604030504040204" pitchFamily="34" charset="0"/>
              </a:rPr>
              <a:t>§ </a:t>
            </a:r>
            <a:r>
              <a:rPr kumimoji="0" lang="en-US" sz="1600" b="0" i="0" u="none" strike="noStrike" kern="1200" cap="none" spc="0" normalizeH="0" baseline="0" noProof="0" dirty="0">
                <a:ln>
                  <a:noFill/>
                </a:ln>
                <a:effectLst/>
                <a:uLnTx/>
                <a:uFillTx/>
                <a:latin typeface="+mn-lt"/>
              </a:rPr>
              <a:t>632(a)</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rPr>
              <a:t>SBA applies the concept of “affiliation” when two or more entities are subject to common control and aggregates their size for small business eligibility purposes</a:t>
            </a:r>
            <a:endParaRPr lang="en-US" sz="2000" dirty="0"/>
          </a:p>
          <a:p>
            <a:pPr lvl="1">
              <a:spcBef>
                <a:spcPts val="1000"/>
              </a:spcBef>
              <a:defRPr/>
            </a:pPr>
            <a:r>
              <a:rPr kumimoji="0" lang="en-US" sz="1600" b="0" i="0" u="none" strike="noStrike" kern="1200" cap="none" spc="0" normalizeH="0" baseline="0" noProof="0" dirty="0">
                <a:ln>
                  <a:noFill/>
                </a:ln>
                <a:effectLst/>
                <a:uLnTx/>
                <a:uFillTx/>
                <a:latin typeface="+mn-lt"/>
              </a:rPr>
              <a:t>13 C.F.R. </a:t>
            </a:r>
            <a:r>
              <a:rPr kumimoji="0" lang="en-US" sz="1600" b="0" i="0" u="none" strike="noStrike" kern="1200" cap="none" spc="0" normalizeH="0" baseline="0" noProof="0" dirty="0">
                <a:ln>
                  <a:noFill/>
                </a:ln>
                <a:effectLst/>
                <a:uLnTx/>
                <a:uFillTx/>
                <a:latin typeface="+mn-lt"/>
                <a:ea typeface="Verdana" panose="020B0604030504040204" pitchFamily="34" charset="0"/>
              </a:rPr>
              <a:t>§ </a:t>
            </a:r>
            <a:r>
              <a:rPr kumimoji="0" lang="en-US" sz="1600" b="0" i="0" u="none" strike="noStrike" kern="1200" cap="none" spc="0" normalizeH="0" baseline="0" noProof="0" dirty="0">
                <a:ln>
                  <a:noFill/>
                </a:ln>
                <a:effectLst/>
                <a:uLnTx/>
                <a:uFillTx/>
                <a:latin typeface="+mn-lt"/>
              </a:rPr>
              <a:t>121.103</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rPr>
              <a:t>SBA will find common control (and affiliation) where there is common ownership, common management, an extensive contractual relationship, economic dependence, an “identity of interest,” as well as in other circumstances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rPr>
              <a:t>This results in “general” affiliation and affects the size of the entity generally (as opposed to with regard to a specific contract, see below)</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rPr>
              <a:t>ANCs (and Tribes) enjoy exemptions from “affiliation” in certain circumstances</a:t>
            </a:r>
            <a:endParaRPr lang="en-US" sz="2000" dirty="0"/>
          </a:p>
        </p:txBody>
      </p:sp>
      <p:sp>
        <p:nvSpPr>
          <p:cNvPr id="3" name="Text Placeholder 2">
            <a:extLst>
              <a:ext uri="{FF2B5EF4-FFF2-40B4-BE49-F238E27FC236}">
                <a16:creationId xmlns:a16="http://schemas.microsoft.com/office/drawing/2014/main" id="{561A5A98-F95A-26F6-37CC-2A9B279D2756}"/>
              </a:ext>
            </a:extLst>
          </p:cNvPr>
          <p:cNvSpPr>
            <a:spLocks noGrp="1"/>
          </p:cNvSpPr>
          <p:nvPr>
            <p:ph type="ctrTitle"/>
          </p:nvPr>
        </p:nvSpPr>
        <p:spPr>
          <a:xfrm>
            <a:off x="751114" y="519113"/>
            <a:ext cx="6335485" cy="582385"/>
          </a:xfrm>
        </p:spPr>
        <p:txBody>
          <a:bodyPr anchor="b">
            <a:normAutofit/>
          </a:bodyPr>
          <a:lstStyle/>
          <a:p>
            <a:r>
              <a:rPr kumimoji="0" lang="en-US" sz="3700" b="1" i="0" u="none" strike="noStrike" kern="1200" cap="none" spc="0" normalizeH="0" baseline="0" noProof="0" dirty="0">
                <a:ln>
                  <a:noFill/>
                </a:ln>
                <a:effectLst/>
                <a:uLnTx/>
                <a:uFillTx/>
              </a:rPr>
              <a:t>Affiliation</a:t>
            </a:r>
            <a:endParaRPr lang="en-US" sz="3700" dirty="0"/>
          </a:p>
        </p:txBody>
      </p:sp>
    </p:spTree>
    <p:extLst>
      <p:ext uri="{BB962C8B-B14F-4D97-AF65-F5344CB8AC3E}">
        <p14:creationId xmlns:p14="http://schemas.microsoft.com/office/powerpoint/2010/main" val="16410275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87A2F0-7E68-AC37-96DE-10911DF76D4C}"/>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effectLst/>
                <a:uLnTx/>
                <a:uFillTx/>
              </a:rPr>
              <a:t>Size is important at various times, including in determining 8(a) program admission and eligibility, and with respect to any set aside contracts (small, 8(a), etc.)</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effectLst/>
                <a:uLnTx/>
                <a:uFillTx/>
              </a:rPr>
              <a:t>As a general rule, a business must include the size of its “affiliates” in determining its own size</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effectLst/>
                <a:uLnTx/>
                <a:uFillTx/>
              </a:rPr>
              <a:t>Affiliation can be </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E2C4F"/>
                </a:solidFill>
                <a:effectLst/>
                <a:uLnTx/>
                <a:uFillTx/>
              </a:rPr>
              <a:t>“General” – meaning two entities are subject to common control all the time, or</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E2C4F"/>
                </a:solidFill>
                <a:effectLst/>
                <a:uLnTx/>
                <a:uFillTx/>
              </a:rPr>
              <a:t>“Contract specific” – meaning two entities are affiliated based on their relationship on a specific contract or proposal</a:t>
            </a:r>
          </a:p>
          <a:p>
            <a:endParaRPr lang="en-US" sz="2600" dirty="0"/>
          </a:p>
        </p:txBody>
      </p:sp>
      <p:sp>
        <p:nvSpPr>
          <p:cNvPr id="3" name="Text Placeholder 2">
            <a:extLst>
              <a:ext uri="{FF2B5EF4-FFF2-40B4-BE49-F238E27FC236}">
                <a16:creationId xmlns:a16="http://schemas.microsoft.com/office/drawing/2014/main" id="{43642354-5D93-5B78-6655-B25EC5891058}"/>
              </a:ext>
            </a:extLst>
          </p:cNvPr>
          <p:cNvSpPr>
            <a:spLocks noGrp="1"/>
          </p:cNvSpPr>
          <p:nvPr>
            <p:ph type="ctrTitle"/>
          </p:nvPr>
        </p:nvSpPr>
        <p:spPr>
          <a:xfrm>
            <a:off x="751114" y="519113"/>
            <a:ext cx="6335485" cy="582385"/>
          </a:xfrm>
        </p:spPr>
        <p:txBody>
          <a:bodyPr anchor="b">
            <a:noAutofit/>
          </a:bodyPr>
          <a:lstStyle/>
          <a:p>
            <a:r>
              <a:rPr kumimoji="0" lang="en-US" sz="2800" b="1" i="0" u="none" strike="noStrike" kern="1200" cap="none" spc="0" normalizeH="0" baseline="0" noProof="0" dirty="0">
                <a:ln>
                  <a:noFill/>
                </a:ln>
                <a:effectLst/>
                <a:uLnTx/>
                <a:uFillTx/>
              </a:rPr>
              <a:t>Subsidiaries Must Be Small Businesses</a:t>
            </a:r>
            <a:endParaRPr lang="en-US" sz="2800" dirty="0"/>
          </a:p>
        </p:txBody>
      </p:sp>
    </p:spTree>
    <p:extLst>
      <p:ext uri="{BB962C8B-B14F-4D97-AF65-F5344CB8AC3E}">
        <p14:creationId xmlns:p14="http://schemas.microsoft.com/office/powerpoint/2010/main" val="20524772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DF6497-FAD8-BADB-A4BA-78D14CCDEADE}"/>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Concerns and entities are affiliates of each other when one controls or has the power to control the other, or a third party controls or has the power to control both.  It does not matter whether control is exercised, so long as power to control exists.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SBA considers factors such as ownership, management, previous relationships or ties to other concerns, and contractual relationships in determining whether affiliation exists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Control may be affirmative or negative (</a:t>
            </a:r>
            <a:r>
              <a:rPr kumimoji="0" lang="en-US" sz="2400" b="0" i="1" u="none" strike="noStrike" kern="1200" cap="none" spc="0" normalizeH="0" baseline="0" noProof="0" dirty="0">
                <a:ln>
                  <a:noFill/>
                </a:ln>
                <a:effectLst/>
                <a:uLnTx/>
                <a:uFillTx/>
              </a:rPr>
              <a:t>i.e.</a:t>
            </a:r>
            <a:r>
              <a:rPr kumimoji="0" lang="en-US" sz="2400" b="0" i="0" u="none" strike="noStrike" kern="1200" cap="none" spc="0" normalizeH="0" baseline="0" noProof="0" dirty="0">
                <a:ln>
                  <a:noFill/>
                </a:ln>
                <a:effectLst/>
                <a:uLnTx/>
                <a:uFillTx/>
              </a:rPr>
              <a:t>, through veto rights or quorum requirements)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SBA can also consider the totality of the circumstances, not just one single factor, in determining whether affiliation exists</a:t>
            </a:r>
          </a:p>
          <a:p>
            <a:endParaRPr lang="en-US" sz="2400" dirty="0"/>
          </a:p>
        </p:txBody>
      </p:sp>
      <p:sp>
        <p:nvSpPr>
          <p:cNvPr id="3" name="Text Placeholder 2">
            <a:extLst>
              <a:ext uri="{FF2B5EF4-FFF2-40B4-BE49-F238E27FC236}">
                <a16:creationId xmlns:a16="http://schemas.microsoft.com/office/drawing/2014/main" id="{E7DE61D4-F3DC-0FEA-59AB-05240ABCBD03}"/>
              </a:ext>
            </a:extLst>
          </p:cNvPr>
          <p:cNvSpPr>
            <a:spLocks noGrp="1"/>
          </p:cNvSpPr>
          <p:nvPr>
            <p:ph type="ctrTitle"/>
          </p:nvPr>
        </p:nvSpPr>
        <p:spPr>
          <a:xfrm>
            <a:off x="751114" y="519113"/>
            <a:ext cx="6335485" cy="582385"/>
          </a:xfrm>
        </p:spPr>
        <p:txBody>
          <a:bodyPr anchor="b">
            <a:normAutofit/>
          </a:bodyPr>
          <a:lstStyle/>
          <a:p>
            <a:r>
              <a:rPr kumimoji="0" lang="en-US" sz="3700" b="1" i="0" u="none" strike="noStrike" kern="1200" cap="none" spc="0" normalizeH="0" baseline="0" noProof="0" dirty="0">
                <a:ln>
                  <a:noFill/>
                </a:ln>
                <a:effectLst/>
                <a:uLnTx/>
                <a:uFillTx/>
              </a:rPr>
              <a:t>General Affiliation</a:t>
            </a:r>
            <a:endParaRPr lang="en-US" sz="3700" dirty="0"/>
          </a:p>
        </p:txBody>
      </p:sp>
    </p:spTree>
    <p:extLst>
      <p:ext uri="{BB962C8B-B14F-4D97-AF65-F5344CB8AC3E}">
        <p14:creationId xmlns:p14="http://schemas.microsoft.com/office/powerpoint/2010/main" val="32551611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C63BC-88FB-8273-DD67-A7E42A2B9A82}"/>
              </a:ext>
            </a:extLst>
          </p:cNvPr>
          <p:cNvSpPr>
            <a:spLocks noGrp="1"/>
          </p:cNvSpPr>
          <p:nvPr>
            <p:ph idx="1"/>
          </p:nvPr>
        </p:nvSpPr>
        <p:spPr>
          <a:xfrm>
            <a:off x="751114" y="1594673"/>
            <a:ext cx="10742386" cy="4247327"/>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rPr>
              <a:t>As set out above, common control will cause SBA to find entities to be general “affiliates” of one another</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rPr>
              <a:t>Affiliation can also arise in a contract-specific way if the small business or 8(a) is too reliant on its teaming partner</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rPr>
              <a:t>Specifically, SBA will also find affiliation where the small business is “unusually reliant” on its putative subcontractor or where the partner will perform the “primary and vital” portions of the work (see 13 C.F.R. 121.103(h)(4))</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E2C4F"/>
                </a:solidFill>
                <a:effectLst/>
                <a:uLnTx/>
                <a:uFillTx/>
                <a:latin typeface="+mn-lt"/>
              </a:rPr>
              <a:t>This is known as the  “ostensible subcontractor rule”</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E2C4F"/>
                </a:solidFill>
                <a:effectLst/>
                <a:uLnTx/>
                <a:uFillTx/>
                <a:latin typeface="+mn-lt"/>
              </a:rPr>
              <a:t>Parties that fall within this rule are deemed to be joint venture partners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rPr>
              <a:t>By regulation, partners to a  “joint venture” are deemed to be affiliated</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E2C4F"/>
                </a:solidFill>
                <a:effectLst/>
                <a:uLnTx/>
                <a:uFillTx/>
                <a:latin typeface="+mn-lt"/>
              </a:rPr>
              <a:t>13 C.F.R. 121.103(h)</a:t>
            </a:r>
          </a:p>
          <a:p>
            <a:endParaRPr lang="en-US" sz="2000" dirty="0"/>
          </a:p>
        </p:txBody>
      </p:sp>
      <p:sp>
        <p:nvSpPr>
          <p:cNvPr id="3" name="Text Placeholder 2">
            <a:extLst>
              <a:ext uri="{FF2B5EF4-FFF2-40B4-BE49-F238E27FC236}">
                <a16:creationId xmlns:a16="http://schemas.microsoft.com/office/drawing/2014/main" id="{DB8975AD-914A-7DB6-6449-05827065D8E5}"/>
              </a:ext>
            </a:extLst>
          </p:cNvPr>
          <p:cNvSpPr>
            <a:spLocks noGrp="1"/>
          </p:cNvSpPr>
          <p:nvPr>
            <p:ph type="ctrTitle"/>
          </p:nvPr>
        </p:nvSpPr>
        <p:spPr>
          <a:xfrm>
            <a:off x="751114" y="519113"/>
            <a:ext cx="6335485" cy="582385"/>
          </a:xfrm>
        </p:spPr>
        <p:txBody>
          <a:bodyPr anchor="b">
            <a:normAutofit/>
          </a:bodyPr>
          <a:lstStyle/>
          <a:p>
            <a:r>
              <a:rPr kumimoji="0" lang="en-US" sz="2800" b="1" i="0" u="none" strike="noStrike" kern="1200" cap="none" spc="0" normalizeH="0" baseline="0" noProof="0" dirty="0">
                <a:ln>
                  <a:noFill/>
                </a:ln>
                <a:effectLst/>
                <a:uLnTx/>
                <a:uFillTx/>
              </a:rPr>
              <a:t>Contract “Specific” Affiliation</a:t>
            </a:r>
            <a:endParaRPr lang="en-US" sz="2800" dirty="0"/>
          </a:p>
        </p:txBody>
      </p:sp>
    </p:spTree>
    <p:extLst>
      <p:ext uri="{BB962C8B-B14F-4D97-AF65-F5344CB8AC3E}">
        <p14:creationId xmlns:p14="http://schemas.microsoft.com/office/powerpoint/2010/main" val="1487038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p:txBody>
          <a:bodyPr>
            <a:normAutofit/>
          </a:bodyPr>
          <a:lstStyle/>
          <a:p>
            <a:pPr marL="0" indent="0">
              <a:buNone/>
            </a:pPr>
            <a:endParaRPr lang="en-US" b="1" dirty="0"/>
          </a:p>
          <a:p>
            <a:pPr marL="0" indent="0">
              <a:buNone/>
            </a:pPr>
            <a:endParaRPr lang="en-US" b="1" dirty="0"/>
          </a:p>
          <a:p>
            <a:pPr marL="0" indent="0">
              <a:buNone/>
            </a:pPr>
            <a:r>
              <a:rPr lang="en-US" sz="4400" b="1"/>
              <a:t>Specific Issues Related to Affiliation</a:t>
            </a:r>
            <a:endParaRPr lang="en-US" b="1" dirty="0"/>
          </a:p>
        </p:txBody>
      </p:sp>
    </p:spTree>
    <p:extLst>
      <p:ext uri="{BB962C8B-B14F-4D97-AF65-F5344CB8AC3E}">
        <p14:creationId xmlns:p14="http://schemas.microsoft.com/office/powerpoint/2010/main" val="3494015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dirty="0"/>
              <a:t>Introduction to SBA’s 8(a) Program for Entity-Owned Firms</a:t>
            </a:r>
          </a:p>
        </p:txBody>
      </p:sp>
    </p:spTree>
    <p:extLst>
      <p:ext uri="{BB962C8B-B14F-4D97-AF65-F5344CB8AC3E}">
        <p14:creationId xmlns:p14="http://schemas.microsoft.com/office/powerpoint/2010/main" val="20234424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C63BC-88FB-8273-DD67-A7E42A2B9A82}"/>
              </a:ext>
            </a:extLst>
          </p:cNvPr>
          <p:cNvSpPr>
            <a:spLocks noGrp="1"/>
          </p:cNvSpPr>
          <p:nvPr>
            <p:ph idx="1"/>
          </p:nvPr>
        </p:nvSpPr>
        <p:spPr>
          <a:xfrm>
            <a:off x="751114" y="1594673"/>
            <a:ext cx="10742386" cy="4247327"/>
          </a:xfrm>
        </p:spPr>
        <p:txBody>
          <a:bodyPr>
            <a:normAutofit/>
          </a:bodyPr>
          <a:lstStyle/>
          <a:p>
            <a:pPr marL="0" marR="0" lvl="0" indent="0" defTabSz="914400" rtl="0" eaLnBrk="1" fontAlgn="auto" latinLnBrk="0" hangingPunct="1">
              <a:spcBef>
                <a:spcPts val="1000"/>
              </a:spcBef>
              <a:spcAft>
                <a:spcPts val="0"/>
              </a:spcAft>
              <a:buClrTx/>
              <a:buSzTx/>
              <a:buNone/>
              <a:tabLst/>
              <a:defRPr/>
            </a:pPr>
            <a:r>
              <a:rPr lang="en-US" sz="3200" dirty="0">
                <a:solidFill>
                  <a:srgbClr val="0E2C4F"/>
                </a:solidFill>
                <a:latin typeface="+mn-lt"/>
              </a:rPr>
              <a:t>We will discuss in more detail other regulatory requirements that relate to Affiliation, including:  </a:t>
            </a:r>
          </a:p>
          <a:p>
            <a:pPr>
              <a:defRPr/>
            </a:pPr>
            <a:r>
              <a:rPr lang="en-US" sz="3200" dirty="0">
                <a:latin typeface="+mn-lt"/>
              </a:rPr>
              <a:t>Joint Ventures</a:t>
            </a:r>
          </a:p>
          <a:p>
            <a:pPr>
              <a:defRPr/>
            </a:pPr>
            <a:r>
              <a:rPr lang="en-US" sz="3200" dirty="0">
                <a:latin typeface="+mn-lt"/>
              </a:rPr>
              <a:t>Ostensible Subcontractor</a:t>
            </a:r>
          </a:p>
          <a:p>
            <a:pPr>
              <a:defRPr/>
            </a:pPr>
            <a:r>
              <a:rPr lang="en-US" sz="3200" dirty="0">
                <a:latin typeface="+mn-lt"/>
              </a:rPr>
              <a:t>Sister Companies</a:t>
            </a:r>
          </a:p>
          <a:p>
            <a:pPr>
              <a:defRPr/>
            </a:pPr>
            <a:r>
              <a:rPr kumimoji="0" lang="en-US" sz="3200" b="0" i="0" u="none" strike="noStrike" kern="1200" cap="none" spc="0" normalizeH="0" baseline="0" noProof="0" dirty="0">
                <a:ln>
                  <a:noFill/>
                </a:ln>
                <a:effectLst/>
                <a:uLnTx/>
                <a:uFillTx/>
                <a:latin typeface="+mn-lt"/>
              </a:rPr>
              <a:t>Common Administrative Services vs Contract Administration Services</a:t>
            </a:r>
          </a:p>
          <a:p>
            <a:pPr>
              <a:defRPr/>
            </a:pPr>
            <a:endParaRPr kumimoji="0" lang="en-US" sz="2000" b="0" i="0" u="none" strike="noStrike" kern="1200" cap="none" spc="0" normalizeH="0" baseline="0" noProof="0" dirty="0">
              <a:ln>
                <a:noFill/>
              </a:ln>
              <a:effectLst/>
              <a:uLnTx/>
              <a:uFillTx/>
              <a:latin typeface="+mn-lt"/>
            </a:endParaRPr>
          </a:p>
          <a:p>
            <a:pPr>
              <a:defRPr/>
            </a:pPr>
            <a:endParaRPr kumimoji="0" lang="en-US" sz="2000" b="0" i="0" u="none" strike="noStrike" kern="1200" cap="none" spc="0" normalizeH="0" baseline="0" noProof="0" dirty="0">
              <a:ln>
                <a:noFill/>
              </a:ln>
              <a:solidFill>
                <a:srgbClr val="0E2C4F"/>
              </a:solidFill>
              <a:effectLst/>
              <a:uLnTx/>
              <a:uFillTx/>
              <a:latin typeface="+mn-lt"/>
            </a:endParaRPr>
          </a:p>
          <a:p>
            <a:endParaRPr lang="en-US" sz="2000" dirty="0"/>
          </a:p>
        </p:txBody>
      </p:sp>
      <p:sp>
        <p:nvSpPr>
          <p:cNvPr id="3" name="Text Placeholder 2">
            <a:extLst>
              <a:ext uri="{FF2B5EF4-FFF2-40B4-BE49-F238E27FC236}">
                <a16:creationId xmlns:a16="http://schemas.microsoft.com/office/drawing/2014/main" id="{DB8975AD-914A-7DB6-6449-05827065D8E5}"/>
              </a:ext>
            </a:extLst>
          </p:cNvPr>
          <p:cNvSpPr>
            <a:spLocks noGrp="1"/>
          </p:cNvSpPr>
          <p:nvPr>
            <p:ph type="ctrTitle"/>
          </p:nvPr>
        </p:nvSpPr>
        <p:spPr>
          <a:xfrm>
            <a:off x="751114" y="519113"/>
            <a:ext cx="6335485" cy="582385"/>
          </a:xfrm>
        </p:spPr>
        <p:txBody>
          <a:bodyPr anchor="b">
            <a:normAutofit/>
          </a:bodyPr>
          <a:lstStyle/>
          <a:p>
            <a:r>
              <a:rPr kumimoji="0" lang="en-US" sz="2800" b="1" i="0" u="none" strike="noStrike" kern="1200" cap="none" spc="0" normalizeH="0" baseline="0" noProof="0">
                <a:ln>
                  <a:noFill/>
                </a:ln>
                <a:effectLst/>
                <a:uLnTx/>
                <a:uFillTx/>
              </a:rPr>
              <a:t>Issues Related to Affiliation</a:t>
            </a:r>
            <a:endParaRPr lang="en-US" sz="2800" dirty="0"/>
          </a:p>
        </p:txBody>
      </p:sp>
    </p:spTree>
    <p:extLst>
      <p:ext uri="{BB962C8B-B14F-4D97-AF65-F5344CB8AC3E}">
        <p14:creationId xmlns:p14="http://schemas.microsoft.com/office/powerpoint/2010/main" val="31471481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dirty="0"/>
              <a:t>Joint Ventures</a:t>
            </a:r>
          </a:p>
        </p:txBody>
      </p:sp>
    </p:spTree>
    <p:extLst>
      <p:ext uri="{BB962C8B-B14F-4D97-AF65-F5344CB8AC3E}">
        <p14:creationId xmlns:p14="http://schemas.microsoft.com/office/powerpoint/2010/main" val="1236328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EFF523-1CDD-9120-5EB6-28FB86FEECF9}"/>
              </a:ext>
            </a:extLst>
          </p:cNvPr>
          <p:cNvSpPr>
            <a:spLocks noGrp="1"/>
          </p:cNvSpPr>
          <p:nvPr>
            <p:ph idx="1"/>
          </p:nvPr>
        </p:nvSpPr>
        <p:spPr>
          <a:xfrm>
            <a:off x="751114" y="1594673"/>
            <a:ext cx="10742386" cy="4247327"/>
          </a:xfrm>
        </p:spPr>
        <p:txBody>
          <a:bodyPr>
            <a:normAutofit/>
          </a:bodyPr>
          <a:lstStyle/>
          <a:p>
            <a:r>
              <a:rPr lang="en-US" sz="2600"/>
              <a:t>The FAR contemplates the two different approaches as part of “teaming arrangements” (FAR part 9) (JVs and Prime-Sub)</a:t>
            </a:r>
          </a:p>
          <a:p>
            <a:r>
              <a:rPr lang="en-US" sz="2600"/>
              <a:t>What is a joint venture?</a:t>
            </a:r>
          </a:p>
          <a:p>
            <a:pPr lvl="1"/>
            <a:r>
              <a:rPr lang="en-US" sz="2600">
                <a:solidFill>
                  <a:srgbClr val="0E2C4F"/>
                </a:solidFill>
              </a:rPr>
              <a:t>By definition a “partnership” under most state laws</a:t>
            </a:r>
          </a:p>
          <a:p>
            <a:pPr lvl="1"/>
            <a:r>
              <a:rPr lang="en-US" sz="2600">
                <a:solidFill>
                  <a:srgbClr val="0E2C4F"/>
                </a:solidFill>
              </a:rPr>
              <a:t>Distinct (if properly designed) from a prime/subcontractor relationship</a:t>
            </a:r>
          </a:p>
          <a:p>
            <a:pPr lvl="1"/>
            <a:r>
              <a:rPr lang="en-US" sz="2600">
                <a:solidFill>
                  <a:srgbClr val="0E2C4F"/>
                </a:solidFill>
              </a:rPr>
              <a:t>Can and often do take the form of an LLC </a:t>
            </a:r>
          </a:p>
          <a:p>
            <a:r>
              <a:rPr lang="en-US" sz="2600"/>
              <a:t>SBA rules provide that parties that are engaged in a joint venture are deemed to be affiliates, unless one of two limited exceptions apply</a:t>
            </a:r>
          </a:p>
          <a:p>
            <a:r>
              <a:rPr lang="en-US" sz="2600"/>
              <a:t>Beware of the ostensible subcontractor rule!</a:t>
            </a:r>
          </a:p>
          <a:p>
            <a:endParaRPr lang="en-US" sz="2600"/>
          </a:p>
          <a:p>
            <a:endParaRPr lang="en-US" sz="2600"/>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dirty="0"/>
              <a:t>Joint Ventures: The Basics</a:t>
            </a:r>
          </a:p>
        </p:txBody>
      </p:sp>
    </p:spTree>
    <p:extLst>
      <p:ext uri="{BB962C8B-B14F-4D97-AF65-F5344CB8AC3E}">
        <p14:creationId xmlns:p14="http://schemas.microsoft.com/office/powerpoint/2010/main" val="2405407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3DB435-BB87-6528-D43B-0FBAEB290716}"/>
              </a:ext>
            </a:extLst>
          </p:cNvPr>
          <p:cNvSpPr>
            <a:spLocks noGrp="1"/>
          </p:cNvSpPr>
          <p:nvPr>
            <p:ph idx="1"/>
          </p:nvPr>
        </p:nvSpPr>
        <p:spPr>
          <a:xfrm>
            <a:off x="751114" y="1594673"/>
            <a:ext cx="10742386" cy="4247327"/>
          </a:xfrm>
        </p:spPr>
        <p:txBody>
          <a:bodyPr>
            <a:normAutofit/>
          </a:bodyPr>
          <a:lstStyle/>
          <a:p>
            <a:pPr marL="457200" indent="-457200"/>
            <a:r>
              <a:rPr lang="en-US"/>
              <a:t>SBA’s regulations provide for two exceptions to the joint venture affiliation rules:</a:t>
            </a:r>
          </a:p>
          <a:p>
            <a:pPr marL="1143000" lvl="1" indent="-457200"/>
            <a:r>
              <a:rPr lang="en-US" sz="2800">
                <a:solidFill>
                  <a:srgbClr val="0E2C4F"/>
                </a:solidFill>
              </a:rPr>
              <a:t>Where both parties to the joint venture are “small” for the procurement(s) they are pursuing</a:t>
            </a:r>
          </a:p>
          <a:p>
            <a:pPr marL="1143000" lvl="1" indent="-457200"/>
            <a:r>
              <a:rPr lang="en-US" sz="2800">
                <a:solidFill>
                  <a:srgbClr val="0E2C4F"/>
                </a:solidFill>
              </a:rPr>
              <a:t>Where the parties are in an SBA-approved mentor/protégé arrangement &amp; the protégé is small &amp; meets the socioeconomic requirements of the solicitation (</a:t>
            </a:r>
            <a:r>
              <a:rPr lang="en-US" sz="2800" i="1">
                <a:solidFill>
                  <a:srgbClr val="0E2C4F"/>
                </a:solidFill>
              </a:rPr>
              <a:t>i.e.</a:t>
            </a:r>
            <a:r>
              <a:rPr lang="en-US" sz="2800">
                <a:solidFill>
                  <a:srgbClr val="0E2C4F"/>
                </a:solidFill>
              </a:rPr>
              <a:t>, 8(a) if applicable)</a:t>
            </a:r>
          </a:p>
          <a:p>
            <a:pPr marL="457200" indent="-457200"/>
            <a:r>
              <a:rPr lang="en-US"/>
              <a:t>In both cases the JV must adopt an agreement that meets SBA’s requirements for set-aside procurements.</a:t>
            </a:r>
          </a:p>
          <a:p>
            <a:pPr marL="0" indent="0">
              <a:buNone/>
            </a:pPr>
            <a:endParaRPr lang="en-US"/>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SBA’s Joint Venture Affiliation Exception</a:t>
            </a:r>
          </a:p>
        </p:txBody>
      </p:sp>
    </p:spTree>
    <p:extLst>
      <p:ext uri="{BB962C8B-B14F-4D97-AF65-F5344CB8AC3E}">
        <p14:creationId xmlns:p14="http://schemas.microsoft.com/office/powerpoint/2010/main" val="22922271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864884-5981-943F-D756-2D106A40B920}"/>
              </a:ext>
            </a:extLst>
          </p:cNvPr>
          <p:cNvSpPr>
            <a:spLocks noGrp="1"/>
          </p:cNvSpPr>
          <p:nvPr>
            <p:ph idx="1"/>
          </p:nvPr>
        </p:nvSpPr>
        <p:spPr>
          <a:xfrm>
            <a:off x="751114" y="1594673"/>
            <a:ext cx="10742386" cy="4247327"/>
          </a:xfrm>
        </p:spPr>
        <p:txBody>
          <a:bodyPr>
            <a:normAutofit/>
          </a:bodyPr>
          <a:lstStyle/>
          <a:p>
            <a:pPr marL="457200" indent="-457200"/>
            <a:r>
              <a:rPr lang="en-US" sz="2400"/>
              <a:t>SBA’s regulations impose significant requirements on joint ventures pursuing set-aside contracts, including:</a:t>
            </a:r>
          </a:p>
          <a:p>
            <a:pPr marL="1143000" lvl="1" indent="-457200"/>
            <a:r>
              <a:rPr lang="en-US">
                <a:solidFill>
                  <a:srgbClr val="0E2C4F"/>
                </a:solidFill>
              </a:rPr>
              <a:t>Joint ventures can only be of </a:t>
            </a:r>
            <a:r>
              <a:rPr lang="en-US" b="1">
                <a:solidFill>
                  <a:srgbClr val="0E2C4F"/>
                </a:solidFill>
              </a:rPr>
              <a:t>limited duration </a:t>
            </a:r>
            <a:r>
              <a:rPr lang="en-US">
                <a:solidFill>
                  <a:srgbClr val="0E2C4F"/>
                </a:solidFill>
              </a:rPr>
              <a:t>(2 years) and for </a:t>
            </a:r>
            <a:r>
              <a:rPr lang="en-US" b="1">
                <a:solidFill>
                  <a:srgbClr val="0E2C4F"/>
                </a:solidFill>
              </a:rPr>
              <a:t>limited purposes </a:t>
            </a:r>
            <a:r>
              <a:rPr lang="en-US">
                <a:solidFill>
                  <a:srgbClr val="0E2C4F"/>
                </a:solidFill>
              </a:rPr>
              <a:t>(pursuit of specific contracts) </a:t>
            </a:r>
          </a:p>
          <a:p>
            <a:pPr marL="1143000" lvl="1" indent="-457200"/>
            <a:r>
              <a:rPr lang="en-US">
                <a:solidFill>
                  <a:srgbClr val="0E2C4F"/>
                </a:solidFill>
              </a:rPr>
              <a:t>The parties must adopt a </a:t>
            </a:r>
            <a:r>
              <a:rPr lang="en-US" b="1">
                <a:solidFill>
                  <a:srgbClr val="0E2C4F"/>
                </a:solidFill>
              </a:rPr>
              <a:t>written joint venture agreement</a:t>
            </a:r>
            <a:r>
              <a:rPr lang="en-US">
                <a:solidFill>
                  <a:srgbClr val="0E2C4F"/>
                </a:solidFill>
              </a:rPr>
              <a:t>, confirming to SBA’s regulatory requirements </a:t>
            </a:r>
          </a:p>
          <a:p>
            <a:pPr marL="1143000" lvl="1" indent="-457200"/>
            <a:r>
              <a:rPr lang="en-US">
                <a:solidFill>
                  <a:srgbClr val="0E2C4F"/>
                </a:solidFill>
              </a:rPr>
              <a:t>The joint venture must be “</a:t>
            </a:r>
            <a:r>
              <a:rPr lang="en-US" b="1">
                <a:solidFill>
                  <a:srgbClr val="0E2C4F"/>
                </a:solidFill>
              </a:rPr>
              <a:t>unpopulated</a:t>
            </a:r>
            <a:r>
              <a:rPr lang="en-US">
                <a:solidFill>
                  <a:srgbClr val="0E2C4F"/>
                </a:solidFill>
              </a:rPr>
              <a:t>”</a:t>
            </a:r>
          </a:p>
          <a:p>
            <a:pPr marL="1143000" lvl="1" indent="-457200"/>
            <a:r>
              <a:rPr lang="en-US">
                <a:solidFill>
                  <a:srgbClr val="0E2C4F"/>
                </a:solidFill>
              </a:rPr>
              <a:t>The joint venture must be registered in SAM &amp; obtain CAGE Code, DUNS, etc. </a:t>
            </a:r>
          </a:p>
          <a:p>
            <a:pPr marL="457200" indent="-457200"/>
            <a:r>
              <a:rPr lang="en-US" sz="2400"/>
              <a:t>More on these and other issues below in the context of SBA’s recent regulatory changes…</a:t>
            </a:r>
          </a:p>
          <a:p>
            <a:endParaRPr lang="en-US" sz="2400"/>
          </a:p>
          <a:p>
            <a:endParaRPr lang="en-US" sz="240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SBA Regulations Governing Joint Ventures</a:t>
            </a:r>
          </a:p>
        </p:txBody>
      </p:sp>
    </p:spTree>
    <p:extLst>
      <p:ext uri="{BB962C8B-B14F-4D97-AF65-F5344CB8AC3E}">
        <p14:creationId xmlns:p14="http://schemas.microsoft.com/office/powerpoint/2010/main" val="34178356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B6E04C9-C2CD-A6BA-EA51-AFB11FC4D45C}"/>
              </a:ext>
            </a:extLst>
          </p:cNvPr>
          <p:cNvSpPr>
            <a:spLocks noGrp="1"/>
          </p:cNvSpPr>
          <p:nvPr>
            <p:ph idx="1"/>
          </p:nvPr>
        </p:nvSpPr>
        <p:spPr>
          <a:xfrm>
            <a:off x="751114" y="1594673"/>
            <a:ext cx="10742386" cy="4247327"/>
          </a:xfrm>
        </p:spPr>
        <p:txBody>
          <a:bodyPr>
            <a:normAutofit/>
          </a:bodyPr>
          <a:lstStyle/>
          <a:p>
            <a:r>
              <a:rPr lang="en-US" sz="1500" dirty="0"/>
              <a:t>Joint ventures pursuing set-asides must generally be </a:t>
            </a:r>
            <a:r>
              <a:rPr lang="en-US" sz="1500" b="1" dirty="0"/>
              <a:t>unpopulated,</a:t>
            </a:r>
            <a:r>
              <a:rPr lang="en-US" sz="1500" dirty="0"/>
              <a:t> (i.e., the JV cannot be populated with individuals intended to perform contracts awarded to the joint venture)</a:t>
            </a:r>
          </a:p>
          <a:p>
            <a:pPr lvl="1"/>
            <a:r>
              <a:rPr lang="en-US" sz="1500" dirty="0">
                <a:solidFill>
                  <a:srgbClr val="0E2C4F"/>
                </a:solidFill>
              </a:rPr>
              <a:t>The joint venture can directly employ administrative personnel, and such personnel may specifically include Facility Security Officers</a:t>
            </a:r>
          </a:p>
          <a:p>
            <a:pPr lvl="1"/>
            <a:r>
              <a:rPr lang="en-US" sz="1500" dirty="0">
                <a:solidFill>
                  <a:srgbClr val="0E2C4F"/>
                </a:solidFill>
              </a:rPr>
              <a:t>Joint Ventures can also pursue non-set-aside contracts, and can be populated if they do</a:t>
            </a:r>
          </a:p>
          <a:p>
            <a:r>
              <a:rPr lang="en-US" sz="1500" dirty="0"/>
              <a:t>SBA’s April 2023 Final Rule clarified that a </a:t>
            </a:r>
            <a:r>
              <a:rPr lang="en-US" sz="1500" b="1" dirty="0"/>
              <a:t>populated</a:t>
            </a:r>
            <a:r>
              <a:rPr lang="en-US" sz="1500" dirty="0"/>
              <a:t> joint venture could be awarded a contract set aside or reserved for small business where </a:t>
            </a:r>
            <a:r>
              <a:rPr lang="en-US" sz="1500" b="1" i="1" dirty="0"/>
              <a:t>each of the partners to the joint venture were similarly situated</a:t>
            </a:r>
            <a:r>
              <a:rPr lang="en-US" sz="1500" dirty="0"/>
              <a:t> (</a:t>
            </a:r>
            <a:r>
              <a:rPr lang="en-US" sz="1500" b="0" i="0" dirty="0">
                <a:effectLst/>
              </a:rPr>
              <a:t>i.e., same socioeconomic status and both "small" under the applicable North American Industry Classification System (NAICS) code</a:t>
            </a:r>
            <a:r>
              <a:rPr lang="en-US" sz="1500" dirty="0"/>
              <a:t>). 13 C.F.R. 121.103(h)(1)(i) </a:t>
            </a:r>
          </a:p>
          <a:p>
            <a:r>
              <a:rPr lang="en-US" sz="1500" dirty="0"/>
              <a:t>In determining the size of a </a:t>
            </a:r>
            <a:r>
              <a:rPr lang="en-US" sz="1500" b="1" dirty="0"/>
              <a:t>populated joint venture </a:t>
            </a:r>
            <a:r>
              <a:rPr lang="en-US" sz="1500" dirty="0"/>
              <a:t>(whether one involving similarly situated entities or not), SBA will </a:t>
            </a:r>
            <a:r>
              <a:rPr lang="en-US" sz="1500" b="1" dirty="0"/>
              <a:t>aggregate </a:t>
            </a:r>
            <a:r>
              <a:rPr lang="en-US" sz="1500" dirty="0"/>
              <a:t>the revenues or employees of all partners to the joint venture. </a:t>
            </a:r>
          </a:p>
          <a:p>
            <a:r>
              <a:rPr lang="en-US" sz="1500" dirty="0"/>
              <a:t>SBA also clarified that in counting receipts for a populated JV, the revenues must be divided according to each JV partners' ownership share in the JV. </a:t>
            </a:r>
            <a:endParaRPr lang="en-US" sz="1500" dirty="0">
              <a:highlight>
                <a:srgbClr val="FFFF00"/>
              </a:highlight>
            </a:endParaRPr>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Populated v. Unpopulated Joint Ventures</a:t>
            </a:r>
          </a:p>
        </p:txBody>
      </p:sp>
    </p:spTree>
    <p:extLst>
      <p:ext uri="{BB962C8B-B14F-4D97-AF65-F5344CB8AC3E}">
        <p14:creationId xmlns:p14="http://schemas.microsoft.com/office/powerpoint/2010/main" val="6660002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474D3D-AFA0-23E5-ACAA-BFC0369C16CF}"/>
              </a:ext>
            </a:extLst>
          </p:cNvPr>
          <p:cNvSpPr>
            <a:spLocks noGrp="1"/>
          </p:cNvSpPr>
          <p:nvPr>
            <p:ph idx="1"/>
          </p:nvPr>
        </p:nvSpPr>
        <p:spPr>
          <a:xfrm>
            <a:off x="751114" y="1594673"/>
            <a:ext cx="10742386" cy="4247327"/>
          </a:xfrm>
        </p:spPr>
        <p:txBody>
          <a:bodyPr>
            <a:normAutofit/>
          </a:bodyPr>
          <a:lstStyle/>
          <a:p>
            <a:r>
              <a:rPr lang="en-US" sz="2200" dirty="0"/>
              <a:t>The 2-year “clock” starts when the joint venture is awarded its first contract or when its first contract is novated to it</a:t>
            </a:r>
          </a:p>
          <a:p>
            <a:r>
              <a:rPr lang="en-US" sz="2200" dirty="0"/>
              <a:t>An individual joint venture may be awarded one or more contracts after that two-year period as long as it submitted an offer prior to the end of the two-year period. </a:t>
            </a:r>
          </a:p>
          <a:p>
            <a:pPr lvl="1"/>
            <a:r>
              <a:rPr lang="en-US" sz="2200" dirty="0">
                <a:solidFill>
                  <a:srgbClr val="0E2C4F"/>
                </a:solidFill>
              </a:rPr>
              <a:t>Generally, the date of initial offer including price is what counts but there are special rules for two-step bidding</a:t>
            </a:r>
          </a:p>
          <a:p>
            <a:r>
              <a:rPr lang="en-US" sz="2200" dirty="0"/>
              <a:t>SBA’s April 2023 final rule clarified that a joint venture may be issued an order under a previously awarded contract beyond the two-year period (since the restriction is on additional contracts, not continued performance on contracts already awarded)</a:t>
            </a:r>
          </a:p>
          <a:p>
            <a:pPr lvl="1"/>
            <a:r>
              <a:rPr lang="en-US" sz="1800" dirty="0"/>
              <a:t>13 C.F.R. 121.103(h)</a:t>
            </a:r>
          </a:p>
          <a:p>
            <a:endParaRPr lang="en-US" sz="22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The Two-Year Duration Limit</a:t>
            </a:r>
          </a:p>
        </p:txBody>
      </p:sp>
    </p:spTree>
    <p:extLst>
      <p:ext uri="{BB962C8B-B14F-4D97-AF65-F5344CB8AC3E}">
        <p14:creationId xmlns:p14="http://schemas.microsoft.com/office/powerpoint/2010/main" val="30243437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2D04EE3-EAE7-DA87-E27B-C6F78FA5A97F}"/>
              </a:ext>
            </a:extLst>
          </p:cNvPr>
          <p:cNvSpPr>
            <a:spLocks noGrp="1"/>
          </p:cNvSpPr>
          <p:nvPr>
            <p:ph idx="1"/>
          </p:nvPr>
        </p:nvSpPr>
        <p:spPr>
          <a:xfrm>
            <a:off x="751114" y="1594673"/>
            <a:ext cx="10742386" cy="4247327"/>
          </a:xfrm>
        </p:spPr>
        <p:txBody>
          <a:bodyPr>
            <a:normAutofit/>
          </a:bodyPr>
          <a:lstStyle/>
          <a:p>
            <a:r>
              <a:rPr lang="en-US" sz="2600" dirty="0"/>
              <a:t>Joint ventures must adopt a joint venture agreement conforming to SBA’s regulations: </a:t>
            </a:r>
          </a:p>
          <a:p>
            <a:pPr lvl="1"/>
            <a:r>
              <a:rPr lang="en-US" sz="2600" dirty="0">
                <a:solidFill>
                  <a:srgbClr val="0E2C4F"/>
                </a:solidFill>
              </a:rPr>
              <a:t>For small business joint ventures, see 13 C.F.R. § 125.8</a:t>
            </a:r>
          </a:p>
          <a:p>
            <a:pPr lvl="1"/>
            <a:r>
              <a:rPr lang="en-US" sz="2600" dirty="0">
                <a:solidFill>
                  <a:srgbClr val="0E2C4F"/>
                </a:solidFill>
              </a:rPr>
              <a:t>For 8(a) joint ventures, see 13 C.F.R. § 124.513 </a:t>
            </a:r>
          </a:p>
          <a:p>
            <a:pPr lvl="1"/>
            <a:r>
              <a:rPr lang="en-US" sz="2600" dirty="0">
                <a:solidFill>
                  <a:srgbClr val="0E2C4F"/>
                </a:solidFill>
              </a:rPr>
              <a:t>Parallel regulations for WOSB JVs, HUBZone JVs &amp; SDVOSB JVs</a:t>
            </a:r>
          </a:p>
          <a:p>
            <a:r>
              <a:rPr lang="en-US" sz="2600" dirty="0"/>
              <a:t>The joint venture agreement </a:t>
            </a:r>
            <a:r>
              <a:rPr lang="en-US" sz="2600" u="sng" dirty="0"/>
              <a:t>must</a:t>
            </a:r>
            <a:r>
              <a:rPr lang="en-US" sz="2600" dirty="0"/>
              <a:t> conform to the content prescribed by SBA’s regulations</a:t>
            </a:r>
          </a:p>
          <a:p>
            <a:r>
              <a:rPr lang="en-US" sz="2600" dirty="0"/>
              <a:t>Note: regulations also require that the small business prime control the joint venture (e.g., by being the managing JV partner, etc.)</a:t>
            </a:r>
          </a:p>
          <a:p>
            <a:endParaRPr lang="en-US" sz="2600" dirty="0"/>
          </a:p>
          <a:p>
            <a:endParaRPr lang="en-US" sz="2600" dirty="0"/>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dirty="0"/>
              <a:t>Joint Venture Agreements</a:t>
            </a:r>
          </a:p>
        </p:txBody>
      </p:sp>
    </p:spTree>
    <p:extLst>
      <p:ext uri="{BB962C8B-B14F-4D97-AF65-F5344CB8AC3E}">
        <p14:creationId xmlns:p14="http://schemas.microsoft.com/office/powerpoint/2010/main" val="17831196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0E4E84-3031-AEF5-CED2-1BB9C1792915}"/>
              </a:ext>
            </a:extLst>
          </p:cNvPr>
          <p:cNvSpPr>
            <a:spLocks noGrp="1"/>
          </p:cNvSpPr>
          <p:nvPr>
            <p:ph idx="1"/>
          </p:nvPr>
        </p:nvSpPr>
        <p:spPr>
          <a:xfrm>
            <a:off x="751114" y="1594673"/>
            <a:ext cx="10742386" cy="4247327"/>
          </a:xfrm>
        </p:spPr>
        <p:txBody>
          <a:bodyPr>
            <a:normAutofit/>
          </a:bodyPr>
          <a:lstStyle/>
          <a:p>
            <a:r>
              <a:rPr lang="en-US" sz="1800"/>
              <a:t>(1) Setting forth the purpose of the joint venture;</a:t>
            </a:r>
          </a:p>
          <a:p>
            <a:r>
              <a:rPr lang="en-US" sz="1800"/>
              <a:t>(2) Designating an 8(a) Participant as the managing venturer of the joint venture, and designating a named employee of the 8(a) managing venturer as the manager with ultimate responsibility for performance of the contract (the “Responsible Manager”).</a:t>
            </a:r>
          </a:p>
          <a:p>
            <a:r>
              <a:rPr lang="en-US" sz="1800"/>
              <a:t>(3) Stating that with respect to a separate legal entity joint venture the 8(a) Participant(s) must own at least 51% of the joint venture entity;</a:t>
            </a:r>
          </a:p>
          <a:p>
            <a:r>
              <a:rPr lang="en-US" sz="1800"/>
              <a:t>(4) Stating that the 8(a) Participant(s) must receive profits from the joint venture commensurate with or exceeding the work performed by the 8(a) Participant(s);</a:t>
            </a:r>
          </a:p>
          <a:p>
            <a:r>
              <a:rPr lang="en-US" sz="1800"/>
              <a:t>(5) Providing for the establishment and administration of a special bank account in the name of the joint venture. </a:t>
            </a:r>
          </a:p>
          <a:p>
            <a:r>
              <a:rPr lang="en-US" sz="1800"/>
              <a:t>(6) Itemizing all major equipment, facilities, and other resources to be furnished by each party to the joint venture, with a detailed schedule of cost or value of each, where practical. </a:t>
            </a:r>
          </a:p>
          <a:p>
            <a:pPr lvl="1"/>
            <a:r>
              <a:rPr lang="en-US" sz="1800">
                <a:solidFill>
                  <a:srgbClr val="0E2C4F"/>
                </a:solidFill>
              </a:rPr>
              <a:t>[Again, think limited purpose (i.e., procurement-specific]</a:t>
            </a:r>
          </a:p>
          <a:p>
            <a:endParaRPr lang="en-US" sz="1800"/>
          </a:p>
          <a:p>
            <a:endParaRPr lang="en-US" sz="180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Joint Venture Agreements: Required Contents </a:t>
            </a:r>
          </a:p>
        </p:txBody>
      </p:sp>
    </p:spTree>
    <p:extLst>
      <p:ext uri="{BB962C8B-B14F-4D97-AF65-F5344CB8AC3E}">
        <p14:creationId xmlns:p14="http://schemas.microsoft.com/office/powerpoint/2010/main" val="18115270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7FAC38E-9CFC-07AE-0FF2-82E126A4E9ED}"/>
              </a:ext>
            </a:extLst>
          </p:cNvPr>
          <p:cNvSpPr>
            <a:spLocks noGrp="1"/>
          </p:cNvSpPr>
          <p:nvPr>
            <p:ph idx="1"/>
          </p:nvPr>
        </p:nvSpPr>
        <p:spPr>
          <a:xfrm>
            <a:off x="751114" y="1594673"/>
            <a:ext cx="10742386" cy="4247327"/>
          </a:xfrm>
        </p:spPr>
        <p:txBody>
          <a:bodyPr>
            <a:normAutofit/>
          </a:bodyPr>
          <a:lstStyle/>
          <a:p>
            <a:endParaRPr lang="en-US" sz="1500" dirty="0"/>
          </a:p>
          <a:p>
            <a:r>
              <a:rPr lang="en-US" sz="1500" dirty="0"/>
              <a:t>(7) Specifying the responsibilities of the parties with regard to negotiation of the contract, source of labor, and contract performance, including ways that the parties to the joint venture will ensure that the joint venture and the 8(a) partner(s) to the joint venture will meet the performance of work requirements . . . where practical.</a:t>
            </a:r>
          </a:p>
          <a:p>
            <a:r>
              <a:rPr lang="en-US" sz="1500" dirty="0"/>
              <a:t>(8) Obligating all parties to the joint venture to ensure performance of the 8(a) contract and to complete performance despite the withdrawal of any member;</a:t>
            </a:r>
          </a:p>
          <a:p>
            <a:r>
              <a:rPr lang="en-US" sz="1500" dirty="0"/>
              <a:t>(9) Designating that accounting and other administrative records relating to the joint venture be kept in the office of the 8(a) Participant managing venturer (waiver from District Director possible); </a:t>
            </a:r>
          </a:p>
          <a:p>
            <a:r>
              <a:rPr lang="en-US" sz="1500" dirty="0"/>
              <a:t>(10) Requiring the final original records be retained by the 8(a) Participant managing venturer upon completion of the 8(a) contract performed by the joint venture;</a:t>
            </a:r>
          </a:p>
          <a:p>
            <a:r>
              <a:rPr lang="en-US" sz="1500" dirty="0"/>
              <a:t>(11) Stating that quarterly financial statements showing cumulative contract receipts and expenditures (including salaries of the joint venture's principals) must be submitted to SBA not later than 45 days after each operating quarter of the joint venture; and</a:t>
            </a:r>
          </a:p>
          <a:p>
            <a:r>
              <a:rPr lang="en-US" sz="1500" dirty="0"/>
              <a:t>(12) Stating that a project-end profit and loss statement, including a statement of final profit distribution, must be submitted to SBA no later than 90 days after completion of the contract.</a:t>
            </a:r>
          </a:p>
          <a:p>
            <a:endParaRPr lang="en-US" sz="1500" dirty="0"/>
          </a:p>
          <a:p>
            <a:endParaRPr lang="en-US" sz="15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Joint Venture Agreements: Required Contents</a:t>
            </a:r>
          </a:p>
        </p:txBody>
      </p:sp>
    </p:spTree>
    <p:extLst>
      <p:ext uri="{BB962C8B-B14F-4D97-AF65-F5344CB8AC3E}">
        <p14:creationId xmlns:p14="http://schemas.microsoft.com/office/powerpoint/2010/main" val="2082684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B68A5F-BD91-4288-AB37-B6E6CB843926}"/>
              </a:ext>
            </a:extLst>
          </p:cNvPr>
          <p:cNvSpPr>
            <a:spLocks noGrp="1"/>
          </p:cNvSpPr>
          <p:nvPr>
            <p:ph idx="1"/>
          </p:nvPr>
        </p:nvSpPr>
        <p:spPr/>
        <p:txBody>
          <a:bodyPr>
            <a:normAutofit lnSpcReduction="10000"/>
          </a:bodyPr>
          <a:lstStyle/>
          <a:p>
            <a:r>
              <a:rPr lang="en-US" dirty="0"/>
              <a:t>The SBA’s 8(a) and small business size programs seek to create opportunities for eligible businesses to participate in federal procurement</a:t>
            </a:r>
          </a:p>
          <a:p>
            <a:r>
              <a:rPr lang="en-US" dirty="0"/>
              <a:t>At a high-level SBA’s regulations and the FAR seek to:</a:t>
            </a:r>
          </a:p>
          <a:p>
            <a:pPr lvl="1"/>
            <a:r>
              <a:rPr lang="en-US" dirty="0"/>
              <a:t>Frame program benefits</a:t>
            </a:r>
          </a:p>
          <a:p>
            <a:pPr lvl="1"/>
            <a:r>
              <a:rPr lang="en-US" dirty="0"/>
              <a:t>Ensure eligible entities, owners and communities receive those benefits</a:t>
            </a:r>
          </a:p>
          <a:p>
            <a:pPr lvl="1"/>
            <a:r>
              <a:rPr lang="en-US" dirty="0"/>
              <a:t>Limit non-disadvantaged parties’ participation</a:t>
            </a:r>
          </a:p>
          <a:p>
            <a:pPr lvl="1"/>
            <a:r>
              <a:rPr lang="en-US" dirty="0"/>
              <a:t>Ensure the Government gets quality goods and services at a fair and reasonable price</a:t>
            </a:r>
          </a:p>
          <a:p>
            <a:r>
              <a:rPr lang="en-US" dirty="0"/>
              <a:t>Keep these considerations in mind when reviewing the regulatory requirements</a:t>
            </a:r>
          </a:p>
          <a:p>
            <a:endParaRPr lang="en-US" dirty="0"/>
          </a:p>
        </p:txBody>
      </p:sp>
      <p:sp>
        <p:nvSpPr>
          <p:cNvPr id="3" name="Title 2">
            <a:extLst>
              <a:ext uri="{FF2B5EF4-FFF2-40B4-BE49-F238E27FC236}">
                <a16:creationId xmlns:a16="http://schemas.microsoft.com/office/drawing/2014/main" id="{87721611-B5BB-A3FA-8C88-C6AC561C0E77}"/>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16538753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8166B23-588C-5AC8-4CAA-BB0C7AA09E11}"/>
              </a:ext>
            </a:extLst>
          </p:cNvPr>
          <p:cNvSpPr>
            <a:spLocks noGrp="1"/>
          </p:cNvSpPr>
          <p:nvPr>
            <p:ph idx="1"/>
          </p:nvPr>
        </p:nvSpPr>
        <p:spPr>
          <a:xfrm>
            <a:off x="751114" y="1594673"/>
            <a:ext cx="10742386" cy="4247327"/>
          </a:xfrm>
        </p:spPr>
        <p:txBody>
          <a:bodyPr>
            <a:normAutofit/>
          </a:bodyPr>
          <a:lstStyle/>
          <a:p>
            <a:r>
              <a:rPr lang="en-US"/>
              <a:t>SBA Approval of JV Agreements </a:t>
            </a:r>
            <a:r>
              <a:rPr lang="en-US" b="1"/>
              <a:t>Not Required </a:t>
            </a:r>
          </a:p>
          <a:p>
            <a:pPr lvl="1"/>
            <a:r>
              <a:rPr lang="en-US" sz="2800">
                <a:solidFill>
                  <a:srgbClr val="0E2C4F"/>
                </a:solidFill>
              </a:rPr>
              <a:t>EXCEPT for Sole-Source 8(a) Awards</a:t>
            </a:r>
          </a:p>
          <a:p>
            <a:pPr lvl="1"/>
            <a:r>
              <a:rPr lang="en-US" sz="2800">
                <a:solidFill>
                  <a:srgbClr val="0E2C4F"/>
                </a:solidFill>
              </a:rPr>
              <a:t>Why? Protest process will address competitive 8(a) awards</a:t>
            </a:r>
          </a:p>
          <a:p>
            <a:r>
              <a:rPr lang="en-US"/>
              <a:t>Note: Per Alaska District Office SBA’s current practice is now NOT to require submission of 8(a) sole source Joint Venture agreements but rather a checklist of items.</a:t>
            </a:r>
          </a:p>
          <a:p>
            <a:r>
              <a:rPr lang="en-US"/>
              <a:t>Despite this apparent practice, the April 27, 2023 Final Rule did not change the SBA approval requirement for 8(a) sole source joint venture agreements!</a:t>
            </a:r>
          </a:p>
          <a:p>
            <a:endParaRPr lang="en-US"/>
          </a:p>
          <a:p>
            <a:endParaRPr lang="en-US"/>
          </a:p>
        </p:txBody>
      </p:sp>
      <p:sp>
        <p:nvSpPr>
          <p:cNvPr id="3" name="Content Placeholder 2"/>
          <p:cNvSpPr>
            <a:spLocks noGrp="1"/>
          </p:cNvSpPr>
          <p:nvPr>
            <p:ph type="ctrTitle"/>
          </p:nvPr>
        </p:nvSpPr>
        <p:spPr>
          <a:xfrm>
            <a:off x="751114" y="519113"/>
            <a:ext cx="6335485" cy="582385"/>
          </a:xfrm>
        </p:spPr>
        <p:txBody>
          <a:bodyPr anchor="b">
            <a:normAutofit fontScale="90000"/>
          </a:bodyPr>
          <a:lstStyle/>
          <a:p>
            <a:r>
              <a:rPr lang="en-US" dirty="0"/>
              <a:t>Joint Venture Agreements: SBA Approval</a:t>
            </a:r>
            <a:r>
              <a:rPr lang="en-US" sz="3600" dirty="0"/>
              <a:t>?</a:t>
            </a:r>
          </a:p>
        </p:txBody>
      </p:sp>
    </p:spTree>
    <p:extLst>
      <p:ext uri="{BB962C8B-B14F-4D97-AF65-F5344CB8AC3E}">
        <p14:creationId xmlns:p14="http://schemas.microsoft.com/office/powerpoint/2010/main" val="33401652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FDCE690-AB3C-DFB4-5858-90B542DB0EC1}"/>
              </a:ext>
            </a:extLst>
          </p:cNvPr>
          <p:cNvSpPr>
            <a:spLocks noGrp="1"/>
          </p:cNvSpPr>
          <p:nvPr>
            <p:ph idx="1"/>
          </p:nvPr>
        </p:nvSpPr>
        <p:spPr>
          <a:xfrm>
            <a:off x="751114" y="1594673"/>
            <a:ext cx="10742386" cy="4247327"/>
          </a:xfrm>
        </p:spPr>
        <p:txBody>
          <a:bodyPr>
            <a:normAutofit/>
          </a:bodyPr>
          <a:lstStyle/>
          <a:p>
            <a:r>
              <a:rPr lang="en-US"/>
              <a:t>The JV Agreement must address </a:t>
            </a:r>
            <a:r>
              <a:rPr lang="en-US" b="1"/>
              <a:t>each specific procurement </a:t>
            </a:r>
            <a:r>
              <a:rPr lang="en-US"/>
              <a:t>the JV intends to compete for!</a:t>
            </a:r>
          </a:p>
          <a:p>
            <a:pPr lvl="1"/>
            <a:r>
              <a:rPr lang="en-US" sz="2800">
                <a:solidFill>
                  <a:srgbClr val="0E2C4F"/>
                </a:solidFill>
              </a:rPr>
              <a:t>Why?  Keeps with SBA’s view that joint ventures should not be on-going entities, but rather something formed for a limited purpose with a limited duration</a:t>
            </a:r>
          </a:p>
          <a:p>
            <a:pPr lvl="1"/>
            <a:r>
              <a:rPr lang="en-US" sz="2800" i="1">
                <a:solidFill>
                  <a:srgbClr val="0E2C4F"/>
                </a:solidFill>
              </a:rPr>
              <a:t>Practictal Tip</a:t>
            </a:r>
            <a:r>
              <a:rPr lang="en-US" sz="2800">
                <a:solidFill>
                  <a:srgbClr val="0E2C4F"/>
                </a:solidFill>
              </a:rPr>
              <a:t>: Must include addendum to JV for each new procurement the JV intends to compete for. </a:t>
            </a:r>
          </a:p>
          <a:p>
            <a:pPr lvl="1"/>
            <a:r>
              <a:rPr lang="en-US" sz="2800">
                <a:solidFill>
                  <a:srgbClr val="0E2C4F"/>
                </a:solidFill>
              </a:rPr>
              <a:t>This needs to be added/updated BEFORE final proposal revisions!</a:t>
            </a:r>
          </a:p>
          <a:p>
            <a:endParaRPr lang="en-US"/>
          </a:p>
          <a:p>
            <a:endParaRPr lang="en-US"/>
          </a:p>
        </p:txBody>
      </p:sp>
      <p:sp>
        <p:nvSpPr>
          <p:cNvPr id="3" name="Content Placeholder 2"/>
          <p:cNvSpPr>
            <a:spLocks noGrp="1"/>
          </p:cNvSpPr>
          <p:nvPr>
            <p:ph type="ctrTitle"/>
          </p:nvPr>
        </p:nvSpPr>
        <p:spPr>
          <a:xfrm>
            <a:off x="751114" y="519113"/>
            <a:ext cx="6335485" cy="582385"/>
          </a:xfrm>
        </p:spPr>
        <p:txBody>
          <a:bodyPr anchor="b">
            <a:normAutofit/>
          </a:bodyPr>
          <a:lstStyle/>
          <a:p>
            <a:r>
              <a:rPr lang="en-US" sz="3100" dirty="0"/>
              <a:t>Sign It &amp; Forget It? No!</a:t>
            </a:r>
          </a:p>
        </p:txBody>
      </p:sp>
    </p:spTree>
    <p:extLst>
      <p:ext uri="{BB962C8B-B14F-4D97-AF65-F5344CB8AC3E}">
        <p14:creationId xmlns:p14="http://schemas.microsoft.com/office/powerpoint/2010/main" val="21153023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18838D-2DEB-463C-89E3-3CC2BFCF0E63}"/>
              </a:ext>
            </a:extLst>
          </p:cNvPr>
          <p:cNvSpPr>
            <a:spLocks noGrp="1"/>
          </p:cNvSpPr>
          <p:nvPr>
            <p:ph idx="1"/>
          </p:nvPr>
        </p:nvSpPr>
        <p:spPr>
          <a:xfrm>
            <a:off x="751114" y="1594673"/>
            <a:ext cx="10742386" cy="4247327"/>
          </a:xfrm>
        </p:spPr>
        <p:txBody>
          <a:bodyPr>
            <a:normAutofit/>
          </a:bodyPr>
          <a:lstStyle/>
          <a:p>
            <a:r>
              <a:rPr lang="en-US" sz="1800" dirty="0"/>
              <a:t>SBA’s Regulations provide that the SB managing venturer must control all aspects of the day-to-day management and administration of the contractual performance of the JV </a:t>
            </a:r>
            <a:r>
              <a:rPr lang="en-US" sz="1800" b="0" i="0" dirty="0">
                <a:effectLst/>
              </a:rPr>
              <a:t>but other partners to the JV may participate in all corporate governance activities and decisions of the JV as is “commercially customary.”</a:t>
            </a:r>
            <a:r>
              <a:rPr lang="en-US" sz="1800" dirty="0"/>
              <a:t> 13 C.F.R. 125.8(b)(2)(ii)(A)</a:t>
            </a:r>
          </a:p>
          <a:p>
            <a:r>
              <a:rPr lang="en-US" sz="1800" dirty="0"/>
              <a:t>In SBA’s Final Rule issued in April 2023, SBA clarified non-managing partner’s approval may be required in:</a:t>
            </a:r>
          </a:p>
          <a:p>
            <a:pPr lvl="1"/>
            <a:r>
              <a:rPr lang="en-US" sz="1800" dirty="0">
                <a:solidFill>
                  <a:srgbClr val="0E2C4F"/>
                </a:solidFill>
              </a:rPr>
              <a:t>determining what contract opportunities, the joint venture should seek and </a:t>
            </a:r>
          </a:p>
          <a:p>
            <a:pPr lvl="1"/>
            <a:r>
              <a:rPr lang="en-US" sz="1800" dirty="0">
                <a:solidFill>
                  <a:srgbClr val="0E2C4F"/>
                </a:solidFill>
              </a:rPr>
              <a:t>initiating litigation on behalf of the joint venture.</a:t>
            </a:r>
          </a:p>
          <a:p>
            <a:r>
              <a:rPr lang="en-US" sz="1800" i="1" dirty="0"/>
              <a:t>See Strategic Alliance Solutions, LLC</a:t>
            </a:r>
            <a:r>
              <a:rPr lang="en-US" sz="1800" dirty="0"/>
              <a:t>, SBA No. VET-278 (2023)</a:t>
            </a:r>
          </a:p>
          <a:p>
            <a:pPr lvl="1"/>
            <a:r>
              <a:rPr lang="en-US" sz="1800" dirty="0">
                <a:solidFill>
                  <a:srgbClr val="0E2C4F"/>
                </a:solidFill>
              </a:rPr>
              <a:t>SDVOSB JV found ineligible because </a:t>
            </a:r>
            <a:r>
              <a:rPr lang="en-US" sz="1800" dirty="0" err="1">
                <a:solidFill>
                  <a:srgbClr val="0E2C4F"/>
                </a:solidFill>
              </a:rPr>
              <a:t>JVA</a:t>
            </a:r>
            <a:r>
              <a:rPr lang="en-US" sz="1800" dirty="0">
                <a:solidFill>
                  <a:srgbClr val="0E2C4F"/>
                </a:solidFill>
              </a:rPr>
              <a:t> required unanimous consent of the joint venture members before the JV was permitted to initiate litigation or pursue a claim under the contract</a:t>
            </a:r>
          </a:p>
          <a:p>
            <a:pPr lvl="1"/>
            <a:r>
              <a:rPr lang="en-US" sz="1800" dirty="0">
                <a:solidFill>
                  <a:srgbClr val="0E2C4F"/>
                </a:solidFill>
              </a:rPr>
              <a:t>After losing at OHA, Appellant filed protest at COFC which remanded to OHA</a:t>
            </a:r>
          </a:p>
          <a:p>
            <a:pPr lvl="1"/>
            <a:r>
              <a:rPr lang="en-US" sz="1800" dirty="0">
                <a:solidFill>
                  <a:srgbClr val="0E2C4F"/>
                </a:solidFill>
              </a:rPr>
              <a:t>On remand, OHA overturned its prior decision and granted the appeal finding that a minority member’s ability to block litigation decisions is permissible under the governing regulations.</a:t>
            </a:r>
          </a:p>
        </p:txBody>
      </p:sp>
      <p:sp>
        <p:nvSpPr>
          <p:cNvPr id="3" name="Text Placeholder 2">
            <a:extLst>
              <a:ext uri="{FF2B5EF4-FFF2-40B4-BE49-F238E27FC236}">
                <a16:creationId xmlns:a16="http://schemas.microsoft.com/office/drawing/2014/main" id="{63046918-A8B7-4331-9034-0F83BB1600D9}"/>
              </a:ext>
            </a:extLst>
          </p:cNvPr>
          <p:cNvSpPr>
            <a:spLocks noGrp="1"/>
          </p:cNvSpPr>
          <p:nvPr>
            <p:ph type="ctrTitle"/>
          </p:nvPr>
        </p:nvSpPr>
        <p:spPr>
          <a:xfrm>
            <a:off x="751114" y="519113"/>
            <a:ext cx="6335485" cy="582385"/>
          </a:xfrm>
        </p:spPr>
        <p:txBody>
          <a:bodyPr anchor="b">
            <a:noAutofit/>
          </a:bodyPr>
          <a:lstStyle/>
          <a:p>
            <a:r>
              <a:rPr lang="en-US" sz="2400" dirty="0"/>
              <a:t>Joint Venture Agreements: Decisions of Non-Managing Partners </a:t>
            </a:r>
            <a:endParaRPr lang="en-US" sz="2400" dirty="0">
              <a:highlight>
                <a:srgbClr val="FFFF00"/>
              </a:highlight>
            </a:endParaRPr>
          </a:p>
        </p:txBody>
      </p:sp>
    </p:spTree>
    <p:extLst>
      <p:ext uri="{BB962C8B-B14F-4D97-AF65-F5344CB8AC3E}">
        <p14:creationId xmlns:p14="http://schemas.microsoft.com/office/powerpoint/2010/main" val="26921590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7389B18-C9BE-6FCA-8708-78EC81237A75}"/>
              </a:ext>
            </a:extLst>
          </p:cNvPr>
          <p:cNvSpPr>
            <a:spLocks noGrp="1"/>
          </p:cNvSpPr>
          <p:nvPr>
            <p:ph idx="1"/>
          </p:nvPr>
        </p:nvSpPr>
        <p:spPr>
          <a:xfrm>
            <a:off x="751114" y="1594673"/>
            <a:ext cx="10742386" cy="4247327"/>
          </a:xfrm>
        </p:spPr>
        <p:txBody>
          <a:bodyPr>
            <a:normAutofit/>
          </a:bodyPr>
          <a:lstStyle/>
          <a:p>
            <a:r>
              <a:rPr lang="en-US" sz="2400"/>
              <a:t>The joint venture must perform the applicable percentage of work per the limitation on subcontracting requirement </a:t>
            </a:r>
          </a:p>
          <a:p>
            <a:r>
              <a:rPr lang="en-US" sz="2400"/>
              <a:t>The protégé firm must perform </a:t>
            </a:r>
            <a:r>
              <a:rPr lang="en-US" sz="2400" b="1"/>
              <a:t>40% </a:t>
            </a:r>
            <a:r>
              <a:rPr lang="en-US" sz="2400"/>
              <a:t>of the </a:t>
            </a:r>
            <a:r>
              <a:rPr lang="en-US" sz="2400" b="1"/>
              <a:t>joint venture’s work</a:t>
            </a:r>
          </a:p>
          <a:p>
            <a:pPr lvl="1"/>
            <a:r>
              <a:rPr lang="en-US">
                <a:solidFill>
                  <a:srgbClr val="0E2C4F"/>
                </a:solidFill>
              </a:rPr>
              <a:t>Calculation of the protégé’s 40% follows the same rules as in § 125.6, including exclusion of the same costs from the limitation on subcontracting calculation</a:t>
            </a:r>
          </a:p>
          <a:p>
            <a:pPr lvl="1"/>
            <a:r>
              <a:rPr lang="en-US">
                <a:solidFill>
                  <a:srgbClr val="0E2C4F"/>
                </a:solidFill>
              </a:rPr>
              <a:t>E.g., cost of materials excluded from the calculation in construction contracts</a:t>
            </a:r>
          </a:p>
          <a:p>
            <a:r>
              <a:rPr lang="en-US" sz="2400"/>
              <a:t>Work performed by a </a:t>
            </a:r>
            <a:r>
              <a:rPr lang="en-US" sz="2400" b="1"/>
              <a:t>similarly situated entity </a:t>
            </a:r>
            <a:r>
              <a:rPr lang="en-US" sz="2400"/>
              <a:t>will </a:t>
            </a:r>
            <a:r>
              <a:rPr lang="en-US" sz="2400" b="1"/>
              <a:t>not count </a:t>
            </a:r>
            <a:r>
              <a:rPr lang="en-US" sz="2400"/>
              <a:t>towards the protégé’s 40% — the protégé itself must perform 40% of the joint venture’s work</a:t>
            </a:r>
          </a:p>
          <a:p>
            <a:endParaRPr lang="en-US" sz="2400"/>
          </a:p>
          <a:p>
            <a:endParaRPr lang="en-US" sz="240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Joint Ventures: Performance of Work</a:t>
            </a:r>
          </a:p>
        </p:txBody>
      </p:sp>
    </p:spTree>
    <p:extLst>
      <p:ext uri="{BB962C8B-B14F-4D97-AF65-F5344CB8AC3E}">
        <p14:creationId xmlns:p14="http://schemas.microsoft.com/office/powerpoint/2010/main" val="4284891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48591BD-5352-A616-C5E1-33BBD1F665E6}"/>
              </a:ext>
            </a:extLst>
          </p:cNvPr>
          <p:cNvSpPr>
            <a:spLocks noGrp="1"/>
          </p:cNvSpPr>
          <p:nvPr>
            <p:ph idx="1"/>
          </p:nvPr>
        </p:nvSpPr>
        <p:spPr>
          <a:xfrm>
            <a:off x="751114" y="1594673"/>
            <a:ext cx="10742386" cy="4247327"/>
          </a:xfrm>
        </p:spPr>
        <p:txBody>
          <a:bodyPr>
            <a:normAutofit/>
          </a:bodyPr>
          <a:lstStyle/>
          <a:p>
            <a:r>
              <a:rPr lang="en-US" sz="2200"/>
              <a:t>Simplifying the analysis — start with the limitation on subcontracting requirement</a:t>
            </a:r>
          </a:p>
          <a:p>
            <a:pPr lvl="1"/>
            <a:r>
              <a:rPr lang="en-US" sz="2200">
                <a:solidFill>
                  <a:srgbClr val="0E2C4F"/>
                </a:solidFill>
              </a:rPr>
              <a:t>For a </a:t>
            </a:r>
            <a:r>
              <a:rPr lang="en-US" sz="2200" b="1">
                <a:solidFill>
                  <a:srgbClr val="0E2C4F"/>
                </a:solidFill>
              </a:rPr>
              <a:t>$10 </a:t>
            </a:r>
            <a:r>
              <a:rPr lang="en-US" sz="2200">
                <a:solidFill>
                  <a:srgbClr val="0E2C4F"/>
                </a:solidFill>
              </a:rPr>
              <a:t>million services contract, the joint venture can subcontract up to 50% (</a:t>
            </a:r>
            <a:r>
              <a:rPr lang="en-US" sz="2200" b="1">
                <a:solidFill>
                  <a:srgbClr val="0E2C4F"/>
                </a:solidFill>
              </a:rPr>
              <a:t>$5 </a:t>
            </a:r>
            <a:r>
              <a:rPr lang="en-US" sz="2200">
                <a:solidFill>
                  <a:srgbClr val="0E2C4F"/>
                </a:solidFill>
              </a:rPr>
              <a:t>million) to non-similarly situated entities; work subcontracted to similarly situated entities continues to be excluded from the analysis</a:t>
            </a:r>
          </a:p>
          <a:p>
            <a:pPr lvl="1"/>
            <a:r>
              <a:rPr lang="en-US" sz="2200">
                <a:solidFill>
                  <a:srgbClr val="0E2C4F"/>
                </a:solidFill>
              </a:rPr>
              <a:t>E.g., if a similarly situated subcontractor is going to perform </a:t>
            </a:r>
            <a:r>
              <a:rPr lang="en-US" sz="2200" b="1">
                <a:solidFill>
                  <a:srgbClr val="0E2C4F"/>
                </a:solidFill>
              </a:rPr>
              <a:t>$2</a:t>
            </a:r>
            <a:r>
              <a:rPr lang="en-US" sz="2200">
                <a:solidFill>
                  <a:srgbClr val="0E2C4F"/>
                </a:solidFill>
              </a:rPr>
              <a:t> million of the required services, then the joint venture must perform </a:t>
            </a:r>
            <a:r>
              <a:rPr lang="en-US" sz="2200" b="1">
                <a:solidFill>
                  <a:srgbClr val="0E2C4F"/>
                </a:solidFill>
              </a:rPr>
              <a:t>$3</a:t>
            </a:r>
            <a:r>
              <a:rPr lang="en-US" sz="2200">
                <a:solidFill>
                  <a:srgbClr val="0E2C4F"/>
                </a:solidFill>
              </a:rPr>
              <a:t> million of the required services to get to </a:t>
            </a:r>
            <a:r>
              <a:rPr lang="en-US" sz="2200" b="1">
                <a:solidFill>
                  <a:srgbClr val="0E2C4F"/>
                </a:solidFill>
              </a:rPr>
              <a:t>$5</a:t>
            </a:r>
            <a:r>
              <a:rPr lang="en-US" sz="2200">
                <a:solidFill>
                  <a:srgbClr val="0E2C4F"/>
                </a:solidFill>
              </a:rPr>
              <a:t> million (or 50% of the contract) </a:t>
            </a:r>
          </a:p>
          <a:p>
            <a:r>
              <a:rPr lang="en-US" sz="2200"/>
              <a:t>Then calculate the protégé’s workshare</a:t>
            </a:r>
          </a:p>
          <a:p>
            <a:pPr lvl="1"/>
            <a:r>
              <a:rPr lang="en-US" sz="2200">
                <a:solidFill>
                  <a:srgbClr val="0E2C4F"/>
                </a:solidFill>
              </a:rPr>
              <a:t>Of the </a:t>
            </a:r>
            <a:r>
              <a:rPr lang="en-US" sz="2200" b="1">
                <a:solidFill>
                  <a:srgbClr val="0E2C4F"/>
                </a:solidFill>
              </a:rPr>
              <a:t>$3</a:t>
            </a:r>
            <a:r>
              <a:rPr lang="en-US" sz="2200">
                <a:solidFill>
                  <a:srgbClr val="0E2C4F"/>
                </a:solidFill>
              </a:rPr>
              <a:t> million to be performed by the joint venture, the protégé firm itself must perform at least </a:t>
            </a:r>
            <a:r>
              <a:rPr lang="en-US" sz="2200" b="1">
                <a:solidFill>
                  <a:srgbClr val="0E2C4F"/>
                </a:solidFill>
              </a:rPr>
              <a:t>40%</a:t>
            </a:r>
            <a:r>
              <a:rPr lang="en-US" sz="2200">
                <a:solidFill>
                  <a:srgbClr val="0E2C4F"/>
                </a:solidFill>
              </a:rPr>
              <a:t> (or </a:t>
            </a:r>
            <a:r>
              <a:rPr lang="en-US" sz="2200" b="1">
                <a:solidFill>
                  <a:srgbClr val="0E2C4F"/>
                </a:solidFill>
              </a:rPr>
              <a:t>$1.2 </a:t>
            </a:r>
            <a:r>
              <a:rPr lang="en-US" sz="2200">
                <a:solidFill>
                  <a:srgbClr val="0E2C4F"/>
                </a:solidFill>
              </a:rPr>
              <a:t>million)</a:t>
            </a:r>
          </a:p>
          <a:p>
            <a:pPr lvl="1"/>
            <a:r>
              <a:rPr lang="en-US" sz="2200">
                <a:solidFill>
                  <a:srgbClr val="0E2C4F"/>
                </a:solidFill>
              </a:rPr>
              <a:t>Cannot subcontract any of the $1.2 million (even to similarly situated entities) </a:t>
            </a:r>
          </a:p>
          <a:p>
            <a:endParaRPr lang="en-US" sz="2200"/>
          </a:p>
          <a:p>
            <a:endParaRPr lang="en-US" sz="220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Performance of Work Example</a:t>
            </a:r>
          </a:p>
        </p:txBody>
      </p:sp>
    </p:spTree>
    <p:extLst>
      <p:ext uri="{BB962C8B-B14F-4D97-AF65-F5344CB8AC3E}">
        <p14:creationId xmlns:p14="http://schemas.microsoft.com/office/powerpoint/2010/main" val="17882805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0A8418-DAE1-4234-A8E9-3128B3F7C610}"/>
              </a:ext>
            </a:extLst>
          </p:cNvPr>
          <p:cNvSpPr>
            <a:spLocks noGrp="1"/>
          </p:cNvSpPr>
          <p:nvPr>
            <p:ph idx="1"/>
          </p:nvPr>
        </p:nvSpPr>
        <p:spPr>
          <a:xfrm>
            <a:off x="751114" y="1594673"/>
            <a:ext cx="10742386" cy="4247327"/>
          </a:xfrm>
        </p:spPr>
        <p:txBody>
          <a:bodyPr>
            <a:normAutofit/>
          </a:bodyPr>
          <a:lstStyle/>
          <a:p>
            <a:pPr fontAlgn="base"/>
            <a:r>
              <a:rPr lang="en-US" sz="2000" b="0" i="0" dirty="0">
                <a:effectLst/>
              </a:rPr>
              <a:t>In its April 2023 Final Rule, SBA clarified a perceived inconsistency in 13 C.F.R. § 125.8 regarding the requirement for mentor-protégé joint ventures to submit performance of work reports. </a:t>
            </a:r>
          </a:p>
          <a:p>
            <a:pPr fontAlgn="base"/>
            <a:r>
              <a:rPr lang="en-US" sz="2000" b="0" i="0" dirty="0">
                <a:effectLst/>
              </a:rPr>
              <a:t>13 C.F.R. 125.8(b)(2)(xii) requires SBA-approved mentor-protégé joint ventures =to submit performance of work reports upon "completion" of every set-aside contract (always) </a:t>
            </a:r>
            <a:r>
              <a:rPr lang="en-US" sz="2000" b="1" i="0" dirty="0">
                <a:effectLst/>
              </a:rPr>
              <a:t>and</a:t>
            </a:r>
            <a:r>
              <a:rPr lang="en-US" sz="2000" b="0" i="0" dirty="0">
                <a:effectLst/>
              </a:rPr>
              <a:t>, 13 C.F.R. 125.8(h)(2) requires submission "upon request by SBA or the relevant contracting officer[.]"  </a:t>
            </a:r>
          </a:p>
          <a:p>
            <a:pPr fontAlgn="base"/>
            <a:r>
              <a:rPr lang="en-US" sz="2000" b="0" i="0" dirty="0">
                <a:effectLst/>
              </a:rPr>
              <a:t>In its final rule, SBA clarified that the regulation is meant to require submission of these reports in </a:t>
            </a:r>
            <a:r>
              <a:rPr lang="en-US" sz="2000" b="1" i="0" dirty="0">
                <a:effectLst/>
              </a:rPr>
              <a:t>both</a:t>
            </a:r>
            <a:r>
              <a:rPr lang="en-US" sz="2000" b="0" i="0" dirty="0">
                <a:effectLst/>
              </a:rPr>
              <a:t> instances.</a:t>
            </a:r>
          </a:p>
          <a:p>
            <a:pPr fontAlgn="base"/>
            <a:r>
              <a:rPr lang="en-US" sz="2000" b="0" i="1" dirty="0">
                <a:effectLst/>
              </a:rPr>
              <a:t>Takeaway</a:t>
            </a:r>
            <a:r>
              <a:rPr lang="en-US" sz="2000" b="0" i="0" dirty="0">
                <a:effectLst/>
              </a:rPr>
              <a:t>: </a:t>
            </a:r>
            <a:r>
              <a:rPr lang="en-US" sz="2000" dirty="0"/>
              <a:t>A</a:t>
            </a:r>
            <a:r>
              <a:rPr lang="en-US" sz="2000" b="0" i="0" dirty="0">
                <a:effectLst/>
              </a:rPr>
              <a:t>dd language to </a:t>
            </a:r>
            <a:r>
              <a:rPr lang="en-US" sz="2000" b="0" i="0" dirty="0" err="1">
                <a:effectLst/>
              </a:rPr>
              <a:t>JVA</a:t>
            </a:r>
            <a:r>
              <a:rPr lang="en-US" sz="2000" b="0" i="0" dirty="0">
                <a:effectLst/>
              </a:rPr>
              <a:t> confirming commitment to providing performance of work reports not only at the end of contract performance but also upon request per (h)(2) (and obligating one another to cooperate in the preparation of any such requested reports).</a:t>
            </a:r>
          </a:p>
        </p:txBody>
      </p:sp>
      <p:sp>
        <p:nvSpPr>
          <p:cNvPr id="3" name="Text Placeholder 2">
            <a:extLst>
              <a:ext uri="{FF2B5EF4-FFF2-40B4-BE49-F238E27FC236}">
                <a16:creationId xmlns:a16="http://schemas.microsoft.com/office/drawing/2014/main" id="{320A9187-AAEB-4213-B75D-7D088A79C40E}"/>
              </a:ext>
            </a:extLst>
          </p:cNvPr>
          <p:cNvSpPr>
            <a:spLocks noGrp="1"/>
          </p:cNvSpPr>
          <p:nvPr>
            <p:ph type="ctrTitle"/>
          </p:nvPr>
        </p:nvSpPr>
        <p:spPr>
          <a:xfrm>
            <a:off x="751114" y="519113"/>
            <a:ext cx="6335485" cy="582385"/>
          </a:xfrm>
        </p:spPr>
        <p:txBody>
          <a:bodyPr anchor="b">
            <a:noAutofit/>
          </a:bodyPr>
          <a:lstStyle/>
          <a:p>
            <a:r>
              <a:rPr lang="en-US" sz="2800" dirty="0"/>
              <a:t>Submission of Performance of Work Reports</a:t>
            </a:r>
            <a:endParaRPr lang="en-US" sz="2800" dirty="0">
              <a:highlight>
                <a:srgbClr val="FFFF00"/>
              </a:highlight>
            </a:endParaRPr>
          </a:p>
        </p:txBody>
      </p:sp>
    </p:spTree>
    <p:extLst>
      <p:ext uri="{BB962C8B-B14F-4D97-AF65-F5344CB8AC3E}">
        <p14:creationId xmlns:p14="http://schemas.microsoft.com/office/powerpoint/2010/main" val="20549055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9434D6-467A-61EA-CD10-CEBFE9D52396}"/>
              </a:ext>
            </a:extLst>
          </p:cNvPr>
          <p:cNvSpPr>
            <a:spLocks noGrp="1"/>
          </p:cNvSpPr>
          <p:nvPr>
            <p:ph idx="1"/>
          </p:nvPr>
        </p:nvSpPr>
        <p:spPr>
          <a:xfrm>
            <a:off x="751114" y="1594673"/>
            <a:ext cx="10742386" cy="4247327"/>
          </a:xfrm>
        </p:spPr>
        <p:txBody>
          <a:bodyPr>
            <a:normAutofit/>
          </a:bodyPr>
          <a:lstStyle/>
          <a:p>
            <a:r>
              <a:rPr lang="en-US" sz="2400" dirty="0"/>
              <a:t>A JV agreement that fails to contain the required terms can result in a finding of affiliation between the joint venture partners, rendering the joint venture ineligible for award</a:t>
            </a:r>
          </a:p>
          <a:p>
            <a:r>
              <a:rPr lang="en-US" sz="2400" dirty="0"/>
              <a:t>There has been an uptick in size protests (as SBA expected) of JV arrangements on this basis… </a:t>
            </a:r>
          </a:p>
          <a:p>
            <a:endParaRPr lang="en-US" dirty="0"/>
          </a:p>
          <a:p>
            <a:endParaRPr lang="en-US"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400" dirty="0"/>
              <a:t>What if the JV Agreement Does Not Meet the Requirements? </a:t>
            </a:r>
          </a:p>
        </p:txBody>
      </p:sp>
    </p:spTree>
    <p:extLst>
      <p:ext uri="{BB962C8B-B14F-4D97-AF65-F5344CB8AC3E}">
        <p14:creationId xmlns:p14="http://schemas.microsoft.com/office/powerpoint/2010/main" val="37227899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3DB435-BB87-6528-D43B-0FBAEB290716}"/>
              </a:ext>
            </a:extLst>
          </p:cNvPr>
          <p:cNvSpPr>
            <a:spLocks noGrp="1"/>
          </p:cNvSpPr>
          <p:nvPr>
            <p:ph idx="1"/>
          </p:nvPr>
        </p:nvSpPr>
        <p:spPr>
          <a:xfrm>
            <a:off x="751114" y="1594673"/>
            <a:ext cx="10742386" cy="4247327"/>
          </a:xfrm>
        </p:spPr>
        <p:txBody>
          <a:bodyPr>
            <a:normAutofit/>
          </a:bodyPr>
          <a:lstStyle/>
          <a:p>
            <a:r>
              <a:rPr lang="en-US" sz="1800" i="1" dirty="0"/>
              <a:t>Focus Revision Partners</a:t>
            </a:r>
            <a:r>
              <a:rPr lang="en-US" sz="1800" dirty="0"/>
              <a:t>, SBA No. SIZ-6188 (2023) (OHA reverses Area Office's determination and concludes that Mentor-Protégé JV ineligible for small business set-aside procurement)</a:t>
            </a:r>
          </a:p>
          <a:p>
            <a:r>
              <a:rPr lang="en-US" sz="1800" dirty="0"/>
              <a:t>Mentor-Protégé JV Agreement did not provide sufficient detail pertaining to the instant procurement to meet the requirements of 13 C.F.R. § 125.8(b)(2) and (c); </a:t>
            </a:r>
          </a:p>
          <a:p>
            <a:pPr lvl="1"/>
            <a:r>
              <a:rPr lang="en-US" sz="1800" dirty="0">
                <a:solidFill>
                  <a:srgbClr val="0E2C4F"/>
                </a:solidFill>
              </a:rPr>
              <a:t>JV Agreement drafted several years before the current procurement and only referenced an unrelated procurement</a:t>
            </a:r>
          </a:p>
          <a:p>
            <a:r>
              <a:rPr lang="en-US" sz="1800" dirty="0"/>
              <a:t>JV Addendum was not signed, was not created until after date of final proposal revisions, and </a:t>
            </a:r>
          </a:p>
          <a:p>
            <a:r>
              <a:rPr lang="en-US" sz="1800" dirty="0"/>
              <a:t>JV Agreement, even with addendum, did not describe in sufficient detail each party's duties with regard to the project, even under the relaxed standards applicable to an indefinite quantity contract</a:t>
            </a:r>
          </a:p>
          <a:p>
            <a:pPr lvl="1"/>
            <a:r>
              <a:rPr lang="en-US" sz="1800" dirty="0">
                <a:solidFill>
                  <a:srgbClr val="0E2C4F"/>
                </a:solidFill>
              </a:rPr>
              <a:t>JV Addendum merely indicates that protégé’s role “must be more than administrative or ministerial” and that Responsible Manager will “ensure” that protégé will perform “at least 40%” of the total work</a:t>
            </a:r>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SBA’s Joint Venture Affiliation: Case Study</a:t>
            </a:r>
          </a:p>
        </p:txBody>
      </p:sp>
    </p:spTree>
    <p:extLst>
      <p:ext uri="{BB962C8B-B14F-4D97-AF65-F5344CB8AC3E}">
        <p14:creationId xmlns:p14="http://schemas.microsoft.com/office/powerpoint/2010/main" val="26163868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F8A4D-6B57-5319-6799-3646E284795E}"/>
              </a:ext>
            </a:extLst>
          </p:cNvPr>
          <p:cNvSpPr>
            <a:spLocks noGrp="1"/>
          </p:cNvSpPr>
          <p:nvPr>
            <p:ph idx="1"/>
          </p:nvPr>
        </p:nvSpPr>
        <p:spPr/>
        <p:txBody>
          <a:bodyPr>
            <a:normAutofit/>
          </a:bodyPr>
          <a:lstStyle/>
          <a:p>
            <a:r>
              <a:rPr lang="en-US" sz="2400" i="1" dirty="0" err="1"/>
              <a:t>SysCom</a:t>
            </a:r>
            <a:r>
              <a:rPr lang="en-US" sz="2400" i="1" dirty="0"/>
              <a:t>, Inc.</a:t>
            </a:r>
            <a:r>
              <a:rPr lang="en-US" sz="2400" dirty="0"/>
              <a:t>, SBA No. SIZ-6195 (2023) (OHA reverses Area Office's determination and concludes that 8(a) JV not small for instant procurement)</a:t>
            </a:r>
          </a:p>
          <a:p>
            <a:r>
              <a:rPr lang="en-US" sz="2400" dirty="0"/>
              <a:t>8(a) JV Agreement properly designated 8(a) as Managing Venturer applicable Michigan law also required firm's Operating Agreement to make that designation and JV did not have operating agreement or any other similar document that made that designation</a:t>
            </a:r>
          </a:p>
          <a:p>
            <a:r>
              <a:rPr lang="en-US" sz="2400" dirty="0"/>
              <a:t>JV's bylaws required a "majority" of two-person board for a quorum, which impermissibly allowed non 8(a) to exert negative control over 8(a) JV</a:t>
            </a:r>
          </a:p>
          <a:p>
            <a:endParaRPr lang="en-US" dirty="0"/>
          </a:p>
        </p:txBody>
      </p:sp>
      <p:sp>
        <p:nvSpPr>
          <p:cNvPr id="3" name="Title 2">
            <a:extLst>
              <a:ext uri="{FF2B5EF4-FFF2-40B4-BE49-F238E27FC236}">
                <a16:creationId xmlns:a16="http://schemas.microsoft.com/office/drawing/2014/main" id="{FF0C7931-AB09-189E-2EA1-EE0D62E66ABC}"/>
              </a:ext>
            </a:extLst>
          </p:cNvPr>
          <p:cNvSpPr>
            <a:spLocks noGrp="1"/>
          </p:cNvSpPr>
          <p:nvPr>
            <p:ph type="ctrTitle"/>
          </p:nvPr>
        </p:nvSpPr>
        <p:spPr/>
        <p:txBody>
          <a:bodyPr/>
          <a:lstStyle/>
          <a:p>
            <a:r>
              <a:rPr lang="en-US" dirty="0"/>
              <a:t>SBA’s Joint Venture Affiliation: Case Study</a:t>
            </a:r>
          </a:p>
        </p:txBody>
      </p:sp>
    </p:spTree>
    <p:extLst>
      <p:ext uri="{BB962C8B-B14F-4D97-AF65-F5344CB8AC3E}">
        <p14:creationId xmlns:p14="http://schemas.microsoft.com/office/powerpoint/2010/main" val="8371980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6290BB-FC47-4757-A71C-6F01E6C341D0}"/>
              </a:ext>
            </a:extLst>
          </p:cNvPr>
          <p:cNvSpPr>
            <a:spLocks noGrp="1"/>
          </p:cNvSpPr>
          <p:nvPr>
            <p:ph idx="1"/>
          </p:nvPr>
        </p:nvSpPr>
        <p:spPr>
          <a:xfrm>
            <a:off x="751114" y="1594673"/>
            <a:ext cx="10742386" cy="4247327"/>
          </a:xfrm>
        </p:spPr>
        <p:txBody>
          <a:bodyPr>
            <a:normAutofit/>
          </a:bodyPr>
          <a:lstStyle/>
          <a:p>
            <a:pPr marL="457200" marR="0" lvl="0" indent="-457200" defTabSz="914136" rtl="0" eaLnBrk="1" fontAlgn="auto" latinLnBrk="0" hangingPunct="1">
              <a:spcBef>
                <a:spcPts val="1000"/>
              </a:spcBef>
              <a:spcAft>
                <a:spcPts val="0"/>
              </a:spcAft>
              <a:buClrTx/>
              <a:buSzTx/>
              <a:buFont typeface="Arial" panose="020B0604020202020204" pitchFamily="34" charset="0"/>
              <a:buChar char="•"/>
              <a:tabLst/>
              <a:defRPr/>
            </a:pPr>
            <a:r>
              <a:rPr kumimoji="0" lang="en-US" i="1" u="none" strike="noStrike" kern="1200" cap="none" spc="0" normalizeH="0" baseline="0" noProof="0" dirty="0">
                <a:ln>
                  <a:noFill/>
                </a:ln>
                <a:effectLst/>
                <a:uLnTx/>
                <a:uFillTx/>
              </a:rPr>
              <a:t>See, e.g.</a:t>
            </a:r>
            <a:r>
              <a:rPr kumimoji="0" lang="en-US" i="0" u="none" strike="noStrike" kern="1200" cap="none" spc="0" normalizeH="0" baseline="0" noProof="0" dirty="0">
                <a:ln>
                  <a:noFill/>
                </a:ln>
                <a:effectLst/>
                <a:uLnTx/>
                <a:uFillTx/>
              </a:rPr>
              <a:t>, </a:t>
            </a:r>
            <a:r>
              <a:rPr kumimoji="0" lang="en-US" i="1" u="none" strike="noStrike" kern="1200" cap="none" spc="0" normalizeH="0" baseline="0" noProof="0" dirty="0">
                <a:ln>
                  <a:noFill/>
                </a:ln>
                <a:effectLst/>
                <a:uLnTx/>
                <a:uFillTx/>
              </a:rPr>
              <a:t>Klutina River Contractors</a:t>
            </a:r>
            <a:r>
              <a:rPr kumimoji="0" lang="en-US" i="0" u="none" strike="noStrike" kern="1200" cap="none" spc="0" normalizeH="0" baseline="0" noProof="0" dirty="0">
                <a:ln>
                  <a:noFill/>
                </a:ln>
                <a:effectLst/>
                <a:uLnTx/>
                <a:uFillTx/>
              </a:rPr>
              <a:t>, SBA No. SIZ-6117 (Aug. 2021) (finding joint venture agreement </a:t>
            </a:r>
            <a:r>
              <a:rPr kumimoji="0" lang="en-US" i="0" u="sng" strike="noStrike" kern="1200" cap="none" spc="0" normalizeH="0" baseline="0" noProof="0" dirty="0">
                <a:ln>
                  <a:noFill/>
                </a:ln>
                <a:effectLst/>
                <a:uLnTx/>
                <a:uFillTx/>
              </a:rPr>
              <a:t>did</a:t>
            </a:r>
            <a:r>
              <a:rPr kumimoji="0" lang="en-US" i="0" u="none" strike="noStrike" kern="1200" cap="none" spc="0" normalizeH="0" baseline="0" noProof="0" dirty="0">
                <a:ln>
                  <a:noFill/>
                </a:ln>
                <a:effectLst/>
                <a:uLnTx/>
                <a:uFillTx/>
              </a:rPr>
              <a:t> set forth a specific purpose of the JV (13 C.F.R. § 125.8(b)(2)(i)) and </a:t>
            </a:r>
            <a:r>
              <a:rPr kumimoji="0" lang="en-US" i="0" u="sng" strike="noStrike" kern="1200" cap="none" spc="0" normalizeH="0" baseline="0" noProof="0" dirty="0">
                <a:ln>
                  <a:noFill/>
                </a:ln>
                <a:effectLst/>
                <a:uLnTx/>
                <a:uFillTx/>
              </a:rPr>
              <a:t>did</a:t>
            </a:r>
            <a:r>
              <a:rPr kumimoji="0" lang="en-US" i="0" u="none" strike="noStrike" kern="1200" cap="none" spc="0" normalizeH="0" baseline="0" noProof="0" dirty="0">
                <a:ln>
                  <a:noFill/>
                </a:ln>
                <a:effectLst/>
                <a:uLnTx/>
                <a:uFillTx/>
              </a:rPr>
              <a:t> sufficiently itemize all major equipment, facilities, and resources for an IDIQ contract (13 C.F.R. § 125.8(b)(2)(vi)) &amp; thus Area Office clearly erred in finding joint venture partners affiliated on this basis)</a:t>
            </a:r>
          </a:p>
          <a:p>
            <a:endParaRPr lang="en-US" dirty="0"/>
          </a:p>
        </p:txBody>
      </p:sp>
      <p:sp>
        <p:nvSpPr>
          <p:cNvPr id="3" name="Text Placeholder 2">
            <a:extLst>
              <a:ext uri="{FF2B5EF4-FFF2-40B4-BE49-F238E27FC236}">
                <a16:creationId xmlns:a16="http://schemas.microsoft.com/office/drawing/2014/main" id="{D6DDA5A7-EB94-4465-B795-AA94AEDB82F8}"/>
              </a:ext>
            </a:extLst>
          </p:cNvPr>
          <p:cNvSpPr>
            <a:spLocks noGrp="1"/>
          </p:cNvSpPr>
          <p:nvPr>
            <p:ph type="ctrTitle"/>
          </p:nvPr>
        </p:nvSpPr>
        <p:spPr>
          <a:xfrm>
            <a:off x="751114" y="519113"/>
            <a:ext cx="6335485" cy="582385"/>
          </a:xfrm>
        </p:spPr>
        <p:txBody>
          <a:bodyPr anchor="b">
            <a:normAutofit/>
          </a:bodyPr>
          <a:lstStyle/>
          <a:p>
            <a:r>
              <a:rPr lang="en-US" sz="3100" dirty="0"/>
              <a:t>IDIQs &amp; JV Agreements</a:t>
            </a:r>
          </a:p>
        </p:txBody>
      </p:sp>
    </p:spTree>
    <p:extLst>
      <p:ext uri="{BB962C8B-B14F-4D97-AF65-F5344CB8AC3E}">
        <p14:creationId xmlns:p14="http://schemas.microsoft.com/office/powerpoint/2010/main" val="331646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583F67-8703-0317-C692-6951A874CD8A}"/>
              </a:ext>
            </a:extLst>
          </p:cNvPr>
          <p:cNvSpPr>
            <a:spLocks noGrp="1"/>
          </p:cNvSpPr>
          <p:nvPr>
            <p:ph idx="1"/>
          </p:nvPr>
        </p:nvSpPr>
        <p:spPr/>
        <p:txBody>
          <a:bodyPr/>
          <a:lstStyle/>
          <a:p>
            <a:r>
              <a:rPr lang="en-US" dirty="0"/>
              <a:t>Benefits include procurement preferences in the form of “set-asides”, either </a:t>
            </a:r>
          </a:p>
          <a:p>
            <a:pPr lvl="1"/>
            <a:r>
              <a:rPr lang="en-US" sz="2800" dirty="0">
                <a:solidFill>
                  <a:srgbClr val="0E2C4F"/>
                </a:solidFill>
              </a:rPr>
              <a:t>Competitive</a:t>
            </a:r>
          </a:p>
          <a:p>
            <a:pPr lvl="1"/>
            <a:r>
              <a:rPr lang="en-US" sz="2800" dirty="0">
                <a:solidFill>
                  <a:srgbClr val="0E2C4F"/>
                </a:solidFill>
              </a:rPr>
              <a:t>Sole source (for 8(a) in particular)</a:t>
            </a:r>
          </a:p>
          <a:p>
            <a:r>
              <a:rPr lang="en-US" dirty="0"/>
              <a:t>Large business subcontracting goals</a:t>
            </a:r>
          </a:p>
          <a:p>
            <a:r>
              <a:rPr lang="en-US" dirty="0"/>
              <a:t>Mentoring</a:t>
            </a:r>
          </a:p>
          <a:p>
            <a:r>
              <a:rPr lang="en-US" dirty="0"/>
              <a:t>Other assistance, such as technical assistance </a:t>
            </a:r>
          </a:p>
          <a:p>
            <a:endParaRPr lang="en-US" dirty="0"/>
          </a:p>
        </p:txBody>
      </p:sp>
      <p:sp>
        <p:nvSpPr>
          <p:cNvPr id="3" name="Title 2">
            <a:extLst>
              <a:ext uri="{FF2B5EF4-FFF2-40B4-BE49-F238E27FC236}">
                <a16:creationId xmlns:a16="http://schemas.microsoft.com/office/drawing/2014/main" id="{DE4E7A2D-37FC-EAE8-B5D1-6291B15CA1E3}"/>
              </a:ext>
            </a:extLst>
          </p:cNvPr>
          <p:cNvSpPr>
            <a:spLocks noGrp="1"/>
          </p:cNvSpPr>
          <p:nvPr>
            <p:ph type="ctrTitle"/>
          </p:nvPr>
        </p:nvSpPr>
        <p:spPr/>
        <p:txBody>
          <a:bodyPr/>
          <a:lstStyle/>
          <a:p>
            <a:r>
              <a:rPr lang="en-US" dirty="0"/>
              <a:t>Benefits</a:t>
            </a:r>
          </a:p>
        </p:txBody>
      </p:sp>
    </p:spTree>
    <p:extLst>
      <p:ext uri="{BB962C8B-B14F-4D97-AF65-F5344CB8AC3E}">
        <p14:creationId xmlns:p14="http://schemas.microsoft.com/office/powerpoint/2010/main" val="12330376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EA1547A-0274-61BC-BA16-8A73565B1C56}"/>
              </a:ext>
            </a:extLst>
          </p:cNvPr>
          <p:cNvSpPr>
            <a:spLocks noGrp="1"/>
          </p:cNvSpPr>
          <p:nvPr>
            <p:ph idx="1"/>
          </p:nvPr>
        </p:nvSpPr>
        <p:spPr>
          <a:xfrm>
            <a:off x="751114" y="1594673"/>
            <a:ext cx="10742386" cy="4247327"/>
          </a:xfrm>
        </p:spPr>
        <p:txBody>
          <a:bodyPr>
            <a:normAutofit/>
          </a:bodyPr>
          <a:lstStyle/>
          <a:p>
            <a:r>
              <a:rPr lang="en-US" sz="1800" i="1" dirty="0"/>
              <a:t>DSC-EMI Maintenance Solutions, LLC, Native Energy &amp; Technology, Inc.</a:t>
            </a:r>
            <a:r>
              <a:rPr lang="en-US" sz="1800" dirty="0"/>
              <a:t>, SBA No. SIZ-6096 (May 2021) (affirming Area Office determination that </a:t>
            </a:r>
            <a:r>
              <a:rPr lang="en-US" sz="1800" dirty="0" err="1"/>
              <a:t>JVA</a:t>
            </a:r>
            <a:r>
              <a:rPr lang="en-US" sz="1800" dirty="0"/>
              <a:t> did not comply with requirements for such agreements because it failed to identify the responsibilities of the parties for providing an important component of the work on the contract resulting from the solicitation)</a:t>
            </a:r>
          </a:p>
          <a:p>
            <a:pPr lvl="1"/>
            <a:r>
              <a:rPr lang="en-US" sz="1800" dirty="0">
                <a:solidFill>
                  <a:srgbClr val="0E2C4F"/>
                </a:solidFill>
              </a:rPr>
              <a:t>Therefore, joint venture not eligible for the exemption from affiliation afforded qualified joint ventures under 13 C.F.R. § 121.103(g)</a:t>
            </a:r>
          </a:p>
          <a:p>
            <a:r>
              <a:rPr lang="en-US" sz="1800" i="1" dirty="0"/>
              <a:t>KTS Solutions, Inc.</a:t>
            </a:r>
            <a:r>
              <a:rPr lang="en-US" sz="1800" dirty="0"/>
              <a:t>, SBA No. CVE-146-P (Feb. 2020) (finding </a:t>
            </a:r>
            <a:r>
              <a:rPr lang="en-US" sz="1800" dirty="0" err="1"/>
              <a:t>JVA</a:t>
            </a:r>
            <a:r>
              <a:rPr lang="en-US" sz="1800" dirty="0"/>
              <a:t> did not meet the requirements of 13 C.F.R. § 125.18(b)(2)(vi) and (vii) because the agreement failed to itemize equipment to be used in performance of the contract; did not specify the parties’ responsibilities regarding contract negotiation, source of labor, and performance; and omitted any description of the tasks that each JV member would perform on the contract, or which employees of each member would perform those functions)</a:t>
            </a:r>
          </a:p>
          <a:p>
            <a:pPr lvl="1"/>
            <a:r>
              <a:rPr lang="en-US" sz="1800" dirty="0">
                <a:solidFill>
                  <a:srgbClr val="0E2C4F"/>
                </a:solidFill>
              </a:rPr>
              <a:t>Contents of a JV agreement particular to an IDIQ effort</a:t>
            </a:r>
          </a:p>
          <a:p>
            <a:r>
              <a:rPr lang="en-US" sz="1800" i="1" dirty="0"/>
              <a:t>Gray Venture, LLC</a:t>
            </a:r>
            <a:r>
              <a:rPr lang="en-US" sz="1800" dirty="0"/>
              <a:t>, SBA No. VET-276 (July 21, 2022)</a:t>
            </a:r>
          </a:p>
          <a:p>
            <a:endParaRPr lang="en-US" sz="18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SBA’s Joint Venture Affiliation: More Case Studies</a:t>
            </a:r>
          </a:p>
        </p:txBody>
      </p:sp>
    </p:spTree>
    <p:extLst>
      <p:ext uri="{BB962C8B-B14F-4D97-AF65-F5344CB8AC3E}">
        <p14:creationId xmlns:p14="http://schemas.microsoft.com/office/powerpoint/2010/main" val="13041576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898595F-D225-08CF-4FB4-0816D25557E6}"/>
              </a:ext>
            </a:extLst>
          </p:cNvPr>
          <p:cNvSpPr>
            <a:spLocks noGrp="1"/>
          </p:cNvSpPr>
          <p:nvPr>
            <p:ph idx="1"/>
          </p:nvPr>
        </p:nvSpPr>
        <p:spPr>
          <a:xfrm>
            <a:off x="751114" y="1594673"/>
            <a:ext cx="10742386" cy="4247327"/>
          </a:xfrm>
        </p:spPr>
        <p:txBody>
          <a:bodyPr>
            <a:normAutofit/>
          </a:bodyPr>
          <a:lstStyle/>
          <a:p>
            <a:r>
              <a:rPr lang="en-US" sz="2000" dirty="0"/>
              <a:t>Procuring agencies are prohibited from requiring the protégé firm to individually meet the same evaluation or responsibility criteria as that required of other offerors generally. 13 C.F.R. § 125.8(e)</a:t>
            </a:r>
          </a:p>
          <a:p>
            <a:pPr lvl="1"/>
            <a:r>
              <a:rPr lang="en-US" sz="2000" dirty="0">
                <a:solidFill>
                  <a:srgbClr val="0E2C4F"/>
                </a:solidFill>
              </a:rPr>
              <a:t>Agencies must consider the separate experience of the JV members in determining whether the JV meets the solicitation’s requirements</a:t>
            </a:r>
          </a:p>
          <a:p>
            <a:r>
              <a:rPr lang="en-US" sz="2000" dirty="0"/>
              <a:t>“The reason that any small business joint ventures with another business entity, whether a mentor-protégé joint venture or a joint venture with another small business concern, is because it cannot meet all performance requirements by itself and seeks to gain experience through the help of its joint venture partner.”</a:t>
            </a:r>
          </a:p>
          <a:p>
            <a:pPr lvl="1"/>
            <a:r>
              <a:rPr lang="en-US" sz="2000" dirty="0">
                <a:solidFill>
                  <a:srgbClr val="0E2C4F"/>
                </a:solidFill>
              </a:rPr>
              <a:t>Unreasonable to require the protégé firm itself to have the same level of past performance and experience (either in $, # of contracts performed, years of experience, or otherwise) as its large business mentor</a:t>
            </a:r>
          </a:p>
          <a:p>
            <a:endParaRPr lang="en-US" sz="20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800" dirty="0"/>
              <a:t>Joint Ventures: Experience &amp; Past Performance</a:t>
            </a:r>
          </a:p>
        </p:txBody>
      </p:sp>
    </p:spTree>
    <p:extLst>
      <p:ext uri="{BB962C8B-B14F-4D97-AF65-F5344CB8AC3E}">
        <p14:creationId xmlns:p14="http://schemas.microsoft.com/office/powerpoint/2010/main" val="236927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7164B4C-ED09-4046-C1E9-F738D0EE98C3}"/>
              </a:ext>
            </a:extLst>
          </p:cNvPr>
          <p:cNvSpPr>
            <a:spLocks noGrp="1"/>
          </p:cNvSpPr>
          <p:nvPr>
            <p:ph idx="1"/>
          </p:nvPr>
        </p:nvSpPr>
        <p:spPr/>
        <p:txBody>
          <a:bodyPr>
            <a:normAutofit/>
          </a:bodyPr>
          <a:lstStyle/>
          <a:p>
            <a:r>
              <a:rPr lang="en-US" sz="2600" u="sng" dirty="0"/>
              <a:t>Potential pre-award protest</a:t>
            </a:r>
            <a:r>
              <a:rPr lang="en-US" sz="2600" dirty="0"/>
              <a:t>: If the terms of a solicitation attempt to restrict the agency’s evaluation of JV’s capabilities, past performance, and/or experience to the JV itself OR to the protégé member of the JV</a:t>
            </a:r>
          </a:p>
          <a:p>
            <a:pPr lvl="1"/>
            <a:r>
              <a:rPr lang="en-US" sz="2600" i="1" dirty="0">
                <a:solidFill>
                  <a:srgbClr val="0E2C4F"/>
                </a:solidFill>
                <a:latin typeface="+mn-lt"/>
              </a:rPr>
              <a:t>See, e.g.</a:t>
            </a:r>
            <a:r>
              <a:rPr lang="en-US" sz="2600" dirty="0">
                <a:solidFill>
                  <a:srgbClr val="0E2C4F"/>
                </a:solidFill>
                <a:latin typeface="+mn-lt"/>
              </a:rPr>
              <a:t>, </a:t>
            </a:r>
            <a:r>
              <a:rPr lang="en-US" sz="2600" i="1" dirty="0">
                <a:solidFill>
                  <a:srgbClr val="0E2C4F"/>
                </a:solidFill>
                <a:latin typeface="+mn-lt"/>
              </a:rPr>
              <a:t>Innovate Now, LLC</a:t>
            </a:r>
            <a:r>
              <a:rPr lang="en-US" sz="2600" dirty="0">
                <a:solidFill>
                  <a:srgbClr val="0E2C4F"/>
                </a:solidFill>
                <a:latin typeface="+mn-lt"/>
              </a:rPr>
              <a:t>, B-419546 (Apr. 2021) (sustaining protest challenging solicitation requirement that protégé members of a joint venture have the same level of experience as other offerors)</a:t>
            </a:r>
          </a:p>
          <a:p>
            <a:pPr lvl="1"/>
            <a:r>
              <a:rPr lang="en-US" sz="2600" i="1" dirty="0">
                <a:solidFill>
                  <a:srgbClr val="0E2C4F"/>
                </a:solidFill>
                <a:latin typeface="+mn-lt"/>
              </a:rPr>
              <a:t>Computer World Services Corp.</a:t>
            </a:r>
            <a:r>
              <a:rPr lang="en-US" sz="2600" dirty="0">
                <a:solidFill>
                  <a:srgbClr val="0E2C4F"/>
                </a:solidFill>
                <a:latin typeface="+mn-lt"/>
              </a:rPr>
              <a:t>, B-419956.18 (Nov. 2021) (sustaining protest challenging solicitation terms that restricted the number of experience examples that may be submitted by a large business mentor) </a:t>
            </a:r>
          </a:p>
          <a:p>
            <a:pPr marL="0" indent="0">
              <a:buNone/>
            </a:pPr>
            <a:endParaRPr lang="en-US" sz="2600" dirty="0"/>
          </a:p>
        </p:txBody>
      </p:sp>
      <p:sp>
        <p:nvSpPr>
          <p:cNvPr id="3" name="Content Placeholder 2"/>
          <p:cNvSpPr>
            <a:spLocks noGrp="1"/>
          </p:cNvSpPr>
          <p:nvPr>
            <p:ph type="ctrTitle"/>
          </p:nvPr>
        </p:nvSpPr>
        <p:spPr/>
        <p:txBody>
          <a:bodyPr anchor="b">
            <a:noAutofit/>
          </a:bodyPr>
          <a:lstStyle/>
          <a:p>
            <a:r>
              <a:rPr lang="en-US" sz="2400" dirty="0"/>
              <a:t>Joint Ventures: Experience and Past Performance - Recent GAO Decisions</a:t>
            </a:r>
          </a:p>
        </p:txBody>
      </p:sp>
    </p:spTree>
    <p:extLst>
      <p:ext uri="{BB962C8B-B14F-4D97-AF65-F5344CB8AC3E}">
        <p14:creationId xmlns:p14="http://schemas.microsoft.com/office/powerpoint/2010/main" val="17015281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7164B4C-ED09-4046-C1E9-F738D0EE98C3}"/>
              </a:ext>
            </a:extLst>
          </p:cNvPr>
          <p:cNvSpPr>
            <a:spLocks noGrp="1"/>
          </p:cNvSpPr>
          <p:nvPr>
            <p:ph idx="1"/>
          </p:nvPr>
        </p:nvSpPr>
        <p:spPr>
          <a:xfrm>
            <a:off x="751114" y="1594673"/>
            <a:ext cx="10742386" cy="4247327"/>
          </a:xfrm>
        </p:spPr>
        <p:txBody>
          <a:bodyPr>
            <a:normAutofit fontScale="92500"/>
          </a:bodyPr>
          <a:lstStyle/>
          <a:p>
            <a:r>
              <a:rPr lang="en-US" sz="1800" i="1" dirty="0" err="1"/>
              <a:t>AttainX</a:t>
            </a:r>
            <a:r>
              <a:rPr lang="en-US" sz="1800" i="1" dirty="0"/>
              <a:t>, Inc.</a:t>
            </a:r>
            <a:r>
              <a:rPr lang="en-US" sz="1800" dirty="0"/>
              <a:t>, B-421416.2, (Jan 23, 2023) (agency violated SBA regulations for mentor-protégé  JVs by failing to evaluate experience of individual members of 8(a) JV awardee when JV, itself, lacked experience)</a:t>
            </a:r>
          </a:p>
          <a:p>
            <a:pPr lvl="1"/>
            <a:r>
              <a:rPr lang="en-US" sz="1800" dirty="0">
                <a:solidFill>
                  <a:srgbClr val="0E2C4F"/>
                </a:solidFill>
              </a:rPr>
              <a:t>Awardee, </a:t>
            </a:r>
            <a:r>
              <a:rPr lang="en-US" sz="1800" dirty="0" err="1">
                <a:solidFill>
                  <a:srgbClr val="0E2C4F"/>
                </a:solidFill>
              </a:rPr>
              <a:t>MiamiTSPi</a:t>
            </a:r>
            <a:r>
              <a:rPr lang="en-US" sz="1800" dirty="0">
                <a:solidFill>
                  <a:srgbClr val="0E2C4F"/>
                </a:solidFill>
              </a:rPr>
              <a:t> is a tribally-owned 8(a) SBA-certified JV consisting of 8(a) SB - Miami Technology Solutions, LLC (MTS) and minority member Technology Solutions Provider, Inc. (</a:t>
            </a:r>
            <a:r>
              <a:rPr lang="en-US" sz="1800" dirty="0" err="1">
                <a:solidFill>
                  <a:srgbClr val="0E2C4F"/>
                </a:solidFill>
              </a:rPr>
              <a:t>TSPi</a:t>
            </a:r>
            <a:r>
              <a:rPr lang="en-US" sz="1800" dirty="0">
                <a:solidFill>
                  <a:srgbClr val="0E2C4F"/>
                </a:solidFill>
              </a:rPr>
              <a:t>)</a:t>
            </a:r>
          </a:p>
          <a:p>
            <a:pPr lvl="2"/>
            <a:r>
              <a:rPr lang="en-US" sz="1800" dirty="0">
                <a:solidFill>
                  <a:srgbClr val="0E2C4F"/>
                </a:solidFill>
              </a:rPr>
              <a:t>One experience example was from a different JV – </a:t>
            </a:r>
            <a:r>
              <a:rPr lang="en-US" sz="1800" dirty="0" err="1">
                <a:solidFill>
                  <a:srgbClr val="0E2C4F"/>
                </a:solidFill>
              </a:rPr>
              <a:t>MTSPi</a:t>
            </a:r>
            <a:r>
              <a:rPr lang="en-US" sz="1800" dirty="0">
                <a:solidFill>
                  <a:srgbClr val="0E2C4F"/>
                </a:solidFill>
              </a:rPr>
              <a:t>, LLC</a:t>
            </a:r>
          </a:p>
          <a:p>
            <a:pPr lvl="3"/>
            <a:r>
              <a:rPr lang="en-US" dirty="0">
                <a:solidFill>
                  <a:srgbClr val="0E2C4F"/>
                </a:solidFill>
              </a:rPr>
              <a:t>Although MTS and </a:t>
            </a:r>
            <a:r>
              <a:rPr lang="en-US" dirty="0" err="1">
                <a:solidFill>
                  <a:srgbClr val="0E2C4F"/>
                </a:solidFill>
              </a:rPr>
              <a:t>TSPi</a:t>
            </a:r>
            <a:r>
              <a:rPr lang="en-US" dirty="0">
                <a:solidFill>
                  <a:srgbClr val="0E2C4F"/>
                </a:solidFill>
              </a:rPr>
              <a:t> were members of this JV, it was managed by </a:t>
            </a:r>
            <a:r>
              <a:rPr lang="en-US" dirty="0" err="1">
                <a:solidFill>
                  <a:srgbClr val="0E2C4F"/>
                </a:solidFill>
              </a:rPr>
              <a:t>TSPi</a:t>
            </a:r>
            <a:endParaRPr lang="en-US" dirty="0">
              <a:solidFill>
                <a:srgbClr val="0E2C4F"/>
              </a:solidFill>
            </a:endParaRPr>
          </a:p>
          <a:p>
            <a:pPr lvl="2"/>
            <a:r>
              <a:rPr lang="en-US" sz="1800" dirty="0">
                <a:solidFill>
                  <a:srgbClr val="0E2C4F"/>
                </a:solidFill>
              </a:rPr>
              <a:t>One experience example was from </a:t>
            </a:r>
            <a:r>
              <a:rPr lang="en-US" sz="1800" dirty="0" err="1">
                <a:solidFill>
                  <a:srgbClr val="0E2C4F"/>
                </a:solidFill>
              </a:rPr>
              <a:t>TSPi</a:t>
            </a:r>
            <a:endParaRPr lang="en-US" sz="1800" dirty="0">
              <a:solidFill>
                <a:srgbClr val="0E2C4F"/>
              </a:solidFill>
            </a:endParaRPr>
          </a:p>
          <a:p>
            <a:pPr lvl="1"/>
            <a:r>
              <a:rPr lang="en-US" sz="1800" dirty="0">
                <a:solidFill>
                  <a:srgbClr val="0E2C4F"/>
                </a:solidFill>
              </a:rPr>
              <a:t>Protester argued improper evaluation of awardee’s experience because both only related to work by the minority JV member </a:t>
            </a:r>
            <a:r>
              <a:rPr lang="en-US" sz="1800" dirty="0" err="1">
                <a:solidFill>
                  <a:srgbClr val="0E2C4F"/>
                </a:solidFill>
              </a:rPr>
              <a:t>TSPi</a:t>
            </a:r>
            <a:r>
              <a:rPr lang="en-US" sz="1800" dirty="0">
                <a:solidFill>
                  <a:srgbClr val="0E2C4F"/>
                </a:solidFill>
              </a:rPr>
              <a:t> and should have assessed risk because managing protégé member MTS did not have any similar experience but will have to manage at least 40% of the contract </a:t>
            </a:r>
          </a:p>
          <a:p>
            <a:r>
              <a:rPr lang="en-US" sz="2200" dirty="0">
                <a:solidFill>
                  <a:srgbClr val="0E2C4F"/>
                </a:solidFill>
              </a:rPr>
              <a:t>GAO: Because </a:t>
            </a:r>
            <a:r>
              <a:rPr lang="en-US" sz="2200" dirty="0" err="1">
                <a:solidFill>
                  <a:srgbClr val="0E2C4F"/>
                </a:solidFill>
              </a:rPr>
              <a:t>MiamiTSPi</a:t>
            </a:r>
            <a:r>
              <a:rPr lang="en-US" sz="2200" dirty="0">
                <a:solidFill>
                  <a:srgbClr val="0E2C4F"/>
                </a:solidFill>
              </a:rPr>
              <a:t> did not submit experience for the joint venture and the agency’s evaluation is based on a consideration of only one joint venture member’s experience, we conclude that the agency failed to properly evaluate </a:t>
            </a:r>
            <a:r>
              <a:rPr lang="en-US" sz="2200" dirty="0" err="1">
                <a:solidFill>
                  <a:srgbClr val="0E2C4F"/>
                </a:solidFill>
              </a:rPr>
              <a:t>MiamiTSPi’s</a:t>
            </a:r>
            <a:r>
              <a:rPr lang="en-US" sz="2200" dirty="0">
                <a:solidFill>
                  <a:srgbClr val="0E2C4F"/>
                </a:solidFill>
              </a:rPr>
              <a:t> quotation in accordance with SBA regulations.</a:t>
            </a:r>
            <a:endParaRPr lang="en-US" sz="2200" dirty="0">
              <a:solidFill>
                <a:srgbClr val="0E2C4F"/>
              </a:solidFill>
              <a:highlight>
                <a:srgbClr val="FFFF00"/>
              </a:highlight>
            </a:endParaRPr>
          </a:p>
          <a:p>
            <a:endParaRPr lang="en-US" sz="18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sz="2400" dirty="0"/>
              <a:t>Joint Ventures: Experience and Past Performance - Recent GAO Decisions</a:t>
            </a:r>
            <a:endParaRPr lang="en-US" sz="2400" dirty="0">
              <a:highlight>
                <a:srgbClr val="FFFF00"/>
              </a:highlight>
            </a:endParaRPr>
          </a:p>
        </p:txBody>
      </p:sp>
    </p:spTree>
    <p:extLst>
      <p:ext uri="{BB962C8B-B14F-4D97-AF65-F5344CB8AC3E}">
        <p14:creationId xmlns:p14="http://schemas.microsoft.com/office/powerpoint/2010/main" val="34100470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626E1E-1733-AF07-9708-36AD4DB43DFD}"/>
              </a:ext>
            </a:extLst>
          </p:cNvPr>
          <p:cNvSpPr>
            <a:spLocks noGrp="1"/>
          </p:cNvSpPr>
          <p:nvPr>
            <p:ph idx="1"/>
          </p:nvPr>
        </p:nvSpPr>
        <p:spPr>
          <a:xfrm>
            <a:off x="751114" y="1594673"/>
            <a:ext cx="10742386" cy="4247327"/>
          </a:xfrm>
        </p:spPr>
        <p:txBody>
          <a:bodyPr>
            <a:normAutofit/>
          </a:bodyPr>
          <a:lstStyle/>
          <a:p>
            <a:r>
              <a:rPr lang="en-US" sz="2600" dirty="0"/>
              <a:t>A JV may be awarded a contract requiring a facility security clearance where either the JV itself or the individual partner(s) to the JV that will perform the necessary security work has (have) a facility security clearance</a:t>
            </a:r>
          </a:p>
          <a:p>
            <a:pPr lvl="1"/>
            <a:r>
              <a:rPr lang="en-US" sz="2600" dirty="0">
                <a:solidFill>
                  <a:srgbClr val="0E2C4F"/>
                </a:solidFill>
                <a:latin typeface="+mn-lt"/>
              </a:rPr>
              <a:t>13 C.F.R. § 121.103(h)(4)</a:t>
            </a:r>
          </a:p>
          <a:p>
            <a:r>
              <a:rPr lang="en-US" sz="2600" u="sng" dirty="0"/>
              <a:t>Potential pre-award protest</a:t>
            </a:r>
            <a:r>
              <a:rPr lang="en-US" sz="2600" dirty="0"/>
              <a:t>: If the terms of a solicitation attempt to require the JV itself to hold a facility clearance</a:t>
            </a:r>
          </a:p>
          <a:p>
            <a:pPr lvl="1"/>
            <a:r>
              <a:rPr lang="en-US" sz="2600" i="1" dirty="0">
                <a:solidFill>
                  <a:srgbClr val="0E2C4F"/>
                </a:solidFill>
                <a:latin typeface="+mn-lt"/>
              </a:rPr>
              <a:t>See, e.g.</a:t>
            </a:r>
            <a:r>
              <a:rPr lang="en-US" sz="2600" dirty="0">
                <a:solidFill>
                  <a:srgbClr val="0E2C4F"/>
                </a:solidFill>
                <a:latin typeface="+mn-lt"/>
              </a:rPr>
              <a:t>, </a:t>
            </a:r>
            <a:r>
              <a:rPr lang="en-US" sz="2600" i="1" dirty="0">
                <a:solidFill>
                  <a:srgbClr val="0E2C4F"/>
                </a:solidFill>
                <a:latin typeface="+mn-lt"/>
              </a:rPr>
              <a:t>InfoPoint LLC</a:t>
            </a:r>
            <a:r>
              <a:rPr lang="en-US" sz="2600" dirty="0">
                <a:solidFill>
                  <a:srgbClr val="0E2C4F"/>
                </a:solidFill>
                <a:latin typeface="+mn-lt"/>
              </a:rPr>
              <a:t>, B-419856 (Aug. 2021) (sustaining pre-award protest challenging requirement that joint venture hold a top secret facility clearance as opposed to the joint venture’s members)</a:t>
            </a:r>
          </a:p>
          <a:p>
            <a:endParaRPr lang="en-US" sz="2600" dirty="0"/>
          </a:p>
          <a:p>
            <a:endParaRPr lang="en-US" sz="26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Joint Ventures: Facility Clearances</a:t>
            </a:r>
          </a:p>
        </p:txBody>
      </p:sp>
    </p:spTree>
    <p:extLst>
      <p:ext uri="{BB962C8B-B14F-4D97-AF65-F5344CB8AC3E}">
        <p14:creationId xmlns:p14="http://schemas.microsoft.com/office/powerpoint/2010/main" val="34357683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B377B4-3FC8-EB52-5E84-EC407FF6234C}"/>
              </a:ext>
            </a:extLst>
          </p:cNvPr>
          <p:cNvSpPr>
            <a:spLocks noGrp="1"/>
          </p:cNvSpPr>
          <p:nvPr>
            <p:ph idx="1"/>
          </p:nvPr>
        </p:nvSpPr>
        <p:spPr/>
        <p:txBody>
          <a:bodyPr>
            <a:normAutofit/>
          </a:bodyPr>
          <a:lstStyle/>
          <a:p>
            <a:r>
              <a:rPr lang="en-US" sz="2200" dirty="0"/>
              <a:t>In Oct. 2023, the Information Security Oversight Office (“</a:t>
            </a:r>
            <a:r>
              <a:rPr lang="en-US" sz="2200" dirty="0" err="1"/>
              <a:t>ISOO</a:t>
            </a:r>
            <a:r>
              <a:rPr lang="en-US" sz="2200" dirty="0"/>
              <a:t>”) released a joint notice providing clarifying guidance to agencies on facility security clearances for JVs in the </a:t>
            </a:r>
            <a:r>
              <a:rPr lang="en-US" sz="2200" dirty="0" err="1"/>
              <a:t>NISP</a:t>
            </a:r>
            <a:r>
              <a:rPr lang="en-US" sz="2200" dirty="0"/>
              <a:t>, including those established under SBA’s mentor-protégé JV program </a:t>
            </a:r>
          </a:p>
          <a:p>
            <a:r>
              <a:rPr lang="en-US" sz="2200" dirty="0"/>
              <a:t>Intended to clarify &amp; resolve any “confusion” created by GAO’s decision in </a:t>
            </a:r>
            <a:r>
              <a:rPr lang="en-US" sz="2200" i="1" dirty="0"/>
              <a:t>InfoPoint, LLC</a:t>
            </a:r>
            <a:r>
              <a:rPr lang="en-US" sz="2200" dirty="0"/>
              <a:t>, B-419856 (Aug. 27, 2021), in which GAO ruled that it was improper for an agency to require a JV offeror to possess a facility clearance at the time of proposal submission </a:t>
            </a:r>
          </a:p>
          <a:p>
            <a:pPr lvl="1"/>
            <a:r>
              <a:rPr lang="en-US" sz="2200" i="1" dirty="0">
                <a:solidFill>
                  <a:srgbClr val="0E2C4F"/>
                </a:solidFill>
              </a:rPr>
              <a:t>InfoPoint</a:t>
            </a:r>
            <a:r>
              <a:rPr lang="en-US" sz="2200" dirty="0">
                <a:solidFill>
                  <a:srgbClr val="0E2C4F"/>
                </a:solidFill>
              </a:rPr>
              <a:t>: So long as the parties to the JV each possess the requisite security clearance, the procuring agency must accept the JV’s proposal, even if the JV itself does not yet have a facility security clearance</a:t>
            </a:r>
          </a:p>
        </p:txBody>
      </p:sp>
      <p:sp>
        <p:nvSpPr>
          <p:cNvPr id="2" name="Title 1">
            <a:extLst>
              <a:ext uri="{FF2B5EF4-FFF2-40B4-BE49-F238E27FC236}">
                <a16:creationId xmlns:a16="http://schemas.microsoft.com/office/drawing/2014/main" id="{1DA42B42-7191-DA5D-68A8-004F8BC4FC64}"/>
              </a:ext>
            </a:extLst>
          </p:cNvPr>
          <p:cNvSpPr>
            <a:spLocks noGrp="1"/>
          </p:cNvSpPr>
          <p:nvPr>
            <p:ph type="ctrTitle"/>
          </p:nvPr>
        </p:nvSpPr>
        <p:spPr/>
        <p:txBody>
          <a:bodyPr anchor="b">
            <a:noAutofit/>
          </a:bodyPr>
          <a:lstStyle/>
          <a:p>
            <a:r>
              <a:rPr lang="en-US" dirty="0"/>
              <a:t>Joint Ventures: Facility Clearances</a:t>
            </a:r>
          </a:p>
        </p:txBody>
      </p:sp>
      <p:sp>
        <p:nvSpPr>
          <p:cNvPr id="4" name="Slide Number Placeholder 3" hidden="1">
            <a:extLst>
              <a:ext uri="{FF2B5EF4-FFF2-40B4-BE49-F238E27FC236}">
                <a16:creationId xmlns:a16="http://schemas.microsoft.com/office/drawing/2014/main" id="{D3BA984E-6F90-EB9B-A84A-D84A27AAE856}"/>
              </a:ext>
            </a:extLst>
          </p:cNvPr>
          <p:cNvSpPr>
            <a:spLocks noGrp="1"/>
          </p:cNvSpPr>
          <p:nvPr>
            <p:ph type="sldNum" sz="quarter" idx="4294967295"/>
          </p:nvPr>
        </p:nvSpPr>
        <p:spPr>
          <a:xfrm>
            <a:off x="9448800" y="6356350"/>
            <a:ext cx="2743200" cy="365125"/>
          </a:xfrm>
        </p:spPr>
        <p:txBody>
          <a:bodyPr/>
          <a:lstStyle/>
          <a:p>
            <a:pPr>
              <a:spcAft>
                <a:spcPts val="600"/>
              </a:spcAft>
            </a:pPr>
            <a:fld id="{E6AB0CA8-27AE-4F82-A141-302F5F13940C}" type="slidenum">
              <a:rPr lang="en-US" smtClean="0"/>
              <a:pPr>
                <a:spcAft>
                  <a:spcPts val="600"/>
                </a:spcAft>
              </a:pPr>
              <a:t>95</a:t>
            </a:fld>
            <a:endParaRPr lang="en-US"/>
          </a:p>
        </p:txBody>
      </p:sp>
    </p:spTree>
    <p:extLst>
      <p:ext uri="{BB962C8B-B14F-4D97-AF65-F5344CB8AC3E}">
        <p14:creationId xmlns:p14="http://schemas.microsoft.com/office/powerpoint/2010/main" val="28626196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B377B4-3FC8-EB52-5E84-EC407FF6234C}"/>
              </a:ext>
            </a:extLst>
          </p:cNvPr>
          <p:cNvSpPr>
            <a:spLocks noGrp="1"/>
          </p:cNvSpPr>
          <p:nvPr>
            <p:ph idx="1"/>
          </p:nvPr>
        </p:nvSpPr>
        <p:spPr/>
        <p:txBody>
          <a:bodyPr>
            <a:normAutofit fontScale="92500" lnSpcReduction="20000"/>
          </a:bodyPr>
          <a:lstStyle/>
          <a:p>
            <a:r>
              <a:rPr lang="en-US" sz="2200" dirty="0" err="1">
                <a:solidFill>
                  <a:srgbClr val="0E2C4F"/>
                </a:solidFill>
              </a:rPr>
              <a:t>NISP</a:t>
            </a:r>
            <a:r>
              <a:rPr lang="en-US" sz="2200" dirty="0">
                <a:solidFill>
                  <a:srgbClr val="0E2C4F"/>
                </a:solidFill>
              </a:rPr>
              <a:t> requires any legal entity that will access classified information pursuant to a legitimate Gov’t requirement (such as a Gov’t contract) to possess an FCL</a:t>
            </a:r>
          </a:p>
          <a:p>
            <a:pPr lvl="1"/>
            <a:r>
              <a:rPr lang="en-US" sz="1800" dirty="0">
                <a:solidFill>
                  <a:srgbClr val="0E2C4F"/>
                </a:solidFill>
              </a:rPr>
              <a:t>JVs formed as separate/distinct legal entities  may be awarded classified contracts &amp; may hold FCLs; FCL may be processed after contract award (i.e., FCL not required at the time of proposal submission)</a:t>
            </a:r>
          </a:p>
          <a:p>
            <a:pPr lvl="1"/>
            <a:r>
              <a:rPr lang="en-US" sz="1800" dirty="0">
                <a:solidFill>
                  <a:srgbClr val="0E2C4F"/>
                </a:solidFill>
              </a:rPr>
              <a:t>JVs not formed as separate/distinct legal entities  JV may not may not be awarded a classified contract or hold an FCL in its own right (because the JV is not a distinct legal entity); rather, the entities that make up the JV may be awarded classified contracts and may hold the requisite FCL</a:t>
            </a:r>
          </a:p>
          <a:p>
            <a:r>
              <a:rPr lang="en-US" sz="2200" dirty="0">
                <a:solidFill>
                  <a:srgbClr val="0E2C4F"/>
                </a:solidFill>
              </a:rPr>
              <a:t>Under SBA’s regs, mentor-protégé JVs must be “unpopulated” (meaning the JV itself cannot be populated w/ individuals to perform Gov’t contracts) </a:t>
            </a:r>
          </a:p>
          <a:p>
            <a:pPr lvl="1"/>
            <a:r>
              <a:rPr lang="en-US" sz="1800" dirty="0">
                <a:solidFill>
                  <a:srgbClr val="0E2C4F"/>
                </a:solidFill>
              </a:rPr>
              <a:t>SBA’s view = mentor-protégé JVs are for a limited purpose/limited duration &amp; as such cannot submit offers for set-aside contracts after two years from the date of the first award… restricts ability for JVs to obtain FCLs</a:t>
            </a:r>
          </a:p>
          <a:p>
            <a:r>
              <a:rPr lang="en-US" sz="2200" dirty="0" err="1">
                <a:solidFill>
                  <a:srgbClr val="0E2C4F"/>
                </a:solidFill>
              </a:rPr>
              <a:t>ISOO</a:t>
            </a:r>
            <a:r>
              <a:rPr lang="en-US" sz="2200" dirty="0">
                <a:solidFill>
                  <a:srgbClr val="0E2C4F"/>
                </a:solidFill>
              </a:rPr>
              <a:t> Guidance: </a:t>
            </a:r>
          </a:p>
          <a:p>
            <a:pPr lvl="1"/>
            <a:r>
              <a:rPr lang="en-US" sz="1800" dirty="0">
                <a:solidFill>
                  <a:srgbClr val="0E2C4F"/>
                </a:solidFill>
              </a:rPr>
              <a:t>All work performed by an SBA-permitted JV (i.e., an unpopulated JV) will be performed by one or both of the individual JV partners &amp; not by the JV itself</a:t>
            </a:r>
          </a:p>
          <a:p>
            <a:pPr lvl="1"/>
            <a:r>
              <a:rPr lang="en-US" sz="1800" dirty="0">
                <a:solidFill>
                  <a:srgbClr val="0E2C4F"/>
                </a:solidFill>
              </a:rPr>
              <a:t>In such cases, </a:t>
            </a:r>
            <a:r>
              <a:rPr lang="en-US" sz="1800" dirty="0" err="1">
                <a:solidFill>
                  <a:srgbClr val="0E2C4F"/>
                </a:solidFill>
              </a:rPr>
              <a:t>NISP</a:t>
            </a:r>
            <a:r>
              <a:rPr lang="en-US" sz="1800" dirty="0">
                <a:solidFill>
                  <a:srgbClr val="0E2C4F"/>
                </a:solidFill>
              </a:rPr>
              <a:t> will exclude the JV entity from access to classified information</a:t>
            </a:r>
          </a:p>
          <a:p>
            <a:pPr lvl="1"/>
            <a:r>
              <a:rPr lang="en-US" sz="1800" dirty="0">
                <a:solidFill>
                  <a:srgbClr val="0E2C4F"/>
                </a:solidFill>
              </a:rPr>
              <a:t>For contracts where security work = the primary purpose of the procurement  the small business partner must possess the FCL</a:t>
            </a:r>
          </a:p>
          <a:p>
            <a:endParaRPr lang="en-US" sz="2200" dirty="0">
              <a:solidFill>
                <a:srgbClr val="0E2C4F"/>
              </a:solidFill>
            </a:endParaRPr>
          </a:p>
        </p:txBody>
      </p:sp>
      <p:sp>
        <p:nvSpPr>
          <p:cNvPr id="2" name="Title 1">
            <a:extLst>
              <a:ext uri="{FF2B5EF4-FFF2-40B4-BE49-F238E27FC236}">
                <a16:creationId xmlns:a16="http://schemas.microsoft.com/office/drawing/2014/main" id="{1DA42B42-7191-DA5D-68A8-004F8BC4FC64}"/>
              </a:ext>
            </a:extLst>
          </p:cNvPr>
          <p:cNvSpPr>
            <a:spLocks noGrp="1"/>
          </p:cNvSpPr>
          <p:nvPr>
            <p:ph type="ctrTitle"/>
          </p:nvPr>
        </p:nvSpPr>
        <p:spPr/>
        <p:txBody>
          <a:bodyPr anchor="b">
            <a:noAutofit/>
          </a:bodyPr>
          <a:lstStyle/>
          <a:p>
            <a:r>
              <a:rPr lang="en-US" dirty="0"/>
              <a:t>Joint Ventures: Facility Clearances</a:t>
            </a:r>
          </a:p>
        </p:txBody>
      </p:sp>
      <p:sp>
        <p:nvSpPr>
          <p:cNvPr id="4" name="Slide Number Placeholder 3" hidden="1">
            <a:extLst>
              <a:ext uri="{FF2B5EF4-FFF2-40B4-BE49-F238E27FC236}">
                <a16:creationId xmlns:a16="http://schemas.microsoft.com/office/drawing/2014/main" id="{D3BA984E-6F90-EB9B-A84A-D84A27AAE856}"/>
              </a:ext>
            </a:extLst>
          </p:cNvPr>
          <p:cNvSpPr>
            <a:spLocks noGrp="1"/>
          </p:cNvSpPr>
          <p:nvPr>
            <p:ph type="sldNum" sz="quarter" idx="4294967295"/>
          </p:nvPr>
        </p:nvSpPr>
        <p:spPr>
          <a:xfrm>
            <a:off x="9448800" y="6356350"/>
            <a:ext cx="2743200" cy="365125"/>
          </a:xfrm>
        </p:spPr>
        <p:txBody>
          <a:bodyPr/>
          <a:lstStyle/>
          <a:p>
            <a:pPr>
              <a:spcAft>
                <a:spcPts val="600"/>
              </a:spcAft>
            </a:pPr>
            <a:fld id="{E6AB0CA8-27AE-4F82-A141-302F5F13940C}" type="slidenum">
              <a:rPr lang="en-US" smtClean="0"/>
              <a:pPr>
                <a:spcAft>
                  <a:spcPts val="600"/>
                </a:spcAft>
              </a:pPr>
              <a:t>96</a:t>
            </a:fld>
            <a:endParaRPr lang="en-US"/>
          </a:p>
        </p:txBody>
      </p:sp>
    </p:spTree>
    <p:extLst>
      <p:ext uri="{BB962C8B-B14F-4D97-AF65-F5344CB8AC3E}">
        <p14:creationId xmlns:p14="http://schemas.microsoft.com/office/powerpoint/2010/main" val="14178420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335EEE-34A1-4F9C-C53F-9C324EE70CCE}"/>
              </a:ext>
            </a:extLst>
          </p:cNvPr>
          <p:cNvSpPr>
            <a:spLocks noGrp="1"/>
          </p:cNvSpPr>
          <p:nvPr>
            <p:ph idx="1"/>
          </p:nvPr>
        </p:nvSpPr>
        <p:spPr>
          <a:xfrm>
            <a:off x="751114" y="1594673"/>
            <a:ext cx="10742386" cy="4247327"/>
          </a:xfrm>
        </p:spPr>
        <p:txBody>
          <a:bodyPr>
            <a:normAutofit/>
          </a:bodyPr>
          <a:lstStyle/>
          <a:p>
            <a:r>
              <a:rPr lang="en-US" sz="2200" dirty="0"/>
              <a:t>Ensure JV agreement meets all requirements</a:t>
            </a:r>
          </a:p>
          <a:p>
            <a:pPr lvl="1"/>
            <a:r>
              <a:rPr lang="en-US" sz="2200" dirty="0">
                <a:solidFill>
                  <a:srgbClr val="0E2C4F"/>
                </a:solidFill>
              </a:rPr>
              <a:t>Does non-managing member have too much control?</a:t>
            </a:r>
          </a:p>
          <a:p>
            <a:pPr lvl="1"/>
            <a:r>
              <a:rPr lang="en-US" sz="2200" dirty="0">
                <a:solidFill>
                  <a:srgbClr val="0E2C4F"/>
                </a:solidFill>
              </a:rPr>
              <a:t>Is managing member performing at least 40% of the work performed by the joint venture?</a:t>
            </a:r>
          </a:p>
          <a:p>
            <a:r>
              <a:rPr lang="en-US" sz="2200" dirty="0"/>
              <a:t>Update JV agreement for each procurement</a:t>
            </a:r>
          </a:p>
          <a:p>
            <a:pPr lvl="1"/>
            <a:r>
              <a:rPr lang="en-US" sz="2200" dirty="0">
                <a:solidFill>
                  <a:srgbClr val="0E2C4F"/>
                </a:solidFill>
              </a:rPr>
              <a:t>Be as specific as possible when delineating roles, responsibilities, equipment, etc.</a:t>
            </a:r>
          </a:p>
          <a:p>
            <a:r>
              <a:rPr lang="en-US" sz="2200" dirty="0"/>
              <a:t>Read solicitation terms carefully</a:t>
            </a:r>
          </a:p>
          <a:p>
            <a:pPr lvl="1"/>
            <a:r>
              <a:rPr lang="en-US" sz="2200" dirty="0">
                <a:solidFill>
                  <a:srgbClr val="0E2C4F"/>
                </a:solidFill>
              </a:rPr>
              <a:t>Look for for potential restrictive language concerning experience or past performance of joint ventures </a:t>
            </a:r>
            <a:r>
              <a:rPr lang="en-US" sz="2200" dirty="0">
                <a:solidFill>
                  <a:srgbClr val="0E2C4F"/>
                </a:solidFill>
                <a:sym typeface="Wingdings" panose="05000000000000000000" pitchFamily="2" charset="2"/>
              </a:rPr>
              <a:t> </a:t>
            </a:r>
            <a:r>
              <a:rPr lang="en-US" sz="2200" dirty="0">
                <a:solidFill>
                  <a:srgbClr val="0E2C4F"/>
                </a:solidFill>
              </a:rPr>
              <a:t>pre-award protest </a:t>
            </a:r>
          </a:p>
          <a:p>
            <a:endParaRPr lang="en-US" sz="2200" dirty="0"/>
          </a:p>
          <a:p>
            <a:endParaRPr lang="en-US" sz="2200" dirty="0"/>
          </a:p>
        </p:txBody>
      </p:sp>
      <p:sp>
        <p:nvSpPr>
          <p:cNvPr id="3" name="Content Placeholder 2"/>
          <p:cNvSpPr>
            <a:spLocks noGrp="1"/>
          </p:cNvSpPr>
          <p:nvPr>
            <p:ph type="ctrTitle"/>
          </p:nvPr>
        </p:nvSpPr>
        <p:spPr>
          <a:xfrm>
            <a:off x="751114" y="519113"/>
            <a:ext cx="6335485" cy="582385"/>
          </a:xfrm>
        </p:spPr>
        <p:txBody>
          <a:bodyPr anchor="b">
            <a:noAutofit/>
          </a:bodyPr>
          <a:lstStyle/>
          <a:p>
            <a:r>
              <a:rPr lang="en-US" dirty="0"/>
              <a:t>Joint Venture Agreements: Takeaways</a:t>
            </a:r>
            <a:endParaRPr lang="en-US" dirty="0">
              <a:highlight>
                <a:srgbClr val="FFFF00"/>
              </a:highlight>
            </a:endParaRPr>
          </a:p>
        </p:txBody>
      </p:sp>
    </p:spTree>
    <p:extLst>
      <p:ext uri="{BB962C8B-B14F-4D97-AF65-F5344CB8AC3E}">
        <p14:creationId xmlns:p14="http://schemas.microsoft.com/office/powerpoint/2010/main" val="6606340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p:txBody>
          <a:bodyPr>
            <a:normAutofit/>
          </a:bodyPr>
          <a:lstStyle/>
          <a:p>
            <a:pPr marL="0" indent="0">
              <a:buNone/>
            </a:pPr>
            <a:endParaRPr lang="en-US" b="1" dirty="0"/>
          </a:p>
          <a:p>
            <a:pPr marL="0" indent="0">
              <a:buNone/>
            </a:pPr>
            <a:endParaRPr lang="en-US" b="1" dirty="0"/>
          </a:p>
          <a:p>
            <a:pPr marL="0" indent="0">
              <a:buNone/>
            </a:pPr>
            <a:r>
              <a:rPr lang="en-US" sz="4400" b="1" dirty="0"/>
              <a:t>Ostensible Subcontractors</a:t>
            </a:r>
          </a:p>
          <a:p>
            <a:pPr marL="0" indent="0">
              <a:buNone/>
            </a:pPr>
            <a:endParaRPr lang="en-US" b="1" dirty="0"/>
          </a:p>
        </p:txBody>
      </p:sp>
    </p:spTree>
    <p:extLst>
      <p:ext uri="{BB962C8B-B14F-4D97-AF65-F5344CB8AC3E}">
        <p14:creationId xmlns:p14="http://schemas.microsoft.com/office/powerpoint/2010/main" val="5191641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27ECF4-E620-7B50-051F-0D5A3931AE77}"/>
              </a:ext>
            </a:extLst>
          </p:cNvPr>
          <p:cNvSpPr>
            <a:spLocks noGrp="1"/>
          </p:cNvSpPr>
          <p:nvPr>
            <p:ph idx="1"/>
          </p:nvPr>
        </p:nvSpPr>
        <p:spPr/>
        <p:txBody>
          <a:bodyPr/>
          <a:lstStyle/>
          <a:p>
            <a:r>
              <a:rPr lang="en-US" dirty="0"/>
              <a:t>What is an “ostensible subcontractor”?  A subcontractor that is not "similarly situated" and performs the "primary and vital" requirements of a contract or is a subcontractor that the prime is "unusually reliant" upon</a:t>
            </a:r>
          </a:p>
          <a:p>
            <a:pPr lvl="1"/>
            <a:r>
              <a:rPr lang="en-US" dirty="0">
                <a:latin typeface="Verdana" panose="020B0604030504040204" pitchFamily="34" charset="0"/>
                <a:ea typeface="Verdana" panose="020B0604030504040204" pitchFamily="34" charset="0"/>
              </a:rPr>
              <a:t>13 C.F.R. § 121.103(h)(3)</a:t>
            </a:r>
          </a:p>
          <a:p>
            <a:r>
              <a:rPr lang="en-US" dirty="0"/>
              <a:t>A contractor &amp; its “ostensible subcontractor” </a:t>
            </a:r>
            <a:r>
              <a:rPr lang="en-US" sz="2800" b="0" i="0" dirty="0">
                <a:effectLst/>
              </a:rPr>
              <a:t>are treated as joint venturers for size determination purposes</a:t>
            </a:r>
            <a:endParaRPr lang="en-US" dirty="0"/>
          </a:p>
          <a:p>
            <a:endParaRPr lang="en-US" dirty="0"/>
          </a:p>
        </p:txBody>
      </p:sp>
      <p:sp>
        <p:nvSpPr>
          <p:cNvPr id="3" name="Title 2">
            <a:extLst>
              <a:ext uri="{FF2B5EF4-FFF2-40B4-BE49-F238E27FC236}">
                <a16:creationId xmlns:a16="http://schemas.microsoft.com/office/drawing/2014/main" id="{718DCECC-8ED2-AE22-6F1B-1A28070E178F}"/>
              </a:ext>
            </a:extLst>
          </p:cNvPr>
          <p:cNvSpPr>
            <a:spLocks noGrp="1"/>
          </p:cNvSpPr>
          <p:nvPr>
            <p:ph type="ctrTitle"/>
          </p:nvPr>
        </p:nvSpPr>
        <p:spPr/>
        <p:txBody>
          <a:bodyPr/>
          <a:lstStyle/>
          <a:p>
            <a:r>
              <a:rPr lang="en-US" dirty="0"/>
              <a:t>Ostensible Subcontractors</a:t>
            </a:r>
          </a:p>
        </p:txBody>
      </p:sp>
    </p:spTree>
    <p:extLst>
      <p:ext uri="{BB962C8B-B14F-4D97-AF65-F5344CB8AC3E}">
        <p14:creationId xmlns:p14="http://schemas.microsoft.com/office/powerpoint/2010/main" val="2378597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Verand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SBC Powerpoint Deck Template.pptx" id="{F3B3EBE9-455E-47A5-9618-4144A3529B54}" vid="{0A29E329-FA93-4E81-A814-946770366E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 A C T I V E ! 2 3 9 4 3 6 5 1 4 . 3 < / d o c u m e n t i d >  
     < s e n d e r i d > R O T O M P K I N S < / s e n d e r i d >  
     < s e n d e r e m a i l > R O B E R T . T O M P K I N S @ H K L A W . C O M < / s e n d e r e m a i l >  
     < l a s t m o d i f i e d > 2 0 2 4 - 0 2 - 0 5 T 1 0 : 3 6 : 0 4 . 0 0 0 0 0 0 0 - 0 5 : 0 0 < / l a s t m o d i f i e d >  
     < d a t a b a s e > A C T I V E < / d a t a b a s e >  
 < / p r o p e r t i e s > 
</file>

<file path=customXml/itemProps1.xml><?xml version="1.0" encoding="utf-8"?>
<ds:datastoreItem xmlns:ds="http://schemas.openxmlformats.org/officeDocument/2006/customXml" ds:itemID="{F1D1C26C-984E-45D7-A036-A03C1393443A}">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
  <TotalTime>0</TotalTime>
  <Words>33336</Words>
  <Application>Microsoft Office PowerPoint</Application>
  <PresentationFormat>Widescreen</PresentationFormat>
  <Paragraphs>1730</Paragraphs>
  <Slides>216</Slides>
  <Notes>93</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216</vt:i4>
      </vt:variant>
    </vt:vector>
  </HeadingPairs>
  <TitlesOfParts>
    <vt:vector size="240" baseType="lpstr">
      <vt:lpstr>Aptos</vt:lpstr>
      <vt:lpstr>Arial</vt:lpstr>
      <vt:lpstr>Calibri</vt:lpstr>
      <vt:lpstr>Calibri Light</vt:lpstr>
      <vt:lpstr>Cambria</vt:lpstr>
      <vt:lpstr>Georgia</vt:lpstr>
      <vt:lpstr>Google Sans</vt:lpstr>
      <vt:lpstr>Graphik</vt:lpstr>
      <vt:lpstr>Lato</vt:lpstr>
      <vt:lpstr>Montserrat</vt:lpstr>
      <vt:lpstr>open_sansbold</vt:lpstr>
      <vt:lpstr>open_sansregular</vt:lpstr>
      <vt:lpstr>Public Sans</vt:lpstr>
      <vt:lpstr>Public Sans Web</vt:lpstr>
      <vt:lpstr>Roboto</vt:lpstr>
      <vt:lpstr>Segoe UI</vt:lpstr>
      <vt:lpstr>Source Sans Pro</vt:lpstr>
      <vt:lpstr>Source Serif Pro</vt:lpstr>
      <vt:lpstr>tk-kepler-std-n4</vt:lpstr>
      <vt:lpstr>Trebuchet MS</vt:lpstr>
      <vt:lpstr>Veranda</vt:lpstr>
      <vt:lpstr>Verdana</vt:lpstr>
      <vt:lpstr>Wingdings</vt:lpstr>
      <vt:lpstr>Office Theme</vt:lpstr>
      <vt:lpstr>Advanced Executive Training</vt:lpstr>
      <vt:lpstr>Bob Tompkins</vt:lpstr>
      <vt:lpstr>Leila George-Wheeler</vt:lpstr>
      <vt:lpstr>Hillary Freund</vt:lpstr>
      <vt:lpstr>Kelsey Hayes</vt:lpstr>
      <vt:lpstr>Agenda</vt:lpstr>
      <vt:lpstr>PowerPoint Presentation</vt:lpstr>
      <vt:lpstr>Introduction</vt:lpstr>
      <vt:lpstr>Benefits</vt:lpstr>
      <vt:lpstr>Eligibility</vt:lpstr>
      <vt:lpstr>Eligibility</vt:lpstr>
      <vt:lpstr>Limitations on Non-disadvantaged Participants</vt:lpstr>
      <vt:lpstr>Ensuring the Government Gets a Good Deal</vt:lpstr>
      <vt:lpstr>Special Rules For Entity-owned Concerns</vt:lpstr>
      <vt:lpstr>PowerPoint Presentation</vt:lpstr>
      <vt:lpstr>Updates from 2023</vt:lpstr>
      <vt:lpstr>PowerPoint Presentation</vt:lpstr>
      <vt:lpstr>Regulatory Update: Proposed Changes to the Ownership &amp; Control Requirements for 8(a) Firms</vt:lpstr>
      <vt:lpstr>SBA’s Proposed Rule September 2022</vt:lpstr>
      <vt:lpstr>Highlights of Rule Changes</vt:lpstr>
      <vt:lpstr>Highlights</vt:lpstr>
      <vt:lpstr>Highlights</vt:lpstr>
      <vt:lpstr>Highlights</vt:lpstr>
      <vt:lpstr>PowerPoint Presentation</vt:lpstr>
      <vt:lpstr>2023 Oversight &amp; Enforcement Updates</vt:lpstr>
      <vt:lpstr>Government Actions &amp; Remedies to Combat Procurement Fraud</vt:lpstr>
      <vt:lpstr>2023/2024 Oversight Priorities </vt:lpstr>
      <vt:lpstr>2023 Enforcement Trends</vt:lpstr>
      <vt:lpstr>DOJ Policy: Updated Corporate Enforcement Policies</vt:lpstr>
      <vt:lpstr>DOJ Policy Updated Guidance on Corporate Compliance Programs </vt:lpstr>
      <vt:lpstr>False Claims Act 2023</vt:lpstr>
      <vt:lpstr>False Claims: United States ex rel. Bid Solve</vt:lpstr>
      <vt:lpstr>False Claims Act – Recent Headlines of Small Business Violations</vt:lpstr>
      <vt:lpstr>False Claims Act - Cyber</vt:lpstr>
      <vt:lpstr>Procurement Collusion Strike Force</vt:lpstr>
      <vt:lpstr>Procurement Collusion Strike Force Recent Headlines</vt:lpstr>
      <vt:lpstr>SBA OIG Spring 2023 Semiannual Report</vt:lpstr>
      <vt:lpstr>SBA OIG Fall 2023 Semiannual Report</vt:lpstr>
      <vt:lpstr>DOJ-SBA OIG Investigations</vt:lpstr>
      <vt:lpstr>PowerPoint Presentation</vt:lpstr>
      <vt:lpstr>Bid Protests: GAO’s Annual Report </vt:lpstr>
      <vt:lpstr>Bid Protests: GAO’s Annual Report </vt:lpstr>
      <vt:lpstr>PowerPoint Presentation</vt:lpstr>
      <vt:lpstr>OFPP Memo: Increasing Small Business Participation on MACs</vt:lpstr>
      <vt:lpstr>PowerPoint Presentation</vt:lpstr>
      <vt:lpstr>Eligibility Tracking Overview &amp; Compliance Strategies</vt:lpstr>
      <vt:lpstr>Regulatory Framework &amp; Updates: Overview</vt:lpstr>
      <vt:lpstr>PowerPoint Presentation</vt:lpstr>
      <vt:lpstr>Sole Source J&amp;A Thresholds</vt:lpstr>
      <vt:lpstr>Content of Justification FAR 6.303-2(d)</vt:lpstr>
      <vt:lpstr>Recent SBA Clarifications: 8(a) Sole Source Contracts</vt:lpstr>
      <vt:lpstr>Recent SBA Clarifications: 8(a) Sole Source Contracts</vt:lpstr>
      <vt:lpstr>Recent SBA Update: “Remove from Competition”</vt:lpstr>
      <vt:lpstr>SBA Efforts to Address “Follow-On” Contracts</vt:lpstr>
      <vt:lpstr>PowerPoint Presentation</vt:lpstr>
      <vt:lpstr>Limitations on Subcontracting</vt:lpstr>
      <vt:lpstr>Other Calculation Issues</vt:lpstr>
      <vt:lpstr>Two Important Changes From The April 2023 Final Rule:</vt:lpstr>
      <vt:lpstr>Similarly Situated Entities</vt:lpstr>
      <vt:lpstr>Contracts Calling for a Mix of Products &amp; Services</vt:lpstr>
      <vt:lpstr>Example of LOS on a Mixed Contract</vt:lpstr>
      <vt:lpstr>Limitations on Subcontracting – Who Checks?</vt:lpstr>
      <vt:lpstr>Limitations on Subcontracting: FAR Council Jan. 2024 Proposed Rule</vt:lpstr>
      <vt:lpstr>PowerPoint Presentation</vt:lpstr>
      <vt:lpstr>Affiliation</vt:lpstr>
      <vt:lpstr>Subsidiaries Must Be Small Businesses</vt:lpstr>
      <vt:lpstr>General Affiliation</vt:lpstr>
      <vt:lpstr>Contract “Specific” Affiliation</vt:lpstr>
      <vt:lpstr>PowerPoint Presentation</vt:lpstr>
      <vt:lpstr>Issues Related to Affiliation</vt:lpstr>
      <vt:lpstr>PowerPoint Presentation</vt:lpstr>
      <vt:lpstr>Joint Ventures: The Basics</vt:lpstr>
      <vt:lpstr>SBA’s Joint Venture Affiliation Exception</vt:lpstr>
      <vt:lpstr>SBA Regulations Governing Joint Ventures</vt:lpstr>
      <vt:lpstr>Populated v. Unpopulated Joint Ventures</vt:lpstr>
      <vt:lpstr>The Two-Year Duration Limit</vt:lpstr>
      <vt:lpstr>Joint Venture Agreements</vt:lpstr>
      <vt:lpstr>Joint Venture Agreements: Required Contents </vt:lpstr>
      <vt:lpstr>Joint Venture Agreements: Required Contents</vt:lpstr>
      <vt:lpstr>Joint Venture Agreements: SBA Approval?</vt:lpstr>
      <vt:lpstr>Sign It &amp; Forget It? No!</vt:lpstr>
      <vt:lpstr>Joint Venture Agreements: Decisions of Non-Managing Partners </vt:lpstr>
      <vt:lpstr>Joint Ventures: Performance of Work</vt:lpstr>
      <vt:lpstr>Performance of Work Example</vt:lpstr>
      <vt:lpstr>Submission of Performance of Work Reports</vt:lpstr>
      <vt:lpstr>What if the JV Agreement Does Not Meet the Requirements? </vt:lpstr>
      <vt:lpstr>SBA’s Joint Venture Affiliation: Case Study</vt:lpstr>
      <vt:lpstr>SBA’s Joint Venture Affiliation: Case Study</vt:lpstr>
      <vt:lpstr>IDIQs &amp; JV Agreements</vt:lpstr>
      <vt:lpstr>SBA’s Joint Venture Affiliation: More Case Studies</vt:lpstr>
      <vt:lpstr>Joint Ventures: Experience &amp; Past Performance</vt:lpstr>
      <vt:lpstr>Joint Ventures: Experience and Past Performance - Recent GAO Decisions</vt:lpstr>
      <vt:lpstr>Joint Ventures: Experience and Past Performance - Recent GAO Decisions</vt:lpstr>
      <vt:lpstr>Joint Ventures: Facility Clearances</vt:lpstr>
      <vt:lpstr>Joint Ventures: Facility Clearances</vt:lpstr>
      <vt:lpstr>Joint Ventures: Facility Clearances</vt:lpstr>
      <vt:lpstr>Joint Venture Agreements: Takeaways</vt:lpstr>
      <vt:lpstr>PowerPoint Presentation</vt:lpstr>
      <vt:lpstr>Ostensible Subcontractors</vt:lpstr>
      <vt:lpstr>Ostensible Subcontractors</vt:lpstr>
      <vt:lpstr>Ostensible Subcontractors</vt:lpstr>
      <vt:lpstr>PowerPoint Presentation</vt:lpstr>
      <vt:lpstr>Sister Companies: Overview</vt:lpstr>
      <vt:lpstr>Affiliation Exception - 8(a) </vt:lpstr>
      <vt:lpstr>Affiliation Exception– Small Business Set-Asides</vt:lpstr>
      <vt:lpstr>Limitations on Day-to-Day Managers of Entity-Owned Concerns</vt:lpstr>
      <vt:lpstr>Using Sister Company Past Performance &amp; Resources</vt:lpstr>
      <vt:lpstr>Key Takeaways</vt:lpstr>
      <vt:lpstr>PowerPoint Presentation</vt:lpstr>
      <vt:lpstr>Common Administrative Services</vt:lpstr>
      <vt:lpstr>Tribal Exemption from Affiliation Only within the 8(a) Program</vt:lpstr>
      <vt:lpstr>Tribal Exemption from Affiliation for “Small Business Set-Asides”</vt:lpstr>
      <vt:lpstr>Common Administrative Services</vt:lpstr>
      <vt:lpstr>Contract Administrative Services</vt:lpstr>
      <vt:lpstr>Contract Administration Services</vt:lpstr>
      <vt:lpstr>Clarification Re: Business Development Support</vt:lpstr>
      <vt:lpstr>Clarification Re: Business Development Support</vt:lpstr>
      <vt:lpstr>Case Study: C2 Alaska, SBA No. SIZ-6149 (Apr. 19, 2022)</vt:lpstr>
      <vt:lpstr>PowerPoint Presentation</vt:lpstr>
      <vt:lpstr>Case Study: C2 Alaska, SBA No. SIZ-6149 (Apr. 19, 2022)</vt:lpstr>
      <vt:lpstr>Common Administrative Services: A Recap</vt:lpstr>
      <vt:lpstr>PowerPoint Presentation</vt:lpstr>
      <vt:lpstr>Business Activity Target (“BAT”)</vt:lpstr>
      <vt:lpstr>BAT Reporting</vt:lpstr>
      <vt:lpstr>BAT Strategy</vt:lpstr>
      <vt:lpstr>Non-8(a) Revenue – What Counts? </vt:lpstr>
      <vt:lpstr>BAT – Changed Percentages</vt:lpstr>
      <vt:lpstr>Relaxed Consequences for Failure to Meet BAT</vt:lpstr>
      <vt:lpstr>So, What is a “Good Faith” Effort?</vt:lpstr>
      <vt:lpstr>So, What is a “Good Faith” Effort?</vt:lpstr>
      <vt:lpstr>PowerPoint Presentation</vt:lpstr>
      <vt:lpstr>Recertification</vt:lpstr>
      <vt:lpstr>Recertification</vt:lpstr>
      <vt:lpstr>Recertification – GAO &amp; OHA Decisions</vt:lpstr>
      <vt:lpstr>22nd Century Technologies (Sept. 2021)</vt:lpstr>
      <vt:lpstr>22nd Century Technologies (Sept. 2021)</vt:lpstr>
      <vt:lpstr>Odyssey Consulting Group (July 2021)</vt:lpstr>
      <vt:lpstr>Odyssey Consulting Group (July 2021)</vt:lpstr>
      <vt:lpstr>Odyssey Consulting Group (July 2021)</vt:lpstr>
      <vt:lpstr>EBA Ernest Bland (Feb. 2022)</vt:lpstr>
      <vt:lpstr>EBA Ernest Bland (Feb. 2022)</vt:lpstr>
      <vt:lpstr>Avenge Incorporated (Nov. 2022)</vt:lpstr>
      <vt:lpstr>Avenge Incorporated (Nov. 2022)</vt:lpstr>
      <vt:lpstr>Avenge Incorporated (Nov. 2022)</vt:lpstr>
      <vt:lpstr>Computer World Services Corp. (Apr. 2023)</vt:lpstr>
      <vt:lpstr>Computer World Services Corp. (Apr. 2023)</vt:lpstr>
      <vt:lpstr>Washington Business Dynamics, LLC (Dec. 2023)</vt:lpstr>
      <vt:lpstr>Washington Business Dynamics, LLC (Dec. 2023)</vt:lpstr>
      <vt:lpstr>Washington Business Dynamics, LLC (Dec. 2023)</vt:lpstr>
      <vt:lpstr>Recertification on Long-term 8(a) Contracts</vt:lpstr>
      <vt:lpstr>PowerPoint Presentation</vt:lpstr>
      <vt:lpstr>Remaining Eligible for Participation in the 8(a) Program</vt:lpstr>
      <vt:lpstr>Remaining Eligible for Participation in the 8(a) Program</vt:lpstr>
      <vt:lpstr>SBA Efforts to Address “Follow-On” Contracts</vt:lpstr>
      <vt:lpstr>SBA Efforts to Address “Follow-On” Contracts</vt:lpstr>
      <vt:lpstr>Follow-on Restrictions: Primary NAICS</vt:lpstr>
      <vt:lpstr>Change in Primary NAICs Code – By the 8(a)</vt:lpstr>
      <vt:lpstr>Change in Primary NAICs Code – By SBA</vt:lpstr>
      <vt:lpstr>Change in Primary NAICs Code – By SBA</vt:lpstr>
      <vt:lpstr>Restrictions for Primary NAICs Changes for Entity-Owned Participants</vt:lpstr>
      <vt:lpstr>PowerPoint Presentation</vt:lpstr>
      <vt:lpstr>PowerPoint Presentation</vt:lpstr>
      <vt:lpstr>Challenges to the Constitutionality of the 8(a) Program </vt:lpstr>
      <vt:lpstr>The Ultima Decision</vt:lpstr>
      <vt:lpstr>Other Constitutional Challenges: Mid-America Milling</vt:lpstr>
      <vt:lpstr>PowerPoint Presentation</vt:lpstr>
      <vt:lpstr>SBA’s 8(a) Program for Entity-Owned Firms: An Overview</vt:lpstr>
      <vt:lpstr>8(a) Program for entity-owned firms</vt:lpstr>
      <vt:lpstr>Benefits of the 8(a) program</vt:lpstr>
      <vt:lpstr>Benefits of the 8(a) program</vt:lpstr>
      <vt:lpstr>SBA’s treatment of tribally-owned concerns</vt:lpstr>
      <vt:lpstr>ANCs’ place in the 8(a) program</vt:lpstr>
      <vt:lpstr>ANCs have a number of different requirements from tribes</vt:lpstr>
      <vt:lpstr>SBA’s treatment of NHOs</vt:lpstr>
      <vt:lpstr>NHO-owned advantages</vt:lpstr>
      <vt:lpstr>NHOs have a number of different requirements from tribes (and in some cases ANCs)</vt:lpstr>
      <vt:lpstr>Small business subcontracting requirements</vt:lpstr>
      <vt:lpstr>PowerPoint Presentation</vt:lpstr>
      <vt:lpstr>Key eligibility requirements</vt:lpstr>
      <vt:lpstr>Key eligibility issues</vt:lpstr>
      <vt:lpstr>Measuring size – a new(ish) twist</vt:lpstr>
      <vt:lpstr>Small business – common misconceptions</vt:lpstr>
      <vt:lpstr>Tribal eligibility – ownership</vt:lpstr>
      <vt:lpstr>Multiple subsidiaries – key takeaways</vt:lpstr>
      <vt:lpstr>Tribal eligibility requirements – recap of key points</vt:lpstr>
      <vt:lpstr>PowerPoint Presentation</vt:lpstr>
      <vt:lpstr>Affiliation</vt:lpstr>
      <vt:lpstr>Subsidiaries must be small businesses</vt:lpstr>
      <vt:lpstr>General affiliation</vt:lpstr>
      <vt:lpstr>Contract “specific” affiliation</vt:lpstr>
      <vt:lpstr>Affiliation exemptions applicable to Tribes and ANCs</vt:lpstr>
      <vt:lpstr>Tribal exemption from affiliation in the 8(a) Program </vt:lpstr>
      <vt:lpstr>Tribal exemption from affiliation only within the 8(a) program</vt:lpstr>
      <vt:lpstr>Tribal exemption from affiliation for “small business set-asides” </vt:lpstr>
      <vt:lpstr>Common administrative services</vt:lpstr>
      <vt:lpstr>Common administrative services</vt:lpstr>
      <vt:lpstr>Contract administration services</vt:lpstr>
      <vt:lpstr>Contract administration services</vt:lpstr>
      <vt:lpstr>Contract administration services</vt:lpstr>
      <vt:lpstr>Clarification re: business development support</vt:lpstr>
      <vt:lpstr>Clarification re: business development support</vt:lpstr>
      <vt:lpstr>Common administrative services: a recap</vt:lpstr>
      <vt:lpstr>Effective Compliance &amp; MDR</vt:lpstr>
      <vt:lpstr>What is an effective Compliance Program?   </vt:lpstr>
      <vt:lpstr>Why is compliance important?</vt:lpstr>
      <vt:lpstr>Mandatory Disclosure Rule</vt:lpstr>
      <vt:lpstr>Mandatory Disclosure Rule</vt:lpstr>
      <vt:lpstr>Mandatory Disclosure Rule</vt:lpstr>
      <vt:lpstr>Contractor Code of Conduct</vt:lpstr>
      <vt:lpstr>Ethics &amp; Compliance Program Key Requirements</vt:lpstr>
      <vt:lpstr>Internal Controls System</vt:lpstr>
      <vt:lpstr>Key Federal Procurement-Related Laws Contractors Must Address</vt:lpstr>
      <vt:lpstr>Other Potentially Relevant Provisions to Address </vt:lpstr>
      <vt:lpstr>Special compliance issues for entity-owned firms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McKenzie Carter</dc:creator>
  <cp:lastModifiedBy>George-Wheeler, Leila S (WAS - X75254)</cp:lastModifiedBy>
  <cp:revision>188</cp:revision>
  <cp:lastPrinted>2024-02-01T21:14:19Z</cp:lastPrinted>
  <dcterms:created xsi:type="dcterms:W3CDTF">2022-11-29T14:54:37Z</dcterms:created>
  <dcterms:modified xsi:type="dcterms:W3CDTF">2024-02-05T17:39:35Z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Number">
    <vt:lpwstr>239436514</vt:lpwstr>
  </property>
  <property fmtid="{D5CDD505-2E9C-101B-9397-08002B2CF9AE}" pid="3" name="DocumentVersion">
    <vt:lpwstr>3</vt:lpwstr>
  </property>
  <property fmtid="{D5CDD505-2E9C-101B-9397-08002B2CF9AE}" pid="4" name="ClientNumber">
    <vt:lpwstr>094000</vt:lpwstr>
  </property>
  <property fmtid="{D5CDD505-2E9C-101B-9397-08002B2CF9AE}" pid="5" name="MatterNumber">
    <vt:lpwstr>06876</vt:lpwstr>
  </property>
  <property fmtid="{D5CDD505-2E9C-101B-9397-08002B2CF9AE}" pid="6" name="ClientName">
    <vt:lpwstr>Pro-Bono</vt:lpwstr>
  </property>
  <property fmtid="{D5CDD505-2E9C-101B-9397-08002B2CF9AE}" pid="7" name="MatterName">
    <vt:lpwstr>National 8(a) Association - General Corporate Matters</vt:lpwstr>
  </property>
  <property fmtid="{D5CDD505-2E9C-101B-9397-08002B2CF9AE}" pid="8" name="DatabaseName">
    <vt:lpwstr>ACTIVE</vt:lpwstr>
  </property>
  <property fmtid="{D5CDD505-2E9C-101B-9397-08002B2CF9AE}" pid="9" name="TypistName">
    <vt:lpwstr>KEOBRIEN</vt:lpwstr>
  </property>
  <property fmtid="{D5CDD505-2E9C-101B-9397-08002B2CF9AE}" pid="10" name="AuthorName">
    <vt:lpwstr>KEOBRIEN</vt:lpwstr>
  </property>
  <property fmtid="{D5CDD505-2E9C-101B-9397-08002B2CF9AE}" pid="11" name="InUseBy">
    <vt:lpwstr>ROTOMPKINS</vt:lpwstr>
  </property>
  <property fmtid="{D5CDD505-2E9C-101B-9397-08002B2CF9AE}" pid="12" name="EditDate">
    <vt:lpwstr>2/1/2024 2:06:57 AM</vt:lpwstr>
  </property>
  <property fmtid="{D5CDD505-2E9C-101B-9397-08002B2CF9AE}" pid="13" name="EditTime">
    <vt:lpwstr/>
  </property>
</Properties>
</file>