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  <p:sldMasterId id="2147483739" r:id="rId2"/>
  </p:sldMasterIdLst>
  <p:notesMasterIdLst>
    <p:notesMasterId r:id="rId57"/>
  </p:notesMasterIdLst>
  <p:sldIdLst>
    <p:sldId id="312" r:id="rId3"/>
    <p:sldId id="2147468407" r:id="rId4"/>
    <p:sldId id="2147468422" r:id="rId5"/>
    <p:sldId id="310" r:id="rId6"/>
    <p:sldId id="290" r:id="rId7"/>
    <p:sldId id="297" r:id="rId8"/>
    <p:sldId id="291" r:id="rId9"/>
    <p:sldId id="292" r:id="rId10"/>
    <p:sldId id="298" r:id="rId11"/>
    <p:sldId id="299" r:id="rId12"/>
    <p:sldId id="300" r:id="rId13"/>
    <p:sldId id="301" r:id="rId14"/>
    <p:sldId id="302" r:id="rId15"/>
    <p:sldId id="303" r:id="rId16"/>
    <p:sldId id="314" r:id="rId17"/>
    <p:sldId id="304" r:id="rId18"/>
    <p:sldId id="313" r:id="rId19"/>
    <p:sldId id="315" r:id="rId20"/>
    <p:sldId id="316" r:id="rId21"/>
    <p:sldId id="2147468360" r:id="rId22"/>
    <p:sldId id="2147468393" r:id="rId23"/>
    <p:sldId id="2147468394" r:id="rId24"/>
    <p:sldId id="2147468395" r:id="rId25"/>
    <p:sldId id="2147468396" r:id="rId26"/>
    <p:sldId id="2147468397" r:id="rId27"/>
    <p:sldId id="2147468398" r:id="rId28"/>
    <p:sldId id="2147468399" r:id="rId29"/>
    <p:sldId id="2147468400" r:id="rId30"/>
    <p:sldId id="2147468401" r:id="rId31"/>
    <p:sldId id="2147468402" r:id="rId32"/>
    <p:sldId id="2147468403" r:id="rId33"/>
    <p:sldId id="2147468404" r:id="rId34"/>
    <p:sldId id="2147468423" r:id="rId35"/>
    <p:sldId id="2147468430" r:id="rId36"/>
    <p:sldId id="2147468425" r:id="rId37"/>
    <p:sldId id="2147468427" r:id="rId38"/>
    <p:sldId id="2147468428" r:id="rId39"/>
    <p:sldId id="2147468429" r:id="rId40"/>
    <p:sldId id="2147468431" r:id="rId41"/>
    <p:sldId id="2147468432" r:id="rId42"/>
    <p:sldId id="2147468433" r:id="rId43"/>
    <p:sldId id="2147468445" r:id="rId44"/>
    <p:sldId id="2147468434" r:id="rId45"/>
    <p:sldId id="2147468435" r:id="rId46"/>
    <p:sldId id="2147468438" r:id="rId47"/>
    <p:sldId id="2147468436" r:id="rId48"/>
    <p:sldId id="2147468439" r:id="rId49"/>
    <p:sldId id="2147468440" r:id="rId50"/>
    <p:sldId id="2147468441" r:id="rId51"/>
    <p:sldId id="2147468443" r:id="rId52"/>
    <p:sldId id="2147468444" r:id="rId53"/>
    <p:sldId id="2147468446" r:id="rId54"/>
    <p:sldId id="281" r:id="rId55"/>
    <p:sldId id="2147468447" r:id="rId5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72" userDrawn="1">
          <p15:clr>
            <a:srgbClr val="A4A3A4"/>
          </p15:clr>
        </p15:guide>
        <p15:guide id="2" pos="10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5A0BE5E-0393-C0B8-23CB-0E086E51304C}" name="Ace Swerling" initials="AS" userId="S::ace.swerling@cortacgroup.com::79b9d631-3ddb-4d0a-a95d-ac8c70edab9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597"/>
    <a:srgbClr val="2A347A"/>
    <a:srgbClr val="BABCBE"/>
    <a:srgbClr val="9F1D21"/>
    <a:srgbClr val="21263E"/>
    <a:srgbClr val="2476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86" autoAdjust="0"/>
    <p:restoredTop sz="94628"/>
  </p:normalViewPr>
  <p:slideViewPr>
    <p:cSldViewPr snapToGrid="0" snapToObjects="1">
      <p:cViewPr varScale="1">
        <p:scale>
          <a:sx n="74" d="100"/>
          <a:sy n="74" d="100"/>
        </p:scale>
        <p:origin x="1315" y="62"/>
      </p:cViewPr>
      <p:guideLst>
        <p:guide orient="horz" pos="672"/>
        <p:guide pos="10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608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microsoft.com/office/2018/10/relationships/authors" Target="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uart Itkin" userId="f83d3809-3f57-4b8e-9a37-7b579ac1714c" providerId="ADAL" clId="{95997A5F-38E6-4FEA-8AB2-ECB49C46AF20}"/>
    <pc:docChg chg="modSld">
      <pc:chgData name="Stuart Itkin" userId="f83d3809-3f57-4b8e-9a37-7b579ac1714c" providerId="ADAL" clId="{95997A5F-38E6-4FEA-8AB2-ECB49C46AF20}" dt="2023-06-12T16:36:24.282" v="0" actId="20577"/>
      <pc:docMkLst>
        <pc:docMk/>
      </pc:docMkLst>
      <pc:sldChg chg="modSp mod">
        <pc:chgData name="Stuart Itkin" userId="f83d3809-3f57-4b8e-9a37-7b579ac1714c" providerId="ADAL" clId="{95997A5F-38E6-4FEA-8AB2-ECB49C46AF20}" dt="2023-06-12T16:36:24.282" v="0" actId="20577"/>
        <pc:sldMkLst>
          <pc:docMk/>
          <pc:sldMk cId="1280611195" sldId="310"/>
        </pc:sldMkLst>
        <pc:spChg chg="mod">
          <ac:chgData name="Stuart Itkin" userId="f83d3809-3f57-4b8e-9a37-7b579ac1714c" providerId="ADAL" clId="{95997A5F-38E6-4FEA-8AB2-ECB49C46AF20}" dt="2023-06-12T16:36:24.282" v="0" actId="20577"/>
          <ac:spMkLst>
            <pc:docMk/>
            <pc:sldMk cId="1280611195" sldId="310"/>
            <ac:spMk id="2" creationId="{5A3D04E4-FB92-D221-EC78-F5B84943316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D44143-6467-4C3F-B22D-E3DD47DBBB10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734376-9FF6-4EBD-B94B-F507452E3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807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8" indent="0" algn="ctr">
              <a:buNone/>
              <a:defRPr sz="1999"/>
            </a:lvl2pPr>
            <a:lvl3pPr marL="914136" indent="0" algn="ctr">
              <a:buNone/>
              <a:defRPr sz="1799"/>
            </a:lvl3pPr>
            <a:lvl4pPr marL="1371204" indent="0" algn="ctr">
              <a:buNone/>
              <a:defRPr sz="1600"/>
            </a:lvl4pPr>
            <a:lvl5pPr marL="1828272" indent="0" algn="ctr">
              <a:buNone/>
              <a:defRPr sz="1600"/>
            </a:lvl5pPr>
            <a:lvl6pPr marL="2285340" indent="0" algn="ctr">
              <a:buNone/>
              <a:defRPr sz="1600"/>
            </a:lvl6pPr>
            <a:lvl7pPr marL="2742407" indent="0" algn="ctr">
              <a:buNone/>
              <a:defRPr sz="1600"/>
            </a:lvl7pPr>
            <a:lvl8pPr marL="3199476" indent="0" algn="ctr">
              <a:buNone/>
              <a:defRPr sz="1600"/>
            </a:lvl8pPr>
            <a:lvl9pPr marL="365654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615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546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5920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 AK - 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deer on a grassy hill with mountain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31457E05-F134-2C4D-49B7-AC31A174C3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0" y="1055668"/>
            <a:ext cx="12192000" cy="4000354"/>
          </a:xfrm>
          <a:prstGeom prst="rect">
            <a:avLst/>
          </a:prstGeom>
        </p:spPr>
      </p:pic>
      <p:pic>
        <p:nvPicPr>
          <p:cNvPr id="20" name="Picture 1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60C1B80-1FEC-3814-3A57-1DFCF2CFC6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8986" y="2468832"/>
            <a:ext cx="6968279" cy="2092056"/>
          </a:xfrm>
          <a:prstGeom prst="rect">
            <a:avLst/>
          </a:prstGeom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9C26641-4A8F-4B1C-3CEE-D509D798AA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2499" y="1663894"/>
            <a:ext cx="5404899" cy="739272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10D72499-FD32-C71C-FEF6-6E17C3016C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7331" y="5382136"/>
            <a:ext cx="11077339" cy="4656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300" b="1">
                <a:solidFill>
                  <a:srgbClr val="2A347A"/>
                </a:solidFill>
                <a:latin typeface="Georgia" panose="02040502050405020303" pitchFamily="18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945B1FD3-2696-0819-7862-3C545C3C92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7331" y="5862681"/>
            <a:ext cx="11077339" cy="4656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300" b="0">
                <a:solidFill>
                  <a:srgbClr val="BABCBE"/>
                </a:solidFill>
                <a:latin typeface="Montserrat" pitchFamily="2" charset="77"/>
                <a:ea typeface="Verdana" panose="020B060403050404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Speaker Name(s)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F70347-DE59-5C72-2018-AA8F441207B0}"/>
              </a:ext>
            </a:extLst>
          </p:cNvPr>
          <p:cNvSpPr/>
          <p:nvPr userDrawn="1"/>
        </p:nvSpPr>
        <p:spPr>
          <a:xfrm>
            <a:off x="0" y="6403855"/>
            <a:ext cx="12192000" cy="109254"/>
          </a:xfrm>
          <a:prstGeom prst="rect">
            <a:avLst/>
          </a:prstGeom>
          <a:solidFill>
            <a:srgbClr val="2A34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5273221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 AK - Mod/Speak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5171A2E3-5546-CE4D-A1DF-E45B2844586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5008" y="2830331"/>
            <a:ext cx="5872983" cy="4827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bg2">
                    <a:lumMod val="50000"/>
                    <a:alpha val="99000"/>
                  </a:schemeClr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0D5F8F4B-D340-884F-8A5F-94C32D17DE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5007" y="3268756"/>
            <a:ext cx="5872979" cy="482785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2200" b="0" i="1">
                <a:solidFill>
                  <a:schemeClr val="bg2">
                    <a:lumMod val="50000"/>
                  </a:schemeClr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64FD462F-4C92-254A-90BD-7CA0944637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5007" y="3658526"/>
            <a:ext cx="5872979" cy="4827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200" b="0" i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Company Name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B89626-D327-DC45-945F-AADA35160092}"/>
              </a:ext>
            </a:extLst>
          </p:cNvPr>
          <p:cNvSpPr txBox="1"/>
          <p:nvPr userDrawn="1"/>
        </p:nvSpPr>
        <p:spPr>
          <a:xfrm>
            <a:off x="955007" y="2145610"/>
            <a:ext cx="11015380" cy="717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b="1" i="0" dirty="0">
                <a:solidFill>
                  <a:srgbClr val="2A347A"/>
                </a:solidFill>
                <a:latin typeface="Georgia" panose="02040502050405020303" pitchFamily="18" charset="0"/>
              </a:rPr>
              <a:t>Moderator/Speaker</a:t>
            </a:r>
          </a:p>
          <a:p>
            <a:endParaRPr lang="en-US" sz="760" dirty="0"/>
          </a:p>
        </p:txBody>
      </p:sp>
      <p:pic>
        <p:nvPicPr>
          <p:cNvPr id="4" name="Picture 3" descr="A black and white flag&#10;&#10;Description automatically generated with medium confidence">
            <a:extLst>
              <a:ext uri="{FF2B5EF4-FFF2-40B4-BE49-F238E27FC236}">
                <a16:creationId xmlns:a16="http://schemas.microsoft.com/office/drawing/2014/main" id="{14E1C854-13C9-AC1D-B0CA-B4D69611B7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1616" y="6353359"/>
            <a:ext cx="739453" cy="3372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7A9FD1-86AE-20C1-A299-028289A27A62}"/>
              </a:ext>
            </a:extLst>
          </p:cNvPr>
          <p:cNvSpPr/>
          <p:nvPr userDrawn="1"/>
        </p:nvSpPr>
        <p:spPr>
          <a:xfrm>
            <a:off x="-284327" y="-139883"/>
            <a:ext cx="7112313" cy="482785"/>
          </a:xfrm>
          <a:prstGeom prst="rect">
            <a:avLst/>
          </a:prstGeom>
          <a:solidFill>
            <a:srgbClr val="2A34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2A64D8-64B0-B0F3-209F-8916EAD82288}"/>
              </a:ext>
            </a:extLst>
          </p:cNvPr>
          <p:cNvSpPr/>
          <p:nvPr userDrawn="1"/>
        </p:nvSpPr>
        <p:spPr>
          <a:xfrm>
            <a:off x="-284327" y="6530174"/>
            <a:ext cx="7112313" cy="482785"/>
          </a:xfrm>
          <a:prstGeom prst="rect">
            <a:avLst/>
          </a:prstGeom>
          <a:solidFill>
            <a:srgbClr val="2A34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C12C2B-ECB8-4B22-97D5-7C2AFDFC5A2B}"/>
              </a:ext>
            </a:extLst>
          </p:cNvPr>
          <p:cNvSpPr/>
          <p:nvPr userDrawn="1"/>
        </p:nvSpPr>
        <p:spPr>
          <a:xfrm rot="5400000">
            <a:off x="-3346610" y="3062280"/>
            <a:ext cx="6864020" cy="739455"/>
          </a:xfrm>
          <a:prstGeom prst="rect">
            <a:avLst/>
          </a:prstGeom>
          <a:solidFill>
            <a:srgbClr val="2A34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C97671-F8D3-6A31-34FC-099CF6462A5C}"/>
              </a:ext>
            </a:extLst>
          </p:cNvPr>
          <p:cNvSpPr/>
          <p:nvPr userDrawn="1"/>
        </p:nvSpPr>
        <p:spPr>
          <a:xfrm rot="5400000">
            <a:off x="8680538" y="3062281"/>
            <a:ext cx="6864020" cy="739453"/>
          </a:xfrm>
          <a:prstGeom prst="rect">
            <a:avLst/>
          </a:prstGeom>
          <a:solidFill>
            <a:srgbClr val="BA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2A347A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A97408F-5B4E-3DF8-64EB-00ED99A329F4}"/>
              </a:ext>
            </a:extLst>
          </p:cNvPr>
          <p:cNvSpPr/>
          <p:nvPr userDrawn="1"/>
        </p:nvSpPr>
        <p:spPr>
          <a:xfrm>
            <a:off x="7072298" y="2444150"/>
            <a:ext cx="5125655" cy="109254"/>
          </a:xfrm>
          <a:prstGeom prst="rect">
            <a:avLst/>
          </a:prstGeom>
          <a:solidFill>
            <a:srgbClr val="2A34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398A09-2ECE-B142-947F-1DC88C72373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88941" y="1579675"/>
            <a:ext cx="3448051" cy="36986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500" i="1">
                <a:latin typeface="Montserrat" pitchFamily="2" charset="77"/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ICON TO</a:t>
            </a:r>
            <a:br>
              <a:rPr lang="en-US" dirty="0"/>
            </a:br>
            <a:r>
              <a:rPr lang="en-US" dirty="0"/>
              <a:t>ADD PHOTO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B8D3D0F-D0AA-F405-58CF-930618B0B24F}"/>
              </a:ext>
            </a:extLst>
          </p:cNvPr>
          <p:cNvSpPr/>
          <p:nvPr userDrawn="1"/>
        </p:nvSpPr>
        <p:spPr>
          <a:xfrm>
            <a:off x="6755553" y="-139883"/>
            <a:ext cx="5726723" cy="482785"/>
          </a:xfrm>
          <a:prstGeom prst="rect">
            <a:avLst/>
          </a:prstGeom>
          <a:solidFill>
            <a:srgbClr val="BA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0D3826-DA99-632E-FAEB-41DA53D771E1}"/>
              </a:ext>
            </a:extLst>
          </p:cNvPr>
          <p:cNvSpPr/>
          <p:nvPr userDrawn="1"/>
        </p:nvSpPr>
        <p:spPr>
          <a:xfrm>
            <a:off x="6790481" y="6530174"/>
            <a:ext cx="5691795" cy="482785"/>
          </a:xfrm>
          <a:prstGeom prst="rect">
            <a:avLst/>
          </a:prstGeom>
          <a:solidFill>
            <a:srgbClr val="BA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4E21E7-B0F4-322A-4D0D-3029F8EC7928}"/>
              </a:ext>
            </a:extLst>
          </p:cNvPr>
          <p:cNvSpPr txBox="1"/>
          <p:nvPr userDrawn="1"/>
        </p:nvSpPr>
        <p:spPr>
          <a:xfrm>
            <a:off x="455129" y="6194910"/>
            <a:ext cx="112876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i="0" spc="300" dirty="0">
                <a:solidFill>
                  <a:srgbClr val="BABCBE"/>
                </a:solidFill>
                <a:latin typeface="Montserrat" pitchFamily="2" charset="77"/>
                <a:ea typeface="Open Sans Light" panose="020B0306030504020204" pitchFamily="34" charset="0"/>
                <a:cs typeface="Open Sans Light" panose="020B0306030504020204" pitchFamily="34" charset="0"/>
              </a:rPr>
              <a:t>2023 ALASKA REGIONAL CONFERENCE  |  JUNE 12-14  |  ANCHORAGE, AK  </a:t>
            </a:r>
          </a:p>
        </p:txBody>
      </p:sp>
    </p:spTree>
    <p:extLst>
      <p:ext uri="{BB962C8B-B14F-4D97-AF65-F5344CB8AC3E}">
        <p14:creationId xmlns:p14="http://schemas.microsoft.com/office/powerpoint/2010/main" val="1000259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 AK - Mod/Speak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30981BC-20C7-A73F-5C5E-5260D4764642}"/>
              </a:ext>
            </a:extLst>
          </p:cNvPr>
          <p:cNvSpPr/>
          <p:nvPr userDrawn="1"/>
        </p:nvSpPr>
        <p:spPr>
          <a:xfrm>
            <a:off x="5308922" y="0"/>
            <a:ext cx="6883079" cy="6858000"/>
          </a:xfrm>
          <a:prstGeom prst="rect">
            <a:avLst/>
          </a:prstGeom>
          <a:solidFill>
            <a:srgbClr val="BA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ext Placeholder 25">
            <a:extLst>
              <a:ext uri="{FF2B5EF4-FFF2-40B4-BE49-F238E27FC236}">
                <a16:creationId xmlns:a16="http://schemas.microsoft.com/office/drawing/2014/main" id="{02F6E48C-BBD9-D76E-0868-9F813CC717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46262" y="1974135"/>
            <a:ext cx="5872983" cy="4827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bg1">
                    <a:alpha val="99000"/>
                  </a:schemeClr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3A4B3E77-BAF5-58B0-4E14-FB80744F8B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46260" y="2401802"/>
            <a:ext cx="5872979" cy="482785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2200" b="0" i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29147DF9-DDCA-0362-332E-4289F4CF65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46260" y="2786564"/>
            <a:ext cx="5872979" cy="4827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Company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AFFB2E-5B20-D3D2-963E-3B0614CBB219}"/>
              </a:ext>
            </a:extLst>
          </p:cNvPr>
          <p:cNvSpPr txBox="1"/>
          <p:nvPr userDrawn="1"/>
        </p:nvSpPr>
        <p:spPr>
          <a:xfrm>
            <a:off x="620165" y="1231969"/>
            <a:ext cx="4470087" cy="122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b="1" i="0" dirty="0">
                <a:solidFill>
                  <a:srgbClr val="2A347A"/>
                </a:solidFill>
                <a:latin typeface="Georgia" panose="02040502050405020303" pitchFamily="18" charset="0"/>
              </a:rPr>
              <a:t>Moderator </a:t>
            </a:r>
          </a:p>
          <a:p>
            <a:pPr marL="0" marR="0" lvl="0" indent="0" algn="l" defTabSz="5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b="1" i="0" dirty="0">
                <a:solidFill>
                  <a:srgbClr val="2A347A"/>
                </a:solidFill>
                <a:latin typeface="Georgia" panose="02040502050405020303" pitchFamily="18" charset="0"/>
              </a:rPr>
              <a:t>/ Speaker</a:t>
            </a:r>
          </a:p>
          <a:p>
            <a:endParaRPr lang="en-US" sz="76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50FF29-D574-A86C-E203-1091110EE1F2}"/>
              </a:ext>
            </a:extLst>
          </p:cNvPr>
          <p:cNvSpPr/>
          <p:nvPr userDrawn="1"/>
        </p:nvSpPr>
        <p:spPr>
          <a:xfrm>
            <a:off x="4059694" y="1535236"/>
            <a:ext cx="8132305" cy="109254"/>
          </a:xfrm>
          <a:prstGeom prst="rect">
            <a:avLst/>
          </a:prstGeom>
          <a:solidFill>
            <a:srgbClr val="2A34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672F7F32-AA98-5666-9196-7B4D377A766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1117" y="2456919"/>
            <a:ext cx="3428577" cy="25848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500" i="1">
                <a:latin typeface="Montserrat" pitchFamily="2" charset="77"/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ICON TO</a:t>
            </a:r>
            <a:br>
              <a:rPr lang="en-US" dirty="0"/>
            </a:br>
            <a:r>
              <a:rPr lang="en-US" dirty="0"/>
              <a:t>ADD PHOTO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A6EB76-ADAF-EC75-4895-DCC95CC93913}"/>
              </a:ext>
            </a:extLst>
          </p:cNvPr>
          <p:cNvSpPr txBox="1"/>
          <p:nvPr userDrawn="1"/>
        </p:nvSpPr>
        <p:spPr>
          <a:xfrm>
            <a:off x="5308921" y="6522005"/>
            <a:ext cx="68830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i="0" spc="300" dirty="0">
                <a:solidFill>
                  <a:srgbClr val="2A347A"/>
                </a:solidFill>
                <a:latin typeface="Montserrat" pitchFamily="2" charset="77"/>
                <a:ea typeface="Open Sans Light" panose="020B0306030504020204" pitchFamily="34" charset="0"/>
                <a:cs typeface="Open Sans Light" panose="020B0306030504020204" pitchFamily="34" charset="0"/>
              </a:rPr>
              <a:t>2023 ALASKA REGIONAL CONFERENCE</a:t>
            </a:r>
          </a:p>
        </p:txBody>
      </p:sp>
    </p:spTree>
    <p:extLst>
      <p:ext uri="{BB962C8B-B14F-4D97-AF65-F5344CB8AC3E}">
        <p14:creationId xmlns:p14="http://schemas.microsoft.com/office/powerpoint/2010/main" val="2693266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 AK - Content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A14DC3-927C-CB4B-BF35-E776D310DC33}"/>
              </a:ext>
            </a:extLst>
          </p:cNvPr>
          <p:cNvSpPr/>
          <p:nvPr userDrawn="1"/>
        </p:nvSpPr>
        <p:spPr>
          <a:xfrm>
            <a:off x="-284328" y="-139883"/>
            <a:ext cx="12766603" cy="482785"/>
          </a:xfrm>
          <a:prstGeom prst="rect">
            <a:avLst/>
          </a:prstGeom>
          <a:solidFill>
            <a:srgbClr val="BA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14510B-C120-1A85-B102-93F3683CA4B2}"/>
              </a:ext>
            </a:extLst>
          </p:cNvPr>
          <p:cNvSpPr/>
          <p:nvPr userDrawn="1"/>
        </p:nvSpPr>
        <p:spPr>
          <a:xfrm>
            <a:off x="-284328" y="6530174"/>
            <a:ext cx="12766603" cy="482785"/>
          </a:xfrm>
          <a:prstGeom prst="rect">
            <a:avLst/>
          </a:prstGeom>
          <a:solidFill>
            <a:srgbClr val="2A34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AF3AA3-F1CE-10E9-6F95-1B8B9FAB6ADF}"/>
              </a:ext>
            </a:extLst>
          </p:cNvPr>
          <p:cNvSpPr/>
          <p:nvPr userDrawn="1"/>
        </p:nvSpPr>
        <p:spPr>
          <a:xfrm rot="5400000">
            <a:off x="-3492351" y="3065484"/>
            <a:ext cx="7155496" cy="739455"/>
          </a:xfrm>
          <a:prstGeom prst="rect">
            <a:avLst/>
          </a:prstGeom>
          <a:solidFill>
            <a:srgbClr val="2A34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1C3DC7-3AFE-182C-B8C1-CA1C6C3E2AEC}"/>
              </a:ext>
            </a:extLst>
          </p:cNvPr>
          <p:cNvSpPr/>
          <p:nvPr userDrawn="1"/>
        </p:nvSpPr>
        <p:spPr>
          <a:xfrm rot="5400000">
            <a:off x="8534800" y="3065485"/>
            <a:ext cx="7155497" cy="739453"/>
          </a:xfrm>
          <a:prstGeom prst="rect">
            <a:avLst/>
          </a:prstGeom>
          <a:solidFill>
            <a:srgbClr val="2A34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2A347A"/>
              </a:solidFill>
            </a:endParaRP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5B6BEAC3-624D-6E40-ACC3-F9374FFA6E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86242" y="1435101"/>
            <a:ext cx="10013572" cy="460556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 i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C6A671-31E1-65B5-E9DA-11220E14D165}"/>
              </a:ext>
            </a:extLst>
          </p:cNvPr>
          <p:cNvSpPr/>
          <p:nvPr userDrawn="1"/>
        </p:nvSpPr>
        <p:spPr>
          <a:xfrm rot="5400000">
            <a:off x="-1706580" y="1279714"/>
            <a:ext cx="3583957" cy="739455"/>
          </a:xfrm>
          <a:prstGeom prst="rect">
            <a:avLst/>
          </a:prstGeom>
          <a:solidFill>
            <a:srgbClr val="BA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763417-8149-6492-11AD-C84D7A9D34CD}"/>
              </a:ext>
            </a:extLst>
          </p:cNvPr>
          <p:cNvSpPr/>
          <p:nvPr userDrawn="1"/>
        </p:nvSpPr>
        <p:spPr>
          <a:xfrm rot="5400000">
            <a:off x="10320569" y="1279717"/>
            <a:ext cx="3583958" cy="739453"/>
          </a:xfrm>
          <a:prstGeom prst="rect">
            <a:avLst/>
          </a:prstGeom>
          <a:solidFill>
            <a:srgbClr val="BA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2A347A"/>
              </a:solidFill>
            </a:endParaRP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F25AED0A-D480-053D-F1C1-A60BD2D6DC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8132" y="832409"/>
            <a:ext cx="10013573" cy="4656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300" b="1">
                <a:solidFill>
                  <a:srgbClr val="2A347A"/>
                </a:solidFill>
                <a:latin typeface="Georgia" panose="02040502050405020303" pitchFamily="18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3909E5-316C-89CD-79E2-CA283CFDDE3E}"/>
              </a:ext>
            </a:extLst>
          </p:cNvPr>
          <p:cNvSpPr txBox="1"/>
          <p:nvPr userDrawn="1"/>
        </p:nvSpPr>
        <p:spPr>
          <a:xfrm>
            <a:off x="455129" y="6194910"/>
            <a:ext cx="112876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i="0" spc="300" dirty="0">
                <a:solidFill>
                  <a:srgbClr val="BABCBE"/>
                </a:solidFill>
                <a:latin typeface="Montserrat" pitchFamily="2" charset="77"/>
                <a:ea typeface="Open Sans Light" panose="020B0306030504020204" pitchFamily="34" charset="0"/>
                <a:cs typeface="Open Sans Light" panose="020B0306030504020204" pitchFamily="34" charset="0"/>
              </a:rPr>
              <a:t>2023 ALASKA REGIONAL CONFERENCE  |  JUNE 12-14  |  ANCHORAGE, AK  </a:t>
            </a:r>
          </a:p>
        </p:txBody>
      </p:sp>
      <p:pic>
        <p:nvPicPr>
          <p:cNvPr id="7" name="Picture 6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75374C50-D011-1A7E-DE1E-A1BD169BE1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6111" y="611900"/>
            <a:ext cx="2411160" cy="82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628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 AK - Content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A14DC3-927C-CB4B-BF35-E776D310DC33}"/>
              </a:ext>
            </a:extLst>
          </p:cNvPr>
          <p:cNvSpPr/>
          <p:nvPr userDrawn="1"/>
        </p:nvSpPr>
        <p:spPr>
          <a:xfrm>
            <a:off x="-284328" y="-139883"/>
            <a:ext cx="12766603" cy="482785"/>
          </a:xfrm>
          <a:prstGeom prst="rect">
            <a:avLst/>
          </a:prstGeom>
          <a:solidFill>
            <a:srgbClr val="2A34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14510B-C120-1A85-B102-93F3683CA4B2}"/>
              </a:ext>
            </a:extLst>
          </p:cNvPr>
          <p:cNvSpPr/>
          <p:nvPr userDrawn="1"/>
        </p:nvSpPr>
        <p:spPr>
          <a:xfrm>
            <a:off x="-284328" y="6530174"/>
            <a:ext cx="12766603" cy="482785"/>
          </a:xfrm>
          <a:prstGeom prst="rect">
            <a:avLst/>
          </a:prstGeom>
          <a:solidFill>
            <a:srgbClr val="BA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AF3AA3-F1CE-10E9-6F95-1B8B9FAB6ADF}"/>
              </a:ext>
            </a:extLst>
          </p:cNvPr>
          <p:cNvSpPr/>
          <p:nvPr userDrawn="1"/>
        </p:nvSpPr>
        <p:spPr>
          <a:xfrm rot="5400000">
            <a:off x="-3492351" y="3065484"/>
            <a:ext cx="7155496" cy="739455"/>
          </a:xfrm>
          <a:prstGeom prst="rect">
            <a:avLst/>
          </a:prstGeom>
          <a:solidFill>
            <a:srgbClr val="BA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1C3DC7-3AFE-182C-B8C1-CA1C6C3E2AEC}"/>
              </a:ext>
            </a:extLst>
          </p:cNvPr>
          <p:cNvSpPr/>
          <p:nvPr userDrawn="1"/>
        </p:nvSpPr>
        <p:spPr>
          <a:xfrm rot="5400000">
            <a:off x="8534800" y="3065485"/>
            <a:ext cx="7155497" cy="739453"/>
          </a:xfrm>
          <a:prstGeom prst="rect">
            <a:avLst/>
          </a:prstGeom>
          <a:solidFill>
            <a:srgbClr val="BA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2A347A"/>
              </a:solidFill>
            </a:endParaRP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5B6BEAC3-624D-6E40-ACC3-F9374FFA6E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86242" y="1435101"/>
            <a:ext cx="10013572" cy="460556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 i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C6A671-31E1-65B5-E9DA-11220E14D165}"/>
              </a:ext>
            </a:extLst>
          </p:cNvPr>
          <p:cNvSpPr/>
          <p:nvPr userDrawn="1"/>
        </p:nvSpPr>
        <p:spPr>
          <a:xfrm rot="5400000">
            <a:off x="-1706580" y="1279714"/>
            <a:ext cx="3583957" cy="739455"/>
          </a:xfrm>
          <a:prstGeom prst="rect">
            <a:avLst/>
          </a:prstGeom>
          <a:solidFill>
            <a:srgbClr val="2A34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763417-8149-6492-11AD-C84D7A9D34CD}"/>
              </a:ext>
            </a:extLst>
          </p:cNvPr>
          <p:cNvSpPr/>
          <p:nvPr userDrawn="1"/>
        </p:nvSpPr>
        <p:spPr>
          <a:xfrm rot="5400000">
            <a:off x="10320569" y="1279717"/>
            <a:ext cx="3583958" cy="739453"/>
          </a:xfrm>
          <a:prstGeom prst="rect">
            <a:avLst/>
          </a:prstGeom>
          <a:solidFill>
            <a:srgbClr val="2A34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2A347A"/>
              </a:solidFill>
            </a:endParaRP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F25AED0A-D480-053D-F1C1-A60BD2D6DC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8132" y="832409"/>
            <a:ext cx="10013573" cy="4656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300" b="1">
                <a:solidFill>
                  <a:srgbClr val="2A347A"/>
                </a:solidFill>
                <a:latin typeface="Georgia" panose="02040502050405020303" pitchFamily="18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3909E5-316C-89CD-79E2-CA283CFDDE3E}"/>
              </a:ext>
            </a:extLst>
          </p:cNvPr>
          <p:cNvSpPr txBox="1"/>
          <p:nvPr userDrawn="1"/>
        </p:nvSpPr>
        <p:spPr>
          <a:xfrm>
            <a:off x="455129" y="6194910"/>
            <a:ext cx="112876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i="0" spc="300" dirty="0">
                <a:solidFill>
                  <a:srgbClr val="BABCBE"/>
                </a:solidFill>
                <a:latin typeface="Montserrat" pitchFamily="2" charset="77"/>
                <a:ea typeface="Open Sans Light" panose="020B0306030504020204" pitchFamily="34" charset="0"/>
                <a:cs typeface="Open Sans Light" panose="020B0306030504020204" pitchFamily="34" charset="0"/>
              </a:rPr>
              <a:t>2023 ALASKA REGIONAL CONFERENCE  |  JUNE 12-14  |  ANCHORAGE, AK  </a:t>
            </a:r>
          </a:p>
        </p:txBody>
      </p:sp>
      <p:pic>
        <p:nvPicPr>
          <p:cNvPr id="19" name="Picture 18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32E676C1-64A5-F374-386D-702A4B9DFB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6111" y="611900"/>
            <a:ext cx="2411160" cy="82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1441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 AK - Content Sli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A14DC3-927C-CB4B-BF35-E776D310DC33}"/>
              </a:ext>
            </a:extLst>
          </p:cNvPr>
          <p:cNvSpPr/>
          <p:nvPr userDrawn="1"/>
        </p:nvSpPr>
        <p:spPr>
          <a:xfrm>
            <a:off x="620165" y="474900"/>
            <a:ext cx="11571836" cy="823199"/>
          </a:xfrm>
          <a:prstGeom prst="rect">
            <a:avLst/>
          </a:prstGeom>
          <a:solidFill>
            <a:srgbClr val="2A34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5B6BEAC3-624D-6E40-ACC3-F9374FFA6E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86242" y="1435101"/>
            <a:ext cx="10013572" cy="470390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 i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F25AED0A-D480-053D-F1C1-A60BD2D6DC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6240" y="649370"/>
            <a:ext cx="10013573" cy="4656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300" b="1">
                <a:solidFill>
                  <a:schemeClr val="bg1"/>
                </a:solidFill>
                <a:latin typeface="Georgia" panose="02040502050405020303" pitchFamily="18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3909E5-316C-89CD-79E2-CA283CFDDE3E}"/>
              </a:ext>
            </a:extLst>
          </p:cNvPr>
          <p:cNvSpPr txBox="1"/>
          <p:nvPr userDrawn="1"/>
        </p:nvSpPr>
        <p:spPr>
          <a:xfrm>
            <a:off x="455129" y="6531433"/>
            <a:ext cx="112876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i="0" spc="300" dirty="0">
                <a:solidFill>
                  <a:srgbClr val="BABCBE"/>
                </a:solidFill>
                <a:latin typeface="Montserrat" pitchFamily="2" charset="77"/>
                <a:ea typeface="Open Sans Light" panose="020B0306030504020204" pitchFamily="34" charset="0"/>
                <a:cs typeface="Open Sans Light" panose="020B0306030504020204" pitchFamily="34" charset="0"/>
              </a:rPr>
              <a:t>2023 ALASKA REGIONAL CONFERENCE  |  JUNE 12-14  |  ANCHORAGE, AK 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98EAC0-0D71-CD4E-7DEE-43F0DAF43FF0}"/>
              </a:ext>
            </a:extLst>
          </p:cNvPr>
          <p:cNvSpPr/>
          <p:nvPr userDrawn="1"/>
        </p:nvSpPr>
        <p:spPr>
          <a:xfrm>
            <a:off x="1" y="6302293"/>
            <a:ext cx="12191999" cy="109254"/>
          </a:xfrm>
          <a:prstGeom prst="rect">
            <a:avLst/>
          </a:prstGeom>
          <a:solidFill>
            <a:srgbClr val="2A34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3983149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3 AK - Content Slide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A14DC3-927C-CB4B-BF35-E776D310DC33}"/>
              </a:ext>
            </a:extLst>
          </p:cNvPr>
          <p:cNvSpPr/>
          <p:nvPr userDrawn="1"/>
        </p:nvSpPr>
        <p:spPr>
          <a:xfrm>
            <a:off x="620165" y="474900"/>
            <a:ext cx="11571836" cy="823199"/>
          </a:xfrm>
          <a:prstGeom prst="rect">
            <a:avLst/>
          </a:prstGeom>
          <a:solidFill>
            <a:srgbClr val="BA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5B6BEAC3-624D-6E40-ACC3-F9374FFA6E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86242" y="1435101"/>
            <a:ext cx="10013572" cy="470390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 i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F25AED0A-D480-053D-F1C1-A60BD2D6DC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6240" y="649370"/>
            <a:ext cx="10013573" cy="4656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300" b="1">
                <a:solidFill>
                  <a:srgbClr val="2A347A"/>
                </a:solidFill>
                <a:latin typeface="Georgia" panose="02040502050405020303" pitchFamily="18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3909E5-316C-89CD-79E2-CA283CFDDE3E}"/>
              </a:ext>
            </a:extLst>
          </p:cNvPr>
          <p:cNvSpPr txBox="1"/>
          <p:nvPr userDrawn="1"/>
        </p:nvSpPr>
        <p:spPr>
          <a:xfrm>
            <a:off x="455129" y="6531433"/>
            <a:ext cx="112876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i="0" spc="300" dirty="0">
                <a:solidFill>
                  <a:srgbClr val="2A347A"/>
                </a:solidFill>
                <a:latin typeface="Montserrat" pitchFamily="2" charset="77"/>
                <a:ea typeface="Open Sans Light" panose="020B0306030504020204" pitchFamily="34" charset="0"/>
                <a:cs typeface="Open Sans Light" panose="020B0306030504020204" pitchFamily="34" charset="0"/>
              </a:rPr>
              <a:t>2023 ALASKA REGIONAL CONFERENCE  |  JUNE 12-14  |  ANCHORAGE, AK 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98EAC0-0D71-CD4E-7DEE-43F0DAF43FF0}"/>
              </a:ext>
            </a:extLst>
          </p:cNvPr>
          <p:cNvSpPr/>
          <p:nvPr userDrawn="1"/>
        </p:nvSpPr>
        <p:spPr>
          <a:xfrm>
            <a:off x="1" y="6302293"/>
            <a:ext cx="12191999" cy="109254"/>
          </a:xfrm>
          <a:prstGeom prst="rect">
            <a:avLst/>
          </a:prstGeom>
          <a:solidFill>
            <a:srgbClr val="BA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3763134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 AK - Contact Informa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eer on a grassy hill with mountain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1F3614AA-A524-27F4-DCAF-065A0583FE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6D85ED-4F37-D1A6-F5D1-2A04DC4EE350}"/>
              </a:ext>
            </a:extLst>
          </p:cNvPr>
          <p:cNvSpPr/>
          <p:nvPr userDrawn="1"/>
        </p:nvSpPr>
        <p:spPr>
          <a:xfrm>
            <a:off x="455129" y="342903"/>
            <a:ext cx="11287692" cy="6187271"/>
          </a:xfrm>
          <a:prstGeom prst="rect">
            <a:avLst/>
          </a:prstGeom>
          <a:solidFill>
            <a:srgbClr val="2A347A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C68264-F04E-A8E9-C9EA-91AFAD89A8C0}"/>
              </a:ext>
            </a:extLst>
          </p:cNvPr>
          <p:cNvSpPr/>
          <p:nvPr userDrawn="1"/>
        </p:nvSpPr>
        <p:spPr>
          <a:xfrm>
            <a:off x="0" y="4675819"/>
            <a:ext cx="12192000" cy="109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590C5C1-D099-6346-BAE1-5B40CE4232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7332" y="2995844"/>
            <a:ext cx="11077347" cy="4827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500" b="0" i="0">
                <a:solidFill>
                  <a:schemeClr val="bg1">
                    <a:alpha val="99000"/>
                  </a:schemeClr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040E892C-3682-88E5-B1DA-D3D85DFD6E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7331" y="3423511"/>
            <a:ext cx="11077339" cy="482785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2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Email</a:t>
            </a:r>
          </a:p>
        </p:txBody>
      </p:sp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7E81623F-2118-7CB5-1B49-0B641F661E7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7331" y="3808272"/>
            <a:ext cx="11077339" cy="4827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Phone Number</a:t>
            </a:r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556BF758-C3A3-3E4C-D533-760FB92106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7331" y="4163873"/>
            <a:ext cx="11077339" cy="4827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Website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2BE7E3-B53C-073B-10A1-CADB4C14AFD8}"/>
              </a:ext>
            </a:extLst>
          </p:cNvPr>
          <p:cNvSpPr txBox="1"/>
          <p:nvPr userDrawn="1"/>
        </p:nvSpPr>
        <p:spPr>
          <a:xfrm>
            <a:off x="557321" y="2396592"/>
            <a:ext cx="11077339" cy="717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b="1" i="0" dirty="0">
                <a:solidFill>
                  <a:schemeClr val="bg1"/>
                </a:solidFill>
                <a:latin typeface="Georgia" panose="02040502050405020303" pitchFamily="18" charset="0"/>
              </a:rPr>
              <a:t>Contact Information</a:t>
            </a:r>
          </a:p>
          <a:p>
            <a:endParaRPr lang="en-US" sz="76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9C8C06-2EDC-6C77-9C00-A36C026FA1E4}"/>
              </a:ext>
            </a:extLst>
          </p:cNvPr>
          <p:cNvSpPr txBox="1"/>
          <p:nvPr userDrawn="1"/>
        </p:nvSpPr>
        <p:spPr>
          <a:xfrm>
            <a:off x="0" y="6206506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i="0" spc="300" dirty="0">
                <a:solidFill>
                  <a:schemeClr val="bg1"/>
                </a:solidFill>
                <a:latin typeface="Montserrat" pitchFamily="2" charset="77"/>
                <a:ea typeface="Open Sans Light" panose="020B0306030504020204" pitchFamily="34" charset="0"/>
                <a:cs typeface="Open Sans Light" panose="020B0306030504020204" pitchFamily="34" charset="0"/>
              </a:rPr>
              <a:t>2023 ALASKA REGIONAL CONFERENCE  |  JUNE 12-14  |  ANCHORAGE, AK  </a:t>
            </a:r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8D9A170-CFA7-6EFB-C197-ACC7D2476E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3084" y="1764336"/>
            <a:ext cx="4225813" cy="57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94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7194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 AK - Contact Informa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5EB4552-E714-79A6-E3CC-84D84E770659}"/>
              </a:ext>
            </a:extLst>
          </p:cNvPr>
          <p:cNvSpPr/>
          <p:nvPr userDrawn="1"/>
        </p:nvSpPr>
        <p:spPr>
          <a:xfrm rot="5400000">
            <a:off x="3238411" y="2494817"/>
            <a:ext cx="3614371" cy="145672"/>
          </a:xfrm>
          <a:prstGeom prst="rect">
            <a:avLst/>
          </a:prstGeom>
          <a:solidFill>
            <a:srgbClr val="2A34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59B47A-7D28-E29B-43BF-DB44C981F212}"/>
              </a:ext>
            </a:extLst>
          </p:cNvPr>
          <p:cNvSpPr/>
          <p:nvPr userDrawn="1"/>
        </p:nvSpPr>
        <p:spPr>
          <a:xfrm>
            <a:off x="-1" y="1052900"/>
            <a:ext cx="12192000" cy="4752201"/>
          </a:xfrm>
          <a:prstGeom prst="rect">
            <a:avLst/>
          </a:prstGeom>
          <a:solidFill>
            <a:srgbClr val="BA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C68264-F04E-A8E9-C9EA-91AFAD89A8C0}"/>
              </a:ext>
            </a:extLst>
          </p:cNvPr>
          <p:cNvSpPr/>
          <p:nvPr userDrawn="1"/>
        </p:nvSpPr>
        <p:spPr>
          <a:xfrm>
            <a:off x="484473" y="5235077"/>
            <a:ext cx="11707527" cy="109254"/>
          </a:xfrm>
          <a:prstGeom prst="rect">
            <a:avLst/>
          </a:prstGeom>
          <a:solidFill>
            <a:srgbClr val="2A34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9C8C06-2EDC-6C77-9C00-A36C026FA1E4}"/>
              </a:ext>
            </a:extLst>
          </p:cNvPr>
          <p:cNvSpPr txBox="1"/>
          <p:nvPr userDrawn="1"/>
        </p:nvSpPr>
        <p:spPr>
          <a:xfrm>
            <a:off x="0" y="6511752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i="0" spc="300" dirty="0">
                <a:solidFill>
                  <a:srgbClr val="2A347A"/>
                </a:solidFill>
                <a:latin typeface="Montserrat" pitchFamily="2" charset="77"/>
                <a:ea typeface="Open Sans Light" panose="020B0306030504020204" pitchFamily="34" charset="0"/>
                <a:cs typeface="Open Sans Light" panose="020B0306030504020204" pitchFamily="34" charset="0"/>
              </a:rPr>
              <a:t>2023 ALASKA REGIONAL CONFERENCE  |  JUNE 12-14  |  ANCHORAGE, AK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B2545D-D33E-5472-51B2-8FFB60DA0995}"/>
              </a:ext>
            </a:extLst>
          </p:cNvPr>
          <p:cNvSpPr/>
          <p:nvPr userDrawn="1"/>
        </p:nvSpPr>
        <p:spPr>
          <a:xfrm rot="5400000">
            <a:off x="-1705120" y="2950054"/>
            <a:ext cx="4524845" cy="145672"/>
          </a:xfrm>
          <a:prstGeom prst="rect">
            <a:avLst/>
          </a:prstGeom>
          <a:solidFill>
            <a:srgbClr val="2A34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5E73B3-8E87-C1C0-4575-C7A409142866}"/>
              </a:ext>
            </a:extLst>
          </p:cNvPr>
          <p:cNvSpPr/>
          <p:nvPr userDrawn="1"/>
        </p:nvSpPr>
        <p:spPr>
          <a:xfrm>
            <a:off x="563128" y="760467"/>
            <a:ext cx="4483157" cy="109254"/>
          </a:xfrm>
          <a:prstGeom prst="rect">
            <a:avLst/>
          </a:prstGeom>
          <a:solidFill>
            <a:srgbClr val="2A34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5" name="Picture 14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7A99B5B8-9647-EEC7-D914-ABD701A94A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9501" y="306013"/>
            <a:ext cx="2411160" cy="82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80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89579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90335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76745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64244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8AD51-E5A8-0A48-8E1D-7C1FEF91D2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865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457EB9-A282-164D-8369-38F2BE394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303"/>
            <a:ext cx="9144000" cy="1654968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9E609-A214-6E44-8EDB-6AA450FEF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30A82-86B6-7749-8E0F-738A6DDCB03C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C563E-0060-E24E-96FA-9CFBBEA1B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6B6BE-65F0-B24C-A52B-017A68F1E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5A92-C658-F540-BAF6-688C67DA2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4447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03975-5831-594E-B391-42C99EBC1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E8453FA1-BD4E-608D-5072-5A9410DC5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30A82-86B6-7749-8E0F-738A6DDCB03C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E2D227D8-4155-05A5-6EB5-22AB5DFE9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2CA8E72-76D8-4023-2006-2F5A6F528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5A92-C658-F540-BAF6-688C67DA2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9104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27A72-2341-6D4D-B9C7-9D69A15EC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116" y="1709208"/>
            <a:ext cx="10515864" cy="2853532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A23480-BE3E-C24E-A39C-E1E2743C9E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116" y="4589199"/>
            <a:ext cx="10515864" cy="1500188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1D200A-2A60-EB43-9550-8E72C3809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30A82-86B6-7749-8E0F-738A6DDCB03C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77F9E-8887-074E-96EE-7F092F6C8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6EF89-0A8B-FA49-B733-D34233169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5A92-C658-F540-BAF6-688C67DA2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5064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105D5-871C-2842-A5A1-1C34B334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A4B5D-19E5-A04B-A05F-7B869F6755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730" y="1825625"/>
            <a:ext cx="5193771" cy="43510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B30164-AFF2-FE4B-B301-E303239569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9500" y="1825625"/>
            <a:ext cx="5193771" cy="43510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20B679-4471-2F44-BA50-84455AF27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30A82-86B6-7749-8E0F-738A6DDCB03C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D7C170-B1FA-2045-A6DF-C9EC5B4D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30A1FF-8AE6-B64B-A46E-D44FC72CF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5A92-C658-F540-BAF6-688C67DA2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2568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37607-AE5D-0F44-B24B-BA1D3EC13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053" y="365125"/>
            <a:ext cx="10515864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D30DD7-4E62-0C4B-87D1-1AE13FE9D9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052" y="1681427"/>
            <a:ext cx="5158052" cy="824177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720E96-E7AB-0C42-A619-9806E20FF8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052" y="2505604"/>
            <a:ext cx="5158052" cy="3684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19C871-E16E-D04F-8840-86B37C4C25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729" y="1681427"/>
            <a:ext cx="5183188" cy="824177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9C5F7D-5F9D-5B47-B82E-60BAB4C22F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729" y="2505604"/>
            <a:ext cx="5183188" cy="3684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20F9F0-2D61-D144-BEBD-A3FCC73F3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30A82-86B6-7749-8E0F-738A6DDCB03C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CB4959-3B29-5848-9B5F-A0679D9D4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5C9D82-5861-4A47-BE8A-5E95A8F2F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5A92-C658-F540-BAF6-688C67DA2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378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/>
                </a:solidFill>
              </a:defRPr>
            </a:lvl1pPr>
            <a:lvl2pPr marL="457068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3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2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6885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064E5-B944-A64E-B8BE-84824A0BC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976BF9-E857-A144-BAF9-4C271BA1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30A82-86B6-7749-8E0F-738A6DDCB03C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92A64F-20C0-FB4B-A749-AFEA47124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326862-109B-CB4F-8830-B54EBB46C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5A92-C658-F540-BAF6-688C67DA2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6810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C0806B-30BF-F641-89B6-1D5960483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30A82-86B6-7749-8E0F-738A6DDCB03C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4EC49-EEA6-704C-8DE0-57BC57FC4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FFAB2D-F173-E245-84E3-3E54C992E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5A92-C658-F540-BAF6-688C67DA2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0976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F1A3C-5401-A54D-B20C-B8DB38C4C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053" y="457729"/>
            <a:ext cx="3931708" cy="1599407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803CC-812E-004B-B47B-955EF8F4F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6896"/>
            <a:ext cx="6172729" cy="4873625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3DBF13-4432-DF40-8FF3-3B5CD7C60B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053" y="2057136"/>
            <a:ext cx="3931708" cy="3811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2D23F9-3AB8-D144-97C0-27D2A6F64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30A82-86B6-7749-8E0F-738A6DDCB03C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76E6DF-4A26-6B40-AAF1-D1FFB2FC4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D0A620-2909-6945-8711-D3A62C05C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5A92-C658-F540-BAF6-688C67DA2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482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9F530-FB5F-5F49-80E4-374F3DCB5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053" y="457729"/>
            <a:ext cx="3931708" cy="1599407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962F79-639B-304C-A563-9C4551CBEC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6896"/>
            <a:ext cx="6172729" cy="4873625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919B40-6B1A-C148-A911-E931E15584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053" y="2057136"/>
            <a:ext cx="3931708" cy="3811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0E9B89-19FE-3C47-AF88-FDCC1E058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30A82-86B6-7749-8E0F-738A6DDCB03C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A5C61A-B16C-3E49-91AF-B4E6D6F96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05C106-6783-4E47-A445-0715D6C03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5A92-C658-F540-BAF6-688C67DA2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6181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27021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 AK -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water, nature&#10;&#10;Description automatically generated">
            <a:extLst>
              <a:ext uri="{FF2B5EF4-FFF2-40B4-BE49-F238E27FC236}">
                <a16:creationId xmlns:a16="http://schemas.microsoft.com/office/drawing/2014/main" id="{B0390964-4781-36D4-5BA4-D033C205F6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095750"/>
            <a:ext cx="12192000" cy="2762250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7367F8C-D84B-8344-8E30-1F12F62010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8827" y="252194"/>
            <a:ext cx="11614347" cy="6301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2476B9"/>
                </a:solidFill>
                <a:latin typeface="Trebuchet MS" panose="020B070302020209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Slide Title Here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5B6BEAC3-624D-6E40-ACC3-F9374FFA6E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065" y="1028700"/>
            <a:ext cx="11614347" cy="4089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chemeClr val="bg2">
                    <a:lumMod val="50000"/>
                  </a:schemeClr>
                </a:solidFill>
                <a:latin typeface="Trebuchet MS" panose="020B0703020202090204" pitchFamily="34" charset="0"/>
              </a:defRPr>
            </a:lvl1pPr>
          </a:lstStyle>
          <a:p>
            <a:pPr lvl="0"/>
            <a:r>
              <a:rPr lang="en-US"/>
              <a:t>Content Here</a:t>
            </a:r>
          </a:p>
        </p:txBody>
      </p:sp>
      <p:pic>
        <p:nvPicPr>
          <p:cNvPr id="11" name="Picture 10" descr="A black and white flag&#10;&#10;Description automatically generated with medium confidence">
            <a:extLst>
              <a:ext uri="{FF2B5EF4-FFF2-40B4-BE49-F238E27FC236}">
                <a16:creationId xmlns:a16="http://schemas.microsoft.com/office/drawing/2014/main" id="{31B55C44-52B2-CD9F-2BD2-D26EC2E3D9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9847" y="6479297"/>
            <a:ext cx="485852" cy="2216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00777C6-6CFD-F25A-53D6-DBDBA291CCB2}"/>
              </a:ext>
            </a:extLst>
          </p:cNvPr>
          <p:cNvSpPr txBox="1"/>
          <p:nvPr userDrawn="1"/>
        </p:nvSpPr>
        <p:spPr>
          <a:xfrm>
            <a:off x="3618067" y="6439409"/>
            <a:ext cx="46949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0" i="0" spc="3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2022 ALASKA REGIONAL CONFERENCE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767A6B-8904-C056-8EEE-41AFFCBC96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202" y="6369427"/>
            <a:ext cx="1830917" cy="44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05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510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681164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8" indent="0">
              <a:buNone/>
              <a:defRPr sz="1999" b="1"/>
            </a:lvl2pPr>
            <a:lvl3pPr marL="914136" indent="0">
              <a:buNone/>
              <a:defRPr sz="1799" b="1"/>
            </a:lvl3pPr>
            <a:lvl4pPr marL="1371204" indent="0">
              <a:buNone/>
              <a:defRPr sz="1600" b="1"/>
            </a:lvl4pPr>
            <a:lvl5pPr marL="1828272" indent="0">
              <a:buNone/>
              <a:defRPr sz="1600" b="1"/>
            </a:lvl5pPr>
            <a:lvl6pPr marL="2285340" indent="0">
              <a:buNone/>
              <a:defRPr sz="1600" b="1"/>
            </a:lvl6pPr>
            <a:lvl7pPr marL="2742407" indent="0">
              <a:buNone/>
              <a:defRPr sz="1600" b="1"/>
            </a:lvl7pPr>
            <a:lvl8pPr marL="3199476" indent="0">
              <a:buNone/>
              <a:defRPr sz="1600" b="1"/>
            </a:lvl8pPr>
            <a:lvl9pPr marL="365654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8" indent="0">
              <a:buNone/>
              <a:defRPr sz="1999" b="1"/>
            </a:lvl2pPr>
            <a:lvl3pPr marL="914136" indent="0">
              <a:buNone/>
              <a:defRPr sz="1799" b="1"/>
            </a:lvl3pPr>
            <a:lvl4pPr marL="1371204" indent="0">
              <a:buNone/>
              <a:defRPr sz="1600" b="1"/>
            </a:lvl4pPr>
            <a:lvl5pPr marL="1828272" indent="0">
              <a:buNone/>
              <a:defRPr sz="1600" b="1"/>
            </a:lvl5pPr>
            <a:lvl6pPr marL="2285340" indent="0">
              <a:buNone/>
              <a:defRPr sz="1600" b="1"/>
            </a:lvl6pPr>
            <a:lvl7pPr marL="2742407" indent="0">
              <a:buNone/>
              <a:defRPr sz="1600" b="1"/>
            </a:lvl7pPr>
            <a:lvl8pPr marL="3199476" indent="0">
              <a:buNone/>
              <a:defRPr sz="1600" b="1"/>
            </a:lvl8pPr>
            <a:lvl9pPr marL="365654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887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478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6/12/2023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529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8" indent="0">
              <a:buNone/>
              <a:defRPr sz="1399"/>
            </a:lvl2pPr>
            <a:lvl3pPr marL="914136" indent="0">
              <a:buNone/>
              <a:defRPr sz="1200"/>
            </a:lvl3pPr>
            <a:lvl4pPr marL="1371204" indent="0">
              <a:buNone/>
              <a:defRPr sz="1000"/>
            </a:lvl4pPr>
            <a:lvl5pPr marL="1828272" indent="0">
              <a:buNone/>
              <a:defRPr sz="1000"/>
            </a:lvl5pPr>
            <a:lvl6pPr marL="2285340" indent="0">
              <a:buNone/>
              <a:defRPr sz="1000"/>
            </a:lvl6pPr>
            <a:lvl7pPr marL="2742407" indent="0">
              <a:buNone/>
              <a:defRPr sz="1000"/>
            </a:lvl7pPr>
            <a:lvl8pPr marL="3199476" indent="0">
              <a:buNone/>
              <a:defRPr sz="1000"/>
            </a:lvl8pPr>
            <a:lvl9pPr marL="365654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176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68" indent="0">
              <a:buNone/>
              <a:defRPr sz="2799"/>
            </a:lvl2pPr>
            <a:lvl3pPr marL="914136" indent="0">
              <a:buNone/>
              <a:defRPr sz="2399"/>
            </a:lvl3pPr>
            <a:lvl4pPr marL="1371204" indent="0">
              <a:buNone/>
              <a:defRPr sz="1999"/>
            </a:lvl4pPr>
            <a:lvl5pPr marL="1828272" indent="0">
              <a:buNone/>
              <a:defRPr sz="1999"/>
            </a:lvl5pPr>
            <a:lvl6pPr marL="2285340" indent="0">
              <a:buNone/>
              <a:defRPr sz="1999"/>
            </a:lvl6pPr>
            <a:lvl7pPr marL="2742407" indent="0">
              <a:buNone/>
              <a:defRPr sz="1999"/>
            </a:lvl7pPr>
            <a:lvl8pPr marL="3199476" indent="0">
              <a:buNone/>
              <a:defRPr sz="1999"/>
            </a:lvl8pPr>
            <a:lvl9pPr marL="3656544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8" indent="0">
              <a:buNone/>
              <a:defRPr sz="1399"/>
            </a:lvl2pPr>
            <a:lvl3pPr marL="914136" indent="0">
              <a:buNone/>
              <a:defRPr sz="1200"/>
            </a:lvl3pPr>
            <a:lvl4pPr marL="1371204" indent="0">
              <a:buNone/>
              <a:defRPr sz="1000"/>
            </a:lvl4pPr>
            <a:lvl5pPr marL="1828272" indent="0">
              <a:buNone/>
              <a:defRPr sz="1000"/>
            </a:lvl5pPr>
            <a:lvl6pPr marL="2285340" indent="0">
              <a:buNone/>
              <a:defRPr sz="1000"/>
            </a:lvl6pPr>
            <a:lvl7pPr marL="2742407" indent="0">
              <a:buNone/>
              <a:defRPr sz="1000"/>
            </a:lvl7pPr>
            <a:lvl8pPr marL="3199476" indent="0">
              <a:buNone/>
              <a:defRPr sz="1000"/>
            </a:lvl8pPr>
            <a:lvl9pPr marL="365654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084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9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6/12/2023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634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23" r:id="rId12"/>
    <p:sldLayoutId id="2147483717" r:id="rId13"/>
    <p:sldLayoutId id="2147483718" r:id="rId14"/>
    <p:sldLayoutId id="2147483719" r:id="rId15"/>
    <p:sldLayoutId id="2147483714" r:id="rId16"/>
    <p:sldLayoutId id="2147483724" r:id="rId17"/>
    <p:sldLayoutId id="2147483725" r:id="rId18"/>
    <p:sldLayoutId id="2147483720" r:id="rId19"/>
    <p:sldLayoutId id="2147483721" r:id="rId20"/>
    <p:sldLayoutId id="2147483664" r:id="rId21"/>
    <p:sldLayoutId id="2147483661" r:id="rId22"/>
    <p:sldLayoutId id="2147483722" r:id="rId23"/>
    <p:sldLayoutId id="2147483662" r:id="rId24"/>
  </p:sldLayoutIdLst>
  <p:txStyles>
    <p:titleStyle>
      <a:lvl1pPr algn="l" defTabSz="914136" rtl="0" eaLnBrk="1" latinLnBrk="0" hangingPunct="1">
        <a:lnSpc>
          <a:spcPct val="90000"/>
        </a:lnSpc>
        <a:spcBef>
          <a:spcPct val="0"/>
        </a:spcBef>
        <a:buNone/>
        <a:defRPr sz="43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4" indent="-228534" algn="l" defTabSz="91413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02" indent="-228534" algn="l" defTabSz="9141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70" indent="-228534" algn="l" defTabSz="9141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38" indent="-228534" algn="l" defTabSz="9141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806" indent="-228534" algn="l" defTabSz="9141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74" indent="-228534" algn="l" defTabSz="9141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42" indent="-228534" algn="l" defTabSz="9141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010" indent="-228534" algn="l" defTabSz="9141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78" indent="-228534" algn="l" defTabSz="9141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3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8" algn="l" defTabSz="91413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36" algn="l" defTabSz="91413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204" algn="l" defTabSz="91413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72" algn="l" defTabSz="91413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40" algn="l" defTabSz="91413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407" algn="l" defTabSz="91413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76" algn="l" defTabSz="91413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44" algn="l" defTabSz="91413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2">
            <a:extLst>
              <a:ext uri="{FF2B5EF4-FFF2-40B4-BE49-F238E27FC236}">
                <a16:creationId xmlns:a16="http://schemas.microsoft.com/office/drawing/2014/main" id="{A22FEFB4-6C41-2440-A324-FBFE3351C38C}"/>
              </a:ext>
            </a:extLst>
          </p:cNvPr>
          <p:cNvPicPr/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-2572" y="6176699"/>
            <a:ext cx="12197143" cy="683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14417B-456E-6C4A-9E30-AE8A48AEB46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354" y="6274133"/>
            <a:ext cx="1830917" cy="44091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AB7E0D-1AE2-5544-A240-FC5D6D166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729" y="365125"/>
            <a:ext cx="105145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D6E835-121B-904E-882E-7B22534A27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729" y="1825625"/>
            <a:ext cx="10514542" cy="43510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CBFBD-763E-BC4E-9AE6-0D4B2F9BFD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729" y="6356615"/>
            <a:ext cx="2742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30A82-86B6-7749-8E0F-738A6DDCB03C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78B48-285C-D74F-86E1-BCA874B9C5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865" y="6356615"/>
            <a:ext cx="4114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7E107-CB8D-0C45-96DF-25F0D3978A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865" y="6356615"/>
            <a:ext cx="27424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15A92-C658-F540-BAF6-688C67DA2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265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1" r:id="rId11"/>
  </p:sldLayoutIdLst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rgbClr val="00456E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0" indent="0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None/>
        <a:defRPr sz="2333" b="1" i="0" kern="1200">
          <a:solidFill>
            <a:srgbClr val="40A1D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rgbClr val="00456E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rgbClr val="00456E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rgbClr val="00456E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rgbClr val="00456E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csrc.nist.gov/publications/detail/sp/800-181/rev-1/final" TargetMode="External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2E1380A-6F14-68B2-78EE-B4437BF4A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469900"/>
            <a:ext cx="9144793" cy="3999323"/>
          </a:xfrm>
          <a:prstGeom prst="rect">
            <a:avLst/>
          </a:prstGeom>
        </p:spPr>
      </p:pic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1EAA54CC-595F-DA28-4516-7F10EC3423A5}"/>
              </a:ext>
            </a:extLst>
          </p:cNvPr>
          <p:cNvSpPr txBox="1">
            <a:spLocks/>
          </p:cNvSpPr>
          <p:nvPr/>
        </p:nvSpPr>
        <p:spPr>
          <a:xfrm>
            <a:off x="519598" y="4980670"/>
            <a:ext cx="11672402" cy="4656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indent="0" algn="ctr" defTabSz="457200" rtl="0" eaLnBrk="1" latinLnBrk="0" hangingPunct="1">
              <a:buNone/>
              <a:defRPr sz="3300" b="1" kern="1200">
                <a:solidFill>
                  <a:srgbClr val="2A347A"/>
                </a:solidFill>
                <a:latin typeface="Georgia" panose="02040502050405020303" pitchFamily="18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latin typeface="Trebuchet MS" panose="020B0603020202020204" pitchFamily="34" charset="0"/>
              </a:rPr>
              <a:t>The Impact of Recent and Pending Cybersecurity Regulations on 8(a) Organizations, and Strategies to Affordably Achieve and Maintain Compliance 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49092652-8875-9C56-022E-C337AB881B51}"/>
              </a:ext>
            </a:extLst>
          </p:cNvPr>
          <p:cNvSpPr txBox="1">
            <a:spLocks/>
          </p:cNvSpPr>
          <p:nvPr/>
        </p:nvSpPr>
        <p:spPr>
          <a:xfrm>
            <a:off x="519598" y="6111900"/>
            <a:ext cx="8308004" cy="4656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indent="0" algn="ctr" defTabSz="457200" rtl="0" eaLnBrk="1" latinLnBrk="0" hangingPunct="1">
              <a:buNone/>
              <a:defRPr sz="2300" b="0" kern="1200">
                <a:solidFill>
                  <a:srgbClr val="BABCBE"/>
                </a:solidFill>
                <a:latin typeface="Montserrat" pitchFamily="2" charset="77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Stuart Itkin, Senior Vice President, NeoSystems</a:t>
            </a:r>
            <a:br>
              <a:rPr lang="en-US" sz="24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</a:b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Ben Tchoubineh, President, Phoenix TS</a:t>
            </a:r>
            <a:br>
              <a:rPr lang="en-US" sz="24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</a:br>
            <a:endParaRPr lang="en-US" sz="2400" dirty="0">
              <a:solidFill>
                <a:schemeClr val="bg1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218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E72283-61BE-25C8-CF70-048A5BE64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712" y="1116047"/>
            <a:ext cx="8349806" cy="476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024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9F3F78-A708-F855-E28F-F34C8434E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1129609"/>
            <a:ext cx="8476613" cy="475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86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D92F07-49AF-CA39-7955-ACD0A174B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464" y="1131388"/>
            <a:ext cx="9130161" cy="488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900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3C2BAA-C350-36AB-3250-20DD49475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268" y="1096999"/>
            <a:ext cx="9096020" cy="519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0271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02610C-B34E-F1AF-960E-E92185779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289" y="1115410"/>
            <a:ext cx="8881422" cy="519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325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7B5169-6E01-7C6F-2D16-18C52C853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751" y="1100735"/>
            <a:ext cx="9339882" cy="520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3060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1D5100-8B9D-F4CB-67D0-B11CB54CD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824" y="1104900"/>
            <a:ext cx="9305741" cy="51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367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D54740-AFA0-C60C-C6FE-7ABBC9F7E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566" y="1121449"/>
            <a:ext cx="8939950" cy="445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528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B793AA-EB31-138D-EE74-F12A2757E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656" y="1128012"/>
            <a:ext cx="9164302" cy="438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1259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A0A534-3E7A-F125-F3D8-3E0B49D18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149" y="1129274"/>
            <a:ext cx="8671702" cy="476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746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7D97691-7B09-A16C-E4E7-4D630A8707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Stuart Itkin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721340-F7DD-B560-66D4-0DF09DA847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Senior Vice President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DCBAF9-192F-09D5-E6F9-C2DA7342BF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NeoSystems</a:t>
            </a:r>
          </a:p>
        </p:txBody>
      </p:sp>
      <p:pic>
        <p:nvPicPr>
          <p:cNvPr id="7" name="Picture Placeholder 6" descr="A person wearing glasses and a suit&#10;&#10;Description automatically generated with low confidence">
            <a:extLst>
              <a:ext uri="{FF2B5EF4-FFF2-40B4-BE49-F238E27FC236}">
                <a16:creationId xmlns:a16="http://schemas.microsoft.com/office/drawing/2014/main" id="{69FC9551-A868-A17F-7582-8C3338E4C3A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11545" b="115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38466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BCA8B8-97C7-FC93-DC30-872CC4FFE9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63084" y="1995540"/>
            <a:ext cx="8883668" cy="3176228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rebuchet MS" panose="020B0603020202020204" pitchFamily="34" charset="0"/>
              </a:rPr>
              <a:t>If NIST 800-171 has been a requirement for &gt;5 years and the DFARS for &gt;11 years, why are we here?</a:t>
            </a:r>
          </a:p>
          <a:p>
            <a:pPr marL="0" indent="0">
              <a:buNone/>
            </a:pPr>
            <a:endParaRPr lang="en-US" sz="3200" dirty="0">
              <a:latin typeface="Trebuchet MS" panose="020B0603020202020204" pitchFamily="34" charset="0"/>
            </a:endParaRPr>
          </a:p>
          <a:p>
            <a:r>
              <a:rPr lang="en-US" sz="3200" dirty="0">
                <a:latin typeface="Trebuchet MS" panose="020B0603020202020204" pitchFamily="34" charset="0"/>
              </a:rPr>
              <a:t>What makes CMMC a challenge?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0709F5-41F7-8D65-5DC1-BAD39EBFC6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800" dirty="0">
                <a:latin typeface="Trebuchet MS" panose="020B0603020202020204" pitchFamily="34" charset="0"/>
              </a:rPr>
              <a:t>Two Questions</a:t>
            </a:r>
          </a:p>
        </p:txBody>
      </p:sp>
    </p:spTree>
    <p:extLst>
      <p:ext uri="{BB962C8B-B14F-4D97-AF65-F5344CB8AC3E}">
        <p14:creationId xmlns:p14="http://schemas.microsoft.com/office/powerpoint/2010/main" val="38187651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CCB4E86-84D8-1F52-3382-208C1969FC64}"/>
              </a:ext>
            </a:extLst>
          </p:cNvPr>
          <p:cNvSpPr txBox="1">
            <a:spLocks/>
          </p:cNvSpPr>
          <p:nvPr/>
        </p:nvSpPr>
        <p:spPr>
          <a:xfrm>
            <a:off x="2395214" y="3058322"/>
            <a:ext cx="8590406" cy="32716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761970" rtl="0" eaLnBrk="1" latinLnBrk="0" hangingPunct="1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None/>
              <a:defRPr sz="2333" b="1" i="0" kern="1200">
                <a:solidFill>
                  <a:srgbClr val="40A1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7147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52462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667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3344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71443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A1D9"/>
                </a:solidFill>
                <a:effectLst/>
                <a:uLnTx/>
                <a:uFillTx/>
                <a:latin typeface="Trebuchet MS" panose="020B0603020202020204" pitchFamily="34" charset="0"/>
              </a:rPr>
              <a:t>Lack of enforcement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A1D9"/>
                </a:solidFill>
                <a:effectLst/>
                <a:uLnTx/>
                <a:uFillTx/>
                <a:latin typeface="Trebuchet MS" panose="020B0603020202020204" pitchFamily="34" charset="0"/>
              </a:rPr>
            </a:b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0A1D9"/>
              </a:solidFill>
              <a:effectLst/>
              <a:uLnTx/>
              <a:uFillTx/>
              <a:latin typeface="Trebuchet MS" panose="020B0603020202020204" pitchFamily="34" charset="0"/>
            </a:endParaRPr>
          </a:p>
          <a:p>
            <a:pPr marL="457200" marR="0" lvl="0" indent="-45720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A1D9"/>
                </a:solidFill>
                <a:effectLst/>
                <a:uLnTx/>
                <a:uFillTx/>
                <a:latin typeface="Trebuchet MS" panose="020B0603020202020204" pitchFamily="34" charset="0"/>
              </a:rPr>
              <a:t>Many that tried, got it wrong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A1D9"/>
                </a:solidFill>
                <a:effectLst/>
                <a:uLnTx/>
                <a:uFillTx/>
                <a:latin typeface="Trebuchet MS" panose="020B0603020202020204" pitchFamily="34" charset="0"/>
              </a:rPr>
            </a:b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0A1D9"/>
              </a:solidFill>
              <a:effectLst/>
              <a:uLnTx/>
              <a:uFillTx/>
              <a:latin typeface="Trebuchet MS" panose="020B0603020202020204" pitchFamily="34" charset="0"/>
            </a:endParaRPr>
          </a:p>
          <a:p>
            <a:pPr marL="457200" marR="0" lvl="0" indent="-45720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A1D9"/>
                </a:solidFill>
                <a:effectLst/>
                <a:uLnTx/>
                <a:uFillTx/>
                <a:latin typeface="Trebuchet MS" panose="020B0603020202020204" pitchFamily="34" charset="0"/>
              </a:rPr>
              <a:t>Disincentive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4C1CC5-138A-8D94-5742-89C9453A0C58}"/>
              </a:ext>
            </a:extLst>
          </p:cNvPr>
          <p:cNvSpPr txBox="1"/>
          <p:nvPr/>
        </p:nvSpPr>
        <p:spPr>
          <a:xfrm>
            <a:off x="1238865" y="997445"/>
            <a:ext cx="8937522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13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If NIST 800-171 has been a requirement for &gt;5 years and the DFARS for &gt;11 years, why are we here?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7954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21EEE9-0B8D-226B-654E-2E7771EF12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Understanding CUI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Scope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Understanding NIST 800-171 requirements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Satisfying NIST 800-171 requirements</a:t>
            </a:r>
          </a:p>
          <a:p>
            <a:pPr marL="914377" lvl="1" indent="-342900"/>
            <a:r>
              <a:rPr lang="en-US" sz="2000" dirty="0"/>
              <a:t>Technology</a:t>
            </a:r>
          </a:p>
          <a:p>
            <a:pPr marL="914377" lvl="1" indent="-342900"/>
            <a:r>
              <a:rPr lang="en-US" sz="2000" dirty="0"/>
              <a:t>Policy and Procedure</a:t>
            </a:r>
          </a:p>
          <a:p>
            <a:pPr marL="914377" lvl="1" indent="-342900"/>
            <a:r>
              <a:rPr lang="en-US" sz="2000" dirty="0"/>
              <a:t>Environment</a:t>
            </a:r>
          </a:p>
          <a:p>
            <a:pPr marL="914377" lvl="1" indent="-342900"/>
            <a:r>
              <a:rPr lang="en-US" sz="2000" dirty="0"/>
              <a:t>People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Operating according to the Policy and Procedure established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Having the required talent</a:t>
            </a:r>
          </a:p>
          <a:p>
            <a:pPr marL="914377" lvl="1" indent="-342900"/>
            <a:r>
              <a:rPr lang="en-US" sz="1800" dirty="0"/>
              <a:t>Skill sets</a:t>
            </a:r>
          </a:p>
          <a:p>
            <a:pPr marL="914377" lvl="1" indent="-342900"/>
            <a:r>
              <a:rPr lang="en-US" sz="1800" dirty="0"/>
              <a:t>Capacity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Being ready for an assessment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EE8F7D-B6AB-67A3-EEFA-281F47A57C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Trebuchet MS" panose="020B0603020202020204" pitchFamily="34" charset="0"/>
              </a:rPr>
              <a:t>What makes CMMC a challenge?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0F70C9-D2A7-9602-0060-7A2D10AA1EF2}"/>
              </a:ext>
            </a:extLst>
          </p:cNvPr>
          <p:cNvSpPr txBox="1"/>
          <p:nvPr/>
        </p:nvSpPr>
        <p:spPr>
          <a:xfrm>
            <a:off x="7848248" y="1816049"/>
            <a:ext cx="4038600" cy="17543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requirements are exacting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assessment process rigorous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It’s hard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 can be expensive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 can be risky and time consuming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2858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F770B4-8993-8222-3062-BCB1F037C2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Trebuchet MS" panose="020B0603020202020204" pitchFamily="34" charset="0"/>
              </a:rPr>
              <a:t>Let’s start with understanding CUI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227925B-9261-7D84-2D21-4AAB32B1C152}"/>
              </a:ext>
            </a:extLst>
          </p:cNvPr>
          <p:cNvSpPr txBox="1">
            <a:spLocks/>
          </p:cNvSpPr>
          <p:nvPr/>
        </p:nvSpPr>
        <p:spPr>
          <a:xfrm>
            <a:off x="838729" y="1692275"/>
            <a:ext cx="10514542" cy="43510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761970" rtl="0" eaLnBrk="1" latinLnBrk="0" hangingPunct="1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None/>
              <a:defRPr sz="2333" b="1" i="0" kern="1200">
                <a:solidFill>
                  <a:srgbClr val="40A1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7147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52462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667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3344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71443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0A1D9"/>
                </a:solidFill>
                <a:effectLst/>
                <a:uLnTx/>
                <a:uFillTx/>
                <a:latin typeface="Trebuchet MS" panose="020B0603020202020204" pitchFamily="34" charset="0"/>
              </a:rPr>
              <a:t>Controlled Unclassified Information (CUI) is information the Government creates or possesses, or that an entity creates or possesses for or on behalf of the Government, that  a law, regulation, or Government-wide policy requires or permits an agency to handle using safeguarding or dissemination controls. 32 CFR § 2002.4 (h) </a:t>
            </a:r>
          </a:p>
          <a:p>
            <a:pPr marL="0" marR="0" lvl="0" indent="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0A1D9"/>
                </a:solidFill>
                <a:effectLst/>
                <a:uLnTx/>
                <a:uFillTx/>
                <a:latin typeface="Trebuchet MS" panose="020B0603020202020204" pitchFamily="34" charset="0"/>
              </a:rPr>
              <a:t>Your responsibility:</a:t>
            </a:r>
          </a:p>
          <a:p>
            <a:pPr marL="742950" marR="0" lvl="1" indent="-28575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56E"/>
                </a:solidFill>
                <a:effectLst/>
                <a:uLnTx/>
                <a:uFillTx/>
                <a:latin typeface="Trebuchet MS" panose="020B0603020202020204" pitchFamily="34" charset="0"/>
              </a:rPr>
              <a:t>Understand, Identify, &amp; Handle CUI</a:t>
            </a:r>
          </a:p>
          <a:p>
            <a:pPr marL="742950" marR="0" lvl="1" indent="-28575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56E"/>
                </a:solidFill>
                <a:effectLst/>
                <a:uLnTx/>
                <a:uFillTx/>
                <a:latin typeface="Trebuchet MS" panose="020B0603020202020204" pitchFamily="34" charset="0"/>
              </a:rPr>
              <a:t>Understand the CUI Security Requirements</a:t>
            </a:r>
          </a:p>
          <a:p>
            <a:pPr marL="1200150" marR="0" lvl="2" indent="-28575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667" b="0" i="0" u="none" strike="noStrike" kern="1200" cap="none" spc="0" normalizeH="0" baseline="0" noProof="0" dirty="0">
                <a:ln>
                  <a:noFill/>
                </a:ln>
                <a:solidFill>
                  <a:srgbClr val="00456E"/>
                </a:solidFill>
                <a:effectLst/>
                <a:uLnTx/>
                <a:uFillTx/>
                <a:latin typeface="Trebuchet MS" panose="020B0603020202020204" pitchFamily="34" charset="0"/>
              </a:rPr>
              <a:t>Implement Correctly</a:t>
            </a:r>
          </a:p>
          <a:p>
            <a:pPr marL="1200150" marR="0" lvl="2" indent="-28575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667" b="0" i="0" u="none" strike="noStrike" kern="1200" cap="none" spc="0" normalizeH="0" baseline="0" noProof="0" dirty="0">
                <a:ln>
                  <a:noFill/>
                </a:ln>
                <a:solidFill>
                  <a:srgbClr val="00456E"/>
                </a:solidFill>
                <a:effectLst/>
                <a:uLnTx/>
                <a:uFillTx/>
                <a:latin typeface="Trebuchet MS" panose="020B0603020202020204" pitchFamily="34" charset="0"/>
              </a:rPr>
              <a:t>Operate as intended</a:t>
            </a:r>
          </a:p>
          <a:p>
            <a:pPr marL="1200150" marR="0" lvl="2" indent="-28575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667" b="0" i="0" u="none" strike="noStrike" kern="1200" cap="none" spc="0" normalizeH="0" baseline="0" noProof="0" dirty="0">
                <a:ln>
                  <a:noFill/>
                </a:ln>
                <a:solidFill>
                  <a:srgbClr val="00456E"/>
                </a:solidFill>
                <a:effectLst/>
                <a:uLnTx/>
                <a:uFillTx/>
                <a:latin typeface="Trebuchet MS" panose="020B0603020202020204" pitchFamily="34" charset="0"/>
              </a:rPr>
              <a:t>Produce the desired outcome</a:t>
            </a:r>
          </a:p>
          <a:p>
            <a:pPr marL="1200150" marR="0" lvl="2" indent="-28575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en-US" sz="1667" b="0" i="0" u="none" strike="noStrike" kern="1200" cap="none" spc="0" normalizeH="0" baseline="0" noProof="0" dirty="0">
              <a:ln>
                <a:noFill/>
              </a:ln>
              <a:solidFill>
                <a:srgbClr val="00456E"/>
              </a:solidFill>
              <a:effectLst/>
              <a:uLnTx/>
              <a:uFillTx/>
              <a:latin typeface="Trebuchet MS" panose="020B0603020202020204" pitchFamily="34" charset="0"/>
            </a:endParaRPr>
          </a:p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A1D9"/>
                </a:solidFill>
                <a:effectLst/>
                <a:uLnTx/>
                <a:uFillTx/>
                <a:latin typeface="Trebuchet MS" panose="020B0603020202020204" pitchFamily="34" charset="0"/>
              </a:rPr>
              <a:t>It’s supposed to be (accurately) marked, but seldom is</a:t>
            </a:r>
          </a:p>
          <a:p>
            <a:pPr marL="0" marR="0" lvl="0" indent="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0A1D9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4F5F00-042F-0741-5C88-24D1F133F8EB}"/>
              </a:ext>
            </a:extLst>
          </p:cNvPr>
          <p:cNvSpPr txBox="1"/>
          <p:nvPr/>
        </p:nvSpPr>
        <p:spPr>
          <a:xfrm>
            <a:off x="7344082" y="3681121"/>
            <a:ext cx="4295871" cy="1200329"/>
          </a:xfrm>
          <a:prstGeom prst="rect">
            <a:avLst/>
          </a:prstGeom>
          <a:solidFill>
            <a:srgbClr val="E7E6E6"/>
          </a:solidFill>
          <a:ln>
            <a:solidFill>
              <a:srgbClr val="4472C4">
                <a:lumMod val="75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Received or Created by or on behalf of the DoD and which falls within 1 of the 125 NARA registry CUI categories or 1 of the 4 DoD CUI categories</a:t>
            </a:r>
          </a:p>
        </p:txBody>
      </p:sp>
    </p:spTree>
    <p:extLst>
      <p:ext uri="{BB962C8B-B14F-4D97-AF65-F5344CB8AC3E}">
        <p14:creationId xmlns:p14="http://schemas.microsoft.com/office/powerpoint/2010/main" val="10231442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FD9342-7CA7-859E-14BB-BDAB72EA6D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Trebuchet MS" panose="020B0603020202020204" pitchFamily="34" charset="0"/>
              </a:rPr>
              <a:t>Why is CUI hard to identify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D9046A82-7D34-605A-114B-8671BF3FEDA2}"/>
              </a:ext>
            </a:extLst>
          </p:cNvPr>
          <p:cNvSpPr txBox="1">
            <a:spLocks/>
          </p:cNvSpPr>
          <p:nvPr/>
        </p:nvSpPr>
        <p:spPr>
          <a:xfrm>
            <a:off x="838729" y="1825625"/>
            <a:ext cx="10514542" cy="43510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761970" rtl="0" eaLnBrk="1" latinLnBrk="0" hangingPunct="1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None/>
              <a:defRPr sz="2333" b="1" i="0" kern="1200">
                <a:solidFill>
                  <a:srgbClr val="40A1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7147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52462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667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3344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71443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0A1D9"/>
                </a:solidFill>
                <a:effectLst/>
                <a:uLnTx/>
                <a:uFillTx/>
                <a:latin typeface="Trebuchet MS" panose="020B0603020202020204" pitchFamily="34" charset="0"/>
              </a:rPr>
              <a:t>Vague contract details</a:t>
            </a:r>
            <a:b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40A1D9"/>
                </a:solidFill>
                <a:effectLst/>
                <a:uLnTx/>
                <a:uFillTx/>
                <a:latin typeface="Trebuchet MS" panose="020B0603020202020204" pitchFamily="34" charset="0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 pitchFamily="34" charset="0"/>
              </a:rPr>
              <a:t>Even talking to experts about whether a particular data type is CUI or not, the answer is often “probably” or “it depends.”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rebuchet MS" panose="020B0603020202020204" pitchFamily="34" charset="0"/>
              </a:rPr>
              <a:t>Pushing risk down the food chain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Historically, contract clauses that direct the implementation of CUI protections have too often been “thrown into contracts” as a “CYA” effort. </a:t>
            </a:r>
          </a:p>
          <a:p>
            <a:pPr marL="514350" marR="0" lvl="0" indent="-514350" algn="l" defTabSz="76197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rebuchet MS" panose="020B0603020202020204" pitchFamily="34" charset="0"/>
              </a:rPr>
              <a:t>“Better safe than sorry”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rebuchet MS" panose="020B0603020202020204" pitchFamily="34" charset="0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With so much uncertainty across the board about CUI, a Prime’s response,  “if you’re not sure, treat it as CUI.”</a:t>
            </a:r>
            <a:endParaRPr kumimoji="0" lang="en-US" sz="2333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</a:endParaRPr>
          </a:p>
          <a:p>
            <a:pPr marL="342923" marR="0" lvl="0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0A1D9"/>
                </a:solidFill>
                <a:effectLst/>
                <a:uLnTx/>
                <a:uFillTx/>
                <a:latin typeface="Trebuchet MS" panose="020B0603020202020204" pitchFamily="34" charset="0"/>
              </a:rPr>
              <a:t>Marking is indiscriminate, lack of labeling is rampant 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0A1D9"/>
                </a:solidFill>
                <a:effectLst/>
                <a:uLnTx/>
                <a:uFillTx/>
                <a:latin typeface="Trebuchet MS" panose="020B0603020202020204" pitchFamily="34" charset="0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 pitchFamily="34" charset="0"/>
              </a:rPr>
              <a:t>Don’t believe everything you read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0A1D9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7822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91AB59-B324-C2C6-295E-28A72C2DBF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Trebuchet MS" panose="020B0603020202020204" pitchFamily="34" charset="0"/>
              </a:rPr>
              <a:t>Let’s move on to scope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B4CED10-DC87-9852-9EE3-8E4FC18E2DF5}"/>
              </a:ext>
            </a:extLst>
          </p:cNvPr>
          <p:cNvSpPr txBox="1">
            <a:spLocks/>
          </p:cNvSpPr>
          <p:nvPr/>
        </p:nvSpPr>
        <p:spPr>
          <a:xfrm>
            <a:off x="838729" y="1802765"/>
            <a:ext cx="8202401" cy="43510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761970" rtl="0" eaLnBrk="1" latinLnBrk="0" hangingPunct="1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None/>
              <a:defRPr sz="2333" b="1" i="0" kern="1200">
                <a:solidFill>
                  <a:srgbClr val="40A1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7147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52462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667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3344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71443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0A1D9"/>
                </a:solidFill>
                <a:effectLst/>
                <a:uLnTx/>
                <a:uFillTx/>
                <a:latin typeface="Trebuchet MS" panose="020B0603020202020204" pitchFamily="34" charset="0"/>
              </a:rPr>
              <a:t>Business processes drive where CUI exists</a:t>
            </a:r>
          </a:p>
          <a:p>
            <a:pPr marL="457200" marR="0" lvl="0" indent="-45720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0A1D9"/>
                </a:solidFill>
                <a:effectLst/>
                <a:uLnTx/>
                <a:uFillTx/>
                <a:latin typeface="Trebuchet MS" panose="020B0603020202020204" pitchFamily="34" charset="0"/>
              </a:rPr>
              <a:t>Technology enables business processes</a:t>
            </a:r>
          </a:p>
          <a:p>
            <a:pPr marL="571477" marR="0" lvl="1" indent="-190492" algn="l" defTabSz="761970" rtl="0" eaLnBrk="1" fontAlgn="auto" latinLnBrk="0" hangingPunct="1">
              <a:lnSpc>
                <a:spcPct val="90000"/>
              </a:lnSpc>
              <a:spcBef>
                <a:spcPts val="41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56E"/>
                </a:solidFill>
                <a:effectLst/>
                <a:uLnTx/>
                <a:uFillTx/>
                <a:latin typeface="Trebuchet MS" panose="020B0603020202020204" pitchFamily="34" charset="0"/>
              </a:rPr>
              <a:t>But technology may not always be the answer</a:t>
            </a:r>
          </a:p>
          <a:p>
            <a:pPr marL="457200" marR="0" lvl="0" indent="-45720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0A1D9"/>
                </a:solidFill>
                <a:effectLst/>
                <a:uLnTx/>
                <a:uFillTx/>
                <a:latin typeface="Trebuchet MS" panose="020B0603020202020204" pitchFamily="34" charset="0"/>
              </a:rPr>
              <a:t>In addition to IT, scope also includes:</a:t>
            </a:r>
          </a:p>
          <a:p>
            <a:pPr marL="571477" marR="0" lvl="1" indent="-190492" algn="l" defTabSz="761970" rtl="0" eaLnBrk="1" fontAlgn="auto" latinLnBrk="0" hangingPunct="1">
              <a:lnSpc>
                <a:spcPct val="90000"/>
              </a:lnSpc>
              <a:spcBef>
                <a:spcPts val="41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56E"/>
                </a:solidFill>
                <a:effectLst/>
                <a:uLnTx/>
                <a:uFillTx/>
                <a:latin typeface="Trebuchet MS" panose="020B0603020202020204" pitchFamily="34" charset="0"/>
              </a:rPr>
              <a:t>People</a:t>
            </a:r>
          </a:p>
          <a:p>
            <a:pPr marL="571477" marR="0" lvl="1" indent="-190492" algn="l" defTabSz="761970" rtl="0" eaLnBrk="1" fontAlgn="auto" latinLnBrk="0" hangingPunct="1">
              <a:lnSpc>
                <a:spcPct val="90000"/>
              </a:lnSpc>
              <a:spcBef>
                <a:spcPts val="41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56E"/>
                </a:solidFill>
                <a:effectLst/>
                <a:uLnTx/>
                <a:uFillTx/>
                <a:latin typeface="Trebuchet MS" panose="020B0603020202020204" pitchFamily="34" charset="0"/>
              </a:rPr>
              <a:t>Facilities</a:t>
            </a:r>
          </a:p>
          <a:p>
            <a:pPr marL="571477" marR="0" lvl="1" indent="-190492" algn="l" defTabSz="761970" rtl="0" eaLnBrk="1" fontAlgn="auto" latinLnBrk="0" hangingPunct="1">
              <a:lnSpc>
                <a:spcPct val="90000"/>
              </a:lnSpc>
              <a:spcBef>
                <a:spcPts val="41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56E"/>
                </a:solidFill>
                <a:effectLst/>
                <a:uLnTx/>
                <a:uFillTx/>
                <a:latin typeface="Trebuchet MS" panose="020B0603020202020204" pitchFamily="34" charset="0"/>
              </a:rPr>
              <a:t>3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456E"/>
                </a:solidFill>
                <a:effectLst/>
                <a:uLnTx/>
                <a:uFillTx/>
                <a:latin typeface="Trebuchet MS" panose="020B0603020202020204" pitchFamily="34" charset="0"/>
              </a:rPr>
              <a:t>rd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56E"/>
                </a:solidFill>
                <a:effectLst/>
                <a:uLnTx/>
                <a:uFillTx/>
                <a:latin typeface="Trebuchet MS" panose="020B0603020202020204" pitchFamily="34" charset="0"/>
              </a:rPr>
              <a:t> Parties</a:t>
            </a:r>
          </a:p>
          <a:p>
            <a:pPr marL="571477" marR="0" lvl="1" indent="-190492" algn="l" defTabSz="761970" rtl="0" eaLnBrk="1" fontAlgn="auto" latinLnBrk="0" hangingPunct="1">
              <a:lnSpc>
                <a:spcPct val="90000"/>
              </a:lnSpc>
              <a:spcBef>
                <a:spcPts val="41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56E"/>
                </a:solidFill>
                <a:effectLst/>
                <a:uLnTx/>
                <a:uFillTx/>
                <a:latin typeface="Trebuchet MS" panose="020B0603020202020204" pitchFamily="34" charset="0"/>
              </a:rPr>
              <a:t>Tooling / Capital Equipment / OT / IoT</a:t>
            </a:r>
          </a:p>
          <a:p>
            <a:pPr marL="457200" marR="0" lvl="0" indent="-45720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0A1D9"/>
                </a:solidFill>
                <a:effectLst/>
                <a:uLnTx/>
                <a:uFillTx/>
                <a:latin typeface="Trebuchet MS" panose="020B0603020202020204" pitchFamily="34" charset="0"/>
              </a:rPr>
              <a:t>Without segmentation the enterprise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0A1D9"/>
                </a:solidFill>
                <a:effectLst/>
                <a:uLnTx/>
                <a:uFillTx/>
                <a:latin typeface="Trebuchet MS" panose="020B0603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0A1D9"/>
                </a:solidFill>
                <a:effectLst/>
                <a:uLnTx/>
                <a:uFillTx/>
                <a:latin typeface="Trebuchet MS" panose="020B0603020202020204" pitchFamily="34" charset="0"/>
              </a:rPr>
              <a:t>environment is in scope</a:t>
            </a:r>
          </a:p>
          <a:p>
            <a:pPr marL="0" marR="0" lvl="0" indent="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333" b="1" i="0" u="none" strike="noStrike" kern="1200" cap="none" spc="0" normalizeH="0" baseline="0" noProof="0" dirty="0">
              <a:ln>
                <a:noFill/>
              </a:ln>
              <a:solidFill>
                <a:srgbClr val="40A1D9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3D1335-2965-99BB-3E25-56C6858C6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275" y="1395400"/>
            <a:ext cx="4257675" cy="492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3972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C22395-3A4A-1ACB-4415-7779879BE5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Trebuchet MS" panose="020B0603020202020204" pitchFamily="34" charset="0"/>
              </a:rPr>
              <a:t>Defining what is in scope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CBC1111-DC33-9544-500A-BB142B977323}"/>
              </a:ext>
            </a:extLst>
          </p:cNvPr>
          <p:cNvSpPr txBox="1">
            <a:spLocks/>
          </p:cNvSpPr>
          <p:nvPr/>
        </p:nvSpPr>
        <p:spPr>
          <a:xfrm>
            <a:off x="838729" y="1657462"/>
            <a:ext cx="10514542" cy="43510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761970" rtl="0" eaLnBrk="1" latinLnBrk="0" hangingPunct="1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None/>
              <a:defRPr sz="2333" b="1" i="0" kern="1200">
                <a:solidFill>
                  <a:srgbClr val="40A1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7147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52462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667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3344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71443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33" b="0" i="0" u="none" strike="noStrike" kern="1200" cap="none" spc="0" normalizeH="0" baseline="0" noProof="0" dirty="0">
                <a:ln>
                  <a:noFill/>
                </a:ln>
                <a:solidFill>
                  <a:srgbClr val="40A1D9"/>
                </a:solidFill>
                <a:effectLst/>
                <a:uLnTx/>
                <a:uFillTx/>
                <a:latin typeface="Trebuchet MS" panose="020B0603020202020204" pitchFamily="34" charset="0"/>
              </a:rPr>
              <a:t>CMMC scope is defined by:</a:t>
            </a:r>
          </a:p>
          <a:p>
            <a:pPr marL="914377" marR="0" lvl="1" indent="-342900" algn="l" defTabSz="761970" rtl="0" eaLnBrk="1" fontAlgn="auto" latinLnBrk="0" hangingPunct="1">
              <a:lnSpc>
                <a:spcPct val="90000"/>
              </a:lnSpc>
              <a:spcBef>
                <a:spcPts val="41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56E"/>
                </a:solidFill>
                <a:effectLst/>
                <a:uLnTx/>
                <a:uFillTx/>
                <a:latin typeface="Trebuchet MS" panose="020B0603020202020204" pitchFamily="34" charset="0"/>
              </a:rPr>
              <a:t>CUI Assets: IT, people, facilities that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56E"/>
                </a:solidFill>
                <a:effectLst/>
                <a:uLnTx/>
                <a:uFillTx/>
                <a:latin typeface="Trebuchet MS" panose="020B060302020202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56E"/>
                </a:solidFill>
                <a:effectLst/>
                <a:uLnTx/>
                <a:uFillTx/>
                <a:latin typeface="Trebuchet MS" panose="020B0603020202020204" pitchFamily="34" charset="0"/>
              </a:rPr>
              <a:t>store, process, or transit CUI</a:t>
            </a:r>
          </a:p>
          <a:p>
            <a:pPr marL="914377" marR="0" lvl="1" indent="-342900" algn="l" defTabSz="761970" rtl="0" eaLnBrk="1" fontAlgn="auto" latinLnBrk="0" hangingPunct="1">
              <a:lnSpc>
                <a:spcPct val="90000"/>
              </a:lnSpc>
              <a:spcBef>
                <a:spcPts val="41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56E"/>
                </a:solidFill>
                <a:effectLst/>
                <a:uLnTx/>
                <a:uFillTx/>
                <a:latin typeface="Trebuchet MS" panose="020B0603020202020204" pitchFamily="34" charset="0"/>
              </a:rPr>
              <a:t>Security Protection Assets: People, Technology,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56E"/>
                </a:solidFill>
                <a:effectLst/>
                <a:uLnTx/>
                <a:uFillTx/>
                <a:latin typeface="Trebuchet MS" panose="020B060302020202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56E"/>
                </a:solidFill>
                <a:effectLst/>
                <a:uLnTx/>
                <a:uFillTx/>
                <a:latin typeface="Trebuchet MS" panose="020B0603020202020204" pitchFamily="34" charset="0"/>
              </a:rPr>
              <a:t>Facilities that provide security functions</a:t>
            </a:r>
          </a:p>
          <a:p>
            <a:pPr marL="914377" marR="0" lvl="1" indent="-342900" algn="l" defTabSz="761970" rtl="0" eaLnBrk="1" fontAlgn="auto" latinLnBrk="0" hangingPunct="1">
              <a:lnSpc>
                <a:spcPct val="90000"/>
              </a:lnSpc>
              <a:spcBef>
                <a:spcPts val="41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56E"/>
                </a:solidFill>
                <a:effectLst/>
                <a:uLnTx/>
                <a:uFillTx/>
                <a:latin typeface="Trebuchet MS" panose="020B0603020202020204" pitchFamily="34" charset="0"/>
              </a:rPr>
              <a:t>Risk Managed Assets: Assets capable of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56E"/>
                </a:solidFill>
                <a:effectLst/>
                <a:uLnTx/>
                <a:uFillTx/>
                <a:latin typeface="Trebuchet MS" panose="020B060302020202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56E"/>
                </a:solidFill>
                <a:effectLst/>
                <a:uLnTx/>
                <a:uFillTx/>
                <a:latin typeface="Trebuchet MS" panose="020B0603020202020204" pitchFamily="34" charset="0"/>
              </a:rPr>
              <a:t>but which do not handle CUI</a:t>
            </a:r>
          </a:p>
          <a:p>
            <a:pPr marL="914377" marR="0" lvl="1" indent="-342900" algn="l" defTabSz="761970" rtl="0" eaLnBrk="1" fontAlgn="auto" latinLnBrk="0" hangingPunct="1">
              <a:lnSpc>
                <a:spcPct val="90000"/>
              </a:lnSpc>
              <a:spcBef>
                <a:spcPts val="41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56E"/>
                </a:solidFill>
                <a:effectLst/>
                <a:uLnTx/>
                <a:uFillTx/>
                <a:latin typeface="Trebuchet MS" panose="020B0603020202020204" pitchFamily="34" charset="0"/>
              </a:rPr>
              <a:t>Specialized Assets: GFE, OT, IoT that may or may not handle CUI</a:t>
            </a:r>
          </a:p>
          <a:p>
            <a:pPr marL="342900" marR="0" lvl="0" indent="-34290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33" b="0" i="0" u="none" strike="noStrike" kern="1200" cap="none" spc="0" normalizeH="0" baseline="0" noProof="0" dirty="0">
                <a:ln>
                  <a:noFill/>
                </a:ln>
                <a:solidFill>
                  <a:srgbClr val="40A1D9"/>
                </a:solidFill>
                <a:effectLst/>
                <a:uLnTx/>
                <a:uFillTx/>
                <a:latin typeface="Trebuchet MS" panose="020B0603020202020204" pitchFamily="34" charset="0"/>
              </a:rPr>
              <a:t>Cloud Services are in scope if they store, process, or transmit CUI </a:t>
            </a:r>
          </a:p>
          <a:p>
            <a:pPr marL="914377" marR="0" lvl="1" indent="-342900" algn="l" defTabSz="761970" rtl="0" eaLnBrk="1" fontAlgn="auto" latinLnBrk="0" hangingPunct="1">
              <a:lnSpc>
                <a:spcPct val="90000"/>
              </a:lnSpc>
              <a:spcBef>
                <a:spcPts val="41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56E"/>
                </a:solidFill>
                <a:effectLst/>
                <a:uLnTx/>
                <a:uFillTx/>
                <a:latin typeface="Trebuchet MS" panose="020B0603020202020204" pitchFamily="34" charset="0"/>
              </a:rPr>
              <a:t>They must meet the requirements of the FedRAMP Moderate Baseline</a:t>
            </a:r>
          </a:p>
          <a:p>
            <a:pPr marL="914377" marR="0" lvl="1" indent="-342900" algn="l" defTabSz="761970" rtl="0" eaLnBrk="1" fontAlgn="auto" latinLnBrk="0" hangingPunct="1">
              <a:lnSpc>
                <a:spcPct val="90000"/>
              </a:lnSpc>
              <a:spcBef>
                <a:spcPts val="41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56E"/>
                </a:solidFill>
                <a:effectLst/>
                <a:uLnTx/>
                <a:uFillTx/>
                <a:latin typeface="Trebuchet MS" panose="020B0603020202020204" pitchFamily="34" charset="0"/>
              </a:rPr>
              <a:t>They relieve the contractor of some, but not all responsibilities</a:t>
            </a:r>
          </a:p>
          <a:p>
            <a:pPr marL="1295362" marR="0" lvl="2" indent="-342900" algn="l" defTabSz="761970" rtl="0" eaLnBrk="1" fontAlgn="auto" latinLnBrk="0" hangingPunct="1">
              <a:lnSpc>
                <a:spcPct val="90000"/>
              </a:lnSpc>
              <a:spcBef>
                <a:spcPts val="41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67" b="0" i="0" u="none" strike="noStrike" kern="1200" cap="none" spc="0" normalizeH="0" baseline="0" noProof="0" dirty="0">
                <a:ln>
                  <a:noFill/>
                </a:ln>
                <a:solidFill>
                  <a:srgbClr val="00456E"/>
                </a:solidFill>
                <a:effectLst/>
                <a:uLnTx/>
                <a:uFillTx/>
                <a:latin typeface="Trebuchet MS" panose="020B0603020202020204" pitchFamily="34" charset="0"/>
              </a:rPr>
              <a:t>Shared responsibilities and Customer Responsibilities can be challenging   </a:t>
            </a:r>
          </a:p>
          <a:p>
            <a:pPr marL="342900" marR="0" lvl="0" indent="-34290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333" b="0" i="0" u="none" strike="noStrike" kern="1200" cap="none" spc="0" normalizeH="0" baseline="0" noProof="0" dirty="0">
              <a:ln>
                <a:noFill/>
              </a:ln>
              <a:solidFill>
                <a:srgbClr val="40A1D9"/>
              </a:solidFill>
              <a:effectLst/>
              <a:uLnTx/>
              <a:uFillTx/>
              <a:latin typeface="Trebuchet MS" panose="020B0603020202020204" pitchFamily="34" charset="0"/>
            </a:endParaRPr>
          </a:p>
          <a:p>
            <a:pPr marL="571477" marR="0" lvl="1" indent="0" algn="l" defTabSz="761970" rtl="0" eaLnBrk="1" fontAlgn="auto" latinLnBrk="0" hangingPunct="1">
              <a:lnSpc>
                <a:spcPct val="90000"/>
              </a:lnSpc>
              <a:spcBef>
                <a:spcPts val="41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456E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7D09EE-C8CE-FC54-1D42-5EA0F1AE35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008"/>
          <a:stretch/>
        </p:blipFill>
        <p:spPr>
          <a:xfrm>
            <a:off x="7578847" y="1771128"/>
            <a:ext cx="4206237" cy="150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9940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56A520-EA18-16F5-8AE7-EA27027F96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>
                <a:latin typeface="Trebuchet MS" panose="020B0603020202020204" pitchFamily="34" charset="0"/>
              </a:rPr>
              <a:t>Understanding NIST 800-171r2?</a:t>
            </a:r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87D8BA3-85BE-45E9-9499-A13CFE57E390}"/>
              </a:ext>
            </a:extLst>
          </p:cNvPr>
          <p:cNvSpPr txBox="1">
            <a:spLocks/>
          </p:cNvSpPr>
          <p:nvPr/>
        </p:nvSpPr>
        <p:spPr>
          <a:xfrm>
            <a:off x="840053" y="1589299"/>
            <a:ext cx="3931708" cy="15994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619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7619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456E"/>
                </a:solidFill>
                <a:effectLst/>
                <a:uLnTx/>
                <a:uFillTx/>
                <a:latin typeface="Trebuchet MS" panose="020B0603020202020204" pitchFamily="34" charset="0"/>
              </a:rPr>
              <a:t>800-171r2 Structure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456E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BEE6978-0E48-6E10-C66B-623748D771F0}"/>
              </a:ext>
            </a:extLst>
          </p:cNvPr>
          <p:cNvSpPr txBox="1">
            <a:spLocks/>
          </p:cNvSpPr>
          <p:nvPr/>
        </p:nvSpPr>
        <p:spPr>
          <a:xfrm>
            <a:off x="1153088" y="2710331"/>
            <a:ext cx="3931708" cy="28923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761970" rtl="0" eaLnBrk="1" latinLnBrk="0" hangingPunct="1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None/>
              <a:defRPr sz="1333" b="1" i="0" kern="1200">
                <a:solidFill>
                  <a:srgbClr val="40A1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80985" indent="0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167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761970" indent="0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000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142954" indent="0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833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23939" indent="0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833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904924" indent="0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indent="0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indent="0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indent="0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0A1D9"/>
                </a:solidFill>
                <a:effectLst/>
                <a:uLnTx/>
                <a:uFillTx/>
                <a:latin typeface="Trebuchet MS" panose="020B0603020202020204" pitchFamily="34" charset="0"/>
              </a:rPr>
              <a:t>Domains = 14</a:t>
            </a:r>
          </a:p>
          <a:p>
            <a:pPr marL="0" marR="0" lvl="0" indent="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40A1D9"/>
              </a:solidFill>
              <a:effectLst/>
              <a:uLnTx/>
              <a:uFillTx/>
              <a:latin typeface="Trebuchet MS" panose="020B0603020202020204" pitchFamily="34" charset="0"/>
            </a:endParaRPr>
          </a:p>
          <a:p>
            <a:pPr marL="0" marR="0" lvl="0" indent="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0A1D9"/>
                </a:solidFill>
                <a:effectLst/>
                <a:uLnTx/>
                <a:uFillTx/>
                <a:latin typeface="Trebuchet MS" panose="020B0603020202020204" pitchFamily="34" charset="0"/>
              </a:rPr>
              <a:t>Practices = 110</a:t>
            </a:r>
          </a:p>
          <a:p>
            <a:pPr marL="0" marR="0" lvl="0" indent="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40A1D9"/>
              </a:solidFill>
              <a:effectLst/>
              <a:uLnTx/>
              <a:uFillTx/>
              <a:latin typeface="Trebuchet MS" panose="020B0603020202020204" pitchFamily="34" charset="0"/>
            </a:endParaRPr>
          </a:p>
          <a:p>
            <a:pPr marL="0" marR="0" lvl="0" indent="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0A1D9"/>
                </a:solidFill>
                <a:effectLst/>
                <a:uLnTx/>
                <a:uFillTx/>
                <a:latin typeface="Trebuchet MS" panose="020B0603020202020204" pitchFamily="34" charset="0"/>
              </a:rPr>
              <a:t>Criteria = 320</a:t>
            </a:r>
          </a:p>
          <a:p>
            <a:pPr marL="0" marR="0" lvl="0" indent="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0A1D9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27AD4E-38E0-459B-959B-46E6836A1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8550" y="1479448"/>
            <a:ext cx="6233397" cy="45378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27A1C9-A4C3-58CE-9C87-C7E634845DCB}"/>
              </a:ext>
            </a:extLst>
          </p:cNvPr>
          <p:cNvSpPr txBox="1"/>
          <p:nvPr/>
        </p:nvSpPr>
        <p:spPr>
          <a:xfrm>
            <a:off x="7280910" y="4263390"/>
            <a:ext cx="4417826" cy="923330"/>
          </a:xfrm>
          <a:prstGeom prst="rect">
            <a:avLst/>
          </a:prstGeom>
          <a:solidFill>
            <a:srgbClr val="44546A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Written by 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Regulatory and Compliance Experts for 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Regulatory and Compliance Experts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FFECAB-F060-793A-E516-7F869A4FE339}"/>
              </a:ext>
            </a:extLst>
          </p:cNvPr>
          <p:cNvSpPr txBox="1"/>
          <p:nvPr/>
        </p:nvSpPr>
        <p:spPr>
          <a:xfrm>
            <a:off x="799407" y="4482021"/>
            <a:ext cx="3237963" cy="1015663"/>
          </a:xfrm>
          <a:prstGeom prst="rect">
            <a:avLst/>
          </a:prstGeom>
          <a:solidFill>
            <a:srgbClr val="44546A">
              <a:lumMod val="40000"/>
              <a:lumOff val="6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Plus:</a:t>
            </a:r>
            <a:b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62 NFO (Non-Federal</a:t>
            </a:r>
            <a:b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Organization Controls)</a:t>
            </a:r>
            <a:endParaRPr kumimoji="0" lang="en-US" sz="18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8374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90E2C8-12C4-A06A-4BB7-DE4EEFB5A5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Trebuchet MS" panose="020B0603020202020204" pitchFamily="34" charset="0"/>
              </a:rPr>
              <a:t>Understanding: AC.L2-3.1.3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516F60-FDD1-44BB-3E39-3F5EB96EA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432" y="1692753"/>
            <a:ext cx="3456735" cy="4127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E3BAF0-49F7-D337-F3DF-7CA7D6D80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8360" y="1692753"/>
            <a:ext cx="3259707" cy="4168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9903FC-09C3-AA63-F3BE-B828E3BAE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4192" y="1697555"/>
            <a:ext cx="3266174" cy="4123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78704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23CBC3-CC83-941A-D2EA-AF55355906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Trebuchet MS" panose="020B0603020202020204" pitchFamily="34" charset="0"/>
              </a:rPr>
              <a:t>Satisfying 800-171 Requirements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43C747E-5B01-6435-2624-95E41172BF36}"/>
              </a:ext>
            </a:extLst>
          </p:cNvPr>
          <p:cNvSpPr txBox="1">
            <a:spLocks/>
          </p:cNvSpPr>
          <p:nvPr/>
        </p:nvSpPr>
        <p:spPr>
          <a:xfrm>
            <a:off x="838728" y="1667975"/>
            <a:ext cx="10845271" cy="43510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761970" rtl="0" eaLnBrk="1" latinLnBrk="0" hangingPunct="1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None/>
              <a:defRPr sz="2333" b="1" i="0" kern="1200">
                <a:solidFill>
                  <a:srgbClr val="40A1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7147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52462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667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3344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71443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33" b="0" i="0" u="none" strike="noStrike" kern="1200" cap="none" spc="0" normalizeH="0" baseline="0" noProof="0">
                <a:ln>
                  <a:noFill/>
                </a:ln>
                <a:solidFill>
                  <a:srgbClr val="40A1D9"/>
                </a:solidFill>
                <a:effectLst/>
                <a:uLnTx/>
                <a:uFillTx/>
                <a:latin typeface="Trebuchet MS" panose="020B0603020202020204" pitchFamily="34" charset="0"/>
              </a:rPr>
              <a:t>Technically sufficient, properly configured and maintained IT environment</a:t>
            </a:r>
          </a:p>
          <a:p>
            <a:pPr marL="342900" marR="0" lvl="0" indent="-34290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33" b="0" i="0" u="none" strike="noStrike" kern="1200" cap="none" spc="0" normalizeH="0" baseline="0" noProof="0">
                <a:ln>
                  <a:noFill/>
                </a:ln>
                <a:solidFill>
                  <a:srgbClr val="40A1D9"/>
                </a:solidFill>
                <a:effectLst/>
                <a:uLnTx/>
                <a:uFillTx/>
                <a:latin typeface="Trebuchet MS" panose="020B0603020202020204" pitchFamily="34" charset="0"/>
              </a:rPr>
              <a:t>Security and Access Control tools, properly configured and maintained</a:t>
            </a:r>
          </a:p>
          <a:p>
            <a:pPr marL="342900" marR="0" lvl="0" indent="-34290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33" b="0" i="0" u="none" strike="noStrike" kern="1200" cap="none" spc="0" normalizeH="0" baseline="0" noProof="0">
                <a:ln>
                  <a:noFill/>
                </a:ln>
                <a:solidFill>
                  <a:srgbClr val="40A1D9"/>
                </a:solidFill>
                <a:effectLst/>
                <a:uLnTx/>
                <a:uFillTx/>
                <a:latin typeface="Trebuchet MS" panose="020B0603020202020204" pitchFamily="34" charset="0"/>
              </a:rPr>
              <a:t>Physical security to limit access </a:t>
            </a:r>
          </a:p>
          <a:p>
            <a:pPr marL="342900" marR="0" lvl="0" indent="-34290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33" b="0" i="0" u="none" strike="noStrike" kern="1200" cap="none" spc="0" normalizeH="0" baseline="0" noProof="0">
                <a:ln>
                  <a:noFill/>
                </a:ln>
                <a:solidFill>
                  <a:srgbClr val="40A1D9"/>
                </a:solidFill>
                <a:effectLst/>
                <a:uLnTx/>
                <a:uFillTx/>
                <a:latin typeface="Trebuchet MS" panose="020B0603020202020204" pitchFamily="34" charset="0"/>
              </a:rPr>
              <a:t>Institutionalized Policies and Procedures</a:t>
            </a:r>
          </a:p>
          <a:p>
            <a:pPr marL="914377" marR="0" lvl="1" indent="-342900" algn="l" defTabSz="761970" rtl="0" eaLnBrk="1" fontAlgn="auto" latinLnBrk="0" hangingPunct="1">
              <a:lnSpc>
                <a:spcPct val="90000"/>
              </a:lnSpc>
              <a:spcBef>
                <a:spcPts val="41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456E"/>
                </a:solidFill>
                <a:effectLst/>
                <a:uLnTx/>
                <a:uFillTx/>
                <a:latin typeface="Trebuchet MS" panose="020B0603020202020204" pitchFamily="34" charset="0"/>
              </a:rPr>
              <a:t>Change and Risk Management</a:t>
            </a:r>
          </a:p>
          <a:p>
            <a:pPr marL="914377" marR="0" lvl="1" indent="-342900" algn="l" defTabSz="761970" rtl="0" eaLnBrk="1" fontAlgn="auto" latinLnBrk="0" hangingPunct="1">
              <a:lnSpc>
                <a:spcPct val="90000"/>
              </a:lnSpc>
              <a:spcBef>
                <a:spcPts val="41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456E"/>
                </a:solidFill>
                <a:effectLst/>
                <a:uLnTx/>
                <a:uFillTx/>
                <a:latin typeface="Trebuchet MS" panose="020B0603020202020204" pitchFamily="34" charset="0"/>
              </a:rPr>
              <a:t>System Maintenance and Patching</a:t>
            </a:r>
          </a:p>
          <a:p>
            <a:pPr marL="914377" marR="0" lvl="1" indent="-342900" algn="l" defTabSz="761970" rtl="0" eaLnBrk="1" fontAlgn="auto" latinLnBrk="0" hangingPunct="1">
              <a:lnSpc>
                <a:spcPct val="90000"/>
              </a:lnSpc>
              <a:spcBef>
                <a:spcPts val="41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456E"/>
                </a:solidFill>
                <a:effectLst/>
                <a:uLnTx/>
                <a:uFillTx/>
                <a:latin typeface="Trebuchet MS" panose="020B0603020202020204" pitchFamily="34" charset="0"/>
              </a:rPr>
              <a:t>Media Protection</a:t>
            </a:r>
          </a:p>
          <a:p>
            <a:pPr marL="914377" marR="0" lvl="1" indent="-342900" algn="l" defTabSz="761970" rtl="0" eaLnBrk="1" fontAlgn="auto" latinLnBrk="0" hangingPunct="1">
              <a:lnSpc>
                <a:spcPct val="90000"/>
              </a:lnSpc>
              <a:spcBef>
                <a:spcPts val="41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456E"/>
                </a:solidFill>
                <a:effectLst/>
                <a:uLnTx/>
                <a:uFillTx/>
                <a:latin typeface="Trebuchet MS" panose="020B0603020202020204" pitchFamily="34" charset="0"/>
              </a:rPr>
              <a:t>Acceptable Use</a:t>
            </a:r>
          </a:p>
          <a:p>
            <a:pPr marL="914377" marR="0" lvl="1" indent="-342900" algn="l" defTabSz="761970" rtl="0" eaLnBrk="1" fontAlgn="auto" latinLnBrk="0" hangingPunct="1">
              <a:lnSpc>
                <a:spcPct val="90000"/>
              </a:lnSpc>
              <a:spcBef>
                <a:spcPts val="41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456E"/>
                </a:solidFill>
                <a:effectLst/>
                <a:uLnTx/>
                <a:uFillTx/>
                <a:latin typeface="Trebuchet MS" panose="020B0603020202020204" pitchFamily="34" charset="0"/>
              </a:rPr>
              <a:t>On-Boarding and Off-Boarding</a:t>
            </a:r>
          </a:p>
          <a:p>
            <a:pPr marL="914377" marR="0" lvl="1" indent="-342900" algn="l" defTabSz="761970" rtl="0" eaLnBrk="1" fontAlgn="auto" latinLnBrk="0" hangingPunct="1">
              <a:lnSpc>
                <a:spcPct val="90000"/>
              </a:lnSpc>
              <a:spcBef>
                <a:spcPts val="41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456E"/>
                </a:solidFill>
                <a:effectLst/>
                <a:uLnTx/>
                <a:uFillTx/>
                <a:latin typeface="Trebuchet MS" panose="020B0603020202020204" pitchFamily="34" charset="0"/>
              </a:rPr>
              <a:t>Network and Endpoint Monitoring</a:t>
            </a:r>
          </a:p>
          <a:p>
            <a:pPr marL="914377" marR="0" lvl="1" indent="-342900" algn="l" defTabSz="761970" rtl="0" eaLnBrk="1" fontAlgn="auto" latinLnBrk="0" hangingPunct="1">
              <a:lnSpc>
                <a:spcPct val="90000"/>
              </a:lnSpc>
              <a:spcBef>
                <a:spcPts val="41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456E"/>
                </a:solidFill>
                <a:effectLst/>
                <a:uLnTx/>
                <a:uFillTx/>
                <a:latin typeface="Trebuchet MS" panose="020B0603020202020204" pitchFamily="34" charset="0"/>
              </a:rPr>
              <a:t>Incident Response</a:t>
            </a:r>
          </a:p>
          <a:p>
            <a:pPr marL="342900" marR="0" lvl="0" indent="-34290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333" b="0" i="0" u="none" strike="noStrike" kern="1200" cap="none" spc="0" normalizeH="0" baseline="0" noProof="0">
              <a:ln>
                <a:noFill/>
              </a:ln>
              <a:solidFill>
                <a:srgbClr val="40A1D9"/>
              </a:solidFill>
              <a:effectLst/>
              <a:uLnTx/>
              <a:uFillTx/>
              <a:latin typeface="Trebuchet MS" panose="020B0603020202020204" pitchFamily="34" charset="0"/>
            </a:endParaRPr>
          </a:p>
          <a:p>
            <a:pPr marL="342900" marR="0" lvl="0" indent="-34290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333" b="1" i="0" u="none" strike="noStrike" kern="1200" cap="none" spc="0" normalizeH="0" baseline="0" noProof="0" dirty="0">
              <a:ln>
                <a:noFill/>
              </a:ln>
              <a:solidFill>
                <a:srgbClr val="40A1D9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AD412D-42BC-4E4A-0026-EA5706FD13C8}"/>
              </a:ext>
            </a:extLst>
          </p:cNvPr>
          <p:cNvSpPr txBox="1"/>
          <p:nvPr/>
        </p:nvSpPr>
        <p:spPr>
          <a:xfrm>
            <a:off x="1675615" y="5372717"/>
            <a:ext cx="8834821" cy="646331"/>
          </a:xfrm>
          <a:prstGeom prst="rect">
            <a:avLst/>
          </a:prstGeom>
          <a:solidFill>
            <a:srgbClr val="44546A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you need people capable of developing, implementing, maintaining, </a:t>
            </a:r>
            <a:b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operating all the above </a:t>
            </a:r>
          </a:p>
        </p:txBody>
      </p:sp>
    </p:spTree>
    <p:extLst>
      <p:ext uri="{BB962C8B-B14F-4D97-AF65-F5344CB8AC3E}">
        <p14:creationId xmlns:p14="http://schemas.microsoft.com/office/powerpoint/2010/main" val="422930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7D97691-7B09-A16C-E4E7-4D630A8707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Ben Tchoubineh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721340-F7DD-B560-66D4-0DF09DA847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President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DCBAF9-192F-09D5-E6F9-C2DA7342BF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Phoenix TS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79EAEF0-7579-A819-9D68-E6F9592EAB7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3391" r="3391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0326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A62D46B-BC0E-AE0A-13D1-1DF7B1369E71}"/>
              </a:ext>
            </a:extLst>
          </p:cNvPr>
          <p:cNvSpPr txBox="1">
            <a:spLocks/>
          </p:cNvSpPr>
          <p:nvPr/>
        </p:nvSpPr>
        <p:spPr>
          <a:xfrm>
            <a:off x="838730" y="696367"/>
            <a:ext cx="98882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7619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67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>
                <a:latin typeface="Trebuchet MS" panose="020B0603020202020204" pitchFamily="34" charset="0"/>
              </a:rPr>
              <a:t>Who are the People capable of developing, implementing, maintaining, and operating a compliant environment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15DBC57-2C30-0E64-3ABE-3D70A9C97FC3}"/>
              </a:ext>
            </a:extLst>
          </p:cNvPr>
          <p:cNvSpPr txBox="1">
            <a:spLocks/>
          </p:cNvSpPr>
          <p:nvPr/>
        </p:nvSpPr>
        <p:spPr>
          <a:xfrm>
            <a:off x="809839" y="2160042"/>
            <a:ext cx="9667583" cy="45856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761970" rtl="0" eaLnBrk="1" latinLnBrk="0" hangingPunct="1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None/>
              <a:defRPr sz="2333" b="1" i="0" kern="1200">
                <a:solidFill>
                  <a:srgbClr val="40A1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7147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52462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667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3344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71443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377" lvl="1" indent="-342900"/>
            <a:r>
              <a:rPr lang="en-US" sz="2067" dirty="0">
                <a:latin typeface="Trebuchet MS" panose="020B0603020202020204" pitchFamily="34" charset="0"/>
              </a:rPr>
              <a:t>Compliance Experts</a:t>
            </a:r>
          </a:p>
          <a:p>
            <a:pPr marL="914377" lvl="1" indent="-342900"/>
            <a:r>
              <a:rPr lang="en-US" sz="2067" dirty="0">
                <a:latin typeface="Trebuchet MS" panose="020B0603020202020204" pitchFamily="34" charset="0"/>
              </a:rPr>
              <a:t>System Architects</a:t>
            </a:r>
          </a:p>
          <a:p>
            <a:pPr marL="914377" lvl="1" indent="-342900"/>
            <a:r>
              <a:rPr lang="en-US" sz="2067" dirty="0">
                <a:latin typeface="Trebuchet MS" panose="020B0603020202020204" pitchFamily="34" charset="0"/>
              </a:rPr>
              <a:t>IT Technicians</a:t>
            </a:r>
          </a:p>
          <a:p>
            <a:pPr marL="914377" lvl="1" indent="-342900"/>
            <a:r>
              <a:rPr lang="en-US" sz="2067" dirty="0">
                <a:latin typeface="Trebuchet MS" panose="020B0603020202020204" pitchFamily="34" charset="0"/>
              </a:rPr>
              <a:t>IT Support (Desk Desk)</a:t>
            </a:r>
          </a:p>
          <a:p>
            <a:pPr marL="914377" lvl="1" indent="-342900"/>
            <a:r>
              <a:rPr lang="en-US" sz="2067" dirty="0">
                <a:latin typeface="Trebuchet MS" panose="020B0603020202020204" pitchFamily="34" charset="0"/>
              </a:rPr>
              <a:t>Information Security Experts</a:t>
            </a:r>
          </a:p>
          <a:p>
            <a:pPr marL="914377" lvl="1" indent="-342900"/>
            <a:r>
              <a:rPr lang="en-US" sz="2067" dirty="0">
                <a:latin typeface="Trebuchet MS" panose="020B0603020202020204" pitchFamily="34" charset="0"/>
              </a:rPr>
              <a:t>Incident Responders</a:t>
            </a:r>
          </a:p>
          <a:p>
            <a:pPr marL="914377" lvl="1" indent="-342900"/>
            <a:r>
              <a:rPr lang="en-US" sz="2067" dirty="0">
                <a:latin typeface="Trebuchet MS" panose="020B0603020202020204" pitchFamily="34" charset="0"/>
              </a:rPr>
              <a:t>(Human Resources)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 dirty="0">
              <a:latin typeface="Trebuchet MS" panose="020B0603020202020204" pitchFamily="34" charset="0"/>
            </a:endParaRPr>
          </a:p>
          <a:p>
            <a:pPr lvl="1"/>
            <a:r>
              <a:rPr lang="en-US" dirty="0">
                <a:latin typeface="Trebuchet MS" panose="020B0603020202020204" pitchFamily="34" charset="0"/>
              </a:rPr>
              <a:t>Capacity and Availability</a:t>
            </a:r>
          </a:p>
          <a:p>
            <a:pPr marL="1295362" lvl="2" indent="-342900"/>
            <a:r>
              <a:rPr lang="en-US" dirty="0">
                <a:latin typeface="Trebuchet MS" panose="020B0603020202020204" pitchFamily="34" charset="0"/>
              </a:rPr>
              <a:t>To cover PTO, terminations, periods of high demand</a:t>
            </a:r>
          </a:p>
          <a:p>
            <a:pPr marL="1295362" lvl="2" indent="-342900"/>
            <a:r>
              <a:rPr lang="en-US" dirty="0">
                <a:latin typeface="Trebuchet MS" panose="020B0603020202020204" pitchFamily="34" charset="0"/>
              </a:rPr>
              <a:t>The fire department: available when they need someone to be available</a:t>
            </a: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BE6043-C408-7C4D-C37C-9217DED2EE4D}"/>
              </a:ext>
            </a:extLst>
          </p:cNvPr>
          <p:cNvSpPr txBox="1"/>
          <p:nvPr/>
        </p:nvSpPr>
        <p:spPr>
          <a:xfrm>
            <a:off x="6402376" y="2346919"/>
            <a:ext cx="3710870" cy="1200329"/>
          </a:xfrm>
          <a:prstGeom prst="rect">
            <a:avLst/>
          </a:prstGeom>
          <a:solidFill>
            <a:srgbClr val="44546A">
              <a:lumMod val="40000"/>
              <a:lumOff val="6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many of these people do you have today?</a:t>
            </a:r>
          </a:p>
        </p:txBody>
      </p:sp>
    </p:spTree>
    <p:extLst>
      <p:ext uri="{BB962C8B-B14F-4D97-AF65-F5344CB8AC3E}">
        <p14:creationId xmlns:p14="http://schemas.microsoft.com/office/powerpoint/2010/main" val="42623783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1AB43D8-75CF-EF91-8F15-7731633716A3}"/>
              </a:ext>
            </a:extLst>
          </p:cNvPr>
          <p:cNvSpPr txBox="1">
            <a:spLocks/>
          </p:cNvSpPr>
          <p:nvPr/>
        </p:nvSpPr>
        <p:spPr>
          <a:xfrm>
            <a:off x="838729" y="453613"/>
            <a:ext cx="105145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619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67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400" dirty="0">
                <a:latin typeface="Trebuchet MS" panose="020B0603020202020204" pitchFamily="34" charset="0"/>
              </a:rPr>
              <a:t>IT/Security Skillsets for CMMC Implementation*</a:t>
            </a:r>
            <a:endParaRPr lang="en-US" sz="3400" baseline="30000" dirty="0">
              <a:latin typeface="Trebuchet MS" panose="020B0603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BC39A9-8391-67CD-A14D-D226F3C75C1F}"/>
              </a:ext>
            </a:extLst>
          </p:cNvPr>
          <p:cNvSpPr txBox="1">
            <a:spLocks/>
          </p:cNvSpPr>
          <p:nvPr/>
        </p:nvSpPr>
        <p:spPr>
          <a:xfrm>
            <a:off x="735840" y="1672161"/>
            <a:ext cx="4343400" cy="25562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761970" rtl="0" eaLnBrk="1" latinLnBrk="0" hangingPunct="1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None/>
              <a:defRPr sz="2333" b="1" i="0" kern="1200">
                <a:solidFill>
                  <a:srgbClr val="40A1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7147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52462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667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3344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71443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are the required skills for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implementing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maintaining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compliant IT infrastructure?</a:t>
            </a:r>
          </a:p>
          <a:p>
            <a:pPr marL="0" marR="0" lvl="0" indent="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 panose="020B06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NIST’s NICE Framework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SP 800-181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), defines roles based on knowledge, skills, and abilities (KSAs)</a:t>
            </a:r>
          </a:p>
          <a:p>
            <a:pPr marL="461963" marR="0" lvl="0" indent="-461963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333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 panose="020B06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E5C87A0-D8BB-C139-7F0B-E9CE6FC69F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4777744"/>
              </p:ext>
            </p:extLst>
          </p:nvPr>
        </p:nvGraphicFramePr>
        <p:xfrm>
          <a:off x="5295900" y="1704407"/>
          <a:ext cx="5952140" cy="3930894"/>
        </p:xfrm>
        <a:graphic>
          <a:graphicData uri="http://schemas.openxmlformats.org/drawingml/2006/table">
            <a:tbl>
              <a:tblPr firstRow="1" firstCol="1" bandRow="1"/>
              <a:tblGrid>
                <a:gridCol w="1352564">
                  <a:extLst>
                    <a:ext uri="{9D8B030D-6E8A-4147-A177-3AD203B41FA5}">
                      <a16:colId xmlns:a16="http://schemas.microsoft.com/office/drawing/2014/main" val="3965486636"/>
                    </a:ext>
                  </a:extLst>
                </a:gridCol>
                <a:gridCol w="2244752">
                  <a:extLst>
                    <a:ext uri="{9D8B030D-6E8A-4147-A177-3AD203B41FA5}">
                      <a16:colId xmlns:a16="http://schemas.microsoft.com/office/drawing/2014/main" val="3353377"/>
                    </a:ext>
                  </a:extLst>
                </a:gridCol>
                <a:gridCol w="957855">
                  <a:extLst>
                    <a:ext uri="{9D8B030D-6E8A-4147-A177-3AD203B41FA5}">
                      <a16:colId xmlns:a16="http://schemas.microsoft.com/office/drawing/2014/main" val="383795631"/>
                    </a:ext>
                  </a:extLst>
                </a:gridCol>
                <a:gridCol w="1396969">
                  <a:extLst>
                    <a:ext uri="{9D8B030D-6E8A-4147-A177-3AD203B41FA5}">
                      <a16:colId xmlns:a16="http://schemas.microsoft.com/office/drawing/2014/main" val="2848530351"/>
                    </a:ext>
                  </a:extLst>
                </a:gridCol>
              </a:tblGrid>
              <a:tr h="164760">
                <a:tc>
                  <a:txBody>
                    <a:bodyPr/>
                    <a:lstStyle>
                      <a:lvl1pPr marL="0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068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136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204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272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340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2407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199476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6544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Role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068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136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204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272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340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2407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199476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6544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Training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068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136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204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272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340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2407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199476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6544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Salary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068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136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204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272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340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2407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199476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6544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Notes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6110416"/>
                  </a:ext>
                </a:extLst>
              </a:tr>
              <a:tr h="684685">
                <a:tc>
                  <a:txBody>
                    <a:bodyPr/>
                    <a:lstStyle>
                      <a:lvl1pPr marL="0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068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136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204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272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340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2407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199476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6544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Systems Requirements Planner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(Securely Provision)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068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136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204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272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340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2407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199476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6544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Minimum 2 years of apprenticeship/hands-on training; systems requirements documentation, computer and system engineering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068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136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204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272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340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2407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199476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6544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$88,000–130,000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068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136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204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272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340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2407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199476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6544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KSAs may only be required annually, per RMF minimums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676343"/>
                  </a:ext>
                </a:extLst>
              </a:tr>
              <a:tr h="509589">
                <a:tc>
                  <a:txBody>
                    <a:bodyPr/>
                    <a:lstStyle>
                      <a:lvl1pPr marL="0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068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136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204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272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340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2407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199476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6544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System Administrator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(Operate and Maintain)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068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136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204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272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340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2407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199476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6544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Systems administration, security fundamentals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068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136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204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272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340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2407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199476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6544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$60,000-87,000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068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136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204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272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340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2407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199476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6544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KSAs may only be required a few days per week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4927388"/>
                  </a:ext>
                </a:extLst>
              </a:tr>
              <a:tr h="967455">
                <a:tc>
                  <a:txBody>
                    <a:bodyPr/>
                    <a:lstStyle>
                      <a:lvl1pPr marL="0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068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136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204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272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340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2407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199476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6544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IT Project Manager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(Oversee and Govern)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068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136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204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272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340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2407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199476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6544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Workplace-provided training, online training, workshops, boot camps for IT project management, leadership, public speaking, network security vulnerability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068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136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204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272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340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2407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199476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6544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$85,000-95,000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068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136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204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272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340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2407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199476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6544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KSAs will be time-intensive during projects, less so during continuous upkeep and lifecycle management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9368631"/>
                  </a:ext>
                </a:extLst>
              </a:tr>
              <a:tr h="1604405">
                <a:tc>
                  <a:txBody>
                    <a:bodyPr/>
                    <a:lstStyle>
                      <a:lvl1pPr marL="0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068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136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204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272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340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2407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199476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6544" algn="l" defTabSz="914136" rtl="0" eaLnBrk="1" latinLnBrk="0" hangingPunct="1">
                        <a:defRPr sz="1799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Cyber Defense Incident Responder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(Protect and Defend)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068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136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204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272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340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2407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199476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6544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Network security vulnerability, advanced network analysis, basic cyber analysis/operations, network traffic analysis, cyber operator, computer forensics invest and response, information security, information systems, network security, information assurance, troubleshooting, security operations, cryptography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068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136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204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272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340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2407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199476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6544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$90,000-137,000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068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136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204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272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340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2407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199476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6544" algn="l" defTabSz="914136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Availability of this role’s KSAs must be maintained, however cannot be planned for without historical data regarding incident likelihood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820813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4B2D078-A0B9-D513-A69B-EC8B84CDBB20}"/>
              </a:ext>
            </a:extLst>
          </p:cNvPr>
          <p:cNvSpPr txBox="1"/>
          <p:nvPr/>
        </p:nvSpPr>
        <p:spPr>
          <a:xfrm>
            <a:off x="838729" y="4373853"/>
            <a:ext cx="3959028" cy="954107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estimated annual salary costs for 4 qualified FTEs to implement and manage a DFARS 7012 compliant IT infrastructure is between $323,000 and $449,000.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8AED2E-E12A-35E9-6FCC-A7FD7AB39256}"/>
              </a:ext>
            </a:extLst>
          </p:cNvPr>
          <p:cNvSpPr txBox="1"/>
          <p:nvPr/>
        </p:nvSpPr>
        <p:spPr>
          <a:xfrm>
            <a:off x="838729" y="5635301"/>
            <a:ext cx="2296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>
                <a:solidFill>
                  <a:prstClr val="black"/>
                </a:solidFill>
                <a:latin typeface="Trebuchet MS" panose="020B0603020202020204" pitchFamily="34" charset="0"/>
              </a:rPr>
              <a:t>*Source: NDIA</a:t>
            </a:r>
          </a:p>
        </p:txBody>
      </p:sp>
    </p:spTree>
    <p:extLst>
      <p:ext uri="{BB962C8B-B14F-4D97-AF65-F5344CB8AC3E}">
        <p14:creationId xmlns:p14="http://schemas.microsoft.com/office/powerpoint/2010/main" val="3069689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30681B-628D-4D2E-D5A9-E136DFFA44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Trebuchet MS" panose="020B0603020202020204" pitchFamily="34" charset="0"/>
              </a:rPr>
              <a:t>Being Prepared for the Assessment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D24B2BE-C947-A555-55D6-E8151BD29C74}"/>
              </a:ext>
            </a:extLst>
          </p:cNvPr>
          <p:cNvSpPr txBox="1">
            <a:spLocks/>
          </p:cNvSpPr>
          <p:nvPr/>
        </p:nvSpPr>
        <p:spPr>
          <a:xfrm>
            <a:off x="838728" y="1546846"/>
            <a:ext cx="10881203" cy="435107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761970" rtl="0" eaLnBrk="1" latinLnBrk="0" hangingPunct="1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None/>
              <a:defRPr sz="2333" b="1" i="0" kern="1200">
                <a:solidFill>
                  <a:srgbClr val="40A1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7147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52462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667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3344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71443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Trebuchet MS" panose="020B0603020202020204" pitchFamily="34" charset="0"/>
              </a:rPr>
              <a:t>If you satisfy all requirements, you can still fail the assessment</a:t>
            </a:r>
            <a:br>
              <a:rPr lang="en-US" sz="2400">
                <a:latin typeface="Trebuchet MS" panose="020B0603020202020204" pitchFamily="34" charset="0"/>
              </a:rPr>
            </a:br>
            <a:endParaRPr lang="en-US" sz="1050">
              <a:latin typeface="Trebuchet MS" panose="020B0603020202020204" pitchFamily="34" charset="0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="0">
                <a:latin typeface="Trebuchet MS" panose="020B0603020202020204" pitchFamily="34" charset="0"/>
              </a:rPr>
              <a:t>CMMC assessments are rigorous</a:t>
            </a:r>
          </a:p>
          <a:p>
            <a:pPr marL="576072" lvl="1" indent="-192024"/>
            <a:r>
              <a:rPr lang="en-US" sz="1667">
                <a:latin typeface="Trebuchet MS" panose="020B0603020202020204" pitchFamily="34" charset="0"/>
              </a:rPr>
              <a:t>All 320 criteria are assessed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="0">
                <a:latin typeface="Trebuchet MS" panose="020B0603020202020204" pitchFamily="34" charset="0"/>
              </a:rPr>
              <a:t>Assessment methods: 2 of 3 for each requirement</a:t>
            </a:r>
          </a:p>
          <a:p>
            <a:pPr lvl="1"/>
            <a:r>
              <a:rPr lang="en-US" sz="1600">
                <a:latin typeface="Trebuchet MS" panose="020B0603020202020204" pitchFamily="34" charset="0"/>
              </a:rPr>
              <a:t>Interview – Hold discussions with individuals or groups</a:t>
            </a:r>
          </a:p>
          <a:p>
            <a:pPr lvl="1"/>
            <a:r>
              <a:rPr lang="en-US" sz="1600">
                <a:latin typeface="Trebuchet MS" panose="020B0603020202020204" pitchFamily="34" charset="0"/>
              </a:rPr>
              <a:t>Examine – Review, inspect, observe, study, or analyze assessment objects</a:t>
            </a:r>
          </a:p>
          <a:p>
            <a:pPr lvl="1"/>
            <a:r>
              <a:rPr lang="en-US" sz="1600">
                <a:latin typeface="Trebuchet MS" panose="020B0603020202020204" pitchFamily="34" charset="0"/>
              </a:rPr>
              <a:t>Test – Exercising assessment objects to compare actual vs expected behavior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933" b="0">
                <a:latin typeface="Trebuchet MS" panose="020B0603020202020204" pitchFamily="34" charset="0"/>
              </a:rPr>
              <a:t>What you’ve said you’re doing is compliant, you’re doing it, and its working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="0">
                <a:latin typeface="Trebuchet MS" panose="020B0603020202020204" pitchFamily="34" charset="0"/>
              </a:rPr>
              <a:t>Primary reasons OSCs fail</a:t>
            </a:r>
          </a:p>
          <a:p>
            <a:pPr lvl="1"/>
            <a:r>
              <a:rPr lang="en-US" sz="1600">
                <a:latin typeface="Trebuchet MS" panose="020B0603020202020204" pitchFamily="34" charset="0"/>
              </a:rPr>
              <a:t>CUI improperly identified; CUI boundary improperly defined</a:t>
            </a:r>
          </a:p>
          <a:p>
            <a:pPr lvl="1"/>
            <a:r>
              <a:rPr lang="en-US" sz="1600">
                <a:latin typeface="Trebuchet MS" panose="020B0603020202020204" pitchFamily="34" charset="0"/>
              </a:rPr>
              <a:t>Documentation inadequate or insufficient</a:t>
            </a:r>
          </a:p>
          <a:p>
            <a:pPr lvl="1"/>
            <a:endParaRPr lang="en-US" sz="1600">
              <a:latin typeface="Trebuchet MS" panose="020B0603020202020204" pitchFamily="34" charset="0"/>
            </a:endParaRPr>
          </a:p>
          <a:p>
            <a:r>
              <a:rPr lang="en-US" sz="2400">
                <a:latin typeface="Trebuchet MS" panose="020B0603020202020204" pitchFamily="34" charset="0"/>
              </a:rPr>
              <a:t>You must be prepared to tell your story the way a C3PAO expects to hear it</a:t>
            </a:r>
          </a:p>
          <a:p>
            <a:endParaRPr lang="en-US" dirty="0">
              <a:latin typeface="Trebuchet MS" panose="020B0603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D2A690-DDAD-4CF2-2771-251EB201A0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323"/>
          <a:stretch/>
        </p:blipFill>
        <p:spPr>
          <a:xfrm>
            <a:off x="7058722" y="1651505"/>
            <a:ext cx="4527395" cy="121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8091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3D04E4-FB92-D221-EC78-F5B8494331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Manage Scope</a:t>
            </a:r>
            <a:br>
              <a:rPr lang="en-US" sz="2800" dirty="0"/>
            </a:br>
            <a:endParaRPr lang="en-US" sz="2800" dirty="0"/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Understand Cost</a:t>
            </a:r>
          </a:p>
          <a:p>
            <a:pPr marL="457200" indent="-457200">
              <a:buFont typeface="+mj-lt"/>
              <a:buAutoNum type="arabicPeriod"/>
            </a:pPr>
            <a:endParaRPr lang="en-US" sz="2800" dirty="0"/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Share Responsibility</a:t>
            </a:r>
          </a:p>
          <a:p>
            <a:pPr marL="457200" indent="-457200">
              <a:buFont typeface="+mj-lt"/>
              <a:buAutoNum type="arabicPeriod"/>
            </a:pPr>
            <a:endParaRPr lang="en-US" sz="2800" dirty="0"/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D-I-Y or Outsource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D521E7-D951-BC7A-0668-1CF7D4BAE6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000" dirty="0">
                <a:latin typeface="Trebuchet MS" panose="020B0603020202020204" pitchFamily="34" charset="0"/>
              </a:rPr>
              <a:t>Strategies to Achieve Compliance</a:t>
            </a:r>
          </a:p>
        </p:txBody>
      </p:sp>
    </p:spTree>
    <p:extLst>
      <p:ext uri="{BB962C8B-B14F-4D97-AF65-F5344CB8AC3E}">
        <p14:creationId xmlns:p14="http://schemas.microsoft.com/office/powerpoint/2010/main" val="24517248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C0903B-E180-C01D-6637-F3430C16E49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130020" y="2698275"/>
            <a:ext cx="10504664" cy="167629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latin typeface="Trebuchet MS" panose="020B0603020202020204" pitchFamily="34" charset="0"/>
              </a:rPr>
              <a:t>Strategy 1</a:t>
            </a:r>
            <a:br>
              <a:rPr lang="en-US" sz="3600" dirty="0">
                <a:latin typeface="Trebuchet MS" panose="020B0603020202020204" pitchFamily="34" charset="0"/>
              </a:rPr>
            </a:br>
            <a:br>
              <a:rPr lang="en-US" sz="3600" dirty="0">
                <a:latin typeface="Trebuchet MS" panose="020B0603020202020204" pitchFamily="34" charset="0"/>
              </a:rPr>
            </a:br>
            <a:r>
              <a:rPr lang="en-US" sz="3200" dirty="0">
                <a:latin typeface="Trebuchet MS" panose="020B0603020202020204" pitchFamily="34" charset="0"/>
              </a:rPr>
              <a:t>Manage Scope</a:t>
            </a:r>
            <a:endParaRPr lang="en-US" sz="36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5856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91AB59-B324-C2C6-295E-28A72C2DBF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Trebuchet MS" panose="020B0603020202020204" pitchFamily="34" charset="0"/>
              </a:rPr>
              <a:t>Managing Scope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B4CED10-DC87-9852-9EE3-8E4FC18E2DF5}"/>
              </a:ext>
            </a:extLst>
          </p:cNvPr>
          <p:cNvSpPr txBox="1">
            <a:spLocks/>
          </p:cNvSpPr>
          <p:nvPr/>
        </p:nvSpPr>
        <p:spPr>
          <a:xfrm>
            <a:off x="838729" y="1802765"/>
            <a:ext cx="8202401" cy="43510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761970" rtl="0" eaLnBrk="1" latinLnBrk="0" hangingPunct="1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None/>
              <a:defRPr sz="2333" b="1" i="0" kern="1200">
                <a:solidFill>
                  <a:srgbClr val="40A1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7147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52462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667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3344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71443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0A1D9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Business processes drive where CUI exists</a:t>
            </a:r>
          </a:p>
          <a:p>
            <a:pPr marL="457200" marR="0" lvl="0" indent="-45720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0A1D9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Technology enables business processes</a:t>
            </a:r>
          </a:p>
          <a:p>
            <a:pPr marL="571477" marR="0" lvl="1" indent="-190492" algn="l" defTabSz="761970" rtl="0" eaLnBrk="1" fontAlgn="auto" latinLnBrk="0" hangingPunct="1">
              <a:lnSpc>
                <a:spcPct val="90000"/>
              </a:lnSpc>
              <a:spcBef>
                <a:spcPts val="41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56E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But technology may not always be the answer</a:t>
            </a:r>
          </a:p>
          <a:p>
            <a:pPr marL="457200" marR="0" lvl="0" indent="-45720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0A1D9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addition to IT, scope also includes:</a:t>
            </a:r>
          </a:p>
          <a:p>
            <a:pPr marL="571477" marR="0" lvl="1" indent="-190492" algn="l" defTabSz="761970" rtl="0" eaLnBrk="1" fontAlgn="auto" latinLnBrk="0" hangingPunct="1">
              <a:lnSpc>
                <a:spcPct val="90000"/>
              </a:lnSpc>
              <a:spcBef>
                <a:spcPts val="41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56E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People</a:t>
            </a:r>
          </a:p>
          <a:p>
            <a:pPr marL="571477" marR="0" lvl="1" indent="-190492" algn="l" defTabSz="761970" rtl="0" eaLnBrk="1" fontAlgn="auto" latinLnBrk="0" hangingPunct="1">
              <a:lnSpc>
                <a:spcPct val="90000"/>
              </a:lnSpc>
              <a:spcBef>
                <a:spcPts val="41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56E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Facilities</a:t>
            </a:r>
          </a:p>
          <a:p>
            <a:pPr marL="571477" marR="0" lvl="1" indent="-190492" algn="l" defTabSz="761970" rtl="0" eaLnBrk="1" fontAlgn="auto" latinLnBrk="0" hangingPunct="1">
              <a:lnSpc>
                <a:spcPct val="90000"/>
              </a:lnSpc>
              <a:spcBef>
                <a:spcPts val="41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56E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456E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56E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Parties</a:t>
            </a:r>
          </a:p>
          <a:p>
            <a:pPr marL="571477" marR="0" lvl="1" indent="-190492" algn="l" defTabSz="761970" rtl="0" eaLnBrk="1" fontAlgn="auto" latinLnBrk="0" hangingPunct="1">
              <a:lnSpc>
                <a:spcPct val="90000"/>
              </a:lnSpc>
              <a:spcBef>
                <a:spcPts val="41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56E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Tooling / Capital Equipment / OT / IoT</a:t>
            </a:r>
          </a:p>
          <a:p>
            <a:pPr marL="457200" marR="0" lvl="0" indent="-45720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0A1D9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Without segmentation the enterprise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0A1D9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0A1D9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environment is in scope</a:t>
            </a:r>
          </a:p>
          <a:p>
            <a:pPr marL="0" marR="0" lvl="0" indent="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333" b="1" i="0" u="none" strike="noStrike" kern="1200" cap="none" spc="0" normalizeH="0" baseline="0" noProof="0" dirty="0">
              <a:ln>
                <a:noFill/>
              </a:ln>
              <a:solidFill>
                <a:srgbClr val="40A1D9"/>
              </a:solidFill>
              <a:effectLst/>
              <a:uLnTx/>
              <a:uFillTx/>
              <a:latin typeface="Trebuchet MS" panose="020B06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3D1335-2965-99BB-3E25-56C6858C6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3351" y="1500174"/>
            <a:ext cx="4133850" cy="478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1231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91AB59-B324-C2C6-295E-28A72C2DBF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Trebuchet MS" panose="020B0603020202020204" pitchFamily="34" charset="0"/>
              </a:rPr>
              <a:t>Scope and Boundary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B4CED10-DC87-9852-9EE3-8E4FC18E2DF5}"/>
              </a:ext>
            </a:extLst>
          </p:cNvPr>
          <p:cNvSpPr txBox="1">
            <a:spLocks/>
          </p:cNvSpPr>
          <p:nvPr/>
        </p:nvSpPr>
        <p:spPr>
          <a:xfrm>
            <a:off x="838729" y="1802765"/>
            <a:ext cx="8202401" cy="43510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761970" rtl="0" eaLnBrk="1" latinLnBrk="0" hangingPunct="1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None/>
              <a:defRPr sz="2333" b="1" i="0" kern="1200">
                <a:solidFill>
                  <a:srgbClr val="40A1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7147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52462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667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3344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71443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marR="0" lvl="0" indent="-285739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33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Inventory all existing contracts</a:t>
            </a:r>
          </a:p>
          <a:p>
            <a:pPr marL="285739" marR="0" lvl="0" indent="-285739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33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Follow the data - Map Data Flows</a:t>
            </a:r>
          </a:p>
          <a:p>
            <a:pPr marL="285739" marR="0" lvl="0" indent="-285739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33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Inventory Assets</a:t>
            </a:r>
          </a:p>
          <a:p>
            <a:pPr marL="971539" marR="0" lvl="1" indent="-285739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CUI Assets</a:t>
            </a:r>
          </a:p>
          <a:p>
            <a:pPr marL="971539" marR="0" lvl="1" indent="-285739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Contractor Risk Managed Assets</a:t>
            </a:r>
          </a:p>
          <a:p>
            <a:pPr marL="971539" marR="0" lvl="1" indent="-285739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Security Protection Assets</a:t>
            </a:r>
          </a:p>
          <a:p>
            <a:pPr marL="971539" marR="0" lvl="1" indent="-285739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Specialized Assets</a:t>
            </a:r>
          </a:p>
          <a:p>
            <a:pPr marL="285739" marR="0" lvl="0" indent="-285739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33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External connections</a:t>
            </a:r>
          </a:p>
          <a:p>
            <a:pPr marL="969264" marR="0" lvl="2" indent="-285739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3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Cloud Service Providers</a:t>
            </a:r>
          </a:p>
          <a:p>
            <a:pPr marL="969264" marR="0" lvl="2" indent="-285739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3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Managed Service Providers (MSP)</a:t>
            </a:r>
          </a:p>
          <a:p>
            <a:pPr marL="969264" marR="0" lvl="2" indent="-285739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3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Managed Security Service Providers (MSSP)</a:t>
            </a:r>
          </a:p>
          <a:p>
            <a:pPr marL="969264" marR="0" lvl="2" indent="-285739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3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Customer and Supplier Systems</a:t>
            </a:r>
          </a:p>
          <a:p>
            <a:pPr marL="285739" marR="0" lvl="0" indent="-285739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33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Consider isolation or segmentation</a:t>
            </a:r>
          </a:p>
          <a:p>
            <a:pPr marL="0" marR="0" lvl="0" indent="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333" b="1" i="0" u="none" strike="noStrike" kern="1200" cap="none" spc="0" normalizeH="0" baseline="0" noProof="0" dirty="0">
              <a:ln>
                <a:noFill/>
              </a:ln>
              <a:solidFill>
                <a:srgbClr val="40A1D9"/>
              </a:solidFill>
              <a:effectLst/>
              <a:uLnTx/>
              <a:uFillTx/>
              <a:latin typeface="Trebuchet MS" panose="020B06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F62BAB-63D2-472A-25C7-EEF01DEDB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2346" y="1726565"/>
            <a:ext cx="3589504" cy="4141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19446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91AB59-B324-C2C6-295E-28A72C2DBF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Trebuchet MS" panose="020B0603020202020204" pitchFamily="34" charset="0"/>
              </a:rPr>
              <a:t>Segmentation of Networks and Systems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7F5C71-6218-58C1-52B5-B602AC1860D1}"/>
              </a:ext>
            </a:extLst>
          </p:cNvPr>
          <p:cNvSpPr txBox="1">
            <a:spLocks/>
          </p:cNvSpPr>
          <p:nvPr/>
        </p:nvSpPr>
        <p:spPr>
          <a:xfrm>
            <a:off x="838729" y="1802765"/>
            <a:ext cx="10404235" cy="43510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761970" rtl="0" eaLnBrk="1" latinLnBrk="0" hangingPunct="1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None/>
              <a:defRPr sz="2333" b="1" i="0" kern="1200">
                <a:solidFill>
                  <a:srgbClr val="40A1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7147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52462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667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3344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71443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 separating assets, the CMMC Assessment Scope can be limited</a:t>
            </a:r>
          </a:p>
          <a:p>
            <a:pPr marL="457200" marR="0" lvl="0" indent="-45720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Network segmentation</a:t>
            </a:r>
          </a:p>
          <a:p>
            <a:pPr marL="1028677" lvl="1" indent="-457200">
              <a:spcBef>
                <a:spcPts val="0"/>
              </a:spcBef>
              <a:defRPr/>
            </a:pPr>
            <a:r>
              <a:rPr lang="en-US" sz="2067" dirty="0">
                <a:solidFill>
                  <a:srgbClr val="2F5597"/>
                </a:solidFill>
                <a:latin typeface="Trebuchet MS" panose="020B0603020202020204" pitchFamily="34" charset="0"/>
              </a:rPr>
              <a:t>A</a:t>
            </a:r>
            <a:r>
              <a:rPr kumimoji="0" lang="en-US" sz="2067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 architectural approach that divides a network into multiple segments or subnets, each acting as its own small network</a:t>
            </a:r>
          </a:p>
          <a:p>
            <a:pPr marL="457200" marR="0" lvl="0" indent="-45720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Achieved by:</a:t>
            </a:r>
          </a:p>
          <a:p>
            <a:pPr marL="1028677" lvl="1" indent="-457200">
              <a:spcBef>
                <a:spcPts val="0"/>
              </a:spcBef>
              <a:defRPr/>
            </a:pPr>
            <a:r>
              <a:rPr kumimoji="0" lang="en-US" sz="2067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Isolation</a:t>
            </a:r>
          </a:p>
          <a:p>
            <a:pPr marL="1028677" lvl="1" indent="-457200">
              <a:spcBef>
                <a:spcPts val="0"/>
              </a:spcBef>
              <a:defRPr/>
            </a:pPr>
            <a:r>
              <a:rPr kumimoji="0" lang="en-US" sz="2067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Controlled Access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Without adequate segmentation, the entire enterprise environment will be “in scope”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Trebuchet MS" panose="020B06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333" b="1" i="0" u="none" strike="noStrike" kern="1200" cap="none" spc="0" normalizeH="0" baseline="0" noProof="0" dirty="0">
              <a:ln>
                <a:noFill/>
              </a:ln>
              <a:solidFill>
                <a:srgbClr val="40A1D9"/>
              </a:solidFill>
              <a:effectLst/>
              <a:uLnTx/>
              <a:uFillTx/>
              <a:latin typeface="Trebuchet MS" panose="020B06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6135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91AB59-B324-C2C6-295E-28A72C2DBF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Trebuchet MS" panose="020B0603020202020204" pitchFamily="34" charset="0"/>
              </a:rPr>
              <a:t>Isolation of Systems and Data: Enclaving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7F5C71-6218-58C1-52B5-B602AC1860D1}"/>
              </a:ext>
            </a:extLst>
          </p:cNvPr>
          <p:cNvSpPr txBox="1">
            <a:spLocks/>
          </p:cNvSpPr>
          <p:nvPr/>
        </p:nvSpPr>
        <p:spPr>
          <a:xfrm>
            <a:off x="838730" y="1802765"/>
            <a:ext cx="6216697" cy="43510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761970" rtl="0" eaLnBrk="1" latinLnBrk="0" hangingPunct="1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None/>
              <a:defRPr sz="2333" b="1" i="0" kern="1200">
                <a:solidFill>
                  <a:srgbClr val="40A1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7147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52462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667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3344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71443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Isolated virtual work environment built and maintained to Federal cybersecurity standards</a:t>
            </a:r>
          </a:p>
          <a:p>
            <a:pPr marL="457200" marR="0" lvl="0" indent="-45720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Powerful scope and cost control technique</a:t>
            </a:r>
          </a:p>
          <a:p>
            <a:pPr marL="457200" marR="0" lvl="0" indent="-45720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Consider whether federal data can be sequestered:</a:t>
            </a:r>
          </a:p>
          <a:p>
            <a:pPr marL="1028677" lvl="1" indent="-457200">
              <a:spcBef>
                <a:spcPts val="833"/>
              </a:spcBef>
              <a:defRPr/>
            </a:pPr>
            <a:r>
              <a:rPr kumimoji="0" lang="en-US" sz="2067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Separate users or;</a:t>
            </a:r>
          </a:p>
          <a:p>
            <a:pPr marL="1028677" lvl="1" indent="-457200">
              <a:spcBef>
                <a:spcPts val="833"/>
              </a:spcBef>
              <a:defRPr/>
            </a:pPr>
            <a:r>
              <a:rPr kumimoji="0" lang="en-US" sz="2067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Separate systems</a:t>
            </a:r>
          </a:p>
          <a:p>
            <a:pPr marL="0" marR="0" lvl="0" indent="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333" b="1" i="0" u="none" strike="noStrike" kern="1200" cap="none" spc="0" normalizeH="0" baseline="0" noProof="0" dirty="0">
              <a:ln>
                <a:noFill/>
              </a:ln>
              <a:solidFill>
                <a:srgbClr val="40A1D9"/>
              </a:solidFill>
              <a:effectLst/>
              <a:uLnTx/>
              <a:uFillTx/>
              <a:latin typeface="Trebuchet MS" panose="020B06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680725-AC1E-DE98-8C5F-8CDB65B9BBBE}"/>
              </a:ext>
            </a:extLst>
          </p:cNvPr>
          <p:cNvSpPr txBox="1"/>
          <p:nvPr/>
        </p:nvSpPr>
        <p:spPr>
          <a:xfrm>
            <a:off x="7668492" y="1899466"/>
            <a:ext cx="3923370" cy="1384995"/>
          </a:xfrm>
          <a:prstGeom prst="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238115" marR="0" lvl="0" indent="-23811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Existing corporate systems out of scope</a:t>
            </a:r>
          </a:p>
          <a:p>
            <a:pPr marL="238115" marR="0" lvl="0" indent="-23811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Reduced exposure to threats</a:t>
            </a:r>
          </a:p>
          <a:p>
            <a:pPr marL="238115" marR="0" lvl="0" indent="-23811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Easy for users to understand</a:t>
            </a:r>
          </a:p>
          <a:p>
            <a:pPr marL="238115" marR="0" lvl="0" indent="-23811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Quick to implement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77F4BD-DB72-30AA-B4B8-B8C6E7F8943B}"/>
              </a:ext>
            </a:extLst>
          </p:cNvPr>
          <p:cNvSpPr txBox="1"/>
          <p:nvPr/>
        </p:nvSpPr>
        <p:spPr>
          <a:xfrm>
            <a:off x="7668491" y="3697106"/>
            <a:ext cx="3923370" cy="1631216"/>
          </a:xfrm>
          <a:prstGeom prst="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238115" marR="0" lvl="0" indent="-23811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Must segregate users and/or data</a:t>
            </a:r>
          </a:p>
          <a:p>
            <a:pPr marL="238115" marR="0" lvl="0" indent="-23811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Duplicate productivity environments</a:t>
            </a:r>
          </a:p>
          <a:p>
            <a:pPr marL="238115" marR="0" lvl="0" indent="-23811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difficult to communicate across platforms</a:t>
            </a:r>
          </a:p>
          <a:p>
            <a:pPr marL="238115" marR="0" lvl="0" indent="-23811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Potential for data leakage</a:t>
            </a:r>
          </a:p>
        </p:txBody>
      </p:sp>
    </p:spTree>
    <p:extLst>
      <p:ext uri="{BB962C8B-B14F-4D97-AF65-F5344CB8AC3E}">
        <p14:creationId xmlns:p14="http://schemas.microsoft.com/office/powerpoint/2010/main" val="10659370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C0903B-E180-C01D-6637-F3430C16E49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130020" y="2698275"/>
            <a:ext cx="10504664" cy="167629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latin typeface="Trebuchet MS" panose="020B0603020202020204" pitchFamily="34" charset="0"/>
              </a:rPr>
              <a:t>Strategy 2</a:t>
            </a:r>
            <a:br>
              <a:rPr lang="en-US" sz="3600" dirty="0">
                <a:latin typeface="Trebuchet MS" panose="020B0603020202020204" pitchFamily="34" charset="0"/>
              </a:rPr>
            </a:br>
            <a:br>
              <a:rPr lang="en-US" sz="3600" dirty="0">
                <a:latin typeface="Trebuchet MS" panose="020B0603020202020204" pitchFamily="34" charset="0"/>
              </a:rPr>
            </a:br>
            <a:r>
              <a:rPr lang="en-US" sz="3200" dirty="0">
                <a:latin typeface="Trebuchet MS" panose="020B0603020202020204" pitchFamily="34" charset="0"/>
              </a:rPr>
              <a:t>Understand Costs</a:t>
            </a:r>
            <a:endParaRPr lang="en-US" sz="36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184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3D04E4-FB92-D221-EC78-F5B8494331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Developments on the regulatory front</a:t>
            </a:r>
          </a:p>
          <a:p>
            <a:pPr lvl="1"/>
            <a:r>
              <a:rPr lang="en-US" dirty="0"/>
              <a:t>National Cybersecurity Strategy</a:t>
            </a:r>
          </a:p>
          <a:p>
            <a:pPr lvl="1"/>
            <a:r>
              <a:rPr lang="en-US" dirty="0"/>
              <a:t>Cybersecurity Maturity Model Certification  (CMMC)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Why is compliance hard?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Strategies to make compliance less hard, less expensive, less risky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Summary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D521E7-D951-BC7A-0668-1CF7D4BAE6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000" dirty="0">
                <a:latin typeface="Trebuchet MS" panose="020B060302020202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2806111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D1D3F6-7AD5-BA73-642F-357C0A06CB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marR="0" lvl="0" indent="0" algn="l" defTabSz="91413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Trebuchet MS" panose="020B0603020202020204" pitchFamily="34" charset="0"/>
              </a:rPr>
              <a:t>Looking at Cost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80DEF66-B502-4E7F-71A4-4A5F519AD5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1616705"/>
              </p:ext>
            </p:extLst>
          </p:nvPr>
        </p:nvGraphicFramePr>
        <p:xfrm>
          <a:off x="661553" y="1706978"/>
          <a:ext cx="8229600" cy="4206240"/>
        </p:xfrm>
        <a:graphic>
          <a:graphicData uri="http://schemas.openxmlformats.org/drawingml/2006/table">
            <a:tbl>
              <a:tblPr firstRow="1" firstCol="1" bandRow="1"/>
              <a:tblGrid>
                <a:gridCol w="1113780">
                  <a:extLst>
                    <a:ext uri="{9D8B030D-6E8A-4147-A177-3AD203B41FA5}">
                      <a16:colId xmlns:a16="http://schemas.microsoft.com/office/drawing/2014/main" val="2798191417"/>
                    </a:ext>
                  </a:extLst>
                </a:gridCol>
                <a:gridCol w="7115820">
                  <a:extLst>
                    <a:ext uri="{9D8B030D-6E8A-4147-A177-3AD203B41FA5}">
                      <a16:colId xmlns:a16="http://schemas.microsoft.com/office/drawing/2014/main" val="4274560409"/>
                    </a:ext>
                  </a:extLst>
                </a:gridCol>
              </a:tblGrid>
              <a:tr h="109728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Achieve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Design and implement an IT environment that satisfies all technical controls aligned with your organization’s business requirements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Develop and institutionalize required policies and procedures 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Create documentation, System Security Plan, training materials, artifacts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462802"/>
                  </a:ext>
                </a:extLst>
              </a:tr>
              <a:tr h="201168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Manage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IT operations</a:t>
                      </a:r>
                      <a:endParaRPr lang="en-US" sz="1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Help Desk/On-demand support/Problem Resolution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Continuous monitoring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Patching, Back-ups, Maintenance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Security</a:t>
                      </a:r>
                      <a:endParaRPr lang="en-US" sz="1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Incident response management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Vulnerability identification and mitigation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Network and Endpoint Compliance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2641914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Maintain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Compliance isn’t an end state; it’s a continuous process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Regulatory changes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New IT requirements, business growth, restructuring/M&amp;A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New Security Requirements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566094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C375810-FF8F-08B0-75A1-149BF83536A7}"/>
              </a:ext>
            </a:extLst>
          </p:cNvPr>
          <p:cNvSpPr txBox="1"/>
          <p:nvPr/>
        </p:nvSpPr>
        <p:spPr>
          <a:xfrm>
            <a:off x="9040091" y="2828835"/>
            <a:ext cx="2847109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lIns="91440" rIns="91440" rtlCol="0">
            <a:spAutoFit/>
          </a:bodyPr>
          <a:lstStyle/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C3A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One-time costs get you compliant;</a:t>
            </a:r>
          </a:p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C3A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Monthly costs keep you compliant</a:t>
            </a:r>
          </a:p>
        </p:txBody>
      </p:sp>
    </p:spTree>
    <p:extLst>
      <p:ext uri="{BB962C8B-B14F-4D97-AF65-F5344CB8AC3E}">
        <p14:creationId xmlns:p14="http://schemas.microsoft.com/office/powerpoint/2010/main" val="10955092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91AB59-B324-C2C6-295E-28A72C2DBF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Trebuchet MS" panose="020B0603020202020204" pitchFamily="34" charset="0"/>
              </a:rPr>
              <a:t>Other Factors Affecting Cost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7F5C71-6218-58C1-52B5-B602AC1860D1}"/>
              </a:ext>
            </a:extLst>
          </p:cNvPr>
          <p:cNvSpPr txBox="1">
            <a:spLocks/>
          </p:cNvSpPr>
          <p:nvPr/>
        </p:nvSpPr>
        <p:spPr>
          <a:xfrm>
            <a:off x="838730" y="1802765"/>
            <a:ext cx="10622443" cy="43510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761970" rtl="0" eaLnBrk="1" latinLnBrk="0" hangingPunct="1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None/>
              <a:defRPr sz="2333" b="1" i="0" kern="1200">
                <a:solidFill>
                  <a:srgbClr val="40A1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7147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52462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667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3344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71443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Technical Debt</a:t>
            </a:r>
          </a:p>
          <a:p>
            <a:pPr marL="1028677" lvl="1" indent="-457200">
              <a:spcBef>
                <a:spcPts val="0"/>
              </a:spcBef>
              <a:defRPr/>
            </a:pPr>
            <a:r>
              <a:rPr kumimoji="0" lang="en-US" sz="2067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Virtually impossible to band-aid security onto legacy systems</a:t>
            </a:r>
          </a:p>
          <a:p>
            <a:pPr marL="1028677" lvl="1" indent="-457200">
              <a:spcBef>
                <a:spcPts val="0"/>
              </a:spcBef>
              <a:defRPr/>
            </a:pPr>
            <a:r>
              <a:rPr kumimoji="0" lang="en-US" sz="2067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Common practices often entrenched</a:t>
            </a:r>
          </a:p>
          <a:p>
            <a:pPr marL="1028677" lvl="1" indent="-457200">
              <a:spcBef>
                <a:spcPts val="0"/>
              </a:spcBef>
              <a:defRPr/>
            </a:pPr>
            <a:r>
              <a:rPr kumimoji="0" lang="en-US" sz="2067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Migration to a compliant environment can be confused with compliance costs</a:t>
            </a:r>
          </a:p>
          <a:p>
            <a:pPr marL="1028677" lvl="1" indent="-457200">
              <a:spcBef>
                <a:spcPts val="0"/>
              </a:spcBef>
              <a:defRPr/>
            </a:pPr>
            <a:r>
              <a:rPr kumimoji="0" lang="en-US" sz="2067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Cybersecurity is a good reason to pay off tech debt</a:t>
            </a:r>
          </a:p>
          <a:p>
            <a:pPr marL="1409662" lvl="2" indent="-457200">
              <a:spcBef>
                <a:spcPts val="0"/>
              </a:spcBef>
              <a:defRPr/>
            </a:pPr>
            <a:r>
              <a:rPr kumimoji="0" lang="en-US" sz="1734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Older, weaker systems are targeted by attackers</a:t>
            </a:r>
          </a:p>
          <a:p>
            <a:pPr marL="1409662" lvl="2" indent="-457200">
              <a:spcBef>
                <a:spcPts val="0"/>
              </a:spcBef>
              <a:defRPr/>
            </a:pPr>
            <a:r>
              <a:rPr kumimoji="0" lang="en-US" sz="1734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Isolate legacy data on archive systems (reduce attack surface)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Wise spending</a:t>
            </a:r>
          </a:p>
          <a:p>
            <a:pPr marL="1028677" lvl="1" indent="-457200">
              <a:defRPr/>
            </a:pPr>
            <a:r>
              <a:rPr kumimoji="0" lang="en-US" sz="2067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Insist on service providers that will contractually commit to compliance</a:t>
            </a:r>
          </a:p>
          <a:p>
            <a:pPr marL="1028677" lvl="1" indent="-457200">
              <a:defRPr/>
            </a:pPr>
            <a:r>
              <a:rPr kumimoji="0" lang="en-US" sz="2067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Use trusted advisors to build confidence ahead of an assessment</a:t>
            </a:r>
          </a:p>
          <a:p>
            <a:pPr marL="1409662" lvl="2" indent="-457200">
              <a:defRPr/>
            </a:pPr>
            <a:r>
              <a:rPr kumimoji="0" lang="en-US" sz="1734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Assessors cannot give advice. Failing an audit is the most expensive way to learn</a:t>
            </a:r>
          </a:p>
          <a:p>
            <a:pPr marL="1028677" lvl="1" indent="-457200">
              <a:defRPr/>
            </a:pPr>
            <a:r>
              <a:rPr kumimoji="0" lang="en-US" sz="2067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Ensure you understand ongoing support/operational costs for all solutions</a:t>
            </a:r>
          </a:p>
          <a:p>
            <a:pPr marL="1409662" lvl="2" indent="-457200">
              <a:defRPr/>
            </a:pPr>
            <a:r>
              <a:rPr kumimoji="0" lang="en-US" sz="1734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Ongoing operations is often the dominant financial factor</a:t>
            </a:r>
          </a:p>
          <a:p>
            <a:pPr marL="457200" indent="-457200"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Trebuchet MS" panose="020B06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028677" lvl="1" indent="-457200">
              <a:spcBef>
                <a:spcPts val="833"/>
              </a:spcBef>
              <a:defRPr/>
            </a:pPr>
            <a:endParaRPr kumimoji="0" lang="en-US" sz="2067" b="0" i="0" u="none" strike="noStrike" kern="1200" cap="none" spc="0" normalizeH="0" baseline="0" noProof="0" dirty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Trebuchet MS" panose="020B06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333" b="1" i="0" u="none" strike="noStrike" kern="1200" cap="none" spc="0" normalizeH="0" baseline="0" noProof="0" dirty="0">
              <a:ln>
                <a:noFill/>
              </a:ln>
              <a:solidFill>
                <a:srgbClr val="40A1D9"/>
              </a:solidFill>
              <a:effectLst/>
              <a:uLnTx/>
              <a:uFillTx/>
              <a:latin typeface="Trebuchet MS" panose="020B06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3952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52E955-B018-D1CF-53FD-B82BDD0366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6240" y="649370"/>
            <a:ext cx="10594131" cy="465691"/>
          </a:xfrm>
        </p:spPr>
        <p:txBody>
          <a:bodyPr/>
          <a:lstStyle/>
          <a:p>
            <a:r>
              <a:rPr lang="en-US" dirty="0">
                <a:latin typeface="Trebuchet MS" panose="020B0603020202020204" pitchFamily="34" charset="0"/>
              </a:rPr>
              <a:t>Costs – Getting Compliant / Staying Compliant*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012458B-693A-B466-EBD8-EB34EB00D120}"/>
              </a:ext>
            </a:extLst>
          </p:cNvPr>
          <p:cNvSpPr txBox="1">
            <a:spLocks/>
          </p:cNvSpPr>
          <p:nvPr/>
        </p:nvSpPr>
        <p:spPr>
          <a:xfrm>
            <a:off x="838729" y="1690688"/>
            <a:ext cx="10514542" cy="435107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761970" rtl="0" eaLnBrk="1" latinLnBrk="0" hangingPunct="1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None/>
              <a:defRPr sz="2333" b="1" i="0" kern="1200">
                <a:solidFill>
                  <a:srgbClr val="40A1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7147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52462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667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3344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71443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1963" marR="0" lvl="0" indent="-461963" algn="l" defTabSz="761970" rtl="0" eaLnBrk="1" fontAlgn="auto" latinLnBrk="0" hangingPunct="1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333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Non-technical implementation</a:t>
            </a:r>
          </a:p>
          <a:p>
            <a:pPr marL="862013" marR="0" lvl="1" indent="-461963" algn="l" defTabSz="761970" rtl="0" eaLnBrk="1" fontAlgn="auto" latinLnBrk="0" hangingPunct="1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year to prepare is a reasonable estimate</a:t>
            </a:r>
          </a:p>
          <a:p>
            <a:pPr marL="862013" marR="0" lvl="1" indent="-461963" algn="l" defTabSz="761970" rtl="0" eaLnBrk="1" fontAlgn="auto" latinLnBrk="0" hangingPunct="1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ROM: ½ internal FTE = $30K - $52K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minimum</a:t>
            </a:r>
          </a:p>
          <a:p>
            <a:pPr marL="862013" marR="0" lvl="1" indent="-461963" algn="l" defTabSz="761970" rtl="0" eaLnBrk="1" fontAlgn="auto" latinLnBrk="0" hangingPunct="1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Developing/Organizing 250-300 pages of documentation</a:t>
            </a:r>
          </a:p>
          <a:p>
            <a:pPr marL="290536" marR="0" lvl="0" indent="-461963" algn="l" defTabSz="76197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 panose="020B06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90536" marR="0" lvl="0" indent="-461963" algn="l" defTabSz="76197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333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Technical implementation</a:t>
            </a:r>
          </a:p>
          <a:p>
            <a:pPr marL="862013" marR="0" lvl="1" indent="-461963" algn="l" defTabSz="761970" rtl="0" eaLnBrk="1" fontAlgn="auto" latinLnBrk="0" hangingPunct="1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$150K - $250K if in-sourcing</a:t>
            </a:r>
          </a:p>
          <a:p>
            <a:pPr marL="290536" marR="0" lvl="0" indent="-461963" algn="l" defTabSz="76197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333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Sustainment</a:t>
            </a:r>
          </a:p>
          <a:p>
            <a:pPr marL="862013" marR="0" lvl="1" indent="-461963" algn="l" defTabSz="76197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similar expense to maintain required programs</a:t>
            </a:r>
          </a:p>
          <a:p>
            <a:pPr marL="862013" marR="0" lvl="1" indent="-461963" algn="l" defTabSz="76197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~$3,500 - $4,000 / user / per year operational expense</a:t>
            </a:r>
          </a:p>
          <a:p>
            <a:pPr marL="1242998" marR="0" lvl="2" indent="-461963" algn="l" defTabSz="76197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$87,500 - $100,000 for 5 person to 25-person company</a:t>
            </a:r>
          </a:p>
          <a:p>
            <a:pPr marL="1242998" marR="0" lvl="2" indent="-461963" algn="l" defTabSz="76197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 spend related to compliance, not all IT spend</a:t>
            </a:r>
          </a:p>
          <a:p>
            <a:pPr marL="1242998" marR="0" lvl="2" indent="-461963" algn="l" defTabSz="76197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Economies of scale: ~100+ employees</a:t>
            </a:r>
          </a:p>
          <a:p>
            <a:pPr marL="461963" marR="0" lvl="0" indent="-461963" algn="l" defTabSz="76197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033440" marR="0" lvl="1" indent="-461963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 panose="020B06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62013" marR="0" lvl="1" indent="-461963" algn="l" defTabSz="761970" rtl="0" eaLnBrk="1" fontAlgn="auto" latinLnBrk="0" hangingPunct="1">
              <a:lnSpc>
                <a:spcPct val="90000"/>
              </a:lnSpc>
              <a:spcBef>
                <a:spcPts val="41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 panose="020B06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90536" marR="0" lvl="0" indent="-461963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333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 panose="020B06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2B07A8-B6D0-3739-8DDE-BA91BDF2FCAF}"/>
              </a:ext>
            </a:extLst>
          </p:cNvPr>
          <p:cNvSpPr txBox="1"/>
          <p:nvPr/>
        </p:nvSpPr>
        <p:spPr>
          <a:xfrm>
            <a:off x="8066670" y="2961416"/>
            <a:ext cx="3026829" cy="1200329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lIns="91440" rIns="91440" rtlCol="0">
            <a:spAutoFit/>
          </a:bodyPr>
          <a:lstStyle/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C3A52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One-time costs get you compliant;</a:t>
            </a:r>
          </a:p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C3A52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Monthly costs keep you compliant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52E56F-3307-2B25-E08A-4D37229301E7}"/>
              </a:ext>
            </a:extLst>
          </p:cNvPr>
          <p:cNvSpPr txBox="1"/>
          <p:nvPr/>
        </p:nvSpPr>
        <p:spPr>
          <a:xfrm>
            <a:off x="9580084" y="5754456"/>
            <a:ext cx="1937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>
                <a:solidFill>
                  <a:prstClr val="black"/>
                </a:solidFill>
                <a:latin typeface="Trebuchet MS" panose="020B0603020202020204" pitchFamily="34" charset="0"/>
              </a:rPr>
              <a:t>*NDIA Estimates</a:t>
            </a:r>
          </a:p>
        </p:txBody>
      </p:sp>
    </p:spTree>
    <p:extLst>
      <p:ext uri="{BB962C8B-B14F-4D97-AF65-F5344CB8AC3E}">
        <p14:creationId xmlns:p14="http://schemas.microsoft.com/office/powerpoint/2010/main" val="3047103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91AB59-B324-C2C6-295E-28A72C2DBF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Trebuchet MS" panose="020B0603020202020204" pitchFamily="34" charset="0"/>
              </a:rPr>
              <a:t>Cost: Key Takeaways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7F5C71-6218-58C1-52B5-B602AC1860D1}"/>
              </a:ext>
            </a:extLst>
          </p:cNvPr>
          <p:cNvSpPr txBox="1">
            <a:spLocks/>
          </p:cNvSpPr>
          <p:nvPr/>
        </p:nvSpPr>
        <p:spPr>
          <a:xfrm>
            <a:off x="838730" y="1802765"/>
            <a:ext cx="10622443" cy="43510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761970" rtl="0" eaLnBrk="1" latinLnBrk="0" hangingPunct="1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None/>
              <a:defRPr sz="2333" b="1" i="0" kern="1200">
                <a:solidFill>
                  <a:srgbClr val="40A1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7147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52462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667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3344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71443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C41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Operational cost is a dominant factor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02C41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C41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Solution selection can greatly affect total cost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02C41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C41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Tech debt cost and cybersecurity compliance cost can be hard to distinguish</a:t>
            </a:r>
          </a:p>
          <a:p>
            <a:pPr marL="457200" indent="-457200"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Trebuchet MS" panose="020B06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028677" lvl="1" indent="-457200">
              <a:spcBef>
                <a:spcPts val="833"/>
              </a:spcBef>
              <a:defRPr/>
            </a:pPr>
            <a:endParaRPr kumimoji="0" lang="en-US" sz="2067" b="0" i="0" u="none" strike="noStrike" kern="1200" cap="none" spc="0" normalizeH="0" baseline="0" noProof="0" dirty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Trebuchet MS" panose="020B06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333" b="1" i="0" u="none" strike="noStrike" kern="1200" cap="none" spc="0" normalizeH="0" baseline="0" noProof="0" dirty="0">
              <a:ln>
                <a:noFill/>
              </a:ln>
              <a:solidFill>
                <a:srgbClr val="40A1D9"/>
              </a:solidFill>
              <a:effectLst/>
              <a:uLnTx/>
              <a:uFillTx/>
              <a:latin typeface="Trebuchet MS" panose="020B06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3837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C0903B-E180-C01D-6637-F3430C16E49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130020" y="2698275"/>
            <a:ext cx="10504664" cy="167629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latin typeface="Trebuchet MS" panose="020B0603020202020204" pitchFamily="34" charset="0"/>
              </a:rPr>
              <a:t>Strategy 3</a:t>
            </a:r>
            <a:br>
              <a:rPr lang="en-US" sz="3600" dirty="0">
                <a:latin typeface="Trebuchet MS" panose="020B0603020202020204" pitchFamily="34" charset="0"/>
              </a:rPr>
            </a:br>
            <a:br>
              <a:rPr lang="en-US" sz="3600" dirty="0">
                <a:latin typeface="Trebuchet MS" panose="020B0603020202020204" pitchFamily="34" charset="0"/>
              </a:rPr>
            </a:br>
            <a:r>
              <a:rPr lang="en-US" sz="3200" dirty="0">
                <a:latin typeface="Trebuchet MS" panose="020B0603020202020204" pitchFamily="34" charset="0"/>
              </a:rPr>
              <a:t>Share Responsibility</a:t>
            </a:r>
            <a:endParaRPr lang="en-US" sz="36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3889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91AB59-B324-C2C6-295E-28A72C2DBF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Trebuchet MS" panose="020B0603020202020204" pitchFamily="34" charset="0"/>
              </a:rPr>
              <a:t>Shared Responsibility Model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7F5C71-6218-58C1-52B5-B602AC1860D1}"/>
              </a:ext>
            </a:extLst>
          </p:cNvPr>
          <p:cNvSpPr txBox="1">
            <a:spLocks/>
          </p:cNvSpPr>
          <p:nvPr/>
        </p:nvSpPr>
        <p:spPr>
          <a:xfrm>
            <a:off x="838730" y="1802765"/>
            <a:ext cx="11058861" cy="43510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761970" rtl="0" eaLnBrk="1" latinLnBrk="0" hangingPunct="1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None/>
              <a:defRPr sz="2333" b="1" i="0" kern="1200">
                <a:solidFill>
                  <a:srgbClr val="40A1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7147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52462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667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3344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71443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Third-Party MSPs and MSSPs can act as an extension of your staff</a:t>
            </a:r>
          </a:p>
          <a:p>
            <a:pPr marL="1028677" lvl="1" indent="-457200">
              <a:spcBef>
                <a:spcPts val="0"/>
              </a:spcBef>
              <a:defRPr/>
            </a:pPr>
            <a:r>
              <a:rPr kumimoji="0" lang="en-US" sz="2067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Certain controls can be inherited or partially inherited</a:t>
            </a:r>
          </a:p>
          <a:p>
            <a:pPr marL="1028677" lvl="1" indent="-457200">
              <a:spcBef>
                <a:spcPts val="0"/>
              </a:spcBef>
              <a:defRPr/>
            </a:pPr>
            <a:r>
              <a:rPr kumimoji="0" lang="en-US" sz="2067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ESPs are “In-Scope”</a:t>
            </a:r>
          </a:p>
          <a:p>
            <a:pPr marL="1028677" lvl="1" indent="-457200">
              <a:spcBef>
                <a:spcPts val="0"/>
              </a:spcBef>
              <a:defRPr/>
            </a:pPr>
            <a:r>
              <a:rPr kumimoji="0" lang="en-US" sz="2067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Compliance responsibility may not be transferred to a third party. </a:t>
            </a:r>
          </a:p>
          <a:p>
            <a:pPr marL="457200" marR="0" lvl="0" indent="-45720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Cloud Services (CSPs) can satisfy certain controls for </a:t>
            </a:r>
            <a:r>
              <a:rPr kumimoji="0" lang="en-US" sz="2400" i="0" u="sng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themselves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only</a:t>
            </a:r>
          </a:p>
          <a:p>
            <a:pPr marL="1028677" lvl="1" indent="-457200">
              <a:spcBef>
                <a:spcPts val="0"/>
              </a:spcBef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Certain controls can be inherited or partially inherited</a:t>
            </a:r>
          </a:p>
          <a:p>
            <a:pPr marL="1028677" lvl="1" indent="-457200">
              <a:spcBef>
                <a:spcPts val="0"/>
              </a:spcBef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Must meet requirements of FedRAMP Moderate baseline</a:t>
            </a:r>
          </a:p>
          <a:p>
            <a:pPr marL="457200" marR="0" lvl="0" indent="-45720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Client responsibilities for the remaining practices include:</a:t>
            </a:r>
          </a:p>
          <a:p>
            <a:pPr marL="1028677" lvl="1" indent="-457200">
              <a:spcBef>
                <a:spcPts val="0"/>
              </a:spcBef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Approval decisions (35 practices)</a:t>
            </a:r>
          </a:p>
          <a:p>
            <a:pPr marL="1028677" lvl="1" indent="-457200">
              <a:spcBef>
                <a:spcPts val="0"/>
              </a:spcBef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Physical security of on-premises equipment, media, and paper documents (6 practices)</a:t>
            </a:r>
          </a:p>
          <a:p>
            <a:pPr marL="1028677" lvl="1" indent="-457200">
              <a:spcBef>
                <a:spcPts val="0"/>
              </a:spcBef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Personnel screening (2 practices)</a:t>
            </a:r>
          </a:p>
          <a:p>
            <a:pPr marL="1028677" lvl="1" indent="-457200">
              <a:spcBef>
                <a:spcPts val="0"/>
              </a:spcBef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Monitoring controls provided by client (1 practice)</a:t>
            </a:r>
          </a:p>
          <a:p>
            <a:pPr marL="0" marR="0" lvl="0" indent="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333" b="1" i="0" u="none" strike="noStrike" kern="1200" cap="none" spc="0" normalizeH="0" baseline="0" noProof="0" dirty="0">
              <a:ln>
                <a:noFill/>
              </a:ln>
              <a:solidFill>
                <a:srgbClr val="40A1D9"/>
              </a:solidFill>
              <a:effectLst/>
              <a:uLnTx/>
              <a:uFillTx/>
              <a:latin typeface="Trebuchet MS" panose="020B06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3582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C3F68A-27F2-14B4-BBB4-E43D0727E9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marR="0" lvl="0" indent="0" algn="l" defTabSz="91413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Typical Responsibilities for Cloud Services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62A099-8FF3-3457-7868-355A61218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038" y="1403200"/>
            <a:ext cx="8129923" cy="465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9942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91AB59-B324-C2C6-295E-28A72C2DBF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Trebuchet MS" panose="020B0603020202020204" pitchFamily="34" charset="0"/>
              </a:rPr>
              <a:t>Shared Responsibility - Conclusions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7F5C71-6218-58C1-52B5-B602AC1860D1}"/>
              </a:ext>
            </a:extLst>
          </p:cNvPr>
          <p:cNvSpPr txBox="1">
            <a:spLocks/>
          </p:cNvSpPr>
          <p:nvPr/>
        </p:nvSpPr>
        <p:spPr>
          <a:xfrm>
            <a:off x="838730" y="1802765"/>
            <a:ext cx="11183552" cy="43510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761970" rtl="0" eaLnBrk="1" latinLnBrk="0" hangingPunct="1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None/>
              <a:defRPr sz="2333" b="1" i="0" kern="1200">
                <a:solidFill>
                  <a:srgbClr val="40A1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7147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52462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667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3344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71443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0045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Shared responsibility is a means of reducing scope and obligations</a:t>
            </a:r>
          </a:p>
          <a:p>
            <a:pPr marL="1028677" lvl="1" indent="-457200">
              <a:spcBef>
                <a:spcPts val="0"/>
              </a:spcBef>
              <a:defRPr/>
            </a:pPr>
            <a:r>
              <a:rPr lang="en-US" sz="2400" dirty="0">
                <a:solidFill>
                  <a:srgbClr val="2F5597"/>
                </a:solidFill>
                <a:latin typeface="Trebuchet MS" panose="020B0603020202020204" pitchFamily="34" charset="0"/>
              </a:rPr>
              <a:t>Lower Cost</a:t>
            </a:r>
          </a:p>
          <a:p>
            <a:pPr marL="1028677" lvl="1" indent="-457200">
              <a:spcBef>
                <a:spcPts val="0"/>
              </a:spcBef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Lower Risk Faster</a:t>
            </a:r>
          </a:p>
          <a:p>
            <a:pPr marL="1028677" lvl="1" indent="-457200">
              <a:spcBef>
                <a:spcPts val="0"/>
              </a:spcBef>
              <a:defRPr/>
            </a:pPr>
            <a:r>
              <a:rPr lang="en-US" sz="2400" dirty="0">
                <a:solidFill>
                  <a:srgbClr val="2F5597"/>
                </a:solidFill>
                <a:latin typeface="Trebuchet MS" panose="020B0603020202020204" pitchFamily="34" charset="0"/>
              </a:rPr>
              <a:t>Faster Implementation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Trebuchet MS" panose="020B06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marR="0" lvl="0" indent="-45720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0" dirty="0">
                <a:solidFill>
                  <a:srgbClr val="2F5597"/>
                </a:solidFill>
                <a:latin typeface="Trebuchet MS" panose="020B0603020202020204" pitchFamily="34" charset="0"/>
              </a:rPr>
              <a:t>Ensure there is a Shared Responsibility Matrix (SRM)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Trebuchet MS" panose="020B06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marR="0" lvl="0" indent="-45720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Verify ESP claims</a:t>
            </a:r>
          </a:p>
          <a:p>
            <a:pPr marL="1028677" lvl="1" indent="-457200">
              <a:spcBef>
                <a:spcPts val="0"/>
              </a:spcBef>
              <a:defRPr/>
            </a:pPr>
            <a:r>
              <a:rPr lang="en-US" sz="2400" dirty="0">
                <a:solidFill>
                  <a:srgbClr val="2F5597"/>
                </a:solidFill>
                <a:latin typeface="Trebuchet MS" panose="020B0603020202020204" pitchFamily="34" charset="0"/>
              </a:rPr>
              <a:t>FedRAMP Moderate Equivalency Body of Evidence</a:t>
            </a:r>
          </a:p>
          <a:p>
            <a:pPr marL="1028677" lvl="1" indent="-457200">
              <a:spcBef>
                <a:spcPts val="0"/>
              </a:spcBef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MSP/MSSP Experience and Certifications</a:t>
            </a:r>
          </a:p>
          <a:p>
            <a:pPr marL="0" marR="0" lvl="0" indent="0" algn="l" defTabSz="761970" rtl="0" eaLnBrk="1" fontAlgn="auto" latinLnBrk="0" hangingPunct="1">
              <a:lnSpc>
                <a:spcPct val="9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333" b="1" i="0" u="none" strike="noStrike" kern="1200" cap="none" spc="0" normalizeH="0" baseline="0" noProof="0" dirty="0">
              <a:ln>
                <a:noFill/>
              </a:ln>
              <a:solidFill>
                <a:srgbClr val="40A1D9"/>
              </a:solidFill>
              <a:effectLst/>
              <a:uLnTx/>
              <a:uFillTx/>
              <a:latin typeface="Trebuchet MS" panose="020B06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0885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C0903B-E180-C01D-6637-F3430C16E49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130020" y="2698275"/>
            <a:ext cx="10504664" cy="167629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latin typeface="Trebuchet MS" panose="020B0603020202020204" pitchFamily="34" charset="0"/>
              </a:rPr>
              <a:t>Strategy 4</a:t>
            </a:r>
            <a:br>
              <a:rPr lang="en-US" sz="3600" dirty="0">
                <a:latin typeface="Trebuchet MS" panose="020B0603020202020204" pitchFamily="34" charset="0"/>
              </a:rPr>
            </a:br>
            <a:br>
              <a:rPr lang="en-US" sz="3600" dirty="0">
                <a:latin typeface="Trebuchet MS" panose="020B0603020202020204" pitchFamily="34" charset="0"/>
              </a:rPr>
            </a:br>
            <a:r>
              <a:rPr lang="en-US" sz="3200" dirty="0">
                <a:latin typeface="Trebuchet MS" panose="020B0603020202020204" pitchFamily="34" charset="0"/>
              </a:rPr>
              <a:t>D-I-Y or Outsource</a:t>
            </a:r>
            <a:endParaRPr lang="en-US" sz="36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6657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28B478-3E04-C961-3225-A91587380F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5742" y="1739901"/>
            <a:ext cx="10013572" cy="470390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become and stay compliant you need to:</a:t>
            </a:r>
          </a:p>
          <a:p>
            <a:pPr marL="914377" lvl="1" indent="-342900" defTabSz="914400">
              <a:lnSpc>
                <a:spcPct val="100000"/>
              </a:lnSpc>
              <a:spcBef>
                <a:spcPts val="413"/>
              </a:spcBef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rPr>
              <a:t>Architect and implement your IT, network, and Security Tools</a:t>
            </a:r>
          </a:p>
          <a:p>
            <a:pPr marL="914377" lvl="1" indent="-342900" defTabSz="914400">
              <a:lnSpc>
                <a:spcPct val="100000"/>
              </a:lnSpc>
              <a:spcBef>
                <a:spcPts val="413"/>
              </a:spcBef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rPr>
              <a:t>Establish and institutionalize policies and procedures</a:t>
            </a:r>
          </a:p>
          <a:p>
            <a:pPr marL="914377" lvl="1" indent="-342900" defTabSz="914400">
              <a:lnSpc>
                <a:spcPct val="100000"/>
              </a:lnSpc>
              <a:spcBef>
                <a:spcPts val="413"/>
              </a:spcBef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rPr>
              <a:t>Operate your IT in accordance with established policy and procedures</a:t>
            </a:r>
          </a:p>
          <a:p>
            <a:pPr marL="914377" lvl="1" indent="-342900" defTabSz="914400">
              <a:lnSpc>
                <a:spcPct val="100000"/>
              </a:lnSpc>
              <a:spcBef>
                <a:spcPts val="413"/>
              </a:spcBef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rPr>
              <a:t>Manage your security program and incident response in accordance with established policy and procedures</a:t>
            </a:r>
          </a:p>
          <a:p>
            <a:pPr marL="914377" lvl="1" indent="-342900" defTabSz="914400">
              <a:lnSpc>
                <a:spcPct val="100000"/>
              </a:lnSpc>
              <a:spcBef>
                <a:spcPts val="413"/>
              </a:spcBef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rPr>
              <a:t>Perform other business functions in accordance with established policy and procedures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B4B7F4-DC1F-86D6-DC41-3B3EFD9E57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Trebuchet MS" panose="020B0603020202020204" pitchFamily="34" charset="0"/>
              </a:rPr>
              <a:t>D-I-Y or Outsource</a:t>
            </a:r>
          </a:p>
        </p:txBody>
      </p:sp>
    </p:spTree>
    <p:extLst>
      <p:ext uri="{BB962C8B-B14F-4D97-AF65-F5344CB8AC3E}">
        <p14:creationId xmlns:p14="http://schemas.microsoft.com/office/powerpoint/2010/main" val="1033095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EDCA677-5BBD-34D1-501E-5A2009383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693" y="1104900"/>
            <a:ext cx="8618053" cy="485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7132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B4B7F4-DC1F-86D6-DC41-3B3EFD9E57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Trebuchet MS" panose="020B0603020202020204" pitchFamily="34" charset="0"/>
              </a:rPr>
              <a:t>D-I-Y or Outsource Considerations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FD41B6B-100F-3504-0FE8-A4F787F6B3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9630775"/>
              </p:ext>
            </p:extLst>
          </p:nvPr>
        </p:nvGraphicFramePr>
        <p:xfrm>
          <a:off x="1508450" y="1733551"/>
          <a:ext cx="9175099" cy="438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8243869" imgH="3929981" progId="Word.Document.12">
                  <p:embed/>
                </p:oleObj>
              </mc:Choice>
              <mc:Fallback>
                <p:oleObj name="Document" r:id="rId2" imgW="8243869" imgH="3929981" progId="Word.Documen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0FD41B6B-100F-3504-0FE8-A4F787F6B3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08450" y="1733551"/>
                        <a:ext cx="9175099" cy="4383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652598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28B478-3E04-C961-3225-A91587380F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81467" y="1682751"/>
            <a:ext cx="10013572" cy="4703906"/>
          </a:xfrm>
        </p:spPr>
        <p:txBody>
          <a:bodyPr>
            <a:normAutofit fontScale="925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C41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Consider migrating to a modern, purpose-built IT architecture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C41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Consider enclaving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Segregate people and/or data to limit compliance scope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 small and grow as needed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C41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Leverage cloud services that can easily demonstrate compliance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C41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Select managed services that contractually promise ongoing compliance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C41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Implement a standardized solution with minimal customization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C41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Integrate IT, security, and compliance operational functions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B4B7F4-DC1F-86D6-DC41-3B3EFD9E57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Trebuchet MS" panose="020B0603020202020204" pitchFamily="34" charset="0"/>
              </a:rPr>
              <a:t>Strategy Conclusions</a:t>
            </a:r>
          </a:p>
        </p:txBody>
      </p:sp>
    </p:spTree>
    <p:extLst>
      <p:ext uri="{BB962C8B-B14F-4D97-AF65-F5344CB8AC3E}">
        <p14:creationId xmlns:p14="http://schemas.microsoft.com/office/powerpoint/2010/main" val="27660809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28B478-3E04-C961-3225-A91587380F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6240" y="1768476"/>
            <a:ext cx="10013572" cy="4703906"/>
          </a:xfrm>
        </p:spPr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C41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Minimum cybersecurity requirements will cascade across all industries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C41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Those requirements will become increasingly more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C41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Lack of compliance will have consequences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202C41"/>
                </a:solidFill>
                <a:latin typeface="Trebuchet MS" panose="020B0703020202090204" pitchFamily="34" charset="0"/>
              </a:rPr>
              <a:t>Understand the true cost of compliance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202C41"/>
                </a:solidFill>
                <a:latin typeface="Trebuchet MS" panose="020B0703020202090204" pitchFamily="34" charset="0"/>
              </a:rPr>
              <a:t>Consider segregating  and isolating sensitive information</a:t>
            </a:r>
          </a:p>
          <a:p>
            <a:pPr marL="571302" lvl="1" indent="-228600" defTabSz="914400">
              <a:defRPr/>
            </a:pPr>
            <a:r>
              <a:rPr lang="en-US" dirty="0">
                <a:solidFill>
                  <a:srgbClr val="202C41"/>
                </a:solidFill>
                <a:latin typeface="Trebuchet MS" panose="020B0703020202090204" pitchFamily="34" charset="0"/>
              </a:rPr>
              <a:t>Build with security in mind</a:t>
            </a:r>
          </a:p>
          <a:p>
            <a:pPr marL="228600" indent="-228600" defTabSz="914400">
              <a:defRPr/>
            </a:pPr>
            <a:r>
              <a:rPr lang="en-US" sz="2800" dirty="0">
                <a:solidFill>
                  <a:srgbClr val="202C41"/>
                </a:solidFill>
                <a:latin typeface="Trebuchet MS" panose="020B0703020202090204" pitchFamily="34" charset="0"/>
              </a:rPr>
              <a:t>Consider CSPs and Outsourcing where it makes sense</a:t>
            </a:r>
          </a:p>
          <a:p>
            <a:pPr marL="228600" indent="-228600" defTabSz="914400">
              <a:defRPr/>
            </a:pPr>
            <a:endParaRPr lang="en-US" sz="2800" dirty="0">
              <a:solidFill>
                <a:srgbClr val="202C41"/>
              </a:solidFill>
              <a:latin typeface="Trebuchet MS" panose="020B0703020202090204" pitchFamily="34" charset="0"/>
            </a:endParaRPr>
          </a:p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B4B7F4-DC1F-86D6-DC41-3B3EFD9E57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Trebuchet MS" panose="020B060302020202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0125775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EA480C-25D4-2F55-58DD-8AE3E9D4E3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Stuart Itkin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BAB6C9-DB83-FE60-4FBD-D386C672B2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Stuart.Itkin@NeoSystemsCorp.Com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5B33EC-3E07-59E4-035F-55A3015D97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www.NeoSystemsCorp.com</a:t>
            </a:r>
          </a:p>
        </p:txBody>
      </p:sp>
    </p:spTree>
    <p:extLst>
      <p:ext uri="{BB962C8B-B14F-4D97-AF65-F5344CB8AC3E}">
        <p14:creationId xmlns:p14="http://schemas.microsoft.com/office/powerpoint/2010/main" val="40626673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EA480C-25D4-2F55-58DD-8AE3E9D4E3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Ben Tchoubineh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BAB6C9-DB83-FE60-4FBD-D386C672B2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ben@phoenixts.com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5B33EC-3E07-59E4-035F-55A3015D97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www.PhoenixTS.com</a:t>
            </a:r>
          </a:p>
        </p:txBody>
      </p:sp>
    </p:spTree>
    <p:extLst>
      <p:ext uri="{BB962C8B-B14F-4D97-AF65-F5344CB8AC3E}">
        <p14:creationId xmlns:p14="http://schemas.microsoft.com/office/powerpoint/2010/main" val="1657972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E06D13-B9DC-F5B7-6517-571A5C9D7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250" y="1109635"/>
            <a:ext cx="8398578" cy="480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44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E340D8-70C5-55F2-662B-69DC3283E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174" y="1099350"/>
            <a:ext cx="8998476" cy="461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492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AAA19C-CD77-0E31-3BD8-7321457AE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198" y="1106905"/>
            <a:ext cx="9266723" cy="477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569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8D91C4-E30D-AB5A-A23A-E651634DF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913" y="1116049"/>
            <a:ext cx="9159424" cy="476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390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5752</TotalTime>
  <Words>2204</Words>
  <Application>Microsoft Office PowerPoint</Application>
  <PresentationFormat>Widescreen</PresentationFormat>
  <Paragraphs>336</Paragraphs>
  <Slides>54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8" baseType="lpstr">
      <vt:lpstr>Arial</vt:lpstr>
      <vt:lpstr>Calibri</vt:lpstr>
      <vt:lpstr>Calibri Light</vt:lpstr>
      <vt:lpstr>Georgia</vt:lpstr>
      <vt:lpstr>Montserrat</vt:lpstr>
      <vt:lpstr>Open Sans</vt:lpstr>
      <vt:lpstr>Open Sans Light</vt:lpstr>
      <vt:lpstr>Segoe UI</vt:lpstr>
      <vt:lpstr>Symbol</vt:lpstr>
      <vt:lpstr>Trebuchet MS</vt:lpstr>
      <vt:lpstr>Wingdings</vt:lpstr>
      <vt:lpstr>Office Theme</vt:lpstr>
      <vt:lpstr>6_Custom Design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mcarter@eighthsq.com</dc:creator>
  <cp:lastModifiedBy>Stuart Itkin</cp:lastModifiedBy>
  <cp:revision>25</cp:revision>
  <dcterms:created xsi:type="dcterms:W3CDTF">2021-09-17T15:49:51Z</dcterms:created>
  <dcterms:modified xsi:type="dcterms:W3CDTF">2023-06-12T16:36:35Z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2023-06-05T18:07:16Z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13aaa809-a7b4-43ff-93fd-d95fdc1605da</vt:lpwstr>
  </property>
  <property fmtid="{D5CDD505-2E9C-101B-9397-08002B2CF9AE}" pid="7" name="MSIP_Label_defa4170-0d19-0005-0004-bc88714345d2_ActionId">
    <vt:lpwstr>c10ba7ae-b9e3-4d26-8391-2312fbc0f0d0</vt:lpwstr>
  </property>
  <property fmtid="{D5CDD505-2E9C-101B-9397-08002B2CF9AE}" pid="8" name="MSIP_Label_defa4170-0d19-0005-0004-bc88714345d2_ContentBits">
    <vt:lpwstr>0</vt:lpwstr>
  </property>
</Properties>
</file>