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3" r:id="rId3"/>
    <p:sldId id="265" r:id="rId4"/>
    <p:sldId id="273" r:id="rId5"/>
    <p:sldId id="275" r:id="rId6"/>
    <p:sldId id="276" r:id="rId7"/>
    <p:sldId id="277" r:id="rId8"/>
    <p:sldId id="278" r:id="rId9"/>
    <p:sldId id="279" r:id="rId10"/>
    <p:sldId id="280" r:id="rId11"/>
    <p:sldId id="281" r:id="rId12"/>
    <p:sldId id="274" r:id="rId13"/>
    <p:sldId id="269"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C4F"/>
    <a:srgbClr val="83A2B9"/>
    <a:srgbClr val="991320"/>
    <a:srgbClr val="620000"/>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13"/>
    <p:restoredTop sz="96327"/>
  </p:normalViewPr>
  <p:slideViewPr>
    <p:cSldViewPr snapToGrid="0">
      <p:cViewPr>
        <p:scale>
          <a:sx n="90" d="100"/>
          <a:sy n="90" d="100"/>
        </p:scale>
        <p:origin x="144"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1">
    <p:spTree>
      <p:nvGrpSpPr>
        <p:cNvPr id="1" name=""/>
        <p:cNvGrpSpPr/>
        <p:nvPr/>
      </p:nvGrpSpPr>
      <p:grpSpPr>
        <a:xfrm>
          <a:off x="0" y="0"/>
          <a:ext cx="0" cy="0"/>
          <a:chOff x="0" y="0"/>
          <a:chExt cx="0" cy="0"/>
        </a:xfrm>
      </p:grpSpPr>
      <p:pic>
        <p:nvPicPr>
          <p:cNvPr id="13" name="Picture 12" descr="A red and blue rectangles&#10;&#10;Description automatically generated">
            <a:extLst>
              <a:ext uri="{FF2B5EF4-FFF2-40B4-BE49-F238E27FC236}">
                <a16:creationId xmlns:a16="http://schemas.microsoft.com/office/drawing/2014/main" id="{CE8ADB8D-A0DE-6107-80F7-56ED29F1A7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4" name="Rectangle 3">
            <a:extLst>
              <a:ext uri="{FF2B5EF4-FFF2-40B4-BE49-F238E27FC236}">
                <a16:creationId xmlns:a16="http://schemas.microsoft.com/office/drawing/2014/main" id="{997DF8BA-033F-B38B-B223-1BF2F4427DDB}"/>
              </a:ext>
            </a:extLst>
          </p:cNvPr>
          <p:cNvSpPr/>
          <p:nvPr userDrawn="1"/>
        </p:nvSpPr>
        <p:spPr>
          <a:xfrm>
            <a:off x="0" y="834887"/>
            <a:ext cx="12182477" cy="4387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98C15B-7720-910F-DFB4-FE26D03AC251}"/>
              </a:ext>
            </a:extLst>
          </p:cNvPr>
          <p:cNvSpPr>
            <a:spLocks noGrp="1"/>
          </p:cNvSpPr>
          <p:nvPr>
            <p:ph type="ctrTitle" hasCustomPrompt="1"/>
          </p:nvPr>
        </p:nvSpPr>
        <p:spPr>
          <a:xfrm>
            <a:off x="6400727" y="1879091"/>
            <a:ext cx="5022239" cy="2465400"/>
          </a:xfrm>
        </p:spPr>
        <p:txBody>
          <a:bodyPr anchor="b"/>
          <a:lstStyle>
            <a:lvl1pPr algn="l">
              <a:lnSpc>
                <a:spcPct val="85000"/>
              </a:lnSpc>
              <a:defRPr sz="6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3" name="Subtitle 2">
            <a:extLst>
              <a:ext uri="{FF2B5EF4-FFF2-40B4-BE49-F238E27FC236}">
                <a16:creationId xmlns:a16="http://schemas.microsoft.com/office/drawing/2014/main" id="{4D6DB4A1-0445-363B-CF85-02049F19EE7E}"/>
              </a:ext>
            </a:extLst>
          </p:cNvPr>
          <p:cNvSpPr>
            <a:spLocks noGrp="1"/>
          </p:cNvSpPr>
          <p:nvPr>
            <p:ph type="subTitle" idx="1" hasCustomPrompt="1"/>
          </p:nvPr>
        </p:nvSpPr>
        <p:spPr>
          <a:xfrm>
            <a:off x="661180" y="5820042"/>
            <a:ext cx="7051585" cy="44008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5" name="Picture 14" descr="A logo with a black background&#10;&#10;Description automatically generated">
            <a:extLst>
              <a:ext uri="{FF2B5EF4-FFF2-40B4-BE49-F238E27FC236}">
                <a16:creationId xmlns:a16="http://schemas.microsoft.com/office/drawing/2014/main" id="{99930086-7A01-C95F-3221-C67483148F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2821" y="5020175"/>
            <a:ext cx="2639761" cy="2039815"/>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0E201B62-620A-6DB5-3F9B-032419EF688C}"/>
              </a:ext>
            </a:extLst>
          </p:cNvPr>
          <p:cNvPicPr>
            <a:picLocks noChangeAspect="1"/>
          </p:cNvPicPr>
          <p:nvPr userDrawn="1"/>
        </p:nvPicPr>
        <p:blipFill>
          <a:blip r:embed="rId4"/>
          <a:stretch>
            <a:fillRect/>
          </a:stretch>
        </p:blipFill>
        <p:spPr>
          <a:xfrm>
            <a:off x="524428" y="1992374"/>
            <a:ext cx="5112027" cy="2072300"/>
          </a:xfrm>
          <a:prstGeom prst="rect">
            <a:avLst/>
          </a:prstGeom>
        </p:spPr>
      </p:pic>
      <p:sp>
        <p:nvSpPr>
          <p:cNvPr id="7" name="Rectangle 6">
            <a:extLst>
              <a:ext uri="{FF2B5EF4-FFF2-40B4-BE49-F238E27FC236}">
                <a16:creationId xmlns:a16="http://schemas.microsoft.com/office/drawing/2014/main" id="{72E43FD8-FC5B-61E8-4B94-065966187D6C}"/>
              </a:ext>
            </a:extLst>
          </p:cNvPr>
          <p:cNvSpPr/>
          <p:nvPr userDrawn="1"/>
        </p:nvSpPr>
        <p:spPr>
          <a:xfrm>
            <a:off x="7934177" y="5222161"/>
            <a:ext cx="656418" cy="1635839"/>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1D24BFA-71CB-7E34-BB24-59D07833A689}"/>
              </a:ext>
            </a:extLst>
          </p:cNvPr>
          <p:cNvSpPr/>
          <p:nvPr userDrawn="1"/>
        </p:nvSpPr>
        <p:spPr>
          <a:xfrm>
            <a:off x="5920068" y="0"/>
            <a:ext cx="2929148" cy="822187"/>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574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0E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background with white text&#10;&#10;Description automatically generated">
            <a:extLst>
              <a:ext uri="{FF2B5EF4-FFF2-40B4-BE49-F238E27FC236}">
                <a16:creationId xmlns:a16="http://schemas.microsoft.com/office/drawing/2014/main" id="{B9F3B228-7581-3F14-61CD-083420B0F1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2377" y="4919033"/>
            <a:ext cx="3998259" cy="1737674"/>
          </a:xfrm>
          <a:prstGeom prst="rect">
            <a:avLst/>
          </a:prstGeom>
        </p:spPr>
      </p:pic>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Tree>
    <p:extLst>
      <p:ext uri="{BB962C8B-B14F-4D97-AF65-F5344CB8AC3E}">
        <p14:creationId xmlns:p14="http://schemas.microsoft.com/office/powerpoint/2010/main" val="276003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05319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20000"/>
              </a:solidFill>
            </a:endParaRPr>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C4F"/>
              </a:solidFill>
            </a:endParaRPr>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Key Takeaways</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407730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cityscape with trees and buildings&#10;&#10;Description automatically generated">
            <a:extLst>
              <a:ext uri="{FF2B5EF4-FFF2-40B4-BE49-F238E27FC236}">
                <a16:creationId xmlns:a16="http://schemas.microsoft.com/office/drawing/2014/main" id="{5FB77332-BA35-8CB4-F009-36D7EA1CA510}"/>
              </a:ext>
            </a:extLst>
          </p:cNvPr>
          <p:cNvPicPr>
            <a:picLocks noChangeAspect="1"/>
          </p:cNvPicPr>
          <p:nvPr userDrawn="1"/>
        </p:nvPicPr>
        <p:blipFill rotWithShape="1">
          <a:blip r:embed="rId2">
            <a:alphaModFix amt="20000"/>
          </a:blip>
          <a:srcRect l="16138" t="25448" r="7041"/>
          <a:stretch/>
        </p:blipFill>
        <p:spPr>
          <a:xfrm>
            <a:off x="-99364" y="-108309"/>
            <a:ext cx="12385966" cy="6750467"/>
          </a:xfrm>
          <a:prstGeom prst="rect">
            <a:avLst/>
          </a:prstGeom>
        </p:spPr>
      </p:pic>
      <p:sp>
        <p:nvSpPr>
          <p:cNvPr id="2" name="TextBox 1">
            <a:extLst>
              <a:ext uri="{FF2B5EF4-FFF2-40B4-BE49-F238E27FC236}">
                <a16:creationId xmlns:a16="http://schemas.microsoft.com/office/drawing/2014/main" id="{3B714320-1CB5-43C9-0F15-97EA257E21F8}"/>
              </a:ext>
            </a:extLst>
          </p:cNvPr>
          <p:cNvSpPr txBox="1"/>
          <p:nvPr userDrawn="1"/>
        </p:nvSpPr>
        <p:spPr>
          <a:xfrm>
            <a:off x="1209111" y="2626480"/>
            <a:ext cx="11536679" cy="1446550"/>
          </a:xfrm>
          <a:prstGeom prst="rect">
            <a:avLst/>
          </a:prstGeom>
          <a:noFill/>
        </p:spPr>
        <p:txBody>
          <a:bodyPr wrap="square" rtlCol="0">
            <a:spAutoFit/>
          </a:bodyPr>
          <a:lstStyle/>
          <a:p>
            <a:pPr algn="l"/>
            <a:r>
              <a:rPr lang="en-US" sz="8800" b="1" dirty="0">
                <a:solidFill>
                  <a:srgbClr val="0E2C4F"/>
                </a:solidFill>
                <a:latin typeface="Verdana" panose="020B0604030504040204" pitchFamily="34" charset="0"/>
                <a:ea typeface="Verdana" panose="020B0604030504040204" pitchFamily="34" charset="0"/>
                <a:cs typeface="Verdana" panose="020B0604030504040204" pitchFamily="34" charset="0"/>
              </a:rPr>
              <a:t>QUESTIONS?</a:t>
            </a:r>
          </a:p>
        </p:txBody>
      </p:sp>
      <p:cxnSp>
        <p:nvCxnSpPr>
          <p:cNvPr id="4" name="Straight Connector 3">
            <a:extLst>
              <a:ext uri="{FF2B5EF4-FFF2-40B4-BE49-F238E27FC236}">
                <a16:creationId xmlns:a16="http://schemas.microsoft.com/office/drawing/2014/main" id="{228CAB98-A2DB-B81E-547C-5D30C652FF35}"/>
              </a:ext>
            </a:extLst>
          </p:cNvPr>
          <p:cNvCxnSpPr>
            <a:cxnSpLocks/>
          </p:cNvCxnSpPr>
          <p:nvPr userDrawn="1"/>
        </p:nvCxnSpPr>
        <p:spPr>
          <a:xfrm>
            <a:off x="756200" y="2757820"/>
            <a:ext cx="0" cy="1342360"/>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C3BAEF-030C-1BD2-C178-940866705C68}"/>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2C41E42-52A2-54C9-CD7A-A478398253FA}"/>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15616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55" name="Picture 54" descr="A white background with letters&#10;&#10;Description automatically generated">
            <a:extLst>
              <a:ext uri="{FF2B5EF4-FFF2-40B4-BE49-F238E27FC236}">
                <a16:creationId xmlns:a16="http://schemas.microsoft.com/office/drawing/2014/main" id="{593A8B89-A329-3146-7AF8-B7F81FC327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27" name="Text Placeholder 25">
            <a:extLst>
              <a:ext uri="{FF2B5EF4-FFF2-40B4-BE49-F238E27FC236}">
                <a16:creationId xmlns:a16="http://schemas.microsoft.com/office/drawing/2014/main" id="{64632A03-E9E1-DADF-9596-9685E14D5904}"/>
              </a:ext>
            </a:extLst>
          </p:cNvPr>
          <p:cNvSpPr>
            <a:spLocks noGrp="1"/>
          </p:cNvSpPr>
          <p:nvPr>
            <p:ph type="body" sz="quarter" idx="12" hasCustomPrompt="1"/>
          </p:nvPr>
        </p:nvSpPr>
        <p:spPr>
          <a:xfrm>
            <a:off x="2321053"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28" name="Text Placeholder 25">
            <a:extLst>
              <a:ext uri="{FF2B5EF4-FFF2-40B4-BE49-F238E27FC236}">
                <a16:creationId xmlns:a16="http://schemas.microsoft.com/office/drawing/2014/main" id="{98D5E2A2-60AB-F7E4-B8B6-5254F7809B2B}"/>
              </a:ext>
            </a:extLst>
          </p:cNvPr>
          <p:cNvSpPr>
            <a:spLocks noGrp="1"/>
          </p:cNvSpPr>
          <p:nvPr>
            <p:ph type="body" sz="quarter" idx="13" hasCustomPrompt="1"/>
          </p:nvPr>
        </p:nvSpPr>
        <p:spPr>
          <a:xfrm>
            <a:off x="2321053"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29" name="Text Placeholder 25">
            <a:extLst>
              <a:ext uri="{FF2B5EF4-FFF2-40B4-BE49-F238E27FC236}">
                <a16:creationId xmlns:a16="http://schemas.microsoft.com/office/drawing/2014/main" id="{9A5682AE-B2CD-398E-36F5-D185D1CCBB6E}"/>
              </a:ext>
            </a:extLst>
          </p:cNvPr>
          <p:cNvSpPr>
            <a:spLocks noGrp="1"/>
          </p:cNvSpPr>
          <p:nvPr>
            <p:ph type="body" sz="quarter" idx="14" hasCustomPrompt="1"/>
          </p:nvPr>
        </p:nvSpPr>
        <p:spPr>
          <a:xfrm>
            <a:off x="2321052" y="203497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0" name="Text Placeholder 25">
            <a:extLst>
              <a:ext uri="{FF2B5EF4-FFF2-40B4-BE49-F238E27FC236}">
                <a16:creationId xmlns:a16="http://schemas.microsoft.com/office/drawing/2014/main" id="{F8B2245F-40B1-7425-71F4-CC195F7D5E1D}"/>
              </a:ext>
            </a:extLst>
          </p:cNvPr>
          <p:cNvSpPr>
            <a:spLocks noGrp="1"/>
          </p:cNvSpPr>
          <p:nvPr>
            <p:ph type="body" sz="quarter" idx="15" hasCustomPrompt="1"/>
          </p:nvPr>
        </p:nvSpPr>
        <p:spPr>
          <a:xfrm>
            <a:off x="2321051" y="2330536"/>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1" name="Text Placeholder 25">
            <a:extLst>
              <a:ext uri="{FF2B5EF4-FFF2-40B4-BE49-F238E27FC236}">
                <a16:creationId xmlns:a16="http://schemas.microsoft.com/office/drawing/2014/main" id="{96280A95-2BB2-46A6-FA14-2569C26319F8}"/>
              </a:ext>
            </a:extLst>
          </p:cNvPr>
          <p:cNvSpPr>
            <a:spLocks noGrp="1"/>
          </p:cNvSpPr>
          <p:nvPr>
            <p:ph type="body" sz="quarter" idx="16" hasCustomPrompt="1"/>
          </p:nvPr>
        </p:nvSpPr>
        <p:spPr>
          <a:xfrm>
            <a:off x="6407278"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2" name="Text Placeholder 25">
            <a:extLst>
              <a:ext uri="{FF2B5EF4-FFF2-40B4-BE49-F238E27FC236}">
                <a16:creationId xmlns:a16="http://schemas.microsoft.com/office/drawing/2014/main" id="{318DB3C0-8E48-338B-FCF6-ED1D88BAE878}"/>
              </a:ext>
            </a:extLst>
          </p:cNvPr>
          <p:cNvSpPr>
            <a:spLocks noGrp="1"/>
          </p:cNvSpPr>
          <p:nvPr>
            <p:ph type="body" sz="quarter" idx="17" hasCustomPrompt="1"/>
          </p:nvPr>
        </p:nvSpPr>
        <p:spPr>
          <a:xfrm>
            <a:off x="6407278"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3" name="Text Placeholder 25">
            <a:extLst>
              <a:ext uri="{FF2B5EF4-FFF2-40B4-BE49-F238E27FC236}">
                <a16:creationId xmlns:a16="http://schemas.microsoft.com/office/drawing/2014/main" id="{D3DD0E9E-3A8D-E635-6CD9-4AE62A6B6B6A}"/>
              </a:ext>
            </a:extLst>
          </p:cNvPr>
          <p:cNvSpPr>
            <a:spLocks noGrp="1"/>
          </p:cNvSpPr>
          <p:nvPr>
            <p:ph type="body" sz="quarter" idx="18" hasCustomPrompt="1"/>
          </p:nvPr>
        </p:nvSpPr>
        <p:spPr>
          <a:xfrm>
            <a:off x="6407277" y="202112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4" name="Text Placeholder 25">
            <a:extLst>
              <a:ext uri="{FF2B5EF4-FFF2-40B4-BE49-F238E27FC236}">
                <a16:creationId xmlns:a16="http://schemas.microsoft.com/office/drawing/2014/main" id="{B4CA74DB-FC05-552D-2BBE-9E99E5AA1C31}"/>
              </a:ext>
            </a:extLst>
          </p:cNvPr>
          <p:cNvSpPr>
            <a:spLocks noGrp="1"/>
          </p:cNvSpPr>
          <p:nvPr>
            <p:ph type="body" sz="quarter" idx="19" hasCustomPrompt="1"/>
          </p:nvPr>
        </p:nvSpPr>
        <p:spPr>
          <a:xfrm>
            <a:off x="6407276" y="23097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5" name="Text Placeholder 25">
            <a:extLst>
              <a:ext uri="{FF2B5EF4-FFF2-40B4-BE49-F238E27FC236}">
                <a16:creationId xmlns:a16="http://schemas.microsoft.com/office/drawing/2014/main" id="{A0755045-16C7-9D2B-BC22-E83CC749D195}"/>
              </a:ext>
            </a:extLst>
          </p:cNvPr>
          <p:cNvSpPr>
            <a:spLocks noGrp="1"/>
          </p:cNvSpPr>
          <p:nvPr>
            <p:ph type="body" sz="quarter" idx="20" hasCustomPrompt="1"/>
          </p:nvPr>
        </p:nvSpPr>
        <p:spPr>
          <a:xfrm>
            <a:off x="2321053"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6" name="Text Placeholder 25">
            <a:extLst>
              <a:ext uri="{FF2B5EF4-FFF2-40B4-BE49-F238E27FC236}">
                <a16:creationId xmlns:a16="http://schemas.microsoft.com/office/drawing/2014/main" id="{63E70320-3D11-B750-9AA3-C8A852D04DE5}"/>
              </a:ext>
            </a:extLst>
          </p:cNvPr>
          <p:cNvSpPr>
            <a:spLocks noGrp="1"/>
          </p:cNvSpPr>
          <p:nvPr>
            <p:ph type="body" sz="quarter" idx="21" hasCustomPrompt="1"/>
          </p:nvPr>
        </p:nvSpPr>
        <p:spPr>
          <a:xfrm>
            <a:off x="2321053"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7" name="Text Placeholder 25">
            <a:extLst>
              <a:ext uri="{FF2B5EF4-FFF2-40B4-BE49-F238E27FC236}">
                <a16:creationId xmlns:a16="http://schemas.microsoft.com/office/drawing/2014/main" id="{5FA8A380-5646-9422-3709-316C09FD694B}"/>
              </a:ext>
            </a:extLst>
          </p:cNvPr>
          <p:cNvSpPr>
            <a:spLocks noGrp="1"/>
          </p:cNvSpPr>
          <p:nvPr>
            <p:ph type="body" sz="quarter" idx="22" hasCustomPrompt="1"/>
          </p:nvPr>
        </p:nvSpPr>
        <p:spPr>
          <a:xfrm>
            <a:off x="2321052"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8" name="Text Placeholder 25">
            <a:extLst>
              <a:ext uri="{FF2B5EF4-FFF2-40B4-BE49-F238E27FC236}">
                <a16:creationId xmlns:a16="http://schemas.microsoft.com/office/drawing/2014/main" id="{C28E4D95-1585-88E4-499E-2255A65C4001}"/>
              </a:ext>
            </a:extLst>
          </p:cNvPr>
          <p:cNvSpPr>
            <a:spLocks noGrp="1"/>
          </p:cNvSpPr>
          <p:nvPr>
            <p:ph type="body" sz="quarter" idx="23" hasCustomPrompt="1"/>
          </p:nvPr>
        </p:nvSpPr>
        <p:spPr>
          <a:xfrm>
            <a:off x="2321051"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9" name="Text Placeholder 25">
            <a:extLst>
              <a:ext uri="{FF2B5EF4-FFF2-40B4-BE49-F238E27FC236}">
                <a16:creationId xmlns:a16="http://schemas.microsoft.com/office/drawing/2014/main" id="{18583ACF-8E49-5E40-1E15-045CEA8A294A}"/>
              </a:ext>
            </a:extLst>
          </p:cNvPr>
          <p:cNvSpPr>
            <a:spLocks noGrp="1"/>
          </p:cNvSpPr>
          <p:nvPr>
            <p:ph type="body" sz="quarter" idx="24" hasCustomPrompt="1"/>
          </p:nvPr>
        </p:nvSpPr>
        <p:spPr>
          <a:xfrm>
            <a:off x="6407278"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0" name="Text Placeholder 25">
            <a:extLst>
              <a:ext uri="{FF2B5EF4-FFF2-40B4-BE49-F238E27FC236}">
                <a16:creationId xmlns:a16="http://schemas.microsoft.com/office/drawing/2014/main" id="{AC6D022C-4B3A-5452-2A7C-5BD5C4F48299}"/>
              </a:ext>
            </a:extLst>
          </p:cNvPr>
          <p:cNvSpPr>
            <a:spLocks noGrp="1"/>
          </p:cNvSpPr>
          <p:nvPr>
            <p:ph type="body" sz="quarter" idx="26" hasCustomPrompt="1"/>
          </p:nvPr>
        </p:nvSpPr>
        <p:spPr>
          <a:xfrm>
            <a:off x="6407277"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1" name="Text Placeholder 25">
            <a:extLst>
              <a:ext uri="{FF2B5EF4-FFF2-40B4-BE49-F238E27FC236}">
                <a16:creationId xmlns:a16="http://schemas.microsoft.com/office/drawing/2014/main" id="{D13110B0-2BB8-CA46-8A8C-0F7B63CD93E5}"/>
              </a:ext>
            </a:extLst>
          </p:cNvPr>
          <p:cNvSpPr>
            <a:spLocks noGrp="1"/>
          </p:cNvSpPr>
          <p:nvPr>
            <p:ph type="body" sz="quarter" idx="27" hasCustomPrompt="1"/>
          </p:nvPr>
        </p:nvSpPr>
        <p:spPr>
          <a:xfrm>
            <a:off x="6407276"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2" name="Text Placeholder 25">
            <a:extLst>
              <a:ext uri="{FF2B5EF4-FFF2-40B4-BE49-F238E27FC236}">
                <a16:creationId xmlns:a16="http://schemas.microsoft.com/office/drawing/2014/main" id="{5B40169C-734D-D554-798C-3C73AB512B36}"/>
              </a:ext>
            </a:extLst>
          </p:cNvPr>
          <p:cNvSpPr>
            <a:spLocks noGrp="1"/>
          </p:cNvSpPr>
          <p:nvPr>
            <p:ph type="body" sz="quarter" idx="28" hasCustomPrompt="1"/>
          </p:nvPr>
        </p:nvSpPr>
        <p:spPr>
          <a:xfrm>
            <a:off x="2321053"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3" name="Text Placeholder 25">
            <a:extLst>
              <a:ext uri="{FF2B5EF4-FFF2-40B4-BE49-F238E27FC236}">
                <a16:creationId xmlns:a16="http://schemas.microsoft.com/office/drawing/2014/main" id="{0EFA9414-20A7-5F53-132B-71EE10245F25}"/>
              </a:ext>
            </a:extLst>
          </p:cNvPr>
          <p:cNvSpPr>
            <a:spLocks noGrp="1"/>
          </p:cNvSpPr>
          <p:nvPr>
            <p:ph type="body" sz="quarter" idx="29" hasCustomPrompt="1"/>
          </p:nvPr>
        </p:nvSpPr>
        <p:spPr>
          <a:xfrm>
            <a:off x="2321053"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4" name="Text Placeholder 25">
            <a:extLst>
              <a:ext uri="{FF2B5EF4-FFF2-40B4-BE49-F238E27FC236}">
                <a16:creationId xmlns:a16="http://schemas.microsoft.com/office/drawing/2014/main" id="{8592963C-560B-2DCF-426E-6AA7402B0FBC}"/>
              </a:ext>
            </a:extLst>
          </p:cNvPr>
          <p:cNvSpPr>
            <a:spLocks noGrp="1"/>
          </p:cNvSpPr>
          <p:nvPr>
            <p:ph type="body" sz="quarter" idx="30" hasCustomPrompt="1"/>
          </p:nvPr>
        </p:nvSpPr>
        <p:spPr>
          <a:xfrm>
            <a:off x="2321052"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5" name="Text Placeholder 25">
            <a:extLst>
              <a:ext uri="{FF2B5EF4-FFF2-40B4-BE49-F238E27FC236}">
                <a16:creationId xmlns:a16="http://schemas.microsoft.com/office/drawing/2014/main" id="{B652823E-5EF0-4EC1-F84D-ECB7D975D1AF}"/>
              </a:ext>
            </a:extLst>
          </p:cNvPr>
          <p:cNvSpPr>
            <a:spLocks noGrp="1"/>
          </p:cNvSpPr>
          <p:nvPr>
            <p:ph type="body" sz="quarter" idx="31" hasCustomPrompt="1"/>
          </p:nvPr>
        </p:nvSpPr>
        <p:spPr>
          <a:xfrm>
            <a:off x="2321051" y="553225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6" name="Text Placeholder 25">
            <a:extLst>
              <a:ext uri="{FF2B5EF4-FFF2-40B4-BE49-F238E27FC236}">
                <a16:creationId xmlns:a16="http://schemas.microsoft.com/office/drawing/2014/main" id="{004151CF-FC42-88F3-AD4E-76C31E0B9D8A}"/>
              </a:ext>
            </a:extLst>
          </p:cNvPr>
          <p:cNvSpPr>
            <a:spLocks noGrp="1"/>
          </p:cNvSpPr>
          <p:nvPr>
            <p:ph type="body" sz="quarter" idx="32" hasCustomPrompt="1"/>
          </p:nvPr>
        </p:nvSpPr>
        <p:spPr>
          <a:xfrm>
            <a:off x="6407278"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7" name="Text Placeholder 25">
            <a:extLst>
              <a:ext uri="{FF2B5EF4-FFF2-40B4-BE49-F238E27FC236}">
                <a16:creationId xmlns:a16="http://schemas.microsoft.com/office/drawing/2014/main" id="{C467C00B-D4B8-2230-D5F1-C56845D31B9D}"/>
              </a:ext>
            </a:extLst>
          </p:cNvPr>
          <p:cNvSpPr>
            <a:spLocks noGrp="1"/>
          </p:cNvSpPr>
          <p:nvPr>
            <p:ph type="body" sz="quarter" idx="33" hasCustomPrompt="1"/>
          </p:nvPr>
        </p:nvSpPr>
        <p:spPr>
          <a:xfrm>
            <a:off x="6407278"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8" name="Text Placeholder 25">
            <a:extLst>
              <a:ext uri="{FF2B5EF4-FFF2-40B4-BE49-F238E27FC236}">
                <a16:creationId xmlns:a16="http://schemas.microsoft.com/office/drawing/2014/main" id="{DB5327B5-C9E3-C360-FE8E-C65628497811}"/>
              </a:ext>
            </a:extLst>
          </p:cNvPr>
          <p:cNvSpPr>
            <a:spLocks noGrp="1"/>
          </p:cNvSpPr>
          <p:nvPr>
            <p:ph type="body" sz="quarter" idx="34" hasCustomPrompt="1"/>
          </p:nvPr>
        </p:nvSpPr>
        <p:spPr>
          <a:xfrm>
            <a:off x="6407277"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9" name="Text Placeholder 25">
            <a:extLst>
              <a:ext uri="{FF2B5EF4-FFF2-40B4-BE49-F238E27FC236}">
                <a16:creationId xmlns:a16="http://schemas.microsoft.com/office/drawing/2014/main" id="{B080EDC6-600B-AD6A-DBF3-3B3780027AF6}"/>
              </a:ext>
            </a:extLst>
          </p:cNvPr>
          <p:cNvSpPr>
            <a:spLocks noGrp="1"/>
          </p:cNvSpPr>
          <p:nvPr>
            <p:ph type="body" sz="quarter" idx="35" hasCustomPrompt="1"/>
          </p:nvPr>
        </p:nvSpPr>
        <p:spPr>
          <a:xfrm>
            <a:off x="6407276" y="55322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50" name="Text Placeholder 25">
            <a:extLst>
              <a:ext uri="{FF2B5EF4-FFF2-40B4-BE49-F238E27FC236}">
                <a16:creationId xmlns:a16="http://schemas.microsoft.com/office/drawing/2014/main" id="{C7CE92E5-B3D1-BF4F-F972-0A5789B4F265}"/>
              </a:ext>
            </a:extLst>
          </p:cNvPr>
          <p:cNvSpPr>
            <a:spLocks noGrp="1"/>
          </p:cNvSpPr>
          <p:nvPr>
            <p:ph type="body" sz="quarter" idx="36" hasCustomPrompt="1"/>
          </p:nvPr>
        </p:nvSpPr>
        <p:spPr>
          <a:xfrm>
            <a:off x="6403656"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cxnSp>
        <p:nvCxnSpPr>
          <p:cNvPr id="51" name="Straight Connector 50">
            <a:extLst>
              <a:ext uri="{FF2B5EF4-FFF2-40B4-BE49-F238E27FC236}">
                <a16:creationId xmlns:a16="http://schemas.microsoft.com/office/drawing/2014/main" id="{2D0BEED0-DC58-F947-2CB7-14031963F186}"/>
              </a:ext>
            </a:extLst>
          </p:cNvPr>
          <p:cNvCxnSpPr>
            <a:cxnSpLocks/>
          </p:cNvCxnSpPr>
          <p:nvPr userDrawn="1"/>
        </p:nvCxnSpPr>
        <p:spPr>
          <a:xfrm>
            <a:off x="6083121" y="1385443"/>
            <a:ext cx="0" cy="4521135"/>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DC733A-FA10-AF56-A4DB-F4C609D69C1A}"/>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82E51C28-C87E-8E4C-DC31-66A29F906C5C}"/>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
        <p:nvSpPr>
          <p:cNvPr id="60" name="TextBox 59">
            <a:extLst>
              <a:ext uri="{FF2B5EF4-FFF2-40B4-BE49-F238E27FC236}">
                <a16:creationId xmlns:a16="http://schemas.microsoft.com/office/drawing/2014/main" id="{64835744-4F01-6739-E2D2-028A56C2AC84}"/>
              </a:ext>
            </a:extLst>
          </p:cNvPr>
          <p:cNvSpPr txBox="1"/>
          <p:nvPr userDrawn="1"/>
        </p:nvSpPr>
        <p:spPr>
          <a:xfrm>
            <a:off x="-1" y="634328"/>
            <a:ext cx="12192001" cy="523220"/>
          </a:xfrm>
          <a:prstGeom prst="rect">
            <a:avLst/>
          </a:prstGeom>
          <a:noFill/>
        </p:spPr>
        <p:txBody>
          <a:bodyPr wrap="square" rtlCol="0">
            <a:spAutoFit/>
          </a:bodyPr>
          <a:lstStyle/>
          <a:p>
            <a:pPr algn="ctr"/>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CONTACT INFORMATION</a:t>
            </a:r>
          </a:p>
        </p:txBody>
      </p:sp>
    </p:spTree>
    <p:extLst>
      <p:ext uri="{BB962C8B-B14F-4D97-AF65-F5344CB8AC3E}">
        <p14:creationId xmlns:p14="http://schemas.microsoft.com/office/powerpoint/2010/main" val="394386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45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1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2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2">
    <p:spTree>
      <p:nvGrpSpPr>
        <p:cNvPr id="1" name=""/>
        <p:cNvGrpSpPr/>
        <p:nvPr/>
      </p:nvGrpSpPr>
      <p:grpSpPr>
        <a:xfrm>
          <a:off x="0" y="0"/>
          <a:ext cx="0" cy="0"/>
          <a:chOff x="0" y="0"/>
          <a:chExt cx="0" cy="0"/>
        </a:xfrm>
      </p:grpSpPr>
      <p:pic>
        <p:nvPicPr>
          <p:cNvPr id="16" name="Picture 15" descr="A blue and red rectangle&#10;&#10;Description automatically generated">
            <a:extLst>
              <a:ext uri="{FF2B5EF4-FFF2-40B4-BE49-F238E27FC236}">
                <a16:creationId xmlns:a16="http://schemas.microsoft.com/office/drawing/2014/main" id="{115ADA4C-66E6-0097-5D33-90CF8F8EFC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350488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3">
    <p:spTree>
      <p:nvGrpSpPr>
        <p:cNvPr id="1" name=""/>
        <p:cNvGrpSpPr/>
        <p:nvPr/>
      </p:nvGrpSpPr>
      <p:grpSpPr>
        <a:xfrm>
          <a:off x="0" y="0"/>
          <a:ext cx="0" cy="0"/>
          <a:chOff x="0" y="0"/>
          <a:chExt cx="0" cy="0"/>
        </a:xfrm>
      </p:grpSpPr>
      <p:pic>
        <p:nvPicPr>
          <p:cNvPr id="6" name="Picture 5" descr="A blue and red rectangle with white stripes&#10;&#10;Description automatically generated">
            <a:extLst>
              <a:ext uri="{FF2B5EF4-FFF2-40B4-BE49-F238E27FC236}">
                <a16:creationId xmlns:a16="http://schemas.microsoft.com/office/drawing/2014/main" id="{7D2C2833-B7A6-4605-A736-40B90BD1B0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126742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O4">
    <p:spTree>
      <p:nvGrpSpPr>
        <p:cNvPr id="1" name=""/>
        <p:cNvGrpSpPr/>
        <p:nvPr/>
      </p:nvGrpSpPr>
      <p:grpSpPr>
        <a:xfrm>
          <a:off x="0" y="0"/>
          <a:ext cx="0" cy="0"/>
          <a:chOff x="0" y="0"/>
          <a:chExt cx="0" cy="0"/>
        </a:xfrm>
      </p:grpSpPr>
      <p:pic>
        <p:nvPicPr>
          <p:cNvPr id="3" name="Picture 2" descr="A red and white rectangle&#10;&#10;Description automatically generated">
            <a:extLst>
              <a:ext uri="{FF2B5EF4-FFF2-40B4-BE49-F238E27FC236}">
                <a16:creationId xmlns:a16="http://schemas.microsoft.com/office/drawing/2014/main" id="{A9538E1E-C9A2-CCD3-78E7-55CE49BFC2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pic>
        <p:nvPicPr>
          <p:cNvPr id="8" name="Picture 7" descr="A white background with letters&#10;&#10;Description automatically generated">
            <a:extLst>
              <a:ext uri="{FF2B5EF4-FFF2-40B4-BE49-F238E27FC236}">
                <a16:creationId xmlns:a16="http://schemas.microsoft.com/office/drawing/2014/main" id="{EDF8C044-7AE6-B58A-6BF9-88211B3DFED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763625"/>
            <a:ext cx="12182475" cy="5817479"/>
          </a:xfrm>
          <a:prstGeom prst="rect">
            <a:avLst/>
          </a:prstGeom>
        </p:spPr>
      </p:pic>
      <p:sp>
        <p:nvSpPr>
          <p:cNvPr id="4" name="Title 1">
            <a:extLst>
              <a:ext uri="{FF2B5EF4-FFF2-40B4-BE49-F238E27FC236}">
                <a16:creationId xmlns:a16="http://schemas.microsoft.com/office/drawing/2014/main" id="{742A64BF-5CBE-6963-D523-5F954C2BC8ED}"/>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
        <p:nvSpPr>
          <p:cNvPr id="5" name="Subtitle 2">
            <a:extLst>
              <a:ext uri="{FF2B5EF4-FFF2-40B4-BE49-F238E27FC236}">
                <a16:creationId xmlns:a16="http://schemas.microsoft.com/office/drawing/2014/main" id="{078E14D5-B731-0317-E855-6B95FA4F0ED1}"/>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07C6247B-A988-8E61-B4B7-49B6ACDD2C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Tree>
    <p:extLst>
      <p:ext uri="{BB962C8B-B14F-4D97-AF65-F5344CB8AC3E}">
        <p14:creationId xmlns:p14="http://schemas.microsoft.com/office/powerpoint/2010/main" val="220302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O5">
    <p:spTree>
      <p:nvGrpSpPr>
        <p:cNvPr id="1" name=""/>
        <p:cNvGrpSpPr/>
        <p:nvPr/>
      </p:nvGrpSpPr>
      <p:grpSpPr>
        <a:xfrm>
          <a:off x="0" y="0"/>
          <a:ext cx="0" cy="0"/>
          <a:chOff x="0" y="0"/>
          <a:chExt cx="0" cy="0"/>
        </a:xfrm>
      </p:grpSpPr>
      <p:pic>
        <p:nvPicPr>
          <p:cNvPr id="4" name="Picture 3" descr="A blue and red rectangle&#10;&#10;Description automatically generated">
            <a:extLst>
              <a:ext uri="{FF2B5EF4-FFF2-40B4-BE49-F238E27FC236}">
                <a16:creationId xmlns:a16="http://schemas.microsoft.com/office/drawing/2014/main" id="{37D27392-DC8F-A205-CDB2-F5D35D516F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6" name="Subtitle 2">
            <a:extLst>
              <a:ext uri="{FF2B5EF4-FFF2-40B4-BE49-F238E27FC236}">
                <a16:creationId xmlns:a16="http://schemas.microsoft.com/office/drawing/2014/main" id="{4B420D83-940C-EE8D-DFB7-CDA0CAE42402}"/>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EF461DA2-73A5-B2E9-4728-D366E57591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
        <p:nvSpPr>
          <p:cNvPr id="9" name="Title 1">
            <a:extLst>
              <a:ext uri="{FF2B5EF4-FFF2-40B4-BE49-F238E27FC236}">
                <a16:creationId xmlns:a16="http://schemas.microsoft.com/office/drawing/2014/main" id="{68EA16FE-A29C-9CEB-5096-34D699552E84}"/>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Tree>
    <p:extLst>
      <p:ext uri="{BB962C8B-B14F-4D97-AF65-F5344CB8AC3E}">
        <p14:creationId xmlns:p14="http://schemas.microsoft.com/office/powerpoint/2010/main" val="184961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52919"/>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89551"/>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81328"/>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MODERATOR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6982C7C-A597-4691-528D-7DC197816724}"/>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1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37421"/>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74053"/>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65830"/>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SPEAKER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D933CF6F-D34E-FA21-F864-F2E4C7EDC8AF}"/>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3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6D10C-4788-A84C-925A-492A11EFEA6E}"/>
              </a:ext>
            </a:extLst>
          </p:cNvPr>
          <p:cNvSpPr/>
          <p:nvPr userDrawn="1"/>
        </p:nvSpPr>
        <p:spPr>
          <a:xfrm>
            <a:off x="0" y="0"/>
            <a:ext cx="12192000"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2670924-6264-B71A-6E98-B4A8994037BB}"/>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DA43745-F7F4-5D91-3932-BAE91505477B}"/>
              </a:ext>
            </a:extLst>
          </p:cNvPr>
          <p:cNvSpPr txBox="1"/>
          <p:nvPr userDrawn="1"/>
        </p:nvSpPr>
        <p:spPr>
          <a:xfrm>
            <a:off x="-1" y="1335377"/>
            <a:ext cx="12192000" cy="1200329"/>
          </a:xfrm>
          <a:prstGeom prst="rect">
            <a:avLst/>
          </a:prstGeom>
          <a:noFill/>
        </p:spPr>
        <p:txBody>
          <a:bodyPr wrap="square" rtlCol="0">
            <a:spAutoFit/>
          </a:bodyPr>
          <a:lstStyle/>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INTRODUCTIONS</a:t>
            </a:r>
          </a:p>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SUGGESTED FORMAT</a:t>
            </a:r>
          </a:p>
        </p:txBody>
      </p:sp>
      <p:sp>
        <p:nvSpPr>
          <p:cNvPr id="9" name="TextBox 8">
            <a:extLst>
              <a:ext uri="{FF2B5EF4-FFF2-40B4-BE49-F238E27FC236}">
                <a16:creationId xmlns:a16="http://schemas.microsoft.com/office/drawing/2014/main" id="{146CA8EB-D3D6-FD69-3358-1AE5040E1468}"/>
              </a:ext>
            </a:extLst>
          </p:cNvPr>
          <p:cNvSpPr txBox="1"/>
          <p:nvPr userDrawn="1"/>
        </p:nvSpPr>
        <p:spPr>
          <a:xfrm>
            <a:off x="1630135" y="2859935"/>
            <a:ext cx="8931729" cy="2554545"/>
          </a:xfrm>
          <a:prstGeom prst="rect">
            <a:avLst/>
          </a:prstGeom>
          <a:noFill/>
        </p:spPr>
        <p:txBody>
          <a:bodyPr wrap="square" rtlCol="0">
            <a:spAutoFit/>
          </a:bodyPr>
          <a:lstStyle/>
          <a:p>
            <a:pPr marL="0" indent="0" algn="ctr">
              <a:buFont typeface="Arial" panose="020B0604020202020204" pitchFamily="34" charset="0"/>
              <a:buNone/>
            </a:pPr>
            <a:r>
              <a:rPr lang="en-US" sz="2000" b="1" dirty="0">
                <a:solidFill>
                  <a:srgbClr val="BCBEC0"/>
                </a:solidFill>
                <a:latin typeface="Trebuchet MS" panose="020B0703020202090204" pitchFamily="34" charset="0"/>
              </a:rPr>
              <a:t>Pre-Intensive Session (75 Minutes)</a:t>
            </a: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 </a:t>
            </a:r>
            <a:r>
              <a:rPr lang="en-US" sz="2000" dirty="0">
                <a:solidFill>
                  <a:srgbClr val="BCBEC0"/>
                </a:solidFill>
                <a:latin typeface="Trebuchet MS" panose="020B0703020202090204" pitchFamily="34" charset="0"/>
              </a:rPr>
              <a:t>Moderator provides introductions, and each speaker is given 20-30 minutes to present their area of expertise related to the session topic</a:t>
            </a:r>
          </a:p>
          <a:p>
            <a:pPr marL="385754" indent="-385754" algn="ctr">
              <a:buFont typeface="Arial" panose="020B0604020202020204" pitchFamily="34" charset="0"/>
              <a:buChar char="•"/>
            </a:pPr>
            <a:endParaRPr lang="en-US" sz="2000" dirty="0">
              <a:solidFill>
                <a:srgbClr val="BCBEC0"/>
              </a:solidFill>
              <a:latin typeface="Trebuchet MS" panose="020B0703020202090204" pitchFamily="34" charset="0"/>
            </a:endParaRP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Breakout Session (60 Minutes)</a:t>
            </a:r>
          </a:p>
          <a:p>
            <a:pPr marL="0" indent="0" algn="ctr">
              <a:buFont typeface="Arial" panose="020B0604020202020204" pitchFamily="34" charset="0"/>
              <a:buNone/>
            </a:pPr>
            <a:r>
              <a:rPr lang="en-US" sz="2000" dirty="0">
                <a:solidFill>
                  <a:srgbClr val="BCBEC0"/>
                </a:solidFill>
                <a:latin typeface="Trebuchet MS" panose="020B0703020202090204" pitchFamily="34" charset="0"/>
              </a:rPr>
              <a:t>Moderator provides introductions, and each speaker is given 5-8 minutes to introduce themselves and present their specific information related to the session topic</a:t>
            </a:r>
          </a:p>
        </p:txBody>
      </p:sp>
      <p:sp>
        <p:nvSpPr>
          <p:cNvPr id="11" name="TextBox 10">
            <a:extLst>
              <a:ext uri="{FF2B5EF4-FFF2-40B4-BE49-F238E27FC236}">
                <a16:creationId xmlns:a16="http://schemas.microsoft.com/office/drawing/2014/main" id="{A95053A1-0CF7-F2F6-8F41-9D7F780B6F56}"/>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cxnSp>
        <p:nvCxnSpPr>
          <p:cNvPr id="12" name="Straight Connector 11">
            <a:extLst>
              <a:ext uri="{FF2B5EF4-FFF2-40B4-BE49-F238E27FC236}">
                <a16:creationId xmlns:a16="http://schemas.microsoft.com/office/drawing/2014/main" id="{FDED46CA-024A-7D1B-F809-31256D03F99B}"/>
              </a:ext>
            </a:extLst>
          </p:cNvPr>
          <p:cNvCxnSpPr>
            <a:cxnSpLocks/>
          </p:cNvCxnSpPr>
          <p:nvPr userDrawn="1"/>
        </p:nvCxnSpPr>
        <p:spPr>
          <a:xfrm>
            <a:off x="1630135" y="888513"/>
            <a:ext cx="8931729" cy="0"/>
          </a:xfrm>
          <a:prstGeom prst="line">
            <a:avLst/>
          </a:prstGeom>
          <a:ln w="38100">
            <a:solidFill>
              <a:srgbClr val="83A2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76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83A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pic>
        <p:nvPicPr>
          <p:cNvPr id="4" name="Picture 3" descr="A logo for a conference&#10;&#10;Description automatically generated">
            <a:extLst>
              <a:ext uri="{FF2B5EF4-FFF2-40B4-BE49-F238E27FC236}">
                <a16:creationId xmlns:a16="http://schemas.microsoft.com/office/drawing/2014/main" id="{70D71C96-DE58-8DB5-D8E5-8A1859D57C98}"/>
              </a:ext>
            </a:extLst>
          </p:cNvPr>
          <p:cNvPicPr>
            <a:picLocks noChangeAspect="1"/>
          </p:cNvPicPr>
          <p:nvPr userDrawn="1"/>
        </p:nvPicPr>
        <p:blipFill>
          <a:blip r:embed="rId2"/>
          <a:stretch>
            <a:fillRect/>
          </a:stretch>
        </p:blipFill>
        <p:spPr>
          <a:xfrm>
            <a:off x="348868" y="4902266"/>
            <a:ext cx="4101877" cy="1931984"/>
          </a:xfrm>
          <a:prstGeom prst="rect">
            <a:avLst/>
          </a:prstGeom>
        </p:spPr>
      </p:pic>
    </p:spTree>
    <p:extLst>
      <p:ext uri="{BB962C8B-B14F-4D97-AF65-F5344CB8AC3E}">
        <p14:creationId xmlns:p14="http://schemas.microsoft.com/office/powerpoint/2010/main" val="169353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39761-152A-6385-2362-BCA339611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C356D-4454-5E78-0995-82DA47B1F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AA2F6-B18D-14A5-8B43-8A77BCCBB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452EF-2399-4B49-8E6D-F6E42C3969D8}" type="datetimeFigureOut">
              <a:rPr lang="en-US" smtClean="0"/>
              <a:t>2/5/2024</a:t>
            </a:fld>
            <a:endParaRPr lang="en-US" dirty="0"/>
          </a:p>
        </p:txBody>
      </p:sp>
      <p:sp>
        <p:nvSpPr>
          <p:cNvPr id="5" name="Footer Placeholder 4">
            <a:extLst>
              <a:ext uri="{FF2B5EF4-FFF2-40B4-BE49-F238E27FC236}">
                <a16:creationId xmlns:a16="http://schemas.microsoft.com/office/drawing/2014/main" id="{D2F4765A-C1E5-4A62-0280-379518F21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F7C018-9E41-DB33-6F2A-20DFFB645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4A2F6-5296-4447-B3FF-794C71550D6D}" type="slidenum">
              <a:rPr lang="en-US" smtClean="0"/>
              <a:t>‹#›</a:t>
            </a:fld>
            <a:endParaRPr lang="en-US" dirty="0"/>
          </a:p>
        </p:txBody>
      </p:sp>
    </p:spTree>
    <p:extLst>
      <p:ext uri="{BB962C8B-B14F-4D97-AF65-F5344CB8AC3E}">
        <p14:creationId xmlns:p14="http://schemas.microsoft.com/office/powerpoint/2010/main" val="21256193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3" r:id="rId4"/>
    <p:sldLayoutId id="2147483662" r:id="rId5"/>
    <p:sldLayoutId id="2147483653" r:id="rId6"/>
    <p:sldLayoutId id="2147483665" r:id="rId7"/>
    <p:sldLayoutId id="2147483651" r:id="rId8"/>
    <p:sldLayoutId id="2147483652" r:id="rId9"/>
    <p:sldLayoutId id="2147483666" r:id="rId10"/>
    <p:sldLayoutId id="2147483672" r:id="rId11"/>
    <p:sldLayoutId id="2147483673" r:id="rId12"/>
    <p:sldLayoutId id="2147483668" r:id="rId13"/>
    <p:sldLayoutId id="2147483654" r:id="rId14"/>
    <p:sldLayoutId id="2147483671" r:id="rId15"/>
    <p:sldLayoutId id="2147483667" r:id="rId16"/>
    <p:sldLayoutId id="2147483670" r:id="rId17"/>
    <p:sldLayoutId id="214748366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A070-A573-CE3B-BD95-26BCDA7FC664}"/>
              </a:ext>
            </a:extLst>
          </p:cNvPr>
          <p:cNvSpPr>
            <a:spLocks noGrp="1"/>
          </p:cNvSpPr>
          <p:nvPr>
            <p:ph type="ctrTitle"/>
          </p:nvPr>
        </p:nvSpPr>
        <p:spPr>
          <a:xfrm>
            <a:off x="330460" y="1119963"/>
            <a:ext cx="10287922" cy="2446512"/>
          </a:xfrm>
        </p:spPr>
        <p:txBody>
          <a:bodyPr/>
          <a:lstStyle/>
          <a:p>
            <a:r>
              <a:rPr lang="en-US" dirty="0"/>
              <a:t>Partnering with AI Companies</a:t>
            </a:r>
          </a:p>
        </p:txBody>
      </p:sp>
      <p:sp>
        <p:nvSpPr>
          <p:cNvPr id="3" name="Subtitle 2">
            <a:extLst>
              <a:ext uri="{FF2B5EF4-FFF2-40B4-BE49-F238E27FC236}">
                <a16:creationId xmlns:a16="http://schemas.microsoft.com/office/drawing/2014/main" id="{3D96AC32-5060-E77C-B30F-ADA99BA58935}"/>
              </a:ext>
            </a:extLst>
          </p:cNvPr>
          <p:cNvSpPr>
            <a:spLocks noGrp="1"/>
          </p:cNvSpPr>
          <p:nvPr>
            <p:ph type="subTitle" idx="1"/>
          </p:nvPr>
        </p:nvSpPr>
        <p:spPr>
          <a:xfrm>
            <a:off x="734495" y="5557594"/>
            <a:ext cx="6240463" cy="779411"/>
          </a:xfrm>
        </p:spPr>
        <p:txBody>
          <a:bodyPr>
            <a:normAutofit fontScale="92500" lnSpcReduction="10000"/>
          </a:bodyPr>
          <a:lstStyle/>
          <a:p>
            <a:r>
              <a:rPr lang="en-US" dirty="0"/>
              <a:t>Amanda Merced, Partner</a:t>
            </a:r>
          </a:p>
          <a:p>
            <a:r>
              <a:rPr lang="en-US" dirty="0"/>
              <a:t>Ward &amp; Berry, PLLC</a:t>
            </a:r>
          </a:p>
        </p:txBody>
      </p:sp>
      <p:sp>
        <p:nvSpPr>
          <p:cNvPr id="4" name="Subtitle 2">
            <a:extLst>
              <a:ext uri="{FF2B5EF4-FFF2-40B4-BE49-F238E27FC236}">
                <a16:creationId xmlns:a16="http://schemas.microsoft.com/office/drawing/2014/main" id="{14E07E98-F1AA-A2AE-7F96-D1DCFB0F2B03}"/>
              </a:ext>
            </a:extLst>
          </p:cNvPr>
          <p:cNvSpPr txBox="1">
            <a:spLocks/>
          </p:cNvSpPr>
          <p:nvPr/>
        </p:nvSpPr>
        <p:spPr>
          <a:xfrm>
            <a:off x="589183" y="3696897"/>
            <a:ext cx="9688957" cy="7794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How to Navigate IP Ownership</a:t>
            </a:r>
          </a:p>
        </p:txBody>
      </p:sp>
    </p:spTree>
    <p:extLst>
      <p:ext uri="{BB962C8B-B14F-4D97-AF65-F5344CB8AC3E}">
        <p14:creationId xmlns:p14="http://schemas.microsoft.com/office/powerpoint/2010/main" val="418843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a:xfrm>
            <a:off x="0" y="1502525"/>
            <a:ext cx="12057320" cy="4494239"/>
          </a:xfrm>
        </p:spPr>
        <p:txBody>
          <a:bodyPr>
            <a:normAutofit/>
          </a:bodyPr>
          <a:lstStyle/>
          <a:p>
            <a:pPr marL="0" indent="0">
              <a:buNone/>
            </a:pPr>
            <a:r>
              <a:rPr lang="en-US" sz="1800" dirty="0"/>
              <a:t>		</a:t>
            </a:r>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134680" y="205125"/>
            <a:ext cx="12057320" cy="810875"/>
          </a:xfrm>
        </p:spPr>
        <p:txBody>
          <a:bodyPr/>
          <a:lstStyle/>
          <a:p>
            <a:r>
              <a:rPr lang="en-US" dirty="0"/>
              <a:t>Examples of the Complexity of Joint IP</a:t>
            </a:r>
          </a:p>
        </p:txBody>
      </p:sp>
      <p:sp>
        <p:nvSpPr>
          <p:cNvPr id="4" name="TextBox 3">
            <a:extLst>
              <a:ext uri="{FF2B5EF4-FFF2-40B4-BE49-F238E27FC236}">
                <a16:creationId xmlns:a16="http://schemas.microsoft.com/office/drawing/2014/main" id="{03B4EC40-08E2-A948-F17C-947907EDB9E2}"/>
              </a:ext>
            </a:extLst>
          </p:cNvPr>
          <p:cNvSpPr txBox="1"/>
          <p:nvPr/>
        </p:nvSpPr>
        <p:spPr>
          <a:xfrm>
            <a:off x="198474" y="1594673"/>
            <a:ext cx="11795052" cy="3929281"/>
          </a:xfrm>
          <a:prstGeom prst="rect">
            <a:avLst/>
          </a:prstGeom>
          <a:noFill/>
        </p:spPr>
        <p:txBody>
          <a:bodyPr wrap="square">
            <a:spAutoFit/>
          </a:bodyPr>
          <a:lstStyle/>
          <a:p>
            <a:pPr marL="342900" indent="-342900">
              <a:lnSpc>
                <a:spcPct val="90000"/>
              </a:lnSpc>
              <a:spcBef>
                <a:spcPts val="1000"/>
              </a:spcBef>
              <a:buFont typeface="Arial" panose="020B0604020202020204" pitchFamily="34" charset="0"/>
              <a:buChar char="•"/>
            </a:pPr>
            <a:r>
              <a:rPr lang="en-US" sz="2000" dirty="0">
                <a:solidFill>
                  <a:srgbClr val="0E2C4F"/>
                </a:solidFill>
                <a:latin typeface="Verdana" panose="020B0604030504040204" pitchFamily="34" charset="0"/>
                <a:ea typeface="Verdana" panose="020B0604030504040204" pitchFamily="34" charset="0"/>
              </a:rPr>
              <a:t>Under U.S. law, patents or copyrights that are jointly owned may be exploited </a:t>
            </a:r>
            <a:r>
              <a:rPr lang="en-US" sz="2000" b="1" dirty="0">
                <a:solidFill>
                  <a:srgbClr val="0E2C4F"/>
                </a:solidFill>
                <a:latin typeface="Verdana" panose="020B0604030504040204" pitchFamily="34" charset="0"/>
                <a:ea typeface="Verdana" panose="020B0604030504040204" pitchFamily="34" charset="0"/>
              </a:rPr>
              <a:t>separately</a:t>
            </a:r>
            <a:r>
              <a:rPr lang="en-US" sz="2000" dirty="0">
                <a:solidFill>
                  <a:srgbClr val="0E2C4F"/>
                </a:solidFill>
                <a:latin typeface="Verdana" panose="020B0604030504040204" pitchFamily="34" charset="0"/>
                <a:ea typeface="Verdana" panose="020B0604030504040204" pitchFamily="34" charset="0"/>
              </a:rPr>
              <a:t> by each owner </a:t>
            </a:r>
            <a:r>
              <a:rPr lang="en-US" sz="2000" b="1" dirty="0">
                <a:solidFill>
                  <a:srgbClr val="0E2C4F"/>
                </a:solidFill>
                <a:latin typeface="Verdana" panose="020B0604030504040204" pitchFamily="34" charset="0"/>
                <a:ea typeface="Verdana" panose="020B0604030504040204" pitchFamily="34" charset="0"/>
              </a:rPr>
              <a:t>without the consent </a:t>
            </a:r>
            <a:r>
              <a:rPr lang="en-US" sz="2000" dirty="0">
                <a:solidFill>
                  <a:srgbClr val="0E2C4F"/>
                </a:solidFill>
                <a:latin typeface="Verdana" panose="020B0604030504040204" pitchFamily="34" charset="0"/>
                <a:ea typeface="Verdana" panose="020B0604030504040204" pitchFamily="34" charset="0"/>
              </a:rPr>
              <a:t>of the other. </a:t>
            </a:r>
          </a:p>
          <a:p>
            <a:pPr marL="800100" lvl="1" indent="-342900">
              <a:lnSpc>
                <a:spcPct val="90000"/>
              </a:lnSpc>
              <a:spcBef>
                <a:spcPts val="1000"/>
              </a:spcBef>
              <a:buFont typeface="Arial" panose="020B0604020202020204" pitchFamily="34" charset="0"/>
              <a:buChar char="•"/>
            </a:pPr>
            <a:r>
              <a:rPr lang="en-US" sz="2000" dirty="0">
                <a:solidFill>
                  <a:srgbClr val="0E2C4F"/>
                </a:solidFill>
                <a:latin typeface="Verdana" panose="020B0604030504040204" pitchFamily="34" charset="0"/>
                <a:ea typeface="Verdana" panose="020B0604030504040204" pitchFamily="34" charset="0"/>
              </a:rPr>
              <a:t>This means that joint ownership fails to resolve one of the central issues for each party: whether the new technology may end up in the hands of its </a:t>
            </a:r>
            <a:r>
              <a:rPr lang="en-US" sz="2000" b="1" dirty="0">
                <a:solidFill>
                  <a:srgbClr val="0E2C4F"/>
                </a:solidFill>
                <a:latin typeface="Verdana" panose="020B0604030504040204" pitchFamily="34" charset="0"/>
                <a:ea typeface="Verdana" panose="020B0604030504040204" pitchFamily="34" charset="0"/>
              </a:rPr>
              <a:t>competitor. </a:t>
            </a:r>
          </a:p>
          <a:p>
            <a:pPr marL="342900" indent="-342900">
              <a:lnSpc>
                <a:spcPct val="90000"/>
              </a:lnSpc>
              <a:spcBef>
                <a:spcPts val="1000"/>
              </a:spcBef>
              <a:buFont typeface="Arial" panose="020B0604020202020204" pitchFamily="34" charset="0"/>
              <a:buChar char="•"/>
            </a:pPr>
            <a:r>
              <a:rPr lang="en-US" sz="2000" dirty="0">
                <a:solidFill>
                  <a:srgbClr val="0E2C4F"/>
                </a:solidFill>
                <a:latin typeface="Verdana" panose="020B0604030504040204" pitchFamily="34" charset="0"/>
                <a:ea typeface="Verdana" panose="020B0604030504040204" pitchFamily="34" charset="0"/>
              </a:rPr>
              <a:t>U.S. law will require an accounting by each owner to the co-owners for exploitation of the copyright </a:t>
            </a:r>
            <a:r>
              <a:rPr lang="en-US" sz="2000" b="1" dirty="0">
                <a:solidFill>
                  <a:srgbClr val="0E2C4F"/>
                </a:solidFill>
                <a:latin typeface="Verdana" panose="020B0604030504040204" pitchFamily="34" charset="0"/>
                <a:ea typeface="Verdana" panose="020B0604030504040204" pitchFamily="34" charset="0"/>
              </a:rPr>
              <a:t>but not </a:t>
            </a:r>
            <a:r>
              <a:rPr lang="en-US" sz="2000" dirty="0">
                <a:solidFill>
                  <a:srgbClr val="0E2C4F"/>
                </a:solidFill>
                <a:latin typeface="Verdana" panose="020B0604030504040204" pitchFamily="34" charset="0"/>
                <a:ea typeface="Verdana" panose="020B0604030504040204" pitchFamily="34" charset="0"/>
              </a:rPr>
              <a:t>for the exploitation of the patent.  </a:t>
            </a:r>
          </a:p>
          <a:p>
            <a:pPr marL="342900" indent="-342900">
              <a:lnSpc>
                <a:spcPct val="90000"/>
              </a:lnSpc>
              <a:spcBef>
                <a:spcPts val="1000"/>
              </a:spcBef>
              <a:buFont typeface="Arial" panose="020B0604020202020204" pitchFamily="34" charset="0"/>
              <a:buChar char="•"/>
            </a:pPr>
            <a:r>
              <a:rPr lang="en-US" sz="2000" dirty="0">
                <a:solidFill>
                  <a:srgbClr val="0E2C4F"/>
                </a:solidFill>
                <a:latin typeface="Verdana" panose="020B0604030504040204" pitchFamily="34" charset="0"/>
                <a:ea typeface="Verdana" panose="020B0604030504040204" pitchFamily="34" charset="0"/>
              </a:rPr>
              <a:t>The Parties will need to decide whether one party needs the other’s consent to enforce rights against infringers, whether damages recovered from infringers are shared, and, in the case of patents, which party is responsible for patent maintenance costs.  </a:t>
            </a:r>
          </a:p>
          <a:p>
            <a:pPr marL="342900" indent="-342900">
              <a:lnSpc>
                <a:spcPct val="90000"/>
              </a:lnSpc>
              <a:spcBef>
                <a:spcPts val="1000"/>
              </a:spcBef>
              <a:buFont typeface="Arial" panose="020B0604020202020204" pitchFamily="34" charset="0"/>
              <a:buChar char="•"/>
            </a:pPr>
            <a:r>
              <a:rPr lang="en-US" sz="2000" dirty="0">
                <a:solidFill>
                  <a:srgbClr val="0E2C4F"/>
                </a:solidFill>
                <a:latin typeface="Verdana" panose="020B0604030504040204" pitchFamily="34" charset="0"/>
                <a:ea typeface="Verdana" panose="020B0604030504040204" pitchFamily="34" charset="0"/>
              </a:rPr>
              <a:t>Jointly held IP property rights will likely outlive the relationship, so the parties’ determinations may require a separate agreement, which may need to survive, at least in the case of trade secrets, indefinitely.</a:t>
            </a:r>
          </a:p>
        </p:txBody>
      </p:sp>
    </p:spTree>
    <p:extLst>
      <p:ext uri="{BB962C8B-B14F-4D97-AF65-F5344CB8AC3E}">
        <p14:creationId xmlns:p14="http://schemas.microsoft.com/office/powerpoint/2010/main" val="64195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a:xfrm>
            <a:off x="198474" y="1594673"/>
            <a:ext cx="11582400" cy="4494239"/>
          </a:xfrm>
        </p:spPr>
        <p:txBody>
          <a:bodyPr>
            <a:normAutofit fontScale="85000" lnSpcReduction="20000"/>
          </a:bodyPr>
          <a:lstStyle/>
          <a:p>
            <a:pPr marL="0" indent="0">
              <a:buNone/>
            </a:pPr>
            <a:r>
              <a:rPr lang="en-US" sz="1800" b="1" u="sng" dirty="0"/>
              <a:t>Creation / Development of IP</a:t>
            </a:r>
            <a:r>
              <a:rPr lang="en-US" sz="1800" dirty="0"/>
              <a:t>	</a:t>
            </a:r>
          </a:p>
          <a:p>
            <a:pPr marL="0" indent="0">
              <a:buNone/>
            </a:pPr>
            <a:r>
              <a:rPr lang="en-US" sz="1800" dirty="0"/>
              <a:t>Employee Confidentiality &amp; IP Assignment Agreements</a:t>
            </a:r>
          </a:p>
          <a:p>
            <a:pPr marL="0" indent="0">
              <a:buNone/>
            </a:pPr>
            <a:r>
              <a:rPr lang="en-US" sz="1800" dirty="0"/>
              <a:t>Ownership Clauses in Vendor Contracts for your software / IP development</a:t>
            </a:r>
          </a:p>
          <a:p>
            <a:pPr marL="0" indent="0">
              <a:buNone/>
            </a:pPr>
            <a:r>
              <a:rPr lang="en-US" sz="1800" dirty="0"/>
              <a:t>Ownership Clauses in your Partner Agreements</a:t>
            </a:r>
          </a:p>
          <a:p>
            <a:pPr marL="0" indent="0">
              <a:buNone/>
            </a:pPr>
            <a:r>
              <a:rPr lang="en-US" sz="1800" dirty="0"/>
              <a:t>Types of Open Source being Used – Viral Licensing?	</a:t>
            </a:r>
          </a:p>
          <a:p>
            <a:pPr marL="0" indent="0">
              <a:buNone/>
            </a:pPr>
            <a:r>
              <a:rPr lang="en-US" sz="1800" b="1" u="sng" dirty="0"/>
              <a:t>Licensing of IP to Customers</a:t>
            </a:r>
          </a:p>
          <a:p>
            <a:pPr marL="0" indent="0">
              <a:buNone/>
            </a:pPr>
            <a:r>
              <a:rPr lang="en-US" sz="1800" dirty="0"/>
              <a:t>What different types of contracts do you need based on your Solution Components?  </a:t>
            </a:r>
          </a:p>
          <a:p>
            <a:pPr marL="0" indent="0">
              <a:lnSpc>
                <a:spcPct val="120000"/>
              </a:lnSpc>
              <a:buNone/>
            </a:pPr>
            <a:r>
              <a:rPr lang="en-US" sz="1800" dirty="0"/>
              <a:t>End User License Agreement (EULA) Mobile App Terms, Subscription Terms, Order Form, SOW, API, Hosting, Managed Services</a:t>
            </a:r>
          </a:p>
          <a:p>
            <a:pPr marL="0" indent="0">
              <a:buNone/>
            </a:pPr>
            <a:r>
              <a:rPr lang="en-US" sz="1800" dirty="0"/>
              <a:t>Are any of your Solution Components third party products? </a:t>
            </a:r>
            <a:endParaRPr lang="en-US" sz="1800" dirty="0">
              <a:highlight>
                <a:srgbClr val="FFFF00"/>
              </a:highlight>
            </a:endParaRPr>
          </a:p>
          <a:p>
            <a:pPr marL="0" indent="0">
              <a:buNone/>
            </a:pPr>
            <a:r>
              <a:rPr lang="en-US" sz="1800" b="1" u="sng" dirty="0"/>
              <a:t>Scope of Rights Granted to the Government</a:t>
            </a:r>
            <a:endParaRPr lang="en-US" sz="1800" dirty="0"/>
          </a:p>
          <a:p>
            <a:pPr marL="0" indent="0">
              <a:buNone/>
            </a:pPr>
            <a:r>
              <a:rPr lang="en-US" sz="1800" dirty="0"/>
              <a:t>Map your Historical Rights Granted and in what specific Product name / technical description</a:t>
            </a:r>
          </a:p>
          <a:p>
            <a:pPr marL="0" indent="0">
              <a:buNone/>
            </a:pPr>
            <a:r>
              <a:rPr lang="en-US" sz="1800" dirty="0"/>
              <a:t>Do your data rights assertions match your proposal / SOW terminology?</a:t>
            </a:r>
          </a:p>
          <a:p>
            <a:pPr marL="0" indent="0">
              <a:buNone/>
            </a:pPr>
            <a:r>
              <a:rPr lang="en-US" sz="1800" dirty="0"/>
              <a:t>Map funding used to develop</a:t>
            </a:r>
          </a:p>
          <a:p>
            <a:pPr marL="0" indent="0">
              <a:buNone/>
            </a:pPr>
            <a:r>
              <a:rPr lang="en-US" sz="1800" dirty="0"/>
              <a:t>Did you Mark correctly?	</a:t>
            </a:r>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134679" y="205125"/>
            <a:ext cx="12312501" cy="921926"/>
          </a:xfrm>
        </p:spPr>
        <p:txBody>
          <a:bodyPr/>
          <a:lstStyle/>
          <a:p>
            <a:r>
              <a:rPr lang="en-US" dirty="0"/>
              <a:t>Review IP Lifecycle before Partnering</a:t>
            </a:r>
          </a:p>
        </p:txBody>
      </p:sp>
    </p:spTree>
    <p:extLst>
      <p:ext uri="{BB962C8B-B14F-4D97-AF65-F5344CB8AC3E}">
        <p14:creationId xmlns:p14="http://schemas.microsoft.com/office/powerpoint/2010/main" val="3710867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184298" y="1495647"/>
            <a:ext cx="11309202" cy="4346353"/>
          </a:xfrm>
        </p:spPr>
        <p:txBody>
          <a:bodyPr>
            <a:normAutofit fontScale="92500" lnSpcReduction="20000"/>
          </a:bodyPr>
          <a:lstStyle/>
          <a:p>
            <a:pPr marL="514350" indent="-514350">
              <a:lnSpc>
                <a:spcPct val="150000"/>
              </a:lnSpc>
              <a:buFont typeface="+mj-lt"/>
              <a:buAutoNum type="arabicPeriod"/>
            </a:pPr>
            <a:r>
              <a:rPr lang="en-US" dirty="0"/>
              <a:t>Breakdown Solution Components for Necessary Terms</a:t>
            </a:r>
          </a:p>
          <a:p>
            <a:pPr marL="514350" indent="-514350">
              <a:lnSpc>
                <a:spcPct val="150000"/>
              </a:lnSpc>
              <a:buFont typeface="+mj-lt"/>
              <a:buAutoNum type="arabicPeriod"/>
            </a:pPr>
            <a:r>
              <a:rPr lang="en-US" dirty="0"/>
              <a:t>Follow the Data – Identify Legal Triggers</a:t>
            </a:r>
          </a:p>
          <a:p>
            <a:pPr marL="514350" indent="-514350">
              <a:lnSpc>
                <a:spcPct val="150000"/>
              </a:lnSpc>
              <a:buFont typeface="+mj-lt"/>
              <a:buAutoNum type="arabicPeriod"/>
            </a:pPr>
            <a:r>
              <a:rPr lang="en-US" dirty="0"/>
              <a:t>Use Definitions Effectively (Input Vs. Output Data)</a:t>
            </a:r>
          </a:p>
          <a:p>
            <a:pPr marL="514350" indent="-514350">
              <a:lnSpc>
                <a:spcPct val="150000"/>
              </a:lnSpc>
              <a:buFont typeface="+mj-lt"/>
              <a:buAutoNum type="arabicPeriod"/>
            </a:pPr>
            <a:r>
              <a:rPr lang="en-US" dirty="0"/>
              <a:t>Draft separate licenses for Input Data, Output Data, Custom Models, and the Software Platform</a:t>
            </a:r>
          </a:p>
          <a:p>
            <a:pPr marL="514350" indent="-514350">
              <a:lnSpc>
                <a:spcPct val="150000"/>
              </a:lnSpc>
              <a:buFont typeface="+mj-lt"/>
              <a:buAutoNum type="arabicPeriod"/>
            </a:pPr>
            <a:r>
              <a:rPr lang="en-US" dirty="0"/>
              <a:t>Address liability for decisions made based on AI Output</a:t>
            </a:r>
          </a:p>
          <a:p>
            <a:pPr marL="514350" indent="-514350">
              <a:lnSpc>
                <a:spcPct val="150000"/>
              </a:lnSpc>
              <a:buFont typeface="+mj-lt"/>
              <a:buAutoNum type="arabicPeriod"/>
            </a:pPr>
            <a:r>
              <a:rPr lang="en-US" dirty="0"/>
              <a:t>Review your IP Lifecycle before Partnering</a:t>
            </a:r>
          </a:p>
          <a:p>
            <a:endParaRPr lang="en-US" dirty="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1058434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295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ECC20C-B454-9C6A-09AD-14D34545F827}"/>
              </a:ext>
            </a:extLst>
          </p:cNvPr>
          <p:cNvSpPr>
            <a:spLocks noGrp="1"/>
          </p:cNvSpPr>
          <p:nvPr>
            <p:ph type="body" sz="quarter" idx="12"/>
          </p:nvPr>
        </p:nvSpPr>
        <p:spPr>
          <a:xfrm>
            <a:off x="2321053" y="2525892"/>
            <a:ext cx="3444480" cy="334320"/>
          </a:xfrm>
        </p:spPr>
        <p:txBody>
          <a:bodyPr/>
          <a:lstStyle/>
          <a:p>
            <a:r>
              <a:rPr lang="en-US" dirty="0"/>
              <a:t>Amanda Merced</a:t>
            </a:r>
          </a:p>
        </p:txBody>
      </p:sp>
      <p:sp>
        <p:nvSpPr>
          <p:cNvPr id="3" name="Text Placeholder 2">
            <a:extLst>
              <a:ext uri="{FF2B5EF4-FFF2-40B4-BE49-F238E27FC236}">
                <a16:creationId xmlns:a16="http://schemas.microsoft.com/office/drawing/2014/main" id="{5A9CB34D-CA4D-B93E-4B19-91537929EEC2}"/>
              </a:ext>
            </a:extLst>
          </p:cNvPr>
          <p:cNvSpPr>
            <a:spLocks noGrp="1"/>
          </p:cNvSpPr>
          <p:nvPr>
            <p:ph type="body" sz="quarter" idx="13"/>
          </p:nvPr>
        </p:nvSpPr>
        <p:spPr>
          <a:xfrm>
            <a:off x="2321053" y="2860212"/>
            <a:ext cx="3444480" cy="277341"/>
          </a:xfrm>
        </p:spPr>
        <p:txBody>
          <a:bodyPr>
            <a:normAutofit lnSpcReduction="10000"/>
          </a:bodyPr>
          <a:lstStyle/>
          <a:p>
            <a:r>
              <a:rPr lang="en-US" dirty="0"/>
              <a:t>amerced@wardberry.com</a:t>
            </a:r>
          </a:p>
        </p:txBody>
      </p:sp>
      <p:sp>
        <p:nvSpPr>
          <p:cNvPr id="4" name="Text Placeholder 3">
            <a:extLst>
              <a:ext uri="{FF2B5EF4-FFF2-40B4-BE49-F238E27FC236}">
                <a16:creationId xmlns:a16="http://schemas.microsoft.com/office/drawing/2014/main" id="{B0727E99-C402-F78A-E69B-BA87D202800D}"/>
              </a:ext>
            </a:extLst>
          </p:cNvPr>
          <p:cNvSpPr>
            <a:spLocks noGrp="1"/>
          </p:cNvSpPr>
          <p:nvPr>
            <p:ph type="body" sz="quarter" idx="14"/>
          </p:nvPr>
        </p:nvSpPr>
        <p:spPr>
          <a:xfrm>
            <a:off x="2214725" y="3137553"/>
            <a:ext cx="3444480" cy="277342"/>
          </a:xfrm>
        </p:spPr>
        <p:txBody>
          <a:bodyPr>
            <a:normAutofit lnSpcReduction="10000"/>
          </a:bodyPr>
          <a:lstStyle/>
          <a:p>
            <a:r>
              <a:rPr lang="en-US" dirty="0"/>
              <a:t>512–507-6144</a:t>
            </a:r>
          </a:p>
        </p:txBody>
      </p:sp>
      <p:sp>
        <p:nvSpPr>
          <p:cNvPr id="5" name="Text Placeholder 4">
            <a:extLst>
              <a:ext uri="{FF2B5EF4-FFF2-40B4-BE49-F238E27FC236}">
                <a16:creationId xmlns:a16="http://schemas.microsoft.com/office/drawing/2014/main" id="{9CBD8368-2F8D-D204-A367-2B2A3D9B9C5C}"/>
              </a:ext>
            </a:extLst>
          </p:cNvPr>
          <p:cNvSpPr>
            <a:spLocks noGrp="1"/>
          </p:cNvSpPr>
          <p:nvPr>
            <p:ph type="body" sz="quarter" idx="15"/>
          </p:nvPr>
        </p:nvSpPr>
        <p:spPr>
          <a:xfrm>
            <a:off x="2214725" y="3429000"/>
            <a:ext cx="3444480" cy="277342"/>
          </a:xfrm>
        </p:spPr>
        <p:txBody>
          <a:bodyPr>
            <a:normAutofit lnSpcReduction="10000"/>
          </a:bodyPr>
          <a:lstStyle/>
          <a:p>
            <a:r>
              <a:rPr lang="en-US" dirty="0"/>
              <a:t>www.wardberry.com</a:t>
            </a:r>
          </a:p>
        </p:txBody>
      </p:sp>
      <p:pic>
        <p:nvPicPr>
          <p:cNvPr id="27" name="Picture 26" descr="A person smiling at the camera&#10;&#10;Description automatically generated">
            <a:extLst>
              <a:ext uri="{FF2B5EF4-FFF2-40B4-BE49-F238E27FC236}">
                <a16:creationId xmlns:a16="http://schemas.microsoft.com/office/drawing/2014/main" id="{89777FE5-135C-9028-0290-FA429C08A43B}"/>
              </a:ext>
            </a:extLst>
          </p:cNvPr>
          <p:cNvPicPr>
            <a:picLocks noChangeAspect="1"/>
          </p:cNvPicPr>
          <p:nvPr/>
        </p:nvPicPr>
        <p:blipFill>
          <a:blip r:embed="rId2"/>
          <a:stretch>
            <a:fillRect/>
          </a:stretch>
        </p:blipFill>
        <p:spPr>
          <a:xfrm>
            <a:off x="7324060" y="1881659"/>
            <a:ext cx="2234445" cy="2234445"/>
          </a:xfrm>
          <a:prstGeom prst="rect">
            <a:avLst/>
          </a:prstGeom>
        </p:spPr>
      </p:pic>
    </p:spTree>
    <p:extLst>
      <p:ext uri="{BB962C8B-B14F-4D97-AF65-F5344CB8AC3E}">
        <p14:creationId xmlns:p14="http://schemas.microsoft.com/office/powerpoint/2010/main" val="295776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dirty="0"/>
              <a:t>Amanda</a:t>
            </a:r>
            <a:br>
              <a:rPr lang="en-US" dirty="0"/>
            </a:br>
            <a:r>
              <a:rPr lang="en-US" dirty="0"/>
              <a:t>Merced</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p:txBody>
          <a:bodyPr>
            <a:normAutofit lnSpcReduction="10000"/>
          </a:bodyPr>
          <a:lstStyle/>
          <a:p>
            <a:r>
              <a:rPr lang="en-US" dirty="0"/>
              <a:t>Partner</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p:txBody>
          <a:bodyPr>
            <a:normAutofit lnSpcReduction="10000"/>
          </a:bodyPr>
          <a:lstStyle/>
          <a:p>
            <a:r>
              <a:rPr lang="en-US" dirty="0"/>
              <a:t>Ward &amp; Berry, PLLC</a:t>
            </a:r>
          </a:p>
        </p:txBody>
      </p:sp>
      <p:pic>
        <p:nvPicPr>
          <p:cNvPr id="6" name="Picture Placeholder 6" descr="A person smiling at the camera&#10;&#10;Description automatically generated">
            <a:extLst>
              <a:ext uri="{FF2B5EF4-FFF2-40B4-BE49-F238E27FC236}">
                <a16:creationId xmlns:a16="http://schemas.microsoft.com/office/drawing/2014/main" id="{7ADC593E-4A12-9936-0FA3-657D6FDD9E9A}"/>
              </a:ext>
            </a:extLst>
          </p:cNvPr>
          <p:cNvPicPr>
            <a:picLocks noGrp="1" noChangeAspect="1"/>
          </p:cNvPicPr>
          <p:nvPr>
            <p:ph type="pic" idx="10"/>
          </p:nvPr>
        </p:nvPicPr>
        <p:blipFill>
          <a:blip r:embed="rId2"/>
          <a:srcRect t="974" b="974"/>
          <a:stretch>
            <a:fillRect/>
          </a:stretch>
        </p:blipFill>
        <p:spPr>
          <a:xfrm>
            <a:off x="6145213" y="750888"/>
            <a:ext cx="2525712" cy="2476500"/>
          </a:xfrm>
        </p:spPr>
      </p:pic>
    </p:spTree>
    <p:extLst>
      <p:ext uri="{BB962C8B-B14F-4D97-AF65-F5344CB8AC3E}">
        <p14:creationId xmlns:p14="http://schemas.microsoft.com/office/powerpoint/2010/main" val="429202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0426-DF90-1531-825E-392EAB377D54}"/>
              </a:ext>
            </a:extLst>
          </p:cNvPr>
          <p:cNvSpPr>
            <a:spLocks noGrp="1"/>
          </p:cNvSpPr>
          <p:nvPr>
            <p:ph type="ctrTitle"/>
          </p:nvPr>
        </p:nvSpPr>
        <p:spPr>
          <a:xfrm>
            <a:off x="788286" y="899059"/>
            <a:ext cx="3124495" cy="1636323"/>
          </a:xfrm>
        </p:spPr>
        <p:txBody>
          <a:bodyPr/>
          <a:lstStyle/>
          <a:p>
            <a:r>
              <a:rPr lang="en-US" dirty="0"/>
              <a:t>Agenda</a:t>
            </a:r>
          </a:p>
        </p:txBody>
      </p:sp>
      <p:sp>
        <p:nvSpPr>
          <p:cNvPr id="3" name="Content Placeholder 2">
            <a:extLst>
              <a:ext uri="{FF2B5EF4-FFF2-40B4-BE49-F238E27FC236}">
                <a16:creationId xmlns:a16="http://schemas.microsoft.com/office/drawing/2014/main" id="{F78C7B87-6377-C03F-B98C-D054DF808E37}"/>
              </a:ext>
            </a:extLst>
          </p:cNvPr>
          <p:cNvSpPr>
            <a:spLocks noGrp="1"/>
          </p:cNvSpPr>
          <p:nvPr>
            <p:ph idx="1"/>
          </p:nvPr>
        </p:nvSpPr>
        <p:spPr>
          <a:xfrm>
            <a:off x="5075275" y="106326"/>
            <a:ext cx="6634716" cy="6492948"/>
          </a:xfrm>
        </p:spPr>
        <p:txBody>
          <a:bodyPr>
            <a:normAutofit/>
          </a:bodyPr>
          <a:lstStyle/>
          <a:p>
            <a:endParaRPr lang="en-US" dirty="0"/>
          </a:p>
          <a:p>
            <a:pPr marL="514350" indent="-514350">
              <a:lnSpc>
                <a:spcPct val="150000"/>
              </a:lnSpc>
              <a:buFont typeface="+mj-lt"/>
              <a:buAutoNum type="arabicPeriod"/>
            </a:pPr>
            <a:r>
              <a:rPr lang="en-US" dirty="0"/>
              <a:t>Partnering Variations</a:t>
            </a:r>
          </a:p>
          <a:p>
            <a:pPr marL="514350" indent="-514350">
              <a:lnSpc>
                <a:spcPct val="150000"/>
              </a:lnSpc>
              <a:buFont typeface="+mj-lt"/>
              <a:buAutoNum type="arabicPeriod"/>
            </a:pPr>
            <a:r>
              <a:rPr lang="en-US" dirty="0"/>
              <a:t>Unique Aspects of Partnering with AI Companies </a:t>
            </a:r>
          </a:p>
          <a:p>
            <a:pPr marL="514350" indent="-514350">
              <a:lnSpc>
                <a:spcPct val="150000"/>
              </a:lnSpc>
              <a:buFont typeface="+mj-lt"/>
              <a:buAutoNum type="arabicPeriod"/>
            </a:pPr>
            <a:r>
              <a:rPr lang="en-US" dirty="0"/>
              <a:t>4 Simplified Elements of AI Solutions for Contracting</a:t>
            </a:r>
          </a:p>
          <a:p>
            <a:pPr marL="514350" indent="-514350">
              <a:lnSpc>
                <a:spcPct val="150000"/>
              </a:lnSpc>
              <a:buFont typeface="+mj-lt"/>
              <a:buAutoNum type="arabicPeriod"/>
            </a:pPr>
            <a:r>
              <a:rPr lang="en-US" dirty="0"/>
              <a:t>Licensing Structure Options</a:t>
            </a:r>
          </a:p>
          <a:p>
            <a:pPr marL="514350" indent="-514350">
              <a:lnSpc>
                <a:spcPct val="150000"/>
              </a:lnSpc>
              <a:buFont typeface="+mj-lt"/>
              <a:buAutoNum type="arabicPeriod"/>
            </a:pPr>
            <a:r>
              <a:rPr lang="en-US" dirty="0"/>
              <a:t>Joint Ownership</a:t>
            </a:r>
          </a:p>
          <a:p>
            <a:pPr marL="514350" indent="-514350">
              <a:lnSpc>
                <a:spcPct val="150000"/>
              </a:lnSpc>
              <a:buFont typeface="+mj-lt"/>
              <a:buAutoNum type="arabicPeriod"/>
            </a:pPr>
            <a:r>
              <a:rPr lang="en-US" dirty="0"/>
              <a:t>IP Lifecycle Review</a:t>
            </a:r>
          </a:p>
          <a:p>
            <a:endParaRPr lang="en-US" dirty="0"/>
          </a:p>
        </p:txBody>
      </p:sp>
    </p:spTree>
    <p:extLst>
      <p:ext uri="{BB962C8B-B14F-4D97-AF65-F5344CB8AC3E}">
        <p14:creationId xmlns:p14="http://schemas.microsoft.com/office/powerpoint/2010/main" val="297375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lstStyle/>
          <a:p>
            <a:r>
              <a:rPr lang="en-US" dirty="0"/>
              <a:t>Teaming </a:t>
            </a:r>
          </a:p>
          <a:p>
            <a:r>
              <a:rPr lang="en-US" dirty="0"/>
              <a:t>Reselling </a:t>
            </a:r>
          </a:p>
          <a:p>
            <a:r>
              <a:rPr lang="en-US" dirty="0"/>
              <a:t>Vendor contract</a:t>
            </a:r>
          </a:p>
          <a:p>
            <a:r>
              <a:rPr lang="en-US" dirty="0"/>
              <a:t>Research &amp; Development</a:t>
            </a:r>
          </a:p>
          <a:p>
            <a:r>
              <a:rPr lang="en-US" dirty="0"/>
              <a:t>Joint Ventures</a:t>
            </a:r>
          </a:p>
          <a:p>
            <a:r>
              <a:rPr lang="en-US" dirty="0"/>
              <a:t>Commercialization</a:t>
            </a:r>
          </a:p>
          <a:p>
            <a:r>
              <a:rPr lang="en-US" dirty="0"/>
              <a:t>Collaboration / Go to Market</a:t>
            </a:r>
          </a:p>
          <a:p>
            <a:r>
              <a:rPr lang="en-US" dirty="0"/>
              <a:t>Revenue Share / Royalties</a:t>
            </a:r>
          </a:p>
          <a:p>
            <a:pPr marL="0" indent="0">
              <a:buNone/>
            </a:pPr>
            <a:endParaRPr lang="en-US" dirty="0"/>
          </a:p>
          <a:p>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519113"/>
            <a:ext cx="8158970" cy="582385"/>
          </a:xfrm>
        </p:spPr>
        <p:txBody>
          <a:bodyPr/>
          <a:lstStyle/>
          <a:p>
            <a:r>
              <a:rPr lang="en-US" dirty="0"/>
              <a:t>Partnering Variations</a:t>
            </a:r>
          </a:p>
        </p:txBody>
      </p:sp>
    </p:spTree>
    <p:extLst>
      <p:ext uri="{BB962C8B-B14F-4D97-AF65-F5344CB8AC3E}">
        <p14:creationId xmlns:p14="http://schemas.microsoft.com/office/powerpoint/2010/main" val="212405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a:xfrm>
            <a:off x="233916" y="1594673"/>
            <a:ext cx="11546958" cy="4247327"/>
          </a:xfrm>
        </p:spPr>
        <p:txBody>
          <a:bodyPr>
            <a:normAutofit fontScale="92500" lnSpcReduction="10000"/>
          </a:bodyPr>
          <a:lstStyle/>
          <a:p>
            <a:r>
              <a:rPr lang="en-US" dirty="0"/>
              <a:t>Input Data vs. Output Data (Type, Origination Point, Format, Ownership, Competitive Advantage, Visualization, Insights, Recommendations)</a:t>
            </a:r>
          </a:p>
          <a:p>
            <a:pPr marL="0" indent="0">
              <a:buNone/>
            </a:pPr>
            <a:endParaRPr lang="en-US" dirty="0"/>
          </a:p>
          <a:p>
            <a:r>
              <a:rPr lang="en-US" dirty="0"/>
              <a:t>Scope of Licenses for Data, Models, Software</a:t>
            </a:r>
          </a:p>
          <a:p>
            <a:pPr marL="0" indent="0">
              <a:buNone/>
            </a:pPr>
            <a:endParaRPr lang="en-US" dirty="0"/>
          </a:p>
          <a:p>
            <a:r>
              <a:rPr lang="en-US" dirty="0"/>
              <a:t>Custom Built Models</a:t>
            </a:r>
          </a:p>
          <a:p>
            <a:pPr marL="0" indent="0">
              <a:buNone/>
            </a:pPr>
            <a:endParaRPr lang="en-US" dirty="0"/>
          </a:p>
          <a:p>
            <a:r>
              <a:rPr lang="en-US" dirty="0"/>
              <a:t>Legal Triggers for Data Sharing (Privacy, Security, Confidentiality, HIPAA, Export Control)</a:t>
            </a:r>
          </a:p>
          <a:p>
            <a:pPr marL="0" indent="0">
              <a:buNone/>
            </a:pPr>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155690" y="483671"/>
            <a:ext cx="10526487" cy="430729"/>
          </a:xfrm>
        </p:spPr>
        <p:txBody>
          <a:bodyPr/>
          <a:lstStyle/>
          <a:p>
            <a:r>
              <a:rPr lang="en-US" dirty="0"/>
              <a:t>Unique Elements of AI Partnering</a:t>
            </a:r>
          </a:p>
        </p:txBody>
      </p:sp>
    </p:spTree>
    <p:extLst>
      <p:ext uri="{BB962C8B-B14F-4D97-AF65-F5344CB8AC3E}">
        <p14:creationId xmlns:p14="http://schemas.microsoft.com/office/powerpoint/2010/main" val="189119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a:xfrm>
            <a:off x="233916" y="1594673"/>
            <a:ext cx="11546958" cy="4247327"/>
          </a:xfrm>
        </p:spPr>
        <p:txBody>
          <a:bodyPr>
            <a:normAutofit fontScale="92500" lnSpcReduction="20000"/>
          </a:bodyPr>
          <a:lstStyle/>
          <a:p>
            <a:pPr>
              <a:lnSpc>
                <a:spcPct val="110000"/>
              </a:lnSpc>
            </a:pPr>
            <a:r>
              <a:rPr lang="en-US" dirty="0"/>
              <a:t>Solution Components </a:t>
            </a:r>
          </a:p>
          <a:p>
            <a:pPr lvl="1">
              <a:lnSpc>
                <a:spcPct val="110000"/>
              </a:lnSpc>
            </a:pPr>
            <a:r>
              <a:rPr lang="en-US" dirty="0"/>
              <a:t>SaaS, Web App, Mobile App, API, Edge Software, Hardware, Sensors, Models, On-Prem, third party</a:t>
            </a:r>
          </a:p>
          <a:p>
            <a:pPr>
              <a:lnSpc>
                <a:spcPct val="110000"/>
              </a:lnSpc>
            </a:pPr>
            <a:r>
              <a:rPr lang="en-US" dirty="0"/>
              <a:t>Separate Terms for Certain Solution Components</a:t>
            </a:r>
          </a:p>
          <a:p>
            <a:pPr>
              <a:lnSpc>
                <a:spcPct val="110000"/>
              </a:lnSpc>
            </a:pPr>
            <a:r>
              <a:rPr lang="en-US" dirty="0"/>
              <a:t>User Training </a:t>
            </a:r>
          </a:p>
          <a:p>
            <a:pPr>
              <a:lnSpc>
                <a:spcPct val="110000"/>
              </a:lnSpc>
            </a:pPr>
            <a:r>
              <a:rPr lang="en-US" dirty="0"/>
              <a:t>Model Training / Re-Training</a:t>
            </a:r>
          </a:p>
          <a:p>
            <a:pPr>
              <a:lnSpc>
                <a:spcPct val="110000"/>
              </a:lnSpc>
            </a:pPr>
            <a:r>
              <a:rPr lang="en-US" dirty="0"/>
              <a:t>Warranties for Sharing of Data</a:t>
            </a:r>
          </a:p>
          <a:p>
            <a:pPr>
              <a:lnSpc>
                <a:spcPct val="110000"/>
              </a:lnSpc>
            </a:pPr>
            <a:r>
              <a:rPr lang="en-US" dirty="0"/>
              <a:t>Disclaimers / Indemnity for Decisions based on AI Output</a:t>
            </a:r>
          </a:p>
          <a:p>
            <a:pPr>
              <a:lnSpc>
                <a:spcPct val="110000"/>
              </a:lnSpc>
            </a:pPr>
            <a:r>
              <a:rPr lang="en-US" dirty="0"/>
              <a:t>Ethics in AI Design</a:t>
            </a:r>
          </a:p>
          <a:p>
            <a:pPr marL="0" indent="0">
              <a:buNone/>
            </a:pPr>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233916" y="327727"/>
            <a:ext cx="10973054" cy="636292"/>
          </a:xfrm>
        </p:spPr>
        <p:txBody>
          <a:bodyPr/>
          <a:lstStyle/>
          <a:p>
            <a:r>
              <a:rPr lang="en-US" dirty="0"/>
              <a:t>Unique Elements of AI Partnering</a:t>
            </a:r>
          </a:p>
        </p:txBody>
      </p:sp>
    </p:spTree>
    <p:extLst>
      <p:ext uri="{BB962C8B-B14F-4D97-AF65-F5344CB8AC3E}">
        <p14:creationId xmlns:p14="http://schemas.microsoft.com/office/powerpoint/2010/main" val="4188690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a:xfrm>
            <a:off x="233916" y="1594673"/>
            <a:ext cx="11546958" cy="4247327"/>
          </a:xfrm>
        </p:spPr>
        <p:txBody>
          <a:bodyPr>
            <a:normAutofit lnSpcReduction="10000"/>
          </a:bodyPr>
          <a:lstStyle/>
          <a:p>
            <a:pPr marL="0" indent="0">
              <a:buNone/>
            </a:pPr>
            <a:r>
              <a:rPr lang="en-US" u="sng" dirty="0"/>
              <a:t>For Each:  Define, Identify Ownership, Draft Specific License</a:t>
            </a:r>
          </a:p>
          <a:p>
            <a:pPr marL="0" indent="0">
              <a:buNone/>
            </a:pPr>
            <a:endParaRPr lang="en-US" u="sng" dirty="0"/>
          </a:p>
          <a:p>
            <a:pPr marL="514350" indent="-514350">
              <a:buAutoNum type="arabicPeriod"/>
            </a:pPr>
            <a:r>
              <a:rPr lang="en-US" dirty="0"/>
              <a:t>Input Data </a:t>
            </a:r>
          </a:p>
          <a:p>
            <a:pPr marL="0" indent="0">
              <a:buNone/>
            </a:pPr>
            <a:r>
              <a:rPr lang="en-US" dirty="0"/>
              <a:t> </a:t>
            </a:r>
          </a:p>
          <a:p>
            <a:pPr marL="0" indent="0">
              <a:buNone/>
            </a:pPr>
            <a:r>
              <a:rPr lang="en-US" dirty="0"/>
              <a:t>2. Output Data </a:t>
            </a:r>
          </a:p>
          <a:p>
            <a:pPr marL="0" indent="0">
              <a:buNone/>
            </a:pPr>
            <a:endParaRPr lang="en-US" dirty="0"/>
          </a:p>
          <a:p>
            <a:pPr marL="0" indent="0">
              <a:buNone/>
            </a:pPr>
            <a:r>
              <a:rPr lang="en-US" dirty="0"/>
              <a:t>3. Custom Models</a:t>
            </a:r>
          </a:p>
          <a:p>
            <a:pPr marL="0" indent="0">
              <a:buNone/>
            </a:pPr>
            <a:endParaRPr lang="en-US" dirty="0"/>
          </a:p>
          <a:p>
            <a:pPr marL="0" indent="0">
              <a:buNone/>
            </a:pPr>
            <a:r>
              <a:rPr lang="en-US" dirty="0"/>
              <a:t>4. Underlying Software Platform</a:t>
            </a:r>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134680" y="205125"/>
            <a:ext cx="12057320" cy="810875"/>
          </a:xfrm>
        </p:spPr>
        <p:txBody>
          <a:bodyPr/>
          <a:lstStyle/>
          <a:p>
            <a:r>
              <a:rPr lang="en-US" dirty="0"/>
              <a:t>4 Simplified Elements for AI Contracting</a:t>
            </a:r>
          </a:p>
        </p:txBody>
      </p:sp>
    </p:spTree>
    <p:extLst>
      <p:ext uri="{BB962C8B-B14F-4D97-AF65-F5344CB8AC3E}">
        <p14:creationId xmlns:p14="http://schemas.microsoft.com/office/powerpoint/2010/main" val="2492758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a:xfrm>
            <a:off x="198474" y="1594673"/>
            <a:ext cx="11582400" cy="4494239"/>
          </a:xfrm>
        </p:spPr>
        <p:txBody>
          <a:bodyPr>
            <a:normAutofit fontScale="85000" lnSpcReduction="10000"/>
          </a:bodyPr>
          <a:lstStyle/>
          <a:p>
            <a:pPr marL="0" indent="0">
              <a:buNone/>
            </a:pPr>
            <a:r>
              <a:rPr lang="en-US" sz="1800" b="1" u="sng" dirty="0"/>
              <a:t>SCENARIO 1</a:t>
            </a:r>
            <a:r>
              <a:rPr lang="en-US" sz="1800" dirty="0"/>
              <a:t>	</a:t>
            </a:r>
          </a:p>
          <a:p>
            <a:pPr marL="0" indent="0">
              <a:buNone/>
            </a:pPr>
            <a:r>
              <a:rPr lang="en-US" sz="1800" dirty="0"/>
              <a:t>Customer Own Inputs Data and Output Data / AI Company owns Software Platform and Models	</a:t>
            </a:r>
          </a:p>
          <a:p>
            <a:pPr marL="0" indent="0">
              <a:buNone/>
            </a:pPr>
            <a:r>
              <a:rPr lang="en-US" sz="1800" b="1" u="sng" dirty="0"/>
              <a:t>SCENARIO 2</a:t>
            </a:r>
          </a:p>
          <a:p>
            <a:pPr marL="0" indent="0">
              <a:lnSpc>
                <a:spcPct val="120000"/>
              </a:lnSpc>
              <a:buNone/>
            </a:pPr>
            <a:r>
              <a:rPr lang="en-US" sz="1800" dirty="0"/>
              <a:t>Same as Scenario 1 – PLUS Customer grants non-exclusive license to AI Company to Input Data and Output Data restricted to internal use/internal research</a:t>
            </a:r>
            <a:endParaRPr lang="en-US" sz="1800" dirty="0">
              <a:highlight>
                <a:srgbClr val="FFFF00"/>
              </a:highlight>
            </a:endParaRPr>
          </a:p>
          <a:p>
            <a:pPr marL="0" indent="0">
              <a:buNone/>
            </a:pPr>
            <a:r>
              <a:rPr lang="en-US" sz="1800" b="1" u="sng" dirty="0"/>
              <a:t>SCENARIO 3</a:t>
            </a:r>
            <a:endParaRPr lang="en-US" sz="1800" dirty="0"/>
          </a:p>
          <a:p>
            <a:pPr marL="0" indent="0">
              <a:buNone/>
            </a:pPr>
            <a:r>
              <a:rPr lang="en-US" sz="1800" dirty="0"/>
              <a:t>Same as Scenario 2 – PLUS AI Company’s non-exclusive license includes product development (which includes model training)</a:t>
            </a:r>
          </a:p>
          <a:p>
            <a:pPr marL="0" indent="0">
              <a:buNone/>
            </a:pPr>
            <a:r>
              <a:rPr lang="en-US" sz="1800" b="1" u="sng" dirty="0"/>
              <a:t>SCENARIO 4</a:t>
            </a:r>
            <a:r>
              <a:rPr lang="en-US" sz="1800" dirty="0"/>
              <a:t>	</a:t>
            </a:r>
          </a:p>
          <a:p>
            <a:pPr marL="0" indent="0">
              <a:buNone/>
            </a:pPr>
            <a:r>
              <a:rPr lang="en-US" sz="1800" dirty="0"/>
              <a:t>Customer Owns Input Data, Output Data, and AI Company grants Customer exclusive license to Custom Models</a:t>
            </a:r>
          </a:p>
          <a:p>
            <a:pPr marL="0" indent="0">
              <a:buNone/>
            </a:pPr>
            <a:r>
              <a:rPr lang="en-US" sz="1800" b="1" u="sng" dirty="0"/>
              <a:t>SCENARIO 5</a:t>
            </a:r>
            <a:r>
              <a:rPr lang="en-US" sz="1800" dirty="0"/>
              <a:t>	</a:t>
            </a:r>
          </a:p>
          <a:p>
            <a:pPr marL="0" indent="0">
              <a:buNone/>
            </a:pPr>
            <a:r>
              <a:rPr lang="en-US" sz="1800" dirty="0"/>
              <a:t>Customer Owns Input Data, Output Data, and AI Company grants Customer a sole license to Custom Models	</a:t>
            </a:r>
          </a:p>
          <a:p>
            <a:pPr marL="0" indent="0">
              <a:buNone/>
            </a:pPr>
            <a:r>
              <a:rPr lang="en-US" sz="1800" b="1" u="sng" dirty="0"/>
              <a:t>SCENARIO 6</a:t>
            </a:r>
            <a:r>
              <a:rPr lang="en-US" sz="1800" dirty="0"/>
              <a:t>	</a:t>
            </a:r>
          </a:p>
          <a:p>
            <a:pPr marL="0" indent="0">
              <a:buNone/>
            </a:pPr>
            <a:r>
              <a:rPr lang="en-US" sz="1800" dirty="0"/>
              <a:t>Customer Owns Input Data, AI Company owns everything else 		</a:t>
            </a:r>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134680" y="205125"/>
            <a:ext cx="12057320" cy="810875"/>
          </a:xfrm>
        </p:spPr>
        <p:txBody>
          <a:bodyPr/>
          <a:lstStyle/>
          <a:p>
            <a:r>
              <a:rPr lang="en-US" dirty="0"/>
              <a:t>Licensing / Ownership Structure Options</a:t>
            </a:r>
          </a:p>
        </p:txBody>
      </p:sp>
    </p:spTree>
    <p:extLst>
      <p:ext uri="{BB962C8B-B14F-4D97-AF65-F5344CB8AC3E}">
        <p14:creationId xmlns:p14="http://schemas.microsoft.com/office/powerpoint/2010/main" val="3224051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a:xfrm>
            <a:off x="198474" y="1594673"/>
            <a:ext cx="11582400" cy="4494239"/>
          </a:xfrm>
        </p:spPr>
        <p:txBody>
          <a:bodyPr>
            <a:normAutofit lnSpcReduction="10000"/>
          </a:bodyPr>
          <a:lstStyle/>
          <a:p>
            <a:r>
              <a:rPr lang="en-US" sz="2200" dirty="0"/>
              <a:t>Joint Ownership seems simple and fair. </a:t>
            </a:r>
          </a:p>
          <a:p>
            <a:pPr marL="0" indent="0">
              <a:buNone/>
            </a:pPr>
            <a:endParaRPr lang="en-US" sz="2200" dirty="0"/>
          </a:p>
          <a:p>
            <a:r>
              <a:rPr lang="en-US" sz="2200" dirty="0"/>
              <a:t>It is not, it is highly complex due to: </a:t>
            </a:r>
          </a:p>
          <a:p>
            <a:pPr marL="0" indent="0">
              <a:buNone/>
            </a:pPr>
            <a:endParaRPr lang="en-US" sz="2200" dirty="0"/>
          </a:p>
          <a:p>
            <a:pPr marL="342900" indent="-342900">
              <a:buAutoNum type="arabicPeriod"/>
            </a:pPr>
            <a:r>
              <a:rPr lang="en-US" sz="2200" dirty="0"/>
              <a:t>The various default ownership rights under U.S. law for each type of intellectual property (patent, copyright, trademark), and</a:t>
            </a:r>
          </a:p>
          <a:p>
            <a:pPr marL="342900" indent="-342900">
              <a:buAutoNum type="arabicPeriod"/>
            </a:pPr>
            <a:endParaRPr lang="en-US" sz="2200" dirty="0"/>
          </a:p>
          <a:p>
            <a:pPr marL="342900" indent="-342900">
              <a:buAutoNum type="arabicPeriod"/>
            </a:pPr>
            <a:r>
              <a:rPr lang="en-US" sz="2200" dirty="0"/>
              <a:t>The necessity to establish express agreement as to the parties’ rights and obligations with respect to exploitation, licensing, enforcement, and management of the jointly owned intellectual property. </a:t>
            </a:r>
          </a:p>
          <a:p>
            <a:pPr marL="0" indent="0">
              <a:buNone/>
            </a:pPr>
            <a:endParaRPr lang="en-US" sz="1800" dirty="0"/>
          </a:p>
          <a:p>
            <a:pPr marL="0" indent="0">
              <a:buNone/>
            </a:pPr>
            <a:r>
              <a:rPr lang="en-US" sz="1800" dirty="0"/>
              <a:t>		</a:t>
            </a:r>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134680" y="205125"/>
            <a:ext cx="12057320" cy="810875"/>
          </a:xfrm>
        </p:spPr>
        <p:txBody>
          <a:bodyPr/>
          <a:lstStyle/>
          <a:p>
            <a:r>
              <a:rPr lang="en-US" dirty="0"/>
              <a:t>Why Joint Development is Unfavorable</a:t>
            </a:r>
          </a:p>
        </p:txBody>
      </p:sp>
    </p:spTree>
    <p:extLst>
      <p:ext uri="{BB962C8B-B14F-4D97-AF65-F5344CB8AC3E}">
        <p14:creationId xmlns:p14="http://schemas.microsoft.com/office/powerpoint/2010/main" val="305021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92eccaa-2fe8-4810-acdc-f2956ce819b2}" enabled="1" method="Standard" siteId="{48f428c8-900f-474d-9862-a8849a9e5ead}" contentBits="0" removed="0"/>
</clbl:labelList>
</file>

<file path=docProps/app.xml><?xml version="1.0" encoding="utf-8"?>
<Properties xmlns="http://schemas.openxmlformats.org/officeDocument/2006/extended-properties" xmlns:vt="http://schemas.openxmlformats.org/officeDocument/2006/docPropsVTypes">
  <TotalTime>1476</TotalTime>
  <Words>831</Words>
  <Application>Microsoft Office PowerPoint</Application>
  <PresentationFormat>Widescreen</PresentationFormat>
  <Paragraphs>113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Trebuchet MS</vt:lpstr>
      <vt:lpstr>Verdana</vt:lpstr>
      <vt:lpstr>Office Theme</vt:lpstr>
      <vt:lpstr>Partnering with AI Companies</vt:lpstr>
      <vt:lpstr>Amanda Merced</vt:lpstr>
      <vt:lpstr>Agenda</vt:lpstr>
      <vt:lpstr>Partnering Variations</vt:lpstr>
      <vt:lpstr>Unique Elements of AI Partnering</vt:lpstr>
      <vt:lpstr>Unique Elements of AI Partnering</vt:lpstr>
      <vt:lpstr>4 Simplified Elements for AI Contracting</vt:lpstr>
      <vt:lpstr>Licensing / Ownership Structure Options</vt:lpstr>
      <vt:lpstr>Why Joint Development is Unfavorable</vt:lpstr>
      <vt:lpstr>Examples of the Complexity of Joint IP</vt:lpstr>
      <vt:lpstr>Review IP Lifecycle before Partnering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Carter</dc:creator>
  <cp:lastModifiedBy>Amanda Merced</cp:lastModifiedBy>
  <cp:revision>10</cp:revision>
  <dcterms:created xsi:type="dcterms:W3CDTF">2023-11-13T17:00:27Z</dcterms:created>
  <dcterms:modified xsi:type="dcterms:W3CDTF">2024-02-06T05:50:04Z</dcterms:modified>
</cp:coreProperties>
</file>