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3" r:id="rId3"/>
    <p:sldId id="264" r:id="rId4"/>
    <p:sldId id="265" r:id="rId5"/>
    <p:sldId id="273" r:id="rId6"/>
    <p:sldId id="266" r:id="rId7"/>
    <p:sldId id="276" r:id="rId8"/>
    <p:sldId id="277" r:id="rId9"/>
    <p:sldId id="278" r:id="rId10"/>
    <p:sldId id="279" r:id="rId11"/>
    <p:sldId id="280" r:id="rId12"/>
    <p:sldId id="281" r:id="rId13"/>
    <p:sldId id="274" r:id="rId14"/>
    <p:sldId id="269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1320"/>
    <a:srgbClr val="0E2C4F"/>
    <a:srgbClr val="83A2B9"/>
    <a:srgbClr val="620000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4"/>
    <p:restoredTop sz="96327"/>
  </p:normalViewPr>
  <p:slideViewPr>
    <p:cSldViewPr snapToGrid="0">
      <p:cViewPr varScale="1">
        <p:scale>
          <a:sx n="108" d="100"/>
          <a:sy n="108" d="100"/>
        </p:scale>
        <p:origin x="216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blue rectangles&#10;&#10;Description automatically generated">
            <a:extLst>
              <a:ext uri="{FF2B5EF4-FFF2-40B4-BE49-F238E27FC236}">
                <a16:creationId xmlns:a16="http://schemas.microsoft.com/office/drawing/2014/main" id="{CE8ADB8D-A0DE-6107-80F7-56ED29F1A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7DF8BA-033F-B38B-B223-1BF2F4427DDB}"/>
              </a:ext>
            </a:extLst>
          </p:cNvPr>
          <p:cNvSpPr/>
          <p:nvPr userDrawn="1"/>
        </p:nvSpPr>
        <p:spPr>
          <a:xfrm>
            <a:off x="0" y="834887"/>
            <a:ext cx="12182477" cy="438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8C15B-7720-910F-DFB4-FE26D03AC2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27" y="1879091"/>
            <a:ext cx="5022239" cy="2465400"/>
          </a:xfrm>
        </p:spPr>
        <p:txBody>
          <a:bodyPr anchor="b"/>
          <a:lstStyle>
            <a:lvl1pPr algn="l">
              <a:lnSpc>
                <a:spcPct val="85000"/>
              </a:lnSpc>
              <a:defRPr sz="6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DB4A1-0445-363B-CF85-02049F19EE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80" y="5820042"/>
            <a:ext cx="7051585" cy="44008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9930086-7A01-C95F-3221-C67483148F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821" y="5020175"/>
            <a:ext cx="2639761" cy="2039815"/>
          </a:xfrm>
          <a:prstGeom prst="rect">
            <a:avLst/>
          </a:prstGeom>
        </p:spPr>
      </p:pic>
      <p:pic>
        <p:nvPicPr>
          <p:cNvPr id="6" name="Picture 5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0E201B62-620A-6DB5-3F9B-032419EF68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428" y="1992374"/>
            <a:ext cx="5112027" cy="2072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E43FD8-FC5B-61E8-4B94-065966187D6C}"/>
              </a:ext>
            </a:extLst>
          </p:cNvPr>
          <p:cNvSpPr/>
          <p:nvPr userDrawn="1"/>
        </p:nvSpPr>
        <p:spPr>
          <a:xfrm>
            <a:off x="7934177" y="5222161"/>
            <a:ext cx="656418" cy="1635839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D24BFA-71CB-7E34-BB24-59D07833A689}"/>
              </a:ext>
            </a:extLst>
          </p:cNvPr>
          <p:cNvSpPr/>
          <p:nvPr userDrawn="1"/>
        </p:nvSpPr>
        <p:spPr>
          <a:xfrm>
            <a:off x="5920068" y="0"/>
            <a:ext cx="2929148" cy="822187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4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0E2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F3B228-7581-3F14-61CD-083420B0F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77" y="4919033"/>
            <a:ext cx="3998259" cy="173767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6003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053190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2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2C4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Key Takeaways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40773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scape with trees and buildings&#10;&#10;Description automatically generated">
            <a:extLst>
              <a:ext uri="{FF2B5EF4-FFF2-40B4-BE49-F238E27FC236}">
                <a16:creationId xmlns:a16="http://schemas.microsoft.com/office/drawing/2014/main" id="{5FB77332-BA35-8CB4-F009-36D7EA1CA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6138" t="25448" r="7041"/>
          <a:stretch/>
        </p:blipFill>
        <p:spPr>
          <a:xfrm>
            <a:off x="-99364" y="-108309"/>
            <a:ext cx="12385966" cy="6750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14320-1CB5-43C9-0F15-97EA257E21F8}"/>
              </a:ext>
            </a:extLst>
          </p:cNvPr>
          <p:cNvSpPr txBox="1"/>
          <p:nvPr userDrawn="1"/>
        </p:nvSpPr>
        <p:spPr>
          <a:xfrm>
            <a:off x="1209111" y="2626480"/>
            <a:ext cx="115366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8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8CAB98-A2DB-B81E-547C-5D30C652FF35}"/>
              </a:ext>
            </a:extLst>
          </p:cNvPr>
          <p:cNvCxnSpPr>
            <a:cxnSpLocks/>
          </p:cNvCxnSpPr>
          <p:nvPr userDrawn="1"/>
        </p:nvCxnSpPr>
        <p:spPr>
          <a:xfrm>
            <a:off x="756200" y="2757820"/>
            <a:ext cx="0" cy="1342360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C3BAEF-030C-1BD2-C178-940866705C68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41E42-52A2-54C9-CD7A-A478398253FA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1561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593A8B89-A329-3146-7AF8-B7F81FC32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64632A03-E9E1-DADF-9596-9685E14D5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1053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98D5E2A2-60AB-F7E4-B8B6-5254F7809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1053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A5682AE-B2CD-398E-36F5-D185D1CCB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1052" y="203497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F8B2245F-40B1-7425-71F4-CC195F7D5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21051" y="2330536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6280A95-2BB2-46A6-FA14-2569C26319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7278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8DB3C0-8E48-338B-FCF6-ED1D88BAE8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7278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3DD0E9E-3A8D-E635-6CD9-4AE62A6B6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277" y="202112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4CA74DB-FC05-552D-2BBE-9E99E5AA1C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276" y="23097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A0755045-16C7-9D2B-BC22-E83CC749D1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1053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63E70320-3D11-B750-9AA3-C8A852D04D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1053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5FA8A380-5646-9422-3709-316C09FD69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1052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C28E4D95-1585-88E4-499E-2255A65C40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1051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8583ACF-8E49-5E40-1E15-045CEA8A29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7278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AC6D022C-4B3A-5452-2A7C-5BD5C4F48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277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D13110B0-2BB8-CA46-8A8C-0F7B63CD93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7276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5B40169C-734D-D554-798C-3C73AB512B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1053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0EFA9414-20A7-5F53-132B-71EE10245F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21053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592963C-560B-2DCF-426E-6AA7402B0F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21052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B652823E-5EF0-4EC1-F84D-ECB7D975D1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21051" y="553225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004151CF-FC42-88F3-AD4E-76C31E0B9D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7278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C467C00B-D4B8-2230-D5F1-C56845D31B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7278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DB5327B5-C9E3-C360-FE8E-C656284978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7277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B080EDC6-600B-AD6A-DBF3-3B3780027A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07276" y="55322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C7CE92E5-B3D1-BF4F-F972-0A5789B4F2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3656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0BEED0-DC58-F947-2CB7-14031963F186}"/>
              </a:ext>
            </a:extLst>
          </p:cNvPr>
          <p:cNvCxnSpPr>
            <a:cxnSpLocks/>
          </p:cNvCxnSpPr>
          <p:nvPr userDrawn="1"/>
        </p:nvCxnSpPr>
        <p:spPr>
          <a:xfrm>
            <a:off x="6083121" y="1385443"/>
            <a:ext cx="0" cy="4521135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9DC733A-FA10-AF56-A4DB-F4C609D69C1A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E51C28-C87E-8E4C-DC31-66A29F906C5C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835744-4F01-6739-E2D2-028A56C2AC84}"/>
              </a:ext>
            </a:extLst>
          </p:cNvPr>
          <p:cNvSpPr txBox="1"/>
          <p:nvPr userDrawn="1"/>
        </p:nvSpPr>
        <p:spPr>
          <a:xfrm>
            <a:off x="-1" y="634328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943868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456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33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2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red rectangle&#10;&#10;Description automatically generated">
            <a:extLst>
              <a:ext uri="{FF2B5EF4-FFF2-40B4-BE49-F238E27FC236}">
                <a16:creationId xmlns:a16="http://schemas.microsoft.com/office/drawing/2014/main" id="{115ADA4C-66E6-0097-5D33-90CF8F8EF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8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red rectangle with white stripes&#10;&#10;Description automatically generated">
            <a:extLst>
              <a:ext uri="{FF2B5EF4-FFF2-40B4-BE49-F238E27FC236}">
                <a16:creationId xmlns:a16="http://schemas.microsoft.com/office/drawing/2014/main" id="{7D2C2833-B7A6-4605-A736-40B90BD1B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rectangle&#10;&#10;Description automatically generated">
            <a:extLst>
              <a:ext uri="{FF2B5EF4-FFF2-40B4-BE49-F238E27FC236}">
                <a16:creationId xmlns:a16="http://schemas.microsoft.com/office/drawing/2014/main" id="{A9538E1E-C9A2-CCD3-78E7-55CE49BFC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pic>
        <p:nvPicPr>
          <p:cNvPr id="8" name="Picture 7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EDF8C044-7AE6-B58A-6BF9-88211B3DF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3625"/>
            <a:ext cx="12182475" cy="5817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2A64BF-5CBE-6963-D523-5F954C2BC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78E14D5-B731-0317-E855-6B95FA4F0E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07C6247B-A988-8E61-B4B7-49B6ACDD2C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2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rectangle&#10;&#10;Description automatically generated">
            <a:extLst>
              <a:ext uri="{FF2B5EF4-FFF2-40B4-BE49-F238E27FC236}">
                <a16:creationId xmlns:a16="http://schemas.microsoft.com/office/drawing/2014/main" id="{37D27392-DC8F-A205-CDB2-F5D35D516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B420D83-940C-EE8D-DFB7-CDA0CAE424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EF461DA2-73A5-B2E9-4728-D366E57591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EA16FE-A29C-9CEB-5096-34D699552E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8496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52919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89551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81328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MODERATOR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982C7C-A597-4691-528D-7DC197816724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1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37421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74053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65830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SPEAKER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33CF6F-D34E-FA21-F864-F2E4C7EDC8AF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13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C6D10C-4788-A84C-925A-492A11EFE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670924-6264-B71A-6E98-B4A8994037BB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43745-F7F4-5D91-3932-BAE91505477B}"/>
              </a:ext>
            </a:extLst>
          </p:cNvPr>
          <p:cNvSpPr txBox="1"/>
          <p:nvPr userDrawn="1"/>
        </p:nvSpPr>
        <p:spPr>
          <a:xfrm>
            <a:off x="-1" y="133537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INTRODUCTIONS</a:t>
            </a:r>
          </a:p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SUGGESTED FORMAT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CA8EB-D3D6-FD69-3358-1AE5040E1468}"/>
              </a:ext>
            </a:extLst>
          </p:cNvPr>
          <p:cNvSpPr txBox="1"/>
          <p:nvPr userDrawn="1"/>
        </p:nvSpPr>
        <p:spPr>
          <a:xfrm>
            <a:off x="1630135" y="2859935"/>
            <a:ext cx="8931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Pre-Intensive Session (75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 </a:t>
            </a: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20-30 minutes to present their area of expertise related to the session topic</a:t>
            </a:r>
          </a:p>
          <a:p>
            <a:pPr marL="385754" indent="-385754" algn="ctr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BCBEC0"/>
              </a:solidFill>
              <a:latin typeface="Trebuchet MS" panose="020B070302020209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Breakout Session (60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5-8 minutes to introduce themselves and present their specific information related to the session topic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053A1-0CF7-F2F6-8F41-9D7F780B6F56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D46CA-024A-7D1B-F809-31256D03F99B}"/>
              </a:ext>
            </a:extLst>
          </p:cNvPr>
          <p:cNvCxnSpPr>
            <a:cxnSpLocks/>
          </p:cNvCxnSpPr>
          <p:nvPr userDrawn="1"/>
        </p:nvCxnSpPr>
        <p:spPr>
          <a:xfrm>
            <a:off x="1630135" y="888513"/>
            <a:ext cx="8931729" cy="0"/>
          </a:xfrm>
          <a:prstGeom prst="line">
            <a:avLst/>
          </a:prstGeom>
          <a:ln w="38100">
            <a:solidFill>
              <a:srgbClr val="83A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6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83A2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4" name="Picture 3" descr="A logo for a conference&#10;&#10;Description automatically generated">
            <a:extLst>
              <a:ext uri="{FF2B5EF4-FFF2-40B4-BE49-F238E27FC236}">
                <a16:creationId xmlns:a16="http://schemas.microsoft.com/office/drawing/2014/main" id="{70D71C96-DE58-8DB5-D8E5-8A1859D57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68" y="4902266"/>
            <a:ext cx="4101877" cy="19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3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339761-152A-6385-2362-BCA33961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C356D-4454-5E78-0995-82DA47B1F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AA2F6-B18D-14A5-8B43-8A77BCCBB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452EF-2399-4B49-8E6D-F6E42C3969D8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4765A-C1E5-4A62-0280-379518F2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7C018-9E41-DB33-6F2A-20DFFB645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4A2F6-5296-4447-B3FF-794C71550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1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3" r:id="rId4"/>
    <p:sldLayoutId id="2147483662" r:id="rId5"/>
    <p:sldLayoutId id="2147483653" r:id="rId6"/>
    <p:sldLayoutId id="2147483665" r:id="rId7"/>
    <p:sldLayoutId id="2147483651" r:id="rId8"/>
    <p:sldLayoutId id="2147483652" r:id="rId9"/>
    <p:sldLayoutId id="2147483666" r:id="rId10"/>
    <p:sldLayoutId id="2147483672" r:id="rId11"/>
    <p:sldLayoutId id="2147483673" r:id="rId12"/>
    <p:sldLayoutId id="2147483668" r:id="rId13"/>
    <p:sldLayoutId id="2147483654" r:id="rId14"/>
    <p:sldLayoutId id="2147483671" r:id="rId15"/>
    <p:sldLayoutId id="2147483667" r:id="rId16"/>
    <p:sldLayoutId id="2147483670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A070-A573-CE3B-BD95-26BCDA7FC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496" y="1453242"/>
            <a:ext cx="9095304" cy="3063075"/>
          </a:xfrm>
        </p:spPr>
        <p:txBody>
          <a:bodyPr/>
          <a:lstStyle/>
          <a:p>
            <a:r>
              <a:rPr lang="en-US" sz="5400" dirty="0"/>
              <a:t>SBA’s affiliation rules</a:t>
            </a:r>
            <a:br>
              <a:rPr lang="en-US" dirty="0"/>
            </a:br>
            <a:r>
              <a:rPr lang="en-US" sz="3200" dirty="0"/>
              <a:t>Is your small business </a:t>
            </a:r>
            <a:r>
              <a:rPr lang="en-US" sz="3200" i="1" dirty="0"/>
              <a:t>actually </a:t>
            </a:r>
            <a:r>
              <a:rPr lang="en-US" sz="3200" dirty="0"/>
              <a:t>small?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6AC32-5060-E77C-B30F-ADA99BA589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Matthew Schoonover</a:t>
            </a:r>
          </a:p>
        </p:txBody>
      </p:sp>
    </p:spTree>
    <p:extLst>
      <p:ext uri="{BB962C8B-B14F-4D97-AF65-F5344CB8AC3E}">
        <p14:creationId xmlns:p14="http://schemas.microsoft.com/office/powerpoint/2010/main" val="418843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7E3D9-A87F-8E07-DCF6-A5B51EA9C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006254-D450-1F3A-EFAD-26C4C17A54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Types of affiliation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3458DB3-FE1A-EBAE-8549-8AE4549E2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ownership</a:t>
            </a:r>
          </a:p>
          <a:p>
            <a:pPr lvl="1"/>
            <a:r>
              <a:rPr lang="en-US" dirty="0"/>
              <a:t>If 50% or more ownership, </a:t>
            </a:r>
            <a:r>
              <a:rPr lang="en-US" u="sng" dirty="0"/>
              <a:t>automatic</a:t>
            </a:r>
            <a:r>
              <a:rPr lang="en-US" dirty="0"/>
              <a:t> affiliation</a:t>
            </a:r>
          </a:p>
          <a:p>
            <a:r>
              <a:rPr lang="en-US" dirty="0"/>
              <a:t>Common management</a:t>
            </a:r>
          </a:p>
          <a:p>
            <a:r>
              <a:rPr lang="en-US" dirty="0"/>
              <a:t>Identity of interest</a:t>
            </a:r>
          </a:p>
          <a:p>
            <a:pPr lvl="1"/>
            <a:r>
              <a:rPr lang="en-US" dirty="0"/>
              <a:t>Familial relationships</a:t>
            </a:r>
          </a:p>
          <a:p>
            <a:pPr lvl="1"/>
            <a:r>
              <a:rPr lang="en-US" dirty="0"/>
              <a:t>Economic dependence</a:t>
            </a:r>
          </a:p>
          <a:p>
            <a:pPr lvl="1"/>
            <a:r>
              <a:rPr lang="en-US" dirty="0"/>
              <a:t>Common investments</a:t>
            </a:r>
          </a:p>
          <a:p>
            <a:r>
              <a:rPr lang="en-US" dirty="0"/>
              <a:t>Newly organized concerns (spin-off)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220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A025F-29D2-53DE-5301-F9DD51701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ECAC2C-4F44-6E49-83E6-8FCBA69E27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Types of affiliation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C07AE74-5726-7F6B-83FA-CC8B5DC40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Joint Ventures</a:t>
            </a:r>
          </a:p>
          <a:p>
            <a:pPr lvl="1"/>
            <a:r>
              <a:rPr lang="en-US" dirty="0"/>
              <a:t>Joint ventures are affiliates, </a:t>
            </a:r>
            <a:r>
              <a:rPr lang="en-US" u="sng" dirty="0"/>
              <a:t>unless:</a:t>
            </a:r>
            <a:endParaRPr lang="en-US" dirty="0"/>
          </a:p>
          <a:p>
            <a:pPr lvl="2"/>
            <a:r>
              <a:rPr lang="en-US" dirty="0"/>
              <a:t>Venturers meet size requirements, and</a:t>
            </a:r>
          </a:p>
          <a:p>
            <a:pPr lvl="2"/>
            <a:r>
              <a:rPr lang="en-US" dirty="0"/>
              <a:t>There’s a compliant JV agreement</a:t>
            </a:r>
          </a:p>
          <a:p>
            <a:pPr lvl="2"/>
            <a:endParaRPr lang="en-US" dirty="0"/>
          </a:p>
          <a:p>
            <a:r>
              <a:rPr lang="en-US" dirty="0"/>
              <a:t>Ostensible subcontractor</a:t>
            </a:r>
          </a:p>
          <a:p>
            <a:pPr lvl="1"/>
            <a:r>
              <a:rPr lang="en-US" dirty="0"/>
              <a:t>Subcontractor performs “primary and vital” requirements</a:t>
            </a:r>
          </a:p>
          <a:p>
            <a:pPr lvl="1"/>
            <a:r>
              <a:rPr lang="en-US" dirty="0"/>
              <a:t>Prime contractor is “unusually reliant” on subcontractor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89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CD269-749D-CDE9-58A5-E1A09AEB4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C47666-EE8C-CE5B-235F-3D0DD5AA8D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Size protests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50D762A-6D9B-F1D8-15DE-7782B3CD6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Challenge to small business eligibility</a:t>
            </a:r>
          </a:p>
          <a:p>
            <a:pPr lvl="1"/>
            <a:r>
              <a:rPr lang="en-US" dirty="0"/>
              <a:t>Filed by competitor, contracting officer, or SBA</a:t>
            </a:r>
          </a:p>
          <a:p>
            <a:pPr lvl="1"/>
            <a:r>
              <a:rPr lang="en-US" dirty="0"/>
              <a:t>If protest sustained, company may lose contract and/or program eligibility</a:t>
            </a:r>
          </a:p>
          <a:p>
            <a:pPr lvl="2"/>
            <a:r>
              <a:rPr lang="en-US" dirty="0"/>
              <a:t>May not recertify under same or smaller NAICS code; SBA must approve</a:t>
            </a:r>
          </a:p>
          <a:p>
            <a:pPr lvl="2"/>
            <a:endParaRPr lang="en-US" dirty="0"/>
          </a:p>
          <a:p>
            <a:r>
              <a:rPr lang="en-US" dirty="0"/>
              <a:t>Quick deadlines and quirky procedures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3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4ACCA4-E3F4-6603-977E-DEF344653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businesses must understand and abide by small business rules</a:t>
            </a:r>
          </a:p>
          <a:p>
            <a:pPr lvl="1"/>
            <a:r>
              <a:rPr lang="en-US" dirty="0"/>
              <a:t>Possibility for significant consequences if the rules are violated</a:t>
            </a:r>
          </a:p>
          <a:p>
            <a:pPr lvl="1"/>
            <a:endParaRPr lang="en-US" dirty="0"/>
          </a:p>
          <a:p>
            <a:r>
              <a:rPr lang="en-US" dirty="0"/>
              <a:t>Small business owners should make take a strategic view of their size</a:t>
            </a:r>
          </a:p>
          <a:p>
            <a:pPr lvl="1"/>
            <a:r>
              <a:rPr lang="en-US" dirty="0"/>
              <a:t>Understand affiliation risks </a:t>
            </a:r>
          </a:p>
          <a:p>
            <a:pPr lvl="1"/>
            <a:r>
              <a:rPr lang="en-US" dirty="0"/>
              <a:t>Fracture affiliation, if necessary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BF2038-F633-D676-9B9E-DC763BFF9F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34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295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CC20C-B454-9C6A-09AD-14D34545F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algn="l"/>
            <a:r>
              <a:rPr lang="en-US" sz="2000" dirty="0"/>
              <a:t>Matthew Schoonover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CB34D-CA4D-B93E-4B19-91537929E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0242" y="1733869"/>
            <a:ext cx="3755757" cy="509258"/>
          </a:xfrm>
        </p:spPr>
        <p:txBody>
          <a:bodyPr>
            <a:normAutofit/>
          </a:bodyPr>
          <a:lstStyle/>
          <a:p>
            <a:pPr algn="l"/>
            <a:r>
              <a:rPr lang="en-US" sz="1300" dirty="0"/>
              <a:t>mschoonover@SchoonoverLawFirm.com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27E99-C402-F78A-E69B-BA87D2028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/>
              <a:t>(913) 354-2630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D8368-2F8D-D204-A367-2B2A3D9B9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 err="1"/>
              <a:t>GovConBrief.com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F0E93E-12AE-5C9F-1AA7-2BA9BB1484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72421F-0F86-1A8C-39D3-04B9240FD2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15B4D4-5D4E-48EA-AE4A-DFEA3B6845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04037C-AA75-D720-D35D-BD7C089A7D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3B0635-4A73-5FAA-08C0-E174CA2CE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47A5427-02B4-A61E-701F-8B68A72A24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0587D2-2A69-35AB-38E3-90B1FE6D02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252044-352C-9848-D68D-D4CBD2C308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401AD2-2C82-6D2F-A354-55CD690B14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A2F113-69DB-A5D7-2472-344F1543DC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41FD97B-64D3-86C6-0FAB-C82DC45EB6B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02EA11-AE1A-7E5B-DB60-6A92F66B37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50F8179-C5CC-1B8F-B9C7-AE58A30441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74C55E-65DD-CB31-8105-2BBF456018A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DBD9DF4-3C4E-0C25-048E-479D86BA1A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A4E212B-DC13-9F7F-B8FD-098410EE882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1EA891A-CC88-58A9-3AE7-B9A42C47102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4784989-C0EC-F12F-0660-9AFC324CD7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CC8D83-8610-3036-AB8C-DEC421598F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6FB3301-341A-DF3B-FC8F-46A6C502AB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2EC1E2D4-DD80-89F0-CFA1-C115AD47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8" y="718612"/>
            <a:ext cx="4570343" cy="4570343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AEA177A5-E5EA-0345-A3E2-3222C7C7C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16" y="3826893"/>
            <a:ext cx="4040049" cy="82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62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Schoonover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Managing Member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00A57-51C6-CCD5-931E-3BD4C6D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Schoonover &amp; Moriarty LLC</a:t>
            </a:r>
          </a:p>
        </p:txBody>
      </p:sp>
      <p:pic>
        <p:nvPicPr>
          <p:cNvPr id="11" name="Picture Placeholder 10" descr="A person in a suit smiling&#10;&#10;Description automatically generated">
            <a:extLst>
              <a:ext uri="{FF2B5EF4-FFF2-40B4-BE49-F238E27FC236}">
                <a16:creationId xmlns:a16="http://schemas.microsoft.com/office/drawing/2014/main" id="{C1E99A0E-8919-6158-4146-885931BF044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8383" b="8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202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3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90426-DF90-1531-825E-392EAB377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899059"/>
            <a:ext cx="3610772" cy="3773525"/>
          </a:xfrm>
        </p:spPr>
        <p:txBody>
          <a:bodyPr/>
          <a:lstStyle/>
          <a:p>
            <a:r>
              <a:rPr lang="en-US" sz="4400" dirty="0"/>
              <a:t>Why does business size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C7B87-6377-C03F-B98C-D054DF808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MONEY!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Small Business Act</a:t>
            </a:r>
          </a:p>
          <a:p>
            <a:pPr lvl="1"/>
            <a:r>
              <a:rPr lang="en-US" dirty="0"/>
              <a:t>At least 23% of contracts to small businesses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FY2022: nearly $700 </a:t>
            </a:r>
            <a:r>
              <a:rPr lang="en-US" i="1" dirty="0"/>
              <a:t>billion</a:t>
            </a:r>
            <a:r>
              <a:rPr lang="en-US" dirty="0"/>
              <a:t> in federal contracts </a:t>
            </a:r>
          </a:p>
          <a:p>
            <a:pPr lvl="1"/>
            <a:endParaRPr lang="en-US" dirty="0"/>
          </a:p>
          <a:p>
            <a:r>
              <a:rPr lang="en-US" dirty="0"/>
              <a:t>Eligibility to participate in SBA programs</a:t>
            </a:r>
          </a:p>
        </p:txBody>
      </p:sp>
    </p:spTree>
    <p:extLst>
      <p:ext uri="{BB962C8B-B14F-4D97-AF65-F5344CB8AC3E}">
        <p14:creationId xmlns:p14="http://schemas.microsoft.com/office/powerpoint/2010/main" val="2973757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8FD93F6-8A38-FC3C-0EC5-522084171B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4952815"/>
              </p:ext>
            </p:extLst>
          </p:nvPr>
        </p:nvGraphicFramePr>
        <p:xfrm>
          <a:off x="750888" y="1595438"/>
          <a:ext cx="1074261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1072">
                  <a:extLst>
                    <a:ext uri="{9D8B030D-6E8A-4147-A177-3AD203B41FA5}">
                      <a16:colId xmlns:a16="http://schemas.microsoft.com/office/drawing/2014/main" val="2862933492"/>
                    </a:ext>
                  </a:extLst>
                </a:gridCol>
                <a:gridCol w="1627632">
                  <a:extLst>
                    <a:ext uri="{9D8B030D-6E8A-4147-A177-3AD203B41FA5}">
                      <a16:colId xmlns:a16="http://schemas.microsoft.com/office/drawing/2014/main" val="4267999213"/>
                    </a:ext>
                  </a:extLst>
                </a:gridCol>
                <a:gridCol w="1856232">
                  <a:extLst>
                    <a:ext uri="{9D8B030D-6E8A-4147-A177-3AD203B41FA5}">
                      <a16:colId xmlns:a16="http://schemas.microsoft.com/office/drawing/2014/main" val="1155913003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770695389"/>
                    </a:ext>
                  </a:extLst>
                </a:gridCol>
                <a:gridCol w="1837434">
                  <a:extLst>
                    <a:ext uri="{9D8B030D-6E8A-4147-A177-3AD203B41FA5}">
                      <a16:colId xmlns:a16="http://schemas.microsoft.com/office/drawing/2014/main" val="21169088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Socioeconomic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2022 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2022 $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742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Small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27.23%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26.50%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$162.9B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381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8(a)/SDB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11.00% ( 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11.38%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$69.9B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110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SDVOSB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3.00% ( 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$28.1B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585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991320"/>
                          </a:solidFill>
                        </a:rPr>
                        <a:t>4.57%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$28.1B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09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HUBZone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991320"/>
                          </a:solidFill>
                        </a:rPr>
                        <a:t>2.65%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$16.3B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83714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DB26CA1-88A1-C86A-BFF2-182DA94CA0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Business size matters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15F7C3-B53B-6385-53D1-F0CE42E49180}"/>
              </a:ext>
            </a:extLst>
          </p:cNvPr>
          <p:cNvCxnSpPr>
            <a:cxnSpLocks/>
          </p:cNvCxnSpPr>
          <p:nvPr/>
        </p:nvCxnSpPr>
        <p:spPr>
          <a:xfrm flipV="1">
            <a:off x="7513320" y="2441448"/>
            <a:ext cx="0" cy="256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DFE944-8B47-6AD5-C1DE-F62A509A1D24}"/>
              </a:ext>
            </a:extLst>
          </p:cNvPr>
          <p:cNvCxnSpPr>
            <a:cxnSpLocks/>
          </p:cNvCxnSpPr>
          <p:nvPr/>
        </p:nvCxnSpPr>
        <p:spPr>
          <a:xfrm flipV="1">
            <a:off x="7513320" y="2813304"/>
            <a:ext cx="0" cy="256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052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01947-4859-D114-9866-575B59AA0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Must be small under the operative NAICS code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Socioeconomic program eligibility: primary NAICS code</a:t>
            </a:r>
          </a:p>
          <a:p>
            <a:pPr lvl="2"/>
            <a:r>
              <a:rPr lang="en-US" dirty="0"/>
              <a:t>Determined as of the date of program application and admission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Contract eligibility: solicitation’s NAICS code</a:t>
            </a:r>
          </a:p>
          <a:p>
            <a:pPr lvl="2"/>
            <a:r>
              <a:rPr lang="en-US" i="1" dirty="0"/>
              <a:t>General</a:t>
            </a:r>
            <a:r>
              <a:rPr lang="en-US" dirty="0"/>
              <a:t> rule: determined as of the date of initial proposal (including price)</a:t>
            </a:r>
          </a:p>
          <a:p>
            <a:pPr lvl="1"/>
            <a:endParaRPr lang="en-US" dirty="0"/>
          </a:p>
          <a:p>
            <a:r>
              <a:rPr lang="en-US" dirty="0"/>
              <a:t>Two types of size standards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Receipts ($): services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Employees: manufacturing/supplies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B2492-BEBC-B18D-37E0-8F1EDDAC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899059"/>
            <a:ext cx="3491900" cy="3709517"/>
          </a:xfrm>
        </p:spPr>
        <p:txBody>
          <a:bodyPr/>
          <a:lstStyle/>
          <a:p>
            <a:r>
              <a:rPr lang="en-US" sz="4400" dirty="0"/>
              <a:t>How does SBA determine business size?</a:t>
            </a:r>
          </a:p>
        </p:txBody>
      </p:sp>
    </p:spTree>
    <p:extLst>
      <p:ext uri="{BB962C8B-B14F-4D97-AF65-F5344CB8AC3E}">
        <p14:creationId xmlns:p14="http://schemas.microsoft.com/office/powerpoint/2010/main" val="3386342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4BBAC-2AC2-3011-75EA-24FB9D2C5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4FB1BE-EF5A-AB29-70A3-90DBE1E089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Receipts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1B713AC-3881-53BC-A2F4-8156668CD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“All revenue in whatever form received or accrued from whatever source . . . reduced by returns and allowances.” 13 C.F.R. 121.104(a)</a:t>
            </a:r>
          </a:p>
          <a:p>
            <a:endParaRPr lang="en-US" dirty="0"/>
          </a:p>
          <a:p>
            <a:pPr lvl="1"/>
            <a:r>
              <a:rPr lang="en-US" b="1" dirty="0"/>
              <a:t>Annual receipts = total income + cost of goods sold</a:t>
            </a:r>
          </a:p>
          <a:p>
            <a:pPr lvl="2"/>
            <a:r>
              <a:rPr lang="en-US" dirty="0"/>
              <a:t>Filed tax returns are determinative!</a:t>
            </a:r>
          </a:p>
          <a:p>
            <a:pPr lvl="2"/>
            <a:r>
              <a:rPr lang="en-US" dirty="0"/>
              <a:t>Must include “proportionate share” of joint venture receipts</a:t>
            </a:r>
          </a:p>
          <a:p>
            <a:pPr lvl="1"/>
            <a:endParaRPr lang="en-US" b="1" dirty="0"/>
          </a:p>
          <a:p>
            <a:pPr lvl="1"/>
            <a:r>
              <a:rPr lang="en-US" dirty="0"/>
              <a:t>Average over preceding 5 completed fiscal years</a:t>
            </a:r>
          </a:p>
        </p:txBody>
      </p:sp>
    </p:spTree>
    <p:extLst>
      <p:ext uri="{BB962C8B-B14F-4D97-AF65-F5344CB8AC3E}">
        <p14:creationId xmlns:p14="http://schemas.microsoft.com/office/powerpoint/2010/main" val="3387372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12E29-BBA3-A530-EA2C-0D4D826D9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946C3-B6E9-8FCD-D785-BB9C0C35FA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Employees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86D5C0-8605-8B5A-F1BE-B376E3490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Average number of employees for each pay period over the preceding 24 months. 13 C.F.R. 121.106(b)</a:t>
            </a:r>
          </a:p>
          <a:p>
            <a:endParaRPr lang="en-US" dirty="0"/>
          </a:p>
          <a:p>
            <a:pPr lvl="1"/>
            <a:r>
              <a:rPr lang="en-US" b="1" dirty="0"/>
              <a:t>All employees—full-time, part-time, and temporary—are counted the same</a:t>
            </a:r>
          </a:p>
          <a:p>
            <a:pPr lvl="2"/>
            <a:r>
              <a:rPr lang="en-US" dirty="0"/>
              <a:t>Consider state-law and tax issues for employee designations</a:t>
            </a:r>
          </a:p>
          <a:p>
            <a:pPr lvl="1"/>
            <a:endParaRPr lang="en-US" b="1" dirty="0"/>
          </a:p>
          <a:p>
            <a:pPr lvl="1"/>
            <a:r>
              <a:rPr lang="en-US" dirty="0"/>
              <a:t>Does not include volunteers</a:t>
            </a:r>
          </a:p>
        </p:txBody>
      </p:sp>
    </p:spTree>
    <p:extLst>
      <p:ext uri="{BB962C8B-B14F-4D97-AF65-F5344CB8AC3E}">
        <p14:creationId xmlns:p14="http://schemas.microsoft.com/office/powerpoint/2010/main" val="3911939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4890CE-4918-0F89-9C90-14F31420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B5ED-4ECC-B315-3859-5A7DF2B74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899059"/>
            <a:ext cx="3610772" cy="3773525"/>
          </a:xfrm>
        </p:spPr>
        <p:txBody>
          <a:bodyPr/>
          <a:lstStyle/>
          <a:p>
            <a:r>
              <a:rPr lang="en-US" sz="4400" dirty="0"/>
              <a:t>What about affiliation?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1B7FB-928C-1A7E-C009-553FDD719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Affiliation is a size penalty!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b="1" dirty="0"/>
              <a:t>small business size + affiliate size &lt; size standard</a:t>
            </a:r>
          </a:p>
          <a:p>
            <a:pPr marL="0" indent="0" algn="ctr">
              <a:buNone/>
            </a:pPr>
            <a:endParaRPr lang="en-US" sz="2400" b="1" dirty="0"/>
          </a:p>
          <a:p>
            <a:r>
              <a:rPr lang="en-US" sz="2400" dirty="0"/>
              <a:t>Affiliation is the power to control</a:t>
            </a:r>
          </a:p>
          <a:p>
            <a:pPr lvl="1"/>
            <a:r>
              <a:rPr lang="en-US" sz="2000" dirty="0"/>
              <a:t>Positive or negative control</a:t>
            </a:r>
          </a:p>
          <a:p>
            <a:pPr lvl="1"/>
            <a:r>
              <a:rPr lang="en-US" sz="2000" dirty="0"/>
              <a:t>Doesn’t matter whether power is actually exercised</a:t>
            </a:r>
          </a:p>
        </p:txBody>
      </p:sp>
    </p:spTree>
    <p:extLst>
      <p:ext uri="{BB962C8B-B14F-4D97-AF65-F5344CB8AC3E}">
        <p14:creationId xmlns:p14="http://schemas.microsoft.com/office/powerpoint/2010/main" val="3188756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9F2BB73CDFB642950B6C4C1D50D83C" ma:contentTypeVersion="18" ma:contentTypeDescription="Create a new document." ma:contentTypeScope="" ma:versionID="cfca598e9d18e6db218691935d629ee1">
  <xsd:schema xmlns:xsd="http://www.w3.org/2001/XMLSchema" xmlns:xs="http://www.w3.org/2001/XMLSchema" xmlns:p="http://schemas.microsoft.com/office/2006/metadata/properties" xmlns:ns2="c23192cd-a638-4caf-9f0e-073dd9c91e8a" xmlns:ns3="459b6fc8-9c43-4ec1-8e0c-2cd02d41f8d8" targetNamespace="http://schemas.microsoft.com/office/2006/metadata/properties" ma:root="true" ma:fieldsID="45b65e712115cd47ceb90ff6fd8f36c8" ns2:_="" ns3:_="">
    <xsd:import namespace="c23192cd-a638-4caf-9f0e-073dd9c91e8a"/>
    <xsd:import namespace="459b6fc8-9c43-4ec1-8e0c-2cd02d41f8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192cd-a638-4caf-9f0e-073dd9c91e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480b20f-7de0-4ff0-9c1f-05564a2eec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9b6fc8-9c43-4ec1-8e0c-2cd02d41f8d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2542846-ee40-46fe-adf7-7e486f047bda}" ma:internalName="TaxCatchAll" ma:showField="CatchAllData" ma:web="459b6fc8-9c43-4ec1-8e0c-2cd02d41f8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3192cd-a638-4caf-9f0e-073dd9c91e8a">
      <Terms xmlns="http://schemas.microsoft.com/office/infopath/2007/PartnerControls"/>
    </lcf76f155ced4ddcb4097134ff3c332f>
    <TaxCatchAll xmlns="459b6fc8-9c43-4ec1-8e0c-2cd02d41f8d8" xsi:nil="true"/>
  </documentManagement>
</p:properties>
</file>

<file path=customXml/itemProps1.xml><?xml version="1.0" encoding="utf-8"?>
<ds:datastoreItem xmlns:ds="http://schemas.openxmlformats.org/officeDocument/2006/customXml" ds:itemID="{EB7574A0-55E7-48F3-B43A-4C573159296C}"/>
</file>

<file path=customXml/itemProps2.xml><?xml version="1.0" encoding="utf-8"?>
<ds:datastoreItem xmlns:ds="http://schemas.openxmlformats.org/officeDocument/2006/customXml" ds:itemID="{8C58AF3B-E15E-4F7C-8905-340C51057A0B}"/>
</file>

<file path=customXml/itemProps3.xml><?xml version="1.0" encoding="utf-8"?>
<ds:datastoreItem xmlns:ds="http://schemas.openxmlformats.org/officeDocument/2006/customXml" ds:itemID="{43918A55-D476-4E63-8C25-F747760D5338}"/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516</Words>
  <Application>Microsoft Macintosh PowerPoint</Application>
  <PresentationFormat>Widescreen</PresentationFormat>
  <Paragraphs>117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Trebuchet MS</vt:lpstr>
      <vt:lpstr>Verdana</vt:lpstr>
      <vt:lpstr>Office Theme</vt:lpstr>
      <vt:lpstr>SBA’s affiliation rules Is your small business actually small?</vt:lpstr>
      <vt:lpstr>Matthew Schoonover</vt:lpstr>
      <vt:lpstr>PowerPoint Presentation</vt:lpstr>
      <vt:lpstr>Why does business size matter?</vt:lpstr>
      <vt:lpstr>Business size matters</vt:lpstr>
      <vt:lpstr>How does SBA determine business size?</vt:lpstr>
      <vt:lpstr>Receipts</vt:lpstr>
      <vt:lpstr>Employees</vt:lpstr>
      <vt:lpstr>What about affiliation?</vt:lpstr>
      <vt:lpstr>Types of affiliation</vt:lpstr>
      <vt:lpstr>Types of affiliation</vt:lpstr>
      <vt:lpstr>Size protests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McKenzie Carter</dc:creator>
  <cp:lastModifiedBy>Matthew Schoonover</cp:lastModifiedBy>
  <cp:revision>12</cp:revision>
  <dcterms:created xsi:type="dcterms:W3CDTF">2023-11-13T17:00:27Z</dcterms:created>
  <dcterms:modified xsi:type="dcterms:W3CDTF">2024-02-05T23:53:09Z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0x010100019F2BB73CDFB642950B6C4C1D50D83C</vt:lpwstr>
  </property>
</Properties>
</file>