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0">
  <p:sldMasterIdLst>
    <p:sldMasterId id="2147483648" r:id="rId1"/>
  </p:sldMasterIdLst>
  <p:notesMasterIdLst>
    <p:notesMasterId r:id="rId82"/>
  </p:notesMasterIdLst>
  <p:sldIdLst>
    <p:sldId id="823" r:id="rId2"/>
    <p:sldId id="276" r:id="rId3"/>
    <p:sldId id="338" r:id="rId4"/>
    <p:sldId id="277" r:id="rId5"/>
    <p:sldId id="278" r:id="rId6"/>
    <p:sldId id="279" r:id="rId7"/>
    <p:sldId id="280" r:id="rId8"/>
    <p:sldId id="811" r:id="rId9"/>
    <p:sldId id="281" r:id="rId10"/>
    <p:sldId id="282" r:id="rId11"/>
    <p:sldId id="283" r:id="rId12"/>
    <p:sldId id="348" r:id="rId13"/>
    <p:sldId id="284" r:id="rId14"/>
    <p:sldId id="315" r:id="rId15"/>
    <p:sldId id="285" r:id="rId16"/>
    <p:sldId id="286" r:id="rId17"/>
    <p:sldId id="812" r:id="rId18"/>
    <p:sldId id="287" r:id="rId19"/>
    <p:sldId id="316" r:id="rId20"/>
    <p:sldId id="290" r:id="rId21"/>
    <p:sldId id="319" r:id="rId22"/>
    <p:sldId id="292" r:id="rId23"/>
    <p:sldId id="294" r:id="rId24"/>
    <p:sldId id="293" r:id="rId25"/>
    <p:sldId id="813" r:id="rId26"/>
    <p:sldId id="291" r:id="rId27"/>
    <p:sldId id="322" r:id="rId28"/>
    <p:sldId id="288" r:id="rId29"/>
    <p:sldId id="289" r:id="rId30"/>
    <p:sldId id="317" r:id="rId31"/>
    <p:sldId id="318" r:id="rId32"/>
    <p:sldId id="320" r:id="rId33"/>
    <p:sldId id="295" r:id="rId34"/>
    <p:sldId id="296" r:id="rId35"/>
    <p:sldId id="321" r:id="rId36"/>
    <p:sldId id="332" r:id="rId37"/>
    <p:sldId id="333" r:id="rId38"/>
    <p:sldId id="334" r:id="rId39"/>
    <p:sldId id="346" r:id="rId40"/>
    <p:sldId id="297" r:id="rId41"/>
    <p:sldId id="323" r:id="rId42"/>
    <p:sldId id="347" r:id="rId43"/>
    <p:sldId id="324" r:id="rId44"/>
    <p:sldId id="325" r:id="rId45"/>
    <p:sldId id="326" r:id="rId46"/>
    <p:sldId id="301" r:id="rId47"/>
    <p:sldId id="302" r:id="rId48"/>
    <p:sldId id="303" r:id="rId49"/>
    <p:sldId id="327" r:id="rId50"/>
    <p:sldId id="304" r:id="rId51"/>
    <p:sldId id="330" r:id="rId52"/>
    <p:sldId id="806" r:id="rId53"/>
    <p:sldId id="308" r:id="rId54"/>
    <p:sldId id="309" r:id="rId55"/>
    <p:sldId id="810" r:id="rId56"/>
    <p:sldId id="311" r:id="rId57"/>
    <p:sldId id="312" r:id="rId58"/>
    <p:sldId id="331" r:id="rId59"/>
    <p:sldId id="336" r:id="rId60"/>
    <p:sldId id="314" r:id="rId61"/>
    <p:sldId id="339" r:id="rId62"/>
    <p:sldId id="807" r:id="rId63"/>
    <p:sldId id="808" r:id="rId64"/>
    <p:sldId id="809" r:id="rId65"/>
    <p:sldId id="345" r:id="rId66"/>
    <p:sldId id="343" r:id="rId67"/>
    <p:sldId id="344" r:id="rId68"/>
    <p:sldId id="313" r:id="rId69"/>
    <p:sldId id="335" r:id="rId70"/>
    <p:sldId id="337" r:id="rId71"/>
    <p:sldId id="349" r:id="rId72"/>
    <p:sldId id="814" r:id="rId73"/>
    <p:sldId id="815" r:id="rId74"/>
    <p:sldId id="818" r:id="rId75"/>
    <p:sldId id="816" r:id="rId76"/>
    <p:sldId id="819" r:id="rId77"/>
    <p:sldId id="820" r:id="rId78"/>
    <p:sldId id="821" r:id="rId79"/>
    <p:sldId id="822" r:id="rId80"/>
    <p:sldId id="27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5E6"/>
    <a:srgbClr val="6590B3"/>
    <a:srgbClr val="236093"/>
    <a:srgbClr val="4E8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3" autoAdjust="0"/>
    <p:restoredTop sz="80816" autoAdjust="0"/>
  </p:normalViewPr>
  <p:slideViewPr>
    <p:cSldViewPr snapToGrid="0" snapToObjects="1">
      <p:cViewPr varScale="1">
        <p:scale>
          <a:sx n="102" d="100"/>
          <a:sy n="102" d="100"/>
        </p:scale>
        <p:origin x="197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33523-0B16-4040-8AD2-FB79F1941B90}" type="datetimeFigureOut">
              <a:rPr lang="en-US" smtClean="0"/>
              <a:t>6/12/23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FC9A1-4ABD-432F-ADE3-0781E061F892}" type="slidenum">
              <a:rPr lang="en-US" smtClean="0"/>
              <a:t>‹#›</a:t>
            </a:fld>
            <a:endParaRPr lang="en-US"/>
          </a:p>
        </p:txBody>
      </p:sp>
    </p:spTree>
    <p:extLst>
      <p:ext uri="{BB962C8B-B14F-4D97-AF65-F5344CB8AC3E}">
        <p14:creationId xmlns:p14="http://schemas.microsoft.com/office/powerpoint/2010/main" val="93431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2</a:t>
            </a:fld>
            <a:endParaRPr lang="en-US"/>
          </a:p>
        </p:txBody>
      </p:sp>
    </p:spTree>
    <p:extLst>
      <p:ext uri="{BB962C8B-B14F-4D97-AF65-F5344CB8AC3E}">
        <p14:creationId xmlns:p14="http://schemas.microsoft.com/office/powerpoint/2010/main" val="404437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6</a:t>
            </a:fld>
            <a:endParaRPr lang="en-US"/>
          </a:p>
        </p:txBody>
      </p:sp>
    </p:spTree>
    <p:extLst>
      <p:ext uri="{BB962C8B-B14F-4D97-AF65-F5344CB8AC3E}">
        <p14:creationId xmlns:p14="http://schemas.microsoft.com/office/powerpoint/2010/main" val="385664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9</a:t>
            </a:fld>
            <a:endParaRPr lang="en-US"/>
          </a:p>
        </p:txBody>
      </p:sp>
    </p:spTree>
    <p:extLst>
      <p:ext uri="{BB962C8B-B14F-4D97-AF65-F5344CB8AC3E}">
        <p14:creationId xmlns:p14="http://schemas.microsoft.com/office/powerpoint/2010/main" val="129698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12</a:t>
            </a:fld>
            <a:endParaRPr lang="en-US"/>
          </a:p>
        </p:txBody>
      </p:sp>
    </p:spTree>
    <p:extLst>
      <p:ext uri="{BB962C8B-B14F-4D97-AF65-F5344CB8AC3E}">
        <p14:creationId xmlns:p14="http://schemas.microsoft.com/office/powerpoint/2010/main" val="315208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14</a:t>
            </a:fld>
            <a:endParaRPr lang="en-US"/>
          </a:p>
        </p:txBody>
      </p:sp>
    </p:spTree>
    <p:extLst>
      <p:ext uri="{BB962C8B-B14F-4D97-AF65-F5344CB8AC3E}">
        <p14:creationId xmlns:p14="http://schemas.microsoft.com/office/powerpoint/2010/main" val="42568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17</a:t>
            </a:fld>
            <a:endParaRPr lang="en-US"/>
          </a:p>
        </p:txBody>
      </p:sp>
    </p:spTree>
    <p:extLst>
      <p:ext uri="{BB962C8B-B14F-4D97-AF65-F5344CB8AC3E}">
        <p14:creationId xmlns:p14="http://schemas.microsoft.com/office/powerpoint/2010/main" val="328478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28</a:t>
            </a:fld>
            <a:endParaRPr lang="en-US"/>
          </a:p>
        </p:txBody>
      </p:sp>
    </p:spTree>
    <p:extLst>
      <p:ext uri="{BB962C8B-B14F-4D97-AF65-F5344CB8AC3E}">
        <p14:creationId xmlns:p14="http://schemas.microsoft.com/office/powerpoint/2010/main" val="125129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29</a:t>
            </a:fld>
            <a:endParaRPr lang="en-US"/>
          </a:p>
        </p:txBody>
      </p:sp>
    </p:spTree>
    <p:extLst>
      <p:ext uri="{BB962C8B-B14F-4D97-AF65-F5344CB8AC3E}">
        <p14:creationId xmlns:p14="http://schemas.microsoft.com/office/powerpoint/2010/main" val="178853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C9A1-4ABD-432F-ADE3-0781E061F892}" type="slidenum">
              <a:rPr lang="en-US" smtClean="0"/>
              <a:t>70</a:t>
            </a:fld>
            <a:endParaRPr lang="en-US"/>
          </a:p>
        </p:txBody>
      </p:sp>
    </p:spTree>
    <p:extLst>
      <p:ext uri="{BB962C8B-B14F-4D97-AF65-F5344CB8AC3E}">
        <p14:creationId xmlns:p14="http://schemas.microsoft.com/office/powerpoint/2010/main" val="2942930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4B86CC-30DD-2D46-BC05-0BAD874AF43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BB97D64-D90E-AE46-B642-622F1A323B1D}"/>
              </a:ext>
            </a:extLst>
          </p:cNvPr>
          <p:cNvSpPr>
            <a:spLocks noGrp="1"/>
          </p:cNvSpPr>
          <p:nvPr>
            <p:ph type="pic" sz="quarter" idx="13"/>
          </p:nvPr>
        </p:nvSpPr>
        <p:spPr>
          <a:xfrm>
            <a:off x="0" y="0"/>
            <a:ext cx="11963400" cy="5829300"/>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74E0BA5-D60E-ED49-A3D6-971D40694E84}"/>
              </a:ext>
            </a:extLst>
          </p:cNvPr>
          <p:cNvSpPr>
            <a:spLocks noGrp="1"/>
          </p:cNvSpPr>
          <p:nvPr>
            <p:ph type="ctrTitle"/>
          </p:nvPr>
        </p:nvSpPr>
        <p:spPr>
          <a:xfrm>
            <a:off x="718698" y="2336799"/>
            <a:ext cx="6083300" cy="1536701"/>
          </a:xfrm>
        </p:spPr>
        <p:txBody>
          <a:bodyPr anchor="t"/>
          <a:lstStyle>
            <a:lvl1pPr algn="l">
              <a:defRPr sz="60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AA8CC1-35F6-B44B-AF01-265376BA228B}"/>
              </a:ext>
            </a:extLst>
          </p:cNvPr>
          <p:cNvSpPr>
            <a:spLocks noGrp="1"/>
          </p:cNvSpPr>
          <p:nvPr>
            <p:ph type="subTitle" idx="1"/>
          </p:nvPr>
        </p:nvSpPr>
        <p:spPr>
          <a:xfrm>
            <a:off x="718698" y="4059238"/>
            <a:ext cx="6083300" cy="1008062"/>
          </a:xfrm>
        </p:spPr>
        <p:txBody>
          <a:bodyPr>
            <a:norm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BC96BDA5-4AEC-5847-A939-3EC59AE8DE80}"/>
              </a:ext>
            </a:extLst>
          </p:cNvPr>
          <p:cNvSpPr>
            <a:spLocks noGrp="1"/>
          </p:cNvSpPr>
          <p:nvPr>
            <p:ph type="sldNum" sz="quarter" idx="12"/>
          </p:nvPr>
        </p:nvSpPr>
        <p:spPr>
          <a:xfrm>
            <a:off x="11582400" y="6273800"/>
            <a:ext cx="463550" cy="396875"/>
          </a:xfrm>
        </p:spPr>
        <p:txBody>
          <a:bodyPr/>
          <a:lstStyle/>
          <a:p>
            <a:fld id="{13D904CC-D41C-A645-8C4E-4BA7C310B73F}" type="slidenum">
              <a:rPr lang="en-US" smtClean="0"/>
              <a:t>‹#›</a:t>
            </a:fld>
            <a:endParaRPr lang="en-US" dirty="0"/>
          </a:p>
        </p:txBody>
      </p:sp>
      <p:sp>
        <p:nvSpPr>
          <p:cNvPr id="12" name="Rectangle 11">
            <a:extLst>
              <a:ext uri="{FF2B5EF4-FFF2-40B4-BE49-F238E27FC236}">
                <a16:creationId xmlns:a16="http://schemas.microsoft.com/office/drawing/2014/main" id="{4EA9ED7F-7468-3B44-9F47-6D727FD530AD}"/>
              </a:ext>
            </a:extLst>
          </p:cNvPr>
          <p:cNvSpPr/>
          <p:nvPr userDrawn="1"/>
        </p:nvSpPr>
        <p:spPr>
          <a:xfrm>
            <a:off x="9131300" y="4762500"/>
            <a:ext cx="3060700" cy="120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50785B2F-0E02-804F-A0D7-B74B5A46073F}"/>
              </a:ext>
            </a:extLst>
          </p:cNvPr>
          <p:cNvSpPr>
            <a:spLocks noGrp="1"/>
          </p:cNvSpPr>
          <p:nvPr>
            <p:ph type="body" sz="quarter" idx="14"/>
          </p:nvPr>
        </p:nvSpPr>
        <p:spPr>
          <a:xfrm>
            <a:off x="9131300" y="5067300"/>
            <a:ext cx="3060700" cy="762000"/>
          </a:xfrm>
        </p:spPr>
        <p:txBody>
          <a:bodyPr>
            <a:noAutofit/>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6" name="Text Placeholder 13">
            <a:extLst>
              <a:ext uri="{FF2B5EF4-FFF2-40B4-BE49-F238E27FC236}">
                <a16:creationId xmlns:a16="http://schemas.microsoft.com/office/drawing/2014/main" id="{BFE6B298-CF4C-1844-BBC7-34AF638067D2}"/>
              </a:ext>
            </a:extLst>
          </p:cNvPr>
          <p:cNvSpPr>
            <a:spLocks noGrp="1"/>
          </p:cNvSpPr>
          <p:nvPr>
            <p:ph type="body" sz="quarter" idx="15"/>
          </p:nvPr>
        </p:nvSpPr>
        <p:spPr>
          <a:xfrm>
            <a:off x="7785100" y="6273800"/>
            <a:ext cx="3784600" cy="381000"/>
          </a:xfrm>
        </p:spPr>
        <p:txBody>
          <a:bodyPr>
            <a:noAutofit/>
          </a:bodyPr>
          <a:lstStyle>
            <a:lvl1pPr marL="0" indent="0" algn="r">
              <a:buNone/>
              <a:defRPr sz="2000">
                <a:solidFill>
                  <a:schemeClr val="accent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pic>
        <p:nvPicPr>
          <p:cNvPr id="18" name="Picture 17" descr="Text&#10;&#10;Description automatically generated">
            <a:extLst>
              <a:ext uri="{FF2B5EF4-FFF2-40B4-BE49-F238E27FC236}">
                <a16:creationId xmlns:a16="http://schemas.microsoft.com/office/drawing/2014/main" id="{EB954FCA-E16F-C04D-980B-5571FFE329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975" y="6097099"/>
            <a:ext cx="1800225" cy="603098"/>
          </a:xfrm>
          <a:prstGeom prst="rect">
            <a:avLst/>
          </a:prstGeom>
        </p:spPr>
      </p:pic>
    </p:spTree>
    <p:extLst>
      <p:ext uri="{BB962C8B-B14F-4D97-AF65-F5344CB8AC3E}">
        <p14:creationId xmlns:p14="http://schemas.microsoft.com/office/powerpoint/2010/main" val="340751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D213-EC2C-2A48-9955-EF98891FC80A}"/>
              </a:ext>
            </a:extLst>
          </p:cNvPr>
          <p:cNvSpPr>
            <a:spLocks noGrp="1"/>
          </p:cNvSpPr>
          <p:nvPr>
            <p:ph type="title" hasCustomPrompt="1"/>
          </p:nvPr>
        </p:nvSpPr>
        <p:spPr>
          <a:xfrm>
            <a:off x="604520" y="365125"/>
            <a:ext cx="556768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6EEA8B-EFA6-F44C-85F0-73FA7C9068EB}"/>
              </a:ext>
            </a:extLst>
          </p:cNvPr>
          <p:cNvSpPr>
            <a:spLocks noGrp="1"/>
          </p:cNvSpPr>
          <p:nvPr>
            <p:ph sz="half" idx="1"/>
          </p:nvPr>
        </p:nvSpPr>
        <p:spPr>
          <a:xfrm>
            <a:off x="604520" y="1690688"/>
            <a:ext cx="650748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AD29F0E-7D71-2E43-9CF1-0C48D3D80DF2}"/>
              </a:ext>
            </a:extLst>
          </p:cNvPr>
          <p:cNvSpPr>
            <a:spLocks noGrp="1"/>
          </p:cNvSpPr>
          <p:nvPr>
            <p:ph type="dt" sz="half" idx="10"/>
          </p:nvPr>
        </p:nvSpPr>
        <p:spPr>
          <a:xfrm>
            <a:off x="604520" y="6356350"/>
            <a:ext cx="2743200" cy="365125"/>
          </a:xfrm>
          <a:prstGeom prst="rect">
            <a:avLst/>
          </a:prstGeom>
        </p:spPr>
        <p:txBody>
          <a:bodyPr/>
          <a:lstStyle/>
          <a:p>
            <a:fld id="{9838EE97-F648-488D-9E4C-304C6CB2DDE9}" type="datetime1">
              <a:rPr lang="en-US" smtClean="0"/>
              <a:t>6/12/23</a:t>
            </a:fld>
            <a:endParaRPr lang="en-US" dirty="0"/>
          </a:p>
        </p:txBody>
      </p:sp>
      <p:sp>
        <p:nvSpPr>
          <p:cNvPr id="6" name="Footer Placeholder 5">
            <a:extLst>
              <a:ext uri="{FF2B5EF4-FFF2-40B4-BE49-F238E27FC236}">
                <a16:creationId xmlns:a16="http://schemas.microsoft.com/office/drawing/2014/main" id="{968C7D33-021E-8040-9F0D-271E1574ED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004D250-7AC2-EA45-A7DC-F4482E30FBE9}"/>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1" name="Picture Placeholder 10">
            <a:extLst>
              <a:ext uri="{FF2B5EF4-FFF2-40B4-BE49-F238E27FC236}">
                <a16:creationId xmlns:a16="http://schemas.microsoft.com/office/drawing/2014/main" id="{C9C63B47-8ACA-FA46-9722-7600B2AD8099}"/>
              </a:ext>
            </a:extLst>
          </p:cNvPr>
          <p:cNvSpPr>
            <a:spLocks noGrp="1"/>
          </p:cNvSpPr>
          <p:nvPr>
            <p:ph type="pic" sz="quarter" idx="13"/>
          </p:nvPr>
        </p:nvSpPr>
        <p:spPr>
          <a:xfrm>
            <a:off x="7426325" y="600075"/>
            <a:ext cx="4384675" cy="5546725"/>
          </a:xfrm>
        </p:spPr>
        <p:txBody>
          <a:bodyPr/>
          <a:lstStyle/>
          <a:p>
            <a:r>
              <a:rPr lang="en-US" dirty="0"/>
              <a:t>Click icon to add picture</a:t>
            </a:r>
          </a:p>
        </p:txBody>
      </p:sp>
    </p:spTree>
    <p:extLst>
      <p:ext uri="{BB962C8B-B14F-4D97-AF65-F5344CB8AC3E}">
        <p14:creationId xmlns:p14="http://schemas.microsoft.com/office/powerpoint/2010/main" val="266001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1" y="174171"/>
            <a:ext cx="12235543" cy="6490982"/>
          </a:xfrm>
          <a:prstGeom prst="rect">
            <a:avLst/>
          </a:prstGeom>
          <a:gradFill flip="none" rotWithShape="1">
            <a:gsLst>
              <a:gs pos="12000">
                <a:schemeClr val="bg1">
                  <a:alpha val="0"/>
                </a:schemeClr>
              </a:gs>
              <a:gs pos="100000">
                <a:srgbClr val="E4E5E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4558748" y="683177"/>
            <a:ext cx="6144177" cy="628788"/>
          </a:xfrm>
        </p:spPr>
        <p:txBody>
          <a:bodyPr anchor="t"/>
          <a:lstStyle/>
          <a:p>
            <a:r>
              <a:rPr lang="en-US" dirty="0"/>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0CC82701-A0EC-46F3-BFD3-BC5E74CC2A90}" type="datetime1">
              <a:rPr lang="en-US" smtClean="0"/>
              <a:t>6/12/23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558748" y="1322861"/>
            <a:ext cx="3594652" cy="326550"/>
          </a:xfrm>
        </p:spPr>
        <p:txBody>
          <a:bodyPr>
            <a:noAutofit/>
          </a:bodyPr>
          <a:lstStyle>
            <a:lvl1pPr marL="0" indent="0">
              <a:lnSpc>
                <a:spcPts val="2420"/>
              </a:lnSpc>
              <a:buNone/>
              <a:defRPr sz="2800" b="1">
                <a:solidFill>
                  <a:schemeClr val="bg2">
                    <a:lumMod val="50000"/>
                  </a:schemeClr>
                </a:solidFill>
              </a:defRPr>
            </a:lvl1pPr>
          </a:lstStyle>
          <a:p>
            <a:pPr lvl="0"/>
            <a:r>
              <a:rPr lang="en-US" dirty="0"/>
              <a:t>Click to edit master</a:t>
            </a:r>
          </a:p>
        </p:txBody>
      </p:sp>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558747" y="1921533"/>
            <a:ext cx="6626087" cy="4354549"/>
          </a:xfrm>
        </p:spPr>
        <p:txBody>
          <a:bodyPr/>
          <a:lstStyle>
            <a:lvl1pPr>
              <a:lnSpc>
                <a:spcPct val="100000"/>
              </a:lnSpc>
              <a:buClr>
                <a:schemeClr val="accent5"/>
              </a:buClr>
              <a:defRPr sz="2100"/>
            </a:lvl1pPr>
            <a:lvl2pPr>
              <a:lnSpc>
                <a:spcPct val="100000"/>
              </a:lnSpc>
              <a:buClr>
                <a:schemeClr val="accent5"/>
              </a:buClr>
              <a:defRPr sz="1800"/>
            </a:lvl2pPr>
            <a:lvl3pPr>
              <a:lnSpc>
                <a:spcPct val="100000"/>
              </a:lnSpc>
              <a:buClr>
                <a:schemeClr val="accent5"/>
              </a:buClr>
              <a:defRPr sz="1600"/>
            </a:lvl3pPr>
            <a:lvl4pPr>
              <a:lnSpc>
                <a:spcPct val="100000"/>
              </a:lnSpc>
              <a:buClr>
                <a:schemeClr val="accent5"/>
              </a:buClr>
              <a:defRPr sz="1600"/>
            </a:lvl4pPr>
            <a:lvl5pPr>
              <a:lnSpc>
                <a:spcPct val="100000"/>
              </a:lnSpc>
              <a:buClr>
                <a:schemeClr val="accent5"/>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371475" y="357809"/>
            <a:ext cx="3969558" cy="6084266"/>
          </a:xfrm>
        </p:spPr>
        <p:txBody>
          <a:bodyPr/>
          <a:lstStyle/>
          <a:p>
            <a:r>
              <a:rPr lang="en-US" dirty="0"/>
              <a:t>Click icon to add picture</a:t>
            </a:r>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0" y="5284693"/>
            <a:ext cx="2849360" cy="935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3">
            <a:extLst>
              <a:ext uri="{FF2B5EF4-FFF2-40B4-BE49-F238E27FC236}">
                <a16:creationId xmlns:a16="http://schemas.microsoft.com/office/drawing/2014/main" id="{6A19828B-A752-8E47-BD15-CE3A5D115F26}"/>
              </a:ext>
            </a:extLst>
          </p:cNvPr>
          <p:cNvSpPr>
            <a:spLocks noGrp="1"/>
          </p:cNvSpPr>
          <p:nvPr>
            <p:ph type="body" sz="quarter" idx="16"/>
          </p:nvPr>
        </p:nvSpPr>
        <p:spPr>
          <a:xfrm>
            <a:off x="371475" y="5284693"/>
            <a:ext cx="2358278" cy="935132"/>
          </a:xfrm>
        </p:spPr>
        <p:txBody>
          <a:bodyPr anchor="ctr">
            <a:noAutofit/>
          </a:bodyPr>
          <a:lstStyle>
            <a:lvl1pPr marL="0" indent="0" algn="l">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8154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Team Bio/Contrac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1" y="174171"/>
            <a:ext cx="12235543" cy="6490982"/>
          </a:xfrm>
          <a:prstGeom prst="rect">
            <a:avLst/>
          </a:prstGeom>
          <a:gradFill flip="none" rotWithShape="1">
            <a:gsLst>
              <a:gs pos="12000">
                <a:schemeClr val="bg1">
                  <a:alpha val="0"/>
                </a:schemeClr>
              </a:gs>
              <a:gs pos="100000">
                <a:srgbClr val="E4E5E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376739" y="-9338"/>
            <a:ext cx="3911482"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2" y="1550817"/>
            <a:ext cx="3199755" cy="628788"/>
          </a:xfrm>
        </p:spPr>
        <p:txBody>
          <a:bodyPr anchor="b">
            <a:noAutofit/>
          </a:bodyPr>
          <a:lstStyle>
            <a:lvl1pPr>
              <a:defRPr sz="3200">
                <a:solidFill>
                  <a:schemeClr val="accent5"/>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7CD928D2-BE86-4B14-B37D-79129F66D752}" type="datetime1">
              <a:rPr lang="en-US" smtClean="0"/>
              <a:t>6/12/23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691475" y="5001491"/>
            <a:ext cx="7119525" cy="1330913"/>
          </a:xfrm>
        </p:spPr>
        <p:txBody>
          <a:bodyPr>
            <a:normAutofit/>
          </a:bodyPr>
          <a:lstStyle>
            <a:lvl1pPr marL="0" indent="0">
              <a:buClr>
                <a:schemeClr val="accent5"/>
              </a:buClr>
              <a:buNone/>
              <a:defRPr sz="12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a:t>Click to edit Master text styles</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4691475" y="525597"/>
            <a:ext cx="2275767" cy="2051716"/>
          </a:xfrm>
          <a:ln>
            <a:noFill/>
          </a:ln>
        </p:spPr>
        <p:txBody>
          <a:bodyPr/>
          <a:lstStyle/>
          <a:p>
            <a:r>
              <a:rPr lang="en-US" dirty="0"/>
              <a:t>Click icon to add picture</a:t>
            </a:r>
          </a:p>
        </p:txBody>
      </p:sp>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4"/>
            <a:ext cx="3211284" cy="3852899"/>
          </a:xfrm>
        </p:spPr>
        <p:txBody>
          <a:bodyPr/>
          <a:lstStyle>
            <a:lvl1pPr>
              <a:buClr>
                <a:schemeClr val="accent5"/>
              </a:buClr>
              <a:defRPr sz="2100">
                <a:solidFill>
                  <a:schemeClr val="bg1"/>
                </a:solidFill>
              </a:defRPr>
            </a:lvl1pPr>
            <a:lvl2pPr>
              <a:buClr>
                <a:schemeClr val="accent5"/>
              </a:buClr>
              <a:defRPr sz="1800">
                <a:solidFill>
                  <a:schemeClr val="bg1"/>
                </a:solidFill>
              </a:defRPr>
            </a:lvl2pPr>
            <a:lvl3pPr>
              <a:buClr>
                <a:schemeClr val="accent5"/>
              </a:buClr>
              <a:defRPr sz="1600">
                <a:solidFill>
                  <a:schemeClr val="bg1"/>
                </a:solidFill>
              </a:defRPr>
            </a:lvl3pPr>
            <a:lvl4pPr>
              <a:buClr>
                <a:schemeClr val="accent5"/>
              </a:buClr>
              <a:defRPr sz="1600">
                <a:solidFill>
                  <a:schemeClr val="bg1"/>
                </a:solidFill>
              </a:defRPr>
            </a:lvl4pPr>
            <a:lvl5pPr>
              <a:buClr>
                <a:schemeClr val="accent5"/>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4">
            <a:extLst>
              <a:ext uri="{FF2B5EF4-FFF2-40B4-BE49-F238E27FC236}">
                <a16:creationId xmlns:a16="http://schemas.microsoft.com/office/drawing/2014/main" id="{0D378796-16EC-F54B-986F-6B01FAEE0A82}"/>
              </a:ext>
            </a:extLst>
          </p:cNvPr>
          <p:cNvSpPr>
            <a:spLocks noGrp="1"/>
          </p:cNvSpPr>
          <p:nvPr>
            <p:ph type="pic" sz="quarter" idx="17"/>
          </p:nvPr>
        </p:nvSpPr>
        <p:spPr>
          <a:xfrm>
            <a:off x="7093481" y="525597"/>
            <a:ext cx="2275767" cy="2051716"/>
          </a:xfrm>
          <a:ln>
            <a:noFill/>
          </a:ln>
        </p:spPr>
        <p:txBody>
          <a:bodyPr/>
          <a:lstStyle/>
          <a:p>
            <a:r>
              <a:rPr lang="en-US" dirty="0"/>
              <a:t>Click icon to add picture</a:t>
            </a:r>
          </a:p>
        </p:txBody>
      </p:sp>
      <p:sp>
        <p:nvSpPr>
          <p:cNvPr id="21" name="Picture Placeholder 14">
            <a:extLst>
              <a:ext uri="{FF2B5EF4-FFF2-40B4-BE49-F238E27FC236}">
                <a16:creationId xmlns:a16="http://schemas.microsoft.com/office/drawing/2014/main" id="{AA46A749-D62E-9048-9A51-7A8877BDE75D}"/>
              </a:ext>
            </a:extLst>
          </p:cNvPr>
          <p:cNvSpPr>
            <a:spLocks noGrp="1"/>
          </p:cNvSpPr>
          <p:nvPr>
            <p:ph type="pic" sz="quarter" idx="18"/>
          </p:nvPr>
        </p:nvSpPr>
        <p:spPr>
          <a:xfrm>
            <a:off x="9495487" y="525597"/>
            <a:ext cx="2275767" cy="2051716"/>
          </a:xfrm>
          <a:ln>
            <a:noFill/>
          </a:ln>
        </p:spPr>
        <p:txBody>
          <a:bodyPr/>
          <a:lstStyle/>
          <a:p>
            <a:r>
              <a:rPr lang="en-US" dirty="0"/>
              <a:t>Click icon to add picture</a:t>
            </a:r>
          </a:p>
        </p:txBody>
      </p:sp>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804011" y="2110694"/>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833E754D-D43F-9547-8B54-BF1B5F8E7E1C}"/>
              </a:ext>
            </a:extLst>
          </p:cNvPr>
          <p:cNvSpPr>
            <a:spLocks noGrp="1"/>
          </p:cNvSpPr>
          <p:nvPr>
            <p:ph type="body" sz="quarter" idx="19" hasCustomPrompt="1"/>
          </p:nvPr>
        </p:nvSpPr>
        <p:spPr>
          <a:xfrm>
            <a:off x="7192369" y="2110694"/>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3" name="Text Placeholder 9">
            <a:extLst>
              <a:ext uri="{FF2B5EF4-FFF2-40B4-BE49-F238E27FC236}">
                <a16:creationId xmlns:a16="http://schemas.microsoft.com/office/drawing/2014/main" id="{F6D62CC1-1A74-DF47-8E21-97E5B9A041B0}"/>
              </a:ext>
            </a:extLst>
          </p:cNvPr>
          <p:cNvSpPr>
            <a:spLocks noGrp="1"/>
          </p:cNvSpPr>
          <p:nvPr>
            <p:ph type="body" sz="quarter" idx="20" hasCustomPrompt="1"/>
          </p:nvPr>
        </p:nvSpPr>
        <p:spPr>
          <a:xfrm>
            <a:off x="9594375" y="2110694"/>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4" name="Picture Placeholder 14">
            <a:extLst>
              <a:ext uri="{FF2B5EF4-FFF2-40B4-BE49-F238E27FC236}">
                <a16:creationId xmlns:a16="http://schemas.microsoft.com/office/drawing/2014/main" id="{28F37598-B54F-0F4F-B4EF-989966A989B7}"/>
              </a:ext>
            </a:extLst>
          </p:cNvPr>
          <p:cNvSpPr>
            <a:spLocks noGrp="1"/>
          </p:cNvSpPr>
          <p:nvPr>
            <p:ph type="pic" sz="quarter" idx="21"/>
          </p:nvPr>
        </p:nvSpPr>
        <p:spPr>
          <a:xfrm>
            <a:off x="4691475" y="2695591"/>
            <a:ext cx="2275767" cy="2051716"/>
          </a:xfrm>
          <a:ln>
            <a:noFill/>
          </a:ln>
        </p:spPr>
        <p:txBody>
          <a:bodyPr/>
          <a:lstStyle/>
          <a:p>
            <a:r>
              <a:rPr lang="en-US" dirty="0"/>
              <a:t>Click icon to add picture</a:t>
            </a:r>
          </a:p>
        </p:txBody>
      </p:sp>
      <p:sp>
        <p:nvSpPr>
          <p:cNvPr id="25" name="Picture Placeholder 14">
            <a:extLst>
              <a:ext uri="{FF2B5EF4-FFF2-40B4-BE49-F238E27FC236}">
                <a16:creationId xmlns:a16="http://schemas.microsoft.com/office/drawing/2014/main" id="{AF7B3B02-11C4-4648-AF7E-0690DC974BFD}"/>
              </a:ext>
            </a:extLst>
          </p:cNvPr>
          <p:cNvSpPr>
            <a:spLocks noGrp="1"/>
          </p:cNvSpPr>
          <p:nvPr>
            <p:ph type="pic" sz="quarter" idx="22"/>
          </p:nvPr>
        </p:nvSpPr>
        <p:spPr>
          <a:xfrm>
            <a:off x="7093481" y="2695591"/>
            <a:ext cx="2275767" cy="2051716"/>
          </a:xfrm>
          <a:ln>
            <a:noFill/>
          </a:ln>
        </p:spPr>
        <p:txBody>
          <a:bodyPr/>
          <a:lstStyle/>
          <a:p>
            <a:r>
              <a:rPr lang="en-US" dirty="0"/>
              <a:t>Click icon to add picture</a:t>
            </a:r>
          </a:p>
        </p:txBody>
      </p:sp>
      <p:sp>
        <p:nvSpPr>
          <p:cNvPr id="26" name="Picture Placeholder 14">
            <a:extLst>
              <a:ext uri="{FF2B5EF4-FFF2-40B4-BE49-F238E27FC236}">
                <a16:creationId xmlns:a16="http://schemas.microsoft.com/office/drawing/2014/main" id="{DBD4E1CF-AF50-614C-BB6E-8B8C2C2FD144}"/>
              </a:ext>
            </a:extLst>
          </p:cNvPr>
          <p:cNvSpPr>
            <a:spLocks noGrp="1"/>
          </p:cNvSpPr>
          <p:nvPr>
            <p:ph type="pic" sz="quarter" idx="23"/>
          </p:nvPr>
        </p:nvSpPr>
        <p:spPr>
          <a:xfrm>
            <a:off x="9495487" y="2695591"/>
            <a:ext cx="2275767" cy="2051716"/>
          </a:xfrm>
          <a:ln>
            <a:noFill/>
          </a:ln>
        </p:spPr>
        <p:txBody>
          <a:bodyPr/>
          <a:lstStyle/>
          <a:p>
            <a:r>
              <a:rPr lang="en-US" dirty="0"/>
              <a:t>Click icon to add picture</a:t>
            </a:r>
          </a:p>
        </p:txBody>
      </p:sp>
      <p:sp>
        <p:nvSpPr>
          <p:cNvPr id="27" name="Text Placeholder 9">
            <a:extLst>
              <a:ext uri="{FF2B5EF4-FFF2-40B4-BE49-F238E27FC236}">
                <a16:creationId xmlns:a16="http://schemas.microsoft.com/office/drawing/2014/main" id="{E6DE7250-6F53-F04B-BE9A-2D68C3355C1E}"/>
              </a:ext>
            </a:extLst>
          </p:cNvPr>
          <p:cNvSpPr>
            <a:spLocks noGrp="1"/>
          </p:cNvSpPr>
          <p:nvPr>
            <p:ph type="body" sz="quarter" idx="24" hasCustomPrompt="1"/>
          </p:nvPr>
        </p:nvSpPr>
        <p:spPr>
          <a:xfrm>
            <a:off x="4804011" y="4280688"/>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8" name="Text Placeholder 9">
            <a:extLst>
              <a:ext uri="{FF2B5EF4-FFF2-40B4-BE49-F238E27FC236}">
                <a16:creationId xmlns:a16="http://schemas.microsoft.com/office/drawing/2014/main" id="{22DEC013-05A6-ED46-9BCD-63E01CE1D78A}"/>
              </a:ext>
            </a:extLst>
          </p:cNvPr>
          <p:cNvSpPr>
            <a:spLocks noGrp="1"/>
          </p:cNvSpPr>
          <p:nvPr>
            <p:ph type="body" sz="quarter" idx="25" hasCustomPrompt="1"/>
          </p:nvPr>
        </p:nvSpPr>
        <p:spPr>
          <a:xfrm>
            <a:off x="7192369" y="4280688"/>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9" name="Text Placeholder 9">
            <a:extLst>
              <a:ext uri="{FF2B5EF4-FFF2-40B4-BE49-F238E27FC236}">
                <a16:creationId xmlns:a16="http://schemas.microsoft.com/office/drawing/2014/main" id="{D0954916-0950-234D-A32F-48294040F4D6}"/>
              </a:ext>
            </a:extLst>
          </p:cNvPr>
          <p:cNvSpPr>
            <a:spLocks noGrp="1"/>
          </p:cNvSpPr>
          <p:nvPr>
            <p:ph type="body" sz="quarter" idx="26" hasCustomPrompt="1"/>
          </p:nvPr>
        </p:nvSpPr>
        <p:spPr>
          <a:xfrm>
            <a:off x="9594375" y="4280688"/>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Tree>
    <p:extLst>
      <p:ext uri="{BB962C8B-B14F-4D97-AF65-F5344CB8AC3E}">
        <p14:creationId xmlns:p14="http://schemas.microsoft.com/office/powerpoint/2010/main" val="286021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Left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1" y="174171"/>
            <a:ext cx="12235543" cy="6490982"/>
          </a:xfrm>
          <a:prstGeom prst="rect">
            <a:avLst/>
          </a:prstGeom>
          <a:gradFill flip="none" rotWithShape="1">
            <a:gsLst>
              <a:gs pos="12000">
                <a:schemeClr val="bg1">
                  <a:alpha val="0"/>
                </a:schemeClr>
              </a:gs>
              <a:gs pos="100000">
                <a:srgbClr val="E4E5E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376739" y="-9338"/>
            <a:ext cx="3911482"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2" y="1550817"/>
            <a:ext cx="3199755" cy="628788"/>
          </a:xfrm>
        </p:spPr>
        <p:txBody>
          <a:bodyPr anchor="b">
            <a:normAutofit/>
          </a:bodyPr>
          <a:lstStyle>
            <a:lvl1pPr>
              <a:defRPr sz="3200">
                <a:solidFill>
                  <a:schemeClr val="accent5"/>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D9B1C063-0AD6-41C4-B936-D4A8E2B1B8E5}" type="datetime1">
              <a:rPr lang="en-US" smtClean="0"/>
              <a:t>6/12/23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4"/>
            <a:ext cx="3211284" cy="3852899"/>
          </a:xfrm>
        </p:spPr>
        <p:txBody>
          <a:bodyPr/>
          <a:lstStyle>
            <a:lvl1pPr>
              <a:buClr>
                <a:schemeClr val="accent5"/>
              </a:buClr>
              <a:defRPr sz="2100">
                <a:solidFill>
                  <a:schemeClr val="bg1"/>
                </a:solidFill>
              </a:defRPr>
            </a:lvl1pPr>
            <a:lvl2pPr>
              <a:buClr>
                <a:schemeClr val="accent5"/>
              </a:buClr>
              <a:defRPr sz="1800">
                <a:solidFill>
                  <a:schemeClr val="bg1"/>
                </a:solidFill>
              </a:defRPr>
            </a:lvl2pPr>
            <a:lvl3pPr>
              <a:buClr>
                <a:schemeClr val="accent5"/>
              </a:buClr>
              <a:defRPr sz="1600">
                <a:solidFill>
                  <a:schemeClr val="bg1"/>
                </a:solidFill>
              </a:defRPr>
            </a:lvl3pPr>
            <a:lvl4pPr>
              <a:buClr>
                <a:schemeClr val="accent5"/>
              </a:buClr>
              <a:defRPr sz="1600">
                <a:solidFill>
                  <a:schemeClr val="bg1"/>
                </a:solidFill>
              </a:defRPr>
            </a:lvl4pPr>
            <a:lvl5pPr>
              <a:buClr>
                <a:schemeClr val="accent5"/>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8">
            <a:extLst>
              <a:ext uri="{FF2B5EF4-FFF2-40B4-BE49-F238E27FC236}">
                <a16:creationId xmlns:a16="http://schemas.microsoft.com/office/drawing/2014/main" id="{FE35826A-147D-C345-913C-B2AD0EE0DEBC}"/>
              </a:ext>
            </a:extLst>
          </p:cNvPr>
          <p:cNvSpPr>
            <a:spLocks noGrp="1"/>
          </p:cNvSpPr>
          <p:nvPr>
            <p:ph type="body" sz="quarter" idx="13"/>
          </p:nvPr>
        </p:nvSpPr>
        <p:spPr>
          <a:xfrm>
            <a:off x="4558747" y="749301"/>
            <a:ext cx="6626087" cy="5526782"/>
          </a:xfrm>
        </p:spPr>
        <p:txBody>
          <a:bodyPr/>
          <a:lstStyle>
            <a:lvl1pPr>
              <a:buClr>
                <a:schemeClr val="accent5"/>
              </a:buClr>
              <a:defRPr sz="21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5763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0AAB6A-FF30-E148-81EE-540EC314315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CE052427-1187-4ED1-B2CC-612752B5D103}" type="datetime1">
              <a:rPr lang="en-US" smtClean="0"/>
              <a:t>6/12/23</a:t>
            </a:fld>
            <a:endParaRPr lang="en-US" dirty="0"/>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0" y="-1"/>
            <a:ext cx="12001500" cy="668337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710649" y="1477300"/>
            <a:ext cx="5029752" cy="4879050"/>
          </a:xfrm>
        </p:spPr>
        <p:txBody>
          <a:bodyPr/>
          <a:lstStyle>
            <a:lvl1pPr>
              <a:buClr>
                <a:schemeClr val="accent5"/>
              </a:buClr>
              <a:defRPr sz="2100">
                <a:solidFill>
                  <a:schemeClr val="bg1"/>
                </a:solidFill>
              </a:defRPr>
            </a:lvl1pPr>
            <a:lvl2pPr>
              <a:buClr>
                <a:schemeClr val="accent5"/>
              </a:buClr>
              <a:defRPr sz="1800">
                <a:solidFill>
                  <a:schemeClr val="bg1"/>
                </a:solidFill>
              </a:defRPr>
            </a:lvl2pPr>
            <a:lvl3pPr>
              <a:buClr>
                <a:schemeClr val="accent5"/>
              </a:buClr>
              <a:defRPr sz="1600">
                <a:solidFill>
                  <a:schemeClr val="bg1"/>
                </a:solidFill>
              </a:defRPr>
            </a:lvl3pPr>
            <a:lvl4pPr>
              <a:buClr>
                <a:schemeClr val="accent5"/>
              </a:buClr>
              <a:defRPr sz="1600">
                <a:solidFill>
                  <a:schemeClr val="bg1"/>
                </a:solidFill>
              </a:defRPr>
            </a:lvl4pPr>
            <a:lvl5pPr>
              <a:buClr>
                <a:schemeClr val="accent5"/>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10648" y="711988"/>
            <a:ext cx="6144177" cy="628788"/>
          </a:xfrm>
        </p:spPr>
        <p:txBody>
          <a:bodyPr anchor="t"/>
          <a:lstStyle>
            <a:lvl1pPr>
              <a:defRPr>
                <a:solidFill>
                  <a:schemeClr val="bg1"/>
                </a:solidFill>
              </a:defRPr>
            </a:lvl1pPr>
          </a:lstStyle>
          <a:p>
            <a:r>
              <a:rPr lang="en-US" dirty="0"/>
              <a:t>CLICK TO EDIT MASTER TITLE STYLE</a:t>
            </a:r>
          </a:p>
        </p:txBody>
      </p:sp>
      <p:sp>
        <p:nvSpPr>
          <p:cNvPr id="19" name="Oval 18">
            <a:extLst>
              <a:ext uri="{FF2B5EF4-FFF2-40B4-BE49-F238E27FC236}">
                <a16:creationId xmlns:a16="http://schemas.microsoft.com/office/drawing/2014/main" id="{005A84EB-D910-704E-B5B8-89E76F4807C7}"/>
              </a:ext>
            </a:extLst>
          </p:cNvPr>
          <p:cNvSpPr/>
          <p:nvPr userDrawn="1"/>
        </p:nvSpPr>
        <p:spPr>
          <a:xfrm>
            <a:off x="7416155" y="636251"/>
            <a:ext cx="3212312" cy="3212312"/>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200C30F-4786-184E-B3CA-AED6F152D23B}"/>
              </a:ext>
            </a:extLst>
          </p:cNvPr>
          <p:cNvSpPr/>
          <p:nvPr userDrawn="1"/>
        </p:nvSpPr>
        <p:spPr>
          <a:xfrm>
            <a:off x="8787755" y="2871451"/>
            <a:ext cx="3212312" cy="3212312"/>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8CCDD37-4930-A64E-A62F-A3B8FF091081}"/>
              </a:ext>
            </a:extLst>
          </p:cNvPr>
          <p:cNvSpPr/>
          <p:nvPr userDrawn="1"/>
        </p:nvSpPr>
        <p:spPr>
          <a:xfrm>
            <a:off x="5993755" y="2871451"/>
            <a:ext cx="3212312" cy="3212312"/>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13">
            <a:extLst>
              <a:ext uri="{FF2B5EF4-FFF2-40B4-BE49-F238E27FC236}">
                <a16:creationId xmlns:a16="http://schemas.microsoft.com/office/drawing/2014/main" id="{2AC590B6-DA2C-A44C-8098-CB7F0099905C}"/>
              </a:ext>
            </a:extLst>
          </p:cNvPr>
          <p:cNvSpPr>
            <a:spLocks noGrp="1"/>
          </p:cNvSpPr>
          <p:nvPr>
            <p:ph type="body" sz="quarter" idx="22" hasCustomPrompt="1"/>
          </p:nvPr>
        </p:nvSpPr>
        <p:spPr>
          <a:xfrm>
            <a:off x="6255263" y="4150844"/>
            <a:ext cx="2520437" cy="731628"/>
          </a:xfrm>
        </p:spPr>
        <p:txBody>
          <a:bodyPr>
            <a:noAutofit/>
          </a:bodyPr>
          <a:lstStyle>
            <a:lvl1pPr marL="0" indent="0" algn="ctr">
              <a:lnSpc>
                <a:spcPct val="100000"/>
              </a:lnSpc>
              <a:buNone/>
              <a:defRPr sz="2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3" name="Text Placeholder 13">
            <a:extLst>
              <a:ext uri="{FF2B5EF4-FFF2-40B4-BE49-F238E27FC236}">
                <a16:creationId xmlns:a16="http://schemas.microsoft.com/office/drawing/2014/main" id="{C6093263-BBD1-7247-A017-28B62F1BC766}"/>
              </a:ext>
            </a:extLst>
          </p:cNvPr>
          <p:cNvSpPr>
            <a:spLocks noGrp="1"/>
          </p:cNvSpPr>
          <p:nvPr>
            <p:ph type="body" sz="quarter" idx="23" hasCustomPrompt="1"/>
          </p:nvPr>
        </p:nvSpPr>
        <p:spPr>
          <a:xfrm>
            <a:off x="9269396" y="4150844"/>
            <a:ext cx="2520437" cy="731628"/>
          </a:xfrm>
        </p:spPr>
        <p:txBody>
          <a:bodyPr>
            <a:noAutofit/>
          </a:bodyPr>
          <a:lstStyle>
            <a:lvl1pPr marL="0" indent="0" algn="ctr">
              <a:lnSpc>
                <a:spcPct val="100000"/>
              </a:lnSpc>
              <a:buNone/>
              <a:defRPr sz="2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4" name="Text Placeholder 13">
            <a:extLst>
              <a:ext uri="{FF2B5EF4-FFF2-40B4-BE49-F238E27FC236}">
                <a16:creationId xmlns:a16="http://schemas.microsoft.com/office/drawing/2014/main" id="{67289EB4-49E7-C44D-B352-0AC92688EF61}"/>
              </a:ext>
            </a:extLst>
          </p:cNvPr>
          <p:cNvSpPr>
            <a:spLocks noGrp="1"/>
          </p:cNvSpPr>
          <p:nvPr>
            <p:ph type="body" sz="quarter" idx="24" hasCustomPrompt="1"/>
          </p:nvPr>
        </p:nvSpPr>
        <p:spPr>
          <a:xfrm>
            <a:off x="7728463" y="1729377"/>
            <a:ext cx="2520437" cy="731628"/>
          </a:xfrm>
        </p:spPr>
        <p:txBody>
          <a:bodyPr>
            <a:noAutofit/>
          </a:bodyPr>
          <a:lstStyle>
            <a:lvl1pPr marL="0" indent="0" algn="ctr">
              <a:lnSpc>
                <a:spcPct val="100000"/>
              </a:lnSpc>
              <a:buNone/>
              <a:defRPr sz="2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Tree>
    <p:extLst>
      <p:ext uri="{BB962C8B-B14F-4D97-AF65-F5344CB8AC3E}">
        <p14:creationId xmlns:p14="http://schemas.microsoft.com/office/powerpoint/2010/main" val="353932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6520-39EC-004E-A4D8-D6B739057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58131-71F2-BD4B-90AB-1ECBDCDD5178}"/>
              </a:ext>
            </a:extLst>
          </p:cNvPr>
          <p:cNvSpPr>
            <a:spLocks noGrp="1"/>
          </p:cNvSpPr>
          <p:nvPr>
            <p:ph type="dt" sz="half" idx="10"/>
          </p:nvPr>
        </p:nvSpPr>
        <p:spPr/>
        <p:txBody>
          <a:bodyPr/>
          <a:lstStyle/>
          <a:p>
            <a:fld id="{FF9C75A6-5F95-4DBB-B37C-26677E020367}" type="datetime1">
              <a:rPr lang="en-US" smtClean="0"/>
              <a:t>6/12/23</a:t>
            </a:fld>
            <a:endParaRPr lang="en-US" dirty="0"/>
          </a:p>
        </p:txBody>
      </p:sp>
      <p:sp>
        <p:nvSpPr>
          <p:cNvPr id="4" name="Footer Placeholder 3">
            <a:extLst>
              <a:ext uri="{FF2B5EF4-FFF2-40B4-BE49-F238E27FC236}">
                <a16:creationId xmlns:a16="http://schemas.microsoft.com/office/drawing/2014/main" id="{5555EDFF-6839-B042-A59A-DA45EDF40D71}"/>
              </a:ext>
            </a:extLst>
          </p:cNvPr>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3583A060-DAD9-7840-BADE-C1F14BCD98D4}"/>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3966DD07-2C41-4A4D-8BF4-13651B3769C2}"/>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1" name="Picture Placeholder 10">
            <a:extLst>
              <a:ext uri="{FF2B5EF4-FFF2-40B4-BE49-F238E27FC236}">
                <a16:creationId xmlns:a16="http://schemas.microsoft.com/office/drawing/2014/main" id="{51BB6CE1-E5EC-E84F-8152-577BFA4FB4A0}"/>
              </a:ext>
            </a:extLst>
          </p:cNvPr>
          <p:cNvSpPr>
            <a:spLocks noGrp="1"/>
          </p:cNvSpPr>
          <p:nvPr>
            <p:ph type="pic" sz="quarter" idx="13"/>
          </p:nvPr>
        </p:nvSpPr>
        <p:spPr>
          <a:xfrm>
            <a:off x="0" y="0"/>
            <a:ext cx="12192000" cy="6858000"/>
          </a:xfrm>
        </p:spPr>
        <p:txBody>
          <a:bodyPr/>
          <a:lstStyle/>
          <a:p>
            <a:r>
              <a:rPr lang="en-US" dirty="0"/>
              <a:t>Click icon to add picture</a:t>
            </a:r>
          </a:p>
        </p:txBody>
      </p:sp>
      <p:pic>
        <p:nvPicPr>
          <p:cNvPr id="9" name="Picture 8" descr="A picture containing text, clipart&#10;&#10;Description automatically generated">
            <a:extLst>
              <a:ext uri="{FF2B5EF4-FFF2-40B4-BE49-F238E27FC236}">
                <a16:creationId xmlns:a16="http://schemas.microsoft.com/office/drawing/2014/main" id="{80C651D5-DB5E-384C-9E89-DCF5FA13A07A}"/>
              </a:ext>
            </a:extLst>
          </p:cNvPr>
          <p:cNvPicPr>
            <a:picLocks noChangeAspect="1"/>
          </p:cNvPicPr>
          <p:nvPr userDrawn="1"/>
        </p:nvPicPr>
        <p:blipFill>
          <a:blip r:embed="rId2"/>
          <a:stretch>
            <a:fillRect/>
          </a:stretch>
        </p:blipFill>
        <p:spPr>
          <a:xfrm>
            <a:off x="4925055" y="4423482"/>
            <a:ext cx="7266945" cy="2434518"/>
          </a:xfrm>
          <a:prstGeom prst="rect">
            <a:avLst/>
          </a:prstGeom>
        </p:spPr>
      </p:pic>
    </p:spTree>
    <p:extLst>
      <p:ext uri="{BB962C8B-B14F-4D97-AF65-F5344CB8AC3E}">
        <p14:creationId xmlns:p14="http://schemas.microsoft.com/office/powerpoint/2010/main" val="2222787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vices Gri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876FF99-9CB8-064A-8FE0-575C38F49E2B}"/>
              </a:ext>
            </a:extLst>
          </p:cNvPr>
          <p:cNvSpPr>
            <a:spLocks noGrp="1"/>
          </p:cNvSpPr>
          <p:nvPr>
            <p:ph type="dt" sz="half" idx="10"/>
          </p:nvPr>
        </p:nvSpPr>
        <p:spPr/>
        <p:txBody>
          <a:bodyPr/>
          <a:lstStyle/>
          <a:p>
            <a:fld id="{AB63E33C-E651-4154-B17A-F3BE4593244E}" type="datetime1">
              <a:rPr lang="en-US" smtClean="0"/>
              <a:t>6/12/23</a:t>
            </a:fld>
            <a:endParaRPr lang="en-US" dirty="0"/>
          </a:p>
        </p:txBody>
      </p:sp>
      <p:sp>
        <p:nvSpPr>
          <p:cNvPr id="4" name="Footer Placeholder 3">
            <a:extLst>
              <a:ext uri="{FF2B5EF4-FFF2-40B4-BE49-F238E27FC236}">
                <a16:creationId xmlns:a16="http://schemas.microsoft.com/office/drawing/2014/main" id="{08B75968-F0CC-1045-B131-8E8B0A4716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930CA6-813A-3B4D-9EFB-7942636C0654}"/>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6" name="Rectangle 5">
            <a:extLst>
              <a:ext uri="{FF2B5EF4-FFF2-40B4-BE49-F238E27FC236}">
                <a16:creationId xmlns:a16="http://schemas.microsoft.com/office/drawing/2014/main" id="{E4E66CDA-6B7D-874F-839A-77C02C66141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ext&#10;&#10;Description automatically generated">
            <a:extLst>
              <a:ext uri="{FF2B5EF4-FFF2-40B4-BE49-F238E27FC236}">
                <a16:creationId xmlns:a16="http://schemas.microsoft.com/office/drawing/2014/main" id="{03DA4F33-78E2-E94A-8291-000C8BB080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0587" y="1489075"/>
            <a:ext cx="2402734" cy="804946"/>
          </a:xfrm>
          <a:prstGeom prst="rect">
            <a:avLst/>
          </a:prstGeom>
        </p:spPr>
      </p:pic>
      <p:sp>
        <p:nvSpPr>
          <p:cNvPr id="12" name="Picture Placeholder 11">
            <a:extLst>
              <a:ext uri="{FF2B5EF4-FFF2-40B4-BE49-F238E27FC236}">
                <a16:creationId xmlns:a16="http://schemas.microsoft.com/office/drawing/2014/main" id="{0FCE0FE0-8528-934D-A36A-131822617D93}"/>
              </a:ext>
            </a:extLst>
          </p:cNvPr>
          <p:cNvSpPr>
            <a:spLocks noGrp="1"/>
          </p:cNvSpPr>
          <p:nvPr>
            <p:ph type="pic" sz="quarter" idx="13"/>
          </p:nvPr>
        </p:nvSpPr>
        <p:spPr>
          <a:xfrm>
            <a:off x="3027680" y="0"/>
            <a:ext cx="3068320" cy="3429000"/>
          </a:xfrm>
          <a:ln>
            <a:solidFill>
              <a:schemeClr val="bg1"/>
            </a:solidFill>
          </a:ln>
        </p:spPr>
        <p:txBody>
          <a:bodyPr/>
          <a:lstStyle/>
          <a:p>
            <a:r>
              <a:rPr lang="en-US" dirty="0"/>
              <a:t>Click icon to add picture</a:t>
            </a:r>
          </a:p>
        </p:txBody>
      </p:sp>
      <p:sp>
        <p:nvSpPr>
          <p:cNvPr id="14" name="Picture Placeholder 11">
            <a:extLst>
              <a:ext uri="{FF2B5EF4-FFF2-40B4-BE49-F238E27FC236}">
                <a16:creationId xmlns:a16="http://schemas.microsoft.com/office/drawing/2014/main" id="{7F61A2CB-90FB-9C43-915E-98C4E25AC222}"/>
              </a:ext>
            </a:extLst>
          </p:cNvPr>
          <p:cNvSpPr>
            <a:spLocks noGrp="1"/>
          </p:cNvSpPr>
          <p:nvPr>
            <p:ph type="pic" sz="quarter" idx="14"/>
          </p:nvPr>
        </p:nvSpPr>
        <p:spPr>
          <a:xfrm>
            <a:off x="6091738" y="0"/>
            <a:ext cx="3068320" cy="3429000"/>
          </a:xfrm>
          <a:ln>
            <a:solidFill>
              <a:schemeClr val="bg1"/>
            </a:solidFill>
          </a:ln>
        </p:spPr>
        <p:txBody>
          <a:bodyPr/>
          <a:lstStyle/>
          <a:p>
            <a:r>
              <a:rPr lang="en-US" dirty="0"/>
              <a:t>Click icon to add picture</a:t>
            </a:r>
          </a:p>
        </p:txBody>
      </p:sp>
      <p:sp>
        <p:nvSpPr>
          <p:cNvPr id="15" name="Picture Placeholder 11">
            <a:extLst>
              <a:ext uri="{FF2B5EF4-FFF2-40B4-BE49-F238E27FC236}">
                <a16:creationId xmlns:a16="http://schemas.microsoft.com/office/drawing/2014/main" id="{7214454D-FFA4-154A-BF7E-2EA91EF2938A}"/>
              </a:ext>
            </a:extLst>
          </p:cNvPr>
          <p:cNvSpPr>
            <a:spLocks noGrp="1"/>
          </p:cNvSpPr>
          <p:nvPr>
            <p:ph type="pic" sz="quarter" idx="15"/>
          </p:nvPr>
        </p:nvSpPr>
        <p:spPr>
          <a:xfrm>
            <a:off x="9154978" y="0"/>
            <a:ext cx="3068320" cy="3429000"/>
          </a:xfrm>
          <a:ln>
            <a:solidFill>
              <a:schemeClr val="bg1"/>
            </a:solidFill>
          </a:ln>
        </p:spPr>
        <p:txBody>
          <a:bodyPr/>
          <a:lstStyle/>
          <a:p>
            <a:r>
              <a:rPr lang="en-US" dirty="0"/>
              <a:t>Click icon to add picture</a:t>
            </a:r>
          </a:p>
        </p:txBody>
      </p:sp>
      <p:sp>
        <p:nvSpPr>
          <p:cNvPr id="16" name="Picture Placeholder 11">
            <a:extLst>
              <a:ext uri="{FF2B5EF4-FFF2-40B4-BE49-F238E27FC236}">
                <a16:creationId xmlns:a16="http://schemas.microsoft.com/office/drawing/2014/main" id="{80E22558-3896-5646-89F8-42BFAB609B75}"/>
              </a:ext>
            </a:extLst>
          </p:cNvPr>
          <p:cNvSpPr>
            <a:spLocks noGrp="1"/>
          </p:cNvSpPr>
          <p:nvPr>
            <p:ph type="pic" sz="quarter" idx="16"/>
          </p:nvPr>
        </p:nvSpPr>
        <p:spPr>
          <a:xfrm>
            <a:off x="3027680" y="3429000"/>
            <a:ext cx="3068320" cy="3429000"/>
          </a:xfrm>
          <a:ln>
            <a:solidFill>
              <a:schemeClr val="bg1"/>
            </a:solidFill>
          </a:ln>
        </p:spPr>
        <p:txBody>
          <a:bodyPr/>
          <a:lstStyle/>
          <a:p>
            <a:r>
              <a:rPr lang="en-US" dirty="0"/>
              <a:t>Click icon to add picture</a:t>
            </a:r>
          </a:p>
        </p:txBody>
      </p:sp>
      <p:sp>
        <p:nvSpPr>
          <p:cNvPr id="17" name="Picture Placeholder 11">
            <a:extLst>
              <a:ext uri="{FF2B5EF4-FFF2-40B4-BE49-F238E27FC236}">
                <a16:creationId xmlns:a16="http://schemas.microsoft.com/office/drawing/2014/main" id="{C1777C87-28F1-C046-B595-36FF146CEBF6}"/>
              </a:ext>
            </a:extLst>
          </p:cNvPr>
          <p:cNvSpPr>
            <a:spLocks noGrp="1"/>
          </p:cNvSpPr>
          <p:nvPr>
            <p:ph type="pic" sz="quarter" idx="17"/>
          </p:nvPr>
        </p:nvSpPr>
        <p:spPr>
          <a:xfrm>
            <a:off x="6091738" y="3429000"/>
            <a:ext cx="3068320" cy="3429000"/>
          </a:xfrm>
          <a:ln>
            <a:solidFill>
              <a:schemeClr val="bg1"/>
            </a:solidFill>
          </a:ln>
        </p:spPr>
        <p:txBody>
          <a:bodyPr/>
          <a:lstStyle/>
          <a:p>
            <a:r>
              <a:rPr lang="en-US" dirty="0"/>
              <a:t>Click icon to add picture</a:t>
            </a:r>
          </a:p>
        </p:txBody>
      </p:sp>
      <p:sp>
        <p:nvSpPr>
          <p:cNvPr id="18" name="Picture Placeholder 11">
            <a:extLst>
              <a:ext uri="{FF2B5EF4-FFF2-40B4-BE49-F238E27FC236}">
                <a16:creationId xmlns:a16="http://schemas.microsoft.com/office/drawing/2014/main" id="{9ECAB93F-D684-0E40-B281-5FD24B8E67BF}"/>
              </a:ext>
            </a:extLst>
          </p:cNvPr>
          <p:cNvSpPr>
            <a:spLocks noGrp="1"/>
          </p:cNvSpPr>
          <p:nvPr>
            <p:ph type="pic" sz="quarter" idx="18"/>
          </p:nvPr>
        </p:nvSpPr>
        <p:spPr>
          <a:xfrm>
            <a:off x="9154978" y="3429000"/>
            <a:ext cx="3068320" cy="3429000"/>
          </a:xfrm>
          <a:ln>
            <a:solidFill>
              <a:schemeClr val="bg1"/>
            </a:solidFill>
          </a:ln>
        </p:spPr>
        <p:txBody>
          <a:bodyPr/>
          <a:lstStyle/>
          <a:p>
            <a:r>
              <a:rPr lang="en-US" dirty="0"/>
              <a:t>Click icon to add picture</a:t>
            </a:r>
          </a:p>
        </p:txBody>
      </p:sp>
      <p:sp>
        <p:nvSpPr>
          <p:cNvPr id="19" name="Picture Placeholder 11">
            <a:extLst>
              <a:ext uri="{FF2B5EF4-FFF2-40B4-BE49-F238E27FC236}">
                <a16:creationId xmlns:a16="http://schemas.microsoft.com/office/drawing/2014/main" id="{3A195EA1-A8BC-D04E-8914-CEF2354EA72D}"/>
              </a:ext>
            </a:extLst>
          </p:cNvPr>
          <p:cNvSpPr>
            <a:spLocks noGrp="1"/>
          </p:cNvSpPr>
          <p:nvPr>
            <p:ph type="pic" sz="quarter" idx="19"/>
          </p:nvPr>
        </p:nvSpPr>
        <p:spPr>
          <a:xfrm>
            <a:off x="-35560" y="3429000"/>
            <a:ext cx="3068320" cy="3429000"/>
          </a:xfrm>
          <a:ln>
            <a:solidFill>
              <a:schemeClr val="bg1"/>
            </a:solidFill>
          </a:ln>
        </p:spPr>
        <p:txBody>
          <a:bodyPr/>
          <a:lstStyle/>
          <a:p>
            <a:r>
              <a:rPr lang="en-US" dirty="0"/>
              <a:t>Click icon to add picture</a:t>
            </a:r>
          </a:p>
        </p:txBody>
      </p:sp>
      <p:sp>
        <p:nvSpPr>
          <p:cNvPr id="20" name="Text Placeholder 9">
            <a:extLst>
              <a:ext uri="{FF2B5EF4-FFF2-40B4-BE49-F238E27FC236}">
                <a16:creationId xmlns:a16="http://schemas.microsoft.com/office/drawing/2014/main" id="{12EEA715-DCF4-3C4D-8DB1-D0183606E468}"/>
              </a:ext>
            </a:extLst>
          </p:cNvPr>
          <p:cNvSpPr>
            <a:spLocks noGrp="1"/>
          </p:cNvSpPr>
          <p:nvPr>
            <p:ph type="body" sz="quarter" idx="26" hasCustomPrompt="1"/>
          </p:nvPr>
        </p:nvSpPr>
        <p:spPr>
          <a:xfrm>
            <a:off x="3251648" y="28786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1" name="Text Placeholder 9">
            <a:extLst>
              <a:ext uri="{FF2B5EF4-FFF2-40B4-BE49-F238E27FC236}">
                <a16:creationId xmlns:a16="http://schemas.microsoft.com/office/drawing/2014/main" id="{7C520D97-10D9-3141-B9E4-BF0346CDF24C}"/>
              </a:ext>
            </a:extLst>
          </p:cNvPr>
          <p:cNvSpPr>
            <a:spLocks noGrp="1"/>
          </p:cNvSpPr>
          <p:nvPr>
            <p:ph type="body" sz="quarter" idx="27" hasCustomPrompt="1"/>
          </p:nvPr>
        </p:nvSpPr>
        <p:spPr>
          <a:xfrm>
            <a:off x="6309808" y="28786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F83DFEE5-4481-F141-BD3C-D0B091CC1B6E}"/>
              </a:ext>
            </a:extLst>
          </p:cNvPr>
          <p:cNvSpPr>
            <a:spLocks noGrp="1"/>
          </p:cNvSpPr>
          <p:nvPr>
            <p:ph type="body" sz="quarter" idx="28" hasCustomPrompt="1"/>
          </p:nvPr>
        </p:nvSpPr>
        <p:spPr>
          <a:xfrm>
            <a:off x="9347648" y="28786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3" name="Text Placeholder 9">
            <a:extLst>
              <a:ext uri="{FF2B5EF4-FFF2-40B4-BE49-F238E27FC236}">
                <a16:creationId xmlns:a16="http://schemas.microsoft.com/office/drawing/2014/main" id="{055D088C-DCE4-D94B-B62E-653AF22D3A11}"/>
              </a:ext>
            </a:extLst>
          </p:cNvPr>
          <p:cNvSpPr>
            <a:spLocks noGrp="1"/>
          </p:cNvSpPr>
          <p:nvPr>
            <p:ph type="body" sz="quarter" idx="29" hasCustomPrompt="1"/>
          </p:nvPr>
        </p:nvSpPr>
        <p:spPr>
          <a:xfrm>
            <a:off x="325164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4" name="Text Placeholder 9">
            <a:extLst>
              <a:ext uri="{FF2B5EF4-FFF2-40B4-BE49-F238E27FC236}">
                <a16:creationId xmlns:a16="http://schemas.microsoft.com/office/drawing/2014/main" id="{BD809655-BB02-FE49-B65C-64C7AAE218B6}"/>
              </a:ext>
            </a:extLst>
          </p:cNvPr>
          <p:cNvSpPr>
            <a:spLocks noGrp="1"/>
          </p:cNvSpPr>
          <p:nvPr>
            <p:ph type="body" sz="quarter" idx="30" hasCustomPrompt="1"/>
          </p:nvPr>
        </p:nvSpPr>
        <p:spPr>
          <a:xfrm>
            <a:off x="630980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5" name="Text Placeholder 9">
            <a:extLst>
              <a:ext uri="{FF2B5EF4-FFF2-40B4-BE49-F238E27FC236}">
                <a16:creationId xmlns:a16="http://schemas.microsoft.com/office/drawing/2014/main" id="{C951218A-3C8F-7741-8B12-0A24C651F5E2}"/>
              </a:ext>
            </a:extLst>
          </p:cNvPr>
          <p:cNvSpPr>
            <a:spLocks noGrp="1"/>
          </p:cNvSpPr>
          <p:nvPr>
            <p:ph type="body" sz="quarter" idx="31" hasCustomPrompt="1"/>
          </p:nvPr>
        </p:nvSpPr>
        <p:spPr>
          <a:xfrm>
            <a:off x="934764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6" name="Text Placeholder 9">
            <a:extLst>
              <a:ext uri="{FF2B5EF4-FFF2-40B4-BE49-F238E27FC236}">
                <a16:creationId xmlns:a16="http://schemas.microsoft.com/office/drawing/2014/main" id="{4619809C-16C0-AA4C-9ECC-5B43C3609E11}"/>
              </a:ext>
            </a:extLst>
          </p:cNvPr>
          <p:cNvSpPr>
            <a:spLocks noGrp="1"/>
          </p:cNvSpPr>
          <p:nvPr>
            <p:ph type="body" sz="quarter" idx="32" hasCustomPrompt="1"/>
          </p:nvPr>
        </p:nvSpPr>
        <p:spPr>
          <a:xfrm>
            <a:off x="20364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Tree>
    <p:extLst>
      <p:ext uri="{BB962C8B-B14F-4D97-AF65-F5344CB8AC3E}">
        <p14:creationId xmlns:p14="http://schemas.microsoft.com/office/powerpoint/2010/main" val="165941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4172D32-F447-6B46-A5E8-9F86ABA51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8" y="2505075"/>
            <a:ext cx="5157787" cy="368458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89D7284-3FED-A34B-ADC4-D9DB1C29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0" y="2505075"/>
            <a:ext cx="5183188" cy="368458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0"/>
            <a:ext cx="2743200" cy="365125"/>
          </a:xfrm>
          <a:prstGeom prst="rect">
            <a:avLst/>
          </a:prstGeom>
        </p:spPr>
        <p:txBody>
          <a:bodyPr/>
          <a:lstStyle/>
          <a:p>
            <a:fld id="{15EA1B72-0C22-4513-B030-50B901EB11EF}" type="datetime1">
              <a:rPr lang="en-US" smtClean="0"/>
              <a:t>6/12/23</a:t>
            </a:fld>
            <a:endParaRPr lang="en-US" dirty="0"/>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24604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8" y="1946810"/>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0" y="1946810"/>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0"/>
            <a:ext cx="2743200" cy="365125"/>
          </a:xfrm>
          <a:prstGeom prst="rect">
            <a:avLst/>
          </a:prstGeom>
        </p:spPr>
        <p:txBody>
          <a:bodyPr/>
          <a:lstStyle/>
          <a:p>
            <a:fld id="{01441078-3EC7-490A-8C3D-F6360F45B4DB}" type="datetime1">
              <a:rPr lang="en-US" smtClean="0"/>
              <a:t>6/12/23</a:t>
            </a:fld>
            <a:endParaRPr lang="en-US" dirty="0"/>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2763578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A554-3C19-9F4F-BCCE-C4807CB833FE}"/>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86973D9A-64A1-DE48-9A81-75DD6E4CBA18}"/>
              </a:ext>
            </a:extLst>
          </p:cNvPr>
          <p:cNvSpPr>
            <a:spLocks noGrp="1"/>
          </p:cNvSpPr>
          <p:nvPr>
            <p:ph type="dt" sz="half" idx="10"/>
          </p:nvPr>
        </p:nvSpPr>
        <p:spPr>
          <a:xfrm>
            <a:off x="604520" y="6356350"/>
            <a:ext cx="2743200" cy="365125"/>
          </a:xfrm>
          <a:prstGeom prst="rect">
            <a:avLst/>
          </a:prstGeom>
        </p:spPr>
        <p:txBody>
          <a:bodyPr/>
          <a:lstStyle/>
          <a:p>
            <a:fld id="{0AABA3B1-76C8-4DFA-B167-6F2F07B75365}" type="datetime1">
              <a:rPr lang="en-US" smtClean="0"/>
              <a:t>6/12/23</a:t>
            </a:fld>
            <a:endParaRPr lang="en-US" dirty="0"/>
          </a:p>
        </p:txBody>
      </p:sp>
      <p:sp>
        <p:nvSpPr>
          <p:cNvPr id="4" name="Footer Placeholder 3">
            <a:extLst>
              <a:ext uri="{FF2B5EF4-FFF2-40B4-BE49-F238E27FC236}">
                <a16:creationId xmlns:a16="http://schemas.microsoft.com/office/drawing/2014/main" id="{66AAA694-7650-BD4B-AA74-0EBC921F6E8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5C51F8B-0FAF-2A42-A910-C6870EE9D340}"/>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414150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44C36AFB-5D58-4147-A83A-6CC1424A01EA}" type="datetime1">
              <a:rPr lang="en-US" smtClean="0"/>
              <a:t>6/12/23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140528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8A23C-F712-8245-AEF8-E468FD171BAD}"/>
              </a:ext>
            </a:extLst>
          </p:cNvPr>
          <p:cNvSpPr>
            <a:spLocks noGrp="1"/>
          </p:cNvSpPr>
          <p:nvPr>
            <p:ph type="dt" sz="half" idx="10"/>
          </p:nvPr>
        </p:nvSpPr>
        <p:spPr>
          <a:xfrm>
            <a:off x="604520" y="6356350"/>
            <a:ext cx="2743200" cy="365125"/>
          </a:xfrm>
          <a:prstGeom prst="rect">
            <a:avLst/>
          </a:prstGeom>
        </p:spPr>
        <p:txBody>
          <a:bodyPr/>
          <a:lstStyle/>
          <a:p>
            <a:fld id="{FC6E26F9-8B54-44C8-A8DC-C75E6F8DD969}" type="datetime1">
              <a:rPr lang="en-US" smtClean="0"/>
              <a:t>6/12/23</a:t>
            </a:fld>
            <a:endParaRPr lang="en-US" dirty="0"/>
          </a:p>
        </p:txBody>
      </p:sp>
      <p:sp>
        <p:nvSpPr>
          <p:cNvPr id="3" name="Footer Placeholder 2">
            <a:extLst>
              <a:ext uri="{FF2B5EF4-FFF2-40B4-BE49-F238E27FC236}">
                <a16:creationId xmlns:a16="http://schemas.microsoft.com/office/drawing/2014/main" id="{3295731C-0237-3B4C-978E-D471BD4B58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E4C59C9-A00D-1340-844A-1AFEEDF5955A}"/>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24744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81A5-502B-0340-B5E9-6BAF5FBC6A17}"/>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71DF46A-7CAC-D347-A959-9466010C6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B94B-9FE9-9341-A58E-2BC23BC2A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6FA80-35ED-784F-BCD7-C3EF1D1D0C5E}"/>
              </a:ext>
            </a:extLst>
          </p:cNvPr>
          <p:cNvSpPr>
            <a:spLocks noGrp="1"/>
          </p:cNvSpPr>
          <p:nvPr>
            <p:ph type="dt" sz="half" idx="10"/>
          </p:nvPr>
        </p:nvSpPr>
        <p:spPr>
          <a:xfrm>
            <a:off x="604520" y="6356350"/>
            <a:ext cx="2743200" cy="365125"/>
          </a:xfrm>
          <a:prstGeom prst="rect">
            <a:avLst/>
          </a:prstGeom>
        </p:spPr>
        <p:txBody>
          <a:bodyPr/>
          <a:lstStyle/>
          <a:p>
            <a:fld id="{78A4A05E-94B2-469E-A651-A39BC585BB9E}" type="datetime1">
              <a:rPr lang="en-US" smtClean="0"/>
              <a:t>6/12/23</a:t>
            </a:fld>
            <a:endParaRPr lang="en-US" dirty="0"/>
          </a:p>
        </p:txBody>
      </p:sp>
      <p:sp>
        <p:nvSpPr>
          <p:cNvPr id="6" name="Footer Placeholder 5">
            <a:extLst>
              <a:ext uri="{FF2B5EF4-FFF2-40B4-BE49-F238E27FC236}">
                <a16:creationId xmlns:a16="http://schemas.microsoft.com/office/drawing/2014/main" id="{E4E5D428-EBBD-A845-A94F-E12223B79B6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7C2BF21-99B1-E24D-86AA-2EA6AF975E12}"/>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26145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9181-E829-D940-9468-26EE25FACA5E}"/>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A44C299-8BCD-0A4D-BCF8-9C59E693E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534F5EE-7A5A-5249-B76F-DAFBE8DAE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14280-981D-2B41-A258-D1DFED29FACB}"/>
              </a:ext>
            </a:extLst>
          </p:cNvPr>
          <p:cNvSpPr>
            <a:spLocks noGrp="1"/>
          </p:cNvSpPr>
          <p:nvPr>
            <p:ph type="dt" sz="half" idx="10"/>
          </p:nvPr>
        </p:nvSpPr>
        <p:spPr>
          <a:xfrm>
            <a:off x="604520" y="6356350"/>
            <a:ext cx="2743200" cy="365125"/>
          </a:xfrm>
          <a:prstGeom prst="rect">
            <a:avLst/>
          </a:prstGeom>
        </p:spPr>
        <p:txBody>
          <a:bodyPr/>
          <a:lstStyle/>
          <a:p>
            <a:fld id="{7CF85942-5CF7-423F-A695-232637C17065}" type="datetime1">
              <a:rPr lang="en-US" smtClean="0"/>
              <a:t>6/12/23</a:t>
            </a:fld>
            <a:endParaRPr lang="en-US" dirty="0"/>
          </a:p>
        </p:txBody>
      </p:sp>
      <p:sp>
        <p:nvSpPr>
          <p:cNvPr id="6" name="Footer Placeholder 5">
            <a:extLst>
              <a:ext uri="{FF2B5EF4-FFF2-40B4-BE49-F238E27FC236}">
                <a16:creationId xmlns:a16="http://schemas.microsoft.com/office/drawing/2014/main" id="{CE5B87D2-0925-F940-A2B0-94B445F085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AFFED06-5012-8F4D-9CB4-455048C7D3EB}"/>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58382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Gray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a:xfrm>
            <a:off x="604520" y="545910"/>
            <a:ext cx="10515600" cy="682815"/>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553CC8B6-D56A-4637-963D-B6FA4B1DCFB8}" type="datetime1">
              <a:rPr lang="en-US" smtClean="0"/>
              <a:t>6/12/23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8" name="Text Placeholder 7">
            <a:extLst>
              <a:ext uri="{FF2B5EF4-FFF2-40B4-BE49-F238E27FC236}">
                <a16:creationId xmlns:a16="http://schemas.microsoft.com/office/drawing/2014/main" id="{505FA1D8-17B6-844A-B991-BD6F530246F3}"/>
              </a:ext>
            </a:extLst>
          </p:cNvPr>
          <p:cNvSpPr>
            <a:spLocks noGrp="1"/>
          </p:cNvSpPr>
          <p:nvPr>
            <p:ph type="body" sz="quarter" idx="13"/>
          </p:nvPr>
        </p:nvSpPr>
        <p:spPr>
          <a:xfrm>
            <a:off x="604520" y="1228725"/>
            <a:ext cx="9812338" cy="596900"/>
          </a:xfrm>
        </p:spPr>
        <p:txBody>
          <a:bodyPr>
            <a:normAutofit/>
          </a:bodyPr>
          <a:lstStyle>
            <a:lvl1pPr marL="0" indent="0">
              <a:buNone/>
              <a:defRPr sz="2400" b="1">
                <a:solidFill>
                  <a:schemeClr val="bg2">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2264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Oval Accolad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0"/>
            <a:ext cx="2743200" cy="365125"/>
          </a:xfrm>
          <a:prstGeom prst="rect">
            <a:avLst/>
          </a:prstGeom>
        </p:spPr>
        <p:txBody>
          <a:bodyPr/>
          <a:lstStyle/>
          <a:p>
            <a:fld id="{1408093E-F7B2-48D1-93B5-8928B3FD303A}" type="datetime1">
              <a:rPr lang="en-US" smtClean="0"/>
              <a:t>6/12/23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2052536"/>
            <a:ext cx="3082263" cy="2752928"/>
          </a:xfrm>
        </p:spPr>
        <p:txBody>
          <a:bodyPr anchor="t">
            <a:normAutofit/>
          </a:bodyPr>
          <a:lstStyle>
            <a:lvl1pPr>
              <a:defRPr sz="4400"/>
            </a:lvl1pPr>
          </a:lstStyle>
          <a:p>
            <a:r>
              <a:rPr lang="en-US" dirty="0"/>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8" y="1663429"/>
            <a:ext cx="4591050" cy="4162695"/>
          </a:xfrm>
        </p:spPr>
        <p:txBody>
          <a:bodyPr/>
          <a:lstStyle>
            <a:lvl1pPr>
              <a:buClr>
                <a:schemeClr val="accent5"/>
              </a:buClr>
              <a:defRPr sz="21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reeform 12">
            <a:extLst>
              <a:ext uri="{FF2B5EF4-FFF2-40B4-BE49-F238E27FC236}">
                <a16:creationId xmlns:a16="http://schemas.microsoft.com/office/drawing/2014/main" id="{5E353ED9-1435-554F-B4FC-F3682CBEA1E5}"/>
              </a:ext>
            </a:extLst>
          </p:cNvPr>
          <p:cNvSpPr/>
          <p:nvPr userDrawn="1"/>
        </p:nvSpPr>
        <p:spPr>
          <a:xfrm>
            <a:off x="9280187" y="4766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7736F2A-3B20-C141-82F6-D719B5BE6DDE}"/>
              </a:ext>
            </a:extLst>
          </p:cNvPr>
          <p:cNvSpPr/>
          <p:nvPr userDrawn="1"/>
        </p:nvSpPr>
        <p:spPr>
          <a:xfrm>
            <a:off x="9280187" y="23054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C739E54-0B9E-AA47-93DD-14911785DD8B}"/>
              </a:ext>
            </a:extLst>
          </p:cNvPr>
          <p:cNvSpPr/>
          <p:nvPr userDrawn="1"/>
        </p:nvSpPr>
        <p:spPr>
          <a:xfrm>
            <a:off x="9280187" y="4145060"/>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603243" y="4896688"/>
            <a:ext cx="1285250" cy="762000"/>
          </a:xfrm>
        </p:spPr>
        <p:txBody>
          <a:bodyPr>
            <a:noAutofit/>
          </a:bodyPr>
          <a:lstStyle>
            <a:lvl1pPr marL="0" indent="0" algn="ctr">
              <a:buNone/>
              <a:defRPr sz="18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603243" y="4307732"/>
            <a:ext cx="1285250" cy="762000"/>
          </a:xfrm>
        </p:spPr>
        <p:txBody>
          <a:bodyPr>
            <a:noAutofit/>
          </a:bodyPr>
          <a:lstStyle>
            <a:lvl1pPr marL="0" indent="0" algn="ctr">
              <a:buNone/>
              <a:defRPr sz="50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603243" y="3077942"/>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603243" y="2488986"/>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603243" y="1249248"/>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603243" y="660292"/>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Tree>
    <p:extLst>
      <p:ext uri="{BB962C8B-B14F-4D97-AF65-F5344CB8AC3E}">
        <p14:creationId xmlns:p14="http://schemas.microsoft.com/office/powerpoint/2010/main" val="414221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ircles Accolade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37D326-B341-944B-A144-894ECD4DB956}"/>
              </a:ext>
            </a:extLst>
          </p:cNvPr>
          <p:cNvSpPr/>
          <p:nvPr userDrawn="1"/>
        </p:nvSpPr>
        <p:spPr>
          <a:xfrm>
            <a:off x="9280187" y="2316260"/>
            <a:ext cx="1738010" cy="17380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E36D902-156C-DD45-9D1F-80116268C980}"/>
              </a:ext>
            </a:extLst>
          </p:cNvPr>
          <p:cNvSpPr/>
          <p:nvPr userDrawn="1"/>
        </p:nvSpPr>
        <p:spPr>
          <a:xfrm>
            <a:off x="9280187" y="4155220"/>
            <a:ext cx="1738010" cy="1738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2D63FB6-EE9B-7049-9415-FD1AD0E5C9D3}"/>
              </a:ext>
            </a:extLst>
          </p:cNvPr>
          <p:cNvSpPr/>
          <p:nvPr userDrawn="1"/>
        </p:nvSpPr>
        <p:spPr>
          <a:xfrm>
            <a:off x="9280187" y="476654"/>
            <a:ext cx="1738010" cy="17380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0"/>
            <a:ext cx="2743200" cy="365125"/>
          </a:xfrm>
          <a:prstGeom prst="rect">
            <a:avLst/>
          </a:prstGeom>
        </p:spPr>
        <p:txBody>
          <a:bodyPr/>
          <a:lstStyle/>
          <a:p>
            <a:fld id="{4DC6B8DE-BFEB-48B7-88BD-D3BF606EBE7A}" type="datetime1">
              <a:rPr lang="en-US" smtClean="0"/>
              <a:t>6/12/23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2052536"/>
            <a:ext cx="3082263" cy="2752928"/>
          </a:xfrm>
        </p:spPr>
        <p:txBody>
          <a:bodyPr anchor="t">
            <a:noAutofit/>
          </a:bodyPr>
          <a:lstStyle>
            <a:lvl1pPr>
              <a:defRPr sz="4400"/>
            </a:lvl1pPr>
          </a:lstStyle>
          <a:p>
            <a:r>
              <a:rPr lang="en-US" dirty="0"/>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8" y="1663429"/>
            <a:ext cx="4591050" cy="4162695"/>
          </a:xfrm>
        </p:spPr>
        <p:txBody>
          <a:bodyPr/>
          <a:lstStyle>
            <a:lvl1pPr>
              <a:buClr>
                <a:schemeClr val="accent5"/>
              </a:buClr>
              <a:defRPr sz="21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506567" y="4896688"/>
            <a:ext cx="1285250" cy="762000"/>
          </a:xfrm>
        </p:spPr>
        <p:txBody>
          <a:bodyPr>
            <a:noAutofit/>
          </a:bodyPr>
          <a:lstStyle>
            <a:lvl1pPr marL="0" indent="0" algn="ctr">
              <a:buNone/>
              <a:defRPr sz="18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506567" y="4307732"/>
            <a:ext cx="1285250" cy="762000"/>
          </a:xfrm>
        </p:spPr>
        <p:txBody>
          <a:bodyPr>
            <a:noAutofit/>
          </a:bodyPr>
          <a:lstStyle>
            <a:lvl1pPr marL="0" indent="0" algn="ctr">
              <a:buNone/>
              <a:defRPr sz="50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506567" y="3077942"/>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506567" y="2488986"/>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506567" y="1249248"/>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506567" y="660292"/>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Tree>
    <p:extLst>
      <p:ext uri="{BB962C8B-B14F-4D97-AF65-F5344CB8AC3E}">
        <p14:creationId xmlns:p14="http://schemas.microsoft.com/office/powerpoint/2010/main" val="163441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olade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26A0AC35-0995-46F1-BFC6-F4DE4B28A1A0}" type="datetime1">
              <a:rPr lang="en-US" smtClean="0"/>
              <a:t>6/12/23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cxnSp>
        <p:nvCxnSpPr>
          <p:cNvPr id="17" name="Straight Connector 16">
            <a:extLst>
              <a:ext uri="{FF2B5EF4-FFF2-40B4-BE49-F238E27FC236}">
                <a16:creationId xmlns:a16="http://schemas.microsoft.com/office/drawing/2014/main" id="{EEE1D1AD-343B-7643-99BD-62B67483DCC2}"/>
              </a:ext>
            </a:extLst>
          </p:cNvPr>
          <p:cNvCxnSpPr/>
          <p:nvPr userDrawn="1"/>
        </p:nvCxnSpPr>
        <p:spPr>
          <a:xfrm>
            <a:off x="681039" y="3810000"/>
            <a:ext cx="978376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2" cy="1015362"/>
          </a:xfrm>
        </p:spPr>
        <p:txBody>
          <a:bodyPr>
            <a:noAutofit/>
          </a:bodyPr>
          <a:lstStyle>
            <a:lvl1pPr marL="0" indent="0">
              <a:lnSpc>
                <a:spcPts val="3220"/>
              </a:lnSpc>
              <a:buNone/>
              <a:defRPr sz="3600" b="1">
                <a:solidFill>
                  <a:schemeClr val="accent3"/>
                </a:solidFill>
              </a:defRPr>
            </a:lvl1pPr>
          </a:lstStyle>
          <a:p>
            <a:pPr lvl="0"/>
            <a:r>
              <a:rPr lang="en-US" dirty="0"/>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2" cy="326550"/>
          </a:xfrm>
        </p:spPr>
        <p:txBody>
          <a:bodyPr>
            <a:noAutofit/>
          </a:bodyPr>
          <a:lstStyle>
            <a:lvl1pPr marL="0" indent="0">
              <a:lnSpc>
                <a:spcPts val="2420"/>
              </a:lnSpc>
              <a:buNone/>
              <a:defRPr sz="1600" b="1" i="1">
                <a:solidFill>
                  <a:schemeClr val="accent3"/>
                </a:solidFill>
              </a:defRPr>
            </a:lvl1pPr>
          </a:lstStyle>
          <a:p>
            <a:pPr lvl="0"/>
            <a:r>
              <a:rPr lang="en-US" dirty="0"/>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2" cy="1015362"/>
          </a:xfrm>
        </p:spPr>
        <p:txBody>
          <a:bodyPr>
            <a:noAutofit/>
          </a:bodyPr>
          <a:lstStyle>
            <a:lvl1pPr marL="0" indent="0">
              <a:lnSpc>
                <a:spcPts val="3220"/>
              </a:lnSpc>
              <a:buNone/>
              <a:defRPr sz="3600" b="1">
                <a:solidFill>
                  <a:schemeClr val="tx2"/>
                </a:solidFill>
              </a:defRPr>
            </a:lvl1pPr>
          </a:lstStyle>
          <a:p>
            <a:pPr lvl="0"/>
            <a:r>
              <a:rPr lang="en-US" dirty="0"/>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2" cy="326550"/>
          </a:xfrm>
        </p:spPr>
        <p:txBody>
          <a:bodyPr>
            <a:noAutofit/>
          </a:bodyPr>
          <a:lstStyle>
            <a:lvl1pPr marL="0" indent="0">
              <a:lnSpc>
                <a:spcPts val="2420"/>
              </a:lnSpc>
              <a:buNone/>
              <a:defRPr sz="1600" b="1" i="1">
                <a:solidFill>
                  <a:schemeClr val="tx2"/>
                </a:solidFill>
              </a:defRPr>
            </a:lvl1pPr>
          </a:lstStyle>
          <a:p>
            <a:pPr lvl="0"/>
            <a:r>
              <a:rPr lang="en-US" dirty="0"/>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4175125"/>
            <a:ext cx="2915602" cy="1015362"/>
          </a:xfrm>
        </p:spPr>
        <p:txBody>
          <a:bodyPr>
            <a:noAutofit/>
          </a:bodyPr>
          <a:lstStyle>
            <a:lvl1pPr marL="0" indent="0">
              <a:lnSpc>
                <a:spcPts val="3220"/>
              </a:lnSpc>
              <a:buNone/>
              <a:defRPr sz="3600" b="1">
                <a:solidFill>
                  <a:schemeClr val="accent1"/>
                </a:solidFill>
              </a:defRPr>
            </a:lvl1pPr>
          </a:lstStyle>
          <a:p>
            <a:pPr lvl="0"/>
            <a:r>
              <a:rPr lang="en-US" dirty="0"/>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1944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505368"/>
            <a:ext cx="2915602" cy="326550"/>
          </a:xfrm>
        </p:spPr>
        <p:txBody>
          <a:bodyPr>
            <a:noAutofit/>
          </a:bodyPr>
          <a:lstStyle>
            <a:lvl1pPr marL="0" indent="0">
              <a:lnSpc>
                <a:spcPts val="2420"/>
              </a:lnSpc>
              <a:buNone/>
              <a:defRPr sz="1600" b="1" i="1">
                <a:solidFill>
                  <a:schemeClr val="accent1"/>
                </a:solidFill>
              </a:defRPr>
            </a:lvl1pPr>
          </a:lstStyle>
          <a:p>
            <a:pPr lvl="0"/>
            <a:r>
              <a:rPr lang="en-US" dirty="0"/>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4175125"/>
            <a:ext cx="2915602" cy="1015362"/>
          </a:xfrm>
        </p:spPr>
        <p:txBody>
          <a:bodyPr>
            <a:noAutofit/>
          </a:bodyPr>
          <a:lstStyle>
            <a:lvl1pPr marL="0" indent="0">
              <a:lnSpc>
                <a:spcPts val="3220"/>
              </a:lnSpc>
              <a:buNone/>
              <a:defRPr sz="3600" b="1">
                <a:solidFill>
                  <a:schemeClr val="accent4"/>
                </a:solidFill>
              </a:defRPr>
            </a:lvl1pPr>
          </a:lstStyle>
          <a:p>
            <a:pPr lvl="0"/>
            <a:r>
              <a:rPr lang="en-US" dirty="0"/>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1944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505368"/>
            <a:ext cx="2915602" cy="326550"/>
          </a:xfrm>
        </p:spPr>
        <p:txBody>
          <a:bodyPr>
            <a:noAutofit/>
          </a:bodyPr>
          <a:lstStyle>
            <a:lvl1pPr marL="0" indent="0">
              <a:lnSpc>
                <a:spcPts val="2420"/>
              </a:lnSpc>
              <a:buNone/>
              <a:defRPr sz="1600" b="1" i="1">
                <a:solidFill>
                  <a:schemeClr val="accent4"/>
                </a:solidFill>
              </a:defRPr>
            </a:lvl1pPr>
          </a:lstStyle>
          <a:p>
            <a:pPr lvl="0"/>
            <a:r>
              <a:rPr lang="en-US" dirty="0"/>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4175125"/>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1944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505368"/>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Tree>
    <p:extLst>
      <p:ext uri="{BB962C8B-B14F-4D97-AF65-F5344CB8AC3E}">
        <p14:creationId xmlns:p14="http://schemas.microsoft.com/office/powerpoint/2010/main" val="24252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olades 4 Circle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2D63FB6-EE9B-7049-9415-FD1AD0E5C9D3}"/>
              </a:ext>
            </a:extLst>
          </p:cNvPr>
          <p:cNvSpPr/>
          <p:nvPr userDrawn="1"/>
        </p:nvSpPr>
        <p:spPr>
          <a:xfrm>
            <a:off x="6096000" y="751029"/>
            <a:ext cx="2520437" cy="2520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0"/>
            <a:ext cx="2743200" cy="365125"/>
          </a:xfrm>
          <a:prstGeom prst="rect">
            <a:avLst/>
          </a:prstGeom>
        </p:spPr>
        <p:txBody>
          <a:bodyPr/>
          <a:lstStyle/>
          <a:p>
            <a:fld id="{3BB90981-9384-4648-9B16-D4EB4A674556}" type="datetime1">
              <a:rPr lang="en-US" smtClean="0"/>
              <a:t>6/12/23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1635868"/>
            <a:ext cx="4638040" cy="751624"/>
          </a:xfrm>
        </p:spPr>
        <p:txBody>
          <a:bodyPr anchor="b">
            <a:noAutofit/>
          </a:bodyPr>
          <a:lstStyle>
            <a:lvl1pPr>
              <a:defRPr sz="4000"/>
            </a:lvl1pPr>
          </a:lstStyle>
          <a:p>
            <a:r>
              <a:rPr lang="en-US" dirty="0"/>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604520" y="2453319"/>
            <a:ext cx="4638040" cy="3154894"/>
          </a:xfrm>
        </p:spPr>
        <p:txBody>
          <a:bodyPr/>
          <a:lstStyle>
            <a:lvl1pPr>
              <a:lnSpc>
                <a:spcPct val="100000"/>
              </a:lnSpc>
              <a:buClr>
                <a:schemeClr val="accent5"/>
              </a:buClr>
              <a:defRPr sz="2100"/>
            </a:lvl1pPr>
            <a:lvl2pPr>
              <a:lnSpc>
                <a:spcPct val="100000"/>
              </a:lnSpc>
              <a:buClr>
                <a:schemeClr val="accent5"/>
              </a:buClr>
              <a:defRPr sz="1800"/>
            </a:lvl2pPr>
            <a:lvl3pPr>
              <a:lnSpc>
                <a:spcPct val="100000"/>
              </a:lnSpc>
              <a:buClr>
                <a:schemeClr val="accent5"/>
              </a:buClr>
              <a:defRPr sz="1600"/>
            </a:lvl3pPr>
            <a:lvl4pPr>
              <a:lnSpc>
                <a:spcPct val="100000"/>
              </a:lnSpc>
              <a:buClr>
                <a:schemeClr val="accent5"/>
              </a:buClr>
              <a:defRPr sz="1600"/>
            </a:lvl4pPr>
            <a:lvl5pPr>
              <a:lnSpc>
                <a:spcPct val="100000"/>
              </a:lnSpc>
              <a:buClr>
                <a:schemeClr val="accent5"/>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hasCustomPrompt="1"/>
          </p:nvPr>
        </p:nvSpPr>
        <p:spPr>
          <a:xfrm>
            <a:off x="6096000" y="2054056"/>
            <a:ext cx="2520437" cy="731628"/>
          </a:xfrm>
        </p:spPr>
        <p:txBody>
          <a:bodyPr>
            <a:noAutofit/>
          </a:bodyPr>
          <a:lstStyle>
            <a:lvl1pPr marL="0" indent="0" algn="ctr">
              <a:lnSpc>
                <a:spcPts val="1180"/>
              </a:lnSpc>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6096000" y="1473200"/>
            <a:ext cx="2520437" cy="538480"/>
          </a:xfrm>
        </p:spPr>
        <p:txBody>
          <a:bodyPr>
            <a:noAutofit/>
          </a:bodyPr>
          <a:lstStyle>
            <a:lvl1pPr marL="0" indent="0" algn="ctr">
              <a:buNone/>
              <a:defRPr sz="36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
        <p:nvSpPr>
          <p:cNvPr id="24" name="Oval 23">
            <a:extLst>
              <a:ext uri="{FF2B5EF4-FFF2-40B4-BE49-F238E27FC236}">
                <a16:creationId xmlns:a16="http://schemas.microsoft.com/office/drawing/2014/main" id="{FEEA5655-D350-9E44-99C4-195D3737293C}"/>
              </a:ext>
            </a:extLst>
          </p:cNvPr>
          <p:cNvSpPr/>
          <p:nvPr userDrawn="1"/>
        </p:nvSpPr>
        <p:spPr>
          <a:xfrm>
            <a:off x="8929882" y="751029"/>
            <a:ext cx="2520437" cy="25204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3">
            <a:extLst>
              <a:ext uri="{FF2B5EF4-FFF2-40B4-BE49-F238E27FC236}">
                <a16:creationId xmlns:a16="http://schemas.microsoft.com/office/drawing/2014/main" id="{183B60B4-AE2B-3143-9E24-41F6A7DF29F6}"/>
              </a:ext>
            </a:extLst>
          </p:cNvPr>
          <p:cNvSpPr>
            <a:spLocks noGrp="1"/>
          </p:cNvSpPr>
          <p:nvPr>
            <p:ph type="body" sz="quarter" idx="20" hasCustomPrompt="1"/>
          </p:nvPr>
        </p:nvSpPr>
        <p:spPr>
          <a:xfrm>
            <a:off x="8929882" y="2054056"/>
            <a:ext cx="2520437" cy="731628"/>
          </a:xfrm>
        </p:spPr>
        <p:txBody>
          <a:bodyPr>
            <a:noAutofit/>
          </a:bodyPr>
          <a:lstStyle>
            <a:lvl1pPr marL="0" indent="0" algn="ctr">
              <a:lnSpc>
                <a:spcPts val="1180"/>
              </a:lnSpc>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6" name="Text Placeholder 13">
            <a:extLst>
              <a:ext uri="{FF2B5EF4-FFF2-40B4-BE49-F238E27FC236}">
                <a16:creationId xmlns:a16="http://schemas.microsoft.com/office/drawing/2014/main" id="{635D49F5-79F1-924A-A5D1-C19411E0D572}"/>
              </a:ext>
            </a:extLst>
          </p:cNvPr>
          <p:cNvSpPr>
            <a:spLocks noGrp="1"/>
          </p:cNvSpPr>
          <p:nvPr>
            <p:ph type="body" sz="quarter" idx="21" hasCustomPrompt="1"/>
          </p:nvPr>
        </p:nvSpPr>
        <p:spPr>
          <a:xfrm>
            <a:off x="8929882" y="1473200"/>
            <a:ext cx="2520437" cy="538480"/>
          </a:xfrm>
        </p:spPr>
        <p:txBody>
          <a:bodyPr>
            <a:noAutofit/>
          </a:bodyPr>
          <a:lstStyle>
            <a:lvl1pPr marL="0" indent="0" algn="ctr">
              <a:buNone/>
              <a:defRPr sz="36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
        <p:nvSpPr>
          <p:cNvPr id="27" name="Oval 26">
            <a:extLst>
              <a:ext uri="{FF2B5EF4-FFF2-40B4-BE49-F238E27FC236}">
                <a16:creationId xmlns:a16="http://schemas.microsoft.com/office/drawing/2014/main" id="{7274916E-A1EF-FB44-A90E-395EBA9F8FB3}"/>
              </a:ext>
            </a:extLst>
          </p:cNvPr>
          <p:cNvSpPr/>
          <p:nvPr userDrawn="1"/>
        </p:nvSpPr>
        <p:spPr>
          <a:xfrm>
            <a:off x="6096000" y="3443429"/>
            <a:ext cx="2520437" cy="2520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3">
            <a:extLst>
              <a:ext uri="{FF2B5EF4-FFF2-40B4-BE49-F238E27FC236}">
                <a16:creationId xmlns:a16="http://schemas.microsoft.com/office/drawing/2014/main" id="{AB24B800-5745-B44A-974E-30315C828999}"/>
              </a:ext>
            </a:extLst>
          </p:cNvPr>
          <p:cNvSpPr>
            <a:spLocks noGrp="1"/>
          </p:cNvSpPr>
          <p:nvPr>
            <p:ph type="body" sz="quarter" idx="22" hasCustomPrompt="1"/>
          </p:nvPr>
        </p:nvSpPr>
        <p:spPr>
          <a:xfrm>
            <a:off x="6096000" y="4746456"/>
            <a:ext cx="2520437" cy="731628"/>
          </a:xfrm>
        </p:spPr>
        <p:txBody>
          <a:bodyPr>
            <a:noAutofit/>
          </a:bodyPr>
          <a:lstStyle>
            <a:lvl1pPr marL="0" indent="0" algn="ctr">
              <a:lnSpc>
                <a:spcPts val="1180"/>
              </a:lnSpc>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9" name="Text Placeholder 13">
            <a:extLst>
              <a:ext uri="{FF2B5EF4-FFF2-40B4-BE49-F238E27FC236}">
                <a16:creationId xmlns:a16="http://schemas.microsoft.com/office/drawing/2014/main" id="{BBB82FA9-A8E8-1141-8EE5-079032EF8DAA}"/>
              </a:ext>
            </a:extLst>
          </p:cNvPr>
          <p:cNvSpPr>
            <a:spLocks noGrp="1"/>
          </p:cNvSpPr>
          <p:nvPr>
            <p:ph type="body" sz="quarter" idx="23" hasCustomPrompt="1"/>
          </p:nvPr>
        </p:nvSpPr>
        <p:spPr>
          <a:xfrm>
            <a:off x="6096000" y="4165600"/>
            <a:ext cx="2520437" cy="538480"/>
          </a:xfrm>
        </p:spPr>
        <p:txBody>
          <a:bodyPr>
            <a:noAutofit/>
          </a:bodyPr>
          <a:lstStyle>
            <a:lvl1pPr marL="0" indent="0" algn="ctr">
              <a:buNone/>
              <a:defRPr sz="36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
        <p:nvSpPr>
          <p:cNvPr id="30" name="Oval 29">
            <a:extLst>
              <a:ext uri="{FF2B5EF4-FFF2-40B4-BE49-F238E27FC236}">
                <a16:creationId xmlns:a16="http://schemas.microsoft.com/office/drawing/2014/main" id="{F55F2529-C7F7-7843-AC6E-366AEB595F06}"/>
              </a:ext>
            </a:extLst>
          </p:cNvPr>
          <p:cNvSpPr/>
          <p:nvPr userDrawn="1"/>
        </p:nvSpPr>
        <p:spPr>
          <a:xfrm>
            <a:off x="8929882" y="3443429"/>
            <a:ext cx="2520437" cy="25204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3">
            <a:extLst>
              <a:ext uri="{FF2B5EF4-FFF2-40B4-BE49-F238E27FC236}">
                <a16:creationId xmlns:a16="http://schemas.microsoft.com/office/drawing/2014/main" id="{85677EC0-C7DE-ED43-8334-057571AAF089}"/>
              </a:ext>
            </a:extLst>
          </p:cNvPr>
          <p:cNvSpPr>
            <a:spLocks noGrp="1"/>
          </p:cNvSpPr>
          <p:nvPr>
            <p:ph type="body" sz="quarter" idx="24" hasCustomPrompt="1"/>
          </p:nvPr>
        </p:nvSpPr>
        <p:spPr>
          <a:xfrm>
            <a:off x="8929882" y="4746456"/>
            <a:ext cx="2520437" cy="731628"/>
          </a:xfrm>
        </p:spPr>
        <p:txBody>
          <a:bodyPr>
            <a:noAutofit/>
          </a:bodyPr>
          <a:lstStyle>
            <a:lvl1pPr marL="0" indent="0" algn="ctr">
              <a:lnSpc>
                <a:spcPts val="1180"/>
              </a:lnSpc>
              <a:buNone/>
              <a:defRPr sz="14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32" name="Text Placeholder 13">
            <a:extLst>
              <a:ext uri="{FF2B5EF4-FFF2-40B4-BE49-F238E27FC236}">
                <a16:creationId xmlns:a16="http://schemas.microsoft.com/office/drawing/2014/main" id="{E1BF4829-3FBD-654B-A32D-EF07E33BF5FE}"/>
              </a:ext>
            </a:extLst>
          </p:cNvPr>
          <p:cNvSpPr>
            <a:spLocks noGrp="1"/>
          </p:cNvSpPr>
          <p:nvPr>
            <p:ph type="body" sz="quarter" idx="25" hasCustomPrompt="1"/>
          </p:nvPr>
        </p:nvSpPr>
        <p:spPr>
          <a:xfrm>
            <a:off x="8929882" y="4165600"/>
            <a:ext cx="2520437" cy="538480"/>
          </a:xfrm>
        </p:spPr>
        <p:txBody>
          <a:bodyPr>
            <a:noAutofit/>
          </a:bodyPr>
          <a:lstStyle>
            <a:lvl1pPr marL="0" indent="0" algn="ctr">
              <a:buNone/>
              <a:defRPr sz="36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Tree>
    <p:extLst>
      <p:ext uri="{BB962C8B-B14F-4D97-AF65-F5344CB8AC3E}">
        <p14:creationId xmlns:p14="http://schemas.microsoft.com/office/powerpoint/2010/main" val="421501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olades Grid DARK BLUE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582C8E-7F32-304C-BF42-A31A2F4FA88C}"/>
              </a:ext>
            </a:extLst>
          </p:cNvPr>
          <p:cNvSpPr/>
          <p:nvPr userDrawn="1"/>
        </p:nvSpPr>
        <p:spPr>
          <a:xfrm>
            <a:off x="528320" y="1422400"/>
            <a:ext cx="11663680" cy="47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1F3C916C-248B-41A5-A99E-A8E1E360A0C9}" type="datetime1">
              <a:rPr lang="en-US" smtClean="0"/>
              <a:t>6/12/23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2" cy="1015362"/>
          </a:xfrm>
        </p:spPr>
        <p:txBody>
          <a:bodyPr>
            <a:noAutofit/>
          </a:bodyPr>
          <a:lstStyle>
            <a:lvl1pPr marL="0" indent="0">
              <a:lnSpc>
                <a:spcPts val="3220"/>
              </a:lnSpc>
              <a:buNone/>
              <a:defRPr sz="3600" b="1">
                <a:solidFill>
                  <a:schemeClr val="accent3"/>
                </a:solidFill>
              </a:defRPr>
            </a:lvl1pPr>
          </a:lstStyle>
          <a:p>
            <a:pPr lvl="0"/>
            <a:r>
              <a:rPr lang="en-US" dirty="0"/>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2" cy="326550"/>
          </a:xfrm>
        </p:spPr>
        <p:txBody>
          <a:bodyPr>
            <a:noAutofit/>
          </a:bodyPr>
          <a:lstStyle>
            <a:lvl1pPr marL="0" indent="0">
              <a:lnSpc>
                <a:spcPts val="2420"/>
              </a:lnSpc>
              <a:buNone/>
              <a:defRPr sz="1600" b="1" i="1">
                <a:solidFill>
                  <a:schemeClr val="accent3"/>
                </a:solidFill>
              </a:defRPr>
            </a:lvl1pPr>
          </a:lstStyle>
          <a:p>
            <a:pPr lvl="0"/>
            <a:r>
              <a:rPr lang="en-US" dirty="0"/>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2" cy="1015362"/>
          </a:xfrm>
        </p:spPr>
        <p:txBody>
          <a:bodyPr>
            <a:noAutofit/>
          </a:bodyPr>
          <a:lstStyle>
            <a:lvl1pPr marL="0" indent="0">
              <a:lnSpc>
                <a:spcPts val="3220"/>
              </a:lnSpc>
              <a:buNone/>
              <a:defRPr sz="3600" b="1">
                <a:solidFill>
                  <a:schemeClr val="accent2"/>
                </a:solidFill>
              </a:defRPr>
            </a:lvl1pPr>
          </a:lstStyle>
          <a:p>
            <a:pPr lvl="0"/>
            <a:r>
              <a:rPr lang="en-US" dirty="0"/>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2" cy="326550"/>
          </a:xfrm>
        </p:spPr>
        <p:txBody>
          <a:bodyPr>
            <a:noAutofit/>
          </a:bodyPr>
          <a:lstStyle>
            <a:lvl1pPr marL="0" indent="0">
              <a:lnSpc>
                <a:spcPts val="2420"/>
              </a:lnSpc>
              <a:buNone/>
              <a:defRPr sz="1600" b="1" i="1">
                <a:solidFill>
                  <a:schemeClr val="accent2"/>
                </a:solidFill>
              </a:defRPr>
            </a:lvl1pPr>
          </a:lstStyle>
          <a:p>
            <a:pPr lvl="0"/>
            <a:r>
              <a:rPr lang="en-US" dirty="0"/>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3992562"/>
            <a:ext cx="2915602" cy="1015362"/>
          </a:xfrm>
        </p:spPr>
        <p:txBody>
          <a:bodyPr>
            <a:noAutofit/>
          </a:bodyPr>
          <a:lstStyle>
            <a:lvl1pPr marL="0" indent="0">
              <a:lnSpc>
                <a:spcPts val="3220"/>
              </a:lnSpc>
              <a:buNone/>
              <a:defRPr sz="3600" b="1">
                <a:solidFill>
                  <a:srgbClr val="6590B3"/>
                </a:solidFill>
              </a:defRPr>
            </a:lvl1pPr>
          </a:lstStyle>
          <a:p>
            <a:pPr lvl="0"/>
            <a:r>
              <a:rPr lang="en-US" dirty="0"/>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011894"/>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322805"/>
            <a:ext cx="2915602" cy="326550"/>
          </a:xfrm>
        </p:spPr>
        <p:txBody>
          <a:bodyPr>
            <a:noAutofit/>
          </a:bodyPr>
          <a:lstStyle>
            <a:lvl1pPr marL="0" indent="0">
              <a:lnSpc>
                <a:spcPts val="2420"/>
              </a:lnSpc>
              <a:buNone/>
              <a:defRPr sz="1600" b="1" i="1">
                <a:solidFill>
                  <a:srgbClr val="6590B3"/>
                </a:solidFill>
              </a:defRPr>
            </a:lvl1pPr>
          </a:lstStyle>
          <a:p>
            <a:pPr lvl="0"/>
            <a:r>
              <a:rPr lang="en-US" dirty="0"/>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3992562"/>
            <a:ext cx="2915602" cy="1015362"/>
          </a:xfrm>
        </p:spPr>
        <p:txBody>
          <a:bodyPr>
            <a:noAutofit/>
          </a:bodyPr>
          <a:lstStyle>
            <a:lvl1pPr marL="0" indent="0">
              <a:lnSpc>
                <a:spcPts val="3220"/>
              </a:lnSpc>
              <a:buNone/>
              <a:defRPr sz="3600" b="1">
                <a:solidFill>
                  <a:schemeClr val="accent4"/>
                </a:solidFill>
              </a:defRPr>
            </a:lvl1pPr>
          </a:lstStyle>
          <a:p>
            <a:pPr lvl="0"/>
            <a:r>
              <a:rPr lang="en-US" dirty="0"/>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011894"/>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322805"/>
            <a:ext cx="2915602" cy="326550"/>
          </a:xfrm>
        </p:spPr>
        <p:txBody>
          <a:bodyPr>
            <a:noAutofit/>
          </a:bodyPr>
          <a:lstStyle>
            <a:lvl1pPr marL="0" indent="0">
              <a:lnSpc>
                <a:spcPts val="2420"/>
              </a:lnSpc>
              <a:buNone/>
              <a:defRPr sz="1600" b="1" i="1">
                <a:solidFill>
                  <a:schemeClr val="accent4"/>
                </a:solidFill>
              </a:defRPr>
            </a:lvl1pPr>
          </a:lstStyle>
          <a:p>
            <a:pPr lvl="0"/>
            <a:r>
              <a:rPr lang="en-US" dirty="0"/>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3992562"/>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011894"/>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322805"/>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Tree>
    <p:extLst>
      <p:ext uri="{BB962C8B-B14F-4D97-AF65-F5344CB8AC3E}">
        <p14:creationId xmlns:p14="http://schemas.microsoft.com/office/powerpoint/2010/main" val="180311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FEDDEC-EF86-A445-809F-1E639575E5FA}"/>
              </a:ext>
            </a:extLst>
          </p:cNvPr>
          <p:cNvSpPr>
            <a:spLocks noGrp="1"/>
          </p:cNvSpPr>
          <p:nvPr>
            <p:ph type="dt" sz="half" idx="10"/>
          </p:nvPr>
        </p:nvSpPr>
        <p:spPr>
          <a:xfrm>
            <a:off x="604520" y="6356350"/>
            <a:ext cx="2743200" cy="365125"/>
          </a:xfrm>
          <a:prstGeom prst="rect">
            <a:avLst/>
          </a:prstGeom>
        </p:spPr>
        <p:txBody>
          <a:bodyPr/>
          <a:lstStyle/>
          <a:p>
            <a:fld id="{EF219EEB-7C7F-4FBF-B4B2-2172D262D2B6}" type="datetime1">
              <a:rPr lang="en-US" smtClean="0"/>
              <a:t>6/12/23</a:t>
            </a:fld>
            <a:endParaRPr lang="en-US" dirty="0"/>
          </a:p>
        </p:txBody>
      </p:sp>
      <p:sp>
        <p:nvSpPr>
          <p:cNvPr id="5" name="Footer Placeholder 4">
            <a:extLst>
              <a:ext uri="{FF2B5EF4-FFF2-40B4-BE49-F238E27FC236}">
                <a16:creationId xmlns:a16="http://schemas.microsoft.com/office/drawing/2014/main" id="{7B37EA2F-2FD6-3E40-8794-79DCE06CD36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570FD04E-82E5-AC47-AA5C-75DFEDF3454C}"/>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8939D32-35B1-1A44-AEA3-F122319588E0}"/>
              </a:ext>
            </a:extLst>
          </p:cNvPr>
          <p:cNvSpPr>
            <a:spLocks noGrp="1"/>
          </p:cNvSpPr>
          <p:nvPr>
            <p:ph type="title" hasCustomPrompt="1"/>
          </p:nvPr>
        </p:nvSpPr>
        <p:spPr>
          <a:xfrm>
            <a:off x="1229360" y="2692400"/>
            <a:ext cx="5862320" cy="1870075"/>
          </a:xfrm>
        </p:spPr>
        <p:txBody>
          <a:bodyPr anchor="t">
            <a:normAutofit/>
          </a:bodyPr>
          <a:lstStyle>
            <a:lvl1pPr>
              <a:defRPr sz="48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38775F7-8F9D-4348-8695-77C7885F4F73}"/>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10" name="Picture 9" descr="A picture containing text, clipart&#10;&#10;Description automatically generated">
            <a:extLst>
              <a:ext uri="{FF2B5EF4-FFF2-40B4-BE49-F238E27FC236}">
                <a16:creationId xmlns:a16="http://schemas.microsoft.com/office/drawing/2014/main" id="{4531D3EA-11DF-A746-A178-0ACE75F509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Tree>
    <p:extLst>
      <p:ext uri="{BB962C8B-B14F-4D97-AF65-F5344CB8AC3E}">
        <p14:creationId xmlns:p14="http://schemas.microsoft.com/office/powerpoint/2010/main" val="2818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D18626-D9BB-F746-8589-8137C0F4ABAA}"/>
              </a:ext>
            </a:extLst>
          </p:cNvPr>
          <p:cNvSpPr/>
          <p:nvPr userDrawn="1"/>
        </p:nvSpPr>
        <p:spPr>
          <a:xfrm>
            <a:off x="0" y="0"/>
            <a:ext cx="12192000" cy="685800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48681F-710D-F846-8359-2C513C127D54}"/>
              </a:ext>
            </a:extLst>
          </p:cNvPr>
          <p:cNvSpPr/>
          <p:nvPr userDrawn="1"/>
        </p:nvSpPr>
        <p:spPr>
          <a:xfrm>
            <a:off x="174171" y="174171"/>
            <a:ext cx="12235543" cy="6490982"/>
          </a:xfrm>
          <a:prstGeom prst="rect">
            <a:avLst/>
          </a:prstGeom>
          <a:gradFill flip="none" rotWithShape="1">
            <a:gsLst>
              <a:gs pos="35000">
                <a:schemeClr val="bg1">
                  <a:alpha val="0"/>
                </a:schemeClr>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7666FE1-9CE5-5B4D-8881-E2BB0B705840}"/>
              </a:ext>
            </a:extLst>
          </p:cNvPr>
          <p:cNvSpPr>
            <a:spLocks noGrp="1"/>
          </p:cNvSpPr>
          <p:nvPr>
            <p:ph type="title"/>
          </p:nvPr>
        </p:nvSpPr>
        <p:spPr>
          <a:xfrm>
            <a:off x="60452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250AC8-451F-664D-83E4-71CBF5516052}"/>
              </a:ext>
            </a:extLst>
          </p:cNvPr>
          <p:cNvSpPr>
            <a:spLocks noGrp="1"/>
          </p:cNvSpPr>
          <p:nvPr>
            <p:ph type="body" idx="1"/>
          </p:nvPr>
        </p:nvSpPr>
        <p:spPr>
          <a:xfrm>
            <a:off x="60452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722A81-A79E-A44E-80B6-537F6178D4FC}"/>
              </a:ext>
            </a:extLst>
          </p:cNvPr>
          <p:cNvSpPr>
            <a:spLocks noGrp="1"/>
          </p:cNvSpPr>
          <p:nvPr>
            <p:ph type="dt" sz="half" idx="2"/>
          </p:nvPr>
        </p:nvSpPr>
        <p:spPr>
          <a:xfrm>
            <a:off x="60452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23021-D0BB-46EA-94EB-8DBBB416216A}" type="datetime1">
              <a:rPr lang="en-US" smtClean="0"/>
              <a:t>6/12/23</a:t>
            </a:fld>
            <a:endParaRPr lang="en-US" dirty="0"/>
          </a:p>
        </p:txBody>
      </p:sp>
      <p:sp>
        <p:nvSpPr>
          <p:cNvPr id="5" name="Footer Placeholder 4">
            <a:extLst>
              <a:ext uri="{FF2B5EF4-FFF2-40B4-BE49-F238E27FC236}">
                <a16:creationId xmlns:a16="http://schemas.microsoft.com/office/drawing/2014/main" id="{97AE8039-A2C8-A549-BDA9-5B0FD4330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127F3D-F057-934F-A950-99BAE7573E04}"/>
              </a:ext>
            </a:extLst>
          </p:cNvPr>
          <p:cNvSpPr>
            <a:spLocks noGrp="1"/>
          </p:cNvSpPr>
          <p:nvPr>
            <p:ph type="sldNum" sz="quarter" idx="4"/>
          </p:nvPr>
        </p:nvSpPr>
        <p:spPr>
          <a:xfrm>
            <a:off x="11811000" y="6281024"/>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904CC-D41C-A645-8C4E-4BA7C310B73F}" type="slidenum">
              <a:rPr lang="en-US" smtClean="0"/>
              <a:t>‹#›</a:t>
            </a:fld>
            <a:endParaRPr lang="en-US" dirty="0"/>
          </a:p>
        </p:txBody>
      </p:sp>
      <p:pic>
        <p:nvPicPr>
          <p:cNvPr id="11" name="Picture 10" descr="Text, logo&#10;&#10;Description automatically generated">
            <a:extLst>
              <a:ext uri="{FF2B5EF4-FFF2-40B4-BE49-F238E27FC236}">
                <a16:creationId xmlns:a16="http://schemas.microsoft.com/office/drawing/2014/main" id="{461C9443-E574-D94D-B08E-819451086323}"/>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Tree>
    <p:extLst>
      <p:ext uri="{BB962C8B-B14F-4D97-AF65-F5344CB8AC3E}">
        <p14:creationId xmlns:p14="http://schemas.microsoft.com/office/powerpoint/2010/main" val="328487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61" r:id="rId5"/>
    <p:sldLayoutId id="2147483662" r:id="rId6"/>
    <p:sldLayoutId id="2147483663" r:id="rId7"/>
    <p:sldLayoutId id="2147483664" r:id="rId8"/>
    <p:sldLayoutId id="2147483651" r:id="rId9"/>
    <p:sldLayoutId id="2147483652" r:id="rId10"/>
    <p:sldLayoutId id="2147483665" r:id="rId11"/>
    <p:sldLayoutId id="2147483666" r:id="rId12"/>
    <p:sldLayoutId id="2147483668" r:id="rId13"/>
    <p:sldLayoutId id="2147483669" r:id="rId14"/>
    <p:sldLayoutId id="2147483670" r:id="rId15"/>
    <p:sldLayoutId id="2147483671" r:id="rId16"/>
    <p:sldLayoutId id="2147483653" r:id="rId17"/>
    <p:sldLayoutId id="2147483672" r:id="rId18"/>
    <p:sldLayoutId id="2147483654" r:id="rId19"/>
    <p:sldLayoutId id="2147483655" r:id="rId20"/>
    <p:sldLayoutId id="2147483656" r:id="rId21"/>
    <p:sldLayoutId id="2147483657" r:id="rId22"/>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CB7B9F-1E37-02FF-A1DC-4C38163C2AEE}"/>
              </a:ext>
            </a:extLst>
          </p:cNvPr>
          <p:cNvSpPr>
            <a:spLocks noGrp="1"/>
          </p:cNvSpPr>
          <p:nvPr>
            <p:ph type="sldNum" sz="quarter" idx="12"/>
          </p:nvPr>
        </p:nvSpPr>
        <p:spPr/>
        <p:txBody>
          <a:bodyPr/>
          <a:lstStyle/>
          <a:p>
            <a:fld id="{13D904CC-D41C-A645-8C4E-4BA7C310B73F}" type="slidenum">
              <a:rPr lang="en-US" smtClean="0"/>
              <a:t>1</a:t>
            </a:fld>
            <a:endParaRPr lang="en-US" dirty="0"/>
          </a:p>
        </p:txBody>
      </p:sp>
      <p:pic>
        <p:nvPicPr>
          <p:cNvPr id="4" name="Picture 3">
            <a:extLst>
              <a:ext uri="{FF2B5EF4-FFF2-40B4-BE49-F238E27FC236}">
                <a16:creationId xmlns:a16="http://schemas.microsoft.com/office/drawing/2014/main" id="{081D646A-49FE-D673-9437-EBFD8A2E0830}"/>
              </a:ext>
            </a:extLst>
          </p:cNvPr>
          <p:cNvPicPr>
            <a:picLocks noChangeAspect="1"/>
          </p:cNvPicPr>
          <p:nvPr/>
        </p:nvPicPr>
        <p:blipFill>
          <a:blip r:embed="rId2"/>
          <a:stretch>
            <a:fillRect/>
          </a:stretch>
        </p:blipFill>
        <p:spPr>
          <a:xfrm>
            <a:off x="0" y="-1991638"/>
            <a:ext cx="12192000" cy="9144000"/>
          </a:xfrm>
          <a:prstGeom prst="rect">
            <a:avLst/>
          </a:prstGeom>
        </p:spPr>
      </p:pic>
    </p:spTree>
    <p:extLst>
      <p:ext uri="{BB962C8B-B14F-4D97-AF65-F5344CB8AC3E}">
        <p14:creationId xmlns:p14="http://schemas.microsoft.com/office/powerpoint/2010/main" val="127990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1325563"/>
          </a:xfrm>
        </p:spPr>
        <p:txBody>
          <a:bodyPr>
            <a:normAutofit/>
          </a:bodyPr>
          <a:lstStyle/>
          <a:p>
            <a:r>
              <a:rPr lang="en-US" sz="4000" dirty="0"/>
              <a:t>TOPICS TO ADDRESS IN THE LETTER OF INTENT  </a:t>
            </a:r>
          </a:p>
        </p:txBody>
      </p:sp>
      <p:sp>
        <p:nvSpPr>
          <p:cNvPr id="3" name="Content Placeholder 2"/>
          <p:cNvSpPr>
            <a:spLocks noGrp="1"/>
          </p:cNvSpPr>
          <p:nvPr>
            <p:ph idx="1"/>
          </p:nvPr>
        </p:nvSpPr>
        <p:spPr>
          <a:xfrm>
            <a:off x="604520" y="1690688"/>
            <a:ext cx="10515600" cy="4351338"/>
          </a:xfrm>
        </p:spPr>
        <p:txBody>
          <a:bodyPr>
            <a:normAutofit fontScale="92500" lnSpcReduction="20000"/>
          </a:bodyPr>
          <a:lstStyle/>
          <a:p>
            <a:r>
              <a:rPr lang="en-US" dirty="0"/>
              <a:t>Stock versus asset purchase (or option to convert from one to the other) </a:t>
            </a:r>
          </a:p>
          <a:p>
            <a:r>
              <a:rPr lang="en-US" dirty="0"/>
              <a:t>Purchase price, including any earn-out (subject to adjustment in due diligence) </a:t>
            </a:r>
          </a:p>
          <a:p>
            <a:r>
              <a:rPr lang="en-US" dirty="0"/>
              <a:t>Specific mandatory terms one party will </a:t>
            </a:r>
            <a:r>
              <a:rPr lang="en-US"/>
              <a:t>insist on</a:t>
            </a:r>
            <a:endParaRPr lang="en-US" dirty="0"/>
          </a:p>
          <a:p>
            <a:pPr lvl="1"/>
            <a:r>
              <a:rPr lang="en-US" dirty="0"/>
              <a:t>Specific indemnities, employment contracts, etc.</a:t>
            </a:r>
          </a:p>
          <a:p>
            <a:r>
              <a:rPr lang="en-US" dirty="0"/>
              <a:t>Financing contingencies</a:t>
            </a:r>
          </a:p>
          <a:p>
            <a:r>
              <a:rPr lang="en-US" dirty="0"/>
              <a:t>Due diligence length and access </a:t>
            </a:r>
          </a:p>
          <a:p>
            <a:pPr lvl="1"/>
            <a:r>
              <a:rPr lang="en-US" dirty="0"/>
              <a:t>Can you talk to employees of Target?  If so, which ones?  </a:t>
            </a:r>
          </a:p>
          <a:p>
            <a:r>
              <a:rPr lang="en-US"/>
              <a:t>Exclusivity period</a:t>
            </a:r>
          </a:p>
          <a:p>
            <a:r>
              <a:rPr lang="en-US"/>
              <a:t>Deadline </a:t>
            </a:r>
            <a:r>
              <a:rPr lang="en-US" dirty="0"/>
              <a:t>for negotiation and execution of Definitive Agreement </a:t>
            </a:r>
          </a:p>
          <a:p>
            <a:r>
              <a:rPr lang="en-US" dirty="0"/>
              <a:t>Projected Closing date </a:t>
            </a:r>
          </a:p>
        </p:txBody>
      </p:sp>
      <p:sp>
        <p:nvSpPr>
          <p:cNvPr id="4" name="Slide Number Placeholder 3"/>
          <p:cNvSpPr>
            <a:spLocks noGrp="1"/>
          </p:cNvSpPr>
          <p:nvPr>
            <p:ph type="sldNum" sz="quarter" idx="12"/>
          </p:nvPr>
        </p:nvSpPr>
        <p:spPr/>
        <p:txBody>
          <a:bodyPr/>
          <a:lstStyle/>
          <a:p>
            <a:fld id="{13D904CC-D41C-A645-8C4E-4BA7C310B73F}" type="slidenum">
              <a:rPr lang="en-US" smtClean="0"/>
              <a:t>10</a:t>
            </a:fld>
            <a:endParaRPr lang="en-US" dirty="0"/>
          </a:p>
        </p:txBody>
      </p:sp>
    </p:spTree>
    <p:extLst>
      <p:ext uri="{BB962C8B-B14F-4D97-AF65-F5344CB8AC3E}">
        <p14:creationId xmlns:p14="http://schemas.microsoft.com/office/powerpoint/2010/main" val="162672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INTENT  </a:t>
            </a:r>
          </a:p>
        </p:txBody>
      </p:sp>
      <p:sp>
        <p:nvSpPr>
          <p:cNvPr id="5" name="Content Placeholder 4"/>
          <p:cNvSpPr>
            <a:spLocks noGrp="1"/>
          </p:cNvSpPr>
          <p:nvPr>
            <p:ph idx="1"/>
          </p:nvPr>
        </p:nvSpPr>
        <p:spPr>
          <a:xfrm>
            <a:off x="604520" y="1690688"/>
            <a:ext cx="10515600" cy="4351338"/>
          </a:xfrm>
        </p:spPr>
        <p:txBody>
          <a:bodyPr/>
          <a:lstStyle/>
          <a:p>
            <a:pPr marL="0" indent="0">
              <a:lnSpc>
                <a:spcPct val="120000"/>
              </a:lnSpc>
              <a:buNone/>
            </a:pPr>
            <a:r>
              <a:rPr lang="en-US"/>
              <a:t>Exclusivity period</a:t>
            </a:r>
          </a:p>
          <a:p>
            <a:pPr>
              <a:lnSpc>
                <a:spcPct val="120000"/>
              </a:lnSpc>
            </a:pPr>
            <a:r>
              <a:rPr lang="en-US"/>
              <a:t>Period in which Seller cannot market their company to others; typically period between execution of letter of intent and execution of definitive agreement</a:t>
            </a:r>
          </a:p>
          <a:p>
            <a:pPr>
              <a:lnSpc>
                <a:spcPct val="120000"/>
              </a:lnSpc>
            </a:pPr>
            <a:r>
              <a:rPr lang="en-US"/>
              <a:t>Seller will be required to operate their business in the normal course during that exclusivity period </a:t>
            </a:r>
          </a:p>
          <a:p>
            <a:endParaRPr lang="en-US"/>
          </a:p>
        </p:txBody>
      </p:sp>
      <p:sp>
        <p:nvSpPr>
          <p:cNvPr id="6" name="Slide Number Placeholder 5"/>
          <p:cNvSpPr>
            <a:spLocks noGrp="1"/>
          </p:cNvSpPr>
          <p:nvPr>
            <p:ph type="sldNum" sz="quarter" idx="12"/>
          </p:nvPr>
        </p:nvSpPr>
        <p:spPr/>
        <p:txBody>
          <a:bodyPr/>
          <a:lstStyle/>
          <a:p>
            <a:fld id="{13D904CC-D41C-A645-8C4E-4BA7C310B73F}" type="slidenum">
              <a:rPr lang="en-US" smtClean="0"/>
              <a:t>11</a:t>
            </a:fld>
            <a:endParaRPr lang="en-US" dirty="0"/>
          </a:p>
        </p:txBody>
      </p:sp>
    </p:spTree>
    <p:extLst>
      <p:ext uri="{BB962C8B-B14F-4D97-AF65-F5344CB8AC3E}">
        <p14:creationId xmlns:p14="http://schemas.microsoft.com/office/powerpoint/2010/main" val="74989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a:t>
            </a:r>
            <a:r>
              <a:rPr lang="en-US"/>
              <a:t>OF INTENT: </a:t>
            </a:r>
            <a:r>
              <a:rPr lang="en-US" dirty="0"/>
              <a:t>SBA ISSUES	</a:t>
            </a:r>
          </a:p>
        </p:txBody>
      </p:sp>
      <p:sp>
        <p:nvSpPr>
          <p:cNvPr id="4" name="Content Placeholder 3"/>
          <p:cNvSpPr>
            <a:spLocks noGrp="1"/>
          </p:cNvSpPr>
          <p:nvPr>
            <p:ph sz="half" idx="2"/>
          </p:nvPr>
        </p:nvSpPr>
        <p:spPr>
          <a:xfrm>
            <a:off x="839788" y="1690688"/>
            <a:ext cx="5157787" cy="3684588"/>
          </a:xfrm>
        </p:spPr>
        <p:txBody>
          <a:bodyPr>
            <a:noAutofit/>
          </a:bodyPr>
          <a:lstStyle/>
          <a:p>
            <a:pPr>
              <a:lnSpc>
                <a:spcPct val="120000"/>
              </a:lnSpc>
              <a:spcBef>
                <a:spcPts val="0"/>
              </a:spcBef>
              <a:spcAft>
                <a:spcPts val="600"/>
              </a:spcAft>
            </a:pPr>
            <a:r>
              <a:rPr lang="en-US" sz="2200" dirty="0"/>
              <a:t>A binding Letter of Intent results in immediate affiliation, even though the transaction has not yet closed </a:t>
            </a:r>
          </a:p>
          <a:p>
            <a:pPr>
              <a:lnSpc>
                <a:spcPct val="120000"/>
              </a:lnSpc>
              <a:spcBef>
                <a:spcPts val="0"/>
              </a:spcBef>
              <a:spcAft>
                <a:spcPts val="600"/>
              </a:spcAft>
            </a:pPr>
            <a:r>
              <a:rPr lang="en-US" sz="2200" dirty="0"/>
              <a:t>Agreements to negotiate will not result in affiliation because they are not binding or have “</a:t>
            </a:r>
            <a:r>
              <a:rPr lang="en-US" sz="2200" b="1" u="sng" dirty="0"/>
              <a:t>present effect</a:t>
            </a:r>
            <a:r>
              <a:rPr lang="en-US" sz="2200" dirty="0"/>
              <a:t>”</a:t>
            </a:r>
          </a:p>
          <a:p>
            <a:pPr>
              <a:lnSpc>
                <a:spcPct val="120000"/>
              </a:lnSpc>
              <a:spcBef>
                <a:spcPts val="0"/>
              </a:spcBef>
              <a:spcAft>
                <a:spcPts val="600"/>
              </a:spcAft>
            </a:pPr>
            <a:r>
              <a:rPr lang="en-US" sz="2200" dirty="0"/>
              <a:t>Some risk with “exclusivity</a:t>
            </a:r>
            <a:r>
              <a:rPr lang="en-US" sz="2200"/>
              <a:t>” terms in </a:t>
            </a:r>
            <a:r>
              <a:rPr lang="en-US" sz="2200" dirty="0"/>
              <a:t>non-binding LOIs given </a:t>
            </a:r>
            <a:r>
              <a:rPr lang="en-US" sz="2200"/>
              <a:t>the SBA’s “present </a:t>
            </a:r>
            <a:r>
              <a:rPr lang="en-US" sz="2200" dirty="0"/>
              <a:t>effect” rule and the negotiating </a:t>
            </a:r>
            <a:r>
              <a:rPr lang="en-US" sz="2200"/>
              <a:t>imbalance given to the </a:t>
            </a:r>
            <a:r>
              <a:rPr lang="en-US" sz="2200" dirty="0"/>
              <a:t>Buyer in this position</a:t>
            </a:r>
          </a:p>
          <a:p>
            <a:endParaRPr lang="en-US" sz="2200" dirty="0"/>
          </a:p>
          <a:p>
            <a:endParaRPr lang="en-US" sz="2200" dirty="0"/>
          </a:p>
        </p:txBody>
      </p:sp>
      <p:sp>
        <p:nvSpPr>
          <p:cNvPr id="5" name="Content Placeholder 4"/>
          <p:cNvSpPr>
            <a:spLocks noGrp="1"/>
          </p:cNvSpPr>
          <p:nvPr>
            <p:ph sz="quarter" idx="4"/>
          </p:nvPr>
        </p:nvSpPr>
        <p:spPr>
          <a:xfrm>
            <a:off x="6791092" y="1719488"/>
            <a:ext cx="4564295" cy="3684588"/>
          </a:xfrm>
        </p:spPr>
        <p:txBody>
          <a:bodyPr>
            <a:noAutofit/>
          </a:bodyPr>
          <a:lstStyle/>
          <a:p>
            <a:pPr algn="just">
              <a:lnSpc>
                <a:spcPct val="120000"/>
              </a:lnSpc>
              <a:spcBef>
                <a:spcPts val="0"/>
              </a:spcBef>
              <a:spcAft>
                <a:spcPts val="600"/>
              </a:spcAft>
            </a:pPr>
            <a:r>
              <a:rPr lang="en-US" sz="1600" dirty="0"/>
              <a:t>13 CFR 121.103(d)(2): “In determining size, SBA considers stock options, convertible securities, and agreements to merge (</a:t>
            </a:r>
            <a:r>
              <a:rPr lang="en-US" sz="1600" b="1" u="sng" dirty="0"/>
              <a:t>including agreements in principle</a:t>
            </a:r>
            <a:r>
              <a:rPr lang="en-US" sz="1600" dirty="0"/>
              <a:t>) to have a present effect on the power to control a concern. </a:t>
            </a:r>
            <a:r>
              <a:rPr lang="en-US" sz="1600" b="1" u="sng" dirty="0"/>
              <a:t>SBA treats such options, convertible securities, and agreements as though the rights granted have been exercised</a:t>
            </a:r>
            <a:r>
              <a:rPr lang="en-US" sz="1600" dirty="0"/>
              <a:t>.”</a:t>
            </a:r>
          </a:p>
          <a:p>
            <a:pPr marL="0" indent="0" algn="just">
              <a:lnSpc>
                <a:spcPct val="120000"/>
              </a:lnSpc>
              <a:spcBef>
                <a:spcPts val="0"/>
              </a:spcBef>
              <a:spcAft>
                <a:spcPts val="600"/>
              </a:spcAft>
              <a:buNone/>
            </a:pPr>
            <a:endParaRPr lang="en-US" sz="1600" dirty="0"/>
          </a:p>
          <a:p>
            <a:pPr algn="just">
              <a:lnSpc>
                <a:spcPct val="120000"/>
              </a:lnSpc>
              <a:spcBef>
                <a:spcPts val="0"/>
              </a:spcBef>
              <a:spcAft>
                <a:spcPts val="600"/>
              </a:spcAft>
            </a:pPr>
            <a:r>
              <a:rPr lang="en-US" sz="1600" dirty="0"/>
              <a:t>13 CFR 121.103(d)(2): “</a:t>
            </a:r>
            <a:r>
              <a:rPr lang="en-US" sz="1600" b="1" u="sng" dirty="0"/>
              <a:t>Agreements to open or continue negotiations</a:t>
            </a:r>
            <a:r>
              <a:rPr lang="en-US" sz="1600" dirty="0"/>
              <a:t> towards the possibility of a merger or a sale of stock at some later date are not considered “agreements in principle” and are thus </a:t>
            </a:r>
            <a:r>
              <a:rPr lang="en-US" sz="1600" b="1" u="sng" dirty="0"/>
              <a:t>not given present effect</a:t>
            </a:r>
            <a:r>
              <a:rPr lang="en-US" sz="1600" dirty="0"/>
              <a:t>.”</a:t>
            </a:r>
          </a:p>
        </p:txBody>
      </p:sp>
      <p:sp>
        <p:nvSpPr>
          <p:cNvPr id="3" name="Slide Number Placeholder 2"/>
          <p:cNvSpPr>
            <a:spLocks noGrp="1"/>
          </p:cNvSpPr>
          <p:nvPr>
            <p:ph type="sldNum" sz="quarter" idx="12"/>
          </p:nvPr>
        </p:nvSpPr>
        <p:spPr/>
        <p:txBody>
          <a:bodyPr/>
          <a:lstStyle/>
          <a:p>
            <a:fld id="{13D904CC-D41C-A645-8C4E-4BA7C310B73F}" type="slidenum">
              <a:rPr lang="en-US" smtClean="0"/>
              <a:t>12</a:t>
            </a:fld>
            <a:endParaRPr lang="en-US" dirty="0"/>
          </a:p>
        </p:txBody>
      </p:sp>
    </p:spTree>
    <p:extLst>
      <p:ext uri="{BB962C8B-B14F-4D97-AF65-F5344CB8AC3E}">
        <p14:creationId xmlns:p14="http://schemas.microsoft.com/office/powerpoint/2010/main" val="425666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DEFINITIVE AGREEMENT </a:t>
            </a:r>
          </a:p>
        </p:txBody>
      </p:sp>
      <p:sp>
        <p:nvSpPr>
          <p:cNvPr id="4" name="Content Placeholder 3"/>
          <p:cNvSpPr>
            <a:spLocks noGrp="1"/>
          </p:cNvSpPr>
          <p:nvPr>
            <p:ph idx="1"/>
          </p:nvPr>
        </p:nvSpPr>
        <p:spPr/>
        <p:txBody>
          <a:bodyPr>
            <a:normAutofit lnSpcReduction="10000"/>
          </a:bodyPr>
          <a:lstStyle/>
          <a:p>
            <a:pPr marL="285750" indent="-285750"/>
            <a:r>
              <a:rPr lang="en-US"/>
              <a:t>Definitive Agreement is the binding contract to acquire the Target</a:t>
            </a:r>
          </a:p>
          <a:p>
            <a:pPr marL="285750" indent="-285750"/>
            <a:endParaRPr lang="en-US"/>
          </a:p>
          <a:p>
            <a:pPr marL="285750" indent="-285750"/>
            <a:r>
              <a:rPr lang="en-US"/>
              <a:t>Contains all of the terms of the parties’ agreement </a:t>
            </a:r>
          </a:p>
          <a:p>
            <a:pPr marL="285750" indent="-285750"/>
            <a:endParaRPr lang="en-US"/>
          </a:p>
          <a:p>
            <a:pPr marL="285750" indent="-285750"/>
            <a:r>
              <a:rPr lang="en-US"/>
              <a:t>All terms are negotiable </a:t>
            </a:r>
          </a:p>
          <a:p>
            <a:pPr marL="285750" indent="-285750"/>
            <a:endParaRPr lang="en-US"/>
          </a:p>
          <a:p>
            <a:pPr marL="285750" indent="-285750"/>
            <a:r>
              <a:rPr lang="en-US"/>
              <a:t>Buyer should want to provide first draft of Definitive Agreement </a:t>
            </a:r>
          </a:p>
          <a:p>
            <a:pPr marL="285750" indent="-285750"/>
            <a:endParaRPr lang="en-US"/>
          </a:p>
          <a:p>
            <a:pPr marL="285750" indent="-285750"/>
            <a:r>
              <a:rPr lang="en-US"/>
              <a:t>Potential new entity formation (NewCo to acquire assets or stock)</a:t>
            </a:r>
          </a:p>
          <a:p>
            <a:pPr marL="285750" indent="-285750"/>
            <a:endParaRPr lang="en-US"/>
          </a:p>
          <a:p>
            <a:endParaRPr lang="en-US"/>
          </a:p>
          <a:p>
            <a:endParaRPr lang="en-US"/>
          </a:p>
        </p:txBody>
      </p:sp>
      <p:sp>
        <p:nvSpPr>
          <p:cNvPr id="6" name="Slide Number Placeholder 5"/>
          <p:cNvSpPr>
            <a:spLocks noGrp="1"/>
          </p:cNvSpPr>
          <p:nvPr>
            <p:ph type="sldNum" sz="quarter" idx="12"/>
          </p:nvPr>
        </p:nvSpPr>
        <p:spPr/>
        <p:txBody>
          <a:bodyPr/>
          <a:lstStyle/>
          <a:p>
            <a:fld id="{13D904CC-D41C-A645-8C4E-4BA7C310B73F}" type="slidenum">
              <a:rPr lang="en-US" smtClean="0"/>
              <a:t>13</a:t>
            </a:fld>
            <a:endParaRPr lang="en-US" dirty="0"/>
          </a:p>
        </p:txBody>
      </p:sp>
    </p:spTree>
    <p:extLst>
      <p:ext uri="{BB962C8B-B14F-4D97-AF65-F5344CB8AC3E}">
        <p14:creationId xmlns:p14="http://schemas.microsoft.com/office/powerpoint/2010/main" val="223832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PURCHASE V. ASSET PURCHASE</a:t>
            </a:r>
          </a:p>
        </p:txBody>
      </p:sp>
      <p:sp>
        <p:nvSpPr>
          <p:cNvPr id="3" name="Content Placeholder 2"/>
          <p:cNvSpPr>
            <a:spLocks noGrp="1"/>
          </p:cNvSpPr>
          <p:nvPr>
            <p:ph idx="1"/>
          </p:nvPr>
        </p:nvSpPr>
        <p:spPr/>
        <p:txBody>
          <a:bodyPr>
            <a:normAutofit/>
          </a:bodyPr>
          <a:lstStyle/>
          <a:p>
            <a:r>
              <a:rPr lang="en-US" sz="3200" dirty="0"/>
              <a:t>Fundamental deal structure term</a:t>
            </a:r>
          </a:p>
          <a:p>
            <a:r>
              <a:rPr lang="en-US" sz="3200" dirty="0"/>
              <a:t>Impacts:</a:t>
            </a:r>
          </a:p>
          <a:p>
            <a:pPr lvl="1"/>
            <a:r>
              <a:rPr lang="en-US" sz="3200" dirty="0"/>
              <a:t>Buyer’s potential liability for Target’s liabilities</a:t>
            </a:r>
          </a:p>
          <a:p>
            <a:pPr lvl="1"/>
            <a:r>
              <a:rPr lang="en-US" sz="3200" dirty="0"/>
              <a:t>Tax impact on Seller and tax basis for Buyer</a:t>
            </a:r>
          </a:p>
          <a:p>
            <a:pPr lvl="1"/>
            <a:r>
              <a:rPr lang="en-US" sz="3200" dirty="0"/>
              <a:t>Need for third </a:t>
            </a:r>
            <a:r>
              <a:rPr lang="en-US" sz="3200"/>
              <a:t>party consents</a:t>
            </a:r>
          </a:p>
          <a:p>
            <a:pPr lvl="1"/>
            <a:r>
              <a:rPr lang="en-US" sz="3200"/>
              <a:t>Regulatory issues</a:t>
            </a:r>
          </a:p>
        </p:txBody>
      </p:sp>
      <p:sp>
        <p:nvSpPr>
          <p:cNvPr id="4" name="Slide Number Placeholder 3"/>
          <p:cNvSpPr>
            <a:spLocks noGrp="1"/>
          </p:cNvSpPr>
          <p:nvPr>
            <p:ph type="sldNum" sz="quarter" idx="12"/>
          </p:nvPr>
        </p:nvSpPr>
        <p:spPr/>
        <p:txBody>
          <a:bodyPr/>
          <a:lstStyle/>
          <a:p>
            <a:fld id="{13D904CC-D41C-A645-8C4E-4BA7C310B73F}" type="slidenum">
              <a:rPr lang="en-US" smtClean="0"/>
              <a:t>14</a:t>
            </a:fld>
            <a:endParaRPr lang="en-US" dirty="0"/>
          </a:p>
        </p:txBody>
      </p:sp>
    </p:spTree>
    <p:extLst>
      <p:ext uri="{BB962C8B-B14F-4D97-AF65-F5344CB8AC3E}">
        <p14:creationId xmlns:p14="http://schemas.microsoft.com/office/powerpoint/2010/main" val="67819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24468"/>
          </a:xfrm>
        </p:spPr>
        <p:txBody>
          <a:bodyPr>
            <a:normAutofit/>
          </a:bodyPr>
          <a:lstStyle/>
          <a:p>
            <a:r>
              <a:rPr lang="en-US" dirty="0"/>
              <a:t>STOCK PURCHASE</a:t>
            </a:r>
          </a:p>
        </p:txBody>
      </p:sp>
      <p:pic>
        <p:nvPicPr>
          <p:cNvPr id="6" name="Content Placeholder 5"/>
          <p:cNvPicPr>
            <a:picLocks noGrp="1" noChangeAspect="1"/>
          </p:cNvPicPr>
          <p:nvPr>
            <p:ph type="pic" idx="1"/>
          </p:nvPr>
        </p:nvPicPr>
        <p:blipFill rotWithShape="1">
          <a:blip r:embed="rId2"/>
          <a:srcRect l="161" t="-1719" r="-332"/>
          <a:stretch/>
        </p:blipFill>
        <p:spPr>
          <a:xfrm>
            <a:off x="5257483" y="167269"/>
            <a:ext cx="6813192" cy="5908966"/>
          </a:xfrm>
          <a:prstGeom prst="rect">
            <a:avLst/>
          </a:prstGeom>
        </p:spPr>
      </p:pic>
      <p:sp>
        <p:nvSpPr>
          <p:cNvPr id="4" name="Text Placeholder 3"/>
          <p:cNvSpPr>
            <a:spLocks noGrp="1"/>
          </p:cNvSpPr>
          <p:nvPr>
            <p:ph type="body" sz="half" idx="2"/>
          </p:nvPr>
        </p:nvSpPr>
        <p:spPr>
          <a:xfrm>
            <a:off x="602166" y="1182029"/>
            <a:ext cx="4427034" cy="4686959"/>
          </a:xfrm>
        </p:spPr>
        <p:txBody>
          <a:bodyPr>
            <a:noAutofit/>
          </a:bodyPr>
          <a:lstStyle/>
          <a:p>
            <a:pPr marL="285750" indent="-285750">
              <a:buFont typeface="Arial" panose="020B0604020202020204" pitchFamily="34" charset="0"/>
              <a:buChar char="•"/>
            </a:pPr>
            <a:r>
              <a:rPr lang="en-US" sz="1800"/>
              <a:t>Acquiring the stock/membership interests of the Target</a:t>
            </a:r>
          </a:p>
          <a:p>
            <a:pPr marL="285750" indent="-285750">
              <a:buFont typeface="Arial" panose="020B0604020202020204" pitchFamily="34" charset="0"/>
              <a:buChar char="•"/>
            </a:pPr>
            <a:r>
              <a:rPr lang="en-US" sz="1800"/>
              <a:t>Reduces need for assignments/transfers</a:t>
            </a:r>
          </a:p>
          <a:p>
            <a:pPr marL="628650" lvl="1" indent="-171450">
              <a:buFont typeface="Arial" panose="020B0604020202020204" pitchFamily="34" charset="0"/>
              <a:buChar char="•"/>
            </a:pPr>
            <a:r>
              <a:rPr lang="en-US" sz="1800"/>
              <a:t>Bank accounts, leases, etc., generally don’t need to be changed because assets are staying with same legal entity </a:t>
            </a:r>
          </a:p>
          <a:p>
            <a:pPr marL="285750" indent="-285750">
              <a:buFont typeface="Arial" panose="020B0604020202020204" pitchFamily="34" charset="0"/>
              <a:buChar char="•"/>
            </a:pPr>
            <a:r>
              <a:rPr lang="en-US" sz="1800"/>
              <a:t>Increased risk to Buyer because liabilities of Target remain with Target  </a:t>
            </a:r>
          </a:p>
          <a:p>
            <a:pPr marL="628650" lvl="1" indent="-171450">
              <a:buFont typeface="Arial" panose="020B0604020202020204" pitchFamily="34" charset="0"/>
              <a:buChar char="•"/>
            </a:pPr>
            <a:r>
              <a:rPr lang="en-US" sz="1800"/>
              <a:t>Buyer’s protection from pre-closing liabilities of Target limited to indemnity obligations from Seller </a:t>
            </a:r>
          </a:p>
          <a:p>
            <a:pPr marL="285750" indent="-285750">
              <a:buFont typeface="Arial" panose="020B0604020202020204" pitchFamily="34" charset="0"/>
              <a:buChar char="•"/>
            </a:pPr>
            <a:r>
              <a:rPr lang="en-US" sz="1800" b="1"/>
              <a:t>No consent of contracting officers/novation of government contracts required for stock purchase </a:t>
            </a:r>
          </a:p>
          <a:p>
            <a:endParaRPr lang="en-US" sz="1800" dirty="0"/>
          </a:p>
        </p:txBody>
      </p:sp>
      <p:sp>
        <p:nvSpPr>
          <p:cNvPr id="3" name="Slide Number Placeholder 2"/>
          <p:cNvSpPr>
            <a:spLocks noGrp="1"/>
          </p:cNvSpPr>
          <p:nvPr>
            <p:ph type="sldNum" sz="quarter" idx="12"/>
          </p:nvPr>
        </p:nvSpPr>
        <p:spPr/>
        <p:txBody>
          <a:bodyPr/>
          <a:lstStyle/>
          <a:p>
            <a:fld id="{13D904CC-D41C-A645-8C4E-4BA7C310B73F}" type="slidenum">
              <a:rPr lang="en-US" smtClean="0"/>
              <a:t>15</a:t>
            </a:fld>
            <a:endParaRPr lang="en-US" dirty="0"/>
          </a:p>
        </p:txBody>
      </p:sp>
    </p:spTree>
    <p:extLst>
      <p:ext uri="{BB962C8B-B14F-4D97-AF65-F5344CB8AC3E}">
        <p14:creationId xmlns:p14="http://schemas.microsoft.com/office/powerpoint/2010/main" val="279881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80585"/>
          </a:xfrm>
        </p:spPr>
        <p:txBody>
          <a:bodyPr>
            <a:normAutofit/>
          </a:bodyPr>
          <a:lstStyle/>
          <a:p>
            <a:r>
              <a:rPr lang="en-US" dirty="0"/>
              <a:t>ASSET PURCHASE </a:t>
            </a:r>
          </a:p>
        </p:txBody>
      </p:sp>
      <p:sp>
        <p:nvSpPr>
          <p:cNvPr id="4" name="Text Placeholder 3"/>
          <p:cNvSpPr>
            <a:spLocks noGrp="1"/>
          </p:cNvSpPr>
          <p:nvPr>
            <p:ph type="body" sz="half" idx="2"/>
          </p:nvPr>
        </p:nvSpPr>
        <p:spPr>
          <a:xfrm>
            <a:off x="479502" y="1343722"/>
            <a:ext cx="4427035" cy="3811588"/>
          </a:xfrm>
        </p:spPr>
        <p:txBody>
          <a:bodyPr>
            <a:noAutofit/>
          </a:bodyPr>
          <a:lstStyle/>
          <a:p>
            <a:pPr marL="285750" indent="-285750">
              <a:buFont typeface="Arial" panose="020B0604020202020204" pitchFamily="34" charset="0"/>
              <a:buChar char="•"/>
            </a:pPr>
            <a:r>
              <a:rPr lang="en-US" sz="2000"/>
              <a:t>Acquiring assets of the target</a:t>
            </a:r>
          </a:p>
          <a:p>
            <a:pPr marL="285750" indent="-285750">
              <a:buFont typeface="Arial" panose="020B0604020202020204" pitchFamily="34" charset="0"/>
              <a:buChar char="•"/>
            </a:pPr>
            <a:r>
              <a:rPr lang="en-US" sz="2000"/>
              <a:t>Assets have to be transferred to Buyer at Closing </a:t>
            </a:r>
          </a:p>
          <a:p>
            <a:pPr marL="742950" lvl="1" indent="-285750">
              <a:buFont typeface="Arial" panose="020B0604020202020204" pitchFamily="34" charset="0"/>
              <a:buChar char="•"/>
            </a:pPr>
            <a:r>
              <a:rPr lang="en-US" sz="2000"/>
              <a:t>Leases, contracts, vehicles all need to be assigned to Buyer </a:t>
            </a:r>
          </a:p>
          <a:p>
            <a:pPr marL="285750" indent="-285750">
              <a:buFont typeface="Arial" panose="020B0604020202020204" pitchFamily="34" charset="0"/>
              <a:buChar char="•"/>
            </a:pPr>
            <a:r>
              <a:rPr lang="en-US" sz="2000"/>
              <a:t>Reduced risk to Buyer because Buyer only assumes specific liabilities of Target included in the Definitive Agreement  </a:t>
            </a:r>
          </a:p>
          <a:p>
            <a:pPr marL="742950" lvl="1" indent="-285750">
              <a:buFont typeface="Arial" panose="020B0604020202020204" pitchFamily="34" charset="0"/>
              <a:buChar char="•"/>
            </a:pPr>
            <a:r>
              <a:rPr lang="en-US" sz="2000"/>
              <a:t>Potential successor liability risk </a:t>
            </a:r>
          </a:p>
          <a:p>
            <a:pPr marL="285750" indent="-285750">
              <a:buFont typeface="Arial" panose="020B0604020202020204" pitchFamily="34" charset="0"/>
              <a:buChar char="•"/>
            </a:pPr>
            <a:r>
              <a:rPr lang="en-US" sz="2000"/>
              <a:t>Consent of contracting officers and novation of government contracts is required for asset purchase </a:t>
            </a:r>
          </a:p>
          <a:p>
            <a:endParaRPr lang="en-US" sz="2000" dirty="0"/>
          </a:p>
        </p:txBody>
      </p:sp>
      <p:pic>
        <p:nvPicPr>
          <p:cNvPr id="6" name="Content Placeholder 5"/>
          <p:cNvPicPr>
            <a:picLocks noGrp="1" noChangeAspect="1"/>
          </p:cNvPicPr>
          <p:nvPr>
            <p:ph idx="1"/>
          </p:nvPr>
        </p:nvPicPr>
        <p:blipFill>
          <a:blip r:embed="rId2"/>
          <a:stretch>
            <a:fillRect/>
          </a:stretch>
        </p:blipFill>
        <p:spPr>
          <a:xfrm>
            <a:off x="5098444" y="1025912"/>
            <a:ext cx="6825656" cy="4750420"/>
          </a:xfrm>
          <a:prstGeom prst="rect">
            <a:avLst/>
          </a:prstGeom>
        </p:spPr>
      </p:pic>
      <p:sp>
        <p:nvSpPr>
          <p:cNvPr id="7" name="Slide Number Placeholder 6"/>
          <p:cNvSpPr>
            <a:spLocks noGrp="1"/>
          </p:cNvSpPr>
          <p:nvPr>
            <p:ph type="sldNum" sz="quarter" idx="12"/>
          </p:nvPr>
        </p:nvSpPr>
        <p:spPr/>
        <p:txBody>
          <a:bodyPr/>
          <a:lstStyle/>
          <a:p>
            <a:fld id="{13D904CC-D41C-A645-8C4E-4BA7C310B73F}" type="slidenum">
              <a:rPr lang="en-US" smtClean="0"/>
              <a:t>16</a:t>
            </a:fld>
            <a:endParaRPr lang="en-US" dirty="0"/>
          </a:p>
        </p:txBody>
      </p:sp>
    </p:spTree>
    <p:extLst>
      <p:ext uri="{BB962C8B-B14F-4D97-AF65-F5344CB8AC3E}">
        <p14:creationId xmlns:p14="http://schemas.microsoft.com/office/powerpoint/2010/main" val="185577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ASSET PURCHASE -42.1204 Applicability of novation agreements</a:t>
            </a:r>
            <a:endParaRPr lang="en-US" dirty="0"/>
          </a:p>
        </p:txBody>
      </p:sp>
      <p:sp>
        <p:nvSpPr>
          <p:cNvPr id="5" name="Content Placeholder 4"/>
          <p:cNvSpPr>
            <a:spLocks noGrp="1"/>
          </p:cNvSpPr>
          <p:nvPr>
            <p:ph sz="quarter" idx="4"/>
          </p:nvPr>
        </p:nvSpPr>
        <p:spPr>
          <a:xfrm>
            <a:off x="5742878" y="1668385"/>
            <a:ext cx="6333893" cy="3836052"/>
          </a:xfrm>
        </p:spPr>
        <p:txBody>
          <a:bodyPr>
            <a:noAutofit/>
          </a:bodyPr>
          <a:lstStyle/>
          <a:p>
            <a:pPr marL="0" indent="0">
              <a:buNone/>
            </a:pPr>
            <a:r>
              <a:rPr lang="en-US" sz="1400"/>
              <a:t>Documents to Provide to Contracting Officer:</a:t>
            </a:r>
          </a:p>
          <a:p>
            <a:pPr marL="457200" lvl="1" indent="0">
              <a:buNone/>
            </a:pPr>
            <a:r>
              <a:rPr lang="en-US" sz="1400"/>
              <a:t>(1) An authenticated copy of the instrument effecting the transfer of assets; e.g., bill of sale, certificate of merger, contract, deed, agreement, or court decree.</a:t>
            </a:r>
          </a:p>
          <a:p>
            <a:pPr marL="457200" lvl="1" indent="0">
              <a:buNone/>
            </a:pPr>
            <a:r>
              <a:rPr lang="en-US" sz="1400"/>
              <a:t>(2) A certified copy of each resolution of the corporate parties’ boards of directors authorizing the transfer of assets.</a:t>
            </a:r>
          </a:p>
          <a:p>
            <a:pPr marL="457200" lvl="1" indent="0">
              <a:buNone/>
            </a:pPr>
            <a:r>
              <a:rPr lang="en-US" sz="1400"/>
              <a:t>(3) A certified copy of the minutes of each corporate party’s stockholder meeting necessary to approve the transfer of assets.</a:t>
            </a:r>
          </a:p>
          <a:p>
            <a:pPr marL="457200" lvl="1" indent="0">
              <a:buNone/>
            </a:pPr>
            <a:r>
              <a:rPr lang="en-US" sz="1400"/>
              <a:t>(4) An authenticated copy of the transferee’s certificate and articles of incorporation, if a corporation was formed for the purpose of receiving the assets involved in performing the Government contracts.</a:t>
            </a:r>
          </a:p>
          <a:p>
            <a:pPr marL="457200" lvl="1" indent="0">
              <a:buNone/>
            </a:pPr>
            <a:r>
              <a:rPr lang="en-US" sz="1400"/>
              <a:t>(5) The opinion of legal counsel for the transferor and transferee stating that the transfer was properly effected under applicable law and the effective date of transfer.</a:t>
            </a:r>
          </a:p>
          <a:p>
            <a:pPr marL="457200" lvl="1" indent="0">
              <a:buNone/>
            </a:pPr>
            <a:r>
              <a:rPr lang="en-US" sz="1400"/>
              <a:t>(6) Balance sheets of the transferor and transferee as of the dates immediately before and after the transfer of assets, audited by independent accountants.</a:t>
            </a:r>
          </a:p>
          <a:p>
            <a:pPr marL="457200" lvl="1" indent="0">
              <a:buNone/>
            </a:pPr>
            <a:r>
              <a:rPr lang="en-US" sz="1400"/>
              <a:t>(7) Evidence that any security clearance requirements have been met.</a:t>
            </a:r>
          </a:p>
          <a:p>
            <a:pPr marL="457200" lvl="1" indent="0">
              <a:buNone/>
            </a:pPr>
            <a:r>
              <a:rPr lang="en-US" sz="1400"/>
              <a:t>(8) The consent of sureties on all contracts listed under paragraph (e)(2) of this section if bonds are required, or a statement from the transferor that none are required.</a:t>
            </a:r>
          </a:p>
          <a:p>
            <a:endParaRPr lang="en-US" sz="1400"/>
          </a:p>
        </p:txBody>
      </p:sp>
      <p:sp>
        <p:nvSpPr>
          <p:cNvPr id="6" name="Content Placeholder 5"/>
          <p:cNvSpPr>
            <a:spLocks noGrp="1"/>
          </p:cNvSpPr>
          <p:nvPr>
            <p:ph sz="half" idx="2"/>
          </p:nvPr>
        </p:nvSpPr>
        <p:spPr>
          <a:xfrm>
            <a:off x="535260" y="1724141"/>
            <a:ext cx="5107257" cy="4070227"/>
          </a:xfrm>
        </p:spPr>
        <p:txBody>
          <a:bodyPr>
            <a:noAutofit/>
          </a:bodyPr>
          <a:lstStyle/>
          <a:p>
            <a:pPr marL="0" indent="0">
              <a:buNone/>
            </a:pPr>
            <a:r>
              <a:rPr lang="en-US" sz="1400"/>
              <a:t>(e) When a contractor asks the Government to recognize a successor in interest, the contractor shall submit to the responsible contracting officer three signed copies of the proposed novation agreement and one copy each, as applicable, of the following:</a:t>
            </a:r>
          </a:p>
          <a:p>
            <a:pPr marL="457200" lvl="1" indent="0">
              <a:buNone/>
            </a:pPr>
            <a:r>
              <a:rPr lang="en-US" sz="1400"/>
              <a:t>(1) The of all affected contracts between the transferor and the Government, as of the date of sale or transfer of assets, showing for each, as of that date, the document describing the proposed transaction, e.g., purchase/sale agreement or memorandum of understanding.</a:t>
            </a:r>
          </a:p>
          <a:p>
            <a:pPr marL="457200" lvl="1" indent="0">
              <a:buNone/>
            </a:pPr>
            <a:r>
              <a:rPr lang="en-US" sz="1400"/>
              <a:t>(2) A list -</a:t>
            </a:r>
          </a:p>
          <a:p>
            <a:pPr marL="914400" lvl="2" indent="0">
              <a:buNone/>
            </a:pPr>
            <a:r>
              <a:rPr lang="en-US" sz="1400"/>
              <a:t>(i) Contract number and type;</a:t>
            </a:r>
          </a:p>
          <a:p>
            <a:pPr marL="914400" lvl="2" indent="0">
              <a:buNone/>
            </a:pPr>
            <a:r>
              <a:rPr lang="en-US" sz="1400"/>
              <a:t>(ii) Name and address of the contracting office;</a:t>
            </a:r>
          </a:p>
          <a:p>
            <a:pPr marL="914400" lvl="2" indent="0">
              <a:buNone/>
            </a:pPr>
            <a:r>
              <a:rPr lang="en-US" sz="1400"/>
              <a:t>(iii) Total dollar value, as amended; and</a:t>
            </a:r>
          </a:p>
          <a:p>
            <a:pPr marL="914400" lvl="2" indent="0">
              <a:buNone/>
            </a:pPr>
            <a:r>
              <a:rPr lang="en-US" sz="1400"/>
              <a:t>(iv) Approximate remaining unpaid balance.</a:t>
            </a:r>
          </a:p>
          <a:p>
            <a:pPr marL="457200" lvl="1" indent="0">
              <a:buNone/>
            </a:pPr>
            <a:r>
              <a:rPr lang="en-US" sz="1400"/>
              <a:t>(3) Evidence of the transferee’s capability to perform.</a:t>
            </a:r>
          </a:p>
          <a:p>
            <a:pPr marL="457200" lvl="1" indent="0">
              <a:buNone/>
            </a:pPr>
            <a:r>
              <a:rPr lang="en-US" sz="1400"/>
              <a:t>(4) Any other relevant information requested by the responsible contracting officer.</a:t>
            </a:r>
          </a:p>
          <a:p>
            <a:pPr lvl="1"/>
            <a:endParaRPr lang="en-US" sz="1400"/>
          </a:p>
          <a:p>
            <a:endParaRPr lang="en-US" sz="3200"/>
          </a:p>
        </p:txBody>
      </p:sp>
      <p:sp>
        <p:nvSpPr>
          <p:cNvPr id="7" name="Slide Number Placeholder 6"/>
          <p:cNvSpPr>
            <a:spLocks noGrp="1"/>
          </p:cNvSpPr>
          <p:nvPr>
            <p:ph type="sldNum" sz="quarter" idx="12"/>
          </p:nvPr>
        </p:nvSpPr>
        <p:spPr/>
        <p:txBody>
          <a:bodyPr/>
          <a:lstStyle/>
          <a:p>
            <a:fld id="{13D904CC-D41C-A645-8C4E-4BA7C310B73F}" type="slidenum">
              <a:rPr lang="en-US" smtClean="0"/>
              <a:t>17</a:t>
            </a:fld>
            <a:endParaRPr lang="en-US" dirty="0"/>
          </a:p>
        </p:txBody>
      </p:sp>
    </p:spTree>
    <p:extLst>
      <p:ext uri="{BB962C8B-B14F-4D97-AF65-F5344CB8AC3E}">
        <p14:creationId xmlns:p14="http://schemas.microsoft.com/office/powerpoint/2010/main" val="147683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1325563"/>
          </a:xfrm>
        </p:spPr>
        <p:txBody>
          <a:bodyPr>
            <a:normAutofit/>
          </a:bodyPr>
          <a:lstStyle/>
          <a:p>
            <a:r>
              <a:rPr lang="en-US" sz="3600" dirty="0"/>
              <a:t>TAX IMPACTS OF STOCK VERSUS </a:t>
            </a:r>
            <a:r>
              <a:rPr lang="en-US" sz="3600"/>
              <a:t>ASSET PURCHASE</a:t>
            </a:r>
            <a:r>
              <a:rPr lang="en-US"/>
              <a:t>—</a:t>
            </a:r>
            <a:br>
              <a:rPr lang="en-US"/>
            </a:br>
            <a:r>
              <a:rPr lang="en-US" sz="3600"/>
              <a:t> ASSET PURCHASE </a:t>
            </a:r>
            <a:endParaRPr lang="en-US" sz="3600" dirty="0"/>
          </a:p>
        </p:txBody>
      </p:sp>
      <p:sp>
        <p:nvSpPr>
          <p:cNvPr id="3" name="Content Placeholder 2"/>
          <p:cNvSpPr>
            <a:spLocks noGrp="1"/>
          </p:cNvSpPr>
          <p:nvPr>
            <p:ph idx="1"/>
          </p:nvPr>
        </p:nvSpPr>
        <p:spPr>
          <a:xfrm>
            <a:off x="604520" y="1825625"/>
            <a:ext cx="10515600" cy="4351338"/>
          </a:xfrm>
        </p:spPr>
        <p:txBody>
          <a:bodyPr>
            <a:noAutofit/>
          </a:bodyPr>
          <a:lstStyle/>
          <a:p>
            <a:pPr>
              <a:lnSpc>
                <a:spcPct val="120000"/>
              </a:lnSpc>
              <a:spcBef>
                <a:spcPts val="0"/>
              </a:spcBef>
              <a:spcAft>
                <a:spcPts val="600"/>
              </a:spcAft>
            </a:pPr>
            <a:r>
              <a:rPr lang="en-US" sz="2200"/>
              <a:t>Asset </a:t>
            </a:r>
            <a:r>
              <a:rPr lang="en-US" sz="2200" dirty="0"/>
              <a:t>sales allow Buyers to “step-up” the Target’s basis in its assets. By allocating a higher value for assets that depreciate quickly and by allocating lower values on assets that amortize slowly, Buyer can gain additional tax benefits. This reduces taxes sooner and improves the Target’s cash flow during the first </a:t>
            </a:r>
            <a:r>
              <a:rPr lang="en-US" sz="2200"/>
              <a:t>years.</a:t>
            </a:r>
          </a:p>
          <a:p>
            <a:pPr>
              <a:lnSpc>
                <a:spcPct val="120000"/>
              </a:lnSpc>
              <a:spcBef>
                <a:spcPts val="0"/>
              </a:spcBef>
              <a:spcAft>
                <a:spcPts val="600"/>
              </a:spcAft>
            </a:pPr>
            <a:endParaRPr lang="en-US" sz="2200" dirty="0"/>
          </a:p>
          <a:p>
            <a:pPr>
              <a:lnSpc>
                <a:spcPct val="120000"/>
              </a:lnSpc>
              <a:spcBef>
                <a:spcPts val="0"/>
              </a:spcBef>
              <a:spcAft>
                <a:spcPts val="600"/>
              </a:spcAft>
            </a:pPr>
            <a:r>
              <a:rPr lang="en-US" sz="2200" dirty="0"/>
              <a:t>Asset sales generate higher taxes for Sellers because while intangible assets, such as goodwill, are taxed at capital gains rates, “hard” assets can be subject to higher ordinary income tax rates. If the entity sold is a C-corporation, the Seller faces double taxation. The corporation is first </a:t>
            </a:r>
            <a:r>
              <a:rPr lang="en-US" sz="2200"/>
              <a:t>taxed on </a:t>
            </a:r>
            <a:r>
              <a:rPr lang="en-US" sz="2200" dirty="0"/>
              <a:t>selling the assets to the Buyer. The corporation’s owners are then taxed again when the proceeds transfer outside the corporation.</a:t>
            </a:r>
          </a:p>
        </p:txBody>
      </p:sp>
      <p:sp>
        <p:nvSpPr>
          <p:cNvPr id="4" name="Slide Number Placeholder 3"/>
          <p:cNvSpPr>
            <a:spLocks noGrp="1"/>
          </p:cNvSpPr>
          <p:nvPr>
            <p:ph type="sldNum" sz="quarter" idx="12"/>
          </p:nvPr>
        </p:nvSpPr>
        <p:spPr/>
        <p:txBody>
          <a:bodyPr/>
          <a:lstStyle/>
          <a:p>
            <a:fld id="{13D904CC-D41C-A645-8C4E-4BA7C310B73F}" type="slidenum">
              <a:rPr lang="en-US" smtClean="0"/>
              <a:t>18</a:t>
            </a:fld>
            <a:endParaRPr lang="en-US" dirty="0"/>
          </a:p>
        </p:txBody>
      </p:sp>
    </p:spTree>
    <p:extLst>
      <p:ext uri="{BB962C8B-B14F-4D97-AF65-F5344CB8AC3E}">
        <p14:creationId xmlns:p14="http://schemas.microsoft.com/office/powerpoint/2010/main" val="319229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TAX IMPACTS OF STOCK VERSUS </a:t>
            </a:r>
            <a:r>
              <a:rPr lang="en-US" sz="3600"/>
              <a:t>ASSET PURCHASE</a:t>
            </a:r>
            <a:r>
              <a:rPr lang="en-US"/>
              <a:t>—</a:t>
            </a:r>
            <a:br>
              <a:rPr lang="en-US"/>
            </a:br>
            <a:r>
              <a:rPr lang="en-US" sz="3600"/>
              <a:t>STOCK PURCHASE</a:t>
            </a:r>
            <a:endParaRPr lang="en-US" sz="3600" dirty="0"/>
          </a:p>
        </p:txBody>
      </p:sp>
      <p:sp>
        <p:nvSpPr>
          <p:cNvPr id="3" name="Content Placeholder 2"/>
          <p:cNvSpPr>
            <a:spLocks noGrp="1"/>
          </p:cNvSpPr>
          <p:nvPr>
            <p:ph idx="1"/>
          </p:nvPr>
        </p:nvSpPr>
        <p:spPr>
          <a:xfrm>
            <a:off x="604520" y="1825625"/>
            <a:ext cx="11070808" cy="4351338"/>
          </a:xfrm>
        </p:spPr>
        <p:txBody>
          <a:bodyPr>
            <a:normAutofit/>
          </a:bodyPr>
          <a:lstStyle/>
          <a:p>
            <a:pPr>
              <a:spcBef>
                <a:spcPts val="0"/>
              </a:spcBef>
              <a:spcAft>
                <a:spcPts val="600"/>
              </a:spcAft>
            </a:pPr>
            <a:r>
              <a:rPr lang="en-US" sz="2400"/>
              <a:t>Buyers </a:t>
            </a:r>
            <a:r>
              <a:rPr lang="en-US" sz="2400" dirty="0"/>
              <a:t>lose the ability to gain </a:t>
            </a:r>
            <a:r>
              <a:rPr lang="en-US" sz="2400"/>
              <a:t>a stepped-up </a:t>
            </a:r>
            <a:r>
              <a:rPr lang="en-US" sz="2400" dirty="0"/>
              <a:t>basis in the assets and do not get to re-depreciate certain assets. The basis of the assets at the time of sale, or book value, sets the depreciation basis for the new owner. The lower depreciation expense can result in higher future taxes for the Buyer through limiting their ability to depreciate the assets of </a:t>
            </a:r>
            <a:r>
              <a:rPr lang="en-US" sz="2400"/>
              <a:t>the Target.</a:t>
            </a:r>
          </a:p>
          <a:p>
            <a:pPr>
              <a:spcBef>
                <a:spcPts val="0"/>
              </a:spcBef>
              <a:spcAft>
                <a:spcPts val="600"/>
              </a:spcAft>
            </a:pPr>
            <a:endParaRPr lang="en-US" sz="2400" dirty="0"/>
          </a:p>
          <a:p>
            <a:pPr>
              <a:spcBef>
                <a:spcPts val="0"/>
              </a:spcBef>
              <a:spcAft>
                <a:spcPts val="600"/>
              </a:spcAft>
            </a:pPr>
            <a:r>
              <a:rPr lang="en-US" sz="2400" dirty="0"/>
              <a:t>Seller’s proceeds are generally taxed at a lower capital gains rate, and in C-corporations, the corporate level taxes </a:t>
            </a:r>
            <a:r>
              <a:rPr lang="en-US" sz="2400"/>
              <a:t>are bypassed.</a:t>
            </a:r>
            <a:endParaRPr lang="en-US" sz="2400" dirty="0"/>
          </a:p>
        </p:txBody>
      </p:sp>
      <p:sp>
        <p:nvSpPr>
          <p:cNvPr id="4" name="Slide Number Placeholder 3"/>
          <p:cNvSpPr>
            <a:spLocks noGrp="1"/>
          </p:cNvSpPr>
          <p:nvPr>
            <p:ph type="sldNum" sz="quarter" idx="12"/>
          </p:nvPr>
        </p:nvSpPr>
        <p:spPr/>
        <p:txBody>
          <a:bodyPr/>
          <a:lstStyle/>
          <a:p>
            <a:fld id="{13D904CC-D41C-A645-8C4E-4BA7C310B73F}" type="slidenum">
              <a:rPr lang="en-US" smtClean="0"/>
              <a:t>19</a:t>
            </a:fld>
            <a:endParaRPr lang="en-US" dirty="0"/>
          </a:p>
        </p:txBody>
      </p:sp>
    </p:spTree>
    <p:extLst>
      <p:ext uri="{BB962C8B-B14F-4D97-AF65-F5344CB8AC3E}">
        <p14:creationId xmlns:p14="http://schemas.microsoft.com/office/powerpoint/2010/main" val="259827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1325563"/>
          </a:xfrm>
        </p:spPr>
        <p:txBody>
          <a:bodyPr/>
          <a:lstStyle/>
          <a:p>
            <a:r>
              <a:rPr lang="en-US" dirty="0"/>
              <a:t>LIFECYCLE OF AN ACQUISITION</a:t>
            </a:r>
          </a:p>
        </p:txBody>
      </p:sp>
      <p:sp>
        <p:nvSpPr>
          <p:cNvPr id="3" name="Content Placeholder 2"/>
          <p:cNvSpPr>
            <a:spLocks noGrp="1"/>
          </p:cNvSpPr>
          <p:nvPr>
            <p:ph idx="1"/>
          </p:nvPr>
        </p:nvSpPr>
        <p:spPr>
          <a:xfrm>
            <a:off x="604520" y="1825625"/>
            <a:ext cx="10515600" cy="4351338"/>
          </a:xfrm>
        </p:spPr>
        <p:txBody>
          <a:bodyPr>
            <a:normAutofit fontScale="92500" lnSpcReduction="20000"/>
          </a:bodyPr>
          <a:lstStyle/>
          <a:p>
            <a:r>
              <a:rPr lang="en-US"/>
              <a:t>Identify and contact potential target</a:t>
            </a:r>
          </a:p>
          <a:p>
            <a:r>
              <a:rPr lang="en-US"/>
              <a:t>Execute NDA</a:t>
            </a:r>
          </a:p>
          <a:p>
            <a:r>
              <a:rPr lang="en-US"/>
              <a:t>Assemble deal team and professionals</a:t>
            </a:r>
          </a:p>
          <a:p>
            <a:r>
              <a:rPr lang="en-US"/>
              <a:t>Develop purchase price</a:t>
            </a:r>
          </a:p>
          <a:p>
            <a:r>
              <a:rPr lang="en-US"/>
              <a:t>Execute letter of intent </a:t>
            </a:r>
          </a:p>
          <a:p>
            <a:r>
              <a:rPr lang="en-US"/>
              <a:t>Negotiate definitive agreement/conduct due diligence</a:t>
            </a:r>
          </a:p>
          <a:p>
            <a:r>
              <a:rPr lang="en-US"/>
              <a:t>Complete financing (if applicable)</a:t>
            </a:r>
          </a:p>
          <a:p>
            <a:r>
              <a:rPr lang="en-US"/>
              <a:t>Execute definitive agreement </a:t>
            </a:r>
          </a:p>
          <a:p>
            <a:r>
              <a:rPr lang="en-US"/>
              <a:t>Obtain SBA approval/third party consent</a:t>
            </a:r>
          </a:p>
          <a:p>
            <a:r>
              <a:rPr lang="en-US"/>
              <a:t>Close on acquisition </a:t>
            </a:r>
          </a:p>
          <a:p>
            <a:r>
              <a:rPr lang="en-US"/>
              <a:t>Integration </a:t>
            </a:r>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2</a:t>
            </a:fld>
            <a:endParaRPr lang="en-US" dirty="0"/>
          </a:p>
        </p:txBody>
      </p:sp>
    </p:spTree>
    <p:extLst>
      <p:ext uri="{BB962C8B-B14F-4D97-AF65-F5344CB8AC3E}">
        <p14:creationId xmlns:p14="http://schemas.microsoft.com/office/powerpoint/2010/main" val="73555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1325563"/>
          </a:xfrm>
        </p:spPr>
        <p:txBody>
          <a:bodyPr/>
          <a:lstStyle/>
          <a:p>
            <a:r>
              <a:rPr lang="en-US" dirty="0"/>
              <a:t>ALLOCATION OF PURCHASE PRICE </a:t>
            </a:r>
          </a:p>
        </p:txBody>
      </p:sp>
      <p:sp>
        <p:nvSpPr>
          <p:cNvPr id="3" name="Content Placeholder 2"/>
          <p:cNvSpPr>
            <a:spLocks noGrp="1"/>
          </p:cNvSpPr>
          <p:nvPr>
            <p:ph idx="1"/>
          </p:nvPr>
        </p:nvSpPr>
        <p:spPr>
          <a:xfrm>
            <a:off x="604837" y="1825625"/>
            <a:ext cx="11271211" cy="4351338"/>
          </a:xfrm>
        </p:spPr>
        <p:txBody>
          <a:bodyPr>
            <a:normAutofit/>
          </a:bodyPr>
          <a:lstStyle/>
          <a:p>
            <a:pPr>
              <a:spcAft>
                <a:spcPts val="600"/>
              </a:spcAft>
            </a:pPr>
            <a:r>
              <a:rPr lang="en-US" sz="3200" dirty="0"/>
              <a:t>Allocation of purchase price to assets or asset classes </a:t>
            </a:r>
          </a:p>
          <a:p>
            <a:pPr>
              <a:spcAft>
                <a:spcPts val="600"/>
              </a:spcAft>
            </a:pPr>
            <a:r>
              <a:rPr lang="en-US" sz="3200" dirty="0"/>
              <a:t>Applies to stock and asset sales </a:t>
            </a:r>
          </a:p>
          <a:p>
            <a:pPr>
              <a:spcAft>
                <a:spcPts val="600"/>
              </a:spcAft>
            </a:pPr>
            <a:r>
              <a:rPr lang="en-US" sz="3200" dirty="0"/>
              <a:t>What is good for buyer may be bad for seller and vice versa</a:t>
            </a:r>
          </a:p>
          <a:p>
            <a:pPr>
              <a:spcAft>
                <a:spcPts val="600"/>
              </a:spcAft>
            </a:pPr>
            <a:r>
              <a:rPr lang="en-US" sz="3200" dirty="0"/>
              <a:t>IRS Form 8594 breaks down the assets of the business being purchased or sold into seven classes </a:t>
            </a:r>
          </a:p>
          <a:p>
            <a:pPr lvl="1">
              <a:spcAft>
                <a:spcPts val="600"/>
              </a:spcAft>
            </a:pPr>
            <a:r>
              <a:rPr lang="en-US" sz="3200" dirty="0"/>
              <a:t>Each type of asset is treated differently for </a:t>
            </a:r>
            <a:r>
              <a:rPr lang="en-US" sz="3200"/>
              <a:t>tax purposes</a:t>
            </a:r>
            <a:endParaRPr lang="en-US" sz="3200" dirty="0"/>
          </a:p>
          <a:p>
            <a:pPr lvl="2">
              <a:spcAft>
                <a:spcPts val="600"/>
              </a:spcAft>
            </a:pPr>
            <a:endParaRPr lang="en-US" sz="3200" dirty="0"/>
          </a:p>
        </p:txBody>
      </p:sp>
      <p:sp>
        <p:nvSpPr>
          <p:cNvPr id="5" name="Slide Number Placeholder 4"/>
          <p:cNvSpPr>
            <a:spLocks noGrp="1"/>
          </p:cNvSpPr>
          <p:nvPr>
            <p:ph type="sldNum" sz="quarter" idx="12"/>
          </p:nvPr>
        </p:nvSpPr>
        <p:spPr/>
        <p:txBody>
          <a:bodyPr/>
          <a:lstStyle/>
          <a:p>
            <a:fld id="{13D904CC-D41C-A645-8C4E-4BA7C310B73F}" type="slidenum">
              <a:rPr lang="en-US" smtClean="0"/>
              <a:t>20</a:t>
            </a:fld>
            <a:endParaRPr lang="en-US" dirty="0"/>
          </a:p>
        </p:txBody>
      </p:sp>
    </p:spTree>
    <p:extLst>
      <p:ext uri="{BB962C8B-B14F-4D97-AF65-F5344CB8AC3E}">
        <p14:creationId xmlns:p14="http://schemas.microsoft.com/office/powerpoint/2010/main" val="133571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PURCHASE PRICE ALLOCATION</a:t>
            </a:r>
          </a:p>
        </p:txBody>
      </p:sp>
      <p:sp>
        <p:nvSpPr>
          <p:cNvPr id="5" name="Text Placeholder 4"/>
          <p:cNvSpPr>
            <a:spLocks noGrp="1"/>
          </p:cNvSpPr>
          <p:nvPr>
            <p:ph type="body" idx="1"/>
          </p:nvPr>
        </p:nvSpPr>
        <p:spPr>
          <a:xfrm>
            <a:off x="839787" y="1432874"/>
            <a:ext cx="5157787" cy="515627"/>
          </a:xfrm>
        </p:spPr>
        <p:txBody>
          <a:bodyPr/>
          <a:lstStyle/>
          <a:p>
            <a:r>
              <a:rPr lang="en-US" dirty="0"/>
              <a:t>Stock Sale	</a:t>
            </a:r>
          </a:p>
        </p:txBody>
      </p:sp>
      <p:sp>
        <p:nvSpPr>
          <p:cNvPr id="6" name="Content Placeholder 5"/>
          <p:cNvSpPr>
            <a:spLocks noGrp="1"/>
          </p:cNvSpPr>
          <p:nvPr>
            <p:ph sz="half" idx="2"/>
          </p:nvPr>
        </p:nvSpPr>
        <p:spPr>
          <a:xfrm>
            <a:off x="839788" y="2129883"/>
            <a:ext cx="5157787" cy="4059780"/>
          </a:xfrm>
        </p:spPr>
        <p:txBody>
          <a:bodyPr>
            <a:normAutofit/>
          </a:bodyPr>
          <a:lstStyle/>
          <a:p>
            <a:pPr>
              <a:lnSpc>
                <a:spcPct val="120000"/>
              </a:lnSpc>
            </a:pPr>
            <a:r>
              <a:rPr lang="en-US" sz="2000" dirty="0"/>
              <a:t>Majority of price allocation to stock</a:t>
            </a:r>
          </a:p>
          <a:p>
            <a:pPr>
              <a:lnSpc>
                <a:spcPct val="120000"/>
              </a:lnSpc>
            </a:pPr>
            <a:r>
              <a:rPr lang="en-US" sz="2000" dirty="0"/>
              <a:t>Remainder to value of non-competition agreements and consulting agreements</a:t>
            </a:r>
          </a:p>
          <a:p>
            <a:endParaRPr lang="en-US" sz="2000" dirty="0"/>
          </a:p>
        </p:txBody>
      </p:sp>
      <p:sp>
        <p:nvSpPr>
          <p:cNvPr id="7" name="Text Placeholder 6"/>
          <p:cNvSpPr>
            <a:spLocks noGrp="1"/>
          </p:cNvSpPr>
          <p:nvPr>
            <p:ph type="body" sz="quarter" idx="3"/>
          </p:nvPr>
        </p:nvSpPr>
        <p:spPr>
          <a:xfrm>
            <a:off x="6172200" y="1377118"/>
            <a:ext cx="5183188" cy="571383"/>
          </a:xfrm>
        </p:spPr>
        <p:txBody>
          <a:bodyPr/>
          <a:lstStyle/>
          <a:p>
            <a:r>
              <a:rPr lang="en-US" dirty="0"/>
              <a:t>Asset Sale</a:t>
            </a:r>
          </a:p>
        </p:txBody>
      </p:sp>
      <p:sp>
        <p:nvSpPr>
          <p:cNvPr id="8" name="Content Placeholder 7"/>
          <p:cNvSpPr>
            <a:spLocks noGrp="1"/>
          </p:cNvSpPr>
          <p:nvPr>
            <p:ph sz="quarter" idx="4"/>
          </p:nvPr>
        </p:nvSpPr>
        <p:spPr>
          <a:xfrm>
            <a:off x="6172199" y="2129883"/>
            <a:ext cx="5324707" cy="4059780"/>
          </a:xfrm>
        </p:spPr>
        <p:txBody>
          <a:bodyPr>
            <a:normAutofit fontScale="70000" lnSpcReduction="20000"/>
          </a:bodyPr>
          <a:lstStyle/>
          <a:p>
            <a:pPr>
              <a:lnSpc>
                <a:spcPct val="120000"/>
              </a:lnSpc>
            </a:pPr>
            <a:r>
              <a:rPr lang="en-US" dirty="0"/>
              <a:t>Purchase price allocated to specific assets/asset classes</a:t>
            </a:r>
          </a:p>
          <a:p>
            <a:pPr lvl="1">
              <a:lnSpc>
                <a:spcPct val="120000"/>
              </a:lnSpc>
            </a:pPr>
            <a:r>
              <a:rPr lang="en-US" dirty="0"/>
              <a:t>Class I: Cash and Bank Deposits</a:t>
            </a:r>
          </a:p>
          <a:p>
            <a:pPr lvl="1">
              <a:lnSpc>
                <a:spcPct val="120000"/>
              </a:lnSpc>
            </a:pPr>
            <a:r>
              <a:rPr lang="en-US" dirty="0"/>
              <a:t>Class II: Securities, including Actively Traded Personal Property &amp; Certificates of Deposit</a:t>
            </a:r>
          </a:p>
          <a:p>
            <a:pPr lvl="1">
              <a:lnSpc>
                <a:spcPct val="120000"/>
              </a:lnSpc>
            </a:pPr>
            <a:r>
              <a:rPr lang="en-US" dirty="0"/>
              <a:t>Class III: Accounts Receivables</a:t>
            </a:r>
          </a:p>
          <a:p>
            <a:pPr lvl="1">
              <a:lnSpc>
                <a:spcPct val="120000"/>
              </a:lnSpc>
            </a:pPr>
            <a:r>
              <a:rPr lang="en-US" dirty="0"/>
              <a:t>Class IV: Stock in Trade (Inventory)</a:t>
            </a:r>
          </a:p>
          <a:p>
            <a:pPr lvl="1">
              <a:lnSpc>
                <a:spcPct val="120000"/>
              </a:lnSpc>
            </a:pPr>
            <a:r>
              <a:rPr lang="en-US" dirty="0"/>
              <a:t>Class V: Other Tangible Property including Furniture, Fixtures, Vehicles, etc.</a:t>
            </a:r>
          </a:p>
          <a:p>
            <a:pPr lvl="1">
              <a:lnSpc>
                <a:spcPct val="120000"/>
              </a:lnSpc>
            </a:pPr>
            <a:r>
              <a:rPr lang="en-US" dirty="0"/>
              <a:t>Class VI: Intangibles (Including Covenant Not to Compete)</a:t>
            </a:r>
          </a:p>
          <a:p>
            <a:pPr lvl="1">
              <a:lnSpc>
                <a:spcPct val="120000"/>
              </a:lnSpc>
            </a:pPr>
            <a:r>
              <a:rPr lang="en-US" dirty="0"/>
              <a:t>Class VII: Goodwill of a Going Concern</a:t>
            </a:r>
          </a:p>
          <a:p>
            <a:endParaRPr lang="en-US" dirty="0"/>
          </a:p>
        </p:txBody>
      </p:sp>
      <p:pic>
        <p:nvPicPr>
          <p:cNvPr id="3" name="Picture 2"/>
          <p:cNvPicPr>
            <a:picLocks noChangeAspect="1"/>
          </p:cNvPicPr>
          <p:nvPr/>
        </p:nvPicPr>
        <p:blipFill>
          <a:blip r:embed="rId2"/>
          <a:stretch>
            <a:fillRect/>
          </a:stretch>
        </p:blipFill>
        <p:spPr>
          <a:xfrm>
            <a:off x="1500301" y="3456878"/>
            <a:ext cx="3212379" cy="2732785"/>
          </a:xfrm>
          <a:prstGeom prst="rect">
            <a:avLst/>
          </a:prstGeom>
        </p:spPr>
      </p:pic>
      <p:sp>
        <p:nvSpPr>
          <p:cNvPr id="4" name="Slide Number Placeholder 3"/>
          <p:cNvSpPr>
            <a:spLocks noGrp="1"/>
          </p:cNvSpPr>
          <p:nvPr>
            <p:ph type="sldNum" sz="quarter" idx="12"/>
          </p:nvPr>
        </p:nvSpPr>
        <p:spPr/>
        <p:txBody>
          <a:bodyPr/>
          <a:lstStyle/>
          <a:p>
            <a:fld id="{13D904CC-D41C-A645-8C4E-4BA7C310B73F}" type="slidenum">
              <a:rPr lang="en-US" smtClean="0"/>
              <a:t>21</a:t>
            </a:fld>
            <a:endParaRPr lang="en-US" dirty="0"/>
          </a:p>
        </p:txBody>
      </p:sp>
    </p:spTree>
    <p:extLst>
      <p:ext uri="{BB962C8B-B14F-4D97-AF65-F5344CB8AC3E}">
        <p14:creationId xmlns:p14="http://schemas.microsoft.com/office/powerpoint/2010/main" val="3555229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EARN-OUT		</a:t>
            </a:r>
          </a:p>
        </p:txBody>
      </p:sp>
      <p:sp>
        <p:nvSpPr>
          <p:cNvPr id="3" name="Text Placeholder 2"/>
          <p:cNvSpPr>
            <a:spLocks noGrp="1"/>
          </p:cNvSpPr>
          <p:nvPr>
            <p:ph type="body" idx="1"/>
          </p:nvPr>
        </p:nvSpPr>
        <p:spPr>
          <a:xfrm>
            <a:off x="839787" y="1370323"/>
            <a:ext cx="5157787" cy="482174"/>
          </a:xfrm>
        </p:spPr>
        <p:txBody>
          <a:bodyPr>
            <a:normAutofit/>
          </a:bodyPr>
          <a:lstStyle/>
          <a:p>
            <a:r>
              <a:rPr lang="en-US" dirty="0"/>
              <a:t>Buyer 	</a:t>
            </a:r>
          </a:p>
        </p:txBody>
      </p:sp>
      <p:sp>
        <p:nvSpPr>
          <p:cNvPr id="4" name="Content Placeholder 3"/>
          <p:cNvSpPr>
            <a:spLocks noGrp="1"/>
          </p:cNvSpPr>
          <p:nvPr>
            <p:ph sz="half" idx="2"/>
          </p:nvPr>
        </p:nvSpPr>
        <p:spPr>
          <a:xfrm>
            <a:off x="839788" y="1951463"/>
            <a:ext cx="5157787" cy="4238200"/>
          </a:xfrm>
        </p:spPr>
        <p:txBody>
          <a:bodyPr>
            <a:normAutofit fontScale="85000" lnSpcReduction="20000"/>
          </a:bodyPr>
          <a:lstStyle/>
          <a:p>
            <a:r>
              <a:rPr lang="en-US" dirty="0"/>
              <a:t>Benefits</a:t>
            </a:r>
          </a:p>
          <a:p>
            <a:pPr lvl="1"/>
            <a:r>
              <a:rPr lang="en-US" dirty="0"/>
              <a:t>Reduced up-front payment</a:t>
            </a:r>
          </a:p>
          <a:p>
            <a:pPr lvl="1"/>
            <a:r>
              <a:rPr lang="en-US"/>
              <a:t>Incentivizes </a:t>
            </a:r>
            <a:r>
              <a:rPr lang="en-US" dirty="0"/>
              <a:t>owner in continued success of target</a:t>
            </a:r>
          </a:p>
          <a:p>
            <a:pPr lvl="1"/>
            <a:r>
              <a:rPr lang="en-US" dirty="0"/>
              <a:t>Reduced risk of owner departing post-sale</a:t>
            </a:r>
          </a:p>
          <a:p>
            <a:r>
              <a:rPr lang="en-US" dirty="0"/>
              <a:t>Risks</a:t>
            </a:r>
          </a:p>
          <a:p>
            <a:pPr lvl="1"/>
            <a:r>
              <a:rPr lang="en-US" dirty="0"/>
              <a:t>Claims that </a:t>
            </a:r>
            <a:r>
              <a:rPr lang="en-US"/>
              <a:t>new owner </a:t>
            </a:r>
            <a:r>
              <a:rPr lang="en-US" dirty="0"/>
              <a:t>is manipulating economics to reduce earn-out</a:t>
            </a:r>
          </a:p>
          <a:p>
            <a:pPr lvl="1"/>
            <a:r>
              <a:rPr lang="en-US" dirty="0"/>
              <a:t>Focused on earn-out metrics versus overall health of company </a:t>
            </a:r>
          </a:p>
          <a:p>
            <a:pPr lvl="1"/>
            <a:r>
              <a:rPr lang="en-US" dirty="0"/>
              <a:t>Potential short-term focus based on when earn-out expires	</a:t>
            </a:r>
          </a:p>
        </p:txBody>
      </p:sp>
      <p:sp>
        <p:nvSpPr>
          <p:cNvPr id="5" name="Text Placeholder 4"/>
          <p:cNvSpPr>
            <a:spLocks noGrp="1"/>
          </p:cNvSpPr>
          <p:nvPr>
            <p:ph type="body" sz="quarter" idx="3"/>
          </p:nvPr>
        </p:nvSpPr>
        <p:spPr>
          <a:xfrm>
            <a:off x="6172200" y="1370323"/>
            <a:ext cx="5183188" cy="482174"/>
          </a:xfrm>
        </p:spPr>
        <p:txBody>
          <a:bodyPr>
            <a:normAutofit/>
          </a:bodyPr>
          <a:lstStyle/>
          <a:p>
            <a:r>
              <a:rPr lang="en-US" dirty="0"/>
              <a:t>Seller </a:t>
            </a:r>
          </a:p>
        </p:txBody>
      </p:sp>
      <p:sp>
        <p:nvSpPr>
          <p:cNvPr id="6" name="Content Placeholder 5"/>
          <p:cNvSpPr>
            <a:spLocks noGrp="1"/>
          </p:cNvSpPr>
          <p:nvPr>
            <p:ph sz="quarter" idx="4"/>
          </p:nvPr>
        </p:nvSpPr>
        <p:spPr>
          <a:xfrm>
            <a:off x="6172200" y="1951463"/>
            <a:ext cx="5183188" cy="4238200"/>
          </a:xfrm>
        </p:spPr>
        <p:txBody>
          <a:bodyPr>
            <a:normAutofit fontScale="77500" lnSpcReduction="20000"/>
          </a:bodyPr>
          <a:lstStyle/>
          <a:p>
            <a:r>
              <a:rPr lang="en-US" dirty="0"/>
              <a:t>Benefits </a:t>
            </a:r>
          </a:p>
          <a:p>
            <a:pPr lvl="1"/>
            <a:r>
              <a:rPr lang="en-US" dirty="0"/>
              <a:t>Payments over time versus one time payment</a:t>
            </a:r>
          </a:p>
          <a:p>
            <a:pPr lvl="1"/>
            <a:r>
              <a:rPr lang="en-US" dirty="0"/>
              <a:t>Potential to increase payment based on performance </a:t>
            </a:r>
          </a:p>
          <a:p>
            <a:pPr lvl="1"/>
            <a:r>
              <a:rPr lang="en-US" dirty="0"/>
              <a:t>Financial benefit to leveraging new resources</a:t>
            </a:r>
          </a:p>
          <a:p>
            <a:r>
              <a:rPr lang="en-US" dirty="0"/>
              <a:t>Risks </a:t>
            </a:r>
          </a:p>
          <a:p>
            <a:pPr lvl="1"/>
            <a:r>
              <a:rPr lang="en-US" dirty="0"/>
              <a:t>Additional costs/overhead may be </a:t>
            </a:r>
            <a:r>
              <a:rPr lang="en-US"/>
              <a:t>pushed down</a:t>
            </a:r>
            <a:r>
              <a:rPr lang="en-US" dirty="0"/>
              <a:t>, reducing overhead</a:t>
            </a:r>
          </a:p>
          <a:p>
            <a:pPr lvl="1"/>
            <a:r>
              <a:rPr lang="en-US" dirty="0"/>
              <a:t>Success is subject to oversight of new owners </a:t>
            </a:r>
          </a:p>
          <a:p>
            <a:pPr lvl="1"/>
            <a:r>
              <a:rPr lang="en-US" dirty="0"/>
              <a:t>New owner may prioritize other subsidiaries, reducing opportunity to succeed </a:t>
            </a:r>
          </a:p>
        </p:txBody>
      </p:sp>
      <p:sp>
        <p:nvSpPr>
          <p:cNvPr id="7" name="Slide Number Placeholder 6"/>
          <p:cNvSpPr>
            <a:spLocks noGrp="1"/>
          </p:cNvSpPr>
          <p:nvPr>
            <p:ph type="sldNum" sz="quarter" idx="12"/>
          </p:nvPr>
        </p:nvSpPr>
        <p:spPr/>
        <p:txBody>
          <a:bodyPr/>
          <a:lstStyle/>
          <a:p>
            <a:fld id="{13D904CC-D41C-A645-8C4E-4BA7C310B73F}" type="slidenum">
              <a:rPr lang="en-US" smtClean="0"/>
              <a:t>22</a:t>
            </a:fld>
            <a:endParaRPr lang="en-US" dirty="0"/>
          </a:p>
        </p:txBody>
      </p:sp>
    </p:spTree>
    <p:extLst>
      <p:ext uri="{BB962C8B-B14F-4D97-AF65-F5344CB8AC3E}">
        <p14:creationId xmlns:p14="http://schemas.microsoft.com/office/powerpoint/2010/main" val="183171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EARN-OUT CRITICAL TERMS</a:t>
            </a:r>
          </a:p>
        </p:txBody>
      </p:sp>
      <p:sp>
        <p:nvSpPr>
          <p:cNvPr id="3" name="Content Placeholder 2"/>
          <p:cNvSpPr>
            <a:spLocks noGrp="1"/>
          </p:cNvSpPr>
          <p:nvPr>
            <p:ph idx="1"/>
          </p:nvPr>
        </p:nvSpPr>
        <p:spPr/>
        <p:txBody>
          <a:bodyPr>
            <a:normAutofit/>
          </a:bodyPr>
          <a:lstStyle/>
          <a:p>
            <a:r>
              <a:rPr lang="en-US" dirty="0"/>
              <a:t>Basis for calculation </a:t>
            </a:r>
          </a:p>
          <a:p>
            <a:r>
              <a:rPr lang="en-US" dirty="0"/>
              <a:t>Length of time earn-out is in effect </a:t>
            </a:r>
          </a:p>
          <a:p>
            <a:r>
              <a:rPr lang="en-US" dirty="0"/>
              <a:t>Impact of termination of employment on right to receive earn-out</a:t>
            </a:r>
          </a:p>
          <a:p>
            <a:pPr lvl="1"/>
            <a:r>
              <a:rPr lang="en-US" dirty="0"/>
              <a:t>F</a:t>
            </a:r>
            <a:r>
              <a:rPr lang="en-US"/>
              <a:t>or </a:t>
            </a:r>
            <a:r>
              <a:rPr lang="en-US" dirty="0"/>
              <a:t>cause or without cause/resignation</a:t>
            </a:r>
          </a:p>
          <a:p>
            <a:r>
              <a:rPr lang="en-US" dirty="0"/>
              <a:t>Which entities are covered/included in the earn-out calculations </a:t>
            </a:r>
          </a:p>
          <a:p>
            <a:pPr lvl="1"/>
            <a:r>
              <a:rPr lang="en-US" dirty="0"/>
              <a:t>Target</a:t>
            </a:r>
          </a:p>
          <a:p>
            <a:pPr lvl="1"/>
            <a:r>
              <a:rPr lang="en-US" dirty="0"/>
              <a:t>Target plus sister subsidiaries </a:t>
            </a:r>
          </a:p>
          <a:p>
            <a:pPr lvl="1"/>
            <a:r>
              <a:rPr lang="en-US" dirty="0"/>
              <a:t>Family of companies </a:t>
            </a:r>
          </a:p>
          <a:p>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23</a:t>
            </a:fld>
            <a:endParaRPr lang="en-US" dirty="0"/>
          </a:p>
        </p:txBody>
      </p:sp>
    </p:spTree>
    <p:extLst>
      <p:ext uri="{BB962C8B-B14F-4D97-AF65-F5344CB8AC3E}">
        <p14:creationId xmlns:p14="http://schemas.microsoft.com/office/powerpoint/2010/main" val="377824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EARN-OUT BASIS FOR CALCULATION </a:t>
            </a:r>
          </a:p>
        </p:txBody>
      </p:sp>
      <p:sp>
        <p:nvSpPr>
          <p:cNvPr id="3" name="Content Placeholder 2"/>
          <p:cNvSpPr>
            <a:spLocks noGrp="1"/>
          </p:cNvSpPr>
          <p:nvPr>
            <p:ph idx="1"/>
          </p:nvPr>
        </p:nvSpPr>
        <p:spPr>
          <a:xfrm>
            <a:off x="604520" y="1479937"/>
            <a:ext cx="10515600" cy="4351338"/>
          </a:xfrm>
        </p:spPr>
        <p:txBody>
          <a:bodyPr>
            <a:normAutofit fontScale="92500"/>
          </a:bodyPr>
          <a:lstStyle/>
          <a:p>
            <a:r>
              <a:rPr lang="en-US" dirty="0"/>
              <a:t>Basis </a:t>
            </a:r>
            <a:r>
              <a:rPr lang="en-US"/>
              <a:t>for calculation—Net </a:t>
            </a:r>
            <a:r>
              <a:rPr lang="en-US" dirty="0"/>
              <a:t>Income/EBITDA/Operating Profit/Gross Revenue</a:t>
            </a:r>
          </a:p>
          <a:p>
            <a:pPr lvl="1"/>
            <a:r>
              <a:rPr lang="en-US" u="sng" dirty="0"/>
              <a:t>Net Income</a:t>
            </a:r>
            <a:r>
              <a:rPr lang="en-US" dirty="0"/>
              <a:t>:  harder </a:t>
            </a:r>
            <a:r>
              <a:rPr lang="en-US"/>
              <a:t>to calculate, multiple inputs, </a:t>
            </a:r>
            <a:r>
              <a:rPr lang="en-US" dirty="0"/>
              <a:t>factors out of Seller’s control (taxes and depreciation)</a:t>
            </a:r>
          </a:p>
          <a:p>
            <a:pPr lvl="1"/>
            <a:r>
              <a:rPr lang="en-US" u="sng" dirty="0"/>
              <a:t>EBITDA</a:t>
            </a:r>
            <a:r>
              <a:rPr lang="en-US" dirty="0"/>
              <a:t>: easier </a:t>
            </a:r>
            <a:r>
              <a:rPr lang="en-US"/>
              <a:t>to calculate, </a:t>
            </a:r>
            <a:r>
              <a:rPr lang="en-US" dirty="0"/>
              <a:t>largely captures what is under </a:t>
            </a:r>
            <a:r>
              <a:rPr lang="en-US"/>
              <a:t>Seller’s control, </a:t>
            </a:r>
            <a:r>
              <a:rPr lang="en-US" dirty="0"/>
              <a:t>does not reflect bottom line cash flow to </a:t>
            </a:r>
            <a:r>
              <a:rPr lang="en-US"/>
              <a:t>new owner, </a:t>
            </a:r>
            <a:r>
              <a:rPr lang="en-US" dirty="0"/>
              <a:t>may encourage higher debt load by Seller </a:t>
            </a:r>
          </a:p>
          <a:p>
            <a:pPr lvl="1"/>
            <a:r>
              <a:rPr lang="en-US" u="sng" dirty="0"/>
              <a:t>Operating Profit</a:t>
            </a:r>
            <a:r>
              <a:rPr lang="en-US" dirty="0"/>
              <a:t>:  includes only factors in control </a:t>
            </a:r>
            <a:r>
              <a:rPr lang="en-US"/>
              <a:t>of Seller, </a:t>
            </a:r>
            <a:r>
              <a:rPr lang="en-US" dirty="0"/>
              <a:t>does not accurately capture all costs of </a:t>
            </a:r>
            <a:r>
              <a:rPr lang="en-US"/>
              <a:t>the business, </a:t>
            </a:r>
            <a:r>
              <a:rPr lang="en-US" dirty="0"/>
              <a:t>disincentives control of overhead and G&amp;A by seller </a:t>
            </a:r>
          </a:p>
          <a:p>
            <a:pPr lvl="1"/>
            <a:r>
              <a:rPr lang="en-US" u="sng" dirty="0"/>
              <a:t>Gross Revenue</a:t>
            </a:r>
            <a:r>
              <a:rPr lang="en-US" dirty="0"/>
              <a:t>:  </a:t>
            </a:r>
            <a:r>
              <a:rPr lang="en-US"/>
              <a:t>incentivizes growth, </a:t>
            </a:r>
            <a:r>
              <a:rPr lang="en-US" dirty="0"/>
              <a:t>entirely under control </a:t>
            </a:r>
            <a:r>
              <a:rPr lang="en-US"/>
              <a:t>of Seller, </a:t>
            </a:r>
            <a:r>
              <a:rPr lang="en-US" dirty="0"/>
              <a:t>incentivizes growth without regard to margin</a:t>
            </a:r>
          </a:p>
          <a:p>
            <a:pPr lvl="1"/>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24</a:t>
            </a:fld>
            <a:endParaRPr lang="en-US" dirty="0"/>
          </a:p>
        </p:txBody>
      </p:sp>
    </p:spTree>
    <p:extLst>
      <p:ext uri="{BB962C8B-B14F-4D97-AF65-F5344CB8AC3E}">
        <p14:creationId xmlns:p14="http://schemas.microsoft.com/office/powerpoint/2010/main" val="256503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EARN-OUT	</a:t>
            </a:r>
          </a:p>
        </p:txBody>
      </p:sp>
      <p:sp>
        <p:nvSpPr>
          <p:cNvPr id="4" name="Content Placeholder 3"/>
          <p:cNvSpPr>
            <a:spLocks noGrp="1"/>
          </p:cNvSpPr>
          <p:nvPr>
            <p:ph sz="half" idx="2"/>
          </p:nvPr>
        </p:nvSpPr>
        <p:spPr>
          <a:xfrm>
            <a:off x="839788" y="1561171"/>
            <a:ext cx="5157787" cy="4070227"/>
          </a:xfrm>
        </p:spPr>
        <p:txBody>
          <a:bodyPr>
            <a:normAutofit/>
          </a:bodyPr>
          <a:lstStyle/>
          <a:p>
            <a:r>
              <a:rPr lang="en-US" dirty="0"/>
              <a:t>Payment to Seller(s) based on financial performance after closing </a:t>
            </a:r>
          </a:p>
          <a:p>
            <a:r>
              <a:rPr lang="en-US" dirty="0"/>
              <a:t>Different metrics</a:t>
            </a:r>
          </a:p>
          <a:p>
            <a:pPr lvl="1"/>
            <a:r>
              <a:rPr lang="en-US" dirty="0"/>
              <a:t>Gross Revenue</a:t>
            </a:r>
          </a:p>
          <a:p>
            <a:pPr lvl="1"/>
            <a:r>
              <a:rPr lang="en-US" dirty="0"/>
              <a:t>Operating Profit</a:t>
            </a:r>
          </a:p>
          <a:p>
            <a:pPr lvl="1"/>
            <a:r>
              <a:rPr lang="en-US" dirty="0"/>
              <a:t>EBITDA</a:t>
            </a:r>
          </a:p>
          <a:p>
            <a:pPr lvl="1"/>
            <a:r>
              <a:rPr lang="en-US" dirty="0"/>
              <a:t>Net Income </a:t>
            </a:r>
          </a:p>
          <a:p>
            <a:endParaRPr lang="en-US" dirty="0"/>
          </a:p>
        </p:txBody>
      </p:sp>
      <p:sp>
        <p:nvSpPr>
          <p:cNvPr id="3" name="Content Placeholder 2"/>
          <p:cNvSpPr>
            <a:spLocks noGrp="1"/>
          </p:cNvSpPr>
          <p:nvPr>
            <p:ph sz="quarter" idx="4"/>
          </p:nvPr>
        </p:nvSpPr>
        <p:spPr>
          <a:xfrm>
            <a:off x="6172200" y="1561171"/>
            <a:ext cx="5183188" cy="4070227"/>
          </a:xfrm>
        </p:spPr>
        <p:txBody>
          <a:bodyPr/>
          <a:lstStyle/>
          <a:p>
            <a:r>
              <a:rPr lang="en-US"/>
              <a:t>Different time frames</a:t>
            </a:r>
          </a:p>
          <a:p>
            <a:pPr lvl="1"/>
            <a:r>
              <a:rPr lang="en-US"/>
              <a:t>1 to 5 years</a:t>
            </a:r>
          </a:p>
          <a:p>
            <a:r>
              <a:rPr lang="en-US"/>
              <a:t>Different organizations</a:t>
            </a:r>
          </a:p>
          <a:p>
            <a:pPr lvl="1"/>
            <a:r>
              <a:rPr lang="en-US"/>
              <a:t>Target only</a:t>
            </a:r>
          </a:p>
          <a:p>
            <a:pPr lvl="1"/>
            <a:r>
              <a:rPr lang="en-US"/>
              <a:t>Family of companies</a:t>
            </a:r>
          </a:p>
          <a:p>
            <a:pPr lvl="1"/>
            <a:r>
              <a:rPr lang="en-US"/>
              <a:t>Target + sister company (i.e., new 8(a) established for Seller to operate)</a:t>
            </a:r>
          </a:p>
          <a:p>
            <a:endParaRPr lang="en-US"/>
          </a:p>
        </p:txBody>
      </p:sp>
      <p:sp>
        <p:nvSpPr>
          <p:cNvPr id="6" name="Slide Number Placeholder 5"/>
          <p:cNvSpPr>
            <a:spLocks noGrp="1"/>
          </p:cNvSpPr>
          <p:nvPr>
            <p:ph type="sldNum" sz="quarter" idx="12"/>
          </p:nvPr>
        </p:nvSpPr>
        <p:spPr/>
        <p:txBody>
          <a:bodyPr/>
          <a:lstStyle/>
          <a:p>
            <a:fld id="{13D904CC-D41C-A645-8C4E-4BA7C310B73F}" type="slidenum">
              <a:rPr lang="en-US" smtClean="0"/>
              <a:t>25</a:t>
            </a:fld>
            <a:endParaRPr lang="en-US" dirty="0"/>
          </a:p>
        </p:txBody>
      </p:sp>
    </p:spTree>
    <p:extLst>
      <p:ext uri="{BB962C8B-B14F-4D97-AF65-F5344CB8AC3E}">
        <p14:creationId xmlns:p14="http://schemas.microsoft.com/office/powerpoint/2010/main" val="426024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EARN-OUT	</a:t>
            </a:r>
          </a:p>
        </p:txBody>
      </p:sp>
      <p:sp>
        <p:nvSpPr>
          <p:cNvPr id="4" name="Content Placeholder 3"/>
          <p:cNvSpPr>
            <a:spLocks noGrp="1"/>
          </p:cNvSpPr>
          <p:nvPr>
            <p:ph sz="half" idx="2"/>
          </p:nvPr>
        </p:nvSpPr>
        <p:spPr>
          <a:xfrm>
            <a:off x="839788" y="1690688"/>
            <a:ext cx="4657763" cy="3940710"/>
          </a:xfrm>
        </p:spPr>
        <p:txBody>
          <a:bodyPr>
            <a:normAutofit/>
          </a:bodyPr>
          <a:lstStyle/>
          <a:p>
            <a:pPr marL="0" indent="0" algn="just">
              <a:buNone/>
            </a:pPr>
            <a:r>
              <a:rPr lang="en-US"/>
              <a:t>“The Seller Members shall have the right to receive as additional Purchase Price cash proceeds based upon </a:t>
            </a:r>
            <a:r>
              <a:rPr lang="en-US" b="1" u="sng"/>
              <a:t>Adjusted Earnings in all or a portion of the calendar years 2014, 2015, 2016, 2017, 2018 and 2019 </a:t>
            </a:r>
            <a:r>
              <a:rPr lang="en-US"/>
              <a:t>in accordance with Exhibit C....”</a:t>
            </a:r>
            <a:endParaRPr lang="en-US" dirty="0"/>
          </a:p>
        </p:txBody>
      </p:sp>
      <p:sp>
        <p:nvSpPr>
          <p:cNvPr id="5" name="Text Placeholder 4"/>
          <p:cNvSpPr>
            <a:spLocks noGrp="1"/>
          </p:cNvSpPr>
          <p:nvPr>
            <p:ph sz="quarter" idx="4"/>
          </p:nvPr>
        </p:nvSpPr>
        <p:spPr>
          <a:xfrm>
            <a:off x="6172200" y="1690688"/>
            <a:ext cx="5183188" cy="3940710"/>
          </a:xfrm>
        </p:spPr>
        <p:txBody>
          <a:bodyPr>
            <a:normAutofit/>
          </a:bodyPr>
          <a:lstStyle/>
          <a:p>
            <a:pPr marL="0" indent="0" algn="just">
              <a:buNone/>
            </a:pPr>
            <a:r>
              <a:rPr lang="en-US" sz="1800"/>
              <a:t>“Adjusted </a:t>
            </a:r>
            <a:r>
              <a:rPr lang="en-US" sz="1800" dirty="0"/>
              <a:t>Earnings means, with respect to the Company, the sum (without duplication) of the following, determined in accordance with the Company Accounting Protocols</a:t>
            </a:r>
            <a:r>
              <a:rPr lang="en-US" sz="1800" b="1" u="sng" dirty="0"/>
              <a:t>: pre-tax earnings of the Company, net of any annual bonus based on earnings of the Company paid to </a:t>
            </a:r>
            <a:r>
              <a:rPr lang="en-US" sz="1800" b="1" u="sng" dirty="0" err="1"/>
              <a:t>XXXXX</a:t>
            </a:r>
            <a:r>
              <a:rPr lang="en-US" sz="1800" b="1" u="sng" dirty="0"/>
              <a:t> or </a:t>
            </a:r>
            <a:r>
              <a:rPr lang="en-US" sz="1800" b="1" u="sng" dirty="0" err="1"/>
              <a:t>XXXXX</a:t>
            </a:r>
            <a:r>
              <a:rPr lang="en-US" sz="1800" b="1" u="sng" dirty="0"/>
              <a:t>, excluding any pre-tax earnings related to any business or entity acquired by the Company during the Earn-Out Period</a:t>
            </a:r>
            <a:r>
              <a:rPr lang="en-US" sz="1800" dirty="0"/>
              <a:t> and treating any intracompany transactions between the Company or its Affiliates and an acquired business or entity as though such transactions had occurred between unrelated parties on arms-length </a:t>
            </a:r>
            <a:r>
              <a:rPr lang="en-US" sz="1800"/>
              <a:t>terms….”</a:t>
            </a:r>
            <a:endParaRPr lang="en-US" sz="1800" dirty="0"/>
          </a:p>
        </p:txBody>
      </p:sp>
      <p:sp>
        <p:nvSpPr>
          <p:cNvPr id="3" name="Slide Number Placeholder 2"/>
          <p:cNvSpPr>
            <a:spLocks noGrp="1"/>
          </p:cNvSpPr>
          <p:nvPr>
            <p:ph type="sldNum" sz="quarter" idx="12"/>
          </p:nvPr>
        </p:nvSpPr>
        <p:spPr/>
        <p:txBody>
          <a:bodyPr/>
          <a:lstStyle/>
          <a:p>
            <a:fld id="{13D904CC-D41C-A645-8C4E-4BA7C310B73F}" type="slidenum">
              <a:rPr lang="en-US" smtClean="0"/>
              <a:t>26</a:t>
            </a:fld>
            <a:endParaRPr lang="en-US" dirty="0"/>
          </a:p>
        </p:txBody>
      </p:sp>
    </p:spTree>
    <p:extLst>
      <p:ext uri="{BB962C8B-B14F-4D97-AF65-F5344CB8AC3E}">
        <p14:creationId xmlns:p14="http://schemas.microsoft.com/office/powerpoint/2010/main" val="3232794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3" y="717985"/>
            <a:ext cx="3199755" cy="628788"/>
          </a:xfrm>
        </p:spPr>
        <p:txBody>
          <a:bodyPr>
            <a:normAutofit fontScale="90000"/>
          </a:bodyPr>
          <a:lstStyle/>
          <a:p>
            <a:r>
              <a:rPr lang="en-US" dirty="0"/>
              <a:t>EARN-OUT CONSIDERATIONS	</a:t>
            </a:r>
          </a:p>
        </p:txBody>
      </p:sp>
      <p:sp>
        <p:nvSpPr>
          <p:cNvPr id="3" name="Text Placeholder 2"/>
          <p:cNvSpPr>
            <a:spLocks noGrp="1"/>
          </p:cNvSpPr>
          <p:nvPr>
            <p:ph type="body" sz="quarter" idx="16"/>
          </p:nvPr>
        </p:nvSpPr>
        <p:spPr>
          <a:xfrm>
            <a:off x="762603" y="1728440"/>
            <a:ext cx="3211284" cy="4435064"/>
          </a:xfrm>
        </p:spPr>
        <p:txBody>
          <a:bodyPr/>
          <a:lstStyle/>
          <a:p>
            <a:r>
              <a:rPr lang="en-US" dirty="0"/>
              <a:t>Buyer wants freedom to operate with need to maximize Seller’s earn-out</a:t>
            </a:r>
          </a:p>
          <a:p>
            <a:r>
              <a:rPr lang="en-US" dirty="0"/>
              <a:t>Seller wants to insure Buyer does not intentionally take action to reduce earn-out artificially </a:t>
            </a:r>
          </a:p>
        </p:txBody>
      </p:sp>
      <p:sp>
        <p:nvSpPr>
          <p:cNvPr id="4" name="Text Placeholder 3"/>
          <p:cNvSpPr>
            <a:spLocks noGrp="1"/>
          </p:cNvSpPr>
          <p:nvPr>
            <p:ph type="body" sz="quarter" idx="13"/>
          </p:nvPr>
        </p:nvSpPr>
        <p:spPr>
          <a:xfrm>
            <a:off x="4558747" y="856878"/>
            <a:ext cx="6626087" cy="5526782"/>
          </a:xfrm>
        </p:spPr>
        <p:txBody>
          <a:bodyPr>
            <a:normAutofit fontScale="92500" lnSpcReduction="20000"/>
          </a:bodyPr>
          <a:lstStyle/>
          <a:p>
            <a:pPr marL="0" indent="0">
              <a:buNone/>
            </a:pPr>
            <a:r>
              <a:rPr lang="en-US" dirty="0"/>
              <a:t>Seller acknowledges and agrees: </a:t>
            </a:r>
          </a:p>
          <a:p>
            <a:pPr marL="857250" lvl="1" indent="-400050">
              <a:buAutoNum type="romanLcParenBoth"/>
            </a:pPr>
            <a:r>
              <a:rPr lang="en-US" dirty="0"/>
              <a:t>Buyer shall have the right to own, operate, use, license, develop and otherwise Commercialize the assets of the Company </a:t>
            </a:r>
            <a:r>
              <a:rPr lang="en-US" b="1" u="sng" dirty="0"/>
              <a:t>in any way that Buyer deems appropriate in its sole discretion</a:t>
            </a:r>
            <a:r>
              <a:rPr lang="en-US" dirty="0"/>
              <a:t>, </a:t>
            </a:r>
          </a:p>
          <a:p>
            <a:pPr marL="857250" lvl="1" indent="-400050">
              <a:buAutoNum type="romanLcParenBoth"/>
            </a:pPr>
            <a:r>
              <a:rPr lang="en-US" dirty="0"/>
              <a:t>Buyer does not have any obligation, expressed or implied, to own, operate, use, license, develop or otherwise Commercialize the assets of the Company </a:t>
            </a:r>
            <a:r>
              <a:rPr lang="en-US" b="1" u="sng" dirty="0"/>
              <a:t>in order to maximize or expedite the earn-out payments</a:t>
            </a:r>
            <a:r>
              <a:rPr lang="en-US" dirty="0"/>
              <a:t>, including any obligation to pursue particular business opportunities, engage in particular advertising or marketing campaigns or otherwise,</a:t>
            </a:r>
          </a:p>
          <a:p>
            <a:pPr marL="857250" lvl="1" indent="-400050">
              <a:buAutoNum type="romanLcParenBoth"/>
            </a:pPr>
            <a:r>
              <a:rPr lang="en-US" b="1" u="sng" dirty="0"/>
              <a:t>Buyer shall owe no duty, as a fiduciary or otherwise, to Seller </a:t>
            </a:r>
            <a:r>
              <a:rPr lang="en-US" dirty="0"/>
              <a:t>in connection with its operation of the Company or its assets following the Closing,</a:t>
            </a:r>
          </a:p>
          <a:p>
            <a:pPr marL="857250" lvl="1" indent="-400050">
              <a:buAutoNum type="romanLcParenBoth"/>
            </a:pPr>
            <a:r>
              <a:rPr lang="en-US" dirty="0"/>
              <a:t>the parties hereto intend the express provisions of Schedule 2.7 to govern their contractual relationship and to supersede any standard of efforts or implied covenant of good faith and fair dealing that might otherwise be imposed by any court or other Governmental Entity or otherwise; </a:t>
            </a:r>
          </a:p>
          <a:p>
            <a:pPr marL="457200" lvl="1" indent="0">
              <a:buNone/>
            </a:pPr>
            <a:r>
              <a:rPr lang="en-US" dirty="0"/>
              <a:t>provided, that notwithstanding the foregoing, </a:t>
            </a:r>
            <a:r>
              <a:rPr lang="en-US" b="1" u="sng" dirty="0"/>
              <a:t>Buyer shall not take any actions, the primary purpose of which is to deprive the Seller, or reduce the amount, of any payment of Post-Closing Contingent Consideration</a:t>
            </a:r>
            <a:r>
              <a:rPr lang="en-US" dirty="0"/>
              <a:t>.</a:t>
            </a:r>
          </a:p>
        </p:txBody>
      </p:sp>
      <p:sp>
        <p:nvSpPr>
          <p:cNvPr id="5" name="Slide Number Placeholder 4"/>
          <p:cNvSpPr>
            <a:spLocks noGrp="1"/>
          </p:cNvSpPr>
          <p:nvPr>
            <p:ph type="sldNum" sz="quarter" idx="12"/>
          </p:nvPr>
        </p:nvSpPr>
        <p:spPr/>
        <p:txBody>
          <a:bodyPr/>
          <a:lstStyle/>
          <a:p>
            <a:fld id="{13D904CC-D41C-A645-8C4E-4BA7C310B73F}" type="slidenum">
              <a:rPr lang="en-US" smtClean="0"/>
              <a:t>27</a:t>
            </a:fld>
            <a:endParaRPr lang="en-US" dirty="0"/>
          </a:p>
        </p:txBody>
      </p:sp>
    </p:spTree>
    <p:extLst>
      <p:ext uri="{BB962C8B-B14F-4D97-AF65-F5344CB8AC3E}">
        <p14:creationId xmlns:p14="http://schemas.microsoft.com/office/powerpoint/2010/main" val="63603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WORKING CAPITAL  </a:t>
            </a:r>
          </a:p>
        </p:txBody>
      </p:sp>
      <p:sp>
        <p:nvSpPr>
          <p:cNvPr id="3" name="Content Placeholder 2"/>
          <p:cNvSpPr>
            <a:spLocks noGrp="1"/>
          </p:cNvSpPr>
          <p:nvPr>
            <p:ph idx="1"/>
          </p:nvPr>
        </p:nvSpPr>
        <p:spPr>
          <a:xfrm>
            <a:off x="604520" y="1690688"/>
            <a:ext cx="10515600" cy="4486275"/>
          </a:xfrm>
        </p:spPr>
        <p:txBody>
          <a:bodyPr>
            <a:normAutofit fontScale="85000" lnSpcReduction="10000"/>
          </a:bodyPr>
          <a:lstStyle/>
          <a:p>
            <a:r>
              <a:rPr lang="en-US"/>
              <a:t>Applies to both Asset and Stock Purchase structures</a:t>
            </a:r>
          </a:p>
          <a:p>
            <a:r>
              <a:rPr lang="en-US"/>
              <a:t>Working </a:t>
            </a:r>
            <a:r>
              <a:rPr lang="en-US" dirty="0"/>
              <a:t>Capital = Accounts </a:t>
            </a:r>
            <a:r>
              <a:rPr lang="en-US"/>
              <a:t>Receivable (AR) </a:t>
            </a:r>
            <a:r>
              <a:rPr lang="en-US" dirty="0"/>
              <a:t>plus Cash minus Accounts </a:t>
            </a:r>
            <a:r>
              <a:rPr lang="en-US"/>
              <a:t>Payable (AP)</a:t>
            </a:r>
            <a:endParaRPr lang="en-US" dirty="0"/>
          </a:p>
          <a:p>
            <a:pPr lvl="1"/>
            <a:r>
              <a:rPr lang="en-US" dirty="0"/>
              <a:t>Working Capital stays with the Target and become Buyer’s benefit (AR and cash) and expense (AP)</a:t>
            </a:r>
          </a:p>
          <a:p>
            <a:r>
              <a:rPr lang="en-US" dirty="0"/>
              <a:t>Buyer wants to have some working capital in Target at closing to permit Target to continue to operate without having to immediately infuse cash/capital </a:t>
            </a:r>
          </a:p>
          <a:p>
            <a:r>
              <a:rPr lang="en-US" dirty="0"/>
              <a:t>Buyer and Seller agree upon target working capital to be in the Target at Closing</a:t>
            </a:r>
          </a:p>
          <a:p>
            <a:r>
              <a:rPr lang="en-US" dirty="0"/>
              <a:t>Seller generally receives a payment of excess working capital at Closing</a:t>
            </a:r>
          </a:p>
          <a:p>
            <a:r>
              <a:rPr lang="en-US" dirty="0"/>
              <a:t>Remainder of working capital paid after Closing after true-up to confirm actual amount of working capital in Target</a:t>
            </a:r>
          </a:p>
        </p:txBody>
      </p:sp>
      <p:sp>
        <p:nvSpPr>
          <p:cNvPr id="4" name="Slide Number Placeholder 3"/>
          <p:cNvSpPr>
            <a:spLocks noGrp="1"/>
          </p:cNvSpPr>
          <p:nvPr>
            <p:ph type="sldNum" sz="quarter" idx="12"/>
          </p:nvPr>
        </p:nvSpPr>
        <p:spPr/>
        <p:txBody>
          <a:bodyPr/>
          <a:lstStyle/>
          <a:p>
            <a:fld id="{13D904CC-D41C-A645-8C4E-4BA7C310B73F}" type="slidenum">
              <a:rPr lang="en-US" smtClean="0"/>
              <a:t>28</a:t>
            </a:fld>
            <a:endParaRPr lang="en-US" dirty="0"/>
          </a:p>
        </p:txBody>
      </p:sp>
    </p:spTree>
    <p:extLst>
      <p:ext uri="{BB962C8B-B14F-4D97-AF65-F5344CB8AC3E}">
        <p14:creationId xmlns:p14="http://schemas.microsoft.com/office/powerpoint/2010/main" val="342030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WORKING CAPITAL  </a:t>
            </a:r>
          </a:p>
        </p:txBody>
      </p:sp>
      <p:sp>
        <p:nvSpPr>
          <p:cNvPr id="3" name="Content Placeholder 2"/>
          <p:cNvSpPr>
            <a:spLocks noGrp="1"/>
          </p:cNvSpPr>
          <p:nvPr>
            <p:ph idx="1"/>
          </p:nvPr>
        </p:nvSpPr>
        <p:spPr>
          <a:xfrm>
            <a:off x="604520" y="1690688"/>
            <a:ext cx="10515600" cy="4486275"/>
          </a:xfrm>
        </p:spPr>
        <p:txBody>
          <a:bodyPr>
            <a:normAutofit lnSpcReduction="10000"/>
          </a:bodyPr>
          <a:lstStyle/>
          <a:p>
            <a:r>
              <a:rPr lang="en-US" dirty="0"/>
              <a:t>Seller provides estimated amount of working capital in Target at closing </a:t>
            </a:r>
          </a:p>
          <a:p>
            <a:pPr lvl="1"/>
            <a:r>
              <a:rPr lang="en-US" dirty="0"/>
              <a:t>Can be agreed upon amount or “not less than $x”</a:t>
            </a:r>
          </a:p>
          <a:p>
            <a:pPr lvl="1"/>
            <a:r>
              <a:rPr lang="en-US" dirty="0"/>
              <a:t>May or may not include cash (Target may distribute all cash to Seller prior to closing)</a:t>
            </a:r>
          </a:p>
          <a:p>
            <a:r>
              <a:rPr lang="en-US" dirty="0"/>
              <a:t>At closing, Buyer pays amount by which working capital exceeds agreed-upon amount plus purchase price </a:t>
            </a:r>
          </a:p>
          <a:p>
            <a:r>
              <a:rPr lang="en-US" dirty="0"/>
              <a:t>True-up post closing, with remaining working capital paid 60 to 120 days after </a:t>
            </a:r>
            <a:r>
              <a:rPr lang="en-US"/>
              <a:t>closing </a:t>
            </a:r>
          </a:p>
          <a:p>
            <a:pPr lvl="1"/>
            <a:r>
              <a:rPr lang="en-US"/>
              <a:t>Can apply both ways – additional payment to Seller or repayment to Buyer </a:t>
            </a:r>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29</a:t>
            </a:fld>
            <a:endParaRPr lang="en-US" dirty="0"/>
          </a:p>
        </p:txBody>
      </p:sp>
    </p:spTree>
    <p:extLst>
      <p:ext uri="{BB962C8B-B14F-4D97-AF65-F5344CB8AC3E}">
        <p14:creationId xmlns:p14="http://schemas.microsoft.com/office/powerpoint/2010/main" val="395772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p>
            <a:r>
              <a:rPr lang="en-US" dirty="0"/>
              <a:t>BENEFITS OF M&amp;A </a:t>
            </a:r>
          </a:p>
        </p:txBody>
      </p:sp>
      <p:sp>
        <p:nvSpPr>
          <p:cNvPr id="3" name="Content Placeholder 2"/>
          <p:cNvSpPr>
            <a:spLocks noGrp="1"/>
          </p:cNvSpPr>
          <p:nvPr>
            <p:ph type="body" idx="1"/>
          </p:nvPr>
        </p:nvSpPr>
        <p:spPr>
          <a:xfrm>
            <a:off x="839788" y="1681163"/>
            <a:ext cx="5157787" cy="823912"/>
          </a:xfrm>
        </p:spPr>
        <p:txBody>
          <a:bodyPr>
            <a:normAutofit/>
          </a:bodyPr>
          <a:lstStyle/>
          <a:p>
            <a:r>
              <a:rPr lang="en-US" dirty="0"/>
              <a:t>Buy Side		</a:t>
            </a:r>
          </a:p>
        </p:txBody>
      </p:sp>
      <p:sp>
        <p:nvSpPr>
          <p:cNvPr id="6" name="Content Placeholder 5"/>
          <p:cNvSpPr>
            <a:spLocks noGrp="1"/>
          </p:cNvSpPr>
          <p:nvPr>
            <p:ph sz="half" idx="2"/>
          </p:nvPr>
        </p:nvSpPr>
        <p:spPr>
          <a:xfrm>
            <a:off x="839788" y="2505075"/>
            <a:ext cx="5157787" cy="3684588"/>
          </a:xfrm>
        </p:spPr>
        <p:txBody>
          <a:bodyPr/>
          <a:lstStyle/>
          <a:p>
            <a:r>
              <a:rPr lang="en-US" dirty="0"/>
              <a:t>Backlog</a:t>
            </a:r>
          </a:p>
          <a:p>
            <a:r>
              <a:rPr lang="en-US" dirty="0"/>
              <a:t>Future value</a:t>
            </a:r>
          </a:p>
          <a:p>
            <a:r>
              <a:rPr lang="en-US" dirty="0"/>
              <a:t>Past performance </a:t>
            </a:r>
          </a:p>
          <a:p>
            <a:r>
              <a:rPr lang="en-US"/>
              <a:t>Access to contract </a:t>
            </a:r>
            <a:r>
              <a:rPr lang="en-US" dirty="0"/>
              <a:t>vehicles</a:t>
            </a:r>
          </a:p>
          <a:p>
            <a:endParaRPr lang="en-US" dirty="0"/>
          </a:p>
        </p:txBody>
      </p:sp>
      <p:sp>
        <p:nvSpPr>
          <p:cNvPr id="7" name="Text Placeholder 6"/>
          <p:cNvSpPr>
            <a:spLocks noGrp="1"/>
          </p:cNvSpPr>
          <p:nvPr>
            <p:ph type="body" sz="quarter" idx="3"/>
          </p:nvPr>
        </p:nvSpPr>
        <p:spPr>
          <a:xfrm>
            <a:off x="6172200" y="1681163"/>
            <a:ext cx="5183188" cy="823912"/>
          </a:xfrm>
        </p:spPr>
        <p:txBody>
          <a:bodyPr/>
          <a:lstStyle/>
          <a:p>
            <a:r>
              <a:rPr lang="en-US" dirty="0"/>
              <a:t>Sell Side</a:t>
            </a:r>
          </a:p>
        </p:txBody>
      </p:sp>
      <p:sp>
        <p:nvSpPr>
          <p:cNvPr id="8" name="Content Placeholder 7"/>
          <p:cNvSpPr>
            <a:spLocks noGrp="1"/>
          </p:cNvSpPr>
          <p:nvPr>
            <p:ph sz="quarter" idx="4"/>
          </p:nvPr>
        </p:nvSpPr>
        <p:spPr>
          <a:xfrm>
            <a:off x="6172200" y="2505075"/>
            <a:ext cx="5183188" cy="3684588"/>
          </a:xfrm>
        </p:spPr>
        <p:txBody>
          <a:bodyPr/>
          <a:lstStyle/>
          <a:p>
            <a:r>
              <a:rPr lang="en-US" dirty="0"/>
              <a:t>Cash out </a:t>
            </a:r>
          </a:p>
          <a:p>
            <a:r>
              <a:rPr lang="en-US" dirty="0"/>
              <a:t>Expiration of 8(a) life span</a:t>
            </a:r>
          </a:p>
          <a:p>
            <a:r>
              <a:rPr lang="en-US" dirty="0"/>
              <a:t>Additional capital to grow </a:t>
            </a:r>
          </a:p>
          <a:p>
            <a:r>
              <a:rPr lang="en-US"/>
              <a:t>Earn out</a:t>
            </a:r>
            <a:endParaRPr lang="en-US" dirty="0"/>
          </a:p>
          <a:p>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3</a:t>
            </a:fld>
            <a:endParaRPr lang="en-US" dirty="0"/>
          </a:p>
        </p:txBody>
      </p:sp>
    </p:spTree>
    <p:extLst>
      <p:ext uri="{BB962C8B-B14F-4D97-AF65-F5344CB8AC3E}">
        <p14:creationId xmlns:p14="http://schemas.microsoft.com/office/powerpoint/2010/main" val="2697700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2" y="1147405"/>
            <a:ext cx="3199755" cy="628788"/>
          </a:xfrm>
        </p:spPr>
        <p:txBody>
          <a:bodyPr>
            <a:normAutofit fontScale="90000"/>
          </a:bodyPr>
          <a:lstStyle/>
          <a:p>
            <a:r>
              <a:rPr lang="en-US" dirty="0"/>
              <a:t>EXCESS WORKING CAPITAL AT CLOSING EXAMPLE</a:t>
            </a:r>
          </a:p>
        </p:txBody>
      </p:sp>
      <p:sp>
        <p:nvSpPr>
          <p:cNvPr id="5" name="Text Placeholder 4"/>
          <p:cNvSpPr>
            <a:spLocks noGrp="1"/>
          </p:cNvSpPr>
          <p:nvPr>
            <p:ph type="body" sz="quarter" idx="16"/>
          </p:nvPr>
        </p:nvSpPr>
        <p:spPr>
          <a:xfrm>
            <a:off x="762602" y="2310604"/>
            <a:ext cx="3423915" cy="3852899"/>
          </a:xfrm>
        </p:spPr>
        <p:txBody>
          <a:bodyPr/>
          <a:lstStyle/>
          <a:p>
            <a:r>
              <a:rPr lang="en-US" dirty="0"/>
              <a:t>Working capital adjustment </a:t>
            </a:r>
            <a:r>
              <a:rPr lang="en-US"/>
              <a:t>can significantly </a:t>
            </a:r>
            <a:r>
              <a:rPr lang="en-US" dirty="0"/>
              <a:t>increase cash paid at Closing and the aggregate payment</a:t>
            </a:r>
          </a:p>
          <a:p>
            <a:r>
              <a:rPr lang="en-US" dirty="0"/>
              <a:t>Buyer needs to confirm that it has sufficient cash/financing for both purchase price and potential excess working capital </a:t>
            </a:r>
          </a:p>
          <a:p>
            <a:endParaRPr lang="en-US" dirty="0"/>
          </a:p>
        </p:txBody>
      </p:sp>
      <p:pic>
        <p:nvPicPr>
          <p:cNvPr id="6" name="Picture 5"/>
          <p:cNvPicPr>
            <a:picLocks noChangeAspect="1"/>
          </p:cNvPicPr>
          <p:nvPr/>
        </p:nvPicPr>
        <p:blipFill>
          <a:blip r:embed="rId2"/>
          <a:stretch>
            <a:fillRect/>
          </a:stretch>
        </p:blipFill>
        <p:spPr>
          <a:xfrm>
            <a:off x="5239886" y="428532"/>
            <a:ext cx="5944788" cy="5734971"/>
          </a:xfrm>
          <a:prstGeom prst="rect">
            <a:avLst/>
          </a:prstGeom>
        </p:spPr>
      </p:pic>
      <p:sp>
        <p:nvSpPr>
          <p:cNvPr id="3" name="Slide Number Placeholder 2"/>
          <p:cNvSpPr>
            <a:spLocks noGrp="1"/>
          </p:cNvSpPr>
          <p:nvPr>
            <p:ph type="sldNum" sz="quarter" idx="12"/>
          </p:nvPr>
        </p:nvSpPr>
        <p:spPr/>
        <p:txBody>
          <a:bodyPr/>
          <a:lstStyle/>
          <a:p>
            <a:fld id="{13D904CC-D41C-A645-8C4E-4BA7C310B73F}" type="slidenum">
              <a:rPr lang="en-US" smtClean="0"/>
              <a:t>30</a:t>
            </a:fld>
            <a:endParaRPr lang="en-US" dirty="0"/>
          </a:p>
        </p:txBody>
      </p:sp>
    </p:spTree>
    <p:extLst>
      <p:ext uri="{BB962C8B-B14F-4D97-AF65-F5344CB8AC3E}">
        <p14:creationId xmlns:p14="http://schemas.microsoft.com/office/powerpoint/2010/main" val="376536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32" y="769585"/>
            <a:ext cx="3199755" cy="628788"/>
          </a:xfrm>
        </p:spPr>
        <p:txBody>
          <a:bodyPr>
            <a:normAutofit fontScale="90000"/>
          </a:bodyPr>
          <a:lstStyle/>
          <a:p>
            <a:r>
              <a:rPr lang="en-US" dirty="0"/>
              <a:t>WORKING CAPITAL ISSUES </a:t>
            </a:r>
          </a:p>
        </p:txBody>
      </p:sp>
      <p:sp>
        <p:nvSpPr>
          <p:cNvPr id="5" name="Text Placeholder 4"/>
          <p:cNvSpPr>
            <a:spLocks noGrp="1"/>
          </p:cNvSpPr>
          <p:nvPr>
            <p:ph type="body" sz="quarter" idx="16"/>
          </p:nvPr>
        </p:nvSpPr>
        <p:spPr>
          <a:xfrm>
            <a:off x="762603" y="1561172"/>
            <a:ext cx="3211284" cy="4602332"/>
          </a:xfrm>
        </p:spPr>
        <p:txBody>
          <a:bodyPr>
            <a:normAutofit lnSpcReduction="10000"/>
          </a:bodyPr>
          <a:lstStyle/>
          <a:p>
            <a:r>
              <a:rPr lang="en-US" dirty="0"/>
              <a:t>Buyer and Seller may work together effectively during </a:t>
            </a:r>
            <a:r>
              <a:rPr lang="en-US"/>
              <a:t>acquisition period—both </a:t>
            </a:r>
            <a:r>
              <a:rPr lang="en-US" dirty="0"/>
              <a:t>are motivated </a:t>
            </a:r>
          </a:p>
          <a:p>
            <a:r>
              <a:rPr lang="en-US" dirty="0"/>
              <a:t>Buyer less motivated to deal with Seller post-closing </a:t>
            </a:r>
          </a:p>
          <a:p>
            <a:r>
              <a:rPr lang="en-US" dirty="0"/>
              <a:t>Seller will want protections to insure post-closing working capital adjustments are done timely and payments are made </a:t>
            </a:r>
          </a:p>
        </p:txBody>
      </p:sp>
      <p:sp>
        <p:nvSpPr>
          <p:cNvPr id="3" name="Text Placeholder 2"/>
          <p:cNvSpPr>
            <a:spLocks noGrp="1"/>
          </p:cNvSpPr>
          <p:nvPr>
            <p:ph type="body" sz="quarter" idx="13"/>
          </p:nvPr>
        </p:nvSpPr>
        <p:spPr/>
        <p:txBody>
          <a:bodyPr/>
          <a:lstStyle/>
          <a:p>
            <a:pPr marL="0" indent="0">
              <a:buNone/>
            </a:pPr>
            <a:r>
              <a:rPr lang="en-US"/>
              <a:t>Issues</a:t>
            </a:r>
            <a:endParaRPr lang="en-US" dirty="0"/>
          </a:p>
          <a:p>
            <a:pPr lvl="1"/>
            <a:r>
              <a:rPr lang="en-US" dirty="0"/>
              <a:t>Vague definition of “Working Capital” or lack of clarity as to how to calculate working capital </a:t>
            </a:r>
          </a:p>
          <a:p>
            <a:pPr lvl="1"/>
            <a:r>
              <a:rPr lang="en-US" dirty="0"/>
              <a:t>No method for Seller to force Buyer to complete calculation and pay working capital or release escrow funds </a:t>
            </a:r>
          </a:p>
          <a:p>
            <a:pPr lvl="1"/>
            <a:r>
              <a:rPr lang="en-US" dirty="0"/>
              <a:t>Lack of access by Seller to records to confirm Buyer’s </a:t>
            </a:r>
            <a:r>
              <a:rPr lang="en-US"/>
              <a:t>post-closing calculation </a:t>
            </a:r>
            <a:r>
              <a:rPr lang="en-US" dirty="0"/>
              <a:t>of working capital </a:t>
            </a:r>
          </a:p>
          <a:p>
            <a:pPr lvl="1"/>
            <a:endParaRPr lang="en-US" dirty="0"/>
          </a:p>
          <a:p>
            <a:pPr marL="0" indent="0">
              <a:buNone/>
            </a:pPr>
            <a:r>
              <a:rPr lang="en-US" dirty="0"/>
              <a:t>Remedies</a:t>
            </a:r>
          </a:p>
          <a:p>
            <a:pPr lvl="1"/>
            <a:r>
              <a:rPr lang="en-US" dirty="0"/>
              <a:t>Deadlines for resolution of working capital issues or automatic release of escrow funds to Seller </a:t>
            </a:r>
          </a:p>
          <a:p>
            <a:pPr lvl="1"/>
            <a:r>
              <a:rPr lang="en-US" dirty="0"/>
              <a:t>Agreed upon arbiter of working capital disputes (independent CPA/accounting firm)</a:t>
            </a:r>
          </a:p>
          <a:p>
            <a:pPr lvl="1"/>
            <a:r>
              <a:rPr lang="en-US" dirty="0"/>
              <a:t>Clear definitions and language in working capital clauses</a:t>
            </a:r>
          </a:p>
          <a:p>
            <a:endParaRPr lang="en-US" dirty="0"/>
          </a:p>
          <a:p>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31</a:t>
            </a:fld>
            <a:endParaRPr lang="en-US" dirty="0"/>
          </a:p>
        </p:txBody>
      </p:sp>
    </p:spTree>
    <p:extLst>
      <p:ext uri="{BB962C8B-B14F-4D97-AF65-F5344CB8AC3E}">
        <p14:creationId xmlns:p14="http://schemas.microsoft.com/office/powerpoint/2010/main" val="3294965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REPRESENTATIONS AND WARRANTIES</a:t>
            </a:r>
          </a:p>
        </p:txBody>
      </p:sp>
      <p:sp>
        <p:nvSpPr>
          <p:cNvPr id="3" name="Content Placeholder 2"/>
          <p:cNvSpPr>
            <a:spLocks noGrp="1"/>
          </p:cNvSpPr>
          <p:nvPr>
            <p:ph idx="1"/>
          </p:nvPr>
        </p:nvSpPr>
        <p:spPr/>
        <p:txBody>
          <a:bodyPr/>
          <a:lstStyle/>
          <a:p>
            <a:r>
              <a:rPr lang="en-US"/>
              <a:t>Representations of Seller regarding status of Target at closing </a:t>
            </a:r>
          </a:p>
          <a:p>
            <a:endParaRPr lang="en-US"/>
          </a:p>
          <a:p>
            <a:r>
              <a:rPr lang="en-US"/>
              <a:t>Basis for indemnity/breach claims post-closing for events/discoveries that are inconsistent with representations and warranties </a:t>
            </a:r>
          </a:p>
          <a:p>
            <a:endParaRPr lang="en-US"/>
          </a:p>
          <a:p>
            <a:r>
              <a:rPr lang="en-US"/>
              <a:t>Disclosure schedules identify specific issues and qualify representations and warranties</a:t>
            </a:r>
          </a:p>
          <a:p>
            <a:endParaRPr lang="en-US"/>
          </a:p>
          <a:p>
            <a:endParaRPr lang="en-US"/>
          </a:p>
          <a:p>
            <a:pPr marL="0" indent="0" algn="just">
              <a:buNone/>
            </a:pPr>
            <a:endParaRPr lang="en-US"/>
          </a:p>
          <a:p>
            <a:endParaRPr lang="en-US"/>
          </a:p>
        </p:txBody>
      </p:sp>
      <p:sp>
        <p:nvSpPr>
          <p:cNvPr id="4" name="Slide Number Placeholder 3"/>
          <p:cNvSpPr>
            <a:spLocks noGrp="1"/>
          </p:cNvSpPr>
          <p:nvPr>
            <p:ph type="sldNum" sz="quarter" idx="12"/>
          </p:nvPr>
        </p:nvSpPr>
        <p:spPr/>
        <p:txBody>
          <a:bodyPr/>
          <a:lstStyle/>
          <a:p>
            <a:fld id="{13D904CC-D41C-A645-8C4E-4BA7C310B73F}" type="slidenum">
              <a:rPr lang="en-US" smtClean="0"/>
              <a:t>32</a:t>
            </a:fld>
            <a:endParaRPr lang="en-US" dirty="0"/>
          </a:p>
        </p:txBody>
      </p:sp>
    </p:spTree>
    <p:extLst>
      <p:ext uri="{BB962C8B-B14F-4D97-AF65-F5344CB8AC3E}">
        <p14:creationId xmlns:p14="http://schemas.microsoft.com/office/powerpoint/2010/main" val="412308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REPRESENTATIONS AND WARRANTIES </a:t>
            </a:r>
          </a:p>
        </p:txBody>
      </p:sp>
      <p:sp>
        <p:nvSpPr>
          <p:cNvPr id="4" name="Text Placeholder 3"/>
          <p:cNvSpPr>
            <a:spLocks noGrp="1"/>
          </p:cNvSpPr>
          <p:nvPr>
            <p:ph type="body" idx="1"/>
          </p:nvPr>
        </p:nvSpPr>
        <p:spPr>
          <a:xfrm>
            <a:off x="839788" y="1383927"/>
            <a:ext cx="5157787" cy="452437"/>
          </a:xfrm>
        </p:spPr>
        <p:txBody>
          <a:bodyPr>
            <a:normAutofit lnSpcReduction="10000"/>
          </a:bodyPr>
          <a:lstStyle/>
          <a:p>
            <a:r>
              <a:rPr lang="en-US" dirty="0"/>
              <a:t>Buyer</a:t>
            </a:r>
          </a:p>
        </p:txBody>
      </p:sp>
      <p:sp>
        <p:nvSpPr>
          <p:cNvPr id="5" name="Content Placeholder 4"/>
          <p:cNvSpPr>
            <a:spLocks noGrp="1"/>
          </p:cNvSpPr>
          <p:nvPr>
            <p:ph sz="half" idx="2"/>
          </p:nvPr>
        </p:nvSpPr>
        <p:spPr>
          <a:xfrm>
            <a:off x="839788" y="1844629"/>
            <a:ext cx="5157787" cy="3684588"/>
          </a:xfrm>
        </p:spPr>
        <p:txBody>
          <a:bodyPr>
            <a:normAutofit/>
          </a:bodyPr>
          <a:lstStyle/>
          <a:p>
            <a:r>
              <a:rPr lang="en-US" sz="2200" dirty="0"/>
              <a:t>Ability to purchase</a:t>
            </a:r>
          </a:p>
          <a:p>
            <a:r>
              <a:rPr lang="en-US" sz="2200" dirty="0"/>
              <a:t>No legal action preventing purchase </a:t>
            </a:r>
          </a:p>
          <a:p>
            <a:r>
              <a:rPr lang="en-US" sz="2200" dirty="0"/>
              <a:t>Purchasing for investment purposes </a:t>
            </a:r>
          </a:p>
          <a:p>
            <a:r>
              <a:rPr lang="en-US" sz="2200" dirty="0"/>
              <a:t>Sufficiency of funds </a:t>
            </a:r>
          </a:p>
          <a:p>
            <a:r>
              <a:rPr lang="en-US" sz="2200" dirty="0"/>
              <a:t>Buyer is relying on own investigation and express warranties of Seller and no other promise or statement by Seller </a:t>
            </a:r>
          </a:p>
          <a:p>
            <a:pPr marL="0" indent="0">
              <a:buNone/>
            </a:pPr>
            <a:endParaRPr lang="en-US" dirty="0"/>
          </a:p>
        </p:txBody>
      </p:sp>
      <p:sp>
        <p:nvSpPr>
          <p:cNvPr id="6" name="Text Placeholder 5"/>
          <p:cNvSpPr>
            <a:spLocks noGrp="1"/>
          </p:cNvSpPr>
          <p:nvPr>
            <p:ph type="body" sz="quarter" idx="3"/>
          </p:nvPr>
        </p:nvSpPr>
        <p:spPr>
          <a:xfrm>
            <a:off x="6172200" y="1419436"/>
            <a:ext cx="5183188" cy="381420"/>
          </a:xfrm>
        </p:spPr>
        <p:txBody>
          <a:bodyPr>
            <a:normAutofit fontScale="92500" lnSpcReduction="20000"/>
          </a:bodyPr>
          <a:lstStyle/>
          <a:p>
            <a:r>
              <a:rPr lang="en-US" dirty="0"/>
              <a:t>Seller</a:t>
            </a:r>
          </a:p>
        </p:txBody>
      </p:sp>
      <p:sp>
        <p:nvSpPr>
          <p:cNvPr id="7" name="Content Placeholder 6"/>
          <p:cNvSpPr>
            <a:spLocks noGrp="1"/>
          </p:cNvSpPr>
          <p:nvPr>
            <p:ph sz="quarter" idx="4"/>
          </p:nvPr>
        </p:nvSpPr>
        <p:spPr>
          <a:xfrm>
            <a:off x="6172200" y="1844629"/>
            <a:ext cx="5183188" cy="3684588"/>
          </a:xfrm>
        </p:spPr>
        <p:txBody>
          <a:bodyPr>
            <a:noAutofit/>
          </a:bodyPr>
          <a:lstStyle/>
          <a:p>
            <a:r>
              <a:rPr lang="en-US" sz="1800" dirty="0"/>
              <a:t>Ability to sell</a:t>
            </a:r>
          </a:p>
          <a:p>
            <a:r>
              <a:rPr lang="en-US" sz="1800" dirty="0"/>
              <a:t>Existing claims/lawsuits or threats of claims/suits</a:t>
            </a:r>
          </a:p>
          <a:p>
            <a:r>
              <a:rPr lang="en-US" sz="1800" dirty="0"/>
              <a:t>Validity of contracts; lack of breach or claims of breach </a:t>
            </a:r>
          </a:p>
          <a:p>
            <a:r>
              <a:rPr lang="en-US" sz="1800" dirty="0"/>
              <a:t>Status of employees; compliance with wage &amp; hour laws </a:t>
            </a:r>
          </a:p>
          <a:p>
            <a:r>
              <a:rPr lang="en-US" sz="1800" dirty="0"/>
              <a:t>Environmental compliance; no hazardous material spills</a:t>
            </a:r>
          </a:p>
          <a:p>
            <a:r>
              <a:rPr lang="en-US" sz="1800" dirty="0"/>
              <a:t>Compliance with law </a:t>
            </a:r>
          </a:p>
          <a:p>
            <a:r>
              <a:rPr lang="en-US" sz="1800" dirty="0"/>
              <a:t>Tax filings </a:t>
            </a:r>
          </a:p>
          <a:p>
            <a:r>
              <a:rPr lang="en-US" sz="1800" dirty="0"/>
              <a:t>Accuracy and completeness of financial statements </a:t>
            </a:r>
          </a:p>
          <a:p>
            <a:r>
              <a:rPr lang="en-US" sz="1800" dirty="0"/>
              <a:t>Ownership of Intellectual property </a:t>
            </a:r>
          </a:p>
          <a:p>
            <a:r>
              <a:rPr lang="en-US" sz="1800" dirty="0"/>
              <a:t>Consents required for transaction </a:t>
            </a:r>
          </a:p>
          <a:p>
            <a:endParaRPr lang="en-US" sz="1800" dirty="0"/>
          </a:p>
        </p:txBody>
      </p:sp>
      <p:sp>
        <p:nvSpPr>
          <p:cNvPr id="3" name="Slide Number Placeholder 2"/>
          <p:cNvSpPr>
            <a:spLocks noGrp="1"/>
          </p:cNvSpPr>
          <p:nvPr>
            <p:ph type="sldNum" sz="quarter" idx="12"/>
          </p:nvPr>
        </p:nvSpPr>
        <p:spPr/>
        <p:txBody>
          <a:bodyPr/>
          <a:lstStyle/>
          <a:p>
            <a:fld id="{13D904CC-D41C-A645-8C4E-4BA7C310B73F}" type="slidenum">
              <a:rPr lang="en-US" smtClean="0"/>
              <a:t>33</a:t>
            </a:fld>
            <a:endParaRPr lang="en-US" dirty="0"/>
          </a:p>
        </p:txBody>
      </p:sp>
    </p:spTree>
    <p:extLst>
      <p:ext uri="{BB962C8B-B14F-4D97-AF65-F5344CB8AC3E}">
        <p14:creationId xmlns:p14="http://schemas.microsoft.com/office/powerpoint/2010/main" val="2966941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32" y="912987"/>
            <a:ext cx="3199755" cy="628788"/>
          </a:xfrm>
        </p:spPr>
        <p:txBody>
          <a:bodyPr>
            <a:normAutofit fontScale="90000"/>
          </a:bodyPr>
          <a:lstStyle/>
          <a:p>
            <a:r>
              <a:rPr lang="en-US" dirty="0"/>
              <a:t>MATERIALITY LIMITATION</a:t>
            </a:r>
          </a:p>
        </p:txBody>
      </p:sp>
      <p:sp>
        <p:nvSpPr>
          <p:cNvPr id="9" name="Text Placeholder 8"/>
          <p:cNvSpPr>
            <a:spLocks noGrp="1"/>
          </p:cNvSpPr>
          <p:nvPr>
            <p:ph type="body" sz="quarter" idx="16"/>
          </p:nvPr>
        </p:nvSpPr>
        <p:spPr>
          <a:xfrm>
            <a:off x="762603" y="1844439"/>
            <a:ext cx="3211284" cy="3852899"/>
          </a:xfrm>
        </p:spPr>
        <p:txBody>
          <a:bodyPr>
            <a:normAutofit fontScale="77500" lnSpcReduction="20000"/>
          </a:bodyPr>
          <a:lstStyle/>
          <a:p>
            <a:pPr marL="0" indent="0" algn="just">
              <a:buNone/>
            </a:pPr>
            <a:r>
              <a:rPr lang="en-US" dirty="0"/>
              <a:t>The books and records of XXX and its subsidiaries (i) have been kept in the ordinary course consistent with past practice, (ii) have been maintained in compliance in all </a:t>
            </a:r>
            <a:r>
              <a:rPr lang="en-US" b="1" u="sng" dirty="0"/>
              <a:t>material respects</a:t>
            </a:r>
            <a:r>
              <a:rPr lang="en-US" b="1" dirty="0"/>
              <a:t> </a:t>
            </a:r>
            <a:r>
              <a:rPr lang="en-US" dirty="0"/>
              <a:t>with U.S. GAAP and XXX’s applicable accounting requirements, (iii) are true and complete in all respects, except as </a:t>
            </a:r>
            <a:r>
              <a:rPr lang="en-US" b="1" u="sng" dirty="0"/>
              <a:t>would not be material to the Business, taken as a whole</a:t>
            </a:r>
            <a:r>
              <a:rPr lang="en-US" dirty="0"/>
              <a:t>, and (iv) correctly and accurately reflect, in the aggregate based on the Business, taken as a whole, all </a:t>
            </a:r>
            <a:r>
              <a:rPr lang="en-US" b="1" u="sng" dirty="0"/>
              <a:t>material</a:t>
            </a:r>
            <a:r>
              <a:rPr lang="en-US" dirty="0"/>
              <a:t> dealings and transactions in respect of the Business.</a:t>
            </a:r>
          </a:p>
          <a:p>
            <a:endParaRPr lang="en-US" dirty="0"/>
          </a:p>
        </p:txBody>
      </p:sp>
      <p:sp>
        <p:nvSpPr>
          <p:cNvPr id="8" name="Text Placeholder 7"/>
          <p:cNvSpPr>
            <a:spLocks noGrp="1"/>
          </p:cNvSpPr>
          <p:nvPr>
            <p:ph type="body" sz="quarter" idx="13"/>
          </p:nvPr>
        </p:nvSpPr>
        <p:spPr/>
        <p:txBody>
          <a:bodyPr>
            <a:normAutofit/>
          </a:bodyPr>
          <a:lstStyle/>
          <a:p>
            <a:r>
              <a:rPr lang="en-US" sz="2400" dirty="0"/>
              <a:t>Materiality qualification limits breaches of representations to “material” breaches</a:t>
            </a:r>
          </a:p>
          <a:p>
            <a:r>
              <a:rPr lang="en-US" sz="2400" dirty="0"/>
              <a:t>“Materiality” may be undefined</a:t>
            </a:r>
          </a:p>
          <a:p>
            <a:r>
              <a:rPr lang="en-US" sz="2400"/>
              <a:t>Negotiation point</a:t>
            </a:r>
            <a:r>
              <a:rPr lang="en-US"/>
              <a:t>—</a:t>
            </a:r>
            <a:r>
              <a:rPr lang="en-US" sz="2400"/>
              <a:t>can </a:t>
            </a:r>
            <a:r>
              <a:rPr lang="en-US" sz="2400" dirty="0"/>
              <a:t>attempt to limit materiality qualification to only certain representations</a:t>
            </a:r>
          </a:p>
          <a:p>
            <a:r>
              <a:rPr lang="en-US" sz="2400" dirty="0"/>
              <a:t>Representations to which “materiality” qualification should not apply:</a:t>
            </a:r>
          </a:p>
          <a:p>
            <a:pPr lvl="1"/>
            <a:r>
              <a:rPr lang="en-US" sz="2000" dirty="0"/>
              <a:t>Ownership of Target</a:t>
            </a:r>
          </a:p>
          <a:p>
            <a:pPr lvl="1"/>
            <a:r>
              <a:rPr lang="en-US" sz="2000" dirty="0"/>
              <a:t>Ability to sell to Buyer </a:t>
            </a:r>
          </a:p>
          <a:p>
            <a:pPr lvl="1"/>
            <a:r>
              <a:rPr lang="en-US" sz="2000" dirty="0"/>
              <a:t>Filed or threatened litigation </a:t>
            </a:r>
          </a:p>
          <a:p>
            <a:pPr lvl="1"/>
            <a:r>
              <a:rPr lang="en-US" sz="2000" dirty="0"/>
              <a:t>Cure Notice/Show Cause letters</a:t>
            </a:r>
          </a:p>
          <a:p>
            <a:pPr marL="457200" lvl="1" indent="0">
              <a:buNone/>
            </a:pPr>
            <a:endParaRPr lang="en-US" sz="2000" dirty="0"/>
          </a:p>
          <a:p>
            <a:endParaRPr lang="en-US" sz="2400" dirty="0"/>
          </a:p>
          <a:p>
            <a:endParaRPr lang="en-US" sz="2400" dirty="0"/>
          </a:p>
          <a:p>
            <a:pPr marL="457200" lvl="1" indent="0">
              <a:buNone/>
            </a:pPr>
            <a:endParaRPr lang="en-US" sz="2000" dirty="0"/>
          </a:p>
          <a:p>
            <a:endParaRPr lang="en-US" sz="2400" dirty="0"/>
          </a:p>
        </p:txBody>
      </p:sp>
      <p:sp>
        <p:nvSpPr>
          <p:cNvPr id="3" name="Slide Number Placeholder 2"/>
          <p:cNvSpPr>
            <a:spLocks noGrp="1"/>
          </p:cNvSpPr>
          <p:nvPr>
            <p:ph type="sldNum" sz="quarter" idx="12"/>
          </p:nvPr>
        </p:nvSpPr>
        <p:spPr/>
        <p:txBody>
          <a:bodyPr/>
          <a:lstStyle/>
          <a:p>
            <a:fld id="{13D904CC-D41C-A645-8C4E-4BA7C310B73F}" type="slidenum">
              <a:rPr lang="en-US" smtClean="0"/>
              <a:t>34</a:t>
            </a:fld>
            <a:endParaRPr lang="en-US" dirty="0"/>
          </a:p>
        </p:txBody>
      </p:sp>
    </p:spTree>
    <p:extLst>
      <p:ext uri="{BB962C8B-B14F-4D97-AF65-F5344CB8AC3E}">
        <p14:creationId xmlns:p14="http://schemas.microsoft.com/office/powerpoint/2010/main" val="2098080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3" y="1084652"/>
            <a:ext cx="3199755" cy="628788"/>
          </a:xfrm>
        </p:spPr>
        <p:txBody>
          <a:bodyPr>
            <a:normAutofit fontScale="90000"/>
          </a:bodyPr>
          <a:lstStyle/>
          <a:p>
            <a:r>
              <a:rPr lang="en-US" dirty="0"/>
              <a:t>KNOWLEDGE LIMITATION</a:t>
            </a:r>
          </a:p>
        </p:txBody>
      </p:sp>
      <p:sp>
        <p:nvSpPr>
          <p:cNvPr id="3" name="Text Placeholder 2"/>
          <p:cNvSpPr>
            <a:spLocks noGrp="1"/>
          </p:cNvSpPr>
          <p:nvPr>
            <p:ph type="body" sz="quarter" idx="16"/>
          </p:nvPr>
        </p:nvSpPr>
        <p:spPr>
          <a:xfrm>
            <a:off x="762603" y="2005804"/>
            <a:ext cx="3334268" cy="3852899"/>
          </a:xfrm>
        </p:spPr>
        <p:txBody>
          <a:bodyPr>
            <a:normAutofit/>
          </a:bodyPr>
          <a:lstStyle/>
          <a:p>
            <a:pPr marL="0" indent="0" algn="just">
              <a:buNone/>
            </a:pPr>
            <a:r>
              <a:rPr lang="en-US" sz="1600" dirty="0"/>
              <a:t>“Seller’s ‎knowledge,” “knowledge of Seller,” and any similar phrases shall mean the </a:t>
            </a:r>
            <a:r>
              <a:rPr lang="en-US" sz="1600" u="sng" dirty="0"/>
              <a:t>actual knowledge </a:t>
            </a:r>
            <a:r>
              <a:rPr lang="en-US" sz="1600" dirty="0"/>
              <a:t>of any director or officer of Seller and/or Company, </a:t>
            </a:r>
            <a:r>
              <a:rPr lang="en-US" sz="1600" u="sng" dirty="0"/>
              <a:t>after due inquiry</a:t>
            </a:r>
            <a:r>
              <a:rPr lang="en-US" sz="1600" dirty="0"/>
              <a:t>. </a:t>
            </a:r>
          </a:p>
          <a:p>
            <a:pPr marL="0" indent="0" algn="just">
              <a:buNone/>
            </a:pPr>
            <a:endParaRPr lang="en-US" sz="1600" dirty="0"/>
          </a:p>
          <a:p>
            <a:pPr marL="0" indent="0" algn="just">
              <a:buNone/>
            </a:pPr>
            <a:r>
              <a:rPr lang="en-US" sz="1600" dirty="0"/>
              <a:t>"Company's Knowledge," "Knowledge of the Company" and words of similar effect means the </a:t>
            </a:r>
            <a:r>
              <a:rPr lang="en-US" sz="1600" u="sng" dirty="0"/>
              <a:t>actual knowledge of each of the individuals identified in Schedule K hereto</a:t>
            </a:r>
            <a:r>
              <a:rPr lang="en-US" sz="1600" dirty="0"/>
              <a:t>, in each case after </a:t>
            </a:r>
            <a:r>
              <a:rPr lang="en-US" sz="1600" u="sng" dirty="0"/>
              <a:t>due and reasonable inquiry of their direct reports</a:t>
            </a:r>
            <a:r>
              <a:rPr lang="en-US" sz="1600" dirty="0"/>
              <a:t>.</a:t>
            </a:r>
          </a:p>
        </p:txBody>
      </p:sp>
      <p:sp>
        <p:nvSpPr>
          <p:cNvPr id="4" name="Text Placeholder 3"/>
          <p:cNvSpPr>
            <a:spLocks noGrp="1"/>
          </p:cNvSpPr>
          <p:nvPr>
            <p:ph type="body" sz="quarter" idx="13"/>
          </p:nvPr>
        </p:nvSpPr>
        <p:spPr/>
        <p:txBody>
          <a:bodyPr>
            <a:normAutofit fontScale="92500" lnSpcReduction="20000"/>
          </a:bodyPr>
          <a:lstStyle/>
          <a:p>
            <a:pPr>
              <a:lnSpc>
                <a:spcPct val="110000"/>
              </a:lnSpc>
            </a:pPr>
            <a:r>
              <a:rPr lang="en-US" sz="2000" dirty="0"/>
              <a:t>Limits scope of representation </a:t>
            </a:r>
          </a:p>
          <a:p>
            <a:pPr>
              <a:lnSpc>
                <a:spcPct val="110000"/>
              </a:lnSpc>
            </a:pPr>
            <a:r>
              <a:rPr lang="en-US" sz="2000" dirty="0"/>
              <a:t>Buyer Can only prove breach if it can show Seller “knew” that representation was not accurate </a:t>
            </a:r>
          </a:p>
          <a:p>
            <a:pPr>
              <a:lnSpc>
                <a:spcPct val="110000"/>
              </a:lnSpc>
            </a:pPr>
            <a:r>
              <a:rPr lang="en-US" sz="2000" dirty="0"/>
              <a:t>Sellers will push for “actual knowledge” limitation </a:t>
            </a:r>
          </a:p>
          <a:p>
            <a:pPr>
              <a:lnSpc>
                <a:spcPct val="110000"/>
              </a:lnSpc>
            </a:pPr>
            <a:r>
              <a:rPr lang="en-US" sz="2000" dirty="0"/>
              <a:t>Buyer does not want any qualification </a:t>
            </a:r>
          </a:p>
          <a:p>
            <a:pPr>
              <a:lnSpc>
                <a:spcPct val="110000"/>
              </a:lnSpc>
            </a:pPr>
            <a:r>
              <a:rPr lang="en-US" sz="2000" dirty="0"/>
              <a:t>Potential middle grounds:</a:t>
            </a:r>
          </a:p>
          <a:p>
            <a:pPr lvl="1">
              <a:lnSpc>
                <a:spcPct val="110000"/>
              </a:lnSpc>
            </a:pPr>
            <a:r>
              <a:rPr lang="en-US" sz="2000"/>
              <a:t>After reasonable inquiry</a:t>
            </a:r>
          </a:p>
          <a:p>
            <a:pPr lvl="1">
              <a:lnSpc>
                <a:spcPct val="110000"/>
              </a:lnSpc>
            </a:pPr>
            <a:r>
              <a:rPr lang="en-US" sz="2000"/>
              <a:t>Knowledge of specified individuals</a:t>
            </a:r>
          </a:p>
          <a:p>
            <a:pPr lvl="1">
              <a:lnSpc>
                <a:spcPct val="110000"/>
              </a:lnSpc>
            </a:pPr>
            <a:r>
              <a:rPr lang="en-US" sz="2000"/>
              <a:t>Knowledge </a:t>
            </a:r>
            <a:r>
              <a:rPr lang="en-US" sz="2000" dirty="0"/>
              <a:t>of managerial personnel</a:t>
            </a:r>
          </a:p>
          <a:p>
            <a:pPr lvl="1">
              <a:lnSpc>
                <a:spcPct val="110000"/>
              </a:lnSpc>
            </a:pPr>
            <a:r>
              <a:rPr lang="en-US" sz="2000" dirty="0"/>
              <a:t>Knowledge of employees </a:t>
            </a:r>
          </a:p>
          <a:p>
            <a:pPr>
              <a:lnSpc>
                <a:spcPct val="110000"/>
              </a:lnSpc>
            </a:pPr>
            <a:r>
              <a:rPr lang="en-US" sz="2000" dirty="0"/>
              <a:t>“Seller’s Knowledge” limitation is appropriate when addressing intentions/actions of third parties</a:t>
            </a:r>
          </a:p>
          <a:p>
            <a:pPr lvl="1">
              <a:lnSpc>
                <a:spcPct val="110000"/>
              </a:lnSpc>
            </a:pPr>
            <a:r>
              <a:rPr lang="en-US" sz="2000" dirty="0"/>
              <a:t>“Neither the Company or, to ‎Seller’s knowledge, </a:t>
            </a:r>
            <a:r>
              <a:rPr lang="en-US" sz="2000" b="1" u="sng" dirty="0"/>
              <a:t>any other party thereto</a:t>
            </a:r>
            <a:r>
              <a:rPr lang="en-US" sz="2000" dirty="0"/>
              <a:t> is in breach of or default under (or is alleged ‎to be in breach of or default under) any Contract in any material respect….”</a:t>
            </a:r>
          </a:p>
          <a:p>
            <a:pPr>
              <a:lnSpc>
                <a:spcPct val="110000"/>
              </a:lnSpc>
            </a:pPr>
            <a:endParaRPr lang="en-US" dirty="0"/>
          </a:p>
        </p:txBody>
      </p:sp>
      <p:sp>
        <p:nvSpPr>
          <p:cNvPr id="5" name="Slide Number Placeholder 4"/>
          <p:cNvSpPr>
            <a:spLocks noGrp="1"/>
          </p:cNvSpPr>
          <p:nvPr>
            <p:ph type="sldNum" sz="quarter" idx="12"/>
          </p:nvPr>
        </p:nvSpPr>
        <p:spPr/>
        <p:txBody>
          <a:bodyPr/>
          <a:lstStyle/>
          <a:p>
            <a:fld id="{13D904CC-D41C-A645-8C4E-4BA7C310B73F}" type="slidenum">
              <a:rPr lang="en-US" smtClean="0"/>
              <a:t>35</a:t>
            </a:fld>
            <a:endParaRPr lang="en-US" dirty="0"/>
          </a:p>
        </p:txBody>
      </p:sp>
    </p:spTree>
    <p:extLst>
      <p:ext uri="{BB962C8B-B14F-4D97-AF65-F5344CB8AC3E}">
        <p14:creationId xmlns:p14="http://schemas.microsoft.com/office/powerpoint/2010/main" val="1469973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GOVERNMENT CONTRACTING SPECIFIC REPRESENTATION </a:t>
            </a:r>
          </a:p>
        </p:txBody>
      </p:sp>
      <p:sp>
        <p:nvSpPr>
          <p:cNvPr id="3" name="Text Placeholder 2"/>
          <p:cNvSpPr>
            <a:spLocks noGrp="1"/>
          </p:cNvSpPr>
          <p:nvPr>
            <p:ph type="body" sz="quarter" idx="16"/>
          </p:nvPr>
        </p:nvSpPr>
        <p:spPr/>
        <p:txBody>
          <a:bodyPr/>
          <a:lstStyle/>
          <a:p>
            <a:r>
              <a:rPr lang="en-US" dirty="0"/>
              <a:t>Buyer should want a representation from Seller that:</a:t>
            </a:r>
          </a:p>
          <a:p>
            <a:pPr lvl="1"/>
            <a:r>
              <a:rPr lang="en-US" dirty="0"/>
              <a:t>All representations and certifications regarding size and compliance with SBA programs are accurate; and </a:t>
            </a:r>
          </a:p>
          <a:p>
            <a:pPr lvl="1"/>
            <a:r>
              <a:rPr lang="en-US" dirty="0"/>
              <a:t>No affiliates other than disclosed affiliates </a:t>
            </a:r>
          </a:p>
        </p:txBody>
      </p:sp>
      <p:sp>
        <p:nvSpPr>
          <p:cNvPr id="4" name="Text Placeholder 3"/>
          <p:cNvSpPr>
            <a:spLocks noGrp="1"/>
          </p:cNvSpPr>
          <p:nvPr>
            <p:ph type="body" sz="quarter" idx="13"/>
          </p:nvPr>
        </p:nvSpPr>
        <p:spPr>
          <a:xfrm>
            <a:off x="4558747" y="749301"/>
            <a:ext cx="7131229" cy="5526782"/>
          </a:xfrm>
        </p:spPr>
        <p:txBody>
          <a:bodyPr>
            <a:noAutofit/>
          </a:bodyPr>
          <a:lstStyle/>
          <a:p>
            <a:pPr marL="169863" indent="-169863">
              <a:buAutoNum type="alphaLcParenBoth"/>
            </a:pPr>
            <a:r>
              <a:rPr lang="en-US" sz="1200"/>
              <a:t> Section </a:t>
            </a:r>
            <a:r>
              <a:rPr lang="en-US" sz="1200" dirty="0"/>
              <a:t>XXXX of the Disclosure Schedules </a:t>
            </a:r>
            <a:r>
              <a:rPr lang="en-US" sz="1200" b="1" u="sng" dirty="0"/>
              <a:t>lists and identifies each ‎outstanding Government Bid</a:t>
            </a:r>
            <a:r>
              <a:rPr lang="en-US" sz="1200" dirty="0"/>
              <a:t>, including whether the Government Bid is for a ‎Government Prime Contract or a Government Subcontract and the customer program ‎name.‎</a:t>
            </a:r>
          </a:p>
          <a:p>
            <a:pPr marL="169863" indent="-169863">
              <a:buAutoNum type="alphaLcParenBoth"/>
            </a:pPr>
            <a:r>
              <a:rPr lang="en-US" sz="1200" b="1" u="sng"/>
              <a:t> All </a:t>
            </a:r>
            <a:r>
              <a:rPr lang="en-US" sz="1200" b="1" u="sng" dirty="0"/>
              <a:t>of the Company’s Government Contracts were legally awarded</a:t>
            </a:r>
            <a:r>
              <a:rPr lang="en-US" sz="1200" dirty="0"/>
              <a:t>, and ‎are binding on the Company. Except as set forth in Section XXXX of the Disclosure ‎Schedules, to the Knowledge of the Company, </a:t>
            </a:r>
            <a:r>
              <a:rPr lang="en-US" sz="1200" b="1" u="sng" dirty="0"/>
              <a:t>no Government Contract or Government ‎Bid is currently the subject of any bid or award protest proceedings</a:t>
            </a:r>
            <a:r>
              <a:rPr lang="en-US" sz="1200" dirty="0"/>
              <a:t>, and the Company ‎has not received any notice that such Government Contract or Government Bid will ‎become the subject of bid or award protest proceedings.‎</a:t>
            </a:r>
          </a:p>
          <a:p>
            <a:pPr marL="169863" indent="-169863">
              <a:buAutoNum type="alphaLcParenBoth"/>
            </a:pPr>
            <a:r>
              <a:rPr lang="en-US" sz="1200"/>
              <a:t> Since </a:t>
            </a:r>
            <a:r>
              <a:rPr lang="en-US" sz="1200" dirty="0"/>
              <a:t>December 31, XXX, the Company has (i) </a:t>
            </a:r>
            <a:r>
              <a:rPr lang="en-US" sz="1200" b="1" u="sng" dirty="0"/>
              <a:t>complied in all material ‎respects </a:t>
            </a:r>
            <a:r>
              <a:rPr lang="en-US" sz="1200" dirty="0"/>
              <a:t>with (1) </a:t>
            </a:r>
            <a:r>
              <a:rPr lang="en-US" sz="1200" b="1" u="sng" dirty="0"/>
              <a:t>all applicable statutory and regulatory requirements</a:t>
            </a:r>
            <a:r>
              <a:rPr lang="en-US" sz="1200" dirty="0"/>
              <a:t> pertaining to each of ‎its Government Contracts and Government Bids, (2) </a:t>
            </a:r>
            <a:r>
              <a:rPr lang="en-US" sz="1200" b="1" u="sng" dirty="0"/>
              <a:t>all material terms and conditions</a:t>
            </a:r>
            <a:r>
              <a:rPr lang="en-US" sz="1200" dirty="0"/>
              <a:t>, ‎including (but not limited to) all clauses, provisions, specifications, and quality assurance, ‎testing and inspection requirements of its Government Contracts, whether incorporated ‎expressly, by reference, or by operation of Law, and (3) </a:t>
            </a:r>
            <a:r>
              <a:rPr lang="en-US" sz="1200" b="1" u="sng" dirty="0"/>
              <a:t>all key personnel provisions </a:t>
            </a:r>
            <a:r>
              <a:rPr lang="en-US" sz="1200" dirty="0"/>
              <a:t>in ‎Government Contracts; and (ii) has not made any unauthorized substitutions with respect ‎to key personnel.‎</a:t>
            </a:r>
          </a:p>
          <a:p>
            <a:pPr marL="169863" indent="-169863">
              <a:buAutoNum type="alphaLcParenBoth"/>
            </a:pPr>
            <a:r>
              <a:rPr lang="en-US" sz="1200"/>
              <a:t> All </a:t>
            </a:r>
            <a:r>
              <a:rPr lang="en-US" sz="1200" dirty="0"/>
              <a:t>facts set forth in or acknowledged by any representations, ‎certifications or disclosure statements made or submitted by or on behalf of the Company ‎in connection with each of the Company’s Government Contracts and each of the ‎Company’s Government Bids </a:t>
            </a:r>
            <a:r>
              <a:rPr lang="en-US" sz="1200" b="1" u="sng" dirty="0"/>
              <a:t>were true and accurate as of the date of submission in all ‎material respects</a:t>
            </a:r>
            <a:r>
              <a:rPr lang="en-US" sz="1200" dirty="0"/>
              <a:t> and were made by an authorized representative of the Company. The ‎Company has complied in all material respects with applicable representations, ‎</a:t>
            </a:r>
            <a:r>
              <a:rPr lang="en-US" sz="1200" b="1" u="sng" dirty="0"/>
              <a:t>certifications and disclosure requirements </a:t>
            </a:r>
            <a:r>
              <a:rPr lang="en-US" sz="1200" dirty="0"/>
              <a:t>under the Company’s Government Contracts ‎and each of the Company’s Government Bids.‎</a:t>
            </a:r>
          </a:p>
          <a:p>
            <a:pPr marL="169863" indent="-169863">
              <a:buAutoNum type="alphaLcParenBoth"/>
            </a:pPr>
            <a:r>
              <a:rPr lang="en-US" sz="1200" dirty="0"/>
              <a:t>‎ </a:t>
            </a:r>
            <a:r>
              <a:rPr lang="en-US" sz="1200" b="1" u="sng" dirty="0"/>
              <a:t>The Company has not received any past performance evaluations or ‎ratings by any Governmental Authority that are adverse, negative, or less than a ‎‎“Satisfactory” rating</a:t>
            </a:r>
            <a:r>
              <a:rPr lang="en-US" sz="1200" dirty="0"/>
              <a:t>, and, to the Company’s Knowledge, no facts exist that could result ‎in any adverse or negative past performance evaluation or rating by any Governmental ‎Authority regarding the Company’s Government Contracts, or that could affect the ‎evaluation of the Company’s Government Bids.‎</a:t>
            </a:r>
          </a:p>
        </p:txBody>
      </p:sp>
      <p:sp>
        <p:nvSpPr>
          <p:cNvPr id="5" name="Slide Number Placeholder 4"/>
          <p:cNvSpPr>
            <a:spLocks noGrp="1"/>
          </p:cNvSpPr>
          <p:nvPr>
            <p:ph type="sldNum" sz="quarter" idx="12"/>
          </p:nvPr>
        </p:nvSpPr>
        <p:spPr/>
        <p:txBody>
          <a:bodyPr/>
          <a:lstStyle/>
          <a:p>
            <a:fld id="{13D904CC-D41C-A645-8C4E-4BA7C310B73F}" type="slidenum">
              <a:rPr lang="en-US" smtClean="0"/>
              <a:t>36</a:t>
            </a:fld>
            <a:endParaRPr lang="en-US" dirty="0"/>
          </a:p>
        </p:txBody>
      </p:sp>
    </p:spTree>
    <p:extLst>
      <p:ext uri="{BB962C8B-B14F-4D97-AF65-F5344CB8AC3E}">
        <p14:creationId xmlns:p14="http://schemas.microsoft.com/office/powerpoint/2010/main" val="51383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GOVERNMENT CONTRACTING SPECIFIC REPRESENTATION </a:t>
            </a:r>
          </a:p>
        </p:txBody>
      </p:sp>
      <p:sp>
        <p:nvSpPr>
          <p:cNvPr id="3" name="Text Placeholder 2"/>
          <p:cNvSpPr>
            <a:spLocks noGrp="1"/>
          </p:cNvSpPr>
          <p:nvPr>
            <p:ph type="body" sz="quarter" idx="16"/>
          </p:nvPr>
        </p:nvSpPr>
        <p:spPr/>
        <p:txBody>
          <a:bodyPr/>
          <a:lstStyle/>
          <a:p>
            <a:r>
              <a:rPr lang="en-US" dirty="0"/>
              <a:t>Buyer should want a representation from Seller that:</a:t>
            </a:r>
          </a:p>
          <a:p>
            <a:pPr lvl="1"/>
            <a:r>
              <a:rPr lang="en-US" dirty="0"/>
              <a:t>All representations and certifications regarding size and compliance with SBA programs are accurate; and </a:t>
            </a:r>
          </a:p>
          <a:p>
            <a:pPr lvl="1"/>
            <a:r>
              <a:rPr lang="en-US" dirty="0"/>
              <a:t>No affiliates other than disclosed affiliates </a:t>
            </a:r>
          </a:p>
        </p:txBody>
      </p:sp>
      <p:sp>
        <p:nvSpPr>
          <p:cNvPr id="4" name="Text Placeholder 3"/>
          <p:cNvSpPr>
            <a:spLocks noGrp="1"/>
          </p:cNvSpPr>
          <p:nvPr>
            <p:ph type="body" sz="quarter" idx="13"/>
          </p:nvPr>
        </p:nvSpPr>
        <p:spPr>
          <a:xfrm>
            <a:off x="4558747" y="749301"/>
            <a:ext cx="7131229" cy="5526782"/>
          </a:xfrm>
        </p:spPr>
        <p:txBody>
          <a:bodyPr>
            <a:noAutofit/>
          </a:bodyPr>
          <a:lstStyle/>
          <a:p>
            <a:pPr>
              <a:buFont typeface="Arial" panose="020B0604020202020204" pitchFamily="34" charset="0"/>
              <a:buAutoNum type="alphaLcParenBoth" startAt="7"/>
            </a:pPr>
            <a:r>
              <a:rPr lang="en-US" sz="1050" dirty="0"/>
              <a:t>Except as set forth in Section XXXX of the Disclosure Schedule, in the ‎past three (3) years, </a:t>
            </a:r>
            <a:r>
              <a:rPr lang="en-US" sz="1050" b="1" u="sng" dirty="0"/>
              <a:t>the Company has not undergone and it is not currently undergoing ‎any audit, review, inspection, investigation, survey or examination of its records </a:t>
            </a:r>
            <a:r>
              <a:rPr lang="en-US" sz="1050" dirty="0"/>
              <a:t>relating ‎to any of the Company’s Government Contracts (other than in the ordinary course of ‎business consistent with past practice); and, to the Company’s Knowledge, there is no ‎basis for any such audit, review, inspection, investigation, survey or examination or ‎examination of records, other than in the ordinary course of business.‎</a:t>
            </a:r>
          </a:p>
          <a:p>
            <a:pPr>
              <a:buAutoNum type="alphaLcParenBoth" startAt="7"/>
            </a:pPr>
            <a:r>
              <a:rPr lang="en-US" sz="1050" b="1" u="sng" dirty="0"/>
              <a:t>There are no outstanding claims or disputes relating to the Company’s ‎Government Contracts that have been asserted in writing by the Company or against the ‎Company by any Governmental Authority</a:t>
            </a:r>
            <a:r>
              <a:rPr lang="en-US" sz="1050" dirty="0"/>
              <a:t>, any prime contractor, any higher-tier ‎subcontractor, any lower-tier subcontractor, or any third party; and, to the Company’s ‎Knowledge, no facts or allegations exist that would be reasonably likely to give rise to ‎such a claim or dispute.‎</a:t>
            </a:r>
          </a:p>
          <a:p>
            <a:pPr>
              <a:buAutoNum type="alphaLcParenBoth" startAt="7"/>
            </a:pPr>
            <a:r>
              <a:rPr lang="en-US" sz="1050" dirty="0"/>
              <a:t>Neither the Company nor, to the Company’s Knowledge, any of its ‎employees has been or is now under </a:t>
            </a:r>
            <a:r>
              <a:rPr lang="en-US" sz="1050" b="1" u="sng" dirty="0"/>
              <a:t>any administrative, civil or criminal investigation, ‎indictment, information, or proceeding involving alleged false statements, false claims or ‎other improprieties relating to the Company’s Government Contracts or Government ‎Bids</a:t>
            </a:r>
            <a:r>
              <a:rPr lang="en-US" sz="1050" dirty="0"/>
              <a:t>; and, except as set forth in Section XXXX of the Disclosure Schedules, </a:t>
            </a:r>
            <a:r>
              <a:rPr lang="en-US" sz="1050" b="1" u="sng" dirty="0"/>
              <a:t>to the ‎Company’s Knowledge, no facts or allegations exist that would be reasonably likely to ‎rise to such an investigation or indictment</a:t>
            </a:r>
            <a:r>
              <a:rPr lang="en-US" sz="1050" dirty="0"/>
              <a:t>. Except as set forth in Section XXXX of the ‎Disclosure Schedules, </a:t>
            </a:r>
            <a:r>
              <a:rPr lang="en-US" sz="1050" b="1" u="sng" dirty="0"/>
              <a:t>the Company has not conducted or initiated any internal ‎investigation, or made any mandatory or voluntary disclosures under Federal Acquisition ‎Regulation (“FAR”) 52.203-13 </a:t>
            </a:r>
            <a:r>
              <a:rPr lang="en-US" sz="1050" dirty="0"/>
              <a:t>or analogous rules or regulations with respect to any ‎alleged misstatement or omission arising under or relating to any Government Contract or ‎Government Bid at any time and, to the Company’s Knowledge, no facts or allegations ‎exist that would be reasonably likely to rise to such an investigation or disclosure. In ‎addition, </a:t>
            </a:r>
            <a:r>
              <a:rPr lang="en-US" sz="1050" b="1" u="sng" dirty="0"/>
              <a:t>the Company has not conducted or initiated any internal investigation, or made ‎any mandatory or voluntary disclosures with respect to a violation of federal criminal ‎Law </a:t>
            </a:r>
            <a:r>
              <a:rPr lang="en-US" sz="1050" dirty="0"/>
              <a:t>involving fraud, conflict of interest, bribery, or gratuity violations found in Title 18 ‎of the United States Code or a violation of the civil False Claims Act </a:t>
            </a:r>
            <a:r>
              <a:rPr lang="en-US" sz="1050" b="1" u="sng" dirty="0"/>
              <a:t>or of any significant ‎overpayment(s) on any Government Contracts</a:t>
            </a:r>
            <a:r>
              <a:rPr lang="en-US" sz="1050" dirty="0"/>
              <a:t>, other than overpayments resulting from ‎contract financing payments as defined in FAR 32.001, and the Company has not ‎conducted, nor is it currently conducting, an investigation to determine whether credible ‎evidence exists of such a violation or overpayment.‎</a:t>
            </a:r>
          </a:p>
          <a:p>
            <a:pPr>
              <a:buAutoNum type="alphaLcParenBoth" startAt="7"/>
            </a:pPr>
            <a:r>
              <a:rPr lang="en-US" sz="1050" dirty="0"/>
              <a:t>Since December 31, XXX, </a:t>
            </a:r>
            <a:r>
              <a:rPr lang="en-US" sz="1050" b="1" u="sng" dirty="0"/>
              <a:t>the Company has not been issued a show cause, ‎cure, deficiency, default or similar written notice from any Governmental Authority </a:t>
            </a:r>
            <a:r>
              <a:rPr lang="en-US" sz="1050" dirty="0"/>
              <a:t>or ‎any prime contractor or higher-tier subcontractor relating to the Company’s Government ‎Contracts, and, to the Company’s Knowledge, no facts or allegations exist that would be ‎reasonably likely to rise to such a notice.‎</a:t>
            </a:r>
          </a:p>
          <a:p>
            <a:pPr>
              <a:buAutoNum type="alphaLcParenBoth" startAt="7"/>
            </a:pPr>
            <a:r>
              <a:rPr lang="en-US" sz="1050" dirty="0"/>
              <a:t>Neither the Company nor any director, officer, employee, consultant or ‎Affiliate of the Company has within the last three (3) years been or is currently ‎</a:t>
            </a:r>
            <a:r>
              <a:rPr lang="en-US" sz="1050" b="1" u="sng" dirty="0"/>
              <a:t>suspended, debarred, or otherwise precluded from participating in programs funded by ‎any Governmental Authority </a:t>
            </a:r>
            <a:r>
              <a:rPr lang="en-US" sz="1050" dirty="0"/>
              <a:t>or from the award of any Government Contract.</a:t>
            </a:r>
          </a:p>
        </p:txBody>
      </p:sp>
      <p:sp>
        <p:nvSpPr>
          <p:cNvPr id="5" name="Slide Number Placeholder 4"/>
          <p:cNvSpPr>
            <a:spLocks noGrp="1"/>
          </p:cNvSpPr>
          <p:nvPr>
            <p:ph type="sldNum" sz="quarter" idx="12"/>
          </p:nvPr>
        </p:nvSpPr>
        <p:spPr/>
        <p:txBody>
          <a:bodyPr/>
          <a:lstStyle/>
          <a:p>
            <a:fld id="{13D904CC-D41C-A645-8C4E-4BA7C310B73F}" type="slidenum">
              <a:rPr lang="en-US" smtClean="0"/>
              <a:t>37</a:t>
            </a:fld>
            <a:endParaRPr lang="en-US" dirty="0"/>
          </a:p>
        </p:txBody>
      </p:sp>
    </p:spTree>
    <p:extLst>
      <p:ext uri="{BB962C8B-B14F-4D97-AF65-F5344CB8AC3E}">
        <p14:creationId xmlns:p14="http://schemas.microsoft.com/office/powerpoint/2010/main" val="1627371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GOVERNMENT CONTRACTING SPECIFIC REPRESENTATION </a:t>
            </a:r>
          </a:p>
        </p:txBody>
      </p:sp>
      <p:sp>
        <p:nvSpPr>
          <p:cNvPr id="3" name="Text Placeholder 2"/>
          <p:cNvSpPr>
            <a:spLocks noGrp="1"/>
          </p:cNvSpPr>
          <p:nvPr>
            <p:ph type="body" sz="quarter" idx="16"/>
          </p:nvPr>
        </p:nvSpPr>
        <p:spPr/>
        <p:txBody>
          <a:bodyPr/>
          <a:lstStyle/>
          <a:p>
            <a:r>
              <a:rPr lang="en-US" dirty="0"/>
              <a:t>Buyer should want a representation from Seller that:</a:t>
            </a:r>
          </a:p>
          <a:p>
            <a:pPr lvl="1"/>
            <a:r>
              <a:rPr lang="en-US" dirty="0"/>
              <a:t>All representations and certifications regarding size and compliance with SBA programs are accurate; and </a:t>
            </a:r>
          </a:p>
          <a:p>
            <a:pPr lvl="1"/>
            <a:r>
              <a:rPr lang="en-US" dirty="0"/>
              <a:t>No affiliates other than disclosed affiliates </a:t>
            </a:r>
          </a:p>
        </p:txBody>
      </p:sp>
      <p:sp>
        <p:nvSpPr>
          <p:cNvPr id="4" name="Text Placeholder 3"/>
          <p:cNvSpPr>
            <a:spLocks noGrp="1"/>
          </p:cNvSpPr>
          <p:nvPr>
            <p:ph type="body" sz="quarter" idx="13"/>
          </p:nvPr>
        </p:nvSpPr>
        <p:spPr>
          <a:xfrm>
            <a:off x="4558747" y="749301"/>
            <a:ext cx="7131229" cy="5526782"/>
          </a:xfrm>
        </p:spPr>
        <p:txBody>
          <a:bodyPr>
            <a:noAutofit/>
          </a:bodyPr>
          <a:lstStyle/>
          <a:p>
            <a:pPr>
              <a:buAutoNum type="alphaLcParenBoth" startAt="12"/>
            </a:pPr>
            <a:r>
              <a:rPr lang="en-US" sz="1100"/>
              <a:t>Section XXXX of </a:t>
            </a:r>
            <a:r>
              <a:rPr lang="en-US" sz="1100" dirty="0"/>
              <a:t>the Disclosure Schedules sets forth each Government ‎Contract awarded to the Company on or after December 31, XXX by a Governmental ‎Authority </a:t>
            </a:r>
            <a:r>
              <a:rPr lang="en-US" sz="1100" b="1" u="sng" dirty="0"/>
              <a:t>under which the Company certified or represented that it was a Small Business ‎Concern, a Small Disadvantaged Business, an 8(a) concern, a Serviced-Disabled Veteran ‎Owned Small Business Concern, a Veteran-Owned Small Business Concern, a ‎Historically Underutilized Business Zone Small Business Concern, a Woman-Owned ‎Small Business Concern, or any other preferential status </a:t>
            </a:r>
            <a:r>
              <a:rPr lang="en-US" sz="1100" dirty="0"/>
              <a:t>(collectively, a “Preferred ‎Bidder Status”) pursuant to the Small Business Act and regulations promulgated ‎thereunder, as amended, or any other similar federal, state or local Law. At the time of ‎submission, </a:t>
            </a:r>
            <a:r>
              <a:rPr lang="en-US" sz="1100" b="1" u="sng" dirty="0"/>
              <a:t>each representation regarding size status was accurate, complete, and in ‎compliance in all material respects with all applicable Laws</a:t>
            </a:r>
            <a:r>
              <a:rPr lang="en-US" sz="1100" dirty="0"/>
              <a:t>. The Company has never been ‎‎“affiliated” with any other entity as defined by FAR 19.101. Since December 31, XXXX, ‎the Company has been in </a:t>
            </a:r>
            <a:r>
              <a:rPr lang="en-US" sz="1100" b="1" u="sng" dirty="0"/>
              <a:t>compliance with all limitations on subcontracting</a:t>
            </a:r>
            <a:r>
              <a:rPr lang="en-US" sz="1100" dirty="0"/>
              <a:t>, including ‎FAR 52.219-14. Except as set forth on Section 4.18(k) of the Disclosure Schedules, the ‎Company has not certified or represented in writing to any prime contractor or any ‎higher-tier subcontractor that the Company has a Preferred Bidder Status under the Small ‎Business Act and regulations promulgated thereunder, as amended, or any other similar ‎federal, state or local Law. The Company is not currently party to, and has never been ‎party to any mentor-protégé agreements</a:t>
            </a:r>
          </a:p>
          <a:p>
            <a:pPr>
              <a:buAutoNum type="alphaLcParenBoth" startAt="12"/>
            </a:pPr>
            <a:r>
              <a:rPr lang="en-US" sz="1100" b="1" u="sng" dirty="0"/>
              <a:t>All representations, warranties, and certifications made by the Company ‎with respect to each Government Contract, including all invoices and claims arising in ‎connection with each Government Contract, were proper and accurate in all material ‎respects as of their effective dates</a:t>
            </a:r>
            <a:r>
              <a:rPr lang="en-US" sz="1100" dirty="0"/>
              <a:t>, and the Company has complied in all material respects ‎with such representations, warranties, and certifications, including any representations, ‎warranties, or certifications by the Company regarding its SBA 8(a) status, small business ‎status, small disadvantaged business status, protégé status, HubZone certification or other ‎preferential status afforded by statute or regulation pursuant to the Small Business Act ‎and regulations promulgated thereunder, as amended, or any other similar federal, state or ‎local Law. In the past three (3) years, </a:t>
            </a:r>
            <a:r>
              <a:rPr lang="en-US" sz="1100" b="1" u="sng" dirty="0"/>
              <a:t>the Company has not defaulted under, or failed to ‎perform or comply with, any material financial, contractual or legal obligation to any ‎Governmental Authority </a:t>
            </a:r>
            <a:r>
              <a:rPr lang="en-US" sz="1100" dirty="0"/>
              <a:t>respecting a Government Contract, including without limitation ‎under any program administered by the Small Business Administration.‎</a:t>
            </a:r>
          </a:p>
          <a:p>
            <a:pPr>
              <a:buAutoNum type="alphaLcParenBoth" startAt="12"/>
            </a:pPr>
            <a:r>
              <a:rPr lang="en-US" sz="1100" dirty="0"/>
              <a:t>Section XXXX of the Disclosure Schedules sets forth </a:t>
            </a:r>
            <a:r>
              <a:rPr lang="en-US" sz="1100" b="1" u="sng" dirty="0"/>
              <a:t>each Government ‎Prime Contract awarded by a Governmental Authority using other than full and open ‎competitive source selection</a:t>
            </a:r>
            <a:r>
              <a:rPr lang="en-US" sz="1100" dirty="0"/>
              <a:t>.‎</a:t>
            </a:r>
          </a:p>
          <a:p>
            <a:pPr>
              <a:buAutoNum type="alphaLcParenBoth" startAt="12"/>
            </a:pPr>
            <a:r>
              <a:rPr lang="en-US" sz="1100" dirty="0"/>
              <a:t>To the Company’s Knowledge, no employee of the Company has had ‎access to non-public information or provided systems engineering, technical direction, ‎consultation, technical evaluation, source selection services, or prepared specifications or ‎statements of work, or engaged in any other conduct, </a:t>
            </a:r>
            <a:r>
              <a:rPr lang="en-US" sz="1100" b="1" u="sng" dirty="0"/>
              <a:t>that creates an unmitigated ‎organizational conflict of interest for the Company with respect its Government Contracts ‎or Government Bids</a:t>
            </a:r>
            <a:r>
              <a:rPr lang="en-US" sz="1100" dirty="0"/>
              <a:t>.‎</a:t>
            </a:r>
          </a:p>
          <a:p>
            <a:pPr marL="0" indent="0">
              <a:buNone/>
            </a:pPr>
            <a:endParaRPr lang="en-US" sz="1100" dirty="0"/>
          </a:p>
          <a:p>
            <a:pPr marL="169863" indent="-169863" algn="just">
              <a:buAutoNum type="alphaLcParenBoth"/>
            </a:pPr>
            <a:endParaRPr lang="en-US" sz="1800" dirty="0"/>
          </a:p>
        </p:txBody>
      </p:sp>
      <p:sp>
        <p:nvSpPr>
          <p:cNvPr id="5" name="Slide Number Placeholder 4"/>
          <p:cNvSpPr>
            <a:spLocks noGrp="1"/>
          </p:cNvSpPr>
          <p:nvPr>
            <p:ph type="sldNum" sz="quarter" idx="12"/>
          </p:nvPr>
        </p:nvSpPr>
        <p:spPr/>
        <p:txBody>
          <a:bodyPr/>
          <a:lstStyle/>
          <a:p>
            <a:fld id="{13D904CC-D41C-A645-8C4E-4BA7C310B73F}" type="slidenum">
              <a:rPr lang="en-US" smtClean="0"/>
              <a:t>38</a:t>
            </a:fld>
            <a:endParaRPr lang="en-US" dirty="0"/>
          </a:p>
        </p:txBody>
      </p:sp>
    </p:spTree>
    <p:extLst>
      <p:ext uri="{BB962C8B-B14F-4D97-AF65-F5344CB8AC3E}">
        <p14:creationId xmlns:p14="http://schemas.microsoft.com/office/powerpoint/2010/main" val="1780323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2" y="1550817"/>
            <a:ext cx="3318744" cy="628788"/>
          </a:xfrm>
        </p:spPr>
        <p:txBody>
          <a:bodyPr>
            <a:normAutofit fontScale="90000"/>
          </a:bodyPr>
          <a:lstStyle/>
          <a:p>
            <a:r>
              <a:rPr lang="en-US" dirty="0"/>
              <a:t>REPRESENTATIONS REGARDING AFFILIATES </a:t>
            </a:r>
          </a:p>
        </p:txBody>
      </p:sp>
      <p:sp>
        <p:nvSpPr>
          <p:cNvPr id="4" name="Text Placeholder 3"/>
          <p:cNvSpPr>
            <a:spLocks noGrp="1"/>
          </p:cNvSpPr>
          <p:nvPr>
            <p:ph type="body" sz="quarter" idx="13"/>
          </p:nvPr>
        </p:nvSpPr>
        <p:spPr>
          <a:xfrm>
            <a:off x="4558747" y="749301"/>
            <a:ext cx="7131229" cy="5526782"/>
          </a:xfrm>
        </p:spPr>
        <p:txBody>
          <a:bodyPr>
            <a:noAutofit/>
          </a:bodyPr>
          <a:lstStyle/>
          <a:p>
            <a:r>
              <a:rPr lang="en-US" sz="2400" dirty="0"/>
              <a:t>If prior owner or officers are going to continue to own part of Target, or continue working for the Target post acquisition, Buyer should conduct due diligence into their role and/or ownership of other entities/companies due to affiliation concerns </a:t>
            </a:r>
          </a:p>
          <a:p>
            <a:r>
              <a:rPr lang="en-US" sz="2400" dirty="0"/>
              <a:t>Potential risk of affiliation, or at least size protests, if officers of a small business have outside business interests, under the common ownership/management standard </a:t>
            </a:r>
          </a:p>
          <a:p>
            <a:r>
              <a:rPr lang="en-US" sz="2400" dirty="0"/>
              <a:t>Definitive Agreement can require the owners/officers continuing in ownership or employment with Target to disclose their other business interests so that Buyer can properly evaluate affiliation risks </a:t>
            </a:r>
          </a:p>
          <a:p>
            <a:pPr marL="0" indent="0" algn="just">
              <a:buNone/>
            </a:pPr>
            <a:endParaRPr lang="en-US" sz="2400" dirty="0"/>
          </a:p>
        </p:txBody>
      </p:sp>
      <p:sp>
        <p:nvSpPr>
          <p:cNvPr id="3" name="TextBox 2"/>
          <p:cNvSpPr txBox="1"/>
          <p:nvPr/>
        </p:nvSpPr>
        <p:spPr>
          <a:xfrm>
            <a:off x="858644" y="2475571"/>
            <a:ext cx="2899317" cy="3416320"/>
          </a:xfrm>
          <a:prstGeom prst="rect">
            <a:avLst/>
          </a:prstGeom>
          <a:noFill/>
        </p:spPr>
        <p:txBody>
          <a:bodyPr wrap="square" rtlCol="0">
            <a:spAutoFit/>
          </a:bodyPr>
          <a:lstStyle/>
          <a:p>
            <a:r>
              <a:rPr lang="en-US">
                <a:solidFill>
                  <a:schemeClr val="bg1"/>
                </a:solidFill>
              </a:rPr>
              <a:t>13 CFR 121.103(a)(1):  </a:t>
            </a:r>
          </a:p>
          <a:p>
            <a:endParaRPr lang="en-US">
              <a:solidFill>
                <a:schemeClr val="bg1"/>
              </a:solidFill>
            </a:endParaRPr>
          </a:p>
          <a:p>
            <a:pPr algn="just"/>
            <a:r>
              <a:rPr lang="en-US">
                <a:solidFill>
                  <a:schemeClr val="bg1"/>
                </a:solidFill>
              </a:rPr>
              <a:t>Concerns and entities are affiliates of each other when one controls or has the power to control the other, or a third party or parties controls or has the power to control both. It does not matter whether control is exercised, so long as the power to control exists.</a:t>
            </a:r>
          </a:p>
        </p:txBody>
      </p:sp>
      <p:sp>
        <p:nvSpPr>
          <p:cNvPr id="5" name="Slide Number Placeholder 4"/>
          <p:cNvSpPr>
            <a:spLocks noGrp="1"/>
          </p:cNvSpPr>
          <p:nvPr>
            <p:ph type="sldNum" sz="quarter" idx="12"/>
          </p:nvPr>
        </p:nvSpPr>
        <p:spPr/>
        <p:txBody>
          <a:bodyPr/>
          <a:lstStyle/>
          <a:p>
            <a:fld id="{13D904CC-D41C-A645-8C4E-4BA7C310B73F}" type="slidenum">
              <a:rPr lang="en-US" smtClean="0"/>
              <a:t>39</a:t>
            </a:fld>
            <a:endParaRPr lang="en-US" dirty="0"/>
          </a:p>
        </p:txBody>
      </p:sp>
    </p:spTree>
    <p:extLst>
      <p:ext uri="{BB962C8B-B14F-4D97-AF65-F5344CB8AC3E}">
        <p14:creationId xmlns:p14="http://schemas.microsoft.com/office/powerpoint/2010/main" val="404764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IDENTIFY POTENTIAL TARGET</a:t>
            </a:r>
          </a:p>
        </p:txBody>
      </p:sp>
      <p:sp>
        <p:nvSpPr>
          <p:cNvPr id="3" name="Text Placeholder 2"/>
          <p:cNvSpPr>
            <a:spLocks noGrp="1"/>
          </p:cNvSpPr>
          <p:nvPr>
            <p:ph type="body" idx="1"/>
          </p:nvPr>
        </p:nvSpPr>
        <p:spPr>
          <a:xfrm>
            <a:off x="839788" y="1681163"/>
            <a:ext cx="5157787" cy="823912"/>
          </a:xfrm>
        </p:spPr>
        <p:txBody>
          <a:bodyPr/>
          <a:lstStyle/>
          <a:p>
            <a:r>
              <a:rPr lang="en-US" dirty="0"/>
              <a:t>Buy Side		</a:t>
            </a:r>
          </a:p>
        </p:txBody>
      </p:sp>
      <p:sp>
        <p:nvSpPr>
          <p:cNvPr id="4" name="Content Placeholder 3"/>
          <p:cNvSpPr>
            <a:spLocks noGrp="1"/>
          </p:cNvSpPr>
          <p:nvPr>
            <p:ph sz="half" idx="2"/>
          </p:nvPr>
        </p:nvSpPr>
        <p:spPr>
          <a:xfrm>
            <a:off x="839788" y="2505075"/>
            <a:ext cx="5157787" cy="3684588"/>
          </a:xfrm>
        </p:spPr>
        <p:txBody>
          <a:bodyPr>
            <a:normAutofit lnSpcReduction="10000"/>
          </a:bodyPr>
          <a:lstStyle/>
          <a:p>
            <a:r>
              <a:rPr lang="en-US" dirty="0"/>
              <a:t>Current business partners, subcontractors, prime contractors</a:t>
            </a:r>
          </a:p>
          <a:p>
            <a:r>
              <a:rPr lang="en-US"/>
              <a:t>Brokers/consultants</a:t>
            </a:r>
            <a:endParaRPr lang="en-US" dirty="0"/>
          </a:p>
          <a:p>
            <a:r>
              <a:rPr lang="en-US"/>
              <a:t>Cold calls </a:t>
            </a:r>
            <a:r>
              <a:rPr lang="en-US" dirty="0"/>
              <a:t>(market </a:t>
            </a:r>
            <a:r>
              <a:rPr lang="en-US"/>
              <a:t>research re: </a:t>
            </a:r>
            <a:r>
              <a:rPr lang="en-US" dirty="0"/>
              <a:t>entities with contracts/work that you want to acquire)</a:t>
            </a:r>
          </a:p>
          <a:p>
            <a:r>
              <a:rPr lang="en-US" dirty="0"/>
              <a:t>8(a</a:t>
            </a:r>
            <a:r>
              <a:rPr lang="en-US"/>
              <a:t>) conventions</a:t>
            </a:r>
            <a:endParaRPr lang="en-US" dirty="0"/>
          </a:p>
          <a:p>
            <a:endParaRPr lang="en-US" dirty="0"/>
          </a:p>
          <a:p>
            <a:endParaRPr lang="en-US" dirty="0"/>
          </a:p>
        </p:txBody>
      </p:sp>
      <p:sp>
        <p:nvSpPr>
          <p:cNvPr id="5" name="Text Placeholder 4"/>
          <p:cNvSpPr>
            <a:spLocks noGrp="1"/>
          </p:cNvSpPr>
          <p:nvPr>
            <p:ph type="body" sz="quarter" idx="3"/>
          </p:nvPr>
        </p:nvSpPr>
        <p:spPr>
          <a:xfrm>
            <a:off x="6172200" y="1681163"/>
            <a:ext cx="5183188" cy="823912"/>
          </a:xfrm>
        </p:spPr>
        <p:txBody>
          <a:bodyPr/>
          <a:lstStyle/>
          <a:p>
            <a:r>
              <a:rPr lang="en-US" dirty="0"/>
              <a:t>Sell Side</a:t>
            </a:r>
          </a:p>
        </p:txBody>
      </p:sp>
      <p:sp>
        <p:nvSpPr>
          <p:cNvPr id="6" name="Content Placeholder 5"/>
          <p:cNvSpPr>
            <a:spLocks noGrp="1"/>
          </p:cNvSpPr>
          <p:nvPr>
            <p:ph sz="quarter" idx="4"/>
          </p:nvPr>
        </p:nvSpPr>
        <p:spPr>
          <a:xfrm>
            <a:off x="6172200" y="2505075"/>
            <a:ext cx="5183188" cy="3684588"/>
          </a:xfrm>
        </p:spPr>
        <p:txBody>
          <a:bodyPr>
            <a:normAutofit/>
          </a:bodyPr>
          <a:lstStyle/>
          <a:p>
            <a:r>
              <a:rPr lang="en-US" dirty="0"/>
              <a:t>Current business partners, subcontractors, prime contractors</a:t>
            </a:r>
          </a:p>
          <a:p>
            <a:r>
              <a:rPr lang="en-US"/>
              <a:t>Brokers/consultants</a:t>
            </a:r>
            <a:endParaRPr lang="en-US" dirty="0"/>
          </a:p>
          <a:p>
            <a:r>
              <a:rPr lang="en-US" dirty="0"/>
              <a:t>8(a</a:t>
            </a:r>
            <a:r>
              <a:rPr lang="en-US"/>
              <a:t>) conventions </a:t>
            </a:r>
            <a:endParaRPr lang="en-US" dirty="0"/>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fld id="{13D904CC-D41C-A645-8C4E-4BA7C310B73F}" type="slidenum">
              <a:rPr lang="en-US" smtClean="0"/>
              <a:t>4</a:t>
            </a:fld>
            <a:endParaRPr lang="en-US" dirty="0"/>
          </a:p>
        </p:txBody>
      </p:sp>
    </p:spTree>
    <p:extLst>
      <p:ext uri="{BB962C8B-B14F-4D97-AF65-F5344CB8AC3E}">
        <p14:creationId xmlns:p14="http://schemas.microsoft.com/office/powerpoint/2010/main" val="3030798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32" y="1003970"/>
            <a:ext cx="3199755" cy="628788"/>
          </a:xfrm>
        </p:spPr>
        <p:txBody>
          <a:bodyPr>
            <a:normAutofit fontScale="90000"/>
          </a:bodyPr>
          <a:lstStyle/>
          <a:p>
            <a:r>
              <a:rPr lang="en-US" dirty="0"/>
              <a:t>INDEMNITY OBLIGATIONS </a:t>
            </a:r>
          </a:p>
        </p:txBody>
      </p:sp>
      <p:sp>
        <p:nvSpPr>
          <p:cNvPr id="6" name="Text Placeholder 5"/>
          <p:cNvSpPr>
            <a:spLocks noGrp="1"/>
          </p:cNvSpPr>
          <p:nvPr>
            <p:ph type="body" sz="quarter" idx="16"/>
          </p:nvPr>
        </p:nvSpPr>
        <p:spPr>
          <a:xfrm>
            <a:off x="573741" y="1916157"/>
            <a:ext cx="3585883" cy="3852899"/>
          </a:xfrm>
        </p:spPr>
        <p:txBody>
          <a:bodyPr>
            <a:noAutofit/>
          </a:bodyPr>
          <a:lstStyle/>
          <a:p>
            <a:r>
              <a:rPr lang="en-US" sz="2000" dirty="0"/>
              <a:t>Permits </a:t>
            </a:r>
            <a:r>
              <a:rPr lang="en-US" sz="2000" i="1" dirty="0"/>
              <a:t>and </a:t>
            </a:r>
            <a:r>
              <a:rPr lang="en-US" sz="2000" dirty="0"/>
              <a:t>limits claims against seller for events/costs arising out of events occurring prior to closing </a:t>
            </a:r>
          </a:p>
          <a:p>
            <a:r>
              <a:rPr lang="en-US" sz="2000" dirty="0"/>
              <a:t>Primary issues:</a:t>
            </a:r>
          </a:p>
          <a:p>
            <a:pPr lvl="1"/>
            <a:r>
              <a:rPr lang="en-US" dirty="0"/>
              <a:t>Duration of indemnity </a:t>
            </a:r>
          </a:p>
          <a:p>
            <a:pPr lvl="1"/>
            <a:r>
              <a:rPr lang="en-US" dirty="0"/>
              <a:t>Caps and deductibles on indemnity obligations </a:t>
            </a:r>
          </a:p>
          <a:p>
            <a:pPr lvl="1"/>
            <a:r>
              <a:rPr lang="en-US" dirty="0"/>
              <a:t>Effect of Buyer’s investigation </a:t>
            </a:r>
          </a:p>
          <a:p>
            <a:pPr lvl="1"/>
            <a:r>
              <a:rPr lang="en-US" dirty="0"/>
              <a:t>Joint or several liability in the case of multiple sellers </a:t>
            </a:r>
          </a:p>
          <a:p>
            <a:endParaRPr lang="en-US" sz="2000" dirty="0"/>
          </a:p>
        </p:txBody>
      </p:sp>
      <p:sp>
        <p:nvSpPr>
          <p:cNvPr id="5" name="Text Placeholder 4"/>
          <p:cNvSpPr>
            <a:spLocks noGrp="1"/>
          </p:cNvSpPr>
          <p:nvPr>
            <p:ph type="body" sz="quarter" idx="13"/>
          </p:nvPr>
        </p:nvSpPr>
        <p:spPr>
          <a:xfrm>
            <a:off x="4558747" y="437067"/>
            <a:ext cx="7250394" cy="5526782"/>
          </a:xfrm>
        </p:spPr>
        <p:txBody>
          <a:bodyPr>
            <a:noAutofit/>
          </a:bodyPr>
          <a:lstStyle/>
          <a:p>
            <a:pPr marL="0" indent="0">
              <a:buNone/>
            </a:pPr>
            <a:r>
              <a:rPr lang="en-US" sz="1600" dirty="0"/>
              <a:t>Subject to the other terms and conditions of this ARTICLE XXX, Sellers shall, severally (in ‎accordance with each Seller’s Pro-Rata Percentage) and not jointly, indemnify and defend each ‎of Buyer and its Affiliates (including the Company after the Closing) and their respective ‎Representatives (collectively, the “Buyer Indemnitees”) against, and shall hold each of them ‎harmless from and against, and shall pay and reimburse each of them for, any and all Losses ‎incurred or sustained by, or imposed upon, the Buyer Indemnitees based upon, arising out of, ‎with respect to or by reason of:‎</a:t>
            </a:r>
          </a:p>
          <a:p>
            <a:pPr marL="800100" lvl="1" indent="-342900">
              <a:buFont typeface="+mj-lt"/>
              <a:buAutoNum type="alphaLcParenR"/>
            </a:pPr>
            <a:r>
              <a:rPr lang="en-US" sz="1600" dirty="0"/>
              <a:t>‎any inaccuracy in or </a:t>
            </a:r>
            <a:r>
              <a:rPr lang="en-US" sz="1600" b="1" u="sng" dirty="0"/>
              <a:t>breach of any of the representations or warranties of ‎the Company</a:t>
            </a:r>
            <a:r>
              <a:rPr lang="en-US" sz="1600" dirty="0"/>
              <a:t> contained in this Agreement; ‎</a:t>
            </a:r>
          </a:p>
          <a:p>
            <a:pPr marL="800100" lvl="1" indent="-342900">
              <a:buFont typeface="+mj-lt"/>
              <a:buAutoNum type="alphaLcParenR"/>
            </a:pPr>
            <a:r>
              <a:rPr lang="en-US" sz="1600" dirty="0"/>
              <a:t>‎any </a:t>
            </a:r>
            <a:r>
              <a:rPr lang="en-US" sz="1600" b="1" u="sng" dirty="0"/>
              <a:t>breach or non-fulfillment of any covenant, agreement or obligation to ‎be performed by the Company</a:t>
            </a:r>
            <a:r>
              <a:rPr lang="en-US" sz="1600" dirty="0"/>
              <a:t> pursuant to this Agreement; ‎</a:t>
            </a:r>
          </a:p>
          <a:p>
            <a:pPr marL="800100" lvl="1" indent="-342900">
              <a:buFont typeface="+mj-lt"/>
              <a:buAutoNum type="alphaLcParenR"/>
            </a:pPr>
            <a:r>
              <a:rPr lang="en-US" sz="1600" dirty="0"/>
              <a:t>‎any inaccuracy in or </a:t>
            </a:r>
            <a:r>
              <a:rPr lang="en-US" sz="1600" b="1" u="sng" dirty="0"/>
              <a:t>breach of any of the representations or warranties of ‎Sellers contained in this Agreement</a:t>
            </a:r>
            <a:r>
              <a:rPr lang="en-US" sz="1600" dirty="0"/>
              <a:t>, which Losses will be borne solely by the breaching ‎Seller;‎</a:t>
            </a:r>
          </a:p>
          <a:p>
            <a:pPr marL="800100" lvl="1" indent="-342900">
              <a:buFont typeface="+mj-lt"/>
              <a:buAutoNum type="alphaLcParenR"/>
            </a:pPr>
            <a:r>
              <a:rPr lang="en-US" sz="1600" dirty="0"/>
              <a:t>‎any </a:t>
            </a:r>
            <a:r>
              <a:rPr lang="en-US" sz="1600" b="1" u="sng" dirty="0"/>
              <a:t>breach or non-fulfillment of any covenant, agreement or obligation to ‎be performed by the Sellers pursuant to this Agreement</a:t>
            </a:r>
            <a:r>
              <a:rPr lang="en-US" sz="1600" dirty="0"/>
              <a:t>, which Losses will be borne solely ‎by the breaching Seller;‎ and</a:t>
            </a:r>
          </a:p>
          <a:p>
            <a:pPr marL="800100" lvl="1" indent="-342900">
              <a:buFont typeface="+mj-lt"/>
              <a:buAutoNum type="alphaLcParenR"/>
            </a:pPr>
            <a:r>
              <a:rPr lang="en-US" sz="1600" dirty="0"/>
              <a:t>‎</a:t>
            </a:r>
            <a:r>
              <a:rPr lang="en-US" sz="1600" b="1" u="sng" dirty="0"/>
              <a:t>any Transaction Expenses or Indebtedness of the Company outstanding as ‎of the Closing </a:t>
            </a:r>
            <a:r>
              <a:rPr lang="en-US" sz="1600" dirty="0"/>
              <a:t>(to the extent not taken into account in the Estimated Closing Working ‎Capital Statement or the Closing Working Capital Statement).</a:t>
            </a:r>
          </a:p>
          <a:p>
            <a:pPr marL="0" indent="0" algn="just">
              <a:buNone/>
            </a:pPr>
            <a:endParaRPr lang="en-US" sz="1600" dirty="0"/>
          </a:p>
        </p:txBody>
      </p:sp>
      <p:sp>
        <p:nvSpPr>
          <p:cNvPr id="3" name="Slide Number Placeholder 2"/>
          <p:cNvSpPr>
            <a:spLocks noGrp="1"/>
          </p:cNvSpPr>
          <p:nvPr>
            <p:ph type="sldNum" sz="quarter" idx="12"/>
          </p:nvPr>
        </p:nvSpPr>
        <p:spPr/>
        <p:txBody>
          <a:bodyPr/>
          <a:lstStyle/>
          <a:p>
            <a:fld id="{13D904CC-D41C-A645-8C4E-4BA7C310B73F}" type="slidenum">
              <a:rPr lang="en-US" smtClean="0"/>
              <a:t>40</a:t>
            </a:fld>
            <a:endParaRPr lang="en-US" dirty="0"/>
          </a:p>
        </p:txBody>
      </p:sp>
    </p:spTree>
    <p:extLst>
      <p:ext uri="{BB962C8B-B14F-4D97-AF65-F5344CB8AC3E}">
        <p14:creationId xmlns:p14="http://schemas.microsoft.com/office/powerpoint/2010/main" val="3282535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84" y="616523"/>
            <a:ext cx="3199755" cy="628788"/>
          </a:xfrm>
        </p:spPr>
        <p:txBody>
          <a:bodyPr>
            <a:normAutofit fontScale="90000"/>
          </a:bodyPr>
          <a:lstStyle/>
          <a:p>
            <a:r>
              <a:rPr lang="en-US" dirty="0"/>
              <a:t>DURATION OF INDEMNITY </a:t>
            </a:r>
          </a:p>
        </p:txBody>
      </p:sp>
      <p:sp>
        <p:nvSpPr>
          <p:cNvPr id="3" name="Text Placeholder 2"/>
          <p:cNvSpPr>
            <a:spLocks noGrp="1"/>
          </p:cNvSpPr>
          <p:nvPr>
            <p:ph type="body" sz="quarter" idx="16"/>
          </p:nvPr>
        </p:nvSpPr>
        <p:spPr>
          <a:xfrm>
            <a:off x="762579" y="1369310"/>
            <a:ext cx="3474883" cy="3852899"/>
          </a:xfrm>
        </p:spPr>
        <p:txBody>
          <a:bodyPr>
            <a:noAutofit/>
          </a:bodyPr>
          <a:lstStyle/>
          <a:p>
            <a:r>
              <a:rPr lang="en-US" sz="2000" dirty="0"/>
              <a:t>1 to 3 years</a:t>
            </a:r>
          </a:p>
          <a:p>
            <a:r>
              <a:rPr lang="en-US" sz="2000" dirty="0"/>
              <a:t>Applies as a time limit in which claims can be made against Seller</a:t>
            </a:r>
          </a:p>
          <a:p>
            <a:r>
              <a:rPr lang="en-US" sz="2000" dirty="0"/>
              <a:t>Length of time varies on the nature of representation/warranty</a:t>
            </a:r>
          </a:p>
          <a:p>
            <a:r>
              <a:rPr lang="en-US" sz="2000" dirty="0"/>
              <a:t>“</a:t>
            </a:r>
            <a:r>
              <a:rPr lang="en-US" sz="2000"/>
              <a:t>Fundamental Representations”</a:t>
            </a:r>
            <a:r>
              <a:rPr lang="en-US"/>
              <a:t>—</a:t>
            </a:r>
            <a:r>
              <a:rPr lang="en-US" sz="2000"/>
              <a:t>longer </a:t>
            </a:r>
            <a:r>
              <a:rPr lang="en-US" sz="2000" dirty="0"/>
              <a:t>time period </a:t>
            </a:r>
          </a:p>
          <a:p>
            <a:pPr lvl="1"/>
            <a:r>
              <a:rPr lang="en-US" sz="2000" dirty="0"/>
              <a:t>Ability to sell </a:t>
            </a:r>
          </a:p>
          <a:p>
            <a:pPr lvl="1"/>
            <a:r>
              <a:rPr lang="en-US" sz="2000" dirty="0"/>
              <a:t>Ownership of assets/equity</a:t>
            </a:r>
          </a:p>
          <a:p>
            <a:r>
              <a:rPr lang="en-US" sz="2000" dirty="0"/>
              <a:t>All others:  1 to 3 years (negotiable) </a:t>
            </a:r>
          </a:p>
          <a:p>
            <a:endParaRPr lang="en-US" sz="2000" dirty="0"/>
          </a:p>
        </p:txBody>
      </p:sp>
      <p:sp>
        <p:nvSpPr>
          <p:cNvPr id="4" name="Text Placeholder 3"/>
          <p:cNvSpPr>
            <a:spLocks noGrp="1"/>
          </p:cNvSpPr>
          <p:nvPr>
            <p:ph type="body" sz="quarter" idx="13"/>
          </p:nvPr>
        </p:nvSpPr>
        <p:spPr>
          <a:xfrm>
            <a:off x="4558747" y="749301"/>
            <a:ext cx="7016219" cy="5526782"/>
          </a:xfrm>
        </p:spPr>
        <p:txBody>
          <a:bodyPr>
            <a:normAutofit/>
          </a:bodyPr>
          <a:lstStyle/>
          <a:p>
            <a:pPr marL="0" indent="0" algn="just">
              <a:buNone/>
            </a:pPr>
            <a:r>
              <a:rPr lang="en-US" sz="2000" b="1" dirty="0"/>
              <a:t>Survival</a:t>
            </a:r>
            <a:r>
              <a:rPr lang="en-US" sz="2000" dirty="0"/>
              <a:t>.  Subject to the limitations and other provisions of this ‎Agreement, the representations and warranties contained herein </a:t>
            </a:r>
            <a:r>
              <a:rPr lang="en-US" sz="2000" b="1" u="sng" dirty="0"/>
              <a:t>shall survive the Closing and ‎shall remain in full force and effect until the date that is eighteen (18) months from the Closing ‎Date</a:t>
            </a:r>
            <a:r>
              <a:rPr lang="en-US" sz="2000" dirty="0"/>
              <a:t>; provided, that the </a:t>
            </a:r>
            <a:r>
              <a:rPr lang="en-US" sz="2000" b="1" u="sng" dirty="0"/>
              <a:t>Fundamental Representations shall survive until the date that is six (6) ‎years following the Closing</a:t>
            </a:r>
            <a:r>
              <a:rPr lang="en-US" sz="2000" dirty="0"/>
              <a:t>.‎ All covenants and agreements of the parties contained herein shall ‎survive the Closing until fully performed or for the period explicitly specified therein. ‎Notwithstanding the foregoing, any claims asserted in good faith with reasonable specificity (to ‎the extent known at such time) and in writing by notice from the non-breaching party to the ‎breaching party prior to the expiration date of the applicable survival period shall not thereafter ‎be barred by the expiration of the relevant representation or warranty and such claims shall ‎survive until finally resolved.‎</a:t>
            </a:r>
          </a:p>
        </p:txBody>
      </p:sp>
      <p:sp>
        <p:nvSpPr>
          <p:cNvPr id="5" name="Slide Number Placeholder 4"/>
          <p:cNvSpPr>
            <a:spLocks noGrp="1"/>
          </p:cNvSpPr>
          <p:nvPr>
            <p:ph type="sldNum" sz="quarter" idx="12"/>
          </p:nvPr>
        </p:nvSpPr>
        <p:spPr/>
        <p:txBody>
          <a:bodyPr/>
          <a:lstStyle/>
          <a:p>
            <a:fld id="{13D904CC-D41C-A645-8C4E-4BA7C310B73F}" type="slidenum">
              <a:rPr lang="en-US" smtClean="0"/>
              <a:t>41</a:t>
            </a:fld>
            <a:endParaRPr lang="en-US" dirty="0"/>
          </a:p>
        </p:txBody>
      </p:sp>
    </p:spTree>
    <p:extLst>
      <p:ext uri="{BB962C8B-B14F-4D97-AF65-F5344CB8AC3E}">
        <p14:creationId xmlns:p14="http://schemas.microsoft.com/office/powerpoint/2010/main" val="2006509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32" y="526277"/>
            <a:ext cx="3385492" cy="1008963"/>
          </a:xfrm>
        </p:spPr>
        <p:txBody>
          <a:bodyPr/>
          <a:lstStyle/>
          <a:p>
            <a:r>
              <a:rPr lang="en-US" dirty="0"/>
              <a:t>INDEMNITY ESCROW FUNDS</a:t>
            </a:r>
          </a:p>
        </p:txBody>
      </p:sp>
      <p:sp>
        <p:nvSpPr>
          <p:cNvPr id="3" name="Text Placeholder 2"/>
          <p:cNvSpPr>
            <a:spLocks noGrp="1"/>
          </p:cNvSpPr>
          <p:nvPr>
            <p:ph type="body" sz="quarter" idx="16"/>
          </p:nvPr>
        </p:nvSpPr>
        <p:spPr>
          <a:xfrm>
            <a:off x="762602" y="1764195"/>
            <a:ext cx="3397021" cy="3852899"/>
          </a:xfrm>
        </p:spPr>
        <p:txBody>
          <a:bodyPr>
            <a:noAutofit/>
          </a:bodyPr>
          <a:lstStyle/>
          <a:p>
            <a:r>
              <a:rPr lang="en-US" sz="2000" dirty="0"/>
              <a:t>Buyer should want </a:t>
            </a:r>
            <a:r>
              <a:rPr lang="en-US" sz="2000"/>
              <a:t>to ensure </a:t>
            </a:r>
            <a:r>
              <a:rPr lang="en-US" sz="2000" dirty="0"/>
              <a:t>there are funds to pay any indemnity claim </a:t>
            </a:r>
          </a:p>
          <a:p>
            <a:r>
              <a:rPr lang="en-US" sz="2000" dirty="0"/>
              <a:t>Seller may leave and spend funds, with nothing left to reimburse/pay Buyer</a:t>
            </a:r>
          </a:p>
          <a:p>
            <a:r>
              <a:rPr lang="en-US" sz="2000" dirty="0"/>
              <a:t>Putting portion of purchase price in indemnity escrow provides for a bucket of funds to pay indemnity claims </a:t>
            </a:r>
          </a:p>
          <a:p>
            <a:endParaRPr lang="en-US" sz="2000" dirty="0"/>
          </a:p>
          <a:p>
            <a:endParaRPr lang="en-US" sz="2000" dirty="0"/>
          </a:p>
          <a:p>
            <a:endParaRPr lang="en-US" sz="2000" dirty="0"/>
          </a:p>
          <a:p>
            <a:endParaRPr lang="en-US" sz="2000" dirty="0"/>
          </a:p>
          <a:p>
            <a:endParaRPr lang="en-US" sz="2000" dirty="0"/>
          </a:p>
        </p:txBody>
      </p:sp>
      <p:sp>
        <p:nvSpPr>
          <p:cNvPr id="4" name="Text Placeholder 3"/>
          <p:cNvSpPr>
            <a:spLocks noGrp="1"/>
          </p:cNvSpPr>
          <p:nvPr>
            <p:ph type="body" sz="quarter" idx="13"/>
          </p:nvPr>
        </p:nvSpPr>
        <p:spPr>
          <a:xfrm>
            <a:off x="4558747" y="749301"/>
            <a:ext cx="7205790" cy="5526782"/>
          </a:xfrm>
        </p:spPr>
        <p:txBody>
          <a:bodyPr>
            <a:normAutofit fontScale="92500"/>
          </a:bodyPr>
          <a:lstStyle/>
          <a:p>
            <a:pPr marL="0" indent="0" algn="just">
              <a:buNone/>
            </a:pPr>
            <a:r>
              <a:rPr lang="en-US" dirty="0"/>
              <a:t>Except for (i) Losses based upon, arising out of, with respect to or by ‎reason of </a:t>
            </a:r>
            <a:r>
              <a:rPr lang="en-US" b="1" u="sng" dirty="0"/>
              <a:t>Fraud</a:t>
            </a:r>
            <a:r>
              <a:rPr lang="en-US" dirty="0"/>
              <a:t>, or (ii) Losses based upon, arising out of, with respect to or by reason of ‎any inaccuracy or breach of any </a:t>
            </a:r>
            <a:r>
              <a:rPr lang="en-US" b="1" u="sng" dirty="0"/>
              <a:t>Fundamental Representation</a:t>
            </a:r>
            <a:r>
              <a:rPr lang="en-US" dirty="0"/>
              <a:t>, (1) Sellers shall not be ‎liable to the Buyer Indemnitees for indemnification unless the Losses resulting from a single claim or aggregated claims arising from ‎the same facts, events or circumstances </a:t>
            </a:r>
            <a:r>
              <a:rPr lang="en-US" b="1" u="sng" dirty="0"/>
              <a:t>exceed $5,000 </a:t>
            </a:r>
            <a:r>
              <a:rPr lang="en-US" dirty="0"/>
              <a:t>(the “Threshold”), and such ‎Losses not in excess of the Threshold will not be included in calculating the aggregate ‎amount of all Losses for purposes of determining whether the Basket has been met, (2) ‎Sellers shall not be liable to the Buyer Indemnitees for indemnification under until the aggregate amount of all Losses in respect of ‎indemnification under such Sections </a:t>
            </a:r>
            <a:r>
              <a:rPr lang="en-US" b="1" u="sng" dirty="0"/>
              <a:t>exceeds 1.00% of the Purchase Price </a:t>
            </a:r>
            <a:r>
              <a:rPr lang="en-US" dirty="0"/>
              <a:t>(the “Basket”), ‎in which event Sellers shall be required to pay or be liable for all such Losses in excess of ‎the Basket, and (3) the </a:t>
            </a:r>
            <a:r>
              <a:rPr lang="en-US" b="1" u="sng" dirty="0"/>
              <a:t>aggregate amount of all Losses for which Sellers may be liable to ‎the Buyer Indemnitees for indemnification will ‎not exceed $XXXXXXXX</a:t>
            </a:r>
            <a:r>
              <a:rPr lang="en-US" dirty="0"/>
              <a:t>. ‎</a:t>
            </a:r>
          </a:p>
        </p:txBody>
      </p:sp>
      <p:sp>
        <p:nvSpPr>
          <p:cNvPr id="5" name="Slide Number Placeholder 4"/>
          <p:cNvSpPr>
            <a:spLocks noGrp="1"/>
          </p:cNvSpPr>
          <p:nvPr>
            <p:ph type="sldNum" sz="quarter" idx="12"/>
          </p:nvPr>
        </p:nvSpPr>
        <p:spPr/>
        <p:txBody>
          <a:bodyPr/>
          <a:lstStyle/>
          <a:p>
            <a:fld id="{13D904CC-D41C-A645-8C4E-4BA7C310B73F}" type="slidenum">
              <a:rPr lang="en-US" smtClean="0"/>
              <a:t>42</a:t>
            </a:fld>
            <a:endParaRPr lang="en-US" dirty="0"/>
          </a:p>
        </p:txBody>
      </p:sp>
    </p:spTree>
    <p:extLst>
      <p:ext uri="{BB962C8B-B14F-4D97-AF65-F5344CB8AC3E}">
        <p14:creationId xmlns:p14="http://schemas.microsoft.com/office/powerpoint/2010/main" val="1722122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776" y="325554"/>
            <a:ext cx="3552541" cy="1008963"/>
          </a:xfrm>
        </p:spPr>
        <p:txBody>
          <a:bodyPr>
            <a:normAutofit fontScale="90000"/>
          </a:bodyPr>
          <a:lstStyle/>
          <a:p>
            <a:r>
              <a:rPr lang="en-US" dirty="0"/>
              <a:t>CAPS ON INDEMNITY OBLIGATIONS </a:t>
            </a:r>
          </a:p>
        </p:txBody>
      </p:sp>
      <p:sp>
        <p:nvSpPr>
          <p:cNvPr id="3" name="Text Placeholder 2"/>
          <p:cNvSpPr>
            <a:spLocks noGrp="1"/>
          </p:cNvSpPr>
          <p:nvPr>
            <p:ph type="body" sz="quarter" idx="16"/>
          </p:nvPr>
        </p:nvSpPr>
        <p:spPr>
          <a:xfrm>
            <a:off x="762603" y="1485413"/>
            <a:ext cx="3211284" cy="3852899"/>
          </a:xfrm>
        </p:spPr>
        <p:txBody>
          <a:bodyPr>
            <a:noAutofit/>
          </a:bodyPr>
          <a:lstStyle/>
          <a:p>
            <a:r>
              <a:rPr lang="en-US" sz="2000" dirty="0"/>
              <a:t>Indemnity cap often expressed as a percentage of purchase price</a:t>
            </a:r>
          </a:p>
          <a:p>
            <a:pPr lvl="1"/>
            <a:r>
              <a:rPr lang="en-US" sz="2000" dirty="0"/>
              <a:t>Can carve out specific issues identified in due diligence </a:t>
            </a:r>
          </a:p>
          <a:p>
            <a:r>
              <a:rPr lang="en-US" sz="2000" dirty="0"/>
              <a:t>Indemnity obligations can be subject to a deductible </a:t>
            </a:r>
          </a:p>
          <a:p>
            <a:pPr lvl="1"/>
            <a:r>
              <a:rPr lang="en-US" sz="2000" dirty="0"/>
              <a:t>To avoid indemnity claims on small issues</a:t>
            </a:r>
          </a:p>
          <a:p>
            <a:pPr lvl="1"/>
            <a:r>
              <a:rPr lang="en-US" sz="2000" dirty="0"/>
              <a:t>Vanishing or not </a:t>
            </a:r>
          </a:p>
          <a:p>
            <a:r>
              <a:rPr lang="en-US" sz="2000" dirty="0"/>
              <a:t>Exception for fraud or breaches of fundamental representations</a:t>
            </a:r>
          </a:p>
        </p:txBody>
      </p:sp>
      <p:sp>
        <p:nvSpPr>
          <p:cNvPr id="4" name="Text Placeholder 3"/>
          <p:cNvSpPr>
            <a:spLocks noGrp="1"/>
          </p:cNvSpPr>
          <p:nvPr>
            <p:ph type="body" sz="quarter" idx="13"/>
          </p:nvPr>
        </p:nvSpPr>
        <p:spPr>
          <a:xfrm>
            <a:off x="4558747" y="749301"/>
            <a:ext cx="7216941" cy="5526782"/>
          </a:xfrm>
        </p:spPr>
        <p:txBody>
          <a:bodyPr>
            <a:normAutofit fontScale="92500" lnSpcReduction="20000"/>
          </a:bodyPr>
          <a:lstStyle/>
          <a:p>
            <a:pPr marL="0" indent="0" algn="just">
              <a:buNone/>
            </a:pPr>
            <a:r>
              <a:rPr lang="en-US" dirty="0"/>
              <a:t>‎(a)‎ Once a Loss is agreed to by the Indemnifying Party or finally adjudicated ‎to be payable pursuant to this Section XXX, the Indemnifying Party shall satisfy its ‎obligations within fifteen (15) Business Days of such agreement or final, non-appealable ‎adjudication by wire transfer of immediately available funds.‎</a:t>
            </a:r>
          </a:p>
          <a:p>
            <a:pPr marL="0" indent="0" algn="just">
              <a:buNone/>
            </a:pPr>
            <a:r>
              <a:rPr lang="en-US" dirty="0"/>
              <a:t>‎(b)‎ </a:t>
            </a:r>
            <a:r>
              <a:rPr lang="en-US" b="1" u="sng" dirty="0"/>
              <a:t>Any Losses payable to a Buyer Indemnitee pursuant to this Section XXX shall be satisfied: (i) first from the Indemnification Escrow Fund</a:t>
            </a:r>
            <a:r>
              <a:rPr lang="en-US" dirty="0"/>
              <a:t>; and (ii) to the ‎extent the amount of Losses exceeds the amounts available to the Buyer Indemnitee in ‎the Indemnification Escrow Fund, from Sellers on a several (in accordance with their Pro-‎Rata Percentages) and not joint basis.‎</a:t>
            </a:r>
          </a:p>
          <a:p>
            <a:pPr marL="0" indent="0" algn="just">
              <a:buNone/>
            </a:pPr>
            <a:r>
              <a:rPr lang="en-US" dirty="0"/>
              <a:t>‎(c)‎ Pursuant to the terms of the Escrow Agreement, on the date that is ‎eighteen (18) months from the Closing Date, Buyer and the Sellers’ Representative shall ‎deliver a joint written instruction to the Escrow Agent </a:t>
            </a:r>
            <a:r>
              <a:rPr lang="en-US" b="1" u="sng" dirty="0"/>
              <a:t>instructing the Escrow Agent to ‎pay and deliver to Sellers in accordance with their Pro-Rata Percentages by wire transfer ‎of immediately available funds in the Indemnification Escrow Fund the amount ‎remaining in the Indemnification Escrow Fund </a:t>
            </a:r>
            <a:r>
              <a:rPr lang="en-US" dirty="0"/>
              <a:t>(for the avoidance of doubt, less amounts ‎being reserved with respect to pending and unresolved Direct Claims or Third Party ‎Claims).‎</a:t>
            </a:r>
          </a:p>
          <a:p>
            <a:pPr marL="0" indent="0" algn="just">
              <a:buNone/>
            </a:pPr>
            <a:endParaRPr lang="en-US" dirty="0"/>
          </a:p>
        </p:txBody>
      </p:sp>
      <p:sp>
        <p:nvSpPr>
          <p:cNvPr id="5" name="Slide Number Placeholder 4"/>
          <p:cNvSpPr>
            <a:spLocks noGrp="1"/>
          </p:cNvSpPr>
          <p:nvPr>
            <p:ph type="sldNum" sz="quarter" idx="12"/>
          </p:nvPr>
        </p:nvSpPr>
        <p:spPr/>
        <p:txBody>
          <a:bodyPr/>
          <a:lstStyle/>
          <a:p>
            <a:fld id="{13D904CC-D41C-A645-8C4E-4BA7C310B73F}" type="slidenum">
              <a:rPr lang="en-US" smtClean="0"/>
              <a:t>43</a:t>
            </a:fld>
            <a:endParaRPr lang="en-US" dirty="0"/>
          </a:p>
        </p:txBody>
      </p:sp>
    </p:spTree>
    <p:extLst>
      <p:ext uri="{BB962C8B-B14F-4D97-AF65-F5344CB8AC3E}">
        <p14:creationId xmlns:p14="http://schemas.microsoft.com/office/powerpoint/2010/main" val="3865786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32" y="1036172"/>
            <a:ext cx="3385492" cy="1008963"/>
          </a:xfrm>
        </p:spPr>
        <p:txBody>
          <a:bodyPr>
            <a:normAutofit fontScale="90000"/>
          </a:bodyPr>
          <a:lstStyle/>
          <a:p>
            <a:r>
              <a:rPr lang="en-US" dirty="0"/>
              <a:t>EFFECT OF </a:t>
            </a:r>
            <a:r>
              <a:rPr lang="en-US"/>
              <a:t>BUYER’S INVESTIGATION—</a:t>
            </a:r>
            <a:br>
              <a:rPr lang="en-US"/>
            </a:br>
            <a:r>
              <a:rPr lang="en-US"/>
              <a:t>THE </a:t>
            </a:r>
            <a:r>
              <a:rPr lang="en-US" dirty="0"/>
              <a:t>SANDBAGGING CLAUSE</a:t>
            </a:r>
          </a:p>
        </p:txBody>
      </p:sp>
      <p:sp>
        <p:nvSpPr>
          <p:cNvPr id="3" name="Text Placeholder 2"/>
          <p:cNvSpPr>
            <a:spLocks noGrp="1"/>
          </p:cNvSpPr>
          <p:nvPr>
            <p:ph type="body" sz="quarter" idx="16"/>
          </p:nvPr>
        </p:nvSpPr>
        <p:spPr/>
        <p:txBody>
          <a:bodyPr>
            <a:noAutofit/>
          </a:bodyPr>
          <a:lstStyle/>
          <a:p>
            <a:r>
              <a:rPr lang="en-US" sz="2000" dirty="0"/>
              <a:t>Seller will want to prevent Buyer’s ability to seek indemnification for items that  Buyer discovered (or should have discovered) during due diligence </a:t>
            </a:r>
          </a:p>
          <a:p>
            <a:r>
              <a:rPr lang="en-US" sz="2000" dirty="0"/>
              <a:t>Buyer wants the right to bring indemnity claims even over items they discovered (or should have discovered) during due diligence </a:t>
            </a:r>
          </a:p>
          <a:p>
            <a:endParaRPr lang="en-US" sz="2000" dirty="0"/>
          </a:p>
          <a:p>
            <a:endParaRPr lang="en-US" sz="2000" dirty="0"/>
          </a:p>
        </p:txBody>
      </p:sp>
      <p:sp>
        <p:nvSpPr>
          <p:cNvPr id="4" name="Text Placeholder 3"/>
          <p:cNvSpPr>
            <a:spLocks noGrp="1"/>
          </p:cNvSpPr>
          <p:nvPr>
            <p:ph type="body" sz="quarter" idx="13"/>
          </p:nvPr>
        </p:nvSpPr>
        <p:spPr/>
        <p:txBody>
          <a:bodyPr>
            <a:normAutofit fontScale="92500" lnSpcReduction="10000"/>
          </a:bodyPr>
          <a:lstStyle/>
          <a:p>
            <a:pPr marL="0" indent="0" algn="just">
              <a:buNone/>
            </a:pPr>
            <a:r>
              <a:rPr lang="en-US" dirty="0"/>
              <a:t>The representations, warranties and covenants of the Indemnifying Party, and the Indemnified ‎Party’s right to indemnification with respect thereto, </a:t>
            </a:r>
            <a:r>
              <a:rPr lang="en-US" b="1" u="sng" dirty="0"/>
              <a:t>shall not be affected or deemed waived by ‎reason of any investigation made by or on behalf of the Indemnified Party </a:t>
            </a:r>
            <a:r>
              <a:rPr lang="en-US" dirty="0"/>
              <a:t>(including by any of ‎its Representatives) or </a:t>
            </a:r>
            <a:r>
              <a:rPr lang="en-US" b="1" u="sng" dirty="0"/>
              <a:t>by reason of the fact that the Indemnified Party or any of its ‎Representatives knew or should have known that any such representation or warranty is, was or ‎might be inaccurate</a:t>
            </a:r>
            <a:r>
              <a:rPr lang="en-US" dirty="0"/>
              <a:t>.‎</a:t>
            </a:r>
          </a:p>
          <a:p>
            <a:pPr marL="0" indent="0" algn="just">
              <a:buNone/>
            </a:pPr>
            <a:r>
              <a:rPr lang="en-US"/>
              <a:t>--------------------------------------------------------------------------------------</a:t>
            </a:r>
            <a:endParaRPr lang="en-US" dirty="0"/>
          </a:p>
          <a:p>
            <a:pPr marL="0" indent="0" algn="just">
              <a:buNone/>
            </a:pPr>
            <a:r>
              <a:rPr lang="en-US" dirty="0"/>
              <a:t>Notwithstanding anything to the contrary contained in this Agreement (including without </a:t>
            </a:r>
            <a:r>
              <a:rPr lang="en-US"/>
              <a:t>limitation Seller’s </a:t>
            </a:r>
            <a:r>
              <a:rPr lang="en-US" dirty="0"/>
              <a:t>failure to disclose any matter required to be disclosed on any Disclosure Schedule hereto), Purchaser agrees that no representation or warranty of either Seller in this Agreement or in any other Transaction Document shall be deemed to be untrue or incorrect, and Sellers shall not be deemed to be in breach thereof, </a:t>
            </a:r>
            <a:r>
              <a:rPr lang="en-US" b="1" u="sng" dirty="0"/>
              <a:t>if Purchaser had knowledge on the Effective Date or the Closing Date, as applicable, of any such undisclosed matter or that any such representation or warranty was untrue or incorrect</a:t>
            </a:r>
            <a:r>
              <a:rPr lang="en-US" dirty="0"/>
              <a:t>.  </a:t>
            </a:r>
            <a:endParaRPr lang="en-US" b="1" u="sng" dirty="0"/>
          </a:p>
        </p:txBody>
      </p:sp>
      <p:sp>
        <p:nvSpPr>
          <p:cNvPr id="5" name="Slide Number Placeholder 4"/>
          <p:cNvSpPr>
            <a:spLocks noGrp="1"/>
          </p:cNvSpPr>
          <p:nvPr>
            <p:ph type="sldNum" sz="quarter" idx="12"/>
          </p:nvPr>
        </p:nvSpPr>
        <p:spPr/>
        <p:txBody>
          <a:bodyPr/>
          <a:lstStyle/>
          <a:p>
            <a:fld id="{13D904CC-D41C-A645-8C4E-4BA7C310B73F}" type="slidenum">
              <a:rPr lang="en-US" smtClean="0"/>
              <a:t>44</a:t>
            </a:fld>
            <a:endParaRPr lang="en-US" dirty="0"/>
          </a:p>
        </p:txBody>
      </p:sp>
    </p:spTree>
    <p:extLst>
      <p:ext uri="{BB962C8B-B14F-4D97-AF65-F5344CB8AC3E}">
        <p14:creationId xmlns:p14="http://schemas.microsoft.com/office/powerpoint/2010/main" val="4254289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2" y="1550817"/>
            <a:ext cx="3374500" cy="628788"/>
          </a:xfrm>
        </p:spPr>
        <p:txBody>
          <a:bodyPr>
            <a:normAutofit fontScale="90000"/>
          </a:bodyPr>
          <a:lstStyle/>
          <a:p>
            <a:r>
              <a:rPr lang="en-US" dirty="0"/>
              <a:t>JOINT OR SEVERAL LIABILITY IN THE CASE OF MULTIPLE SELLERS </a:t>
            </a:r>
          </a:p>
        </p:txBody>
      </p:sp>
      <p:sp>
        <p:nvSpPr>
          <p:cNvPr id="3" name="Text Placeholder 2"/>
          <p:cNvSpPr>
            <a:spLocks noGrp="1"/>
          </p:cNvSpPr>
          <p:nvPr>
            <p:ph type="body" sz="quarter" idx="16"/>
          </p:nvPr>
        </p:nvSpPr>
        <p:spPr/>
        <p:txBody>
          <a:bodyPr>
            <a:noAutofit/>
          </a:bodyPr>
          <a:lstStyle/>
          <a:p>
            <a:pPr algn="just"/>
            <a:r>
              <a:rPr lang="en-US" sz="1800" dirty="0"/>
              <a:t>If multiple Sellers, each Seller will want to be responsible for only their share of any indemnity obligations or </a:t>
            </a:r>
            <a:r>
              <a:rPr lang="en-US" sz="1800"/>
              <a:t>claims </a:t>
            </a:r>
          </a:p>
          <a:p>
            <a:pPr algn="just"/>
            <a:r>
              <a:rPr lang="en-US" sz="1800"/>
              <a:t>Buyer </a:t>
            </a:r>
            <a:r>
              <a:rPr lang="en-US" sz="1800" dirty="0"/>
              <a:t>may want to seek joint and several liability, meaning Buyer can seek 100% of </a:t>
            </a:r>
            <a:r>
              <a:rPr lang="en-US" sz="1800"/>
              <a:t>its claims from </a:t>
            </a:r>
            <a:r>
              <a:rPr lang="en-US" sz="1800" dirty="0"/>
              <a:t>any Seller, regardless of their role or fault in the </a:t>
            </a:r>
            <a:r>
              <a:rPr lang="en-US" sz="1800"/>
              <a:t>claim </a:t>
            </a:r>
          </a:p>
          <a:p>
            <a:pPr algn="just"/>
            <a:r>
              <a:rPr lang="en-US" sz="1800"/>
              <a:t>If Sellers are subject to joint and several liability – Sellers should seek contribution agreements </a:t>
            </a:r>
            <a:endParaRPr lang="en-US" sz="1800" dirty="0"/>
          </a:p>
        </p:txBody>
      </p:sp>
      <p:sp>
        <p:nvSpPr>
          <p:cNvPr id="4" name="Text Placeholder 3"/>
          <p:cNvSpPr>
            <a:spLocks noGrp="1"/>
          </p:cNvSpPr>
          <p:nvPr>
            <p:ph type="body" sz="quarter" idx="13"/>
          </p:nvPr>
        </p:nvSpPr>
        <p:spPr/>
        <p:txBody>
          <a:bodyPr/>
          <a:lstStyle/>
          <a:p>
            <a:pPr marL="0" indent="0" algn="just">
              <a:buNone/>
            </a:pPr>
            <a:r>
              <a:rPr lang="en-US" dirty="0"/>
              <a:t>When used in this Agreement, the term “Sellers” refers to each Seller </a:t>
            </a:r>
            <a:r>
              <a:rPr lang="en-US" b="1" u="sng" dirty="0"/>
              <a:t>individually and not jointly</a:t>
            </a:r>
            <a:r>
              <a:rPr lang="en-US" dirty="0"/>
              <a:t>. ‎Any liability or obligation of a Seller under this Agreement </a:t>
            </a:r>
            <a:r>
              <a:rPr lang="en-US" b="1" u="sng" dirty="0"/>
              <a:t>shall be that Seller’s sole liability</a:t>
            </a:r>
            <a:r>
              <a:rPr lang="en-US" dirty="0"/>
              <a:t> and ‎obligation and Sellers </a:t>
            </a:r>
            <a:r>
              <a:rPr lang="en-US" b="1" u="sng" dirty="0"/>
              <a:t>shall not be jointly and severally liable</a:t>
            </a:r>
            <a:r>
              <a:rPr lang="en-US" dirty="0"/>
              <a:t> for each other’s liabilities or ‎obligations. To the extent Buyer is ‎entitled to indemnification under this Agreement, </a:t>
            </a:r>
            <a:r>
              <a:rPr lang="en-US" b="1" u="sng" dirty="0"/>
              <a:t>only the Seller that owned the asset</a:t>
            </a:r>
            <a:r>
              <a:rPr lang="en-US" dirty="0"/>
              <a:t> (including ‎any contract) or, in the case of claims by an employee, employed the employee from which such ‎indemnification obligation arises </a:t>
            </a:r>
            <a:r>
              <a:rPr lang="en-US" b="1" u="sng" dirty="0"/>
              <a:t>shall be liable to Buyer</a:t>
            </a:r>
            <a:r>
              <a:rPr lang="en-US" dirty="0"/>
              <a:t>. ‎</a:t>
            </a:r>
          </a:p>
        </p:txBody>
      </p:sp>
      <p:sp>
        <p:nvSpPr>
          <p:cNvPr id="5" name="Slide Number Placeholder 4"/>
          <p:cNvSpPr>
            <a:spLocks noGrp="1"/>
          </p:cNvSpPr>
          <p:nvPr>
            <p:ph type="sldNum" sz="quarter" idx="12"/>
          </p:nvPr>
        </p:nvSpPr>
        <p:spPr/>
        <p:txBody>
          <a:bodyPr/>
          <a:lstStyle/>
          <a:p>
            <a:fld id="{13D904CC-D41C-A645-8C4E-4BA7C310B73F}" type="slidenum">
              <a:rPr lang="en-US" smtClean="0"/>
              <a:t>45</a:t>
            </a:fld>
            <a:endParaRPr lang="en-US" dirty="0"/>
          </a:p>
        </p:txBody>
      </p:sp>
    </p:spTree>
    <p:extLst>
      <p:ext uri="{BB962C8B-B14F-4D97-AF65-F5344CB8AC3E}">
        <p14:creationId xmlns:p14="http://schemas.microsoft.com/office/powerpoint/2010/main" val="286763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INDEMNITY ISSUES</a:t>
            </a:r>
          </a:p>
        </p:txBody>
      </p:sp>
      <p:sp>
        <p:nvSpPr>
          <p:cNvPr id="3" name="Content Placeholder 2"/>
          <p:cNvSpPr>
            <a:spLocks noGrp="1"/>
          </p:cNvSpPr>
          <p:nvPr>
            <p:ph idx="1"/>
          </p:nvPr>
        </p:nvSpPr>
        <p:spPr/>
        <p:txBody>
          <a:bodyPr>
            <a:normAutofit/>
          </a:bodyPr>
          <a:lstStyle/>
          <a:p>
            <a:r>
              <a:rPr lang="en-US" sz="3200" dirty="0"/>
              <a:t>Control of the defense of third party claims </a:t>
            </a:r>
          </a:p>
          <a:p>
            <a:r>
              <a:rPr lang="en-US" sz="3200" dirty="0"/>
              <a:t>Impact of insurance/control of litigation against insurer</a:t>
            </a:r>
          </a:p>
          <a:p>
            <a:r>
              <a:rPr lang="en-US" sz="3200" dirty="0"/>
              <a:t>Tax impacts of indemnity claims </a:t>
            </a:r>
          </a:p>
          <a:p>
            <a:r>
              <a:rPr lang="en-US" sz="3200" dirty="0"/>
              <a:t>Offsets against earn-outs </a:t>
            </a:r>
          </a:p>
          <a:p>
            <a:endParaRPr lang="en-US" sz="3200" dirty="0"/>
          </a:p>
        </p:txBody>
      </p:sp>
      <p:sp>
        <p:nvSpPr>
          <p:cNvPr id="4" name="Slide Number Placeholder 3"/>
          <p:cNvSpPr>
            <a:spLocks noGrp="1"/>
          </p:cNvSpPr>
          <p:nvPr>
            <p:ph type="sldNum" sz="quarter" idx="12"/>
          </p:nvPr>
        </p:nvSpPr>
        <p:spPr/>
        <p:txBody>
          <a:bodyPr/>
          <a:lstStyle/>
          <a:p>
            <a:fld id="{13D904CC-D41C-A645-8C4E-4BA7C310B73F}" type="slidenum">
              <a:rPr lang="en-US" smtClean="0"/>
              <a:t>46</a:t>
            </a:fld>
            <a:endParaRPr lang="en-US" dirty="0"/>
          </a:p>
        </p:txBody>
      </p:sp>
    </p:spTree>
    <p:extLst>
      <p:ext uri="{BB962C8B-B14F-4D97-AF65-F5344CB8AC3E}">
        <p14:creationId xmlns:p14="http://schemas.microsoft.com/office/powerpoint/2010/main" val="3584168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TAX MATTERS</a:t>
            </a:r>
          </a:p>
        </p:txBody>
      </p:sp>
      <p:sp>
        <p:nvSpPr>
          <p:cNvPr id="3" name="Content Placeholder 2"/>
          <p:cNvSpPr>
            <a:spLocks noGrp="1"/>
          </p:cNvSpPr>
          <p:nvPr>
            <p:ph idx="1"/>
          </p:nvPr>
        </p:nvSpPr>
        <p:spPr/>
        <p:txBody>
          <a:bodyPr>
            <a:normAutofit/>
          </a:bodyPr>
          <a:lstStyle/>
          <a:p>
            <a:r>
              <a:rPr lang="en-US" sz="2600" dirty="0"/>
              <a:t>Filing of tax returns</a:t>
            </a:r>
          </a:p>
          <a:p>
            <a:r>
              <a:rPr lang="en-US" sz="2600" dirty="0"/>
              <a:t>Straddle period </a:t>
            </a:r>
          </a:p>
          <a:p>
            <a:pPr lvl="1"/>
            <a:r>
              <a:rPr lang="en-US" sz="2600" dirty="0"/>
              <a:t>Mid-year close</a:t>
            </a:r>
          </a:p>
          <a:p>
            <a:pPr lvl="1"/>
            <a:r>
              <a:rPr lang="en-US" sz="2600" dirty="0"/>
              <a:t>Tax filings for before and after closing </a:t>
            </a:r>
          </a:p>
          <a:p>
            <a:r>
              <a:rPr lang="en-US" sz="2600" dirty="0"/>
              <a:t>Control of post-closing audit defense</a:t>
            </a:r>
          </a:p>
          <a:p>
            <a:r>
              <a:rPr lang="en-US" sz="2600" dirty="0"/>
              <a:t>Cooperation/sharing of tax information </a:t>
            </a:r>
          </a:p>
          <a:p>
            <a:r>
              <a:rPr lang="en-US" sz="2600" dirty="0"/>
              <a:t>Reporting to IRS based </a:t>
            </a:r>
            <a:r>
              <a:rPr lang="en-US" sz="2600"/>
              <a:t>on purchase-price </a:t>
            </a:r>
            <a:r>
              <a:rPr lang="en-US" sz="2600" dirty="0"/>
              <a:t>allocation </a:t>
            </a:r>
          </a:p>
        </p:txBody>
      </p:sp>
      <p:sp>
        <p:nvSpPr>
          <p:cNvPr id="4" name="Slide Number Placeholder 3"/>
          <p:cNvSpPr>
            <a:spLocks noGrp="1"/>
          </p:cNvSpPr>
          <p:nvPr>
            <p:ph type="sldNum" sz="quarter" idx="12"/>
          </p:nvPr>
        </p:nvSpPr>
        <p:spPr/>
        <p:txBody>
          <a:bodyPr/>
          <a:lstStyle/>
          <a:p>
            <a:fld id="{13D904CC-D41C-A645-8C4E-4BA7C310B73F}" type="slidenum">
              <a:rPr lang="en-US" smtClean="0"/>
              <a:t>47</a:t>
            </a:fld>
            <a:endParaRPr lang="en-US" dirty="0"/>
          </a:p>
        </p:txBody>
      </p:sp>
    </p:spTree>
    <p:extLst>
      <p:ext uri="{BB962C8B-B14F-4D97-AF65-F5344CB8AC3E}">
        <p14:creationId xmlns:p14="http://schemas.microsoft.com/office/powerpoint/2010/main" val="3632541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POST-SIGNING-/PRE-CLOSING-PERIOD </a:t>
            </a:r>
            <a:r>
              <a:rPr lang="en-US" dirty="0"/>
              <a:t>COVENANTS </a:t>
            </a:r>
          </a:p>
        </p:txBody>
      </p:sp>
      <p:sp>
        <p:nvSpPr>
          <p:cNvPr id="3" name="Content Placeholder 2"/>
          <p:cNvSpPr>
            <a:spLocks noGrp="1"/>
          </p:cNvSpPr>
          <p:nvPr>
            <p:ph idx="1"/>
          </p:nvPr>
        </p:nvSpPr>
        <p:spPr/>
        <p:txBody>
          <a:bodyPr>
            <a:normAutofit/>
          </a:bodyPr>
          <a:lstStyle/>
          <a:p>
            <a:r>
              <a:rPr lang="en-US" sz="2600" dirty="0"/>
              <a:t>Continued operation of business</a:t>
            </a:r>
          </a:p>
          <a:p>
            <a:r>
              <a:rPr lang="en-US" sz="2600" dirty="0"/>
              <a:t>Maintain insurance </a:t>
            </a:r>
          </a:p>
          <a:p>
            <a:r>
              <a:rPr lang="en-US" sz="2600" dirty="0"/>
              <a:t>New leases/bids/agreements </a:t>
            </a:r>
          </a:p>
          <a:p>
            <a:pPr lvl="1"/>
            <a:r>
              <a:rPr lang="en-US" sz="2600" dirty="0"/>
              <a:t>Only with approval of Buyer </a:t>
            </a:r>
          </a:p>
          <a:p>
            <a:r>
              <a:rPr lang="en-US" sz="2600" dirty="0"/>
              <a:t>Updates to Buyer regarding operations</a:t>
            </a:r>
          </a:p>
          <a:p>
            <a:r>
              <a:rPr lang="en-US" sz="2600"/>
              <a:t>No material adverse </a:t>
            </a:r>
            <a:r>
              <a:rPr lang="en-US" sz="2600" dirty="0"/>
              <a:t>e</a:t>
            </a:r>
            <a:r>
              <a:rPr lang="en-US" sz="2600"/>
              <a:t>vent</a:t>
            </a:r>
            <a:endParaRPr lang="en-US" sz="2600" dirty="0"/>
          </a:p>
        </p:txBody>
      </p:sp>
      <p:sp>
        <p:nvSpPr>
          <p:cNvPr id="4" name="Slide Number Placeholder 3"/>
          <p:cNvSpPr>
            <a:spLocks noGrp="1"/>
          </p:cNvSpPr>
          <p:nvPr>
            <p:ph type="sldNum" sz="quarter" idx="12"/>
          </p:nvPr>
        </p:nvSpPr>
        <p:spPr/>
        <p:txBody>
          <a:bodyPr/>
          <a:lstStyle/>
          <a:p>
            <a:fld id="{13D904CC-D41C-A645-8C4E-4BA7C310B73F}" type="slidenum">
              <a:rPr lang="en-US" smtClean="0"/>
              <a:t>48</a:t>
            </a:fld>
            <a:endParaRPr lang="en-US" dirty="0"/>
          </a:p>
        </p:txBody>
      </p:sp>
    </p:spTree>
    <p:extLst>
      <p:ext uri="{BB962C8B-B14F-4D97-AF65-F5344CB8AC3E}">
        <p14:creationId xmlns:p14="http://schemas.microsoft.com/office/powerpoint/2010/main" val="3828149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2" y="614115"/>
            <a:ext cx="3199755" cy="628788"/>
          </a:xfrm>
        </p:spPr>
        <p:txBody>
          <a:bodyPr>
            <a:normAutofit fontScale="90000"/>
          </a:bodyPr>
          <a:lstStyle/>
          <a:p>
            <a:r>
              <a:rPr lang="en-US" dirty="0"/>
              <a:t>MATERIAL ADVERSE EVENT</a:t>
            </a:r>
          </a:p>
        </p:txBody>
      </p:sp>
      <p:sp>
        <p:nvSpPr>
          <p:cNvPr id="3" name="Text Placeholder 2"/>
          <p:cNvSpPr>
            <a:spLocks noGrp="1"/>
          </p:cNvSpPr>
          <p:nvPr>
            <p:ph type="body" sz="quarter" idx="16"/>
          </p:nvPr>
        </p:nvSpPr>
        <p:spPr>
          <a:xfrm>
            <a:off x="762603" y="1382752"/>
            <a:ext cx="3211284" cy="4780752"/>
          </a:xfrm>
        </p:spPr>
        <p:txBody>
          <a:bodyPr>
            <a:normAutofit/>
          </a:bodyPr>
          <a:lstStyle/>
          <a:p>
            <a:r>
              <a:rPr lang="en-US" sz="2400" dirty="0"/>
              <a:t>Provides for option to terminate purchase agreement if a “material adverse event” occurs</a:t>
            </a:r>
          </a:p>
          <a:p>
            <a:r>
              <a:rPr lang="en-US" sz="2400" dirty="0"/>
              <a:t>Definition of material adverse event is subject to negotiation </a:t>
            </a:r>
          </a:p>
          <a:p>
            <a:r>
              <a:rPr lang="en-US" sz="2400" b="1" u="sng" dirty="0"/>
              <a:t>More detail = more likely to be enforced</a:t>
            </a:r>
          </a:p>
        </p:txBody>
      </p:sp>
      <p:sp>
        <p:nvSpPr>
          <p:cNvPr id="4" name="Text Placeholder 3"/>
          <p:cNvSpPr>
            <a:spLocks noGrp="1"/>
          </p:cNvSpPr>
          <p:nvPr>
            <p:ph type="body" sz="quarter" idx="13"/>
          </p:nvPr>
        </p:nvSpPr>
        <p:spPr/>
        <p:txBody>
          <a:bodyPr>
            <a:normAutofit/>
          </a:bodyPr>
          <a:lstStyle/>
          <a:p>
            <a:pPr marL="0" indent="0" algn="just">
              <a:buNone/>
            </a:pPr>
            <a:r>
              <a:rPr lang="en-US"/>
              <a:t>Company “Material Adverse Event" </a:t>
            </a:r>
            <a:r>
              <a:rPr lang="en-US" dirty="0"/>
              <a:t>means any Change that, individually or in the aggregate with all other Changes, </a:t>
            </a:r>
          </a:p>
          <a:p>
            <a:pPr marL="800100" lvl="1" indent="-342900" algn="just">
              <a:buAutoNum type="alphaUcParenBoth"/>
            </a:pPr>
            <a:r>
              <a:rPr lang="en-US" dirty="0"/>
              <a:t>would or would reasonably be expected to prevent or materially delay or impair the Company from consummating the transactions contemplated hereby or </a:t>
            </a:r>
          </a:p>
          <a:p>
            <a:pPr marL="800100" lvl="1" indent="-342900" algn="just">
              <a:buAutoNum type="alphaUcParenBoth"/>
            </a:pPr>
            <a:r>
              <a:rPr lang="en-US" dirty="0"/>
              <a:t>has had or would reasonably be expected to have a material adverse effect on the assets, liabilities, business, financial condition or results of operations of the Company and its Subsidiaries, taken as a whole, </a:t>
            </a:r>
            <a:r>
              <a:rPr lang="en-US" b="1" u="sng" dirty="0"/>
              <a:t>other than, for purposes of clause (B), any Change to the extent arising after the date hereof and resulting from….</a:t>
            </a:r>
          </a:p>
        </p:txBody>
      </p:sp>
      <p:sp>
        <p:nvSpPr>
          <p:cNvPr id="5" name="Slide Number Placeholder 4"/>
          <p:cNvSpPr>
            <a:spLocks noGrp="1"/>
          </p:cNvSpPr>
          <p:nvPr>
            <p:ph type="sldNum" sz="quarter" idx="12"/>
          </p:nvPr>
        </p:nvSpPr>
        <p:spPr/>
        <p:txBody>
          <a:bodyPr/>
          <a:lstStyle/>
          <a:p>
            <a:fld id="{13D904CC-D41C-A645-8C4E-4BA7C310B73F}" type="slidenum">
              <a:rPr lang="en-US" smtClean="0"/>
              <a:t>49</a:t>
            </a:fld>
            <a:endParaRPr lang="en-US" dirty="0"/>
          </a:p>
        </p:txBody>
      </p:sp>
    </p:spTree>
    <p:extLst>
      <p:ext uri="{BB962C8B-B14F-4D97-AF65-F5344CB8AC3E}">
        <p14:creationId xmlns:p14="http://schemas.microsoft.com/office/powerpoint/2010/main" val="292507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2" y="536056"/>
            <a:ext cx="3199755" cy="628788"/>
          </a:xfrm>
        </p:spPr>
        <p:txBody>
          <a:bodyPr>
            <a:normAutofit fontScale="90000"/>
          </a:bodyPr>
          <a:lstStyle/>
          <a:p>
            <a:r>
              <a:rPr lang="en-US" dirty="0"/>
              <a:t>NONDISCLOSURE AGREEMENT </a:t>
            </a:r>
          </a:p>
        </p:txBody>
      </p:sp>
      <p:sp>
        <p:nvSpPr>
          <p:cNvPr id="5" name="Text Placeholder 4"/>
          <p:cNvSpPr>
            <a:spLocks noGrp="1"/>
          </p:cNvSpPr>
          <p:nvPr>
            <p:ph type="body" sz="quarter" idx="16"/>
          </p:nvPr>
        </p:nvSpPr>
        <p:spPr>
          <a:xfrm>
            <a:off x="762603" y="1164844"/>
            <a:ext cx="3211284" cy="3852899"/>
          </a:xfrm>
        </p:spPr>
        <p:txBody>
          <a:bodyPr>
            <a:noAutofit/>
          </a:bodyPr>
          <a:lstStyle/>
          <a:p>
            <a:r>
              <a:rPr lang="en-US" sz="2000" dirty="0"/>
              <a:t>Permits target to provide financial information for Buyer to evaluate transaction/interest and begin pricing negotiations </a:t>
            </a:r>
          </a:p>
          <a:p>
            <a:r>
              <a:rPr lang="en-US" sz="2000" dirty="0"/>
              <a:t>Considerations:</a:t>
            </a:r>
          </a:p>
          <a:p>
            <a:pPr lvl="1"/>
            <a:r>
              <a:rPr lang="en-US" sz="2000" dirty="0"/>
              <a:t>Identify purpose</a:t>
            </a:r>
          </a:p>
          <a:p>
            <a:pPr lvl="1"/>
            <a:r>
              <a:rPr lang="en-US" sz="2000" dirty="0"/>
              <a:t>Length of NDA if deal does not close </a:t>
            </a:r>
          </a:p>
          <a:p>
            <a:pPr lvl="1"/>
            <a:r>
              <a:rPr lang="en-US" sz="2000" dirty="0"/>
              <a:t>Non-solicitation of employees</a:t>
            </a:r>
          </a:p>
          <a:p>
            <a:pPr lvl="1"/>
            <a:r>
              <a:rPr lang="en-US" sz="2000" dirty="0"/>
              <a:t>No warranty regarding information </a:t>
            </a:r>
          </a:p>
          <a:p>
            <a:endParaRPr lang="en-US" sz="2000" dirty="0"/>
          </a:p>
          <a:p>
            <a:endParaRPr lang="en-US" sz="2000" dirty="0"/>
          </a:p>
          <a:p>
            <a:endParaRPr lang="en-US" sz="2000" dirty="0"/>
          </a:p>
        </p:txBody>
      </p:sp>
      <p:sp>
        <p:nvSpPr>
          <p:cNvPr id="4" name="Text Placeholder 3"/>
          <p:cNvSpPr>
            <a:spLocks noGrp="1"/>
          </p:cNvSpPr>
          <p:nvPr>
            <p:ph type="body" sz="quarter" idx="13"/>
          </p:nvPr>
        </p:nvSpPr>
        <p:spPr>
          <a:xfrm>
            <a:off x="4558747" y="749301"/>
            <a:ext cx="6626087" cy="5526782"/>
          </a:xfrm>
        </p:spPr>
        <p:txBody>
          <a:bodyPr>
            <a:normAutofit lnSpcReduction="10000"/>
          </a:bodyPr>
          <a:lstStyle/>
          <a:p>
            <a:pPr marL="0" indent="0">
              <a:buNone/>
            </a:pPr>
            <a:r>
              <a:rPr lang="en-US" sz="1800" dirty="0"/>
              <a:t>In connection with a potential purchase of __________________ by ___________________ (the "Purpose"), either party ("Disclosing Party") may disclose Confidential Information (as defined below) to the other party ("Recipient"). Recipient shall use the Confidential Information solely for the Purpose and, subject to Section 2, shall not disclose such Confidential Information other than to its designated employees, officers, directors, attorneys, accountants and financial advisors (collectively, "Representatives") who: </a:t>
            </a:r>
          </a:p>
          <a:p>
            <a:pPr marL="342900" indent="-342900">
              <a:buFont typeface="+mj-lt"/>
              <a:buAutoNum type="alphaLcParenR"/>
            </a:pPr>
            <a:r>
              <a:rPr lang="en-US" sz="1800" dirty="0"/>
              <a:t>need access to such Confidential Information for the Purpose; </a:t>
            </a:r>
          </a:p>
          <a:p>
            <a:pPr marL="342900" indent="-342900">
              <a:buFont typeface="+mj-lt"/>
              <a:buAutoNum type="alphaLcParenR"/>
            </a:pPr>
            <a:r>
              <a:rPr lang="en-US" sz="1800" dirty="0"/>
              <a:t>are informed of its confidential nature; and </a:t>
            </a:r>
          </a:p>
          <a:p>
            <a:pPr marL="342900" indent="-342900">
              <a:buFont typeface="+mj-lt"/>
              <a:buAutoNum type="alphaLcParenR"/>
            </a:pPr>
            <a:r>
              <a:rPr lang="en-US" sz="1800" dirty="0"/>
              <a:t>are bound by confidentiality obligations no less protective of the Confidential Information than the terms contained herein. Recipient shall safeguard the Confidential Information from unauthorized use, access or disclosure using no less than a commercially reasonable degree of care.  Without limiting the foregoing, Recipient shall take at least those measures that it takes to protect its own most highly confidential information.  </a:t>
            </a:r>
          </a:p>
          <a:p>
            <a:pPr marL="0" indent="0">
              <a:buNone/>
            </a:pPr>
            <a:r>
              <a:rPr lang="en-US" sz="1800" dirty="0"/>
              <a:t>Recipient will be responsible for any breach of this Agreement caused by its Representatives.</a:t>
            </a:r>
          </a:p>
          <a:p>
            <a:endParaRPr lang="en-US" dirty="0"/>
          </a:p>
        </p:txBody>
      </p:sp>
      <p:sp>
        <p:nvSpPr>
          <p:cNvPr id="3" name="Slide Number Placeholder 2"/>
          <p:cNvSpPr>
            <a:spLocks noGrp="1"/>
          </p:cNvSpPr>
          <p:nvPr>
            <p:ph type="sldNum" sz="quarter" idx="12"/>
          </p:nvPr>
        </p:nvSpPr>
        <p:spPr/>
        <p:txBody>
          <a:bodyPr/>
          <a:lstStyle/>
          <a:p>
            <a:fld id="{13D904CC-D41C-A645-8C4E-4BA7C310B73F}" type="slidenum">
              <a:rPr lang="en-US" smtClean="0"/>
              <a:t>5</a:t>
            </a:fld>
            <a:endParaRPr lang="en-US" dirty="0"/>
          </a:p>
        </p:txBody>
      </p:sp>
    </p:spTree>
    <p:extLst>
      <p:ext uri="{BB962C8B-B14F-4D97-AF65-F5344CB8AC3E}">
        <p14:creationId xmlns:p14="http://schemas.microsoft.com/office/powerpoint/2010/main" val="3968782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EXCLUSIONS FROM DEFINITION OF MATERIAL ADVERSE EVENT</a:t>
            </a:r>
          </a:p>
        </p:txBody>
      </p:sp>
      <p:sp>
        <p:nvSpPr>
          <p:cNvPr id="3" name="Content Placeholder 2"/>
          <p:cNvSpPr>
            <a:spLocks noGrp="1"/>
          </p:cNvSpPr>
          <p:nvPr>
            <p:ph idx="1"/>
          </p:nvPr>
        </p:nvSpPr>
        <p:spPr>
          <a:xfrm>
            <a:off x="604520" y="1825625"/>
            <a:ext cx="11316134" cy="4351338"/>
          </a:xfrm>
        </p:spPr>
        <p:txBody>
          <a:bodyPr numCol="2">
            <a:noAutofit/>
          </a:bodyPr>
          <a:lstStyle/>
          <a:p>
            <a:pPr marL="233363" lvl="2" indent="-233363" algn="just">
              <a:buAutoNum type="alphaUcParenBoth"/>
            </a:pPr>
            <a:r>
              <a:rPr lang="en-US" sz="1200" b="1" u="sng" dirty="0"/>
              <a:t>general economic conditions</a:t>
            </a:r>
            <a:r>
              <a:rPr lang="en-US" sz="1200" b="1" dirty="0"/>
              <a:t> </a:t>
            </a:r>
            <a:r>
              <a:rPr lang="en-US" sz="1200" dirty="0"/>
              <a:t>(or changes in such conditions) in the United States or any other country or region in the world, or conditions in the global economy generally; </a:t>
            </a:r>
          </a:p>
          <a:p>
            <a:pPr marL="233363" lvl="2" indent="-233363" algn="just">
              <a:buAutoNum type="alphaUcParenBoth"/>
            </a:pPr>
            <a:r>
              <a:rPr lang="en-US" sz="1200" dirty="0"/>
              <a:t>conditions (or changes in such conditions) in the </a:t>
            </a:r>
            <a:r>
              <a:rPr lang="en-US" sz="1200" b="1" u="sng" dirty="0"/>
              <a:t>securities markets, credit markets, currency markets or other financial markets </a:t>
            </a:r>
            <a:r>
              <a:rPr lang="en-US" sz="1200" dirty="0"/>
              <a:t>in the United States or any other country or region in the world; </a:t>
            </a:r>
          </a:p>
          <a:p>
            <a:pPr marL="233363" lvl="2" indent="-233363" algn="just">
              <a:buAutoNum type="alphaUcParenBoth"/>
            </a:pPr>
            <a:r>
              <a:rPr lang="en-US" sz="1200" b="1" u="sng" dirty="0"/>
              <a:t>changes in the conditions in the industries in which the Company and its Subsidiaries conduct business</a:t>
            </a:r>
            <a:r>
              <a:rPr lang="en-US" sz="1200" dirty="0"/>
              <a:t>; </a:t>
            </a:r>
          </a:p>
          <a:p>
            <a:pPr marL="233363" lvl="2" indent="-233363" algn="just">
              <a:buAutoNum type="alphaUcParenBoth"/>
            </a:pPr>
            <a:r>
              <a:rPr lang="en-US" sz="1200" b="1" u="sng" dirty="0"/>
              <a:t>political conditions</a:t>
            </a:r>
            <a:r>
              <a:rPr lang="en-US" sz="1200" b="1" dirty="0"/>
              <a:t> </a:t>
            </a:r>
            <a:r>
              <a:rPr lang="en-US" sz="1200" dirty="0"/>
              <a:t>(or changes in such conditions) in the United States or any other country or region in the world or </a:t>
            </a:r>
            <a:r>
              <a:rPr lang="en-US" sz="1200" b="1" u="sng" dirty="0"/>
              <a:t>acts of war, sabotage or terrorism</a:t>
            </a:r>
            <a:r>
              <a:rPr lang="en-US" sz="1200" b="1" dirty="0"/>
              <a:t> </a:t>
            </a:r>
            <a:r>
              <a:rPr lang="en-US" sz="1200" dirty="0"/>
              <a:t>(including any escalation or general worsening of any such acts of war, sabotage or terrorism) in the United States or any other country or region in the world; </a:t>
            </a:r>
          </a:p>
          <a:p>
            <a:pPr marL="233363" lvl="2" indent="-233363" algn="just">
              <a:buAutoNum type="alphaUcParenBoth"/>
            </a:pPr>
            <a:r>
              <a:rPr lang="en-US" sz="1200" dirty="0"/>
              <a:t>earthquakes, hurricanes, tsunamis, tornadoes, floods, mudslides, wild fires, weather conditions, </a:t>
            </a:r>
            <a:r>
              <a:rPr lang="en-US" sz="1200" b="1" u="sng" dirty="0"/>
              <a:t>natural or man-made disasters</a:t>
            </a:r>
            <a:r>
              <a:rPr lang="en-US" sz="1200" dirty="0"/>
              <a:t>, emergencies, calamities, epidemics, pandemics, disease outbreaks, other acts of God or other force majeure events in the United States or any other country or region in the world; </a:t>
            </a:r>
          </a:p>
          <a:p>
            <a:pPr marL="233363" lvl="2" indent="-233363" algn="just">
              <a:buAutoNum type="alphaUcParenBoth"/>
            </a:pPr>
            <a:r>
              <a:rPr lang="en-US" sz="1200" dirty="0"/>
              <a:t>any </a:t>
            </a:r>
            <a:r>
              <a:rPr lang="en-US" sz="1200" b="1" u="sng" dirty="0"/>
              <a:t>COVID-19 Measures or COVID-19 Responses</a:t>
            </a:r>
            <a:r>
              <a:rPr lang="en-US" sz="1200" dirty="0"/>
              <a:t>; </a:t>
            </a:r>
          </a:p>
          <a:p>
            <a:pPr marL="233363" lvl="2" indent="-233363" algn="just">
              <a:buAutoNum type="alphaUcParenBoth"/>
            </a:pPr>
            <a:r>
              <a:rPr lang="en-US" sz="1200" dirty="0"/>
              <a:t>the </a:t>
            </a:r>
            <a:r>
              <a:rPr lang="en-US" sz="1200" b="1" u="sng" dirty="0"/>
              <a:t>announcement of this Agreement</a:t>
            </a:r>
            <a:r>
              <a:rPr lang="en-US" sz="1200" b="1" dirty="0"/>
              <a:t> </a:t>
            </a:r>
            <a:r>
              <a:rPr lang="en-US" sz="1200" dirty="0"/>
              <a:t>or the pendency or consummation of the transactions contemplated hereby;</a:t>
            </a:r>
          </a:p>
          <a:p>
            <a:pPr marL="233363" lvl="2" indent="-233363" algn="just">
              <a:buAutoNum type="alphaUcParenBoth"/>
            </a:pPr>
            <a:endParaRPr lang="en-US" sz="1200"/>
          </a:p>
          <a:p>
            <a:pPr marL="233363" lvl="2" indent="-233363" algn="just">
              <a:buAutoNum type="alphaUcParenBoth"/>
            </a:pPr>
            <a:endParaRPr lang="en-US" sz="1200"/>
          </a:p>
          <a:p>
            <a:pPr marL="233363" lvl="2" indent="-233363" algn="just">
              <a:buAutoNum type="alphaUcParenBoth"/>
            </a:pPr>
            <a:endParaRPr lang="en-US" sz="1200" dirty="0"/>
          </a:p>
          <a:p>
            <a:pPr marL="457200" lvl="2" indent="-222250" algn="just">
              <a:buAutoNum type="alphaUcParenBoth"/>
            </a:pPr>
            <a:r>
              <a:rPr lang="en-US" sz="1200"/>
              <a:t>any </a:t>
            </a:r>
            <a:r>
              <a:rPr lang="en-US" sz="1200" dirty="0"/>
              <a:t>actions taken or failure to take action, in each case, to which the Buyer has approved or consented to in writing, or any action required to be taken (or required to be not taken) by the Company or any of its Subsidiaries pursuant to this Agreement; </a:t>
            </a:r>
          </a:p>
          <a:p>
            <a:pPr marL="457200" lvl="2" indent="-222250" algn="just">
              <a:buAutoNum type="alphaUcParenBoth"/>
            </a:pPr>
            <a:r>
              <a:rPr lang="en-US" sz="1200" b="1" u="sng" dirty="0"/>
              <a:t>changes after the date hereof in applicable Law </a:t>
            </a:r>
            <a:r>
              <a:rPr lang="en-US" sz="1200" dirty="0"/>
              <a:t>(or the interpretation thereof) or </a:t>
            </a:r>
            <a:r>
              <a:rPr lang="en-US" sz="1200" b="1" u="sng" dirty="0"/>
              <a:t>changes after the date hereof in GAAP</a:t>
            </a:r>
            <a:r>
              <a:rPr lang="en-US" sz="1200" b="1" dirty="0"/>
              <a:t> </a:t>
            </a:r>
            <a:r>
              <a:rPr lang="en-US" sz="1200" dirty="0"/>
              <a:t>(or the interpretation thereof), or that result from any action taken for the purpose of complying with any of the foregoing; or </a:t>
            </a:r>
          </a:p>
          <a:p>
            <a:pPr marL="457200" lvl="2" indent="-222250" algn="just">
              <a:buAutoNum type="alphaUcParenBoth"/>
            </a:pPr>
            <a:r>
              <a:rPr lang="en-US" sz="1200" dirty="0"/>
              <a:t>any </a:t>
            </a:r>
            <a:r>
              <a:rPr lang="en-US" sz="1200" b="1" u="sng" dirty="0"/>
              <a:t>failure by the Company and its Subsidiaries, in and of itself, to meet any budgets, plans or forecasts of its revenues, earnings or other financial performance or results of operations</a:t>
            </a:r>
            <a:r>
              <a:rPr lang="en-US" sz="1200" dirty="0"/>
              <a:t> (but </a:t>
            </a:r>
            <a:r>
              <a:rPr lang="en-US" sz="1200" b="1" u="sng" dirty="0"/>
              <a:t>not, in each case, the underlying cause of such changes or failures</a:t>
            </a:r>
            <a:r>
              <a:rPr lang="en-US" sz="1200" dirty="0"/>
              <a:t>, which may be taken into account whether a Company Material Adverse Effect has occurred, unless such changes or failures would otherwise be excepted from this definition), except, in each case of the foregoing clauses (a) through (f) and (i) to the extent any such Change has had or would reasonably be expected to have a </a:t>
            </a:r>
            <a:r>
              <a:rPr lang="en-US" sz="1200" b="1" u="sng" dirty="0"/>
              <a:t>disproportionate adverse effect on the assets, liabilities, business, condition or results of operations of the Company and its Subsidiaries, taken as a whole, relative to other participants in the industries and markets in which the Company and its Subsidiaries operate</a:t>
            </a:r>
            <a:r>
              <a:rPr lang="en-US" sz="1200" dirty="0"/>
              <a:t>, in which case only the incremental disproportionate adverse Change may be taken into account in determining whether a Company Material Adverse Effect has occurred or would reasonably be expected to occur.</a:t>
            </a:r>
          </a:p>
          <a:p>
            <a:pPr marL="233363" indent="-233363" algn="just"/>
            <a:endParaRPr lang="en-US" sz="1600" dirty="0"/>
          </a:p>
          <a:p>
            <a:pPr algn="just"/>
            <a:endParaRPr lang="en-US" sz="1600" dirty="0"/>
          </a:p>
        </p:txBody>
      </p:sp>
      <p:sp>
        <p:nvSpPr>
          <p:cNvPr id="4" name="Slide Number Placeholder 3"/>
          <p:cNvSpPr>
            <a:spLocks noGrp="1"/>
          </p:cNvSpPr>
          <p:nvPr>
            <p:ph type="sldNum" sz="quarter" idx="12"/>
          </p:nvPr>
        </p:nvSpPr>
        <p:spPr/>
        <p:txBody>
          <a:bodyPr/>
          <a:lstStyle/>
          <a:p>
            <a:fld id="{13D904CC-D41C-A645-8C4E-4BA7C310B73F}" type="slidenum">
              <a:rPr lang="en-US" smtClean="0"/>
              <a:t>50</a:t>
            </a:fld>
            <a:endParaRPr lang="en-US" dirty="0"/>
          </a:p>
        </p:txBody>
      </p:sp>
    </p:spTree>
    <p:extLst>
      <p:ext uri="{BB962C8B-B14F-4D97-AF65-F5344CB8AC3E}">
        <p14:creationId xmlns:p14="http://schemas.microsoft.com/office/powerpoint/2010/main" val="3895121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SPECIFIC DEFINITION OF MATERIAL ADVERSE EVENT</a:t>
            </a:r>
          </a:p>
        </p:txBody>
      </p:sp>
      <p:sp>
        <p:nvSpPr>
          <p:cNvPr id="3" name="Text Placeholder 2"/>
          <p:cNvSpPr>
            <a:spLocks noGrp="1"/>
          </p:cNvSpPr>
          <p:nvPr>
            <p:ph type="body" sz="quarter" idx="16"/>
          </p:nvPr>
        </p:nvSpPr>
        <p:spPr/>
        <p:txBody>
          <a:bodyPr>
            <a:normAutofit/>
          </a:bodyPr>
          <a:lstStyle/>
          <a:p>
            <a:r>
              <a:rPr lang="en-US" sz="2400" dirty="0"/>
              <a:t>The more detailed a material adverse event clause </a:t>
            </a:r>
            <a:r>
              <a:rPr lang="en-US" sz="2400"/>
              <a:t>can be</a:t>
            </a:r>
            <a:r>
              <a:rPr lang="en-US"/>
              <a:t>—</a:t>
            </a:r>
            <a:r>
              <a:rPr lang="en-US" sz="2400"/>
              <a:t>i.e., </a:t>
            </a:r>
            <a:r>
              <a:rPr lang="en-US" sz="2400" dirty="0"/>
              <a:t>the more the threshold impact is quantified in </a:t>
            </a:r>
            <a:r>
              <a:rPr lang="en-US" sz="2400"/>
              <a:t>the agreement</a:t>
            </a:r>
            <a:r>
              <a:rPr lang="en-US"/>
              <a:t>—</a:t>
            </a:r>
            <a:r>
              <a:rPr lang="en-US" sz="2400"/>
              <a:t>the </a:t>
            </a:r>
            <a:r>
              <a:rPr lang="en-US" sz="2400" dirty="0"/>
              <a:t>more likely the clause is to be enforced by </a:t>
            </a:r>
            <a:r>
              <a:rPr lang="en-US" sz="2400"/>
              <a:t>a court. </a:t>
            </a:r>
            <a:endParaRPr lang="en-US" sz="2400" dirty="0"/>
          </a:p>
        </p:txBody>
      </p:sp>
      <p:sp>
        <p:nvSpPr>
          <p:cNvPr id="4" name="Text Placeholder 3"/>
          <p:cNvSpPr>
            <a:spLocks noGrp="1"/>
          </p:cNvSpPr>
          <p:nvPr>
            <p:ph type="body" sz="quarter" idx="13"/>
          </p:nvPr>
        </p:nvSpPr>
        <p:spPr>
          <a:xfrm>
            <a:off x="4558747" y="749301"/>
            <a:ext cx="7239243" cy="5526782"/>
          </a:xfrm>
        </p:spPr>
        <p:txBody>
          <a:bodyPr>
            <a:normAutofit fontScale="92500" lnSpcReduction="20000"/>
          </a:bodyPr>
          <a:lstStyle/>
          <a:p>
            <a:pPr marL="0" indent="0" algn="just">
              <a:buNone/>
            </a:pPr>
            <a:r>
              <a:rPr lang="en-US" dirty="0"/>
              <a:t>A Material Adverse Event is any event (or events) that has occurred prior to Closing (or ‎is an event that, prior to Closing, becomes reasonably likely to occur after Closing) that ‎could reasonably be expected to, in any one or more of the five years after Closing, ‎</a:t>
            </a:r>
            <a:r>
              <a:rPr lang="en-US" b="1" u="sng" dirty="0"/>
              <a:t>reduce Company’s aggregate net operating income for that year by at least $1,000,000 as ‎compared to Company’s projected aggregate net operating income for 2022</a:t>
            </a:r>
            <a:r>
              <a:rPr lang="en-US"/>
              <a:t>.  ‎</a:t>
            </a:r>
          </a:p>
          <a:p>
            <a:pPr marL="0" indent="0" algn="just">
              <a:buNone/>
            </a:pPr>
            <a:r>
              <a:rPr lang="en-US"/>
              <a:t>A </a:t>
            </a:r>
            <a:r>
              <a:rPr lang="en-US" dirty="0"/>
              <a:t>Material Adverse Event includes, but is not limited to: casualty events, such ‎as damage to or destruction of one or more of the Stores; changes in laws, ‎such as an increase in minimum wage or required employee benefits; strikes ‎or unionization by employees; lawsuits (including class actions); actions by ‎federal, state or local government agencies; or events that adversely impact ‎the reputation of the Company; </a:t>
            </a:r>
            <a:r>
              <a:rPr lang="en-US" b="1" u="sng" dirty="0"/>
              <a:t>provided that, in all ‎cases, the event has the financial impact on the Company’s net operating income ‎described above</a:t>
            </a:r>
            <a:r>
              <a:rPr lang="en-US"/>
              <a:t>.‎</a:t>
            </a:r>
          </a:p>
          <a:p>
            <a:pPr marL="0" indent="0" algn="just">
              <a:buNone/>
            </a:pPr>
            <a:r>
              <a:rPr lang="en-US"/>
              <a:t>A </a:t>
            </a:r>
            <a:r>
              <a:rPr lang="en-US" dirty="0"/>
              <a:t>Material Adverse Event </a:t>
            </a:r>
            <a:r>
              <a:rPr lang="en-US" b="1" u="sng" dirty="0"/>
              <a:t>does not include</a:t>
            </a:r>
            <a:r>
              <a:rPr lang="en-US" dirty="0"/>
              <a:t>:  general economic or political ‎conditions; any changes in financial or securities markets in general; acts of war ‎‎(whether or not declared), armed hostilities or terrorism, or the escalation or ‎worsening thereof; any changes in applicable accounting rules, including GAAP; ‎or the public announcement, pendency or completion of the transactions ‎contemplated by this Agreement.‎</a:t>
            </a:r>
          </a:p>
          <a:p>
            <a:pPr algn="just"/>
            <a:endParaRPr lang="en-US" dirty="0"/>
          </a:p>
          <a:p>
            <a:pPr algn="just"/>
            <a:endParaRPr lang="en-US" dirty="0"/>
          </a:p>
        </p:txBody>
      </p:sp>
      <p:sp>
        <p:nvSpPr>
          <p:cNvPr id="5" name="Slide Number Placeholder 4"/>
          <p:cNvSpPr>
            <a:spLocks noGrp="1"/>
          </p:cNvSpPr>
          <p:nvPr>
            <p:ph type="sldNum" sz="quarter" idx="12"/>
          </p:nvPr>
        </p:nvSpPr>
        <p:spPr/>
        <p:txBody>
          <a:bodyPr/>
          <a:lstStyle/>
          <a:p>
            <a:fld id="{13D904CC-D41C-A645-8C4E-4BA7C310B73F}" type="slidenum">
              <a:rPr lang="en-US" smtClean="0"/>
              <a:t>51</a:t>
            </a:fld>
            <a:endParaRPr lang="en-US" dirty="0"/>
          </a:p>
        </p:txBody>
      </p:sp>
    </p:spTree>
    <p:extLst>
      <p:ext uri="{BB962C8B-B14F-4D97-AF65-F5344CB8AC3E}">
        <p14:creationId xmlns:p14="http://schemas.microsoft.com/office/powerpoint/2010/main" val="2564593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13E3C2-6F57-1C29-77E5-29CB9280940F}"/>
              </a:ext>
            </a:extLst>
          </p:cNvPr>
          <p:cNvSpPr>
            <a:spLocks noGrp="1"/>
          </p:cNvSpPr>
          <p:nvPr>
            <p:ph type="title"/>
          </p:nvPr>
        </p:nvSpPr>
        <p:spPr>
          <a:xfrm>
            <a:off x="774132" y="434907"/>
            <a:ext cx="3199755" cy="628788"/>
          </a:xfrm>
        </p:spPr>
        <p:txBody>
          <a:bodyPr/>
          <a:lstStyle/>
          <a:p>
            <a:r>
              <a:rPr lang="en-US" dirty="0"/>
              <a:t>CLOSING TERMS </a:t>
            </a:r>
          </a:p>
        </p:txBody>
      </p:sp>
      <p:sp>
        <p:nvSpPr>
          <p:cNvPr id="7" name="Text Placeholder 6">
            <a:extLst>
              <a:ext uri="{FF2B5EF4-FFF2-40B4-BE49-F238E27FC236}">
                <a16:creationId xmlns:a16="http://schemas.microsoft.com/office/drawing/2014/main" id="{C5EAF9A0-F55A-7901-438A-65ED120E45A9}"/>
              </a:ext>
            </a:extLst>
          </p:cNvPr>
          <p:cNvSpPr>
            <a:spLocks noGrp="1"/>
          </p:cNvSpPr>
          <p:nvPr>
            <p:ph type="body" sz="quarter" idx="16"/>
          </p:nvPr>
        </p:nvSpPr>
        <p:spPr>
          <a:xfrm>
            <a:off x="762602" y="1471962"/>
            <a:ext cx="3385651" cy="4691542"/>
          </a:xfrm>
        </p:spPr>
        <p:txBody>
          <a:bodyPr>
            <a:noAutofit/>
          </a:bodyPr>
          <a:lstStyle/>
          <a:p>
            <a:pPr marL="285750" indent="-285750">
              <a:spcBef>
                <a:spcPts val="0"/>
              </a:spcBef>
              <a:buFont typeface="Arial" panose="020B0604020202020204" pitchFamily="34" charset="0"/>
              <a:buChar char="•"/>
            </a:pPr>
            <a:r>
              <a:rPr lang="en-US" sz="1800" dirty="0"/>
              <a:t>Delayed closing or not</a:t>
            </a:r>
          </a:p>
          <a:p>
            <a:pPr marL="457200" lvl="1" indent="-166688">
              <a:spcBef>
                <a:spcPts val="0"/>
              </a:spcBef>
              <a:buFont typeface="Arial" panose="020B0604020202020204" pitchFamily="34" charset="0"/>
              <a:buChar char="•"/>
            </a:pPr>
            <a:r>
              <a:rPr lang="en-US" dirty="0"/>
              <a:t>Sign Definitive Agreement at Closing; or sign </a:t>
            </a:r>
            <a:r>
              <a:rPr lang="en-US"/>
              <a:t>Definitive Agreement and </a:t>
            </a:r>
            <a:r>
              <a:rPr lang="en-US" dirty="0"/>
              <a:t>then close  after </a:t>
            </a:r>
            <a:r>
              <a:rPr lang="en-US"/>
              <a:t>necessary third </a:t>
            </a:r>
            <a:r>
              <a:rPr lang="en-US" dirty="0"/>
              <a:t>party consents have been obtained</a:t>
            </a:r>
          </a:p>
          <a:p>
            <a:pPr marL="457200" lvl="1" indent="-166688">
              <a:spcBef>
                <a:spcPts val="0"/>
              </a:spcBef>
              <a:buFont typeface="Arial" panose="020B0604020202020204" pitchFamily="34" charset="0"/>
              <a:buChar char="•"/>
            </a:pPr>
            <a:r>
              <a:rPr lang="en-US" dirty="0"/>
              <a:t>Generally will need time to obtain third party consents (particularly if acquiring 8(a) entity) </a:t>
            </a:r>
          </a:p>
          <a:p>
            <a:pPr marL="285750" indent="-285750">
              <a:spcBef>
                <a:spcPts val="0"/>
              </a:spcBef>
              <a:buFont typeface="Arial" panose="020B0604020202020204" pitchFamily="34" charset="0"/>
              <a:buChar char="•"/>
            </a:pPr>
            <a:r>
              <a:rPr lang="en-US" sz="1800" dirty="0"/>
              <a:t>Closing occurs when all conditions to closing are satisfied </a:t>
            </a:r>
          </a:p>
          <a:p>
            <a:pPr marL="285750" indent="-285750">
              <a:spcBef>
                <a:spcPts val="0"/>
              </a:spcBef>
              <a:buFont typeface="Arial" panose="020B0604020202020204" pitchFamily="34" charset="0"/>
              <a:buChar char="•"/>
            </a:pPr>
            <a:r>
              <a:rPr lang="en-US" sz="1800" dirty="0"/>
              <a:t>Target month end/pay period end</a:t>
            </a:r>
          </a:p>
        </p:txBody>
      </p:sp>
      <p:sp>
        <p:nvSpPr>
          <p:cNvPr id="6" name="Text Placeholder 5">
            <a:extLst>
              <a:ext uri="{FF2B5EF4-FFF2-40B4-BE49-F238E27FC236}">
                <a16:creationId xmlns:a16="http://schemas.microsoft.com/office/drawing/2014/main" id="{1E3A9632-95AD-DD28-4856-5CB5A5FC923D}"/>
              </a:ext>
            </a:extLst>
          </p:cNvPr>
          <p:cNvSpPr>
            <a:spLocks noGrp="1"/>
          </p:cNvSpPr>
          <p:nvPr>
            <p:ph type="body" sz="quarter" idx="13"/>
          </p:nvPr>
        </p:nvSpPr>
        <p:spPr>
          <a:xfrm>
            <a:off x="4558747" y="749301"/>
            <a:ext cx="7250394" cy="5526782"/>
          </a:xfrm>
        </p:spPr>
        <p:txBody>
          <a:bodyPr>
            <a:normAutofit fontScale="85000" lnSpcReduction="20000"/>
          </a:bodyPr>
          <a:lstStyle/>
          <a:p>
            <a:pPr marL="0" indent="0" algn="just">
              <a:buNone/>
            </a:pPr>
            <a:r>
              <a:rPr lang="en-US" dirty="0"/>
              <a:t>The Closing shall take place at 10:00 a.m., Eastern Time, </a:t>
            </a:r>
            <a:r>
              <a:rPr lang="en-US" b="1" u="sng" dirty="0"/>
              <a:t>on the third (3rd) Business Day immediately following the satisfaction or waiver (to the extent permitted by Law) of each of the conditions set forth in Article VII </a:t>
            </a:r>
            <a:r>
              <a:rPr lang="en-US" dirty="0"/>
              <a:t>(other than any such conditions that by their nature are to be satisfied at the Closing, but subject to the satisfaction or waiver of such conditions at the Closing) (the date on which such conditions are satisfied, the "Condition Satisfaction Date"), or at such other place, date and time as the Buyer and the Company may mutually agree in writing, remotely via the exchange of documents and signatures (electronically or otherwise); provided that </a:t>
            </a:r>
            <a:r>
              <a:rPr lang="en-US" b="1" u="sng" dirty="0"/>
              <a:t>if the Condition Satisfaction Date occurs on the fourteenth (14th) or later day of any month, then the Closing shall take place on the Business Day that is the last Business Day of the Company's fiscal month in which the Closing Satisfaction Date occurs</a:t>
            </a:r>
            <a:r>
              <a:rPr lang="en-US" dirty="0"/>
              <a:t>; provided, further, that if the Condition Satisfaction Date occurs on or after the date that is the last Business Day of the Company's fiscal month but falls within such fiscal month, the Closing shall take place on the Business Day that is the first Business Day of the Company's immediately following fiscal month. </a:t>
            </a:r>
            <a:r>
              <a:rPr lang="en-US" b="1" u="sng" dirty="0"/>
              <a:t>In the event that the Condition Satisfaction Date occurs before the fourteenth (14th) day of any month, the Parties shall discuss in good faith mutually acceptable alternative arrangements to cause the Closing to occur as soon as reasonably possible following the Condition Satisfaction Date, but that would allow for an efficient and accurate closing of the Company's accounting books in connection with the Closing</a:t>
            </a:r>
            <a:r>
              <a:rPr lang="en-US" dirty="0"/>
              <a:t>. The date on which the Closing actually occurs is referred to as the "Closing Date".</a:t>
            </a:r>
          </a:p>
        </p:txBody>
      </p:sp>
      <p:sp>
        <p:nvSpPr>
          <p:cNvPr id="2" name="Slide Number Placeholder 1"/>
          <p:cNvSpPr>
            <a:spLocks noGrp="1"/>
          </p:cNvSpPr>
          <p:nvPr>
            <p:ph type="sldNum" sz="quarter" idx="12"/>
          </p:nvPr>
        </p:nvSpPr>
        <p:spPr/>
        <p:txBody>
          <a:bodyPr/>
          <a:lstStyle/>
          <a:p>
            <a:fld id="{13D904CC-D41C-A645-8C4E-4BA7C310B73F}" type="slidenum">
              <a:rPr lang="en-US" smtClean="0"/>
              <a:t>52</a:t>
            </a:fld>
            <a:endParaRPr lang="en-US" dirty="0"/>
          </a:p>
        </p:txBody>
      </p:sp>
    </p:spTree>
    <p:extLst>
      <p:ext uri="{BB962C8B-B14F-4D97-AF65-F5344CB8AC3E}">
        <p14:creationId xmlns:p14="http://schemas.microsoft.com/office/powerpoint/2010/main" val="799751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DUE DILIGENCE</a:t>
            </a:r>
          </a:p>
        </p:txBody>
      </p:sp>
      <p:sp>
        <p:nvSpPr>
          <p:cNvPr id="3" name="Content Placeholder 2"/>
          <p:cNvSpPr>
            <a:spLocks noGrp="1"/>
          </p:cNvSpPr>
          <p:nvPr>
            <p:ph idx="1"/>
          </p:nvPr>
        </p:nvSpPr>
        <p:spPr>
          <a:xfrm>
            <a:off x="604520" y="1471961"/>
            <a:ext cx="10515600" cy="4705002"/>
          </a:xfrm>
        </p:spPr>
        <p:txBody>
          <a:bodyPr>
            <a:normAutofit/>
          </a:bodyPr>
          <a:lstStyle/>
          <a:p>
            <a:r>
              <a:rPr lang="en-US" dirty="0">
                <a:cs typeface="Arial" panose="020B0604020202020204" pitchFamily="34" charset="0"/>
              </a:rPr>
              <a:t>Investigation into the business and underlying legal, factual, financial, and regulatory affairs of a business.</a:t>
            </a:r>
          </a:p>
          <a:p>
            <a:r>
              <a:rPr lang="en-US" dirty="0">
                <a:cs typeface="Arial" panose="020B0604020202020204" pitchFamily="34" charset="0"/>
              </a:rPr>
              <a:t>Three goals:</a:t>
            </a:r>
          </a:p>
          <a:p>
            <a:pPr lvl="1"/>
            <a:r>
              <a:rPr lang="en-US" u="sng" dirty="0">
                <a:cs typeface="Arial" panose="020B0604020202020204" pitchFamily="34" charset="0"/>
              </a:rPr>
              <a:t>Full Disclosure</a:t>
            </a:r>
            <a:r>
              <a:rPr lang="en-US" i="1" dirty="0">
                <a:cs typeface="Arial" panose="020B0604020202020204" pitchFamily="34" charset="0"/>
              </a:rPr>
              <a:t>:</a:t>
            </a:r>
            <a:r>
              <a:rPr lang="en-US" dirty="0">
                <a:cs typeface="Arial" panose="020B0604020202020204" pitchFamily="34" charset="0"/>
              </a:rPr>
              <a:t> Gain an understanding (complete picture) of the business for a Target. Make sure that the Target and its business are accurately and adequately disclosed </a:t>
            </a:r>
            <a:r>
              <a:rPr lang="en-US">
                <a:cs typeface="Arial" panose="020B0604020202020204" pitchFamily="34" charset="0"/>
              </a:rPr>
              <a:t>and understood. </a:t>
            </a:r>
            <a:endParaRPr lang="en-US" dirty="0">
              <a:cs typeface="Arial" panose="020B0604020202020204" pitchFamily="34" charset="0"/>
            </a:endParaRPr>
          </a:p>
          <a:p>
            <a:pPr lvl="1"/>
            <a:r>
              <a:rPr lang="en-US" u="sng" dirty="0">
                <a:cs typeface="Arial" panose="020B0604020202020204" pitchFamily="34" charset="0"/>
              </a:rPr>
              <a:t>Transaction Evaluation</a:t>
            </a:r>
            <a:r>
              <a:rPr lang="en-US" dirty="0">
                <a:cs typeface="Arial" panose="020B0604020202020204" pitchFamily="34" charset="0"/>
              </a:rPr>
              <a:t>:  Understand the business and meaningfully understand and assess the risks associated with the Target.  Identify issues that present structural or substantive problems for deal execution. Address risk allocation (price/indemnification).</a:t>
            </a:r>
          </a:p>
          <a:p>
            <a:pPr lvl="1"/>
            <a:r>
              <a:rPr lang="en-US" u="sng" dirty="0">
                <a:cs typeface="Arial" panose="020B0604020202020204" pitchFamily="34" charset="0"/>
              </a:rPr>
              <a:t>Limitation of Liability</a:t>
            </a:r>
            <a:r>
              <a:rPr lang="en-US" dirty="0">
                <a:cs typeface="Arial" panose="020B0604020202020204" pitchFamily="34" charset="0"/>
              </a:rPr>
              <a:t>: Meet your standard of care as </a:t>
            </a:r>
            <a:r>
              <a:rPr lang="en-US">
                <a:cs typeface="Arial" panose="020B0604020202020204" pitchFamily="34" charset="0"/>
              </a:rPr>
              <a:t>an officer/director.</a:t>
            </a:r>
            <a:endParaRPr lang="en-US" dirty="0">
              <a:cs typeface="Arial" panose="020B0604020202020204" pitchFamily="34" charset="0"/>
            </a:endParaRPr>
          </a:p>
          <a:p>
            <a:endParaRPr lang="en-US" dirty="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53</a:t>
            </a:fld>
            <a:endParaRPr lang="en-US" dirty="0"/>
          </a:p>
        </p:txBody>
      </p:sp>
    </p:spTree>
    <p:extLst>
      <p:ext uri="{BB962C8B-B14F-4D97-AF65-F5344CB8AC3E}">
        <p14:creationId xmlns:p14="http://schemas.microsoft.com/office/powerpoint/2010/main" val="2630148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DUE DILIGENCE</a:t>
            </a:r>
          </a:p>
        </p:txBody>
      </p:sp>
      <p:sp>
        <p:nvSpPr>
          <p:cNvPr id="3" name="Content Placeholder 2"/>
          <p:cNvSpPr>
            <a:spLocks noGrp="1"/>
          </p:cNvSpPr>
          <p:nvPr>
            <p:ph idx="1"/>
          </p:nvPr>
        </p:nvSpPr>
        <p:spPr>
          <a:xfrm>
            <a:off x="604520" y="1405054"/>
            <a:ext cx="11137714" cy="4771909"/>
          </a:xfrm>
        </p:spPr>
        <p:txBody>
          <a:bodyPr>
            <a:noAutofit/>
          </a:bodyPr>
          <a:lstStyle/>
          <a:p>
            <a:r>
              <a:rPr lang="en-US" sz="2200" dirty="0">
                <a:cs typeface="Arial" panose="020B0604020202020204" pitchFamily="34" charset="0"/>
              </a:rPr>
              <a:t>The party with the superior knowledge will be in the best position to: </a:t>
            </a:r>
          </a:p>
          <a:p>
            <a:pPr lvl="1"/>
            <a:r>
              <a:rPr lang="en-US" sz="2200" dirty="0">
                <a:cs typeface="Arial" panose="020B0604020202020204" pitchFamily="34" charset="0"/>
              </a:rPr>
              <a:t>Negotiate the shifting of risks and achieve the </a:t>
            </a:r>
            <a:r>
              <a:rPr lang="en-US" sz="2200">
                <a:cs typeface="Arial" panose="020B0604020202020204" pitchFamily="34" charset="0"/>
              </a:rPr>
              <a:t>negotiation advantage.</a:t>
            </a:r>
            <a:endParaRPr lang="en-US" sz="2200" dirty="0">
              <a:cs typeface="Arial" panose="020B0604020202020204" pitchFamily="34" charset="0"/>
            </a:endParaRPr>
          </a:p>
          <a:p>
            <a:pPr lvl="1"/>
            <a:r>
              <a:rPr lang="en-US" sz="2200" dirty="0">
                <a:cs typeface="Arial" panose="020B0604020202020204" pitchFamily="34" charset="0"/>
              </a:rPr>
              <a:t>Quantify the probability of a </a:t>
            </a:r>
            <a:r>
              <a:rPr lang="en-US" sz="2200">
                <a:cs typeface="Arial" panose="020B0604020202020204" pitchFamily="34" charset="0"/>
              </a:rPr>
              <a:t>particular risk.</a:t>
            </a:r>
            <a:endParaRPr lang="en-US" sz="2200" dirty="0">
              <a:cs typeface="Arial" panose="020B0604020202020204" pitchFamily="34" charset="0"/>
            </a:endParaRPr>
          </a:p>
          <a:p>
            <a:pPr lvl="1"/>
            <a:r>
              <a:rPr lang="en-US" sz="2200" dirty="0">
                <a:cs typeface="Arial" panose="020B0604020202020204" pitchFamily="34" charset="0"/>
              </a:rPr>
              <a:t>Determine risks that they might be willing </a:t>
            </a:r>
            <a:r>
              <a:rPr lang="en-US" sz="2200">
                <a:cs typeface="Arial" panose="020B0604020202020204" pitchFamily="34" charset="0"/>
              </a:rPr>
              <a:t>to assume.</a:t>
            </a:r>
            <a:endParaRPr lang="en-US" sz="2200" dirty="0">
              <a:cs typeface="Arial" panose="020B0604020202020204" pitchFamily="34" charset="0"/>
            </a:endParaRPr>
          </a:p>
          <a:p>
            <a:pPr lvl="1"/>
            <a:r>
              <a:rPr lang="en-US" sz="2200" dirty="0">
                <a:cs typeface="Arial" panose="020B0604020202020204" pitchFamily="34" charset="0"/>
              </a:rPr>
              <a:t>Accept some risk, concede </a:t>
            </a:r>
            <a:r>
              <a:rPr lang="en-US" sz="2200">
                <a:cs typeface="Arial" panose="020B0604020202020204" pitchFamily="34" charset="0"/>
              </a:rPr>
              <a:t>others .</a:t>
            </a:r>
            <a:endParaRPr lang="en-US" sz="2200" dirty="0">
              <a:cs typeface="Arial" panose="020B0604020202020204" pitchFamily="34" charset="0"/>
            </a:endParaRPr>
          </a:p>
          <a:p>
            <a:pPr lvl="1"/>
            <a:r>
              <a:rPr lang="en-US" sz="2200" dirty="0">
                <a:cs typeface="Arial" panose="020B0604020202020204" pitchFamily="34" charset="0"/>
              </a:rPr>
              <a:t>Shift the most costly risks to the </a:t>
            </a:r>
            <a:r>
              <a:rPr lang="en-US" sz="2200">
                <a:cs typeface="Arial" panose="020B0604020202020204" pitchFamily="34" charset="0"/>
              </a:rPr>
              <a:t>other party.</a:t>
            </a:r>
            <a:endParaRPr lang="en-US" sz="2200" dirty="0">
              <a:cs typeface="Arial" panose="020B0604020202020204" pitchFamily="34" charset="0"/>
            </a:endParaRPr>
          </a:p>
          <a:p>
            <a:r>
              <a:rPr lang="en-US" sz="2200" dirty="0">
                <a:cs typeface="Arial" panose="020B0604020202020204" pitchFamily="34" charset="0"/>
              </a:rPr>
              <a:t>Purpose, scope, and focus of due diligence varies depending on the type </a:t>
            </a:r>
            <a:r>
              <a:rPr lang="en-US" sz="2200">
                <a:cs typeface="Arial" panose="020B0604020202020204" pitchFamily="34" charset="0"/>
              </a:rPr>
              <a:t>of transaction.</a:t>
            </a:r>
            <a:endParaRPr lang="en-US" sz="2200" dirty="0">
              <a:cs typeface="Arial" panose="020B0604020202020204" pitchFamily="34" charset="0"/>
            </a:endParaRPr>
          </a:p>
          <a:p>
            <a:r>
              <a:rPr lang="en-US" sz="2200" dirty="0">
                <a:cs typeface="Arial" panose="020B0604020202020204" pitchFamily="34" charset="0"/>
              </a:rPr>
              <a:t>There is no single comprehensive list. It is an evolutionary process.  </a:t>
            </a:r>
          </a:p>
          <a:p>
            <a:r>
              <a:rPr lang="en-US" sz="2200" dirty="0">
                <a:cs typeface="Arial" panose="020B0604020202020204" pitchFamily="34" charset="0"/>
              </a:rPr>
              <a:t>The type and amount of information requested will depend on the facts and circumstances of the company and the transaction.  </a:t>
            </a:r>
          </a:p>
          <a:p>
            <a:endParaRPr lang="en-US" sz="2200" dirty="0">
              <a:cs typeface="Arial" panose="020B0604020202020204" pitchFamily="34" charset="0"/>
            </a:endParaRPr>
          </a:p>
          <a:p>
            <a:endParaRPr lang="en-US" sz="2200" dirty="0">
              <a:cs typeface="Arial" panose="020B0604020202020204" pitchFamily="34" charset="0"/>
            </a:endParaRPr>
          </a:p>
          <a:p>
            <a:pPr marL="0" indent="0">
              <a:buNone/>
            </a:pPr>
            <a:endParaRPr lang="en-US" sz="2200" dirty="0"/>
          </a:p>
          <a:p>
            <a:pPr lvl="1"/>
            <a:endParaRPr lang="en-US" sz="2200" dirty="0">
              <a:cs typeface="Arial" panose="020B0604020202020204" pitchFamily="34" charset="0"/>
            </a:endParaRPr>
          </a:p>
          <a:p>
            <a:endParaRPr lang="en-US" sz="2200" dirty="0">
              <a:cs typeface="Arial" panose="020B0604020202020204" pitchFamily="34" charset="0"/>
            </a:endParaRPr>
          </a:p>
          <a:p>
            <a:pPr marL="0" indent="0">
              <a:buNone/>
            </a:pPr>
            <a:endParaRPr lang="en-US" sz="2200" dirty="0"/>
          </a:p>
        </p:txBody>
      </p:sp>
      <p:sp>
        <p:nvSpPr>
          <p:cNvPr id="4" name="Slide Number Placeholder 3"/>
          <p:cNvSpPr>
            <a:spLocks noGrp="1"/>
          </p:cNvSpPr>
          <p:nvPr>
            <p:ph type="sldNum" sz="quarter" idx="12"/>
          </p:nvPr>
        </p:nvSpPr>
        <p:spPr/>
        <p:txBody>
          <a:bodyPr/>
          <a:lstStyle/>
          <a:p>
            <a:fld id="{13D904CC-D41C-A645-8C4E-4BA7C310B73F}" type="slidenum">
              <a:rPr lang="en-US" smtClean="0"/>
              <a:t>54</a:t>
            </a:fld>
            <a:endParaRPr lang="en-US" dirty="0"/>
          </a:p>
        </p:txBody>
      </p:sp>
    </p:spTree>
    <p:extLst>
      <p:ext uri="{BB962C8B-B14F-4D97-AF65-F5344CB8AC3E}">
        <p14:creationId xmlns:p14="http://schemas.microsoft.com/office/powerpoint/2010/main" val="2168619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DUE DILIGENCE</a:t>
            </a:r>
          </a:p>
        </p:txBody>
      </p:sp>
      <p:sp>
        <p:nvSpPr>
          <p:cNvPr id="3" name="Content Placeholder 2"/>
          <p:cNvSpPr>
            <a:spLocks noGrp="1"/>
          </p:cNvSpPr>
          <p:nvPr>
            <p:ph idx="1"/>
          </p:nvPr>
        </p:nvSpPr>
        <p:spPr>
          <a:xfrm>
            <a:off x="604520" y="1825625"/>
            <a:ext cx="10892387" cy="4351338"/>
          </a:xfrm>
        </p:spPr>
        <p:txBody>
          <a:bodyPr>
            <a:normAutofit/>
          </a:bodyPr>
          <a:lstStyle/>
          <a:p>
            <a:r>
              <a:rPr lang="en-US" sz="2600">
                <a:cs typeface="Arial" panose="020B0604020202020204" pitchFamily="34" charset="0"/>
              </a:rPr>
              <a:t>Deal Team</a:t>
            </a:r>
          </a:p>
          <a:p>
            <a:pPr lvl="1"/>
            <a:r>
              <a:rPr lang="en-US" sz="2600">
                <a:cs typeface="Arial" panose="020B0604020202020204" pitchFamily="34" charset="0"/>
              </a:rPr>
              <a:t>Legal counsel </a:t>
            </a:r>
          </a:p>
          <a:p>
            <a:pPr lvl="1"/>
            <a:r>
              <a:rPr lang="en-US" sz="2600">
                <a:cs typeface="Arial" panose="020B0604020202020204" pitchFamily="34" charset="0"/>
              </a:rPr>
              <a:t>Accounting</a:t>
            </a:r>
          </a:p>
          <a:p>
            <a:pPr lvl="1"/>
            <a:r>
              <a:rPr lang="en-US" sz="2600">
                <a:cs typeface="Arial" panose="020B0604020202020204" pitchFamily="34" charset="0"/>
              </a:rPr>
              <a:t>Tax</a:t>
            </a:r>
          </a:p>
          <a:p>
            <a:pPr lvl="1"/>
            <a:r>
              <a:rPr lang="en-US" sz="2600">
                <a:cs typeface="Arial" panose="020B0604020202020204" pitchFamily="34" charset="0"/>
              </a:rPr>
              <a:t>Environmental (Phase 1 Reports)</a:t>
            </a:r>
          </a:p>
          <a:p>
            <a:pPr lvl="1"/>
            <a:r>
              <a:rPr lang="en-US" sz="2600">
                <a:cs typeface="Arial" panose="020B0604020202020204" pitchFamily="34" charset="0"/>
              </a:rPr>
              <a:t>Title Company (real estate)</a:t>
            </a:r>
          </a:p>
          <a:p>
            <a:pPr lvl="1"/>
            <a:r>
              <a:rPr lang="en-US" sz="2600">
                <a:cs typeface="Arial" panose="020B0604020202020204" pitchFamily="34" charset="0"/>
              </a:rPr>
              <a:t>Physical Condition of Assets/Property </a:t>
            </a:r>
          </a:p>
          <a:p>
            <a:r>
              <a:rPr lang="en-US" sz="2600">
                <a:cs typeface="Arial" panose="020B0604020202020204" pitchFamily="34" charset="0"/>
              </a:rPr>
              <a:t>Coordination between business lease and legal counsel/due diligence team</a:t>
            </a:r>
            <a:endParaRPr lang="en-US" sz="2600" dirty="0">
              <a:cs typeface="Arial" panose="020B0604020202020204" pitchFamily="34" charset="0"/>
            </a:endParaRPr>
          </a:p>
          <a:p>
            <a:pPr lvl="1"/>
            <a:endParaRPr lang="en-US" sz="2600" dirty="0">
              <a:cs typeface="Arial" panose="020B0604020202020204" pitchFamily="34" charset="0"/>
            </a:endParaRPr>
          </a:p>
          <a:p>
            <a:endParaRPr lang="en-US" sz="2600" dirty="0">
              <a:cs typeface="Arial" panose="020B0604020202020204" pitchFamily="34" charset="0"/>
            </a:endParaRPr>
          </a:p>
          <a:p>
            <a:pPr marL="0" indent="0">
              <a:buNone/>
            </a:pPr>
            <a:endParaRPr lang="en-US" sz="26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13D904CC-D41C-A645-8C4E-4BA7C310B73F}" type="slidenum">
              <a:rPr lang="en-US" smtClean="0"/>
              <a:t>55</a:t>
            </a:fld>
            <a:endParaRPr lang="en-US" dirty="0"/>
          </a:p>
        </p:txBody>
      </p:sp>
    </p:spTree>
    <p:extLst>
      <p:ext uri="{BB962C8B-B14F-4D97-AF65-F5344CB8AC3E}">
        <p14:creationId xmlns:p14="http://schemas.microsoft.com/office/powerpoint/2010/main" val="3811149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46771"/>
          </a:xfrm>
        </p:spPr>
        <p:txBody>
          <a:bodyPr>
            <a:normAutofit/>
          </a:bodyPr>
          <a:lstStyle/>
          <a:p>
            <a:r>
              <a:rPr lang="en-US" dirty="0"/>
              <a:t>DUE DILIGENCE</a:t>
            </a:r>
          </a:p>
        </p:txBody>
      </p:sp>
      <p:pic>
        <p:nvPicPr>
          <p:cNvPr id="5" name="Content Placeholder 4"/>
          <p:cNvPicPr>
            <a:picLocks noGrp="1" noChangeAspect="1"/>
          </p:cNvPicPr>
          <p:nvPr>
            <p:ph idx="1"/>
          </p:nvPr>
        </p:nvPicPr>
        <p:blipFill>
          <a:blip r:embed="rId2"/>
          <a:stretch>
            <a:fillRect/>
          </a:stretch>
        </p:blipFill>
        <p:spPr>
          <a:xfrm>
            <a:off x="5233026" y="829788"/>
            <a:ext cx="6285933" cy="5058055"/>
          </a:xfrm>
          <a:prstGeom prst="rect">
            <a:avLst/>
          </a:prstGeom>
        </p:spPr>
      </p:pic>
      <p:sp>
        <p:nvSpPr>
          <p:cNvPr id="4" name="Text Placeholder 3"/>
          <p:cNvSpPr>
            <a:spLocks noGrp="1"/>
          </p:cNvSpPr>
          <p:nvPr>
            <p:ph type="body" sz="half" idx="2"/>
          </p:nvPr>
        </p:nvSpPr>
        <p:spPr>
          <a:xfrm>
            <a:off x="579864" y="1202910"/>
            <a:ext cx="4314866" cy="3811588"/>
          </a:xfrm>
        </p:spPr>
        <p:txBody>
          <a:bodyPr>
            <a:noAutofit/>
          </a:bodyPr>
          <a:lstStyle/>
          <a:p>
            <a:pPr marL="342900" indent="-342900">
              <a:buFont typeface="Arial" panose="020B0604020202020204" pitchFamily="34" charset="0"/>
              <a:buChar char="•"/>
            </a:pPr>
            <a:r>
              <a:rPr lang="en-US" sz="2200" dirty="0">
                <a:latin typeface="+mj-lt"/>
                <a:cs typeface="Arial" panose="020B0604020202020204" pitchFamily="34" charset="0"/>
              </a:rPr>
              <a:t>Develop </a:t>
            </a:r>
            <a:r>
              <a:rPr lang="en-US" sz="2200">
                <a:latin typeface="+mj-lt"/>
                <a:cs typeface="Arial" panose="020B0604020202020204" pitchFamily="34" charset="0"/>
              </a:rPr>
              <a:t>a transaction-specific </a:t>
            </a:r>
            <a:r>
              <a:rPr lang="en-US" sz="2200" dirty="0">
                <a:latin typeface="+mj-lt"/>
                <a:cs typeface="Arial" panose="020B0604020202020204" pitchFamily="34" charset="0"/>
              </a:rPr>
              <a:t>list of due diligence materials </a:t>
            </a:r>
            <a:r>
              <a:rPr lang="en-US" sz="2200">
                <a:latin typeface="+mj-lt"/>
                <a:cs typeface="Arial" panose="020B0604020202020204" pitchFamily="34" charset="0"/>
              </a:rPr>
              <a:t>to request.</a:t>
            </a:r>
            <a:endParaRPr lang="en-US" sz="2200" dirty="0">
              <a:latin typeface="+mj-lt"/>
              <a:cs typeface="Arial" panose="020B0604020202020204" pitchFamily="34" charset="0"/>
            </a:endParaRPr>
          </a:p>
          <a:p>
            <a:pPr marL="342900" indent="-342900">
              <a:buFont typeface="Arial" panose="020B0604020202020204" pitchFamily="34" charset="0"/>
              <a:buChar char="•"/>
            </a:pPr>
            <a:r>
              <a:rPr lang="en-US" sz="2200" dirty="0">
                <a:latin typeface="+mj-lt"/>
                <a:cs typeface="Arial" panose="020B0604020202020204" pitchFamily="34" charset="0"/>
              </a:rPr>
              <a:t>Create a data room or other centralized repository to store the materials for review and access.  </a:t>
            </a:r>
          </a:p>
          <a:p>
            <a:pPr marL="800100" lvl="1" indent="-342900">
              <a:buFont typeface="Arial" panose="020B0604020202020204" pitchFamily="34" charset="0"/>
              <a:buChar char="•"/>
            </a:pPr>
            <a:r>
              <a:rPr lang="en-US" sz="2200">
                <a:latin typeface="+mj-lt"/>
                <a:cs typeface="Arial" panose="020B0604020202020204" pitchFamily="34" charset="0"/>
              </a:rPr>
              <a:t>Folders can </a:t>
            </a:r>
            <a:r>
              <a:rPr lang="en-US" sz="2200" dirty="0">
                <a:latin typeface="+mj-lt"/>
                <a:cs typeface="Arial" panose="020B0604020202020204" pitchFamily="34" charset="0"/>
              </a:rPr>
              <a:t>be tied to Definitive </a:t>
            </a:r>
            <a:r>
              <a:rPr lang="en-US" sz="2200">
                <a:latin typeface="+mj-lt"/>
                <a:cs typeface="Arial" panose="020B0604020202020204" pitchFamily="34" charset="0"/>
              </a:rPr>
              <a:t>Agreement provisions.</a:t>
            </a:r>
            <a:endParaRPr lang="en-US" sz="2200" dirty="0">
              <a:latin typeface="+mj-lt"/>
              <a:cs typeface="Arial" panose="020B0604020202020204" pitchFamily="34" charset="0"/>
            </a:endParaRPr>
          </a:p>
          <a:p>
            <a:pPr marL="342900" indent="-342900">
              <a:buFont typeface="Arial" panose="020B0604020202020204" pitchFamily="34" charset="0"/>
              <a:buChar char="•"/>
            </a:pPr>
            <a:r>
              <a:rPr lang="en-US" sz="2200" dirty="0">
                <a:latin typeface="+mj-lt"/>
                <a:cs typeface="Arial" panose="020B0604020202020204" pitchFamily="34" charset="0"/>
              </a:rPr>
              <a:t>Document when materials are delivered, including identifying documents and which part of due diligence they </a:t>
            </a:r>
            <a:r>
              <a:rPr lang="en-US" sz="2200">
                <a:latin typeface="+mj-lt"/>
                <a:cs typeface="Arial" panose="020B0604020202020204" pitchFamily="34" charset="0"/>
              </a:rPr>
              <a:t>refer to.</a:t>
            </a:r>
            <a:endParaRPr lang="en-US" sz="2200" dirty="0">
              <a:latin typeface="+mj-lt"/>
              <a:cs typeface="Arial" panose="020B0604020202020204" pitchFamily="34" charset="0"/>
            </a:endParaRPr>
          </a:p>
          <a:p>
            <a:endParaRPr lang="en-US" sz="2200" dirty="0">
              <a:latin typeface="+mj-lt"/>
              <a:cs typeface="Arial" panose="020B0604020202020204" pitchFamily="34" charset="0"/>
            </a:endParaRPr>
          </a:p>
          <a:p>
            <a:endParaRPr lang="en-US" sz="2200" dirty="0">
              <a:latin typeface="+mj-lt"/>
              <a:cs typeface="Arial" panose="020B0604020202020204" pitchFamily="34" charset="0"/>
            </a:endParaRPr>
          </a:p>
          <a:p>
            <a:endParaRPr lang="en-US" sz="2200" dirty="0">
              <a:latin typeface="+mj-lt"/>
            </a:endParaRPr>
          </a:p>
          <a:p>
            <a:endParaRPr lang="en-US" sz="2200" dirty="0"/>
          </a:p>
        </p:txBody>
      </p:sp>
      <p:sp>
        <p:nvSpPr>
          <p:cNvPr id="3" name="Slide Number Placeholder 2"/>
          <p:cNvSpPr>
            <a:spLocks noGrp="1"/>
          </p:cNvSpPr>
          <p:nvPr>
            <p:ph type="sldNum" sz="quarter" idx="12"/>
          </p:nvPr>
        </p:nvSpPr>
        <p:spPr/>
        <p:txBody>
          <a:bodyPr/>
          <a:lstStyle/>
          <a:p>
            <a:fld id="{13D904CC-D41C-A645-8C4E-4BA7C310B73F}" type="slidenum">
              <a:rPr lang="en-US" smtClean="0"/>
              <a:t>56</a:t>
            </a:fld>
            <a:endParaRPr lang="en-US" dirty="0"/>
          </a:p>
        </p:txBody>
      </p:sp>
    </p:spTree>
    <p:extLst>
      <p:ext uri="{BB962C8B-B14F-4D97-AF65-F5344CB8AC3E}">
        <p14:creationId xmlns:p14="http://schemas.microsoft.com/office/powerpoint/2010/main" val="3649638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DUE DILIGENCE—TOPICS</a:t>
            </a:r>
            <a:endParaRPr lang="en-US" dirty="0"/>
          </a:p>
        </p:txBody>
      </p:sp>
      <p:sp>
        <p:nvSpPr>
          <p:cNvPr id="3" name="Content Placeholder 2"/>
          <p:cNvSpPr>
            <a:spLocks noGrp="1"/>
          </p:cNvSpPr>
          <p:nvPr>
            <p:ph idx="1"/>
          </p:nvPr>
        </p:nvSpPr>
        <p:spPr>
          <a:xfrm>
            <a:off x="604520" y="1360449"/>
            <a:ext cx="11171168" cy="4816514"/>
          </a:xfrm>
        </p:spPr>
        <p:txBody>
          <a:bodyPr>
            <a:normAutofit/>
          </a:bodyPr>
          <a:lstStyle/>
          <a:p>
            <a:r>
              <a:rPr lang="en-US" sz="2000" u="sng" dirty="0">
                <a:cs typeface="Arial" panose="020B0604020202020204" pitchFamily="34" charset="0"/>
              </a:rPr>
              <a:t>Corporate Ownership/Governance</a:t>
            </a:r>
            <a:r>
              <a:rPr lang="en-US" sz="2000" dirty="0">
                <a:cs typeface="Arial" panose="020B0604020202020204" pitchFamily="34" charset="0"/>
              </a:rPr>
              <a:t> – ownership, bylaws</a:t>
            </a:r>
          </a:p>
          <a:p>
            <a:r>
              <a:rPr lang="en-US" sz="2000" u="sng" dirty="0">
                <a:cs typeface="Arial" panose="020B0604020202020204" pitchFamily="34" charset="0"/>
              </a:rPr>
              <a:t>Financial</a:t>
            </a:r>
            <a:r>
              <a:rPr lang="en-US" sz="2000" dirty="0">
                <a:cs typeface="Arial" panose="020B0604020202020204" pitchFamily="34" charset="0"/>
              </a:rPr>
              <a:t> – financial statements, audits, accounting records, tax records </a:t>
            </a:r>
          </a:p>
          <a:p>
            <a:r>
              <a:rPr lang="en-US" sz="2000" u="sng" dirty="0">
                <a:cs typeface="Arial" panose="020B0604020202020204" pitchFamily="34" charset="0"/>
              </a:rPr>
              <a:t>Human Resources</a:t>
            </a:r>
            <a:r>
              <a:rPr lang="en-US" sz="2000" dirty="0">
                <a:cs typeface="Arial" panose="020B0604020202020204" pitchFamily="34" charset="0"/>
              </a:rPr>
              <a:t> – employee classification, employee manual, employee benefits, 401k</a:t>
            </a:r>
          </a:p>
          <a:p>
            <a:r>
              <a:rPr lang="en-US" sz="2000" u="sng" dirty="0">
                <a:cs typeface="Arial" panose="020B0604020202020204" pitchFamily="34" charset="0"/>
              </a:rPr>
              <a:t>IT</a:t>
            </a:r>
            <a:r>
              <a:rPr lang="en-US" sz="2000" dirty="0">
                <a:cs typeface="Arial" panose="020B0604020202020204" pitchFamily="34" charset="0"/>
              </a:rPr>
              <a:t> – software, cybersecurity, NIST/federal cybersecurity requirements </a:t>
            </a:r>
          </a:p>
          <a:p>
            <a:r>
              <a:rPr lang="en-US" sz="2000" u="sng" dirty="0">
                <a:cs typeface="Arial" panose="020B0604020202020204" pitchFamily="34" charset="0"/>
              </a:rPr>
              <a:t>Property</a:t>
            </a:r>
            <a:r>
              <a:rPr lang="en-US" sz="2000" dirty="0">
                <a:cs typeface="Arial" panose="020B0604020202020204" pitchFamily="34" charset="0"/>
              </a:rPr>
              <a:t> – leases, ownership of real property</a:t>
            </a:r>
          </a:p>
          <a:p>
            <a:r>
              <a:rPr lang="en-US" sz="2000" u="sng" dirty="0">
                <a:cs typeface="Arial" panose="020B0604020202020204" pitchFamily="34" charset="0"/>
              </a:rPr>
              <a:t>Litigation</a:t>
            </a:r>
            <a:r>
              <a:rPr lang="en-US" sz="2000" dirty="0">
                <a:cs typeface="Arial" panose="020B0604020202020204" pitchFamily="34" charset="0"/>
              </a:rPr>
              <a:t> – claims or lawsuits; cure and show cause notices</a:t>
            </a:r>
          </a:p>
          <a:p>
            <a:r>
              <a:rPr lang="en-US" sz="2000" u="sng" dirty="0">
                <a:cs typeface="Arial" panose="020B0604020202020204" pitchFamily="34" charset="0"/>
              </a:rPr>
              <a:t>Insurance</a:t>
            </a:r>
            <a:r>
              <a:rPr lang="en-US" sz="2000" dirty="0">
                <a:cs typeface="Arial" panose="020B0604020202020204" pitchFamily="34" charset="0"/>
              </a:rPr>
              <a:t> – status of insurance; insurance claims; loss reports </a:t>
            </a:r>
          </a:p>
          <a:p>
            <a:r>
              <a:rPr lang="en-US" sz="2000" u="sng" dirty="0">
                <a:cs typeface="Arial" panose="020B0604020202020204" pitchFamily="34" charset="0"/>
              </a:rPr>
              <a:t>Filings</a:t>
            </a:r>
            <a:r>
              <a:rPr lang="en-US" sz="2000" dirty="0">
                <a:cs typeface="Arial" panose="020B0604020202020204" pitchFamily="34" charset="0"/>
              </a:rPr>
              <a:t> – business licenses, permits, OHSA filings</a:t>
            </a:r>
          </a:p>
          <a:p>
            <a:r>
              <a:rPr lang="en-US" sz="2000" u="sng" dirty="0">
                <a:cs typeface="Arial" panose="020B0604020202020204" pitchFamily="34" charset="0"/>
              </a:rPr>
              <a:t>Environmental</a:t>
            </a:r>
            <a:r>
              <a:rPr lang="en-US" sz="2000" dirty="0">
                <a:cs typeface="Arial" panose="020B0604020202020204" pitchFamily="34" charset="0"/>
              </a:rPr>
              <a:t> – Phase 1 or 2 reports; use of hazardous materials; operating permits </a:t>
            </a:r>
          </a:p>
          <a:p>
            <a:r>
              <a:rPr lang="en-US" sz="2000" u="sng" dirty="0">
                <a:cs typeface="Arial" panose="020B0604020202020204" pitchFamily="34" charset="0"/>
              </a:rPr>
              <a:t>Sales and Marketing</a:t>
            </a:r>
            <a:r>
              <a:rPr lang="en-US" sz="2000" dirty="0">
                <a:cs typeface="Arial" panose="020B0604020202020204" pitchFamily="34" charset="0"/>
              </a:rPr>
              <a:t> – customer list; marketing efforts </a:t>
            </a:r>
          </a:p>
          <a:p>
            <a:r>
              <a:rPr lang="en-US" sz="2000" u="sng" dirty="0">
                <a:cs typeface="Arial" panose="020B0604020202020204" pitchFamily="34" charset="0"/>
              </a:rPr>
              <a:t>Operations</a:t>
            </a:r>
            <a:r>
              <a:rPr lang="en-US" sz="2000" dirty="0">
                <a:cs typeface="Arial" panose="020B0604020202020204" pitchFamily="34" charset="0"/>
              </a:rPr>
              <a:t> – backlog, revenue; revenue diversity; labor costs; labor utilization; guaranties or performance bonds</a:t>
            </a:r>
          </a:p>
          <a:p>
            <a:pPr lvl="1"/>
            <a:endParaRPr lang="en-US" sz="2000" dirty="0">
              <a:cs typeface="Arial" panose="020B0604020202020204" pitchFamily="34" charset="0"/>
            </a:endParaRPr>
          </a:p>
          <a:p>
            <a:endParaRPr lang="en-US" sz="2000" dirty="0">
              <a:cs typeface="Arial" panose="020B0604020202020204" pitchFamily="34" charset="0"/>
            </a:endParaRPr>
          </a:p>
          <a:p>
            <a:pPr lvl="1"/>
            <a:endParaRPr lang="en-US" sz="2000" dirty="0">
              <a:cs typeface="Arial" panose="020B0604020202020204" pitchFamily="34" charset="0"/>
            </a:endParaRPr>
          </a:p>
          <a:p>
            <a:endParaRPr lang="en-US" sz="2000" dirty="0">
              <a:cs typeface="Arial" panose="020B0604020202020204" pitchFamily="34" charset="0"/>
            </a:endParaRPr>
          </a:p>
          <a:p>
            <a:endParaRPr lang="en-US" sz="2000" dirty="0">
              <a:cs typeface="Arial" panose="020B0604020202020204" pitchFamily="34" charset="0"/>
            </a:endParaRPr>
          </a:p>
          <a:p>
            <a:pPr marL="0" indent="0">
              <a:buNone/>
            </a:pPr>
            <a:endParaRPr lang="en-US"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13D904CC-D41C-A645-8C4E-4BA7C310B73F}" type="slidenum">
              <a:rPr lang="en-US" smtClean="0"/>
              <a:t>57</a:t>
            </a:fld>
            <a:endParaRPr lang="en-US" dirty="0"/>
          </a:p>
        </p:txBody>
      </p:sp>
    </p:spTree>
    <p:extLst>
      <p:ext uri="{BB962C8B-B14F-4D97-AF65-F5344CB8AC3E}">
        <p14:creationId xmlns:p14="http://schemas.microsoft.com/office/powerpoint/2010/main" val="3570449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DUE DILIGENCE</a:t>
            </a:r>
            <a:r>
              <a:rPr lang="en-US"/>
              <a:t>—</a:t>
            </a:r>
            <a:r>
              <a:rPr lang="en-US" sz="3600"/>
              <a:t>GOVERNMENT </a:t>
            </a:r>
            <a:r>
              <a:rPr lang="en-US" sz="3600" dirty="0"/>
              <a:t>SPECIFIC TOPICS</a:t>
            </a:r>
          </a:p>
        </p:txBody>
      </p:sp>
      <p:sp>
        <p:nvSpPr>
          <p:cNvPr id="3" name="Content Placeholder 2"/>
          <p:cNvSpPr>
            <a:spLocks noGrp="1"/>
          </p:cNvSpPr>
          <p:nvPr>
            <p:ph idx="1"/>
          </p:nvPr>
        </p:nvSpPr>
        <p:spPr>
          <a:xfrm>
            <a:off x="604520" y="1338146"/>
            <a:ext cx="11304982" cy="4838817"/>
          </a:xfrm>
        </p:spPr>
        <p:txBody>
          <a:bodyPr>
            <a:noAutofit/>
          </a:bodyPr>
          <a:lstStyle/>
          <a:p>
            <a:r>
              <a:rPr lang="en-US" sz="2000" u="sng" dirty="0">
                <a:cs typeface="Arial" panose="020B0604020202020204" pitchFamily="34" charset="0"/>
              </a:rPr>
              <a:t>CPARS</a:t>
            </a:r>
            <a:r>
              <a:rPr lang="en-US" sz="2000" dirty="0">
                <a:cs typeface="Arial" panose="020B0604020202020204" pitchFamily="34" charset="0"/>
              </a:rPr>
              <a:t> – copies of all CPARS in past x years </a:t>
            </a:r>
          </a:p>
          <a:p>
            <a:r>
              <a:rPr lang="en-US" sz="2000" u="sng" dirty="0">
                <a:cs typeface="Arial" panose="020B0604020202020204" pitchFamily="34" charset="0"/>
              </a:rPr>
              <a:t>Compliance</a:t>
            </a:r>
            <a:r>
              <a:rPr lang="en-US" sz="2000" dirty="0">
                <a:cs typeface="Arial" panose="020B0604020202020204" pitchFamily="34" charset="0"/>
              </a:rPr>
              <a:t> – Code of Conduct, compliance policies, training records, hotline records</a:t>
            </a:r>
          </a:p>
          <a:p>
            <a:r>
              <a:rPr lang="en-US" sz="2000" u="sng" dirty="0">
                <a:cs typeface="Arial" panose="020B0604020202020204" pitchFamily="34" charset="0"/>
              </a:rPr>
              <a:t>Contract Performance</a:t>
            </a:r>
            <a:r>
              <a:rPr lang="en-US" sz="2000" dirty="0">
                <a:cs typeface="Arial" panose="020B0604020202020204" pitchFamily="34" charset="0"/>
              </a:rPr>
              <a:t> – cure notices, show cause letters, debarment/suspension status </a:t>
            </a:r>
          </a:p>
          <a:p>
            <a:r>
              <a:rPr lang="en-US" sz="2000" u="sng" dirty="0">
                <a:cs typeface="Arial" panose="020B0604020202020204" pitchFamily="34" charset="0"/>
              </a:rPr>
              <a:t>SBA Compliance</a:t>
            </a:r>
            <a:r>
              <a:rPr lang="en-US" sz="2000" dirty="0">
                <a:cs typeface="Arial" panose="020B0604020202020204" pitchFamily="34" charset="0"/>
              </a:rPr>
              <a:t> – NAICS code analysis (avoiding duplicate NAICS codes in 8(a) program), Business Activity Target compliance, certifications regarding size; post–acquisition size analysis; affiliation issues </a:t>
            </a:r>
          </a:p>
          <a:p>
            <a:r>
              <a:rPr lang="en-US" sz="2000" u="sng" dirty="0">
                <a:cs typeface="Arial" panose="020B0604020202020204" pitchFamily="34" charset="0"/>
              </a:rPr>
              <a:t>Security </a:t>
            </a:r>
            <a:r>
              <a:rPr lang="en-US" sz="2000" u="sng">
                <a:cs typeface="Arial" panose="020B0604020202020204" pitchFamily="34" charset="0"/>
              </a:rPr>
              <a:t>Clearances</a:t>
            </a:r>
            <a:r>
              <a:rPr lang="en-US" sz="2000">
                <a:cs typeface="Arial" panose="020B0604020202020204" pitchFamily="34" charset="0"/>
              </a:rPr>
              <a:t> – </a:t>
            </a:r>
            <a:r>
              <a:rPr lang="en-US" sz="2000" dirty="0">
                <a:cs typeface="Arial" panose="020B0604020202020204" pitchFamily="34" charset="0"/>
              </a:rPr>
              <a:t>Facility Security Officer; status of facility clearance</a:t>
            </a:r>
          </a:p>
          <a:p>
            <a:r>
              <a:rPr lang="en-US" sz="2000" u="sng" dirty="0">
                <a:cs typeface="Arial" panose="020B0604020202020204" pitchFamily="34" charset="0"/>
              </a:rPr>
              <a:t>Labor</a:t>
            </a:r>
            <a:r>
              <a:rPr lang="en-US" sz="2000" dirty="0">
                <a:cs typeface="Arial" panose="020B0604020202020204" pitchFamily="34" charset="0"/>
              </a:rPr>
              <a:t> – SCA compliance with health and welfare requirements; union obligations</a:t>
            </a:r>
          </a:p>
          <a:p>
            <a:r>
              <a:rPr lang="en-US" sz="2000" u="sng">
                <a:cs typeface="Arial" panose="020B0604020202020204" pitchFamily="34" charset="0"/>
              </a:rPr>
              <a:t>Accounting</a:t>
            </a:r>
            <a:r>
              <a:rPr lang="en-US" sz="2000">
                <a:cs typeface="Arial" panose="020B0604020202020204" pitchFamily="34" charset="0"/>
              </a:rPr>
              <a:t> – </a:t>
            </a:r>
            <a:r>
              <a:rPr lang="en-US" sz="2000" dirty="0">
                <a:cs typeface="Arial" panose="020B0604020202020204" pitchFamily="34" charset="0"/>
              </a:rPr>
              <a:t>cost accounting systems; DCAA audits (pending and completed)</a:t>
            </a:r>
          </a:p>
          <a:p>
            <a:r>
              <a:rPr lang="en-US" sz="2000" u="sng">
                <a:cs typeface="Arial" panose="020B0604020202020204" pitchFamily="34" charset="0"/>
              </a:rPr>
              <a:t>HR</a:t>
            </a:r>
            <a:r>
              <a:rPr lang="en-US" sz="2000">
                <a:cs typeface="Arial" panose="020B0604020202020204" pitchFamily="34" charset="0"/>
              </a:rPr>
              <a:t> – </a:t>
            </a:r>
            <a:r>
              <a:rPr lang="en-US" sz="2000" dirty="0">
                <a:cs typeface="Arial" panose="020B0604020202020204" pitchFamily="34" charset="0"/>
              </a:rPr>
              <a:t>affirmative action programs and plans</a:t>
            </a:r>
          </a:p>
          <a:p>
            <a:r>
              <a:rPr lang="en-US" sz="2000" u="sng" dirty="0">
                <a:cs typeface="Arial" panose="020B0604020202020204" pitchFamily="34" charset="0"/>
              </a:rPr>
              <a:t>Teaming Agreements</a:t>
            </a:r>
            <a:r>
              <a:rPr lang="en-US" sz="2000" dirty="0">
                <a:cs typeface="Arial" panose="020B0604020202020204" pitchFamily="34" charset="0"/>
              </a:rPr>
              <a:t> – exclusivity provisions; non-compete/non-solicitation provisions </a:t>
            </a:r>
          </a:p>
          <a:p>
            <a:r>
              <a:rPr lang="en-US" sz="2000" u="sng" dirty="0">
                <a:cs typeface="Arial" panose="020B0604020202020204" pitchFamily="34" charset="0"/>
              </a:rPr>
              <a:t>Cybersecurity</a:t>
            </a:r>
            <a:r>
              <a:rPr lang="en-US" sz="2000" dirty="0">
                <a:cs typeface="Arial" panose="020B0604020202020204" pitchFamily="34" charset="0"/>
              </a:rPr>
              <a:t> – compliance with obligations regarding top security and controlled defense information </a:t>
            </a:r>
          </a:p>
          <a:p>
            <a:r>
              <a:rPr lang="en-US" sz="2000" u="sng" dirty="0">
                <a:cs typeface="Arial" panose="020B0604020202020204" pitchFamily="34" charset="0"/>
              </a:rPr>
              <a:t>Contracts</a:t>
            </a:r>
            <a:r>
              <a:rPr lang="en-US" sz="2000" dirty="0">
                <a:cs typeface="Arial" panose="020B0604020202020204" pitchFamily="34" charset="0"/>
              </a:rPr>
              <a:t> – required off-ramps of IDIQ/MACs post-acquisition</a:t>
            </a:r>
          </a:p>
          <a:p>
            <a:r>
              <a:rPr lang="en-US" sz="2000" u="sng">
                <a:cs typeface="Arial" panose="020B0604020202020204" pitchFamily="34" charset="0"/>
              </a:rPr>
              <a:t>SAM.gov</a:t>
            </a:r>
            <a:r>
              <a:rPr lang="en-US" sz="2000">
                <a:cs typeface="Arial" panose="020B0604020202020204" pitchFamily="34" charset="0"/>
              </a:rPr>
              <a:t> – </a:t>
            </a:r>
            <a:r>
              <a:rPr lang="en-US" sz="2000" dirty="0">
                <a:cs typeface="Arial" panose="020B0604020202020204" pitchFamily="34" charset="0"/>
              </a:rPr>
              <a:t>check for status of certifications (review usaspending.gov or sam.gov)</a:t>
            </a:r>
          </a:p>
          <a:p>
            <a:pPr lvl="1"/>
            <a:endParaRPr lang="en-US" sz="2000" dirty="0">
              <a:cs typeface="Arial" panose="020B0604020202020204" pitchFamily="34" charset="0"/>
            </a:endParaRPr>
          </a:p>
          <a:p>
            <a:endParaRPr lang="en-US" sz="2000" dirty="0">
              <a:cs typeface="Arial" panose="020B0604020202020204" pitchFamily="34" charset="0"/>
            </a:endParaRPr>
          </a:p>
          <a:p>
            <a:endParaRPr lang="en-US" sz="2000" dirty="0">
              <a:cs typeface="Arial" panose="020B0604020202020204" pitchFamily="34" charset="0"/>
            </a:endParaRPr>
          </a:p>
          <a:p>
            <a:pPr marL="0" indent="0">
              <a:buNone/>
            </a:pPr>
            <a:endParaRPr lang="en-US" sz="2000" dirty="0"/>
          </a:p>
        </p:txBody>
      </p:sp>
      <p:sp>
        <p:nvSpPr>
          <p:cNvPr id="4" name="Slide Number Placeholder 3"/>
          <p:cNvSpPr>
            <a:spLocks noGrp="1"/>
          </p:cNvSpPr>
          <p:nvPr>
            <p:ph type="sldNum" sz="quarter" idx="12"/>
          </p:nvPr>
        </p:nvSpPr>
        <p:spPr/>
        <p:txBody>
          <a:bodyPr/>
          <a:lstStyle/>
          <a:p>
            <a:fld id="{13D904CC-D41C-A645-8C4E-4BA7C310B73F}" type="slidenum">
              <a:rPr lang="en-US" smtClean="0"/>
              <a:t>58</a:t>
            </a:fld>
            <a:endParaRPr lang="en-US" dirty="0"/>
          </a:p>
        </p:txBody>
      </p:sp>
    </p:spTree>
    <p:extLst>
      <p:ext uri="{BB962C8B-B14F-4D97-AF65-F5344CB8AC3E}">
        <p14:creationId xmlns:p14="http://schemas.microsoft.com/office/powerpoint/2010/main" val="3477304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PARTY CONSENTS</a:t>
            </a:r>
          </a:p>
        </p:txBody>
      </p:sp>
      <p:sp>
        <p:nvSpPr>
          <p:cNvPr id="3" name="Content Placeholder 2"/>
          <p:cNvSpPr>
            <a:spLocks noGrp="1"/>
          </p:cNvSpPr>
          <p:nvPr>
            <p:ph idx="1"/>
          </p:nvPr>
        </p:nvSpPr>
        <p:spPr>
          <a:xfrm>
            <a:off x="604519" y="1825625"/>
            <a:ext cx="11204621" cy="4351338"/>
          </a:xfrm>
        </p:spPr>
        <p:txBody>
          <a:bodyPr>
            <a:normAutofit/>
          </a:bodyPr>
          <a:lstStyle/>
          <a:p>
            <a:r>
              <a:rPr lang="en-US" dirty="0"/>
              <a:t>Due diligence should identify what third party consents are required and which third party merely need to be notified of the entity change </a:t>
            </a:r>
          </a:p>
          <a:p>
            <a:r>
              <a:rPr lang="en-US" dirty="0"/>
              <a:t>Seller needs to conduct own due diligence as to third party consent, to properly complete schedules attached to Definitive Agreement/represent and warrant need for third party consents or notice </a:t>
            </a:r>
          </a:p>
          <a:p>
            <a:r>
              <a:rPr lang="en-US" dirty="0"/>
              <a:t>Third parties that only require notice can be notified post closing</a:t>
            </a:r>
          </a:p>
          <a:p>
            <a:r>
              <a:rPr lang="en-US" dirty="0"/>
              <a:t>Third parties that need to consent need to be contacted </a:t>
            </a:r>
            <a:r>
              <a:rPr lang="en-US"/>
              <a:t>after Definitive </a:t>
            </a:r>
            <a:r>
              <a:rPr lang="en-US" dirty="0"/>
              <a:t>A</a:t>
            </a:r>
            <a:r>
              <a:rPr lang="en-US"/>
              <a:t>greement </a:t>
            </a:r>
            <a:r>
              <a:rPr lang="en-US" dirty="0"/>
              <a:t>is signed and before closing </a:t>
            </a:r>
          </a:p>
        </p:txBody>
      </p:sp>
      <p:sp>
        <p:nvSpPr>
          <p:cNvPr id="4" name="Slide Number Placeholder 3"/>
          <p:cNvSpPr>
            <a:spLocks noGrp="1"/>
          </p:cNvSpPr>
          <p:nvPr>
            <p:ph type="sldNum" sz="quarter" idx="12"/>
          </p:nvPr>
        </p:nvSpPr>
        <p:spPr/>
        <p:txBody>
          <a:bodyPr/>
          <a:lstStyle/>
          <a:p>
            <a:fld id="{13D904CC-D41C-A645-8C4E-4BA7C310B73F}" type="slidenum">
              <a:rPr lang="en-US" smtClean="0"/>
              <a:t>59</a:t>
            </a:fld>
            <a:endParaRPr lang="en-US" dirty="0"/>
          </a:p>
        </p:txBody>
      </p:sp>
    </p:spTree>
    <p:extLst>
      <p:ext uri="{BB962C8B-B14F-4D97-AF65-F5344CB8AC3E}">
        <p14:creationId xmlns:p14="http://schemas.microsoft.com/office/powerpoint/2010/main" val="143993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8389"/>
            <a:ext cx="3397405" cy="628650"/>
          </a:xfrm>
        </p:spPr>
        <p:txBody>
          <a:bodyPr>
            <a:normAutofit fontScale="90000"/>
          </a:bodyPr>
          <a:lstStyle/>
          <a:p>
            <a:r>
              <a:rPr lang="en-US" dirty="0"/>
              <a:t>DEVELOP SALE PRICE</a:t>
            </a:r>
          </a:p>
        </p:txBody>
      </p:sp>
      <p:sp>
        <p:nvSpPr>
          <p:cNvPr id="6" name="Text Placeholder 5"/>
          <p:cNvSpPr>
            <a:spLocks noGrp="1"/>
          </p:cNvSpPr>
          <p:nvPr>
            <p:ph type="body" sz="quarter" idx="16"/>
          </p:nvPr>
        </p:nvSpPr>
        <p:spPr>
          <a:xfrm>
            <a:off x="672791" y="1161721"/>
            <a:ext cx="3211513" cy="3854450"/>
          </a:xfrm>
        </p:spPr>
        <p:txBody>
          <a:bodyPr>
            <a:noAutofit/>
          </a:bodyPr>
          <a:lstStyle/>
          <a:p>
            <a:r>
              <a:rPr lang="en-US" sz="1600" dirty="0"/>
              <a:t>EBITDA:  Earnings Before Interest, Taxes, Depreciation and Amortization</a:t>
            </a:r>
          </a:p>
          <a:p>
            <a:pPr lvl="1"/>
            <a:r>
              <a:rPr lang="en-US" sz="1600" dirty="0"/>
              <a:t>Measure of profitability</a:t>
            </a:r>
          </a:p>
          <a:p>
            <a:pPr lvl="1"/>
            <a:r>
              <a:rPr lang="en-US" sz="1600" dirty="0"/>
              <a:t>Focused on core financial performance versus non-core expenses</a:t>
            </a:r>
          </a:p>
          <a:p>
            <a:r>
              <a:rPr lang="en-US" sz="1600" dirty="0"/>
              <a:t>Backlog:  Total amount of funding allotted to government contracts </a:t>
            </a:r>
          </a:p>
          <a:p>
            <a:pPr lvl="1"/>
            <a:r>
              <a:rPr lang="en-US" sz="1600" dirty="0"/>
              <a:t>May or may not account for expenses related to performance </a:t>
            </a:r>
          </a:p>
          <a:p>
            <a:r>
              <a:rPr lang="en-US" sz="1600" dirty="0"/>
              <a:t>Book Value:  Net asset value of a company, calculated as its total assets minus intangible assets (patents, goodwill) and liabilities.</a:t>
            </a:r>
          </a:p>
          <a:p>
            <a:pPr lvl="1"/>
            <a:r>
              <a:rPr lang="en-US" sz="1600" dirty="0"/>
              <a:t>Book value is often lower than a company’s market value</a:t>
            </a:r>
          </a:p>
        </p:txBody>
      </p:sp>
      <p:sp>
        <p:nvSpPr>
          <p:cNvPr id="5" name="Text Placeholder 4"/>
          <p:cNvSpPr>
            <a:spLocks noGrp="1"/>
          </p:cNvSpPr>
          <p:nvPr>
            <p:ph type="body" sz="quarter" idx="13"/>
          </p:nvPr>
        </p:nvSpPr>
        <p:spPr>
          <a:xfrm>
            <a:off x="4558747" y="548579"/>
            <a:ext cx="6626087" cy="5526782"/>
          </a:xfrm>
        </p:spPr>
        <p:txBody>
          <a:bodyPr>
            <a:noAutofit/>
          </a:bodyPr>
          <a:lstStyle/>
          <a:p>
            <a:r>
              <a:rPr lang="en-US" sz="2000" dirty="0"/>
              <a:t>Multiple </a:t>
            </a:r>
            <a:r>
              <a:rPr lang="en-US" sz="2000"/>
              <a:t>of Revenue, Sales or EBITDA </a:t>
            </a:r>
            <a:endParaRPr lang="en-US" sz="2000" dirty="0"/>
          </a:p>
          <a:p>
            <a:pPr lvl="1"/>
            <a:r>
              <a:rPr lang="en-US" sz="2000" dirty="0"/>
              <a:t>Historical or Projected</a:t>
            </a:r>
          </a:p>
          <a:p>
            <a:pPr lvl="1"/>
            <a:r>
              <a:rPr lang="en-US" sz="2000" dirty="0"/>
              <a:t>Don’t price in value you are bringing (</a:t>
            </a:r>
            <a:r>
              <a:rPr lang="en-US" sz="2000"/>
              <a:t>i.e., </a:t>
            </a:r>
            <a:r>
              <a:rPr lang="en-US" sz="2000" dirty="0"/>
              <a:t>8(a) status)</a:t>
            </a:r>
          </a:p>
          <a:p>
            <a:pPr lvl="1"/>
            <a:r>
              <a:rPr lang="en-US" sz="2000" dirty="0"/>
              <a:t>Account for one-time events/spikes</a:t>
            </a:r>
          </a:p>
          <a:p>
            <a:pPr lvl="1"/>
            <a:r>
              <a:rPr lang="en-US" sz="2000" dirty="0"/>
              <a:t>Average over X number of years</a:t>
            </a:r>
          </a:p>
          <a:p>
            <a:r>
              <a:rPr lang="en-US" sz="2000" dirty="0"/>
              <a:t>Asset Value </a:t>
            </a:r>
          </a:p>
          <a:p>
            <a:pPr lvl="1"/>
            <a:r>
              <a:rPr lang="en-US" sz="2000" dirty="0"/>
              <a:t>Appraisal of assets</a:t>
            </a:r>
          </a:p>
          <a:p>
            <a:pPr lvl="1"/>
            <a:r>
              <a:rPr lang="en-US" sz="2000" dirty="0"/>
              <a:t>Not applicable for most </a:t>
            </a:r>
            <a:r>
              <a:rPr lang="en-US" sz="2000"/>
              <a:t>service oriented-entities</a:t>
            </a:r>
            <a:endParaRPr lang="en-US" sz="2000" dirty="0"/>
          </a:p>
          <a:p>
            <a:r>
              <a:rPr lang="en-US" sz="2000" dirty="0"/>
              <a:t>Backlog</a:t>
            </a:r>
          </a:p>
          <a:p>
            <a:pPr lvl="1"/>
            <a:r>
              <a:rPr lang="en-US" sz="2000" dirty="0"/>
              <a:t>Buying revenue, but need to verify profitability </a:t>
            </a:r>
          </a:p>
          <a:p>
            <a:pPr lvl="1"/>
            <a:r>
              <a:rPr lang="en-US" sz="2000" dirty="0"/>
              <a:t>IDIQ/MAC contracts can inflate backlog unless certain/confident to receive task orders</a:t>
            </a:r>
          </a:p>
          <a:p>
            <a:r>
              <a:rPr lang="en-US" sz="2000" dirty="0"/>
              <a:t>Book Value </a:t>
            </a:r>
          </a:p>
          <a:p>
            <a:pPr lvl="1"/>
            <a:r>
              <a:rPr lang="en-US" sz="2000" dirty="0"/>
              <a:t>Likely not realistic gauge of true </a:t>
            </a:r>
            <a:r>
              <a:rPr lang="en-US" sz="2000"/>
              <a:t>value </a:t>
            </a:r>
          </a:p>
          <a:p>
            <a:r>
              <a:rPr lang="en-US" sz="2000" b="1">
                <a:solidFill>
                  <a:srgbClr val="FF0000"/>
                </a:solidFill>
              </a:rPr>
              <a:t>NOTE:  Working Capital Adjustments will impact final purchase price </a:t>
            </a:r>
            <a:endParaRPr lang="en-US" sz="2000" b="1" dirty="0">
              <a:solidFill>
                <a:srgbClr val="FF0000"/>
              </a:solidFill>
            </a:endParaRPr>
          </a:p>
        </p:txBody>
      </p:sp>
      <p:sp>
        <p:nvSpPr>
          <p:cNvPr id="3" name="Slide Number Placeholder 2"/>
          <p:cNvSpPr>
            <a:spLocks noGrp="1"/>
          </p:cNvSpPr>
          <p:nvPr>
            <p:ph type="sldNum" sz="quarter" idx="12"/>
          </p:nvPr>
        </p:nvSpPr>
        <p:spPr/>
        <p:txBody>
          <a:bodyPr/>
          <a:lstStyle/>
          <a:p>
            <a:fld id="{13D904CC-D41C-A645-8C4E-4BA7C310B73F}" type="slidenum">
              <a:rPr lang="en-US" smtClean="0"/>
              <a:t>6</a:t>
            </a:fld>
            <a:endParaRPr lang="en-US" dirty="0"/>
          </a:p>
        </p:txBody>
      </p:sp>
    </p:spTree>
    <p:extLst>
      <p:ext uri="{BB962C8B-B14F-4D97-AF65-F5344CB8AC3E}">
        <p14:creationId xmlns:p14="http://schemas.microsoft.com/office/powerpoint/2010/main" val="2564651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 APPROVAL </a:t>
            </a:r>
          </a:p>
        </p:txBody>
      </p:sp>
      <p:sp>
        <p:nvSpPr>
          <p:cNvPr id="3" name="Content Placeholder 2"/>
          <p:cNvSpPr>
            <a:spLocks noGrp="1"/>
          </p:cNvSpPr>
          <p:nvPr>
            <p:ph idx="1"/>
          </p:nvPr>
        </p:nvSpPr>
        <p:spPr>
          <a:xfrm>
            <a:off x="604519" y="1471961"/>
            <a:ext cx="11215773" cy="4705002"/>
          </a:xfrm>
        </p:spPr>
        <p:txBody>
          <a:bodyPr>
            <a:noAutofit/>
          </a:bodyPr>
          <a:lstStyle/>
          <a:p>
            <a:r>
              <a:rPr lang="en-US" sz="2200" dirty="0"/>
              <a:t>8(a) Contracts may be terminated if transaction is closed completed (</a:t>
            </a:r>
            <a:r>
              <a:rPr lang="en-US" sz="2200"/>
              <a:t>i.e., </a:t>
            </a:r>
            <a:r>
              <a:rPr lang="en-US" sz="2200" dirty="0"/>
              <a:t>ownership conveyed) without SBA approval </a:t>
            </a:r>
          </a:p>
          <a:p>
            <a:r>
              <a:rPr lang="en-US" sz="2200" dirty="0"/>
              <a:t>Closing should be </a:t>
            </a:r>
            <a:r>
              <a:rPr lang="en-US" sz="2200"/>
              <a:t>made contingent on SBA approval of transaction/waiver </a:t>
            </a:r>
            <a:r>
              <a:rPr lang="en-US" sz="2200" dirty="0"/>
              <a:t>of termination of 8(a) contracts</a:t>
            </a:r>
          </a:p>
          <a:p>
            <a:r>
              <a:rPr lang="en-US" sz="2200" dirty="0"/>
              <a:t>Buyer and Seller should seek SBA approval upon execution of Definitive Agreement </a:t>
            </a:r>
          </a:p>
          <a:p>
            <a:r>
              <a:rPr lang="en-US" sz="2200" dirty="0"/>
              <a:t>BOS of Target will be the primary contact</a:t>
            </a:r>
          </a:p>
          <a:p>
            <a:r>
              <a:rPr lang="en-US" sz="2200" dirty="0"/>
              <a:t>Warning:  BOS may not have experience with ANCs</a:t>
            </a:r>
          </a:p>
          <a:p>
            <a:r>
              <a:rPr lang="en-US" sz="2200" dirty="0"/>
              <a:t>Prepare packet on Buyer</a:t>
            </a:r>
          </a:p>
          <a:p>
            <a:pPr lvl="1"/>
            <a:r>
              <a:rPr lang="en-US" sz="2200" dirty="0"/>
              <a:t>Socio-economic status</a:t>
            </a:r>
          </a:p>
          <a:p>
            <a:pPr lvl="1"/>
            <a:r>
              <a:rPr lang="en-US" sz="2200" dirty="0"/>
              <a:t>Subsidiaries and NAICS codes </a:t>
            </a:r>
          </a:p>
          <a:p>
            <a:pPr lvl="1"/>
            <a:r>
              <a:rPr lang="en-US" sz="2200"/>
              <a:t>ANC</a:t>
            </a:r>
            <a:r>
              <a:rPr lang="en-US" sz="2000"/>
              <a:t>—</a:t>
            </a:r>
            <a:r>
              <a:rPr lang="en-US" sz="2200"/>
              <a:t>affiliation </a:t>
            </a:r>
            <a:r>
              <a:rPr lang="en-US" sz="2200" dirty="0"/>
              <a:t>exemption</a:t>
            </a:r>
          </a:p>
          <a:p>
            <a:pPr lvl="1"/>
            <a:r>
              <a:rPr lang="en-US" sz="2200" dirty="0"/>
              <a:t>Purchase and Sale Agreement </a:t>
            </a:r>
          </a:p>
        </p:txBody>
      </p:sp>
      <p:sp>
        <p:nvSpPr>
          <p:cNvPr id="4" name="Slide Number Placeholder 3"/>
          <p:cNvSpPr>
            <a:spLocks noGrp="1"/>
          </p:cNvSpPr>
          <p:nvPr>
            <p:ph type="sldNum" sz="quarter" idx="12"/>
          </p:nvPr>
        </p:nvSpPr>
        <p:spPr/>
        <p:txBody>
          <a:bodyPr/>
          <a:lstStyle/>
          <a:p>
            <a:fld id="{13D904CC-D41C-A645-8C4E-4BA7C310B73F}" type="slidenum">
              <a:rPr lang="en-US" smtClean="0"/>
              <a:t>60</a:t>
            </a:fld>
            <a:endParaRPr lang="en-US" dirty="0"/>
          </a:p>
        </p:txBody>
      </p:sp>
    </p:spTree>
    <p:extLst>
      <p:ext uri="{BB962C8B-B14F-4D97-AF65-F5344CB8AC3E}">
        <p14:creationId xmlns:p14="http://schemas.microsoft.com/office/powerpoint/2010/main" val="3083570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a:t>
            </a:r>
          </a:p>
        </p:txBody>
      </p:sp>
      <p:sp>
        <p:nvSpPr>
          <p:cNvPr id="3" name="Content Placeholder 2"/>
          <p:cNvSpPr>
            <a:spLocks noGrp="1"/>
          </p:cNvSpPr>
          <p:nvPr>
            <p:ph idx="1"/>
          </p:nvPr>
        </p:nvSpPr>
        <p:spPr/>
        <p:txBody>
          <a:bodyPr>
            <a:normAutofit/>
          </a:bodyPr>
          <a:lstStyle/>
          <a:p>
            <a:r>
              <a:rPr lang="en-US" dirty="0"/>
              <a:t>Some acquisitions will </a:t>
            </a:r>
            <a:r>
              <a:rPr lang="en-US"/>
              <a:t>be funded </a:t>
            </a:r>
            <a:r>
              <a:rPr lang="en-US" dirty="0"/>
              <a:t>by debt, and therefore have a financing contingency </a:t>
            </a:r>
          </a:p>
          <a:p>
            <a:r>
              <a:rPr lang="en-US" dirty="0"/>
              <a:t>Terms of the financing contingency can be negotiated in the LOI and Definitive Agreement </a:t>
            </a:r>
          </a:p>
          <a:p>
            <a:r>
              <a:rPr lang="en-US" dirty="0"/>
              <a:t>Unlimited financing contingency permits Buyer to back </a:t>
            </a:r>
            <a:r>
              <a:rPr lang="en-US"/>
              <a:t>out of deal </a:t>
            </a:r>
            <a:r>
              <a:rPr lang="en-US" dirty="0"/>
              <a:t>up to closing by failing to obtain financing or declining to close on a loan </a:t>
            </a:r>
          </a:p>
          <a:p>
            <a:r>
              <a:rPr lang="en-US" dirty="0"/>
              <a:t>Can limit Buyer’s discretion by </a:t>
            </a:r>
            <a:r>
              <a:rPr lang="en-US"/>
              <a:t>providing Buyer </a:t>
            </a:r>
            <a:r>
              <a:rPr lang="en-US" dirty="0"/>
              <a:t>must accept financing if it has certain terms </a:t>
            </a:r>
            <a:r>
              <a:rPr lang="en-US"/>
              <a:t>or by putting </a:t>
            </a:r>
            <a:r>
              <a:rPr lang="en-US" dirty="0"/>
              <a:t>deadline to either fulfill or waive financing condition  </a:t>
            </a:r>
          </a:p>
        </p:txBody>
      </p:sp>
      <p:sp>
        <p:nvSpPr>
          <p:cNvPr id="4" name="Slide Number Placeholder 3"/>
          <p:cNvSpPr>
            <a:spLocks noGrp="1"/>
          </p:cNvSpPr>
          <p:nvPr>
            <p:ph type="sldNum" sz="quarter" idx="12"/>
          </p:nvPr>
        </p:nvSpPr>
        <p:spPr/>
        <p:txBody>
          <a:bodyPr/>
          <a:lstStyle/>
          <a:p>
            <a:fld id="{13D904CC-D41C-A645-8C4E-4BA7C310B73F}" type="slidenum">
              <a:rPr lang="en-US" smtClean="0"/>
              <a:t>61</a:t>
            </a:fld>
            <a:endParaRPr lang="en-US" dirty="0"/>
          </a:p>
        </p:txBody>
      </p:sp>
    </p:spTree>
    <p:extLst>
      <p:ext uri="{BB962C8B-B14F-4D97-AF65-F5344CB8AC3E}">
        <p14:creationId xmlns:p14="http://schemas.microsoft.com/office/powerpoint/2010/main" val="1961428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1325563"/>
          </a:xfrm>
        </p:spPr>
        <p:txBody>
          <a:bodyPr/>
          <a:lstStyle/>
          <a:p>
            <a:r>
              <a:rPr lang="en-US"/>
              <a:t>FINANCING CONTINGENCY—TIME LIMIT </a:t>
            </a:r>
            <a:endParaRPr lang="en-US" dirty="0"/>
          </a:p>
        </p:txBody>
      </p:sp>
      <p:sp>
        <p:nvSpPr>
          <p:cNvPr id="3" name="Content Placeholder 2"/>
          <p:cNvSpPr>
            <a:spLocks noGrp="1"/>
          </p:cNvSpPr>
          <p:nvPr>
            <p:ph idx="1"/>
          </p:nvPr>
        </p:nvSpPr>
        <p:spPr>
          <a:xfrm>
            <a:off x="604520" y="1825625"/>
            <a:ext cx="10515600" cy="4351338"/>
          </a:xfrm>
        </p:spPr>
        <p:txBody>
          <a:bodyPr>
            <a:normAutofit fontScale="70000" lnSpcReduction="20000"/>
          </a:bodyPr>
          <a:lstStyle/>
          <a:p>
            <a:pPr marL="0" indent="0">
              <a:buNone/>
            </a:pPr>
            <a:r>
              <a:rPr lang="en-US" dirty="0"/>
              <a:t>Buyer and Sellers expressly acknowledge and agree that Buyer’s ‎obligations to pay the Purchase Price and otherwise consummate the transactions contemplated ‎hereby are fully conditioned upon Buyer's ability to obtain an unconditional binding written ‎commitment for acquisition financing to purchase the Property, whether by way of debt ‎financing, equity investment, or otherwise, on terms </a:t>
            </a:r>
            <a:r>
              <a:rPr lang="en-US" b="1" dirty="0"/>
              <a:t>acceptable to Buyer in its sole and absolute ‎discretion (the "Loan Commitment") by the expiration of the Due Diligence Period. </a:t>
            </a:r>
            <a:r>
              <a:rPr lang="en-US" dirty="0"/>
              <a:t>‎If Buyer does not receive the Loan Commitment on or before expiration of the Due Diligence Period, then ‎Buyer shall have the right to terminate this Agreement, by giving written notice of Buyer's ‎election to do so, to Sellers on or before expiration of the Due Diligence Period. If Buyer elects to terminate ‎this Agreement as provided in this Section 5.7, Escrow Agent shall return the Deposit to ‎Buyer, and upon such refund being made this Agreement shall terminate, and the parties shall ‎have no further liability hereunder (except with respect to those obligations hereunder which ‎survive the termination of this Agreement). </a:t>
            </a:r>
            <a:r>
              <a:rPr lang="en-US" b="1" dirty="0"/>
              <a:t>If Buyer fails to give notice as provided in this ‎Section 5.7, Buyer shall be deemed to have waived any financing condition and this Agreement shall ‎be binding and may not be terminated except as provided in Section 12.‎</a:t>
            </a:r>
          </a:p>
          <a:p>
            <a:endParaRPr lang="en-US" dirty="0"/>
          </a:p>
        </p:txBody>
      </p:sp>
      <p:sp>
        <p:nvSpPr>
          <p:cNvPr id="4" name="Slide Number Placeholder 3"/>
          <p:cNvSpPr>
            <a:spLocks noGrp="1"/>
          </p:cNvSpPr>
          <p:nvPr>
            <p:ph type="sldNum" sz="quarter" idx="12"/>
          </p:nvPr>
        </p:nvSpPr>
        <p:spPr/>
        <p:txBody>
          <a:bodyPr/>
          <a:lstStyle/>
          <a:p>
            <a:fld id="{13D904CC-D41C-A645-8C4E-4BA7C310B73F}" type="slidenum">
              <a:rPr lang="en-US" smtClean="0"/>
              <a:t>62</a:t>
            </a:fld>
            <a:endParaRPr lang="en-US" dirty="0"/>
          </a:p>
        </p:txBody>
      </p:sp>
    </p:spTree>
    <p:extLst>
      <p:ext uri="{BB962C8B-B14F-4D97-AF65-F5344CB8AC3E}">
        <p14:creationId xmlns:p14="http://schemas.microsoft.com/office/powerpoint/2010/main" val="2041693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1325563"/>
          </a:xfrm>
        </p:spPr>
        <p:txBody>
          <a:bodyPr/>
          <a:lstStyle/>
          <a:p>
            <a:r>
              <a:rPr lang="en-US"/>
              <a:t>FINANCING CONTINGENCY—BEST </a:t>
            </a:r>
            <a:r>
              <a:rPr lang="en-US" dirty="0"/>
              <a:t>EFFORTS</a:t>
            </a:r>
          </a:p>
        </p:txBody>
      </p:sp>
      <p:sp>
        <p:nvSpPr>
          <p:cNvPr id="3" name="Content Placeholder 2"/>
          <p:cNvSpPr>
            <a:spLocks noGrp="1"/>
          </p:cNvSpPr>
          <p:nvPr>
            <p:ph idx="1"/>
          </p:nvPr>
        </p:nvSpPr>
        <p:spPr>
          <a:xfrm>
            <a:off x="604520" y="1825625"/>
            <a:ext cx="11137714" cy="4351338"/>
          </a:xfrm>
        </p:spPr>
        <p:txBody>
          <a:bodyPr>
            <a:normAutofit fontScale="85000" lnSpcReduction="20000"/>
          </a:bodyPr>
          <a:lstStyle/>
          <a:p>
            <a:pPr marL="0" indent="0" algn="just">
              <a:buNone/>
            </a:pPr>
            <a:r>
              <a:rPr lang="en-US" dirty="0"/>
              <a:t>Purchaser shall use its, and shall cause its Affiliates to </a:t>
            </a:r>
            <a:r>
              <a:rPr lang="en-US" b="1" u="sng" dirty="0"/>
              <a:t>use their, best efforts to arrange the Financing as promptly as practicable</a:t>
            </a:r>
            <a:r>
              <a:rPr lang="en-US" dirty="0"/>
              <a:t> (but no later than the earlier the Closing Date), including using best efforts to (</a:t>
            </a:r>
            <a:r>
              <a:rPr lang="en-US" dirty="0" err="1"/>
              <a:t>i</a:t>
            </a:r>
            <a:r>
              <a:rPr lang="en-US" dirty="0"/>
              <a:t>) </a:t>
            </a:r>
            <a:r>
              <a:rPr lang="en-US" b="1" u="sng" dirty="0"/>
              <a:t>negotiate and finalize definitive agreements </a:t>
            </a:r>
            <a:r>
              <a:rPr lang="en-US" dirty="0"/>
              <a:t>with respect thereto (the "Financing Documents"), (ii) </a:t>
            </a:r>
            <a:r>
              <a:rPr lang="en-US" b="1" u="sng" dirty="0"/>
              <a:t>satisfy on a timely basis all conditions </a:t>
            </a:r>
            <a:r>
              <a:rPr lang="en-US" dirty="0"/>
              <a:t>applicable to Purchaser (or its Affiliates) in such Financing Documents, (iii) </a:t>
            </a:r>
            <a:r>
              <a:rPr lang="en-US" b="1" u="sng" dirty="0"/>
              <a:t>comply with its and their obligations under any Financing Documents </a:t>
            </a:r>
            <a:r>
              <a:rPr lang="en-US" dirty="0"/>
              <a:t>and </a:t>
            </a:r>
            <a:r>
              <a:rPr lang="en-US" b="1" u="sng" dirty="0"/>
              <a:t>consummate the Financing no later than the Closing Date</a:t>
            </a:r>
            <a:r>
              <a:rPr lang="en-US" dirty="0"/>
              <a:t>, and (iv) enforce its and their rights under the Financing Documents. In the event that all conditions to the Financing Documents have been satisfied in Purchaser's good faith judgment, Purchaser shall use its best efforts to cause the lenders and the other persons providing such Financing to fund the Financing required to consummate the Share Purchase upon the terms set forth herein on or prior to the Closing Date (including by taking enforcement action to cause such lenders and other persons providing such Financing to fund such Financing). </a:t>
            </a:r>
          </a:p>
        </p:txBody>
      </p:sp>
      <p:sp>
        <p:nvSpPr>
          <p:cNvPr id="4" name="Slide Number Placeholder 3"/>
          <p:cNvSpPr>
            <a:spLocks noGrp="1"/>
          </p:cNvSpPr>
          <p:nvPr>
            <p:ph type="sldNum" sz="quarter" idx="12"/>
          </p:nvPr>
        </p:nvSpPr>
        <p:spPr/>
        <p:txBody>
          <a:bodyPr/>
          <a:lstStyle/>
          <a:p>
            <a:fld id="{13D904CC-D41C-A645-8C4E-4BA7C310B73F}" type="slidenum">
              <a:rPr lang="en-US" smtClean="0"/>
              <a:t>63</a:t>
            </a:fld>
            <a:endParaRPr lang="en-US" dirty="0"/>
          </a:p>
        </p:txBody>
      </p:sp>
    </p:spTree>
    <p:extLst>
      <p:ext uri="{BB962C8B-B14F-4D97-AF65-F5344CB8AC3E}">
        <p14:creationId xmlns:p14="http://schemas.microsoft.com/office/powerpoint/2010/main" val="643521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1325563"/>
          </a:xfrm>
        </p:spPr>
        <p:txBody>
          <a:bodyPr>
            <a:normAutofit/>
          </a:bodyPr>
          <a:lstStyle/>
          <a:p>
            <a:r>
              <a:rPr lang="en-US" sz="4000"/>
              <a:t>FINANCING CONTINGENCY—SPECIFIC </a:t>
            </a:r>
            <a:r>
              <a:rPr lang="en-US" sz="4000" dirty="0"/>
              <a:t>TERMS</a:t>
            </a:r>
          </a:p>
        </p:txBody>
      </p:sp>
      <p:sp>
        <p:nvSpPr>
          <p:cNvPr id="3" name="Content Placeholder 2"/>
          <p:cNvSpPr>
            <a:spLocks noGrp="1"/>
          </p:cNvSpPr>
          <p:nvPr>
            <p:ph idx="1"/>
          </p:nvPr>
        </p:nvSpPr>
        <p:spPr>
          <a:xfrm>
            <a:off x="604519" y="1825625"/>
            <a:ext cx="11215773" cy="4351338"/>
          </a:xfrm>
        </p:spPr>
        <p:txBody>
          <a:bodyPr>
            <a:normAutofit fontScale="92500" lnSpcReduction="20000"/>
          </a:bodyPr>
          <a:lstStyle/>
          <a:p>
            <a:pPr marL="0" indent="0" algn="just">
              <a:buNone/>
            </a:pPr>
            <a:r>
              <a:rPr lang="en-US"/>
              <a:t>Within ten </a:t>
            </a:r>
            <a:r>
              <a:rPr lang="en-US" dirty="0"/>
              <a:t>(10) Business Days after the Effective Date, Buyer will apply for financing from a lender to acquire the Shares (the "Financing") and shall provide to Seller reasonable evidence of such application. In the event that Buyer timely applies for the Financing and thereafter uses commercially reasonable efforts to, but is </a:t>
            </a:r>
            <a:r>
              <a:rPr lang="en-US" b="1" u="sng" dirty="0"/>
              <a:t>unable to, obtain the Financing on or prior to the Closing in a proceeds amount greater than one hundred thirty million dollars ($130,000,000), with an interest rate of 5.10% or less, with a 30-year amortization, and on other terms the same or better than the terms contained in the term sheet attached hereto as Exhibit B</a:t>
            </a:r>
            <a:r>
              <a:rPr lang="en-US" dirty="0"/>
              <a:t>, then Buyer shall have the right to terminate this Agreement by delivering written notice to Seller, in which case Seller shall return the Earnest Money to Buyer in accordance with </a:t>
            </a:r>
            <a:r>
              <a:rPr lang="en-US" b="1" dirty="0"/>
              <a:t>Section 2.06</a:t>
            </a:r>
            <a:r>
              <a:rPr lang="en-US" dirty="0"/>
              <a:t> and, except for the rights and obligations that expressly survive the termination of this Agreement, neither Seller nor Buyer shall have any further rights, obligations or liabilities here under.</a:t>
            </a:r>
          </a:p>
        </p:txBody>
      </p:sp>
      <p:sp>
        <p:nvSpPr>
          <p:cNvPr id="4" name="Slide Number Placeholder 3"/>
          <p:cNvSpPr>
            <a:spLocks noGrp="1"/>
          </p:cNvSpPr>
          <p:nvPr>
            <p:ph type="sldNum" sz="quarter" idx="12"/>
          </p:nvPr>
        </p:nvSpPr>
        <p:spPr/>
        <p:txBody>
          <a:bodyPr/>
          <a:lstStyle/>
          <a:p>
            <a:fld id="{13D904CC-D41C-A645-8C4E-4BA7C310B73F}" type="slidenum">
              <a:rPr lang="en-US" smtClean="0"/>
              <a:t>64</a:t>
            </a:fld>
            <a:endParaRPr lang="en-US" dirty="0"/>
          </a:p>
        </p:txBody>
      </p:sp>
    </p:spTree>
    <p:extLst>
      <p:ext uri="{BB962C8B-B14F-4D97-AF65-F5344CB8AC3E}">
        <p14:creationId xmlns:p14="http://schemas.microsoft.com/office/powerpoint/2010/main" val="2612228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REMEDIES FOR BREACH/FAILURE TO CLOSE</a:t>
            </a:r>
          </a:p>
        </p:txBody>
      </p:sp>
      <p:sp>
        <p:nvSpPr>
          <p:cNvPr id="3" name="Content Placeholder 2"/>
          <p:cNvSpPr>
            <a:spLocks noGrp="1"/>
          </p:cNvSpPr>
          <p:nvPr>
            <p:ph idx="1"/>
          </p:nvPr>
        </p:nvSpPr>
        <p:spPr>
          <a:xfrm>
            <a:off x="735106" y="1705441"/>
            <a:ext cx="10676965" cy="4619999"/>
          </a:xfrm>
        </p:spPr>
        <p:txBody>
          <a:bodyPr>
            <a:normAutofit/>
          </a:bodyPr>
          <a:lstStyle/>
          <a:p>
            <a:pPr algn="just"/>
            <a:r>
              <a:rPr lang="en-US" dirty="0"/>
              <a:t>Transactions take a </a:t>
            </a:r>
            <a:r>
              <a:rPr lang="en-US"/>
              <a:t>lot of time, effort, </a:t>
            </a:r>
            <a:r>
              <a:rPr lang="en-US" dirty="0"/>
              <a:t>and expense to initiate, conduct due diligence, and negotiate and </a:t>
            </a:r>
            <a:r>
              <a:rPr lang="en-US"/>
              <a:t>execute Definitive </a:t>
            </a:r>
            <a:r>
              <a:rPr lang="en-US" dirty="0"/>
              <a:t>A</a:t>
            </a:r>
            <a:r>
              <a:rPr lang="en-US"/>
              <a:t>greement </a:t>
            </a:r>
            <a:endParaRPr lang="en-US" dirty="0"/>
          </a:p>
          <a:p>
            <a:pPr algn="just"/>
            <a:r>
              <a:rPr lang="en-US" dirty="0"/>
              <a:t>Parties will want remedies if transaction fails to close due to the breach of the definitive agreement by the other party </a:t>
            </a:r>
          </a:p>
          <a:p>
            <a:pPr algn="just"/>
            <a:r>
              <a:rPr lang="en-US" dirty="0"/>
              <a:t>Typical remedies:</a:t>
            </a:r>
          </a:p>
          <a:p>
            <a:pPr lvl="1" algn="just"/>
            <a:r>
              <a:rPr lang="en-US" sz="2800" dirty="0"/>
              <a:t>Specific performance</a:t>
            </a:r>
          </a:p>
          <a:p>
            <a:pPr lvl="1" algn="just"/>
            <a:r>
              <a:rPr lang="en-US" sz="2800" dirty="0"/>
              <a:t>Termination fee</a:t>
            </a:r>
          </a:p>
          <a:p>
            <a:pPr lvl="1" algn="just"/>
            <a:r>
              <a:rPr lang="en-US" sz="2800" dirty="0"/>
              <a:t>Costs and expenses incurred in the transaction </a:t>
            </a:r>
          </a:p>
        </p:txBody>
      </p:sp>
      <p:sp>
        <p:nvSpPr>
          <p:cNvPr id="4" name="Slide Number Placeholder 3"/>
          <p:cNvSpPr>
            <a:spLocks noGrp="1"/>
          </p:cNvSpPr>
          <p:nvPr>
            <p:ph type="sldNum" sz="quarter" idx="12"/>
          </p:nvPr>
        </p:nvSpPr>
        <p:spPr/>
        <p:txBody>
          <a:bodyPr/>
          <a:lstStyle/>
          <a:p>
            <a:fld id="{13D904CC-D41C-A645-8C4E-4BA7C310B73F}" type="slidenum">
              <a:rPr lang="en-US" smtClean="0"/>
              <a:t>65</a:t>
            </a:fld>
            <a:endParaRPr lang="en-US" dirty="0"/>
          </a:p>
        </p:txBody>
      </p:sp>
    </p:spTree>
    <p:extLst>
      <p:ext uri="{BB962C8B-B14F-4D97-AF65-F5344CB8AC3E}">
        <p14:creationId xmlns:p14="http://schemas.microsoft.com/office/powerpoint/2010/main" val="1331609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3" y="650987"/>
            <a:ext cx="3199755" cy="628788"/>
          </a:xfrm>
        </p:spPr>
        <p:txBody>
          <a:bodyPr>
            <a:normAutofit fontScale="90000"/>
          </a:bodyPr>
          <a:lstStyle/>
          <a:p>
            <a:r>
              <a:rPr lang="en-US" dirty="0"/>
              <a:t>SPECIFIC PERFORMANCE </a:t>
            </a:r>
          </a:p>
        </p:txBody>
      </p:sp>
      <p:sp>
        <p:nvSpPr>
          <p:cNvPr id="9" name="Text Placeholder 8"/>
          <p:cNvSpPr>
            <a:spLocks noGrp="1"/>
          </p:cNvSpPr>
          <p:nvPr>
            <p:ph type="body" sz="quarter" idx="16"/>
          </p:nvPr>
        </p:nvSpPr>
        <p:spPr>
          <a:xfrm>
            <a:off x="762603" y="1405054"/>
            <a:ext cx="3211284" cy="4758449"/>
          </a:xfrm>
        </p:spPr>
        <p:txBody>
          <a:bodyPr>
            <a:normAutofit/>
          </a:bodyPr>
          <a:lstStyle/>
          <a:p>
            <a:r>
              <a:rPr lang="en-US" dirty="0"/>
              <a:t>Seller may seek to include a specific performance clause that permits Seller to force Buyer to consummate the transaction</a:t>
            </a:r>
          </a:p>
          <a:p>
            <a:pPr lvl="1"/>
            <a:r>
              <a:rPr lang="en-US" dirty="0"/>
              <a:t>Twitter v. Musk</a:t>
            </a:r>
          </a:p>
          <a:p>
            <a:r>
              <a:rPr lang="en-US" dirty="0"/>
              <a:t>Specific performance is a court ordering a party to consummate the transaction </a:t>
            </a:r>
          </a:p>
          <a:p>
            <a:endParaRPr lang="en-US" dirty="0"/>
          </a:p>
        </p:txBody>
      </p:sp>
      <p:sp>
        <p:nvSpPr>
          <p:cNvPr id="5" name="Content Placeholder 4"/>
          <p:cNvSpPr>
            <a:spLocks noGrp="1"/>
          </p:cNvSpPr>
          <p:nvPr>
            <p:ph type="body" sz="quarter" idx="13"/>
          </p:nvPr>
        </p:nvSpPr>
        <p:spPr>
          <a:xfrm>
            <a:off x="4558747" y="749301"/>
            <a:ext cx="6763677" cy="5526782"/>
          </a:xfrm>
        </p:spPr>
        <p:txBody>
          <a:bodyPr>
            <a:normAutofit fontScale="92500" lnSpcReduction="10000"/>
          </a:bodyPr>
          <a:lstStyle/>
          <a:p>
            <a:pPr marL="0" indent="0" algn="just">
              <a:buNone/>
            </a:pPr>
            <a:r>
              <a:rPr lang="en-US" dirty="0"/>
              <a:t>Notwithstanding anything herein to the contrary, including the availability of the Parent Termination Fee or other monetary damages, remedy or award, it is hereby acknowledged and agreed that </a:t>
            </a:r>
            <a:r>
              <a:rPr lang="en-US" b="1" u="sng" dirty="0"/>
              <a:t>the Company shall be entitled to specific performance or other equitable remedy to enforce Parent and Acquisition Sub’s obligations to cause the Equity Investor to fund the Equity Financing, or to enforce the Equity Investor’s obligation to fund the Equity Financing directly, and to consummate the Closing</a:t>
            </a:r>
            <a:r>
              <a:rPr lang="en-US" dirty="0"/>
              <a:t> if and for so long as, (i) all of the conditions set forth in Section 7.1 and Section 7.2 (other than those conditions that are to be satisfied at the Closing; provided, that such conditions are capable of being satisfied if the Closing were to occur at such time) have been satisfied or waived and Parent has failed to consummate the Closing on the date required pursuant to the terms of Section 2.2, (ii) the Debt Financing (or, as applicable, the Alternative Financing) has been funded or will be funded at the Closing if the Equity Financing is funded at the Closing, and (iii) the Company has confirmed that, if specific performance or other equity remedy is granted and the Equity Financing and Debt Financing are funded, then the Closing will occur. </a:t>
            </a:r>
          </a:p>
        </p:txBody>
      </p:sp>
      <p:sp>
        <p:nvSpPr>
          <p:cNvPr id="3" name="Slide Number Placeholder 2"/>
          <p:cNvSpPr>
            <a:spLocks noGrp="1"/>
          </p:cNvSpPr>
          <p:nvPr>
            <p:ph type="sldNum" sz="quarter" idx="12"/>
          </p:nvPr>
        </p:nvSpPr>
        <p:spPr/>
        <p:txBody>
          <a:bodyPr/>
          <a:lstStyle/>
          <a:p>
            <a:fld id="{13D904CC-D41C-A645-8C4E-4BA7C310B73F}" type="slidenum">
              <a:rPr lang="en-US" smtClean="0"/>
              <a:t>66</a:t>
            </a:fld>
            <a:endParaRPr lang="en-US" dirty="0"/>
          </a:p>
        </p:txBody>
      </p:sp>
    </p:spTree>
    <p:extLst>
      <p:ext uri="{BB962C8B-B14F-4D97-AF65-F5344CB8AC3E}">
        <p14:creationId xmlns:p14="http://schemas.microsoft.com/office/powerpoint/2010/main" val="909102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58" y="1251510"/>
            <a:ext cx="3200399" cy="398870"/>
          </a:xfrm>
        </p:spPr>
        <p:txBody>
          <a:bodyPr>
            <a:normAutofit fontScale="90000"/>
          </a:bodyPr>
          <a:lstStyle/>
          <a:p>
            <a:r>
              <a:rPr lang="en-US"/>
              <a:t>TERMINATION FEE/EARNEST MONEY DEPOSIT </a:t>
            </a:r>
            <a:endParaRPr lang="en-US" dirty="0"/>
          </a:p>
        </p:txBody>
      </p:sp>
      <p:sp>
        <p:nvSpPr>
          <p:cNvPr id="9" name="Text Placeholder 8"/>
          <p:cNvSpPr>
            <a:spLocks noGrp="1"/>
          </p:cNvSpPr>
          <p:nvPr>
            <p:ph type="body" sz="quarter" idx="16"/>
          </p:nvPr>
        </p:nvSpPr>
        <p:spPr>
          <a:xfrm>
            <a:off x="751073" y="1880298"/>
            <a:ext cx="3211284" cy="3852899"/>
          </a:xfrm>
        </p:spPr>
        <p:txBody>
          <a:bodyPr>
            <a:normAutofit fontScale="92500"/>
          </a:bodyPr>
          <a:lstStyle/>
          <a:p>
            <a:r>
              <a:rPr lang="en-US" dirty="0"/>
              <a:t>Termination/Breakup Fee is also an option </a:t>
            </a:r>
          </a:p>
          <a:p>
            <a:r>
              <a:rPr lang="en-US" dirty="0"/>
              <a:t>Fee is intended to compensate non-breaching entity for expenses, time, and lost opportunity spent on transaction prior to breach/termination </a:t>
            </a:r>
          </a:p>
          <a:p>
            <a:r>
              <a:rPr lang="en-US" dirty="0"/>
              <a:t>Termination fee can also cap damages owed by a breaching party for not closing the transaction </a:t>
            </a:r>
          </a:p>
        </p:txBody>
      </p:sp>
      <p:sp>
        <p:nvSpPr>
          <p:cNvPr id="5" name="Content Placeholder 4"/>
          <p:cNvSpPr>
            <a:spLocks noGrp="1"/>
          </p:cNvSpPr>
          <p:nvPr>
            <p:ph type="body" sz="quarter" idx="13"/>
          </p:nvPr>
        </p:nvSpPr>
        <p:spPr>
          <a:xfrm>
            <a:off x="4558747" y="749301"/>
            <a:ext cx="7261546" cy="5526782"/>
          </a:xfrm>
        </p:spPr>
        <p:txBody>
          <a:bodyPr>
            <a:noAutofit/>
          </a:bodyPr>
          <a:lstStyle/>
          <a:p>
            <a:pPr marL="0" indent="0" algn="just">
              <a:buNone/>
            </a:pPr>
            <a:r>
              <a:rPr lang="en-US" sz="1600" dirty="0"/>
              <a:t>(a) In the event that:</a:t>
            </a:r>
          </a:p>
          <a:p>
            <a:pPr marL="457200" lvl="1" indent="0" algn="just">
              <a:buNone/>
            </a:pPr>
            <a:r>
              <a:rPr lang="en-US" sz="1600" dirty="0"/>
              <a:t>(i) (A) a Third Party shall have made a Competing Proposal after the date of this Agreement, (B) this Agreement is subsequently terminated by (x) the Company or Parent pursuant to </a:t>
            </a:r>
            <a:r>
              <a:rPr lang="en-US" sz="1600" u="sng" dirty="0"/>
              <a:t>Section 8.1(b)(iii)</a:t>
            </a:r>
            <a:r>
              <a:rPr lang="en-US" sz="1600" dirty="0"/>
              <a:t> or (y) Parent pursuant to </a:t>
            </a:r>
            <a:r>
              <a:rPr lang="en-US" sz="1600" u="sng" dirty="0"/>
              <a:t>Section 8.1(d)(i)</a:t>
            </a:r>
            <a:r>
              <a:rPr lang="en-US" sz="1600" dirty="0"/>
              <a:t>, and at the time of such Company Stockholders’ Meeting in the case of clause (x) or at the time of such breach in the case of clause (y), a Competing Proposal has been publicly announced and has not been withdrawn, and (C) within twelve (12) months of such termination of this Agreement, the Company consummates a transaction involving a Competing Proposal or enters into a definitive agreement providing for the consummation of a Competing Proposal and such Competing Proposal is </a:t>
            </a:r>
            <a:r>
              <a:rPr lang="en-US" sz="1600"/>
              <a:t>subsequently consummated...;</a:t>
            </a:r>
            <a:endParaRPr lang="en-US" sz="1600" dirty="0"/>
          </a:p>
          <a:p>
            <a:pPr marL="457200" lvl="1" indent="0" algn="just">
              <a:buNone/>
            </a:pPr>
            <a:r>
              <a:rPr lang="en-US" sz="1600" dirty="0"/>
              <a:t>(ii) this Agreement is terminated by the Company pursuant to </a:t>
            </a:r>
            <a:r>
              <a:rPr lang="en-US" sz="1600" u="sng" dirty="0"/>
              <a:t>Section 8.1(c)(ii)</a:t>
            </a:r>
            <a:r>
              <a:rPr lang="en-US" sz="1600" dirty="0"/>
              <a:t>; or</a:t>
            </a:r>
          </a:p>
          <a:p>
            <a:pPr marL="457200" lvl="1" indent="0" algn="just">
              <a:buNone/>
            </a:pPr>
            <a:r>
              <a:rPr lang="en-US" sz="1600" dirty="0"/>
              <a:t>(iii) this Agreement is terminated by Parent pursuant to </a:t>
            </a:r>
            <a:r>
              <a:rPr lang="en-US" sz="1600" u="sng" dirty="0"/>
              <a:t>Section 8.1(d)(ii)</a:t>
            </a:r>
            <a:r>
              <a:rPr lang="en-US" sz="1600" dirty="0"/>
              <a:t>, then</a:t>
            </a:r>
          </a:p>
          <a:p>
            <a:pPr marL="0" indent="0" algn="just">
              <a:buNone/>
            </a:pPr>
            <a:r>
              <a:rPr lang="en-US" sz="1600" b="1" u="sng" dirty="0"/>
              <a:t>the </a:t>
            </a:r>
            <a:r>
              <a:rPr lang="en-US" sz="1600" b="1" u="sng"/>
              <a:t>Company shall… pay</a:t>
            </a:r>
            <a:r>
              <a:rPr lang="en-US" sz="1600" b="1" u="sng" dirty="0"/>
              <a:t>, or cause to be paid, by wire transfer of immediately available funds, at the direction of Parent, the Termination Fee</a:t>
            </a:r>
            <a:r>
              <a:rPr lang="en-US" sz="1600" dirty="0"/>
              <a:t>; it being understood that in no event shall the Company be required to pay the Termination Fee on more than one occasion.</a:t>
            </a:r>
          </a:p>
        </p:txBody>
      </p:sp>
      <p:sp>
        <p:nvSpPr>
          <p:cNvPr id="3" name="Slide Number Placeholder 2"/>
          <p:cNvSpPr>
            <a:spLocks noGrp="1"/>
          </p:cNvSpPr>
          <p:nvPr>
            <p:ph type="sldNum" sz="quarter" idx="12"/>
          </p:nvPr>
        </p:nvSpPr>
        <p:spPr/>
        <p:txBody>
          <a:bodyPr/>
          <a:lstStyle/>
          <a:p>
            <a:fld id="{13D904CC-D41C-A645-8C4E-4BA7C310B73F}" type="slidenum">
              <a:rPr lang="en-US" smtClean="0"/>
              <a:t>67</a:t>
            </a:fld>
            <a:endParaRPr lang="en-US" dirty="0"/>
          </a:p>
        </p:txBody>
      </p:sp>
    </p:spTree>
    <p:extLst>
      <p:ext uri="{BB962C8B-B14F-4D97-AF65-F5344CB8AC3E}">
        <p14:creationId xmlns:p14="http://schemas.microsoft.com/office/powerpoint/2010/main" val="3516581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65125"/>
            <a:ext cx="10515600" cy="973021"/>
          </a:xfrm>
        </p:spPr>
        <p:txBody>
          <a:bodyPr/>
          <a:lstStyle/>
          <a:p>
            <a:r>
              <a:rPr lang="en-US" dirty="0"/>
              <a:t>CLOSING </a:t>
            </a:r>
          </a:p>
        </p:txBody>
      </p:sp>
      <p:sp>
        <p:nvSpPr>
          <p:cNvPr id="3" name="Content Placeholder 2"/>
          <p:cNvSpPr>
            <a:spLocks noGrp="1"/>
          </p:cNvSpPr>
          <p:nvPr>
            <p:ph idx="1"/>
          </p:nvPr>
        </p:nvSpPr>
        <p:spPr>
          <a:xfrm>
            <a:off x="604520" y="1148576"/>
            <a:ext cx="11260378" cy="5028387"/>
          </a:xfrm>
        </p:spPr>
        <p:txBody>
          <a:bodyPr>
            <a:noAutofit/>
          </a:bodyPr>
          <a:lstStyle/>
          <a:p>
            <a:r>
              <a:rPr lang="en-US" sz="2400" dirty="0"/>
              <a:t>Occurs when third party consents/conditions to closing have been reached </a:t>
            </a:r>
          </a:p>
          <a:p>
            <a:r>
              <a:rPr lang="en-US" sz="2400" dirty="0"/>
              <a:t>Payment of Closing </a:t>
            </a:r>
            <a:r>
              <a:rPr lang="en-US" sz="2400"/>
              <a:t>Purchase Payment—typically </a:t>
            </a:r>
            <a:r>
              <a:rPr lang="en-US" sz="2400" dirty="0"/>
              <a:t>by wire transfer </a:t>
            </a:r>
          </a:p>
          <a:p>
            <a:pPr lvl="1"/>
            <a:r>
              <a:rPr lang="en-US" dirty="0"/>
              <a:t>Flow of Funds</a:t>
            </a:r>
            <a:r>
              <a:rPr lang="en-US"/>
              <a:t>: Sellers, </a:t>
            </a:r>
            <a:r>
              <a:rPr lang="en-US" dirty="0"/>
              <a:t>Escrow Company, Payment of Debt (if applicable), Payment of Transaction Expenses </a:t>
            </a:r>
          </a:p>
          <a:p>
            <a:r>
              <a:rPr lang="en-US" sz="2400" dirty="0"/>
              <a:t>Closing Deliverables</a:t>
            </a:r>
          </a:p>
          <a:p>
            <a:pPr lvl="1"/>
            <a:r>
              <a:rPr lang="en-US" dirty="0"/>
              <a:t>Stock Certificates/Assignment of LLC interests</a:t>
            </a:r>
          </a:p>
          <a:p>
            <a:pPr lvl="1"/>
            <a:r>
              <a:rPr lang="en-US" dirty="0"/>
              <a:t>Resignation of existing directors/managers</a:t>
            </a:r>
          </a:p>
          <a:p>
            <a:pPr lvl="1"/>
            <a:r>
              <a:rPr lang="en-US" dirty="0"/>
              <a:t>Employment contracts</a:t>
            </a:r>
          </a:p>
          <a:p>
            <a:pPr lvl="1"/>
            <a:r>
              <a:rPr lang="en-US" dirty="0"/>
              <a:t>Closing Certificates</a:t>
            </a:r>
          </a:p>
          <a:p>
            <a:pPr lvl="1"/>
            <a:r>
              <a:rPr lang="en-US" dirty="0"/>
              <a:t>Buyer/Seller Certificates</a:t>
            </a:r>
          </a:p>
          <a:p>
            <a:pPr lvl="1"/>
            <a:r>
              <a:rPr lang="en-US" dirty="0"/>
              <a:t>Estimated Working Capital worksheet </a:t>
            </a:r>
          </a:p>
          <a:p>
            <a:r>
              <a:rPr lang="en-US" sz="2400" dirty="0"/>
              <a:t>Closing can be virtual </a:t>
            </a:r>
          </a:p>
        </p:txBody>
      </p:sp>
      <p:sp>
        <p:nvSpPr>
          <p:cNvPr id="4" name="Slide Number Placeholder 3"/>
          <p:cNvSpPr>
            <a:spLocks noGrp="1"/>
          </p:cNvSpPr>
          <p:nvPr>
            <p:ph type="sldNum" sz="quarter" idx="12"/>
          </p:nvPr>
        </p:nvSpPr>
        <p:spPr/>
        <p:txBody>
          <a:bodyPr/>
          <a:lstStyle/>
          <a:p>
            <a:fld id="{13D904CC-D41C-A645-8C4E-4BA7C310B73F}" type="slidenum">
              <a:rPr lang="en-US" smtClean="0"/>
              <a:t>68</a:t>
            </a:fld>
            <a:endParaRPr lang="en-US" dirty="0"/>
          </a:p>
        </p:txBody>
      </p:sp>
    </p:spTree>
    <p:extLst>
      <p:ext uri="{BB962C8B-B14F-4D97-AF65-F5344CB8AC3E}">
        <p14:creationId xmlns:p14="http://schemas.microsoft.com/office/powerpoint/2010/main" val="2732460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02" y="625266"/>
            <a:ext cx="3316339" cy="628788"/>
          </a:xfrm>
        </p:spPr>
        <p:txBody>
          <a:bodyPr>
            <a:normAutofit fontScale="90000"/>
          </a:bodyPr>
          <a:lstStyle/>
          <a:p>
            <a:r>
              <a:rPr lang="en-US" dirty="0"/>
              <a:t>CLOSING CERTIFICATE 	</a:t>
            </a:r>
          </a:p>
        </p:txBody>
      </p:sp>
      <p:sp>
        <p:nvSpPr>
          <p:cNvPr id="3" name="Text Placeholder 2"/>
          <p:cNvSpPr>
            <a:spLocks noGrp="1"/>
          </p:cNvSpPr>
          <p:nvPr>
            <p:ph type="body" sz="quarter" idx="16"/>
          </p:nvPr>
        </p:nvSpPr>
        <p:spPr>
          <a:xfrm>
            <a:off x="609600" y="1405054"/>
            <a:ext cx="3469341" cy="4758449"/>
          </a:xfrm>
        </p:spPr>
        <p:txBody>
          <a:bodyPr>
            <a:normAutofit/>
          </a:bodyPr>
          <a:lstStyle/>
          <a:p>
            <a:r>
              <a:rPr lang="en-US" sz="2400" dirty="0"/>
              <a:t>Closing certificate confirms that conditions to closing have been met and that the representations and warranties of the Buyer and Seller are accurate as of Closing </a:t>
            </a:r>
          </a:p>
        </p:txBody>
      </p:sp>
      <p:sp>
        <p:nvSpPr>
          <p:cNvPr id="4" name="Text Placeholder 3"/>
          <p:cNvSpPr>
            <a:spLocks noGrp="1"/>
          </p:cNvSpPr>
          <p:nvPr>
            <p:ph type="body" sz="quarter" idx="13"/>
          </p:nvPr>
        </p:nvSpPr>
        <p:spPr>
          <a:xfrm>
            <a:off x="4558747" y="471395"/>
            <a:ext cx="6626087" cy="5526782"/>
          </a:xfrm>
        </p:spPr>
        <p:txBody>
          <a:bodyPr>
            <a:noAutofit/>
          </a:bodyPr>
          <a:lstStyle/>
          <a:p>
            <a:pPr marL="0" indent="0" algn="just">
              <a:buNone/>
            </a:pPr>
            <a:r>
              <a:rPr lang="en-US" sz="1400" dirty="0"/>
              <a:t>This OFFICER’S CERTIFICATE is delivered pursuant to Section XXXX of that certain ‎Stock Purchase Agreement, dated as of XXXXXX (the “Purchase Agreement”), by and ‎among Entity A (“Buyer”); Entity B and Entity C (each, a “Seller” and ‎collectively, “Sellers”), and ‎Entity D (the “Company”).  The capitalized terms ‎used herein shall have the same meaning as set forth in the Purchase Agreement unless another ‎meaning is specified.‎</a:t>
            </a:r>
          </a:p>
          <a:p>
            <a:pPr marL="0" indent="0" algn="just">
              <a:buNone/>
            </a:pPr>
            <a:r>
              <a:rPr lang="en-US" sz="1400" dirty="0"/>
              <a:t>As of the date hereof, the undersigned, in his capacity as the Chief ‎Executive Officer of Buyer, hereby certifies on behalf of Buyer and ‎not in any individual ‎capacity that:‎</a:t>
            </a:r>
          </a:p>
          <a:p>
            <a:pPr marL="690563" lvl="1" indent="-233363" algn="just">
              <a:buFont typeface="+mj-lt"/>
              <a:buAutoNum type="arabicPeriod"/>
            </a:pPr>
            <a:r>
              <a:rPr lang="en-US" sz="1400" dirty="0"/>
              <a:t>Other than the representations and warranties of Buyer contained in </a:t>
            </a:r>
            <a:r>
              <a:rPr lang="en-US" sz="1400"/>
              <a:t>Section XXX, the </a:t>
            </a:r>
            <a:r>
              <a:rPr lang="en-US" sz="1400" dirty="0"/>
              <a:t>representations and warranties of Buyer contained in the Purchase ‎Agreement </a:t>
            </a:r>
            <a:r>
              <a:rPr lang="en-US" sz="1400" b="1" u="sng" dirty="0"/>
              <a:t>are true and correct in all respects </a:t>
            </a:r>
            <a:r>
              <a:rPr lang="en-US" sz="1400" dirty="0"/>
              <a:t>(in the case of any representation or warranty ‎qualified by materiality or Material Adverse Effect) or in all material respects (in the case of any ‎representation or warranty not qualified by materiality or Material Adverse Effect) </a:t>
            </a:r>
            <a:r>
              <a:rPr lang="en-US" sz="1400" b="1" u="sng" dirty="0"/>
              <a:t>on and as of ‎the Closing Date</a:t>
            </a:r>
            <a:r>
              <a:rPr lang="en-US" sz="1400" dirty="0"/>
              <a:t> with the same effect as though made at and as of such date (except those ‎representations and warranties that address matters only as of a specified date, the accuracy of ‎which shall be determined as of that specified date in all respects). The representations and ‎warranties of Buyer contained in Section XXXX and Section XXX are true and correct in all respects ‎‎(other than de minimis inaccuracies) on and as of the Closing Date with the same effect as ‎though made at and as of such date.‎	</a:t>
            </a:r>
          </a:p>
          <a:p>
            <a:pPr marL="690563" lvl="1" indent="-233363" algn="just">
              <a:buFont typeface="+mj-lt"/>
              <a:buAutoNum type="arabicPeriod"/>
            </a:pPr>
            <a:r>
              <a:rPr lang="en-US" sz="1400" b="1" u="sng" dirty="0"/>
              <a:t>Buyer has duly performed and complied in all material ‎respects </a:t>
            </a:r>
            <a:r>
              <a:rPr lang="en-US" sz="1400" b="1" u="sng"/>
              <a:t>with all ‎</a:t>
            </a:r>
            <a:r>
              <a:rPr lang="en-US" sz="1400" b="1" u="sng" dirty="0"/>
              <a:t>agreements, covenants and conditions required by the Purchase ‎Agreement to be performed or ‎complied with by it prior to or on the Closing ‎Date</a:t>
            </a:r>
            <a:r>
              <a:rPr lang="en-US" sz="1400" dirty="0"/>
              <a:t>; provided, that, with respect to agreements, ‎covenants and conditions that are ‎qualified by materiality, Buyer has performed such agreements, ‎‎covenants and conditions, as so qualified, in all respects. ‎</a:t>
            </a:r>
          </a:p>
          <a:p>
            <a:pPr marL="0" indent="0" algn="just">
              <a:buNone/>
            </a:pPr>
            <a:endParaRPr lang="en-US" sz="1400" dirty="0"/>
          </a:p>
        </p:txBody>
      </p:sp>
      <p:sp>
        <p:nvSpPr>
          <p:cNvPr id="5" name="Slide Number Placeholder 4"/>
          <p:cNvSpPr>
            <a:spLocks noGrp="1"/>
          </p:cNvSpPr>
          <p:nvPr>
            <p:ph type="sldNum" sz="quarter" idx="12"/>
          </p:nvPr>
        </p:nvSpPr>
        <p:spPr/>
        <p:txBody>
          <a:bodyPr/>
          <a:lstStyle/>
          <a:p>
            <a:fld id="{13D904CC-D41C-A645-8C4E-4BA7C310B73F}" type="slidenum">
              <a:rPr lang="en-US" smtClean="0"/>
              <a:t>69</a:t>
            </a:fld>
            <a:endParaRPr lang="en-US" dirty="0"/>
          </a:p>
        </p:txBody>
      </p:sp>
    </p:spTree>
    <p:extLst>
      <p:ext uri="{BB962C8B-B14F-4D97-AF65-F5344CB8AC3E}">
        <p14:creationId xmlns:p14="http://schemas.microsoft.com/office/powerpoint/2010/main" val="165896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SALE PRICE</a:t>
            </a:r>
          </a:p>
        </p:txBody>
      </p:sp>
      <p:sp>
        <p:nvSpPr>
          <p:cNvPr id="3" name="Content Placeholder 2"/>
          <p:cNvSpPr>
            <a:spLocks noGrp="1"/>
          </p:cNvSpPr>
          <p:nvPr>
            <p:ph sz="half" idx="2"/>
          </p:nvPr>
        </p:nvSpPr>
        <p:spPr>
          <a:xfrm>
            <a:off x="839788" y="1879903"/>
            <a:ext cx="5157787" cy="3684588"/>
          </a:xfrm>
        </p:spPr>
        <p:txBody>
          <a:bodyPr>
            <a:noAutofit/>
          </a:bodyPr>
          <a:lstStyle/>
          <a:p>
            <a:pPr marL="0" indent="0">
              <a:lnSpc>
                <a:spcPct val="120000"/>
              </a:lnSpc>
              <a:spcBef>
                <a:spcPts val="0"/>
              </a:spcBef>
              <a:spcAft>
                <a:spcPts val="600"/>
              </a:spcAft>
              <a:buNone/>
            </a:pPr>
            <a:r>
              <a:rPr lang="en-US" sz="2200" b="1" dirty="0"/>
              <a:t>Cash at Closing and/or Earn-Out</a:t>
            </a:r>
          </a:p>
          <a:p>
            <a:pPr>
              <a:lnSpc>
                <a:spcPct val="120000"/>
              </a:lnSpc>
              <a:spcBef>
                <a:spcPts val="0"/>
              </a:spcBef>
              <a:spcAft>
                <a:spcPts val="600"/>
              </a:spcAft>
            </a:pPr>
            <a:r>
              <a:rPr lang="en-US" sz="2200" dirty="0"/>
              <a:t>Payment at closing will generally be a specific amount plus excess working capital </a:t>
            </a:r>
          </a:p>
          <a:p>
            <a:pPr>
              <a:lnSpc>
                <a:spcPct val="120000"/>
              </a:lnSpc>
              <a:spcBef>
                <a:spcPts val="0"/>
              </a:spcBef>
              <a:spcAft>
                <a:spcPts val="600"/>
              </a:spcAft>
            </a:pPr>
            <a:r>
              <a:rPr lang="en-US" sz="2200" dirty="0"/>
              <a:t>Earn-out is paid after closing over a period of years based on agreed upon </a:t>
            </a:r>
            <a:r>
              <a:rPr lang="en-US" sz="2200"/>
              <a:t>metrics </a:t>
            </a:r>
            <a:endParaRPr lang="en-US" sz="2200" dirty="0"/>
          </a:p>
        </p:txBody>
      </p:sp>
      <p:sp>
        <p:nvSpPr>
          <p:cNvPr id="4" name="Text Placeholder 3"/>
          <p:cNvSpPr>
            <a:spLocks noGrp="1"/>
          </p:cNvSpPr>
          <p:nvPr>
            <p:ph sz="quarter" idx="4"/>
          </p:nvPr>
        </p:nvSpPr>
        <p:spPr>
          <a:xfrm>
            <a:off x="6172199" y="1879903"/>
            <a:ext cx="5581185" cy="3684588"/>
          </a:xfrm>
        </p:spPr>
        <p:txBody>
          <a:bodyPr>
            <a:noAutofit/>
          </a:bodyPr>
          <a:lstStyle/>
          <a:p>
            <a:pPr marL="0" indent="0">
              <a:lnSpc>
                <a:spcPct val="120000"/>
              </a:lnSpc>
              <a:buNone/>
            </a:pPr>
            <a:r>
              <a:rPr lang="en-US" sz="2200" b="1"/>
              <a:t>Earn-Out</a:t>
            </a:r>
          </a:p>
          <a:p>
            <a:pPr>
              <a:lnSpc>
                <a:spcPct val="120000"/>
              </a:lnSpc>
            </a:pPr>
            <a:r>
              <a:rPr lang="en-US" sz="2200"/>
              <a:t>Based on specific metrics (revenue, gross profit, EBITDA, etc.)</a:t>
            </a:r>
          </a:p>
          <a:p>
            <a:pPr>
              <a:lnSpc>
                <a:spcPct val="120000"/>
              </a:lnSpc>
            </a:pPr>
            <a:r>
              <a:rPr lang="en-US" sz="2200"/>
              <a:t>For a specific period of time (X number of years)</a:t>
            </a:r>
          </a:p>
          <a:p>
            <a:pPr>
              <a:lnSpc>
                <a:spcPct val="120000"/>
              </a:lnSpc>
            </a:pPr>
            <a:r>
              <a:rPr lang="en-US" sz="2200"/>
              <a:t>Intent of earn-out is to allocate some risk of performance of Target post-closing to Seller </a:t>
            </a:r>
          </a:p>
          <a:p>
            <a:pPr>
              <a:lnSpc>
                <a:spcPct val="120000"/>
              </a:lnSpc>
            </a:pPr>
            <a:r>
              <a:rPr lang="en-US" sz="2200"/>
              <a:t>Can be a flat amount or a percentage of revenue, net income, or some other metric</a:t>
            </a:r>
            <a:endParaRPr lang="en-US" sz="2200" dirty="0"/>
          </a:p>
        </p:txBody>
      </p:sp>
      <p:sp>
        <p:nvSpPr>
          <p:cNvPr id="5" name="Slide Number Placeholder 4"/>
          <p:cNvSpPr>
            <a:spLocks noGrp="1"/>
          </p:cNvSpPr>
          <p:nvPr>
            <p:ph type="sldNum" sz="quarter" idx="12"/>
          </p:nvPr>
        </p:nvSpPr>
        <p:spPr/>
        <p:txBody>
          <a:bodyPr/>
          <a:lstStyle/>
          <a:p>
            <a:fld id="{13D904CC-D41C-A645-8C4E-4BA7C310B73F}" type="slidenum">
              <a:rPr lang="en-US" smtClean="0"/>
              <a:t>7</a:t>
            </a:fld>
            <a:endParaRPr lang="en-US" dirty="0"/>
          </a:p>
        </p:txBody>
      </p:sp>
    </p:spTree>
    <p:extLst>
      <p:ext uri="{BB962C8B-B14F-4D97-AF65-F5344CB8AC3E}">
        <p14:creationId xmlns:p14="http://schemas.microsoft.com/office/powerpoint/2010/main" val="3126013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POST-CLOSING INTEGRATION </a:t>
            </a:r>
          </a:p>
        </p:txBody>
      </p:sp>
      <p:sp>
        <p:nvSpPr>
          <p:cNvPr id="3" name="Content Placeholder 2"/>
          <p:cNvSpPr>
            <a:spLocks noGrp="1"/>
          </p:cNvSpPr>
          <p:nvPr>
            <p:ph idx="1"/>
          </p:nvPr>
        </p:nvSpPr>
        <p:spPr>
          <a:xfrm>
            <a:off x="604520" y="1379576"/>
            <a:ext cx="11394192" cy="4351338"/>
          </a:xfrm>
        </p:spPr>
        <p:txBody>
          <a:bodyPr>
            <a:noAutofit/>
          </a:bodyPr>
          <a:lstStyle/>
          <a:p>
            <a:r>
              <a:rPr lang="en-US" sz="2200"/>
              <a:t>Determine lead on integration efforts</a:t>
            </a:r>
          </a:p>
          <a:p>
            <a:r>
              <a:rPr lang="en-US" sz="2200"/>
              <a:t>Calendar </a:t>
            </a:r>
            <a:r>
              <a:rPr lang="en-US" sz="2200" dirty="0"/>
              <a:t>deadline for post-closing working capital adjustment calculation </a:t>
            </a:r>
          </a:p>
          <a:p>
            <a:r>
              <a:rPr lang="en-US" sz="2200" dirty="0"/>
              <a:t>Implement policy changes</a:t>
            </a:r>
          </a:p>
          <a:p>
            <a:r>
              <a:rPr lang="en-US" sz="2200" dirty="0"/>
              <a:t>Integrate with accounting and banking systems</a:t>
            </a:r>
          </a:p>
          <a:p>
            <a:r>
              <a:rPr lang="en-US" sz="2200" dirty="0"/>
              <a:t>Add to line of credit/debt facilities </a:t>
            </a:r>
          </a:p>
          <a:p>
            <a:r>
              <a:rPr lang="en-US" sz="2200" dirty="0"/>
              <a:t>Add to insurance policies </a:t>
            </a:r>
          </a:p>
          <a:p>
            <a:r>
              <a:rPr lang="en-US" sz="2200" dirty="0"/>
              <a:t>Determine any public relations efforts </a:t>
            </a:r>
          </a:p>
          <a:p>
            <a:r>
              <a:rPr lang="en-US" sz="2200" dirty="0"/>
              <a:t>Determine management changes </a:t>
            </a:r>
          </a:p>
          <a:p>
            <a:r>
              <a:rPr lang="en-US" sz="2200" dirty="0"/>
              <a:t>Determine benefit changes/additions (401k merger or termination)</a:t>
            </a:r>
          </a:p>
          <a:p>
            <a:r>
              <a:rPr lang="en-US" sz="2200" dirty="0"/>
              <a:t>Filed updated corporate documents with applicable state agencies (corporations divisions)</a:t>
            </a:r>
          </a:p>
          <a:p>
            <a:r>
              <a:rPr lang="en-US" sz="2200" dirty="0"/>
              <a:t>Contact contracting officers to </a:t>
            </a:r>
            <a:r>
              <a:rPr lang="en-US" sz="2200"/>
              <a:t>explain changes</a:t>
            </a:r>
          </a:p>
          <a:p>
            <a:r>
              <a:rPr lang="en-US" sz="2200"/>
              <a:t>Inter-company service agreements </a:t>
            </a:r>
            <a:endParaRPr lang="en-US" sz="2200" dirty="0"/>
          </a:p>
        </p:txBody>
      </p:sp>
      <p:sp>
        <p:nvSpPr>
          <p:cNvPr id="4" name="Slide Number Placeholder 3"/>
          <p:cNvSpPr>
            <a:spLocks noGrp="1"/>
          </p:cNvSpPr>
          <p:nvPr>
            <p:ph type="sldNum" sz="quarter" idx="12"/>
          </p:nvPr>
        </p:nvSpPr>
        <p:spPr/>
        <p:txBody>
          <a:bodyPr/>
          <a:lstStyle/>
          <a:p>
            <a:fld id="{13D904CC-D41C-A645-8C4E-4BA7C310B73F}" type="slidenum">
              <a:rPr lang="en-US" smtClean="0"/>
              <a:t>70</a:t>
            </a:fld>
            <a:endParaRPr lang="en-US" dirty="0"/>
          </a:p>
        </p:txBody>
      </p:sp>
    </p:spTree>
    <p:extLst>
      <p:ext uri="{BB962C8B-B14F-4D97-AF65-F5344CB8AC3E}">
        <p14:creationId xmlns:p14="http://schemas.microsoft.com/office/powerpoint/2010/main" val="14933523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RECERTIFICATION OF SIZE </a:t>
            </a:r>
            <a:r>
              <a:rPr lang="en-US" sz="4000"/>
              <a:t>AFTER ACQUISITION – ASSET SALE</a:t>
            </a:r>
            <a:endParaRPr lang="en-US" sz="4000" dirty="0"/>
          </a:p>
        </p:txBody>
      </p:sp>
      <p:sp>
        <p:nvSpPr>
          <p:cNvPr id="3" name="Content Placeholder 2"/>
          <p:cNvSpPr>
            <a:spLocks noGrp="1"/>
          </p:cNvSpPr>
          <p:nvPr>
            <p:ph idx="1"/>
          </p:nvPr>
        </p:nvSpPr>
        <p:spPr>
          <a:xfrm>
            <a:off x="604520" y="1592542"/>
            <a:ext cx="10515600" cy="4351338"/>
          </a:xfrm>
        </p:spPr>
        <p:txBody>
          <a:bodyPr>
            <a:noAutofit/>
          </a:bodyPr>
          <a:lstStyle/>
          <a:p>
            <a:r>
              <a:rPr lang="en-US" sz="2400"/>
              <a:t>An 8(a) entity that qualifies as small at the time it submits its initial offer that includes price is generally considered to be a small business throughout the life of that contract.  </a:t>
            </a:r>
            <a:r>
              <a:rPr lang="en-US" sz="2400" b="1" u="sng"/>
              <a:t>But, there are exceptions when there has been an acquisition.</a:t>
            </a:r>
          </a:p>
          <a:p>
            <a:r>
              <a:rPr lang="en-US" sz="2400"/>
              <a:t>When novation of a contract is required (</a:t>
            </a:r>
            <a:r>
              <a:rPr lang="en-US" sz="2400" b="1" u="sng"/>
              <a:t>asset sale</a:t>
            </a:r>
            <a:r>
              <a:rPr lang="en-US" sz="2400"/>
              <a:t>), the 8(a) entity must, within 30 days of the novation, </a:t>
            </a:r>
            <a:r>
              <a:rPr lang="en-US" sz="2400" b="1" u="sng"/>
              <a:t>recertify its small business size status </a:t>
            </a:r>
            <a:r>
              <a:rPr lang="en-US" sz="2400"/>
              <a:t>to the procuring agency, or inform the procuring agency that it is other than small. </a:t>
            </a:r>
          </a:p>
          <a:p>
            <a:pPr lvl="1"/>
            <a:r>
              <a:rPr lang="en-US"/>
              <a:t>If the contractor is other than small, the agency can no longer count the options or orders issued pursuant to the contract, from that point forward, towards its small business goals.”</a:t>
            </a:r>
          </a:p>
        </p:txBody>
      </p:sp>
      <p:sp>
        <p:nvSpPr>
          <p:cNvPr id="4" name="Slide Number Placeholder 3"/>
          <p:cNvSpPr>
            <a:spLocks noGrp="1"/>
          </p:cNvSpPr>
          <p:nvPr>
            <p:ph type="sldNum" sz="quarter" idx="12"/>
          </p:nvPr>
        </p:nvSpPr>
        <p:spPr/>
        <p:txBody>
          <a:bodyPr/>
          <a:lstStyle/>
          <a:p>
            <a:fld id="{13D904CC-D41C-A645-8C4E-4BA7C310B73F}" type="slidenum">
              <a:rPr lang="en-US" smtClean="0"/>
              <a:t>71</a:t>
            </a:fld>
            <a:endParaRPr lang="en-US" dirty="0"/>
          </a:p>
        </p:txBody>
      </p:sp>
    </p:spTree>
    <p:extLst>
      <p:ext uri="{BB962C8B-B14F-4D97-AF65-F5344CB8AC3E}">
        <p14:creationId xmlns:p14="http://schemas.microsoft.com/office/powerpoint/2010/main" val="2369087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RECERTIFICATION OF SIZE </a:t>
            </a:r>
            <a:r>
              <a:rPr lang="en-US" sz="4000"/>
              <a:t>AFTER ACQUISITION— STOCK SALE</a:t>
            </a:r>
            <a:endParaRPr lang="en-US" sz="4000" dirty="0"/>
          </a:p>
        </p:txBody>
      </p:sp>
      <p:sp>
        <p:nvSpPr>
          <p:cNvPr id="3" name="Content Placeholder 2"/>
          <p:cNvSpPr>
            <a:spLocks noGrp="1"/>
          </p:cNvSpPr>
          <p:nvPr>
            <p:ph idx="1"/>
          </p:nvPr>
        </p:nvSpPr>
        <p:spPr>
          <a:xfrm>
            <a:off x="604520" y="1592542"/>
            <a:ext cx="10515600" cy="4351338"/>
          </a:xfrm>
        </p:spPr>
        <p:txBody>
          <a:bodyPr>
            <a:noAutofit/>
          </a:bodyPr>
          <a:lstStyle/>
          <a:p>
            <a:r>
              <a:rPr lang="en-US"/>
              <a:t>When </a:t>
            </a:r>
            <a:r>
              <a:rPr lang="en-US" dirty="0"/>
              <a:t>novation is not required (</a:t>
            </a:r>
            <a:r>
              <a:rPr lang="en-US" b="1" u="sng" dirty="0"/>
              <a:t>stock sale</a:t>
            </a:r>
            <a:r>
              <a:rPr lang="en-US" dirty="0"/>
              <a:t>), the 8(a) entity must, within 30 days of the transaction becoming final, recertify its small business size status to the procuring agency, or inform the procuring agency that it is other than small. </a:t>
            </a:r>
          </a:p>
          <a:p>
            <a:pPr lvl="1"/>
            <a:r>
              <a:rPr lang="en-US" sz="2800" dirty="0"/>
              <a:t>If the contractor is other than small, the agency can no longer count the options or orders issued pursuant to the contract, from that point forward, towards its small business goals</a:t>
            </a:r>
            <a:r>
              <a:rPr lang="en-US" sz="2800"/>
              <a:t>. </a:t>
            </a:r>
            <a:endParaRPr lang="en-US" sz="2800" dirty="0"/>
          </a:p>
        </p:txBody>
      </p:sp>
      <p:sp>
        <p:nvSpPr>
          <p:cNvPr id="4" name="Slide Number Placeholder 3"/>
          <p:cNvSpPr>
            <a:spLocks noGrp="1"/>
          </p:cNvSpPr>
          <p:nvPr>
            <p:ph type="sldNum" sz="quarter" idx="12"/>
          </p:nvPr>
        </p:nvSpPr>
        <p:spPr/>
        <p:txBody>
          <a:bodyPr/>
          <a:lstStyle/>
          <a:p>
            <a:fld id="{13D904CC-D41C-A645-8C4E-4BA7C310B73F}" type="slidenum">
              <a:rPr lang="en-US" smtClean="0"/>
              <a:t>72</a:t>
            </a:fld>
            <a:endParaRPr lang="en-US" dirty="0"/>
          </a:p>
        </p:txBody>
      </p:sp>
    </p:spTree>
    <p:extLst>
      <p:ext uri="{BB962C8B-B14F-4D97-AF65-F5344CB8AC3E}">
        <p14:creationId xmlns:p14="http://schemas.microsoft.com/office/powerpoint/2010/main" val="30890346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RECERTIFICATION OF SIZE </a:t>
            </a:r>
            <a:r>
              <a:rPr lang="en-US" sz="4000"/>
              <a:t>AFTER ACQUISITION</a:t>
            </a:r>
            <a:endParaRPr lang="en-US" sz="4000" dirty="0"/>
          </a:p>
        </p:txBody>
      </p:sp>
      <p:sp>
        <p:nvSpPr>
          <p:cNvPr id="3" name="Content Placeholder 2"/>
          <p:cNvSpPr>
            <a:spLocks noGrp="1"/>
          </p:cNvSpPr>
          <p:nvPr>
            <p:ph idx="1"/>
          </p:nvPr>
        </p:nvSpPr>
        <p:spPr>
          <a:xfrm>
            <a:off x="604520" y="1592542"/>
            <a:ext cx="10515600" cy="4351338"/>
          </a:xfrm>
        </p:spPr>
        <p:txBody>
          <a:bodyPr>
            <a:noAutofit/>
          </a:bodyPr>
          <a:lstStyle/>
          <a:p>
            <a:r>
              <a:rPr lang="en-US" sz="2400"/>
              <a:t>If </a:t>
            </a:r>
            <a:r>
              <a:rPr lang="en-US" sz="2400" dirty="0"/>
              <a:t>the merger, sale or acquisition occurs </a:t>
            </a:r>
            <a:r>
              <a:rPr lang="en-US" sz="2400" b="1" u="sng" dirty="0"/>
              <a:t>after offer but prior to award</a:t>
            </a:r>
            <a:r>
              <a:rPr lang="en-US" sz="2400" dirty="0"/>
              <a:t>, the 8(a) entity must recertify its size to the contracting officer </a:t>
            </a:r>
            <a:r>
              <a:rPr lang="en-US" sz="2400" b="1" u="sng" dirty="0"/>
              <a:t>prior to award</a:t>
            </a:r>
            <a:r>
              <a:rPr lang="en-US" sz="2400" dirty="0"/>
              <a:t>. </a:t>
            </a:r>
          </a:p>
          <a:p>
            <a:pPr lvl="1"/>
            <a:r>
              <a:rPr lang="en-US" dirty="0"/>
              <a:t>If the merger, sale or acquisition occurs within 180 days of the date of an offer and the 8(a) entity is unable to recertify as small, it will not be eligible as a small business to receive the award of the contract. </a:t>
            </a:r>
          </a:p>
          <a:p>
            <a:pPr lvl="1"/>
            <a:r>
              <a:rPr lang="en-US" dirty="0"/>
              <a:t>If the merger, sale or acquisition occurs more than 180 days after the date of an offer, award can be made, but it will not count as an award to small business.</a:t>
            </a:r>
          </a:p>
          <a:p>
            <a:pPr lvl="1"/>
            <a:r>
              <a:rPr lang="en-US" dirty="0"/>
              <a:t>These requirements apply to </a:t>
            </a:r>
            <a:r>
              <a:rPr lang="en-US" b="1" i="1" dirty="0"/>
              <a:t>binding</a:t>
            </a:r>
            <a:r>
              <a:rPr lang="en-US" dirty="0"/>
              <a:t> letters of intent as well completed acquisitions.</a:t>
            </a:r>
          </a:p>
        </p:txBody>
      </p:sp>
      <p:sp>
        <p:nvSpPr>
          <p:cNvPr id="4" name="Slide Number Placeholder 3"/>
          <p:cNvSpPr>
            <a:spLocks noGrp="1"/>
          </p:cNvSpPr>
          <p:nvPr>
            <p:ph type="sldNum" sz="quarter" idx="12"/>
          </p:nvPr>
        </p:nvSpPr>
        <p:spPr/>
        <p:txBody>
          <a:bodyPr/>
          <a:lstStyle/>
          <a:p>
            <a:fld id="{13D904CC-D41C-A645-8C4E-4BA7C310B73F}" type="slidenum">
              <a:rPr lang="en-US" smtClean="0"/>
              <a:t>73</a:t>
            </a:fld>
            <a:endParaRPr lang="en-US" dirty="0"/>
          </a:p>
        </p:txBody>
      </p:sp>
    </p:spTree>
    <p:extLst>
      <p:ext uri="{BB962C8B-B14F-4D97-AF65-F5344CB8AC3E}">
        <p14:creationId xmlns:p14="http://schemas.microsoft.com/office/powerpoint/2010/main" val="2934545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310" y="3070368"/>
            <a:ext cx="9978390" cy="3467591"/>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9EF5F7C-703E-5642-B8CC-747D24DB7C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310" y="198427"/>
            <a:ext cx="9978390" cy="3035532"/>
          </a:xfrm>
          <a:prstGeom prst="rect">
            <a:avLst/>
          </a:prstGeom>
        </p:spPr>
      </p:pic>
      <p:sp>
        <p:nvSpPr>
          <p:cNvPr id="4" name="Slide Number Placeholder 3"/>
          <p:cNvSpPr>
            <a:spLocks noGrp="1"/>
          </p:cNvSpPr>
          <p:nvPr>
            <p:ph type="sldNum" sz="quarter" idx="12"/>
          </p:nvPr>
        </p:nvSpPr>
        <p:spPr/>
        <p:txBody>
          <a:bodyPr/>
          <a:lstStyle/>
          <a:p>
            <a:fld id="{13D904CC-D41C-A645-8C4E-4BA7C310B73F}" type="slidenum">
              <a:rPr lang="en-US" smtClean="0"/>
              <a:t>74</a:t>
            </a:fld>
            <a:endParaRPr lang="en-US" dirty="0"/>
          </a:p>
        </p:txBody>
      </p:sp>
      <p:sp>
        <p:nvSpPr>
          <p:cNvPr id="5" name="TextBox 4"/>
          <p:cNvSpPr txBox="1"/>
          <p:nvPr/>
        </p:nvSpPr>
        <p:spPr>
          <a:xfrm>
            <a:off x="599660" y="1648524"/>
            <a:ext cx="4093350" cy="1046440"/>
          </a:xfrm>
          <a:prstGeom prst="rect">
            <a:avLst/>
          </a:prstGeom>
          <a:noFill/>
        </p:spPr>
        <p:txBody>
          <a:bodyPr wrap="square" rtlCol="0">
            <a:spAutoFit/>
          </a:bodyPr>
          <a:lstStyle/>
          <a:p>
            <a:r>
              <a:rPr lang="en-US" sz="2000" dirty="0">
                <a:solidFill>
                  <a:schemeClr val="bg1"/>
                </a:solidFill>
                <a:latin typeface="Lato Regular"/>
                <a:cs typeface="Lato Regular"/>
              </a:rPr>
              <a:t>Christopher Slottee</a:t>
            </a:r>
          </a:p>
          <a:p>
            <a:r>
              <a:rPr lang="en-US" sz="1400" dirty="0">
                <a:solidFill>
                  <a:srgbClr val="8C857C"/>
                </a:solidFill>
                <a:latin typeface="Lato Regular"/>
                <a:cs typeface="Lato Regular"/>
              </a:rPr>
              <a:t>Shareholder </a:t>
            </a:r>
            <a:endParaRPr lang="en-US" sz="1400" dirty="0">
              <a:solidFill>
                <a:schemeClr val="bg1">
                  <a:lumMod val="75000"/>
                </a:schemeClr>
              </a:solidFill>
              <a:latin typeface="Lato Regular"/>
              <a:cs typeface="Lato Regular"/>
            </a:endParaRPr>
          </a:p>
          <a:p>
            <a:r>
              <a:rPr lang="en-US" sz="1400" dirty="0">
                <a:solidFill>
                  <a:schemeClr val="bg1">
                    <a:lumMod val="75000"/>
                  </a:schemeClr>
                </a:solidFill>
                <a:latin typeface="Lato Regular"/>
                <a:cs typeface="Lato Regular"/>
              </a:rPr>
              <a:t>‎907-339-7130‎</a:t>
            </a:r>
          </a:p>
          <a:p>
            <a:r>
              <a:rPr lang="en-US" sz="1400" dirty="0">
                <a:solidFill>
                  <a:schemeClr val="bg1">
                    <a:lumMod val="75000"/>
                  </a:schemeClr>
                </a:solidFill>
                <a:latin typeface="Lato Regular"/>
                <a:cs typeface="Lato Regular"/>
              </a:rPr>
              <a:t>cslottee@schwabe.com</a:t>
            </a:r>
          </a:p>
        </p:txBody>
      </p:sp>
      <p:sp>
        <p:nvSpPr>
          <p:cNvPr id="6" name="TextBox 5"/>
          <p:cNvSpPr txBox="1"/>
          <p:nvPr/>
        </p:nvSpPr>
        <p:spPr>
          <a:xfrm>
            <a:off x="6058362" y="1517690"/>
            <a:ext cx="3055994" cy="1169551"/>
          </a:xfrm>
          <a:prstGeom prst="rect">
            <a:avLst/>
          </a:prstGeom>
          <a:noFill/>
        </p:spPr>
        <p:txBody>
          <a:bodyPr wrap="square" rtlCol="0">
            <a:spAutoFit/>
          </a:bodyPr>
          <a:lstStyle/>
          <a:p>
            <a:r>
              <a:rPr lang="en-US" sz="1400" dirty="0">
                <a:solidFill>
                  <a:srgbClr val="BFBFBF"/>
                </a:solidFill>
                <a:latin typeface="Lato Regular"/>
                <a:cs typeface="Lato Regular"/>
              </a:rPr>
              <a:t>“I strive to provide cost-effective and efficient solutions, ‎with a focus on finding creative and innovative methods of ‎getting past any roadblocks to my client’s goals.‎”</a:t>
            </a:r>
            <a:endParaRPr lang="en-US" sz="2000" dirty="0">
              <a:solidFill>
                <a:srgbClr val="BFBFBF"/>
              </a:solidFill>
              <a:latin typeface="Lato Regular"/>
              <a:cs typeface="Lato Regular"/>
            </a:endParaRPr>
          </a:p>
        </p:txBody>
      </p:sp>
      <p:sp>
        <p:nvSpPr>
          <p:cNvPr id="7" name="TextBox 6"/>
          <p:cNvSpPr txBox="1"/>
          <p:nvPr/>
        </p:nvSpPr>
        <p:spPr>
          <a:xfrm>
            <a:off x="599655" y="3565429"/>
            <a:ext cx="5523601" cy="2246769"/>
          </a:xfrm>
          <a:prstGeom prst="rect">
            <a:avLst/>
          </a:prstGeom>
          <a:noFill/>
        </p:spPr>
        <p:txBody>
          <a:bodyPr wrap="square" rtlCol="0">
            <a:spAutoFit/>
          </a:bodyPr>
          <a:lstStyle/>
          <a:p>
            <a:r>
              <a:rPr lang="en-US" sz="1400" dirty="0">
                <a:solidFill>
                  <a:schemeClr val="bg1"/>
                </a:solidFill>
                <a:latin typeface="Lato Regular"/>
                <a:cs typeface="Lato Regular"/>
              </a:rPr>
              <a:t>Chris has over 15 years of experience handling complex litigation matters, specifically working with Alaska Native Corporations, settlement trusts, and tribal governments. </a:t>
            </a:r>
          </a:p>
          <a:p>
            <a:endParaRPr lang="en-US" sz="1400" dirty="0">
              <a:solidFill>
                <a:schemeClr val="bg1"/>
              </a:solidFill>
              <a:latin typeface="Lato Regular"/>
              <a:cs typeface="Lato Regular"/>
            </a:endParaRPr>
          </a:p>
          <a:p>
            <a:r>
              <a:rPr lang="en-US" sz="1400" dirty="0">
                <a:solidFill>
                  <a:schemeClr val="bg1"/>
                </a:solidFill>
                <a:latin typeface="Lato Regular"/>
                <a:cs typeface="Lato Regular"/>
              </a:rPr>
              <a:t>Chris’s previous experience as Vice President and General Counsel for an ANC gives him an invaluable understanding of the inner workings of ANCs and the unique challenges they face. He is well-versed in issues of corporate governance, legal and risk management, government contracting, corporate transactions, mergers and acquisitions, land use, and real estate matters.</a:t>
            </a:r>
            <a:endParaRPr lang="en-US" sz="1200" dirty="0"/>
          </a:p>
        </p:txBody>
      </p:sp>
      <p:sp>
        <p:nvSpPr>
          <p:cNvPr id="8" name="TextBox 7"/>
          <p:cNvSpPr txBox="1"/>
          <p:nvPr/>
        </p:nvSpPr>
        <p:spPr>
          <a:xfrm>
            <a:off x="6037907" y="3967136"/>
            <a:ext cx="3542753" cy="523220"/>
          </a:xfrm>
          <a:prstGeom prst="rect">
            <a:avLst/>
          </a:prstGeom>
          <a:noFill/>
        </p:spPr>
        <p:txBody>
          <a:bodyPr wrap="square" rtlCol="0">
            <a:spAutoFit/>
          </a:bodyPr>
          <a:lstStyle/>
          <a:p>
            <a:r>
              <a:rPr lang="en-US" sz="1400" dirty="0"/>
              <a:t>Indian Country &amp; Alaska Native Corporations</a:t>
            </a:r>
          </a:p>
          <a:p>
            <a:r>
              <a:rPr lang="en-US" sz="1400" dirty="0"/>
              <a:t>Natural Resources</a:t>
            </a:r>
          </a:p>
        </p:txBody>
      </p:sp>
      <p:sp>
        <p:nvSpPr>
          <p:cNvPr id="11" name="TextBox 10"/>
          <p:cNvSpPr txBox="1"/>
          <p:nvPr/>
        </p:nvSpPr>
        <p:spPr>
          <a:xfrm>
            <a:off x="5978351" y="3536443"/>
            <a:ext cx="4931747" cy="379591"/>
          </a:xfrm>
          <a:prstGeom prst="rect">
            <a:avLst/>
          </a:prstGeom>
          <a:noFill/>
        </p:spPr>
        <p:txBody>
          <a:bodyPr wrap="square" rtlCol="0">
            <a:spAutoFit/>
          </a:bodyPr>
          <a:lstStyle/>
          <a:p>
            <a:r>
              <a:rPr lang="en-US" sz="2800" cap="all" baseline="30000" dirty="0">
                <a:solidFill>
                  <a:srgbClr val="9DC858"/>
                </a:solidFill>
                <a:latin typeface="Lato Black"/>
                <a:cs typeface="Lato Black"/>
              </a:rPr>
              <a:t>industry focus</a:t>
            </a:r>
            <a:endParaRPr lang="en-US" cap="all" dirty="0">
              <a:solidFill>
                <a:srgbClr val="9DC858"/>
              </a:solidFill>
              <a:latin typeface="Lato Black"/>
              <a:cs typeface="Lato Black"/>
            </a:endParaRPr>
          </a:p>
        </p:txBody>
      </p:sp>
    </p:spTree>
    <p:extLst>
      <p:ext uri="{BB962C8B-B14F-4D97-AF65-F5344CB8AC3E}">
        <p14:creationId xmlns:p14="http://schemas.microsoft.com/office/powerpoint/2010/main" val="1199484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94311" y="179021"/>
            <a:ext cx="9978390" cy="3026777"/>
          </a:xfrm>
          <a:prstGeom prst="rect">
            <a:avLst/>
          </a:prstGeom>
        </p:spPr>
      </p:pic>
      <p:sp>
        <p:nvSpPr>
          <p:cNvPr id="4" name="Slide Number Placeholder 3"/>
          <p:cNvSpPr>
            <a:spLocks noGrp="1"/>
          </p:cNvSpPr>
          <p:nvPr>
            <p:ph type="sldNum" sz="quarter" idx="12"/>
          </p:nvPr>
        </p:nvSpPr>
        <p:spPr/>
        <p:txBody>
          <a:bodyPr/>
          <a:lstStyle/>
          <a:p>
            <a:fld id="{13D904CC-D41C-A645-8C4E-4BA7C310B73F}" type="slidenum">
              <a:rPr lang="en-US" smtClean="0"/>
              <a:t>75</a:t>
            </a:fld>
            <a:endParaRPr lang="en-US" dirty="0"/>
          </a:p>
        </p:txBody>
      </p:sp>
      <p:sp>
        <p:nvSpPr>
          <p:cNvPr id="5" name="Rectangle 4"/>
          <p:cNvSpPr/>
          <p:nvPr/>
        </p:nvSpPr>
        <p:spPr>
          <a:xfrm>
            <a:off x="194310" y="3070368"/>
            <a:ext cx="9978390" cy="3467591"/>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11811000" y="6281024"/>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D904CC-D41C-A645-8C4E-4BA7C310B73F}" type="slidenum">
              <a:rPr lang="en-US" smtClean="0"/>
              <a:pPr/>
              <a:t>75</a:t>
            </a:fld>
            <a:endParaRPr lang="en-US" dirty="0"/>
          </a:p>
        </p:txBody>
      </p:sp>
      <p:sp>
        <p:nvSpPr>
          <p:cNvPr id="8" name="TextBox 7"/>
          <p:cNvSpPr txBox="1"/>
          <p:nvPr/>
        </p:nvSpPr>
        <p:spPr>
          <a:xfrm>
            <a:off x="599660" y="1648524"/>
            <a:ext cx="4093350" cy="1046440"/>
          </a:xfrm>
          <a:prstGeom prst="rect">
            <a:avLst/>
          </a:prstGeom>
          <a:noFill/>
        </p:spPr>
        <p:txBody>
          <a:bodyPr wrap="square" rtlCol="0">
            <a:spAutoFit/>
          </a:bodyPr>
          <a:lstStyle/>
          <a:p>
            <a:pPr lvl="0" defTabSz="457200"/>
            <a:r>
              <a:rPr lang="en-US" sz="2000">
                <a:solidFill>
                  <a:srgbClr val="FFFFFF"/>
                </a:solidFill>
                <a:latin typeface="Lato" panose="020F0502020204030203" pitchFamily="34" charset="0"/>
              </a:rPr>
              <a:t>Andrew March</a:t>
            </a:r>
          </a:p>
          <a:p>
            <a:pPr lvl="0" defTabSz="457200"/>
            <a:r>
              <a:rPr lang="en-US" sz="1400">
                <a:solidFill>
                  <a:srgbClr val="8C857C"/>
                </a:solidFill>
                <a:latin typeface="Lato Regular"/>
                <a:cs typeface="Lato Regular"/>
              </a:rPr>
              <a:t>Of Counsel </a:t>
            </a:r>
            <a:endParaRPr lang="en-US" sz="1400">
              <a:solidFill>
                <a:srgbClr val="FFFFFF">
                  <a:lumMod val="75000"/>
                </a:srgbClr>
              </a:solidFill>
              <a:latin typeface="Lato Regular"/>
              <a:cs typeface="Lato Regular"/>
            </a:endParaRPr>
          </a:p>
          <a:p>
            <a:pPr lvl="0" defTabSz="457200"/>
            <a:r>
              <a:rPr lang="en-US" sz="1400">
                <a:solidFill>
                  <a:srgbClr val="FFFFFF">
                    <a:lumMod val="75000"/>
                  </a:srgbClr>
                </a:solidFill>
                <a:latin typeface="Lato Regular"/>
                <a:cs typeface="Lato Regular"/>
              </a:rPr>
              <a:t>‎907-339-7146‎‎</a:t>
            </a:r>
          </a:p>
          <a:p>
            <a:pPr lvl="0" defTabSz="457200"/>
            <a:r>
              <a:rPr lang="en-US" sz="1400">
                <a:solidFill>
                  <a:srgbClr val="FFFFFF">
                    <a:lumMod val="75000"/>
                  </a:srgbClr>
                </a:solidFill>
                <a:latin typeface="Lato Regular"/>
                <a:cs typeface="Lato Regular"/>
              </a:rPr>
              <a:t>amarch@schwabe.com</a:t>
            </a:r>
            <a:endParaRPr lang="en-US" sz="1400" dirty="0">
              <a:solidFill>
                <a:srgbClr val="FFFFFF">
                  <a:lumMod val="75000"/>
                </a:srgbClr>
              </a:solidFill>
              <a:latin typeface="Lato Regular"/>
              <a:cs typeface="Lato Regular"/>
            </a:endParaRPr>
          </a:p>
        </p:txBody>
      </p:sp>
      <p:sp>
        <p:nvSpPr>
          <p:cNvPr id="9" name="TextBox 8"/>
          <p:cNvSpPr txBox="1"/>
          <p:nvPr/>
        </p:nvSpPr>
        <p:spPr>
          <a:xfrm>
            <a:off x="6058362" y="1517690"/>
            <a:ext cx="3055994" cy="738664"/>
          </a:xfrm>
          <a:prstGeom prst="rect">
            <a:avLst/>
          </a:prstGeom>
          <a:noFill/>
        </p:spPr>
        <p:txBody>
          <a:bodyPr wrap="square" rtlCol="0">
            <a:spAutoFit/>
          </a:bodyPr>
          <a:lstStyle/>
          <a:p>
            <a:r>
              <a:rPr lang="en-US" sz="1400">
                <a:solidFill>
                  <a:srgbClr val="BFBFBF"/>
                </a:solidFill>
                <a:latin typeface="Lato Regular"/>
                <a:cs typeface="Lato Regular"/>
              </a:rPr>
              <a:t>“My goal is to efficiently achieve solutions for clients facing ‎the most difficult legal issues.‎‎”</a:t>
            </a:r>
            <a:endParaRPr lang="en-US" sz="1400" dirty="0">
              <a:solidFill>
                <a:srgbClr val="BFBFBF"/>
              </a:solidFill>
              <a:latin typeface="Lato Regular"/>
              <a:cs typeface="Lato Regular"/>
            </a:endParaRPr>
          </a:p>
        </p:txBody>
      </p:sp>
      <p:sp>
        <p:nvSpPr>
          <p:cNvPr id="10" name="TextBox 9"/>
          <p:cNvSpPr txBox="1"/>
          <p:nvPr/>
        </p:nvSpPr>
        <p:spPr>
          <a:xfrm>
            <a:off x="599655" y="3233959"/>
            <a:ext cx="5523601" cy="2677656"/>
          </a:xfrm>
          <a:prstGeom prst="rect">
            <a:avLst/>
          </a:prstGeom>
          <a:noFill/>
        </p:spPr>
        <p:txBody>
          <a:bodyPr wrap="square" rtlCol="0">
            <a:spAutoFit/>
          </a:bodyPr>
          <a:lstStyle/>
          <a:p>
            <a:r>
              <a:rPr lang="en-US" sz="1400">
                <a:solidFill>
                  <a:schemeClr val="bg1"/>
                </a:solidFill>
                <a:latin typeface="Lato Regular"/>
                <a:cs typeface="Lato Regular"/>
              </a:rPr>
              <a:t>Andrew works closely with Alaska Native Corporations (ANCs), tribal governments, private companies, and public entities throughout Alaska and the United States to solve complex legal problems. </a:t>
            </a:r>
          </a:p>
          <a:p>
            <a:endParaRPr lang="en-US" sz="1400">
              <a:solidFill>
                <a:schemeClr val="bg1"/>
              </a:solidFill>
              <a:latin typeface="Lato Regular"/>
              <a:cs typeface="Lato Regular"/>
            </a:endParaRPr>
          </a:p>
          <a:p>
            <a:r>
              <a:rPr lang="en-US" sz="1400">
                <a:solidFill>
                  <a:schemeClr val="bg1"/>
                </a:solidFill>
                <a:latin typeface="Lato Regular"/>
                <a:cs typeface="Lato Regular"/>
              </a:rPr>
              <a:t>He has nearly 10 years of experience litigating complex disputes for both plaintiffs and defendants in federal and state court at both the trial and appellate level. In addition to litigation and dispute resolution, he advises clients on a wide range of issues involving corporate governance, government contracting, the Small Business Administration’s 8(a) Business Development Program, and the Alaska Native Claims Settlement Act.</a:t>
            </a:r>
            <a:endParaRPr lang="en-US" sz="1400" dirty="0">
              <a:solidFill>
                <a:schemeClr val="bg1"/>
              </a:solidFill>
              <a:latin typeface="Lato Regular"/>
              <a:cs typeface="Lato Regular"/>
            </a:endParaRPr>
          </a:p>
        </p:txBody>
      </p:sp>
      <p:sp>
        <p:nvSpPr>
          <p:cNvPr id="11" name="TextBox 10"/>
          <p:cNvSpPr txBox="1"/>
          <p:nvPr/>
        </p:nvSpPr>
        <p:spPr>
          <a:xfrm>
            <a:off x="6037907" y="3727106"/>
            <a:ext cx="3542753" cy="523220"/>
          </a:xfrm>
          <a:prstGeom prst="rect">
            <a:avLst/>
          </a:prstGeom>
          <a:noFill/>
        </p:spPr>
        <p:txBody>
          <a:bodyPr wrap="square" rtlCol="0">
            <a:spAutoFit/>
          </a:bodyPr>
          <a:lstStyle/>
          <a:p>
            <a:r>
              <a:rPr lang="en-US" sz="1400" dirty="0"/>
              <a:t>Indian Country &amp; Alaska Native Corporations</a:t>
            </a:r>
          </a:p>
          <a:p>
            <a:r>
              <a:rPr lang="en-US" sz="1400" dirty="0"/>
              <a:t>Natural Resources</a:t>
            </a:r>
          </a:p>
        </p:txBody>
      </p:sp>
      <p:sp>
        <p:nvSpPr>
          <p:cNvPr id="12" name="TextBox 11"/>
          <p:cNvSpPr txBox="1"/>
          <p:nvPr/>
        </p:nvSpPr>
        <p:spPr>
          <a:xfrm>
            <a:off x="5978351" y="3239263"/>
            <a:ext cx="4931747" cy="379591"/>
          </a:xfrm>
          <a:prstGeom prst="rect">
            <a:avLst/>
          </a:prstGeom>
          <a:noFill/>
        </p:spPr>
        <p:txBody>
          <a:bodyPr wrap="square" rtlCol="0">
            <a:spAutoFit/>
          </a:bodyPr>
          <a:lstStyle/>
          <a:p>
            <a:r>
              <a:rPr lang="en-US" sz="2800" cap="all" baseline="30000" dirty="0">
                <a:solidFill>
                  <a:srgbClr val="9DC858"/>
                </a:solidFill>
                <a:latin typeface="Lato Black"/>
                <a:cs typeface="Lato Black"/>
              </a:rPr>
              <a:t>industry focus</a:t>
            </a:r>
            <a:endParaRPr lang="en-US" cap="all" dirty="0">
              <a:solidFill>
                <a:srgbClr val="9DC858"/>
              </a:solidFill>
              <a:latin typeface="Lato Black"/>
              <a:cs typeface="Lato Black"/>
            </a:endParaRPr>
          </a:p>
        </p:txBody>
      </p:sp>
    </p:spTree>
    <p:extLst>
      <p:ext uri="{BB962C8B-B14F-4D97-AF65-F5344CB8AC3E}">
        <p14:creationId xmlns:p14="http://schemas.microsoft.com/office/powerpoint/2010/main" val="9602627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61288"/>
            <a:ext cx="9978389" cy="4411499"/>
          </a:xfrm>
          <a:prstGeom prst="rect">
            <a:avLst/>
          </a:prstGeom>
        </p:spPr>
      </p:pic>
      <p:sp>
        <p:nvSpPr>
          <p:cNvPr id="4" name="Slide Number Placeholder 3"/>
          <p:cNvSpPr>
            <a:spLocks noGrp="1"/>
          </p:cNvSpPr>
          <p:nvPr>
            <p:ph type="sldNum" sz="quarter" idx="12"/>
          </p:nvPr>
        </p:nvSpPr>
        <p:spPr/>
        <p:txBody>
          <a:bodyPr/>
          <a:lstStyle/>
          <a:p>
            <a:fld id="{13D904CC-D41C-A645-8C4E-4BA7C310B73F}" type="slidenum">
              <a:rPr lang="en-US" smtClean="0"/>
              <a:t>76</a:t>
            </a:fld>
            <a:endParaRPr lang="en-US" dirty="0"/>
          </a:p>
        </p:txBody>
      </p:sp>
      <p:sp>
        <p:nvSpPr>
          <p:cNvPr id="5" name="Rectangle 4"/>
          <p:cNvSpPr/>
          <p:nvPr/>
        </p:nvSpPr>
        <p:spPr>
          <a:xfrm>
            <a:off x="194310" y="3070368"/>
            <a:ext cx="9978390" cy="3467591"/>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11811000" y="6281024"/>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D904CC-D41C-A645-8C4E-4BA7C310B73F}" type="slidenum">
              <a:rPr lang="en-US" smtClean="0"/>
              <a:pPr/>
              <a:t>76</a:t>
            </a:fld>
            <a:endParaRPr lang="en-US" dirty="0"/>
          </a:p>
        </p:txBody>
      </p:sp>
      <p:sp>
        <p:nvSpPr>
          <p:cNvPr id="8" name="TextBox 7"/>
          <p:cNvSpPr txBox="1"/>
          <p:nvPr/>
        </p:nvSpPr>
        <p:spPr>
          <a:xfrm>
            <a:off x="599660" y="1648524"/>
            <a:ext cx="4093350" cy="1046440"/>
          </a:xfrm>
          <a:prstGeom prst="rect">
            <a:avLst/>
          </a:prstGeom>
          <a:noFill/>
        </p:spPr>
        <p:txBody>
          <a:bodyPr wrap="square" rtlCol="0">
            <a:spAutoFit/>
          </a:bodyPr>
          <a:lstStyle/>
          <a:p>
            <a:pPr lvl="0" defTabSz="457200"/>
            <a:r>
              <a:rPr lang="en-US" sz="2000">
                <a:solidFill>
                  <a:srgbClr val="FFFFFF"/>
                </a:solidFill>
                <a:latin typeface="Lato" panose="020F0502020204030203" pitchFamily="34" charset="0"/>
              </a:rPr>
              <a:t>Jean Back</a:t>
            </a:r>
          </a:p>
          <a:p>
            <a:pPr lvl="0" defTabSz="457200"/>
            <a:r>
              <a:rPr lang="en-US" sz="1400">
                <a:solidFill>
                  <a:srgbClr val="8C857C"/>
                </a:solidFill>
                <a:latin typeface="Lato Regular"/>
                <a:cs typeface="Lato Regular"/>
              </a:rPr>
              <a:t>Shareholder</a:t>
            </a:r>
            <a:endParaRPr lang="en-US" sz="1400">
              <a:solidFill>
                <a:srgbClr val="FFFFFF">
                  <a:lumMod val="75000"/>
                </a:srgbClr>
              </a:solidFill>
              <a:latin typeface="Lato Regular"/>
              <a:cs typeface="Lato Regular"/>
            </a:endParaRPr>
          </a:p>
          <a:p>
            <a:pPr lvl="0" defTabSz="457200"/>
            <a:r>
              <a:rPr lang="en-US" sz="1400">
                <a:solidFill>
                  <a:srgbClr val="FFFFFF">
                    <a:lumMod val="75000"/>
                  </a:srgbClr>
                </a:solidFill>
                <a:latin typeface="Lato Regular"/>
                <a:cs typeface="Lato Regular"/>
              </a:rPr>
              <a:t>‎503-796-2960</a:t>
            </a:r>
          </a:p>
          <a:p>
            <a:pPr lvl="0" defTabSz="457200"/>
            <a:r>
              <a:rPr lang="en-US" sz="1400">
                <a:solidFill>
                  <a:srgbClr val="FFFFFF">
                    <a:lumMod val="75000"/>
                  </a:srgbClr>
                </a:solidFill>
                <a:latin typeface="Lato Regular"/>
                <a:cs typeface="Lato Regular"/>
              </a:rPr>
              <a:t>jback@schwabe.com</a:t>
            </a:r>
            <a:endParaRPr lang="en-US" sz="1400" dirty="0">
              <a:solidFill>
                <a:srgbClr val="FFFFFF">
                  <a:lumMod val="75000"/>
                </a:srgbClr>
              </a:solidFill>
              <a:latin typeface="Lato Regular"/>
              <a:cs typeface="Lato Regular"/>
            </a:endParaRPr>
          </a:p>
        </p:txBody>
      </p:sp>
      <p:sp>
        <p:nvSpPr>
          <p:cNvPr id="9" name="TextBox 8"/>
          <p:cNvSpPr txBox="1"/>
          <p:nvPr/>
        </p:nvSpPr>
        <p:spPr>
          <a:xfrm>
            <a:off x="6916227" y="1517690"/>
            <a:ext cx="3055994" cy="1384995"/>
          </a:xfrm>
          <a:prstGeom prst="rect">
            <a:avLst/>
          </a:prstGeom>
          <a:noFill/>
        </p:spPr>
        <p:txBody>
          <a:bodyPr wrap="square" rtlCol="0">
            <a:spAutoFit/>
          </a:bodyPr>
          <a:lstStyle/>
          <a:p>
            <a:r>
              <a:rPr lang="en-US" sz="1400">
                <a:solidFill>
                  <a:srgbClr val="BFBFBF"/>
                </a:solidFill>
                <a:latin typeface="Lato Regular"/>
                <a:cs typeface="Lato Regular"/>
              </a:rPr>
              <a:t>Not every engagement requires the same solution. Creativity, collaboration, ‎resourcefulness, and excellent listening skills can often lead to unique and successful ‎business solutions.</a:t>
            </a:r>
            <a:endParaRPr lang="en-US" sz="1400" dirty="0">
              <a:solidFill>
                <a:srgbClr val="BFBFBF"/>
              </a:solidFill>
              <a:latin typeface="Lato Regular"/>
              <a:cs typeface="Lato Regular"/>
            </a:endParaRPr>
          </a:p>
        </p:txBody>
      </p:sp>
      <p:sp>
        <p:nvSpPr>
          <p:cNvPr id="10" name="TextBox 9"/>
          <p:cNvSpPr txBox="1"/>
          <p:nvPr/>
        </p:nvSpPr>
        <p:spPr>
          <a:xfrm>
            <a:off x="599655" y="3233959"/>
            <a:ext cx="5523601" cy="1600438"/>
          </a:xfrm>
          <a:prstGeom prst="rect">
            <a:avLst/>
          </a:prstGeom>
          <a:noFill/>
        </p:spPr>
        <p:txBody>
          <a:bodyPr wrap="square" rtlCol="0">
            <a:spAutoFit/>
          </a:bodyPr>
          <a:lstStyle/>
          <a:p>
            <a:r>
              <a:rPr lang="en-US" sz="1400">
                <a:solidFill>
                  <a:schemeClr val="bg1"/>
                </a:solidFill>
                <a:latin typeface="Lato Regular"/>
                <a:cs typeface="Lato Regular"/>
              </a:rPr>
              <a:t>With more than 30 years of experience, I help ‎manufacturers and technology-focused employers ‎solve problems to complicated employment scenarios. ‎I have broad expertise in litigation, mediation, and ‎settlement of employment and business tort claims. I am fluent in all areas of state and federal ‎employment, wage and hour, discrimination, and leave ‎laws. These skills make me effective at training managers and ‎employees in employment compliance.‎</a:t>
            </a:r>
            <a:endParaRPr lang="en-US" sz="1400" dirty="0">
              <a:solidFill>
                <a:schemeClr val="bg1"/>
              </a:solidFill>
              <a:latin typeface="Lato Regular"/>
              <a:cs typeface="Lato Regular"/>
            </a:endParaRPr>
          </a:p>
        </p:txBody>
      </p:sp>
      <p:sp>
        <p:nvSpPr>
          <p:cNvPr id="11" name="TextBox 10"/>
          <p:cNvSpPr txBox="1"/>
          <p:nvPr/>
        </p:nvSpPr>
        <p:spPr>
          <a:xfrm>
            <a:off x="6037907" y="3612806"/>
            <a:ext cx="3542753" cy="523220"/>
          </a:xfrm>
          <a:prstGeom prst="rect">
            <a:avLst/>
          </a:prstGeom>
          <a:noFill/>
        </p:spPr>
        <p:txBody>
          <a:bodyPr wrap="square" rtlCol="0">
            <a:spAutoFit/>
          </a:bodyPr>
          <a:lstStyle/>
          <a:p>
            <a:r>
              <a:rPr lang="en-US" sz="1400"/>
              <a:t>Consumer Products, Manufacturing &amp; Retail</a:t>
            </a:r>
          </a:p>
          <a:p>
            <a:r>
              <a:rPr lang="en-US" sz="1400"/>
              <a:t>Technology</a:t>
            </a:r>
            <a:endParaRPr lang="en-US" sz="1400" dirty="0"/>
          </a:p>
        </p:txBody>
      </p:sp>
      <p:sp>
        <p:nvSpPr>
          <p:cNvPr id="12" name="TextBox 11"/>
          <p:cNvSpPr txBox="1"/>
          <p:nvPr/>
        </p:nvSpPr>
        <p:spPr>
          <a:xfrm>
            <a:off x="5978351" y="3147823"/>
            <a:ext cx="4931747" cy="379591"/>
          </a:xfrm>
          <a:prstGeom prst="rect">
            <a:avLst/>
          </a:prstGeom>
          <a:noFill/>
        </p:spPr>
        <p:txBody>
          <a:bodyPr wrap="square" rtlCol="0">
            <a:spAutoFit/>
          </a:bodyPr>
          <a:lstStyle/>
          <a:p>
            <a:r>
              <a:rPr lang="en-US" sz="2800" cap="all" baseline="30000" dirty="0">
                <a:solidFill>
                  <a:srgbClr val="9DC858"/>
                </a:solidFill>
                <a:latin typeface="Lato Black"/>
                <a:cs typeface="Lato Black"/>
              </a:rPr>
              <a:t>industry focus</a:t>
            </a:r>
            <a:endParaRPr lang="en-US" cap="all" dirty="0">
              <a:solidFill>
                <a:srgbClr val="9DC858"/>
              </a:solidFill>
              <a:latin typeface="Lato Black"/>
              <a:cs typeface="Lato Black"/>
            </a:endParaRPr>
          </a:p>
        </p:txBody>
      </p:sp>
    </p:spTree>
    <p:extLst>
      <p:ext uri="{BB962C8B-B14F-4D97-AF65-F5344CB8AC3E}">
        <p14:creationId xmlns:p14="http://schemas.microsoft.com/office/powerpoint/2010/main" val="2412034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234188"/>
            <a:ext cx="9978389" cy="4265698"/>
          </a:xfrm>
          <a:prstGeom prst="rect">
            <a:avLst/>
          </a:prstGeom>
        </p:spPr>
      </p:pic>
      <p:sp>
        <p:nvSpPr>
          <p:cNvPr id="4" name="Slide Number Placeholder 3"/>
          <p:cNvSpPr>
            <a:spLocks noGrp="1"/>
          </p:cNvSpPr>
          <p:nvPr>
            <p:ph type="sldNum" sz="quarter" idx="12"/>
          </p:nvPr>
        </p:nvSpPr>
        <p:spPr/>
        <p:txBody>
          <a:bodyPr/>
          <a:lstStyle/>
          <a:p>
            <a:fld id="{13D904CC-D41C-A645-8C4E-4BA7C310B73F}" type="slidenum">
              <a:rPr lang="en-US" smtClean="0"/>
              <a:t>77</a:t>
            </a:fld>
            <a:endParaRPr lang="en-US" dirty="0"/>
          </a:p>
        </p:txBody>
      </p:sp>
      <p:sp>
        <p:nvSpPr>
          <p:cNvPr id="5" name="Rectangle 4"/>
          <p:cNvSpPr/>
          <p:nvPr/>
        </p:nvSpPr>
        <p:spPr>
          <a:xfrm>
            <a:off x="194310" y="3070368"/>
            <a:ext cx="9978390" cy="3467591"/>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11811000" y="6281024"/>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D904CC-D41C-A645-8C4E-4BA7C310B73F}" type="slidenum">
              <a:rPr lang="en-US" smtClean="0"/>
              <a:pPr/>
              <a:t>77</a:t>
            </a:fld>
            <a:endParaRPr lang="en-US" dirty="0"/>
          </a:p>
        </p:txBody>
      </p:sp>
      <p:sp>
        <p:nvSpPr>
          <p:cNvPr id="8" name="TextBox 7"/>
          <p:cNvSpPr txBox="1"/>
          <p:nvPr/>
        </p:nvSpPr>
        <p:spPr>
          <a:xfrm>
            <a:off x="599660" y="1648524"/>
            <a:ext cx="4093350" cy="1046440"/>
          </a:xfrm>
          <a:prstGeom prst="rect">
            <a:avLst/>
          </a:prstGeom>
          <a:noFill/>
        </p:spPr>
        <p:txBody>
          <a:bodyPr wrap="square" rtlCol="0">
            <a:spAutoFit/>
          </a:bodyPr>
          <a:lstStyle/>
          <a:p>
            <a:pPr lvl="0" defTabSz="457200"/>
            <a:r>
              <a:rPr lang="en-US" sz="2000">
                <a:solidFill>
                  <a:srgbClr val="FFFFFF"/>
                </a:solidFill>
                <a:latin typeface="Lato" panose="020F0502020204030203" pitchFamily="34" charset="0"/>
              </a:rPr>
              <a:t>Dan Eller</a:t>
            </a:r>
          </a:p>
          <a:p>
            <a:pPr lvl="0" defTabSz="457200"/>
            <a:r>
              <a:rPr lang="en-US" sz="1400">
                <a:solidFill>
                  <a:srgbClr val="8C857C"/>
                </a:solidFill>
                <a:latin typeface="Lato Regular"/>
                <a:cs typeface="Lato Regular"/>
              </a:rPr>
              <a:t>Shareholder</a:t>
            </a:r>
            <a:endParaRPr lang="en-US" sz="1400">
              <a:solidFill>
                <a:srgbClr val="FFFFFF">
                  <a:lumMod val="75000"/>
                </a:srgbClr>
              </a:solidFill>
              <a:latin typeface="Lato Regular"/>
              <a:cs typeface="Lato Regular"/>
            </a:endParaRPr>
          </a:p>
          <a:p>
            <a:pPr lvl="0" defTabSz="457200"/>
            <a:r>
              <a:rPr lang="en-US" sz="1400">
                <a:solidFill>
                  <a:srgbClr val="FFFFFF">
                    <a:lumMod val="75000"/>
                  </a:srgbClr>
                </a:solidFill>
                <a:latin typeface="Lato Regular"/>
                <a:cs typeface="Lato Regular"/>
              </a:rPr>
              <a:t>‎503-796-3762</a:t>
            </a:r>
          </a:p>
          <a:p>
            <a:pPr lvl="0" defTabSz="457200"/>
            <a:r>
              <a:rPr lang="en-US" sz="1400">
                <a:solidFill>
                  <a:srgbClr val="FFFFFF">
                    <a:lumMod val="75000"/>
                  </a:srgbClr>
                </a:solidFill>
                <a:latin typeface="Lato Regular"/>
                <a:cs typeface="Lato Regular"/>
              </a:rPr>
              <a:t>deller@schwabe.com</a:t>
            </a:r>
            <a:endParaRPr lang="en-US" sz="1400" dirty="0">
              <a:solidFill>
                <a:srgbClr val="FFFFFF">
                  <a:lumMod val="75000"/>
                </a:srgbClr>
              </a:solidFill>
              <a:latin typeface="Lato Regular"/>
              <a:cs typeface="Lato Regular"/>
            </a:endParaRPr>
          </a:p>
        </p:txBody>
      </p:sp>
      <p:sp>
        <p:nvSpPr>
          <p:cNvPr id="9" name="TextBox 8"/>
          <p:cNvSpPr txBox="1"/>
          <p:nvPr/>
        </p:nvSpPr>
        <p:spPr>
          <a:xfrm>
            <a:off x="6916227" y="1517690"/>
            <a:ext cx="3055994" cy="738664"/>
          </a:xfrm>
          <a:prstGeom prst="rect">
            <a:avLst/>
          </a:prstGeom>
          <a:noFill/>
        </p:spPr>
        <p:txBody>
          <a:bodyPr wrap="square" rtlCol="0">
            <a:spAutoFit/>
          </a:bodyPr>
          <a:lstStyle/>
          <a:p>
            <a:r>
              <a:rPr lang="en-US" sz="1400">
                <a:solidFill>
                  <a:srgbClr val="BFBFBF"/>
                </a:solidFill>
                <a:latin typeface="Lato Regular"/>
                <a:cs typeface="Lato Regular"/>
              </a:rPr>
              <a:t>I enjoy working with clients and their other advisors to achieve clients’ objectives.</a:t>
            </a:r>
            <a:endParaRPr lang="en-US" sz="1400" dirty="0">
              <a:solidFill>
                <a:srgbClr val="BFBFBF"/>
              </a:solidFill>
              <a:latin typeface="Lato Regular"/>
              <a:cs typeface="Lato Regular"/>
            </a:endParaRPr>
          </a:p>
        </p:txBody>
      </p:sp>
      <p:sp>
        <p:nvSpPr>
          <p:cNvPr id="10" name="TextBox 9"/>
          <p:cNvSpPr txBox="1"/>
          <p:nvPr/>
        </p:nvSpPr>
        <p:spPr>
          <a:xfrm>
            <a:off x="599655" y="3233959"/>
            <a:ext cx="5523601" cy="2246769"/>
          </a:xfrm>
          <a:prstGeom prst="rect">
            <a:avLst/>
          </a:prstGeom>
          <a:noFill/>
        </p:spPr>
        <p:txBody>
          <a:bodyPr wrap="square" rtlCol="0">
            <a:spAutoFit/>
          </a:bodyPr>
          <a:lstStyle/>
          <a:p>
            <a:r>
              <a:rPr lang="en-US" sz="1400">
                <a:solidFill>
                  <a:schemeClr val="bg1"/>
                </a:solidFill>
                <a:latin typeface="Lato Regular"/>
                <a:cs typeface="Lato Regular"/>
              </a:rPr>
              <a:t>I assist clients with tax and business law issues in ‎transactions and controversies. My transactional ‎practice emphasizes choice of entity and formation, ‎mergers and acquisitions, real property development, ‎foreign bank account and asset reporting, and tax-‎exempt entity formation, qualification, and operation. ‎On the controversy side, I handle a wide variety of tax ‎collection and controversy matters, both federally and ‎at the state level in Oregon and Washington. I litigate ‎cases before the United States Tax Court and the ‎Oregon Tax Court, where I formerly clerked for the ‎Hon. Henry C. Breithaupt.‎</a:t>
            </a:r>
            <a:endParaRPr lang="en-US" sz="1400" dirty="0">
              <a:solidFill>
                <a:schemeClr val="bg1"/>
              </a:solidFill>
              <a:latin typeface="Lato Regular"/>
              <a:cs typeface="Lato Regular"/>
            </a:endParaRPr>
          </a:p>
        </p:txBody>
      </p:sp>
      <p:sp>
        <p:nvSpPr>
          <p:cNvPr id="11" name="TextBox 10"/>
          <p:cNvSpPr txBox="1"/>
          <p:nvPr/>
        </p:nvSpPr>
        <p:spPr>
          <a:xfrm>
            <a:off x="6037907" y="3612806"/>
            <a:ext cx="3542753" cy="954107"/>
          </a:xfrm>
          <a:prstGeom prst="rect">
            <a:avLst/>
          </a:prstGeom>
          <a:noFill/>
        </p:spPr>
        <p:txBody>
          <a:bodyPr wrap="square" rtlCol="0">
            <a:spAutoFit/>
          </a:bodyPr>
          <a:lstStyle/>
          <a:p>
            <a:r>
              <a:rPr lang="en-US" sz="1400"/>
              <a:t>Technology</a:t>
            </a:r>
          </a:p>
          <a:p>
            <a:r>
              <a:rPr lang="en-US" sz="1400"/>
              <a:t>Real Estate &amp; Construction</a:t>
            </a:r>
          </a:p>
          <a:p>
            <a:r>
              <a:rPr lang="en-US" sz="1400"/>
              <a:t>Healthcare &amp; Life Sciences</a:t>
            </a:r>
          </a:p>
          <a:p>
            <a:r>
              <a:rPr lang="en-US" sz="1400"/>
              <a:t>Consumer Products, Manufacturing &amp; Retail</a:t>
            </a:r>
            <a:endParaRPr lang="en-US" sz="1400" dirty="0"/>
          </a:p>
        </p:txBody>
      </p:sp>
      <p:sp>
        <p:nvSpPr>
          <p:cNvPr id="12" name="TextBox 11"/>
          <p:cNvSpPr txBox="1"/>
          <p:nvPr/>
        </p:nvSpPr>
        <p:spPr>
          <a:xfrm>
            <a:off x="5978351" y="3147823"/>
            <a:ext cx="4931747" cy="379591"/>
          </a:xfrm>
          <a:prstGeom prst="rect">
            <a:avLst/>
          </a:prstGeom>
          <a:noFill/>
        </p:spPr>
        <p:txBody>
          <a:bodyPr wrap="square" rtlCol="0">
            <a:spAutoFit/>
          </a:bodyPr>
          <a:lstStyle/>
          <a:p>
            <a:r>
              <a:rPr lang="en-US" sz="2800" cap="all" baseline="30000" dirty="0">
                <a:solidFill>
                  <a:srgbClr val="9DC858"/>
                </a:solidFill>
                <a:latin typeface="Lato Black"/>
                <a:cs typeface="Lato Black"/>
              </a:rPr>
              <a:t>industry focus</a:t>
            </a:r>
            <a:endParaRPr lang="en-US" cap="all" dirty="0">
              <a:solidFill>
                <a:srgbClr val="9DC858"/>
              </a:solidFill>
              <a:latin typeface="Lato Black"/>
              <a:cs typeface="Lato Black"/>
            </a:endParaRPr>
          </a:p>
        </p:txBody>
      </p:sp>
    </p:spTree>
    <p:extLst>
      <p:ext uri="{BB962C8B-B14F-4D97-AF65-F5344CB8AC3E}">
        <p14:creationId xmlns:p14="http://schemas.microsoft.com/office/powerpoint/2010/main" val="773067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1" y="234188"/>
            <a:ext cx="9978387" cy="4265698"/>
          </a:xfrm>
          <a:prstGeom prst="rect">
            <a:avLst/>
          </a:prstGeom>
        </p:spPr>
      </p:pic>
      <p:sp>
        <p:nvSpPr>
          <p:cNvPr id="4" name="Slide Number Placeholder 3"/>
          <p:cNvSpPr>
            <a:spLocks noGrp="1"/>
          </p:cNvSpPr>
          <p:nvPr>
            <p:ph type="sldNum" sz="quarter" idx="12"/>
          </p:nvPr>
        </p:nvSpPr>
        <p:spPr/>
        <p:txBody>
          <a:bodyPr/>
          <a:lstStyle/>
          <a:p>
            <a:fld id="{13D904CC-D41C-A645-8C4E-4BA7C310B73F}" type="slidenum">
              <a:rPr lang="en-US" smtClean="0"/>
              <a:t>78</a:t>
            </a:fld>
            <a:endParaRPr lang="en-US" dirty="0"/>
          </a:p>
        </p:txBody>
      </p:sp>
      <p:sp>
        <p:nvSpPr>
          <p:cNvPr id="5" name="Rectangle 4"/>
          <p:cNvSpPr/>
          <p:nvPr/>
        </p:nvSpPr>
        <p:spPr>
          <a:xfrm>
            <a:off x="194310" y="3070368"/>
            <a:ext cx="9978390" cy="3467591"/>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11811000" y="6281024"/>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D904CC-D41C-A645-8C4E-4BA7C310B73F}" type="slidenum">
              <a:rPr lang="en-US" smtClean="0"/>
              <a:pPr/>
              <a:t>78</a:t>
            </a:fld>
            <a:endParaRPr lang="en-US" dirty="0"/>
          </a:p>
        </p:txBody>
      </p:sp>
      <p:sp>
        <p:nvSpPr>
          <p:cNvPr id="8" name="TextBox 7"/>
          <p:cNvSpPr txBox="1"/>
          <p:nvPr/>
        </p:nvSpPr>
        <p:spPr>
          <a:xfrm>
            <a:off x="599660" y="1648524"/>
            <a:ext cx="4093350" cy="1046440"/>
          </a:xfrm>
          <a:prstGeom prst="rect">
            <a:avLst/>
          </a:prstGeom>
          <a:noFill/>
        </p:spPr>
        <p:txBody>
          <a:bodyPr wrap="square" rtlCol="0">
            <a:spAutoFit/>
          </a:bodyPr>
          <a:lstStyle/>
          <a:p>
            <a:pPr lvl="0" defTabSz="457200"/>
            <a:r>
              <a:rPr lang="en-US" sz="2000">
                <a:solidFill>
                  <a:srgbClr val="FFFFFF"/>
                </a:solidFill>
                <a:latin typeface="Lato" panose="020F0502020204030203" pitchFamily="34" charset="0"/>
              </a:rPr>
              <a:t>Charmin Shiely</a:t>
            </a:r>
          </a:p>
          <a:p>
            <a:pPr lvl="0" defTabSz="457200"/>
            <a:r>
              <a:rPr lang="en-US" sz="1400">
                <a:solidFill>
                  <a:srgbClr val="8C857C"/>
                </a:solidFill>
                <a:latin typeface="Lato Regular"/>
                <a:cs typeface="Lato Regular"/>
              </a:rPr>
              <a:t>Shareholder</a:t>
            </a:r>
            <a:endParaRPr lang="en-US" sz="1400">
              <a:solidFill>
                <a:srgbClr val="FFFFFF">
                  <a:lumMod val="75000"/>
                </a:srgbClr>
              </a:solidFill>
              <a:latin typeface="Lato Regular"/>
              <a:cs typeface="Lato Regular"/>
            </a:endParaRPr>
          </a:p>
          <a:p>
            <a:pPr lvl="0" defTabSz="457200"/>
            <a:r>
              <a:rPr lang="en-US" sz="1400">
                <a:solidFill>
                  <a:srgbClr val="FFFFFF">
                    <a:lumMod val="75000"/>
                  </a:srgbClr>
                </a:solidFill>
                <a:latin typeface="Lato Regular"/>
                <a:cs typeface="Lato Regular"/>
              </a:rPr>
              <a:t>‎503-796-2768</a:t>
            </a:r>
          </a:p>
          <a:p>
            <a:pPr lvl="0" defTabSz="457200"/>
            <a:r>
              <a:rPr lang="en-US" sz="1400">
                <a:solidFill>
                  <a:srgbClr val="FFFFFF">
                    <a:lumMod val="75000"/>
                  </a:srgbClr>
                </a:solidFill>
                <a:latin typeface="Lato Regular"/>
                <a:cs typeface="Lato Regular"/>
              </a:rPr>
              <a:t>cshiely@schwabe.com</a:t>
            </a:r>
            <a:endParaRPr lang="en-US" sz="1400" dirty="0">
              <a:solidFill>
                <a:srgbClr val="FFFFFF">
                  <a:lumMod val="75000"/>
                </a:srgbClr>
              </a:solidFill>
              <a:latin typeface="Lato Regular"/>
              <a:cs typeface="Lato Regular"/>
            </a:endParaRPr>
          </a:p>
        </p:txBody>
      </p:sp>
      <p:sp>
        <p:nvSpPr>
          <p:cNvPr id="9" name="TextBox 8"/>
          <p:cNvSpPr txBox="1"/>
          <p:nvPr/>
        </p:nvSpPr>
        <p:spPr>
          <a:xfrm>
            <a:off x="6916227" y="1517690"/>
            <a:ext cx="3055994" cy="1384995"/>
          </a:xfrm>
          <a:prstGeom prst="rect">
            <a:avLst/>
          </a:prstGeom>
          <a:noFill/>
        </p:spPr>
        <p:txBody>
          <a:bodyPr wrap="square" rtlCol="0">
            <a:spAutoFit/>
          </a:bodyPr>
          <a:lstStyle/>
          <a:p>
            <a:r>
              <a:rPr lang="en-US" sz="1400">
                <a:solidFill>
                  <a:srgbClr val="BFBFBF"/>
                </a:solidFill>
                <a:latin typeface="Lato Regular"/>
                <a:cs typeface="Lato Regular"/>
              </a:rPr>
              <a:t>The joy of being a business attorney is that as a result of every project, something is built or improved upon, business relationships are established, and business objectives are realized.</a:t>
            </a:r>
            <a:endParaRPr lang="en-US" sz="1400" dirty="0">
              <a:solidFill>
                <a:srgbClr val="BFBFBF"/>
              </a:solidFill>
              <a:latin typeface="Lato Regular"/>
              <a:cs typeface="Lato Regular"/>
            </a:endParaRPr>
          </a:p>
        </p:txBody>
      </p:sp>
      <p:sp>
        <p:nvSpPr>
          <p:cNvPr id="10" name="TextBox 9"/>
          <p:cNvSpPr txBox="1"/>
          <p:nvPr/>
        </p:nvSpPr>
        <p:spPr>
          <a:xfrm>
            <a:off x="599660" y="3705739"/>
            <a:ext cx="5149634" cy="1169551"/>
          </a:xfrm>
          <a:prstGeom prst="rect">
            <a:avLst/>
          </a:prstGeom>
          <a:noFill/>
        </p:spPr>
        <p:txBody>
          <a:bodyPr wrap="square" rtlCol="0">
            <a:spAutoFit/>
          </a:bodyPr>
          <a:lstStyle/>
          <a:p>
            <a:r>
              <a:rPr lang="en-US" sz="1400">
                <a:solidFill>
                  <a:schemeClr val="bg1"/>
                </a:solidFill>
                <a:latin typeface="Lato Regular"/>
                <a:cs typeface="Lato Regular"/>
              </a:rPr>
              <a:t>I have over 23 of years’ experience in corporate transactions, including mergers, asset sales, and complex debt and equity finance transactions.  I also advise clients on executive compensation matters (including structuring deferred compensation, options, grants, and quasi-equity arrangement).</a:t>
            </a:r>
          </a:p>
        </p:txBody>
      </p:sp>
      <p:sp>
        <p:nvSpPr>
          <p:cNvPr id="11" name="TextBox 10"/>
          <p:cNvSpPr txBox="1"/>
          <p:nvPr/>
        </p:nvSpPr>
        <p:spPr>
          <a:xfrm>
            <a:off x="6037907" y="4147319"/>
            <a:ext cx="3542753" cy="307777"/>
          </a:xfrm>
          <a:prstGeom prst="rect">
            <a:avLst/>
          </a:prstGeom>
          <a:noFill/>
        </p:spPr>
        <p:txBody>
          <a:bodyPr wrap="square" rtlCol="0">
            <a:spAutoFit/>
          </a:bodyPr>
          <a:lstStyle/>
          <a:p>
            <a:r>
              <a:rPr lang="en-US" sz="1400"/>
              <a:t>Real Estate &amp; Construction</a:t>
            </a:r>
          </a:p>
        </p:txBody>
      </p:sp>
      <p:sp>
        <p:nvSpPr>
          <p:cNvPr id="12" name="TextBox 11"/>
          <p:cNvSpPr txBox="1"/>
          <p:nvPr/>
        </p:nvSpPr>
        <p:spPr>
          <a:xfrm>
            <a:off x="5978351" y="3682336"/>
            <a:ext cx="4931747" cy="379591"/>
          </a:xfrm>
          <a:prstGeom prst="rect">
            <a:avLst/>
          </a:prstGeom>
          <a:noFill/>
        </p:spPr>
        <p:txBody>
          <a:bodyPr wrap="square" rtlCol="0">
            <a:spAutoFit/>
          </a:bodyPr>
          <a:lstStyle/>
          <a:p>
            <a:r>
              <a:rPr lang="en-US" sz="2800" cap="all" baseline="30000" dirty="0">
                <a:solidFill>
                  <a:srgbClr val="9DC858"/>
                </a:solidFill>
                <a:latin typeface="Lato Black"/>
                <a:cs typeface="Lato Black"/>
              </a:rPr>
              <a:t>industry focus</a:t>
            </a:r>
            <a:endParaRPr lang="en-US" cap="all" dirty="0">
              <a:solidFill>
                <a:srgbClr val="9DC858"/>
              </a:solidFill>
              <a:latin typeface="Lato Black"/>
              <a:cs typeface="Lato Black"/>
            </a:endParaRPr>
          </a:p>
        </p:txBody>
      </p:sp>
    </p:spTree>
    <p:extLst>
      <p:ext uri="{BB962C8B-B14F-4D97-AF65-F5344CB8AC3E}">
        <p14:creationId xmlns:p14="http://schemas.microsoft.com/office/powerpoint/2010/main" val="20651625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1" y="234188"/>
            <a:ext cx="9978387" cy="4265697"/>
          </a:xfrm>
          <a:prstGeom prst="rect">
            <a:avLst/>
          </a:prstGeom>
        </p:spPr>
      </p:pic>
      <p:sp>
        <p:nvSpPr>
          <p:cNvPr id="4" name="Slide Number Placeholder 3"/>
          <p:cNvSpPr>
            <a:spLocks noGrp="1"/>
          </p:cNvSpPr>
          <p:nvPr>
            <p:ph type="sldNum" sz="quarter" idx="12"/>
          </p:nvPr>
        </p:nvSpPr>
        <p:spPr/>
        <p:txBody>
          <a:bodyPr/>
          <a:lstStyle/>
          <a:p>
            <a:fld id="{13D904CC-D41C-A645-8C4E-4BA7C310B73F}" type="slidenum">
              <a:rPr lang="en-US" smtClean="0"/>
              <a:t>79</a:t>
            </a:fld>
            <a:endParaRPr lang="en-US" dirty="0"/>
          </a:p>
        </p:txBody>
      </p:sp>
      <p:sp>
        <p:nvSpPr>
          <p:cNvPr id="5" name="Rectangle 4"/>
          <p:cNvSpPr/>
          <p:nvPr/>
        </p:nvSpPr>
        <p:spPr>
          <a:xfrm>
            <a:off x="194310" y="3070368"/>
            <a:ext cx="9978390" cy="3467591"/>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11811000" y="6281024"/>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D904CC-D41C-A645-8C4E-4BA7C310B73F}" type="slidenum">
              <a:rPr lang="en-US" smtClean="0"/>
              <a:pPr/>
              <a:t>79</a:t>
            </a:fld>
            <a:endParaRPr lang="en-US" dirty="0"/>
          </a:p>
        </p:txBody>
      </p:sp>
      <p:sp>
        <p:nvSpPr>
          <p:cNvPr id="8" name="TextBox 7"/>
          <p:cNvSpPr txBox="1"/>
          <p:nvPr/>
        </p:nvSpPr>
        <p:spPr>
          <a:xfrm>
            <a:off x="599660" y="1648524"/>
            <a:ext cx="4093350" cy="1046440"/>
          </a:xfrm>
          <a:prstGeom prst="rect">
            <a:avLst/>
          </a:prstGeom>
          <a:noFill/>
        </p:spPr>
        <p:txBody>
          <a:bodyPr wrap="square" rtlCol="0">
            <a:spAutoFit/>
          </a:bodyPr>
          <a:lstStyle/>
          <a:p>
            <a:pPr lvl="0" defTabSz="457200"/>
            <a:r>
              <a:rPr lang="en-US" sz="2000">
                <a:solidFill>
                  <a:srgbClr val="FFFFFF"/>
                </a:solidFill>
                <a:latin typeface="Lato" panose="020F0502020204030203" pitchFamily="34" charset="0"/>
              </a:rPr>
              <a:t>Trevor Livingston</a:t>
            </a:r>
          </a:p>
          <a:p>
            <a:pPr lvl="0" defTabSz="457200"/>
            <a:r>
              <a:rPr lang="en-US" sz="1400">
                <a:solidFill>
                  <a:srgbClr val="8C857C"/>
                </a:solidFill>
                <a:latin typeface="Lato Regular"/>
                <a:cs typeface="Lato Regular"/>
              </a:rPr>
              <a:t>Shareholder</a:t>
            </a:r>
            <a:endParaRPr lang="en-US" sz="1400">
              <a:solidFill>
                <a:srgbClr val="FFFFFF">
                  <a:lumMod val="75000"/>
                </a:srgbClr>
              </a:solidFill>
              <a:latin typeface="Lato Regular"/>
              <a:cs typeface="Lato Regular"/>
            </a:endParaRPr>
          </a:p>
          <a:p>
            <a:pPr lvl="0" defTabSz="457200"/>
            <a:r>
              <a:rPr lang="en-US" sz="1400">
                <a:solidFill>
                  <a:srgbClr val="FFFFFF">
                    <a:lumMod val="75000"/>
                  </a:srgbClr>
                </a:solidFill>
                <a:latin typeface="Lato Regular"/>
                <a:cs typeface="Lato Regular"/>
              </a:rPr>
              <a:t>‎503-796-7452</a:t>
            </a:r>
          </a:p>
          <a:p>
            <a:pPr lvl="0" defTabSz="457200"/>
            <a:r>
              <a:rPr lang="en-US" sz="1400">
                <a:solidFill>
                  <a:srgbClr val="FFFFFF">
                    <a:lumMod val="75000"/>
                  </a:srgbClr>
                </a:solidFill>
                <a:latin typeface="Lato Regular"/>
                <a:cs typeface="Lato Regular"/>
              </a:rPr>
              <a:t>tlivingston@schwabe.com</a:t>
            </a:r>
            <a:endParaRPr lang="en-US" sz="1400" dirty="0">
              <a:solidFill>
                <a:srgbClr val="FFFFFF">
                  <a:lumMod val="75000"/>
                </a:srgbClr>
              </a:solidFill>
              <a:latin typeface="Lato Regular"/>
              <a:cs typeface="Lato Regular"/>
            </a:endParaRPr>
          </a:p>
        </p:txBody>
      </p:sp>
      <p:sp>
        <p:nvSpPr>
          <p:cNvPr id="9" name="TextBox 8"/>
          <p:cNvSpPr txBox="1"/>
          <p:nvPr/>
        </p:nvSpPr>
        <p:spPr>
          <a:xfrm>
            <a:off x="6916227" y="1517690"/>
            <a:ext cx="3055994" cy="307777"/>
          </a:xfrm>
          <a:prstGeom prst="rect">
            <a:avLst/>
          </a:prstGeom>
          <a:noFill/>
        </p:spPr>
        <p:txBody>
          <a:bodyPr wrap="square" rtlCol="0">
            <a:spAutoFit/>
          </a:bodyPr>
          <a:lstStyle/>
          <a:p>
            <a:r>
              <a:rPr lang="en-US" sz="1400">
                <a:solidFill>
                  <a:srgbClr val="BFBFBF"/>
                </a:solidFill>
                <a:latin typeface="Lato Regular"/>
                <a:cs typeface="Lato Regular"/>
              </a:rPr>
              <a:t>Let's get to work.</a:t>
            </a:r>
            <a:endParaRPr lang="en-US" sz="1400" dirty="0">
              <a:solidFill>
                <a:srgbClr val="BFBFBF"/>
              </a:solidFill>
              <a:latin typeface="Lato Regular"/>
              <a:cs typeface="Lato Regular"/>
            </a:endParaRPr>
          </a:p>
        </p:txBody>
      </p:sp>
      <p:sp>
        <p:nvSpPr>
          <p:cNvPr id="10" name="TextBox 9"/>
          <p:cNvSpPr txBox="1"/>
          <p:nvPr/>
        </p:nvSpPr>
        <p:spPr>
          <a:xfrm>
            <a:off x="599655" y="3233959"/>
            <a:ext cx="5523601" cy="1815882"/>
          </a:xfrm>
          <a:prstGeom prst="rect">
            <a:avLst/>
          </a:prstGeom>
          <a:noFill/>
        </p:spPr>
        <p:txBody>
          <a:bodyPr wrap="square" rtlCol="0">
            <a:spAutoFit/>
          </a:bodyPr>
          <a:lstStyle/>
          <a:p>
            <a:r>
              <a:rPr lang="en-US" sz="1400">
                <a:solidFill>
                  <a:schemeClr val="bg1"/>
                </a:solidFill>
                <a:latin typeface="Lato Regular"/>
                <a:cs typeface="Lato Regular"/>
              </a:rPr>
              <a:t>I counsel clients in a wide variety of commercial and ‎finance transactions, including debt and equity securities ‎offerings, asset sales and purchases, and mergers and ‎acquisitions. I enjoy working with start-up companies ‎just getting off the ground, more established ‎businesses in our community, and large multinational ‎companies. I am known for being an accomplished, ‎knowledgeable, and practical business lawyer who ‎knows how to find workable solutions for clients.‎</a:t>
            </a:r>
          </a:p>
        </p:txBody>
      </p:sp>
      <p:sp>
        <p:nvSpPr>
          <p:cNvPr id="11" name="TextBox 10"/>
          <p:cNvSpPr txBox="1"/>
          <p:nvPr/>
        </p:nvSpPr>
        <p:spPr>
          <a:xfrm>
            <a:off x="6037907" y="3612806"/>
            <a:ext cx="3542753" cy="523220"/>
          </a:xfrm>
          <a:prstGeom prst="rect">
            <a:avLst/>
          </a:prstGeom>
          <a:noFill/>
        </p:spPr>
        <p:txBody>
          <a:bodyPr wrap="square" rtlCol="0">
            <a:spAutoFit/>
          </a:bodyPr>
          <a:lstStyle/>
          <a:p>
            <a:r>
              <a:rPr lang="en-US" sz="1400"/>
              <a:t>Consumer Products, Manufacturing &amp; Retail</a:t>
            </a:r>
          </a:p>
          <a:p>
            <a:r>
              <a:rPr lang="en-US" sz="1400"/>
              <a:t>Natural Resources</a:t>
            </a:r>
          </a:p>
        </p:txBody>
      </p:sp>
      <p:sp>
        <p:nvSpPr>
          <p:cNvPr id="12" name="TextBox 11"/>
          <p:cNvSpPr txBox="1"/>
          <p:nvPr/>
        </p:nvSpPr>
        <p:spPr>
          <a:xfrm>
            <a:off x="5978351" y="3147823"/>
            <a:ext cx="4931747" cy="379591"/>
          </a:xfrm>
          <a:prstGeom prst="rect">
            <a:avLst/>
          </a:prstGeom>
          <a:noFill/>
        </p:spPr>
        <p:txBody>
          <a:bodyPr wrap="square" rtlCol="0">
            <a:spAutoFit/>
          </a:bodyPr>
          <a:lstStyle/>
          <a:p>
            <a:r>
              <a:rPr lang="en-US" sz="2800" cap="all" baseline="30000" dirty="0">
                <a:solidFill>
                  <a:srgbClr val="9DC858"/>
                </a:solidFill>
                <a:latin typeface="Lato Black"/>
                <a:cs typeface="Lato Black"/>
              </a:rPr>
              <a:t>industry focus</a:t>
            </a:r>
            <a:endParaRPr lang="en-US" cap="all" dirty="0">
              <a:solidFill>
                <a:srgbClr val="9DC858"/>
              </a:solidFill>
              <a:latin typeface="Lato Black"/>
              <a:cs typeface="Lato Black"/>
            </a:endParaRPr>
          </a:p>
        </p:txBody>
      </p:sp>
    </p:spTree>
    <p:extLst>
      <p:ext uri="{BB962C8B-B14F-4D97-AF65-F5344CB8AC3E}">
        <p14:creationId xmlns:p14="http://schemas.microsoft.com/office/powerpoint/2010/main" val="236715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SALE PRICE</a:t>
            </a:r>
          </a:p>
        </p:txBody>
      </p:sp>
      <p:sp>
        <p:nvSpPr>
          <p:cNvPr id="4" name="Text Placeholder 3"/>
          <p:cNvSpPr>
            <a:spLocks noGrp="1"/>
          </p:cNvSpPr>
          <p:nvPr>
            <p:ph sz="quarter" idx="4"/>
          </p:nvPr>
        </p:nvSpPr>
        <p:spPr>
          <a:xfrm>
            <a:off x="986882" y="1484957"/>
            <a:ext cx="10777655" cy="3684588"/>
          </a:xfrm>
        </p:spPr>
        <p:txBody>
          <a:bodyPr>
            <a:noAutofit/>
          </a:bodyPr>
          <a:lstStyle/>
          <a:p>
            <a:pPr marL="0" indent="0">
              <a:lnSpc>
                <a:spcPct val="120000"/>
              </a:lnSpc>
              <a:spcBef>
                <a:spcPts val="0"/>
              </a:spcBef>
              <a:spcAft>
                <a:spcPts val="600"/>
              </a:spcAft>
              <a:buNone/>
            </a:pPr>
            <a:r>
              <a:rPr lang="en-US" sz="2000" b="1" dirty="0"/>
              <a:t>Flat </a:t>
            </a:r>
            <a:r>
              <a:rPr lang="en-US" sz="2000" b="1"/>
              <a:t>Fee Earn-Out:</a:t>
            </a:r>
            <a:endParaRPr lang="en-US" sz="2000" b="1" dirty="0"/>
          </a:p>
          <a:p>
            <a:pPr marL="457200" lvl="1" indent="0" algn="just">
              <a:lnSpc>
                <a:spcPct val="120000"/>
              </a:lnSpc>
              <a:buNone/>
            </a:pPr>
            <a:r>
              <a:rPr lang="en-US" sz="2000" dirty="0"/>
              <a:t>Buyer shall pay to Seller with respect to each Calculation Period within the Earn-out Period an amount, if any (each, an “Earn-out Payment”), equal to $XXXXXXX, except that if the Company’s EBITDA is less than the Projected EBITDA for that Calculation Period, the Earn-Out Payment shall be reduced by the amount by which the Company’s EBITDA is less than the Projected EBITDA for that Calculation Period.  The Earn-out Payment cannot be reduced to below zero ($0). </a:t>
            </a:r>
          </a:p>
          <a:p>
            <a:pPr marL="0" indent="0" algn="just">
              <a:lnSpc>
                <a:spcPct val="120000"/>
              </a:lnSpc>
              <a:spcBef>
                <a:spcPts val="0"/>
              </a:spcBef>
              <a:spcAft>
                <a:spcPts val="600"/>
              </a:spcAft>
              <a:buNone/>
            </a:pPr>
            <a:r>
              <a:rPr lang="en-US" sz="2000" b="1"/>
              <a:t>Percentage Earn-Out:</a:t>
            </a:r>
            <a:endParaRPr lang="en-US" sz="2000" b="1" dirty="0"/>
          </a:p>
          <a:p>
            <a:pPr marL="457200" lvl="1" indent="0" algn="just">
              <a:lnSpc>
                <a:spcPct val="120000"/>
              </a:lnSpc>
              <a:buNone/>
            </a:pPr>
            <a:r>
              <a:rPr lang="en-US" sz="2000" dirty="0"/>
              <a:t>An earn-out equal to 4.75% of the ‎Company’s gross profit, defined as total revenue minus direct costs.  Direct costs will ‎include the fringe rates included in the projections provided to Buyer.  The earn out will to  ‎be paid in annual installments based on the Company’s annual revenue gross profits each ‎year over five (5) years after Closing. ‎</a:t>
            </a:r>
          </a:p>
        </p:txBody>
      </p:sp>
      <p:sp>
        <p:nvSpPr>
          <p:cNvPr id="5" name="Slide Number Placeholder 4"/>
          <p:cNvSpPr>
            <a:spLocks noGrp="1"/>
          </p:cNvSpPr>
          <p:nvPr>
            <p:ph type="sldNum" sz="quarter" idx="12"/>
          </p:nvPr>
        </p:nvSpPr>
        <p:spPr/>
        <p:txBody>
          <a:bodyPr/>
          <a:lstStyle/>
          <a:p>
            <a:fld id="{13D904CC-D41C-A645-8C4E-4BA7C310B73F}" type="slidenum">
              <a:rPr lang="en-US" smtClean="0"/>
              <a:t>8</a:t>
            </a:fld>
            <a:endParaRPr lang="en-US" dirty="0"/>
          </a:p>
        </p:txBody>
      </p:sp>
    </p:spTree>
    <p:extLst>
      <p:ext uri="{BB962C8B-B14F-4D97-AF65-F5344CB8AC3E}">
        <p14:creationId xmlns:p14="http://schemas.microsoft.com/office/powerpoint/2010/main" val="4114258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boat on a lake&#10;&#10;Description automatically generated with low confidence">
            <a:extLst>
              <a:ext uri="{FF2B5EF4-FFF2-40B4-BE49-F238E27FC236}">
                <a16:creationId xmlns:a16="http://schemas.microsoft.com/office/drawing/2014/main" id="{1B341497-482B-A547-9554-6DC43C3847E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ln>
            <a:noFill/>
          </a:ln>
        </p:spPr>
      </p:pic>
      <p:pic>
        <p:nvPicPr>
          <p:cNvPr id="19" name="Picture Placeholder 18" descr="A close-up of a fish&#10;&#10;Description automatically generated with low confidence">
            <a:extLst>
              <a:ext uri="{FF2B5EF4-FFF2-40B4-BE49-F238E27FC236}">
                <a16:creationId xmlns:a16="http://schemas.microsoft.com/office/drawing/2014/main" id="{C77448A5-A415-4946-807B-4CE9DD20ED9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ln>
            <a:noFill/>
          </a:ln>
        </p:spPr>
      </p:pic>
      <p:pic>
        <p:nvPicPr>
          <p:cNvPr id="21" name="Picture Placeholder 20">
            <a:extLst>
              <a:ext uri="{FF2B5EF4-FFF2-40B4-BE49-F238E27FC236}">
                <a16:creationId xmlns:a16="http://schemas.microsoft.com/office/drawing/2014/main" id="{BECB3168-2E8A-2E43-8407-74764F875303}"/>
              </a:ext>
            </a:extLst>
          </p:cNvPr>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p:blipFill>
        <p:spPr>
          <a:xfrm>
            <a:off x="9154978" y="0"/>
            <a:ext cx="3068320" cy="3429000"/>
          </a:xfrm>
          <a:ln>
            <a:noFill/>
          </a:ln>
        </p:spPr>
      </p:pic>
      <p:pic>
        <p:nvPicPr>
          <p:cNvPr id="25" name="Picture Placeholder 24" descr="A picture containing indoor, chocolate, plate, decorated&#10;&#10;Description automatically generated">
            <a:extLst>
              <a:ext uri="{FF2B5EF4-FFF2-40B4-BE49-F238E27FC236}">
                <a16:creationId xmlns:a16="http://schemas.microsoft.com/office/drawing/2014/main" id="{BC2D1450-913F-FC44-8516-043D9CB1E632}"/>
              </a:ext>
            </a:extLst>
          </p:cNvPr>
          <p:cNvPicPr>
            <a:picLocks noGrp="1" noChangeAspect="1"/>
          </p:cNvPicPr>
          <p:nvPr>
            <p:ph type="pic" sz="quarter" idx="16"/>
          </p:nvPr>
        </p:nvPicPr>
        <p:blipFill>
          <a:blip r:embed="rId5" cstate="print">
            <a:extLst>
              <a:ext uri="{28A0092B-C50C-407E-A947-70E740481C1C}">
                <a14:useLocalDpi xmlns:a14="http://schemas.microsoft.com/office/drawing/2010/main"/>
              </a:ext>
            </a:extLst>
          </a:blip>
          <a:srcRect/>
          <a:stretch>
            <a:fillRect/>
          </a:stretch>
        </p:blipFill>
        <p:spPr>
          <a:ln>
            <a:noFill/>
          </a:ln>
        </p:spPr>
      </p:pic>
      <p:pic>
        <p:nvPicPr>
          <p:cNvPr id="27" name="Picture Placeholder 26" descr="A close up of a circuit board&#10;&#10;Description automatically generated with low confidence">
            <a:extLst>
              <a:ext uri="{FF2B5EF4-FFF2-40B4-BE49-F238E27FC236}">
                <a16:creationId xmlns:a16="http://schemas.microsoft.com/office/drawing/2014/main" id="{AF691ABA-F507-B646-945E-B8DBDF01152F}"/>
              </a:ext>
            </a:extLst>
          </p:cNvPr>
          <p:cNvPicPr>
            <a:picLocks noGrp="1" noChangeAspect="1"/>
          </p:cNvPicPr>
          <p:nvPr>
            <p:ph type="pic" sz="quarter" idx="17"/>
          </p:nvPr>
        </p:nvPicPr>
        <p:blipFill>
          <a:blip r:embed="rId6" cstate="print">
            <a:extLst>
              <a:ext uri="{28A0092B-C50C-407E-A947-70E740481C1C}">
                <a14:useLocalDpi xmlns:a14="http://schemas.microsoft.com/office/drawing/2010/main"/>
              </a:ext>
            </a:extLst>
          </a:blip>
          <a:srcRect/>
          <a:stretch>
            <a:fillRect/>
          </a:stretch>
        </p:blipFill>
        <p:spPr>
          <a:ln>
            <a:noFill/>
          </a:ln>
        </p:spPr>
      </p:pic>
      <p:pic>
        <p:nvPicPr>
          <p:cNvPr id="29" name="Picture Placeholder 28" descr="A picture containing text&#10;&#10;Description automatically generated">
            <a:extLst>
              <a:ext uri="{FF2B5EF4-FFF2-40B4-BE49-F238E27FC236}">
                <a16:creationId xmlns:a16="http://schemas.microsoft.com/office/drawing/2014/main" id="{93117780-D2F8-CD46-9622-0CDF39C9901B}"/>
              </a:ext>
            </a:extLst>
          </p:cNvPr>
          <p:cNvPicPr>
            <a:picLocks noGrp="1" noChangeAspect="1"/>
          </p:cNvPicPr>
          <p:nvPr>
            <p:ph type="pic" sz="quarter" idx="18"/>
          </p:nvPr>
        </p:nvPicPr>
        <p:blipFill>
          <a:blip r:embed="rId7" cstate="print">
            <a:extLst>
              <a:ext uri="{28A0092B-C50C-407E-A947-70E740481C1C}">
                <a14:useLocalDpi xmlns:a14="http://schemas.microsoft.com/office/drawing/2010/main"/>
              </a:ext>
            </a:extLst>
          </a:blip>
          <a:srcRect/>
          <a:stretch>
            <a:fillRect/>
          </a:stretch>
        </p:blipFill>
        <p:spPr>
          <a:ln>
            <a:noFill/>
          </a:ln>
        </p:spPr>
      </p:pic>
      <p:pic>
        <p:nvPicPr>
          <p:cNvPr id="23" name="Picture Placeholder 22" descr="A picture containing bottle&#10;&#10;Description automatically generated">
            <a:extLst>
              <a:ext uri="{FF2B5EF4-FFF2-40B4-BE49-F238E27FC236}">
                <a16:creationId xmlns:a16="http://schemas.microsoft.com/office/drawing/2014/main" id="{1E1E11F6-04BC-5A4A-A1AB-D0C6951DEA80}"/>
              </a:ext>
            </a:extLst>
          </p:cNvPr>
          <p:cNvPicPr>
            <a:picLocks noGrp="1" noChangeAspect="1"/>
          </p:cNvPicPr>
          <p:nvPr>
            <p:ph type="pic" sz="quarter" idx="19"/>
          </p:nvPr>
        </p:nvPicPr>
        <p:blipFill>
          <a:blip r:embed="rId8" cstate="print">
            <a:extLst>
              <a:ext uri="{28A0092B-C50C-407E-A947-70E740481C1C}">
                <a14:useLocalDpi xmlns:a14="http://schemas.microsoft.com/office/drawing/2010/main"/>
              </a:ext>
            </a:extLst>
          </a:blip>
          <a:srcRect/>
          <a:stretch>
            <a:fillRect/>
          </a:stretch>
        </p:blipFill>
        <p:spPr>
          <a:ln>
            <a:noFill/>
          </a:ln>
        </p:spPr>
      </p:pic>
      <p:sp>
        <p:nvSpPr>
          <p:cNvPr id="30" name="Rectangle 29">
            <a:extLst>
              <a:ext uri="{FF2B5EF4-FFF2-40B4-BE49-F238E27FC236}">
                <a16:creationId xmlns:a16="http://schemas.microsoft.com/office/drawing/2014/main" id="{7CEA3A6E-BE93-5844-9A99-A86171C112C4}"/>
              </a:ext>
            </a:extLst>
          </p:cNvPr>
          <p:cNvSpPr/>
          <p:nvPr/>
        </p:nvSpPr>
        <p:spPr>
          <a:xfrm rot="5400000">
            <a:off x="3091590" y="-63909"/>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41F6B74-DC4F-7C4C-9811-5CFD5925F3E4}"/>
              </a:ext>
            </a:extLst>
          </p:cNvPr>
          <p:cNvSpPr/>
          <p:nvPr/>
        </p:nvSpPr>
        <p:spPr>
          <a:xfrm rot="5400000">
            <a:off x="6149750" y="-63909"/>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CCBCB29-27A7-BE43-83C0-D23315B4EB91}"/>
              </a:ext>
            </a:extLst>
          </p:cNvPr>
          <p:cNvSpPr/>
          <p:nvPr/>
        </p:nvSpPr>
        <p:spPr>
          <a:xfrm rot="5400000">
            <a:off x="9218070" y="-63909"/>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0EF1041-A9E4-F54D-8FDE-1F58D785DBFC}"/>
              </a:ext>
            </a:extLst>
          </p:cNvPr>
          <p:cNvSpPr/>
          <p:nvPr/>
        </p:nvSpPr>
        <p:spPr>
          <a:xfrm rot="5400000">
            <a:off x="3091590" y="3365091"/>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2751BA8-5FA9-8D4F-90C0-48312C50E2B2}"/>
              </a:ext>
            </a:extLst>
          </p:cNvPr>
          <p:cNvSpPr/>
          <p:nvPr/>
        </p:nvSpPr>
        <p:spPr>
          <a:xfrm rot="5400000">
            <a:off x="6156962" y="3372303"/>
            <a:ext cx="2936238" cy="3049636"/>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55EB2C4-8DAB-324D-B283-DF2EFBAA83B6}"/>
              </a:ext>
            </a:extLst>
          </p:cNvPr>
          <p:cNvSpPr/>
          <p:nvPr/>
        </p:nvSpPr>
        <p:spPr>
          <a:xfrm rot="5400000">
            <a:off x="9218070" y="3365091"/>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EB64745-E6A0-C64D-A023-D45BBEF27F11}"/>
              </a:ext>
            </a:extLst>
          </p:cNvPr>
          <p:cNvSpPr/>
          <p:nvPr/>
        </p:nvSpPr>
        <p:spPr>
          <a:xfrm rot="5400000">
            <a:off x="14282" y="3365091"/>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FA6C581A-AB5F-E04C-B842-D73FC0A7B772}"/>
              </a:ext>
            </a:extLst>
          </p:cNvPr>
          <p:cNvSpPr>
            <a:spLocks noGrp="1"/>
          </p:cNvSpPr>
          <p:nvPr>
            <p:ph type="body" sz="quarter" idx="26"/>
          </p:nvPr>
        </p:nvSpPr>
        <p:spPr/>
        <p:txBody>
          <a:bodyPr/>
          <a:lstStyle/>
          <a:p>
            <a:r>
              <a:rPr lang="en-US" dirty="0"/>
              <a:t>INDIAN COUNTRY</a:t>
            </a:r>
            <a:br>
              <a:rPr lang="en-US" dirty="0"/>
            </a:br>
            <a:r>
              <a:rPr lang="en-US" dirty="0"/>
              <a:t>AND ALASKA NATIVE</a:t>
            </a:r>
            <a:br>
              <a:rPr lang="en-US" dirty="0"/>
            </a:br>
            <a:r>
              <a:rPr lang="en-US" dirty="0"/>
              <a:t>CORPORATIONS</a:t>
            </a:r>
          </a:p>
        </p:txBody>
      </p:sp>
      <p:sp>
        <p:nvSpPr>
          <p:cNvPr id="10" name="Text Placeholder 9">
            <a:extLst>
              <a:ext uri="{FF2B5EF4-FFF2-40B4-BE49-F238E27FC236}">
                <a16:creationId xmlns:a16="http://schemas.microsoft.com/office/drawing/2014/main" id="{17B9AA57-5D5F-E14E-8BEC-5717EA422F7D}"/>
              </a:ext>
            </a:extLst>
          </p:cNvPr>
          <p:cNvSpPr>
            <a:spLocks noGrp="1"/>
          </p:cNvSpPr>
          <p:nvPr>
            <p:ph type="body" sz="quarter" idx="27"/>
          </p:nvPr>
        </p:nvSpPr>
        <p:spPr/>
        <p:txBody>
          <a:bodyPr/>
          <a:lstStyle/>
          <a:p>
            <a:r>
              <a:rPr lang="en-US" dirty="0"/>
              <a:t>HEALTHCARE AND</a:t>
            </a:r>
            <a:br>
              <a:rPr lang="en-US" dirty="0"/>
            </a:br>
            <a:r>
              <a:rPr lang="en-US" dirty="0"/>
              <a:t>LIFE SCIENCES</a:t>
            </a:r>
          </a:p>
        </p:txBody>
      </p:sp>
      <p:sp>
        <p:nvSpPr>
          <p:cNvPr id="11" name="Text Placeholder 10">
            <a:extLst>
              <a:ext uri="{FF2B5EF4-FFF2-40B4-BE49-F238E27FC236}">
                <a16:creationId xmlns:a16="http://schemas.microsoft.com/office/drawing/2014/main" id="{AA866B09-A3A6-D441-B5A3-BD7E1009EB51}"/>
              </a:ext>
            </a:extLst>
          </p:cNvPr>
          <p:cNvSpPr>
            <a:spLocks noGrp="1"/>
          </p:cNvSpPr>
          <p:nvPr>
            <p:ph type="body" sz="quarter" idx="28"/>
          </p:nvPr>
        </p:nvSpPr>
        <p:spPr/>
        <p:txBody>
          <a:bodyPr/>
          <a:lstStyle/>
          <a:p>
            <a:r>
              <a:rPr lang="en-US" dirty="0"/>
              <a:t>REAL ESTATE AND</a:t>
            </a:r>
            <a:br>
              <a:rPr lang="en-US" dirty="0"/>
            </a:br>
            <a:r>
              <a:rPr lang="en-US" dirty="0"/>
              <a:t>CONSTRUCTION</a:t>
            </a:r>
          </a:p>
        </p:txBody>
      </p:sp>
      <p:sp>
        <p:nvSpPr>
          <p:cNvPr id="12" name="Text Placeholder 11">
            <a:extLst>
              <a:ext uri="{FF2B5EF4-FFF2-40B4-BE49-F238E27FC236}">
                <a16:creationId xmlns:a16="http://schemas.microsoft.com/office/drawing/2014/main" id="{6A0B2FCB-F511-9745-84AC-33CC4CD99055}"/>
              </a:ext>
            </a:extLst>
          </p:cNvPr>
          <p:cNvSpPr>
            <a:spLocks noGrp="1"/>
          </p:cNvSpPr>
          <p:nvPr>
            <p:ph type="body" sz="quarter" idx="29"/>
          </p:nvPr>
        </p:nvSpPr>
        <p:spPr/>
        <p:txBody>
          <a:bodyPr/>
          <a:lstStyle/>
          <a:p>
            <a:r>
              <a:rPr lang="en-US" dirty="0"/>
              <a:t>NATURAL RESOURCES</a:t>
            </a:r>
          </a:p>
        </p:txBody>
      </p:sp>
      <p:sp>
        <p:nvSpPr>
          <p:cNvPr id="13" name="Text Placeholder 12">
            <a:extLst>
              <a:ext uri="{FF2B5EF4-FFF2-40B4-BE49-F238E27FC236}">
                <a16:creationId xmlns:a16="http://schemas.microsoft.com/office/drawing/2014/main" id="{F359CFDF-2BF3-724C-8BAF-52237A56E5A7}"/>
              </a:ext>
            </a:extLst>
          </p:cNvPr>
          <p:cNvSpPr>
            <a:spLocks noGrp="1"/>
          </p:cNvSpPr>
          <p:nvPr>
            <p:ph type="body" sz="quarter" idx="30"/>
          </p:nvPr>
        </p:nvSpPr>
        <p:spPr/>
        <p:txBody>
          <a:bodyPr/>
          <a:lstStyle/>
          <a:p>
            <a:r>
              <a:rPr lang="en-US" dirty="0"/>
              <a:t>TECHNOLOGY</a:t>
            </a:r>
          </a:p>
        </p:txBody>
      </p:sp>
      <p:sp>
        <p:nvSpPr>
          <p:cNvPr id="14" name="Text Placeholder 13">
            <a:extLst>
              <a:ext uri="{FF2B5EF4-FFF2-40B4-BE49-F238E27FC236}">
                <a16:creationId xmlns:a16="http://schemas.microsoft.com/office/drawing/2014/main" id="{80E4870A-321E-4648-B9C0-C6F99BB1CE26}"/>
              </a:ext>
            </a:extLst>
          </p:cNvPr>
          <p:cNvSpPr>
            <a:spLocks noGrp="1"/>
          </p:cNvSpPr>
          <p:nvPr>
            <p:ph type="body" sz="quarter" idx="31"/>
          </p:nvPr>
        </p:nvSpPr>
        <p:spPr/>
        <p:txBody>
          <a:bodyPr/>
          <a:lstStyle/>
          <a:p>
            <a:r>
              <a:rPr lang="en-US" dirty="0"/>
              <a:t>PORTS AND MARITIME</a:t>
            </a:r>
          </a:p>
        </p:txBody>
      </p:sp>
      <p:sp>
        <p:nvSpPr>
          <p:cNvPr id="15" name="Text Placeholder 14">
            <a:extLst>
              <a:ext uri="{FF2B5EF4-FFF2-40B4-BE49-F238E27FC236}">
                <a16:creationId xmlns:a16="http://schemas.microsoft.com/office/drawing/2014/main" id="{D1DFEA07-B5CB-1246-8493-38485AF936E6}"/>
              </a:ext>
            </a:extLst>
          </p:cNvPr>
          <p:cNvSpPr>
            <a:spLocks noGrp="1"/>
          </p:cNvSpPr>
          <p:nvPr>
            <p:ph type="body" sz="quarter" idx="32"/>
          </p:nvPr>
        </p:nvSpPr>
        <p:spPr/>
        <p:txBody>
          <a:bodyPr/>
          <a:lstStyle/>
          <a:p>
            <a:r>
              <a:rPr lang="en-US" dirty="0"/>
              <a:t>COMMERCIAL PRODUCTS, MANUFACTURING,</a:t>
            </a:r>
            <a:br>
              <a:rPr lang="en-US" dirty="0"/>
            </a:br>
            <a:r>
              <a:rPr lang="en-US" dirty="0"/>
              <a:t>AND RETAIL</a:t>
            </a:r>
          </a:p>
        </p:txBody>
      </p:sp>
      <p:cxnSp>
        <p:nvCxnSpPr>
          <p:cNvPr id="37" name="Straight Connector 36">
            <a:extLst>
              <a:ext uri="{FF2B5EF4-FFF2-40B4-BE49-F238E27FC236}">
                <a16:creationId xmlns:a16="http://schemas.microsoft.com/office/drawing/2014/main" id="{D06EAAA1-0D1C-5848-B931-B8B253715994}"/>
              </a:ext>
            </a:extLst>
          </p:cNvPr>
          <p:cNvCxnSpPr/>
          <p:nvPr/>
        </p:nvCxnSpPr>
        <p:spPr>
          <a:xfrm>
            <a:off x="3027680"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134776-28A5-B948-B589-10F7EFBC2408}"/>
              </a:ext>
            </a:extLst>
          </p:cNvPr>
          <p:cNvCxnSpPr>
            <a:cxnSpLocks/>
          </p:cNvCxnSpPr>
          <p:nvPr/>
        </p:nvCxnSpPr>
        <p:spPr>
          <a:xfrm>
            <a:off x="6098426"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DA40F3-3B10-A346-947D-554DE15B4212}"/>
              </a:ext>
            </a:extLst>
          </p:cNvPr>
          <p:cNvCxnSpPr/>
          <p:nvPr/>
        </p:nvCxnSpPr>
        <p:spPr>
          <a:xfrm>
            <a:off x="9155525"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63718CF-BA4F-064B-99D7-2BF0DCC1F1E6}"/>
              </a:ext>
            </a:extLst>
          </p:cNvPr>
          <p:cNvCxnSpPr>
            <a:cxnSpLocks/>
          </p:cNvCxnSpPr>
          <p:nvPr/>
        </p:nvCxnSpPr>
        <p:spPr>
          <a:xfrm flipH="1">
            <a:off x="-438852" y="3429000"/>
            <a:ext cx="12926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3D904CC-D41C-A645-8C4E-4BA7C310B73F}" type="slidenum">
              <a:rPr lang="en-US" smtClean="0"/>
              <a:t>80</a:t>
            </a:fld>
            <a:endParaRPr lang="en-US" dirty="0"/>
          </a:p>
        </p:txBody>
      </p:sp>
    </p:spTree>
    <p:extLst>
      <p:ext uri="{BB962C8B-B14F-4D97-AF65-F5344CB8AC3E}">
        <p14:creationId xmlns:p14="http://schemas.microsoft.com/office/powerpoint/2010/main" val="78441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24829"/>
          </a:xfrm>
        </p:spPr>
        <p:txBody>
          <a:bodyPr/>
          <a:lstStyle/>
          <a:p>
            <a:r>
              <a:rPr lang="en-US" dirty="0"/>
              <a:t>LETTER OF INTENT  </a:t>
            </a:r>
          </a:p>
        </p:txBody>
      </p:sp>
      <p:sp>
        <p:nvSpPr>
          <p:cNvPr id="4" name="Text Placeholder 3"/>
          <p:cNvSpPr>
            <a:spLocks noGrp="1"/>
          </p:cNvSpPr>
          <p:nvPr>
            <p:ph type="body" sz="half" idx="2"/>
          </p:nvPr>
        </p:nvSpPr>
        <p:spPr>
          <a:xfrm>
            <a:off x="412596" y="1616927"/>
            <a:ext cx="4158708" cy="4040188"/>
          </a:xfrm>
        </p:spPr>
        <p:txBody>
          <a:bodyPr>
            <a:noAutofit/>
          </a:bodyPr>
          <a:lstStyle/>
          <a:p>
            <a:pPr marL="285750" indent="-285750">
              <a:buFont typeface="Arial" panose="020B0604020202020204" pitchFamily="34" charset="0"/>
              <a:buChar char="•"/>
            </a:pPr>
            <a:r>
              <a:rPr lang="en-US" sz="2000"/>
              <a:t>Non-binding and binding provisions </a:t>
            </a:r>
          </a:p>
          <a:p>
            <a:pPr marL="742950" lvl="1" indent="-285750">
              <a:buFont typeface="Arial" panose="020B0604020202020204" pitchFamily="34" charset="0"/>
              <a:buChar char="•"/>
            </a:pPr>
            <a:r>
              <a:rPr lang="en-US" sz="2000"/>
              <a:t>Non-binding regarding transaction</a:t>
            </a:r>
          </a:p>
          <a:p>
            <a:pPr marL="742950" lvl="1" indent="-285750">
              <a:buFont typeface="Arial" panose="020B0604020202020204" pitchFamily="34" charset="0"/>
              <a:buChar char="•"/>
            </a:pPr>
            <a:r>
              <a:rPr lang="en-US" sz="2000"/>
              <a:t>Potentially binding regarding exclusivity of negotiations </a:t>
            </a:r>
            <a:endParaRPr lang="en-US" sz="2000" dirty="0"/>
          </a:p>
          <a:p>
            <a:pPr marL="285750" indent="-285750">
              <a:buFont typeface="Arial" panose="020B0604020202020204" pitchFamily="34" charset="0"/>
              <a:buChar char="•"/>
            </a:pPr>
            <a:r>
              <a:rPr lang="en-US" sz="2000" dirty="0"/>
              <a:t>Provides the general outline of the deal </a:t>
            </a:r>
            <a:r>
              <a:rPr lang="en-US" sz="2000"/>
              <a:t>so the </a:t>
            </a:r>
            <a:r>
              <a:rPr lang="en-US" sz="2000" dirty="0"/>
              <a:t>parties are on the same page prior to going though the expense of negotiating the definitive agreement and due diligence</a:t>
            </a:r>
          </a:p>
        </p:txBody>
      </p:sp>
      <p:pic>
        <p:nvPicPr>
          <p:cNvPr id="6" name="Picture Placeholder 5">
            <a:extLst>
              <a:ext uri="{FF2B5EF4-FFF2-40B4-BE49-F238E27FC236}">
                <a16:creationId xmlns:a16="http://schemas.microsoft.com/office/drawing/2014/main" id="{7BEB3B31-8D72-BC2D-F3A6-B78981133B7B}"/>
              </a:ext>
            </a:extLst>
          </p:cNvPr>
          <p:cNvPicPr>
            <a:picLocks noGrp="1" noChangeAspect="1"/>
          </p:cNvPicPr>
          <p:nvPr>
            <p:ph type="pic" idx="1"/>
          </p:nvPr>
        </p:nvPicPr>
        <p:blipFill rotWithShape="1">
          <a:blip r:embed="rId3"/>
          <a:srcRect t="-295" r="375"/>
          <a:stretch/>
        </p:blipFill>
        <p:spPr>
          <a:xfrm>
            <a:off x="4772025" y="1409252"/>
            <a:ext cx="7179721" cy="3655732"/>
          </a:xfrm>
          <a:prstGeom prst="rect">
            <a:avLst/>
          </a:prstGeom>
        </p:spPr>
      </p:pic>
      <p:sp>
        <p:nvSpPr>
          <p:cNvPr id="3" name="Slide Number Placeholder 2"/>
          <p:cNvSpPr>
            <a:spLocks noGrp="1"/>
          </p:cNvSpPr>
          <p:nvPr>
            <p:ph type="sldNum" sz="quarter" idx="12"/>
          </p:nvPr>
        </p:nvSpPr>
        <p:spPr/>
        <p:txBody>
          <a:bodyPr/>
          <a:lstStyle/>
          <a:p>
            <a:fld id="{13D904CC-D41C-A645-8C4E-4BA7C310B73F}" type="slidenum">
              <a:rPr lang="en-US" smtClean="0"/>
              <a:t>9</a:t>
            </a:fld>
            <a:endParaRPr lang="en-US" dirty="0"/>
          </a:p>
        </p:txBody>
      </p:sp>
    </p:spTree>
    <p:extLst>
      <p:ext uri="{BB962C8B-B14F-4D97-AF65-F5344CB8AC3E}">
        <p14:creationId xmlns:p14="http://schemas.microsoft.com/office/powerpoint/2010/main" val="3128813415"/>
      </p:ext>
    </p:extLst>
  </p:cSld>
  <p:clrMapOvr>
    <a:masterClrMapping/>
  </p:clrMapOvr>
</p:sld>
</file>

<file path=ppt/theme/theme1.xml><?xml version="1.0" encoding="utf-8"?>
<a:theme xmlns:a="http://schemas.openxmlformats.org/drawingml/2006/main" name="Office Theme">
  <a:themeElements>
    <a:clrScheme name="Schwabe">
      <a:dk1>
        <a:srgbClr val="000000"/>
      </a:dk1>
      <a:lt1>
        <a:srgbClr val="FFFFFF"/>
      </a:lt1>
      <a:dk2>
        <a:srgbClr val="11284B"/>
      </a:dk2>
      <a:lt2>
        <a:srgbClr val="E3E5E6"/>
      </a:lt2>
      <a:accent1>
        <a:srgbClr val="235F92"/>
      </a:accent1>
      <a:accent2>
        <a:srgbClr val="E4C911"/>
      </a:accent2>
      <a:accent3>
        <a:srgbClr val="C34C2F"/>
      </a:accent3>
      <a:accent4>
        <a:srgbClr val="9CC857"/>
      </a:accent4>
      <a:accent5>
        <a:srgbClr val="4D8296"/>
      </a:accent5>
      <a:accent6>
        <a:srgbClr val="FF9D18"/>
      </a:accent6>
      <a:hlink>
        <a:srgbClr val="9CC857"/>
      </a:hlink>
      <a:folHlink>
        <a:srgbClr val="235F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wabe 2023 PPT Template.potx" id="{E8EC2B9A-4E11-2B4B-B776-1CA2CFB6AD14}" vid="{A419BE64-450F-6B42-8164-F8D2DEE12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12802</Words>
  <Application>Microsoft Macintosh PowerPoint</Application>
  <PresentationFormat>Widescreen</PresentationFormat>
  <Paragraphs>788</Paragraphs>
  <Slides>80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Calibri</vt:lpstr>
      <vt:lpstr>Calibri Light</vt:lpstr>
      <vt:lpstr>Lato</vt:lpstr>
      <vt:lpstr>Lato Black</vt:lpstr>
      <vt:lpstr>Lato Regular</vt:lpstr>
      <vt:lpstr>Office Theme</vt:lpstr>
      <vt:lpstr>PowerPoint Presentation</vt:lpstr>
      <vt:lpstr>LIFECYCLE OF AN ACQUISITION</vt:lpstr>
      <vt:lpstr>BENEFITS OF M&amp;A </vt:lpstr>
      <vt:lpstr>IDENTIFY POTENTIAL TARGET</vt:lpstr>
      <vt:lpstr>NONDISCLOSURE AGREEMENT </vt:lpstr>
      <vt:lpstr>DEVELOP SALE PRICE</vt:lpstr>
      <vt:lpstr>STRUCTURING SALE PRICE</vt:lpstr>
      <vt:lpstr>STRUCTURING SALE PRICE</vt:lpstr>
      <vt:lpstr>LETTER OF INTENT  </vt:lpstr>
      <vt:lpstr>TOPICS TO ADDRESS IN THE LETTER OF INTENT  </vt:lpstr>
      <vt:lpstr>LETTER OF INTENT  </vt:lpstr>
      <vt:lpstr>LETTER OF INTENT: SBA ISSUES </vt:lpstr>
      <vt:lpstr>DEFINITIVE AGREEMENT </vt:lpstr>
      <vt:lpstr>STOCK PURCHASE V. ASSET PURCHASE</vt:lpstr>
      <vt:lpstr>STOCK PURCHASE</vt:lpstr>
      <vt:lpstr>ASSET PURCHASE </vt:lpstr>
      <vt:lpstr>ASSET PURCHASE -42.1204 Applicability of novation agreements</vt:lpstr>
      <vt:lpstr>TAX IMPACTS OF STOCK VERSUS ASSET PURCHASE—  ASSET PURCHASE </vt:lpstr>
      <vt:lpstr>TAX IMPACTS OF STOCK VERSUS ASSET PURCHASE— STOCK PURCHASE</vt:lpstr>
      <vt:lpstr>ALLOCATION OF PURCHASE PRICE </vt:lpstr>
      <vt:lpstr>PURCHASE PRICE ALLOCATION</vt:lpstr>
      <vt:lpstr>EARN-OUT  </vt:lpstr>
      <vt:lpstr>EARN-OUT CRITICAL TERMS</vt:lpstr>
      <vt:lpstr>EARN-OUT BASIS FOR CALCULATION </vt:lpstr>
      <vt:lpstr>EARN-OUT </vt:lpstr>
      <vt:lpstr>EARN-OUT </vt:lpstr>
      <vt:lpstr>EARN-OUT CONSIDERATIONS </vt:lpstr>
      <vt:lpstr>CLOSING WORKING CAPITAL  </vt:lpstr>
      <vt:lpstr>CLOSING WORKING CAPITAL  </vt:lpstr>
      <vt:lpstr>EXCESS WORKING CAPITAL AT CLOSING EXAMPLE</vt:lpstr>
      <vt:lpstr>WORKING CAPITAL ISSUES </vt:lpstr>
      <vt:lpstr>REPRESENTATIONS AND WARRANTIES</vt:lpstr>
      <vt:lpstr>REPRESENTATIONS AND WARRANTIES </vt:lpstr>
      <vt:lpstr>MATERIALITY LIMITATION</vt:lpstr>
      <vt:lpstr>KNOWLEDGE LIMITATION</vt:lpstr>
      <vt:lpstr>GOVERNMENT CONTRACTING SPECIFIC REPRESENTATION </vt:lpstr>
      <vt:lpstr>GOVERNMENT CONTRACTING SPECIFIC REPRESENTATION </vt:lpstr>
      <vt:lpstr>GOVERNMENT CONTRACTING SPECIFIC REPRESENTATION </vt:lpstr>
      <vt:lpstr>REPRESENTATIONS REGARDING AFFILIATES </vt:lpstr>
      <vt:lpstr>INDEMNITY OBLIGATIONS </vt:lpstr>
      <vt:lpstr>DURATION OF INDEMNITY </vt:lpstr>
      <vt:lpstr>INDEMNITY ESCROW FUNDS</vt:lpstr>
      <vt:lpstr>CAPS ON INDEMNITY OBLIGATIONS </vt:lpstr>
      <vt:lpstr>EFFECT OF BUYER’S INVESTIGATION— THE SANDBAGGING CLAUSE</vt:lpstr>
      <vt:lpstr>JOINT OR SEVERAL LIABILITY IN THE CASE OF MULTIPLE SELLERS </vt:lpstr>
      <vt:lpstr>OTHER INDEMNITY ISSUES</vt:lpstr>
      <vt:lpstr>TAX MATTERS</vt:lpstr>
      <vt:lpstr>POST-SIGNING-/PRE-CLOSING-PERIOD COVENANTS </vt:lpstr>
      <vt:lpstr>MATERIAL ADVERSE EVENT</vt:lpstr>
      <vt:lpstr>EXCLUSIONS FROM DEFINITION OF MATERIAL ADVERSE EVENT</vt:lpstr>
      <vt:lpstr>MORE SPECIFIC DEFINITION OF MATERIAL ADVERSE EVENT</vt:lpstr>
      <vt:lpstr>CLOSING TERMS </vt:lpstr>
      <vt:lpstr>DUE DILIGENCE</vt:lpstr>
      <vt:lpstr>DUE DILIGENCE</vt:lpstr>
      <vt:lpstr>DUE DILIGENCE</vt:lpstr>
      <vt:lpstr>DUE DILIGENCE</vt:lpstr>
      <vt:lpstr>DUE DILIGENCE—TOPICS</vt:lpstr>
      <vt:lpstr>DUE DILIGENCE—GOVERNMENT SPECIFIC TOPICS</vt:lpstr>
      <vt:lpstr>THIRD PARTY CONSENTS</vt:lpstr>
      <vt:lpstr>SBA APPROVAL </vt:lpstr>
      <vt:lpstr>FINANCING </vt:lpstr>
      <vt:lpstr>FINANCING CONTINGENCY—TIME LIMIT </vt:lpstr>
      <vt:lpstr>FINANCING CONTINGENCY—BEST EFFORTS</vt:lpstr>
      <vt:lpstr>FINANCING CONTINGENCY—SPECIFIC TERMS</vt:lpstr>
      <vt:lpstr>REMEDIES FOR BREACH/FAILURE TO CLOSE</vt:lpstr>
      <vt:lpstr>SPECIFIC PERFORMANCE </vt:lpstr>
      <vt:lpstr>TERMINATION FEE/EARNEST MONEY DEPOSIT </vt:lpstr>
      <vt:lpstr>CLOSING </vt:lpstr>
      <vt:lpstr>CLOSING CERTIFICATE  </vt:lpstr>
      <vt:lpstr>POST-CLOSING INTEGRATION </vt:lpstr>
      <vt:lpstr>RECERTIFICATION OF SIZE AFTER ACQUISITION – ASSET SALE</vt:lpstr>
      <vt:lpstr>RECERTIFICATION OF SIZE AFTER ACQUISITION— STOCK SALE</vt:lpstr>
      <vt:lpstr>RECERTIFICATION OF SIZE AFTER ACQUISITION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subject/>
  <dc:creator>Microsoft Office User</dc:creator>
  <cp:keywords/>
  <dc:description/>
  <cp:lastModifiedBy>Delaney Parrotta</cp:lastModifiedBy>
  <cp:revision>112</cp:revision>
  <dcterms:created xsi:type="dcterms:W3CDTF">2023-01-03T22:44:29Z</dcterms:created>
  <dcterms:modified xsi:type="dcterms:W3CDTF">2023-06-12T18:02:12Z</dcterms:modified>
  <cp:category/>
</cp:coreProperties>
</file>