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2"/>
  </p:sldMasterIdLst>
  <p:notesMasterIdLst>
    <p:notesMasterId r:id="rId48"/>
  </p:notesMasterIdLst>
  <p:sldIdLst>
    <p:sldId id="259" r:id="rId3"/>
    <p:sldId id="262" r:id="rId4"/>
    <p:sldId id="291" r:id="rId5"/>
    <p:sldId id="263" r:id="rId6"/>
    <p:sldId id="293" r:id="rId7"/>
    <p:sldId id="292" r:id="rId8"/>
    <p:sldId id="296" r:id="rId9"/>
    <p:sldId id="273" r:id="rId10"/>
    <p:sldId id="309" r:id="rId11"/>
    <p:sldId id="308" r:id="rId12"/>
    <p:sldId id="298" r:id="rId13"/>
    <p:sldId id="275" r:id="rId14"/>
    <p:sldId id="310" r:id="rId15"/>
    <p:sldId id="276" r:id="rId16"/>
    <p:sldId id="311" r:id="rId17"/>
    <p:sldId id="312" r:id="rId18"/>
    <p:sldId id="297" r:id="rId19"/>
    <p:sldId id="277" r:id="rId20"/>
    <p:sldId id="278" r:id="rId21"/>
    <p:sldId id="274" r:id="rId22"/>
    <p:sldId id="279" r:id="rId23"/>
    <p:sldId id="280" r:id="rId24"/>
    <p:sldId id="281" r:id="rId25"/>
    <p:sldId id="282" r:id="rId26"/>
    <p:sldId id="283" r:id="rId27"/>
    <p:sldId id="284" r:id="rId28"/>
    <p:sldId id="294" r:id="rId29"/>
    <p:sldId id="285" r:id="rId30"/>
    <p:sldId id="286" r:id="rId31"/>
    <p:sldId id="287" r:id="rId32"/>
    <p:sldId id="300" r:id="rId33"/>
    <p:sldId id="295" r:id="rId34"/>
    <p:sldId id="301" r:id="rId35"/>
    <p:sldId id="302" r:id="rId36"/>
    <p:sldId id="303" r:id="rId37"/>
    <p:sldId id="304" r:id="rId38"/>
    <p:sldId id="305" r:id="rId39"/>
    <p:sldId id="306" r:id="rId40"/>
    <p:sldId id="307" r:id="rId41"/>
    <p:sldId id="299" r:id="rId42"/>
    <p:sldId id="288" r:id="rId43"/>
    <p:sldId id="289" r:id="rId44"/>
    <p:sldId id="266" r:id="rId45"/>
    <p:sldId id="269" r:id="rId46"/>
    <p:sldId id="26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C4F"/>
    <a:srgbClr val="83A2B9"/>
    <a:srgbClr val="991320"/>
    <a:srgbClr val="620000"/>
    <a:srgbClr val="BCBE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82172" autoAdjust="0"/>
  </p:normalViewPr>
  <p:slideViewPr>
    <p:cSldViewPr snapToGrid="0">
      <p:cViewPr varScale="1">
        <p:scale>
          <a:sx n="93" d="100"/>
          <a:sy n="93" d="100"/>
        </p:scale>
        <p:origin x="1200"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86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CC615-6616-4A2E-B7FE-A128A7489AA2}"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22ACA-AFC5-40BB-9E53-E455D0F80F27}" type="slidenum">
              <a:rPr lang="en-US" smtClean="0"/>
              <a:t>‹#›</a:t>
            </a:fld>
            <a:endParaRPr lang="en-US"/>
          </a:p>
        </p:txBody>
      </p:sp>
    </p:spTree>
    <p:extLst>
      <p:ext uri="{BB962C8B-B14F-4D97-AF65-F5344CB8AC3E}">
        <p14:creationId xmlns:p14="http://schemas.microsoft.com/office/powerpoint/2010/main" val="75231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tlaw.com/en/insights/2023/8/sba-provides-guidance-on-8a-social-disadvantaged-narratives#:~:text=The%20SBA%20encourages%20participants%20to,delays%20to%20the%20review%20proces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sbaone.atlassian.net/wiki/spaces/CKB/pages/2768076819/Guide+for+Demonstrating+Social+Disadvantag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sbaone.atlassian.net/wiki/spaces/CKB/pages/2768076819/Guide+for+Demonstrating+Social+Disadvantag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sbaone.atlassian.net/wiki/spaces/CKB/pages/2768076819/Guide+for+Demonstrating+Social+Disadvantag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sbaone.atlassian.net/wiki/spaces/CKB/pages/2768076819/Guide+for+Demonstrating+Social+Disadvantage"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sbaone.atlassian.net/wiki/spaces/CKB/pages/2768076819/Guide+for+Demonstrating+Social+Disadvantage"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sbaone.atlassian.net/wiki/spaces/CKB/pages/2768076819/Guide+for+Demonstrating+Social+Disadvantag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sbaone.atlassian.net/wiki/spaces/CKB/pages/2768076819/Guide+for+Demonstrating+Social+Disadvantag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sbaone.atlassian.net/wiki/spaces/CKB/pages/2768076819/Guide+for+Demonstrating+Social+Disadvantage"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sbaone.atlassian.net/wiki/spaces/CKB/pages/2768076819/Guide+for+Demonstrating+Social+Disadvantag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gtlaw.com/en/insights/2023/8/sba-provides-guidance-on-8a-social-disadvantaged-narratives"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smallgovcon.com/8a-program/update-sba-opens-certify-portal-for-social-disadvantage-narrative-uploads-by-current-8a-participants-not-pending-8a-award/" TargetMode="External"/><Relationship Id="rId4" Type="http://schemas.openxmlformats.org/officeDocument/2006/relationships/hyperlink" Target="https://www.hklaw.com/en/insights/publications/2019/03/sba-upholds-denial-of-8a-application-where-gender-disadvantages-not-co"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cfr.gov/current/title-13/chapter-I/part-124/subpart-A/subject-group-ECFR4ef1291a4a984ab/section-124.10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ecfr.gov/current/title-13/chapter-I/part-124/subpart-A/subject-group-ECFR4ef1291a4a984ab/section-124.10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cfr.gov/current/title-13/chapter-I/part-124/subpart-A/subject-group-ECFR4ef1291a4a984ab/section-124.103"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cfr.gov/current/title-13/chapter-I/part-124/subpart-A/subject-group-ECFR4ef1291a4a984ab/section-124.103"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cfr.gov/current/title-13/chapter-I/part-124/subpart-A/subject-group-ECFR4ef1291a4a984ab/section-124.103"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22ACA-AFC5-40BB-9E53-E455D0F80F27}" type="slidenum">
              <a:rPr lang="en-US" smtClean="0"/>
              <a:t>1</a:t>
            </a:fld>
            <a:endParaRPr lang="en-US"/>
          </a:p>
        </p:txBody>
      </p:sp>
    </p:spTree>
    <p:extLst>
      <p:ext uri="{BB962C8B-B14F-4D97-AF65-F5344CB8AC3E}">
        <p14:creationId xmlns:p14="http://schemas.microsoft.com/office/powerpoint/2010/main" val="1640909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22ACA-AFC5-40BB-9E53-E455D0F80F27}" type="slidenum">
              <a:rPr lang="en-US" smtClean="0"/>
              <a:t>19</a:t>
            </a:fld>
            <a:endParaRPr lang="en-US"/>
          </a:p>
        </p:txBody>
      </p:sp>
    </p:spTree>
    <p:extLst>
      <p:ext uri="{BB962C8B-B14F-4D97-AF65-F5344CB8AC3E}">
        <p14:creationId xmlns:p14="http://schemas.microsoft.com/office/powerpoint/2010/main" val="1863484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hlinkClick r:id="rId3"/>
              </a:rPr>
              <a:t>https://www.gtlaw.com/</a:t>
            </a:r>
            <a:r>
              <a:rPr lang="en-US" sz="1200" kern="1200" dirty="0" err="1">
                <a:solidFill>
                  <a:schemeClr val="tx1"/>
                </a:solidFill>
                <a:effectLst/>
                <a:latin typeface="+mn-lt"/>
                <a:ea typeface="+mn-ea"/>
                <a:cs typeface="+mn-cs"/>
                <a:hlinkClick r:id="rId3"/>
              </a:rPr>
              <a:t>en</a:t>
            </a:r>
            <a:r>
              <a:rPr lang="en-US" sz="1200" kern="1200" dirty="0">
                <a:solidFill>
                  <a:schemeClr val="tx1"/>
                </a:solidFill>
                <a:effectLst/>
                <a:latin typeface="+mn-lt"/>
                <a:ea typeface="+mn-ea"/>
                <a:cs typeface="+mn-cs"/>
                <a:hlinkClick r:id="rId3"/>
              </a:rPr>
              <a:t>/insights/2023/8/sba-provides-guidance-on-8a-social-disadvantaged-narratives#:~:text=The%20SBA%20encourages%20participants%20to,delays%20to%20‌the%20review%20process.</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C4522ACA-AFC5-40BB-9E53-E455D0F80F27}" type="slidenum">
              <a:rPr lang="en-US" smtClean="0"/>
              <a:t>20</a:t>
            </a:fld>
            <a:endParaRPr lang="en-US"/>
          </a:p>
        </p:txBody>
      </p:sp>
    </p:spTree>
    <p:extLst>
      <p:ext uri="{BB962C8B-B14F-4D97-AF65-F5344CB8AC3E}">
        <p14:creationId xmlns:p14="http://schemas.microsoft.com/office/powerpoint/2010/main" val="1263590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“‘Evidence such as newspaper articles, statistics, and studies that establish discrimination, bias, or prejudice in a particular industry or ethnic group may lend credence to a claim,’ but cannot alone prove an individual’s claim of social disadvantage...SBA may-consider ‘commonly accepted knowledge’ or ‘anecdotal evidence of discrimination in the applicant’s community.’”  SBA No. BDP-434.</a:t>
            </a:r>
          </a:p>
        </p:txBody>
      </p:sp>
      <p:sp>
        <p:nvSpPr>
          <p:cNvPr id="4" name="Slide Number Placeholder 3"/>
          <p:cNvSpPr>
            <a:spLocks noGrp="1"/>
          </p:cNvSpPr>
          <p:nvPr>
            <p:ph type="sldNum" sz="quarter" idx="5"/>
          </p:nvPr>
        </p:nvSpPr>
        <p:spPr/>
        <p:txBody>
          <a:bodyPr/>
          <a:lstStyle/>
          <a:p>
            <a:fld id="{C4522ACA-AFC5-40BB-9E53-E455D0F80F27}" type="slidenum">
              <a:rPr lang="en-US" smtClean="0"/>
              <a:t>21</a:t>
            </a:fld>
            <a:endParaRPr lang="en-US"/>
          </a:p>
        </p:txBody>
      </p:sp>
    </p:spTree>
    <p:extLst>
      <p:ext uri="{BB962C8B-B14F-4D97-AF65-F5344CB8AC3E}">
        <p14:creationId xmlns:p14="http://schemas.microsoft.com/office/powerpoint/2010/main" val="2898081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4522ACA-AFC5-40BB-9E53-E455D0F80F27}" type="slidenum">
              <a:rPr lang="en-US" smtClean="0"/>
              <a:t>22</a:t>
            </a:fld>
            <a:endParaRPr lang="en-US"/>
          </a:p>
        </p:txBody>
      </p:sp>
    </p:spTree>
    <p:extLst>
      <p:ext uri="{BB962C8B-B14F-4D97-AF65-F5344CB8AC3E}">
        <p14:creationId xmlns:p14="http://schemas.microsoft.com/office/powerpoint/2010/main" val="586433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4522ACA-AFC5-40BB-9E53-E455D0F80F27}" type="slidenum">
              <a:rPr lang="en-US" smtClean="0"/>
              <a:t>23</a:t>
            </a:fld>
            <a:endParaRPr lang="en-US"/>
          </a:p>
        </p:txBody>
      </p:sp>
    </p:spTree>
    <p:extLst>
      <p:ext uri="{BB962C8B-B14F-4D97-AF65-F5344CB8AC3E}">
        <p14:creationId xmlns:p14="http://schemas.microsoft.com/office/powerpoint/2010/main" val="1409349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SBA No BDP-434 (2012)</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Tell details in a first-person story format if possible.</a:t>
            </a:r>
          </a:p>
        </p:txBody>
      </p:sp>
      <p:sp>
        <p:nvSpPr>
          <p:cNvPr id="4" name="Slide Number Placeholder 3"/>
          <p:cNvSpPr>
            <a:spLocks noGrp="1"/>
          </p:cNvSpPr>
          <p:nvPr>
            <p:ph type="sldNum" sz="quarter" idx="5"/>
          </p:nvPr>
        </p:nvSpPr>
        <p:spPr/>
        <p:txBody>
          <a:bodyPr/>
          <a:lstStyle/>
          <a:p>
            <a:fld id="{C4522ACA-AFC5-40BB-9E53-E455D0F80F27}" type="slidenum">
              <a:rPr lang="en-US" smtClean="0"/>
              <a:t>24</a:t>
            </a:fld>
            <a:endParaRPr lang="en-US"/>
          </a:p>
        </p:txBody>
      </p:sp>
    </p:spTree>
    <p:extLst>
      <p:ext uri="{BB962C8B-B14F-4D97-AF65-F5344CB8AC3E}">
        <p14:creationId xmlns:p14="http://schemas.microsoft.com/office/powerpoint/2010/main" val="113317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SBA No. BDP-434.</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4522ACA-AFC5-40BB-9E53-E455D0F80F27}" type="slidenum">
              <a:rPr lang="en-US" smtClean="0"/>
              <a:t>25</a:t>
            </a:fld>
            <a:endParaRPr lang="en-US"/>
          </a:p>
        </p:txBody>
      </p:sp>
    </p:spTree>
    <p:extLst>
      <p:ext uri="{BB962C8B-B14F-4D97-AF65-F5344CB8AC3E}">
        <p14:creationId xmlns:p14="http://schemas.microsoft.com/office/powerpoint/2010/main" val="3962793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SBA No. BDP-434.</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4522ACA-AFC5-40BB-9E53-E455D0F80F27}" type="slidenum">
              <a:rPr lang="en-US" smtClean="0"/>
              <a:t>26</a:t>
            </a:fld>
            <a:endParaRPr lang="en-US"/>
          </a:p>
        </p:txBody>
      </p:sp>
    </p:spTree>
    <p:extLst>
      <p:ext uri="{BB962C8B-B14F-4D97-AF65-F5344CB8AC3E}">
        <p14:creationId xmlns:p14="http://schemas.microsoft.com/office/powerpoint/2010/main" val="615393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4522ACA-AFC5-40BB-9E53-E455D0F80F27}" type="slidenum">
              <a:rPr lang="en-US" smtClean="0"/>
              <a:t>28</a:t>
            </a:fld>
            <a:endParaRPr lang="en-US"/>
          </a:p>
        </p:txBody>
      </p:sp>
    </p:spTree>
    <p:extLst>
      <p:ext uri="{BB962C8B-B14F-4D97-AF65-F5344CB8AC3E}">
        <p14:creationId xmlns:p14="http://schemas.microsoft.com/office/powerpoint/2010/main" val="802639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Let’s brainstorm specific details that we could include to improve this narrative example – </a:t>
            </a:r>
          </a:p>
          <a:p>
            <a:r>
              <a:rPr lang="en-US" sz="1200" kern="1200" dirty="0">
                <a:solidFill>
                  <a:schemeClr val="tx1"/>
                </a:solidFill>
                <a:effectLst/>
                <a:latin typeface="+mn-lt"/>
                <a:ea typeface="+mn-ea"/>
                <a:cs typeface="+mn-cs"/>
              </a:rPr>
              <a:t>How could a person establish that funding existing?  This is tough!</a:t>
            </a:r>
          </a:p>
          <a:p>
            <a:r>
              <a:rPr lang="en-US" sz="1200" kern="1200" dirty="0">
                <a:solidFill>
                  <a:schemeClr val="tx1"/>
                </a:solidFill>
                <a:effectLst/>
                <a:latin typeface="+mn-lt"/>
                <a:ea typeface="+mn-ea"/>
                <a:cs typeface="+mn-cs"/>
              </a:rPr>
              <a:t>- Budgets were standard each year for training?</a:t>
            </a:r>
          </a:p>
          <a:p>
            <a:r>
              <a:rPr lang="en-US" sz="1200" kern="1200" dirty="0">
                <a:solidFill>
                  <a:schemeClr val="tx1"/>
                </a:solidFill>
                <a:effectLst/>
                <a:latin typeface="+mn-lt"/>
                <a:ea typeface="+mn-ea"/>
                <a:cs typeface="+mn-cs"/>
              </a:rPr>
              <a:t>- no known increase in requests/demands on budget?</a:t>
            </a:r>
          </a:p>
          <a:p>
            <a:r>
              <a:rPr lang="en-US" sz="1200" kern="1200" dirty="0">
                <a:solidFill>
                  <a:schemeClr val="tx1"/>
                </a:solidFill>
                <a:effectLst/>
                <a:latin typeface="+mn-lt"/>
                <a:ea typeface="+mn-ea"/>
                <a:cs typeface="+mn-cs"/>
              </a:rPr>
              <a:t>- examples of other training happening or other expenses of money? </a:t>
            </a:r>
          </a:p>
          <a:p>
            <a:r>
              <a:rPr lang="en-US" sz="1200" kern="1200" dirty="0">
                <a:solidFill>
                  <a:schemeClr val="tx1"/>
                </a:solidFill>
                <a:effectLst/>
                <a:latin typeface="+mn-lt"/>
                <a:ea typeface="+mn-ea"/>
                <a:cs typeface="+mn-cs"/>
              </a:rPr>
              <a:t>- examples of men going before and after?</a:t>
            </a:r>
          </a:p>
          <a:p>
            <a:r>
              <a:rPr lang="en-US" sz="1200" kern="1200" dirty="0">
                <a:solidFill>
                  <a:schemeClr val="tx1"/>
                </a:solidFill>
                <a:effectLst/>
                <a:latin typeface="+mn-lt"/>
                <a:ea typeface="+mn-ea"/>
                <a:cs typeface="+mn-cs"/>
              </a:rPr>
              <a:t>- history of other women being denied training opportunities</a:t>
            </a:r>
          </a:p>
          <a:p>
            <a:r>
              <a:rPr lang="en-US" sz="1200" kern="1200" dirty="0">
                <a:solidFill>
                  <a:schemeClr val="tx1"/>
                </a:solidFill>
                <a:effectLst/>
                <a:latin typeface="+mn-lt"/>
                <a:ea typeface="+mn-ea"/>
                <a:cs typeface="+mn-cs"/>
              </a:rPr>
              <a:t>- comments from decision-maker involving gender and training/development</a:t>
            </a:r>
          </a:p>
          <a:p>
            <a:r>
              <a:rPr lang="en-US" sz="1200" kern="1200" dirty="0">
                <a:solidFill>
                  <a:schemeClr val="tx1"/>
                </a:solidFill>
                <a:effectLst/>
                <a:latin typeface="+mn-lt"/>
                <a:ea typeface="+mn-ea"/>
                <a:cs typeface="+mn-cs"/>
              </a:rPr>
              <a:t>- what was the basis offered by employer for denial?  Any evidence to contrary?  Anyone with access to information to corroborate that might assist you?</a:t>
            </a:r>
          </a:p>
        </p:txBody>
      </p:sp>
      <p:sp>
        <p:nvSpPr>
          <p:cNvPr id="4" name="Slide Number Placeholder 3"/>
          <p:cNvSpPr>
            <a:spLocks noGrp="1"/>
          </p:cNvSpPr>
          <p:nvPr>
            <p:ph type="sldNum" sz="quarter" idx="5"/>
          </p:nvPr>
        </p:nvSpPr>
        <p:spPr/>
        <p:txBody>
          <a:bodyPr/>
          <a:lstStyle/>
          <a:p>
            <a:fld id="{C4522ACA-AFC5-40BB-9E53-E455D0F80F27}" type="slidenum">
              <a:rPr lang="en-US" smtClean="0"/>
              <a:t>29</a:t>
            </a:fld>
            <a:endParaRPr lang="en-US"/>
          </a:p>
        </p:txBody>
      </p:sp>
    </p:spTree>
    <p:extLst>
      <p:ext uri="{BB962C8B-B14F-4D97-AF65-F5344CB8AC3E}">
        <p14:creationId xmlns:p14="http://schemas.microsoft.com/office/powerpoint/2010/main" val="749053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SBA process – </a:t>
            </a:r>
          </a:p>
          <a:p>
            <a:r>
              <a:rPr lang="en-US" dirty="0"/>
              <a:t>- SBA sent letters to all 8(a) participants in late summer 2023 with status update and whether business needed to submit a narrative statement</a:t>
            </a:r>
          </a:p>
          <a:p>
            <a:r>
              <a:rPr lang="en-US" dirty="0"/>
              <a:t>- SBA set a deadline for narratives</a:t>
            </a:r>
          </a:p>
          <a:p>
            <a:r>
              <a:rPr lang="en-US" dirty="0"/>
              <a:t>- any 8(a) participants that did not submit required narratives were placed on temporary suspension from 8(a) Program (ineligible to receive new 8(a) contracts)</a:t>
            </a:r>
          </a:p>
          <a:p>
            <a:r>
              <a:rPr lang="en-US" dirty="0"/>
              <a:t>- </a:t>
            </a:r>
          </a:p>
        </p:txBody>
      </p:sp>
      <p:sp>
        <p:nvSpPr>
          <p:cNvPr id="4" name="Slide Number Placeholder 3"/>
          <p:cNvSpPr>
            <a:spLocks noGrp="1"/>
          </p:cNvSpPr>
          <p:nvPr>
            <p:ph type="sldNum" sz="quarter" idx="5"/>
          </p:nvPr>
        </p:nvSpPr>
        <p:spPr/>
        <p:txBody>
          <a:bodyPr/>
          <a:lstStyle/>
          <a:p>
            <a:fld id="{C4522ACA-AFC5-40BB-9E53-E455D0F80F27}" type="slidenum">
              <a:rPr lang="en-US" smtClean="0"/>
              <a:t>9</a:t>
            </a:fld>
            <a:endParaRPr lang="en-US"/>
          </a:p>
        </p:txBody>
      </p:sp>
    </p:spTree>
    <p:extLst>
      <p:ext uri="{BB962C8B-B14F-4D97-AF65-F5344CB8AC3E}">
        <p14:creationId xmlns:p14="http://schemas.microsoft.com/office/powerpoint/2010/main" val="1197970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4522ACA-AFC5-40BB-9E53-E455D0F80F27}" type="slidenum">
              <a:rPr lang="en-US" smtClean="0"/>
              <a:t>30</a:t>
            </a:fld>
            <a:endParaRPr lang="en-US"/>
          </a:p>
        </p:txBody>
      </p:sp>
    </p:spTree>
    <p:extLst>
      <p:ext uri="{BB962C8B-B14F-4D97-AF65-F5344CB8AC3E}">
        <p14:creationId xmlns:p14="http://schemas.microsoft.com/office/powerpoint/2010/main" val="157190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20000"/>
              </a:lnSpc>
              <a:buNone/>
            </a:pPr>
            <a:r>
              <a:rPr lang="en-US" dirty="0"/>
              <a:t>This section is all taken from </a:t>
            </a:r>
            <a:r>
              <a:rPr lang="en-US" b="1" dirty="0"/>
              <a:t>SBA’s Guide for Demonstrating Social Disadvantage </a:t>
            </a:r>
            <a:r>
              <a:rPr lang="en-US" u="sng" dirty="0">
                <a:hlinkClick r:id="rId3"/>
              </a:rPr>
              <a:t>https://sbaone.atlassian.net/wiki/spaces/CKB/pages/2768076819/Guide+for+Demonstrating+Social+Disadvantage</a:t>
            </a:r>
            <a:endParaRPr lang="en-US" u="sng" dirty="0"/>
          </a:p>
          <a:p>
            <a:pPr marL="0" indent="0" algn="l">
              <a:lnSpc>
                <a:spcPct val="120000"/>
              </a:lnSpc>
              <a:buNone/>
            </a:pPr>
            <a:r>
              <a:rPr lang="en-US" b="1" u="sng" dirty="0"/>
              <a:t>Speaker plan: </a:t>
            </a:r>
            <a:r>
              <a:rPr lang="en-US" b="1" u="none" dirty="0"/>
              <a:t>Ask SBA officials (Van and Sandra) to speak about Who, What, When, Where, Why and How chart as they see fit.</a:t>
            </a:r>
          </a:p>
          <a:p>
            <a:endParaRPr lang="en-US" dirty="0"/>
          </a:p>
        </p:txBody>
      </p:sp>
      <p:sp>
        <p:nvSpPr>
          <p:cNvPr id="4" name="Slide Number Placeholder 3"/>
          <p:cNvSpPr>
            <a:spLocks noGrp="1"/>
          </p:cNvSpPr>
          <p:nvPr>
            <p:ph type="sldNum" sz="quarter" idx="5"/>
          </p:nvPr>
        </p:nvSpPr>
        <p:spPr/>
        <p:txBody>
          <a:bodyPr/>
          <a:lstStyle/>
          <a:p>
            <a:fld id="{C4522ACA-AFC5-40BB-9E53-E455D0F80F27}" type="slidenum">
              <a:rPr lang="en-US" smtClean="0"/>
              <a:t>31</a:t>
            </a:fld>
            <a:endParaRPr lang="en-US"/>
          </a:p>
        </p:txBody>
      </p:sp>
    </p:spTree>
    <p:extLst>
      <p:ext uri="{BB962C8B-B14F-4D97-AF65-F5344CB8AC3E}">
        <p14:creationId xmlns:p14="http://schemas.microsoft.com/office/powerpoint/2010/main" val="2829458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section is all taken from </a:t>
            </a:r>
            <a:r>
              <a:rPr lang="en-US" b="1" dirty="0"/>
              <a:t>SBA’s Guide for Demonstrating Social Disadvantage </a:t>
            </a:r>
            <a:r>
              <a:rPr lang="en-US" u="sng" dirty="0">
                <a:hlinkClick r:id="rId3"/>
              </a:rPr>
              <a:t>https://sbaone.atlassian.net/wiki/spaces/CKB/pages/2768076819/Guide+for+Demonstrating+Social+Disadvantage</a:t>
            </a:r>
            <a:endParaRPr lang="en-US" u="sng" dirty="0"/>
          </a:p>
          <a:p>
            <a:endParaRPr lang="en-US" dirty="0"/>
          </a:p>
        </p:txBody>
      </p:sp>
      <p:sp>
        <p:nvSpPr>
          <p:cNvPr id="4" name="Slide Number Placeholder 3"/>
          <p:cNvSpPr>
            <a:spLocks noGrp="1"/>
          </p:cNvSpPr>
          <p:nvPr>
            <p:ph type="sldNum" sz="quarter" idx="5"/>
          </p:nvPr>
        </p:nvSpPr>
        <p:spPr/>
        <p:txBody>
          <a:bodyPr/>
          <a:lstStyle/>
          <a:p>
            <a:fld id="{C4522ACA-AFC5-40BB-9E53-E455D0F80F27}" type="slidenum">
              <a:rPr lang="en-US" smtClean="0"/>
              <a:t>32</a:t>
            </a:fld>
            <a:endParaRPr lang="en-US"/>
          </a:p>
        </p:txBody>
      </p:sp>
    </p:spTree>
    <p:extLst>
      <p:ext uri="{BB962C8B-B14F-4D97-AF65-F5344CB8AC3E}">
        <p14:creationId xmlns:p14="http://schemas.microsoft.com/office/powerpoint/2010/main" val="2596442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section is all taken from </a:t>
            </a:r>
            <a:r>
              <a:rPr lang="en-US" b="1" dirty="0"/>
              <a:t>SBA’s Guide for Demonstrating Social Disadvantage </a:t>
            </a:r>
            <a:r>
              <a:rPr lang="en-US" u="sng" dirty="0">
                <a:hlinkClick r:id="rId3"/>
              </a:rPr>
              <a:t>https://sbaone.atlassian.net/wiki/spaces/CKB/pages/2768076819/Guide+for+Demonstrating+Social+Disadvantage</a:t>
            </a:r>
            <a:endParaRPr lang="en-US" u="sng" dirty="0"/>
          </a:p>
          <a:p>
            <a:endParaRPr lang="en-US" dirty="0"/>
          </a:p>
        </p:txBody>
      </p:sp>
      <p:sp>
        <p:nvSpPr>
          <p:cNvPr id="4" name="Slide Number Placeholder 3"/>
          <p:cNvSpPr>
            <a:spLocks noGrp="1"/>
          </p:cNvSpPr>
          <p:nvPr>
            <p:ph type="sldNum" sz="quarter" idx="5"/>
          </p:nvPr>
        </p:nvSpPr>
        <p:spPr/>
        <p:txBody>
          <a:bodyPr/>
          <a:lstStyle/>
          <a:p>
            <a:fld id="{C4522ACA-AFC5-40BB-9E53-E455D0F80F27}" type="slidenum">
              <a:rPr lang="en-US" smtClean="0"/>
              <a:t>33</a:t>
            </a:fld>
            <a:endParaRPr lang="en-US"/>
          </a:p>
        </p:txBody>
      </p:sp>
    </p:spTree>
    <p:extLst>
      <p:ext uri="{BB962C8B-B14F-4D97-AF65-F5344CB8AC3E}">
        <p14:creationId xmlns:p14="http://schemas.microsoft.com/office/powerpoint/2010/main" val="4198048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section is all taken from </a:t>
            </a:r>
            <a:r>
              <a:rPr lang="en-US" b="1" dirty="0"/>
              <a:t>SBA’s Guide for Demonstrating Social Disadvantage </a:t>
            </a:r>
            <a:r>
              <a:rPr lang="en-US" u="sng" dirty="0">
                <a:hlinkClick r:id="rId3"/>
              </a:rPr>
              <a:t>https://sbaone.atlassian.net/wiki/spaces/CKB/pages/2768076819/Guide+for+Demonstrating+Social+Disadvantage</a:t>
            </a:r>
            <a:endParaRPr lang="en-US" u="sng" dirty="0"/>
          </a:p>
          <a:p>
            <a:endParaRPr lang="en-US" dirty="0"/>
          </a:p>
        </p:txBody>
      </p:sp>
      <p:sp>
        <p:nvSpPr>
          <p:cNvPr id="4" name="Slide Number Placeholder 3"/>
          <p:cNvSpPr>
            <a:spLocks noGrp="1"/>
          </p:cNvSpPr>
          <p:nvPr>
            <p:ph type="sldNum" sz="quarter" idx="5"/>
          </p:nvPr>
        </p:nvSpPr>
        <p:spPr/>
        <p:txBody>
          <a:bodyPr/>
          <a:lstStyle/>
          <a:p>
            <a:fld id="{C4522ACA-AFC5-40BB-9E53-E455D0F80F27}" type="slidenum">
              <a:rPr lang="en-US" smtClean="0"/>
              <a:t>34</a:t>
            </a:fld>
            <a:endParaRPr lang="en-US"/>
          </a:p>
        </p:txBody>
      </p:sp>
    </p:spTree>
    <p:extLst>
      <p:ext uri="{BB962C8B-B14F-4D97-AF65-F5344CB8AC3E}">
        <p14:creationId xmlns:p14="http://schemas.microsoft.com/office/powerpoint/2010/main" val="26971182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section is all taken from </a:t>
            </a:r>
            <a:r>
              <a:rPr lang="en-US" b="1" dirty="0"/>
              <a:t>SBA’s Guide for Demonstrating Social Disadvantage </a:t>
            </a:r>
            <a:r>
              <a:rPr lang="en-US" u="sng" dirty="0">
                <a:hlinkClick r:id="rId3"/>
              </a:rPr>
              <a:t>https://sbaone.atlassian.net/wiki/spaces/CKB/pages/2768076819/Guide+for+Demonstrating+Social+Disadvantage</a:t>
            </a:r>
            <a:endParaRPr lang="en-US" u="sng" dirty="0"/>
          </a:p>
          <a:p>
            <a:endParaRPr lang="en-US" dirty="0"/>
          </a:p>
        </p:txBody>
      </p:sp>
      <p:sp>
        <p:nvSpPr>
          <p:cNvPr id="4" name="Slide Number Placeholder 3"/>
          <p:cNvSpPr>
            <a:spLocks noGrp="1"/>
          </p:cNvSpPr>
          <p:nvPr>
            <p:ph type="sldNum" sz="quarter" idx="5"/>
          </p:nvPr>
        </p:nvSpPr>
        <p:spPr/>
        <p:txBody>
          <a:bodyPr/>
          <a:lstStyle/>
          <a:p>
            <a:fld id="{C4522ACA-AFC5-40BB-9E53-E455D0F80F27}" type="slidenum">
              <a:rPr lang="en-US" smtClean="0"/>
              <a:t>35</a:t>
            </a:fld>
            <a:endParaRPr lang="en-US"/>
          </a:p>
        </p:txBody>
      </p:sp>
    </p:spTree>
    <p:extLst>
      <p:ext uri="{BB962C8B-B14F-4D97-AF65-F5344CB8AC3E}">
        <p14:creationId xmlns:p14="http://schemas.microsoft.com/office/powerpoint/2010/main" val="1891173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section is all taken from </a:t>
            </a:r>
            <a:r>
              <a:rPr lang="en-US" b="1" dirty="0"/>
              <a:t>SBA’s Guide for Demonstrating Social Disadvantage </a:t>
            </a:r>
            <a:r>
              <a:rPr lang="en-US" u="sng" dirty="0">
                <a:hlinkClick r:id="rId3"/>
              </a:rPr>
              <a:t>https://sbaone.atlassian.net/wiki/spaces/CKB/pages/2768076819/Guide+for+Demonstrating+Social+Disadvantage</a:t>
            </a:r>
            <a:endParaRPr lang="en-US" u="sng" dirty="0"/>
          </a:p>
          <a:p>
            <a:endParaRPr lang="en-US" dirty="0"/>
          </a:p>
        </p:txBody>
      </p:sp>
      <p:sp>
        <p:nvSpPr>
          <p:cNvPr id="4" name="Slide Number Placeholder 3"/>
          <p:cNvSpPr>
            <a:spLocks noGrp="1"/>
          </p:cNvSpPr>
          <p:nvPr>
            <p:ph type="sldNum" sz="quarter" idx="5"/>
          </p:nvPr>
        </p:nvSpPr>
        <p:spPr/>
        <p:txBody>
          <a:bodyPr/>
          <a:lstStyle/>
          <a:p>
            <a:fld id="{C4522ACA-AFC5-40BB-9E53-E455D0F80F27}" type="slidenum">
              <a:rPr lang="en-US" smtClean="0"/>
              <a:t>36</a:t>
            </a:fld>
            <a:endParaRPr lang="en-US"/>
          </a:p>
        </p:txBody>
      </p:sp>
    </p:spTree>
    <p:extLst>
      <p:ext uri="{BB962C8B-B14F-4D97-AF65-F5344CB8AC3E}">
        <p14:creationId xmlns:p14="http://schemas.microsoft.com/office/powerpoint/2010/main" val="1887529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section is all taken from </a:t>
            </a:r>
            <a:r>
              <a:rPr lang="en-US" b="1" dirty="0"/>
              <a:t>SBA’s Guide for Demonstrating Social Disadvantage </a:t>
            </a:r>
            <a:r>
              <a:rPr lang="en-US" u="sng" dirty="0">
                <a:hlinkClick r:id="rId3"/>
              </a:rPr>
              <a:t>https://sbaone.atlassian.net/wiki/spaces/CKB/pages/2768076819/Guide+for+Demonstrating+Social+Disadvantage</a:t>
            </a:r>
            <a:endParaRPr lang="en-US" u="sng" dirty="0"/>
          </a:p>
          <a:p>
            <a:endParaRPr lang="en-US" dirty="0"/>
          </a:p>
        </p:txBody>
      </p:sp>
      <p:sp>
        <p:nvSpPr>
          <p:cNvPr id="4" name="Slide Number Placeholder 3"/>
          <p:cNvSpPr>
            <a:spLocks noGrp="1"/>
          </p:cNvSpPr>
          <p:nvPr>
            <p:ph type="sldNum" sz="quarter" idx="5"/>
          </p:nvPr>
        </p:nvSpPr>
        <p:spPr/>
        <p:txBody>
          <a:bodyPr/>
          <a:lstStyle/>
          <a:p>
            <a:fld id="{C4522ACA-AFC5-40BB-9E53-E455D0F80F27}" type="slidenum">
              <a:rPr lang="en-US" smtClean="0"/>
              <a:t>37</a:t>
            </a:fld>
            <a:endParaRPr lang="en-US"/>
          </a:p>
        </p:txBody>
      </p:sp>
    </p:spTree>
    <p:extLst>
      <p:ext uri="{BB962C8B-B14F-4D97-AF65-F5344CB8AC3E}">
        <p14:creationId xmlns:p14="http://schemas.microsoft.com/office/powerpoint/2010/main" val="417389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section is all taken from </a:t>
            </a:r>
            <a:r>
              <a:rPr lang="en-US" b="1" dirty="0"/>
              <a:t>SBA’s Guide for Demonstrating Social Disadvantage </a:t>
            </a:r>
            <a:r>
              <a:rPr lang="en-US" u="sng" dirty="0">
                <a:hlinkClick r:id="rId3"/>
              </a:rPr>
              <a:t>https://sbaone.atlassian.net/wiki/spaces/CKB/pages/2768076819/Guide+for+Demonstrating+Social+Disadvantage</a:t>
            </a:r>
            <a:endParaRPr lang="en-US" u="sng" dirty="0"/>
          </a:p>
          <a:p>
            <a:endParaRPr lang="en-US" dirty="0"/>
          </a:p>
        </p:txBody>
      </p:sp>
      <p:sp>
        <p:nvSpPr>
          <p:cNvPr id="4" name="Slide Number Placeholder 3"/>
          <p:cNvSpPr>
            <a:spLocks noGrp="1"/>
          </p:cNvSpPr>
          <p:nvPr>
            <p:ph type="sldNum" sz="quarter" idx="5"/>
          </p:nvPr>
        </p:nvSpPr>
        <p:spPr/>
        <p:txBody>
          <a:bodyPr/>
          <a:lstStyle/>
          <a:p>
            <a:fld id="{C4522ACA-AFC5-40BB-9E53-E455D0F80F27}" type="slidenum">
              <a:rPr lang="en-US" smtClean="0"/>
              <a:t>38</a:t>
            </a:fld>
            <a:endParaRPr lang="en-US"/>
          </a:p>
        </p:txBody>
      </p:sp>
    </p:spTree>
    <p:extLst>
      <p:ext uri="{BB962C8B-B14F-4D97-AF65-F5344CB8AC3E}">
        <p14:creationId xmlns:p14="http://schemas.microsoft.com/office/powerpoint/2010/main" val="1490546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section is all taken from </a:t>
            </a:r>
            <a:r>
              <a:rPr lang="en-US" b="1" dirty="0"/>
              <a:t>SBA’s Guide for Demonstrating Social Disadvantage </a:t>
            </a:r>
            <a:r>
              <a:rPr lang="en-US" u="sng" dirty="0">
                <a:hlinkClick r:id="rId3"/>
              </a:rPr>
              <a:t>https://sbaone.atlassian.net/wiki/spaces/CKB/pages/2768076819/Guide+for+Demonstrating+Social+Disadvantage</a:t>
            </a:r>
            <a:endParaRPr lang="en-US" u="sng" dirty="0"/>
          </a:p>
          <a:p>
            <a:endParaRPr lang="en-US" dirty="0"/>
          </a:p>
        </p:txBody>
      </p:sp>
      <p:sp>
        <p:nvSpPr>
          <p:cNvPr id="4" name="Slide Number Placeholder 3"/>
          <p:cNvSpPr>
            <a:spLocks noGrp="1"/>
          </p:cNvSpPr>
          <p:nvPr>
            <p:ph type="sldNum" sz="quarter" idx="5"/>
          </p:nvPr>
        </p:nvSpPr>
        <p:spPr/>
        <p:txBody>
          <a:bodyPr/>
          <a:lstStyle/>
          <a:p>
            <a:fld id="{C4522ACA-AFC5-40BB-9E53-E455D0F80F27}" type="slidenum">
              <a:rPr lang="en-US" smtClean="0"/>
              <a:t>39</a:t>
            </a:fld>
            <a:endParaRPr lang="en-US"/>
          </a:p>
        </p:txBody>
      </p:sp>
    </p:spTree>
    <p:extLst>
      <p:ext uri="{BB962C8B-B14F-4D97-AF65-F5344CB8AC3E}">
        <p14:creationId xmlns:p14="http://schemas.microsoft.com/office/powerpoint/2010/main" val="3268438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FF0000"/>
                </a:solidFill>
              </a:rPr>
              <a:t>[Jan 26</a:t>
            </a:r>
            <a:r>
              <a:rPr lang="en-US" i="1" baseline="30000" dirty="0">
                <a:solidFill>
                  <a:srgbClr val="FF0000"/>
                </a:solidFill>
              </a:rPr>
              <a:t>th</a:t>
            </a:r>
            <a:r>
              <a:rPr lang="en-US" i="1" dirty="0">
                <a:solidFill>
                  <a:srgbClr val="FF0000"/>
                </a:solidFill>
              </a:rPr>
              <a:t> note: The gov’t filed a Motion to Dismiss on Jan 16 in response to the Complaint, but there was also a Preliminary Injunction motion – the gov’t response to that is due 1/26/2024]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FF0000"/>
                </a:solidFill>
              </a:rPr>
              <a:t>Carissa Organizational NOTE: could save this discussion for the end of program, time permitting?</a:t>
            </a:r>
          </a:p>
          <a:p>
            <a:endParaRPr lang="en-US" dirty="0"/>
          </a:p>
        </p:txBody>
      </p:sp>
      <p:sp>
        <p:nvSpPr>
          <p:cNvPr id="4" name="Slide Number Placeholder 3"/>
          <p:cNvSpPr>
            <a:spLocks noGrp="1"/>
          </p:cNvSpPr>
          <p:nvPr>
            <p:ph type="sldNum" sz="quarter" idx="5"/>
          </p:nvPr>
        </p:nvSpPr>
        <p:spPr/>
        <p:txBody>
          <a:bodyPr/>
          <a:lstStyle/>
          <a:p>
            <a:fld id="{C4522ACA-AFC5-40BB-9E53-E455D0F80F27}" type="slidenum">
              <a:rPr lang="en-US" smtClean="0"/>
              <a:t>10</a:t>
            </a:fld>
            <a:endParaRPr lang="en-US"/>
          </a:p>
        </p:txBody>
      </p:sp>
    </p:spTree>
    <p:extLst>
      <p:ext uri="{BB962C8B-B14F-4D97-AF65-F5344CB8AC3E}">
        <p14:creationId xmlns:p14="http://schemas.microsoft.com/office/powerpoint/2010/main" val="729656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4522ACA-AFC5-40BB-9E53-E455D0F80F27}" type="slidenum">
              <a:rPr lang="en-US" smtClean="0"/>
              <a:t>41</a:t>
            </a:fld>
            <a:endParaRPr lang="en-US"/>
          </a:p>
        </p:txBody>
      </p:sp>
    </p:spTree>
    <p:extLst>
      <p:ext uri="{BB962C8B-B14F-4D97-AF65-F5344CB8AC3E}">
        <p14:creationId xmlns:p14="http://schemas.microsoft.com/office/powerpoint/2010/main" val="34300327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4522ACA-AFC5-40BB-9E53-E455D0F80F27}" type="slidenum">
              <a:rPr lang="en-US" smtClean="0"/>
              <a:t>42</a:t>
            </a:fld>
            <a:endParaRPr lang="en-US"/>
          </a:p>
        </p:txBody>
      </p:sp>
    </p:spTree>
    <p:extLst>
      <p:ext uri="{BB962C8B-B14F-4D97-AF65-F5344CB8AC3E}">
        <p14:creationId xmlns:p14="http://schemas.microsoft.com/office/powerpoint/2010/main" val="40848935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r>
              <a:rPr lang="en-US" baseline="30000" dirty="0"/>
              <a:t>nd</a:t>
            </a:r>
            <a:r>
              <a:rPr lang="en-US" dirty="0"/>
              <a:t>: </a:t>
            </a:r>
            <a:r>
              <a:rPr lang="en-US" sz="1200" kern="1200" dirty="0">
                <a:solidFill>
                  <a:schemeClr val="tx1"/>
                </a:solidFill>
                <a:effectLst/>
                <a:latin typeface="+mn-lt"/>
                <a:ea typeface="+mn-ea"/>
                <a:cs typeface="+mn-cs"/>
              </a:rPr>
              <a:t>This is an excellent site with specific examples of what level of detail is sufficient for the who, what, when, etc. of the social disadvantage details.</a:t>
            </a:r>
          </a:p>
          <a:p>
            <a:r>
              <a:rPr lang="en-US" sz="1200" kern="1200" dirty="0">
                <a:solidFill>
                  <a:schemeClr val="tx1"/>
                </a:solidFill>
                <a:effectLst/>
                <a:latin typeface="+mn-lt"/>
                <a:ea typeface="+mn-ea"/>
                <a:cs typeface="+mn-cs"/>
              </a:rPr>
              <a:t>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This is a useful step-by-step guide with screen-shot examples of how to upload the social disadvantage narrative.  We do not recommend you take this step until after our review and refinement of your narrative.</a:t>
            </a:r>
          </a:p>
          <a:p>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Other (Non-SBA) Resources</a:t>
            </a:r>
          </a:p>
          <a:p>
            <a:pPr marL="171450" indent="-171450" algn="l">
              <a:lnSpc>
                <a:spcPct val="120000"/>
              </a:lnSpc>
              <a:buFont typeface="Arial" panose="020B0604020202020204" pitchFamily="34" charset="0"/>
              <a:buChar char="•"/>
            </a:pPr>
            <a:r>
              <a:rPr lang="en-US" sz="1200" b="0" dirty="0"/>
              <a:t>Greenberg Traurig Blog, SBA Provides Guidance on 8(a) Social Disadvantage Narratives </a:t>
            </a:r>
            <a:r>
              <a:rPr lang="en-US" b="0" dirty="0">
                <a:hlinkClick r:id="rId3"/>
              </a:rPr>
              <a:t>https://www.gtlaw.com/en/insights/2023/8/sba-provides-guidance-on-8a-social-disadvantaged-narratives</a:t>
            </a:r>
            <a:r>
              <a:rPr lang="en-US" b="0" dirty="0"/>
              <a:t>  </a:t>
            </a:r>
          </a:p>
          <a:p>
            <a:pPr marL="171450" indent="-171450" algn="l">
              <a:lnSpc>
                <a:spcPct val="120000"/>
              </a:lnSpc>
              <a:buFont typeface="Arial" panose="020B0604020202020204" pitchFamily="34" charset="0"/>
              <a:buChar char="•"/>
            </a:pPr>
            <a:r>
              <a:rPr lang="en-US" sz="1200" b="0" dirty="0"/>
              <a:t>Holland &amp; Knight Government Contracts Blog, SBA Upholds Denial of 8(a) Application Where Gender Disadvantages Not Connected to the Business World </a:t>
            </a:r>
            <a:r>
              <a:rPr lang="en-US" b="0" u="sng" dirty="0">
                <a:hlinkClick r:id="rId4"/>
              </a:rPr>
              <a:t>https://www.hklaw.com/en/insights/publications/2019/03/sba-upholds-denial-of-8a-application-where-gender-disadvantages-not-co</a:t>
            </a:r>
            <a:endParaRPr lang="en-US" b="0" u="sng" dirty="0"/>
          </a:p>
          <a:p>
            <a:pPr marL="171450" indent="-171450" algn="l">
              <a:lnSpc>
                <a:spcPct val="120000"/>
              </a:lnSpc>
              <a:buFont typeface="Arial" panose="020B0604020202020204" pitchFamily="34" charset="0"/>
              <a:buChar char="•"/>
            </a:pPr>
            <a:r>
              <a:rPr lang="en-US" sz="1200" b="0" dirty="0" err="1"/>
              <a:t>SmallGovCon</a:t>
            </a:r>
            <a:r>
              <a:rPr lang="en-US" sz="1200" b="0" dirty="0"/>
              <a:t> Blog, UPDATE: SBA Opens Certify Portal for Social Disadvantage Narrative Uploads by Current 8(a) Participants Not Pending 8(a) Award</a:t>
            </a:r>
            <a:r>
              <a:rPr lang="en-US" b="0" i="1" dirty="0"/>
              <a:t> </a:t>
            </a:r>
            <a:r>
              <a:rPr lang="en-US" b="0" u="sng" dirty="0">
                <a:hlinkClick r:id="rId5"/>
              </a:rPr>
              <a:t>https://smallgovcon.com/8a-program/update-sba-opens-certify-portal-for-social-disadvantage-narrative-uploads-by-current-8a-participants-not-pending-8a-award/</a:t>
            </a:r>
            <a:endParaRPr lang="en-US" b="0" dirty="0"/>
          </a:p>
          <a:p>
            <a:endParaRPr lang="en-US" dirty="0"/>
          </a:p>
        </p:txBody>
      </p:sp>
      <p:sp>
        <p:nvSpPr>
          <p:cNvPr id="4" name="Slide Number Placeholder 3"/>
          <p:cNvSpPr>
            <a:spLocks noGrp="1"/>
          </p:cNvSpPr>
          <p:nvPr>
            <p:ph type="sldNum" sz="quarter" idx="5"/>
          </p:nvPr>
        </p:nvSpPr>
        <p:spPr/>
        <p:txBody>
          <a:bodyPr/>
          <a:lstStyle/>
          <a:p>
            <a:fld id="{C4522ACA-AFC5-40BB-9E53-E455D0F80F27}" type="slidenum">
              <a:rPr lang="en-US" smtClean="0"/>
              <a:t>43</a:t>
            </a:fld>
            <a:endParaRPr lang="en-US"/>
          </a:p>
        </p:txBody>
      </p:sp>
    </p:spTree>
    <p:extLst>
      <p:ext uri="{BB962C8B-B14F-4D97-AF65-F5344CB8AC3E}">
        <p14:creationId xmlns:p14="http://schemas.microsoft.com/office/powerpoint/2010/main" val="11182040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22ACA-AFC5-40BB-9E53-E455D0F80F27}" type="slidenum">
              <a:rPr lang="en-US" smtClean="0"/>
              <a:t>45</a:t>
            </a:fld>
            <a:endParaRPr lang="en-US"/>
          </a:p>
        </p:txBody>
      </p:sp>
    </p:spTree>
    <p:extLst>
      <p:ext uri="{BB962C8B-B14F-4D97-AF65-F5344CB8AC3E}">
        <p14:creationId xmlns:p14="http://schemas.microsoft.com/office/powerpoint/2010/main" val="4058095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hlinkClick r:id="rId3"/>
              </a:rPr>
              <a:t>https://www.ecfr.gov/current/title-13/chapter-I/part-124/subpart-A/subject-group-ECFR4ef1291a4a984ab/section-124.103</a:t>
            </a:r>
            <a:endParaRPr lang="en-US" dirty="0"/>
          </a:p>
        </p:txBody>
      </p:sp>
      <p:sp>
        <p:nvSpPr>
          <p:cNvPr id="4" name="Slide Number Placeholder 3"/>
          <p:cNvSpPr>
            <a:spLocks noGrp="1"/>
          </p:cNvSpPr>
          <p:nvPr>
            <p:ph type="sldNum" sz="quarter" idx="5"/>
          </p:nvPr>
        </p:nvSpPr>
        <p:spPr/>
        <p:txBody>
          <a:bodyPr/>
          <a:lstStyle/>
          <a:p>
            <a:fld id="{C4522ACA-AFC5-40BB-9E53-E455D0F80F27}" type="slidenum">
              <a:rPr lang="en-US" smtClean="0"/>
              <a:t>12</a:t>
            </a:fld>
            <a:endParaRPr lang="en-US"/>
          </a:p>
        </p:txBody>
      </p:sp>
    </p:spTree>
    <p:extLst>
      <p:ext uri="{BB962C8B-B14F-4D97-AF65-F5344CB8AC3E}">
        <p14:creationId xmlns:p14="http://schemas.microsoft.com/office/powerpoint/2010/main" val="2272735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hlinkClick r:id="rId3"/>
              </a:rPr>
              <a:t>https://www.ecfr.gov/current/title-13/chapter-I/part-124/subpart-A/subject-group-ECFR4ef1291a4a984ab/section-124.103</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recommend that you pay special attention to the examples given and the SBA’s feedback regarding the shortcomings of those examples.</a:t>
            </a:r>
          </a:p>
        </p:txBody>
      </p:sp>
      <p:sp>
        <p:nvSpPr>
          <p:cNvPr id="4" name="Slide Number Placeholder 3"/>
          <p:cNvSpPr>
            <a:spLocks noGrp="1"/>
          </p:cNvSpPr>
          <p:nvPr>
            <p:ph type="sldNum" sz="quarter" idx="5"/>
          </p:nvPr>
        </p:nvSpPr>
        <p:spPr/>
        <p:txBody>
          <a:bodyPr/>
          <a:lstStyle/>
          <a:p>
            <a:fld id="{C4522ACA-AFC5-40BB-9E53-E455D0F80F27}" type="slidenum">
              <a:rPr lang="en-US" smtClean="0"/>
              <a:t>13</a:t>
            </a:fld>
            <a:endParaRPr lang="en-US"/>
          </a:p>
        </p:txBody>
      </p:sp>
    </p:spTree>
    <p:extLst>
      <p:ext uri="{BB962C8B-B14F-4D97-AF65-F5344CB8AC3E}">
        <p14:creationId xmlns:p14="http://schemas.microsoft.com/office/powerpoint/2010/main" val="3467170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hlinkClick r:id="rId3"/>
              </a:rPr>
              <a:t>https://www.ecfr.gov/current/title-13/chapter-I/part-124/subpart-A/subject-group-ECFR4ef1291a4a984ab/section-124.103</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recommend that you pay special attention to the examples given and the SBA’s feedback regarding the shortcomings of those examples.</a:t>
            </a:r>
          </a:p>
        </p:txBody>
      </p:sp>
      <p:sp>
        <p:nvSpPr>
          <p:cNvPr id="4" name="Slide Number Placeholder 3"/>
          <p:cNvSpPr>
            <a:spLocks noGrp="1"/>
          </p:cNvSpPr>
          <p:nvPr>
            <p:ph type="sldNum" sz="quarter" idx="5"/>
          </p:nvPr>
        </p:nvSpPr>
        <p:spPr/>
        <p:txBody>
          <a:bodyPr/>
          <a:lstStyle/>
          <a:p>
            <a:fld id="{C4522ACA-AFC5-40BB-9E53-E455D0F80F27}" type="slidenum">
              <a:rPr lang="en-US" smtClean="0"/>
              <a:t>14</a:t>
            </a:fld>
            <a:endParaRPr lang="en-US"/>
          </a:p>
        </p:txBody>
      </p:sp>
    </p:spTree>
    <p:extLst>
      <p:ext uri="{BB962C8B-B14F-4D97-AF65-F5344CB8AC3E}">
        <p14:creationId xmlns:p14="http://schemas.microsoft.com/office/powerpoint/2010/main" val="3916316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hlinkClick r:id="rId3"/>
              </a:rPr>
              <a:t>https://www.ecfr.gov/current/title-13/chapter-I/part-124/subpart-A/subject-group-ECFR4ef1291a4a984ab/section-124.103</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recommend that you pay special attention to the examples given and the SBA’s feedback regarding the shortcomings of those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 weary of being positive.  If you overcame adversity own your own, or the discrimination had a positive impact somehow overall, that will not meet eligibility requirements.  </a:t>
            </a:r>
          </a:p>
        </p:txBody>
      </p:sp>
      <p:sp>
        <p:nvSpPr>
          <p:cNvPr id="4" name="Slide Number Placeholder 3"/>
          <p:cNvSpPr>
            <a:spLocks noGrp="1"/>
          </p:cNvSpPr>
          <p:nvPr>
            <p:ph type="sldNum" sz="quarter" idx="5"/>
          </p:nvPr>
        </p:nvSpPr>
        <p:spPr/>
        <p:txBody>
          <a:bodyPr/>
          <a:lstStyle/>
          <a:p>
            <a:fld id="{C4522ACA-AFC5-40BB-9E53-E455D0F80F27}" type="slidenum">
              <a:rPr lang="en-US" smtClean="0"/>
              <a:t>15</a:t>
            </a:fld>
            <a:endParaRPr lang="en-US"/>
          </a:p>
        </p:txBody>
      </p:sp>
    </p:spTree>
    <p:extLst>
      <p:ext uri="{BB962C8B-B14F-4D97-AF65-F5344CB8AC3E}">
        <p14:creationId xmlns:p14="http://schemas.microsoft.com/office/powerpoint/2010/main" val="26587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hlinkClick r:id="rId3"/>
              </a:rPr>
              <a:t>https://www.ecfr.gov/current/title-13/chapter-I/part-124/subpart-A/subject-group-ECFR4ef1291a4a984ab/section-124.103</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recommend that you pay special attention to the examples given and the SBA’s feedback regarding the shortcomings of those examples.</a:t>
            </a:r>
          </a:p>
        </p:txBody>
      </p:sp>
      <p:sp>
        <p:nvSpPr>
          <p:cNvPr id="4" name="Slide Number Placeholder 3"/>
          <p:cNvSpPr>
            <a:spLocks noGrp="1"/>
          </p:cNvSpPr>
          <p:nvPr>
            <p:ph type="sldNum" sz="quarter" idx="5"/>
          </p:nvPr>
        </p:nvSpPr>
        <p:spPr/>
        <p:txBody>
          <a:bodyPr/>
          <a:lstStyle/>
          <a:p>
            <a:fld id="{C4522ACA-AFC5-40BB-9E53-E455D0F80F27}" type="slidenum">
              <a:rPr lang="en-US" smtClean="0"/>
              <a:t>16</a:t>
            </a:fld>
            <a:endParaRPr lang="en-US"/>
          </a:p>
        </p:txBody>
      </p:sp>
    </p:spTree>
    <p:extLst>
      <p:ext uri="{BB962C8B-B14F-4D97-AF65-F5344CB8AC3E}">
        <p14:creationId xmlns:p14="http://schemas.microsoft.com/office/powerpoint/2010/main" val="1366955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examples does SBA recommend?</a:t>
            </a:r>
          </a:p>
          <a:p>
            <a:r>
              <a:rPr lang="en-US" dirty="0"/>
              <a:t>Is one example usually enough, or should we include 2-3 minimum?</a:t>
            </a:r>
          </a:p>
          <a:p>
            <a:endParaRPr lang="en-US" dirty="0"/>
          </a:p>
        </p:txBody>
      </p:sp>
      <p:sp>
        <p:nvSpPr>
          <p:cNvPr id="4" name="Slide Number Placeholder 3"/>
          <p:cNvSpPr>
            <a:spLocks noGrp="1"/>
          </p:cNvSpPr>
          <p:nvPr>
            <p:ph type="sldNum" sz="quarter" idx="5"/>
          </p:nvPr>
        </p:nvSpPr>
        <p:spPr/>
        <p:txBody>
          <a:bodyPr/>
          <a:lstStyle/>
          <a:p>
            <a:fld id="{C4522ACA-AFC5-40BB-9E53-E455D0F80F27}" type="slidenum">
              <a:rPr lang="en-US" smtClean="0"/>
              <a:t>18</a:t>
            </a:fld>
            <a:endParaRPr lang="en-US"/>
          </a:p>
        </p:txBody>
      </p:sp>
    </p:spTree>
    <p:extLst>
      <p:ext uri="{BB962C8B-B14F-4D97-AF65-F5344CB8AC3E}">
        <p14:creationId xmlns:p14="http://schemas.microsoft.com/office/powerpoint/2010/main" val="24474669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O1">
    <p:spTree>
      <p:nvGrpSpPr>
        <p:cNvPr id="1" name=""/>
        <p:cNvGrpSpPr/>
        <p:nvPr/>
      </p:nvGrpSpPr>
      <p:grpSpPr>
        <a:xfrm>
          <a:off x="0" y="0"/>
          <a:ext cx="0" cy="0"/>
          <a:chOff x="0" y="0"/>
          <a:chExt cx="0" cy="0"/>
        </a:xfrm>
      </p:grpSpPr>
      <p:pic>
        <p:nvPicPr>
          <p:cNvPr id="13" name="Picture 12" descr="A red and blue rectangles&#10;&#10;Description automatically generated">
            <a:extLst>
              <a:ext uri="{FF2B5EF4-FFF2-40B4-BE49-F238E27FC236}">
                <a16:creationId xmlns:a16="http://schemas.microsoft.com/office/drawing/2014/main" id="{CE8ADB8D-A0DE-6107-80F7-56ED29F1A7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sp>
        <p:nvSpPr>
          <p:cNvPr id="4" name="Rectangle 3">
            <a:extLst>
              <a:ext uri="{FF2B5EF4-FFF2-40B4-BE49-F238E27FC236}">
                <a16:creationId xmlns:a16="http://schemas.microsoft.com/office/drawing/2014/main" id="{997DF8BA-033F-B38B-B223-1BF2F4427DDB}"/>
              </a:ext>
            </a:extLst>
          </p:cNvPr>
          <p:cNvSpPr/>
          <p:nvPr userDrawn="1"/>
        </p:nvSpPr>
        <p:spPr>
          <a:xfrm>
            <a:off x="0" y="834887"/>
            <a:ext cx="12182477" cy="43872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98C15B-7720-910F-DFB4-FE26D03AC251}"/>
              </a:ext>
            </a:extLst>
          </p:cNvPr>
          <p:cNvSpPr>
            <a:spLocks noGrp="1"/>
          </p:cNvSpPr>
          <p:nvPr>
            <p:ph type="ctrTitle" hasCustomPrompt="1"/>
          </p:nvPr>
        </p:nvSpPr>
        <p:spPr>
          <a:xfrm>
            <a:off x="6400727" y="1879091"/>
            <a:ext cx="5022239" cy="2465400"/>
          </a:xfrm>
        </p:spPr>
        <p:txBody>
          <a:bodyPr anchor="b"/>
          <a:lstStyle>
            <a:lvl1pPr algn="l">
              <a:lnSpc>
                <a:spcPct val="85000"/>
              </a:lnSpc>
              <a:defRPr sz="60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SESSION </a:t>
            </a:r>
            <a:br>
              <a:rPr lang="en-US" dirty="0"/>
            </a:br>
            <a:r>
              <a:rPr lang="en-US" dirty="0"/>
              <a:t>TITLE</a:t>
            </a:r>
            <a:br>
              <a:rPr lang="en-US" dirty="0"/>
            </a:br>
            <a:r>
              <a:rPr lang="en-US" dirty="0"/>
              <a:t>HERE</a:t>
            </a:r>
          </a:p>
        </p:txBody>
      </p:sp>
      <p:sp>
        <p:nvSpPr>
          <p:cNvPr id="3" name="Subtitle 2">
            <a:extLst>
              <a:ext uri="{FF2B5EF4-FFF2-40B4-BE49-F238E27FC236}">
                <a16:creationId xmlns:a16="http://schemas.microsoft.com/office/drawing/2014/main" id="{4D6DB4A1-0445-363B-CF85-02049F19EE7E}"/>
              </a:ext>
            </a:extLst>
          </p:cNvPr>
          <p:cNvSpPr>
            <a:spLocks noGrp="1"/>
          </p:cNvSpPr>
          <p:nvPr>
            <p:ph type="subTitle" idx="1" hasCustomPrompt="1"/>
          </p:nvPr>
        </p:nvSpPr>
        <p:spPr>
          <a:xfrm>
            <a:off x="661180" y="5820042"/>
            <a:ext cx="7051585" cy="440080"/>
          </a:xfrm>
        </p:spPr>
        <p:txBody>
          <a:bodyPr/>
          <a:lstStyle>
            <a:lvl1pPr marL="0" indent="0" algn="l">
              <a:buNone/>
              <a:defRPr sz="2400">
                <a:solidFill>
                  <a:srgbClr val="BCBEC0"/>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15" name="Picture 14" descr="A logo with a black background&#10;&#10;Description automatically generated">
            <a:extLst>
              <a:ext uri="{FF2B5EF4-FFF2-40B4-BE49-F238E27FC236}">
                <a16:creationId xmlns:a16="http://schemas.microsoft.com/office/drawing/2014/main" id="{99930086-7A01-C95F-3221-C67483148F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12821" y="5020175"/>
            <a:ext cx="2639761" cy="2039815"/>
          </a:xfrm>
          <a:prstGeom prst="rect">
            <a:avLst/>
          </a:prstGeom>
        </p:spPr>
      </p:pic>
      <p:pic>
        <p:nvPicPr>
          <p:cNvPr id="6" name="Picture 5" descr="A black background with red text&#10;&#10;Description automatically generated">
            <a:extLst>
              <a:ext uri="{FF2B5EF4-FFF2-40B4-BE49-F238E27FC236}">
                <a16:creationId xmlns:a16="http://schemas.microsoft.com/office/drawing/2014/main" id="{0E201B62-620A-6DB5-3F9B-032419EF688C}"/>
              </a:ext>
            </a:extLst>
          </p:cNvPr>
          <p:cNvPicPr>
            <a:picLocks noChangeAspect="1"/>
          </p:cNvPicPr>
          <p:nvPr userDrawn="1"/>
        </p:nvPicPr>
        <p:blipFill>
          <a:blip r:embed="rId4"/>
          <a:stretch>
            <a:fillRect/>
          </a:stretch>
        </p:blipFill>
        <p:spPr>
          <a:xfrm>
            <a:off x="524428" y="1992374"/>
            <a:ext cx="5112027" cy="2072300"/>
          </a:xfrm>
          <a:prstGeom prst="rect">
            <a:avLst/>
          </a:prstGeom>
        </p:spPr>
      </p:pic>
      <p:sp>
        <p:nvSpPr>
          <p:cNvPr id="7" name="Rectangle 6">
            <a:extLst>
              <a:ext uri="{FF2B5EF4-FFF2-40B4-BE49-F238E27FC236}">
                <a16:creationId xmlns:a16="http://schemas.microsoft.com/office/drawing/2014/main" id="{72E43FD8-FC5B-61E8-4B94-065966187D6C}"/>
              </a:ext>
            </a:extLst>
          </p:cNvPr>
          <p:cNvSpPr/>
          <p:nvPr userDrawn="1"/>
        </p:nvSpPr>
        <p:spPr>
          <a:xfrm>
            <a:off x="7934177" y="5222161"/>
            <a:ext cx="656418" cy="1635839"/>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1D24BFA-71CB-7E34-BB24-59D07833A689}"/>
              </a:ext>
            </a:extLst>
          </p:cNvPr>
          <p:cNvSpPr/>
          <p:nvPr userDrawn="1"/>
        </p:nvSpPr>
        <p:spPr>
          <a:xfrm>
            <a:off x="5920068" y="0"/>
            <a:ext cx="2929148" cy="822187"/>
          </a:xfrm>
          <a:prstGeom prst="rect">
            <a:avLst/>
          </a:prstGeom>
          <a:solidFill>
            <a:srgbClr val="6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748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060B86-E090-A1FF-C501-641080D810AA}"/>
              </a:ext>
            </a:extLst>
          </p:cNvPr>
          <p:cNvSpPr/>
          <p:nvPr userDrawn="1"/>
        </p:nvSpPr>
        <p:spPr>
          <a:xfrm>
            <a:off x="0" y="0"/>
            <a:ext cx="4823012" cy="685800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8A91A1F-0042-C837-171E-E31D4DFBA390}"/>
              </a:ext>
            </a:extLst>
          </p:cNvPr>
          <p:cNvSpPr/>
          <p:nvPr userDrawn="1"/>
        </p:nvSpPr>
        <p:spPr>
          <a:xfrm>
            <a:off x="4823012" y="0"/>
            <a:ext cx="736898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a:extLst>
              <a:ext uri="{FF2B5EF4-FFF2-40B4-BE49-F238E27FC236}">
                <a16:creationId xmlns:a16="http://schemas.microsoft.com/office/drawing/2014/main" id="{0FD5AAE8-6787-35A8-FDA6-C019AAF80A42}"/>
              </a:ext>
            </a:extLst>
          </p:cNvPr>
          <p:cNvSpPr/>
          <p:nvPr userDrawn="1"/>
        </p:nvSpPr>
        <p:spPr>
          <a:xfrm>
            <a:off x="412377" y="449864"/>
            <a:ext cx="3998259" cy="4267200"/>
          </a:xfrm>
          <a:prstGeom prst="rect">
            <a:avLst/>
          </a:prstGeom>
          <a:noFill/>
          <a:ln w="38100">
            <a:solidFill>
              <a:srgbClr val="0E2C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ack background with white text&#10;&#10;Description automatically generated">
            <a:extLst>
              <a:ext uri="{FF2B5EF4-FFF2-40B4-BE49-F238E27FC236}">
                <a16:creationId xmlns:a16="http://schemas.microsoft.com/office/drawing/2014/main" id="{B9F3B228-7581-3F14-61CD-083420B0F1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2377" y="4919033"/>
            <a:ext cx="3998259" cy="1737674"/>
          </a:xfrm>
          <a:prstGeom prst="rect">
            <a:avLst/>
          </a:prstGeom>
        </p:spPr>
      </p:pic>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5472545" y="899059"/>
            <a:ext cx="6151419" cy="5307776"/>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content here.</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815635" y="899059"/>
            <a:ext cx="3191742" cy="1553195"/>
          </a:xfrm>
        </p:spPr>
        <p:txBody>
          <a:bodyPr anchor="b">
            <a:noAutofit/>
          </a:bodyPr>
          <a:lstStyle>
            <a:lvl1pPr algn="l">
              <a:lnSpc>
                <a:spcPct val="85000"/>
              </a:lnSpc>
              <a:defRPr sz="54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Slide Title</a:t>
            </a:r>
          </a:p>
        </p:txBody>
      </p:sp>
    </p:spTree>
    <p:extLst>
      <p:ext uri="{BB962C8B-B14F-4D97-AF65-F5344CB8AC3E}">
        <p14:creationId xmlns:p14="http://schemas.microsoft.com/office/powerpoint/2010/main" val="2760038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98692D-728B-5AE0-D9D3-8FFF6C232179}"/>
              </a:ext>
            </a:extLst>
          </p:cNvPr>
          <p:cNvSpPr/>
          <p:nvPr userDrawn="1"/>
        </p:nvSpPr>
        <p:spPr>
          <a:xfrm>
            <a:off x="0" y="0"/>
            <a:ext cx="7742582" cy="1413012"/>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5A54A4A-A61F-4CBF-BA26-404F1A89B348}"/>
              </a:ext>
            </a:extLst>
          </p:cNvPr>
          <p:cNvSpPr/>
          <p:nvPr userDrawn="1"/>
        </p:nvSpPr>
        <p:spPr>
          <a:xfrm>
            <a:off x="7742582" y="0"/>
            <a:ext cx="1361662" cy="1413012"/>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0602A1-E998-1E1C-5588-8C4AA73F6458}"/>
              </a:ext>
            </a:extLst>
          </p:cNvPr>
          <p:cNvSpPr/>
          <p:nvPr userDrawn="1"/>
        </p:nvSpPr>
        <p:spPr>
          <a:xfrm>
            <a:off x="9104244" y="0"/>
            <a:ext cx="3087756" cy="1413012"/>
          </a:xfrm>
          <a:prstGeom prst="rect">
            <a:avLst/>
          </a:prstGeom>
          <a:solidFill>
            <a:srgbClr val="6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751114" y="1594673"/>
            <a:ext cx="10742386" cy="4247327"/>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content here.</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751114" y="519113"/>
            <a:ext cx="6335485" cy="582385"/>
          </a:xfrm>
        </p:spPr>
        <p:txBody>
          <a:bodyPr anchor="b">
            <a:noAutofit/>
          </a:bodyPr>
          <a:lstStyle>
            <a:lvl1pPr algn="l">
              <a:lnSpc>
                <a:spcPct val="85000"/>
              </a:lnSpc>
              <a:defRPr sz="4000" b="1">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Slide Title</a:t>
            </a:r>
          </a:p>
        </p:txBody>
      </p:sp>
      <p:sp>
        <p:nvSpPr>
          <p:cNvPr id="3" name="Rectangle 2">
            <a:extLst>
              <a:ext uri="{FF2B5EF4-FFF2-40B4-BE49-F238E27FC236}">
                <a16:creationId xmlns:a16="http://schemas.microsoft.com/office/drawing/2014/main" id="{BA36756E-3668-7B5C-E777-C557B3BEB259}"/>
              </a:ext>
            </a:extLst>
          </p:cNvPr>
          <p:cNvSpPr/>
          <p:nvPr userDrawn="1"/>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5EF6978-7727-9F17-AD07-E710B5E6629D}"/>
              </a:ext>
            </a:extLst>
          </p:cNvPr>
          <p:cNvSpPr txBox="1"/>
          <p:nvPr userDrawn="1"/>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Tree>
    <p:extLst>
      <p:ext uri="{BB962C8B-B14F-4D97-AF65-F5344CB8AC3E}">
        <p14:creationId xmlns:p14="http://schemas.microsoft.com/office/powerpoint/2010/main" val="3053190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98692D-728B-5AE0-D9D3-8FFF6C232179}"/>
              </a:ext>
            </a:extLst>
          </p:cNvPr>
          <p:cNvSpPr/>
          <p:nvPr userDrawn="1"/>
        </p:nvSpPr>
        <p:spPr>
          <a:xfrm>
            <a:off x="0" y="0"/>
            <a:ext cx="7742582" cy="1413012"/>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20000"/>
              </a:solidFill>
            </a:endParaRPr>
          </a:p>
        </p:txBody>
      </p:sp>
      <p:sp>
        <p:nvSpPr>
          <p:cNvPr id="6" name="Rectangle 5">
            <a:extLst>
              <a:ext uri="{FF2B5EF4-FFF2-40B4-BE49-F238E27FC236}">
                <a16:creationId xmlns:a16="http://schemas.microsoft.com/office/drawing/2014/main" id="{85A54A4A-A61F-4CBF-BA26-404F1A89B348}"/>
              </a:ext>
            </a:extLst>
          </p:cNvPr>
          <p:cNvSpPr/>
          <p:nvPr userDrawn="1"/>
        </p:nvSpPr>
        <p:spPr>
          <a:xfrm>
            <a:off x="7742582" y="0"/>
            <a:ext cx="1361662" cy="1413012"/>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E2C4F"/>
              </a:solidFill>
            </a:endParaRPr>
          </a:p>
        </p:txBody>
      </p:sp>
      <p:sp>
        <p:nvSpPr>
          <p:cNvPr id="8" name="Rectangle 7">
            <a:extLst>
              <a:ext uri="{FF2B5EF4-FFF2-40B4-BE49-F238E27FC236}">
                <a16:creationId xmlns:a16="http://schemas.microsoft.com/office/drawing/2014/main" id="{A90602A1-E998-1E1C-5588-8C4AA73F6458}"/>
              </a:ext>
            </a:extLst>
          </p:cNvPr>
          <p:cNvSpPr/>
          <p:nvPr userDrawn="1"/>
        </p:nvSpPr>
        <p:spPr>
          <a:xfrm>
            <a:off x="9104244" y="0"/>
            <a:ext cx="3087756" cy="1413012"/>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751114" y="1594673"/>
            <a:ext cx="10742386" cy="4247327"/>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content here.</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751114" y="519113"/>
            <a:ext cx="6335485" cy="582385"/>
          </a:xfrm>
        </p:spPr>
        <p:txBody>
          <a:bodyPr anchor="b">
            <a:noAutofit/>
          </a:bodyPr>
          <a:lstStyle>
            <a:lvl1pPr algn="l">
              <a:lnSpc>
                <a:spcPct val="85000"/>
              </a:lnSpc>
              <a:defRPr sz="40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Key Takeaways</a:t>
            </a:r>
          </a:p>
        </p:txBody>
      </p:sp>
      <p:sp>
        <p:nvSpPr>
          <p:cNvPr id="3" name="Rectangle 2">
            <a:extLst>
              <a:ext uri="{FF2B5EF4-FFF2-40B4-BE49-F238E27FC236}">
                <a16:creationId xmlns:a16="http://schemas.microsoft.com/office/drawing/2014/main" id="{BA36756E-3668-7B5C-E777-C557B3BEB259}"/>
              </a:ext>
            </a:extLst>
          </p:cNvPr>
          <p:cNvSpPr/>
          <p:nvPr userDrawn="1"/>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5EF6978-7727-9F17-AD07-E710B5E6629D}"/>
              </a:ext>
            </a:extLst>
          </p:cNvPr>
          <p:cNvSpPr txBox="1"/>
          <p:nvPr userDrawn="1"/>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Tree>
    <p:extLst>
      <p:ext uri="{BB962C8B-B14F-4D97-AF65-F5344CB8AC3E}">
        <p14:creationId xmlns:p14="http://schemas.microsoft.com/office/powerpoint/2010/main" val="3407730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3" name="Picture 2" descr="A cityscape with trees and buildings&#10;&#10;Description automatically generated">
            <a:extLst>
              <a:ext uri="{FF2B5EF4-FFF2-40B4-BE49-F238E27FC236}">
                <a16:creationId xmlns:a16="http://schemas.microsoft.com/office/drawing/2014/main" id="{5FB77332-BA35-8CB4-F009-36D7EA1CA510}"/>
              </a:ext>
            </a:extLst>
          </p:cNvPr>
          <p:cNvPicPr>
            <a:picLocks noChangeAspect="1"/>
          </p:cNvPicPr>
          <p:nvPr userDrawn="1"/>
        </p:nvPicPr>
        <p:blipFill rotWithShape="1">
          <a:blip r:embed="rId2">
            <a:alphaModFix amt="20000"/>
          </a:blip>
          <a:srcRect l="16138" t="25448" r="7041"/>
          <a:stretch/>
        </p:blipFill>
        <p:spPr>
          <a:xfrm>
            <a:off x="-99364" y="-108309"/>
            <a:ext cx="12385966" cy="6750467"/>
          </a:xfrm>
          <a:prstGeom prst="rect">
            <a:avLst/>
          </a:prstGeom>
        </p:spPr>
      </p:pic>
      <p:sp>
        <p:nvSpPr>
          <p:cNvPr id="2" name="TextBox 1">
            <a:extLst>
              <a:ext uri="{FF2B5EF4-FFF2-40B4-BE49-F238E27FC236}">
                <a16:creationId xmlns:a16="http://schemas.microsoft.com/office/drawing/2014/main" id="{3B714320-1CB5-43C9-0F15-97EA257E21F8}"/>
              </a:ext>
            </a:extLst>
          </p:cNvPr>
          <p:cNvSpPr txBox="1"/>
          <p:nvPr userDrawn="1"/>
        </p:nvSpPr>
        <p:spPr>
          <a:xfrm>
            <a:off x="1209111" y="2626480"/>
            <a:ext cx="11536679" cy="1446550"/>
          </a:xfrm>
          <a:prstGeom prst="rect">
            <a:avLst/>
          </a:prstGeom>
          <a:noFill/>
        </p:spPr>
        <p:txBody>
          <a:bodyPr wrap="square" rtlCol="0">
            <a:spAutoFit/>
          </a:bodyPr>
          <a:lstStyle/>
          <a:p>
            <a:pPr algn="l"/>
            <a:r>
              <a:rPr lang="en-US" sz="8800" b="1" dirty="0">
                <a:solidFill>
                  <a:srgbClr val="0E2C4F"/>
                </a:solidFill>
                <a:latin typeface="Verdana" panose="020B0604030504040204" pitchFamily="34" charset="0"/>
                <a:ea typeface="Verdana" panose="020B0604030504040204" pitchFamily="34" charset="0"/>
                <a:cs typeface="Verdana" panose="020B0604030504040204" pitchFamily="34" charset="0"/>
              </a:rPr>
              <a:t>QUESTIONS?</a:t>
            </a:r>
          </a:p>
        </p:txBody>
      </p:sp>
      <p:cxnSp>
        <p:nvCxnSpPr>
          <p:cNvPr id="4" name="Straight Connector 3">
            <a:extLst>
              <a:ext uri="{FF2B5EF4-FFF2-40B4-BE49-F238E27FC236}">
                <a16:creationId xmlns:a16="http://schemas.microsoft.com/office/drawing/2014/main" id="{228CAB98-A2DB-B81E-547C-5D30C652FF35}"/>
              </a:ext>
            </a:extLst>
          </p:cNvPr>
          <p:cNvCxnSpPr>
            <a:cxnSpLocks/>
          </p:cNvCxnSpPr>
          <p:nvPr userDrawn="1"/>
        </p:nvCxnSpPr>
        <p:spPr>
          <a:xfrm>
            <a:off x="756200" y="2757820"/>
            <a:ext cx="0" cy="1342360"/>
          </a:xfrm>
          <a:prstGeom prst="line">
            <a:avLst/>
          </a:prstGeom>
          <a:ln w="38100">
            <a:solidFill>
              <a:srgbClr val="0E2C4F"/>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1C3BAEF-030C-1BD2-C178-940866705C68}"/>
              </a:ext>
            </a:extLst>
          </p:cNvPr>
          <p:cNvSpPr/>
          <p:nvPr userDrawn="1"/>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2C41E42-52A2-54C9-CD7A-A478398253FA}"/>
              </a:ext>
            </a:extLst>
          </p:cNvPr>
          <p:cNvSpPr txBox="1"/>
          <p:nvPr userDrawn="1"/>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Tree>
    <p:extLst>
      <p:ext uri="{BB962C8B-B14F-4D97-AF65-F5344CB8AC3E}">
        <p14:creationId xmlns:p14="http://schemas.microsoft.com/office/powerpoint/2010/main" val="315616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pic>
        <p:nvPicPr>
          <p:cNvPr id="55" name="Picture 54" descr="A white background with letters&#10;&#10;Description automatically generated">
            <a:extLst>
              <a:ext uri="{FF2B5EF4-FFF2-40B4-BE49-F238E27FC236}">
                <a16:creationId xmlns:a16="http://schemas.microsoft.com/office/drawing/2014/main" id="{593A8B89-A329-3146-7AF8-B7F81FC327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7238" cy="6860681"/>
          </a:xfrm>
          <a:prstGeom prst="rect">
            <a:avLst/>
          </a:prstGeom>
        </p:spPr>
      </p:pic>
      <p:sp>
        <p:nvSpPr>
          <p:cNvPr id="27" name="Text Placeholder 25">
            <a:extLst>
              <a:ext uri="{FF2B5EF4-FFF2-40B4-BE49-F238E27FC236}">
                <a16:creationId xmlns:a16="http://schemas.microsoft.com/office/drawing/2014/main" id="{64632A03-E9E1-DADF-9596-9685E14D5904}"/>
              </a:ext>
            </a:extLst>
          </p:cNvPr>
          <p:cNvSpPr>
            <a:spLocks noGrp="1"/>
          </p:cNvSpPr>
          <p:nvPr>
            <p:ph type="body" sz="quarter" idx="12" hasCustomPrompt="1"/>
          </p:nvPr>
        </p:nvSpPr>
        <p:spPr>
          <a:xfrm>
            <a:off x="2321053" y="138544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28" name="Text Placeholder 25">
            <a:extLst>
              <a:ext uri="{FF2B5EF4-FFF2-40B4-BE49-F238E27FC236}">
                <a16:creationId xmlns:a16="http://schemas.microsoft.com/office/drawing/2014/main" id="{98D5E2A2-60AB-F7E4-B8B6-5254F7809B2B}"/>
              </a:ext>
            </a:extLst>
          </p:cNvPr>
          <p:cNvSpPr>
            <a:spLocks noGrp="1"/>
          </p:cNvSpPr>
          <p:nvPr>
            <p:ph type="body" sz="quarter" idx="13" hasCustomPrompt="1"/>
          </p:nvPr>
        </p:nvSpPr>
        <p:spPr>
          <a:xfrm>
            <a:off x="2321053" y="1733869"/>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29" name="Text Placeholder 25">
            <a:extLst>
              <a:ext uri="{FF2B5EF4-FFF2-40B4-BE49-F238E27FC236}">
                <a16:creationId xmlns:a16="http://schemas.microsoft.com/office/drawing/2014/main" id="{9A5682AE-B2CD-398E-36F5-D185D1CCBB6E}"/>
              </a:ext>
            </a:extLst>
          </p:cNvPr>
          <p:cNvSpPr>
            <a:spLocks noGrp="1"/>
          </p:cNvSpPr>
          <p:nvPr>
            <p:ph type="body" sz="quarter" idx="14" hasCustomPrompt="1"/>
          </p:nvPr>
        </p:nvSpPr>
        <p:spPr>
          <a:xfrm>
            <a:off x="2321052" y="203497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30" name="Text Placeholder 25">
            <a:extLst>
              <a:ext uri="{FF2B5EF4-FFF2-40B4-BE49-F238E27FC236}">
                <a16:creationId xmlns:a16="http://schemas.microsoft.com/office/drawing/2014/main" id="{F8B2245F-40B1-7425-71F4-CC195F7D5E1D}"/>
              </a:ext>
            </a:extLst>
          </p:cNvPr>
          <p:cNvSpPr>
            <a:spLocks noGrp="1"/>
          </p:cNvSpPr>
          <p:nvPr>
            <p:ph type="body" sz="quarter" idx="15" hasCustomPrompt="1"/>
          </p:nvPr>
        </p:nvSpPr>
        <p:spPr>
          <a:xfrm>
            <a:off x="2321051" y="2330536"/>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31" name="Text Placeholder 25">
            <a:extLst>
              <a:ext uri="{FF2B5EF4-FFF2-40B4-BE49-F238E27FC236}">
                <a16:creationId xmlns:a16="http://schemas.microsoft.com/office/drawing/2014/main" id="{96280A95-2BB2-46A6-FA14-2569C26319F8}"/>
              </a:ext>
            </a:extLst>
          </p:cNvPr>
          <p:cNvSpPr>
            <a:spLocks noGrp="1"/>
          </p:cNvSpPr>
          <p:nvPr>
            <p:ph type="body" sz="quarter" idx="16" hasCustomPrompt="1"/>
          </p:nvPr>
        </p:nvSpPr>
        <p:spPr>
          <a:xfrm>
            <a:off x="6407278" y="138544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32" name="Text Placeholder 25">
            <a:extLst>
              <a:ext uri="{FF2B5EF4-FFF2-40B4-BE49-F238E27FC236}">
                <a16:creationId xmlns:a16="http://schemas.microsoft.com/office/drawing/2014/main" id="{318DB3C0-8E48-338B-FCF6-ED1D88BAE878}"/>
              </a:ext>
            </a:extLst>
          </p:cNvPr>
          <p:cNvSpPr>
            <a:spLocks noGrp="1"/>
          </p:cNvSpPr>
          <p:nvPr>
            <p:ph type="body" sz="quarter" idx="17" hasCustomPrompt="1"/>
          </p:nvPr>
        </p:nvSpPr>
        <p:spPr>
          <a:xfrm>
            <a:off x="6407278" y="1733869"/>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33" name="Text Placeholder 25">
            <a:extLst>
              <a:ext uri="{FF2B5EF4-FFF2-40B4-BE49-F238E27FC236}">
                <a16:creationId xmlns:a16="http://schemas.microsoft.com/office/drawing/2014/main" id="{D3DD0E9E-3A8D-E635-6CD9-4AE62A6B6B6A}"/>
              </a:ext>
            </a:extLst>
          </p:cNvPr>
          <p:cNvSpPr>
            <a:spLocks noGrp="1"/>
          </p:cNvSpPr>
          <p:nvPr>
            <p:ph type="body" sz="quarter" idx="18" hasCustomPrompt="1"/>
          </p:nvPr>
        </p:nvSpPr>
        <p:spPr>
          <a:xfrm>
            <a:off x="6407277" y="2021124"/>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34" name="Text Placeholder 25">
            <a:extLst>
              <a:ext uri="{FF2B5EF4-FFF2-40B4-BE49-F238E27FC236}">
                <a16:creationId xmlns:a16="http://schemas.microsoft.com/office/drawing/2014/main" id="{B4CA74DB-FC05-552D-2BBE-9E99E5AA1C31}"/>
              </a:ext>
            </a:extLst>
          </p:cNvPr>
          <p:cNvSpPr>
            <a:spLocks noGrp="1"/>
          </p:cNvSpPr>
          <p:nvPr>
            <p:ph type="body" sz="quarter" idx="19" hasCustomPrompt="1"/>
          </p:nvPr>
        </p:nvSpPr>
        <p:spPr>
          <a:xfrm>
            <a:off x="6407276" y="2309755"/>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35" name="Text Placeholder 25">
            <a:extLst>
              <a:ext uri="{FF2B5EF4-FFF2-40B4-BE49-F238E27FC236}">
                <a16:creationId xmlns:a16="http://schemas.microsoft.com/office/drawing/2014/main" id="{A0755045-16C7-9D2B-BC22-E83CC749D195}"/>
              </a:ext>
            </a:extLst>
          </p:cNvPr>
          <p:cNvSpPr>
            <a:spLocks noGrp="1"/>
          </p:cNvSpPr>
          <p:nvPr>
            <p:ph type="body" sz="quarter" idx="20" hasCustomPrompt="1"/>
          </p:nvPr>
        </p:nvSpPr>
        <p:spPr>
          <a:xfrm>
            <a:off x="2321053" y="3003784"/>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36" name="Text Placeholder 25">
            <a:extLst>
              <a:ext uri="{FF2B5EF4-FFF2-40B4-BE49-F238E27FC236}">
                <a16:creationId xmlns:a16="http://schemas.microsoft.com/office/drawing/2014/main" id="{63E70320-3D11-B750-9AA3-C8A852D04DE5}"/>
              </a:ext>
            </a:extLst>
          </p:cNvPr>
          <p:cNvSpPr>
            <a:spLocks noGrp="1"/>
          </p:cNvSpPr>
          <p:nvPr>
            <p:ph type="body" sz="quarter" idx="21" hasCustomPrompt="1"/>
          </p:nvPr>
        </p:nvSpPr>
        <p:spPr>
          <a:xfrm>
            <a:off x="2321053" y="3345285"/>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37" name="Text Placeholder 25">
            <a:extLst>
              <a:ext uri="{FF2B5EF4-FFF2-40B4-BE49-F238E27FC236}">
                <a16:creationId xmlns:a16="http://schemas.microsoft.com/office/drawing/2014/main" id="{5FA8A380-5646-9422-3709-316C09FD694B}"/>
              </a:ext>
            </a:extLst>
          </p:cNvPr>
          <p:cNvSpPr>
            <a:spLocks noGrp="1"/>
          </p:cNvSpPr>
          <p:nvPr>
            <p:ph type="body" sz="quarter" idx="22" hasCustomPrompt="1"/>
          </p:nvPr>
        </p:nvSpPr>
        <p:spPr>
          <a:xfrm>
            <a:off x="2321052" y="363253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38" name="Text Placeholder 25">
            <a:extLst>
              <a:ext uri="{FF2B5EF4-FFF2-40B4-BE49-F238E27FC236}">
                <a16:creationId xmlns:a16="http://schemas.microsoft.com/office/drawing/2014/main" id="{C28E4D95-1585-88E4-499E-2255A65C4001}"/>
              </a:ext>
            </a:extLst>
          </p:cNvPr>
          <p:cNvSpPr>
            <a:spLocks noGrp="1"/>
          </p:cNvSpPr>
          <p:nvPr>
            <p:ph type="body" sz="quarter" idx="23" hasCustomPrompt="1"/>
          </p:nvPr>
        </p:nvSpPr>
        <p:spPr>
          <a:xfrm>
            <a:off x="2321051" y="3921169"/>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39" name="Text Placeholder 25">
            <a:extLst>
              <a:ext uri="{FF2B5EF4-FFF2-40B4-BE49-F238E27FC236}">
                <a16:creationId xmlns:a16="http://schemas.microsoft.com/office/drawing/2014/main" id="{18583ACF-8E49-5E40-1E15-045CEA8A294A}"/>
              </a:ext>
            </a:extLst>
          </p:cNvPr>
          <p:cNvSpPr>
            <a:spLocks noGrp="1"/>
          </p:cNvSpPr>
          <p:nvPr>
            <p:ph type="body" sz="quarter" idx="24" hasCustomPrompt="1"/>
          </p:nvPr>
        </p:nvSpPr>
        <p:spPr>
          <a:xfrm>
            <a:off x="6407278" y="3003784"/>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40" name="Text Placeholder 25">
            <a:extLst>
              <a:ext uri="{FF2B5EF4-FFF2-40B4-BE49-F238E27FC236}">
                <a16:creationId xmlns:a16="http://schemas.microsoft.com/office/drawing/2014/main" id="{AC6D022C-4B3A-5452-2A7C-5BD5C4F48299}"/>
              </a:ext>
            </a:extLst>
          </p:cNvPr>
          <p:cNvSpPr>
            <a:spLocks noGrp="1"/>
          </p:cNvSpPr>
          <p:nvPr>
            <p:ph type="body" sz="quarter" idx="26" hasCustomPrompt="1"/>
          </p:nvPr>
        </p:nvSpPr>
        <p:spPr>
          <a:xfrm>
            <a:off x="6407277" y="363253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41" name="Text Placeholder 25">
            <a:extLst>
              <a:ext uri="{FF2B5EF4-FFF2-40B4-BE49-F238E27FC236}">
                <a16:creationId xmlns:a16="http://schemas.microsoft.com/office/drawing/2014/main" id="{D13110B0-2BB8-CA46-8A8C-0F7B63CD93E5}"/>
              </a:ext>
            </a:extLst>
          </p:cNvPr>
          <p:cNvSpPr>
            <a:spLocks noGrp="1"/>
          </p:cNvSpPr>
          <p:nvPr>
            <p:ph type="body" sz="quarter" idx="27" hasCustomPrompt="1"/>
          </p:nvPr>
        </p:nvSpPr>
        <p:spPr>
          <a:xfrm>
            <a:off x="6407276" y="3921169"/>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42" name="Text Placeholder 25">
            <a:extLst>
              <a:ext uri="{FF2B5EF4-FFF2-40B4-BE49-F238E27FC236}">
                <a16:creationId xmlns:a16="http://schemas.microsoft.com/office/drawing/2014/main" id="{5B40169C-734D-D554-798C-3C73AB512B36}"/>
              </a:ext>
            </a:extLst>
          </p:cNvPr>
          <p:cNvSpPr>
            <a:spLocks noGrp="1"/>
          </p:cNvSpPr>
          <p:nvPr>
            <p:ph type="body" sz="quarter" idx="28" hasCustomPrompt="1"/>
          </p:nvPr>
        </p:nvSpPr>
        <p:spPr>
          <a:xfrm>
            <a:off x="2321053" y="461487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43" name="Text Placeholder 25">
            <a:extLst>
              <a:ext uri="{FF2B5EF4-FFF2-40B4-BE49-F238E27FC236}">
                <a16:creationId xmlns:a16="http://schemas.microsoft.com/office/drawing/2014/main" id="{0EFA9414-20A7-5F53-132B-71EE10245F25}"/>
              </a:ext>
            </a:extLst>
          </p:cNvPr>
          <p:cNvSpPr>
            <a:spLocks noGrp="1"/>
          </p:cNvSpPr>
          <p:nvPr>
            <p:ph type="body" sz="quarter" idx="29" hasCustomPrompt="1"/>
          </p:nvPr>
        </p:nvSpPr>
        <p:spPr>
          <a:xfrm>
            <a:off x="2321053" y="4963301"/>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44" name="Text Placeholder 25">
            <a:extLst>
              <a:ext uri="{FF2B5EF4-FFF2-40B4-BE49-F238E27FC236}">
                <a16:creationId xmlns:a16="http://schemas.microsoft.com/office/drawing/2014/main" id="{8592963C-560B-2DCF-426E-6AA7402B0FBC}"/>
              </a:ext>
            </a:extLst>
          </p:cNvPr>
          <p:cNvSpPr>
            <a:spLocks noGrp="1"/>
          </p:cNvSpPr>
          <p:nvPr>
            <p:ph type="body" sz="quarter" idx="30" hasCustomPrompt="1"/>
          </p:nvPr>
        </p:nvSpPr>
        <p:spPr>
          <a:xfrm>
            <a:off x="2321052" y="5250554"/>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45" name="Text Placeholder 25">
            <a:extLst>
              <a:ext uri="{FF2B5EF4-FFF2-40B4-BE49-F238E27FC236}">
                <a16:creationId xmlns:a16="http://schemas.microsoft.com/office/drawing/2014/main" id="{B652823E-5EF0-4EC1-F84D-ECB7D975D1AF}"/>
              </a:ext>
            </a:extLst>
          </p:cNvPr>
          <p:cNvSpPr>
            <a:spLocks noGrp="1"/>
          </p:cNvSpPr>
          <p:nvPr>
            <p:ph type="body" sz="quarter" idx="31" hasCustomPrompt="1"/>
          </p:nvPr>
        </p:nvSpPr>
        <p:spPr>
          <a:xfrm>
            <a:off x="2321051" y="553225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46" name="Text Placeholder 25">
            <a:extLst>
              <a:ext uri="{FF2B5EF4-FFF2-40B4-BE49-F238E27FC236}">
                <a16:creationId xmlns:a16="http://schemas.microsoft.com/office/drawing/2014/main" id="{004151CF-FC42-88F3-AD4E-76C31E0B9D8A}"/>
              </a:ext>
            </a:extLst>
          </p:cNvPr>
          <p:cNvSpPr>
            <a:spLocks noGrp="1"/>
          </p:cNvSpPr>
          <p:nvPr>
            <p:ph type="body" sz="quarter" idx="32" hasCustomPrompt="1"/>
          </p:nvPr>
        </p:nvSpPr>
        <p:spPr>
          <a:xfrm>
            <a:off x="6407278" y="461487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47" name="Text Placeholder 25">
            <a:extLst>
              <a:ext uri="{FF2B5EF4-FFF2-40B4-BE49-F238E27FC236}">
                <a16:creationId xmlns:a16="http://schemas.microsoft.com/office/drawing/2014/main" id="{C467C00B-D4B8-2230-D5F1-C56845D31B9D}"/>
              </a:ext>
            </a:extLst>
          </p:cNvPr>
          <p:cNvSpPr>
            <a:spLocks noGrp="1"/>
          </p:cNvSpPr>
          <p:nvPr>
            <p:ph type="body" sz="quarter" idx="33" hasCustomPrompt="1"/>
          </p:nvPr>
        </p:nvSpPr>
        <p:spPr>
          <a:xfrm>
            <a:off x="6407278" y="4963301"/>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48" name="Text Placeholder 25">
            <a:extLst>
              <a:ext uri="{FF2B5EF4-FFF2-40B4-BE49-F238E27FC236}">
                <a16:creationId xmlns:a16="http://schemas.microsoft.com/office/drawing/2014/main" id="{DB5327B5-C9E3-C360-FE8E-C65628497811}"/>
              </a:ext>
            </a:extLst>
          </p:cNvPr>
          <p:cNvSpPr>
            <a:spLocks noGrp="1"/>
          </p:cNvSpPr>
          <p:nvPr>
            <p:ph type="body" sz="quarter" idx="34" hasCustomPrompt="1"/>
          </p:nvPr>
        </p:nvSpPr>
        <p:spPr>
          <a:xfrm>
            <a:off x="6407277" y="5250554"/>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49" name="Text Placeholder 25">
            <a:extLst>
              <a:ext uri="{FF2B5EF4-FFF2-40B4-BE49-F238E27FC236}">
                <a16:creationId xmlns:a16="http://schemas.microsoft.com/office/drawing/2014/main" id="{B080EDC6-600B-AD6A-DBF3-3B3780027AF6}"/>
              </a:ext>
            </a:extLst>
          </p:cNvPr>
          <p:cNvSpPr>
            <a:spLocks noGrp="1"/>
          </p:cNvSpPr>
          <p:nvPr>
            <p:ph type="body" sz="quarter" idx="35" hasCustomPrompt="1"/>
          </p:nvPr>
        </p:nvSpPr>
        <p:spPr>
          <a:xfrm>
            <a:off x="6407276" y="5532255"/>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50" name="Text Placeholder 25">
            <a:extLst>
              <a:ext uri="{FF2B5EF4-FFF2-40B4-BE49-F238E27FC236}">
                <a16:creationId xmlns:a16="http://schemas.microsoft.com/office/drawing/2014/main" id="{C7CE92E5-B3D1-BF4F-F972-0A5789B4F265}"/>
              </a:ext>
            </a:extLst>
          </p:cNvPr>
          <p:cNvSpPr>
            <a:spLocks noGrp="1"/>
          </p:cNvSpPr>
          <p:nvPr>
            <p:ph type="body" sz="quarter" idx="36" hasCustomPrompt="1"/>
          </p:nvPr>
        </p:nvSpPr>
        <p:spPr>
          <a:xfrm>
            <a:off x="6403656" y="3345285"/>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cxnSp>
        <p:nvCxnSpPr>
          <p:cNvPr id="51" name="Straight Connector 50">
            <a:extLst>
              <a:ext uri="{FF2B5EF4-FFF2-40B4-BE49-F238E27FC236}">
                <a16:creationId xmlns:a16="http://schemas.microsoft.com/office/drawing/2014/main" id="{2D0BEED0-DC58-F947-2CB7-14031963F186}"/>
              </a:ext>
            </a:extLst>
          </p:cNvPr>
          <p:cNvCxnSpPr>
            <a:cxnSpLocks/>
          </p:cNvCxnSpPr>
          <p:nvPr userDrawn="1"/>
        </p:nvCxnSpPr>
        <p:spPr>
          <a:xfrm>
            <a:off x="6083121" y="1385443"/>
            <a:ext cx="0" cy="4521135"/>
          </a:xfrm>
          <a:prstGeom prst="line">
            <a:avLst/>
          </a:prstGeom>
          <a:ln w="38100">
            <a:solidFill>
              <a:srgbClr val="0E2C4F"/>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9DC733A-FA10-AF56-A4DB-F4C609D69C1A}"/>
              </a:ext>
            </a:extLst>
          </p:cNvPr>
          <p:cNvSpPr/>
          <p:nvPr userDrawn="1"/>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82E51C28-C87E-8E4C-DC31-66A29F906C5C}"/>
              </a:ext>
            </a:extLst>
          </p:cNvPr>
          <p:cNvSpPr txBox="1"/>
          <p:nvPr userDrawn="1"/>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
        <p:nvSpPr>
          <p:cNvPr id="60" name="TextBox 59">
            <a:extLst>
              <a:ext uri="{FF2B5EF4-FFF2-40B4-BE49-F238E27FC236}">
                <a16:creationId xmlns:a16="http://schemas.microsoft.com/office/drawing/2014/main" id="{64835744-4F01-6739-E2D2-028A56C2AC84}"/>
              </a:ext>
            </a:extLst>
          </p:cNvPr>
          <p:cNvSpPr txBox="1"/>
          <p:nvPr userDrawn="1"/>
        </p:nvSpPr>
        <p:spPr>
          <a:xfrm>
            <a:off x="-1" y="634328"/>
            <a:ext cx="12192001" cy="523220"/>
          </a:xfrm>
          <a:prstGeom prst="rect">
            <a:avLst/>
          </a:prstGeom>
          <a:noFill/>
        </p:spPr>
        <p:txBody>
          <a:bodyPr wrap="square" rtlCol="0">
            <a:spAutoFit/>
          </a:bodyPr>
          <a:lstStyle/>
          <a:p>
            <a:pPr algn="ctr"/>
            <a:r>
              <a:rPr lang="en-US" sz="2800" b="1" i="1" dirty="0">
                <a:solidFill>
                  <a:srgbClr val="BCBEC0"/>
                </a:solidFill>
                <a:latin typeface="Verdana" panose="020B0604030504040204" pitchFamily="34" charset="0"/>
                <a:ea typeface="Verdana" panose="020B0604030504040204" pitchFamily="34" charset="0"/>
                <a:cs typeface="Verdana" panose="020B0604030504040204" pitchFamily="34" charset="0"/>
              </a:rPr>
              <a:t>CONTACT INFORMATION</a:t>
            </a:r>
          </a:p>
        </p:txBody>
      </p:sp>
    </p:spTree>
    <p:extLst>
      <p:ext uri="{BB962C8B-B14F-4D97-AF65-F5344CB8AC3E}">
        <p14:creationId xmlns:p14="http://schemas.microsoft.com/office/powerpoint/2010/main" val="3943868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456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33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1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621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O2">
    <p:spTree>
      <p:nvGrpSpPr>
        <p:cNvPr id="1" name=""/>
        <p:cNvGrpSpPr/>
        <p:nvPr/>
      </p:nvGrpSpPr>
      <p:grpSpPr>
        <a:xfrm>
          <a:off x="0" y="0"/>
          <a:ext cx="0" cy="0"/>
          <a:chOff x="0" y="0"/>
          <a:chExt cx="0" cy="0"/>
        </a:xfrm>
      </p:grpSpPr>
      <p:pic>
        <p:nvPicPr>
          <p:cNvPr id="16" name="Picture 15" descr="A blue and red rectangle&#10;&#10;Description automatically generated">
            <a:extLst>
              <a:ext uri="{FF2B5EF4-FFF2-40B4-BE49-F238E27FC236}">
                <a16:creationId xmlns:a16="http://schemas.microsoft.com/office/drawing/2014/main" id="{115ADA4C-66E6-0097-5D33-90CF8F8EFC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sp>
        <p:nvSpPr>
          <p:cNvPr id="9" name="Title 1">
            <a:extLst>
              <a:ext uri="{FF2B5EF4-FFF2-40B4-BE49-F238E27FC236}">
                <a16:creationId xmlns:a16="http://schemas.microsoft.com/office/drawing/2014/main" id="{B54BFDF6-0BB4-91B1-EBF3-449224B15124}"/>
              </a:ext>
            </a:extLst>
          </p:cNvPr>
          <p:cNvSpPr>
            <a:spLocks noGrp="1"/>
          </p:cNvSpPr>
          <p:nvPr>
            <p:ph type="ctrTitle" hasCustomPrompt="1"/>
          </p:nvPr>
        </p:nvSpPr>
        <p:spPr>
          <a:xfrm>
            <a:off x="3876827" y="1567543"/>
            <a:ext cx="7370214" cy="3063075"/>
          </a:xfrm>
        </p:spPr>
        <p:txBody>
          <a:bodyPr anchor="b">
            <a:noAutofit/>
          </a:bodyPr>
          <a:lstStyle>
            <a:lvl1pPr algn="l">
              <a:lnSpc>
                <a:spcPct val="85000"/>
              </a:lnSpc>
              <a:defRPr sz="7200" b="1">
                <a:solidFill>
                  <a:srgbClr val="BCBEC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SESSION </a:t>
            </a:r>
            <a:br>
              <a:rPr lang="en-US" dirty="0"/>
            </a:br>
            <a:r>
              <a:rPr lang="en-US" dirty="0"/>
              <a:t>TITLE</a:t>
            </a:r>
            <a:br>
              <a:rPr lang="en-US" dirty="0"/>
            </a:br>
            <a:r>
              <a:rPr lang="en-US" dirty="0"/>
              <a:t>HERE</a:t>
            </a:r>
          </a:p>
        </p:txBody>
      </p:sp>
      <p:sp>
        <p:nvSpPr>
          <p:cNvPr id="10" name="Subtitle 2">
            <a:extLst>
              <a:ext uri="{FF2B5EF4-FFF2-40B4-BE49-F238E27FC236}">
                <a16:creationId xmlns:a16="http://schemas.microsoft.com/office/drawing/2014/main" id="{C18002C0-78F9-F3DD-F985-72943BBC73E4}"/>
              </a:ext>
            </a:extLst>
          </p:cNvPr>
          <p:cNvSpPr>
            <a:spLocks noGrp="1"/>
          </p:cNvSpPr>
          <p:nvPr>
            <p:ph type="subTitle" idx="1" hasCustomPrompt="1"/>
          </p:nvPr>
        </p:nvSpPr>
        <p:spPr>
          <a:xfrm>
            <a:off x="3876827" y="4865114"/>
            <a:ext cx="7370214" cy="588630"/>
          </a:xfrm>
        </p:spPr>
        <p:txBody>
          <a:bodyPr/>
          <a:lstStyle>
            <a:lvl1pPr marL="0" indent="0" algn="l">
              <a:buNone/>
              <a:defRPr sz="2400">
                <a:solidFill>
                  <a:srgbClr val="BCBEC0"/>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12" name="Picture 11" descr="A black background with blue numbers and red text&#10;&#10;Description automatically generated">
            <a:extLst>
              <a:ext uri="{FF2B5EF4-FFF2-40B4-BE49-F238E27FC236}">
                <a16:creationId xmlns:a16="http://schemas.microsoft.com/office/drawing/2014/main" id="{56A0CB30-2A6B-5D34-92F6-73C87181E60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8587" y="757295"/>
            <a:ext cx="2688043" cy="5441383"/>
          </a:xfrm>
          <a:prstGeom prst="rect">
            <a:avLst/>
          </a:prstGeom>
        </p:spPr>
      </p:pic>
    </p:spTree>
    <p:extLst>
      <p:ext uri="{BB962C8B-B14F-4D97-AF65-F5344CB8AC3E}">
        <p14:creationId xmlns:p14="http://schemas.microsoft.com/office/powerpoint/2010/main" val="3504884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O3">
    <p:spTree>
      <p:nvGrpSpPr>
        <p:cNvPr id="1" name=""/>
        <p:cNvGrpSpPr/>
        <p:nvPr/>
      </p:nvGrpSpPr>
      <p:grpSpPr>
        <a:xfrm>
          <a:off x="0" y="0"/>
          <a:ext cx="0" cy="0"/>
          <a:chOff x="0" y="0"/>
          <a:chExt cx="0" cy="0"/>
        </a:xfrm>
      </p:grpSpPr>
      <p:pic>
        <p:nvPicPr>
          <p:cNvPr id="6" name="Picture 5" descr="A blue and red rectangle with white stripes&#10;&#10;Description automatically generated">
            <a:extLst>
              <a:ext uri="{FF2B5EF4-FFF2-40B4-BE49-F238E27FC236}">
                <a16:creationId xmlns:a16="http://schemas.microsoft.com/office/drawing/2014/main" id="{7D2C2833-B7A6-4605-A736-40B90BD1B0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sp>
        <p:nvSpPr>
          <p:cNvPr id="9" name="Title 1">
            <a:extLst>
              <a:ext uri="{FF2B5EF4-FFF2-40B4-BE49-F238E27FC236}">
                <a16:creationId xmlns:a16="http://schemas.microsoft.com/office/drawing/2014/main" id="{B54BFDF6-0BB4-91B1-EBF3-449224B15124}"/>
              </a:ext>
            </a:extLst>
          </p:cNvPr>
          <p:cNvSpPr>
            <a:spLocks noGrp="1"/>
          </p:cNvSpPr>
          <p:nvPr>
            <p:ph type="ctrTitle" hasCustomPrompt="1"/>
          </p:nvPr>
        </p:nvSpPr>
        <p:spPr>
          <a:xfrm>
            <a:off x="3876827" y="1567543"/>
            <a:ext cx="7370214" cy="3063075"/>
          </a:xfrm>
        </p:spPr>
        <p:txBody>
          <a:bodyPr anchor="b">
            <a:noAutofit/>
          </a:bodyPr>
          <a:lstStyle>
            <a:lvl1pPr algn="l">
              <a:lnSpc>
                <a:spcPct val="85000"/>
              </a:lnSpc>
              <a:defRPr sz="7200" b="1">
                <a:solidFill>
                  <a:srgbClr val="BCBEC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SESSION </a:t>
            </a:r>
            <a:br>
              <a:rPr lang="en-US" dirty="0"/>
            </a:br>
            <a:r>
              <a:rPr lang="en-US" dirty="0"/>
              <a:t>TITLE</a:t>
            </a:r>
            <a:br>
              <a:rPr lang="en-US" dirty="0"/>
            </a:br>
            <a:r>
              <a:rPr lang="en-US" dirty="0"/>
              <a:t>HERE</a:t>
            </a:r>
          </a:p>
        </p:txBody>
      </p:sp>
      <p:sp>
        <p:nvSpPr>
          <p:cNvPr id="10" name="Subtitle 2">
            <a:extLst>
              <a:ext uri="{FF2B5EF4-FFF2-40B4-BE49-F238E27FC236}">
                <a16:creationId xmlns:a16="http://schemas.microsoft.com/office/drawing/2014/main" id="{C18002C0-78F9-F3DD-F985-72943BBC73E4}"/>
              </a:ext>
            </a:extLst>
          </p:cNvPr>
          <p:cNvSpPr>
            <a:spLocks noGrp="1"/>
          </p:cNvSpPr>
          <p:nvPr>
            <p:ph type="subTitle" idx="1" hasCustomPrompt="1"/>
          </p:nvPr>
        </p:nvSpPr>
        <p:spPr>
          <a:xfrm>
            <a:off x="3876827" y="4865114"/>
            <a:ext cx="7370214" cy="588630"/>
          </a:xfrm>
        </p:spPr>
        <p:txBody>
          <a:bodyPr/>
          <a:lstStyle>
            <a:lvl1pPr marL="0" indent="0" algn="l">
              <a:buNone/>
              <a:defRPr sz="2400">
                <a:solidFill>
                  <a:srgbClr val="BCBEC0"/>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12" name="Picture 11" descr="A black background with blue numbers and red text&#10;&#10;Description automatically generated">
            <a:extLst>
              <a:ext uri="{FF2B5EF4-FFF2-40B4-BE49-F238E27FC236}">
                <a16:creationId xmlns:a16="http://schemas.microsoft.com/office/drawing/2014/main" id="{56A0CB30-2A6B-5D34-92F6-73C87181E60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8587" y="757295"/>
            <a:ext cx="2688043" cy="5441383"/>
          </a:xfrm>
          <a:prstGeom prst="rect">
            <a:avLst/>
          </a:prstGeom>
        </p:spPr>
      </p:pic>
    </p:spTree>
    <p:extLst>
      <p:ext uri="{BB962C8B-B14F-4D97-AF65-F5344CB8AC3E}">
        <p14:creationId xmlns:p14="http://schemas.microsoft.com/office/powerpoint/2010/main" val="1267427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O4">
    <p:spTree>
      <p:nvGrpSpPr>
        <p:cNvPr id="1" name=""/>
        <p:cNvGrpSpPr/>
        <p:nvPr/>
      </p:nvGrpSpPr>
      <p:grpSpPr>
        <a:xfrm>
          <a:off x="0" y="0"/>
          <a:ext cx="0" cy="0"/>
          <a:chOff x="0" y="0"/>
          <a:chExt cx="0" cy="0"/>
        </a:xfrm>
      </p:grpSpPr>
      <p:pic>
        <p:nvPicPr>
          <p:cNvPr id="3" name="Picture 2" descr="A red and white rectangle&#10;&#10;Description automatically generated">
            <a:extLst>
              <a:ext uri="{FF2B5EF4-FFF2-40B4-BE49-F238E27FC236}">
                <a16:creationId xmlns:a16="http://schemas.microsoft.com/office/drawing/2014/main" id="{A9538E1E-C9A2-CCD3-78E7-55CE49BFC2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pic>
        <p:nvPicPr>
          <p:cNvPr id="8" name="Picture 7" descr="A white background with letters&#10;&#10;Description automatically generated">
            <a:extLst>
              <a:ext uri="{FF2B5EF4-FFF2-40B4-BE49-F238E27FC236}">
                <a16:creationId xmlns:a16="http://schemas.microsoft.com/office/drawing/2014/main" id="{EDF8C044-7AE6-B58A-6BF9-88211B3DFED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763625"/>
            <a:ext cx="12182475" cy="5817479"/>
          </a:xfrm>
          <a:prstGeom prst="rect">
            <a:avLst/>
          </a:prstGeom>
        </p:spPr>
      </p:pic>
      <p:sp>
        <p:nvSpPr>
          <p:cNvPr id="4" name="Title 1">
            <a:extLst>
              <a:ext uri="{FF2B5EF4-FFF2-40B4-BE49-F238E27FC236}">
                <a16:creationId xmlns:a16="http://schemas.microsoft.com/office/drawing/2014/main" id="{742A64BF-5CBE-6963-D523-5F954C2BC8ED}"/>
              </a:ext>
            </a:extLst>
          </p:cNvPr>
          <p:cNvSpPr>
            <a:spLocks noGrp="1"/>
          </p:cNvSpPr>
          <p:nvPr>
            <p:ph type="ctrTitle" hasCustomPrompt="1"/>
          </p:nvPr>
        </p:nvSpPr>
        <p:spPr>
          <a:xfrm>
            <a:off x="734496" y="1453242"/>
            <a:ext cx="6083601" cy="3063075"/>
          </a:xfrm>
        </p:spPr>
        <p:txBody>
          <a:bodyPr anchor="b">
            <a:noAutofit/>
          </a:bodyPr>
          <a:lstStyle>
            <a:lvl1pPr algn="l">
              <a:lnSpc>
                <a:spcPct val="85000"/>
              </a:lnSpc>
              <a:defRPr sz="72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br>
              <a:rPr lang="en-US" dirty="0"/>
            </a:br>
            <a:r>
              <a:rPr lang="en-US" dirty="0"/>
              <a:t>SESSION TITLE</a:t>
            </a:r>
            <a:br>
              <a:rPr lang="en-US" dirty="0"/>
            </a:br>
            <a:r>
              <a:rPr lang="en-US" dirty="0"/>
              <a:t>HERE</a:t>
            </a:r>
          </a:p>
        </p:txBody>
      </p:sp>
      <p:sp>
        <p:nvSpPr>
          <p:cNvPr id="5" name="Subtitle 2">
            <a:extLst>
              <a:ext uri="{FF2B5EF4-FFF2-40B4-BE49-F238E27FC236}">
                <a16:creationId xmlns:a16="http://schemas.microsoft.com/office/drawing/2014/main" id="{078E14D5-B731-0317-E855-6B95FA4F0ED1}"/>
              </a:ext>
            </a:extLst>
          </p:cNvPr>
          <p:cNvSpPr>
            <a:spLocks noGrp="1"/>
          </p:cNvSpPr>
          <p:nvPr>
            <p:ph type="subTitle" idx="1" hasCustomPrompt="1"/>
          </p:nvPr>
        </p:nvSpPr>
        <p:spPr>
          <a:xfrm>
            <a:off x="734495" y="5557594"/>
            <a:ext cx="6083601" cy="362977"/>
          </a:xfrm>
        </p:spPr>
        <p:txBody>
          <a:bodyPr/>
          <a:lstStyle>
            <a:lvl1pPr marL="0" indent="0" algn="l">
              <a:buNone/>
              <a:defRPr sz="2400">
                <a:solidFill>
                  <a:srgbClr val="0E2C4F"/>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7" name="Picture 6" descr="A black background with red and blue text&#10;&#10;Description automatically generated">
            <a:extLst>
              <a:ext uri="{FF2B5EF4-FFF2-40B4-BE49-F238E27FC236}">
                <a16:creationId xmlns:a16="http://schemas.microsoft.com/office/drawing/2014/main" id="{07C6247B-A988-8E61-B4B7-49B6ACDD2CE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411489" y="4999778"/>
            <a:ext cx="4440273" cy="1478611"/>
          </a:xfrm>
          <a:prstGeom prst="rect">
            <a:avLst/>
          </a:prstGeom>
        </p:spPr>
      </p:pic>
    </p:spTree>
    <p:extLst>
      <p:ext uri="{BB962C8B-B14F-4D97-AF65-F5344CB8AC3E}">
        <p14:creationId xmlns:p14="http://schemas.microsoft.com/office/powerpoint/2010/main" val="2203027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O5">
    <p:spTree>
      <p:nvGrpSpPr>
        <p:cNvPr id="1" name=""/>
        <p:cNvGrpSpPr/>
        <p:nvPr/>
      </p:nvGrpSpPr>
      <p:grpSpPr>
        <a:xfrm>
          <a:off x="0" y="0"/>
          <a:ext cx="0" cy="0"/>
          <a:chOff x="0" y="0"/>
          <a:chExt cx="0" cy="0"/>
        </a:xfrm>
      </p:grpSpPr>
      <p:pic>
        <p:nvPicPr>
          <p:cNvPr id="4" name="Picture 3" descr="A blue and red rectangle&#10;&#10;Description automatically generated">
            <a:extLst>
              <a:ext uri="{FF2B5EF4-FFF2-40B4-BE49-F238E27FC236}">
                <a16:creationId xmlns:a16="http://schemas.microsoft.com/office/drawing/2014/main" id="{37D27392-DC8F-A205-CDB2-F5D35D516F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7238" cy="6860681"/>
          </a:xfrm>
          <a:prstGeom prst="rect">
            <a:avLst/>
          </a:prstGeom>
        </p:spPr>
      </p:pic>
      <p:sp>
        <p:nvSpPr>
          <p:cNvPr id="6" name="Subtitle 2">
            <a:extLst>
              <a:ext uri="{FF2B5EF4-FFF2-40B4-BE49-F238E27FC236}">
                <a16:creationId xmlns:a16="http://schemas.microsoft.com/office/drawing/2014/main" id="{4B420D83-940C-EE8D-DFB7-CDA0CAE42402}"/>
              </a:ext>
            </a:extLst>
          </p:cNvPr>
          <p:cNvSpPr>
            <a:spLocks noGrp="1"/>
          </p:cNvSpPr>
          <p:nvPr>
            <p:ph type="subTitle" idx="1" hasCustomPrompt="1"/>
          </p:nvPr>
        </p:nvSpPr>
        <p:spPr>
          <a:xfrm>
            <a:off x="734495" y="5557594"/>
            <a:ext cx="6083601" cy="362977"/>
          </a:xfrm>
        </p:spPr>
        <p:txBody>
          <a:bodyPr/>
          <a:lstStyle>
            <a:lvl1pPr marL="0" indent="0" algn="l">
              <a:buNone/>
              <a:defRPr sz="2400">
                <a:solidFill>
                  <a:srgbClr val="0E2C4F"/>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7" name="Picture 6" descr="A black background with red and blue text&#10;&#10;Description automatically generated">
            <a:extLst>
              <a:ext uri="{FF2B5EF4-FFF2-40B4-BE49-F238E27FC236}">
                <a16:creationId xmlns:a16="http://schemas.microsoft.com/office/drawing/2014/main" id="{EF461DA2-73A5-B2E9-4728-D366E57591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11489" y="4999778"/>
            <a:ext cx="4440273" cy="1478611"/>
          </a:xfrm>
          <a:prstGeom prst="rect">
            <a:avLst/>
          </a:prstGeom>
        </p:spPr>
      </p:pic>
      <p:sp>
        <p:nvSpPr>
          <p:cNvPr id="9" name="Title 1">
            <a:extLst>
              <a:ext uri="{FF2B5EF4-FFF2-40B4-BE49-F238E27FC236}">
                <a16:creationId xmlns:a16="http://schemas.microsoft.com/office/drawing/2014/main" id="{68EA16FE-A29C-9CEB-5096-34D699552E84}"/>
              </a:ext>
            </a:extLst>
          </p:cNvPr>
          <p:cNvSpPr>
            <a:spLocks noGrp="1"/>
          </p:cNvSpPr>
          <p:nvPr>
            <p:ph type="ctrTitle" hasCustomPrompt="1"/>
          </p:nvPr>
        </p:nvSpPr>
        <p:spPr>
          <a:xfrm>
            <a:off x="734496" y="1453242"/>
            <a:ext cx="6083601" cy="3063075"/>
          </a:xfrm>
        </p:spPr>
        <p:txBody>
          <a:bodyPr anchor="b">
            <a:noAutofit/>
          </a:bodyPr>
          <a:lstStyle>
            <a:lvl1pPr algn="l">
              <a:lnSpc>
                <a:spcPct val="85000"/>
              </a:lnSpc>
              <a:defRPr sz="72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br>
              <a:rPr lang="en-US" dirty="0"/>
            </a:br>
            <a:r>
              <a:rPr lang="en-US" dirty="0"/>
              <a:t>SESSION TITLE</a:t>
            </a:r>
            <a:br>
              <a:rPr lang="en-US" dirty="0"/>
            </a:br>
            <a:r>
              <a:rPr lang="en-US" dirty="0"/>
              <a:t>HERE</a:t>
            </a:r>
          </a:p>
        </p:txBody>
      </p:sp>
    </p:spTree>
    <p:extLst>
      <p:ext uri="{BB962C8B-B14F-4D97-AF65-F5344CB8AC3E}">
        <p14:creationId xmlns:p14="http://schemas.microsoft.com/office/powerpoint/2010/main" val="1849615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oderat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E6D2-F868-7107-4CB2-84CCFF7D64D1}"/>
              </a:ext>
            </a:extLst>
          </p:cNvPr>
          <p:cNvSpPr>
            <a:spLocks noGrp="1"/>
          </p:cNvSpPr>
          <p:nvPr>
            <p:ph type="title" hasCustomPrompt="1"/>
          </p:nvPr>
        </p:nvSpPr>
        <p:spPr>
          <a:xfrm>
            <a:off x="786001" y="852919"/>
            <a:ext cx="4777241" cy="1325563"/>
          </a:xfrm>
        </p:spPr>
        <p:txBody>
          <a:bodyPr>
            <a:normAutofit/>
          </a:bodyPr>
          <a:lstStyle>
            <a:lvl1pPr>
              <a:defRPr sz="4300" b="1">
                <a:solidFill>
                  <a:srgbClr val="62000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First</a:t>
            </a:r>
            <a:br>
              <a:rPr lang="en-US" dirty="0"/>
            </a:br>
            <a:r>
              <a:rPr lang="en-US" dirty="0"/>
              <a:t>Last</a:t>
            </a:r>
          </a:p>
        </p:txBody>
      </p:sp>
      <p:sp>
        <p:nvSpPr>
          <p:cNvPr id="3" name="Text Placeholder 2">
            <a:extLst>
              <a:ext uri="{FF2B5EF4-FFF2-40B4-BE49-F238E27FC236}">
                <a16:creationId xmlns:a16="http://schemas.microsoft.com/office/drawing/2014/main" id="{BDFFFD02-4A57-ECCF-F340-E5E9345F1043}"/>
              </a:ext>
            </a:extLst>
          </p:cNvPr>
          <p:cNvSpPr>
            <a:spLocks noGrp="1"/>
          </p:cNvSpPr>
          <p:nvPr>
            <p:ph type="body" idx="1" hasCustomPrompt="1"/>
          </p:nvPr>
        </p:nvSpPr>
        <p:spPr>
          <a:xfrm>
            <a:off x="786001" y="2489551"/>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5" name="Text Placeholder 4">
            <a:extLst>
              <a:ext uri="{FF2B5EF4-FFF2-40B4-BE49-F238E27FC236}">
                <a16:creationId xmlns:a16="http://schemas.microsoft.com/office/drawing/2014/main" id="{69C32543-CBD9-6324-F991-12355E7F3A97}"/>
              </a:ext>
            </a:extLst>
          </p:cNvPr>
          <p:cNvSpPr>
            <a:spLocks noGrp="1"/>
          </p:cNvSpPr>
          <p:nvPr>
            <p:ph type="body" sz="quarter" idx="3" hasCustomPrompt="1"/>
          </p:nvPr>
        </p:nvSpPr>
        <p:spPr>
          <a:xfrm>
            <a:off x="786001" y="3181328"/>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Company</a:t>
            </a:r>
          </a:p>
        </p:txBody>
      </p:sp>
      <p:sp>
        <p:nvSpPr>
          <p:cNvPr id="11" name="Rectangle 10">
            <a:extLst>
              <a:ext uri="{FF2B5EF4-FFF2-40B4-BE49-F238E27FC236}">
                <a16:creationId xmlns:a16="http://schemas.microsoft.com/office/drawing/2014/main" id="{66DD29E4-AEA5-40CE-6D6C-A68CB5F62F5F}"/>
              </a:ext>
            </a:extLst>
          </p:cNvPr>
          <p:cNvSpPr/>
          <p:nvPr userDrawn="1"/>
        </p:nvSpPr>
        <p:spPr>
          <a:xfrm>
            <a:off x="8931727" y="751115"/>
            <a:ext cx="2525776" cy="2525776"/>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FBC594-0281-D4EF-C507-A0C9178DD42B}"/>
              </a:ext>
            </a:extLst>
          </p:cNvPr>
          <p:cNvSpPr/>
          <p:nvPr userDrawn="1"/>
        </p:nvSpPr>
        <p:spPr>
          <a:xfrm>
            <a:off x="8931728" y="3475887"/>
            <a:ext cx="2525776" cy="2525776"/>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351FCB6-A8AD-AE69-523E-AAE857B1BBD8}"/>
              </a:ext>
            </a:extLst>
          </p:cNvPr>
          <p:cNvSpPr/>
          <p:nvPr userDrawn="1"/>
        </p:nvSpPr>
        <p:spPr>
          <a:xfrm>
            <a:off x="6144695" y="3475887"/>
            <a:ext cx="2525776" cy="2525776"/>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2584358E-6076-956F-5F6E-2055092BDE3E}"/>
              </a:ext>
            </a:extLst>
          </p:cNvPr>
          <p:cNvSpPr>
            <a:spLocks noGrp="1"/>
          </p:cNvSpPr>
          <p:nvPr>
            <p:ph type="pic" idx="10" hasCustomPrompt="1"/>
          </p:nvPr>
        </p:nvSpPr>
        <p:spPr>
          <a:xfrm>
            <a:off x="6144694" y="751115"/>
            <a:ext cx="2525776" cy="24767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Headshot</a:t>
            </a:r>
          </a:p>
        </p:txBody>
      </p:sp>
      <p:pic>
        <p:nvPicPr>
          <p:cNvPr id="15" name="Picture 14" descr="A blue and black logo&#10;&#10;Description automatically generated">
            <a:extLst>
              <a:ext uri="{FF2B5EF4-FFF2-40B4-BE49-F238E27FC236}">
                <a16:creationId xmlns:a16="http://schemas.microsoft.com/office/drawing/2014/main" id="{9C6EFBD6-4A83-7C64-3162-58AC74807A44}"/>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a:stretch/>
        </p:blipFill>
        <p:spPr>
          <a:xfrm>
            <a:off x="-702128" y="4119952"/>
            <a:ext cx="5662069" cy="2525776"/>
          </a:xfrm>
          <a:prstGeom prst="rect">
            <a:avLst/>
          </a:prstGeom>
        </p:spPr>
      </p:pic>
      <p:sp>
        <p:nvSpPr>
          <p:cNvPr id="16" name="TextBox 15">
            <a:extLst>
              <a:ext uri="{FF2B5EF4-FFF2-40B4-BE49-F238E27FC236}">
                <a16:creationId xmlns:a16="http://schemas.microsoft.com/office/drawing/2014/main" id="{544192D8-437A-91F3-8B45-8265460C7593}"/>
              </a:ext>
            </a:extLst>
          </p:cNvPr>
          <p:cNvSpPr txBox="1"/>
          <p:nvPr userDrawn="1"/>
        </p:nvSpPr>
        <p:spPr>
          <a:xfrm>
            <a:off x="734496" y="5527430"/>
            <a:ext cx="4435929" cy="523220"/>
          </a:xfrm>
          <a:prstGeom prst="rect">
            <a:avLst/>
          </a:prstGeom>
          <a:noFill/>
        </p:spPr>
        <p:txBody>
          <a:bodyPr wrap="square" rtlCol="0">
            <a:spAutoFit/>
          </a:bodyPr>
          <a:lstStyle/>
          <a:p>
            <a:r>
              <a:rPr lang="en-US" sz="2800" b="1" i="1" dirty="0">
                <a:solidFill>
                  <a:srgbClr val="BCBEC0"/>
                </a:solidFill>
                <a:latin typeface="Verdana" panose="020B0604030504040204" pitchFamily="34" charset="0"/>
                <a:ea typeface="Verdana" panose="020B0604030504040204" pitchFamily="34" charset="0"/>
                <a:cs typeface="Verdana" panose="020B0604030504040204" pitchFamily="34" charset="0"/>
              </a:rPr>
              <a:t>MODERATOR</a:t>
            </a:r>
          </a:p>
        </p:txBody>
      </p:sp>
      <p:sp>
        <p:nvSpPr>
          <p:cNvPr id="17" name="Rectangle 16">
            <a:extLst>
              <a:ext uri="{FF2B5EF4-FFF2-40B4-BE49-F238E27FC236}">
                <a16:creationId xmlns:a16="http://schemas.microsoft.com/office/drawing/2014/main" id="{4F8A195F-C404-9C9A-6C86-80AA3E54F14C}"/>
              </a:ext>
            </a:extLst>
          </p:cNvPr>
          <p:cNvSpPr/>
          <p:nvPr userDrawn="1"/>
        </p:nvSpPr>
        <p:spPr>
          <a:xfrm>
            <a:off x="0" y="6645728"/>
            <a:ext cx="12192000" cy="207411"/>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C6982C7C-A597-4691-528D-7DC197816724}"/>
              </a:ext>
            </a:extLst>
          </p:cNvPr>
          <p:cNvCxnSpPr>
            <a:cxnSpLocks/>
          </p:cNvCxnSpPr>
          <p:nvPr userDrawn="1"/>
        </p:nvCxnSpPr>
        <p:spPr>
          <a:xfrm>
            <a:off x="786001" y="751115"/>
            <a:ext cx="4777241" cy="0"/>
          </a:xfrm>
          <a:prstGeom prst="line">
            <a:avLst/>
          </a:prstGeom>
          <a:ln w="38100">
            <a:solidFill>
              <a:srgbClr val="62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16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E6D2-F868-7107-4CB2-84CCFF7D64D1}"/>
              </a:ext>
            </a:extLst>
          </p:cNvPr>
          <p:cNvSpPr>
            <a:spLocks noGrp="1"/>
          </p:cNvSpPr>
          <p:nvPr>
            <p:ph type="title" hasCustomPrompt="1"/>
          </p:nvPr>
        </p:nvSpPr>
        <p:spPr>
          <a:xfrm>
            <a:off x="786001" y="837421"/>
            <a:ext cx="4777241" cy="1325563"/>
          </a:xfrm>
        </p:spPr>
        <p:txBody>
          <a:bodyPr>
            <a:normAutofit/>
          </a:bodyPr>
          <a:lstStyle>
            <a:lvl1pPr>
              <a:defRPr sz="4300" b="1">
                <a:solidFill>
                  <a:srgbClr val="62000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First</a:t>
            </a:r>
            <a:br>
              <a:rPr lang="en-US" dirty="0"/>
            </a:br>
            <a:r>
              <a:rPr lang="en-US" dirty="0"/>
              <a:t>Last</a:t>
            </a:r>
          </a:p>
        </p:txBody>
      </p:sp>
      <p:sp>
        <p:nvSpPr>
          <p:cNvPr id="3" name="Text Placeholder 2">
            <a:extLst>
              <a:ext uri="{FF2B5EF4-FFF2-40B4-BE49-F238E27FC236}">
                <a16:creationId xmlns:a16="http://schemas.microsoft.com/office/drawing/2014/main" id="{BDFFFD02-4A57-ECCF-F340-E5E9345F1043}"/>
              </a:ext>
            </a:extLst>
          </p:cNvPr>
          <p:cNvSpPr>
            <a:spLocks noGrp="1"/>
          </p:cNvSpPr>
          <p:nvPr>
            <p:ph type="body" idx="1" hasCustomPrompt="1"/>
          </p:nvPr>
        </p:nvSpPr>
        <p:spPr>
          <a:xfrm>
            <a:off x="786001" y="2474053"/>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5" name="Text Placeholder 4">
            <a:extLst>
              <a:ext uri="{FF2B5EF4-FFF2-40B4-BE49-F238E27FC236}">
                <a16:creationId xmlns:a16="http://schemas.microsoft.com/office/drawing/2014/main" id="{69C32543-CBD9-6324-F991-12355E7F3A97}"/>
              </a:ext>
            </a:extLst>
          </p:cNvPr>
          <p:cNvSpPr>
            <a:spLocks noGrp="1"/>
          </p:cNvSpPr>
          <p:nvPr>
            <p:ph type="body" sz="quarter" idx="3" hasCustomPrompt="1"/>
          </p:nvPr>
        </p:nvSpPr>
        <p:spPr>
          <a:xfrm>
            <a:off x="786001" y="3165830"/>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Company</a:t>
            </a:r>
          </a:p>
        </p:txBody>
      </p:sp>
      <p:sp>
        <p:nvSpPr>
          <p:cNvPr id="11" name="Rectangle 10">
            <a:extLst>
              <a:ext uri="{FF2B5EF4-FFF2-40B4-BE49-F238E27FC236}">
                <a16:creationId xmlns:a16="http://schemas.microsoft.com/office/drawing/2014/main" id="{66DD29E4-AEA5-40CE-6D6C-A68CB5F62F5F}"/>
              </a:ext>
            </a:extLst>
          </p:cNvPr>
          <p:cNvSpPr/>
          <p:nvPr userDrawn="1"/>
        </p:nvSpPr>
        <p:spPr>
          <a:xfrm>
            <a:off x="8931727" y="751115"/>
            <a:ext cx="2525776" cy="2525776"/>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FBC594-0281-D4EF-C507-A0C9178DD42B}"/>
              </a:ext>
            </a:extLst>
          </p:cNvPr>
          <p:cNvSpPr/>
          <p:nvPr userDrawn="1"/>
        </p:nvSpPr>
        <p:spPr>
          <a:xfrm>
            <a:off x="8931728" y="3475887"/>
            <a:ext cx="2525776" cy="2525776"/>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351FCB6-A8AD-AE69-523E-AAE857B1BBD8}"/>
              </a:ext>
            </a:extLst>
          </p:cNvPr>
          <p:cNvSpPr/>
          <p:nvPr userDrawn="1"/>
        </p:nvSpPr>
        <p:spPr>
          <a:xfrm>
            <a:off x="6144695" y="3475887"/>
            <a:ext cx="2525776" cy="2525776"/>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2584358E-6076-956F-5F6E-2055092BDE3E}"/>
              </a:ext>
            </a:extLst>
          </p:cNvPr>
          <p:cNvSpPr>
            <a:spLocks noGrp="1"/>
          </p:cNvSpPr>
          <p:nvPr>
            <p:ph type="pic" idx="10" hasCustomPrompt="1"/>
          </p:nvPr>
        </p:nvSpPr>
        <p:spPr>
          <a:xfrm>
            <a:off x="6144694" y="751115"/>
            <a:ext cx="2525776" cy="24767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Headshot</a:t>
            </a:r>
          </a:p>
        </p:txBody>
      </p:sp>
      <p:pic>
        <p:nvPicPr>
          <p:cNvPr id="15" name="Picture 14" descr="A blue and black logo&#10;&#10;Description automatically generated">
            <a:extLst>
              <a:ext uri="{FF2B5EF4-FFF2-40B4-BE49-F238E27FC236}">
                <a16:creationId xmlns:a16="http://schemas.microsoft.com/office/drawing/2014/main" id="{9C6EFBD6-4A83-7C64-3162-58AC74807A44}"/>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a:stretch/>
        </p:blipFill>
        <p:spPr>
          <a:xfrm>
            <a:off x="-702128" y="4119952"/>
            <a:ext cx="5662069" cy="2525776"/>
          </a:xfrm>
          <a:prstGeom prst="rect">
            <a:avLst/>
          </a:prstGeom>
        </p:spPr>
      </p:pic>
      <p:sp>
        <p:nvSpPr>
          <p:cNvPr id="16" name="TextBox 15">
            <a:extLst>
              <a:ext uri="{FF2B5EF4-FFF2-40B4-BE49-F238E27FC236}">
                <a16:creationId xmlns:a16="http://schemas.microsoft.com/office/drawing/2014/main" id="{544192D8-437A-91F3-8B45-8265460C7593}"/>
              </a:ext>
            </a:extLst>
          </p:cNvPr>
          <p:cNvSpPr txBox="1"/>
          <p:nvPr userDrawn="1"/>
        </p:nvSpPr>
        <p:spPr>
          <a:xfrm>
            <a:off x="734496" y="5527430"/>
            <a:ext cx="4435929" cy="523220"/>
          </a:xfrm>
          <a:prstGeom prst="rect">
            <a:avLst/>
          </a:prstGeom>
          <a:noFill/>
        </p:spPr>
        <p:txBody>
          <a:bodyPr wrap="square" rtlCol="0">
            <a:spAutoFit/>
          </a:bodyPr>
          <a:lstStyle/>
          <a:p>
            <a:r>
              <a:rPr lang="en-US" sz="2800" b="1" i="1" dirty="0">
                <a:solidFill>
                  <a:srgbClr val="BCBEC0"/>
                </a:solidFill>
                <a:latin typeface="Verdana" panose="020B0604030504040204" pitchFamily="34" charset="0"/>
                <a:ea typeface="Verdana" panose="020B0604030504040204" pitchFamily="34" charset="0"/>
                <a:cs typeface="Verdana" panose="020B0604030504040204" pitchFamily="34" charset="0"/>
              </a:rPr>
              <a:t>SPEAKER</a:t>
            </a:r>
          </a:p>
        </p:txBody>
      </p:sp>
      <p:sp>
        <p:nvSpPr>
          <p:cNvPr id="17" name="Rectangle 16">
            <a:extLst>
              <a:ext uri="{FF2B5EF4-FFF2-40B4-BE49-F238E27FC236}">
                <a16:creationId xmlns:a16="http://schemas.microsoft.com/office/drawing/2014/main" id="{4F8A195F-C404-9C9A-6C86-80AA3E54F14C}"/>
              </a:ext>
            </a:extLst>
          </p:cNvPr>
          <p:cNvSpPr/>
          <p:nvPr userDrawn="1"/>
        </p:nvSpPr>
        <p:spPr>
          <a:xfrm>
            <a:off x="0" y="6645728"/>
            <a:ext cx="12192000" cy="207411"/>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D933CF6F-D34E-FA21-F864-F2E4C7EDC8AF}"/>
              </a:ext>
            </a:extLst>
          </p:cNvPr>
          <p:cNvCxnSpPr>
            <a:cxnSpLocks/>
          </p:cNvCxnSpPr>
          <p:nvPr userDrawn="1"/>
        </p:nvCxnSpPr>
        <p:spPr>
          <a:xfrm>
            <a:off x="786001" y="751115"/>
            <a:ext cx="4777241" cy="0"/>
          </a:xfrm>
          <a:prstGeom prst="line">
            <a:avLst/>
          </a:prstGeom>
          <a:ln w="38100">
            <a:solidFill>
              <a:srgbClr val="62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134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rodu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C6D10C-4788-A84C-925A-492A11EFEA6E}"/>
              </a:ext>
            </a:extLst>
          </p:cNvPr>
          <p:cNvSpPr/>
          <p:nvPr userDrawn="1"/>
        </p:nvSpPr>
        <p:spPr>
          <a:xfrm>
            <a:off x="0" y="0"/>
            <a:ext cx="12192000" cy="6858000"/>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2670924-6264-B71A-6E98-B4A8994037BB}"/>
              </a:ext>
            </a:extLst>
          </p:cNvPr>
          <p:cNvSpPr/>
          <p:nvPr userDrawn="1"/>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DA43745-F7F4-5D91-3932-BAE91505477B}"/>
              </a:ext>
            </a:extLst>
          </p:cNvPr>
          <p:cNvSpPr txBox="1"/>
          <p:nvPr userDrawn="1"/>
        </p:nvSpPr>
        <p:spPr>
          <a:xfrm>
            <a:off x="-1" y="1335377"/>
            <a:ext cx="12192000" cy="1200329"/>
          </a:xfrm>
          <a:prstGeom prst="rect">
            <a:avLst/>
          </a:prstGeom>
          <a:noFill/>
        </p:spPr>
        <p:txBody>
          <a:bodyPr wrap="square" rtlCol="0">
            <a:spAutoFit/>
          </a:bodyPr>
          <a:lstStyle/>
          <a:p>
            <a:pPr algn="ctr"/>
            <a:r>
              <a:rPr lang="en-US" sz="3600" b="1" dirty="0">
                <a:solidFill>
                  <a:srgbClr val="83A2B9"/>
                </a:solidFill>
                <a:latin typeface="Verdana" panose="020B0604030504040204" pitchFamily="34" charset="0"/>
                <a:ea typeface="Verdana" panose="020B0604030504040204" pitchFamily="34" charset="0"/>
                <a:cs typeface="Verdana" panose="020B0604030504040204" pitchFamily="34" charset="0"/>
              </a:rPr>
              <a:t>INTRODUCTIONS</a:t>
            </a:r>
          </a:p>
          <a:p>
            <a:pPr algn="ctr"/>
            <a:r>
              <a:rPr lang="en-US" sz="3600" b="1" dirty="0">
                <a:solidFill>
                  <a:srgbClr val="83A2B9"/>
                </a:solidFill>
                <a:latin typeface="Verdana" panose="020B0604030504040204" pitchFamily="34" charset="0"/>
                <a:ea typeface="Verdana" panose="020B0604030504040204" pitchFamily="34" charset="0"/>
                <a:cs typeface="Verdana" panose="020B0604030504040204" pitchFamily="34" charset="0"/>
              </a:rPr>
              <a:t>SUGGESTED FORMAT</a:t>
            </a:r>
          </a:p>
        </p:txBody>
      </p:sp>
      <p:sp>
        <p:nvSpPr>
          <p:cNvPr id="9" name="TextBox 8">
            <a:extLst>
              <a:ext uri="{FF2B5EF4-FFF2-40B4-BE49-F238E27FC236}">
                <a16:creationId xmlns:a16="http://schemas.microsoft.com/office/drawing/2014/main" id="{146CA8EB-D3D6-FD69-3358-1AE5040E1468}"/>
              </a:ext>
            </a:extLst>
          </p:cNvPr>
          <p:cNvSpPr txBox="1"/>
          <p:nvPr userDrawn="1"/>
        </p:nvSpPr>
        <p:spPr>
          <a:xfrm>
            <a:off x="1630135" y="2859935"/>
            <a:ext cx="8931729" cy="2554545"/>
          </a:xfrm>
          <a:prstGeom prst="rect">
            <a:avLst/>
          </a:prstGeom>
          <a:noFill/>
        </p:spPr>
        <p:txBody>
          <a:bodyPr wrap="square" rtlCol="0">
            <a:spAutoFit/>
          </a:bodyPr>
          <a:lstStyle/>
          <a:p>
            <a:pPr marL="0" indent="0" algn="ctr">
              <a:buFont typeface="Arial" panose="020B0604020202020204" pitchFamily="34" charset="0"/>
              <a:buNone/>
            </a:pPr>
            <a:r>
              <a:rPr lang="en-US" sz="2000" b="1" dirty="0">
                <a:solidFill>
                  <a:srgbClr val="BCBEC0"/>
                </a:solidFill>
                <a:latin typeface="Trebuchet MS" panose="020B0703020202090204" pitchFamily="34" charset="0"/>
              </a:rPr>
              <a:t>Pre-Intensive Session (75 Minutes)</a:t>
            </a:r>
          </a:p>
          <a:p>
            <a:pPr marL="0" indent="0" algn="ctr">
              <a:buFont typeface="Arial" panose="020B0604020202020204" pitchFamily="34" charset="0"/>
              <a:buNone/>
            </a:pPr>
            <a:r>
              <a:rPr lang="en-US" sz="2000" b="1" dirty="0">
                <a:solidFill>
                  <a:srgbClr val="BCBEC0"/>
                </a:solidFill>
                <a:latin typeface="Trebuchet MS" panose="020B0703020202090204" pitchFamily="34" charset="0"/>
              </a:rPr>
              <a:t> </a:t>
            </a:r>
            <a:r>
              <a:rPr lang="en-US" sz="2000" dirty="0">
                <a:solidFill>
                  <a:srgbClr val="BCBEC0"/>
                </a:solidFill>
                <a:latin typeface="Trebuchet MS" panose="020B0703020202090204" pitchFamily="34" charset="0"/>
              </a:rPr>
              <a:t>Moderator provides introductions, and each speaker is given 20-30 minutes to present their area of expertise related to the session topic</a:t>
            </a:r>
          </a:p>
          <a:p>
            <a:pPr marL="385754" indent="-385754" algn="ctr">
              <a:buFont typeface="Arial" panose="020B0604020202020204" pitchFamily="34" charset="0"/>
              <a:buChar char="•"/>
            </a:pPr>
            <a:endParaRPr lang="en-US" sz="2000" dirty="0">
              <a:solidFill>
                <a:srgbClr val="BCBEC0"/>
              </a:solidFill>
              <a:latin typeface="Trebuchet MS" panose="020B0703020202090204" pitchFamily="34" charset="0"/>
            </a:endParaRPr>
          </a:p>
          <a:p>
            <a:pPr marL="0" indent="0" algn="ctr">
              <a:buFont typeface="Arial" panose="020B0604020202020204" pitchFamily="34" charset="0"/>
              <a:buNone/>
            </a:pPr>
            <a:r>
              <a:rPr lang="en-US" sz="2000" b="1" dirty="0">
                <a:solidFill>
                  <a:srgbClr val="BCBEC0"/>
                </a:solidFill>
                <a:latin typeface="Trebuchet MS" panose="020B0703020202090204" pitchFamily="34" charset="0"/>
              </a:rPr>
              <a:t>Breakout Session (60 Minutes)</a:t>
            </a:r>
          </a:p>
          <a:p>
            <a:pPr marL="0" indent="0" algn="ctr">
              <a:buFont typeface="Arial" panose="020B0604020202020204" pitchFamily="34" charset="0"/>
              <a:buNone/>
            </a:pPr>
            <a:r>
              <a:rPr lang="en-US" sz="2000" dirty="0">
                <a:solidFill>
                  <a:srgbClr val="BCBEC0"/>
                </a:solidFill>
                <a:latin typeface="Trebuchet MS" panose="020B0703020202090204" pitchFamily="34" charset="0"/>
              </a:rPr>
              <a:t>Moderator provides introductions, and each speaker is given 5-8 minutes to introduce themselves and present their specific information related to the session topic</a:t>
            </a:r>
          </a:p>
        </p:txBody>
      </p:sp>
      <p:sp>
        <p:nvSpPr>
          <p:cNvPr id="11" name="TextBox 10">
            <a:extLst>
              <a:ext uri="{FF2B5EF4-FFF2-40B4-BE49-F238E27FC236}">
                <a16:creationId xmlns:a16="http://schemas.microsoft.com/office/drawing/2014/main" id="{A95053A1-0CF7-F2F6-8F41-9D7F780B6F56}"/>
              </a:ext>
            </a:extLst>
          </p:cNvPr>
          <p:cNvSpPr txBox="1"/>
          <p:nvPr userDrawn="1"/>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cxnSp>
        <p:nvCxnSpPr>
          <p:cNvPr id="12" name="Straight Connector 11">
            <a:extLst>
              <a:ext uri="{FF2B5EF4-FFF2-40B4-BE49-F238E27FC236}">
                <a16:creationId xmlns:a16="http://schemas.microsoft.com/office/drawing/2014/main" id="{FDED46CA-024A-7D1B-F809-31256D03F99B}"/>
              </a:ext>
            </a:extLst>
          </p:cNvPr>
          <p:cNvCxnSpPr>
            <a:cxnSpLocks/>
          </p:cNvCxnSpPr>
          <p:nvPr userDrawn="1"/>
        </p:nvCxnSpPr>
        <p:spPr>
          <a:xfrm>
            <a:off x="1630135" y="888513"/>
            <a:ext cx="8931729" cy="0"/>
          </a:xfrm>
          <a:prstGeom prst="line">
            <a:avLst/>
          </a:prstGeom>
          <a:ln w="38100">
            <a:solidFill>
              <a:srgbClr val="83A2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766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060B86-E090-A1FF-C501-641080D810AA}"/>
              </a:ext>
            </a:extLst>
          </p:cNvPr>
          <p:cNvSpPr/>
          <p:nvPr userDrawn="1"/>
        </p:nvSpPr>
        <p:spPr>
          <a:xfrm>
            <a:off x="0" y="0"/>
            <a:ext cx="4823012" cy="6858000"/>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8A91A1F-0042-C837-171E-E31D4DFBA390}"/>
              </a:ext>
            </a:extLst>
          </p:cNvPr>
          <p:cNvSpPr/>
          <p:nvPr userDrawn="1"/>
        </p:nvSpPr>
        <p:spPr>
          <a:xfrm>
            <a:off x="4823012" y="0"/>
            <a:ext cx="7368988" cy="685800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FD5AAE8-6787-35A8-FDA6-C019AAF80A42}"/>
              </a:ext>
            </a:extLst>
          </p:cNvPr>
          <p:cNvSpPr/>
          <p:nvPr userDrawn="1"/>
        </p:nvSpPr>
        <p:spPr>
          <a:xfrm>
            <a:off x="412377" y="449864"/>
            <a:ext cx="3998259" cy="4267200"/>
          </a:xfrm>
          <a:prstGeom prst="rect">
            <a:avLst/>
          </a:prstGeom>
          <a:noFill/>
          <a:ln w="38100">
            <a:solidFill>
              <a:srgbClr val="83A2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5472545" y="899059"/>
            <a:ext cx="6151419" cy="5307776"/>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content here.</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815635" y="899059"/>
            <a:ext cx="3191742" cy="1553195"/>
          </a:xfrm>
        </p:spPr>
        <p:txBody>
          <a:bodyPr anchor="b">
            <a:noAutofit/>
          </a:bodyPr>
          <a:lstStyle>
            <a:lvl1pPr algn="l">
              <a:lnSpc>
                <a:spcPct val="85000"/>
              </a:lnSpc>
              <a:defRPr sz="5400" b="1">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Slide Title</a:t>
            </a:r>
          </a:p>
        </p:txBody>
      </p:sp>
      <p:pic>
        <p:nvPicPr>
          <p:cNvPr id="4" name="Picture 3" descr="A logo for a conference&#10;&#10;Description automatically generated">
            <a:extLst>
              <a:ext uri="{FF2B5EF4-FFF2-40B4-BE49-F238E27FC236}">
                <a16:creationId xmlns:a16="http://schemas.microsoft.com/office/drawing/2014/main" id="{70D71C96-DE58-8DB5-D8E5-8A1859D57C98}"/>
              </a:ext>
            </a:extLst>
          </p:cNvPr>
          <p:cNvPicPr>
            <a:picLocks noChangeAspect="1"/>
          </p:cNvPicPr>
          <p:nvPr userDrawn="1"/>
        </p:nvPicPr>
        <p:blipFill>
          <a:blip r:embed="rId2"/>
          <a:stretch>
            <a:fillRect/>
          </a:stretch>
        </p:blipFill>
        <p:spPr>
          <a:xfrm>
            <a:off x="348868" y="4902266"/>
            <a:ext cx="4101877" cy="1931984"/>
          </a:xfrm>
          <a:prstGeom prst="rect">
            <a:avLst/>
          </a:prstGeom>
        </p:spPr>
      </p:pic>
    </p:spTree>
    <p:extLst>
      <p:ext uri="{BB962C8B-B14F-4D97-AF65-F5344CB8AC3E}">
        <p14:creationId xmlns:p14="http://schemas.microsoft.com/office/powerpoint/2010/main" val="1693530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339761-152A-6385-2362-BCA339611F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AC356D-4454-5E78-0995-82DA47B1F3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CAA2F6-B18D-14A5-8B43-8A77BCCBB5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9452EF-2399-4B49-8E6D-F6E42C3969D8}" type="datetimeFigureOut">
              <a:rPr lang="en-US" smtClean="0"/>
              <a:t>1/29/2024</a:t>
            </a:fld>
            <a:endParaRPr lang="en-US"/>
          </a:p>
        </p:txBody>
      </p:sp>
      <p:sp>
        <p:nvSpPr>
          <p:cNvPr id="5" name="Footer Placeholder 4">
            <a:extLst>
              <a:ext uri="{FF2B5EF4-FFF2-40B4-BE49-F238E27FC236}">
                <a16:creationId xmlns:a16="http://schemas.microsoft.com/office/drawing/2014/main" id="{D2F4765A-C1E5-4A62-0280-379518F219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F7C018-9E41-DB33-6F2A-20DFFB6457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94A2F6-5296-4447-B3FF-794C71550D6D}" type="slidenum">
              <a:rPr lang="en-US" smtClean="0"/>
              <a:t>‹#›</a:t>
            </a:fld>
            <a:endParaRPr lang="en-US"/>
          </a:p>
        </p:txBody>
      </p:sp>
    </p:spTree>
    <p:extLst>
      <p:ext uri="{BB962C8B-B14F-4D97-AF65-F5344CB8AC3E}">
        <p14:creationId xmlns:p14="http://schemas.microsoft.com/office/powerpoint/2010/main" val="212561938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63" r:id="rId4"/>
    <p:sldLayoutId id="2147483662" r:id="rId5"/>
    <p:sldLayoutId id="2147483653" r:id="rId6"/>
    <p:sldLayoutId id="2147483665" r:id="rId7"/>
    <p:sldLayoutId id="2147483651" r:id="rId8"/>
    <p:sldLayoutId id="2147483652" r:id="rId9"/>
    <p:sldLayoutId id="2147483666" r:id="rId10"/>
    <p:sldLayoutId id="2147483672" r:id="rId11"/>
    <p:sldLayoutId id="2147483673" r:id="rId12"/>
    <p:sldLayoutId id="2147483668" r:id="rId13"/>
    <p:sldLayoutId id="2147483654" r:id="rId14"/>
    <p:sldLayoutId id="2147483671" r:id="rId15"/>
    <p:sldLayoutId id="2147483667" r:id="rId16"/>
    <p:sldLayoutId id="2147483670" r:id="rId17"/>
    <p:sldLayoutId id="214748366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hyperlink" Target="https://www.sba.gov/federal-contracting/contracting-assistance-programs/8a-business-development-program/updates-8a-business-development-program" TargetMode="External"/><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hyperlink" Target="https://sbaone.atlassian.net/wiki/spaces/CHDB/pages/2777841683/System+User+Guide+for+8+a+BD+Participants+Uploading+the+Social+Disadvantage+Narrative" TargetMode="External"/><Relationship Id="rId4" Type="http://schemas.openxmlformats.org/officeDocument/2006/relationships/hyperlink" Target="https://sbaone.atlassian.net/wiki/spaces/CKB/pages/2768076819/Guide+for+Demonstrating+Social+Disadvantage"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hyperlink" Target="mailto:sandra.barrett@sba.gov" TargetMode="External"/><Relationship Id="rId3" Type="http://schemas.openxmlformats.org/officeDocument/2006/relationships/hyperlink" Target="mailto:john.klein@sba.gov" TargetMode="External"/><Relationship Id="rId7" Type="http://schemas.openxmlformats.org/officeDocument/2006/relationships/hyperlink" Target="http://www.birchhorton.com/" TargetMode="External"/><Relationship Id="rId12" Type="http://schemas.openxmlformats.org/officeDocument/2006/relationships/hyperlink" Target="mailto:8aquestions@sba.gov" TargetMode="External"/><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hyperlink" Target="mailto:canderson@bhb.com" TargetMode="External"/><Relationship Id="rId11" Type="http://schemas.openxmlformats.org/officeDocument/2006/relationships/image" Target="../media/image17.png"/><Relationship Id="rId5" Type="http://schemas.openxmlformats.org/officeDocument/2006/relationships/hyperlink" Target="mailto:jared.doebritsch@sba.gov" TargetMode="External"/><Relationship Id="rId10" Type="http://schemas.openxmlformats.org/officeDocument/2006/relationships/image" Target="../media/image20.svg"/><Relationship Id="rId4" Type="http://schemas.openxmlformats.org/officeDocument/2006/relationships/hyperlink" Target="mailto:van.tran@sba.gov" TargetMode="External"/><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1A070-A573-CE3B-BD95-26BCDA7FC664}"/>
              </a:ext>
            </a:extLst>
          </p:cNvPr>
          <p:cNvSpPr>
            <a:spLocks noGrp="1"/>
          </p:cNvSpPr>
          <p:nvPr>
            <p:ph type="ctrTitle"/>
          </p:nvPr>
        </p:nvSpPr>
        <p:spPr>
          <a:xfrm>
            <a:off x="3574473" y="812801"/>
            <a:ext cx="8451272" cy="3371272"/>
          </a:xfrm>
        </p:spPr>
        <p:txBody>
          <a:bodyPr/>
          <a:lstStyle/>
          <a:p>
            <a:r>
              <a:rPr lang="en-US" sz="6600" cap="small" dirty="0"/>
              <a:t>What is Enough?</a:t>
            </a:r>
            <a:r>
              <a:rPr lang="en-US" sz="6600" dirty="0"/>
              <a:t>: </a:t>
            </a:r>
            <a:br>
              <a:rPr lang="en-US" sz="6600" dirty="0"/>
            </a:br>
            <a:r>
              <a:rPr lang="en-US" sz="4800" dirty="0"/>
              <a:t>A Social Disadvantage Narrative Workshop in the Wake of </a:t>
            </a:r>
            <a:r>
              <a:rPr lang="en-US" sz="4800" i="1" dirty="0"/>
              <a:t>Ultima</a:t>
            </a:r>
            <a:endParaRPr lang="en-US" sz="6600" i="1" dirty="0"/>
          </a:p>
        </p:txBody>
      </p:sp>
      <p:sp>
        <p:nvSpPr>
          <p:cNvPr id="3" name="Subtitle 2">
            <a:extLst>
              <a:ext uri="{FF2B5EF4-FFF2-40B4-BE49-F238E27FC236}">
                <a16:creationId xmlns:a16="http://schemas.microsoft.com/office/drawing/2014/main" id="{3D96AC32-5060-E77C-B30F-ADA99BA58935}"/>
              </a:ext>
            </a:extLst>
          </p:cNvPr>
          <p:cNvSpPr>
            <a:spLocks noGrp="1"/>
          </p:cNvSpPr>
          <p:nvPr>
            <p:ph type="subTitle" idx="1"/>
          </p:nvPr>
        </p:nvSpPr>
        <p:spPr>
          <a:xfrm>
            <a:off x="3876827" y="4812146"/>
            <a:ext cx="7370214" cy="1071418"/>
          </a:xfrm>
        </p:spPr>
        <p:txBody>
          <a:bodyPr>
            <a:normAutofit fontScale="92500" lnSpcReduction="10000"/>
          </a:bodyPr>
          <a:lstStyle/>
          <a:p>
            <a:r>
              <a:rPr lang="en-US" dirty="0"/>
              <a:t>Moderator: Carissa Siebeneck Anderson</a:t>
            </a:r>
          </a:p>
          <a:p>
            <a:r>
              <a:rPr lang="en-US" dirty="0"/>
              <a:t>Speakers: John Klein, Van Tran, Sandra Barrett, &amp; Jared </a:t>
            </a:r>
            <a:r>
              <a:rPr lang="en-US" dirty="0" err="1"/>
              <a:t>Doebritsch</a:t>
            </a:r>
            <a:endParaRPr lang="en-US" dirty="0"/>
          </a:p>
        </p:txBody>
      </p:sp>
    </p:spTree>
    <p:extLst>
      <p:ext uri="{BB962C8B-B14F-4D97-AF65-F5344CB8AC3E}">
        <p14:creationId xmlns:p14="http://schemas.microsoft.com/office/powerpoint/2010/main" val="4188437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17BC40-5E64-4DF4-A14E-48CADF9A36A5}"/>
              </a:ext>
            </a:extLst>
          </p:cNvPr>
          <p:cNvSpPr>
            <a:spLocks noGrp="1"/>
          </p:cNvSpPr>
          <p:nvPr>
            <p:ph idx="1"/>
          </p:nvPr>
        </p:nvSpPr>
        <p:spPr>
          <a:xfrm>
            <a:off x="196310" y="1646043"/>
            <a:ext cx="10632652" cy="4473618"/>
          </a:xfrm>
        </p:spPr>
        <p:txBody>
          <a:bodyPr>
            <a:normAutofit fontScale="77500" lnSpcReduction="20000"/>
          </a:bodyPr>
          <a:lstStyle/>
          <a:p>
            <a:r>
              <a:rPr lang="en-US" i="1" dirty="0"/>
              <a:t>Mid-America Milling Company v. U.S. Dept of Transportation </a:t>
            </a:r>
            <a:r>
              <a:rPr lang="en-US" dirty="0"/>
              <a:t>(Mid-America), case no. 3:23-cv-00072, Eastern District of Kentucky</a:t>
            </a:r>
          </a:p>
          <a:p>
            <a:pPr lvl="1"/>
            <a:r>
              <a:rPr lang="en-US" dirty="0"/>
              <a:t>Filed October 26, 2023 </a:t>
            </a:r>
          </a:p>
          <a:p>
            <a:pPr lvl="1"/>
            <a:r>
              <a:rPr lang="en-US" dirty="0"/>
              <a:t>Challenges the DOT’s Disadvantaged Business Enterprise program on similar grounds as </a:t>
            </a:r>
            <a:r>
              <a:rPr lang="en-US" i="1" dirty="0"/>
              <a:t>Ultima</a:t>
            </a:r>
            <a:r>
              <a:rPr lang="en-US" dirty="0"/>
              <a:t> challenges the 8(a) Program – the rebuttable presumption of disadvantage</a:t>
            </a:r>
          </a:p>
          <a:p>
            <a:pPr lvl="1"/>
            <a:r>
              <a:rPr lang="en-US" i="1" dirty="0">
                <a:solidFill>
                  <a:srgbClr val="FF0000"/>
                </a:solidFill>
              </a:rPr>
              <a:t>The gov’t filed a Motion to Dismiss on Jan 16 in response to the Complaint, but there was also a Preliminary Injunction motion.  Gov’t response due late January.</a:t>
            </a:r>
          </a:p>
          <a:p>
            <a:pPr marL="457200" lvl="1" indent="0">
              <a:buNone/>
            </a:pPr>
            <a:endParaRPr lang="en-US" i="1" dirty="0">
              <a:solidFill>
                <a:srgbClr val="FF0000"/>
              </a:solidFill>
            </a:endParaRPr>
          </a:p>
          <a:p>
            <a:r>
              <a:rPr lang="en-US" i="1" dirty="0"/>
              <a:t>Advanced Simulation Technology v U.S. </a:t>
            </a:r>
            <a:r>
              <a:rPr lang="en-US" dirty="0"/>
              <a:t>(</a:t>
            </a:r>
            <a:r>
              <a:rPr lang="en-US" dirty="0" err="1"/>
              <a:t>ASTi</a:t>
            </a:r>
            <a:r>
              <a:rPr lang="en-US" dirty="0"/>
              <a:t>), case no. 1:23-cv-02201, U.S. Court of Federal Claims</a:t>
            </a:r>
          </a:p>
          <a:p>
            <a:pPr lvl="1"/>
            <a:r>
              <a:rPr lang="en-US" dirty="0"/>
              <a:t>Filed December 29, 2023 </a:t>
            </a:r>
          </a:p>
          <a:p>
            <a:pPr lvl="1"/>
            <a:r>
              <a:rPr lang="en-US" dirty="0"/>
              <a:t>Challenges entity-owned business’ participation in the 8(a) Program on 5</a:t>
            </a:r>
            <a:r>
              <a:rPr lang="en-US" baseline="30000" dirty="0"/>
              <a:t>th</a:t>
            </a:r>
            <a:r>
              <a:rPr lang="en-US" dirty="0"/>
              <a:t> Amendment grounds</a:t>
            </a:r>
          </a:p>
          <a:p>
            <a:pPr lvl="1"/>
            <a:r>
              <a:rPr lang="en-US" dirty="0"/>
              <a:t>Very early stages – only substantive filings so far are the Complaint and a Motion to Intervene from the ANC subsidiary (granted)</a:t>
            </a:r>
          </a:p>
          <a:p>
            <a:pPr lvl="1"/>
            <a:endParaRPr lang="en-US" dirty="0"/>
          </a:p>
          <a:p>
            <a:r>
              <a:rPr lang="en-US" dirty="0"/>
              <a:t>Other cases to watch?</a:t>
            </a:r>
          </a:p>
        </p:txBody>
      </p:sp>
      <p:sp>
        <p:nvSpPr>
          <p:cNvPr id="3" name="Title 2">
            <a:extLst>
              <a:ext uri="{FF2B5EF4-FFF2-40B4-BE49-F238E27FC236}">
                <a16:creationId xmlns:a16="http://schemas.microsoft.com/office/drawing/2014/main" id="{BAD57FBE-4200-45E5-B1AE-BA8FCBD4DE29}"/>
              </a:ext>
            </a:extLst>
          </p:cNvPr>
          <p:cNvSpPr>
            <a:spLocks noGrp="1"/>
          </p:cNvSpPr>
          <p:nvPr>
            <p:ph type="ctrTitle"/>
          </p:nvPr>
        </p:nvSpPr>
        <p:spPr>
          <a:xfrm>
            <a:off x="0" y="0"/>
            <a:ext cx="7756989" cy="1438381"/>
          </a:xfrm>
        </p:spPr>
        <p:txBody>
          <a:bodyPr/>
          <a:lstStyle/>
          <a:p>
            <a:r>
              <a:rPr lang="en-US" sz="3600" dirty="0"/>
              <a:t>Other New Legal Challenges to 8(a) Program</a:t>
            </a:r>
          </a:p>
        </p:txBody>
      </p:sp>
      <p:sp>
        <p:nvSpPr>
          <p:cNvPr id="4" name="Title 2">
            <a:extLst>
              <a:ext uri="{FF2B5EF4-FFF2-40B4-BE49-F238E27FC236}">
                <a16:creationId xmlns:a16="http://schemas.microsoft.com/office/drawing/2014/main" id="{37D9E91F-21FA-D110-CF62-5E24E3EF9DA9}"/>
              </a:ext>
            </a:extLst>
          </p:cNvPr>
          <p:cNvSpPr txBox="1">
            <a:spLocks/>
          </p:cNvSpPr>
          <p:nvPr/>
        </p:nvSpPr>
        <p:spPr>
          <a:xfrm>
            <a:off x="9115281" y="1"/>
            <a:ext cx="2995655" cy="119180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3200" dirty="0"/>
              <a:t>Legal Horizon</a:t>
            </a:r>
          </a:p>
        </p:txBody>
      </p:sp>
    </p:spTree>
    <p:extLst>
      <p:ext uri="{BB962C8B-B14F-4D97-AF65-F5344CB8AC3E}">
        <p14:creationId xmlns:p14="http://schemas.microsoft.com/office/powerpoint/2010/main" val="3086507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33794B7-659F-48B6-A2BD-91E0272F6AB5}"/>
              </a:ext>
            </a:extLst>
          </p:cNvPr>
          <p:cNvSpPr>
            <a:spLocks noGrp="1"/>
          </p:cNvSpPr>
          <p:nvPr>
            <p:ph type="ctrTitle"/>
          </p:nvPr>
        </p:nvSpPr>
        <p:spPr>
          <a:xfrm>
            <a:off x="914400" y="1693652"/>
            <a:ext cx="7855322" cy="3063075"/>
          </a:xfrm>
        </p:spPr>
        <p:txBody>
          <a:bodyPr anchor="ctr"/>
          <a:lstStyle/>
          <a:p>
            <a:r>
              <a:rPr lang="en-US" dirty="0"/>
              <a:t>The Rules</a:t>
            </a:r>
          </a:p>
        </p:txBody>
      </p:sp>
      <p:sp>
        <p:nvSpPr>
          <p:cNvPr id="10" name="Rectangle 9">
            <a:extLst>
              <a:ext uri="{FF2B5EF4-FFF2-40B4-BE49-F238E27FC236}">
                <a16:creationId xmlns:a16="http://schemas.microsoft.com/office/drawing/2014/main" id="{EB4D3073-C000-406B-A1F3-8BD1E61A398B}"/>
              </a:ext>
            </a:extLst>
          </p:cNvPr>
          <p:cNvSpPr/>
          <p:nvPr/>
        </p:nvSpPr>
        <p:spPr>
          <a:xfrm>
            <a:off x="7527636" y="4756727"/>
            <a:ext cx="4442691" cy="1699491"/>
          </a:xfrm>
          <a:prstGeom prst="rect">
            <a:avLst/>
          </a:prstGeom>
          <a:solidFill>
            <a:srgbClr val="83A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A1E1C5A-8D75-AA8C-0C00-B35B2672D70F}"/>
              </a:ext>
            </a:extLst>
          </p:cNvPr>
          <p:cNvSpPr txBox="1"/>
          <p:nvPr/>
        </p:nvSpPr>
        <p:spPr>
          <a:xfrm>
            <a:off x="914400" y="4756727"/>
            <a:ext cx="10592656" cy="1077218"/>
          </a:xfrm>
          <a:prstGeom prst="rect">
            <a:avLst/>
          </a:prstGeom>
          <a:noFill/>
        </p:spPr>
        <p:txBody>
          <a:bodyPr wrap="square" rtlCol="0">
            <a:spAutoFit/>
          </a:bodyPr>
          <a:lstStyle/>
          <a:p>
            <a:r>
              <a:rPr lang="en-US" sz="3200" dirty="0"/>
              <a:t>What are the rules applicable to writing a social disadvantage narrative?</a:t>
            </a:r>
          </a:p>
        </p:txBody>
      </p:sp>
    </p:spTree>
    <p:extLst>
      <p:ext uri="{BB962C8B-B14F-4D97-AF65-F5344CB8AC3E}">
        <p14:creationId xmlns:p14="http://schemas.microsoft.com/office/powerpoint/2010/main" val="711144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DC9111-0D3D-4CE7-A5BA-2C4CD195FD6A}"/>
              </a:ext>
            </a:extLst>
          </p:cNvPr>
          <p:cNvSpPr>
            <a:spLocks noGrp="1"/>
          </p:cNvSpPr>
          <p:nvPr>
            <p:ph idx="1"/>
          </p:nvPr>
        </p:nvSpPr>
        <p:spPr/>
        <p:txBody>
          <a:bodyPr/>
          <a:lstStyle/>
          <a:p>
            <a:pPr>
              <a:lnSpc>
                <a:spcPct val="100000"/>
              </a:lnSpc>
            </a:pPr>
            <a:r>
              <a:rPr lang="en-US" i="1" dirty="0"/>
              <a:t>Socially disadvantaged individuals are those who have been subjected to racial or ethnic prejudice or cultural bias within American society because of their identities as members of groups and without regard to their individual qualities. The social disadvantage must stem from circumstances beyond their control.</a:t>
            </a:r>
            <a:endParaRPr lang="en-US" dirty="0"/>
          </a:p>
          <a:p>
            <a:pPr lvl="1"/>
            <a:endParaRPr lang="en-US" dirty="0"/>
          </a:p>
        </p:txBody>
      </p:sp>
      <p:sp>
        <p:nvSpPr>
          <p:cNvPr id="4" name="Title 2">
            <a:extLst>
              <a:ext uri="{FF2B5EF4-FFF2-40B4-BE49-F238E27FC236}">
                <a16:creationId xmlns:a16="http://schemas.microsoft.com/office/drawing/2014/main" id="{3A2DB08E-AE64-4201-85D8-E9303E91DA83}"/>
              </a:ext>
            </a:extLst>
          </p:cNvPr>
          <p:cNvSpPr txBox="1">
            <a:spLocks/>
          </p:cNvSpPr>
          <p:nvPr/>
        </p:nvSpPr>
        <p:spPr>
          <a:xfrm>
            <a:off x="9115281" y="423610"/>
            <a:ext cx="2995655" cy="58238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a:t>The Rules</a:t>
            </a:r>
            <a:endParaRPr lang="en-US" dirty="0"/>
          </a:p>
        </p:txBody>
      </p:sp>
      <p:sp>
        <p:nvSpPr>
          <p:cNvPr id="6" name="Title 5">
            <a:extLst>
              <a:ext uri="{FF2B5EF4-FFF2-40B4-BE49-F238E27FC236}">
                <a16:creationId xmlns:a16="http://schemas.microsoft.com/office/drawing/2014/main" id="{2850F323-B2CF-4913-9AE7-3FCFB2AE45CE}"/>
              </a:ext>
            </a:extLst>
          </p:cNvPr>
          <p:cNvSpPr>
            <a:spLocks noGrp="1"/>
          </p:cNvSpPr>
          <p:nvPr>
            <p:ph type="ctrTitle"/>
          </p:nvPr>
        </p:nvSpPr>
        <p:spPr/>
        <p:txBody>
          <a:bodyPr/>
          <a:lstStyle/>
          <a:p>
            <a:r>
              <a:rPr lang="en-US" dirty="0"/>
              <a:t>13 CFR 124.103(a)</a:t>
            </a:r>
          </a:p>
        </p:txBody>
      </p:sp>
    </p:spTree>
    <p:extLst>
      <p:ext uri="{BB962C8B-B14F-4D97-AF65-F5344CB8AC3E}">
        <p14:creationId xmlns:p14="http://schemas.microsoft.com/office/powerpoint/2010/main" val="2185715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DC9111-0D3D-4CE7-A5BA-2C4CD195FD6A}"/>
              </a:ext>
            </a:extLst>
          </p:cNvPr>
          <p:cNvSpPr>
            <a:spLocks noGrp="1"/>
          </p:cNvSpPr>
          <p:nvPr>
            <p:ph idx="1"/>
          </p:nvPr>
        </p:nvSpPr>
        <p:spPr>
          <a:xfrm>
            <a:off x="175097" y="1488333"/>
            <a:ext cx="11789923" cy="4581728"/>
          </a:xfrm>
        </p:spPr>
        <p:txBody>
          <a:bodyPr>
            <a:normAutofit/>
          </a:bodyPr>
          <a:lstStyle/>
          <a:p>
            <a:pPr marL="0" indent="0" fontAlgn="base">
              <a:lnSpc>
                <a:spcPct val="110000"/>
              </a:lnSpc>
              <a:buNone/>
            </a:pPr>
            <a:r>
              <a:rPr lang="en-US" sz="2400" i="1" dirty="0"/>
              <a:t>OVERVIEW</a:t>
            </a:r>
          </a:p>
          <a:p>
            <a:pPr fontAlgn="base">
              <a:lnSpc>
                <a:spcPct val="110000"/>
              </a:lnSpc>
            </a:pPr>
            <a:r>
              <a:rPr lang="en-US" sz="2400" i="1" dirty="0"/>
              <a:t>Evidence of individual social disadvantage must include the following elements:</a:t>
            </a:r>
            <a:endParaRPr lang="en-US" sz="1800" dirty="0"/>
          </a:p>
          <a:p>
            <a:pPr marL="800100" lvl="1" indent="-342900" fontAlgn="base">
              <a:lnSpc>
                <a:spcPct val="110000"/>
              </a:lnSpc>
              <a:buFont typeface="+mj-lt"/>
              <a:buAutoNum type="arabicPeriod"/>
            </a:pPr>
            <a:r>
              <a:rPr lang="en-US" sz="1800" b="1" i="1" dirty="0"/>
              <a:t>Basis of Discrimination - At least one objective distinguishing feature </a:t>
            </a:r>
            <a:r>
              <a:rPr lang="en-US" sz="1800" i="1" dirty="0"/>
              <a:t>that has contributed to social disadvantage</a:t>
            </a:r>
            <a:endParaRPr lang="en-US" sz="1600" dirty="0"/>
          </a:p>
          <a:p>
            <a:pPr marL="800100" lvl="1" indent="-342900" fontAlgn="base">
              <a:lnSpc>
                <a:spcPct val="110000"/>
              </a:lnSpc>
              <a:buFont typeface="+mj-lt"/>
              <a:buAutoNum type="arabicPeriod"/>
            </a:pPr>
            <a:r>
              <a:rPr lang="en-US" sz="1800" b="1" i="1" dirty="0"/>
              <a:t>Happened in US - </a:t>
            </a:r>
            <a:r>
              <a:rPr lang="en-US" sz="1800" i="1" dirty="0"/>
              <a:t>Disadvantage must have been</a:t>
            </a:r>
            <a:r>
              <a:rPr lang="en-US" sz="1800" b="1" i="1" dirty="0"/>
              <a:t> experienced in American society</a:t>
            </a:r>
            <a:r>
              <a:rPr lang="en-US" sz="1800" i="1" dirty="0"/>
              <a:t>, not in other countries;</a:t>
            </a:r>
            <a:endParaRPr lang="en-US" sz="1600" dirty="0"/>
          </a:p>
          <a:p>
            <a:pPr marL="800100" lvl="1" indent="-342900" fontAlgn="base">
              <a:lnSpc>
                <a:spcPct val="110000"/>
              </a:lnSpc>
              <a:buFont typeface="+mj-lt"/>
              <a:buAutoNum type="arabicPeriod"/>
            </a:pPr>
            <a:r>
              <a:rPr lang="en-US" sz="1800" b="1" i="1" dirty="0"/>
              <a:t>Chronic treatment - </a:t>
            </a:r>
            <a:r>
              <a:rPr lang="en-US" sz="1800" i="1" dirty="0"/>
              <a:t>must be </a:t>
            </a:r>
            <a:r>
              <a:rPr lang="en-US" sz="1800" b="1" i="1" dirty="0"/>
              <a:t>chronic</a:t>
            </a:r>
            <a:r>
              <a:rPr lang="en-US" sz="1800" i="1" dirty="0"/>
              <a:t> and </a:t>
            </a:r>
            <a:r>
              <a:rPr lang="en-US" sz="1800" b="1" i="1" dirty="0"/>
              <a:t>substantial</a:t>
            </a:r>
            <a:r>
              <a:rPr lang="en-US" sz="1800" i="1" dirty="0"/>
              <a:t>, not fleeting or insignificant; and</a:t>
            </a:r>
            <a:endParaRPr lang="en-US" sz="1600" dirty="0"/>
          </a:p>
          <a:p>
            <a:pPr marL="800100" lvl="1" indent="-342900" fontAlgn="base">
              <a:lnSpc>
                <a:spcPct val="110000"/>
              </a:lnSpc>
              <a:buFont typeface="+mj-lt"/>
              <a:buAutoNum type="arabicPeriod"/>
            </a:pPr>
            <a:r>
              <a:rPr lang="en-US" sz="1800" b="1" i="1" dirty="0"/>
              <a:t>Impact - negatively impacted on his or her entry into or advancement in the business world</a:t>
            </a:r>
            <a:r>
              <a:rPr lang="en-US" sz="1800" i="1" dirty="0"/>
              <a:t>.  E.g. Including </a:t>
            </a:r>
            <a:r>
              <a:rPr lang="en-US" sz="1800" b="1" i="1" dirty="0"/>
              <a:t>experiences</a:t>
            </a:r>
            <a:r>
              <a:rPr lang="en-US" sz="1800" i="1" dirty="0"/>
              <a:t> relating to </a:t>
            </a:r>
            <a:r>
              <a:rPr lang="en-US" sz="1800" b="1" i="1" dirty="0"/>
              <a:t>education, employment and business history</a:t>
            </a:r>
          </a:p>
          <a:p>
            <a:pPr marL="800100" lvl="1" indent="-342900" fontAlgn="base">
              <a:lnSpc>
                <a:spcPct val="110000"/>
              </a:lnSpc>
              <a:buFont typeface="+mj-lt"/>
              <a:buAutoNum type="arabicPeriod"/>
            </a:pPr>
            <a:r>
              <a:rPr lang="en-US" sz="1800" b="1" i="1" dirty="0"/>
              <a:t>**Carissa’s Unofficial Factor** - Eliminate alternative explanations for unequal treatment.</a:t>
            </a:r>
            <a:endParaRPr lang="en-US" sz="1200" dirty="0"/>
          </a:p>
        </p:txBody>
      </p:sp>
      <p:sp>
        <p:nvSpPr>
          <p:cNvPr id="3" name="Title 2">
            <a:extLst>
              <a:ext uri="{FF2B5EF4-FFF2-40B4-BE49-F238E27FC236}">
                <a16:creationId xmlns:a16="http://schemas.microsoft.com/office/drawing/2014/main" id="{BBEAAFC0-923D-4B92-9907-D972BC72D3B0}"/>
              </a:ext>
            </a:extLst>
          </p:cNvPr>
          <p:cNvSpPr>
            <a:spLocks noGrp="1"/>
          </p:cNvSpPr>
          <p:nvPr>
            <p:ph type="ctrTitle"/>
          </p:nvPr>
        </p:nvSpPr>
        <p:spPr>
          <a:xfrm>
            <a:off x="751114" y="519113"/>
            <a:ext cx="6855916" cy="582385"/>
          </a:xfrm>
        </p:spPr>
        <p:txBody>
          <a:bodyPr/>
          <a:lstStyle/>
          <a:p>
            <a:r>
              <a:rPr lang="en-US" dirty="0"/>
              <a:t>13 CFR 124.103(c)(2)</a:t>
            </a:r>
          </a:p>
        </p:txBody>
      </p:sp>
      <p:sp>
        <p:nvSpPr>
          <p:cNvPr id="4" name="Title 2">
            <a:extLst>
              <a:ext uri="{FF2B5EF4-FFF2-40B4-BE49-F238E27FC236}">
                <a16:creationId xmlns:a16="http://schemas.microsoft.com/office/drawing/2014/main" id="{1097DA2A-B5D0-4455-B044-8DF2A2560015}"/>
              </a:ext>
            </a:extLst>
          </p:cNvPr>
          <p:cNvSpPr txBox="1">
            <a:spLocks/>
          </p:cNvSpPr>
          <p:nvPr/>
        </p:nvSpPr>
        <p:spPr>
          <a:xfrm>
            <a:off x="9115281" y="423610"/>
            <a:ext cx="2995655" cy="58238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The Rules</a:t>
            </a:r>
          </a:p>
        </p:txBody>
      </p:sp>
    </p:spTree>
    <p:extLst>
      <p:ext uri="{BB962C8B-B14F-4D97-AF65-F5344CB8AC3E}">
        <p14:creationId xmlns:p14="http://schemas.microsoft.com/office/powerpoint/2010/main" val="3118088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DC9111-0D3D-4CE7-A5BA-2C4CD195FD6A}"/>
              </a:ext>
            </a:extLst>
          </p:cNvPr>
          <p:cNvSpPr>
            <a:spLocks noGrp="1"/>
          </p:cNvSpPr>
          <p:nvPr>
            <p:ph idx="1"/>
          </p:nvPr>
        </p:nvSpPr>
        <p:spPr>
          <a:xfrm>
            <a:off x="175098" y="1488333"/>
            <a:ext cx="8537388" cy="4581728"/>
          </a:xfrm>
        </p:spPr>
        <p:txBody>
          <a:bodyPr>
            <a:normAutofit fontScale="92500" lnSpcReduction="20000"/>
          </a:bodyPr>
          <a:lstStyle/>
          <a:p>
            <a:pPr marL="457200" lvl="1" indent="0" fontAlgn="base">
              <a:lnSpc>
                <a:spcPct val="110000"/>
              </a:lnSpc>
              <a:buNone/>
            </a:pPr>
            <a:r>
              <a:rPr lang="en-US" sz="2800" b="1" i="1" dirty="0"/>
              <a:t>Let’s break it down: (Factors 1, 2, &amp; 3)</a:t>
            </a:r>
          </a:p>
          <a:p>
            <a:pPr marL="800100" lvl="1" indent="-342900" fontAlgn="base">
              <a:lnSpc>
                <a:spcPct val="110000"/>
              </a:lnSpc>
              <a:buFont typeface="+mj-lt"/>
              <a:buAutoNum type="arabicPeriod"/>
            </a:pPr>
            <a:r>
              <a:rPr lang="en-US" sz="2200" b="1" i="1" dirty="0"/>
              <a:t>Basis of Discrimination? </a:t>
            </a:r>
            <a:r>
              <a:rPr lang="en-US" sz="2200" i="1" dirty="0"/>
              <a:t>Identify </a:t>
            </a:r>
            <a:r>
              <a:rPr lang="en-US" sz="2200" b="1" i="1" dirty="0"/>
              <a:t>at least one objective distinguishing feature </a:t>
            </a:r>
            <a:r>
              <a:rPr lang="en-US" sz="2200" i="1" dirty="0"/>
              <a:t>that has contributed to social disadvantage, such as race, ethnic origin, gender, identifiable disability, long-term residence in an environment isolated from the mainstream of American society, or other similar causes not common to individuals who are not socially disadvantaged.</a:t>
            </a:r>
          </a:p>
          <a:p>
            <a:pPr marL="800100" lvl="1" indent="-342900" fontAlgn="base">
              <a:lnSpc>
                <a:spcPct val="110000"/>
              </a:lnSpc>
              <a:buFont typeface="+mj-lt"/>
              <a:buAutoNum type="arabicPeriod"/>
            </a:pPr>
            <a:endParaRPr lang="en-US" sz="2200" i="1" dirty="0"/>
          </a:p>
          <a:p>
            <a:pPr marL="800100" lvl="1" indent="-342900" fontAlgn="base">
              <a:lnSpc>
                <a:spcPct val="110000"/>
              </a:lnSpc>
              <a:buFont typeface="+mj-lt"/>
              <a:buAutoNum type="arabicPeriod"/>
            </a:pPr>
            <a:r>
              <a:rPr lang="en-US" sz="2200" b="1" i="1" dirty="0"/>
              <a:t>Discrimination/treatment happened in the US?  </a:t>
            </a:r>
            <a:r>
              <a:rPr lang="en-US" sz="2200" i="1" dirty="0"/>
              <a:t>The individual's social disadvantage must be rooted in treatment which he or she has</a:t>
            </a:r>
            <a:r>
              <a:rPr lang="en-US" sz="2200" b="1" i="1" dirty="0"/>
              <a:t> experienced in American society</a:t>
            </a:r>
            <a:r>
              <a:rPr lang="en-US" sz="2200" i="1" dirty="0"/>
              <a:t>, not in other countries.</a:t>
            </a:r>
          </a:p>
          <a:p>
            <a:pPr marL="800100" lvl="1" indent="-342900" fontAlgn="base">
              <a:lnSpc>
                <a:spcPct val="110000"/>
              </a:lnSpc>
              <a:buFont typeface="+mj-lt"/>
              <a:buAutoNum type="arabicPeriod"/>
            </a:pPr>
            <a:endParaRPr lang="en-US" sz="2200" i="1" dirty="0"/>
          </a:p>
          <a:p>
            <a:pPr marL="800100" lvl="1" indent="-342900" fontAlgn="base">
              <a:lnSpc>
                <a:spcPct val="110000"/>
              </a:lnSpc>
              <a:buFont typeface="+mj-lt"/>
              <a:buAutoNum type="arabicPeriod"/>
            </a:pPr>
            <a:r>
              <a:rPr lang="en-US" sz="2000" b="1" dirty="0"/>
              <a:t>Chronic Treatment/Discrimination.</a:t>
            </a:r>
            <a:r>
              <a:rPr lang="en-US" sz="2000" dirty="0"/>
              <a:t>  The individual's social disadvantage must be chronic and substantial, not fleeting or insignificant; and</a:t>
            </a:r>
          </a:p>
          <a:p>
            <a:pPr marL="800100" lvl="1" indent="-342900" fontAlgn="base">
              <a:lnSpc>
                <a:spcPct val="110000"/>
              </a:lnSpc>
              <a:buFont typeface="+mj-lt"/>
              <a:buAutoNum type="arabicPeriod"/>
            </a:pPr>
            <a:endParaRPr lang="en-US" sz="2000" dirty="0"/>
          </a:p>
          <a:p>
            <a:pPr marL="800100" lvl="1" indent="-342900" fontAlgn="base">
              <a:lnSpc>
                <a:spcPct val="110000"/>
              </a:lnSpc>
              <a:buFont typeface="+mj-lt"/>
              <a:buAutoNum type="arabicPeriod"/>
            </a:pPr>
            <a:endParaRPr lang="en-US" sz="1600" dirty="0"/>
          </a:p>
        </p:txBody>
      </p:sp>
      <p:sp>
        <p:nvSpPr>
          <p:cNvPr id="3" name="Title 2">
            <a:extLst>
              <a:ext uri="{FF2B5EF4-FFF2-40B4-BE49-F238E27FC236}">
                <a16:creationId xmlns:a16="http://schemas.microsoft.com/office/drawing/2014/main" id="{BBEAAFC0-923D-4B92-9907-D972BC72D3B0}"/>
              </a:ext>
            </a:extLst>
          </p:cNvPr>
          <p:cNvSpPr>
            <a:spLocks noGrp="1"/>
          </p:cNvSpPr>
          <p:nvPr>
            <p:ph type="ctrTitle"/>
          </p:nvPr>
        </p:nvSpPr>
        <p:spPr>
          <a:xfrm>
            <a:off x="751114" y="519113"/>
            <a:ext cx="6855916" cy="582385"/>
          </a:xfrm>
        </p:spPr>
        <p:txBody>
          <a:bodyPr/>
          <a:lstStyle/>
          <a:p>
            <a:r>
              <a:rPr lang="en-US" dirty="0"/>
              <a:t>13 CFR 124.103(c)(2)</a:t>
            </a:r>
            <a:br>
              <a:rPr lang="en-US" dirty="0"/>
            </a:br>
            <a:r>
              <a:rPr lang="en-US" dirty="0"/>
              <a:t>Factors 1-3</a:t>
            </a:r>
          </a:p>
        </p:txBody>
      </p:sp>
      <p:sp>
        <p:nvSpPr>
          <p:cNvPr id="4" name="Title 2">
            <a:extLst>
              <a:ext uri="{FF2B5EF4-FFF2-40B4-BE49-F238E27FC236}">
                <a16:creationId xmlns:a16="http://schemas.microsoft.com/office/drawing/2014/main" id="{1097DA2A-B5D0-4455-B044-8DF2A2560015}"/>
              </a:ext>
            </a:extLst>
          </p:cNvPr>
          <p:cNvSpPr txBox="1">
            <a:spLocks/>
          </p:cNvSpPr>
          <p:nvPr/>
        </p:nvSpPr>
        <p:spPr>
          <a:xfrm>
            <a:off x="9115281" y="423610"/>
            <a:ext cx="2995655" cy="58238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The Rules</a:t>
            </a:r>
          </a:p>
        </p:txBody>
      </p:sp>
      <p:sp>
        <p:nvSpPr>
          <p:cNvPr id="5" name="TextBox 4">
            <a:extLst>
              <a:ext uri="{FF2B5EF4-FFF2-40B4-BE49-F238E27FC236}">
                <a16:creationId xmlns:a16="http://schemas.microsoft.com/office/drawing/2014/main" id="{33DB8C0A-2F50-D036-5736-41E2FD6BCF22}"/>
              </a:ext>
            </a:extLst>
          </p:cNvPr>
          <p:cNvSpPr txBox="1"/>
          <p:nvPr/>
        </p:nvSpPr>
        <p:spPr>
          <a:xfrm>
            <a:off x="9115281" y="1674688"/>
            <a:ext cx="2648629" cy="2031325"/>
          </a:xfrm>
          <a:prstGeom prst="rect">
            <a:avLst/>
          </a:prstGeom>
          <a:solidFill>
            <a:schemeClr val="accent5">
              <a:lumMod val="20000"/>
              <a:lumOff val="80000"/>
            </a:schemeClr>
          </a:solidFill>
          <a:ln>
            <a:solidFill>
              <a:srgbClr val="0E2C4F"/>
            </a:solidFill>
          </a:ln>
        </p:spPr>
        <p:txBody>
          <a:bodyPr wrap="square" rtlCol="0">
            <a:spAutoFit/>
          </a:bodyPr>
          <a:lstStyle/>
          <a:p>
            <a:r>
              <a:rPr lang="en-US" u="sng" dirty="0"/>
              <a:t>Questions to Consider</a:t>
            </a:r>
          </a:p>
          <a:p>
            <a:pPr marL="342900" indent="-342900">
              <a:buAutoNum type="arabicPeriod"/>
            </a:pPr>
            <a:r>
              <a:rPr lang="en-US" dirty="0"/>
              <a:t>What was the basis?</a:t>
            </a:r>
          </a:p>
          <a:p>
            <a:pPr marL="342900" indent="-342900">
              <a:buAutoNum type="arabicPeriod"/>
            </a:pPr>
            <a:r>
              <a:rPr lang="en-US" dirty="0"/>
              <a:t>Where did it happen?</a:t>
            </a:r>
          </a:p>
          <a:p>
            <a:pPr marL="342900" indent="-342900">
              <a:buAutoNum type="arabicPeriod"/>
            </a:pPr>
            <a:r>
              <a:rPr lang="en-US" dirty="0"/>
              <a:t>When/how often?</a:t>
            </a:r>
          </a:p>
          <a:p>
            <a:pPr marL="342900" indent="-342900">
              <a:buAutoNum type="arabicPeriod"/>
            </a:pPr>
            <a:r>
              <a:rPr lang="en-US" dirty="0"/>
              <a:t>How did it negatively affect your professional life?</a:t>
            </a:r>
          </a:p>
        </p:txBody>
      </p:sp>
    </p:spTree>
    <p:extLst>
      <p:ext uri="{BB962C8B-B14F-4D97-AF65-F5344CB8AC3E}">
        <p14:creationId xmlns:p14="http://schemas.microsoft.com/office/powerpoint/2010/main" val="271517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DC9111-0D3D-4CE7-A5BA-2C4CD195FD6A}"/>
              </a:ext>
            </a:extLst>
          </p:cNvPr>
          <p:cNvSpPr>
            <a:spLocks noGrp="1"/>
          </p:cNvSpPr>
          <p:nvPr>
            <p:ph idx="1"/>
          </p:nvPr>
        </p:nvSpPr>
        <p:spPr>
          <a:xfrm>
            <a:off x="51810" y="1488333"/>
            <a:ext cx="9462060" cy="4581728"/>
          </a:xfrm>
        </p:spPr>
        <p:txBody>
          <a:bodyPr>
            <a:normAutofit fontScale="92500" lnSpcReduction="20000"/>
          </a:bodyPr>
          <a:lstStyle/>
          <a:p>
            <a:pPr marL="0" indent="0" fontAlgn="base">
              <a:lnSpc>
                <a:spcPct val="110000"/>
              </a:lnSpc>
              <a:buNone/>
            </a:pPr>
            <a:r>
              <a:rPr lang="en-US" sz="2400" b="1" i="1" dirty="0"/>
              <a:t>Let’s break it down. Factor 4 – IMPACT:</a:t>
            </a:r>
            <a:endParaRPr lang="en-US" sz="1800" b="1" dirty="0"/>
          </a:p>
          <a:p>
            <a:pPr marL="800100" lvl="1" indent="-342900" fontAlgn="base">
              <a:lnSpc>
                <a:spcPct val="110000"/>
              </a:lnSpc>
              <a:buFont typeface="+mj-lt"/>
              <a:buAutoNum type="arabicPeriod" startAt="4"/>
            </a:pPr>
            <a:r>
              <a:rPr lang="en-US" sz="1800" b="1" i="1" dirty="0"/>
              <a:t>Significant Negative Impact.  </a:t>
            </a:r>
            <a:r>
              <a:rPr lang="en-US" sz="1800" i="1" dirty="0"/>
              <a:t>The individual's social disadvantage must have </a:t>
            </a:r>
            <a:r>
              <a:rPr lang="en-US" sz="1800" b="1" i="1" u="sng" dirty="0"/>
              <a:t>negatively</a:t>
            </a:r>
            <a:r>
              <a:rPr lang="en-US" sz="1800" b="1" i="1" dirty="0"/>
              <a:t> </a:t>
            </a:r>
            <a:r>
              <a:rPr lang="en-US" sz="1800" b="1" i="1" u="sng" dirty="0"/>
              <a:t>impacted</a:t>
            </a:r>
            <a:r>
              <a:rPr lang="en-US" sz="1800" b="1" i="1" dirty="0"/>
              <a:t> on his or her entry into or advancement in the </a:t>
            </a:r>
            <a:r>
              <a:rPr lang="en-US" sz="1800" b="1" i="1" u="sng" dirty="0"/>
              <a:t>business</a:t>
            </a:r>
            <a:r>
              <a:rPr lang="en-US" sz="1800" b="1" i="1" dirty="0"/>
              <a:t> world</a:t>
            </a:r>
            <a:r>
              <a:rPr lang="en-US" sz="1800" i="1" dirty="0"/>
              <a:t>. SBA will consider any relevant evidence in assessing this element, including </a:t>
            </a:r>
            <a:r>
              <a:rPr lang="en-US" sz="1800" b="1" i="1" dirty="0"/>
              <a:t>experiences</a:t>
            </a:r>
            <a:r>
              <a:rPr lang="en-US" sz="1800" i="1" dirty="0"/>
              <a:t> relating to </a:t>
            </a:r>
            <a:r>
              <a:rPr lang="en-US" sz="1800" b="1" i="1" dirty="0"/>
              <a:t>education, employment and business history </a:t>
            </a:r>
            <a:r>
              <a:rPr lang="en-US" sz="1800" i="1" dirty="0"/>
              <a:t>(including experiences relating to both the applicant firm and any other previous firm owned and/or controlled by the individual), where applicable.</a:t>
            </a:r>
            <a:endParaRPr lang="en-US" sz="1600" dirty="0"/>
          </a:p>
          <a:p>
            <a:pPr lvl="2" fontAlgn="base">
              <a:lnSpc>
                <a:spcPct val="110000"/>
              </a:lnSpc>
            </a:pPr>
            <a:r>
              <a:rPr lang="en-US" sz="1600" b="1" i="1" dirty="0"/>
              <a:t>Education.</a:t>
            </a:r>
            <a:r>
              <a:rPr lang="en-US" sz="1600" i="1" dirty="0"/>
              <a:t>  SBA considers such factors as denial of equal access to institutions of higher education, exclusion from social and professional association with students or teachers, denial of educational honors rightfully earned, and social patterns or pressures which discouraged the individual from pursuing a professional or business education.</a:t>
            </a:r>
            <a:endParaRPr lang="en-US" sz="1200" dirty="0"/>
          </a:p>
          <a:p>
            <a:pPr lvl="2" fontAlgn="base">
              <a:lnSpc>
                <a:spcPct val="110000"/>
              </a:lnSpc>
            </a:pPr>
            <a:r>
              <a:rPr lang="en-US" sz="1600" b="1" i="1" dirty="0"/>
              <a:t>Employment.</a:t>
            </a:r>
            <a:r>
              <a:rPr lang="en-US" sz="1600" i="1" dirty="0"/>
              <a:t>  SBA considers such factors as unequal treatment in hiring, promotions and other aspects of professional advancement, pay and fringe benefits, and other terms and conditions of employment; retaliatory or discriminatory behavior by an employer; and social patterns or pressures which have channeled the individual into nonprofessional or non-business fields.</a:t>
            </a:r>
            <a:endParaRPr lang="en-US" sz="1200" dirty="0"/>
          </a:p>
          <a:p>
            <a:pPr lvl="2" fontAlgn="base">
              <a:lnSpc>
                <a:spcPct val="110000"/>
              </a:lnSpc>
            </a:pPr>
            <a:r>
              <a:rPr lang="en-US" sz="1600" b="1" i="1" dirty="0"/>
              <a:t>Business history.</a:t>
            </a:r>
            <a:r>
              <a:rPr lang="en-US" sz="1600" i="1" dirty="0"/>
              <a:t>  SBA considers such factors as unequal access to credit or capital, acquisition of credit or capital under commercially unfavorable circumstances, unequal treatment in opportunities for government contracts or other work, unequal treatment by potential customers and business associates, and exclusion from business or professional organizations.</a:t>
            </a:r>
            <a:endParaRPr lang="en-US" sz="1200" dirty="0"/>
          </a:p>
        </p:txBody>
      </p:sp>
      <p:sp>
        <p:nvSpPr>
          <p:cNvPr id="3" name="Title 2">
            <a:extLst>
              <a:ext uri="{FF2B5EF4-FFF2-40B4-BE49-F238E27FC236}">
                <a16:creationId xmlns:a16="http://schemas.microsoft.com/office/drawing/2014/main" id="{BBEAAFC0-923D-4B92-9907-D972BC72D3B0}"/>
              </a:ext>
            </a:extLst>
          </p:cNvPr>
          <p:cNvSpPr>
            <a:spLocks noGrp="1"/>
          </p:cNvSpPr>
          <p:nvPr>
            <p:ph type="ctrTitle"/>
          </p:nvPr>
        </p:nvSpPr>
        <p:spPr>
          <a:xfrm>
            <a:off x="751114" y="519113"/>
            <a:ext cx="6855916" cy="582385"/>
          </a:xfrm>
        </p:spPr>
        <p:txBody>
          <a:bodyPr/>
          <a:lstStyle/>
          <a:p>
            <a:r>
              <a:rPr lang="en-US" dirty="0"/>
              <a:t>13 CFR 124.103(c)(2)</a:t>
            </a:r>
            <a:br>
              <a:rPr lang="en-US" dirty="0"/>
            </a:br>
            <a:r>
              <a:rPr lang="en-US" dirty="0"/>
              <a:t>Factor 4</a:t>
            </a:r>
          </a:p>
        </p:txBody>
      </p:sp>
      <p:sp>
        <p:nvSpPr>
          <p:cNvPr id="4" name="Title 2">
            <a:extLst>
              <a:ext uri="{FF2B5EF4-FFF2-40B4-BE49-F238E27FC236}">
                <a16:creationId xmlns:a16="http://schemas.microsoft.com/office/drawing/2014/main" id="{1097DA2A-B5D0-4455-B044-8DF2A2560015}"/>
              </a:ext>
            </a:extLst>
          </p:cNvPr>
          <p:cNvSpPr txBox="1">
            <a:spLocks/>
          </p:cNvSpPr>
          <p:nvPr/>
        </p:nvSpPr>
        <p:spPr>
          <a:xfrm>
            <a:off x="9115281" y="423610"/>
            <a:ext cx="2995655" cy="58238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The Rules</a:t>
            </a:r>
          </a:p>
        </p:txBody>
      </p:sp>
      <p:sp>
        <p:nvSpPr>
          <p:cNvPr id="5" name="TextBox 4">
            <a:extLst>
              <a:ext uri="{FF2B5EF4-FFF2-40B4-BE49-F238E27FC236}">
                <a16:creationId xmlns:a16="http://schemas.microsoft.com/office/drawing/2014/main" id="{DF31AB10-686C-B0F0-F681-CC00A448BFF3}"/>
              </a:ext>
            </a:extLst>
          </p:cNvPr>
          <p:cNvSpPr txBox="1"/>
          <p:nvPr/>
        </p:nvSpPr>
        <p:spPr>
          <a:xfrm>
            <a:off x="9750175" y="1479482"/>
            <a:ext cx="2266727" cy="4524315"/>
          </a:xfrm>
          <a:prstGeom prst="rect">
            <a:avLst/>
          </a:prstGeom>
          <a:solidFill>
            <a:schemeClr val="accent5">
              <a:lumMod val="20000"/>
              <a:lumOff val="80000"/>
            </a:schemeClr>
          </a:solidFill>
          <a:ln>
            <a:solidFill>
              <a:srgbClr val="0E2C4F"/>
            </a:solidFill>
          </a:ln>
        </p:spPr>
        <p:txBody>
          <a:bodyPr wrap="square" rtlCol="0">
            <a:spAutoFit/>
          </a:bodyPr>
          <a:lstStyle/>
          <a:p>
            <a:r>
              <a:rPr lang="en-US" u="sng" dirty="0"/>
              <a:t>Tips to Consider</a:t>
            </a:r>
          </a:p>
          <a:p>
            <a:pPr marL="342900" indent="-342900">
              <a:buAutoNum type="arabicPeriod"/>
            </a:pPr>
            <a:r>
              <a:rPr lang="en-US" dirty="0"/>
              <a:t>Don’t skip this step!</a:t>
            </a:r>
          </a:p>
          <a:p>
            <a:pPr marL="342900" indent="-342900">
              <a:buAutoNum type="arabicPeriod"/>
            </a:pPr>
            <a:r>
              <a:rPr lang="en-US" dirty="0"/>
              <a:t>Be specific</a:t>
            </a:r>
          </a:p>
          <a:p>
            <a:pPr marL="342900" indent="-342900">
              <a:buAutoNum type="arabicPeriod"/>
            </a:pPr>
            <a:r>
              <a:rPr lang="en-US" dirty="0"/>
              <a:t>Explain significance</a:t>
            </a:r>
          </a:p>
          <a:p>
            <a:pPr marL="342900" indent="-342900">
              <a:buAutoNum type="arabicPeriod"/>
            </a:pPr>
            <a:r>
              <a:rPr lang="en-US" dirty="0"/>
              <a:t>Identify cause and effect linkages</a:t>
            </a:r>
          </a:p>
          <a:p>
            <a:pPr marL="342900" indent="-342900">
              <a:buFontTx/>
              <a:buAutoNum type="arabicPeriod"/>
            </a:pPr>
            <a:r>
              <a:rPr lang="en-US" dirty="0"/>
              <a:t>Keep it real &amp; honest</a:t>
            </a:r>
          </a:p>
          <a:p>
            <a:pPr marL="342900" indent="-342900">
              <a:buFontTx/>
              <a:buAutoNum type="arabicPeriod"/>
            </a:pPr>
            <a:r>
              <a:rPr lang="en-US" dirty="0"/>
              <a:t>Include details/info to eliminate alt. explanations for unequal treatment</a:t>
            </a:r>
          </a:p>
        </p:txBody>
      </p:sp>
    </p:spTree>
    <p:extLst>
      <p:ext uri="{BB962C8B-B14F-4D97-AF65-F5344CB8AC3E}">
        <p14:creationId xmlns:p14="http://schemas.microsoft.com/office/powerpoint/2010/main" val="3701172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DC9111-0D3D-4CE7-A5BA-2C4CD195FD6A}"/>
              </a:ext>
            </a:extLst>
          </p:cNvPr>
          <p:cNvSpPr>
            <a:spLocks noGrp="1"/>
          </p:cNvSpPr>
          <p:nvPr>
            <p:ph idx="1"/>
          </p:nvPr>
        </p:nvSpPr>
        <p:spPr>
          <a:xfrm>
            <a:off x="175097" y="1488333"/>
            <a:ext cx="6708588" cy="4581728"/>
          </a:xfrm>
        </p:spPr>
        <p:txBody>
          <a:bodyPr>
            <a:normAutofit fontScale="92500" lnSpcReduction="20000"/>
          </a:bodyPr>
          <a:lstStyle/>
          <a:p>
            <a:pPr marL="457200" lvl="1" indent="0" fontAlgn="base">
              <a:lnSpc>
                <a:spcPct val="110000"/>
              </a:lnSpc>
              <a:buNone/>
            </a:pPr>
            <a:r>
              <a:rPr lang="en-US" sz="2800" b="1" dirty="0"/>
              <a:t>ONE MORE to consider…Unwritten Factor 5.</a:t>
            </a:r>
          </a:p>
          <a:p>
            <a:pPr lvl="1" fontAlgn="base">
              <a:lnSpc>
                <a:spcPct val="110000"/>
              </a:lnSpc>
            </a:pPr>
            <a:r>
              <a:rPr lang="en-US" sz="2800" b="1" dirty="0"/>
              <a:t>Eliminate Alternative Explanations.</a:t>
            </a:r>
            <a:r>
              <a:rPr lang="en-US" sz="2800" dirty="0"/>
              <a:t>  Provide evidence that the unequal treatment was based on identity/characteristic claimed and NOT an alternative explanation.</a:t>
            </a:r>
          </a:p>
          <a:p>
            <a:pPr lvl="1" fontAlgn="base">
              <a:lnSpc>
                <a:spcPct val="110000"/>
              </a:lnSpc>
            </a:pPr>
            <a:r>
              <a:rPr lang="en-US" sz="2800" b="1" i="1" dirty="0"/>
              <a:t>While not a factor in the SBA rules, SBA examples and guidance imply that it is intrinsically required.</a:t>
            </a:r>
          </a:p>
          <a:p>
            <a:pPr lvl="1" fontAlgn="base">
              <a:lnSpc>
                <a:spcPct val="110000"/>
              </a:lnSpc>
            </a:pPr>
            <a:r>
              <a:rPr lang="en-US" sz="2800" i="1" dirty="0"/>
              <a:t>SBA examples in regulations make this clear.</a:t>
            </a:r>
          </a:p>
          <a:p>
            <a:pPr marL="800100" lvl="1" indent="-342900" fontAlgn="base">
              <a:lnSpc>
                <a:spcPct val="110000"/>
              </a:lnSpc>
              <a:buFont typeface="+mj-lt"/>
              <a:buAutoNum type="arabicPeriod"/>
            </a:pPr>
            <a:endParaRPr lang="en-US" sz="1600" dirty="0"/>
          </a:p>
        </p:txBody>
      </p:sp>
      <p:sp>
        <p:nvSpPr>
          <p:cNvPr id="3" name="Title 2">
            <a:extLst>
              <a:ext uri="{FF2B5EF4-FFF2-40B4-BE49-F238E27FC236}">
                <a16:creationId xmlns:a16="http://schemas.microsoft.com/office/drawing/2014/main" id="{BBEAAFC0-923D-4B92-9907-D972BC72D3B0}"/>
              </a:ext>
            </a:extLst>
          </p:cNvPr>
          <p:cNvSpPr>
            <a:spLocks noGrp="1"/>
          </p:cNvSpPr>
          <p:nvPr>
            <p:ph type="ctrTitle"/>
          </p:nvPr>
        </p:nvSpPr>
        <p:spPr>
          <a:xfrm>
            <a:off x="175098" y="2"/>
            <a:ext cx="7431932" cy="1119882"/>
          </a:xfrm>
        </p:spPr>
        <p:txBody>
          <a:bodyPr/>
          <a:lstStyle/>
          <a:p>
            <a:r>
              <a:rPr lang="en-US" dirty="0"/>
              <a:t>**</a:t>
            </a:r>
            <a:r>
              <a:rPr lang="en-US" sz="3600" dirty="0"/>
              <a:t>Unwritten/Unofficial Factor 5**</a:t>
            </a:r>
            <a:endParaRPr lang="en-US" dirty="0"/>
          </a:p>
        </p:txBody>
      </p:sp>
      <p:sp>
        <p:nvSpPr>
          <p:cNvPr id="4" name="Title 2">
            <a:extLst>
              <a:ext uri="{FF2B5EF4-FFF2-40B4-BE49-F238E27FC236}">
                <a16:creationId xmlns:a16="http://schemas.microsoft.com/office/drawing/2014/main" id="{1097DA2A-B5D0-4455-B044-8DF2A2560015}"/>
              </a:ext>
            </a:extLst>
          </p:cNvPr>
          <p:cNvSpPr txBox="1">
            <a:spLocks/>
          </p:cNvSpPr>
          <p:nvPr/>
        </p:nvSpPr>
        <p:spPr>
          <a:xfrm>
            <a:off x="9115281" y="423610"/>
            <a:ext cx="2995655" cy="58238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The Rules</a:t>
            </a:r>
          </a:p>
        </p:txBody>
      </p:sp>
      <p:sp>
        <p:nvSpPr>
          <p:cNvPr id="5" name="TextBox 4">
            <a:extLst>
              <a:ext uri="{FF2B5EF4-FFF2-40B4-BE49-F238E27FC236}">
                <a16:creationId xmlns:a16="http://schemas.microsoft.com/office/drawing/2014/main" id="{33DB8C0A-2F50-D036-5736-41E2FD6BCF22}"/>
              </a:ext>
            </a:extLst>
          </p:cNvPr>
          <p:cNvSpPr txBox="1"/>
          <p:nvPr/>
        </p:nvSpPr>
        <p:spPr>
          <a:xfrm>
            <a:off x="7263829" y="2064822"/>
            <a:ext cx="4397339" cy="3139321"/>
          </a:xfrm>
          <a:prstGeom prst="rect">
            <a:avLst/>
          </a:prstGeom>
          <a:solidFill>
            <a:schemeClr val="accent5">
              <a:lumMod val="20000"/>
              <a:lumOff val="80000"/>
            </a:schemeClr>
          </a:solidFill>
          <a:ln>
            <a:solidFill>
              <a:srgbClr val="0E2C4F"/>
            </a:solidFill>
          </a:ln>
        </p:spPr>
        <p:txBody>
          <a:bodyPr wrap="square" rtlCol="0">
            <a:spAutoFit/>
          </a:bodyPr>
          <a:lstStyle/>
          <a:p>
            <a:r>
              <a:rPr lang="en-US" u="sng" dirty="0"/>
              <a:t>Questions to Consider &amp; Tips</a:t>
            </a:r>
          </a:p>
          <a:p>
            <a:pPr marL="342900" indent="-342900">
              <a:buAutoNum type="arabicPeriod"/>
            </a:pPr>
            <a:r>
              <a:rPr lang="en-US" dirty="0"/>
              <a:t>What other reasons could explain your unequal treatment?</a:t>
            </a:r>
          </a:p>
          <a:p>
            <a:pPr marL="342900" indent="-342900">
              <a:buAutoNum type="arabicPeriod"/>
            </a:pPr>
            <a:r>
              <a:rPr lang="en-US" dirty="0"/>
              <a:t>Introduce information to eliminate those alternative explanations.</a:t>
            </a:r>
          </a:p>
          <a:p>
            <a:pPr marL="342900" indent="-342900">
              <a:buAutoNum type="arabicPeriod"/>
            </a:pPr>
            <a:r>
              <a:rPr lang="en-US" dirty="0"/>
              <a:t>This additional step is necessary to meet the legal standard – claim is more likely true than not.</a:t>
            </a:r>
          </a:p>
          <a:p>
            <a:pPr marL="342900" indent="-342900">
              <a:buAutoNum type="arabicPeriod"/>
            </a:pPr>
            <a:r>
              <a:rPr lang="en-US" dirty="0"/>
              <a:t>Without addressing alt. explanations, your discriminatory reason is equally plausible (not more likely) as alterative(s)</a:t>
            </a:r>
          </a:p>
        </p:txBody>
      </p:sp>
    </p:spTree>
    <p:extLst>
      <p:ext uri="{BB962C8B-B14F-4D97-AF65-F5344CB8AC3E}">
        <p14:creationId xmlns:p14="http://schemas.microsoft.com/office/powerpoint/2010/main" val="3826074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33794B7-659F-48B6-A2BD-91E0272F6AB5}"/>
              </a:ext>
            </a:extLst>
          </p:cNvPr>
          <p:cNvSpPr>
            <a:spLocks noGrp="1"/>
          </p:cNvSpPr>
          <p:nvPr>
            <p:ph type="ctrTitle"/>
          </p:nvPr>
        </p:nvSpPr>
        <p:spPr>
          <a:xfrm>
            <a:off x="2168339" y="1693652"/>
            <a:ext cx="7855322" cy="3063075"/>
          </a:xfrm>
        </p:spPr>
        <p:txBody>
          <a:bodyPr anchor="ctr"/>
          <a:lstStyle/>
          <a:p>
            <a:pPr algn="ctr"/>
            <a:r>
              <a:rPr lang="en-US" dirty="0"/>
              <a:t>Guidance</a:t>
            </a:r>
          </a:p>
        </p:txBody>
      </p:sp>
      <p:sp>
        <p:nvSpPr>
          <p:cNvPr id="10" name="Rectangle 9">
            <a:extLst>
              <a:ext uri="{FF2B5EF4-FFF2-40B4-BE49-F238E27FC236}">
                <a16:creationId xmlns:a16="http://schemas.microsoft.com/office/drawing/2014/main" id="{EB4D3073-C000-406B-A1F3-8BD1E61A398B}"/>
              </a:ext>
            </a:extLst>
          </p:cNvPr>
          <p:cNvSpPr/>
          <p:nvPr/>
        </p:nvSpPr>
        <p:spPr>
          <a:xfrm>
            <a:off x="7527636" y="4756727"/>
            <a:ext cx="4442691" cy="1699491"/>
          </a:xfrm>
          <a:prstGeom prst="rect">
            <a:avLst/>
          </a:prstGeom>
          <a:solidFill>
            <a:srgbClr val="83A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107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a:xfrm>
            <a:off x="486383" y="1594673"/>
            <a:ext cx="11313267" cy="4446204"/>
          </a:xfrm>
        </p:spPr>
        <p:txBody>
          <a:bodyPr>
            <a:normAutofit fontScale="77500" lnSpcReduction="20000"/>
          </a:bodyPr>
          <a:lstStyle/>
          <a:p>
            <a:pPr>
              <a:lnSpc>
                <a:spcPct val="120000"/>
              </a:lnSpc>
            </a:pPr>
            <a:r>
              <a:rPr lang="en-US" dirty="0"/>
              <a:t>For your first draft, as many as you can. Narrow it down to two (or maybe three) examples later.</a:t>
            </a:r>
          </a:p>
          <a:p>
            <a:pPr>
              <a:lnSpc>
                <a:spcPct val="120000"/>
              </a:lnSpc>
            </a:pPr>
            <a:r>
              <a:rPr lang="en-US" dirty="0"/>
              <a:t>Typically, we recommend a bare minimum of 3 examples with impacts.  </a:t>
            </a:r>
          </a:p>
          <a:p>
            <a:pPr lvl="1">
              <a:lnSpc>
                <a:spcPct val="120000"/>
              </a:lnSpc>
            </a:pPr>
            <a:r>
              <a:rPr lang="en-US" dirty="0"/>
              <a:t>Applicants must demonstrate chronic social disadvantage, so several examples are necessary to indicate more than a one-time negative event, which would not be sufficient alone to qualify under the 8a program.  </a:t>
            </a:r>
          </a:p>
          <a:p>
            <a:pPr>
              <a:lnSpc>
                <a:spcPct val="120000"/>
              </a:lnSpc>
            </a:pPr>
            <a:r>
              <a:rPr lang="en-US" dirty="0"/>
              <a:t>It is also important that you provide details, negative impacts, etc. for each example given.  </a:t>
            </a:r>
          </a:p>
          <a:p>
            <a:pPr lvl="1">
              <a:lnSpc>
                <a:spcPct val="120000"/>
              </a:lnSpc>
            </a:pPr>
            <a:r>
              <a:rPr lang="en-US" dirty="0"/>
              <a:t>In other words, it is important to provide both quantity and quality of examples.  </a:t>
            </a:r>
          </a:p>
          <a:p>
            <a:pPr>
              <a:lnSpc>
                <a:spcPct val="120000"/>
              </a:lnSpc>
            </a:pPr>
            <a:r>
              <a:rPr lang="en-US" dirty="0"/>
              <a:t>It is possible that a single incident might be sufficient to qualify if it is very significant, high-impact, etc.  However, that is the exception to the general rule, so it is best to offer at least 3 (preferably more) examples.</a:t>
            </a:r>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204281" y="1"/>
            <a:ext cx="7412475" cy="1410510"/>
          </a:xfrm>
        </p:spPr>
        <p:txBody>
          <a:bodyPr/>
          <a:lstStyle/>
          <a:p>
            <a:r>
              <a:rPr lang="en-US" sz="3200" dirty="0"/>
              <a:t>FAQs: How many examples should I give?</a:t>
            </a:r>
            <a:endParaRPr lang="en-US" sz="2800" b="0" i="1" dirty="0"/>
          </a:p>
        </p:txBody>
      </p:sp>
      <p:sp>
        <p:nvSpPr>
          <p:cNvPr id="4" name="Title 2">
            <a:extLst>
              <a:ext uri="{FF2B5EF4-FFF2-40B4-BE49-F238E27FC236}">
                <a16:creationId xmlns:a16="http://schemas.microsoft.com/office/drawing/2014/main" id="{5CB8928D-D889-40BC-B578-9327BBCE0448}"/>
              </a:ext>
            </a:extLst>
          </p:cNvPr>
          <p:cNvSpPr txBox="1">
            <a:spLocks/>
          </p:cNvSpPr>
          <p:nvPr/>
        </p:nvSpPr>
        <p:spPr>
          <a:xfrm>
            <a:off x="9115281" y="423610"/>
            <a:ext cx="2995655" cy="58238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Guidance</a:t>
            </a:r>
          </a:p>
        </p:txBody>
      </p:sp>
    </p:spTree>
    <p:extLst>
      <p:ext uri="{BB962C8B-B14F-4D97-AF65-F5344CB8AC3E}">
        <p14:creationId xmlns:p14="http://schemas.microsoft.com/office/powerpoint/2010/main" val="790137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a:xfrm>
            <a:off x="486383" y="1594673"/>
            <a:ext cx="11313267" cy="4446204"/>
          </a:xfrm>
        </p:spPr>
        <p:txBody>
          <a:bodyPr>
            <a:normAutofit fontScale="77500" lnSpcReduction="20000"/>
          </a:bodyPr>
          <a:lstStyle/>
          <a:p>
            <a:pPr>
              <a:lnSpc>
                <a:spcPct val="110000"/>
              </a:lnSpc>
            </a:pPr>
            <a:r>
              <a:rPr lang="en-US" dirty="0"/>
              <a:t>Discriminatory behaviors</a:t>
            </a:r>
          </a:p>
          <a:p>
            <a:pPr>
              <a:lnSpc>
                <a:spcPct val="110000"/>
              </a:lnSpc>
            </a:pPr>
            <a:r>
              <a:rPr lang="en-US" dirty="0"/>
              <a:t>Sexual harassment</a:t>
            </a:r>
          </a:p>
          <a:p>
            <a:pPr>
              <a:lnSpc>
                <a:spcPct val="110000"/>
              </a:lnSpc>
            </a:pPr>
            <a:r>
              <a:rPr lang="en-US" dirty="0"/>
              <a:t>Harassment</a:t>
            </a:r>
          </a:p>
          <a:p>
            <a:pPr>
              <a:lnSpc>
                <a:spcPct val="110000"/>
              </a:lnSpc>
            </a:pPr>
            <a:r>
              <a:rPr lang="en-US" dirty="0"/>
              <a:t>Unequal treatment in hiring</a:t>
            </a:r>
          </a:p>
          <a:p>
            <a:pPr>
              <a:lnSpc>
                <a:spcPct val="110000"/>
              </a:lnSpc>
            </a:pPr>
            <a:r>
              <a:rPr lang="en-US" dirty="0"/>
              <a:t>Promotions</a:t>
            </a:r>
          </a:p>
          <a:p>
            <a:pPr>
              <a:lnSpc>
                <a:spcPct val="110000"/>
              </a:lnSpc>
            </a:pPr>
            <a:r>
              <a:rPr lang="en-US" dirty="0"/>
              <a:t>Benefits</a:t>
            </a:r>
          </a:p>
          <a:p>
            <a:pPr>
              <a:lnSpc>
                <a:spcPct val="110000"/>
              </a:lnSpc>
            </a:pPr>
            <a:r>
              <a:rPr lang="en-US" dirty="0"/>
              <a:t>Advancement opportunities</a:t>
            </a:r>
          </a:p>
          <a:p>
            <a:pPr>
              <a:lnSpc>
                <a:spcPct val="110000"/>
              </a:lnSpc>
            </a:pPr>
            <a:r>
              <a:rPr lang="en-US" dirty="0"/>
              <a:t>Hostile work environments</a:t>
            </a:r>
          </a:p>
          <a:p>
            <a:pPr>
              <a:lnSpc>
                <a:spcPct val="110000"/>
              </a:lnSpc>
            </a:pPr>
            <a:r>
              <a:rPr lang="en-US" dirty="0"/>
              <a:t>Being denied contract opportunities</a:t>
            </a:r>
          </a:p>
          <a:p>
            <a:pPr>
              <a:lnSpc>
                <a:spcPct val="110000"/>
              </a:lnSpc>
            </a:pPr>
            <a:r>
              <a:rPr lang="en-US" dirty="0"/>
              <a:t>Other types of mistreatments</a:t>
            </a:r>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204281" y="1"/>
            <a:ext cx="7412475" cy="1181527"/>
          </a:xfrm>
        </p:spPr>
        <p:txBody>
          <a:bodyPr/>
          <a:lstStyle/>
          <a:p>
            <a:r>
              <a:rPr lang="en-US" sz="3200" dirty="0"/>
              <a:t>FAQs: What types of behaviors might be relevant?</a:t>
            </a:r>
          </a:p>
        </p:txBody>
      </p:sp>
      <p:sp>
        <p:nvSpPr>
          <p:cNvPr id="4" name="Title 2">
            <a:extLst>
              <a:ext uri="{FF2B5EF4-FFF2-40B4-BE49-F238E27FC236}">
                <a16:creationId xmlns:a16="http://schemas.microsoft.com/office/drawing/2014/main" id="{5CB8928D-D889-40BC-B578-9327BBCE0448}"/>
              </a:ext>
            </a:extLst>
          </p:cNvPr>
          <p:cNvSpPr txBox="1">
            <a:spLocks/>
          </p:cNvSpPr>
          <p:nvPr/>
        </p:nvSpPr>
        <p:spPr>
          <a:xfrm>
            <a:off x="9115281" y="423610"/>
            <a:ext cx="2995655" cy="58238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Guidance</a:t>
            </a:r>
          </a:p>
        </p:txBody>
      </p:sp>
    </p:spTree>
    <p:extLst>
      <p:ext uri="{BB962C8B-B14F-4D97-AF65-F5344CB8AC3E}">
        <p14:creationId xmlns:p14="http://schemas.microsoft.com/office/powerpoint/2010/main" val="1482350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FE808-53E3-27DE-ECD5-532463E40063}"/>
              </a:ext>
            </a:extLst>
          </p:cNvPr>
          <p:cNvSpPr>
            <a:spLocks noGrp="1"/>
          </p:cNvSpPr>
          <p:nvPr>
            <p:ph type="title"/>
          </p:nvPr>
        </p:nvSpPr>
        <p:spPr>
          <a:xfrm>
            <a:off x="786001" y="1025971"/>
            <a:ext cx="4777241" cy="1325563"/>
          </a:xfrm>
        </p:spPr>
        <p:txBody>
          <a:bodyPr>
            <a:normAutofit fontScale="90000"/>
          </a:bodyPr>
          <a:lstStyle/>
          <a:p>
            <a:r>
              <a:rPr lang="en-US" dirty="0"/>
              <a:t>Carissa </a:t>
            </a:r>
            <a:r>
              <a:rPr lang="en-US" dirty="0" err="1"/>
              <a:t>Siebeneck</a:t>
            </a:r>
            <a:r>
              <a:rPr lang="en-US" dirty="0"/>
              <a:t> Anderson</a:t>
            </a:r>
          </a:p>
        </p:txBody>
      </p:sp>
      <p:sp>
        <p:nvSpPr>
          <p:cNvPr id="3" name="Text Placeholder 2">
            <a:extLst>
              <a:ext uri="{FF2B5EF4-FFF2-40B4-BE49-F238E27FC236}">
                <a16:creationId xmlns:a16="http://schemas.microsoft.com/office/drawing/2014/main" id="{57A499C3-EB3B-1C59-1A6B-467324D1CE99}"/>
              </a:ext>
            </a:extLst>
          </p:cNvPr>
          <p:cNvSpPr>
            <a:spLocks noGrp="1"/>
          </p:cNvSpPr>
          <p:nvPr>
            <p:ph type="body" idx="1"/>
          </p:nvPr>
        </p:nvSpPr>
        <p:spPr>
          <a:xfrm>
            <a:off x="786000" y="2627568"/>
            <a:ext cx="4777241" cy="553760"/>
          </a:xfrm>
        </p:spPr>
        <p:txBody>
          <a:bodyPr>
            <a:normAutofit lnSpcReduction="10000"/>
          </a:bodyPr>
          <a:lstStyle/>
          <a:p>
            <a:r>
              <a:rPr lang="en-US" dirty="0"/>
              <a:t>Of Counsel</a:t>
            </a:r>
          </a:p>
        </p:txBody>
      </p:sp>
      <p:sp>
        <p:nvSpPr>
          <p:cNvPr id="4" name="Text Placeholder 3">
            <a:extLst>
              <a:ext uri="{FF2B5EF4-FFF2-40B4-BE49-F238E27FC236}">
                <a16:creationId xmlns:a16="http://schemas.microsoft.com/office/drawing/2014/main" id="{6080A10A-4E73-2F1C-8FB9-D8753B63742D}"/>
              </a:ext>
            </a:extLst>
          </p:cNvPr>
          <p:cNvSpPr>
            <a:spLocks noGrp="1"/>
          </p:cNvSpPr>
          <p:nvPr>
            <p:ph type="body" sz="quarter" idx="3"/>
          </p:nvPr>
        </p:nvSpPr>
        <p:spPr>
          <a:xfrm>
            <a:off x="786001" y="3181328"/>
            <a:ext cx="4777241" cy="1001566"/>
          </a:xfrm>
        </p:spPr>
        <p:txBody>
          <a:bodyPr>
            <a:normAutofit lnSpcReduction="10000"/>
          </a:bodyPr>
          <a:lstStyle/>
          <a:p>
            <a:r>
              <a:rPr lang="en-US" dirty="0"/>
              <a:t>Birch Horton Bittner &amp; </a:t>
            </a:r>
            <a:r>
              <a:rPr lang="en-US" dirty="0" err="1"/>
              <a:t>Cherot</a:t>
            </a:r>
            <a:endParaRPr lang="en-US" dirty="0"/>
          </a:p>
        </p:txBody>
      </p:sp>
      <p:pic>
        <p:nvPicPr>
          <p:cNvPr id="16" name="Picture Placeholder 15">
            <a:extLst>
              <a:ext uri="{FF2B5EF4-FFF2-40B4-BE49-F238E27FC236}">
                <a16:creationId xmlns:a16="http://schemas.microsoft.com/office/drawing/2014/main" id="{A4F1089F-6829-4899-9104-3F7EE77765F7}"/>
              </a:ext>
            </a:extLst>
          </p:cNvPr>
          <p:cNvPicPr>
            <a:picLocks noGrp="1" noChangeAspect="1"/>
          </p:cNvPicPr>
          <p:nvPr>
            <p:ph type="pic" idx="10"/>
          </p:nvPr>
        </p:nvPicPr>
        <p:blipFill>
          <a:blip r:embed="rId2"/>
          <a:srcRect t="1088" b="1088"/>
          <a:stretch>
            <a:fillRect/>
          </a:stretch>
        </p:blipFill>
        <p:spPr>
          <a:xfrm>
            <a:off x="6144694" y="751114"/>
            <a:ext cx="2525776" cy="2507651"/>
          </a:xfrm>
        </p:spPr>
      </p:pic>
      <p:pic>
        <p:nvPicPr>
          <p:cNvPr id="18" name="Picture 17">
            <a:extLst>
              <a:ext uri="{FF2B5EF4-FFF2-40B4-BE49-F238E27FC236}">
                <a16:creationId xmlns:a16="http://schemas.microsoft.com/office/drawing/2014/main" id="{B95D20CB-3A77-4FA5-81A1-C465D08E932B}"/>
              </a:ext>
            </a:extLst>
          </p:cNvPr>
          <p:cNvPicPr>
            <a:picLocks noChangeAspect="1"/>
          </p:cNvPicPr>
          <p:nvPr/>
        </p:nvPicPr>
        <p:blipFill>
          <a:blip r:embed="rId3">
            <a:duotone>
              <a:prstClr val="black"/>
              <a:schemeClr val="accent5">
                <a:tint val="45000"/>
                <a:satMod val="400000"/>
              </a:schemeClr>
            </a:duotone>
          </a:blip>
          <a:stretch>
            <a:fillRect/>
          </a:stretch>
        </p:blipFill>
        <p:spPr>
          <a:xfrm>
            <a:off x="1615516" y="3919175"/>
            <a:ext cx="4119362" cy="1634958"/>
          </a:xfrm>
          <a:prstGeom prst="rect">
            <a:avLst/>
          </a:prstGeom>
        </p:spPr>
      </p:pic>
    </p:spTree>
    <p:extLst>
      <p:ext uri="{BB962C8B-B14F-4D97-AF65-F5344CB8AC3E}">
        <p14:creationId xmlns:p14="http://schemas.microsoft.com/office/powerpoint/2010/main" val="1390346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p:txBody>
          <a:bodyPr>
            <a:normAutofit lnSpcReduction="10000"/>
          </a:bodyPr>
          <a:lstStyle/>
          <a:p>
            <a:pPr>
              <a:lnSpc>
                <a:spcPct val="100000"/>
              </a:lnSpc>
            </a:pPr>
            <a:r>
              <a:rPr lang="en-US" dirty="0"/>
              <a:t>Characteristics or aspects of one's identity.  </a:t>
            </a:r>
          </a:p>
          <a:p>
            <a:pPr lvl="1">
              <a:lnSpc>
                <a:spcPct val="100000"/>
              </a:lnSpc>
            </a:pPr>
            <a:r>
              <a:rPr lang="en-US" i="1" u="sng" dirty="0"/>
              <a:t>Identify basis of Your Discrimination.  </a:t>
            </a:r>
            <a:r>
              <a:rPr lang="en-US" i="1" dirty="0"/>
              <a:t>Participants </a:t>
            </a:r>
            <a:r>
              <a:rPr lang="en-US" b="1" i="1" dirty="0"/>
              <a:t>must clearly describe which identity or characteristics they possess and how they have been subject to discrimination</a:t>
            </a:r>
            <a:r>
              <a:rPr lang="en-US" i="1" dirty="0"/>
              <a:t> for eligibility in the 8(a) BD Program.  </a:t>
            </a:r>
          </a:p>
          <a:p>
            <a:pPr lvl="2">
              <a:lnSpc>
                <a:spcPct val="100000"/>
              </a:lnSpc>
            </a:pPr>
            <a:r>
              <a:rPr lang="en-US" i="1" u="sng" dirty="0"/>
              <a:t>Common bases of Discrimination.</a:t>
            </a:r>
            <a:r>
              <a:rPr lang="en-US" i="1" dirty="0"/>
              <a:t>  Race, religion, ethnic origin, gender, sexual orientation, identifiable disability, and isolation from American society are typical identities/categories that have formed the basis for successful social disadvantage narratives.  </a:t>
            </a:r>
          </a:p>
          <a:p>
            <a:pPr lvl="1">
              <a:lnSpc>
                <a:spcPct val="100000"/>
              </a:lnSpc>
            </a:pPr>
            <a:r>
              <a:rPr lang="en-US" i="1" u="sng" dirty="0"/>
              <a:t>One is enough, but you can provide more.  </a:t>
            </a:r>
            <a:r>
              <a:rPr lang="en-US" i="1" dirty="0"/>
              <a:t>One identity/characteristic is sufficient to establish social disadvantage.  Participants with multiple identities/characteristics</a:t>
            </a:r>
            <a:r>
              <a:rPr lang="en-US" b="1" i="1" dirty="0"/>
              <a:t> can claim more than one but should be careful to identify which characteristic is the subject of discrimination.</a:t>
            </a:r>
            <a:r>
              <a:rPr lang="en-US" i="1" dirty="0"/>
              <a:t>  One identity/characteristic is sufficient to establish social disadvantage.</a:t>
            </a:r>
            <a:endParaRPr lang="en-US" dirty="0"/>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204281" y="1"/>
            <a:ext cx="7412475" cy="1410510"/>
          </a:xfrm>
        </p:spPr>
        <p:txBody>
          <a:bodyPr/>
          <a:lstStyle/>
          <a:p>
            <a:r>
              <a:rPr lang="en-US" sz="3200" dirty="0"/>
              <a:t>FAQs: What can be the basis of my social disadvantage?</a:t>
            </a:r>
            <a:br>
              <a:rPr lang="en-US" sz="3200" dirty="0"/>
            </a:br>
            <a:r>
              <a:rPr lang="en-US" sz="2800" b="0" dirty="0"/>
              <a:t>(</a:t>
            </a:r>
            <a:r>
              <a:rPr lang="en-US" sz="2800" b="0" i="1" dirty="0"/>
              <a:t>Factor 1)</a:t>
            </a:r>
          </a:p>
        </p:txBody>
      </p:sp>
      <p:sp>
        <p:nvSpPr>
          <p:cNvPr id="4" name="Title 2">
            <a:extLst>
              <a:ext uri="{FF2B5EF4-FFF2-40B4-BE49-F238E27FC236}">
                <a16:creationId xmlns:a16="http://schemas.microsoft.com/office/drawing/2014/main" id="{5CB8928D-D889-40BC-B578-9327BBCE0448}"/>
              </a:ext>
            </a:extLst>
          </p:cNvPr>
          <p:cNvSpPr txBox="1">
            <a:spLocks/>
          </p:cNvSpPr>
          <p:nvPr/>
        </p:nvSpPr>
        <p:spPr>
          <a:xfrm>
            <a:off x="9115281" y="423610"/>
            <a:ext cx="2995655" cy="58238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Guidance</a:t>
            </a:r>
          </a:p>
        </p:txBody>
      </p:sp>
    </p:spTree>
    <p:extLst>
      <p:ext uri="{BB962C8B-B14F-4D97-AF65-F5344CB8AC3E}">
        <p14:creationId xmlns:p14="http://schemas.microsoft.com/office/powerpoint/2010/main" val="1058434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a:xfrm>
            <a:off x="486383" y="1594673"/>
            <a:ext cx="11313267" cy="4446204"/>
          </a:xfrm>
        </p:spPr>
        <p:txBody>
          <a:bodyPr>
            <a:normAutofit lnSpcReduction="10000"/>
          </a:bodyPr>
          <a:lstStyle/>
          <a:p>
            <a:pPr>
              <a:lnSpc>
                <a:spcPct val="100000"/>
              </a:lnSpc>
            </a:pPr>
            <a:r>
              <a:rPr lang="en-US" dirty="0"/>
              <a:t>Yes, the descriptions of events should be </a:t>
            </a:r>
            <a:r>
              <a:rPr lang="en-US" b="1" dirty="0"/>
              <a:t>personal</a:t>
            </a:r>
            <a:r>
              <a:rPr lang="en-US" dirty="0"/>
              <a:t> and </a:t>
            </a:r>
            <a:r>
              <a:rPr lang="en-US" b="1" dirty="0"/>
              <a:t>specific</a:t>
            </a:r>
            <a:r>
              <a:rPr lang="en-US" dirty="0"/>
              <a:t>.</a:t>
            </a:r>
          </a:p>
          <a:p>
            <a:pPr>
              <a:lnSpc>
                <a:spcPct val="100000"/>
              </a:lnSpc>
            </a:pPr>
            <a:r>
              <a:rPr lang="en-US" dirty="0"/>
              <a:t>A note about including optional general information:</a:t>
            </a:r>
          </a:p>
          <a:p>
            <a:pPr lvl="1">
              <a:lnSpc>
                <a:spcPct val="100000"/>
              </a:lnSpc>
            </a:pPr>
            <a:r>
              <a:rPr lang="en-US" dirty="0"/>
              <a:t>Including statistics or other information that describes the industry, area, etc. is helpful. Articles or other general information about discrimination can provide further context for examples and experiences.  </a:t>
            </a:r>
          </a:p>
          <a:p>
            <a:pPr lvl="1">
              <a:lnSpc>
                <a:spcPct val="100000"/>
              </a:lnSpc>
            </a:pPr>
            <a:r>
              <a:rPr lang="en-US" b="1" dirty="0"/>
              <a:t>However</a:t>
            </a:r>
            <a:r>
              <a:rPr lang="en-US" dirty="0"/>
              <a:t>, statistics and other general information are not sufficient on their own.  They can help augment the specific examples in the narrative, but they are not a replacement.</a:t>
            </a:r>
          </a:p>
          <a:p>
            <a:pPr>
              <a:lnSpc>
                <a:spcPct val="100000"/>
              </a:lnSpc>
            </a:pPr>
            <a:r>
              <a:rPr lang="en-US" dirty="0">
                <a:solidFill>
                  <a:schemeClr val="tx1"/>
                </a:solidFill>
              </a:rPr>
              <a:t>If this information is not readily available or directly relevant to your experiences, we would not recommend including it.</a:t>
            </a:r>
            <a:endParaRPr lang="en-US" dirty="0"/>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81065" y="1"/>
            <a:ext cx="7642698" cy="1410510"/>
          </a:xfrm>
        </p:spPr>
        <p:txBody>
          <a:bodyPr/>
          <a:lstStyle/>
          <a:p>
            <a:r>
              <a:rPr lang="en-US" sz="3200" dirty="0"/>
              <a:t>FAQs: Does the information provided need to be personal?</a:t>
            </a:r>
          </a:p>
        </p:txBody>
      </p:sp>
      <p:sp>
        <p:nvSpPr>
          <p:cNvPr id="4" name="Title 2">
            <a:extLst>
              <a:ext uri="{FF2B5EF4-FFF2-40B4-BE49-F238E27FC236}">
                <a16:creationId xmlns:a16="http://schemas.microsoft.com/office/drawing/2014/main" id="{5CB8928D-D889-40BC-B578-9327BBCE0448}"/>
              </a:ext>
            </a:extLst>
          </p:cNvPr>
          <p:cNvSpPr txBox="1">
            <a:spLocks/>
          </p:cNvSpPr>
          <p:nvPr/>
        </p:nvSpPr>
        <p:spPr>
          <a:xfrm>
            <a:off x="9115281" y="423610"/>
            <a:ext cx="2995655" cy="58238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Guidance</a:t>
            </a:r>
          </a:p>
        </p:txBody>
      </p:sp>
    </p:spTree>
    <p:extLst>
      <p:ext uri="{BB962C8B-B14F-4D97-AF65-F5344CB8AC3E}">
        <p14:creationId xmlns:p14="http://schemas.microsoft.com/office/powerpoint/2010/main" val="2406736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a:xfrm>
            <a:off x="486383" y="1594673"/>
            <a:ext cx="11313267" cy="4446204"/>
          </a:xfrm>
        </p:spPr>
        <p:txBody>
          <a:bodyPr>
            <a:normAutofit/>
          </a:bodyPr>
          <a:lstStyle/>
          <a:p>
            <a:pPr fontAlgn="base">
              <a:lnSpc>
                <a:spcPct val="100000"/>
              </a:lnSpc>
            </a:pPr>
            <a:r>
              <a:rPr lang="en-US" dirty="0"/>
              <a:t>It is not enough that a person experienced discrimination.  </a:t>
            </a:r>
          </a:p>
          <a:p>
            <a:pPr lvl="1" fontAlgn="base">
              <a:lnSpc>
                <a:spcPct val="100000"/>
              </a:lnSpc>
            </a:pPr>
            <a:r>
              <a:rPr lang="en-US" dirty="0"/>
              <a:t>SBA requires evidence that the discrimination disadvantaged you professionally in some specific way.  Examples:</a:t>
            </a:r>
          </a:p>
          <a:p>
            <a:pPr lvl="2" fontAlgn="base">
              <a:lnSpc>
                <a:spcPct val="100000"/>
              </a:lnSpc>
            </a:pPr>
            <a:r>
              <a:rPr lang="en-US" dirty="0"/>
              <a:t>being passed over for a promotion</a:t>
            </a:r>
          </a:p>
          <a:p>
            <a:pPr lvl="2" fontAlgn="base">
              <a:lnSpc>
                <a:spcPct val="100000"/>
              </a:lnSpc>
            </a:pPr>
            <a:r>
              <a:rPr lang="en-US" dirty="0"/>
              <a:t>losing a client or potential client</a:t>
            </a:r>
          </a:p>
          <a:p>
            <a:pPr lvl="2" fontAlgn="base">
              <a:lnSpc>
                <a:spcPct val="100000"/>
              </a:lnSpc>
            </a:pPr>
            <a:r>
              <a:rPr lang="en-US" dirty="0"/>
              <a:t>being terminated from a job and having difficulty finding a new job as result of that termination  </a:t>
            </a:r>
          </a:p>
          <a:p>
            <a:pPr fontAlgn="base">
              <a:lnSpc>
                <a:spcPct val="100000"/>
              </a:lnSpc>
            </a:pPr>
            <a:r>
              <a:rPr lang="en-US" dirty="0"/>
              <a:t>It is very difficult to prove “what might have been,” but the idea here is to explain the real, lasting impact that the negative behavior/event had on your professional life.</a:t>
            </a:r>
          </a:p>
          <a:p>
            <a:endParaRPr lang="en-US" dirty="0"/>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81065" y="1"/>
            <a:ext cx="7642698" cy="1410510"/>
          </a:xfrm>
        </p:spPr>
        <p:txBody>
          <a:bodyPr/>
          <a:lstStyle/>
          <a:p>
            <a:r>
              <a:rPr lang="en-US" sz="2400" dirty="0"/>
              <a:t>FAQs: What is needed to demonstrate negative impact on professional life?</a:t>
            </a:r>
            <a:br>
              <a:rPr lang="en-US" sz="2400" dirty="0"/>
            </a:br>
            <a:r>
              <a:rPr lang="en-US" sz="2400" b="0" dirty="0"/>
              <a:t>(Factor 4)</a:t>
            </a:r>
          </a:p>
        </p:txBody>
      </p:sp>
      <p:sp>
        <p:nvSpPr>
          <p:cNvPr id="4" name="Title 2">
            <a:extLst>
              <a:ext uri="{FF2B5EF4-FFF2-40B4-BE49-F238E27FC236}">
                <a16:creationId xmlns:a16="http://schemas.microsoft.com/office/drawing/2014/main" id="{5CB8928D-D889-40BC-B578-9327BBCE0448}"/>
              </a:ext>
            </a:extLst>
          </p:cNvPr>
          <p:cNvSpPr txBox="1">
            <a:spLocks/>
          </p:cNvSpPr>
          <p:nvPr/>
        </p:nvSpPr>
        <p:spPr>
          <a:xfrm>
            <a:off x="9115281" y="423610"/>
            <a:ext cx="2995655" cy="58238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Guidance</a:t>
            </a:r>
          </a:p>
        </p:txBody>
      </p:sp>
    </p:spTree>
    <p:extLst>
      <p:ext uri="{BB962C8B-B14F-4D97-AF65-F5344CB8AC3E}">
        <p14:creationId xmlns:p14="http://schemas.microsoft.com/office/powerpoint/2010/main" val="3994060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a:xfrm>
            <a:off x="486383" y="1594673"/>
            <a:ext cx="11313267" cy="4446204"/>
          </a:xfrm>
        </p:spPr>
        <p:txBody>
          <a:bodyPr>
            <a:normAutofit lnSpcReduction="10000"/>
          </a:bodyPr>
          <a:lstStyle/>
          <a:p>
            <a:pPr>
              <a:lnSpc>
                <a:spcPct val="100000"/>
              </a:lnSpc>
            </a:pPr>
            <a:r>
              <a:rPr lang="en-US" dirty="0"/>
              <a:t>For 8(a) applicants, this need to demonstrate disadvantage in one's professional life seems to be in conflict with the applicant's need to demonstrate “potential for success.”  </a:t>
            </a:r>
          </a:p>
          <a:p>
            <a:pPr>
              <a:lnSpc>
                <a:spcPct val="100000"/>
              </a:lnSpc>
            </a:pPr>
            <a:r>
              <a:rPr lang="en-US" dirty="0"/>
              <a:t>SBA considers the </a:t>
            </a:r>
            <a:r>
              <a:rPr lang="en-US" b="1" dirty="0"/>
              <a:t>entire application </a:t>
            </a:r>
            <a:r>
              <a:rPr lang="en-US" dirty="0"/>
              <a:t>when determining social disadvantage, so it is important that the social narrative is </a:t>
            </a:r>
            <a:r>
              <a:rPr lang="en-US" b="1" dirty="0"/>
              <a:t>consistent and reasonable </a:t>
            </a:r>
            <a:r>
              <a:rPr lang="en-US" dirty="0"/>
              <a:t>in light of the information presented in that application.  </a:t>
            </a:r>
          </a:p>
          <a:p>
            <a:pPr>
              <a:lnSpc>
                <a:spcPct val="100000"/>
              </a:lnSpc>
            </a:pPr>
            <a:r>
              <a:rPr lang="en-US" dirty="0"/>
              <a:t>It is not clear whether SBA officials will look beyond the narrative submissions for those affected by Ultima as current 8(a) firms.</a:t>
            </a:r>
          </a:p>
          <a:p>
            <a:endParaRPr lang="en-US" dirty="0"/>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81065" y="1"/>
            <a:ext cx="7642698" cy="1410510"/>
          </a:xfrm>
        </p:spPr>
        <p:txBody>
          <a:bodyPr/>
          <a:lstStyle/>
          <a:p>
            <a:r>
              <a:rPr lang="en-US" sz="2400" dirty="0"/>
              <a:t>FAQs: What is needed to demonstrate negative impact on professional life? </a:t>
            </a:r>
            <a:br>
              <a:rPr lang="en-US" sz="2400" dirty="0"/>
            </a:br>
            <a:r>
              <a:rPr lang="en-US" sz="2400" b="0" dirty="0"/>
              <a:t>Factor 4 (</a:t>
            </a:r>
            <a:r>
              <a:rPr lang="en-US" sz="2400" b="0" dirty="0" err="1"/>
              <a:t>con’t</a:t>
            </a:r>
            <a:r>
              <a:rPr lang="en-US" sz="2400" b="0" dirty="0"/>
              <a:t>)</a:t>
            </a:r>
          </a:p>
        </p:txBody>
      </p:sp>
      <p:sp>
        <p:nvSpPr>
          <p:cNvPr id="4" name="Title 2">
            <a:extLst>
              <a:ext uri="{FF2B5EF4-FFF2-40B4-BE49-F238E27FC236}">
                <a16:creationId xmlns:a16="http://schemas.microsoft.com/office/drawing/2014/main" id="{5CB8928D-D889-40BC-B578-9327BBCE0448}"/>
              </a:ext>
            </a:extLst>
          </p:cNvPr>
          <p:cNvSpPr txBox="1">
            <a:spLocks/>
          </p:cNvSpPr>
          <p:nvPr/>
        </p:nvSpPr>
        <p:spPr>
          <a:xfrm>
            <a:off x="9115281" y="423610"/>
            <a:ext cx="2995655" cy="58238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Guidance</a:t>
            </a:r>
          </a:p>
        </p:txBody>
      </p:sp>
    </p:spTree>
    <p:extLst>
      <p:ext uri="{BB962C8B-B14F-4D97-AF65-F5344CB8AC3E}">
        <p14:creationId xmlns:p14="http://schemas.microsoft.com/office/powerpoint/2010/main" val="259317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a:xfrm>
            <a:off x="486383" y="1594673"/>
            <a:ext cx="11313267" cy="4446204"/>
          </a:xfrm>
        </p:spPr>
        <p:txBody>
          <a:bodyPr>
            <a:normAutofit/>
          </a:bodyPr>
          <a:lstStyle/>
          <a:p>
            <a:pPr>
              <a:lnSpc>
                <a:spcPct val="100000"/>
              </a:lnSpc>
            </a:pPr>
            <a:r>
              <a:rPr lang="en-US" i="1" dirty="0"/>
              <a:t>“Each specific incident of social disadvantage in the applicant’s claim must be presented in sufficient detail to be evaluated.”  </a:t>
            </a:r>
          </a:p>
          <a:p>
            <a:pPr>
              <a:lnSpc>
                <a:spcPct val="100000"/>
              </a:lnSpc>
            </a:pPr>
            <a:r>
              <a:rPr lang="en-US" dirty="0"/>
              <a:t>Generally, the claim </a:t>
            </a:r>
            <a:r>
              <a:rPr lang="en-US" i="1" dirty="0"/>
              <a:t>“must describe: </a:t>
            </a:r>
          </a:p>
          <a:p>
            <a:pPr lvl="1">
              <a:lnSpc>
                <a:spcPct val="100000"/>
              </a:lnSpc>
            </a:pPr>
            <a:r>
              <a:rPr lang="en-US" i="1" dirty="0"/>
              <a:t>(1) when and where the incident occurred, </a:t>
            </a:r>
          </a:p>
          <a:p>
            <a:pPr lvl="1">
              <a:lnSpc>
                <a:spcPct val="100000"/>
              </a:lnSpc>
            </a:pPr>
            <a:r>
              <a:rPr lang="en-US" i="1" dirty="0"/>
              <a:t>(2) who discriminated, </a:t>
            </a:r>
          </a:p>
          <a:p>
            <a:pPr lvl="1">
              <a:lnSpc>
                <a:spcPct val="100000"/>
              </a:lnSpc>
            </a:pPr>
            <a:r>
              <a:rPr lang="en-US" i="1" dirty="0"/>
              <a:t>(3) how the discrimination took place, and </a:t>
            </a:r>
          </a:p>
          <a:p>
            <a:pPr lvl="1">
              <a:lnSpc>
                <a:spcPct val="100000"/>
              </a:lnSpc>
            </a:pPr>
            <a:r>
              <a:rPr lang="en-US" i="1" dirty="0"/>
              <a:t>(4) how the applicant was adversely affected by the discrimination.”</a:t>
            </a:r>
            <a:r>
              <a:rPr lang="en-US" dirty="0"/>
              <a:t>  </a:t>
            </a:r>
          </a:p>
          <a:p>
            <a:pPr>
              <a:lnSpc>
                <a:spcPct val="100000"/>
              </a:lnSpc>
            </a:pPr>
            <a:r>
              <a:rPr lang="en-US" i="1" dirty="0"/>
              <a:t>“A claim that fails to provide sufficient detail is deficient.”</a:t>
            </a:r>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81065" y="1"/>
            <a:ext cx="7642698" cy="1410510"/>
          </a:xfrm>
        </p:spPr>
        <p:txBody>
          <a:bodyPr/>
          <a:lstStyle/>
          <a:p>
            <a:r>
              <a:rPr lang="en-US" sz="3500" dirty="0"/>
              <a:t>FAQs: What details must be included to be specific?</a:t>
            </a:r>
          </a:p>
        </p:txBody>
      </p:sp>
      <p:sp>
        <p:nvSpPr>
          <p:cNvPr id="4" name="Title 2">
            <a:extLst>
              <a:ext uri="{FF2B5EF4-FFF2-40B4-BE49-F238E27FC236}">
                <a16:creationId xmlns:a16="http://schemas.microsoft.com/office/drawing/2014/main" id="{5CB8928D-D889-40BC-B578-9327BBCE0448}"/>
              </a:ext>
            </a:extLst>
          </p:cNvPr>
          <p:cNvSpPr txBox="1">
            <a:spLocks/>
          </p:cNvSpPr>
          <p:nvPr/>
        </p:nvSpPr>
        <p:spPr>
          <a:xfrm>
            <a:off x="9115281" y="423610"/>
            <a:ext cx="2995655" cy="58238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Guidance</a:t>
            </a:r>
          </a:p>
        </p:txBody>
      </p:sp>
    </p:spTree>
    <p:extLst>
      <p:ext uri="{BB962C8B-B14F-4D97-AF65-F5344CB8AC3E}">
        <p14:creationId xmlns:p14="http://schemas.microsoft.com/office/powerpoint/2010/main" val="2751282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a:xfrm>
            <a:off x="486383" y="1594673"/>
            <a:ext cx="11313267" cy="4446204"/>
          </a:xfrm>
        </p:spPr>
        <p:txBody>
          <a:bodyPr>
            <a:normAutofit fontScale="92500" lnSpcReduction="20000"/>
          </a:bodyPr>
          <a:lstStyle/>
          <a:p>
            <a:pPr>
              <a:lnSpc>
                <a:spcPct val="100000"/>
              </a:lnSpc>
            </a:pPr>
            <a:r>
              <a:rPr lang="en-US" dirty="0"/>
              <a:t>Legal Standard - The necessary standard is “beyond preponderance of the evidence.”</a:t>
            </a:r>
          </a:p>
          <a:p>
            <a:pPr>
              <a:lnSpc>
                <a:spcPct val="100000"/>
              </a:lnSpc>
            </a:pPr>
            <a:r>
              <a:rPr lang="en-US" dirty="0"/>
              <a:t>In short, it means that the individual needs only to show that “</a:t>
            </a:r>
            <a:r>
              <a:rPr lang="en-US" b="1" dirty="0"/>
              <a:t>the fact is more likely true than not true</a:t>
            </a:r>
            <a:r>
              <a:rPr lang="en-US" dirty="0"/>
              <a:t>.”</a:t>
            </a:r>
          </a:p>
          <a:p>
            <a:pPr lvl="1">
              <a:lnSpc>
                <a:spcPct val="100000"/>
              </a:lnSpc>
            </a:pPr>
            <a:r>
              <a:rPr lang="en-US" dirty="0"/>
              <a:t>Make sure that your narrative/story is internally consistent</a:t>
            </a:r>
          </a:p>
          <a:p>
            <a:pPr lvl="1">
              <a:lnSpc>
                <a:spcPct val="100000"/>
              </a:lnSpc>
            </a:pPr>
            <a:r>
              <a:rPr lang="en-US" dirty="0"/>
              <a:t>Make sure that your narrative/story is consistent with the other information in your 8(a) application.</a:t>
            </a:r>
          </a:p>
          <a:p>
            <a:pPr lvl="1">
              <a:lnSpc>
                <a:spcPct val="100000"/>
              </a:lnSpc>
            </a:pPr>
            <a:r>
              <a:rPr lang="en-US" dirty="0"/>
              <a:t>Look for possible ways to validate your claim from external sources, but this is not necessarily required.  </a:t>
            </a:r>
          </a:p>
          <a:p>
            <a:pPr>
              <a:lnSpc>
                <a:spcPct val="100000"/>
              </a:lnSpc>
            </a:pPr>
            <a:r>
              <a:rPr lang="en-US" dirty="0"/>
              <a:t>Why is this legal standard important to understand?  </a:t>
            </a:r>
          </a:p>
          <a:p>
            <a:pPr lvl="1">
              <a:lnSpc>
                <a:spcPct val="100000"/>
              </a:lnSpc>
            </a:pPr>
            <a:r>
              <a:rPr lang="en-US" dirty="0"/>
              <a:t>This is vital to how SBA determines whether the information you submitted is “enough” to establish relevant social disadvantage.</a:t>
            </a:r>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81065" y="1"/>
            <a:ext cx="7642698" cy="1410510"/>
          </a:xfrm>
        </p:spPr>
        <p:txBody>
          <a:bodyPr/>
          <a:lstStyle/>
          <a:p>
            <a:r>
              <a:rPr lang="en-US" sz="3500" dirty="0"/>
              <a:t>FAQs: What does it mean to “prove my claim”?</a:t>
            </a:r>
          </a:p>
        </p:txBody>
      </p:sp>
      <p:sp>
        <p:nvSpPr>
          <p:cNvPr id="4" name="Title 2">
            <a:extLst>
              <a:ext uri="{FF2B5EF4-FFF2-40B4-BE49-F238E27FC236}">
                <a16:creationId xmlns:a16="http://schemas.microsoft.com/office/drawing/2014/main" id="{5CB8928D-D889-40BC-B578-9327BBCE0448}"/>
              </a:ext>
            </a:extLst>
          </p:cNvPr>
          <p:cNvSpPr txBox="1">
            <a:spLocks/>
          </p:cNvSpPr>
          <p:nvPr/>
        </p:nvSpPr>
        <p:spPr>
          <a:xfrm>
            <a:off x="9115281" y="423610"/>
            <a:ext cx="2995655" cy="58238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Guidance</a:t>
            </a:r>
          </a:p>
        </p:txBody>
      </p:sp>
    </p:spTree>
    <p:extLst>
      <p:ext uri="{BB962C8B-B14F-4D97-AF65-F5344CB8AC3E}">
        <p14:creationId xmlns:p14="http://schemas.microsoft.com/office/powerpoint/2010/main" val="2555834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a:xfrm>
            <a:off x="486383" y="1594673"/>
            <a:ext cx="11313267" cy="4446204"/>
          </a:xfrm>
        </p:spPr>
        <p:txBody>
          <a:bodyPr>
            <a:normAutofit lnSpcReduction="10000"/>
          </a:bodyPr>
          <a:lstStyle/>
          <a:p>
            <a:pPr>
              <a:lnSpc>
                <a:spcPct val="100000"/>
              </a:lnSpc>
            </a:pPr>
            <a:r>
              <a:rPr lang="en-US" dirty="0"/>
              <a:t>While SBA does not expect written admissions of guilt from alleged discriminators, it is helpful to submit other types of evidence to support your allegations in the narrative.  This could include:</a:t>
            </a:r>
          </a:p>
          <a:p>
            <a:pPr lvl="1">
              <a:lnSpc>
                <a:spcPct val="100000"/>
              </a:lnSpc>
            </a:pPr>
            <a:r>
              <a:rPr lang="en-US" dirty="0"/>
              <a:t>statements from witnesses to the incident</a:t>
            </a:r>
          </a:p>
          <a:p>
            <a:pPr lvl="1">
              <a:lnSpc>
                <a:spcPct val="100000"/>
              </a:lnSpc>
            </a:pPr>
            <a:r>
              <a:rPr lang="en-US" dirty="0"/>
              <a:t>written documentation that support the narrative statement</a:t>
            </a:r>
          </a:p>
          <a:p>
            <a:pPr lvl="2">
              <a:lnSpc>
                <a:spcPct val="100000"/>
              </a:lnSpc>
            </a:pPr>
            <a:r>
              <a:rPr lang="en-US" dirty="0"/>
              <a:t>Letters</a:t>
            </a:r>
          </a:p>
          <a:p>
            <a:pPr lvl="2">
              <a:lnSpc>
                <a:spcPct val="100000"/>
              </a:lnSpc>
            </a:pPr>
            <a:r>
              <a:rPr lang="en-US" dirty="0"/>
              <a:t>Diplomas</a:t>
            </a:r>
          </a:p>
          <a:p>
            <a:pPr lvl="2">
              <a:lnSpc>
                <a:spcPct val="100000"/>
              </a:lnSpc>
            </a:pPr>
            <a:r>
              <a:rPr lang="en-US" dirty="0"/>
              <a:t>Transcripts</a:t>
            </a:r>
          </a:p>
          <a:p>
            <a:pPr lvl="2">
              <a:lnSpc>
                <a:spcPct val="100000"/>
              </a:lnSpc>
            </a:pPr>
            <a:r>
              <a:rPr lang="en-US" dirty="0"/>
              <a:t>Financial statements</a:t>
            </a:r>
          </a:p>
          <a:p>
            <a:pPr lvl="2">
              <a:lnSpc>
                <a:spcPct val="100000"/>
              </a:lnSpc>
            </a:pPr>
            <a:r>
              <a:rPr lang="en-US" dirty="0"/>
              <a:t>Court documents</a:t>
            </a:r>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81065" y="1"/>
            <a:ext cx="7642698" cy="1410510"/>
          </a:xfrm>
        </p:spPr>
        <p:txBody>
          <a:bodyPr/>
          <a:lstStyle/>
          <a:p>
            <a:r>
              <a:rPr lang="en-US" sz="3500" dirty="0"/>
              <a:t>FAQs: What kind of evidence should I include in addition to the statement?</a:t>
            </a:r>
          </a:p>
        </p:txBody>
      </p:sp>
      <p:sp>
        <p:nvSpPr>
          <p:cNvPr id="4" name="Title 2">
            <a:extLst>
              <a:ext uri="{FF2B5EF4-FFF2-40B4-BE49-F238E27FC236}">
                <a16:creationId xmlns:a16="http://schemas.microsoft.com/office/drawing/2014/main" id="{5CB8928D-D889-40BC-B578-9327BBCE0448}"/>
              </a:ext>
            </a:extLst>
          </p:cNvPr>
          <p:cNvSpPr txBox="1">
            <a:spLocks/>
          </p:cNvSpPr>
          <p:nvPr/>
        </p:nvSpPr>
        <p:spPr>
          <a:xfrm>
            <a:off x="9115281" y="423610"/>
            <a:ext cx="2995655" cy="58238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Guidance</a:t>
            </a:r>
          </a:p>
        </p:txBody>
      </p:sp>
      <p:sp>
        <p:nvSpPr>
          <p:cNvPr id="5" name="Content Placeholder 1">
            <a:extLst>
              <a:ext uri="{FF2B5EF4-FFF2-40B4-BE49-F238E27FC236}">
                <a16:creationId xmlns:a16="http://schemas.microsoft.com/office/drawing/2014/main" id="{187F770C-A205-4AEF-9ACB-DE45D5BCC31A}"/>
              </a:ext>
            </a:extLst>
          </p:cNvPr>
          <p:cNvSpPr txBox="1">
            <a:spLocks/>
          </p:cNvSpPr>
          <p:nvPr/>
        </p:nvSpPr>
        <p:spPr>
          <a:xfrm>
            <a:off x="3282462" y="4009292"/>
            <a:ext cx="3294184" cy="177367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E2C4F"/>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100000"/>
              </a:lnSpc>
            </a:pPr>
            <a:r>
              <a:rPr lang="en-US" dirty="0"/>
              <a:t>Certifications</a:t>
            </a:r>
          </a:p>
          <a:p>
            <a:pPr lvl="2">
              <a:lnSpc>
                <a:spcPct val="100000"/>
              </a:lnSpc>
            </a:pPr>
            <a:r>
              <a:rPr lang="en-US" dirty="0"/>
              <a:t>Loan Applications</a:t>
            </a:r>
          </a:p>
          <a:p>
            <a:pPr lvl="2">
              <a:lnSpc>
                <a:spcPct val="100000"/>
              </a:lnSpc>
            </a:pPr>
            <a:r>
              <a:rPr lang="en-US" dirty="0"/>
              <a:t>Checks</a:t>
            </a:r>
          </a:p>
          <a:p>
            <a:pPr lvl="2">
              <a:lnSpc>
                <a:spcPct val="100000"/>
              </a:lnSpc>
            </a:pPr>
            <a:r>
              <a:rPr lang="en-US" dirty="0"/>
              <a:t>Tax returns</a:t>
            </a:r>
          </a:p>
          <a:p>
            <a:pPr lvl="2">
              <a:lnSpc>
                <a:spcPct val="100000"/>
              </a:lnSpc>
            </a:pPr>
            <a:r>
              <a:rPr lang="en-US" dirty="0"/>
              <a:t>Credit Reports</a:t>
            </a:r>
          </a:p>
        </p:txBody>
      </p:sp>
    </p:spTree>
    <p:extLst>
      <p:ext uri="{BB962C8B-B14F-4D97-AF65-F5344CB8AC3E}">
        <p14:creationId xmlns:p14="http://schemas.microsoft.com/office/powerpoint/2010/main" val="1991345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33794B7-659F-48B6-A2BD-91E0272F6AB5}"/>
              </a:ext>
            </a:extLst>
          </p:cNvPr>
          <p:cNvSpPr>
            <a:spLocks noGrp="1"/>
          </p:cNvSpPr>
          <p:nvPr>
            <p:ph type="ctrTitle"/>
          </p:nvPr>
        </p:nvSpPr>
        <p:spPr>
          <a:xfrm>
            <a:off x="628074" y="1693652"/>
            <a:ext cx="11212944" cy="3063075"/>
          </a:xfrm>
        </p:spPr>
        <p:txBody>
          <a:bodyPr anchor="ctr"/>
          <a:lstStyle/>
          <a:p>
            <a:r>
              <a:rPr lang="en-US" sz="6000" dirty="0"/>
              <a:t>What is Enough?</a:t>
            </a:r>
            <a:br>
              <a:rPr lang="en-US" sz="6000" dirty="0"/>
            </a:br>
            <a:r>
              <a:rPr lang="en-US" sz="5400" b="0" dirty="0"/>
              <a:t>Examples </a:t>
            </a:r>
            <a:br>
              <a:rPr lang="en-US" sz="5400" b="0" dirty="0"/>
            </a:br>
            <a:r>
              <a:rPr lang="en-US" sz="5400" b="0" dirty="0"/>
              <a:t>from the SBA Regulations: </a:t>
            </a:r>
          </a:p>
        </p:txBody>
      </p:sp>
      <p:sp>
        <p:nvSpPr>
          <p:cNvPr id="10" name="Rectangle 9">
            <a:extLst>
              <a:ext uri="{FF2B5EF4-FFF2-40B4-BE49-F238E27FC236}">
                <a16:creationId xmlns:a16="http://schemas.microsoft.com/office/drawing/2014/main" id="{EB4D3073-C000-406B-A1F3-8BD1E61A398B}"/>
              </a:ext>
            </a:extLst>
          </p:cNvPr>
          <p:cNvSpPr/>
          <p:nvPr/>
        </p:nvSpPr>
        <p:spPr>
          <a:xfrm>
            <a:off x="7527636" y="4756727"/>
            <a:ext cx="4442691" cy="1699491"/>
          </a:xfrm>
          <a:prstGeom prst="rect">
            <a:avLst/>
          </a:prstGeom>
          <a:solidFill>
            <a:srgbClr val="83A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9314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DC9111-0D3D-4CE7-A5BA-2C4CD195FD6A}"/>
              </a:ext>
            </a:extLst>
          </p:cNvPr>
          <p:cNvSpPr>
            <a:spLocks noGrp="1"/>
          </p:cNvSpPr>
          <p:nvPr>
            <p:ph idx="1"/>
          </p:nvPr>
        </p:nvSpPr>
        <p:spPr>
          <a:xfrm>
            <a:off x="175097" y="1488333"/>
            <a:ext cx="11789923" cy="4581728"/>
          </a:xfrm>
        </p:spPr>
        <p:txBody>
          <a:bodyPr>
            <a:normAutofit fontScale="92500" lnSpcReduction="20000"/>
          </a:bodyPr>
          <a:lstStyle/>
          <a:p>
            <a:pPr fontAlgn="base">
              <a:lnSpc>
                <a:spcPct val="100000"/>
              </a:lnSpc>
            </a:pPr>
            <a:r>
              <a:rPr lang="en-US" dirty="0"/>
              <a:t>SBA Example 1 to paragraph (c)(3)(ii):</a:t>
            </a:r>
          </a:p>
          <a:p>
            <a:pPr lvl="1" fontAlgn="base">
              <a:lnSpc>
                <a:spcPct val="100000"/>
              </a:lnSpc>
            </a:pPr>
            <a:r>
              <a:rPr lang="en-US" dirty="0"/>
              <a:t>A woman who is not a member of a designated group attempts to establish her individual social disadvantage based on </a:t>
            </a:r>
            <a:r>
              <a:rPr lang="en-US" dirty="0">
                <a:solidFill>
                  <a:srgbClr val="FF0000"/>
                </a:solidFill>
              </a:rPr>
              <a:t>gender</a:t>
            </a:r>
            <a:r>
              <a:rPr lang="en-US" dirty="0"/>
              <a:t>.  She certifies that while working for company X, she </a:t>
            </a:r>
            <a:r>
              <a:rPr lang="en-US" dirty="0">
                <a:solidFill>
                  <a:srgbClr val="FF0000"/>
                </a:solidFill>
              </a:rPr>
              <a:t>received less compensation than her male counterpart</a:t>
            </a:r>
            <a:r>
              <a:rPr lang="en-US" dirty="0"/>
              <a:t>.  </a:t>
            </a:r>
          </a:p>
          <a:p>
            <a:pPr lvl="1" fontAlgn="base">
              <a:lnSpc>
                <a:spcPct val="100000"/>
              </a:lnSpc>
            </a:pPr>
            <a:r>
              <a:rPr lang="en-US" b="1" dirty="0"/>
              <a:t>Insufficient Facts.  </a:t>
            </a:r>
            <a:r>
              <a:rPr lang="en-US" dirty="0"/>
              <a:t>Without additional facts, SBA states that claim is insufficient to establish an incident of gender bias that could lead to a finding of social disadvantage.  Why? </a:t>
            </a:r>
          </a:p>
          <a:p>
            <a:pPr lvl="2" fontAlgn="base">
              <a:lnSpc>
                <a:spcPct val="100000"/>
              </a:lnSpc>
            </a:pPr>
            <a:r>
              <a:rPr lang="en-US" dirty="0"/>
              <a:t>Without additional facts, it is no more likely that the individual claiming disadvantage was paid less than her male counterpart because he had superior qualifications or because he had greater responsibilities in his employment position.  (Have not met legal standard that claim is more likely true than not.)</a:t>
            </a:r>
          </a:p>
          <a:p>
            <a:pPr lvl="1" fontAlgn="base">
              <a:lnSpc>
                <a:spcPct val="100000"/>
              </a:lnSpc>
            </a:pPr>
            <a:r>
              <a:rPr lang="en-US" b="1" dirty="0"/>
              <a:t>What should she have provided? More info regarding her qualifications and that of her male co-worker.  </a:t>
            </a:r>
          </a:p>
          <a:p>
            <a:pPr lvl="2" fontAlgn="base">
              <a:lnSpc>
                <a:spcPct val="100000"/>
              </a:lnSpc>
            </a:pPr>
            <a:r>
              <a:rPr lang="en-US" dirty="0"/>
              <a:t>She must </a:t>
            </a:r>
            <a:r>
              <a:rPr lang="en-US" b="1" dirty="0"/>
              <a:t>identify her qualifications</a:t>
            </a:r>
            <a:r>
              <a:rPr lang="en-US" dirty="0"/>
              <a:t> (education, experience, years of employment, supervisory functions) </a:t>
            </a:r>
            <a:r>
              <a:rPr lang="en-US" b="1" dirty="0"/>
              <a:t>as being equal or superior </a:t>
            </a:r>
            <a:r>
              <a:rPr lang="en-US" dirty="0"/>
              <a:t>to that of her male counterpart in order for SBA to consider that particular incident may be the result of discriminatory conduct.  </a:t>
            </a:r>
          </a:p>
          <a:p>
            <a:pPr lvl="2" fontAlgn="base">
              <a:lnSpc>
                <a:spcPct val="100000"/>
              </a:lnSpc>
            </a:pPr>
            <a:r>
              <a:rPr lang="en-US" dirty="0"/>
              <a:t>This give SBA information to eliminate alternative explanation for unequal treatment – i.e. different levels of experience, qualifications, etc. could be a legal basis for differing treatment compensation.</a:t>
            </a:r>
          </a:p>
        </p:txBody>
      </p:sp>
      <p:sp>
        <p:nvSpPr>
          <p:cNvPr id="3" name="Title 2">
            <a:extLst>
              <a:ext uri="{FF2B5EF4-FFF2-40B4-BE49-F238E27FC236}">
                <a16:creationId xmlns:a16="http://schemas.microsoft.com/office/drawing/2014/main" id="{BBEAAFC0-923D-4B92-9907-D972BC72D3B0}"/>
              </a:ext>
            </a:extLst>
          </p:cNvPr>
          <p:cNvSpPr>
            <a:spLocks noGrp="1"/>
          </p:cNvSpPr>
          <p:nvPr>
            <p:ph type="ctrTitle"/>
          </p:nvPr>
        </p:nvSpPr>
        <p:spPr>
          <a:xfrm>
            <a:off x="175097" y="0"/>
            <a:ext cx="8239438" cy="1383323"/>
          </a:xfrm>
        </p:spPr>
        <p:txBody>
          <a:bodyPr/>
          <a:lstStyle/>
          <a:p>
            <a:r>
              <a:rPr lang="en-US" sz="2400" u="sng" dirty="0"/>
              <a:t>Example 1:</a:t>
            </a:r>
            <a:r>
              <a:rPr lang="en-US" sz="2400" dirty="0"/>
              <a:t> </a:t>
            </a:r>
            <a:r>
              <a:rPr lang="en-US" sz="2400" u="sng" dirty="0"/>
              <a:t>Lower Compensation based on Gender</a:t>
            </a:r>
            <a:br>
              <a:rPr lang="en-US" sz="2400" dirty="0"/>
            </a:br>
            <a:r>
              <a:rPr lang="en-US" sz="2400" dirty="0"/>
              <a:t>Missing Details of Similar Qualifications for Allegations of Unequal Treatment</a:t>
            </a:r>
          </a:p>
        </p:txBody>
      </p:sp>
      <p:sp>
        <p:nvSpPr>
          <p:cNvPr id="4" name="Title 2">
            <a:extLst>
              <a:ext uri="{FF2B5EF4-FFF2-40B4-BE49-F238E27FC236}">
                <a16:creationId xmlns:a16="http://schemas.microsoft.com/office/drawing/2014/main" id="{1097DA2A-B5D0-4455-B044-8DF2A2560015}"/>
              </a:ext>
            </a:extLst>
          </p:cNvPr>
          <p:cNvSpPr txBox="1">
            <a:spLocks/>
          </p:cNvSpPr>
          <p:nvPr/>
        </p:nvSpPr>
        <p:spPr>
          <a:xfrm>
            <a:off x="9115281" y="0"/>
            <a:ext cx="2995655" cy="138332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sz="2400" dirty="0"/>
              <a:t>Pitfall:</a:t>
            </a:r>
          </a:p>
          <a:p>
            <a:r>
              <a:rPr lang="en-US" sz="2400" dirty="0"/>
              <a:t>Insufficient Facts/Details re Qualifications</a:t>
            </a:r>
          </a:p>
        </p:txBody>
      </p:sp>
    </p:spTree>
    <p:extLst>
      <p:ext uri="{BB962C8B-B14F-4D97-AF65-F5344CB8AC3E}">
        <p14:creationId xmlns:p14="http://schemas.microsoft.com/office/powerpoint/2010/main" val="2432481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DC9111-0D3D-4CE7-A5BA-2C4CD195FD6A}"/>
              </a:ext>
            </a:extLst>
          </p:cNvPr>
          <p:cNvSpPr>
            <a:spLocks noGrp="1"/>
          </p:cNvSpPr>
          <p:nvPr>
            <p:ph idx="1"/>
          </p:nvPr>
        </p:nvSpPr>
        <p:spPr>
          <a:xfrm>
            <a:off x="175097" y="1488333"/>
            <a:ext cx="11789923" cy="4581728"/>
          </a:xfrm>
        </p:spPr>
        <p:txBody>
          <a:bodyPr>
            <a:normAutofit fontScale="85000" lnSpcReduction="20000"/>
          </a:bodyPr>
          <a:lstStyle/>
          <a:p>
            <a:pPr fontAlgn="base">
              <a:lnSpc>
                <a:spcPct val="100000"/>
              </a:lnSpc>
            </a:pPr>
            <a:r>
              <a:rPr lang="en-US" dirty="0"/>
              <a:t>Example 2 to paragraph (c)(3)(ii).  </a:t>
            </a:r>
          </a:p>
          <a:p>
            <a:pPr lvl="1" fontAlgn="base">
              <a:lnSpc>
                <a:spcPct val="100000"/>
              </a:lnSpc>
            </a:pPr>
            <a:r>
              <a:rPr lang="en-US" dirty="0"/>
              <a:t>A woman who is not a member of a designated group attempts to establish her individual social disadvantage based on </a:t>
            </a:r>
            <a:r>
              <a:rPr lang="en-US" dirty="0">
                <a:solidFill>
                  <a:srgbClr val="FF0000"/>
                </a:solidFill>
              </a:rPr>
              <a:t>gender</a:t>
            </a:r>
            <a:r>
              <a:rPr lang="en-US" dirty="0"/>
              <a:t>.  She certifies that while working for company Y, </a:t>
            </a:r>
            <a:r>
              <a:rPr lang="en-US" dirty="0">
                <a:solidFill>
                  <a:srgbClr val="FF0000"/>
                </a:solidFill>
              </a:rPr>
              <a:t>she was not permitted to attend a professional development conference</a:t>
            </a:r>
            <a:r>
              <a:rPr lang="en-US" dirty="0"/>
              <a:t>, </a:t>
            </a:r>
            <a:r>
              <a:rPr lang="en-US" dirty="0">
                <a:solidFill>
                  <a:srgbClr val="FF0000"/>
                </a:solidFill>
              </a:rPr>
              <a:t>even though male employees were allowed to attend similar conferences in the past</a:t>
            </a:r>
            <a:r>
              <a:rPr lang="en-US" dirty="0"/>
              <a:t>.  </a:t>
            </a:r>
          </a:p>
          <a:p>
            <a:pPr lvl="1" fontAlgn="base">
              <a:lnSpc>
                <a:spcPct val="100000"/>
              </a:lnSpc>
            </a:pPr>
            <a:r>
              <a:rPr lang="en-US" b="1" dirty="0"/>
              <a:t>Insufficient facts.  </a:t>
            </a:r>
            <a:r>
              <a:rPr lang="en-US" dirty="0"/>
              <a:t>Without additional facts, SBA states that claim is insufficient to establish an incident of gender bias that could lead to a finding of social disadvantage.  Why is this not enough for SBA?</a:t>
            </a:r>
          </a:p>
          <a:p>
            <a:pPr lvl="2" fontAlgn="base">
              <a:lnSpc>
                <a:spcPct val="100000"/>
              </a:lnSpc>
            </a:pPr>
            <a:r>
              <a:rPr lang="en-US" dirty="0"/>
              <a:t>It is no more likely that she was not permitted to attend the conference based on gender bias than based on non-discriminatory reasons.  </a:t>
            </a:r>
          </a:p>
          <a:p>
            <a:pPr lvl="2" fontAlgn="base">
              <a:lnSpc>
                <a:spcPct val="100000"/>
              </a:lnSpc>
            </a:pPr>
            <a:r>
              <a:rPr lang="en-US" dirty="0"/>
              <a:t>i.e. Alternative explanations (legitimate reasons for different treatment) are possible and not eliminated based on the info provided.</a:t>
            </a:r>
          </a:p>
          <a:p>
            <a:pPr lvl="1" fontAlgn="base">
              <a:lnSpc>
                <a:spcPct val="100000"/>
              </a:lnSpc>
            </a:pPr>
            <a:r>
              <a:rPr lang="en-US" b="1" dirty="0"/>
              <a:t>What additional information should she have provided?  </a:t>
            </a:r>
          </a:p>
          <a:p>
            <a:pPr lvl="2" fontAlgn="base">
              <a:lnSpc>
                <a:spcPct val="100000"/>
              </a:lnSpc>
            </a:pPr>
            <a:r>
              <a:rPr lang="en-US" u="sng" dirty="0"/>
              <a:t>Establish Similar Qualifications.  </a:t>
            </a:r>
            <a:r>
              <a:rPr lang="en-US" dirty="0"/>
              <a:t>She must identify that she was in the </a:t>
            </a:r>
            <a:r>
              <a:rPr lang="en-US" dirty="0">
                <a:solidFill>
                  <a:srgbClr val="FF0000"/>
                </a:solidFill>
              </a:rPr>
              <a:t>same professional position and level</a:t>
            </a:r>
            <a:r>
              <a:rPr lang="en-US" dirty="0"/>
              <a:t> as the male employees who were permitted to attend similar conferences in the past, </a:t>
            </a:r>
            <a:r>
              <a:rPr lang="en-US" u="sng" dirty="0"/>
              <a:t>and</a:t>
            </a:r>
            <a:r>
              <a:rPr lang="en-US" dirty="0"/>
              <a:t> </a:t>
            </a:r>
          </a:p>
          <a:p>
            <a:pPr lvl="2" fontAlgn="base">
              <a:lnSpc>
                <a:spcPct val="100000"/>
              </a:lnSpc>
            </a:pPr>
            <a:r>
              <a:rPr lang="en-US" u="sng" dirty="0"/>
              <a:t>Establish Similar Situation/Budget Available.</a:t>
            </a:r>
            <a:r>
              <a:rPr lang="en-US" dirty="0"/>
              <a:t>  She must identify that </a:t>
            </a:r>
            <a:r>
              <a:rPr lang="en-US" dirty="0">
                <a:solidFill>
                  <a:srgbClr val="FF0000"/>
                </a:solidFill>
              </a:rPr>
              <a:t>funding</a:t>
            </a:r>
            <a:r>
              <a:rPr lang="en-US" dirty="0"/>
              <a:t> for training or professional development was available at the time she requested to attend the conference.</a:t>
            </a:r>
          </a:p>
          <a:p>
            <a:pPr fontAlgn="base"/>
            <a:endParaRPr lang="en-US" sz="800" dirty="0"/>
          </a:p>
        </p:txBody>
      </p:sp>
      <p:sp>
        <p:nvSpPr>
          <p:cNvPr id="3" name="Title 2">
            <a:extLst>
              <a:ext uri="{FF2B5EF4-FFF2-40B4-BE49-F238E27FC236}">
                <a16:creationId xmlns:a16="http://schemas.microsoft.com/office/drawing/2014/main" id="{BBEAAFC0-923D-4B92-9907-D972BC72D3B0}"/>
              </a:ext>
            </a:extLst>
          </p:cNvPr>
          <p:cNvSpPr>
            <a:spLocks noGrp="1"/>
          </p:cNvSpPr>
          <p:nvPr>
            <p:ph type="ctrTitle"/>
          </p:nvPr>
        </p:nvSpPr>
        <p:spPr>
          <a:xfrm>
            <a:off x="175097" y="0"/>
            <a:ext cx="7550411" cy="1383323"/>
          </a:xfrm>
        </p:spPr>
        <p:txBody>
          <a:bodyPr/>
          <a:lstStyle/>
          <a:p>
            <a:r>
              <a:rPr lang="en-US" sz="2200" u="sng" dirty="0"/>
              <a:t>Example 2: Fewer Professional Development Opportunities Based on Gender.</a:t>
            </a:r>
            <a:br>
              <a:rPr lang="en-US" sz="2200" u="sng" dirty="0"/>
            </a:br>
            <a:r>
              <a:rPr lang="en-US" sz="2000" dirty="0"/>
              <a:t>Missing Details of Similar Qualifications, but Unequal Treatment</a:t>
            </a:r>
          </a:p>
        </p:txBody>
      </p:sp>
      <p:sp>
        <p:nvSpPr>
          <p:cNvPr id="4" name="Title 2">
            <a:extLst>
              <a:ext uri="{FF2B5EF4-FFF2-40B4-BE49-F238E27FC236}">
                <a16:creationId xmlns:a16="http://schemas.microsoft.com/office/drawing/2014/main" id="{1097DA2A-B5D0-4455-B044-8DF2A2560015}"/>
              </a:ext>
            </a:extLst>
          </p:cNvPr>
          <p:cNvSpPr txBox="1">
            <a:spLocks/>
          </p:cNvSpPr>
          <p:nvPr/>
        </p:nvSpPr>
        <p:spPr>
          <a:xfrm>
            <a:off x="9115281" y="0"/>
            <a:ext cx="2995655" cy="138332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sz="2200" dirty="0"/>
              <a:t>Pitfall:</a:t>
            </a:r>
          </a:p>
          <a:p>
            <a:r>
              <a:rPr lang="en-US" sz="2200" dirty="0"/>
              <a:t>Insufficient facts/details re alt. explanations</a:t>
            </a:r>
          </a:p>
        </p:txBody>
      </p:sp>
    </p:spTree>
    <p:extLst>
      <p:ext uri="{BB962C8B-B14F-4D97-AF65-F5344CB8AC3E}">
        <p14:creationId xmlns:p14="http://schemas.microsoft.com/office/powerpoint/2010/main" val="2562601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7979-AAB0-0AAD-9630-A86D0934BB7E}"/>
              </a:ext>
            </a:extLst>
          </p:cNvPr>
          <p:cNvSpPr>
            <a:spLocks noGrp="1"/>
          </p:cNvSpPr>
          <p:nvPr>
            <p:ph type="title"/>
          </p:nvPr>
        </p:nvSpPr>
        <p:spPr>
          <a:xfrm>
            <a:off x="786001" y="837422"/>
            <a:ext cx="4777241" cy="1023522"/>
          </a:xfrm>
        </p:spPr>
        <p:txBody>
          <a:bodyPr/>
          <a:lstStyle/>
          <a:p>
            <a:r>
              <a:rPr lang="en-US" dirty="0"/>
              <a:t>John Klein</a:t>
            </a:r>
          </a:p>
        </p:txBody>
      </p:sp>
      <p:sp>
        <p:nvSpPr>
          <p:cNvPr id="3" name="Text Placeholder 2">
            <a:extLst>
              <a:ext uri="{FF2B5EF4-FFF2-40B4-BE49-F238E27FC236}">
                <a16:creationId xmlns:a16="http://schemas.microsoft.com/office/drawing/2014/main" id="{900AB98C-40F2-0C9D-10D2-612B84E7E8D3}"/>
              </a:ext>
            </a:extLst>
          </p:cNvPr>
          <p:cNvSpPr>
            <a:spLocks noGrp="1"/>
          </p:cNvSpPr>
          <p:nvPr>
            <p:ph type="body" idx="1"/>
          </p:nvPr>
        </p:nvSpPr>
        <p:spPr>
          <a:xfrm>
            <a:off x="786001" y="1860944"/>
            <a:ext cx="4777241" cy="1166869"/>
          </a:xfrm>
        </p:spPr>
        <p:txBody>
          <a:bodyPr>
            <a:normAutofit fontScale="85000" lnSpcReduction="20000"/>
          </a:bodyPr>
          <a:lstStyle/>
          <a:p>
            <a:r>
              <a:rPr lang="en-US" dirty="0"/>
              <a:t>Associate General Counsel for Procurement Law</a:t>
            </a:r>
          </a:p>
        </p:txBody>
      </p:sp>
      <p:sp>
        <p:nvSpPr>
          <p:cNvPr id="4" name="Text Placeholder 3">
            <a:extLst>
              <a:ext uri="{FF2B5EF4-FFF2-40B4-BE49-F238E27FC236}">
                <a16:creationId xmlns:a16="http://schemas.microsoft.com/office/drawing/2014/main" id="{62F00A57-51C6-CCD5-931E-3BD4C6D7724F}"/>
              </a:ext>
            </a:extLst>
          </p:cNvPr>
          <p:cNvSpPr>
            <a:spLocks noGrp="1"/>
          </p:cNvSpPr>
          <p:nvPr>
            <p:ph type="body" sz="quarter" idx="3"/>
          </p:nvPr>
        </p:nvSpPr>
        <p:spPr/>
        <p:txBody>
          <a:bodyPr>
            <a:normAutofit lnSpcReduction="10000"/>
          </a:bodyPr>
          <a:lstStyle/>
          <a:p>
            <a:r>
              <a:rPr lang="en-US" dirty="0"/>
              <a:t>US SBA</a:t>
            </a:r>
          </a:p>
        </p:txBody>
      </p:sp>
      <p:pic>
        <p:nvPicPr>
          <p:cNvPr id="7" name="Picture Placeholder 6">
            <a:extLst>
              <a:ext uri="{FF2B5EF4-FFF2-40B4-BE49-F238E27FC236}">
                <a16:creationId xmlns:a16="http://schemas.microsoft.com/office/drawing/2014/main" id="{8EBCE8CD-4679-4FF6-A1AC-FC2B63D4B78F}"/>
              </a:ext>
            </a:extLst>
          </p:cNvPr>
          <p:cNvPicPr>
            <a:picLocks noGrp="1" noChangeAspect="1"/>
          </p:cNvPicPr>
          <p:nvPr>
            <p:ph type="pic" idx="10"/>
          </p:nvPr>
        </p:nvPicPr>
        <p:blipFill>
          <a:blip r:embed="rId2"/>
          <a:srcRect t="974" b="974"/>
          <a:stretch>
            <a:fillRect/>
          </a:stretch>
        </p:blipFill>
        <p:spPr>
          <a:xfrm>
            <a:off x="6144694" y="751115"/>
            <a:ext cx="2525776" cy="2518558"/>
          </a:xfrm>
        </p:spPr>
      </p:pic>
      <p:pic>
        <p:nvPicPr>
          <p:cNvPr id="6" name="Graphic 5">
            <a:extLst>
              <a:ext uri="{FF2B5EF4-FFF2-40B4-BE49-F238E27FC236}">
                <a16:creationId xmlns:a16="http://schemas.microsoft.com/office/drawing/2014/main" id="{69EB001D-32D3-4E9E-8219-B97EFDBD29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82209" y="4046330"/>
            <a:ext cx="2581033" cy="701640"/>
          </a:xfrm>
          <a:prstGeom prst="rect">
            <a:avLst/>
          </a:prstGeom>
        </p:spPr>
      </p:pic>
    </p:spTree>
    <p:extLst>
      <p:ext uri="{BB962C8B-B14F-4D97-AF65-F5344CB8AC3E}">
        <p14:creationId xmlns:p14="http://schemas.microsoft.com/office/powerpoint/2010/main" val="3866344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DC9111-0D3D-4CE7-A5BA-2C4CD195FD6A}"/>
              </a:ext>
            </a:extLst>
          </p:cNvPr>
          <p:cNvSpPr>
            <a:spLocks noGrp="1"/>
          </p:cNvSpPr>
          <p:nvPr>
            <p:ph idx="1"/>
          </p:nvPr>
        </p:nvSpPr>
        <p:spPr>
          <a:xfrm>
            <a:off x="175097" y="1488333"/>
            <a:ext cx="11789923" cy="4581728"/>
          </a:xfrm>
        </p:spPr>
        <p:txBody>
          <a:bodyPr>
            <a:normAutofit fontScale="92500" lnSpcReduction="10000"/>
          </a:bodyPr>
          <a:lstStyle/>
          <a:p>
            <a:pPr fontAlgn="base">
              <a:lnSpc>
                <a:spcPct val="100000"/>
              </a:lnSpc>
            </a:pPr>
            <a:r>
              <a:rPr lang="en-US" dirty="0"/>
              <a:t>Example to paragraph (c)(3)(iii).  </a:t>
            </a:r>
          </a:p>
          <a:p>
            <a:pPr lvl="1" fontAlgn="base">
              <a:lnSpc>
                <a:spcPct val="100000"/>
              </a:lnSpc>
            </a:pPr>
            <a:r>
              <a:rPr lang="en-US" dirty="0"/>
              <a:t>A woman who is not a member of a designated group attempts to establish her individual social disadvantage based on </a:t>
            </a:r>
            <a:r>
              <a:rPr lang="en-US" dirty="0">
                <a:solidFill>
                  <a:srgbClr val="FF0000"/>
                </a:solidFill>
              </a:rPr>
              <a:t>gender</a:t>
            </a:r>
            <a:r>
              <a:rPr lang="en-US" dirty="0"/>
              <a:t>.  She provides instances where one or more </a:t>
            </a:r>
            <a:r>
              <a:rPr lang="en-US" dirty="0">
                <a:solidFill>
                  <a:srgbClr val="FF0000"/>
                </a:solidFill>
              </a:rPr>
              <a:t>male business clients</a:t>
            </a:r>
            <a:r>
              <a:rPr lang="en-US" dirty="0"/>
              <a:t> utter </a:t>
            </a:r>
            <a:r>
              <a:rPr lang="en-US" dirty="0">
                <a:solidFill>
                  <a:srgbClr val="FF0000"/>
                </a:solidFill>
              </a:rPr>
              <a:t>derogatory statements </a:t>
            </a:r>
            <a:r>
              <a:rPr lang="en-US" dirty="0"/>
              <a:t>about her because she is a woman.  After each instance, however, she acknowledges that the </a:t>
            </a:r>
            <a:r>
              <a:rPr lang="en-US" dirty="0">
                <a:solidFill>
                  <a:srgbClr val="00B050"/>
                </a:solidFill>
              </a:rPr>
              <a:t>clients gave her contracts</a:t>
            </a:r>
            <a:r>
              <a:rPr lang="en-US" dirty="0"/>
              <a:t> or otherwise continued to do business with her.  </a:t>
            </a:r>
          </a:p>
          <a:p>
            <a:pPr lvl="1" fontAlgn="base">
              <a:lnSpc>
                <a:spcPct val="100000"/>
              </a:lnSpc>
            </a:pPr>
            <a:r>
              <a:rPr lang="en-US" b="1" dirty="0"/>
              <a:t>SBA States there is Insufficient Impact (Factor 4). </a:t>
            </a:r>
            <a:r>
              <a:rPr lang="en-US" dirty="0"/>
              <a:t> </a:t>
            </a:r>
          </a:p>
          <a:p>
            <a:pPr lvl="2" fontAlgn="base">
              <a:lnSpc>
                <a:spcPct val="100000"/>
              </a:lnSpc>
            </a:pPr>
            <a:r>
              <a:rPr lang="en-US" dirty="0"/>
              <a:t>Despite suffering discriminatory conduct, this individual has not established social disadvantage because </a:t>
            </a:r>
            <a:r>
              <a:rPr lang="en-US" b="1" dirty="0"/>
              <a:t>the discriminatory conduct did not have an adverse effect on her business.</a:t>
            </a:r>
          </a:p>
          <a:p>
            <a:pPr lvl="1" fontAlgn="base">
              <a:lnSpc>
                <a:spcPct val="100000"/>
              </a:lnSpc>
            </a:pPr>
            <a:r>
              <a:rPr lang="en-US" b="1" dirty="0"/>
              <a:t>What could she have provided to SBA to improve her narrative?  </a:t>
            </a:r>
          </a:p>
          <a:p>
            <a:pPr lvl="2" fontAlgn="base">
              <a:lnSpc>
                <a:spcPct val="100000"/>
              </a:lnSpc>
            </a:pPr>
            <a:r>
              <a:rPr lang="en-US" u="sng" dirty="0"/>
              <a:t>A different example.</a:t>
            </a:r>
            <a:r>
              <a:rPr lang="en-US" dirty="0"/>
              <a:t>  This may have had a negative impact on her </a:t>
            </a:r>
            <a:r>
              <a:rPr lang="en-US" i="1" dirty="0"/>
              <a:t>personally</a:t>
            </a:r>
            <a:r>
              <a:rPr lang="en-US" dirty="0"/>
              <a:t>, but not professionally, so it is not sufficient grounds for admission to the business development program under SBA rules/statutes.</a:t>
            </a:r>
          </a:p>
          <a:p>
            <a:pPr lvl="2" fontAlgn="base">
              <a:lnSpc>
                <a:spcPct val="100000"/>
              </a:lnSpc>
            </a:pPr>
            <a:r>
              <a:rPr lang="en-US" u="sng" dirty="0"/>
              <a:t>A different impact?</a:t>
            </a:r>
            <a:r>
              <a:rPr lang="en-US" dirty="0"/>
              <a:t>  Maybe she/company received the contracts, but she was not permitted to manage them and they were given to a male counterpart due to client request.</a:t>
            </a:r>
          </a:p>
          <a:p>
            <a:pPr lvl="2" fontAlgn="base">
              <a:lnSpc>
                <a:spcPct val="100000"/>
              </a:lnSpc>
            </a:pPr>
            <a:endParaRPr lang="en-US" dirty="0"/>
          </a:p>
          <a:p>
            <a:pPr fontAlgn="base"/>
            <a:endParaRPr lang="en-US" sz="800" dirty="0"/>
          </a:p>
        </p:txBody>
      </p:sp>
      <p:sp>
        <p:nvSpPr>
          <p:cNvPr id="3" name="Title 2">
            <a:extLst>
              <a:ext uri="{FF2B5EF4-FFF2-40B4-BE49-F238E27FC236}">
                <a16:creationId xmlns:a16="http://schemas.microsoft.com/office/drawing/2014/main" id="{BBEAAFC0-923D-4B92-9907-D972BC72D3B0}"/>
              </a:ext>
            </a:extLst>
          </p:cNvPr>
          <p:cNvSpPr>
            <a:spLocks noGrp="1"/>
          </p:cNvSpPr>
          <p:nvPr>
            <p:ph type="ctrTitle"/>
          </p:nvPr>
        </p:nvSpPr>
        <p:spPr>
          <a:xfrm>
            <a:off x="175097" y="0"/>
            <a:ext cx="7550411" cy="1383323"/>
          </a:xfrm>
        </p:spPr>
        <p:txBody>
          <a:bodyPr/>
          <a:lstStyle/>
          <a:p>
            <a:r>
              <a:rPr lang="en-US" sz="3200" dirty="0"/>
              <a:t>Example 3: No Negative Impact Identified on Professional Life</a:t>
            </a:r>
          </a:p>
        </p:txBody>
      </p:sp>
      <p:sp>
        <p:nvSpPr>
          <p:cNvPr id="4" name="Title 2">
            <a:extLst>
              <a:ext uri="{FF2B5EF4-FFF2-40B4-BE49-F238E27FC236}">
                <a16:creationId xmlns:a16="http://schemas.microsoft.com/office/drawing/2014/main" id="{1097DA2A-B5D0-4455-B044-8DF2A2560015}"/>
              </a:ext>
            </a:extLst>
          </p:cNvPr>
          <p:cNvSpPr txBox="1">
            <a:spLocks/>
          </p:cNvSpPr>
          <p:nvPr/>
        </p:nvSpPr>
        <p:spPr>
          <a:xfrm>
            <a:off x="9115281" y="0"/>
            <a:ext cx="2995655" cy="138332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t>Pitfall:</a:t>
            </a:r>
          </a:p>
          <a:p>
            <a:r>
              <a:rPr lang="en-US" sz="2800" dirty="0"/>
              <a:t>Insufficient Neg. Impact</a:t>
            </a:r>
          </a:p>
        </p:txBody>
      </p:sp>
    </p:spTree>
    <p:extLst>
      <p:ext uri="{BB962C8B-B14F-4D97-AF65-F5344CB8AC3E}">
        <p14:creationId xmlns:p14="http://schemas.microsoft.com/office/powerpoint/2010/main" val="1896802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33794B7-659F-48B6-A2BD-91E0272F6AB5}"/>
              </a:ext>
            </a:extLst>
          </p:cNvPr>
          <p:cNvSpPr>
            <a:spLocks noGrp="1"/>
          </p:cNvSpPr>
          <p:nvPr>
            <p:ph type="ctrTitle"/>
          </p:nvPr>
        </p:nvSpPr>
        <p:spPr>
          <a:xfrm>
            <a:off x="794535" y="1036106"/>
            <a:ext cx="10602930" cy="4357827"/>
          </a:xfrm>
        </p:spPr>
        <p:txBody>
          <a:bodyPr/>
          <a:lstStyle/>
          <a:p>
            <a:r>
              <a:rPr lang="en-US" sz="5400" dirty="0"/>
              <a:t>SBA Guidance: </a:t>
            </a:r>
            <a:br>
              <a:rPr lang="en-US" sz="5400" dirty="0"/>
            </a:br>
            <a:r>
              <a:rPr lang="en-US" sz="5400" dirty="0"/>
              <a:t>What Should Be Included in Social Disadvantage Narrative?</a:t>
            </a:r>
            <a:br>
              <a:rPr lang="en-US" sz="6600" dirty="0"/>
            </a:br>
            <a:r>
              <a:rPr lang="en-US" sz="4800" b="0" dirty="0"/>
              <a:t>Who, What, When, Where, Why, &amp; How</a:t>
            </a:r>
            <a:endParaRPr lang="en-US" sz="6000" b="0" dirty="0"/>
          </a:p>
        </p:txBody>
      </p:sp>
      <p:sp>
        <p:nvSpPr>
          <p:cNvPr id="10" name="Rectangle 9">
            <a:extLst>
              <a:ext uri="{FF2B5EF4-FFF2-40B4-BE49-F238E27FC236}">
                <a16:creationId xmlns:a16="http://schemas.microsoft.com/office/drawing/2014/main" id="{EB4D3073-C000-406B-A1F3-8BD1E61A398B}"/>
              </a:ext>
            </a:extLst>
          </p:cNvPr>
          <p:cNvSpPr/>
          <p:nvPr/>
        </p:nvSpPr>
        <p:spPr>
          <a:xfrm>
            <a:off x="7527636" y="4756727"/>
            <a:ext cx="4442691" cy="1699491"/>
          </a:xfrm>
          <a:prstGeom prst="rect">
            <a:avLst/>
          </a:prstGeom>
          <a:solidFill>
            <a:srgbClr val="83A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3123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00DB630-B845-4360-BC6F-CD43F7CBFE70}"/>
              </a:ext>
            </a:extLst>
          </p:cNvPr>
          <p:cNvSpPr>
            <a:spLocks noGrp="1"/>
          </p:cNvSpPr>
          <p:nvPr>
            <p:ph idx="1"/>
          </p:nvPr>
        </p:nvSpPr>
        <p:spPr>
          <a:xfrm>
            <a:off x="166255" y="1594673"/>
            <a:ext cx="11905672" cy="4482854"/>
          </a:xfrm>
        </p:spPr>
        <p:txBody>
          <a:bodyPr>
            <a:normAutofit fontScale="55000" lnSpcReduction="20000"/>
          </a:bodyPr>
          <a:lstStyle/>
          <a:p>
            <a:pPr marL="0" indent="0">
              <a:lnSpc>
                <a:spcPct val="120000"/>
              </a:lnSpc>
              <a:spcBef>
                <a:spcPts val="0"/>
              </a:spcBef>
              <a:buNone/>
            </a:pPr>
            <a:r>
              <a:rPr lang="en-US" dirty="0"/>
              <a:t>For each incident, please </a:t>
            </a:r>
            <a:r>
              <a:rPr lang="en-US" b="1" dirty="0"/>
              <a:t>describe who, what, where, why, when, and how </a:t>
            </a:r>
            <a:r>
              <a:rPr lang="en-US" dirty="0"/>
              <a:t>discrimination or bias occurred.</a:t>
            </a:r>
          </a:p>
          <a:p>
            <a:pPr>
              <a:lnSpc>
                <a:spcPct val="120000"/>
              </a:lnSpc>
              <a:spcBef>
                <a:spcPts val="0"/>
              </a:spcBef>
            </a:pPr>
            <a:endParaRPr lang="en-US" dirty="0"/>
          </a:p>
          <a:p>
            <a:pPr marL="0" indent="0">
              <a:lnSpc>
                <a:spcPct val="120000"/>
              </a:lnSpc>
              <a:spcBef>
                <a:spcPts val="0"/>
              </a:spcBef>
              <a:buNone/>
            </a:pPr>
            <a:r>
              <a:rPr lang="en-US" dirty="0"/>
              <a:t>Incidents are more readable if they provide information </a:t>
            </a:r>
            <a:r>
              <a:rPr lang="en-US" b="1" dirty="0"/>
              <a:t>in the following order </a:t>
            </a:r>
            <a:r>
              <a:rPr lang="en-US" dirty="0"/>
              <a:t>within a narrative:</a:t>
            </a:r>
          </a:p>
          <a:p>
            <a:pPr>
              <a:lnSpc>
                <a:spcPct val="120000"/>
              </a:lnSpc>
              <a:spcBef>
                <a:spcPts val="0"/>
              </a:spcBef>
            </a:pPr>
            <a:r>
              <a:rPr lang="en-US" sz="2900" b="1" dirty="0"/>
              <a:t>When </a:t>
            </a:r>
            <a:r>
              <a:rPr lang="en-US" sz="2900" dirty="0"/>
              <a:t>– Explain when the discriminatory conduct occurred. Exact dates, where available, are preferred but are not necessary so long as the incident provides a specific time period. This discrimination can be from any period of your life; you do not need to be experiencing current discrimination to qualify.</a:t>
            </a:r>
          </a:p>
          <a:p>
            <a:pPr>
              <a:lnSpc>
                <a:spcPct val="120000"/>
              </a:lnSpc>
              <a:spcBef>
                <a:spcPts val="0"/>
              </a:spcBef>
            </a:pPr>
            <a:r>
              <a:rPr lang="en-US" sz="2900" b="1" dirty="0"/>
              <a:t>Where </a:t>
            </a:r>
            <a:r>
              <a:rPr lang="en-US" sz="2900" dirty="0"/>
              <a:t>– Explain where the discriminatory conduct occurred. The incident must have occurred in American society.</a:t>
            </a:r>
          </a:p>
          <a:p>
            <a:pPr>
              <a:lnSpc>
                <a:spcPct val="120000"/>
              </a:lnSpc>
              <a:spcBef>
                <a:spcPts val="0"/>
              </a:spcBef>
            </a:pPr>
            <a:r>
              <a:rPr lang="en-US" sz="2900" b="1" dirty="0"/>
              <a:t>Who </a:t>
            </a:r>
            <a:r>
              <a:rPr lang="en-US" sz="2900" dirty="0"/>
              <a:t>– Explain who committed the discriminatory action. This could include an individual, a group of individuals, or an institution. Individual names, where available, are preferred but not necessary so long as the incident provides a specific figure or organization.</a:t>
            </a:r>
          </a:p>
          <a:p>
            <a:pPr>
              <a:lnSpc>
                <a:spcPct val="120000"/>
              </a:lnSpc>
              <a:spcBef>
                <a:spcPts val="0"/>
              </a:spcBef>
            </a:pPr>
            <a:r>
              <a:rPr lang="en-US" sz="2900" b="1" dirty="0"/>
              <a:t>What </a:t>
            </a:r>
            <a:r>
              <a:rPr lang="en-US" sz="2900" dirty="0"/>
              <a:t>– Explain the discriminatory conduct.</a:t>
            </a:r>
          </a:p>
          <a:p>
            <a:pPr>
              <a:lnSpc>
                <a:spcPct val="120000"/>
              </a:lnSpc>
              <a:spcBef>
                <a:spcPts val="0"/>
              </a:spcBef>
            </a:pPr>
            <a:r>
              <a:rPr lang="en-US" sz="2900" b="1" dirty="0"/>
              <a:t>Why </a:t>
            </a:r>
            <a:r>
              <a:rPr lang="en-US" sz="2900" dirty="0"/>
              <a:t>– Explain the reason(s) that the conduct was more likely motivated by bias or discrimination than other non-discriminatory reasons. Without additional facts, a mere assertion that the action was the result of bias or discrimination will not be enough to support a claim of social disadvantage.</a:t>
            </a:r>
          </a:p>
          <a:p>
            <a:pPr>
              <a:lnSpc>
                <a:spcPct val="120000"/>
              </a:lnSpc>
              <a:spcBef>
                <a:spcPts val="0"/>
              </a:spcBef>
            </a:pPr>
            <a:r>
              <a:rPr lang="en-US" sz="2900" b="1" dirty="0"/>
              <a:t>How </a:t>
            </a:r>
            <a:r>
              <a:rPr lang="en-US" sz="2900" dirty="0"/>
              <a:t>– Explain how each instance of discriminatory conduct impacted your entry into or advancement in the business world. Offensive comments or conduct, while reprehensible, will not support a claim of social disadvantage if there is no negative impact associated with the incident.</a:t>
            </a:r>
          </a:p>
        </p:txBody>
      </p:sp>
      <p:sp>
        <p:nvSpPr>
          <p:cNvPr id="4" name="Title 3">
            <a:extLst>
              <a:ext uri="{FF2B5EF4-FFF2-40B4-BE49-F238E27FC236}">
                <a16:creationId xmlns:a16="http://schemas.microsoft.com/office/drawing/2014/main" id="{7079DFB4-FBA1-4C6A-8761-3A73AD5C3D54}"/>
              </a:ext>
            </a:extLst>
          </p:cNvPr>
          <p:cNvSpPr>
            <a:spLocks noGrp="1"/>
          </p:cNvSpPr>
          <p:nvPr>
            <p:ph type="ctrTitle"/>
          </p:nvPr>
        </p:nvSpPr>
        <p:spPr>
          <a:xfrm>
            <a:off x="81064" y="1"/>
            <a:ext cx="7614280" cy="1339272"/>
          </a:xfrm>
        </p:spPr>
        <p:txBody>
          <a:bodyPr/>
          <a:lstStyle/>
          <a:p>
            <a:r>
              <a:rPr lang="en-US" sz="3600" dirty="0"/>
              <a:t>What Should Be Included?</a:t>
            </a:r>
            <a:br>
              <a:rPr lang="en-US" sz="3600" dirty="0"/>
            </a:br>
            <a:r>
              <a:rPr lang="en-US" sz="3600" dirty="0"/>
              <a:t>Overview</a:t>
            </a:r>
          </a:p>
        </p:txBody>
      </p:sp>
      <p:sp>
        <p:nvSpPr>
          <p:cNvPr id="3" name="Title 2">
            <a:extLst>
              <a:ext uri="{FF2B5EF4-FFF2-40B4-BE49-F238E27FC236}">
                <a16:creationId xmlns:a16="http://schemas.microsoft.com/office/drawing/2014/main" id="{E256DF28-5090-A479-A018-681D1CD5EDA5}"/>
              </a:ext>
            </a:extLst>
          </p:cNvPr>
          <p:cNvSpPr txBox="1">
            <a:spLocks/>
          </p:cNvSpPr>
          <p:nvPr/>
        </p:nvSpPr>
        <p:spPr>
          <a:xfrm>
            <a:off x="9115281" y="0"/>
            <a:ext cx="2995655" cy="138332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t>SBA Guidance</a:t>
            </a:r>
          </a:p>
          <a:p>
            <a:endParaRPr lang="en-US" sz="2800" dirty="0"/>
          </a:p>
        </p:txBody>
      </p:sp>
    </p:spTree>
    <p:extLst>
      <p:ext uri="{BB962C8B-B14F-4D97-AF65-F5344CB8AC3E}">
        <p14:creationId xmlns:p14="http://schemas.microsoft.com/office/powerpoint/2010/main" val="4085847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41F56F7-1DB2-4168-8CEF-8C55F8ADFF92}"/>
              </a:ext>
            </a:extLst>
          </p:cNvPr>
          <p:cNvGraphicFramePr>
            <a:graphicFrameLocks noGrp="1"/>
          </p:cNvGraphicFramePr>
          <p:nvPr>
            <p:ph idx="1"/>
            <p:extLst>
              <p:ext uri="{D42A27DB-BD31-4B8C-83A1-F6EECF244321}">
                <p14:modId xmlns:p14="http://schemas.microsoft.com/office/powerpoint/2010/main" val="2080284750"/>
              </p:ext>
            </p:extLst>
          </p:nvPr>
        </p:nvGraphicFramePr>
        <p:xfrm>
          <a:off x="751114" y="2001839"/>
          <a:ext cx="10742613" cy="3338499"/>
        </p:xfrm>
        <a:graphic>
          <a:graphicData uri="http://schemas.openxmlformats.org/drawingml/2006/table">
            <a:tbl>
              <a:tblPr firstRow="1" bandRow="1">
                <a:tableStyleId>{5C22544A-7EE6-4342-B048-85BDC9FD1C3A}</a:tableStyleId>
              </a:tblPr>
              <a:tblGrid>
                <a:gridCol w="2130631">
                  <a:extLst>
                    <a:ext uri="{9D8B030D-6E8A-4147-A177-3AD203B41FA5}">
                      <a16:colId xmlns:a16="http://schemas.microsoft.com/office/drawing/2014/main" val="3211932505"/>
                    </a:ext>
                  </a:extLst>
                </a:gridCol>
                <a:gridCol w="4305991">
                  <a:extLst>
                    <a:ext uri="{9D8B030D-6E8A-4147-A177-3AD203B41FA5}">
                      <a16:colId xmlns:a16="http://schemas.microsoft.com/office/drawing/2014/main" val="2521889385"/>
                    </a:ext>
                  </a:extLst>
                </a:gridCol>
                <a:gridCol w="4305991">
                  <a:extLst>
                    <a:ext uri="{9D8B030D-6E8A-4147-A177-3AD203B41FA5}">
                      <a16:colId xmlns:a16="http://schemas.microsoft.com/office/drawing/2014/main" val="3935880660"/>
                    </a:ext>
                  </a:extLst>
                </a:gridCol>
              </a:tblGrid>
              <a:tr h="630525">
                <a:tc>
                  <a:txBody>
                    <a:bodyPr/>
                    <a:lstStyle/>
                    <a:p>
                      <a:endParaRPr lang="en-US" b="1" dirty="0">
                        <a:solidFill>
                          <a:srgbClr val="0E2C4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solidFill>
                            <a:srgbClr val="00B050"/>
                          </a:solidFill>
                        </a:rPr>
                        <a:t>WOULD</a:t>
                      </a:r>
                      <a:r>
                        <a:rPr lang="en-US" b="1" dirty="0">
                          <a:solidFill>
                            <a:srgbClr val="0E2C4F"/>
                          </a:solidFill>
                        </a:rPr>
                        <a:t> satisfy SBA’s required level of detail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rgbClr val="FF0000"/>
                          </a:solidFill>
                        </a:rPr>
                        <a:t>WOULD NOT </a:t>
                      </a:r>
                      <a:r>
                        <a:rPr lang="en-US" dirty="0">
                          <a:solidFill>
                            <a:srgbClr val="0E2C4F"/>
                          </a:solidFill>
                        </a:rPr>
                        <a:t>satisfy SBA’s required level of detail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3933272"/>
                  </a:ext>
                </a:extLst>
              </a:tr>
              <a:tr h="899473">
                <a:tc>
                  <a:txBody>
                    <a:bodyPr/>
                    <a:lstStyle/>
                    <a:p>
                      <a:r>
                        <a:rPr lang="en-US" b="1" dirty="0">
                          <a:solidFill>
                            <a:srgbClr val="0E2C4F"/>
                          </a:solidFill>
                        </a:rPr>
                        <a:t>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i="0" u="none" strike="noStrike" kern="1200" baseline="0" dirty="0">
                          <a:solidFill>
                            <a:srgbClr val="0E2C4F"/>
                          </a:solidFill>
                          <a:latin typeface="+mn-lt"/>
                          <a:ea typeface="+mn-ea"/>
                          <a:cs typeface="+mn-cs"/>
                        </a:rPr>
                        <a:t>Spring semester of my second year in college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i="0" u="none" strike="noStrike" kern="1200" baseline="0" dirty="0">
                          <a:solidFill>
                            <a:srgbClr val="0E2C4F"/>
                          </a:solidFill>
                          <a:latin typeface="+mn-lt"/>
                          <a:ea typeface="+mn-ea"/>
                          <a:cs typeface="+mn-cs"/>
                        </a:rPr>
                        <a:t>In college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9983912"/>
                  </a:ext>
                </a:extLst>
              </a:tr>
              <a:tr h="899473">
                <a:tc>
                  <a:txBody>
                    <a:bodyPr/>
                    <a:lstStyle/>
                    <a:p>
                      <a:r>
                        <a:rPr lang="en-US" b="1" dirty="0">
                          <a:solidFill>
                            <a:srgbClr val="0E2C4F"/>
                          </a:solidFill>
                        </a:rPr>
                        <a:t>EMPLOYMENT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0E2C4F"/>
                          </a:solidFill>
                          <a:latin typeface="+mn-lt"/>
                          <a:ea typeface="+mn-ea"/>
                          <a:cs typeface="+mn-cs"/>
                        </a:rPr>
                        <a:t>November 25, 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0E2C4F"/>
                          </a:solidFill>
                          <a:latin typeface="+mn-lt"/>
                          <a:ea typeface="+mn-ea"/>
                          <a:cs typeface="+mn-cs"/>
                        </a:rPr>
                        <a:t>In my mid-20s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2718647"/>
                  </a:ext>
                </a:extLst>
              </a:tr>
              <a:tr h="899473">
                <a:tc>
                  <a:txBody>
                    <a:bodyPr/>
                    <a:lstStyle/>
                    <a:p>
                      <a:r>
                        <a:rPr lang="en-US" b="1" dirty="0">
                          <a:solidFill>
                            <a:srgbClr val="0E2C4F"/>
                          </a:solidFill>
                        </a:rPr>
                        <a:t>BUSINESS HISTORY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0E2C4F"/>
                          </a:solidFill>
                          <a:latin typeface="+mn-lt"/>
                          <a:ea typeface="+mn-ea"/>
                          <a:cs typeface="+mn-cs"/>
                        </a:rPr>
                        <a:t>Fall of 2012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0E2C4F"/>
                          </a:solidFill>
                          <a:latin typeface="+mn-lt"/>
                          <a:ea typeface="+mn-ea"/>
                          <a:cs typeface="+mn-cs"/>
                        </a:rPr>
                        <a:t>Within the first few years of starting my business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6758665"/>
                  </a:ext>
                </a:extLst>
              </a:tr>
            </a:tbl>
          </a:graphicData>
        </a:graphic>
      </p:graphicFrame>
      <p:sp>
        <p:nvSpPr>
          <p:cNvPr id="3" name="Title 2">
            <a:extLst>
              <a:ext uri="{FF2B5EF4-FFF2-40B4-BE49-F238E27FC236}">
                <a16:creationId xmlns:a16="http://schemas.microsoft.com/office/drawing/2014/main" id="{24BAEA42-1E5A-4C18-A6D0-8530D1B3E71E}"/>
              </a:ext>
            </a:extLst>
          </p:cNvPr>
          <p:cNvSpPr>
            <a:spLocks noGrp="1"/>
          </p:cNvSpPr>
          <p:nvPr>
            <p:ph type="ctrTitle"/>
          </p:nvPr>
        </p:nvSpPr>
        <p:spPr>
          <a:xfrm>
            <a:off x="20550" y="81053"/>
            <a:ext cx="7828907" cy="1156916"/>
          </a:xfrm>
        </p:spPr>
        <p:txBody>
          <a:bodyPr/>
          <a:lstStyle/>
          <a:p>
            <a:r>
              <a:rPr lang="en-US" dirty="0"/>
              <a:t>What to Include: </a:t>
            </a:r>
            <a:br>
              <a:rPr lang="en-US" dirty="0"/>
            </a:br>
            <a:r>
              <a:rPr lang="en-US" sz="3200" b="0" dirty="0"/>
              <a:t>“When” – What is specific enough?</a:t>
            </a:r>
          </a:p>
        </p:txBody>
      </p:sp>
      <p:sp>
        <p:nvSpPr>
          <p:cNvPr id="2" name="Title 2">
            <a:extLst>
              <a:ext uri="{FF2B5EF4-FFF2-40B4-BE49-F238E27FC236}">
                <a16:creationId xmlns:a16="http://schemas.microsoft.com/office/drawing/2014/main" id="{B9817B64-0A76-3E9C-5B94-5599F2100BEC}"/>
              </a:ext>
            </a:extLst>
          </p:cNvPr>
          <p:cNvSpPr txBox="1">
            <a:spLocks/>
          </p:cNvSpPr>
          <p:nvPr/>
        </p:nvSpPr>
        <p:spPr>
          <a:xfrm>
            <a:off x="9115281" y="0"/>
            <a:ext cx="2995655" cy="138332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t>SBA Guidance</a:t>
            </a:r>
          </a:p>
          <a:p>
            <a:endParaRPr lang="en-US" sz="2800" dirty="0"/>
          </a:p>
        </p:txBody>
      </p:sp>
    </p:spTree>
    <p:extLst>
      <p:ext uri="{BB962C8B-B14F-4D97-AF65-F5344CB8AC3E}">
        <p14:creationId xmlns:p14="http://schemas.microsoft.com/office/powerpoint/2010/main" val="811400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41F56F7-1DB2-4168-8CEF-8C55F8ADFF92}"/>
              </a:ext>
            </a:extLst>
          </p:cNvPr>
          <p:cNvGraphicFramePr>
            <a:graphicFrameLocks noGrp="1"/>
          </p:cNvGraphicFramePr>
          <p:nvPr>
            <p:ph idx="1"/>
            <p:extLst>
              <p:ext uri="{D42A27DB-BD31-4B8C-83A1-F6EECF244321}">
                <p14:modId xmlns:p14="http://schemas.microsoft.com/office/powerpoint/2010/main" val="811165399"/>
              </p:ext>
            </p:extLst>
          </p:nvPr>
        </p:nvGraphicFramePr>
        <p:xfrm>
          <a:off x="751114" y="2001839"/>
          <a:ext cx="10742613" cy="3338499"/>
        </p:xfrm>
        <a:graphic>
          <a:graphicData uri="http://schemas.openxmlformats.org/drawingml/2006/table">
            <a:tbl>
              <a:tblPr firstRow="1" bandRow="1">
                <a:tableStyleId>{5C22544A-7EE6-4342-B048-85BDC9FD1C3A}</a:tableStyleId>
              </a:tblPr>
              <a:tblGrid>
                <a:gridCol w="2130631">
                  <a:extLst>
                    <a:ext uri="{9D8B030D-6E8A-4147-A177-3AD203B41FA5}">
                      <a16:colId xmlns:a16="http://schemas.microsoft.com/office/drawing/2014/main" val="3211932505"/>
                    </a:ext>
                  </a:extLst>
                </a:gridCol>
                <a:gridCol w="4305991">
                  <a:extLst>
                    <a:ext uri="{9D8B030D-6E8A-4147-A177-3AD203B41FA5}">
                      <a16:colId xmlns:a16="http://schemas.microsoft.com/office/drawing/2014/main" val="2521889385"/>
                    </a:ext>
                  </a:extLst>
                </a:gridCol>
                <a:gridCol w="4305991">
                  <a:extLst>
                    <a:ext uri="{9D8B030D-6E8A-4147-A177-3AD203B41FA5}">
                      <a16:colId xmlns:a16="http://schemas.microsoft.com/office/drawing/2014/main" val="3935880660"/>
                    </a:ext>
                  </a:extLst>
                </a:gridCol>
              </a:tblGrid>
              <a:tr h="630525">
                <a:tc>
                  <a:txBody>
                    <a:bodyPr/>
                    <a:lstStyle/>
                    <a:p>
                      <a:endParaRPr lang="en-US" b="1" dirty="0">
                        <a:solidFill>
                          <a:srgbClr val="0E2C4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solidFill>
                            <a:srgbClr val="00B050"/>
                          </a:solidFill>
                        </a:rPr>
                        <a:t>WOULD</a:t>
                      </a:r>
                      <a:r>
                        <a:rPr lang="en-US" b="1" dirty="0">
                          <a:solidFill>
                            <a:srgbClr val="0E2C4F"/>
                          </a:solidFill>
                        </a:rPr>
                        <a:t> satisfy SBA’s required level of detail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rgbClr val="FF0000"/>
                          </a:solidFill>
                        </a:rPr>
                        <a:t>WOULD NOT </a:t>
                      </a:r>
                      <a:r>
                        <a:rPr lang="en-US" dirty="0">
                          <a:solidFill>
                            <a:srgbClr val="0E2C4F"/>
                          </a:solidFill>
                        </a:rPr>
                        <a:t>satisfy SBA’s required level of detail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3933272"/>
                  </a:ext>
                </a:extLst>
              </a:tr>
              <a:tr h="899473">
                <a:tc>
                  <a:txBody>
                    <a:bodyPr/>
                    <a:lstStyle/>
                    <a:p>
                      <a:r>
                        <a:rPr lang="en-US" b="1" dirty="0">
                          <a:solidFill>
                            <a:srgbClr val="0E2C4F"/>
                          </a:solidFill>
                        </a:rPr>
                        <a:t>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i="0" u="none" strike="noStrike" kern="1200" baseline="0" dirty="0">
                          <a:solidFill>
                            <a:srgbClr val="0E2C4F"/>
                          </a:solidFill>
                          <a:latin typeface="+mn-lt"/>
                          <a:ea typeface="+mn-ea"/>
                          <a:cs typeface="+mn-cs"/>
                        </a:rPr>
                        <a:t>University of ABC in [City. State]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i="0" u="none" strike="noStrike" kern="1200" baseline="0" dirty="0">
                          <a:solidFill>
                            <a:srgbClr val="0E2C4F"/>
                          </a:solidFill>
                          <a:latin typeface="+mn-lt"/>
                          <a:ea typeface="+mn-ea"/>
                          <a:cs typeface="+mn-cs"/>
                        </a:rPr>
                        <a:t>At college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9983912"/>
                  </a:ext>
                </a:extLst>
              </a:tr>
              <a:tr h="899473">
                <a:tc>
                  <a:txBody>
                    <a:bodyPr/>
                    <a:lstStyle/>
                    <a:p>
                      <a:r>
                        <a:rPr lang="en-US" b="1" dirty="0">
                          <a:solidFill>
                            <a:srgbClr val="0E2C4F"/>
                          </a:solidFill>
                        </a:rPr>
                        <a:t>EMPLOYMENT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0E2C4F"/>
                          </a:solidFill>
                          <a:latin typeface="+mn-lt"/>
                          <a:ea typeface="+mn-ea"/>
                          <a:cs typeface="+mn-cs"/>
                        </a:rPr>
                        <a:t>ABC Corporation in [City, State]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0E2C4F"/>
                          </a:solidFill>
                          <a:latin typeface="+mn-lt"/>
                          <a:ea typeface="+mn-ea"/>
                          <a:cs typeface="+mn-cs"/>
                        </a:rPr>
                        <a:t>My first job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2718647"/>
                  </a:ext>
                </a:extLst>
              </a:tr>
              <a:tr h="899473">
                <a:tc>
                  <a:txBody>
                    <a:bodyPr/>
                    <a:lstStyle/>
                    <a:p>
                      <a:r>
                        <a:rPr lang="en-US" b="1" dirty="0">
                          <a:solidFill>
                            <a:srgbClr val="0E2C4F"/>
                          </a:solidFill>
                        </a:rPr>
                        <a:t>BUSINESS HISTORY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0E2C4F"/>
                          </a:solidFill>
                          <a:latin typeface="+mn-lt"/>
                          <a:ea typeface="+mn-ea"/>
                          <a:cs typeface="+mn-cs"/>
                        </a:rPr>
                        <a:t>ABC Bank in [City, State]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0E2C4F"/>
                          </a:solidFill>
                          <a:latin typeface="+mn-lt"/>
                          <a:ea typeface="+mn-ea"/>
                          <a:cs typeface="+mn-cs"/>
                        </a:rPr>
                        <a:t>The bank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6758665"/>
                  </a:ext>
                </a:extLst>
              </a:tr>
            </a:tbl>
          </a:graphicData>
        </a:graphic>
      </p:graphicFrame>
      <p:sp>
        <p:nvSpPr>
          <p:cNvPr id="6" name="Title 5">
            <a:extLst>
              <a:ext uri="{FF2B5EF4-FFF2-40B4-BE49-F238E27FC236}">
                <a16:creationId xmlns:a16="http://schemas.microsoft.com/office/drawing/2014/main" id="{22FDA44E-0D6F-4666-9281-CAD3594062E8}"/>
              </a:ext>
            </a:extLst>
          </p:cNvPr>
          <p:cNvSpPr>
            <a:spLocks noGrp="1"/>
          </p:cNvSpPr>
          <p:nvPr>
            <p:ph type="ctrTitle"/>
          </p:nvPr>
        </p:nvSpPr>
        <p:spPr>
          <a:xfrm>
            <a:off x="71919" y="157019"/>
            <a:ext cx="8065213" cy="1101498"/>
          </a:xfrm>
        </p:spPr>
        <p:txBody>
          <a:bodyPr/>
          <a:lstStyle/>
          <a:p>
            <a:r>
              <a:rPr lang="en-US" dirty="0"/>
              <a:t>What to Include: </a:t>
            </a:r>
            <a:br>
              <a:rPr lang="en-US" dirty="0"/>
            </a:br>
            <a:r>
              <a:rPr lang="en-US" sz="3200" b="0" dirty="0"/>
              <a:t>“Where” – What is Specific Enough?</a:t>
            </a:r>
            <a:endParaRPr lang="en-US" b="0" dirty="0"/>
          </a:p>
        </p:txBody>
      </p:sp>
      <p:sp>
        <p:nvSpPr>
          <p:cNvPr id="2" name="Title 2">
            <a:extLst>
              <a:ext uri="{FF2B5EF4-FFF2-40B4-BE49-F238E27FC236}">
                <a16:creationId xmlns:a16="http://schemas.microsoft.com/office/drawing/2014/main" id="{F817E3C6-FABA-4979-4932-7D37D0957CC2}"/>
              </a:ext>
            </a:extLst>
          </p:cNvPr>
          <p:cNvSpPr txBox="1">
            <a:spLocks/>
          </p:cNvSpPr>
          <p:nvPr/>
        </p:nvSpPr>
        <p:spPr>
          <a:xfrm>
            <a:off x="9115281" y="0"/>
            <a:ext cx="2995655" cy="138332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t>SBA Guidance</a:t>
            </a:r>
          </a:p>
          <a:p>
            <a:endParaRPr lang="en-US" sz="2800" dirty="0"/>
          </a:p>
        </p:txBody>
      </p:sp>
    </p:spTree>
    <p:extLst>
      <p:ext uri="{BB962C8B-B14F-4D97-AF65-F5344CB8AC3E}">
        <p14:creationId xmlns:p14="http://schemas.microsoft.com/office/powerpoint/2010/main" val="464778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41F56F7-1DB2-4168-8CEF-8C55F8ADFF92}"/>
              </a:ext>
            </a:extLst>
          </p:cNvPr>
          <p:cNvGraphicFramePr>
            <a:graphicFrameLocks noGrp="1"/>
          </p:cNvGraphicFramePr>
          <p:nvPr>
            <p:ph idx="1"/>
            <p:extLst>
              <p:ext uri="{D42A27DB-BD31-4B8C-83A1-F6EECF244321}">
                <p14:modId xmlns:p14="http://schemas.microsoft.com/office/powerpoint/2010/main" val="3737786088"/>
              </p:ext>
            </p:extLst>
          </p:nvPr>
        </p:nvGraphicFramePr>
        <p:xfrm>
          <a:off x="751114" y="2001839"/>
          <a:ext cx="10742613" cy="3353426"/>
        </p:xfrm>
        <a:graphic>
          <a:graphicData uri="http://schemas.openxmlformats.org/drawingml/2006/table">
            <a:tbl>
              <a:tblPr firstRow="1" bandRow="1">
                <a:tableStyleId>{5C22544A-7EE6-4342-B048-85BDC9FD1C3A}</a:tableStyleId>
              </a:tblPr>
              <a:tblGrid>
                <a:gridCol w="2130631">
                  <a:extLst>
                    <a:ext uri="{9D8B030D-6E8A-4147-A177-3AD203B41FA5}">
                      <a16:colId xmlns:a16="http://schemas.microsoft.com/office/drawing/2014/main" val="3211932505"/>
                    </a:ext>
                  </a:extLst>
                </a:gridCol>
                <a:gridCol w="4305991">
                  <a:extLst>
                    <a:ext uri="{9D8B030D-6E8A-4147-A177-3AD203B41FA5}">
                      <a16:colId xmlns:a16="http://schemas.microsoft.com/office/drawing/2014/main" val="2521889385"/>
                    </a:ext>
                  </a:extLst>
                </a:gridCol>
                <a:gridCol w="4305991">
                  <a:extLst>
                    <a:ext uri="{9D8B030D-6E8A-4147-A177-3AD203B41FA5}">
                      <a16:colId xmlns:a16="http://schemas.microsoft.com/office/drawing/2014/main" val="3935880660"/>
                    </a:ext>
                  </a:extLst>
                </a:gridCol>
              </a:tblGrid>
              <a:tr h="630525">
                <a:tc>
                  <a:txBody>
                    <a:bodyPr/>
                    <a:lstStyle/>
                    <a:p>
                      <a:endParaRPr lang="en-US" b="1" dirty="0">
                        <a:solidFill>
                          <a:srgbClr val="0E2C4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solidFill>
                            <a:srgbClr val="00B050"/>
                          </a:solidFill>
                        </a:rPr>
                        <a:t>WOULD</a:t>
                      </a:r>
                      <a:r>
                        <a:rPr lang="en-US" b="1" dirty="0">
                          <a:solidFill>
                            <a:srgbClr val="0E2C4F"/>
                          </a:solidFill>
                        </a:rPr>
                        <a:t> satisfy SBA’s required level of detail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rgbClr val="FF0000"/>
                          </a:solidFill>
                        </a:rPr>
                        <a:t>WOULD NOT </a:t>
                      </a:r>
                      <a:r>
                        <a:rPr lang="en-US" dirty="0">
                          <a:solidFill>
                            <a:srgbClr val="0E2C4F"/>
                          </a:solidFill>
                        </a:rPr>
                        <a:t>satisfy SBA’s required level of detail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3933272"/>
                  </a:ext>
                </a:extLst>
              </a:tr>
              <a:tr h="899473">
                <a:tc>
                  <a:txBody>
                    <a:bodyPr/>
                    <a:lstStyle/>
                    <a:p>
                      <a:r>
                        <a:rPr lang="en-US" b="1" dirty="0">
                          <a:solidFill>
                            <a:srgbClr val="0E2C4F"/>
                          </a:solidFill>
                        </a:rPr>
                        <a:t>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i="0" u="none" strike="noStrike" kern="1200" baseline="0" dirty="0">
                          <a:solidFill>
                            <a:srgbClr val="0E2C4F"/>
                          </a:solidFill>
                          <a:latin typeface="+mn-lt"/>
                          <a:ea typeface="+mn-ea"/>
                          <a:cs typeface="+mn-cs"/>
                        </a:rPr>
                        <a:t>My faculty advisor, (whose name I do not recall); and Dr. John Doe, the Director the University of ABC School of Health Sciences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i="0" u="none" strike="noStrike" kern="1200" baseline="0" dirty="0">
                          <a:solidFill>
                            <a:srgbClr val="0E2C4F"/>
                          </a:solidFill>
                          <a:latin typeface="+mn-lt"/>
                          <a:ea typeface="+mn-ea"/>
                          <a:cs typeface="+mn-cs"/>
                        </a:rPr>
                        <a:t>My professors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9983912"/>
                  </a:ext>
                </a:extLst>
              </a:tr>
              <a:tr h="899473">
                <a:tc>
                  <a:txBody>
                    <a:bodyPr/>
                    <a:lstStyle/>
                    <a:p>
                      <a:r>
                        <a:rPr lang="en-US" b="1" dirty="0">
                          <a:solidFill>
                            <a:srgbClr val="0E2C4F"/>
                          </a:solidFill>
                        </a:rPr>
                        <a:t>EMPLOYMENT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0E2C4F"/>
                          </a:solidFill>
                          <a:latin typeface="+mn-lt"/>
                          <a:ea typeface="+mn-ea"/>
                          <a:cs typeface="+mn-cs"/>
                        </a:rPr>
                        <a:t>Jane Smith, VP for Human Resources, ABC Corporation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0E2C4F"/>
                          </a:solidFill>
                          <a:latin typeface="+mn-lt"/>
                          <a:ea typeface="+mn-ea"/>
                          <a:cs typeface="+mn-cs"/>
                        </a:rPr>
                        <a:t>One of the company executives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2718647"/>
                  </a:ext>
                </a:extLst>
              </a:tr>
              <a:tr h="899473">
                <a:tc>
                  <a:txBody>
                    <a:bodyPr/>
                    <a:lstStyle/>
                    <a:p>
                      <a:r>
                        <a:rPr lang="en-US" b="1" dirty="0">
                          <a:solidFill>
                            <a:srgbClr val="0E2C4F"/>
                          </a:solidFill>
                        </a:rPr>
                        <a:t>BUSINESS HISTORY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0E2C4F"/>
                          </a:solidFill>
                          <a:latin typeface="+mn-lt"/>
                          <a:ea typeface="+mn-ea"/>
                          <a:cs typeface="+mn-cs"/>
                        </a:rPr>
                        <a:t>ABC Bank’s Senior Loan Officer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0E2C4F"/>
                          </a:solidFill>
                          <a:latin typeface="+mn-lt"/>
                          <a:ea typeface="+mn-ea"/>
                          <a:cs typeface="+mn-cs"/>
                        </a:rPr>
                        <a:t>A bank employee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6758665"/>
                  </a:ext>
                </a:extLst>
              </a:tr>
            </a:tbl>
          </a:graphicData>
        </a:graphic>
      </p:graphicFrame>
      <p:sp>
        <p:nvSpPr>
          <p:cNvPr id="3" name="Title 2">
            <a:extLst>
              <a:ext uri="{FF2B5EF4-FFF2-40B4-BE49-F238E27FC236}">
                <a16:creationId xmlns:a16="http://schemas.microsoft.com/office/drawing/2014/main" id="{24BAEA42-1E5A-4C18-A6D0-8530D1B3E71E}"/>
              </a:ext>
            </a:extLst>
          </p:cNvPr>
          <p:cNvSpPr>
            <a:spLocks noGrp="1"/>
          </p:cNvSpPr>
          <p:nvPr>
            <p:ph type="ctrTitle"/>
          </p:nvPr>
        </p:nvSpPr>
        <p:spPr>
          <a:xfrm>
            <a:off x="0" y="166256"/>
            <a:ext cx="7695344" cy="1101498"/>
          </a:xfrm>
        </p:spPr>
        <p:txBody>
          <a:bodyPr/>
          <a:lstStyle/>
          <a:p>
            <a:r>
              <a:rPr lang="en-US" dirty="0"/>
              <a:t>What to Include: </a:t>
            </a:r>
            <a:br>
              <a:rPr lang="en-US" dirty="0"/>
            </a:br>
            <a:r>
              <a:rPr lang="en-US" sz="3200" b="0" dirty="0"/>
              <a:t>“Who” – What is specific enough?</a:t>
            </a:r>
          </a:p>
        </p:txBody>
      </p:sp>
      <p:sp>
        <p:nvSpPr>
          <p:cNvPr id="2" name="Title 2">
            <a:extLst>
              <a:ext uri="{FF2B5EF4-FFF2-40B4-BE49-F238E27FC236}">
                <a16:creationId xmlns:a16="http://schemas.microsoft.com/office/drawing/2014/main" id="{4722A846-D788-CAD8-853A-9AC6CCAEB317}"/>
              </a:ext>
            </a:extLst>
          </p:cNvPr>
          <p:cNvSpPr txBox="1">
            <a:spLocks/>
          </p:cNvSpPr>
          <p:nvPr/>
        </p:nvSpPr>
        <p:spPr>
          <a:xfrm>
            <a:off x="9115281" y="0"/>
            <a:ext cx="2995655" cy="138332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t>SBA Guidance</a:t>
            </a:r>
          </a:p>
          <a:p>
            <a:endParaRPr lang="en-US" sz="2800" dirty="0"/>
          </a:p>
        </p:txBody>
      </p:sp>
    </p:spTree>
    <p:extLst>
      <p:ext uri="{BB962C8B-B14F-4D97-AF65-F5344CB8AC3E}">
        <p14:creationId xmlns:p14="http://schemas.microsoft.com/office/powerpoint/2010/main" val="4210767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41F56F7-1DB2-4168-8CEF-8C55F8ADFF92}"/>
              </a:ext>
            </a:extLst>
          </p:cNvPr>
          <p:cNvGraphicFramePr>
            <a:graphicFrameLocks noGrp="1"/>
          </p:cNvGraphicFramePr>
          <p:nvPr>
            <p:ph idx="1"/>
            <p:extLst>
              <p:ext uri="{D42A27DB-BD31-4B8C-83A1-F6EECF244321}">
                <p14:modId xmlns:p14="http://schemas.microsoft.com/office/powerpoint/2010/main" val="3025289655"/>
              </p:ext>
            </p:extLst>
          </p:nvPr>
        </p:nvGraphicFramePr>
        <p:xfrm>
          <a:off x="215404" y="1537974"/>
          <a:ext cx="11671796" cy="4465661"/>
        </p:xfrm>
        <a:graphic>
          <a:graphicData uri="http://schemas.openxmlformats.org/drawingml/2006/table">
            <a:tbl>
              <a:tblPr firstRow="1" bandRow="1">
                <a:tableStyleId>{5C22544A-7EE6-4342-B048-85BDC9FD1C3A}</a:tableStyleId>
              </a:tblPr>
              <a:tblGrid>
                <a:gridCol w="1576451">
                  <a:extLst>
                    <a:ext uri="{9D8B030D-6E8A-4147-A177-3AD203B41FA5}">
                      <a16:colId xmlns:a16="http://schemas.microsoft.com/office/drawing/2014/main" val="3211932505"/>
                    </a:ext>
                  </a:extLst>
                </a:gridCol>
                <a:gridCol w="6262254">
                  <a:extLst>
                    <a:ext uri="{9D8B030D-6E8A-4147-A177-3AD203B41FA5}">
                      <a16:colId xmlns:a16="http://schemas.microsoft.com/office/drawing/2014/main" val="2521889385"/>
                    </a:ext>
                  </a:extLst>
                </a:gridCol>
                <a:gridCol w="3833091">
                  <a:extLst>
                    <a:ext uri="{9D8B030D-6E8A-4147-A177-3AD203B41FA5}">
                      <a16:colId xmlns:a16="http://schemas.microsoft.com/office/drawing/2014/main" val="3935880660"/>
                    </a:ext>
                  </a:extLst>
                </a:gridCol>
              </a:tblGrid>
              <a:tr h="681977">
                <a:tc>
                  <a:txBody>
                    <a:bodyPr/>
                    <a:lstStyle/>
                    <a:p>
                      <a:endParaRPr lang="en-US" b="1" dirty="0">
                        <a:solidFill>
                          <a:srgbClr val="0E2C4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solidFill>
                            <a:srgbClr val="00B050"/>
                          </a:solidFill>
                        </a:rPr>
                        <a:t>WOULD</a:t>
                      </a:r>
                      <a:r>
                        <a:rPr lang="en-US" b="1" dirty="0">
                          <a:solidFill>
                            <a:srgbClr val="0E2C4F"/>
                          </a:solidFill>
                        </a:rPr>
                        <a:t> satisfy SBA’s required level of detail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rgbClr val="FF0000"/>
                          </a:solidFill>
                        </a:rPr>
                        <a:t>WOULD NOT </a:t>
                      </a:r>
                      <a:r>
                        <a:rPr lang="en-US" dirty="0">
                          <a:solidFill>
                            <a:srgbClr val="0E2C4F"/>
                          </a:solidFill>
                        </a:rPr>
                        <a:t>satisfy SBA’s required level of detail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3933272"/>
                  </a:ext>
                </a:extLst>
              </a:tr>
              <a:tr h="1428905">
                <a:tc>
                  <a:txBody>
                    <a:bodyPr/>
                    <a:lstStyle/>
                    <a:p>
                      <a:r>
                        <a:rPr lang="en-US" b="1" dirty="0">
                          <a:solidFill>
                            <a:srgbClr val="0E2C4F"/>
                          </a:solidFill>
                        </a:rPr>
                        <a:t>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i="0" u="none" strike="noStrike" kern="1200" baseline="0" dirty="0">
                          <a:solidFill>
                            <a:srgbClr val="0E2C4F"/>
                          </a:solidFill>
                          <a:latin typeface="+mn-lt"/>
                          <a:ea typeface="+mn-ea"/>
                          <a:cs typeface="+mn-cs"/>
                        </a:rPr>
                        <a:t>After attending three semesters in the  nursing program, I decided to pursue a degree in business. Under university policies, selecting a new major outside the School of Health Sciences would have required approval from my faculty advisor. My faculty advisor declined my request to change my major from nursing to business administration</a:t>
                      </a:r>
                      <a:r>
                        <a:rPr lang="en-US" sz="1800" b="0" i="0" u="none" strike="noStrike" kern="1200" baseline="0" dirty="0">
                          <a:solidFill>
                            <a:srgbClr val="0E2C4F"/>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i="0" u="none" strike="noStrike" kern="1200" baseline="0" dirty="0">
                          <a:solidFill>
                            <a:srgbClr val="0E2C4F"/>
                          </a:solidFill>
                          <a:latin typeface="+mn-lt"/>
                          <a:ea typeface="+mn-ea"/>
                          <a:cs typeface="+mn-cs"/>
                        </a:rPr>
                        <a:t>My faculty advisor, Dr. Doe, refused to approve my request to change my major.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9983912"/>
                  </a:ext>
                </a:extLst>
              </a:tr>
              <a:tr h="958349">
                <a:tc>
                  <a:txBody>
                    <a:bodyPr/>
                    <a:lstStyle/>
                    <a:p>
                      <a:r>
                        <a:rPr lang="en-US" b="1" dirty="0">
                          <a:solidFill>
                            <a:srgbClr val="0E2C4F"/>
                          </a:solidFill>
                        </a:rPr>
                        <a:t>EMPLOYMENT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rgbClr val="0E2C4F"/>
                          </a:solidFill>
                          <a:latin typeface="+mn-lt"/>
                          <a:ea typeface="+mn-ea"/>
                          <a:cs typeface="+mn-cs"/>
                        </a:rPr>
                        <a:t>I had been working for ABC Corporation for three years when a site manager position became available. I applied but my co-worker, Emily, got the job.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0E2C4F"/>
                          </a:solidFill>
                          <a:latin typeface="+mn-lt"/>
                          <a:ea typeface="+mn-ea"/>
                          <a:cs typeface="+mn-cs"/>
                        </a:rPr>
                        <a:t>I applied for an internal promotion opportunity and didn’t get 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2718647"/>
                  </a:ext>
                </a:extLst>
              </a:tr>
              <a:tr h="1396430">
                <a:tc>
                  <a:txBody>
                    <a:bodyPr/>
                    <a:lstStyle/>
                    <a:p>
                      <a:r>
                        <a:rPr lang="en-US" b="1" dirty="0">
                          <a:solidFill>
                            <a:srgbClr val="0E2C4F"/>
                          </a:solidFill>
                        </a:rPr>
                        <a:t>BUSINESS HISTORY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rgbClr val="0E2C4F"/>
                          </a:solidFill>
                          <a:latin typeface="+mn-lt"/>
                          <a:ea typeface="+mn-ea"/>
                          <a:cs typeface="+mn-cs"/>
                        </a:rPr>
                        <a:t>I applied for a $50k business line of credit with ABC Bank. My application was tentatively approved so the bank Senior Loan Officer asked me to come in-person to sign the final application documents. Without explanation, the application was denied the following week based on concerns related to my company’s ability to re-pay.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0E2C4F"/>
                          </a:solidFill>
                          <a:latin typeface="+mn-lt"/>
                          <a:ea typeface="+mn-ea"/>
                          <a:cs typeface="+mn-cs"/>
                        </a:rPr>
                        <a:t>The bank denied my company’s business line of credit application.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6758665"/>
                  </a:ext>
                </a:extLst>
              </a:tr>
            </a:tbl>
          </a:graphicData>
        </a:graphic>
      </p:graphicFrame>
      <p:sp>
        <p:nvSpPr>
          <p:cNvPr id="3" name="Title 2">
            <a:extLst>
              <a:ext uri="{FF2B5EF4-FFF2-40B4-BE49-F238E27FC236}">
                <a16:creationId xmlns:a16="http://schemas.microsoft.com/office/drawing/2014/main" id="{24BAEA42-1E5A-4C18-A6D0-8530D1B3E71E}"/>
              </a:ext>
            </a:extLst>
          </p:cNvPr>
          <p:cNvSpPr>
            <a:spLocks noGrp="1"/>
          </p:cNvSpPr>
          <p:nvPr>
            <p:ph type="ctrTitle"/>
          </p:nvPr>
        </p:nvSpPr>
        <p:spPr>
          <a:xfrm>
            <a:off x="-1" y="92467"/>
            <a:ext cx="7993295" cy="1312647"/>
          </a:xfrm>
        </p:spPr>
        <p:txBody>
          <a:bodyPr/>
          <a:lstStyle/>
          <a:p>
            <a:r>
              <a:rPr lang="en-US" dirty="0"/>
              <a:t>What to Include: </a:t>
            </a:r>
            <a:br>
              <a:rPr lang="en-US" dirty="0"/>
            </a:br>
            <a:r>
              <a:rPr lang="en-US" sz="3200" b="0" dirty="0"/>
              <a:t>“What” – What is specific enough re the incident?</a:t>
            </a:r>
            <a:endParaRPr lang="en-US" b="0" dirty="0"/>
          </a:p>
        </p:txBody>
      </p:sp>
      <p:sp>
        <p:nvSpPr>
          <p:cNvPr id="2" name="Title 2">
            <a:extLst>
              <a:ext uri="{FF2B5EF4-FFF2-40B4-BE49-F238E27FC236}">
                <a16:creationId xmlns:a16="http://schemas.microsoft.com/office/drawing/2014/main" id="{B5DDAF4D-7C34-0524-F502-DFD166405453}"/>
              </a:ext>
            </a:extLst>
          </p:cNvPr>
          <p:cNvSpPr txBox="1">
            <a:spLocks/>
          </p:cNvSpPr>
          <p:nvPr/>
        </p:nvSpPr>
        <p:spPr>
          <a:xfrm>
            <a:off x="9115281" y="0"/>
            <a:ext cx="2995655" cy="138332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t>SBA Guidance</a:t>
            </a:r>
          </a:p>
          <a:p>
            <a:endParaRPr lang="en-US" sz="2800" dirty="0"/>
          </a:p>
        </p:txBody>
      </p:sp>
    </p:spTree>
    <p:extLst>
      <p:ext uri="{BB962C8B-B14F-4D97-AF65-F5344CB8AC3E}">
        <p14:creationId xmlns:p14="http://schemas.microsoft.com/office/powerpoint/2010/main" val="1573510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41F56F7-1DB2-4168-8CEF-8C55F8ADFF92}"/>
              </a:ext>
            </a:extLst>
          </p:cNvPr>
          <p:cNvGraphicFramePr>
            <a:graphicFrameLocks noGrp="1"/>
          </p:cNvGraphicFramePr>
          <p:nvPr>
            <p:ph idx="1"/>
            <p:extLst>
              <p:ext uri="{D42A27DB-BD31-4B8C-83A1-F6EECF244321}">
                <p14:modId xmlns:p14="http://schemas.microsoft.com/office/powerpoint/2010/main" val="4068772285"/>
              </p:ext>
            </p:extLst>
          </p:nvPr>
        </p:nvGraphicFramePr>
        <p:xfrm>
          <a:off x="215404" y="1537974"/>
          <a:ext cx="11671796" cy="4480560"/>
        </p:xfrm>
        <a:graphic>
          <a:graphicData uri="http://schemas.openxmlformats.org/drawingml/2006/table">
            <a:tbl>
              <a:tblPr firstRow="1" bandRow="1">
                <a:tableStyleId>{5C22544A-7EE6-4342-B048-85BDC9FD1C3A}</a:tableStyleId>
              </a:tblPr>
              <a:tblGrid>
                <a:gridCol w="1576451">
                  <a:extLst>
                    <a:ext uri="{9D8B030D-6E8A-4147-A177-3AD203B41FA5}">
                      <a16:colId xmlns:a16="http://schemas.microsoft.com/office/drawing/2014/main" val="3211932505"/>
                    </a:ext>
                  </a:extLst>
                </a:gridCol>
                <a:gridCol w="6262254">
                  <a:extLst>
                    <a:ext uri="{9D8B030D-6E8A-4147-A177-3AD203B41FA5}">
                      <a16:colId xmlns:a16="http://schemas.microsoft.com/office/drawing/2014/main" val="2521889385"/>
                    </a:ext>
                  </a:extLst>
                </a:gridCol>
                <a:gridCol w="3833091">
                  <a:extLst>
                    <a:ext uri="{9D8B030D-6E8A-4147-A177-3AD203B41FA5}">
                      <a16:colId xmlns:a16="http://schemas.microsoft.com/office/drawing/2014/main" val="3935880660"/>
                    </a:ext>
                  </a:extLst>
                </a:gridCol>
              </a:tblGrid>
              <a:tr h="630525">
                <a:tc>
                  <a:txBody>
                    <a:bodyPr/>
                    <a:lstStyle/>
                    <a:p>
                      <a:endParaRPr lang="en-US" b="1" dirty="0">
                        <a:solidFill>
                          <a:srgbClr val="0E2C4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solidFill>
                            <a:srgbClr val="00B050"/>
                          </a:solidFill>
                        </a:rPr>
                        <a:t>WOULD</a:t>
                      </a:r>
                      <a:r>
                        <a:rPr lang="en-US" b="1" dirty="0">
                          <a:solidFill>
                            <a:srgbClr val="0E2C4F"/>
                          </a:solidFill>
                        </a:rPr>
                        <a:t> satisfy SBA’s required level of detail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rgbClr val="FF0000"/>
                          </a:solidFill>
                        </a:rPr>
                        <a:t>WOULD NOT </a:t>
                      </a:r>
                      <a:r>
                        <a:rPr lang="en-US" dirty="0">
                          <a:solidFill>
                            <a:srgbClr val="0E2C4F"/>
                          </a:solidFill>
                        </a:rPr>
                        <a:t>satisfy SBA’s required level of detail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3933272"/>
                  </a:ext>
                </a:extLst>
              </a:tr>
              <a:tr h="899473">
                <a:tc>
                  <a:txBody>
                    <a:bodyPr/>
                    <a:lstStyle/>
                    <a:p>
                      <a:r>
                        <a:rPr lang="en-US" b="1" dirty="0">
                          <a:solidFill>
                            <a:srgbClr val="0E2C4F"/>
                          </a:solidFill>
                        </a:rPr>
                        <a:t>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i="0" u="none" strike="noStrike" kern="1200" baseline="0" dirty="0">
                          <a:solidFill>
                            <a:srgbClr val="0E2C4F"/>
                          </a:solidFill>
                          <a:latin typeface="+mn-lt"/>
                          <a:ea typeface="+mn-ea"/>
                          <a:cs typeface="+mn-cs"/>
                        </a:rPr>
                        <a:t>I had completed the necessary pre-requisite classes and was otherwise eligible to declare a business administration major. During a meeting with</a:t>
                      </a:r>
                    </a:p>
                    <a:p>
                      <a:r>
                        <a:rPr lang="en-US" sz="1600" b="0" i="0" u="none" strike="noStrike" kern="1200" baseline="0" dirty="0">
                          <a:solidFill>
                            <a:srgbClr val="0E2C4F"/>
                          </a:solidFill>
                          <a:latin typeface="+mn-lt"/>
                          <a:ea typeface="+mn-ea"/>
                          <a:cs typeface="+mn-cs"/>
                        </a:rPr>
                        <a:t>my faculty advisor and Dr. Doe, Dr. Doe explained that I would have more career options as a woman in healthcare. I later learned that several male nursing students in my class were given approval to declare majors outside the School of Health Sciences. For these reasons, I believe my request was denied based on gender.</a:t>
                      </a:r>
                      <a:endParaRPr lang="en-US" sz="1800" b="0" i="0" u="none" strike="noStrike" kern="1200" baseline="0" dirty="0">
                        <a:solidFill>
                          <a:srgbClr val="0E2C4F"/>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i="0" u="none" strike="noStrike" kern="1200" baseline="0" dirty="0">
                          <a:solidFill>
                            <a:srgbClr val="0E2C4F"/>
                          </a:solidFill>
                          <a:latin typeface="+mn-lt"/>
                          <a:ea typeface="+mn-ea"/>
                          <a:cs typeface="+mn-cs"/>
                        </a:rPr>
                        <a:t>My faculty advisor declined my request because he agreed with the Director that I would be better off seeking employment in a predominantly female profession.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9983912"/>
                  </a:ext>
                </a:extLst>
              </a:tr>
              <a:tr h="899473">
                <a:tc>
                  <a:txBody>
                    <a:bodyPr/>
                    <a:lstStyle/>
                    <a:p>
                      <a:r>
                        <a:rPr lang="en-US" b="1" dirty="0">
                          <a:solidFill>
                            <a:srgbClr val="0E2C4F"/>
                          </a:solidFill>
                        </a:rPr>
                        <a:t>EMPLOYMENT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rgbClr val="0E2C4F"/>
                          </a:solidFill>
                          <a:latin typeface="+mn-lt"/>
                          <a:ea typeface="+mn-ea"/>
                          <a:cs typeface="+mn-cs"/>
                        </a:rPr>
                        <a:t>I requested a debrief with Jane because I had more experience and a higher trade certification than Emily. Jane stated that the company needed someone who could inspect active and/or dangerous jobsites. I reiterated, just as I had during my interview, that I was capable of performing all aspects of the site manager role to include on-site  inspections. Emily does not have a physical disability like I do. For these reasons, I believe Emily was selected over me due to unfounded stereotypes associated with my physical disability.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0E2C4F"/>
                          </a:solidFill>
                          <a:latin typeface="+mn-lt"/>
                          <a:ea typeface="+mn-ea"/>
                          <a:cs typeface="+mn-cs"/>
                        </a:rPr>
                        <a:t>It was clear that they saw my physical disability as a limitation and moved on to the next candidate despite demonstrating that I could perform the tasks required for the position.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2718647"/>
                  </a:ext>
                </a:extLst>
              </a:tr>
            </a:tbl>
          </a:graphicData>
        </a:graphic>
      </p:graphicFrame>
      <p:sp>
        <p:nvSpPr>
          <p:cNvPr id="3" name="Title 2">
            <a:extLst>
              <a:ext uri="{FF2B5EF4-FFF2-40B4-BE49-F238E27FC236}">
                <a16:creationId xmlns:a16="http://schemas.microsoft.com/office/drawing/2014/main" id="{24BAEA42-1E5A-4C18-A6D0-8530D1B3E71E}"/>
              </a:ext>
            </a:extLst>
          </p:cNvPr>
          <p:cNvSpPr>
            <a:spLocks noGrp="1"/>
          </p:cNvSpPr>
          <p:nvPr>
            <p:ph type="ctrTitle"/>
          </p:nvPr>
        </p:nvSpPr>
        <p:spPr>
          <a:xfrm>
            <a:off x="0" y="246579"/>
            <a:ext cx="7715892" cy="1021173"/>
          </a:xfrm>
        </p:spPr>
        <p:txBody>
          <a:bodyPr/>
          <a:lstStyle/>
          <a:p>
            <a:r>
              <a:rPr lang="en-US" sz="3200" dirty="0"/>
              <a:t>What to Include:</a:t>
            </a:r>
            <a:r>
              <a:rPr lang="en-US" sz="3600" dirty="0"/>
              <a:t> </a:t>
            </a:r>
            <a:br>
              <a:rPr lang="en-US" sz="3600" dirty="0"/>
            </a:br>
            <a:r>
              <a:rPr lang="en-US" sz="2400" b="0" dirty="0"/>
              <a:t>“Why” – What is specific enough re likely discriminatory motive?</a:t>
            </a:r>
            <a:endParaRPr lang="en-US" sz="2800" b="0" dirty="0"/>
          </a:p>
        </p:txBody>
      </p:sp>
      <p:sp>
        <p:nvSpPr>
          <p:cNvPr id="2" name="Title 2">
            <a:extLst>
              <a:ext uri="{FF2B5EF4-FFF2-40B4-BE49-F238E27FC236}">
                <a16:creationId xmlns:a16="http://schemas.microsoft.com/office/drawing/2014/main" id="{21A9923B-B89E-5E07-8FEC-0695FD241DA3}"/>
              </a:ext>
            </a:extLst>
          </p:cNvPr>
          <p:cNvSpPr txBox="1">
            <a:spLocks/>
          </p:cNvSpPr>
          <p:nvPr/>
        </p:nvSpPr>
        <p:spPr>
          <a:xfrm>
            <a:off x="9115281" y="0"/>
            <a:ext cx="2995655" cy="138332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t>SBA Guidance</a:t>
            </a:r>
          </a:p>
          <a:p>
            <a:endParaRPr lang="en-US" sz="2800" dirty="0"/>
          </a:p>
        </p:txBody>
      </p:sp>
    </p:spTree>
    <p:extLst>
      <p:ext uri="{BB962C8B-B14F-4D97-AF65-F5344CB8AC3E}">
        <p14:creationId xmlns:p14="http://schemas.microsoft.com/office/powerpoint/2010/main" val="1210721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41F56F7-1DB2-4168-8CEF-8C55F8ADFF92}"/>
              </a:ext>
            </a:extLst>
          </p:cNvPr>
          <p:cNvGraphicFramePr>
            <a:graphicFrameLocks noGrp="1"/>
          </p:cNvGraphicFramePr>
          <p:nvPr>
            <p:ph idx="1"/>
            <p:extLst>
              <p:ext uri="{D42A27DB-BD31-4B8C-83A1-F6EECF244321}">
                <p14:modId xmlns:p14="http://schemas.microsoft.com/office/powerpoint/2010/main" val="2192095035"/>
              </p:ext>
            </p:extLst>
          </p:nvPr>
        </p:nvGraphicFramePr>
        <p:xfrm>
          <a:off x="215404" y="1537974"/>
          <a:ext cx="11671796" cy="2438400"/>
        </p:xfrm>
        <a:graphic>
          <a:graphicData uri="http://schemas.openxmlformats.org/drawingml/2006/table">
            <a:tbl>
              <a:tblPr firstRow="1" bandRow="1">
                <a:tableStyleId>{5C22544A-7EE6-4342-B048-85BDC9FD1C3A}</a:tableStyleId>
              </a:tblPr>
              <a:tblGrid>
                <a:gridCol w="1576451">
                  <a:extLst>
                    <a:ext uri="{9D8B030D-6E8A-4147-A177-3AD203B41FA5}">
                      <a16:colId xmlns:a16="http://schemas.microsoft.com/office/drawing/2014/main" val="3211932505"/>
                    </a:ext>
                  </a:extLst>
                </a:gridCol>
                <a:gridCol w="6262254">
                  <a:extLst>
                    <a:ext uri="{9D8B030D-6E8A-4147-A177-3AD203B41FA5}">
                      <a16:colId xmlns:a16="http://schemas.microsoft.com/office/drawing/2014/main" val="2521889385"/>
                    </a:ext>
                  </a:extLst>
                </a:gridCol>
                <a:gridCol w="3833091">
                  <a:extLst>
                    <a:ext uri="{9D8B030D-6E8A-4147-A177-3AD203B41FA5}">
                      <a16:colId xmlns:a16="http://schemas.microsoft.com/office/drawing/2014/main" val="3935880660"/>
                    </a:ext>
                  </a:extLst>
                </a:gridCol>
              </a:tblGrid>
              <a:tr h="630525">
                <a:tc>
                  <a:txBody>
                    <a:bodyPr/>
                    <a:lstStyle/>
                    <a:p>
                      <a:endParaRPr lang="en-US" b="1" dirty="0">
                        <a:solidFill>
                          <a:srgbClr val="0E2C4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solidFill>
                            <a:srgbClr val="00B050"/>
                          </a:solidFill>
                        </a:rPr>
                        <a:t>WOULD</a:t>
                      </a:r>
                      <a:r>
                        <a:rPr lang="en-US" b="1" dirty="0">
                          <a:solidFill>
                            <a:srgbClr val="0E2C4F"/>
                          </a:solidFill>
                        </a:rPr>
                        <a:t> satisfy SBA’s required level of detail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rgbClr val="FF0000"/>
                          </a:solidFill>
                        </a:rPr>
                        <a:t>WOULD NOT </a:t>
                      </a:r>
                      <a:r>
                        <a:rPr lang="en-US" dirty="0">
                          <a:solidFill>
                            <a:srgbClr val="0E2C4F"/>
                          </a:solidFill>
                        </a:rPr>
                        <a:t>satisfy SBA’s required level of detail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3933272"/>
                  </a:ext>
                </a:extLst>
              </a:tr>
              <a:tr h="899473">
                <a:tc>
                  <a:txBody>
                    <a:bodyPr/>
                    <a:lstStyle/>
                    <a:p>
                      <a:r>
                        <a:rPr lang="en-US" b="1" dirty="0">
                          <a:solidFill>
                            <a:srgbClr val="0E2C4F"/>
                          </a:solidFill>
                        </a:rPr>
                        <a:t>BUSINESS HISTORY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rgbClr val="0E2C4F"/>
                          </a:solidFill>
                          <a:latin typeface="+mn-lt"/>
                          <a:ea typeface="+mn-ea"/>
                          <a:cs typeface="+mn-cs"/>
                        </a:rPr>
                        <a:t>The line of credit was tentatively approved because my business met the minimal revenue and capital requirements for approval. Additionally, I had an excellent credit score of 790. Only after I met the loan officer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rgbClr val="0E2C4F"/>
                          </a:solidFill>
                          <a:latin typeface="+mn-lt"/>
                          <a:ea typeface="+mn-ea"/>
                          <a:cs typeface="+mn-cs"/>
                        </a:rPr>
                        <a:t>person did concerns arise over my ability to repay. A white former colleague, who started a business after I did, applied for the same line of credit with a lower credit score than I had and was successful. For these reasons, I believe my application was denied due to bias toward my race.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0E2C4F"/>
                          </a:solidFill>
                          <a:latin typeface="+mn-lt"/>
                          <a:ea typeface="+mn-ea"/>
                          <a:cs typeface="+mn-cs"/>
                        </a:rPr>
                        <a:t>Plenty of other white business owners were able to obtain lines of credit from ABC Bank. Thus, the bank and its employees must have arbitrarily set higher standards for business owners and borrowers of color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6758665"/>
                  </a:ext>
                </a:extLst>
              </a:tr>
            </a:tbl>
          </a:graphicData>
        </a:graphic>
      </p:graphicFrame>
      <p:sp>
        <p:nvSpPr>
          <p:cNvPr id="2" name="Title 2">
            <a:extLst>
              <a:ext uri="{FF2B5EF4-FFF2-40B4-BE49-F238E27FC236}">
                <a16:creationId xmlns:a16="http://schemas.microsoft.com/office/drawing/2014/main" id="{646F8CA6-9EE2-6B2C-BB6B-2197EFE91EC5}"/>
              </a:ext>
            </a:extLst>
          </p:cNvPr>
          <p:cNvSpPr txBox="1">
            <a:spLocks/>
          </p:cNvSpPr>
          <p:nvPr/>
        </p:nvSpPr>
        <p:spPr>
          <a:xfrm>
            <a:off x="9115281" y="0"/>
            <a:ext cx="2995655" cy="138332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t>SBA Guidance</a:t>
            </a:r>
          </a:p>
          <a:p>
            <a:endParaRPr lang="en-US" sz="2800" dirty="0"/>
          </a:p>
        </p:txBody>
      </p:sp>
      <p:sp>
        <p:nvSpPr>
          <p:cNvPr id="7" name="Title 2">
            <a:extLst>
              <a:ext uri="{FF2B5EF4-FFF2-40B4-BE49-F238E27FC236}">
                <a16:creationId xmlns:a16="http://schemas.microsoft.com/office/drawing/2014/main" id="{7B95E024-1DC7-329E-6915-FF8C9294037A}"/>
              </a:ext>
            </a:extLst>
          </p:cNvPr>
          <p:cNvSpPr txBox="1">
            <a:spLocks/>
          </p:cNvSpPr>
          <p:nvPr/>
        </p:nvSpPr>
        <p:spPr>
          <a:xfrm>
            <a:off x="61644" y="246579"/>
            <a:ext cx="7715892" cy="113674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What to Include: </a:t>
            </a:r>
            <a:br>
              <a:rPr lang="en-US" dirty="0"/>
            </a:br>
            <a:r>
              <a:rPr lang="en-US" sz="2400" b="0" dirty="0"/>
              <a:t>“Why” – What is specific enough re likely discriminatory motive? </a:t>
            </a:r>
            <a:r>
              <a:rPr lang="en-US" sz="1800" b="0" dirty="0"/>
              <a:t>(</a:t>
            </a:r>
            <a:r>
              <a:rPr lang="en-US" sz="1800" b="0" dirty="0" err="1"/>
              <a:t>con’t</a:t>
            </a:r>
            <a:r>
              <a:rPr lang="en-US" sz="1800" b="0" dirty="0"/>
              <a:t>)</a:t>
            </a:r>
            <a:endParaRPr lang="en-US" sz="2400" b="0" dirty="0"/>
          </a:p>
        </p:txBody>
      </p:sp>
    </p:spTree>
    <p:extLst>
      <p:ext uri="{BB962C8B-B14F-4D97-AF65-F5344CB8AC3E}">
        <p14:creationId xmlns:p14="http://schemas.microsoft.com/office/powerpoint/2010/main" val="9294554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41F56F7-1DB2-4168-8CEF-8C55F8ADFF92}"/>
              </a:ext>
            </a:extLst>
          </p:cNvPr>
          <p:cNvGraphicFramePr>
            <a:graphicFrameLocks noGrp="1"/>
          </p:cNvGraphicFramePr>
          <p:nvPr>
            <p:ph idx="1"/>
            <p:extLst>
              <p:ext uri="{D42A27DB-BD31-4B8C-83A1-F6EECF244321}">
                <p14:modId xmlns:p14="http://schemas.microsoft.com/office/powerpoint/2010/main" val="2503925469"/>
              </p:ext>
            </p:extLst>
          </p:nvPr>
        </p:nvGraphicFramePr>
        <p:xfrm>
          <a:off x="92364" y="1537974"/>
          <a:ext cx="11951853" cy="4554561"/>
        </p:xfrm>
        <a:graphic>
          <a:graphicData uri="http://schemas.openxmlformats.org/drawingml/2006/table">
            <a:tbl>
              <a:tblPr firstRow="1" bandRow="1">
                <a:tableStyleId>{5C22544A-7EE6-4342-B048-85BDC9FD1C3A}</a:tableStyleId>
              </a:tblPr>
              <a:tblGrid>
                <a:gridCol w="1614277">
                  <a:extLst>
                    <a:ext uri="{9D8B030D-6E8A-4147-A177-3AD203B41FA5}">
                      <a16:colId xmlns:a16="http://schemas.microsoft.com/office/drawing/2014/main" val="3211932505"/>
                    </a:ext>
                  </a:extLst>
                </a:gridCol>
                <a:gridCol w="5580210">
                  <a:extLst>
                    <a:ext uri="{9D8B030D-6E8A-4147-A177-3AD203B41FA5}">
                      <a16:colId xmlns:a16="http://schemas.microsoft.com/office/drawing/2014/main" val="2521889385"/>
                    </a:ext>
                  </a:extLst>
                </a:gridCol>
                <a:gridCol w="4757366">
                  <a:extLst>
                    <a:ext uri="{9D8B030D-6E8A-4147-A177-3AD203B41FA5}">
                      <a16:colId xmlns:a16="http://schemas.microsoft.com/office/drawing/2014/main" val="3935880660"/>
                    </a:ext>
                  </a:extLst>
                </a:gridCol>
              </a:tblGrid>
              <a:tr h="616972">
                <a:tc>
                  <a:txBody>
                    <a:bodyPr/>
                    <a:lstStyle/>
                    <a:p>
                      <a:endParaRPr lang="en-US" b="1" dirty="0">
                        <a:solidFill>
                          <a:srgbClr val="0E2C4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solidFill>
                            <a:srgbClr val="00B050"/>
                          </a:solidFill>
                        </a:rPr>
                        <a:t>WOULD</a:t>
                      </a:r>
                      <a:r>
                        <a:rPr lang="en-US" b="1" dirty="0">
                          <a:solidFill>
                            <a:srgbClr val="0E2C4F"/>
                          </a:solidFill>
                        </a:rPr>
                        <a:t> satisfy SBA’s required level of detail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rgbClr val="FF0000"/>
                          </a:solidFill>
                        </a:rPr>
                        <a:t>WOULD NOT </a:t>
                      </a:r>
                      <a:r>
                        <a:rPr lang="en-US" dirty="0">
                          <a:solidFill>
                            <a:srgbClr val="0E2C4F"/>
                          </a:solidFill>
                        </a:rPr>
                        <a:t>satisfy SBA’s required level of detail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3933272"/>
                  </a:ext>
                </a:extLst>
              </a:tr>
              <a:tr h="1263323">
                <a:tc>
                  <a:txBody>
                    <a:bodyPr/>
                    <a:lstStyle/>
                    <a:p>
                      <a:r>
                        <a:rPr lang="en-US" b="1" dirty="0">
                          <a:solidFill>
                            <a:srgbClr val="0E2C4F"/>
                          </a:solidFill>
                        </a:rPr>
                        <a:t>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i="0" u="none" strike="noStrike" kern="1200" baseline="0" dirty="0">
                          <a:solidFill>
                            <a:srgbClr val="0E2C4F"/>
                          </a:solidFill>
                          <a:latin typeface="+mn-lt"/>
                          <a:ea typeface="+mn-ea"/>
                          <a:cs typeface="+mn-cs"/>
                        </a:rPr>
                        <a:t>Because my business major was not approved, I did not graduate with the education and experience necessary for an entry-level career in marketing. I spent the next 5 years completing my marketing degree as a part-time student, which delayed my entry into the marketing field.</a:t>
                      </a:r>
                      <a:endParaRPr lang="en-US" sz="1800" b="0" i="0" u="none" strike="noStrike" kern="1200" baseline="0" dirty="0">
                        <a:solidFill>
                          <a:srgbClr val="0E2C4F"/>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i="0" u="none" strike="noStrike" kern="1200" baseline="0" dirty="0">
                          <a:solidFill>
                            <a:srgbClr val="0E2C4F"/>
                          </a:solidFill>
                          <a:latin typeface="+mn-lt"/>
                          <a:ea typeface="+mn-ea"/>
                          <a:cs typeface="+mn-cs"/>
                        </a:rPr>
                        <a:t>The treatment towards me was upsetting and I oftentimes think of where I would be today had I not experienced this form of bias.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9983912"/>
                  </a:ext>
                </a:extLst>
              </a:tr>
              <a:tr h="1447395">
                <a:tc>
                  <a:txBody>
                    <a:bodyPr/>
                    <a:lstStyle/>
                    <a:p>
                      <a:r>
                        <a:rPr lang="en-US" b="1" dirty="0">
                          <a:solidFill>
                            <a:srgbClr val="0E2C4F"/>
                          </a:solidFill>
                        </a:rPr>
                        <a:t>EMPLOYMENT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rgbClr val="0E2C4F"/>
                          </a:solidFill>
                          <a:latin typeface="+mn-lt"/>
                          <a:ea typeface="+mn-ea"/>
                          <a:cs typeface="+mn-cs"/>
                        </a:rPr>
                        <a:t>Had I received the site manager promotion, I would have earned an additional $20,000 a year. This extra income would have allowed me to accumulate capital faster and start my business three years earlier than I did.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rgbClr val="0E2C4F"/>
                          </a:solidFill>
                          <a:latin typeface="+mn-lt"/>
                          <a:ea typeface="+mn-ea"/>
                          <a:cs typeface="+mn-cs"/>
                        </a:rPr>
                        <a:t>Being passed over for the promotion was demoralizing. It made me question why I should continue to work so hard if people would not be able to see beyond my disability. For this reason, I did not apply for several other promotion opportunities in the company.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2718647"/>
                  </a:ext>
                </a:extLst>
              </a:tr>
              <a:tr h="1156446">
                <a:tc>
                  <a:txBody>
                    <a:bodyPr/>
                    <a:lstStyle/>
                    <a:p>
                      <a:r>
                        <a:rPr lang="en-US" b="1" dirty="0">
                          <a:solidFill>
                            <a:srgbClr val="0E2C4F"/>
                          </a:solidFill>
                        </a:rPr>
                        <a:t>BUSINESS HISTORY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rgbClr val="0E2C4F"/>
                          </a:solidFill>
                          <a:latin typeface="+mn-lt"/>
                          <a:ea typeface="+mn-ea"/>
                          <a:cs typeface="+mn-cs"/>
                        </a:rPr>
                        <a:t>Because my line of credit application was declined, I was not able to purchase an additional truck to increase our company’s  capacity. As a result, we bid on but lost a contract opportunity with the municipal government for facilities maintenance.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0E2C4F"/>
                          </a:solidFill>
                          <a:latin typeface="+mn-lt"/>
                          <a:ea typeface="+mn-ea"/>
                          <a:cs typeface="+mn-cs"/>
                        </a:rPr>
                        <a:t>The line of credit would have positioned my company to compete for larger contracts.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6758665"/>
                  </a:ext>
                </a:extLst>
              </a:tr>
            </a:tbl>
          </a:graphicData>
        </a:graphic>
      </p:graphicFrame>
      <p:sp>
        <p:nvSpPr>
          <p:cNvPr id="3" name="Title 2">
            <a:extLst>
              <a:ext uri="{FF2B5EF4-FFF2-40B4-BE49-F238E27FC236}">
                <a16:creationId xmlns:a16="http://schemas.microsoft.com/office/drawing/2014/main" id="{24BAEA42-1E5A-4C18-A6D0-8530D1B3E71E}"/>
              </a:ext>
            </a:extLst>
          </p:cNvPr>
          <p:cNvSpPr>
            <a:spLocks noGrp="1"/>
          </p:cNvSpPr>
          <p:nvPr>
            <p:ph type="ctrTitle"/>
          </p:nvPr>
        </p:nvSpPr>
        <p:spPr>
          <a:xfrm>
            <a:off x="81064" y="214716"/>
            <a:ext cx="7542361" cy="1101498"/>
          </a:xfrm>
        </p:spPr>
        <p:txBody>
          <a:bodyPr/>
          <a:lstStyle/>
          <a:p>
            <a:r>
              <a:rPr lang="en-US" sz="3600" dirty="0"/>
              <a:t>What to Include: </a:t>
            </a:r>
            <a:br>
              <a:rPr lang="en-US" sz="3600" dirty="0"/>
            </a:br>
            <a:r>
              <a:rPr lang="en-US" sz="2800" b="0" dirty="0"/>
              <a:t>“How” – What is enough detail re negative impact?</a:t>
            </a:r>
          </a:p>
        </p:txBody>
      </p:sp>
      <p:sp>
        <p:nvSpPr>
          <p:cNvPr id="2" name="Title 2">
            <a:extLst>
              <a:ext uri="{FF2B5EF4-FFF2-40B4-BE49-F238E27FC236}">
                <a16:creationId xmlns:a16="http://schemas.microsoft.com/office/drawing/2014/main" id="{64185789-B5D7-D3EB-D28A-EF436C44A340}"/>
              </a:ext>
            </a:extLst>
          </p:cNvPr>
          <p:cNvSpPr txBox="1">
            <a:spLocks/>
          </p:cNvSpPr>
          <p:nvPr/>
        </p:nvSpPr>
        <p:spPr>
          <a:xfrm>
            <a:off x="9115281" y="0"/>
            <a:ext cx="2995655" cy="138332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t>SBA Guidance</a:t>
            </a:r>
          </a:p>
          <a:p>
            <a:endParaRPr lang="en-US" sz="2800" dirty="0"/>
          </a:p>
        </p:txBody>
      </p:sp>
    </p:spTree>
    <p:extLst>
      <p:ext uri="{BB962C8B-B14F-4D97-AF65-F5344CB8AC3E}">
        <p14:creationId xmlns:p14="http://schemas.microsoft.com/office/powerpoint/2010/main" val="3879865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7979-AAB0-0AAD-9630-A86D0934BB7E}"/>
              </a:ext>
            </a:extLst>
          </p:cNvPr>
          <p:cNvSpPr>
            <a:spLocks noGrp="1"/>
          </p:cNvSpPr>
          <p:nvPr>
            <p:ph type="title"/>
          </p:nvPr>
        </p:nvSpPr>
        <p:spPr/>
        <p:txBody>
          <a:bodyPr/>
          <a:lstStyle/>
          <a:p>
            <a:r>
              <a:rPr lang="en-US" dirty="0"/>
              <a:t>Van Tran</a:t>
            </a:r>
          </a:p>
        </p:txBody>
      </p:sp>
      <p:sp>
        <p:nvSpPr>
          <p:cNvPr id="3" name="Text Placeholder 2">
            <a:extLst>
              <a:ext uri="{FF2B5EF4-FFF2-40B4-BE49-F238E27FC236}">
                <a16:creationId xmlns:a16="http://schemas.microsoft.com/office/drawing/2014/main" id="{900AB98C-40F2-0C9D-10D2-612B84E7E8D3}"/>
              </a:ext>
            </a:extLst>
          </p:cNvPr>
          <p:cNvSpPr>
            <a:spLocks noGrp="1"/>
          </p:cNvSpPr>
          <p:nvPr>
            <p:ph type="body" idx="1"/>
          </p:nvPr>
        </p:nvSpPr>
        <p:spPr>
          <a:xfrm>
            <a:off x="786001" y="2162984"/>
            <a:ext cx="4777241" cy="864829"/>
          </a:xfrm>
        </p:spPr>
        <p:txBody>
          <a:bodyPr>
            <a:normAutofit fontScale="92500" lnSpcReduction="20000"/>
          </a:bodyPr>
          <a:lstStyle/>
          <a:p>
            <a:r>
              <a:rPr lang="en-US" dirty="0"/>
              <a:t>Deputy Associate Administrator</a:t>
            </a:r>
          </a:p>
        </p:txBody>
      </p:sp>
      <p:sp>
        <p:nvSpPr>
          <p:cNvPr id="4" name="Text Placeholder 3">
            <a:extLst>
              <a:ext uri="{FF2B5EF4-FFF2-40B4-BE49-F238E27FC236}">
                <a16:creationId xmlns:a16="http://schemas.microsoft.com/office/drawing/2014/main" id="{62F00A57-51C6-CCD5-931E-3BD4C6D7724F}"/>
              </a:ext>
            </a:extLst>
          </p:cNvPr>
          <p:cNvSpPr>
            <a:spLocks noGrp="1"/>
          </p:cNvSpPr>
          <p:nvPr>
            <p:ph type="body" sz="quarter" idx="3"/>
          </p:nvPr>
        </p:nvSpPr>
        <p:spPr>
          <a:xfrm>
            <a:off x="786001" y="3165830"/>
            <a:ext cx="4777241" cy="1212206"/>
          </a:xfrm>
        </p:spPr>
        <p:txBody>
          <a:bodyPr>
            <a:normAutofit fontScale="85000" lnSpcReduction="20000"/>
          </a:bodyPr>
          <a:lstStyle/>
          <a:p>
            <a:r>
              <a:rPr lang="en-US" dirty="0"/>
              <a:t>Office of Business Development</a:t>
            </a:r>
          </a:p>
          <a:p>
            <a:r>
              <a:rPr lang="en-US" dirty="0"/>
              <a:t>US SBA</a:t>
            </a:r>
          </a:p>
        </p:txBody>
      </p:sp>
      <p:pic>
        <p:nvPicPr>
          <p:cNvPr id="7" name="Picture Placeholder 6">
            <a:extLst>
              <a:ext uri="{FF2B5EF4-FFF2-40B4-BE49-F238E27FC236}">
                <a16:creationId xmlns:a16="http://schemas.microsoft.com/office/drawing/2014/main" id="{1BEF72D8-E261-4FA8-9752-AABF0E9D15D7}"/>
              </a:ext>
            </a:extLst>
          </p:cNvPr>
          <p:cNvPicPr>
            <a:picLocks noGrp="1" noChangeAspect="1"/>
          </p:cNvPicPr>
          <p:nvPr>
            <p:ph type="pic" idx="10"/>
          </p:nvPr>
        </p:nvPicPr>
        <p:blipFill>
          <a:blip r:embed="rId2"/>
          <a:srcRect t="974" b="974"/>
          <a:stretch>
            <a:fillRect/>
          </a:stretch>
        </p:blipFill>
        <p:spPr>
          <a:xfrm>
            <a:off x="6144694" y="751115"/>
            <a:ext cx="2525776" cy="2518558"/>
          </a:xfrm>
        </p:spPr>
      </p:pic>
      <p:pic>
        <p:nvPicPr>
          <p:cNvPr id="6" name="Graphic 5">
            <a:extLst>
              <a:ext uri="{FF2B5EF4-FFF2-40B4-BE49-F238E27FC236}">
                <a16:creationId xmlns:a16="http://schemas.microsoft.com/office/drawing/2014/main" id="{F1AE684A-8662-4261-8C1B-0349E19056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82209" y="4046330"/>
            <a:ext cx="2581033" cy="701640"/>
          </a:xfrm>
          <a:prstGeom prst="rect">
            <a:avLst/>
          </a:prstGeom>
        </p:spPr>
      </p:pic>
    </p:spTree>
    <p:extLst>
      <p:ext uri="{BB962C8B-B14F-4D97-AF65-F5344CB8AC3E}">
        <p14:creationId xmlns:p14="http://schemas.microsoft.com/office/powerpoint/2010/main" val="42920299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33794B7-659F-48B6-A2BD-91E0272F6AB5}"/>
              </a:ext>
            </a:extLst>
          </p:cNvPr>
          <p:cNvSpPr>
            <a:spLocks noGrp="1"/>
          </p:cNvSpPr>
          <p:nvPr>
            <p:ph type="ctrTitle"/>
          </p:nvPr>
        </p:nvSpPr>
        <p:spPr>
          <a:xfrm>
            <a:off x="2168339" y="1693652"/>
            <a:ext cx="7855322" cy="3063075"/>
          </a:xfrm>
        </p:spPr>
        <p:txBody>
          <a:bodyPr anchor="ctr"/>
          <a:lstStyle/>
          <a:p>
            <a:pPr algn="ctr"/>
            <a:r>
              <a:rPr lang="en-US" dirty="0"/>
              <a:t>Next Steps</a:t>
            </a:r>
          </a:p>
        </p:txBody>
      </p:sp>
      <p:sp>
        <p:nvSpPr>
          <p:cNvPr id="10" name="Rectangle 9">
            <a:extLst>
              <a:ext uri="{FF2B5EF4-FFF2-40B4-BE49-F238E27FC236}">
                <a16:creationId xmlns:a16="http://schemas.microsoft.com/office/drawing/2014/main" id="{EB4D3073-C000-406B-A1F3-8BD1E61A398B}"/>
              </a:ext>
            </a:extLst>
          </p:cNvPr>
          <p:cNvSpPr/>
          <p:nvPr/>
        </p:nvSpPr>
        <p:spPr>
          <a:xfrm>
            <a:off x="7527636" y="4756727"/>
            <a:ext cx="4442691" cy="1699491"/>
          </a:xfrm>
          <a:prstGeom prst="rect">
            <a:avLst/>
          </a:prstGeom>
          <a:solidFill>
            <a:srgbClr val="83A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35495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a:xfrm>
            <a:off x="318499" y="1502206"/>
            <a:ext cx="11620072" cy="4569821"/>
          </a:xfrm>
        </p:spPr>
        <p:txBody>
          <a:bodyPr>
            <a:normAutofit fontScale="92500"/>
          </a:bodyPr>
          <a:lstStyle/>
          <a:p>
            <a:pPr marL="514350" indent="-514350">
              <a:lnSpc>
                <a:spcPct val="100000"/>
              </a:lnSpc>
              <a:buFont typeface="+mj-lt"/>
              <a:buAutoNum type="arabicPeriod"/>
            </a:pPr>
            <a:r>
              <a:rPr lang="en-US" sz="1600" b="1" dirty="0"/>
              <a:t>Review</a:t>
            </a:r>
            <a:r>
              <a:rPr lang="en-US" sz="1600" dirty="0"/>
              <a:t> the rules and guidance provided here and by SBA.  Make a checklist and virtual/paper toolkit.</a:t>
            </a:r>
          </a:p>
          <a:p>
            <a:pPr marL="514350" indent="-514350">
              <a:lnSpc>
                <a:spcPct val="100000"/>
              </a:lnSpc>
              <a:buFont typeface="+mj-lt"/>
              <a:buAutoNum type="arabicPeriod"/>
            </a:pPr>
            <a:r>
              <a:rPr lang="en-US" sz="1600" b="1" dirty="0"/>
              <a:t>Brainstorm</a:t>
            </a:r>
            <a:r>
              <a:rPr lang="en-US" sz="1600" dirty="0"/>
              <a:t> examples of discriminatory conduct and negative events/impacts from your experiences. Take your time.  Ensure you are in right headspace.  Talk to trusted friends, family, and co-workers. </a:t>
            </a:r>
          </a:p>
          <a:p>
            <a:pPr marL="514350" indent="-514350">
              <a:lnSpc>
                <a:spcPct val="100000"/>
              </a:lnSpc>
              <a:buFont typeface="+mj-lt"/>
              <a:buAutoNum type="arabicPeriod"/>
            </a:pPr>
            <a:r>
              <a:rPr lang="en-US" sz="1600" b="1" dirty="0"/>
              <a:t>Outline</a:t>
            </a:r>
            <a:r>
              <a:rPr lang="en-US" sz="1600" dirty="0"/>
              <a:t> specifics for each experience.  Flesh out your notes to make an outline of Who, What, When, Where, Why &amp; How of each event.  When complete, review your list to see which events seem to meet SBA criteria.  Select examples for narrative statement.</a:t>
            </a:r>
          </a:p>
          <a:p>
            <a:pPr marL="514350" indent="-514350">
              <a:lnSpc>
                <a:spcPct val="100000"/>
              </a:lnSpc>
              <a:buFont typeface="+mj-lt"/>
              <a:buAutoNum type="arabicPeriod"/>
            </a:pPr>
            <a:r>
              <a:rPr lang="en-US" sz="1600" b="1" dirty="0"/>
              <a:t>Draft</a:t>
            </a:r>
            <a:r>
              <a:rPr lang="en-US" sz="1600" dirty="0"/>
              <a:t> your narrative statement, including the SBA's requirement elements, negative impact, etc.  Tell your story in detail.</a:t>
            </a:r>
          </a:p>
          <a:p>
            <a:pPr marL="514350" indent="-514350">
              <a:lnSpc>
                <a:spcPct val="100000"/>
              </a:lnSpc>
              <a:buFont typeface="+mj-lt"/>
              <a:buAutoNum type="arabicPeriod"/>
            </a:pPr>
            <a:r>
              <a:rPr lang="en-US" sz="1600" b="1" dirty="0"/>
              <a:t>Review &amp; Edit with SBA Rules/Guidance.  </a:t>
            </a:r>
            <a:r>
              <a:rPr lang="en-US" sz="1600" dirty="0"/>
              <a:t>Refer to the various examples provided by SBA in the regulations and SBA’s Guides (see references below) to help you develop a comprehensive level of detail that meets SBA’s expectations.  </a:t>
            </a:r>
          </a:p>
          <a:p>
            <a:pPr marL="514350" indent="-514350">
              <a:lnSpc>
                <a:spcPct val="100000"/>
              </a:lnSpc>
              <a:buFont typeface="+mj-lt"/>
              <a:buAutoNum type="arabicPeriod"/>
            </a:pPr>
            <a:r>
              <a:rPr lang="en-US" sz="1600" b="1" dirty="0"/>
              <a:t>Identify &amp; Request Supporting Documents.</a:t>
            </a:r>
            <a:r>
              <a:rPr lang="en-US" sz="1600" dirty="0"/>
              <a:t>  Identify specific supporting documents that you could include and request documents.  Weave placeholders for documents into narrative. Collect and organize supporting documents for submission with narrative.</a:t>
            </a:r>
          </a:p>
          <a:p>
            <a:pPr marL="514350" indent="-514350">
              <a:lnSpc>
                <a:spcPct val="100000"/>
              </a:lnSpc>
              <a:buFont typeface="+mj-lt"/>
              <a:buAutoNum type="arabicPeriod"/>
            </a:pPr>
            <a:r>
              <a:rPr lang="en-US" sz="1600" b="1" dirty="0"/>
              <a:t>Second Set of Eyes.  </a:t>
            </a:r>
            <a:r>
              <a:rPr lang="en-US" sz="1600" dirty="0"/>
              <a:t>While waiting for documentation or after, have someone review the narrative to provide feedback, help flesh out the examples, and review for compliance with the regulatory components.</a:t>
            </a:r>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81065" y="1"/>
            <a:ext cx="7642698" cy="1410510"/>
          </a:xfrm>
        </p:spPr>
        <p:txBody>
          <a:bodyPr/>
          <a:lstStyle/>
          <a:p>
            <a:r>
              <a:rPr lang="en-US" dirty="0"/>
              <a:t>Recommendations</a:t>
            </a:r>
            <a:endParaRPr lang="en-US" sz="3500" dirty="0"/>
          </a:p>
        </p:txBody>
      </p:sp>
      <p:sp>
        <p:nvSpPr>
          <p:cNvPr id="4" name="Title 2">
            <a:extLst>
              <a:ext uri="{FF2B5EF4-FFF2-40B4-BE49-F238E27FC236}">
                <a16:creationId xmlns:a16="http://schemas.microsoft.com/office/drawing/2014/main" id="{5CB8928D-D889-40BC-B578-9327BBCE0448}"/>
              </a:ext>
            </a:extLst>
          </p:cNvPr>
          <p:cNvSpPr txBox="1">
            <a:spLocks/>
          </p:cNvSpPr>
          <p:nvPr/>
        </p:nvSpPr>
        <p:spPr>
          <a:xfrm>
            <a:off x="9115281" y="0"/>
            <a:ext cx="2995655" cy="141051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Next Steps</a:t>
            </a:r>
          </a:p>
        </p:txBody>
      </p:sp>
    </p:spTree>
    <p:extLst>
      <p:ext uri="{BB962C8B-B14F-4D97-AF65-F5344CB8AC3E}">
        <p14:creationId xmlns:p14="http://schemas.microsoft.com/office/powerpoint/2010/main" val="18123494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a:xfrm>
            <a:off x="486383" y="1594673"/>
            <a:ext cx="11313267" cy="4446204"/>
          </a:xfrm>
        </p:spPr>
        <p:txBody>
          <a:bodyPr>
            <a:normAutofit fontScale="77500" lnSpcReduction="20000"/>
          </a:bodyPr>
          <a:lstStyle/>
          <a:p>
            <a:pPr>
              <a:lnSpc>
                <a:spcPct val="100000"/>
              </a:lnSpc>
            </a:pPr>
            <a:r>
              <a:rPr lang="en-US" dirty="0"/>
              <a:t>Sit down and start writing!  </a:t>
            </a:r>
          </a:p>
          <a:p>
            <a:pPr>
              <a:lnSpc>
                <a:spcPct val="100000"/>
              </a:lnSpc>
            </a:pPr>
            <a:r>
              <a:rPr lang="en-US" dirty="0"/>
              <a:t>Make a list of people and events that you feel professionally held you back.  </a:t>
            </a:r>
          </a:p>
          <a:p>
            <a:pPr lvl="1">
              <a:lnSpc>
                <a:spcPct val="100000"/>
              </a:lnSpc>
            </a:pPr>
            <a:r>
              <a:rPr lang="en-US" dirty="0"/>
              <a:t>Some events may stick out in your mind right away, but you will need to sit down.</a:t>
            </a:r>
          </a:p>
          <a:p>
            <a:pPr lvl="1">
              <a:lnSpc>
                <a:spcPct val="100000"/>
              </a:lnSpc>
            </a:pPr>
            <a:r>
              <a:rPr lang="en-US" dirty="0"/>
              <a:t>Make list of the where, what, when, why, and how of each event.  </a:t>
            </a:r>
          </a:p>
          <a:p>
            <a:pPr>
              <a:lnSpc>
                <a:spcPct val="100000"/>
              </a:lnSpc>
            </a:pPr>
            <a:r>
              <a:rPr lang="en-US" dirty="0"/>
              <a:t>Consider the negative impacts of each event.  </a:t>
            </a:r>
          </a:p>
          <a:p>
            <a:pPr>
              <a:lnSpc>
                <a:spcPct val="100000"/>
              </a:lnSpc>
            </a:pPr>
            <a:r>
              <a:rPr lang="en-US" dirty="0"/>
              <a:t>Look for ways to support your statements.  </a:t>
            </a:r>
          </a:p>
          <a:p>
            <a:pPr lvl="1">
              <a:lnSpc>
                <a:spcPct val="100000"/>
              </a:lnSpc>
            </a:pPr>
            <a:r>
              <a:rPr lang="en-US" dirty="0"/>
              <a:t>Review the narrative statement to identify places or people that might lend themselves to supporting evidence/documentation.  </a:t>
            </a:r>
          </a:p>
          <a:p>
            <a:pPr lvl="1">
              <a:lnSpc>
                <a:spcPct val="100000"/>
              </a:lnSpc>
            </a:pPr>
            <a:r>
              <a:rPr lang="en-US" dirty="0"/>
              <a:t>If there are certain documents that would be relevant and supportive, include those, as failure to include such items can be considered grounds for denial.  Especially true for readily available documents within your control.</a:t>
            </a:r>
          </a:p>
          <a:p>
            <a:pPr lvl="1">
              <a:lnSpc>
                <a:spcPct val="100000"/>
              </a:lnSpc>
            </a:pPr>
            <a:r>
              <a:rPr lang="en-US" dirty="0"/>
              <a:t>Don’t forget to identify alternative explanations of your unequal treatment.  Look for ways to eliminate those alternatives and supporting information.</a:t>
            </a:r>
          </a:p>
          <a:p>
            <a:pPr>
              <a:lnSpc>
                <a:spcPct val="100000"/>
              </a:lnSpc>
            </a:pPr>
            <a:r>
              <a:rPr lang="en-US" dirty="0"/>
              <a:t>Work on your narrative statements over time, not all in one sitting.</a:t>
            </a:r>
          </a:p>
          <a:p>
            <a:endParaRPr lang="en-US" dirty="0"/>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81065" y="1"/>
            <a:ext cx="7642698" cy="1410510"/>
          </a:xfrm>
        </p:spPr>
        <p:txBody>
          <a:bodyPr/>
          <a:lstStyle/>
          <a:p>
            <a:r>
              <a:rPr lang="en-US" dirty="0"/>
              <a:t>Tips &amp; Advice</a:t>
            </a:r>
            <a:endParaRPr lang="en-US" sz="3500" dirty="0"/>
          </a:p>
        </p:txBody>
      </p:sp>
      <p:sp>
        <p:nvSpPr>
          <p:cNvPr id="4" name="Title 2">
            <a:extLst>
              <a:ext uri="{FF2B5EF4-FFF2-40B4-BE49-F238E27FC236}">
                <a16:creationId xmlns:a16="http://schemas.microsoft.com/office/drawing/2014/main" id="{5CB8928D-D889-40BC-B578-9327BBCE0448}"/>
              </a:ext>
            </a:extLst>
          </p:cNvPr>
          <p:cNvSpPr txBox="1">
            <a:spLocks/>
          </p:cNvSpPr>
          <p:nvPr/>
        </p:nvSpPr>
        <p:spPr>
          <a:xfrm>
            <a:off x="9115281" y="0"/>
            <a:ext cx="2995655" cy="141051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Next Steps</a:t>
            </a:r>
          </a:p>
        </p:txBody>
      </p:sp>
    </p:spTree>
    <p:extLst>
      <p:ext uri="{BB962C8B-B14F-4D97-AF65-F5344CB8AC3E}">
        <p14:creationId xmlns:p14="http://schemas.microsoft.com/office/powerpoint/2010/main" val="2637657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B01947-4859-D114-9866-575B59AA0BA5}"/>
              </a:ext>
            </a:extLst>
          </p:cNvPr>
          <p:cNvSpPr>
            <a:spLocks noGrp="1"/>
          </p:cNvSpPr>
          <p:nvPr>
            <p:ph idx="1"/>
          </p:nvPr>
        </p:nvSpPr>
        <p:spPr>
          <a:xfrm>
            <a:off x="5017477" y="375138"/>
            <a:ext cx="7010400" cy="6260124"/>
          </a:xfrm>
        </p:spPr>
        <p:txBody>
          <a:bodyPr>
            <a:normAutofit fontScale="62500" lnSpcReduction="20000"/>
          </a:bodyPr>
          <a:lstStyle/>
          <a:p>
            <a:pPr marL="0" indent="0" algn="ctr">
              <a:lnSpc>
                <a:spcPct val="120000"/>
              </a:lnSpc>
              <a:buNone/>
            </a:pPr>
            <a:r>
              <a:rPr lang="en-US" b="1" dirty="0"/>
              <a:t>SBA Website, Updates on the SBA 8(a) Business Development Program</a:t>
            </a:r>
          </a:p>
          <a:p>
            <a:pPr marL="0" indent="0" algn="ctr">
              <a:lnSpc>
                <a:spcPct val="120000"/>
              </a:lnSpc>
              <a:buNone/>
            </a:pPr>
            <a:r>
              <a:rPr lang="en-US" u="sng" dirty="0">
                <a:hlinkClick r:id="rId3"/>
              </a:rPr>
              <a:t>https://www.sba.gov/federal-contracting/contracting-assistance-programs/8a-business-development-program/updates-8a-business-development-program</a:t>
            </a:r>
            <a:endParaRPr lang="en-US" u="sng" dirty="0"/>
          </a:p>
          <a:p>
            <a:pPr marL="0" indent="0" algn="ctr">
              <a:lnSpc>
                <a:spcPct val="120000"/>
              </a:lnSpc>
              <a:buNone/>
            </a:pPr>
            <a:endParaRPr lang="en-US" b="1" dirty="0"/>
          </a:p>
          <a:p>
            <a:pPr marL="0" indent="0" algn="ctr">
              <a:lnSpc>
                <a:spcPct val="120000"/>
              </a:lnSpc>
              <a:buNone/>
            </a:pPr>
            <a:r>
              <a:rPr lang="en-US" b="1" dirty="0"/>
              <a:t>SBA’s Guide for Demonstrating Social Disadvantage</a:t>
            </a:r>
          </a:p>
          <a:p>
            <a:pPr marL="0" indent="0" algn="ctr">
              <a:lnSpc>
                <a:spcPct val="120000"/>
              </a:lnSpc>
              <a:buNone/>
            </a:pPr>
            <a:r>
              <a:rPr lang="en-US" u="sng" dirty="0">
                <a:hlinkClick r:id="rId4"/>
              </a:rPr>
              <a:t>https://sbaone.atlassian.net/wiki/spaces/CKB/pages/2768076819/Guide+for+Demonstrating+Social+Disadvantage</a:t>
            </a:r>
            <a:endParaRPr lang="en-US" u="sng" dirty="0"/>
          </a:p>
          <a:p>
            <a:pPr marL="0" indent="0" algn="ctr">
              <a:lnSpc>
                <a:spcPct val="120000"/>
              </a:lnSpc>
              <a:buNone/>
            </a:pPr>
            <a:endParaRPr lang="en-US" u="sng" dirty="0"/>
          </a:p>
          <a:p>
            <a:pPr marL="0" indent="0" algn="ctr">
              <a:lnSpc>
                <a:spcPct val="120000"/>
              </a:lnSpc>
              <a:buNone/>
            </a:pPr>
            <a:r>
              <a:rPr lang="en-US" b="1" dirty="0"/>
              <a:t>SBA Certify Help Desk, System User Guide for 8(a) BD Participants: Uploading the Social Disadvantage Narrative</a:t>
            </a:r>
          </a:p>
          <a:p>
            <a:pPr marL="0" indent="0" algn="ctr">
              <a:lnSpc>
                <a:spcPct val="120000"/>
              </a:lnSpc>
              <a:buNone/>
            </a:pPr>
            <a:r>
              <a:rPr lang="en-US" u="sng" dirty="0">
                <a:hlinkClick r:id="rId5"/>
              </a:rPr>
              <a:t>https://sbaone.atlassian.net/wiki/spaces/CHDB/pages/2777841683/System+User+Guide+for+8+a+BD+Participants+Uploading+the+Social+Disadvantage+Narrative</a:t>
            </a:r>
            <a:endParaRPr lang="en-US" dirty="0"/>
          </a:p>
        </p:txBody>
      </p:sp>
      <p:sp>
        <p:nvSpPr>
          <p:cNvPr id="3" name="Title 2">
            <a:extLst>
              <a:ext uri="{FF2B5EF4-FFF2-40B4-BE49-F238E27FC236}">
                <a16:creationId xmlns:a16="http://schemas.microsoft.com/office/drawing/2014/main" id="{82CB2492-BEBC-B18D-37E0-8F1EDDACED56}"/>
              </a:ext>
            </a:extLst>
          </p:cNvPr>
          <p:cNvSpPr>
            <a:spLocks noGrp="1"/>
          </p:cNvSpPr>
          <p:nvPr>
            <p:ph type="ctrTitle"/>
          </p:nvPr>
        </p:nvSpPr>
        <p:spPr>
          <a:xfrm>
            <a:off x="445477" y="480646"/>
            <a:ext cx="3985846" cy="4208585"/>
          </a:xfrm>
        </p:spPr>
        <p:txBody>
          <a:bodyPr anchor="ctr"/>
          <a:lstStyle/>
          <a:p>
            <a:pPr algn="ctr"/>
            <a:r>
              <a:rPr lang="en-US" sz="4800" dirty="0"/>
              <a:t>SBA Resources</a:t>
            </a:r>
          </a:p>
        </p:txBody>
      </p:sp>
    </p:spTree>
    <p:extLst>
      <p:ext uri="{BB962C8B-B14F-4D97-AF65-F5344CB8AC3E}">
        <p14:creationId xmlns:p14="http://schemas.microsoft.com/office/powerpoint/2010/main" val="3386342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295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ECC20C-B454-9C6A-09AD-14D34545F827}"/>
              </a:ext>
            </a:extLst>
          </p:cNvPr>
          <p:cNvSpPr>
            <a:spLocks noGrp="1"/>
          </p:cNvSpPr>
          <p:nvPr>
            <p:ph type="body" sz="quarter" idx="12"/>
          </p:nvPr>
        </p:nvSpPr>
        <p:spPr/>
        <p:txBody>
          <a:bodyPr/>
          <a:lstStyle/>
          <a:p>
            <a:r>
              <a:rPr lang="en-US" dirty="0"/>
              <a:t>John Klein, SBA</a:t>
            </a:r>
          </a:p>
        </p:txBody>
      </p:sp>
      <p:sp>
        <p:nvSpPr>
          <p:cNvPr id="3" name="Text Placeholder 2">
            <a:extLst>
              <a:ext uri="{FF2B5EF4-FFF2-40B4-BE49-F238E27FC236}">
                <a16:creationId xmlns:a16="http://schemas.microsoft.com/office/drawing/2014/main" id="{5A9CB34D-CA4D-B93E-4B19-91537929EEC2}"/>
              </a:ext>
            </a:extLst>
          </p:cNvPr>
          <p:cNvSpPr>
            <a:spLocks noGrp="1"/>
          </p:cNvSpPr>
          <p:nvPr>
            <p:ph type="body" sz="quarter" idx="13"/>
          </p:nvPr>
        </p:nvSpPr>
        <p:spPr/>
        <p:txBody>
          <a:bodyPr>
            <a:normAutofit lnSpcReduction="10000"/>
          </a:bodyPr>
          <a:lstStyle/>
          <a:p>
            <a:r>
              <a:rPr lang="en-US" dirty="0">
                <a:hlinkClick r:id="rId3"/>
              </a:rPr>
              <a:t>john.klein@sba.gov</a:t>
            </a:r>
            <a:r>
              <a:rPr lang="en-US" dirty="0"/>
              <a:t> </a:t>
            </a:r>
          </a:p>
        </p:txBody>
      </p:sp>
      <p:sp>
        <p:nvSpPr>
          <p:cNvPr id="4" name="Text Placeholder 3">
            <a:extLst>
              <a:ext uri="{FF2B5EF4-FFF2-40B4-BE49-F238E27FC236}">
                <a16:creationId xmlns:a16="http://schemas.microsoft.com/office/drawing/2014/main" id="{B0727E99-C402-F78A-E69B-BA87D202800D}"/>
              </a:ext>
            </a:extLst>
          </p:cNvPr>
          <p:cNvSpPr>
            <a:spLocks noGrp="1"/>
          </p:cNvSpPr>
          <p:nvPr>
            <p:ph type="body" sz="quarter" idx="14"/>
          </p:nvPr>
        </p:nvSpPr>
        <p:spPr/>
        <p:txBody>
          <a:bodyPr>
            <a:normAutofit lnSpcReduction="10000"/>
          </a:bodyPr>
          <a:lstStyle/>
          <a:p>
            <a:endParaRPr lang="en-US" dirty="0"/>
          </a:p>
        </p:txBody>
      </p:sp>
      <p:sp>
        <p:nvSpPr>
          <p:cNvPr id="5" name="Text Placeholder 4">
            <a:extLst>
              <a:ext uri="{FF2B5EF4-FFF2-40B4-BE49-F238E27FC236}">
                <a16:creationId xmlns:a16="http://schemas.microsoft.com/office/drawing/2014/main" id="{9CBD8368-2F8D-D204-A367-2B2A3D9B9C5C}"/>
              </a:ext>
            </a:extLst>
          </p:cNvPr>
          <p:cNvSpPr>
            <a:spLocks noGrp="1"/>
          </p:cNvSpPr>
          <p:nvPr>
            <p:ph type="body" sz="quarter" idx="15"/>
          </p:nvPr>
        </p:nvSpPr>
        <p:spPr/>
        <p:txBody>
          <a:bodyPr>
            <a:normAutofit lnSpcReduction="10000"/>
          </a:bodyPr>
          <a:lstStyle/>
          <a:p>
            <a:endParaRPr lang="en-US" dirty="0"/>
          </a:p>
        </p:txBody>
      </p:sp>
      <p:sp>
        <p:nvSpPr>
          <p:cNvPr id="6" name="Text Placeholder 5">
            <a:extLst>
              <a:ext uri="{FF2B5EF4-FFF2-40B4-BE49-F238E27FC236}">
                <a16:creationId xmlns:a16="http://schemas.microsoft.com/office/drawing/2014/main" id="{2BF0E93E-12AE-5C9F-1AA7-2BA9BB1484BD}"/>
              </a:ext>
            </a:extLst>
          </p:cNvPr>
          <p:cNvSpPr>
            <a:spLocks noGrp="1"/>
          </p:cNvSpPr>
          <p:nvPr>
            <p:ph type="body" sz="quarter" idx="16"/>
          </p:nvPr>
        </p:nvSpPr>
        <p:spPr/>
        <p:txBody>
          <a:bodyPr/>
          <a:lstStyle/>
          <a:p>
            <a:r>
              <a:rPr lang="en-US" dirty="0"/>
              <a:t>Van Tran, SBA</a:t>
            </a:r>
          </a:p>
        </p:txBody>
      </p:sp>
      <p:sp>
        <p:nvSpPr>
          <p:cNvPr id="7" name="Text Placeholder 6">
            <a:extLst>
              <a:ext uri="{FF2B5EF4-FFF2-40B4-BE49-F238E27FC236}">
                <a16:creationId xmlns:a16="http://schemas.microsoft.com/office/drawing/2014/main" id="{6972421F-0F86-1A8C-39D3-04B9240FD279}"/>
              </a:ext>
            </a:extLst>
          </p:cNvPr>
          <p:cNvSpPr>
            <a:spLocks noGrp="1"/>
          </p:cNvSpPr>
          <p:nvPr>
            <p:ph type="body" sz="quarter" idx="17"/>
          </p:nvPr>
        </p:nvSpPr>
        <p:spPr/>
        <p:txBody>
          <a:bodyPr>
            <a:normAutofit lnSpcReduction="10000"/>
          </a:bodyPr>
          <a:lstStyle/>
          <a:p>
            <a:r>
              <a:rPr lang="en-US" dirty="0">
                <a:hlinkClick r:id="rId4"/>
              </a:rPr>
              <a:t>van.tran@sba.gov</a:t>
            </a:r>
            <a:r>
              <a:rPr lang="en-US" dirty="0"/>
              <a:t> </a:t>
            </a:r>
          </a:p>
        </p:txBody>
      </p:sp>
      <p:sp>
        <p:nvSpPr>
          <p:cNvPr id="8" name="Text Placeholder 7">
            <a:extLst>
              <a:ext uri="{FF2B5EF4-FFF2-40B4-BE49-F238E27FC236}">
                <a16:creationId xmlns:a16="http://schemas.microsoft.com/office/drawing/2014/main" id="{D915B4D4-5D4E-48EA-AE4A-DFEA3B684587}"/>
              </a:ext>
            </a:extLst>
          </p:cNvPr>
          <p:cNvSpPr>
            <a:spLocks noGrp="1"/>
          </p:cNvSpPr>
          <p:nvPr>
            <p:ph type="body" sz="quarter" idx="18"/>
          </p:nvPr>
        </p:nvSpPr>
        <p:spPr/>
        <p:txBody>
          <a:bodyPr>
            <a:normAutofit lnSpcReduction="10000"/>
          </a:bodyPr>
          <a:lstStyle/>
          <a:p>
            <a:endParaRPr lang="en-US"/>
          </a:p>
        </p:txBody>
      </p:sp>
      <p:sp>
        <p:nvSpPr>
          <p:cNvPr id="9" name="Text Placeholder 8">
            <a:extLst>
              <a:ext uri="{FF2B5EF4-FFF2-40B4-BE49-F238E27FC236}">
                <a16:creationId xmlns:a16="http://schemas.microsoft.com/office/drawing/2014/main" id="{9904037C-AA75-D720-D35D-BD7C089A7D39}"/>
              </a:ext>
            </a:extLst>
          </p:cNvPr>
          <p:cNvSpPr>
            <a:spLocks noGrp="1"/>
          </p:cNvSpPr>
          <p:nvPr>
            <p:ph type="body" sz="quarter" idx="19"/>
          </p:nvPr>
        </p:nvSpPr>
        <p:spPr/>
        <p:txBody>
          <a:bodyPr>
            <a:normAutofit lnSpcReduction="10000"/>
          </a:bodyPr>
          <a:lstStyle/>
          <a:p>
            <a:endParaRPr lang="en-US"/>
          </a:p>
        </p:txBody>
      </p:sp>
      <p:sp>
        <p:nvSpPr>
          <p:cNvPr id="10" name="Text Placeholder 9">
            <a:extLst>
              <a:ext uri="{FF2B5EF4-FFF2-40B4-BE49-F238E27FC236}">
                <a16:creationId xmlns:a16="http://schemas.microsoft.com/office/drawing/2014/main" id="{803B0635-4A73-5FAA-08C0-E174CA2CE565}"/>
              </a:ext>
            </a:extLst>
          </p:cNvPr>
          <p:cNvSpPr>
            <a:spLocks noGrp="1"/>
          </p:cNvSpPr>
          <p:nvPr>
            <p:ph type="body" sz="quarter" idx="20"/>
          </p:nvPr>
        </p:nvSpPr>
        <p:spPr/>
        <p:txBody>
          <a:bodyPr/>
          <a:lstStyle/>
          <a:p>
            <a:r>
              <a:rPr lang="en-US" dirty="0"/>
              <a:t>Jared </a:t>
            </a:r>
            <a:r>
              <a:rPr lang="en-US" dirty="0" err="1"/>
              <a:t>Doebritsch</a:t>
            </a:r>
            <a:r>
              <a:rPr lang="en-US" dirty="0"/>
              <a:t>, SBA</a:t>
            </a:r>
          </a:p>
        </p:txBody>
      </p:sp>
      <p:sp>
        <p:nvSpPr>
          <p:cNvPr id="11" name="Text Placeholder 10">
            <a:extLst>
              <a:ext uri="{FF2B5EF4-FFF2-40B4-BE49-F238E27FC236}">
                <a16:creationId xmlns:a16="http://schemas.microsoft.com/office/drawing/2014/main" id="{D47A5427-02B4-A61E-701F-8B68A72A24F8}"/>
              </a:ext>
            </a:extLst>
          </p:cNvPr>
          <p:cNvSpPr>
            <a:spLocks noGrp="1"/>
          </p:cNvSpPr>
          <p:nvPr>
            <p:ph type="body" sz="quarter" idx="21"/>
          </p:nvPr>
        </p:nvSpPr>
        <p:spPr/>
        <p:txBody>
          <a:bodyPr>
            <a:normAutofit lnSpcReduction="10000"/>
          </a:bodyPr>
          <a:lstStyle/>
          <a:p>
            <a:r>
              <a:rPr lang="en-US" dirty="0">
                <a:hlinkClick r:id="rId5"/>
              </a:rPr>
              <a:t>jared.doebritsch@sba.gov</a:t>
            </a:r>
            <a:r>
              <a:rPr lang="en-US" dirty="0"/>
              <a:t> </a:t>
            </a:r>
          </a:p>
        </p:txBody>
      </p:sp>
      <p:sp>
        <p:nvSpPr>
          <p:cNvPr id="12" name="Text Placeholder 11">
            <a:extLst>
              <a:ext uri="{FF2B5EF4-FFF2-40B4-BE49-F238E27FC236}">
                <a16:creationId xmlns:a16="http://schemas.microsoft.com/office/drawing/2014/main" id="{6F0587D2-2A69-35AB-38E3-90B1FE6D02FD}"/>
              </a:ext>
            </a:extLst>
          </p:cNvPr>
          <p:cNvSpPr>
            <a:spLocks noGrp="1"/>
          </p:cNvSpPr>
          <p:nvPr>
            <p:ph type="body" sz="quarter" idx="22"/>
          </p:nvPr>
        </p:nvSpPr>
        <p:spPr/>
        <p:txBody>
          <a:bodyPr>
            <a:normAutofit lnSpcReduction="10000"/>
          </a:bodyPr>
          <a:lstStyle/>
          <a:p>
            <a:endParaRPr lang="en-US"/>
          </a:p>
        </p:txBody>
      </p:sp>
      <p:sp>
        <p:nvSpPr>
          <p:cNvPr id="13" name="Text Placeholder 12">
            <a:extLst>
              <a:ext uri="{FF2B5EF4-FFF2-40B4-BE49-F238E27FC236}">
                <a16:creationId xmlns:a16="http://schemas.microsoft.com/office/drawing/2014/main" id="{40252044-352C-9848-D68D-D4CBD2C308B0}"/>
              </a:ext>
            </a:extLst>
          </p:cNvPr>
          <p:cNvSpPr>
            <a:spLocks noGrp="1"/>
          </p:cNvSpPr>
          <p:nvPr>
            <p:ph type="body" sz="quarter" idx="23"/>
          </p:nvPr>
        </p:nvSpPr>
        <p:spPr/>
        <p:txBody>
          <a:bodyPr>
            <a:normAutofit lnSpcReduction="10000"/>
          </a:bodyPr>
          <a:lstStyle/>
          <a:p>
            <a:endParaRPr lang="en-US"/>
          </a:p>
        </p:txBody>
      </p:sp>
      <p:sp>
        <p:nvSpPr>
          <p:cNvPr id="14" name="Text Placeholder 13">
            <a:extLst>
              <a:ext uri="{FF2B5EF4-FFF2-40B4-BE49-F238E27FC236}">
                <a16:creationId xmlns:a16="http://schemas.microsoft.com/office/drawing/2014/main" id="{72401AD2-2C82-6D2F-A354-55CD690B1486}"/>
              </a:ext>
            </a:extLst>
          </p:cNvPr>
          <p:cNvSpPr>
            <a:spLocks noGrp="1"/>
          </p:cNvSpPr>
          <p:nvPr>
            <p:ph type="body" sz="quarter" idx="24"/>
          </p:nvPr>
        </p:nvSpPr>
        <p:spPr/>
        <p:txBody>
          <a:bodyPr/>
          <a:lstStyle/>
          <a:p>
            <a:r>
              <a:rPr lang="en-US" dirty="0"/>
              <a:t>Sandra Barrett, SBA</a:t>
            </a:r>
          </a:p>
        </p:txBody>
      </p:sp>
      <p:sp>
        <p:nvSpPr>
          <p:cNvPr id="15" name="Text Placeholder 14">
            <a:extLst>
              <a:ext uri="{FF2B5EF4-FFF2-40B4-BE49-F238E27FC236}">
                <a16:creationId xmlns:a16="http://schemas.microsoft.com/office/drawing/2014/main" id="{B4A2F113-69DB-A5D7-2472-344F1543DCC6}"/>
              </a:ext>
            </a:extLst>
          </p:cNvPr>
          <p:cNvSpPr>
            <a:spLocks noGrp="1"/>
          </p:cNvSpPr>
          <p:nvPr>
            <p:ph type="body" sz="quarter" idx="26"/>
          </p:nvPr>
        </p:nvSpPr>
        <p:spPr/>
        <p:txBody>
          <a:bodyPr>
            <a:normAutofit lnSpcReduction="10000"/>
          </a:bodyPr>
          <a:lstStyle/>
          <a:p>
            <a:endParaRPr lang="en-US"/>
          </a:p>
        </p:txBody>
      </p:sp>
      <p:sp>
        <p:nvSpPr>
          <p:cNvPr id="16" name="Text Placeholder 15">
            <a:extLst>
              <a:ext uri="{FF2B5EF4-FFF2-40B4-BE49-F238E27FC236}">
                <a16:creationId xmlns:a16="http://schemas.microsoft.com/office/drawing/2014/main" id="{141FD97B-64D3-86C6-0FAB-C82DC45EB6BB}"/>
              </a:ext>
            </a:extLst>
          </p:cNvPr>
          <p:cNvSpPr>
            <a:spLocks noGrp="1"/>
          </p:cNvSpPr>
          <p:nvPr>
            <p:ph type="body" sz="quarter" idx="27"/>
          </p:nvPr>
        </p:nvSpPr>
        <p:spPr/>
        <p:txBody>
          <a:bodyPr>
            <a:normAutofit lnSpcReduction="10000"/>
          </a:bodyPr>
          <a:lstStyle/>
          <a:p>
            <a:endParaRPr lang="en-US"/>
          </a:p>
        </p:txBody>
      </p:sp>
      <p:sp>
        <p:nvSpPr>
          <p:cNvPr id="17" name="Text Placeholder 16">
            <a:extLst>
              <a:ext uri="{FF2B5EF4-FFF2-40B4-BE49-F238E27FC236}">
                <a16:creationId xmlns:a16="http://schemas.microsoft.com/office/drawing/2014/main" id="{1102EA11-AE1A-7E5B-DB60-6A92F66B37FC}"/>
              </a:ext>
            </a:extLst>
          </p:cNvPr>
          <p:cNvSpPr>
            <a:spLocks noGrp="1"/>
          </p:cNvSpPr>
          <p:nvPr>
            <p:ph type="body" sz="quarter" idx="28"/>
          </p:nvPr>
        </p:nvSpPr>
        <p:spPr>
          <a:xfrm>
            <a:off x="2321053" y="4497054"/>
            <a:ext cx="3444480" cy="452139"/>
          </a:xfrm>
        </p:spPr>
        <p:txBody>
          <a:bodyPr>
            <a:normAutofit fontScale="92500" lnSpcReduction="10000"/>
          </a:bodyPr>
          <a:lstStyle/>
          <a:p>
            <a:r>
              <a:rPr lang="en-US" dirty="0"/>
              <a:t>Carissa Siebeneck Anderson, Birch Horton Bittner &amp; </a:t>
            </a:r>
            <a:r>
              <a:rPr lang="en-US" dirty="0" err="1"/>
              <a:t>Cherot</a:t>
            </a:r>
            <a:endParaRPr lang="en-US" dirty="0"/>
          </a:p>
        </p:txBody>
      </p:sp>
      <p:sp>
        <p:nvSpPr>
          <p:cNvPr id="18" name="Text Placeholder 17">
            <a:extLst>
              <a:ext uri="{FF2B5EF4-FFF2-40B4-BE49-F238E27FC236}">
                <a16:creationId xmlns:a16="http://schemas.microsoft.com/office/drawing/2014/main" id="{850F8179-C5CC-1B8F-B9C7-AE58A3044115}"/>
              </a:ext>
            </a:extLst>
          </p:cNvPr>
          <p:cNvSpPr>
            <a:spLocks noGrp="1"/>
          </p:cNvSpPr>
          <p:nvPr>
            <p:ph type="body" sz="quarter" idx="29"/>
          </p:nvPr>
        </p:nvSpPr>
        <p:spPr/>
        <p:txBody>
          <a:bodyPr>
            <a:normAutofit lnSpcReduction="10000"/>
          </a:bodyPr>
          <a:lstStyle/>
          <a:p>
            <a:r>
              <a:rPr lang="en-US" dirty="0">
                <a:hlinkClick r:id="rId6"/>
              </a:rPr>
              <a:t>canderson@bhb.com</a:t>
            </a:r>
            <a:r>
              <a:rPr lang="en-US" dirty="0"/>
              <a:t> </a:t>
            </a:r>
          </a:p>
        </p:txBody>
      </p:sp>
      <p:sp>
        <p:nvSpPr>
          <p:cNvPr id="19" name="Text Placeholder 18">
            <a:extLst>
              <a:ext uri="{FF2B5EF4-FFF2-40B4-BE49-F238E27FC236}">
                <a16:creationId xmlns:a16="http://schemas.microsoft.com/office/drawing/2014/main" id="{0274C55E-65DD-CB31-8105-2BBF456018AB}"/>
              </a:ext>
            </a:extLst>
          </p:cNvPr>
          <p:cNvSpPr>
            <a:spLocks noGrp="1"/>
          </p:cNvSpPr>
          <p:nvPr>
            <p:ph type="body" sz="quarter" idx="30"/>
          </p:nvPr>
        </p:nvSpPr>
        <p:spPr/>
        <p:txBody>
          <a:bodyPr>
            <a:normAutofit lnSpcReduction="10000"/>
          </a:bodyPr>
          <a:lstStyle/>
          <a:p>
            <a:r>
              <a:rPr lang="en-US" dirty="0"/>
              <a:t>202-659-5800</a:t>
            </a:r>
          </a:p>
        </p:txBody>
      </p:sp>
      <p:sp>
        <p:nvSpPr>
          <p:cNvPr id="20" name="Text Placeholder 19">
            <a:extLst>
              <a:ext uri="{FF2B5EF4-FFF2-40B4-BE49-F238E27FC236}">
                <a16:creationId xmlns:a16="http://schemas.microsoft.com/office/drawing/2014/main" id="{9DBD9DF4-3C4E-0C25-048E-479D86BA1AF8}"/>
              </a:ext>
            </a:extLst>
          </p:cNvPr>
          <p:cNvSpPr>
            <a:spLocks noGrp="1"/>
          </p:cNvSpPr>
          <p:nvPr>
            <p:ph type="body" sz="quarter" idx="31"/>
          </p:nvPr>
        </p:nvSpPr>
        <p:spPr/>
        <p:txBody>
          <a:bodyPr>
            <a:normAutofit lnSpcReduction="10000"/>
          </a:bodyPr>
          <a:lstStyle/>
          <a:p>
            <a:r>
              <a:rPr lang="en-US" dirty="0">
                <a:hlinkClick r:id="rId7"/>
              </a:rPr>
              <a:t>www.birchhorton.com</a:t>
            </a:r>
            <a:r>
              <a:rPr lang="en-US" dirty="0"/>
              <a:t> </a:t>
            </a:r>
          </a:p>
        </p:txBody>
      </p:sp>
      <p:sp>
        <p:nvSpPr>
          <p:cNvPr id="25" name="Text Placeholder 24">
            <a:extLst>
              <a:ext uri="{FF2B5EF4-FFF2-40B4-BE49-F238E27FC236}">
                <a16:creationId xmlns:a16="http://schemas.microsoft.com/office/drawing/2014/main" id="{A6FB3301-341A-DF3B-FC8F-46A6C502AB0D}"/>
              </a:ext>
            </a:extLst>
          </p:cNvPr>
          <p:cNvSpPr>
            <a:spLocks noGrp="1"/>
          </p:cNvSpPr>
          <p:nvPr>
            <p:ph type="body" sz="quarter" idx="36"/>
          </p:nvPr>
        </p:nvSpPr>
        <p:spPr/>
        <p:txBody>
          <a:bodyPr>
            <a:normAutofit lnSpcReduction="10000"/>
          </a:bodyPr>
          <a:lstStyle/>
          <a:p>
            <a:r>
              <a:rPr lang="en-US" dirty="0">
                <a:hlinkClick r:id="rId8"/>
              </a:rPr>
              <a:t>sandra.barrett@sba.gov</a:t>
            </a:r>
            <a:r>
              <a:rPr lang="en-US" dirty="0"/>
              <a:t> </a:t>
            </a:r>
          </a:p>
        </p:txBody>
      </p:sp>
      <p:pic>
        <p:nvPicPr>
          <p:cNvPr id="26" name="Graphic 25">
            <a:extLst>
              <a:ext uri="{FF2B5EF4-FFF2-40B4-BE49-F238E27FC236}">
                <a16:creationId xmlns:a16="http://schemas.microsoft.com/office/drawing/2014/main" id="{224F1DE0-30C1-431B-854D-2C1D9293E60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1355" y="1480132"/>
            <a:ext cx="1548542" cy="420963"/>
          </a:xfrm>
          <a:prstGeom prst="rect">
            <a:avLst/>
          </a:prstGeom>
        </p:spPr>
      </p:pic>
      <p:pic>
        <p:nvPicPr>
          <p:cNvPr id="27" name="Picture 26">
            <a:extLst>
              <a:ext uri="{FF2B5EF4-FFF2-40B4-BE49-F238E27FC236}">
                <a16:creationId xmlns:a16="http://schemas.microsoft.com/office/drawing/2014/main" id="{94393763-FF57-4028-B354-4AAAB81960DE}"/>
              </a:ext>
            </a:extLst>
          </p:cNvPr>
          <p:cNvPicPr>
            <a:picLocks noChangeAspect="1"/>
          </p:cNvPicPr>
          <p:nvPr/>
        </p:nvPicPr>
        <p:blipFill>
          <a:blip r:embed="rId11">
            <a:duotone>
              <a:prstClr val="black"/>
              <a:schemeClr val="accent5">
                <a:tint val="45000"/>
                <a:satMod val="400000"/>
              </a:schemeClr>
            </a:duotone>
          </a:blip>
          <a:stretch>
            <a:fillRect/>
          </a:stretch>
        </p:blipFill>
        <p:spPr>
          <a:xfrm>
            <a:off x="338283" y="4663436"/>
            <a:ext cx="1982768" cy="786952"/>
          </a:xfrm>
          <a:prstGeom prst="rect">
            <a:avLst/>
          </a:prstGeom>
        </p:spPr>
      </p:pic>
      <p:pic>
        <p:nvPicPr>
          <p:cNvPr id="21" name="Graphic 20">
            <a:extLst>
              <a:ext uri="{FF2B5EF4-FFF2-40B4-BE49-F238E27FC236}">
                <a16:creationId xmlns:a16="http://schemas.microsoft.com/office/drawing/2014/main" id="{5C323ACE-3EC5-250E-9803-33109318BD7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1355" y="3106626"/>
            <a:ext cx="1548542" cy="420963"/>
          </a:xfrm>
          <a:prstGeom prst="rect">
            <a:avLst/>
          </a:prstGeom>
        </p:spPr>
      </p:pic>
      <p:pic>
        <p:nvPicPr>
          <p:cNvPr id="22" name="Graphic 21">
            <a:extLst>
              <a:ext uri="{FF2B5EF4-FFF2-40B4-BE49-F238E27FC236}">
                <a16:creationId xmlns:a16="http://schemas.microsoft.com/office/drawing/2014/main" id="{2F8E9671-6F92-9987-665F-50C07683F8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52011" y="1428761"/>
            <a:ext cx="1548542" cy="420963"/>
          </a:xfrm>
          <a:prstGeom prst="rect">
            <a:avLst/>
          </a:prstGeom>
        </p:spPr>
      </p:pic>
      <p:pic>
        <p:nvPicPr>
          <p:cNvPr id="23" name="Graphic 22">
            <a:extLst>
              <a:ext uri="{FF2B5EF4-FFF2-40B4-BE49-F238E27FC236}">
                <a16:creationId xmlns:a16="http://schemas.microsoft.com/office/drawing/2014/main" id="{AC3BB265-9912-1BE8-FF24-766C8233CA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23931" y="3079769"/>
            <a:ext cx="1548542" cy="420963"/>
          </a:xfrm>
          <a:prstGeom prst="rect">
            <a:avLst/>
          </a:prstGeom>
        </p:spPr>
      </p:pic>
      <p:sp>
        <p:nvSpPr>
          <p:cNvPr id="28" name="TextBox 27">
            <a:extLst>
              <a:ext uri="{FF2B5EF4-FFF2-40B4-BE49-F238E27FC236}">
                <a16:creationId xmlns:a16="http://schemas.microsoft.com/office/drawing/2014/main" id="{4A3688B5-17CB-8A04-7516-655B75E1DB64}"/>
              </a:ext>
            </a:extLst>
          </p:cNvPr>
          <p:cNvSpPr txBox="1"/>
          <p:nvPr/>
        </p:nvSpPr>
        <p:spPr>
          <a:xfrm>
            <a:off x="6426470" y="4504876"/>
            <a:ext cx="3725539" cy="1223412"/>
          </a:xfrm>
          <a:prstGeom prst="rect">
            <a:avLst/>
          </a:prstGeom>
          <a:noFill/>
        </p:spPr>
        <p:txBody>
          <a:bodyPr wrap="square">
            <a:spAutoFit/>
          </a:bodyPr>
          <a:lstStyle/>
          <a:p>
            <a:pPr algn="ctr">
              <a:lnSpc>
                <a:spcPct val="90000"/>
              </a:lnSpc>
              <a:spcBef>
                <a:spcPts val="1000"/>
              </a:spcBef>
            </a:pPr>
            <a:r>
              <a:rPr lang="en-US" sz="1500" b="1" dirty="0">
                <a:solidFill>
                  <a:srgbClr val="83A2B9"/>
                </a:solidFill>
                <a:latin typeface="Verdana" panose="020B0604030504040204" pitchFamily="34" charset="0"/>
                <a:ea typeface="Verdana" panose="020B0604030504040204" pitchFamily="34" charset="0"/>
              </a:rPr>
              <a:t>8(a) Questions Mailbox</a:t>
            </a:r>
          </a:p>
          <a:p>
            <a:pPr algn="ctr"/>
            <a:r>
              <a:rPr lang="en-US" sz="1500" b="0" i="0" dirty="0">
                <a:solidFill>
                  <a:srgbClr val="242424"/>
                </a:solidFill>
                <a:effectLst/>
                <a:latin typeface="Verdana" panose="020B0604030504040204" pitchFamily="34" charset="0"/>
                <a:ea typeface="Verdana" panose="020B0604030504040204" pitchFamily="34" charset="0"/>
              </a:rPr>
              <a:t> </a:t>
            </a:r>
            <a:r>
              <a:rPr lang="en-US" sz="1500" b="0" i="0" u="sng" dirty="0">
                <a:solidFill>
                  <a:srgbClr val="0000FF"/>
                </a:solidFill>
                <a:effectLst/>
                <a:latin typeface="Verdana" panose="020B0604030504040204" pitchFamily="34" charset="0"/>
                <a:ea typeface="Verdana" panose="020B0604030504040204" pitchFamily="34" charset="0"/>
                <a:hlinkClick r:id="rId12"/>
              </a:rPr>
              <a:t>8aquestions@sba.gov</a:t>
            </a:r>
            <a:r>
              <a:rPr lang="en-US" sz="1500" b="0" i="0" dirty="0">
                <a:solidFill>
                  <a:srgbClr val="242424"/>
                </a:solidFill>
                <a:effectLst/>
                <a:latin typeface="Verdana" panose="020B0604030504040204" pitchFamily="34" charset="0"/>
                <a:ea typeface="Verdana" panose="020B0604030504040204" pitchFamily="34" charset="0"/>
              </a:rPr>
              <a:t> </a:t>
            </a:r>
          </a:p>
          <a:p>
            <a:pPr algn="ctr"/>
            <a:r>
              <a:rPr lang="en-US" sz="1400" b="0" i="0" dirty="0">
                <a:solidFill>
                  <a:srgbClr val="242424"/>
                </a:solidFill>
                <a:effectLst/>
                <a:latin typeface="Verdana" panose="020B0604030504040204" pitchFamily="34" charset="0"/>
                <a:ea typeface="Verdana" panose="020B0604030504040204" pitchFamily="34" charset="0"/>
              </a:rPr>
              <a:t>For small businesses to send their questions about the 8(a) program, application, eligibility requirements</a:t>
            </a:r>
            <a:endParaRPr lang="en-US" sz="1400" dirty="0">
              <a:latin typeface="Verdana" panose="020B0604030504040204" pitchFamily="34" charset="0"/>
              <a:ea typeface="Verdana" panose="020B0604030504040204" pitchFamily="34" charset="0"/>
            </a:endParaRPr>
          </a:p>
        </p:txBody>
      </p:sp>
      <p:pic>
        <p:nvPicPr>
          <p:cNvPr id="29" name="Graphic 28">
            <a:extLst>
              <a:ext uri="{FF2B5EF4-FFF2-40B4-BE49-F238E27FC236}">
                <a16:creationId xmlns:a16="http://schemas.microsoft.com/office/drawing/2014/main" id="{7B8BB237-1F42-E8F5-7C70-24A51BE34B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52011" y="4648971"/>
            <a:ext cx="1548542" cy="420963"/>
          </a:xfrm>
          <a:prstGeom prst="rect">
            <a:avLst/>
          </a:prstGeom>
        </p:spPr>
      </p:pic>
    </p:spTree>
    <p:extLst>
      <p:ext uri="{BB962C8B-B14F-4D97-AF65-F5344CB8AC3E}">
        <p14:creationId xmlns:p14="http://schemas.microsoft.com/office/powerpoint/2010/main" val="2957762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7979-AAB0-0AAD-9630-A86D0934BB7E}"/>
              </a:ext>
            </a:extLst>
          </p:cNvPr>
          <p:cNvSpPr>
            <a:spLocks noGrp="1"/>
          </p:cNvSpPr>
          <p:nvPr>
            <p:ph type="title"/>
          </p:nvPr>
        </p:nvSpPr>
        <p:spPr>
          <a:xfrm>
            <a:off x="786001" y="837422"/>
            <a:ext cx="4777241" cy="1009852"/>
          </a:xfrm>
        </p:spPr>
        <p:txBody>
          <a:bodyPr/>
          <a:lstStyle/>
          <a:p>
            <a:r>
              <a:rPr lang="en-US" dirty="0"/>
              <a:t>Sandra Barrett</a:t>
            </a:r>
          </a:p>
        </p:txBody>
      </p:sp>
      <p:sp>
        <p:nvSpPr>
          <p:cNvPr id="3" name="Text Placeholder 2">
            <a:extLst>
              <a:ext uri="{FF2B5EF4-FFF2-40B4-BE49-F238E27FC236}">
                <a16:creationId xmlns:a16="http://schemas.microsoft.com/office/drawing/2014/main" id="{900AB98C-40F2-0C9D-10D2-612B84E7E8D3}"/>
              </a:ext>
            </a:extLst>
          </p:cNvPr>
          <p:cNvSpPr>
            <a:spLocks noGrp="1"/>
          </p:cNvSpPr>
          <p:nvPr>
            <p:ph type="body" idx="1"/>
          </p:nvPr>
        </p:nvSpPr>
        <p:spPr>
          <a:xfrm>
            <a:off x="786001" y="2133600"/>
            <a:ext cx="4777241" cy="894213"/>
          </a:xfrm>
        </p:spPr>
        <p:txBody>
          <a:bodyPr>
            <a:normAutofit/>
          </a:bodyPr>
          <a:lstStyle/>
          <a:p>
            <a:r>
              <a:rPr lang="en-US" dirty="0"/>
              <a:t>Director</a:t>
            </a:r>
          </a:p>
        </p:txBody>
      </p:sp>
      <p:pic>
        <p:nvPicPr>
          <p:cNvPr id="7" name="Picture Placeholder 6">
            <a:extLst>
              <a:ext uri="{FF2B5EF4-FFF2-40B4-BE49-F238E27FC236}">
                <a16:creationId xmlns:a16="http://schemas.microsoft.com/office/drawing/2014/main" id="{FF08676E-6D49-4388-9DD9-C460B2A81CAA}"/>
              </a:ext>
            </a:extLst>
          </p:cNvPr>
          <p:cNvPicPr>
            <a:picLocks noGrp="1" noChangeAspect="1"/>
          </p:cNvPicPr>
          <p:nvPr>
            <p:ph type="pic" idx="10"/>
          </p:nvPr>
        </p:nvPicPr>
        <p:blipFill>
          <a:blip r:embed="rId2"/>
          <a:srcRect t="974" b="974"/>
          <a:stretch>
            <a:fillRect/>
          </a:stretch>
        </p:blipFill>
        <p:spPr>
          <a:xfrm>
            <a:off x="6144694" y="751115"/>
            <a:ext cx="2525776" cy="2537030"/>
          </a:xfrm>
        </p:spPr>
      </p:pic>
      <p:sp>
        <p:nvSpPr>
          <p:cNvPr id="10" name="Text Placeholder 3">
            <a:extLst>
              <a:ext uri="{FF2B5EF4-FFF2-40B4-BE49-F238E27FC236}">
                <a16:creationId xmlns:a16="http://schemas.microsoft.com/office/drawing/2014/main" id="{CD4A340E-D3A5-4ECF-82BD-258CA2945CD1}"/>
              </a:ext>
            </a:extLst>
          </p:cNvPr>
          <p:cNvSpPr txBox="1">
            <a:spLocks/>
          </p:cNvSpPr>
          <p:nvPr/>
        </p:nvSpPr>
        <p:spPr>
          <a:xfrm>
            <a:off x="786001" y="3165830"/>
            <a:ext cx="4777241" cy="1674025"/>
          </a:xfrm>
          <a:prstGeom prst="rect">
            <a:avLst/>
          </a:prstGeom>
        </p:spPr>
        <p:txBody>
          <a:bodyPr vert="horz" lIns="91440" tIns="45720" rIns="91440" bIns="45720" rtlCol="0" anchor="b">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500" b="0" kern="120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Office of Certification &amp; Eligibility</a:t>
            </a:r>
          </a:p>
          <a:p>
            <a:r>
              <a:rPr lang="en-US" dirty="0"/>
              <a:t>US SBA</a:t>
            </a:r>
          </a:p>
        </p:txBody>
      </p:sp>
      <p:pic>
        <p:nvPicPr>
          <p:cNvPr id="6" name="Graphic 5">
            <a:extLst>
              <a:ext uri="{FF2B5EF4-FFF2-40B4-BE49-F238E27FC236}">
                <a16:creationId xmlns:a16="http://schemas.microsoft.com/office/drawing/2014/main" id="{A5E8B1DF-38A6-4E1B-8505-60060A2FBD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82209" y="4276232"/>
            <a:ext cx="2581033" cy="701640"/>
          </a:xfrm>
          <a:prstGeom prst="rect">
            <a:avLst/>
          </a:prstGeom>
        </p:spPr>
      </p:pic>
    </p:spTree>
    <p:extLst>
      <p:ext uri="{BB962C8B-B14F-4D97-AF65-F5344CB8AC3E}">
        <p14:creationId xmlns:p14="http://schemas.microsoft.com/office/powerpoint/2010/main" val="3273688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7979-AAB0-0AAD-9630-A86D0934BB7E}"/>
              </a:ext>
            </a:extLst>
          </p:cNvPr>
          <p:cNvSpPr>
            <a:spLocks noGrp="1"/>
          </p:cNvSpPr>
          <p:nvPr>
            <p:ph type="title"/>
          </p:nvPr>
        </p:nvSpPr>
        <p:spPr/>
        <p:txBody>
          <a:bodyPr/>
          <a:lstStyle/>
          <a:p>
            <a:r>
              <a:rPr lang="en-US" dirty="0"/>
              <a:t>Jared </a:t>
            </a:r>
            <a:r>
              <a:rPr lang="en-US" dirty="0" err="1"/>
              <a:t>Doebritsch</a:t>
            </a:r>
            <a:endParaRPr lang="en-US" dirty="0"/>
          </a:p>
        </p:txBody>
      </p:sp>
      <p:sp>
        <p:nvSpPr>
          <p:cNvPr id="3" name="Text Placeholder 2">
            <a:extLst>
              <a:ext uri="{FF2B5EF4-FFF2-40B4-BE49-F238E27FC236}">
                <a16:creationId xmlns:a16="http://schemas.microsoft.com/office/drawing/2014/main" id="{900AB98C-40F2-0C9D-10D2-612B84E7E8D3}"/>
              </a:ext>
            </a:extLst>
          </p:cNvPr>
          <p:cNvSpPr>
            <a:spLocks noGrp="1"/>
          </p:cNvSpPr>
          <p:nvPr>
            <p:ph type="body" idx="1"/>
          </p:nvPr>
        </p:nvSpPr>
        <p:spPr>
          <a:xfrm>
            <a:off x="786001" y="2474052"/>
            <a:ext cx="4777241" cy="799333"/>
          </a:xfrm>
        </p:spPr>
        <p:txBody>
          <a:bodyPr>
            <a:normAutofit fontScale="85000" lnSpcReduction="20000"/>
          </a:bodyPr>
          <a:lstStyle/>
          <a:p>
            <a:r>
              <a:rPr lang="en-US" dirty="0"/>
              <a:t>Supervisory Business Opportunity Specialist</a:t>
            </a:r>
          </a:p>
        </p:txBody>
      </p:sp>
      <p:sp>
        <p:nvSpPr>
          <p:cNvPr id="4" name="Text Placeholder 3">
            <a:extLst>
              <a:ext uri="{FF2B5EF4-FFF2-40B4-BE49-F238E27FC236}">
                <a16:creationId xmlns:a16="http://schemas.microsoft.com/office/drawing/2014/main" id="{62F00A57-51C6-CCD5-931E-3BD4C6D7724F}"/>
              </a:ext>
            </a:extLst>
          </p:cNvPr>
          <p:cNvSpPr>
            <a:spLocks noGrp="1"/>
          </p:cNvSpPr>
          <p:nvPr>
            <p:ph type="body" sz="quarter" idx="3"/>
          </p:nvPr>
        </p:nvSpPr>
        <p:spPr>
          <a:xfrm>
            <a:off x="786001" y="3165830"/>
            <a:ext cx="4777241" cy="1674025"/>
          </a:xfrm>
        </p:spPr>
        <p:txBody>
          <a:bodyPr>
            <a:normAutofit fontScale="92500"/>
          </a:bodyPr>
          <a:lstStyle/>
          <a:p>
            <a:r>
              <a:rPr lang="en-US" dirty="0"/>
              <a:t>Office of Certification &amp; Eligibility</a:t>
            </a:r>
          </a:p>
          <a:p>
            <a:r>
              <a:rPr lang="en-US" dirty="0"/>
              <a:t>US SBA</a:t>
            </a:r>
          </a:p>
        </p:txBody>
      </p:sp>
      <p:sp>
        <p:nvSpPr>
          <p:cNvPr id="5" name="Picture Placeholder 4">
            <a:extLst>
              <a:ext uri="{FF2B5EF4-FFF2-40B4-BE49-F238E27FC236}">
                <a16:creationId xmlns:a16="http://schemas.microsoft.com/office/drawing/2014/main" id="{2D43E724-7F56-A3DE-7014-0D93E95C3B39}"/>
              </a:ext>
            </a:extLst>
          </p:cNvPr>
          <p:cNvSpPr>
            <a:spLocks noGrp="1"/>
          </p:cNvSpPr>
          <p:nvPr>
            <p:ph type="pic" idx="10"/>
          </p:nvPr>
        </p:nvSpPr>
        <p:spPr/>
        <p:txBody>
          <a:bodyPr/>
          <a:lstStyle/>
          <a:p>
            <a:endParaRPr lang="en-US"/>
          </a:p>
        </p:txBody>
      </p:sp>
      <p:pic>
        <p:nvPicPr>
          <p:cNvPr id="6" name="Graphic 5">
            <a:extLst>
              <a:ext uri="{FF2B5EF4-FFF2-40B4-BE49-F238E27FC236}">
                <a16:creationId xmlns:a16="http://schemas.microsoft.com/office/drawing/2014/main" id="{B6618B0B-2778-40AF-ABC7-636A6CFAFC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82209" y="4276232"/>
            <a:ext cx="2581033" cy="701640"/>
          </a:xfrm>
          <a:prstGeom prst="rect">
            <a:avLst/>
          </a:prstGeom>
        </p:spPr>
      </p:pic>
    </p:spTree>
    <p:extLst>
      <p:ext uri="{BB962C8B-B14F-4D97-AF65-F5344CB8AC3E}">
        <p14:creationId xmlns:p14="http://schemas.microsoft.com/office/powerpoint/2010/main" val="3609362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4D3073-C000-406B-A1F3-8BD1E61A398B}"/>
              </a:ext>
            </a:extLst>
          </p:cNvPr>
          <p:cNvSpPr/>
          <p:nvPr/>
        </p:nvSpPr>
        <p:spPr>
          <a:xfrm>
            <a:off x="7527636" y="4756727"/>
            <a:ext cx="4442691" cy="1699491"/>
          </a:xfrm>
          <a:prstGeom prst="rect">
            <a:avLst/>
          </a:prstGeom>
          <a:solidFill>
            <a:srgbClr val="83A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133794B7-659F-48B6-A2BD-91E0272F6AB5}"/>
              </a:ext>
            </a:extLst>
          </p:cNvPr>
          <p:cNvSpPr>
            <a:spLocks noGrp="1"/>
          </p:cNvSpPr>
          <p:nvPr>
            <p:ph type="ctrTitle"/>
          </p:nvPr>
        </p:nvSpPr>
        <p:spPr>
          <a:xfrm>
            <a:off x="1126836" y="1167179"/>
            <a:ext cx="10501746" cy="3857403"/>
          </a:xfrm>
        </p:spPr>
        <p:txBody>
          <a:bodyPr anchor="ctr"/>
          <a:lstStyle/>
          <a:p>
            <a:pPr algn="ctr"/>
            <a:r>
              <a:rPr lang="en-US" dirty="0"/>
              <a:t>Legal Challenges to the 8(a) Program</a:t>
            </a:r>
          </a:p>
        </p:txBody>
      </p:sp>
    </p:spTree>
    <p:extLst>
      <p:ext uri="{BB962C8B-B14F-4D97-AF65-F5344CB8AC3E}">
        <p14:creationId xmlns:p14="http://schemas.microsoft.com/office/powerpoint/2010/main" val="2669178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72479-4BB8-5D23-569C-B9F5D031F21F}"/>
              </a:ext>
            </a:extLst>
          </p:cNvPr>
          <p:cNvSpPr>
            <a:spLocks noGrp="1"/>
          </p:cNvSpPr>
          <p:nvPr>
            <p:ph idx="1"/>
          </p:nvPr>
        </p:nvSpPr>
        <p:spPr/>
        <p:txBody>
          <a:bodyPr>
            <a:normAutofit/>
          </a:bodyPr>
          <a:lstStyle/>
          <a:p>
            <a:pPr>
              <a:lnSpc>
                <a:spcPct val="100000"/>
              </a:lnSpc>
            </a:pPr>
            <a:r>
              <a:rPr lang="en-US" i="1" dirty="0"/>
              <a:t>Ultima Services Corporation v. U.S. Dept. of Agriculture</a:t>
            </a:r>
            <a:r>
              <a:rPr lang="en-US" dirty="0"/>
              <a:t>, case no. 2:20-cv-00041, Eastern District of Tennessee</a:t>
            </a:r>
          </a:p>
          <a:p>
            <a:pPr lvl="1">
              <a:lnSpc>
                <a:spcPct val="100000"/>
              </a:lnSpc>
            </a:pPr>
            <a:r>
              <a:rPr lang="en-US" dirty="0"/>
              <a:t>Challenged the 8(a) program’s application of a rebuttable presumption of disadvantage to individuals of certain racial groups</a:t>
            </a:r>
          </a:p>
          <a:p>
            <a:pPr lvl="1">
              <a:lnSpc>
                <a:spcPct val="100000"/>
              </a:lnSpc>
            </a:pPr>
            <a:r>
              <a:rPr lang="en-US" i="1" dirty="0"/>
              <a:t>Ultima</a:t>
            </a:r>
            <a:r>
              <a:rPr lang="en-US" dirty="0"/>
              <a:t> only applies to individually-owned firms, so entity-owned firms are not affected</a:t>
            </a:r>
          </a:p>
          <a:p>
            <a:pPr lvl="2">
              <a:lnSpc>
                <a:spcPct val="100000"/>
              </a:lnSpc>
            </a:pPr>
            <a:r>
              <a:rPr lang="en-US" dirty="0"/>
              <a:t>Entity-owned firms have a statutory basis for social disadvantage presumption</a:t>
            </a:r>
          </a:p>
          <a:p>
            <a:pPr lvl="1">
              <a:lnSpc>
                <a:spcPct val="100000"/>
              </a:lnSpc>
            </a:pPr>
            <a:r>
              <a:rPr lang="en-US" dirty="0"/>
              <a:t>A final round of briefing was completed in October, but there has not been any movement from the court yet.</a:t>
            </a:r>
          </a:p>
        </p:txBody>
      </p:sp>
      <p:sp>
        <p:nvSpPr>
          <p:cNvPr id="3" name="Title 2">
            <a:extLst>
              <a:ext uri="{FF2B5EF4-FFF2-40B4-BE49-F238E27FC236}">
                <a16:creationId xmlns:a16="http://schemas.microsoft.com/office/drawing/2014/main" id="{8DB26CA1-88A1-C86A-BFF2-182DA94CA096}"/>
              </a:ext>
            </a:extLst>
          </p:cNvPr>
          <p:cNvSpPr>
            <a:spLocks noGrp="1"/>
          </p:cNvSpPr>
          <p:nvPr>
            <p:ph type="ctrTitle"/>
          </p:nvPr>
        </p:nvSpPr>
        <p:spPr>
          <a:xfrm>
            <a:off x="0" y="0"/>
            <a:ext cx="7438490" cy="1273996"/>
          </a:xfrm>
        </p:spPr>
        <p:txBody>
          <a:bodyPr/>
          <a:lstStyle/>
          <a:p>
            <a:r>
              <a:rPr lang="en-US" i="1" dirty="0"/>
              <a:t>Ultima</a:t>
            </a:r>
            <a:br>
              <a:rPr lang="en-US" i="1" dirty="0"/>
            </a:br>
            <a:r>
              <a:rPr lang="en-US" sz="3200" b="0" dirty="0"/>
              <a:t>What is the status of the case?</a:t>
            </a:r>
            <a:endParaRPr lang="en-US" b="0" dirty="0"/>
          </a:p>
        </p:txBody>
      </p:sp>
      <p:sp>
        <p:nvSpPr>
          <p:cNvPr id="4" name="Title 2">
            <a:extLst>
              <a:ext uri="{FF2B5EF4-FFF2-40B4-BE49-F238E27FC236}">
                <a16:creationId xmlns:a16="http://schemas.microsoft.com/office/drawing/2014/main" id="{53FB2870-F53E-A635-BB5C-6FED91CA47CC}"/>
              </a:ext>
            </a:extLst>
          </p:cNvPr>
          <p:cNvSpPr txBox="1">
            <a:spLocks/>
          </p:cNvSpPr>
          <p:nvPr/>
        </p:nvSpPr>
        <p:spPr>
          <a:xfrm>
            <a:off x="9115281" y="1"/>
            <a:ext cx="2995655" cy="119180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t>Legal Background</a:t>
            </a:r>
          </a:p>
        </p:txBody>
      </p:sp>
    </p:spTree>
    <p:extLst>
      <p:ext uri="{BB962C8B-B14F-4D97-AF65-F5344CB8AC3E}">
        <p14:creationId xmlns:p14="http://schemas.microsoft.com/office/powerpoint/2010/main" val="2124052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72479-4BB8-5D23-569C-B9F5D031F21F}"/>
              </a:ext>
            </a:extLst>
          </p:cNvPr>
          <p:cNvSpPr>
            <a:spLocks noGrp="1"/>
          </p:cNvSpPr>
          <p:nvPr>
            <p:ph idx="1"/>
          </p:nvPr>
        </p:nvSpPr>
        <p:spPr/>
        <p:txBody>
          <a:bodyPr>
            <a:normAutofit fontScale="92500" lnSpcReduction="10000"/>
          </a:bodyPr>
          <a:lstStyle/>
          <a:p>
            <a:pPr>
              <a:lnSpc>
                <a:spcPct val="100000"/>
              </a:lnSpc>
            </a:pPr>
            <a:r>
              <a:rPr lang="en-US" dirty="0"/>
              <a:t>SBA temporarily halted the 8(a) application process due to the court’s injunction</a:t>
            </a:r>
          </a:p>
          <a:p>
            <a:pPr>
              <a:lnSpc>
                <a:spcPct val="100000"/>
              </a:lnSpc>
            </a:pPr>
            <a:r>
              <a:rPr lang="en-US" dirty="0"/>
              <a:t>As a result of the decision, SBA has had to reconfigure its application process slightly</a:t>
            </a:r>
          </a:p>
          <a:p>
            <a:pPr lvl="1">
              <a:lnSpc>
                <a:spcPct val="100000"/>
              </a:lnSpc>
            </a:pPr>
            <a:r>
              <a:rPr lang="en-US" dirty="0"/>
              <a:t>Where they might once have been able to point to their membership in a racial group as evidence of their disadvantaged status, individuals now have to provide a social disadvantage narrative</a:t>
            </a:r>
          </a:p>
          <a:p>
            <a:pPr lvl="1">
              <a:lnSpc>
                <a:spcPct val="100000"/>
              </a:lnSpc>
            </a:pPr>
            <a:r>
              <a:rPr lang="en-US" dirty="0"/>
              <a:t>End of “presumption” of social disadvantage for individuals and reliance on individual determinations for all individual 8(a) applications.</a:t>
            </a:r>
          </a:p>
          <a:p>
            <a:pPr>
              <a:lnSpc>
                <a:spcPct val="100000"/>
              </a:lnSpc>
            </a:pPr>
            <a:r>
              <a:rPr lang="en-US" dirty="0"/>
              <a:t>SBA Update on status of case  &amp; Potential Future Impact</a:t>
            </a:r>
          </a:p>
          <a:p>
            <a:pPr lvl="1">
              <a:lnSpc>
                <a:spcPct val="100000"/>
              </a:lnSpc>
            </a:pPr>
            <a:r>
              <a:rPr lang="en-US" dirty="0"/>
              <a:t>Are the changes to social disadvantage process are “done” or still in progress?</a:t>
            </a:r>
          </a:p>
          <a:p>
            <a:pPr lvl="1">
              <a:lnSpc>
                <a:spcPct val="100000"/>
              </a:lnSpc>
            </a:pPr>
            <a:endParaRPr lang="en-US" dirty="0"/>
          </a:p>
        </p:txBody>
      </p:sp>
      <p:sp>
        <p:nvSpPr>
          <p:cNvPr id="3" name="Title 2">
            <a:extLst>
              <a:ext uri="{FF2B5EF4-FFF2-40B4-BE49-F238E27FC236}">
                <a16:creationId xmlns:a16="http://schemas.microsoft.com/office/drawing/2014/main" id="{8DB26CA1-88A1-C86A-BFF2-182DA94CA096}"/>
              </a:ext>
            </a:extLst>
          </p:cNvPr>
          <p:cNvSpPr>
            <a:spLocks noGrp="1"/>
          </p:cNvSpPr>
          <p:nvPr>
            <p:ph type="ctrTitle"/>
          </p:nvPr>
        </p:nvSpPr>
        <p:spPr>
          <a:xfrm>
            <a:off x="124390" y="138969"/>
            <a:ext cx="6882585" cy="1176123"/>
          </a:xfrm>
        </p:spPr>
        <p:txBody>
          <a:bodyPr/>
          <a:lstStyle/>
          <a:p>
            <a:r>
              <a:rPr lang="en-US" i="1" dirty="0"/>
              <a:t>Ultima</a:t>
            </a:r>
            <a:br>
              <a:rPr lang="en-US" i="1" dirty="0"/>
            </a:br>
            <a:r>
              <a:rPr lang="en-US" sz="3200" b="0" dirty="0"/>
              <a:t>What is the impact of the case?</a:t>
            </a:r>
            <a:endParaRPr lang="en-US" b="0" dirty="0"/>
          </a:p>
        </p:txBody>
      </p:sp>
      <p:sp>
        <p:nvSpPr>
          <p:cNvPr id="4" name="Title 2">
            <a:extLst>
              <a:ext uri="{FF2B5EF4-FFF2-40B4-BE49-F238E27FC236}">
                <a16:creationId xmlns:a16="http://schemas.microsoft.com/office/drawing/2014/main" id="{6B6AD50C-EE02-D67A-EE38-C8132AFFD3FB}"/>
              </a:ext>
            </a:extLst>
          </p:cNvPr>
          <p:cNvSpPr txBox="1">
            <a:spLocks/>
          </p:cNvSpPr>
          <p:nvPr/>
        </p:nvSpPr>
        <p:spPr>
          <a:xfrm>
            <a:off x="9115281" y="1"/>
            <a:ext cx="2995655" cy="119180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t>Legal Background</a:t>
            </a:r>
          </a:p>
        </p:txBody>
      </p:sp>
    </p:spTree>
    <p:extLst>
      <p:ext uri="{BB962C8B-B14F-4D97-AF65-F5344CB8AC3E}">
        <p14:creationId xmlns:p14="http://schemas.microsoft.com/office/powerpoint/2010/main" val="3849158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p r o p e r t i e s   x m l n s = " h t t p : / / w w w . i m a n a g e . c o m / w o r k / x m l s c h e m a " >  
     < d o c u m e n t i d > I M A N A G E ! 1 5 9 6 1 8 5 . 2 < / d o c u m e n t i d >  
     < s e n d e r i d > M V A I L < / s e n d e r i d >  
     < s e n d e r e m a i l > M V A I L @ B H B . C O M < / s e n d e r e m a i l >  
     < l a s t m o d i f i e d > 2 0 2 4 - 0 1 - 2 6 T 1 5 : 1 6 : 4 1 . 0 0 0 0 0 0 0 - 0 5 : 0 0 < / l a s t m o d i f i e d >  
     < d a t a b a s e > I M A N A G E < / d a t a b a s e >  
 < / p r o p e r t i e s > 
</file>

<file path=customXml/itemProps1.xml><?xml version="1.0" encoding="utf-8"?>
<ds:datastoreItem xmlns:ds="http://schemas.openxmlformats.org/officeDocument/2006/customXml" ds:itemID="{8A2DFB86-DBD4-4EA0-9FA6-E0D7C6CBFDFC}">
  <ds:schemaRefs>
    <ds:schemaRef ds:uri="http://www.imanage.com/work/xmlschema"/>
  </ds:schemaRefs>
</ds:datastoreItem>
</file>

<file path=docProps/app.xml><?xml version="1.0" encoding="utf-8"?>
<Properties xmlns="http://schemas.openxmlformats.org/officeDocument/2006/extended-properties" xmlns:vt="http://schemas.openxmlformats.org/officeDocument/2006/docPropsVTypes">
  <TotalTime>2082</TotalTime>
  <Words>6320</Words>
  <Application>Microsoft Office PowerPoint</Application>
  <PresentationFormat>Widescreen</PresentationFormat>
  <Paragraphs>443</Paragraphs>
  <Slides>45</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Calibri Light</vt:lpstr>
      <vt:lpstr>Trebuchet MS</vt:lpstr>
      <vt:lpstr>Verdana</vt:lpstr>
      <vt:lpstr>Office Theme</vt:lpstr>
      <vt:lpstr>What is Enough?:  A Social Disadvantage Narrative Workshop in the Wake of Ultima</vt:lpstr>
      <vt:lpstr>Carissa Siebeneck Anderson</vt:lpstr>
      <vt:lpstr>John Klein</vt:lpstr>
      <vt:lpstr>Van Tran</vt:lpstr>
      <vt:lpstr>Sandra Barrett</vt:lpstr>
      <vt:lpstr>Jared Doebritsch</vt:lpstr>
      <vt:lpstr>Legal Challenges to the 8(a) Program</vt:lpstr>
      <vt:lpstr>Ultima What is the status of the case?</vt:lpstr>
      <vt:lpstr>Ultima What is the impact of the case?</vt:lpstr>
      <vt:lpstr>Other New Legal Challenges to 8(a) Program</vt:lpstr>
      <vt:lpstr>The Rules</vt:lpstr>
      <vt:lpstr>13 CFR 124.103(a)</vt:lpstr>
      <vt:lpstr>13 CFR 124.103(c)(2)</vt:lpstr>
      <vt:lpstr>13 CFR 124.103(c)(2) Factors 1-3</vt:lpstr>
      <vt:lpstr>13 CFR 124.103(c)(2) Factor 4</vt:lpstr>
      <vt:lpstr>**Unwritten/Unofficial Factor 5**</vt:lpstr>
      <vt:lpstr>Guidance</vt:lpstr>
      <vt:lpstr>FAQs: How many examples should I give?</vt:lpstr>
      <vt:lpstr>FAQs: What types of behaviors might be relevant?</vt:lpstr>
      <vt:lpstr>FAQs: What can be the basis of my social disadvantage? (Factor 1)</vt:lpstr>
      <vt:lpstr>FAQs: Does the information provided need to be personal?</vt:lpstr>
      <vt:lpstr>FAQs: What is needed to demonstrate negative impact on professional life? (Factor 4)</vt:lpstr>
      <vt:lpstr>FAQs: What is needed to demonstrate negative impact on professional life?  Factor 4 (con’t)</vt:lpstr>
      <vt:lpstr>FAQs: What details must be included to be specific?</vt:lpstr>
      <vt:lpstr>FAQs: What does it mean to “prove my claim”?</vt:lpstr>
      <vt:lpstr>FAQs: What kind of evidence should I include in addition to the statement?</vt:lpstr>
      <vt:lpstr>What is Enough? Examples  from the SBA Regulations: </vt:lpstr>
      <vt:lpstr>Example 1: Lower Compensation based on Gender Missing Details of Similar Qualifications for Allegations of Unequal Treatment</vt:lpstr>
      <vt:lpstr>Example 2: Fewer Professional Development Opportunities Based on Gender. Missing Details of Similar Qualifications, but Unequal Treatment</vt:lpstr>
      <vt:lpstr>Example 3: No Negative Impact Identified on Professional Life</vt:lpstr>
      <vt:lpstr>SBA Guidance:  What Should Be Included in Social Disadvantage Narrative? Who, What, When, Where, Why, &amp; How</vt:lpstr>
      <vt:lpstr>What Should Be Included? Overview</vt:lpstr>
      <vt:lpstr>What to Include:  “When” – What is specific enough?</vt:lpstr>
      <vt:lpstr>What to Include:  “Where” – What is Specific Enough?</vt:lpstr>
      <vt:lpstr>What to Include:  “Who” – What is specific enough?</vt:lpstr>
      <vt:lpstr>What to Include:  “What” – What is specific enough re the incident?</vt:lpstr>
      <vt:lpstr>What to Include:  “Why” – What is specific enough re likely discriminatory motive?</vt:lpstr>
      <vt:lpstr>PowerPoint Presentation</vt:lpstr>
      <vt:lpstr>What to Include:  “How” – What is enough detail re negative impact?</vt:lpstr>
      <vt:lpstr>Next Steps</vt:lpstr>
      <vt:lpstr>Recommendations</vt:lpstr>
      <vt:lpstr>Tips &amp; Advice</vt:lpstr>
      <vt:lpstr>SBA Resources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McKenzie Carter</dc:creator>
  <cp:lastModifiedBy>Carissa Siebeneck Anderson</cp:lastModifiedBy>
  <cp:revision>43</cp:revision>
  <dcterms:created xsi:type="dcterms:W3CDTF">2023-11-13T17:00:27Z</dcterms:created>
  <dcterms:modified xsi:type="dcterms:W3CDTF">2024-01-29T20:44:17Z</dcterms:modified>
</cp:coreProperties>
</file>