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88" r:id="rId2"/>
    <p:sldId id="275" r:id="rId3"/>
    <p:sldId id="283" r:id="rId4"/>
    <p:sldId id="277" r:id="rId5"/>
    <p:sldId id="286" r:id="rId6"/>
    <p:sldId id="289" r:id="rId7"/>
    <p:sldId id="292" r:id="rId8"/>
    <p:sldId id="294" r:id="rId9"/>
    <p:sldId id="300" r:id="rId10"/>
    <p:sldId id="295" r:id="rId11"/>
    <p:sldId id="296" r:id="rId12"/>
    <p:sldId id="293" r:id="rId13"/>
    <p:sldId id="298" r:id="rId14"/>
    <p:sldId id="297" r:id="rId15"/>
    <p:sldId id="299" r:id="rId16"/>
    <p:sldId id="287" r:id="rId17"/>
    <p:sldId id="301" r:id="rId18"/>
    <p:sldId id="304" r:id="rId19"/>
    <p:sldId id="305" r:id="rId20"/>
    <p:sldId id="306" r:id="rId21"/>
    <p:sldId id="303" r:id="rId22"/>
    <p:sldId id="307" r:id="rId23"/>
    <p:sldId id="308" r:id="rId24"/>
    <p:sldId id="309" r:id="rId25"/>
    <p:sldId id="310" r:id="rId26"/>
    <p:sldId id="311" r:id="rId27"/>
    <p:sldId id="290" r:id="rId28"/>
    <p:sldId id="312" r:id="rId29"/>
    <p:sldId id="313"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A347A"/>
    <a:srgbClr val="BABCBE"/>
    <a:srgbClr val="9F1D21"/>
    <a:srgbClr val="21263E"/>
    <a:srgbClr val="2476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81"/>
    <p:restoredTop sz="94628"/>
  </p:normalViewPr>
  <p:slideViewPr>
    <p:cSldViewPr snapToGrid="0" snapToObjects="1">
      <p:cViewPr varScale="1">
        <p:scale>
          <a:sx n="73" d="100"/>
          <a:sy n="73" d="100"/>
        </p:scale>
        <p:origin x="27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399"/>
            </a:lvl1pPr>
            <a:lvl2pPr marL="457068" indent="0" algn="ctr">
              <a:buNone/>
              <a:defRPr sz="1999"/>
            </a:lvl2pPr>
            <a:lvl3pPr marL="914136" indent="0" algn="ctr">
              <a:buNone/>
              <a:defRPr sz="1799"/>
            </a:lvl3pPr>
            <a:lvl4pPr marL="1371204" indent="0" algn="ctr">
              <a:buNone/>
              <a:defRPr sz="1600"/>
            </a:lvl4pPr>
            <a:lvl5pPr marL="1828272" indent="0" algn="ctr">
              <a:buNone/>
              <a:defRPr sz="1600"/>
            </a:lvl5pPr>
            <a:lvl6pPr marL="2285340" indent="0" algn="ctr">
              <a:buNone/>
              <a:defRPr sz="1600"/>
            </a:lvl6pPr>
            <a:lvl7pPr marL="2742407" indent="0" algn="ctr">
              <a:buNone/>
              <a:defRPr sz="1600"/>
            </a:lvl7pPr>
            <a:lvl8pPr marL="3199476" indent="0" algn="ctr">
              <a:buNone/>
              <a:defRPr sz="1600"/>
            </a:lvl8pPr>
            <a:lvl9pPr marL="365654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261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554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759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AK - Title Slide 3">
    <p:spTree>
      <p:nvGrpSpPr>
        <p:cNvPr id="1" name=""/>
        <p:cNvGrpSpPr/>
        <p:nvPr/>
      </p:nvGrpSpPr>
      <p:grpSpPr>
        <a:xfrm>
          <a:off x="0" y="0"/>
          <a:ext cx="0" cy="0"/>
          <a:chOff x="0" y="0"/>
          <a:chExt cx="0" cy="0"/>
        </a:xfrm>
      </p:grpSpPr>
      <p:pic>
        <p:nvPicPr>
          <p:cNvPr id="14" name="Picture 13" descr="A deer on a grassy hill with mountains in the background&#10;&#10;Description automatically generated with medium confidence">
            <a:extLst>
              <a:ext uri="{FF2B5EF4-FFF2-40B4-BE49-F238E27FC236}">
                <a16:creationId xmlns:a16="http://schemas.microsoft.com/office/drawing/2014/main" id="{31457E05-F134-2C4D-49B7-AC31A174C3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0" y="1055668"/>
            <a:ext cx="9144000" cy="400035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060C1B80-1FEC-3814-3A57-1DFCF2CFC6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1739" y="2468832"/>
            <a:ext cx="5226209" cy="2092056"/>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59C26641-4A8F-4B1C-3CEE-D509D798AA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06874" y="1663894"/>
            <a:ext cx="4053674" cy="739272"/>
          </a:xfrm>
          <a:prstGeom prst="rect">
            <a:avLst/>
          </a:prstGeom>
        </p:spPr>
      </p:pic>
      <p:sp>
        <p:nvSpPr>
          <p:cNvPr id="2" name="Text Placeholder 15">
            <a:extLst>
              <a:ext uri="{FF2B5EF4-FFF2-40B4-BE49-F238E27FC236}">
                <a16:creationId xmlns:a16="http://schemas.microsoft.com/office/drawing/2014/main" id="{10D72499-FD32-C71C-FEF6-6E17C3016C94}"/>
              </a:ext>
            </a:extLst>
          </p:cNvPr>
          <p:cNvSpPr>
            <a:spLocks noGrp="1"/>
          </p:cNvSpPr>
          <p:nvPr>
            <p:ph type="body" sz="quarter" idx="10" hasCustomPrompt="1"/>
          </p:nvPr>
        </p:nvSpPr>
        <p:spPr>
          <a:xfrm>
            <a:off x="417998" y="5382135"/>
            <a:ext cx="8308004" cy="465691"/>
          </a:xfrm>
          <a:prstGeom prst="rect">
            <a:avLst/>
          </a:prstGeom>
        </p:spPr>
        <p:txBody>
          <a:bodyPr>
            <a:noAutofit/>
          </a:bodyPr>
          <a:lstStyle>
            <a:lvl1pPr marL="0" indent="0" algn="ctr">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4" name="Text Placeholder 15">
            <a:extLst>
              <a:ext uri="{FF2B5EF4-FFF2-40B4-BE49-F238E27FC236}">
                <a16:creationId xmlns:a16="http://schemas.microsoft.com/office/drawing/2014/main" id="{945B1FD3-2696-0819-7862-3C545C3C92DD}"/>
              </a:ext>
            </a:extLst>
          </p:cNvPr>
          <p:cNvSpPr>
            <a:spLocks noGrp="1"/>
          </p:cNvSpPr>
          <p:nvPr>
            <p:ph type="body" sz="quarter" idx="11" hasCustomPrompt="1"/>
          </p:nvPr>
        </p:nvSpPr>
        <p:spPr>
          <a:xfrm>
            <a:off x="417998" y="5862680"/>
            <a:ext cx="8308004" cy="465691"/>
          </a:xfrm>
          <a:prstGeom prst="rect">
            <a:avLst/>
          </a:prstGeom>
        </p:spPr>
        <p:txBody>
          <a:bodyPr>
            <a:noAutofit/>
          </a:bodyPr>
          <a:lstStyle>
            <a:lvl1pPr marL="0" indent="0" algn="ctr">
              <a:buNone/>
              <a:defRPr sz="2300" b="0">
                <a:solidFill>
                  <a:srgbClr val="BABCBE"/>
                </a:solidFill>
                <a:latin typeface="Montserrat" pitchFamily="2" charset="77"/>
                <a:ea typeface="Verdana" panose="020B0604030504040204" pitchFamily="34" charset="0"/>
                <a:cs typeface="Calibri" panose="020F0502020204030204" pitchFamily="34" charset="0"/>
              </a:defRPr>
            </a:lvl1pPr>
          </a:lstStyle>
          <a:p>
            <a:pPr lvl="0"/>
            <a:r>
              <a:rPr lang="en-US" dirty="0"/>
              <a:t>Speaker Name(s)</a:t>
            </a:r>
          </a:p>
        </p:txBody>
      </p:sp>
      <p:sp>
        <p:nvSpPr>
          <p:cNvPr id="5" name="Rectangle 4">
            <a:extLst>
              <a:ext uri="{FF2B5EF4-FFF2-40B4-BE49-F238E27FC236}">
                <a16:creationId xmlns:a16="http://schemas.microsoft.com/office/drawing/2014/main" id="{E4F70347-DE59-5C72-2018-AA8F441207B0}"/>
              </a:ext>
            </a:extLst>
          </p:cNvPr>
          <p:cNvSpPr/>
          <p:nvPr userDrawn="1"/>
        </p:nvSpPr>
        <p:spPr>
          <a:xfrm>
            <a:off x="0" y="6403855"/>
            <a:ext cx="9144000"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32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AK - Mod/Speaker 1">
    <p:spTree>
      <p:nvGrpSpPr>
        <p:cNvPr id="1" name=""/>
        <p:cNvGrpSpPr/>
        <p:nvPr/>
      </p:nvGrpSpPr>
      <p:grpSpPr>
        <a:xfrm>
          <a:off x="0" y="0"/>
          <a:ext cx="0" cy="0"/>
          <a:chOff x="0" y="0"/>
          <a:chExt cx="0" cy="0"/>
        </a:xfrm>
      </p:grpSpPr>
      <p:sp>
        <p:nvSpPr>
          <p:cNvPr id="11" name="Text Placeholder 25">
            <a:extLst>
              <a:ext uri="{FF2B5EF4-FFF2-40B4-BE49-F238E27FC236}">
                <a16:creationId xmlns:a16="http://schemas.microsoft.com/office/drawing/2014/main" id="{5171A2E3-5546-CE4D-A1DF-E45B2844586E}"/>
              </a:ext>
            </a:extLst>
          </p:cNvPr>
          <p:cNvSpPr>
            <a:spLocks noGrp="1"/>
          </p:cNvSpPr>
          <p:nvPr>
            <p:ph type="body" sz="quarter" idx="12" hasCustomPrompt="1"/>
          </p:nvPr>
        </p:nvSpPr>
        <p:spPr>
          <a:xfrm>
            <a:off x="716256" y="2830330"/>
            <a:ext cx="4404737" cy="482785"/>
          </a:xfrm>
          <a:prstGeom prst="rect">
            <a:avLst/>
          </a:prstGeom>
        </p:spPr>
        <p:txBody>
          <a:bodyPr>
            <a:normAutofit/>
          </a:bodyPr>
          <a:lstStyle>
            <a:lvl1pPr marL="0" indent="0" algn="l">
              <a:buNone/>
              <a:defRPr sz="2500" b="1" i="0">
                <a:solidFill>
                  <a:schemeClr val="bg2">
                    <a:lumMod val="50000"/>
                    <a:alpha val="99000"/>
                  </a:schemeClr>
                </a:solidFill>
                <a:latin typeface="Montserrat" pitchFamily="2" charset="77"/>
              </a:defRPr>
            </a:lvl1pPr>
          </a:lstStyle>
          <a:p>
            <a:pPr lvl="0"/>
            <a:r>
              <a:rPr lang="en-US" dirty="0"/>
              <a:t>Name</a:t>
            </a:r>
          </a:p>
        </p:txBody>
      </p:sp>
      <p:sp>
        <p:nvSpPr>
          <p:cNvPr id="13" name="Text Placeholder 25">
            <a:extLst>
              <a:ext uri="{FF2B5EF4-FFF2-40B4-BE49-F238E27FC236}">
                <a16:creationId xmlns:a16="http://schemas.microsoft.com/office/drawing/2014/main" id="{0D5F8F4B-D340-884F-8A5F-94C32D17DE58}"/>
              </a:ext>
            </a:extLst>
          </p:cNvPr>
          <p:cNvSpPr>
            <a:spLocks noGrp="1"/>
          </p:cNvSpPr>
          <p:nvPr>
            <p:ph type="body" sz="quarter" idx="13" hasCustomPrompt="1"/>
          </p:nvPr>
        </p:nvSpPr>
        <p:spPr>
          <a:xfrm>
            <a:off x="716255" y="3268755"/>
            <a:ext cx="4404734" cy="482785"/>
          </a:xfrm>
          <a:prstGeom prst="rect">
            <a:avLst/>
          </a:prstGeom>
          <a:ln>
            <a:noFill/>
          </a:ln>
        </p:spPr>
        <p:txBody>
          <a:bodyPr>
            <a:normAutofit/>
          </a:bodyPr>
          <a:lstStyle>
            <a:lvl1pPr marL="0" indent="0" algn="l">
              <a:buNone/>
              <a:defRPr sz="2200" b="0" i="1">
                <a:solidFill>
                  <a:schemeClr val="bg2">
                    <a:lumMod val="50000"/>
                  </a:schemeClr>
                </a:solidFill>
                <a:latin typeface="Montserrat" pitchFamily="2" charset="77"/>
              </a:defRPr>
            </a:lvl1pPr>
          </a:lstStyle>
          <a:p>
            <a:pPr lvl="0"/>
            <a:r>
              <a:rPr lang="en-US" dirty="0"/>
              <a:t>Title</a:t>
            </a:r>
          </a:p>
        </p:txBody>
      </p:sp>
      <p:sp>
        <p:nvSpPr>
          <p:cNvPr id="14" name="Text Placeholder 25">
            <a:extLst>
              <a:ext uri="{FF2B5EF4-FFF2-40B4-BE49-F238E27FC236}">
                <a16:creationId xmlns:a16="http://schemas.microsoft.com/office/drawing/2014/main" id="{64FD462F-4C92-254A-90BD-7CA094463797}"/>
              </a:ext>
            </a:extLst>
          </p:cNvPr>
          <p:cNvSpPr>
            <a:spLocks noGrp="1"/>
          </p:cNvSpPr>
          <p:nvPr>
            <p:ph type="body" sz="quarter" idx="14" hasCustomPrompt="1"/>
          </p:nvPr>
        </p:nvSpPr>
        <p:spPr>
          <a:xfrm>
            <a:off x="716255" y="3658526"/>
            <a:ext cx="4404734" cy="482785"/>
          </a:xfrm>
          <a:prstGeom prst="rect">
            <a:avLst/>
          </a:prstGeom>
        </p:spPr>
        <p:txBody>
          <a:bodyPr>
            <a:normAutofit/>
          </a:bodyPr>
          <a:lstStyle>
            <a:lvl1pPr marL="0" indent="0" algn="l">
              <a:buNone/>
              <a:defRPr sz="2200" b="0" i="0">
                <a:solidFill>
                  <a:schemeClr val="bg2">
                    <a:lumMod val="50000"/>
                  </a:schemeClr>
                </a:solidFill>
                <a:latin typeface="Montserrat" pitchFamily="2" charset="77"/>
              </a:defRPr>
            </a:lvl1pPr>
          </a:lstStyle>
          <a:p>
            <a:pPr lvl="0"/>
            <a:r>
              <a:rPr lang="en-US" dirty="0"/>
              <a:t>Company Name</a:t>
            </a:r>
          </a:p>
        </p:txBody>
      </p:sp>
      <p:sp>
        <p:nvSpPr>
          <p:cNvPr id="17" name="TextBox 16">
            <a:extLst>
              <a:ext uri="{FF2B5EF4-FFF2-40B4-BE49-F238E27FC236}">
                <a16:creationId xmlns:a16="http://schemas.microsoft.com/office/drawing/2014/main" id="{C9B89626-D327-DC45-945F-AADA35160092}"/>
              </a:ext>
            </a:extLst>
          </p:cNvPr>
          <p:cNvSpPr txBox="1"/>
          <p:nvPr userDrawn="1"/>
        </p:nvSpPr>
        <p:spPr>
          <a:xfrm>
            <a:off x="716255" y="2145609"/>
            <a:ext cx="8261535"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Moderator/Speaker</a:t>
            </a:r>
          </a:p>
          <a:p>
            <a:endParaRPr lang="en-US" sz="760" dirty="0"/>
          </a:p>
        </p:txBody>
      </p:sp>
      <p:pic>
        <p:nvPicPr>
          <p:cNvPr id="4" name="Picture 3" descr="A black and white flag&#10;&#10;Description automatically generated with medium confidence">
            <a:extLst>
              <a:ext uri="{FF2B5EF4-FFF2-40B4-BE49-F238E27FC236}">
                <a16:creationId xmlns:a16="http://schemas.microsoft.com/office/drawing/2014/main" id="{14E1C854-13C9-AC1D-B0CA-B4D69611B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56212" y="6353358"/>
            <a:ext cx="554590" cy="337295"/>
          </a:xfrm>
          <a:prstGeom prst="rect">
            <a:avLst/>
          </a:prstGeom>
        </p:spPr>
      </p:pic>
      <p:sp>
        <p:nvSpPr>
          <p:cNvPr id="2" name="Rectangle 1">
            <a:extLst>
              <a:ext uri="{FF2B5EF4-FFF2-40B4-BE49-F238E27FC236}">
                <a16:creationId xmlns:a16="http://schemas.microsoft.com/office/drawing/2014/main" id="{F97A9FD1-86AE-20C1-A299-028289A27A62}"/>
              </a:ext>
            </a:extLst>
          </p:cNvPr>
          <p:cNvSpPr/>
          <p:nvPr userDrawn="1"/>
        </p:nvSpPr>
        <p:spPr>
          <a:xfrm>
            <a:off x="-213246" y="-139883"/>
            <a:ext cx="5334235"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2A64D8-64B0-B0F3-209F-8916EAD82288}"/>
              </a:ext>
            </a:extLst>
          </p:cNvPr>
          <p:cNvSpPr/>
          <p:nvPr userDrawn="1"/>
        </p:nvSpPr>
        <p:spPr>
          <a:xfrm>
            <a:off x="-213246" y="6530173"/>
            <a:ext cx="5334235"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C12C2B-ECB8-4B22-97D5-7C2AFDFC5A2B}"/>
              </a:ext>
            </a:extLst>
          </p:cNvPr>
          <p:cNvSpPr/>
          <p:nvPr userDrawn="1"/>
        </p:nvSpPr>
        <p:spPr>
          <a:xfrm rot="5400000">
            <a:off x="-3367960" y="3154711"/>
            <a:ext cx="6864020" cy="554591"/>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C97671-F8D3-6A31-34FC-099CF6462A5C}"/>
              </a:ext>
            </a:extLst>
          </p:cNvPr>
          <p:cNvSpPr/>
          <p:nvPr userDrawn="1"/>
        </p:nvSpPr>
        <p:spPr>
          <a:xfrm rot="5400000">
            <a:off x="5652401" y="3154712"/>
            <a:ext cx="6864020" cy="55459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19" name="Rectangle 18">
            <a:extLst>
              <a:ext uri="{FF2B5EF4-FFF2-40B4-BE49-F238E27FC236}">
                <a16:creationId xmlns:a16="http://schemas.microsoft.com/office/drawing/2014/main" id="{4A97408F-5B4E-3DF8-64EB-00ED99A329F4}"/>
              </a:ext>
            </a:extLst>
          </p:cNvPr>
          <p:cNvSpPr/>
          <p:nvPr userDrawn="1"/>
        </p:nvSpPr>
        <p:spPr>
          <a:xfrm>
            <a:off x="5304223" y="2444150"/>
            <a:ext cx="3844241"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7398A09-2ECE-B142-947F-1DC88C72373A}"/>
              </a:ext>
            </a:extLst>
          </p:cNvPr>
          <p:cNvSpPr>
            <a:spLocks noGrp="1"/>
          </p:cNvSpPr>
          <p:nvPr>
            <p:ph type="pic" sz="quarter" idx="15"/>
          </p:nvPr>
        </p:nvSpPr>
        <p:spPr>
          <a:xfrm>
            <a:off x="5841706" y="1579674"/>
            <a:ext cx="2586038" cy="3698651"/>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21" name="Rectangle 20">
            <a:extLst>
              <a:ext uri="{FF2B5EF4-FFF2-40B4-BE49-F238E27FC236}">
                <a16:creationId xmlns:a16="http://schemas.microsoft.com/office/drawing/2014/main" id="{EB8D3D0F-D0AA-F405-58CF-930618B0B24F}"/>
              </a:ext>
            </a:extLst>
          </p:cNvPr>
          <p:cNvSpPr/>
          <p:nvPr userDrawn="1"/>
        </p:nvSpPr>
        <p:spPr>
          <a:xfrm>
            <a:off x="5066665" y="-139883"/>
            <a:ext cx="4295042"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0D3826-DA99-632E-FAEB-41DA53D771E1}"/>
              </a:ext>
            </a:extLst>
          </p:cNvPr>
          <p:cNvSpPr/>
          <p:nvPr userDrawn="1"/>
        </p:nvSpPr>
        <p:spPr>
          <a:xfrm>
            <a:off x="5092861" y="6530173"/>
            <a:ext cx="4268846"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4E21E7-B0F4-322A-4D0D-3029F8EC7928}"/>
              </a:ext>
            </a:extLst>
          </p:cNvPr>
          <p:cNvSpPr txBox="1"/>
          <p:nvPr userDrawn="1"/>
        </p:nvSpPr>
        <p:spPr>
          <a:xfrm>
            <a:off x="341346" y="6194910"/>
            <a:ext cx="8465769"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Tree>
    <p:extLst>
      <p:ext uri="{BB962C8B-B14F-4D97-AF65-F5344CB8AC3E}">
        <p14:creationId xmlns:p14="http://schemas.microsoft.com/office/powerpoint/2010/main" val="100025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AK - Mod/Speak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0981BC-20C7-A73F-5C5E-5260D4764642}"/>
              </a:ext>
            </a:extLst>
          </p:cNvPr>
          <p:cNvSpPr/>
          <p:nvPr userDrawn="1"/>
        </p:nvSpPr>
        <p:spPr>
          <a:xfrm>
            <a:off x="3981691" y="0"/>
            <a:ext cx="5162309" cy="685800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02F6E48C-BBD9-D76E-0868-9F813CC71734}"/>
              </a:ext>
            </a:extLst>
          </p:cNvPr>
          <p:cNvSpPr>
            <a:spLocks noGrp="1"/>
          </p:cNvSpPr>
          <p:nvPr>
            <p:ph type="body" sz="quarter" idx="12" hasCustomPrompt="1"/>
          </p:nvPr>
        </p:nvSpPr>
        <p:spPr>
          <a:xfrm>
            <a:off x="4309696" y="1974134"/>
            <a:ext cx="4404737" cy="482785"/>
          </a:xfrm>
          <a:prstGeom prst="rect">
            <a:avLst/>
          </a:prstGeom>
        </p:spPr>
        <p:txBody>
          <a:bodyPr>
            <a:normAutofit/>
          </a:bodyPr>
          <a:lstStyle>
            <a:lvl1pPr marL="0" indent="0" algn="l">
              <a:buNone/>
              <a:defRPr sz="2500" b="1" i="0">
                <a:solidFill>
                  <a:schemeClr val="bg1">
                    <a:alpha val="99000"/>
                  </a:schemeClr>
                </a:solidFill>
                <a:latin typeface="Montserrat" pitchFamily="2" charset="77"/>
              </a:defRPr>
            </a:lvl1pPr>
          </a:lstStyle>
          <a:p>
            <a:pPr lvl="0"/>
            <a:r>
              <a:rPr lang="en-US" dirty="0"/>
              <a:t>Name</a:t>
            </a:r>
          </a:p>
        </p:txBody>
      </p:sp>
      <p:sp>
        <p:nvSpPr>
          <p:cNvPr id="5" name="Text Placeholder 25">
            <a:extLst>
              <a:ext uri="{FF2B5EF4-FFF2-40B4-BE49-F238E27FC236}">
                <a16:creationId xmlns:a16="http://schemas.microsoft.com/office/drawing/2014/main" id="{3A4B3E77-BAF5-58B0-4E14-FB80744F8B99}"/>
              </a:ext>
            </a:extLst>
          </p:cNvPr>
          <p:cNvSpPr>
            <a:spLocks noGrp="1"/>
          </p:cNvSpPr>
          <p:nvPr>
            <p:ph type="body" sz="quarter" idx="13" hasCustomPrompt="1"/>
          </p:nvPr>
        </p:nvSpPr>
        <p:spPr>
          <a:xfrm>
            <a:off x="4309695" y="2401801"/>
            <a:ext cx="4404734" cy="482785"/>
          </a:xfrm>
          <a:prstGeom prst="rect">
            <a:avLst/>
          </a:prstGeom>
          <a:ln>
            <a:noFill/>
          </a:ln>
        </p:spPr>
        <p:txBody>
          <a:bodyPr>
            <a:normAutofit/>
          </a:bodyPr>
          <a:lstStyle>
            <a:lvl1pPr marL="0" indent="0" algn="l">
              <a:buNone/>
              <a:defRPr sz="2200" b="0" i="1">
                <a:solidFill>
                  <a:schemeClr val="bg1"/>
                </a:solidFill>
                <a:latin typeface="Montserrat" pitchFamily="2" charset="77"/>
              </a:defRPr>
            </a:lvl1pPr>
          </a:lstStyle>
          <a:p>
            <a:pPr lvl="0"/>
            <a:r>
              <a:rPr lang="en-US" dirty="0"/>
              <a:t>Title</a:t>
            </a:r>
          </a:p>
        </p:txBody>
      </p:sp>
      <p:sp>
        <p:nvSpPr>
          <p:cNvPr id="6" name="Text Placeholder 25">
            <a:extLst>
              <a:ext uri="{FF2B5EF4-FFF2-40B4-BE49-F238E27FC236}">
                <a16:creationId xmlns:a16="http://schemas.microsoft.com/office/drawing/2014/main" id="{29147DF9-DDCA-0362-332E-4289F4CF656B}"/>
              </a:ext>
            </a:extLst>
          </p:cNvPr>
          <p:cNvSpPr>
            <a:spLocks noGrp="1"/>
          </p:cNvSpPr>
          <p:nvPr>
            <p:ph type="body" sz="quarter" idx="14" hasCustomPrompt="1"/>
          </p:nvPr>
        </p:nvSpPr>
        <p:spPr>
          <a:xfrm>
            <a:off x="4309695" y="2786563"/>
            <a:ext cx="440473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Company Name</a:t>
            </a:r>
          </a:p>
        </p:txBody>
      </p:sp>
      <p:sp>
        <p:nvSpPr>
          <p:cNvPr id="7" name="TextBox 6">
            <a:extLst>
              <a:ext uri="{FF2B5EF4-FFF2-40B4-BE49-F238E27FC236}">
                <a16:creationId xmlns:a16="http://schemas.microsoft.com/office/drawing/2014/main" id="{A4AFFB2E-5B20-D3D2-963E-3B0614CBB219}"/>
              </a:ext>
            </a:extLst>
          </p:cNvPr>
          <p:cNvSpPr txBox="1"/>
          <p:nvPr userDrawn="1"/>
        </p:nvSpPr>
        <p:spPr>
          <a:xfrm>
            <a:off x="465123" y="1231968"/>
            <a:ext cx="3352565" cy="1224951"/>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 </a:t>
            </a:r>
          </a:p>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 Speaker</a:t>
            </a:r>
          </a:p>
          <a:p>
            <a:endParaRPr lang="en-US" sz="760" dirty="0"/>
          </a:p>
        </p:txBody>
      </p:sp>
      <p:sp>
        <p:nvSpPr>
          <p:cNvPr id="9" name="Rectangle 8">
            <a:extLst>
              <a:ext uri="{FF2B5EF4-FFF2-40B4-BE49-F238E27FC236}">
                <a16:creationId xmlns:a16="http://schemas.microsoft.com/office/drawing/2014/main" id="{9450FF29-D574-A86C-E203-1091110EE1F2}"/>
              </a:ext>
            </a:extLst>
          </p:cNvPr>
          <p:cNvSpPr/>
          <p:nvPr userDrawn="1"/>
        </p:nvSpPr>
        <p:spPr>
          <a:xfrm>
            <a:off x="3044770" y="1535236"/>
            <a:ext cx="6099229"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672F7F32-AA98-5666-9196-7B4D377A766A}"/>
              </a:ext>
            </a:extLst>
          </p:cNvPr>
          <p:cNvSpPr>
            <a:spLocks noGrp="1"/>
          </p:cNvSpPr>
          <p:nvPr>
            <p:ph type="pic" sz="quarter" idx="16"/>
          </p:nvPr>
        </p:nvSpPr>
        <p:spPr>
          <a:xfrm>
            <a:off x="473337" y="2456919"/>
            <a:ext cx="2571433" cy="2584862"/>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12" name="TextBox 11">
            <a:extLst>
              <a:ext uri="{FF2B5EF4-FFF2-40B4-BE49-F238E27FC236}">
                <a16:creationId xmlns:a16="http://schemas.microsoft.com/office/drawing/2014/main" id="{5DA6EB76-ADAF-EC75-4895-DCC95CC93913}"/>
              </a:ext>
            </a:extLst>
          </p:cNvPr>
          <p:cNvSpPr txBox="1"/>
          <p:nvPr userDrawn="1"/>
        </p:nvSpPr>
        <p:spPr>
          <a:xfrm>
            <a:off x="3981690" y="6522005"/>
            <a:ext cx="5162309"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a:t>
            </a:r>
          </a:p>
        </p:txBody>
      </p:sp>
    </p:spTree>
    <p:extLst>
      <p:ext uri="{BB962C8B-B14F-4D97-AF65-F5344CB8AC3E}">
        <p14:creationId xmlns:p14="http://schemas.microsoft.com/office/powerpoint/2010/main" val="269326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AK - Content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213246" y="-139883"/>
            <a:ext cx="9574952"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614510B-C120-1A85-B102-93F3683CA4B2}"/>
              </a:ext>
            </a:extLst>
          </p:cNvPr>
          <p:cNvSpPr/>
          <p:nvPr userDrawn="1"/>
        </p:nvSpPr>
        <p:spPr>
          <a:xfrm>
            <a:off x="-213246" y="6530173"/>
            <a:ext cx="9574952"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AF3AA3-F1CE-10E9-6F95-1B8B9FAB6ADF}"/>
              </a:ext>
            </a:extLst>
          </p:cNvPr>
          <p:cNvSpPr/>
          <p:nvPr userDrawn="1"/>
        </p:nvSpPr>
        <p:spPr>
          <a:xfrm rot="5400000">
            <a:off x="-3513700" y="3157915"/>
            <a:ext cx="7155496" cy="554591"/>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1C3DC7-3AFE-182C-B8C1-CA1C6C3E2AEC}"/>
              </a:ext>
            </a:extLst>
          </p:cNvPr>
          <p:cNvSpPr/>
          <p:nvPr userDrawn="1"/>
        </p:nvSpPr>
        <p:spPr>
          <a:xfrm rot="5400000">
            <a:off x="5506662" y="3157917"/>
            <a:ext cx="7155497" cy="554590"/>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814681" y="1435101"/>
            <a:ext cx="7510179" cy="460556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8" name="Rectangle 7">
            <a:extLst>
              <a:ext uri="{FF2B5EF4-FFF2-40B4-BE49-F238E27FC236}">
                <a16:creationId xmlns:a16="http://schemas.microsoft.com/office/drawing/2014/main" id="{17C6A671-31E1-65B5-E9DA-11220E14D165}"/>
              </a:ext>
            </a:extLst>
          </p:cNvPr>
          <p:cNvSpPr/>
          <p:nvPr userDrawn="1"/>
        </p:nvSpPr>
        <p:spPr>
          <a:xfrm rot="5400000">
            <a:off x="-1727930" y="1372145"/>
            <a:ext cx="3583957" cy="554591"/>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63417-8149-6492-11AD-C84D7A9D34CD}"/>
              </a:ext>
            </a:extLst>
          </p:cNvPr>
          <p:cNvSpPr/>
          <p:nvPr userDrawn="1"/>
        </p:nvSpPr>
        <p:spPr>
          <a:xfrm rot="5400000">
            <a:off x="7292432" y="1372148"/>
            <a:ext cx="3583958" cy="55459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823599" y="832408"/>
            <a:ext cx="7510180" cy="465691"/>
          </a:xfrm>
          <a:prstGeom prst="rect">
            <a:avLst/>
          </a:prstGeom>
        </p:spPr>
        <p:txBody>
          <a:bodyPr>
            <a:no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341346" y="6194910"/>
            <a:ext cx="8465769"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7" name="Picture 6" descr="A black and white logo&#10;&#10;Description automatically generated with low confidence">
            <a:extLst>
              <a:ext uri="{FF2B5EF4-FFF2-40B4-BE49-F238E27FC236}">
                <a16:creationId xmlns:a16="http://schemas.microsoft.com/office/drawing/2014/main" id="{75374C50-D011-1A7E-DE1E-A1BD169BE1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29583" y="611899"/>
            <a:ext cx="1808370" cy="823199"/>
          </a:xfrm>
          <a:prstGeom prst="rect">
            <a:avLst/>
          </a:prstGeom>
        </p:spPr>
      </p:pic>
    </p:spTree>
    <p:extLst>
      <p:ext uri="{BB962C8B-B14F-4D97-AF65-F5344CB8AC3E}">
        <p14:creationId xmlns:p14="http://schemas.microsoft.com/office/powerpoint/2010/main" val="279962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 AK - Content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213246" y="-139883"/>
            <a:ext cx="9574952"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614510B-C120-1A85-B102-93F3683CA4B2}"/>
              </a:ext>
            </a:extLst>
          </p:cNvPr>
          <p:cNvSpPr/>
          <p:nvPr userDrawn="1"/>
        </p:nvSpPr>
        <p:spPr>
          <a:xfrm>
            <a:off x="-213246" y="6530173"/>
            <a:ext cx="9574952"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AF3AA3-F1CE-10E9-6F95-1B8B9FAB6ADF}"/>
              </a:ext>
            </a:extLst>
          </p:cNvPr>
          <p:cNvSpPr/>
          <p:nvPr userDrawn="1"/>
        </p:nvSpPr>
        <p:spPr>
          <a:xfrm rot="5400000">
            <a:off x="-3513700" y="3157915"/>
            <a:ext cx="7155496" cy="554591"/>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1C3DC7-3AFE-182C-B8C1-CA1C6C3E2AEC}"/>
              </a:ext>
            </a:extLst>
          </p:cNvPr>
          <p:cNvSpPr/>
          <p:nvPr userDrawn="1"/>
        </p:nvSpPr>
        <p:spPr>
          <a:xfrm rot="5400000">
            <a:off x="5506662" y="3157917"/>
            <a:ext cx="7155497" cy="55459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814681" y="1435101"/>
            <a:ext cx="7510179" cy="460556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8" name="Rectangle 7">
            <a:extLst>
              <a:ext uri="{FF2B5EF4-FFF2-40B4-BE49-F238E27FC236}">
                <a16:creationId xmlns:a16="http://schemas.microsoft.com/office/drawing/2014/main" id="{17C6A671-31E1-65B5-E9DA-11220E14D165}"/>
              </a:ext>
            </a:extLst>
          </p:cNvPr>
          <p:cNvSpPr/>
          <p:nvPr userDrawn="1"/>
        </p:nvSpPr>
        <p:spPr>
          <a:xfrm rot="5400000">
            <a:off x="-1727930" y="1372145"/>
            <a:ext cx="3583957" cy="554591"/>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63417-8149-6492-11AD-C84D7A9D34CD}"/>
              </a:ext>
            </a:extLst>
          </p:cNvPr>
          <p:cNvSpPr/>
          <p:nvPr userDrawn="1"/>
        </p:nvSpPr>
        <p:spPr>
          <a:xfrm rot="5400000">
            <a:off x="7292432" y="1372148"/>
            <a:ext cx="3583958" cy="554590"/>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823599" y="832408"/>
            <a:ext cx="7510180" cy="465691"/>
          </a:xfrm>
          <a:prstGeom prst="rect">
            <a:avLst/>
          </a:prstGeom>
        </p:spPr>
        <p:txBody>
          <a:bodyPr>
            <a:no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341346" y="6194910"/>
            <a:ext cx="8465769"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19" name="Picture 18" descr="A black and white logo&#10;&#10;Description automatically generated with low confidence">
            <a:extLst>
              <a:ext uri="{FF2B5EF4-FFF2-40B4-BE49-F238E27FC236}">
                <a16:creationId xmlns:a16="http://schemas.microsoft.com/office/drawing/2014/main" id="{32E676C1-64A5-F374-386D-702A4B9DFB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29583" y="611899"/>
            <a:ext cx="1808370" cy="823199"/>
          </a:xfrm>
          <a:prstGeom prst="rect">
            <a:avLst/>
          </a:prstGeom>
        </p:spPr>
      </p:pic>
    </p:spTree>
    <p:extLst>
      <p:ext uri="{BB962C8B-B14F-4D97-AF65-F5344CB8AC3E}">
        <p14:creationId xmlns:p14="http://schemas.microsoft.com/office/powerpoint/2010/main" val="212814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 AK - Content Slide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465123" y="474899"/>
            <a:ext cx="8678877" cy="823199"/>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814681" y="1435101"/>
            <a:ext cx="7510179" cy="470390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814680" y="649369"/>
            <a:ext cx="7510180" cy="465691"/>
          </a:xfrm>
          <a:prstGeom prst="rect">
            <a:avLst/>
          </a:prstGeom>
        </p:spPr>
        <p:txBody>
          <a:bodyPr>
            <a:noAutofit/>
          </a:bodyPr>
          <a:lstStyle>
            <a:lvl1pPr marL="0" indent="0" algn="l">
              <a:buNone/>
              <a:defRPr sz="3300" b="1">
                <a:solidFill>
                  <a:schemeClr val="bg1"/>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341346" y="6531433"/>
            <a:ext cx="8465769"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0" y="6302293"/>
            <a:ext cx="9143999"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314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3 AK - Content Slide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465123" y="474899"/>
            <a:ext cx="8678877" cy="823199"/>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814681" y="1435101"/>
            <a:ext cx="7510179" cy="470390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814680" y="649369"/>
            <a:ext cx="7510180" cy="465691"/>
          </a:xfrm>
          <a:prstGeom prst="rect">
            <a:avLst/>
          </a:prstGeom>
        </p:spPr>
        <p:txBody>
          <a:bodyPr>
            <a:no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341346" y="6531433"/>
            <a:ext cx="8465769"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0" y="6302293"/>
            <a:ext cx="9143999" cy="109254"/>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313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 AK - Contact Information 1">
    <p:spTree>
      <p:nvGrpSpPr>
        <p:cNvPr id="1" name=""/>
        <p:cNvGrpSpPr/>
        <p:nvPr/>
      </p:nvGrpSpPr>
      <p:grpSpPr>
        <a:xfrm>
          <a:off x="0" y="0"/>
          <a:ext cx="0" cy="0"/>
          <a:chOff x="0" y="0"/>
          <a:chExt cx="0" cy="0"/>
        </a:xfrm>
      </p:grpSpPr>
      <p:pic>
        <p:nvPicPr>
          <p:cNvPr id="2" name="Picture 1" descr="A deer on a grassy hill with mountains in the background&#10;&#10;Description automatically generated with medium confidence">
            <a:extLst>
              <a:ext uri="{FF2B5EF4-FFF2-40B4-BE49-F238E27FC236}">
                <a16:creationId xmlns:a16="http://schemas.microsoft.com/office/drawing/2014/main" id="{1F3614AA-A524-27F4-DCAF-065A0583FED8}"/>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Rectangle 6">
            <a:extLst>
              <a:ext uri="{FF2B5EF4-FFF2-40B4-BE49-F238E27FC236}">
                <a16:creationId xmlns:a16="http://schemas.microsoft.com/office/drawing/2014/main" id="{46C68264-F04E-A8E9-C9EA-91AFAD89A8C0}"/>
              </a:ext>
            </a:extLst>
          </p:cNvPr>
          <p:cNvSpPr/>
          <p:nvPr userDrawn="1"/>
        </p:nvSpPr>
        <p:spPr>
          <a:xfrm>
            <a:off x="0" y="4524962"/>
            <a:ext cx="9144000"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417999" y="2844986"/>
            <a:ext cx="8308010" cy="482785"/>
          </a:xfrm>
          <a:prstGeom prst="rect">
            <a:avLst/>
          </a:prstGeom>
        </p:spPr>
        <p:txBody>
          <a:bodyPr>
            <a:normAutofit/>
          </a:bodyPr>
          <a:lstStyle>
            <a:lvl1pPr marL="0" indent="0" algn="ctr">
              <a:buNone/>
              <a:defRPr sz="2500" b="0" i="0">
                <a:solidFill>
                  <a:srgbClr val="2A347A">
                    <a:alpha val="99000"/>
                  </a:srgb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417998" y="3272653"/>
            <a:ext cx="8308004" cy="482785"/>
          </a:xfrm>
          <a:prstGeom prst="rect">
            <a:avLst/>
          </a:prstGeom>
          <a:ln>
            <a:noFill/>
          </a:ln>
        </p:spPr>
        <p:txBody>
          <a:bodyPr>
            <a:normAutofit/>
          </a:bodyPr>
          <a:lstStyle>
            <a:lvl1pPr marL="0" indent="0" algn="ctr">
              <a:buNone/>
              <a:defRPr sz="2200" b="0" i="0">
                <a:solidFill>
                  <a:srgbClr val="2A347A"/>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417998" y="3657415"/>
            <a:ext cx="8308004" cy="482785"/>
          </a:xfrm>
          <a:prstGeom prst="rect">
            <a:avLst/>
          </a:prstGeom>
        </p:spPr>
        <p:txBody>
          <a:bodyPr>
            <a:normAutofit/>
          </a:bodyPr>
          <a:lstStyle>
            <a:lvl1pPr marL="0" indent="0" algn="ctr">
              <a:buNone/>
              <a:defRPr sz="2200" b="0" i="0">
                <a:solidFill>
                  <a:srgbClr val="2A347A"/>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417998" y="4013015"/>
            <a:ext cx="8308004" cy="482785"/>
          </a:xfrm>
          <a:prstGeom prst="rect">
            <a:avLst/>
          </a:prstGeom>
        </p:spPr>
        <p:txBody>
          <a:bodyPr>
            <a:normAutofit/>
          </a:bodyPr>
          <a:lstStyle>
            <a:lvl1pPr marL="0" indent="0" algn="ctr">
              <a:buNone/>
              <a:defRPr sz="2200" b="0" i="0">
                <a:solidFill>
                  <a:srgbClr val="2A347A"/>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417991" y="2245734"/>
            <a:ext cx="8308004" cy="717119"/>
          </a:xfrm>
          <a:prstGeom prst="rect">
            <a:avLst/>
          </a:prstGeom>
          <a:noFill/>
        </p:spPr>
        <p:txBody>
          <a:bodyPr wrap="square" rtlCol="0">
            <a:spAutoFit/>
          </a:bodyPr>
          <a:lstStyle/>
          <a:p>
            <a:pPr marL="0" marR="0" lvl="0" indent="0" algn="ctr"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511752"/>
            <a:ext cx="9144000"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22" name="Picture 21" descr="Logo&#10;&#10;Description automatically generated">
            <a:extLst>
              <a:ext uri="{FF2B5EF4-FFF2-40B4-BE49-F238E27FC236}">
                <a16:creationId xmlns:a16="http://schemas.microsoft.com/office/drawing/2014/main" id="{EBCA35D8-FE10-8021-9276-D1532E2A57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30388" y="1596934"/>
            <a:ext cx="3083210" cy="562808"/>
          </a:xfrm>
          <a:prstGeom prst="rect">
            <a:avLst/>
          </a:prstGeom>
        </p:spPr>
      </p:pic>
    </p:spTree>
    <p:extLst>
      <p:ext uri="{BB962C8B-B14F-4D97-AF65-F5344CB8AC3E}">
        <p14:creationId xmlns:p14="http://schemas.microsoft.com/office/powerpoint/2010/main" val="67322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0671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AK - Contact Information 2">
    <p:spTree>
      <p:nvGrpSpPr>
        <p:cNvPr id="1" name=""/>
        <p:cNvGrpSpPr/>
        <p:nvPr/>
      </p:nvGrpSpPr>
      <p:grpSpPr>
        <a:xfrm>
          <a:off x="0" y="0"/>
          <a:ext cx="0" cy="0"/>
          <a:chOff x="0" y="0"/>
          <a:chExt cx="0" cy="0"/>
        </a:xfrm>
      </p:grpSpPr>
      <p:pic>
        <p:nvPicPr>
          <p:cNvPr id="2" name="Picture 1" descr="A deer on a grassy hill with mountains in the background&#10;&#10;Description automatically generated with medium confidence">
            <a:extLst>
              <a:ext uri="{FF2B5EF4-FFF2-40B4-BE49-F238E27FC236}">
                <a16:creationId xmlns:a16="http://schemas.microsoft.com/office/drawing/2014/main" id="{1F3614AA-A524-27F4-DCAF-065A0583FED8}"/>
              </a:ext>
            </a:extLst>
          </p:cNvPr>
          <p:cNvPicPr>
            <a:picLocks noChangeAspect="1"/>
          </p:cNvPicPr>
          <p:nvPr userDrawn="1"/>
        </p:nvPicPr>
        <p:blipFill rotWithShape="1">
          <a:blip r:embed="rId2" cstate="email">
            <a:alphaModFix amt="85000"/>
            <a:extLst>
              <a:ext uri="{28A0092B-C50C-407E-A947-70E740481C1C}">
                <a14:useLocalDpi xmlns:a14="http://schemas.microsoft.com/office/drawing/2010/main"/>
              </a:ext>
            </a:extLst>
          </a:blip>
          <a:srcRect/>
          <a:stretch/>
        </p:blipFill>
        <p:spPr>
          <a:xfrm>
            <a:off x="0" y="1"/>
            <a:ext cx="9144000" cy="6858000"/>
          </a:xfrm>
          <a:prstGeom prst="rect">
            <a:avLst/>
          </a:prstGeom>
          <a:effectLst/>
        </p:spPr>
      </p:pic>
      <p:sp>
        <p:nvSpPr>
          <p:cNvPr id="3" name="Rectangle 2">
            <a:extLst>
              <a:ext uri="{FF2B5EF4-FFF2-40B4-BE49-F238E27FC236}">
                <a16:creationId xmlns:a16="http://schemas.microsoft.com/office/drawing/2014/main" id="{9C6D85ED-4F37-D1A6-F5D1-2A04DC4EE350}"/>
              </a:ext>
            </a:extLst>
          </p:cNvPr>
          <p:cNvSpPr/>
          <p:nvPr userDrawn="1"/>
        </p:nvSpPr>
        <p:spPr>
          <a:xfrm>
            <a:off x="341346" y="342902"/>
            <a:ext cx="8465769" cy="6187271"/>
          </a:xfrm>
          <a:prstGeom prst="rect">
            <a:avLst/>
          </a:prstGeom>
          <a:solidFill>
            <a:srgbClr val="2A347A">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68264-F04E-A8E9-C9EA-91AFAD89A8C0}"/>
              </a:ext>
            </a:extLst>
          </p:cNvPr>
          <p:cNvSpPr/>
          <p:nvPr userDrawn="1"/>
        </p:nvSpPr>
        <p:spPr>
          <a:xfrm>
            <a:off x="0" y="4675819"/>
            <a:ext cx="9144000" cy="109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417999" y="2995843"/>
            <a:ext cx="8308010" cy="482785"/>
          </a:xfrm>
          <a:prstGeom prst="rect">
            <a:avLst/>
          </a:prstGeom>
        </p:spPr>
        <p:txBody>
          <a:bodyPr>
            <a:normAutofit/>
          </a:bodyPr>
          <a:lstStyle>
            <a:lvl1pPr marL="0" indent="0" algn="ctr">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417998" y="3423510"/>
            <a:ext cx="8308004" cy="482785"/>
          </a:xfrm>
          <a:prstGeom prst="rect">
            <a:avLst/>
          </a:prstGeom>
          <a:ln>
            <a:noFill/>
          </a:ln>
        </p:spPr>
        <p:txBody>
          <a:bodyPr>
            <a:normAutofit/>
          </a:bodyPr>
          <a:lstStyle>
            <a:lvl1pPr marL="0" indent="0" algn="ctr">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417998" y="3808272"/>
            <a:ext cx="8308004"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417998" y="4163872"/>
            <a:ext cx="8308004"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417991" y="2396591"/>
            <a:ext cx="8308004" cy="717119"/>
          </a:xfrm>
          <a:prstGeom prst="rect">
            <a:avLst/>
          </a:prstGeom>
          <a:noFill/>
        </p:spPr>
        <p:txBody>
          <a:bodyPr wrap="square" rtlCol="0">
            <a:spAutoFit/>
          </a:bodyPr>
          <a:lstStyle/>
          <a:p>
            <a:pPr marL="0" marR="0" lvl="0" indent="0" algn="ctr"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206506"/>
            <a:ext cx="9144000" cy="230832"/>
          </a:xfrm>
          <a:prstGeom prst="rect">
            <a:avLst/>
          </a:prstGeom>
          <a:noFill/>
        </p:spPr>
        <p:txBody>
          <a:bodyPr wrap="square" rtlCol="0">
            <a:spAutoFit/>
          </a:bodyPr>
          <a:lstStyle/>
          <a:p>
            <a:pPr algn="ctr"/>
            <a:r>
              <a:rPr lang="en-US" sz="900" b="1" i="0" spc="300" dirty="0">
                <a:solidFill>
                  <a:schemeClr val="bg1"/>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5" name="Picture 4" descr="A picture containing text, clipart&#10;&#10;Description automatically generated">
            <a:extLst>
              <a:ext uri="{FF2B5EF4-FFF2-40B4-BE49-F238E27FC236}">
                <a16:creationId xmlns:a16="http://schemas.microsoft.com/office/drawing/2014/main" id="{F8D9A170-CFA7-6EFB-C197-ACC7D2476E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7313" y="1764335"/>
            <a:ext cx="3169360" cy="577999"/>
          </a:xfrm>
          <a:prstGeom prst="rect">
            <a:avLst/>
          </a:prstGeom>
        </p:spPr>
      </p:pic>
    </p:spTree>
    <p:extLst>
      <p:ext uri="{BB962C8B-B14F-4D97-AF65-F5344CB8AC3E}">
        <p14:creationId xmlns:p14="http://schemas.microsoft.com/office/powerpoint/2010/main" val="3809694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AK - Contact Information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5EB4552-E714-79A6-E3CC-84D84E770659}"/>
              </a:ext>
            </a:extLst>
          </p:cNvPr>
          <p:cNvSpPr/>
          <p:nvPr userDrawn="1"/>
        </p:nvSpPr>
        <p:spPr>
          <a:xfrm rot="5400000">
            <a:off x="1977011" y="2513026"/>
            <a:ext cx="3614371"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759B47A-7D28-E29B-43BF-DB44C981F212}"/>
              </a:ext>
            </a:extLst>
          </p:cNvPr>
          <p:cNvSpPr/>
          <p:nvPr userDrawn="1"/>
        </p:nvSpPr>
        <p:spPr>
          <a:xfrm>
            <a:off x="-1" y="1052899"/>
            <a:ext cx="9144000" cy="4752201"/>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68264-F04E-A8E9-C9EA-91AFAD89A8C0}"/>
              </a:ext>
            </a:extLst>
          </p:cNvPr>
          <p:cNvSpPr/>
          <p:nvPr userDrawn="1"/>
        </p:nvSpPr>
        <p:spPr>
          <a:xfrm>
            <a:off x="363354" y="5235077"/>
            <a:ext cx="878064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847515" y="2698274"/>
            <a:ext cx="7878498"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847516" y="3125941"/>
            <a:ext cx="7878490"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847517" y="3510703"/>
            <a:ext cx="7878488"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847506" y="3932564"/>
            <a:ext cx="7878499"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835955" y="2099022"/>
            <a:ext cx="7890043"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511752"/>
            <a:ext cx="9144000"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5" name="Rectangle 4">
            <a:extLst>
              <a:ext uri="{FF2B5EF4-FFF2-40B4-BE49-F238E27FC236}">
                <a16:creationId xmlns:a16="http://schemas.microsoft.com/office/drawing/2014/main" id="{D2B2545D-D33E-5472-51B2-8FFB60DA0995}"/>
              </a:ext>
            </a:extLst>
          </p:cNvPr>
          <p:cNvSpPr/>
          <p:nvPr userDrawn="1"/>
        </p:nvSpPr>
        <p:spPr>
          <a:xfrm rot="5400000">
            <a:off x="-1844446" y="2968263"/>
            <a:ext cx="452484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5E73B3-8E87-C1C0-4575-C7A409142866}"/>
              </a:ext>
            </a:extLst>
          </p:cNvPr>
          <p:cNvSpPr/>
          <p:nvPr userDrawn="1"/>
        </p:nvSpPr>
        <p:spPr>
          <a:xfrm>
            <a:off x="422346" y="760467"/>
            <a:ext cx="3362368"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and white logo&#10;&#10;Description automatically generated with low confidence">
            <a:extLst>
              <a:ext uri="{FF2B5EF4-FFF2-40B4-BE49-F238E27FC236}">
                <a16:creationId xmlns:a16="http://schemas.microsoft.com/office/drawing/2014/main" id="{7A99B5B8-9647-EEC7-D914-ABD701A94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94626" y="306012"/>
            <a:ext cx="1808370" cy="823199"/>
          </a:xfrm>
          <a:prstGeom prst="rect">
            <a:avLst/>
          </a:prstGeom>
        </p:spPr>
      </p:pic>
    </p:spTree>
    <p:extLst>
      <p:ext uri="{BB962C8B-B14F-4D97-AF65-F5344CB8AC3E}">
        <p14:creationId xmlns:p14="http://schemas.microsoft.com/office/powerpoint/2010/main" val="352680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95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3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674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42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99">
                <a:solidFill>
                  <a:schemeClr val="tx1"/>
                </a:solidFill>
              </a:defRPr>
            </a:lvl1pPr>
            <a:lvl2pPr marL="457068" indent="0">
              <a:buNone/>
              <a:defRPr sz="1999">
                <a:solidFill>
                  <a:schemeClr val="tx1">
                    <a:tint val="75000"/>
                  </a:schemeClr>
                </a:solidFill>
              </a:defRPr>
            </a:lvl2pPr>
            <a:lvl3pPr marL="914136" indent="0">
              <a:buNone/>
              <a:defRPr sz="1799">
                <a:solidFill>
                  <a:schemeClr val="tx1">
                    <a:tint val="75000"/>
                  </a:schemeClr>
                </a:solidFill>
              </a:defRPr>
            </a:lvl3pPr>
            <a:lvl4pPr marL="1371204" indent="0">
              <a:buNone/>
              <a:defRPr sz="1600">
                <a:solidFill>
                  <a:schemeClr val="tx1">
                    <a:tint val="75000"/>
                  </a:schemeClr>
                </a:solidFill>
              </a:defRPr>
            </a:lvl4pPr>
            <a:lvl5pPr marL="1828272" indent="0">
              <a:buNone/>
              <a:defRPr sz="1600">
                <a:solidFill>
                  <a:schemeClr val="tx1">
                    <a:tint val="75000"/>
                  </a:schemeClr>
                </a:solidFill>
              </a:defRPr>
            </a:lvl5pPr>
            <a:lvl6pPr marL="2285340" indent="0">
              <a:buNone/>
              <a:defRPr sz="1600">
                <a:solidFill>
                  <a:schemeClr val="tx1">
                    <a:tint val="75000"/>
                  </a:schemeClr>
                </a:solidFill>
              </a:defRPr>
            </a:lvl6pPr>
            <a:lvl7pPr marL="2742407" indent="0">
              <a:buNone/>
              <a:defRPr sz="1600">
                <a:solidFill>
                  <a:schemeClr val="tx1">
                    <a:tint val="75000"/>
                  </a:schemeClr>
                </a:solidFill>
              </a:defRPr>
            </a:lvl7pPr>
            <a:lvl8pPr marL="3199476" indent="0">
              <a:buNone/>
              <a:defRPr sz="1600">
                <a:solidFill>
                  <a:schemeClr val="tx1">
                    <a:tint val="75000"/>
                  </a:schemeClr>
                </a:solidFill>
              </a:defRPr>
            </a:lvl8pPr>
            <a:lvl9pPr marL="36565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468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551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3" y="1681164"/>
            <a:ext cx="3868340"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188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847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5252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517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199"/>
            </a:lvl1pPr>
            <a:lvl2pPr marL="457068" indent="0">
              <a:buNone/>
              <a:defRPr sz="2799"/>
            </a:lvl2pPr>
            <a:lvl3pPr marL="914136" indent="0">
              <a:buNone/>
              <a:defRPr sz="2399"/>
            </a:lvl3pPr>
            <a:lvl4pPr marL="1371204" indent="0">
              <a:buNone/>
              <a:defRPr sz="1999"/>
            </a:lvl4pPr>
            <a:lvl5pPr marL="1828272" indent="0">
              <a:buNone/>
              <a:defRPr sz="1999"/>
            </a:lvl5pPr>
            <a:lvl6pPr marL="2285340" indent="0">
              <a:buNone/>
              <a:defRPr sz="1999"/>
            </a:lvl6pPr>
            <a:lvl7pPr marL="2742407" indent="0">
              <a:buNone/>
              <a:defRPr sz="1999"/>
            </a:lvl7pPr>
            <a:lvl8pPr marL="3199476" indent="0">
              <a:buNone/>
              <a:defRPr sz="1999"/>
            </a:lvl8pPr>
            <a:lvl9pPr marL="3656544"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3008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6/8/2023</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0586341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23" r:id="rId12"/>
    <p:sldLayoutId id="2147483717" r:id="rId13"/>
    <p:sldLayoutId id="2147483718" r:id="rId14"/>
    <p:sldLayoutId id="2147483719" r:id="rId15"/>
    <p:sldLayoutId id="2147483714" r:id="rId16"/>
    <p:sldLayoutId id="2147483724" r:id="rId17"/>
    <p:sldLayoutId id="2147483725" r:id="rId18"/>
    <p:sldLayoutId id="2147483715" r:id="rId19"/>
    <p:sldLayoutId id="2147483720" r:id="rId20"/>
    <p:sldLayoutId id="2147483721" r:id="rId21"/>
    <p:sldLayoutId id="2147483664" r:id="rId22"/>
    <p:sldLayoutId id="2147483661" r:id="rId23"/>
    <p:sldLayoutId id="2147483722" r:id="rId24"/>
    <p:sldLayoutId id="2147483662" r:id="rId25"/>
  </p:sldLayoutIdLst>
  <p:txStyles>
    <p:titleStyle>
      <a:lvl1pPr algn="l" defTabSz="914136"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34" indent="-228534" algn="l" defTabSz="91413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02" indent="-228534" algn="l" defTabSz="91413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70" indent="-228534" algn="l" defTabSz="91413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3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806"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74"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42"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010"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7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36" rtl="0" eaLnBrk="1" latinLnBrk="0" hangingPunct="1">
        <a:defRPr sz="1799" kern="1200">
          <a:solidFill>
            <a:schemeClr val="tx1"/>
          </a:solidFill>
          <a:latin typeface="+mn-lt"/>
          <a:ea typeface="+mn-ea"/>
          <a:cs typeface="+mn-cs"/>
        </a:defRPr>
      </a:lvl1pPr>
      <a:lvl2pPr marL="457068" algn="l" defTabSz="914136" rtl="0" eaLnBrk="1" latinLnBrk="0" hangingPunct="1">
        <a:defRPr sz="1799" kern="1200">
          <a:solidFill>
            <a:schemeClr val="tx1"/>
          </a:solidFill>
          <a:latin typeface="+mn-lt"/>
          <a:ea typeface="+mn-ea"/>
          <a:cs typeface="+mn-cs"/>
        </a:defRPr>
      </a:lvl2pPr>
      <a:lvl3pPr marL="914136" algn="l" defTabSz="914136" rtl="0" eaLnBrk="1" latinLnBrk="0" hangingPunct="1">
        <a:defRPr sz="1799" kern="1200">
          <a:solidFill>
            <a:schemeClr val="tx1"/>
          </a:solidFill>
          <a:latin typeface="+mn-lt"/>
          <a:ea typeface="+mn-ea"/>
          <a:cs typeface="+mn-cs"/>
        </a:defRPr>
      </a:lvl3pPr>
      <a:lvl4pPr marL="1371204" algn="l" defTabSz="914136" rtl="0" eaLnBrk="1" latinLnBrk="0" hangingPunct="1">
        <a:defRPr sz="1799" kern="1200">
          <a:solidFill>
            <a:schemeClr val="tx1"/>
          </a:solidFill>
          <a:latin typeface="+mn-lt"/>
          <a:ea typeface="+mn-ea"/>
          <a:cs typeface="+mn-cs"/>
        </a:defRPr>
      </a:lvl4pPr>
      <a:lvl5pPr marL="1828272" algn="l" defTabSz="914136" rtl="0" eaLnBrk="1" latinLnBrk="0" hangingPunct="1">
        <a:defRPr sz="1799" kern="1200">
          <a:solidFill>
            <a:schemeClr val="tx1"/>
          </a:solidFill>
          <a:latin typeface="+mn-lt"/>
          <a:ea typeface="+mn-ea"/>
          <a:cs typeface="+mn-cs"/>
        </a:defRPr>
      </a:lvl5pPr>
      <a:lvl6pPr marL="2285340" algn="l" defTabSz="914136" rtl="0" eaLnBrk="1" latinLnBrk="0" hangingPunct="1">
        <a:defRPr sz="1799" kern="1200">
          <a:solidFill>
            <a:schemeClr val="tx1"/>
          </a:solidFill>
          <a:latin typeface="+mn-lt"/>
          <a:ea typeface="+mn-ea"/>
          <a:cs typeface="+mn-cs"/>
        </a:defRPr>
      </a:lvl6pPr>
      <a:lvl7pPr marL="2742407" algn="l" defTabSz="914136" rtl="0" eaLnBrk="1" latinLnBrk="0" hangingPunct="1">
        <a:defRPr sz="1799" kern="1200">
          <a:solidFill>
            <a:schemeClr val="tx1"/>
          </a:solidFill>
          <a:latin typeface="+mn-lt"/>
          <a:ea typeface="+mn-ea"/>
          <a:cs typeface="+mn-cs"/>
        </a:defRPr>
      </a:lvl7pPr>
      <a:lvl8pPr marL="3199476" algn="l" defTabSz="914136" rtl="0" eaLnBrk="1" latinLnBrk="0" hangingPunct="1">
        <a:defRPr sz="1799" kern="1200">
          <a:solidFill>
            <a:schemeClr val="tx1"/>
          </a:solidFill>
          <a:latin typeface="+mn-lt"/>
          <a:ea typeface="+mn-ea"/>
          <a:cs typeface="+mn-cs"/>
        </a:defRPr>
      </a:lvl8pPr>
      <a:lvl9pPr marL="3656544" algn="l" defTabSz="91413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D60968-0E24-54B0-2D7C-10D179DA5D1E}"/>
              </a:ext>
            </a:extLst>
          </p:cNvPr>
          <p:cNvSpPr>
            <a:spLocks noGrp="1"/>
          </p:cNvSpPr>
          <p:nvPr>
            <p:ph type="body" sz="quarter" idx="10"/>
          </p:nvPr>
        </p:nvSpPr>
        <p:spPr/>
        <p:txBody>
          <a:bodyPr/>
          <a:lstStyle/>
          <a:p>
            <a:r>
              <a:rPr lang="en-US" dirty="0"/>
              <a:t>Special Rules Applicable to ANCs</a:t>
            </a:r>
          </a:p>
        </p:txBody>
      </p:sp>
      <p:sp>
        <p:nvSpPr>
          <p:cNvPr id="3" name="Text Placeholder 2">
            <a:extLst>
              <a:ext uri="{FF2B5EF4-FFF2-40B4-BE49-F238E27FC236}">
                <a16:creationId xmlns:a16="http://schemas.microsoft.com/office/drawing/2014/main" id="{BE5968FA-1F42-E83D-125E-42D3CAF65350}"/>
              </a:ext>
            </a:extLst>
          </p:cNvPr>
          <p:cNvSpPr>
            <a:spLocks noGrp="1"/>
          </p:cNvSpPr>
          <p:nvPr>
            <p:ph type="body" sz="quarter" idx="11"/>
          </p:nvPr>
        </p:nvSpPr>
        <p:spPr/>
        <p:txBody>
          <a:bodyPr/>
          <a:lstStyle/>
          <a:p>
            <a:r>
              <a:rPr lang="en-US" dirty="0"/>
              <a:t>Stowell Holcomb, Jackson Holcomb LLP</a:t>
            </a:r>
          </a:p>
        </p:txBody>
      </p:sp>
    </p:spTree>
    <p:extLst>
      <p:ext uri="{BB962C8B-B14F-4D97-AF65-F5344CB8AC3E}">
        <p14:creationId xmlns:p14="http://schemas.microsoft.com/office/powerpoint/2010/main" val="133573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OHA reversed finding that ANC subsidiary affiliated with sister companies because it was unduly reliant on them for bonding, past performance, and experience.</a:t>
            </a:r>
          </a:p>
          <a:p>
            <a:r>
              <a:rPr lang="en-US" dirty="0"/>
              <a:t>The record included no subcontracts and did not identify any portion of the contract to be performed by sister companies.</a:t>
            </a:r>
          </a:p>
          <a:p>
            <a:r>
              <a:rPr lang="en-US" dirty="0"/>
              <a:t>OHA concluded that challenged concern’s reliance upon parent company by </a:t>
            </a:r>
            <a:r>
              <a:rPr lang="en-US" b="1" dirty="0"/>
              <a:t>shifting personnel among various subsidiaries was an aspect of the concerns’ common ownership and management </a:t>
            </a:r>
            <a:r>
              <a:rPr lang="en-US" dirty="0"/>
              <a:t>and thus exempt from a finding of affiliation.</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i="1" dirty="0"/>
              <a:t>Roundhouse</a:t>
            </a:r>
          </a:p>
        </p:txBody>
      </p:sp>
    </p:spTree>
    <p:extLst>
      <p:ext uri="{BB962C8B-B14F-4D97-AF65-F5344CB8AC3E}">
        <p14:creationId xmlns:p14="http://schemas.microsoft.com/office/powerpoint/2010/main" val="41846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Two-phase solicitation for design-build construction of embassy upgrades</a:t>
            </a:r>
          </a:p>
          <a:p>
            <a:r>
              <a:rPr lang="en-US" dirty="0"/>
              <a:t>Appellant certified in de facto joint venture (as defined in RFP) with two sister companies, who were its “US persons”</a:t>
            </a:r>
          </a:p>
          <a:p>
            <a:r>
              <a:rPr lang="en-US" dirty="0"/>
              <a:t>Also relied on sister companies for (1) 22 employees to transfer upon award, including all key management personnel; and (2) past performance and experience, without which Appellant would not have qualified for Phase II</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i="1" dirty="0" err="1"/>
              <a:t>Olgoonik</a:t>
            </a:r>
            <a:endParaRPr lang="en-US" sz="3200" i="1" dirty="0"/>
          </a:p>
        </p:txBody>
      </p:sp>
    </p:spTree>
    <p:extLst>
      <p:ext uri="{BB962C8B-B14F-4D97-AF65-F5344CB8AC3E}">
        <p14:creationId xmlns:p14="http://schemas.microsoft.com/office/powerpoint/2010/main" val="153330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SBA urged OHA to deny appeal and affirm affiliation finding</a:t>
            </a:r>
          </a:p>
          <a:p>
            <a:r>
              <a:rPr lang="en-US" dirty="0"/>
              <a:t>OHA instead reversed, applying </a:t>
            </a:r>
            <a:r>
              <a:rPr lang="en-US" i="1" dirty="0"/>
              <a:t>Roundhouse</a:t>
            </a:r>
            <a:r>
              <a:rPr lang="en-US" dirty="0"/>
              <a:t>:</a:t>
            </a:r>
          </a:p>
          <a:p>
            <a:pPr marL="914268" lvl="1" indent="-457200">
              <a:buFont typeface="+mj-lt"/>
              <a:buAutoNum type="arabicPeriod"/>
            </a:pPr>
            <a:r>
              <a:rPr lang="en-US" dirty="0"/>
              <a:t>Sister companies not subcontractors, so no ostensible subcontractor violation; and</a:t>
            </a:r>
          </a:p>
          <a:p>
            <a:pPr marL="914268" lvl="1" indent="-457200">
              <a:buFont typeface="+mj-lt"/>
              <a:buAutoNum type="arabicPeriod"/>
            </a:pPr>
            <a:r>
              <a:rPr lang="en-US" dirty="0"/>
              <a:t>Under </a:t>
            </a:r>
            <a:r>
              <a:rPr lang="en-US" i="1" dirty="0"/>
              <a:t>Roundhouse</a:t>
            </a:r>
            <a:r>
              <a:rPr lang="en-US" dirty="0"/>
              <a:t>, reliance on sister companies for management personnel and past performance is aspect of common management.</a:t>
            </a:r>
          </a:p>
          <a:p>
            <a:pPr marL="457068" lvl="1" indent="0">
              <a:buNone/>
            </a:pPr>
            <a:endParaRPr lang="en-US" dirty="0"/>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i="1" dirty="0" err="1"/>
              <a:t>Olgoonik</a:t>
            </a:r>
            <a:r>
              <a:rPr lang="en-US" sz="3200" dirty="0"/>
              <a:t> Continued</a:t>
            </a:r>
          </a:p>
          <a:p>
            <a:endParaRPr lang="en-US" sz="3200" dirty="0"/>
          </a:p>
        </p:txBody>
      </p:sp>
    </p:spTree>
    <p:extLst>
      <p:ext uri="{BB962C8B-B14F-4D97-AF65-F5344CB8AC3E}">
        <p14:creationId xmlns:p14="http://schemas.microsoft.com/office/powerpoint/2010/main" val="52201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“The Area Office stated that Appellant’s reliance on their sister companies’ personnel for contract management [was] indicative of . . . a joint venture . . . between Appellant and its sister companies. The problem with this reasoning is that, under </a:t>
            </a:r>
            <a:r>
              <a:rPr lang="en-US" i="1" dirty="0"/>
              <a:t>Roundhouse</a:t>
            </a:r>
            <a:r>
              <a:rPr lang="en-US" dirty="0"/>
              <a:t>, an ANC transfers personnel among its sister companies as part of the common management of its concerns, and an ANC’s exercise of common management is a clear exception to a finding of affiliation.”</a:t>
            </a:r>
          </a:p>
          <a:p>
            <a:r>
              <a:rPr lang="en-US" dirty="0"/>
              <a:t>Holding: reliance on parent for financial resources for bonding and sister companies for personnel and past performance or experience cannot be a basis for affiliation since these actions are “incidents” of common ownership and management </a:t>
            </a:r>
          </a:p>
          <a:p>
            <a:pPr marL="457068" lvl="1" indent="0">
              <a:buNone/>
            </a:pPr>
            <a:endParaRPr lang="en-US" dirty="0"/>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i="1" dirty="0" err="1"/>
              <a:t>Olgoonik</a:t>
            </a:r>
            <a:r>
              <a:rPr lang="en-US" sz="3200" dirty="0"/>
              <a:t> Holding</a:t>
            </a:r>
          </a:p>
          <a:p>
            <a:endParaRPr lang="en-US" sz="3200" dirty="0"/>
          </a:p>
        </p:txBody>
      </p:sp>
    </p:spTree>
    <p:extLst>
      <p:ext uri="{BB962C8B-B14F-4D97-AF65-F5344CB8AC3E}">
        <p14:creationId xmlns:p14="http://schemas.microsoft.com/office/powerpoint/2010/main" val="372315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ANC subsidiary again relies on sister company for employees and experience, only this time sister company was also a subcontractor.</a:t>
            </a:r>
          </a:p>
          <a:p>
            <a:r>
              <a:rPr lang="en-US" dirty="0"/>
              <a:t>OHA holds the same principle (from </a:t>
            </a:r>
            <a:r>
              <a:rPr lang="en-US" i="1" dirty="0"/>
              <a:t>Alutiiq</a:t>
            </a:r>
            <a:r>
              <a:rPr lang="en-US" dirty="0"/>
              <a:t>) applies:</a:t>
            </a:r>
          </a:p>
          <a:p>
            <a:pPr marL="0" indent="0">
              <a:buNone/>
            </a:pPr>
            <a:r>
              <a:rPr lang="en-US" dirty="0"/>
              <a:t>“OHA has held in the past that in alleging that a firm owned by an ANC has relied upon its sister company’s employees and experience to obtain a contract, the real allegation is that the firm should be considered affiliated with that sister because of common ownership and management, and this is not permitted by the regulation.”</a:t>
            </a:r>
          </a:p>
          <a:p>
            <a:r>
              <a:rPr lang="en-US" dirty="0"/>
              <a:t>OHA holds that, “[w]</a:t>
            </a:r>
            <a:r>
              <a:rPr lang="en-US" dirty="0" err="1"/>
              <a:t>hile</a:t>
            </a:r>
            <a:r>
              <a:rPr lang="en-US" dirty="0"/>
              <a:t> this case is different” because the sister company is “a subcontractor here, </a:t>
            </a:r>
            <a:r>
              <a:rPr lang="en-US" b="1" dirty="0"/>
              <a:t>the principle remains the same </a:t>
            </a:r>
            <a:r>
              <a:rPr lang="en-US" dirty="0"/>
              <a:t>. . . .”</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i="1" dirty="0"/>
              <a:t>Synergy: </a:t>
            </a:r>
            <a:r>
              <a:rPr lang="en-US" sz="3200" i="1" dirty="0" err="1"/>
              <a:t>Olgoonik</a:t>
            </a:r>
            <a:r>
              <a:rPr lang="en-US" sz="3200" i="1" dirty="0"/>
              <a:t> </a:t>
            </a:r>
            <a:r>
              <a:rPr lang="en-US" sz="3200" dirty="0"/>
              <a:t>with Subs</a:t>
            </a:r>
          </a:p>
        </p:txBody>
      </p:sp>
    </p:spTree>
    <p:extLst>
      <p:ext uri="{BB962C8B-B14F-4D97-AF65-F5344CB8AC3E}">
        <p14:creationId xmlns:p14="http://schemas.microsoft.com/office/powerpoint/2010/main" val="72189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“In addition, affiliation will not be found based upon the performance of </a:t>
            </a:r>
            <a:r>
              <a:rPr lang="en-US" b="1" dirty="0"/>
              <a:t>common administrative services</a:t>
            </a:r>
            <a:r>
              <a:rPr lang="en-US" dirty="0"/>
              <a:t> so long as </a:t>
            </a:r>
            <a:r>
              <a:rPr lang="en-US" b="1" dirty="0"/>
              <a:t>adequate payment</a:t>
            </a:r>
            <a:r>
              <a:rPr lang="en-US" dirty="0"/>
              <a:t> is provided for those services. </a:t>
            </a:r>
            <a:r>
              <a:rPr lang="en-US" b="1" dirty="0"/>
              <a:t>Affiliation may be found for other reasons</a:t>
            </a:r>
            <a:r>
              <a:rPr lang="en-US" dirty="0"/>
              <a:t>.”</a:t>
            </a:r>
            <a:r>
              <a:rPr lang="en-US" b="1" dirty="0"/>
              <a:t> </a:t>
            </a:r>
            <a:r>
              <a:rPr lang="en-US" dirty="0"/>
              <a:t>121.103(b)(2)(ii)</a:t>
            </a:r>
          </a:p>
          <a:p>
            <a:r>
              <a:rPr lang="en-US" dirty="0"/>
              <a:t>Commenters on proposed rule argued that ANCs provide support services to subsidiaries as part of their ownership and management responsibilities and that such service should be permissible.</a:t>
            </a:r>
          </a:p>
          <a:p>
            <a:r>
              <a:rPr lang="en-US" dirty="0"/>
              <a:t>SBA agreed but said allowing ANCs to perform such services would create an unfair competitive advantage unless adequate consideration is given.</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dirty="0"/>
              <a:t>Common Administrative Services</a:t>
            </a:r>
          </a:p>
        </p:txBody>
      </p:sp>
    </p:spTree>
    <p:extLst>
      <p:ext uri="{BB962C8B-B14F-4D97-AF65-F5344CB8AC3E}">
        <p14:creationId xmlns:p14="http://schemas.microsoft.com/office/powerpoint/2010/main" val="213963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There is essentially no case law regarding what services qualify.</a:t>
            </a:r>
          </a:p>
          <a:p>
            <a:r>
              <a:rPr lang="en-US" dirty="0"/>
              <a:t>SBA provided clarification in a 2013 letter to Alaska District Office regarding entity-owned exceptions to affiliation:</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Common Admin Services Defined</a:t>
            </a:r>
          </a:p>
        </p:txBody>
      </p:sp>
      <p:pic>
        <p:nvPicPr>
          <p:cNvPr id="7" name="Picture 6">
            <a:extLst>
              <a:ext uri="{FF2B5EF4-FFF2-40B4-BE49-F238E27FC236}">
                <a16:creationId xmlns:a16="http://schemas.microsoft.com/office/drawing/2014/main" id="{CC770EB1-5F4A-1586-0084-16BF45D1AF65}"/>
              </a:ext>
            </a:extLst>
          </p:cNvPr>
          <p:cNvPicPr>
            <a:picLocks noChangeAspect="1"/>
          </p:cNvPicPr>
          <p:nvPr/>
        </p:nvPicPr>
        <p:blipFill>
          <a:blip r:embed="rId2"/>
          <a:stretch>
            <a:fillRect/>
          </a:stretch>
        </p:blipFill>
        <p:spPr>
          <a:xfrm>
            <a:off x="707581" y="3230611"/>
            <a:ext cx="7876182" cy="2192288"/>
          </a:xfrm>
          <a:prstGeom prst="rect">
            <a:avLst/>
          </a:prstGeom>
        </p:spPr>
      </p:pic>
    </p:spTree>
    <p:extLst>
      <p:ext uri="{BB962C8B-B14F-4D97-AF65-F5344CB8AC3E}">
        <p14:creationId xmlns:p14="http://schemas.microsoft.com/office/powerpoint/2010/main" val="91367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SBA incorporated the clarification into the regulation.</a:t>
            </a:r>
          </a:p>
          <a:p>
            <a:r>
              <a:rPr lang="en-US" dirty="0"/>
              <a:t>First, the regulation provides a non-exclusive list of services that qualify because they are “unrelated to contract performance or management” and thus do not interfere with control of the subject firm:</a:t>
            </a:r>
          </a:p>
          <a:p>
            <a:r>
              <a:rPr lang="en-US" dirty="0"/>
              <a:t>“(A) Common administrative services which are subject to the exception to affiliation include bookkeeping, payroll, recruiting, other human resource support, cleaning services, and other duties which are</a:t>
            </a:r>
            <a:r>
              <a:rPr lang="en-US" b="1" dirty="0"/>
              <a:t> otherwise unrelated to contract performance or management</a:t>
            </a:r>
            <a:r>
              <a:rPr lang="en-US" dirty="0"/>
              <a:t> and can be reasonably pooled or otherwise performed by a holding company, parent entity, or sister business concern </a:t>
            </a:r>
            <a:r>
              <a:rPr lang="en-US" b="1" dirty="0"/>
              <a:t>without interfering  with the control of the subject firm</a:t>
            </a:r>
            <a:r>
              <a:rPr lang="en-US" dirty="0"/>
              <a:t>.”</a:t>
            </a:r>
            <a:endParaRPr lang="en-US" b="1" dirty="0"/>
          </a:p>
          <a:p>
            <a:endParaRPr lang="en-US" dirty="0"/>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Definition Continued</a:t>
            </a:r>
          </a:p>
        </p:txBody>
      </p:sp>
    </p:spTree>
    <p:extLst>
      <p:ext uri="{BB962C8B-B14F-4D97-AF65-F5344CB8AC3E}">
        <p14:creationId xmlns:p14="http://schemas.microsoft.com/office/powerpoint/2010/main" val="265513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Second, the regulation distinguishes </a:t>
            </a:r>
            <a:r>
              <a:rPr lang="en-US" i="1" dirty="0"/>
              <a:t>contract</a:t>
            </a:r>
            <a:r>
              <a:rPr lang="en-US" dirty="0"/>
              <a:t> administrative services that qualify for the exception from those that do not: </a:t>
            </a:r>
          </a:p>
          <a:p>
            <a:pPr marL="0" indent="0">
              <a:buNone/>
            </a:pPr>
            <a:r>
              <a:rPr lang="en-US" dirty="0"/>
              <a:t>“(B) Contract administration services include both services that could be considered ‘common administrative services’ under the exception to affiliation and those that could not.”</a:t>
            </a:r>
          </a:p>
          <a:p>
            <a:r>
              <a:rPr lang="en-US" dirty="0"/>
              <a:t>The dividing line is whether the services involve </a:t>
            </a:r>
            <a:r>
              <a:rPr lang="en-US" u="sng" dirty="0"/>
              <a:t>control</a:t>
            </a:r>
            <a:r>
              <a:rPr lang="en-US" dirty="0"/>
              <a:t> of contract performance or management.</a:t>
            </a:r>
          </a:p>
          <a:p>
            <a:endParaRPr lang="en-US" dirty="0"/>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i="1" dirty="0"/>
              <a:t>Contract</a:t>
            </a:r>
            <a:r>
              <a:rPr lang="en-US" dirty="0"/>
              <a:t> Administration Services</a:t>
            </a:r>
          </a:p>
        </p:txBody>
      </p:sp>
    </p:spTree>
    <p:extLst>
      <p:ext uri="{BB962C8B-B14F-4D97-AF65-F5344CB8AC3E}">
        <p14:creationId xmlns:p14="http://schemas.microsoft.com/office/powerpoint/2010/main" val="119172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“(1) Contract administration services that encompass </a:t>
            </a:r>
            <a:r>
              <a:rPr lang="en-US" b="1" dirty="0"/>
              <a:t>actual and direct day-to-day oversight and control of the performance of a contract/project </a:t>
            </a:r>
            <a:r>
              <a:rPr lang="en-US" dirty="0"/>
              <a:t>are not shared common administrative services, and would include tasks or functions such as negotiating directly with the government agency regarding proposal terms, contract terms, scope and modifications, project scheduling, hiring and firing employees, and overall </a:t>
            </a:r>
            <a:r>
              <a:rPr lang="en-US" b="1" dirty="0"/>
              <a:t>responsibility for the day-to-day and overall project and contract completion</a:t>
            </a:r>
            <a:r>
              <a:rPr lang="en-US" dirty="0"/>
              <a:t>.”</a:t>
            </a:r>
          </a:p>
          <a:p>
            <a:endParaRPr lang="en-US" dirty="0"/>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Excluded Services</a:t>
            </a:r>
          </a:p>
        </p:txBody>
      </p:sp>
    </p:spTree>
    <p:extLst>
      <p:ext uri="{BB962C8B-B14F-4D97-AF65-F5344CB8AC3E}">
        <p14:creationId xmlns:p14="http://schemas.microsoft.com/office/powerpoint/2010/main" val="272017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D97691-7B09-A16C-E4E7-4D630A870723}"/>
              </a:ext>
            </a:extLst>
          </p:cNvPr>
          <p:cNvSpPr>
            <a:spLocks noGrp="1"/>
          </p:cNvSpPr>
          <p:nvPr>
            <p:ph type="body" sz="quarter" idx="12"/>
          </p:nvPr>
        </p:nvSpPr>
        <p:spPr/>
        <p:txBody>
          <a:bodyPr/>
          <a:lstStyle/>
          <a:p>
            <a:r>
              <a:rPr lang="en-US" dirty="0"/>
              <a:t>Stowell Holcomb</a:t>
            </a:r>
          </a:p>
        </p:txBody>
      </p:sp>
      <p:sp>
        <p:nvSpPr>
          <p:cNvPr id="3" name="Text Placeholder 2">
            <a:extLst>
              <a:ext uri="{FF2B5EF4-FFF2-40B4-BE49-F238E27FC236}">
                <a16:creationId xmlns:a16="http://schemas.microsoft.com/office/drawing/2014/main" id="{CD721340-F7DD-B560-66D4-0DF09DA8479C}"/>
              </a:ext>
            </a:extLst>
          </p:cNvPr>
          <p:cNvSpPr>
            <a:spLocks noGrp="1"/>
          </p:cNvSpPr>
          <p:nvPr>
            <p:ph type="body" sz="quarter" idx="13"/>
          </p:nvPr>
        </p:nvSpPr>
        <p:spPr/>
        <p:txBody>
          <a:bodyPr/>
          <a:lstStyle/>
          <a:p>
            <a:r>
              <a:rPr lang="en-US" dirty="0"/>
              <a:t>Partner</a:t>
            </a:r>
          </a:p>
        </p:txBody>
      </p:sp>
      <p:sp>
        <p:nvSpPr>
          <p:cNvPr id="4" name="Text Placeholder 3">
            <a:extLst>
              <a:ext uri="{FF2B5EF4-FFF2-40B4-BE49-F238E27FC236}">
                <a16:creationId xmlns:a16="http://schemas.microsoft.com/office/drawing/2014/main" id="{24DCBAF9-192F-09D5-E6F9-C2DA7342BFA8}"/>
              </a:ext>
            </a:extLst>
          </p:cNvPr>
          <p:cNvSpPr>
            <a:spLocks noGrp="1"/>
          </p:cNvSpPr>
          <p:nvPr>
            <p:ph type="body" sz="quarter" idx="14"/>
          </p:nvPr>
        </p:nvSpPr>
        <p:spPr/>
        <p:txBody>
          <a:bodyPr/>
          <a:lstStyle/>
          <a:p>
            <a:r>
              <a:rPr lang="en-US" dirty="0"/>
              <a:t>Jackson Holcomb LLP</a:t>
            </a:r>
          </a:p>
        </p:txBody>
      </p:sp>
      <p:pic>
        <p:nvPicPr>
          <p:cNvPr id="6" name="Picture Placeholder 7">
            <a:extLst>
              <a:ext uri="{FF2B5EF4-FFF2-40B4-BE49-F238E27FC236}">
                <a16:creationId xmlns:a16="http://schemas.microsoft.com/office/drawing/2014/main" id="{345457DF-D4AC-8F91-7C55-1BCB7DAC4AAB}"/>
              </a:ext>
            </a:extLst>
          </p:cNvPr>
          <p:cNvPicPr>
            <a:picLocks noGrp="1"/>
          </p:cNvPicPr>
          <p:nvPr>
            <p:ph type="pic" sz="quarter" idx="15"/>
          </p:nvPr>
        </p:nvPicPr>
        <p:blipFill>
          <a:blip r:embed="rId2">
            <a:extLst>
              <a:ext uri="{28A0092B-C50C-407E-A947-70E740481C1C}">
                <a14:useLocalDpi xmlns:a14="http://schemas.microsoft.com/office/drawing/2010/main" val="0"/>
              </a:ext>
            </a:extLst>
          </a:blip>
          <a:srcRect l="1060" r="1060"/>
          <a:stretch>
            <a:fillRect/>
          </a:stretch>
        </p:blipFill>
        <p:spPr bwMode="auto">
          <a:xfrm>
            <a:off x="5842000" y="1579563"/>
            <a:ext cx="2586038" cy="3698875"/>
          </a:xfrm>
          <a:prstGeom prst="rect">
            <a:avLst/>
          </a:prstGeom>
          <a:noFill/>
          <a:ln>
            <a:noFill/>
          </a:ln>
        </p:spPr>
      </p:pic>
    </p:spTree>
    <p:extLst>
      <p:ext uri="{BB962C8B-B14F-4D97-AF65-F5344CB8AC3E}">
        <p14:creationId xmlns:p14="http://schemas.microsoft.com/office/powerpoint/2010/main" val="337582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“(2) Contract administration services that are administrative in nature may constitute administrative services that can be shared, and would fall within the exception to affiliation. These administrative services include tasks such as record retention </a:t>
            </a:r>
            <a:r>
              <a:rPr lang="en-US" b="1" dirty="0"/>
              <a:t>not related to a specific contract </a:t>
            </a:r>
            <a:r>
              <a:rPr lang="en-US" dirty="0"/>
              <a:t>(e.g., employee time and attendance records), maintenance of databases for awarded contracts, monitoring for regulatory compliance, template development, and assisting accounting with invoice preparation as needed.”</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Qualifying Services</a:t>
            </a:r>
          </a:p>
        </p:txBody>
      </p:sp>
    </p:spTree>
    <p:extLst>
      <p:ext uri="{BB962C8B-B14F-4D97-AF65-F5344CB8AC3E}">
        <p14:creationId xmlns:p14="http://schemas.microsoft.com/office/powerpoint/2010/main" val="24847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Like contract administration services, business development may include services that fall under the exception and those that do not.</a:t>
            </a:r>
          </a:p>
          <a:p>
            <a:r>
              <a:rPr lang="en-US" dirty="0"/>
              <a:t>The key consideration is whether the opportunity has developed to the point that a specific subsidiary is assigned to a pursue and perform a particular contract.</a:t>
            </a:r>
          </a:p>
          <a:p>
            <a:r>
              <a:rPr lang="en-US" dirty="0"/>
              <a:t>The rule is time-sensitive: closer to developing into a contract, greater subsidiary’s involvement.</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Business Development</a:t>
            </a:r>
          </a:p>
        </p:txBody>
      </p:sp>
    </p:spTree>
    <p:extLst>
      <p:ext uri="{BB962C8B-B14F-4D97-AF65-F5344CB8AC3E}">
        <p14:creationId xmlns:p14="http://schemas.microsoft.com/office/powerpoint/2010/main" val="14409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“(C) . . . Efforts at the holding company or parent level to identify possible procurement opportunities for specific subsidiary companies may properly be considered ‘common administrative services’ under the exception to affiliation. However, at some point the opportunity . . . becomes </a:t>
            </a:r>
            <a:r>
              <a:rPr lang="en-US" b="1" dirty="0"/>
              <a:t>concrete enough to assign to a subsidiary </a:t>
            </a:r>
            <a:r>
              <a:rPr lang="en-US" dirty="0"/>
              <a:t>and </a:t>
            </a:r>
            <a:r>
              <a:rPr lang="en-US" b="1" dirty="0"/>
              <a:t>at that point the subsidiary must be involved in the business development efforts</a:t>
            </a:r>
            <a:r>
              <a:rPr lang="en-US" dirty="0"/>
              <a:t> for such opportunity.” 121.103(b)(2)(ii)(B)(2).</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Business Development Continued	</a:t>
            </a:r>
          </a:p>
        </p:txBody>
      </p:sp>
    </p:spTree>
    <p:extLst>
      <p:ext uri="{BB962C8B-B14F-4D97-AF65-F5344CB8AC3E}">
        <p14:creationId xmlns:p14="http://schemas.microsoft.com/office/powerpoint/2010/main" val="166267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“(C) . . . At the proposal or bid preparation stage of business development, the appropriate subsidiary company for the opportunity has been identified </a:t>
            </a:r>
            <a:r>
              <a:rPr lang="en-US" b="1" dirty="0"/>
              <a:t>and a representative of that company must be involved </a:t>
            </a:r>
            <a:r>
              <a:rPr lang="en-US" dirty="0"/>
              <a:t>in preparing an appropriate offer. This does not mean to imply that one or more representatives of a holding company or parent entity cannot also be involved in preparing an offer. They may be involved in assisting with preparing the generic part of an offer, but the </a:t>
            </a:r>
            <a:r>
              <a:rPr lang="en-US" b="1" dirty="0"/>
              <a:t>specific subsidiary </a:t>
            </a:r>
            <a:r>
              <a:rPr lang="en-US" dirty="0"/>
              <a:t>that intends to ultimately perform the contract </a:t>
            </a:r>
            <a:r>
              <a:rPr lang="en-US" b="1" dirty="0"/>
              <a:t>must control the technical and contract specific portions </a:t>
            </a:r>
            <a:r>
              <a:rPr lang="en-US" dirty="0"/>
              <a:t>of preparing an offer.”</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Proposal Preparation	</a:t>
            </a:r>
          </a:p>
        </p:txBody>
      </p:sp>
    </p:spTree>
    <p:extLst>
      <p:ext uri="{BB962C8B-B14F-4D97-AF65-F5344CB8AC3E}">
        <p14:creationId xmlns:p14="http://schemas.microsoft.com/office/powerpoint/2010/main" val="717240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normAutofit lnSpcReduction="10000"/>
          </a:bodyPr>
          <a:lstStyle/>
          <a:p>
            <a:r>
              <a:rPr lang="en-US" dirty="0"/>
              <a:t>“(C) . . . In addition, </a:t>
            </a:r>
            <a:r>
              <a:rPr lang="en-US" b="1" dirty="0"/>
              <a:t>once award is made</a:t>
            </a:r>
            <a:r>
              <a:rPr lang="en-US" dirty="0"/>
              <a:t>, employee assignments and the logistics for contract performance must be controlled by the specific subsidiary company and should not be performed at a holding company or parent entity level.”</a:t>
            </a:r>
          </a:p>
          <a:p>
            <a:r>
              <a:rPr lang="en-US" dirty="0"/>
              <a:t>The area office in </a:t>
            </a:r>
            <a:r>
              <a:rPr lang="en-US" i="1" dirty="0"/>
              <a:t>C2 Alaska, LLC</a:t>
            </a:r>
            <a:r>
              <a:rPr lang="en-US" dirty="0"/>
              <a:t>, SBA No. SIZ-6149, asserted that “the regulations prohibit transferring of employees between two wholly-owned subsidiaries of an ANC after contract award” and found a violation because incumbent employees would be transferred post award. </a:t>
            </a:r>
          </a:p>
          <a:p>
            <a:r>
              <a:rPr lang="en-US" dirty="0"/>
              <a:t>OHA reversed on other grounds, but the area office’s interpretation is wrong: the rule requires the subsidiary performing the contract to “control” employee assignments post award; it does not dictate timing. </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After Award	</a:t>
            </a:r>
          </a:p>
        </p:txBody>
      </p:sp>
    </p:spTree>
    <p:extLst>
      <p:ext uri="{BB962C8B-B14F-4D97-AF65-F5344CB8AC3E}">
        <p14:creationId xmlns:p14="http://schemas.microsoft.com/office/powerpoint/2010/main" val="220210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32B60D-5EE5-2A21-3A2F-579CDFB1680E}"/>
              </a:ext>
            </a:extLst>
          </p:cNvPr>
          <p:cNvPicPr>
            <a:picLocks noChangeAspect="1"/>
          </p:cNvPicPr>
          <p:nvPr/>
        </p:nvPicPr>
        <p:blipFill>
          <a:blip r:embed="rId2"/>
          <a:stretch>
            <a:fillRect/>
          </a:stretch>
        </p:blipFill>
        <p:spPr>
          <a:xfrm>
            <a:off x="814681" y="3500735"/>
            <a:ext cx="3952152" cy="2638272"/>
          </a:xfrm>
          <a:prstGeom prst="rect">
            <a:avLst/>
          </a:prstGeom>
        </p:spPr>
      </p:pic>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The Small Business Act and SBA regulations provide that, for 8(a) BD program entry or 8(a) contract award, the size of an ANC concern is determined independently and without regard to its affiliation with the ANC or any other business entity owned by the ANC. </a:t>
            </a:r>
          </a:p>
          <a:p>
            <a:r>
              <a:rPr lang="en-US" dirty="0"/>
              <a:t>15 USC 636(j)(10)(J)(ii)(II); 13 CFR 124.109(c)(2)(iii).</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8(a) Exclusion</a:t>
            </a:r>
          </a:p>
        </p:txBody>
      </p:sp>
    </p:spTree>
    <p:extLst>
      <p:ext uri="{BB962C8B-B14F-4D97-AF65-F5344CB8AC3E}">
        <p14:creationId xmlns:p14="http://schemas.microsoft.com/office/powerpoint/2010/main" val="113599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lstStyle/>
          <a:p>
            <a:r>
              <a:rPr lang="en-US" dirty="0"/>
              <a:t>“In determining the size of a small business concern owned by a socially and economically disadvantaged tribe (or wholly owned business entity of such tribe) for either 8(a) BD program entry or contract award, </a:t>
            </a:r>
            <a:r>
              <a:rPr lang="en-US" b="1" dirty="0"/>
              <a:t>the firm’s size shall be determined independently </a:t>
            </a:r>
            <a:r>
              <a:rPr lang="en-US" dirty="0"/>
              <a:t>without regard to its affiliation with the tribe, any entity of the tribal government, or any other business enterprise owned by the tribe, unless the </a:t>
            </a:r>
            <a:r>
              <a:rPr lang="en-US" b="1" dirty="0"/>
              <a:t>Administrator</a:t>
            </a:r>
            <a:r>
              <a:rPr lang="en-US" dirty="0"/>
              <a:t> determines that one or more such tribally-owned business concerns have obtained, or are likely to obtain, a substantial unfair competitive advantage within an </a:t>
            </a:r>
            <a:r>
              <a:rPr lang="en-US" b="1" dirty="0"/>
              <a:t>industry category</a:t>
            </a:r>
            <a:r>
              <a:rPr lang="en-US" dirty="0"/>
              <a:t>.” 13 CFR 124.109(c)(2)(iii). </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8(a) Exclusion Continued </a:t>
            </a:r>
          </a:p>
        </p:txBody>
      </p:sp>
    </p:spTree>
    <p:extLst>
      <p:ext uri="{BB962C8B-B14F-4D97-AF65-F5344CB8AC3E}">
        <p14:creationId xmlns:p14="http://schemas.microsoft.com/office/powerpoint/2010/main" val="1056764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normAutofit lnSpcReduction="10000"/>
          </a:bodyPr>
          <a:lstStyle/>
          <a:p>
            <a:r>
              <a:rPr lang="en-US" dirty="0"/>
              <a:t>The exclusion from affiliation has been recognized in several OHA decisions.</a:t>
            </a:r>
          </a:p>
          <a:p>
            <a:r>
              <a:rPr lang="en-US" dirty="0"/>
              <a:t>Whether an ANC has obtained an unfair competitive advantage within an industry category is exclusively handled by SBA’s Administrator; the question is beyond OHA’s jurisdiction.</a:t>
            </a:r>
          </a:p>
          <a:p>
            <a:r>
              <a:rPr lang="en-US" dirty="0"/>
              <a:t>Industry category refers to a particular NAICS code.</a:t>
            </a:r>
          </a:p>
          <a:p>
            <a:r>
              <a:rPr lang="en-US" dirty="0"/>
              <a:t>Unfair competitive advantage is determined on a national scale; the regulation does not contemplate a finding of affiliation where an entity-owned concern obtains an advantage in a local market but remains competitive, though not dominant, on a national basis.</a:t>
            </a:r>
          </a:p>
          <a:p>
            <a:r>
              <a:rPr lang="en-US" dirty="0"/>
              <a:t>SBA considers a firm’s percentage share of the national market for a specific NAICS code compared to other small businesses. </a:t>
            </a:r>
          </a:p>
          <a:p>
            <a:endParaRPr lang="en-US" dirty="0"/>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Exception to Exclusion</a:t>
            </a:r>
          </a:p>
        </p:txBody>
      </p:sp>
    </p:spTree>
    <p:extLst>
      <p:ext uri="{BB962C8B-B14F-4D97-AF65-F5344CB8AC3E}">
        <p14:creationId xmlns:p14="http://schemas.microsoft.com/office/powerpoint/2010/main" val="376861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normAutofit/>
          </a:bodyPr>
          <a:lstStyle/>
          <a:p>
            <a:r>
              <a:rPr lang="en-US" dirty="0"/>
              <a:t>Federal regulations permit the SBA to accept a requirement for a sole source 8(a) award that exceeds the competitive threshold on behalf of a concern owned by ANC:</a:t>
            </a:r>
          </a:p>
          <a:p>
            <a:r>
              <a:rPr lang="en-US" dirty="0"/>
              <a:t>“Where an acquisition exceeds the competitive threshold, the SBA may accept the requirement for a sole source 8(a) award if--</a:t>
            </a:r>
          </a:p>
          <a:p>
            <a:r>
              <a:rPr lang="en-US" dirty="0"/>
              <a:t>(1) There is not a reasonable expectation that at least two eligible and responsible 8(a) firms will submit offers at a fair market price; or </a:t>
            </a:r>
          </a:p>
          <a:p>
            <a:r>
              <a:rPr lang="en-US" dirty="0"/>
              <a:t>(2) </a:t>
            </a:r>
            <a:r>
              <a:rPr lang="en-US" b="1" dirty="0"/>
              <a:t>SBA accepts the requirement on behalf of a concern owned by an Indian tribe or an Alaska Native Corporation.</a:t>
            </a:r>
            <a:r>
              <a:rPr lang="en-US" dirty="0"/>
              <a:t>” FAR 19.805-1; </a:t>
            </a:r>
            <a:r>
              <a:rPr lang="en-US" i="1" dirty="0"/>
              <a:t>see also </a:t>
            </a:r>
            <a:r>
              <a:rPr lang="en-US" dirty="0"/>
              <a:t>13 CFR 124.506(a)(2)(iii). </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Sole source competitive threshold</a:t>
            </a:r>
          </a:p>
        </p:txBody>
      </p:sp>
    </p:spTree>
    <p:extLst>
      <p:ext uri="{BB962C8B-B14F-4D97-AF65-F5344CB8AC3E}">
        <p14:creationId xmlns:p14="http://schemas.microsoft.com/office/powerpoint/2010/main" val="4044796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6168-250C-F20E-8601-AD27C365DC61}"/>
              </a:ext>
            </a:extLst>
          </p:cNvPr>
          <p:cNvSpPr>
            <a:spLocks noGrp="1"/>
          </p:cNvSpPr>
          <p:nvPr>
            <p:ph type="body" sz="quarter" idx="11"/>
          </p:nvPr>
        </p:nvSpPr>
        <p:spPr/>
        <p:txBody>
          <a:bodyPr>
            <a:normAutofit/>
          </a:bodyPr>
          <a:lstStyle/>
          <a:p>
            <a:r>
              <a:rPr lang="en-US" dirty="0"/>
              <a:t>“Subcontracts awarded to an ANC . . . shall be counted towards the subcontracting goals for small business and small disadvantaged business (SDB) concerns, regardless of the size or Small Business Administration certification status of the ANC . . . .” FAR 19.703(c).</a:t>
            </a:r>
          </a:p>
        </p:txBody>
      </p:sp>
      <p:sp>
        <p:nvSpPr>
          <p:cNvPr id="3" name="Text Placeholder 2">
            <a:extLst>
              <a:ext uri="{FF2B5EF4-FFF2-40B4-BE49-F238E27FC236}">
                <a16:creationId xmlns:a16="http://schemas.microsoft.com/office/drawing/2014/main" id="{6A3D743E-EFA7-DFCB-BBDA-8EB5D540019F}"/>
              </a:ext>
            </a:extLst>
          </p:cNvPr>
          <p:cNvSpPr>
            <a:spLocks noGrp="1"/>
          </p:cNvSpPr>
          <p:nvPr>
            <p:ph type="body" sz="quarter" idx="10"/>
          </p:nvPr>
        </p:nvSpPr>
        <p:spPr/>
        <p:txBody>
          <a:bodyPr/>
          <a:lstStyle/>
          <a:p>
            <a:r>
              <a:rPr lang="en-US" dirty="0"/>
              <a:t>Subcontracting Goals</a:t>
            </a:r>
          </a:p>
        </p:txBody>
      </p:sp>
    </p:spTree>
    <p:extLst>
      <p:ext uri="{BB962C8B-B14F-4D97-AF65-F5344CB8AC3E}">
        <p14:creationId xmlns:p14="http://schemas.microsoft.com/office/powerpoint/2010/main" val="56197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45F784-E3FC-F151-BC78-6F12636307D1}"/>
              </a:ext>
            </a:extLst>
          </p:cNvPr>
          <p:cNvSpPr>
            <a:spLocks noGrp="1"/>
          </p:cNvSpPr>
          <p:nvPr>
            <p:ph type="body" sz="quarter" idx="11"/>
          </p:nvPr>
        </p:nvSpPr>
        <p:spPr/>
        <p:txBody>
          <a:bodyPr/>
          <a:lstStyle/>
          <a:p>
            <a:r>
              <a:rPr lang="en-US" dirty="0"/>
              <a:t>This session explores the special rules applicable to Alaska Native Corporations. </a:t>
            </a:r>
          </a:p>
          <a:p>
            <a:r>
              <a:rPr lang="en-US" dirty="0"/>
              <a:t>These include the following: </a:t>
            </a:r>
          </a:p>
          <a:p>
            <a:pPr marL="914268" lvl="1" indent="-457200">
              <a:buFont typeface="+mj-lt"/>
              <a:buAutoNum type="arabicPeriod"/>
            </a:pPr>
            <a:r>
              <a:rPr lang="en-US" dirty="0"/>
              <a:t>Exceptions to affiliation coverage, 13 CFR 121.103(b)(2); 13 CFR 124.109</a:t>
            </a:r>
          </a:p>
          <a:p>
            <a:pPr marL="914268" lvl="1" indent="-457200">
              <a:buFont typeface="+mj-lt"/>
              <a:buAutoNum type="arabicPeriod"/>
            </a:pPr>
            <a:r>
              <a:rPr lang="en-US" dirty="0"/>
              <a:t>Sole source competitive threshold exemption, 48 CFR (FAR) 19.805-1;</a:t>
            </a:r>
          </a:p>
          <a:p>
            <a:pPr marL="914268" lvl="1" indent="-457200">
              <a:buFont typeface="+mj-lt"/>
              <a:buAutoNum type="arabicPeriod"/>
            </a:pPr>
            <a:r>
              <a:rPr lang="en-US" dirty="0"/>
              <a:t>Small business subcontracting goals, FAR 19.703(c)</a:t>
            </a:r>
          </a:p>
          <a:p>
            <a:pPr marL="914268" lvl="1" indent="-457200">
              <a:buFont typeface="+mj-lt"/>
              <a:buAutoNum type="arabicPeriod"/>
            </a:pPr>
            <a:endParaRPr lang="en-US" dirty="0"/>
          </a:p>
          <a:p>
            <a:pPr marL="914268" lvl="1" indent="-457200">
              <a:buFont typeface="+mj-lt"/>
              <a:buAutoNum type="arabicPeriod"/>
            </a:pPr>
            <a:endParaRPr lang="en-US" dirty="0"/>
          </a:p>
        </p:txBody>
      </p:sp>
      <p:sp>
        <p:nvSpPr>
          <p:cNvPr id="3" name="Text Placeholder 2">
            <a:extLst>
              <a:ext uri="{FF2B5EF4-FFF2-40B4-BE49-F238E27FC236}">
                <a16:creationId xmlns:a16="http://schemas.microsoft.com/office/drawing/2014/main" id="{75F26E3F-F196-8E36-F5A3-F016A5635429}"/>
              </a:ext>
            </a:extLst>
          </p:cNvPr>
          <p:cNvSpPr>
            <a:spLocks noGrp="1"/>
          </p:cNvSpPr>
          <p:nvPr>
            <p:ph type="body" sz="quarter" idx="10"/>
          </p:nvPr>
        </p:nvSpPr>
        <p:spPr/>
        <p:txBody>
          <a:bodyPr/>
          <a:lstStyle/>
          <a:p>
            <a:r>
              <a:rPr lang="en-US" dirty="0"/>
              <a:t>Special Rules for ANCs	</a:t>
            </a:r>
          </a:p>
        </p:txBody>
      </p:sp>
    </p:spTree>
    <p:extLst>
      <p:ext uri="{BB962C8B-B14F-4D97-AF65-F5344CB8AC3E}">
        <p14:creationId xmlns:p14="http://schemas.microsoft.com/office/powerpoint/2010/main" val="306700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AE4D8-4344-8A12-40FE-B6BDDE08D590}"/>
              </a:ext>
            </a:extLst>
          </p:cNvPr>
          <p:cNvSpPr>
            <a:spLocks noGrp="1"/>
          </p:cNvSpPr>
          <p:nvPr>
            <p:ph type="body" sz="quarter" idx="12"/>
          </p:nvPr>
        </p:nvSpPr>
        <p:spPr/>
        <p:txBody>
          <a:bodyPr/>
          <a:lstStyle/>
          <a:p>
            <a:r>
              <a:rPr lang="en-US" dirty="0"/>
              <a:t>Stowell Holcomb</a:t>
            </a:r>
          </a:p>
        </p:txBody>
      </p:sp>
      <p:sp>
        <p:nvSpPr>
          <p:cNvPr id="3" name="Text Placeholder 2">
            <a:extLst>
              <a:ext uri="{FF2B5EF4-FFF2-40B4-BE49-F238E27FC236}">
                <a16:creationId xmlns:a16="http://schemas.microsoft.com/office/drawing/2014/main" id="{712AC35B-0C01-332A-F9E9-C62DDB0DE25A}"/>
              </a:ext>
            </a:extLst>
          </p:cNvPr>
          <p:cNvSpPr>
            <a:spLocks noGrp="1"/>
          </p:cNvSpPr>
          <p:nvPr>
            <p:ph type="body" sz="quarter" idx="13"/>
          </p:nvPr>
        </p:nvSpPr>
        <p:spPr/>
        <p:txBody>
          <a:bodyPr/>
          <a:lstStyle/>
          <a:p>
            <a:r>
              <a:rPr lang="en-US" dirty="0"/>
              <a:t>2001 6th Avenue, Suite 3420, Seattle, WA 98121</a:t>
            </a:r>
          </a:p>
        </p:txBody>
      </p:sp>
      <p:sp>
        <p:nvSpPr>
          <p:cNvPr id="4" name="Text Placeholder 3">
            <a:extLst>
              <a:ext uri="{FF2B5EF4-FFF2-40B4-BE49-F238E27FC236}">
                <a16:creationId xmlns:a16="http://schemas.microsoft.com/office/drawing/2014/main" id="{84DC149E-FC82-F4F1-269A-8F51D1668661}"/>
              </a:ext>
            </a:extLst>
          </p:cNvPr>
          <p:cNvSpPr>
            <a:spLocks noGrp="1"/>
          </p:cNvSpPr>
          <p:nvPr>
            <p:ph type="body" sz="quarter" idx="14"/>
          </p:nvPr>
        </p:nvSpPr>
        <p:spPr/>
        <p:txBody>
          <a:bodyPr/>
          <a:lstStyle/>
          <a:p>
            <a:r>
              <a:rPr lang="en-US" dirty="0"/>
              <a:t>(206) 486-8906</a:t>
            </a:r>
          </a:p>
        </p:txBody>
      </p:sp>
      <p:sp>
        <p:nvSpPr>
          <p:cNvPr id="5" name="Text Placeholder 4">
            <a:extLst>
              <a:ext uri="{FF2B5EF4-FFF2-40B4-BE49-F238E27FC236}">
                <a16:creationId xmlns:a16="http://schemas.microsoft.com/office/drawing/2014/main" id="{4FD3CDBB-64C4-AAC8-862F-36556ADA5604}"/>
              </a:ext>
            </a:extLst>
          </p:cNvPr>
          <p:cNvSpPr>
            <a:spLocks noGrp="1"/>
          </p:cNvSpPr>
          <p:nvPr>
            <p:ph type="body" sz="quarter" idx="15"/>
          </p:nvPr>
        </p:nvSpPr>
        <p:spPr/>
        <p:txBody>
          <a:bodyPr/>
          <a:lstStyle/>
          <a:p>
            <a:r>
              <a:rPr lang="en-US" dirty="0"/>
              <a:t>https://jacksonholcomb.com</a:t>
            </a:r>
          </a:p>
        </p:txBody>
      </p:sp>
    </p:spTree>
    <p:extLst>
      <p:ext uri="{BB962C8B-B14F-4D97-AF65-F5344CB8AC3E}">
        <p14:creationId xmlns:p14="http://schemas.microsoft.com/office/powerpoint/2010/main" val="127511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6684A-6EF8-F836-8256-213B33DC8BAD}"/>
              </a:ext>
            </a:extLst>
          </p:cNvPr>
          <p:cNvSpPr>
            <a:spLocks noGrp="1"/>
          </p:cNvSpPr>
          <p:nvPr>
            <p:ph type="body" sz="quarter" idx="11"/>
          </p:nvPr>
        </p:nvSpPr>
        <p:spPr/>
        <p:txBody>
          <a:bodyPr/>
          <a:lstStyle/>
          <a:p>
            <a:r>
              <a:rPr lang="en-US" dirty="0"/>
              <a:t>SBA affiliation rules are found in 13 CFR 121.103.</a:t>
            </a:r>
          </a:p>
          <a:p>
            <a:r>
              <a:rPr lang="en-US" dirty="0"/>
              <a:t>Paragraph (b) of the regulation contains “[e]</a:t>
            </a:r>
            <a:r>
              <a:rPr lang="en-US" dirty="0" err="1"/>
              <a:t>xceptions</a:t>
            </a:r>
            <a:r>
              <a:rPr lang="en-US" dirty="0"/>
              <a:t> to affiliation coverage”</a:t>
            </a:r>
          </a:p>
          <a:p>
            <a:r>
              <a:rPr lang="en-US" dirty="0"/>
              <a:t>Exceptions applicable to ANCs (and Indian Tribes, NHOs, CDCs) are found in paragraph (b)(2):</a:t>
            </a:r>
          </a:p>
          <a:p>
            <a:pPr marL="971418" lvl="1" indent="-514350">
              <a:buFont typeface="+mj-lt"/>
              <a:buAutoNum type="romanLcPeriod"/>
            </a:pPr>
            <a:r>
              <a:rPr lang="en-US" dirty="0"/>
              <a:t>Exception from affiliation with ANC parent,</a:t>
            </a:r>
          </a:p>
          <a:p>
            <a:pPr marL="971418" lvl="1" indent="-514350">
              <a:buFont typeface="+mj-lt"/>
              <a:buAutoNum type="romanLcPeriod"/>
            </a:pPr>
            <a:r>
              <a:rPr lang="en-US" dirty="0"/>
              <a:t>Exception from affiliation with other entities owned by same ANC based on (1) common ownership or common management and (2) common administrative services for which adequate payment is provided.</a:t>
            </a:r>
          </a:p>
          <a:p>
            <a:endParaRPr lang="en-US" dirty="0"/>
          </a:p>
        </p:txBody>
      </p:sp>
      <p:sp>
        <p:nvSpPr>
          <p:cNvPr id="3" name="Text Placeholder 2">
            <a:extLst>
              <a:ext uri="{FF2B5EF4-FFF2-40B4-BE49-F238E27FC236}">
                <a16:creationId xmlns:a16="http://schemas.microsoft.com/office/drawing/2014/main" id="{B1678A14-9EB7-FC83-41BA-CAABD455ECC0}"/>
              </a:ext>
            </a:extLst>
          </p:cNvPr>
          <p:cNvSpPr>
            <a:spLocks noGrp="1"/>
          </p:cNvSpPr>
          <p:nvPr>
            <p:ph type="body" sz="quarter" idx="10"/>
          </p:nvPr>
        </p:nvSpPr>
        <p:spPr/>
        <p:txBody>
          <a:bodyPr/>
          <a:lstStyle/>
          <a:p>
            <a:r>
              <a:rPr lang="en-US" dirty="0"/>
              <a:t>Exceptions to Affiliation Coverage</a:t>
            </a:r>
          </a:p>
        </p:txBody>
      </p:sp>
    </p:spTree>
    <p:extLst>
      <p:ext uri="{BB962C8B-B14F-4D97-AF65-F5344CB8AC3E}">
        <p14:creationId xmlns:p14="http://schemas.microsoft.com/office/powerpoint/2010/main" val="67207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Paragraph (b)(2)(</a:t>
            </a:r>
            <a:r>
              <a:rPr lang="en-US" dirty="0" err="1"/>
              <a:t>i</a:t>
            </a:r>
            <a:r>
              <a:rPr lang="en-US" dirty="0"/>
              <a:t>) exempts concerns owned and controlled by ANCs from affiliation with the ANC itself:</a:t>
            </a:r>
          </a:p>
          <a:p>
            <a:r>
              <a:rPr lang="en-US" dirty="0"/>
              <a:t>“Business concerns owned and controlled by . . . Alaska Native Corporations (ANCs) organized pursuant to the Alaska Native Claims Settlement Act (43 U.S.C. 1601 et seq.) . . . or wholly-owned entities of ANCs . . . are not considered affiliates of such entities.” </a:t>
            </a:r>
          </a:p>
          <a:p>
            <a:r>
              <a:rPr lang="en-US" dirty="0"/>
              <a:t>Basically, this protects ANC subsidiaries from affiliation with the parent corporation. </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dirty="0"/>
              <a:t>Parent Corporation Exception</a:t>
            </a:r>
          </a:p>
        </p:txBody>
      </p:sp>
    </p:spTree>
    <p:extLst>
      <p:ext uri="{BB962C8B-B14F-4D97-AF65-F5344CB8AC3E}">
        <p14:creationId xmlns:p14="http://schemas.microsoft.com/office/powerpoint/2010/main" val="428309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Paragraph (b)(2)(ii) excludes affiliation based on common ownership or management:</a:t>
            </a:r>
          </a:p>
          <a:p>
            <a:r>
              <a:rPr lang="en-US" dirty="0"/>
              <a:t>“Business concerns owned and controlled by . . . ANCs . . . are not considered to be affiliated with other concerns owned by these entities because of their common ownership or common management.” </a:t>
            </a:r>
          </a:p>
          <a:p>
            <a:r>
              <a:rPr lang="en-US" dirty="0"/>
              <a:t>This protects ANC subsidiaries from affiliation with each other based on common ownership or common management.</a:t>
            </a:r>
          </a:p>
          <a:p>
            <a:r>
              <a:rPr lang="en-US" dirty="0"/>
              <a:t>This exception, however, is not absolute: “Affiliation may be found for other reasons.”</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dirty="0"/>
              <a:t>Common Ownership/Management</a:t>
            </a:r>
          </a:p>
        </p:txBody>
      </p:sp>
    </p:spTree>
    <p:extLst>
      <p:ext uri="{BB962C8B-B14F-4D97-AF65-F5344CB8AC3E}">
        <p14:creationId xmlns:p14="http://schemas.microsoft.com/office/powerpoint/2010/main" val="198822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Paragraph (b)(2)(ii) targets affiliation based on common ownership (13 CFR 121.103(c)) and common management, i.e., “where one or more officers, directors, managing members, or partners who control the board of directors and/or management of one concern also control the board of directors or management of one or more other concerns.” 13 CFR 121.103(e).</a:t>
            </a:r>
          </a:p>
          <a:p>
            <a:r>
              <a:rPr lang="en-US" dirty="0"/>
              <a:t>But SBA interprets common ownership/management exception more broadly, to include reliance on a sister company for key personnel and past performance.</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dirty="0"/>
              <a:t>Scope of (b)(2)(ii)</a:t>
            </a:r>
          </a:p>
        </p:txBody>
      </p:sp>
    </p:spTree>
    <p:extLst>
      <p:ext uri="{BB962C8B-B14F-4D97-AF65-F5344CB8AC3E}">
        <p14:creationId xmlns:p14="http://schemas.microsoft.com/office/powerpoint/2010/main" val="198179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The scope of the exception was defined in a series of cases:</a:t>
            </a:r>
          </a:p>
          <a:p>
            <a:pPr marL="914268" lvl="1" indent="-457200">
              <a:buFont typeface="+mj-lt"/>
              <a:buAutoNum type="arabicPeriod"/>
            </a:pPr>
            <a:r>
              <a:rPr lang="en-US" i="1" dirty="0"/>
              <a:t>Alutiiq Int’l Sols.</a:t>
            </a:r>
            <a:r>
              <a:rPr lang="en-US" dirty="0"/>
              <a:t>, </a:t>
            </a:r>
            <a:r>
              <a:rPr lang="en-US" i="1" dirty="0"/>
              <a:t>LLC</a:t>
            </a:r>
            <a:r>
              <a:rPr lang="en-US" dirty="0"/>
              <a:t>, SBA No. SIZ-5098;</a:t>
            </a:r>
            <a:endParaRPr lang="en-US" i="1" dirty="0"/>
          </a:p>
          <a:p>
            <a:pPr marL="914268" lvl="1" indent="-457200">
              <a:buFont typeface="+mj-lt"/>
              <a:buAutoNum type="arabicPeriod"/>
            </a:pPr>
            <a:r>
              <a:rPr lang="en-US" i="1" dirty="0"/>
              <a:t>Roundhouse PBN</a:t>
            </a:r>
            <a:r>
              <a:rPr lang="en-US" dirty="0"/>
              <a:t>, </a:t>
            </a:r>
            <a:r>
              <a:rPr lang="en-US" i="1" dirty="0"/>
              <a:t>LLC</a:t>
            </a:r>
            <a:r>
              <a:rPr lang="en-US" dirty="0"/>
              <a:t>, SBA No. SIZ-5383;</a:t>
            </a:r>
          </a:p>
          <a:p>
            <a:pPr marL="914268" lvl="1" indent="-457200">
              <a:buFont typeface="+mj-lt"/>
              <a:buAutoNum type="arabicPeriod"/>
            </a:pPr>
            <a:r>
              <a:rPr lang="en-US" i="1" dirty="0" err="1"/>
              <a:t>Olgoonik</a:t>
            </a:r>
            <a:r>
              <a:rPr lang="en-US" i="1" dirty="0"/>
              <a:t> Diversified Servs.</a:t>
            </a:r>
            <a:r>
              <a:rPr lang="en-US" dirty="0"/>
              <a:t>, </a:t>
            </a:r>
            <a:r>
              <a:rPr lang="en-US" i="1" dirty="0"/>
              <a:t>LLC</a:t>
            </a:r>
            <a:r>
              <a:rPr lang="en-US" dirty="0"/>
              <a:t>, SBA No. SIZ-5825;</a:t>
            </a:r>
            <a:r>
              <a:rPr lang="en-US" i="1" dirty="0"/>
              <a:t> </a:t>
            </a:r>
            <a:r>
              <a:rPr lang="en-US" dirty="0"/>
              <a:t>and</a:t>
            </a:r>
          </a:p>
          <a:p>
            <a:pPr marL="914268" lvl="1" indent="-457200">
              <a:buFont typeface="+mj-lt"/>
              <a:buAutoNum type="arabicPeriod"/>
            </a:pPr>
            <a:r>
              <a:rPr lang="en-US" i="1" dirty="0"/>
              <a:t>Synergy Solutions</a:t>
            </a:r>
            <a:r>
              <a:rPr lang="en-US" dirty="0"/>
              <a:t>, </a:t>
            </a:r>
            <a:r>
              <a:rPr lang="en-US" i="1" dirty="0"/>
              <a:t>Inc.</a:t>
            </a:r>
            <a:r>
              <a:rPr lang="en-US" dirty="0"/>
              <a:t>, SBA No. SIZ-5843</a:t>
            </a:r>
            <a:endParaRPr lang="en-US" i="1" dirty="0"/>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dirty="0"/>
              <a:t>OHA Precedent</a:t>
            </a:r>
          </a:p>
        </p:txBody>
      </p:sp>
    </p:spTree>
    <p:extLst>
      <p:ext uri="{BB962C8B-B14F-4D97-AF65-F5344CB8AC3E}">
        <p14:creationId xmlns:p14="http://schemas.microsoft.com/office/powerpoint/2010/main" val="75024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6D66C-BAB2-5120-BE64-56C44BE76B83}"/>
              </a:ext>
            </a:extLst>
          </p:cNvPr>
          <p:cNvSpPr>
            <a:spLocks noGrp="1"/>
          </p:cNvSpPr>
          <p:nvPr>
            <p:ph type="body" sz="quarter" idx="11"/>
          </p:nvPr>
        </p:nvSpPr>
        <p:spPr/>
        <p:txBody>
          <a:bodyPr/>
          <a:lstStyle/>
          <a:p>
            <a:r>
              <a:rPr lang="en-US" dirty="0"/>
              <a:t>SBA area office determined that an ANC subsidiary was “relying on the experience” of its parent company and that “both people named as key personnel on the proposal [were] employed by” the parent company.</a:t>
            </a:r>
          </a:p>
          <a:p>
            <a:r>
              <a:rPr lang="en-US" dirty="0"/>
              <a:t>OHA reversed the size determination:</a:t>
            </a:r>
            <a:endParaRPr lang="en-US" i="1" dirty="0"/>
          </a:p>
          <a:p>
            <a:pPr marL="0" indent="0">
              <a:buNone/>
            </a:pPr>
            <a:r>
              <a:rPr lang="en-US" dirty="0"/>
              <a:t>“In alleging that Appellant has relied upon its parent company’s employees and experience to obtain this contract, the Area Office has essentially alleged that Appellant should be considered affiliated with its parent due to common ownership/management.”</a:t>
            </a:r>
          </a:p>
        </p:txBody>
      </p:sp>
      <p:sp>
        <p:nvSpPr>
          <p:cNvPr id="3" name="Text Placeholder 2">
            <a:extLst>
              <a:ext uri="{FF2B5EF4-FFF2-40B4-BE49-F238E27FC236}">
                <a16:creationId xmlns:a16="http://schemas.microsoft.com/office/drawing/2014/main" id="{3576B21A-FBE4-3C41-B416-100DAA7CE861}"/>
              </a:ext>
            </a:extLst>
          </p:cNvPr>
          <p:cNvSpPr>
            <a:spLocks noGrp="1"/>
          </p:cNvSpPr>
          <p:nvPr>
            <p:ph type="body" sz="quarter" idx="10"/>
          </p:nvPr>
        </p:nvSpPr>
        <p:spPr/>
        <p:txBody>
          <a:bodyPr/>
          <a:lstStyle/>
          <a:p>
            <a:r>
              <a:rPr lang="en-US" sz="3200" i="1" dirty="0"/>
              <a:t>Alutiiq</a:t>
            </a:r>
          </a:p>
        </p:txBody>
      </p:sp>
    </p:spTree>
    <p:extLst>
      <p:ext uri="{BB962C8B-B14F-4D97-AF65-F5344CB8AC3E}">
        <p14:creationId xmlns:p14="http://schemas.microsoft.com/office/powerpoint/2010/main" val="25242078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5265</TotalTime>
  <Words>2469</Words>
  <Application>Microsoft Office PowerPoint</Application>
  <PresentationFormat>On-screen Show (4:3)</PresentationFormat>
  <Paragraphs>113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Georgia</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mcarter@eighthsq.com</dc:creator>
  <cp:lastModifiedBy>Stowell Holcomb</cp:lastModifiedBy>
  <cp:revision>31</cp:revision>
  <dcterms:created xsi:type="dcterms:W3CDTF">2021-09-17T15:49:51Z</dcterms:created>
  <dcterms:modified xsi:type="dcterms:W3CDTF">2023-06-08T22:56:19Z</dcterms:modified>
</cp:coreProperties>
</file>