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9" r:id="rId5"/>
    <p:sldId id="262" r:id="rId6"/>
    <p:sldId id="263" r:id="rId7"/>
    <p:sldId id="275" r:id="rId8"/>
    <p:sldId id="276" r:id="rId9"/>
    <p:sldId id="284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C4F"/>
    <a:srgbClr val="83A2B9"/>
    <a:srgbClr val="991320"/>
    <a:srgbClr val="620000"/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CA118E-72B2-4BFC-B07D-9A41AD2BFA12}" v="2" dt="2024-01-24T16:59:09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and blue rectangles&#10;&#10;Description automatically generated">
            <a:extLst>
              <a:ext uri="{FF2B5EF4-FFF2-40B4-BE49-F238E27FC236}">
                <a16:creationId xmlns:a16="http://schemas.microsoft.com/office/drawing/2014/main" id="{CE8ADB8D-A0DE-6107-80F7-56ED29F1A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7DF8BA-033F-B38B-B223-1BF2F4427DDB}"/>
              </a:ext>
            </a:extLst>
          </p:cNvPr>
          <p:cNvSpPr/>
          <p:nvPr userDrawn="1"/>
        </p:nvSpPr>
        <p:spPr>
          <a:xfrm>
            <a:off x="0" y="834887"/>
            <a:ext cx="12182477" cy="438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8C15B-7720-910F-DFB4-FE26D03AC2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27" y="1879091"/>
            <a:ext cx="5022239" cy="2465400"/>
          </a:xfrm>
        </p:spPr>
        <p:txBody>
          <a:bodyPr anchor="b"/>
          <a:lstStyle>
            <a:lvl1pPr algn="l">
              <a:lnSpc>
                <a:spcPct val="85000"/>
              </a:lnSpc>
              <a:defRPr sz="6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SESSION 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DB4A1-0445-363B-CF85-02049F19EE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80" y="5820042"/>
            <a:ext cx="7051585" cy="44008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Speaker(s) / Moderator</a:t>
            </a:r>
          </a:p>
        </p:txBody>
      </p:sp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9930086-7A01-C95F-3221-C67483148F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821" y="5020175"/>
            <a:ext cx="2639761" cy="2039815"/>
          </a:xfrm>
          <a:prstGeom prst="rect">
            <a:avLst/>
          </a:prstGeom>
        </p:spPr>
      </p:pic>
      <p:pic>
        <p:nvPicPr>
          <p:cNvPr id="6" name="Picture 5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0E201B62-620A-6DB5-3F9B-032419EF68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428" y="1992374"/>
            <a:ext cx="5112027" cy="2072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E43FD8-FC5B-61E8-4B94-065966187D6C}"/>
              </a:ext>
            </a:extLst>
          </p:cNvPr>
          <p:cNvSpPr/>
          <p:nvPr userDrawn="1"/>
        </p:nvSpPr>
        <p:spPr>
          <a:xfrm>
            <a:off x="7934177" y="5222161"/>
            <a:ext cx="656418" cy="1635839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D24BFA-71CB-7E34-BB24-59D07833A689}"/>
              </a:ext>
            </a:extLst>
          </p:cNvPr>
          <p:cNvSpPr/>
          <p:nvPr userDrawn="1"/>
        </p:nvSpPr>
        <p:spPr>
          <a:xfrm>
            <a:off x="5920068" y="0"/>
            <a:ext cx="2929148" cy="822187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4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0E2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F3B228-7581-3F14-61CD-083420B0F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77" y="4919033"/>
            <a:ext cx="3998259" cy="173767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6003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053190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2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2C4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Key Takeaways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407730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scape with trees and buildings&#10;&#10;Description automatically generated">
            <a:extLst>
              <a:ext uri="{FF2B5EF4-FFF2-40B4-BE49-F238E27FC236}">
                <a16:creationId xmlns:a16="http://schemas.microsoft.com/office/drawing/2014/main" id="{5FB77332-BA35-8CB4-F009-36D7EA1CA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6138" t="25448" r="7041"/>
          <a:stretch/>
        </p:blipFill>
        <p:spPr>
          <a:xfrm>
            <a:off x="-99364" y="-108309"/>
            <a:ext cx="12385966" cy="6750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14320-1CB5-43C9-0F15-97EA257E21F8}"/>
              </a:ext>
            </a:extLst>
          </p:cNvPr>
          <p:cNvSpPr txBox="1"/>
          <p:nvPr userDrawn="1"/>
        </p:nvSpPr>
        <p:spPr>
          <a:xfrm>
            <a:off x="1209111" y="2626480"/>
            <a:ext cx="115366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8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8CAB98-A2DB-B81E-547C-5D30C652FF35}"/>
              </a:ext>
            </a:extLst>
          </p:cNvPr>
          <p:cNvCxnSpPr>
            <a:cxnSpLocks/>
          </p:cNvCxnSpPr>
          <p:nvPr userDrawn="1"/>
        </p:nvCxnSpPr>
        <p:spPr>
          <a:xfrm>
            <a:off x="756200" y="2757820"/>
            <a:ext cx="0" cy="1342360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C3BAEF-030C-1BD2-C178-940866705C68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41E42-52A2-54C9-CD7A-A478398253FA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1561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593A8B89-A329-3146-7AF8-B7F81FC32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64632A03-E9E1-DADF-9596-9685E14D59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21053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Speaker Name, Organization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98D5E2A2-60AB-F7E4-B8B6-5254F7809B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1053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9A5682AE-B2CD-398E-36F5-D185D1CCB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1052" y="203497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Phone Number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F8B2245F-40B1-7425-71F4-CC195F7D5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21051" y="2330536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6280A95-2BB2-46A6-FA14-2569C26319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7278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Speaker Name, Organization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18DB3C0-8E48-338B-FCF6-ED1D88BAE8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7278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3DD0E9E-3A8D-E635-6CD9-4AE62A6B6B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277" y="202112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Phone Number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B4CA74DB-FC05-552D-2BBE-9E99E5AA1C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7276" y="23097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A0755045-16C7-9D2B-BC22-E83CC749D1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1053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Speaker Name, Organization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63E70320-3D11-B750-9AA3-C8A852D04D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21053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5FA8A380-5646-9422-3709-316C09FD69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1052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Phone Number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C28E4D95-1585-88E4-499E-2255A65C40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1051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8583ACF-8E49-5E40-1E15-045CEA8A29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7278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Speaker Name, Organization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AC6D022C-4B3A-5452-2A7C-5BD5C4F48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277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Phone Number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D13110B0-2BB8-CA46-8A8C-0F7B63CD93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7276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5B40169C-734D-D554-798C-3C73AB512B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1053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Speaker Name, Organization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0EFA9414-20A7-5F53-132B-71EE10245F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21053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8592963C-560B-2DCF-426E-6AA7402B0F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21052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Phone Number</a:t>
            </a:r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B652823E-5EF0-4EC1-F84D-ECB7D975D1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21051" y="553225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004151CF-FC42-88F3-AD4E-76C31E0B9D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7278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Speaker Name, Organization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C467C00B-D4B8-2230-D5F1-C56845D31B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7278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DB5327B5-C9E3-C360-FE8E-C656284978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7277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Phone Number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B080EDC6-600B-AD6A-DBF3-3B3780027A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07276" y="55322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C7CE92E5-B3D1-BF4F-F972-0A5789B4F2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3656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0BEED0-DC58-F947-2CB7-14031963F186}"/>
              </a:ext>
            </a:extLst>
          </p:cNvPr>
          <p:cNvCxnSpPr>
            <a:cxnSpLocks/>
          </p:cNvCxnSpPr>
          <p:nvPr userDrawn="1"/>
        </p:nvCxnSpPr>
        <p:spPr>
          <a:xfrm>
            <a:off x="6083121" y="1385443"/>
            <a:ext cx="0" cy="4521135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D9DC733A-FA10-AF56-A4DB-F4C609D69C1A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E51C28-C87E-8E4C-DC31-66A29F906C5C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835744-4F01-6739-E2D2-028A56C2AC84}"/>
              </a:ext>
            </a:extLst>
          </p:cNvPr>
          <p:cNvSpPr txBox="1"/>
          <p:nvPr userDrawn="1"/>
        </p:nvSpPr>
        <p:spPr>
          <a:xfrm>
            <a:off x="-1" y="634328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943868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456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33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62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red rectangle&#10;&#10;Description automatically generated">
            <a:extLst>
              <a:ext uri="{FF2B5EF4-FFF2-40B4-BE49-F238E27FC236}">
                <a16:creationId xmlns:a16="http://schemas.microsoft.com/office/drawing/2014/main" id="{115ADA4C-66E6-0097-5D33-90CF8F8EF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SESSION 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8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red rectangle with white stripes&#10;&#10;Description automatically generated">
            <a:extLst>
              <a:ext uri="{FF2B5EF4-FFF2-40B4-BE49-F238E27FC236}">
                <a16:creationId xmlns:a16="http://schemas.microsoft.com/office/drawing/2014/main" id="{7D2C2833-B7A6-4605-A736-40B90BD1B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SESSION 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2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rectangle&#10;&#10;Description automatically generated">
            <a:extLst>
              <a:ext uri="{FF2B5EF4-FFF2-40B4-BE49-F238E27FC236}">
                <a16:creationId xmlns:a16="http://schemas.microsoft.com/office/drawing/2014/main" id="{A9538E1E-C9A2-CCD3-78E7-55CE49BFC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pic>
        <p:nvPicPr>
          <p:cNvPr id="8" name="Picture 7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EDF8C044-7AE6-B58A-6BF9-88211B3DF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63625"/>
            <a:ext cx="12182475" cy="58174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42A64BF-5CBE-6963-D523-5F954C2BC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/>
            </a:br>
            <a:r>
              <a:rPr lang="en-US"/>
              <a:t>SESSION TITLE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78E14D5-B731-0317-E855-6B95FA4F0E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07C6247B-A988-8E61-B4B7-49B6ACDD2C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2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red rectangle&#10;&#10;Description automatically generated">
            <a:extLst>
              <a:ext uri="{FF2B5EF4-FFF2-40B4-BE49-F238E27FC236}">
                <a16:creationId xmlns:a16="http://schemas.microsoft.com/office/drawing/2014/main" id="{37D27392-DC8F-A205-CDB2-F5D35D516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B420D83-940C-EE8D-DFB7-CDA0CAE424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EF461DA2-73A5-B2E9-4728-D366E57591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8EA16FE-A29C-9CEB-5096-34D699552E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/>
            </a:br>
            <a:r>
              <a:rPr lang="en-US"/>
              <a:t>SESSION TITLE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84961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52919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First</a:t>
            </a:r>
            <a:br>
              <a:rPr lang="en-US"/>
            </a:br>
            <a:r>
              <a:rPr lang="en-US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89551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81328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MODERATOR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982C7C-A597-4691-528D-7DC197816724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1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37421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First</a:t>
            </a:r>
            <a:br>
              <a:rPr lang="en-US"/>
            </a:br>
            <a:r>
              <a:rPr lang="en-US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74053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65830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SPEAKER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33CF6F-D34E-FA21-F864-F2E4C7EDC8AF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13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C6D10C-4788-A84C-925A-492A11EFE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670924-6264-B71A-6E98-B4A8994037BB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43745-F7F4-5D91-3932-BAE91505477B}"/>
              </a:ext>
            </a:extLst>
          </p:cNvPr>
          <p:cNvSpPr txBox="1"/>
          <p:nvPr userDrawn="1"/>
        </p:nvSpPr>
        <p:spPr>
          <a:xfrm>
            <a:off x="-1" y="133537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INTRODUCTIONS</a:t>
            </a:r>
          </a:p>
          <a:p>
            <a:pPr algn="ctr"/>
            <a:r>
              <a:rPr lang="en-US" sz="36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SUGGESTED FORMAT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CA8EB-D3D6-FD69-3358-1AE5040E1468}"/>
              </a:ext>
            </a:extLst>
          </p:cNvPr>
          <p:cNvSpPr txBox="1"/>
          <p:nvPr userDrawn="1"/>
        </p:nvSpPr>
        <p:spPr>
          <a:xfrm>
            <a:off x="1630135" y="2859935"/>
            <a:ext cx="8931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>
                <a:solidFill>
                  <a:srgbClr val="BCBEC0"/>
                </a:solidFill>
                <a:latin typeface="Trebuchet MS" panose="020B0703020202090204" pitchFamily="34" charset="0"/>
              </a:rPr>
              <a:t>Pre-Intensive Session (75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>
                <a:solidFill>
                  <a:srgbClr val="BCBEC0"/>
                </a:solidFill>
                <a:latin typeface="Trebuchet MS" panose="020B0703020202090204" pitchFamily="34" charset="0"/>
              </a:rPr>
              <a:t> </a:t>
            </a:r>
            <a:r>
              <a:rPr lang="en-US" sz="200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20-30 minutes to present their area of expertise related to the session topic</a:t>
            </a:r>
          </a:p>
          <a:p>
            <a:pPr marL="385754" indent="-385754" algn="ctr">
              <a:buFont typeface="Arial" panose="020B0604020202020204" pitchFamily="34" charset="0"/>
              <a:buChar char="•"/>
            </a:pPr>
            <a:endParaRPr lang="en-US" sz="2000">
              <a:solidFill>
                <a:srgbClr val="BCBEC0"/>
              </a:solidFill>
              <a:latin typeface="Trebuchet MS" panose="020B070302020209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>
                <a:solidFill>
                  <a:srgbClr val="BCBEC0"/>
                </a:solidFill>
                <a:latin typeface="Trebuchet MS" panose="020B0703020202090204" pitchFamily="34" charset="0"/>
              </a:rPr>
              <a:t>Breakout Session (60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5-8 minutes to introduce themselves and present their specific information related to the session topic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053A1-0CF7-F2F6-8F41-9D7F780B6F56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D46CA-024A-7D1B-F809-31256D03F99B}"/>
              </a:ext>
            </a:extLst>
          </p:cNvPr>
          <p:cNvCxnSpPr>
            <a:cxnSpLocks/>
          </p:cNvCxnSpPr>
          <p:nvPr userDrawn="1"/>
        </p:nvCxnSpPr>
        <p:spPr>
          <a:xfrm>
            <a:off x="1630135" y="888513"/>
            <a:ext cx="8931729" cy="0"/>
          </a:xfrm>
          <a:prstGeom prst="line">
            <a:avLst/>
          </a:prstGeom>
          <a:ln w="38100">
            <a:solidFill>
              <a:srgbClr val="83A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76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83A2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4" name="Picture 3" descr="A logo for a conference&#10;&#10;Description automatically generated">
            <a:extLst>
              <a:ext uri="{FF2B5EF4-FFF2-40B4-BE49-F238E27FC236}">
                <a16:creationId xmlns:a16="http://schemas.microsoft.com/office/drawing/2014/main" id="{70D71C96-DE58-8DB5-D8E5-8A1859D57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68" y="4902266"/>
            <a:ext cx="4101877" cy="19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3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339761-152A-6385-2362-BCA33961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C356D-4454-5E78-0995-82DA47B1F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AA2F6-B18D-14A5-8B43-8A77BCCBB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452EF-2399-4B49-8E6D-F6E42C3969D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4765A-C1E5-4A62-0280-379518F21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7C018-9E41-DB33-6F2A-20DFFB645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4A2F6-5296-4447-B3FF-794C71550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1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3" r:id="rId4"/>
    <p:sldLayoutId id="2147483662" r:id="rId5"/>
    <p:sldLayoutId id="2147483653" r:id="rId6"/>
    <p:sldLayoutId id="2147483665" r:id="rId7"/>
    <p:sldLayoutId id="2147483651" r:id="rId8"/>
    <p:sldLayoutId id="2147483652" r:id="rId9"/>
    <p:sldLayoutId id="2147483666" r:id="rId10"/>
    <p:sldLayoutId id="2147483672" r:id="rId11"/>
    <p:sldLayoutId id="2147483673" r:id="rId12"/>
    <p:sldLayoutId id="2147483668" r:id="rId13"/>
    <p:sldLayoutId id="2147483654" r:id="rId14"/>
    <p:sldLayoutId id="2147483671" r:id="rId15"/>
    <p:sldLayoutId id="2147483667" r:id="rId16"/>
    <p:sldLayoutId id="2147483670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A070-A573-CE3B-BD95-26BCDA7FC6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Dating, Marriage, and Avoiding Divorce: Eliminating Failure in Mentor/Protégé Relationships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6AC32-5060-E77C-B30F-ADA99BA5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496" y="5223269"/>
            <a:ext cx="6083601" cy="362977"/>
          </a:xfrm>
        </p:spPr>
        <p:txBody>
          <a:bodyPr>
            <a:normAutofit fontScale="25000" lnSpcReduction="20000"/>
          </a:bodyPr>
          <a:lstStyle/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Moderator:         </a:t>
            </a:r>
            <a:r>
              <a:rPr lang="en-US" sz="5500" b="1" dirty="0">
                <a:latin typeface="Calibri" panose="020F0502020204030204" pitchFamily="34" charset="0"/>
                <a:ea typeface="Calibri" panose="020F0502020204030204" pitchFamily="34" charset="0"/>
              </a:rPr>
              <a:t>Gloria Larkin</a:t>
            </a:r>
            <a:r>
              <a:rPr lang="en-US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TargetGov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endParaRPr lang="en-US" sz="55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Panelists:            Ted Gattino, Taggart Brown &amp; Associates, Inc.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               </a:t>
            </a:r>
            <a:r>
              <a:rPr lang="en-US" sz="5500" b="1" dirty="0">
                <a:latin typeface="Calibri" panose="020F0502020204030204" pitchFamily="34" charset="0"/>
                <a:ea typeface="Calibri" panose="020F0502020204030204" pitchFamily="34" charset="0"/>
              </a:rPr>
              <a:t>Donna </a:t>
            </a:r>
            <a:r>
              <a:rPr lang="en-US" sz="5500" b="1" dirty="0" err="1">
                <a:latin typeface="Calibri" panose="020F0502020204030204" pitchFamily="34" charset="0"/>
                <a:ea typeface="Calibri" panose="020F0502020204030204" pitchFamily="34" charset="0"/>
              </a:rPr>
              <a:t>Huneycutt</a:t>
            </a:r>
            <a:r>
              <a:rPr lang="en-US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Benedex</a:t>
            </a:r>
            <a:r>
              <a:rPr lang="en-US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Robotics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               Isaias “Cy” Alba, IV, </a:t>
            </a:r>
            <a:r>
              <a:rPr lang="en-US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PilieroMazza</a:t>
            </a:r>
            <a:r>
              <a:rPr lang="en-US" sz="55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PLLC</a:t>
            </a:r>
            <a:endParaRPr lang="en-US" sz="55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37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FE808-53E3-27DE-ECD5-532463E40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Gloria Larkin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499C3-EB3B-1C59-1A6B-467324D1C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President and CEO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0A10A-4E73-2F1C-8FB9-D8753B637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TargetGov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458FCFE-F677-AA5B-E7BD-8DE426EB509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/>
          <a:srcRect t="-73" b="18889"/>
          <a:stretch/>
        </p:blipFill>
        <p:spPr>
          <a:xfrm>
            <a:off x="6096000" y="755640"/>
            <a:ext cx="2525776" cy="2476790"/>
          </a:xfrm>
        </p:spPr>
      </p:pic>
    </p:spTree>
    <p:extLst>
      <p:ext uri="{BB962C8B-B14F-4D97-AF65-F5344CB8AC3E}">
        <p14:creationId xmlns:p14="http://schemas.microsoft.com/office/powerpoint/2010/main" val="1390346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7979-AAB0-0AAD-9630-A86D0934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 Gattino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B98C-40F2-0C9D-10D2-612B84E7E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001" y="2216238"/>
            <a:ext cx="5358693" cy="553760"/>
          </a:xfrm>
        </p:spPr>
        <p:txBody>
          <a:bodyPr>
            <a:noAutofit/>
          </a:bodyPr>
          <a:lstStyle/>
          <a:p>
            <a:r>
              <a:rPr lang="en-US" dirty="0"/>
              <a:t>COO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00A57-51C6-CCD5-931E-3BD4C6D7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6001" y="3628107"/>
            <a:ext cx="4777241" cy="553760"/>
          </a:xfrm>
        </p:spPr>
        <p:txBody>
          <a:bodyPr>
            <a:noAutofit/>
          </a:bodyPr>
          <a:lstStyle/>
          <a:p>
            <a:r>
              <a:rPr lang="en-US" dirty="0"/>
              <a:t>Taggart Brown &amp; Associates, Inc.</a:t>
            </a:r>
          </a:p>
        </p:txBody>
      </p:sp>
      <p:pic>
        <p:nvPicPr>
          <p:cNvPr id="7" name="Picture Placeholder 6" descr="A person in a suit and tie&#10;&#10;Description automatically generated">
            <a:extLst>
              <a:ext uri="{FF2B5EF4-FFF2-40B4-BE49-F238E27FC236}">
                <a16:creationId xmlns:a16="http://schemas.microsoft.com/office/drawing/2014/main" id="{547BFCC7-7DAA-CAE7-55A7-E344BAD4A5B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/>
          <a:srcRect l="1928" t="4983" r="-1928" b="24985"/>
          <a:stretch/>
        </p:blipFill>
        <p:spPr>
          <a:xfrm>
            <a:off x="6144694" y="751115"/>
            <a:ext cx="2525776" cy="2476790"/>
          </a:xfrm>
        </p:spPr>
      </p:pic>
    </p:spTree>
    <p:extLst>
      <p:ext uri="{BB962C8B-B14F-4D97-AF65-F5344CB8AC3E}">
        <p14:creationId xmlns:p14="http://schemas.microsoft.com/office/powerpoint/2010/main" val="4292029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7979-AAB0-0AAD-9630-A86D0934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Donna </a:t>
            </a:r>
            <a:r>
              <a:rPr lang="en-US" dirty="0" err="1"/>
              <a:t>Huneycutt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B98C-40F2-0C9D-10D2-612B84E7E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000" y="3726781"/>
            <a:ext cx="4777241" cy="553760"/>
          </a:xfrm>
        </p:spPr>
        <p:txBody>
          <a:bodyPr>
            <a:noAutofit/>
          </a:bodyPr>
          <a:lstStyle/>
          <a:p>
            <a:r>
              <a:rPr lang="en-US" dirty="0"/>
              <a:t>Senior Advisor</a:t>
            </a:r>
          </a:p>
          <a:p>
            <a:r>
              <a:rPr lang="en-US" dirty="0" err="1">
                <a:effectLst/>
              </a:rPr>
              <a:t>Benedex</a:t>
            </a:r>
            <a:r>
              <a:rPr lang="en-US" dirty="0">
                <a:effectLst/>
              </a:rPr>
              <a:t> LTD </a:t>
            </a:r>
            <a:endParaRPr lang="en-US" dirty="0"/>
          </a:p>
        </p:txBody>
      </p:sp>
      <p:pic>
        <p:nvPicPr>
          <p:cNvPr id="9" name="Picture Placeholder 8" descr="A person in a purple shirt&#10;&#10;Description automatically generated">
            <a:extLst>
              <a:ext uri="{FF2B5EF4-FFF2-40B4-BE49-F238E27FC236}">
                <a16:creationId xmlns:a16="http://schemas.microsoft.com/office/drawing/2014/main" id="{B4121D79-EF5D-3463-9855-B19407BA1060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/>
          <a:srcRect l="1928" t="3354" r="-1928" b="16008"/>
          <a:stretch/>
        </p:blipFill>
        <p:spPr>
          <a:xfrm>
            <a:off x="6144694" y="751115"/>
            <a:ext cx="2525776" cy="2476790"/>
          </a:xfrm>
        </p:spPr>
      </p:pic>
    </p:spTree>
    <p:extLst>
      <p:ext uri="{BB962C8B-B14F-4D97-AF65-F5344CB8AC3E}">
        <p14:creationId xmlns:p14="http://schemas.microsoft.com/office/powerpoint/2010/main" val="3104536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7979-AAB0-0AAD-9630-A86D0934B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01" y="837421"/>
            <a:ext cx="5535286" cy="1325563"/>
          </a:xfrm>
        </p:spPr>
        <p:txBody>
          <a:bodyPr/>
          <a:lstStyle/>
          <a:p>
            <a:r>
              <a:rPr lang="en-US" dirty="0"/>
              <a:t>Isaias “Cy” Alba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B98C-40F2-0C9D-10D2-612B84E7E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Partner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00A57-51C6-CCD5-931E-3BD4C6D7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PilieroMazza</a:t>
            </a:r>
            <a:r>
              <a:rPr lang="en-US" dirty="0"/>
              <a:t>, PLLC</a:t>
            </a:r>
          </a:p>
        </p:txBody>
      </p:sp>
      <p:pic>
        <p:nvPicPr>
          <p:cNvPr id="9" name="Picture Placeholder 8" descr="A person in a suit and tie&#10;&#10;Description automatically generated">
            <a:extLst>
              <a:ext uri="{FF2B5EF4-FFF2-40B4-BE49-F238E27FC236}">
                <a16:creationId xmlns:a16="http://schemas.microsoft.com/office/drawing/2014/main" id="{C9F76AF9-F905-02A2-968F-EE7AEBB3E9C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t="974" b="9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5853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F13962-20C7-5A5B-6597-7F048F46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66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CC20C-B454-9C6A-09AD-14D34545F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47900" y="1828100"/>
            <a:ext cx="3774948" cy="489578"/>
          </a:xfrm>
        </p:spPr>
        <p:txBody>
          <a:bodyPr>
            <a:noAutofit/>
          </a:bodyPr>
          <a:lstStyle/>
          <a:p>
            <a:r>
              <a:rPr lang="en-US" dirty="0"/>
              <a:t>Gloria Larkin, President and CEO </a:t>
            </a:r>
          </a:p>
          <a:p>
            <a:r>
              <a:rPr lang="en-US" dirty="0"/>
              <a:t>TargetGov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CB34D-CA4D-B93E-4B19-91537929E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2530" y="2551883"/>
            <a:ext cx="3444480" cy="2773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GloriaLarkinTG@targetgov.com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27E99-C402-F78A-E69B-BA87D2028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2530" y="2853086"/>
            <a:ext cx="3444480" cy="2773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(866) 579-1346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D8368-2F8D-D204-A367-2B2A3D9B9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42530" y="3087291"/>
            <a:ext cx="3444480" cy="2773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https://www.targetgov.com/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F0E93E-12AE-5C9F-1AA7-2BA9BB1484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6536" y="1745469"/>
            <a:ext cx="3444480" cy="334320"/>
          </a:xfrm>
        </p:spPr>
        <p:txBody>
          <a:bodyPr>
            <a:normAutofit fontScale="25000" lnSpcReduction="20000"/>
          </a:bodyPr>
          <a:lstStyle/>
          <a:p>
            <a:r>
              <a:rPr lang="en-US" sz="6000" dirty="0"/>
              <a:t>Ted Gattino, COO</a:t>
            </a:r>
          </a:p>
          <a:p>
            <a:r>
              <a:rPr lang="en-US" sz="6000" dirty="0"/>
              <a:t>Taggart Brown &amp; Associates, Inc.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72421F-0F86-1A8C-39D3-04B9240FD2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89572" y="2581195"/>
            <a:ext cx="3444480" cy="2773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ted@taggartbrown.com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15B4D4-5D4E-48EA-AE4A-DFEA3B6845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89572" y="2853086"/>
            <a:ext cx="3444480" cy="277342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>
                <a:effectLst/>
              </a:rPr>
              <a:t>(443) 996-6400</a:t>
            </a:r>
            <a:r>
              <a:rPr lang="en-US" sz="1800" dirty="0">
                <a:effectLst/>
              </a:rPr>
              <a:t>   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04037C-AA75-D720-D35D-BD7C089A7D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04992" y="3181955"/>
            <a:ext cx="3444480" cy="2773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https://www.taggartbrown.com/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3B0635-4A73-5FAA-08C0-E174CA2CE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55818" y="4082963"/>
            <a:ext cx="3774948" cy="334320"/>
          </a:xfrm>
        </p:spPr>
        <p:txBody>
          <a:bodyPr>
            <a:normAutofit fontScale="25000" lnSpcReduction="20000"/>
          </a:bodyPr>
          <a:lstStyle/>
          <a:p>
            <a:r>
              <a:rPr lang="en-US" sz="6000" dirty="0"/>
              <a:t>Donna Huneycutt, Senior Advisor</a:t>
            </a:r>
          </a:p>
          <a:p>
            <a:r>
              <a:rPr lang="en-US" sz="6000" dirty="0" err="1"/>
              <a:t>Benedex</a:t>
            </a:r>
            <a:r>
              <a:rPr lang="en-US" sz="6000" dirty="0"/>
              <a:t> LTD 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47A5427-02B4-A61E-701F-8B68A72A24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86286" y="4739452"/>
            <a:ext cx="3444480" cy="2773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dshuneycutt@gmail.com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0587D2-2A69-35AB-38E3-90B1FE6D02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86286" y="5052003"/>
            <a:ext cx="3444480" cy="2773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(813) 482-3143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252044-352C-9848-D68D-D4CBD2C308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21051" y="5329345"/>
            <a:ext cx="3444480" cy="277342"/>
          </a:xfrm>
        </p:spPr>
        <p:txBody>
          <a:bodyPr>
            <a:noAutofit/>
          </a:bodyPr>
          <a:lstStyle/>
          <a:p>
            <a:r>
              <a:rPr lang="en-US" dirty="0">
                <a:effectLst/>
              </a:rPr>
              <a:t>https://benedexrobotics.com/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401AD2-2C82-6D2F-A354-55CD690B14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86536" y="4070885"/>
            <a:ext cx="3444480" cy="334320"/>
          </a:xfrm>
        </p:spPr>
        <p:txBody>
          <a:bodyPr>
            <a:normAutofit fontScale="25000" lnSpcReduction="20000"/>
          </a:bodyPr>
          <a:lstStyle/>
          <a:p>
            <a:r>
              <a:rPr lang="en-US" sz="6000" dirty="0"/>
              <a:t>Isaias “Cy” Alba, Partner </a:t>
            </a:r>
          </a:p>
          <a:p>
            <a:r>
              <a:rPr lang="en-US" sz="6000" dirty="0" err="1"/>
              <a:t>PilieroMazza</a:t>
            </a:r>
            <a:r>
              <a:rPr lang="en-US" sz="6000" dirty="0"/>
              <a:t>, PLLC</a:t>
            </a:r>
          </a:p>
          <a:p>
            <a:r>
              <a:rPr lang="en-US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A2F113-69DB-A5D7-2472-344F1543DC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89572" y="5016793"/>
            <a:ext cx="3444480" cy="2773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(202) 655-4159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41FD97B-64D3-86C6-0FAB-C82DC45EB6B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89572" y="5329345"/>
            <a:ext cx="3444480" cy="2773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https://www.pilieromazza.com/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6FB3301-341A-DF3B-FC8F-46A6C502AB0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489572" y="4696652"/>
            <a:ext cx="3444480" cy="2773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ialba@pilieromazza.com</a:t>
            </a:r>
          </a:p>
        </p:txBody>
      </p:sp>
    </p:spTree>
    <p:extLst>
      <p:ext uri="{BB962C8B-B14F-4D97-AF65-F5344CB8AC3E}">
        <p14:creationId xmlns:p14="http://schemas.microsoft.com/office/powerpoint/2010/main" val="2957762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3ED3BF8E87DA46865422703C4F6154" ma:contentTypeVersion="18" ma:contentTypeDescription="Create a new document." ma:contentTypeScope="" ma:versionID="c0ac6f8821ada694d3c157cbd8ccac44">
  <xsd:schema xmlns:xsd="http://www.w3.org/2001/XMLSchema" xmlns:xs="http://www.w3.org/2001/XMLSchema" xmlns:p="http://schemas.microsoft.com/office/2006/metadata/properties" xmlns:ns2="bcea27f8-abb6-4495-a4e3-ec12936e0e85" xmlns:ns3="50acc133-efb0-4fed-8279-1cd501136e2e" xmlns:ns4="a4360dc0-ad13-4614-a822-4aff74096b9e" targetNamespace="http://schemas.microsoft.com/office/2006/metadata/properties" ma:root="true" ma:fieldsID="3025acfffec6526495274c2a2799c972" ns2:_="" ns3:_="" ns4:_="">
    <xsd:import namespace="bcea27f8-abb6-4495-a4e3-ec12936e0e85"/>
    <xsd:import namespace="50acc133-efb0-4fed-8279-1cd501136e2e"/>
    <xsd:import namespace="a4360dc0-ad13-4614-a822-4aff74096b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a27f8-abb6-4495-a4e3-ec12936e0e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61859d4-0c3f-4469-a6a9-2b7ab4a052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cc133-efb0-4fed-8279-1cd501136e2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60dc0-ad13-4614-a822-4aff74096b9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0bf6c78-9aad-4aee-977b-738c48452c75}" ma:internalName="TaxCatchAll" ma:showField="CatchAllData" ma:web="a4360dc0-ad13-4614-a822-4aff74096b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4360dc0-ad13-4614-a822-4aff74096b9e" xsi:nil="true"/>
    <lcf76f155ced4ddcb4097134ff3c332f xmlns="bcea27f8-abb6-4495-a4e3-ec12936e0e8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A75898C-97CF-45A5-9D3A-F34E4ED1227B}">
  <ds:schemaRefs>
    <ds:schemaRef ds:uri="50acc133-efb0-4fed-8279-1cd501136e2e"/>
    <ds:schemaRef ds:uri="a4360dc0-ad13-4614-a822-4aff74096b9e"/>
    <ds:schemaRef ds:uri="bcea27f8-abb6-4495-a4e3-ec12936e0e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2C8E213-EF18-458B-B047-F644389B6E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3CCB4F-2709-4334-A1CA-8FAE73000171}">
  <ds:schemaRefs>
    <ds:schemaRef ds:uri="a4360dc0-ad13-4614-a822-4aff74096b9e"/>
    <ds:schemaRef ds:uri="bcea27f8-abb6-4495-a4e3-ec12936e0e8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184</Words>
  <Application>Microsoft Office PowerPoint</Application>
  <PresentationFormat>Widescreen</PresentationFormat>
  <Paragraphs>39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Trebuchet MS</vt:lpstr>
      <vt:lpstr>Verdana</vt:lpstr>
      <vt:lpstr>Office Theme</vt:lpstr>
      <vt:lpstr>Dating, Marriage, and Avoiding Divorce: Eliminating Failure in Mentor/Protégé Relationships </vt:lpstr>
      <vt:lpstr>Gloria Larkin</vt:lpstr>
      <vt:lpstr>Ted Gattino</vt:lpstr>
      <vt:lpstr>Donna Huneycutt</vt:lpstr>
      <vt:lpstr>Isaias “Cy” Alba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McKenzie Carter</dc:creator>
  <cp:lastModifiedBy>Marie Mbullu</cp:lastModifiedBy>
  <cp:revision>3</cp:revision>
  <dcterms:created xsi:type="dcterms:W3CDTF">2023-11-13T17:00:27Z</dcterms:created>
  <dcterms:modified xsi:type="dcterms:W3CDTF">2024-01-24T17:01:11Z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0x010100D63ED3BF8E87DA46865422703C4F6154</vt:lpwstr>
  </property>
  <property fmtid="{D5CDD505-2E9C-101B-9397-08002B2CF9AE}" pid="3" name="MediaServiceImageTags">
    <vt:lpwstr/>
  </property>
</Properties>
</file>